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2" r:id="rId2"/>
  </p:sldMasterIdLst>
  <p:notesMasterIdLst>
    <p:notesMasterId r:id="rId67"/>
  </p:notesMasterIdLst>
  <p:sldIdLst>
    <p:sldId id="274" r:id="rId3"/>
    <p:sldId id="277" r:id="rId4"/>
    <p:sldId id="278" r:id="rId5"/>
    <p:sldId id="279" r:id="rId6"/>
    <p:sldId id="280" r:id="rId7"/>
    <p:sldId id="385" r:id="rId8"/>
    <p:sldId id="410" r:id="rId9"/>
    <p:sldId id="283" r:id="rId10"/>
    <p:sldId id="285" r:id="rId11"/>
    <p:sldId id="288" r:id="rId12"/>
    <p:sldId id="286" r:id="rId13"/>
    <p:sldId id="416" r:id="rId14"/>
    <p:sldId id="287" r:id="rId15"/>
    <p:sldId id="417" r:id="rId16"/>
    <p:sldId id="292" r:id="rId17"/>
    <p:sldId id="295" r:id="rId18"/>
    <p:sldId id="451" r:id="rId19"/>
    <p:sldId id="452" r:id="rId20"/>
    <p:sldId id="453" r:id="rId21"/>
    <p:sldId id="454" r:id="rId22"/>
    <p:sldId id="455" r:id="rId23"/>
    <p:sldId id="457" r:id="rId24"/>
    <p:sldId id="458" r:id="rId25"/>
    <p:sldId id="459" r:id="rId26"/>
    <p:sldId id="296" r:id="rId27"/>
    <p:sldId id="297" r:id="rId28"/>
    <p:sldId id="302" r:id="rId29"/>
    <p:sldId id="430" r:id="rId30"/>
    <p:sldId id="460" r:id="rId31"/>
    <p:sldId id="461" r:id="rId32"/>
    <p:sldId id="305" r:id="rId33"/>
    <p:sldId id="462" r:id="rId34"/>
    <p:sldId id="463" r:id="rId35"/>
    <p:sldId id="464" r:id="rId36"/>
    <p:sldId id="465" r:id="rId37"/>
    <p:sldId id="466" r:id="rId38"/>
    <p:sldId id="467" r:id="rId39"/>
    <p:sldId id="468" r:id="rId40"/>
    <p:sldId id="470" r:id="rId41"/>
    <p:sldId id="469" r:id="rId42"/>
    <p:sldId id="471" r:id="rId43"/>
    <p:sldId id="472" r:id="rId44"/>
    <p:sldId id="474" r:id="rId45"/>
    <p:sldId id="473" r:id="rId46"/>
    <p:sldId id="475" r:id="rId47"/>
    <p:sldId id="476" r:id="rId48"/>
    <p:sldId id="477" r:id="rId49"/>
    <p:sldId id="479" r:id="rId50"/>
    <p:sldId id="478" r:id="rId51"/>
    <p:sldId id="480" r:id="rId52"/>
    <p:sldId id="481" r:id="rId53"/>
    <p:sldId id="482" r:id="rId54"/>
    <p:sldId id="483" r:id="rId55"/>
    <p:sldId id="484" r:id="rId56"/>
    <p:sldId id="485" r:id="rId57"/>
    <p:sldId id="486" r:id="rId58"/>
    <p:sldId id="487" r:id="rId59"/>
    <p:sldId id="488" r:id="rId60"/>
    <p:sldId id="489" r:id="rId61"/>
    <p:sldId id="490" r:id="rId62"/>
    <p:sldId id="378" r:id="rId63"/>
    <p:sldId id="491" r:id="rId64"/>
    <p:sldId id="275" r:id="rId65"/>
    <p:sldId id="375" r:id="rId6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2366" userDrawn="1">
          <p15:clr>
            <a:srgbClr val="A4A3A4"/>
          </p15:clr>
        </p15:guide>
        <p15:guide id="4" pos="2547" userDrawn="1">
          <p15:clr>
            <a:srgbClr val="A4A3A4"/>
          </p15:clr>
        </p15:guide>
        <p15:guide id="5" pos="6720" userDrawn="1">
          <p15:clr>
            <a:srgbClr val="A4A3A4"/>
          </p15:clr>
        </p15:guide>
        <p15:guide id="7" orient="horz" pos="1797" userDrawn="1">
          <p15:clr>
            <a:srgbClr val="A4A3A4"/>
          </p15:clr>
        </p15:guide>
        <p15:guide id="8" pos="5087" userDrawn="1">
          <p15:clr>
            <a:srgbClr val="A4A3A4"/>
          </p15:clr>
        </p15:guide>
        <p15:guide id="9" pos="665" userDrawn="1">
          <p15:clr>
            <a:srgbClr val="A4A3A4"/>
          </p15:clr>
        </p15:guide>
        <p15:guide id="10" orient="horz" pos="2228" userDrawn="1">
          <p15:clr>
            <a:srgbClr val="A4A3A4"/>
          </p15:clr>
        </p15:guide>
        <p15:guide id="11" orient="horz" pos="799" userDrawn="1">
          <p15:clr>
            <a:srgbClr val="A4A3A4"/>
          </p15:clr>
        </p15:guide>
        <p15:guide id="13" orient="horz" pos="1389" userDrawn="1">
          <p15:clr>
            <a:srgbClr val="A4A3A4"/>
          </p15:clr>
        </p15:guide>
        <p15:guide id="14" orient="horz" pos="958" userDrawn="1">
          <p15:clr>
            <a:srgbClr val="A4A3A4"/>
          </p15:clr>
        </p15:guide>
        <p15:guide id="15" orient="horz" pos="2636" userDrawn="1">
          <p15:clr>
            <a:srgbClr val="A4A3A4"/>
          </p15:clr>
        </p15:guide>
        <p15:guide id="16" orient="horz" pos="3362" userDrawn="1">
          <p15:clr>
            <a:srgbClr val="A4A3A4"/>
          </p15:clr>
        </p15:guide>
        <p15:guide id="17" orient="horz" pos="295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C4D3"/>
    <a:srgbClr val="3E3F41"/>
    <a:srgbClr val="0070C0"/>
    <a:srgbClr val="CC0099"/>
    <a:srgbClr val="414042"/>
    <a:srgbClr val="39AB47"/>
    <a:srgbClr val="FDAD2D"/>
    <a:srgbClr val="EC7206"/>
    <a:srgbClr val="D8222A"/>
    <a:srgbClr val="27262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792" autoAdjust="0"/>
    <p:restoredTop sz="94249" autoAdjust="0"/>
  </p:normalViewPr>
  <p:slideViewPr>
    <p:cSldViewPr snapToGrid="0" snapToObjects="1">
      <p:cViewPr varScale="1">
        <p:scale>
          <a:sx n="72" d="100"/>
          <a:sy n="72" d="100"/>
        </p:scale>
        <p:origin x="72" y="1044"/>
      </p:cViewPr>
      <p:guideLst>
        <p:guide pos="2366"/>
        <p:guide pos="2547"/>
        <p:guide pos="6720"/>
        <p:guide orient="horz" pos="1797"/>
        <p:guide pos="5087"/>
        <p:guide pos="665"/>
        <p:guide orient="horz" pos="2228"/>
        <p:guide orient="horz" pos="799"/>
        <p:guide orient="horz" pos="1389"/>
        <p:guide orient="horz" pos="958"/>
        <p:guide orient="horz" pos="2636"/>
        <p:guide orient="horz" pos="3362"/>
        <p:guide orient="horz" pos="2954"/>
      </p:guideLst>
    </p:cSldViewPr>
  </p:slideViewPr>
  <p:notesTextViewPr>
    <p:cViewPr>
      <p:scale>
        <a:sx n="1" d="1"/>
        <a:sy n="1" d="1"/>
      </p:scale>
      <p:origin x="0" y="0"/>
    </p:cViewPr>
  </p:notesTextViewPr>
  <p:notesViewPr>
    <p:cSldViewPr snapToGrid="0" snapToObjects="1">
      <p:cViewPr varScale="1">
        <p:scale>
          <a:sx n="142" d="100"/>
          <a:sy n="142" d="100"/>
        </p:scale>
        <p:origin x="3464" y="16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11/7/2022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s://poemanalysis.com/literary-device/rhyme/"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a:t>
            </a:fld>
            <a:endParaRPr lang="en-US"/>
          </a:p>
        </p:txBody>
      </p:sp>
    </p:spTree>
    <p:extLst>
      <p:ext uri="{BB962C8B-B14F-4D97-AF65-F5344CB8AC3E}">
        <p14:creationId xmlns:p14="http://schemas.microsoft.com/office/powerpoint/2010/main" val="16234269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11</a:t>
            </a:fld>
            <a:endParaRPr lang="en-US"/>
          </a:p>
        </p:txBody>
      </p:sp>
    </p:spTree>
    <p:extLst>
      <p:ext uri="{BB962C8B-B14F-4D97-AF65-F5344CB8AC3E}">
        <p14:creationId xmlns:p14="http://schemas.microsoft.com/office/powerpoint/2010/main" val="24472473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12</a:t>
            </a:fld>
            <a:endParaRPr lang="en-US"/>
          </a:p>
        </p:txBody>
      </p:sp>
    </p:spTree>
    <p:extLst>
      <p:ext uri="{BB962C8B-B14F-4D97-AF65-F5344CB8AC3E}">
        <p14:creationId xmlns:p14="http://schemas.microsoft.com/office/powerpoint/2010/main" val="6803256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ltLang="en-US" sz="1200" dirty="0">
              <a:solidFill>
                <a:srgbClr val="414042"/>
              </a:solidFill>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13</a:t>
            </a:fld>
            <a:endParaRPr lang="en-US"/>
          </a:p>
        </p:txBody>
      </p:sp>
    </p:spTree>
    <p:extLst>
      <p:ext uri="{BB962C8B-B14F-4D97-AF65-F5344CB8AC3E}">
        <p14:creationId xmlns:p14="http://schemas.microsoft.com/office/powerpoint/2010/main" val="5699096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Not every element is covered in this unit but teachers may select whichever focuses they wish.</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14</a:t>
            </a:fld>
            <a:endParaRPr lang="en-US"/>
          </a:p>
        </p:txBody>
      </p:sp>
    </p:spTree>
    <p:extLst>
      <p:ext uri="{BB962C8B-B14F-4D97-AF65-F5344CB8AC3E}">
        <p14:creationId xmlns:p14="http://schemas.microsoft.com/office/powerpoint/2010/main" val="32245800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If other units have been used then children will be familiar with this theme. If not, this can serve to orientate the children to the theme of pirates.</a:t>
            </a:r>
          </a:p>
          <a:p>
            <a:pPr eaLnBrk="1" hangingPunct="1"/>
            <a:r>
              <a:rPr lang="en-GB" altLang="en-US" i="1" dirty="0">
                <a:latin typeface="Comic Sans MS" panose="030F0902030302020204" pitchFamily="66" charset="0"/>
              </a:rPr>
              <a:t>Priming pupils for reading </a:t>
            </a:r>
            <a:r>
              <a:rPr lang="en-GB" altLang="en-US" dirty="0">
                <a:latin typeface="Comic Sans MS" panose="030F0902030302020204" pitchFamily="66" charset="0"/>
              </a:rPr>
              <a:t>Use the image to ask questions about what they already know about pirates. </a:t>
            </a:r>
          </a:p>
          <a:p>
            <a:pPr eaLnBrk="1" hangingPunct="1"/>
            <a:r>
              <a:rPr lang="en-GB" altLang="en-US" i="1" dirty="0">
                <a:latin typeface="Comic Sans MS" panose="030F0902030302020204" pitchFamily="66" charset="0"/>
              </a:rPr>
              <a:t>Use a visual image to focus attention on key ideas, to engage their imaginations, to provide hooks for thinking</a:t>
            </a:r>
          </a:p>
          <a:p>
            <a:pPr eaLnBrk="1" hangingPunct="1"/>
            <a:r>
              <a:rPr lang="en-GB" altLang="en-US" i="1" dirty="0">
                <a:latin typeface="Comic Sans MS" panose="030F0902030302020204" pitchFamily="66" charset="0"/>
              </a:rPr>
              <a:t>Opportunity to explore associations with known events in history. How might these connect with the picture? </a:t>
            </a:r>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15</a:t>
            </a:fld>
            <a:endParaRPr lang="en-US"/>
          </a:p>
        </p:txBody>
      </p:sp>
    </p:spTree>
    <p:extLst>
      <p:ext uri="{BB962C8B-B14F-4D97-AF65-F5344CB8AC3E}">
        <p14:creationId xmlns:p14="http://schemas.microsoft.com/office/powerpoint/2010/main" val="5299730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i="1" dirty="0">
                <a:latin typeface="Comic Sans MS" panose="030F0902030302020204" pitchFamily="66" charset="0"/>
              </a:rPr>
              <a:t>Direct teaching of vocabulary in advance</a:t>
            </a:r>
            <a:endParaRPr lang="en-GB" altLang="en-US" dirty="0">
              <a:latin typeface="Comic Sans MS" panose="030F0902030302020204" pitchFamily="66" charset="0"/>
            </a:endParaRPr>
          </a:p>
          <a:p>
            <a:pPr eaLnBrk="1" hangingPunct="1"/>
            <a:r>
              <a:rPr lang="en-GB" altLang="en-US" i="1" dirty="0">
                <a:latin typeface="Comic Sans MS" panose="030F0902030302020204" pitchFamily="66" charset="0"/>
              </a:rPr>
              <a:t>Explain key information for pupils to look out for</a:t>
            </a:r>
            <a:endParaRPr lang="en-GB" altLang="en-US" dirty="0">
              <a:latin typeface="Comic Sans MS" panose="030F0902030302020204" pitchFamily="66" charset="0"/>
            </a:endParaRPr>
          </a:p>
          <a:p>
            <a:pPr eaLnBrk="1" hangingPunct="1"/>
            <a:r>
              <a:rPr lang="en-GB" altLang="en-US" i="1" dirty="0">
                <a:latin typeface="Comic Sans MS" panose="030F0902030302020204" pitchFamily="66" charset="0"/>
              </a:rPr>
              <a:t>Usefulness of a visual focus, to aid comprehension while listening to/reading to the story</a:t>
            </a:r>
          </a:p>
          <a:p>
            <a:pPr eaLnBrk="1" hangingPunct="1"/>
            <a:endParaRPr lang="en-GB" altLang="en-US" dirty="0">
              <a:latin typeface="Comic Sans MS" panose="030F0902030302020204" pitchFamily="66" charset="0"/>
            </a:endParaRPr>
          </a:p>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16</a:t>
            </a:fld>
            <a:endParaRPr lang="en-US"/>
          </a:p>
        </p:txBody>
      </p:sp>
    </p:spTree>
    <p:extLst>
      <p:ext uri="{BB962C8B-B14F-4D97-AF65-F5344CB8AC3E}">
        <p14:creationId xmlns:p14="http://schemas.microsoft.com/office/powerpoint/2010/main" val="24054584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17</a:t>
            </a:fld>
            <a:endParaRPr lang="en-US"/>
          </a:p>
        </p:txBody>
      </p:sp>
    </p:spTree>
    <p:extLst>
      <p:ext uri="{BB962C8B-B14F-4D97-AF65-F5344CB8AC3E}">
        <p14:creationId xmlns:p14="http://schemas.microsoft.com/office/powerpoint/2010/main" val="21782683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latin typeface="Comic Sans MS" panose="030F0902030302020204" pitchFamily="66" charset="0"/>
              </a:rPr>
              <a:t>This is a focused activity to provide an opportunity to recognise repeated patterns in a text without concerning themselves with any meanings at this stage. Using a ‘false’ text frees the children to only look for these patterns and they should be able to identify the rhyme scheme at the end of lines.</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18</a:t>
            </a:fld>
            <a:endParaRPr lang="en-US"/>
          </a:p>
        </p:txBody>
      </p:sp>
    </p:spTree>
    <p:extLst>
      <p:ext uri="{BB962C8B-B14F-4D97-AF65-F5344CB8AC3E}">
        <p14:creationId xmlns:p14="http://schemas.microsoft.com/office/powerpoint/2010/main" val="28014090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This is a classic ‘DARTS’ activity (Directed Activities Related to Texts) where pairs of children are given a poem but as separate cut up lines. They need to discuss and agree the correct sequence for the poem. There are three lines deliberately missing from the poem which will be revealed later but these may be provided to simplify the activity. Encourage children to identify the rhyming pattern which will give them a structure. </a:t>
            </a:r>
          </a:p>
          <a:p>
            <a:pPr eaLnBrk="1" hangingPunct="1"/>
            <a:endParaRPr lang="en-GB" altLang="en-US" dirty="0">
              <a:latin typeface="Comic Sans MS" panose="030F0902030302020204" pitchFamily="66" charset="0"/>
            </a:endParaRP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19</a:t>
            </a:fld>
            <a:endParaRPr lang="en-US"/>
          </a:p>
        </p:txBody>
      </p:sp>
    </p:spTree>
    <p:extLst>
      <p:ext uri="{BB962C8B-B14F-4D97-AF65-F5344CB8AC3E}">
        <p14:creationId xmlns:p14="http://schemas.microsoft.com/office/powerpoint/2010/main" val="129217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These lines are provided on the accompanying PDF document. </a:t>
            </a:r>
          </a:p>
          <a:p>
            <a:pPr eaLnBrk="1" hangingPunct="1"/>
            <a:r>
              <a:rPr lang="en-GB" altLang="en-US" dirty="0">
                <a:latin typeface="Comic Sans MS" panose="030F0902030302020204" pitchFamily="66" charset="0"/>
              </a:rPr>
              <a:t>Sequencing exercise – children work in pairs and given cut-up lines to sequence. Support thinking by targeted questioning, modelling, encouraging feedback. Explain directly if and when necessary.</a:t>
            </a:r>
          </a:p>
        </p:txBody>
      </p:sp>
      <p:sp>
        <p:nvSpPr>
          <p:cNvPr id="4" name="Slide Number Placeholder 3"/>
          <p:cNvSpPr>
            <a:spLocks noGrp="1"/>
          </p:cNvSpPr>
          <p:nvPr>
            <p:ph type="sldNum" sz="quarter" idx="5"/>
          </p:nvPr>
        </p:nvSpPr>
        <p:spPr/>
        <p:txBody>
          <a:bodyPr/>
          <a:lstStyle/>
          <a:p>
            <a:fld id="{311D70A8-8575-AB47-B894-1AEE29AFC934}" type="slidenum">
              <a:rPr lang="en-US" smtClean="0"/>
              <a:t>20</a:t>
            </a:fld>
            <a:endParaRPr lang="en-US"/>
          </a:p>
        </p:txBody>
      </p:sp>
    </p:spTree>
    <p:extLst>
      <p:ext uri="{BB962C8B-B14F-4D97-AF65-F5344CB8AC3E}">
        <p14:creationId xmlns:p14="http://schemas.microsoft.com/office/powerpoint/2010/main" val="39194736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The Teaching Sequence for Writing is still the recommended approach to the teaching of reading and writing. Slides 1-6 are specifically for </a:t>
            </a:r>
            <a:r>
              <a:rPr lang="en-US" altLang="en-US" dirty="0">
                <a:latin typeface="Comic Sans MS" panose="030F0902030302020204" pitchFamily="66" charset="0"/>
              </a:rPr>
              <a:t>teachers; subsequent slides are intended to be used in the classroom with the children.</a:t>
            </a:r>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2</a:t>
            </a:fld>
            <a:endParaRPr lang="en-US"/>
          </a:p>
        </p:txBody>
      </p:sp>
    </p:spTree>
    <p:extLst>
      <p:ext uri="{BB962C8B-B14F-4D97-AF65-F5344CB8AC3E}">
        <p14:creationId xmlns:p14="http://schemas.microsoft.com/office/powerpoint/2010/main" val="5956434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21</a:t>
            </a:fld>
            <a:endParaRPr lang="en-US"/>
          </a:p>
        </p:txBody>
      </p:sp>
    </p:spTree>
    <p:extLst>
      <p:ext uri="{BB962C8B-B14F-4D97-AF65-F5344CB8AC3E}">
        <p14:creationId xmlns:p14="http://schemas.microsoft.com/office/powerpoint/2010/main" val="14495173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22</a:t>
            </a:fld>
            <a:endParaRPr lang="en-US"/>
          </a:p>
        </p:txBody>
      </p:sp>
    </p:spTree>
    <p:extLst>
      <p:ext uri="{BB962C8B-B14F-4D97-AF65-F5344CB8AC3E}">
        <p14:creationId xmlns:p14="http://schemas.microsoft.com/office/powerpoint/2010/main" val="42722629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23</a:t>
            </a:fld>
            <a:endParaRPr lang="en-US"/>
          </a:p>
        </p:txBody>
      </p:sp>
    </p:spTree>
    <p:extLst>
      <p:ext uri="{BB962C8B-B14F-4D97-AF65-F5344CB8AC3E}">
        <p14:creationId xmlns:p14="http://schemas.microsoft.com/office/powerpoint/2010/main" val="4309359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latin typeface="Comic Sans MS" panose="030F0902030302020204" pitchFamily="66" charset="0"/>
              </a:rPr>
              <a:t>This activity helps children engage further with the poem. The more exposure to the lines, and practice reading them, the better their understanding will be.</a:t>
            </a:r>
          </a:p>
          <a:p>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24</a:t>
            </a:fld>
            <a:endParaRPr lang="en-US"/>
          </a:p>
        </p:txBody>
      </p:sp>
    </p:spTree>
    <p:extLst>
      <p:ext uri="{BB962C8B-B14F-4D97-AF65-F5344CB8AC3E}">
        <p14:creationId xmlns:p14="http://schemas.microsoft.com/office/powerpoint/2010/main" val="36270021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b="1" dirty="0">
                <a:latin typeface="Comic Sans MS" panose="030F0902030302020204" pitchFamily="66" charset="0"/>
              </a:rPr>
              <a:t>Teachers should model the reading of this poem with prosody, encouraging the children to join in and mimic the way it is read.</a:t>
            </a:r>
          </a:p>
          <a:p>
            <a:pPr eaLnBrk="1" hangingPunct="1"/>
            <a:r>
              <a:rPr lang="en-GB" altLang="en-US" i="1" dirty="0">
                <a:latin typeface="Comic Sans MS" panose="030F0902030302020204" pitchFamily="66" charset="0"/>
              </a:rPr>
              <a:t>Importance of talk and analysis being rooted in personal response; </a:t>
            </a:r>
          </a:p>
          <a:p>
            <a:pPr eaLnBrk="1" hangingPunct="1"/>
            <a:r>
              <a:rPr lang="en-GB" altLang="en-US" i="1" dirty="0">
                <a:latin typeface="Comic Sans MS" panose="030F0902030302020204" pitchFamily="66" charset="0"/>
              </a:rPr>
              <a:t>Give individuals or pairs their own copy of the text. A ‘Tell-me grid’ recommended by Aidan Chambers is one mechanism for structuring thinking. Both the text and the ‘Tell-me grid’ are provided on the accompany PDF file. </a:t>
            </a:r>
          </a:p>
          <a:p>
            <a:pPr eaLnBrk="1" hangingPunct="1"/>
            <a:r>
              <a:rPr lang="en-GB" altLang="en-US" i="1" dirty="0">
                <a:latin typeface="Comic Sans MS" panose="030F0902030302020204" pitchFamily="66" charset="0"/>
              </a:rPr>
              <a:t>Blend pair, small group and whole-class talk</a:t>
            </a:r>
            <a:endParaRPr lang="en-GB" altLang="en-US" dirty="0">
              <a:latin typeface="Comic Sans MS" panose="030F0902030302020204" pitchFamily="66" charset="0"/>
            </a:endParaRPr>
          </a:p>
          <a:p>
            <a:pPr eaLnBrk="1" hangingPunct="1"/>
            <a:r>
              <a:rPr lang="en-GB" altLang="en-US" i="1" dirty="0">
                <a:latin typeface="Comic Sans MS" panose="030F0902030302020204" pitchFamily="66" charset="0"/>
              </a:rPr>
              <a:t>Train pupils over time to talk in small groups; strategies for structuring talk (turn-taking in a given order, asking each other questions, etc)</a:t>
            </a:r>
            <a:endParaRPr lang="en-GB" altLang="en-US" dirty="0">
              <a:latin typeface="Comic Sans MS" panose="030F0902030302020204" pitchFamily="66" charset="0"/>
            </a:endParaRPr>
          </a:p>
          <a:p>
            <a:pPr eaLnBrk="1" hangingPunct="1"/>
            <a:r>
              <a:rPr lang="en-GB" altLang="en-US" i="1" dirty="0">
                <a:latin typeface="Comic Sans MS" panose="030F0902030302020204" pitchFamily="66" charset="0"/>
              </a:rPr>
              <a:t>The teacher spends time joining tables; over a series of lessons, can interact with and assess individuals as they might in small group reading sessions.</a:t>
            </a:r>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25</a:t>
            </a:fld>
            <a:endParaRPr lang="en-US"/>
          </a:p>
        </p:txBody>
      </p:sp>
    </p:spTree>
    <p:extLst>
      <p:ext uri="{BB962C8B-B14F-4D97-AF65-F5344CB8AC3E}">
        <p14:creationId xmlns:p14="http://schemas.microsoft.com/office/powerpoint/2010/main" val="14148028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b="1" dirty="0">
                <a:latin typeface="Comic Sans MS" panose="030F0902030302020204" pitchFamily="66" charset="0"/>
              </a:rPr>
              <a:t>Teachers should model the reading of this poem with prosody, encouraging the children to join in and mimic the way it is read.</a:t>
            </a:r>
          </a:p>
          <a:p>
            <a:pPr eaLnBrk="1" hangingPunct="1"/>
            <a:r>
              <a:rPr lang="en-GB" altLang="en-US" i="1" dirty="0">
                <a:latin typeface="Comic Sans MS" panose="030F0902030302020204" pitchFamily="66" charset="0"/>
              </a:rPr>
              <a:t>Importance of talk and analysis being rooted in personal response; </a:t>
            </a:r>
          </a:p>
          <a:p>
            <a:pPr eaLnBrk="1" hangingPunct="1"/>
            <a:r>
              <a:rPr lang="en-GB" altLang="en-US" i="1" dirty="0">
                <a:latin typeface="Comic Sans MS" panose="030F0902030302020204" pitchFamily="66" charset="0"/>
              </a:rPr>
              <a:t>Give individuals or pairs their own copy of the text. A ‘Tell-me grid’ recommended by Aidan Chambers is one mechanism for structuring thinking. Both the text and the ‘Tell-me grid’ are provided on the accompany PDF file. </a:t>
            </a:r>
          </a:p>
          <a:p>
            <a:pPr eaLnBrk="1" hangingPunct="1"/>
            <a:r>
              <a:rPr lang="en-GB" altLang="en-US" i="1" dirty="0">
                <a:latin typeface="Comic Sans MS" panose="030F0902030302020204" pitchFamily="66" charset="0"/>
              </a:rPr>
              <a:t>Blend pair, small group and whole-class talk</a:t>
            </a:r>
            <a:endParaRPr lang="en-GB" altLang="en-US" dirty="0">
              <a:latin typeface="Comic Sans MS" panose="030F0902030302020204" pitchFamily="66" charset="0"/>
            </a:endParaRPr>
          </a:p>
          <a:p>
            <a:pPr eaLnBrk="1" hangingPunct="1"/>
            <a:r>
              <a:rPr lang="en-GB" altLang="en-US" i="1" dirty="0">
                <a:latin typeface="Comic Sans MS" panose="030F0902030302020204" pitchFamily="66" charset="0"/>
              </a:rPr>
              <a:t>Train pupils over time to talk in small groups; strategies for structuring talk (turn-taking in a given order, asking each other questions, etc)</a:t>
            </a:r>
            <a:endParaRPr lang="en-GB" altLang="en-US" dirty="0">
              <a:latin typeface="Comic Sans MS" panose="030F0902030302020204" pitchFamily="66" charset="0"/>
            </a:endParaRPr>
          </a:p>
          <a:p>
            <a:pPr eaLnBrk="1" hangingPunct="1"/>
            <a:r>
              <a:rPr lang="en-GB" altLang="en-US" i="1" dirty="0">
                <a:latin typeface="Comic Sans MS" panose="030F0902030302020204" pitchFamily="66" charset="0"/>
              </a:rPr>
              <a:t>The teacher spends time joining tables; over a series of lessons, can interact with and assess individuals as might in small group reading sessions</a:t>
            </a:r>
            <a:endParaRPr lang="en-GB" altLang="en-US" dirty="0">
              <a:latin typeface="Comic Sans MS" panose="030F0902030302020204" pitchFamily="66" charset="0"/>
            </a:endParaRPr>
          </a:p>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26</a:t>
            </a:fld>
            <a:endParaRPr lang="en-US"/>
          </a:p>
        </p:txBody>
      </p:sp>
    </p:spTree>
    <p:extLst>
      <p:ext uri="{BB962C8B-B14F-4D97-AF65-F5344CB8AC3E}">
        <p14:creationId xmlns:p14="http://schemas.microsoft.com/office/powerpoint/2010/main" val="38169069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i="1" dirty="0">
                <a:latin typeface="Comic Sans MS" panose="030F0902030302020204" pitchFamily="66" charset="0"/>
              </a:rPr>
              <a:t>Children’s comments can lead the discussion picking up of different interpretations.</a:t>
            </a:r>
            <a:endParaRPr lang="en-GB" altLang="en-US" dirty="0">
              <a:latin typeface="Comic Sans MS" panose="030F0902030302020204" pitchFamily="66" charset="0"/>
            </a:endParaRPr>
          </a:p>
          <a:p>
            <a:pPr eaLnBrk="1" hangingPunct="1"/>
            <a:r>
              <a:rPr lang="en-GB" altLang="en-US" i="1" dirty="0">
                <a:latin typeface="Comic Sans MS" panose="030F0902030302020204" pitchFamily="66" charset="0"/>
              </a:rPr>
              <a:t>Structure the questioning to build in challenge and support.</a:t>
            </a:r>
          </a:p>
          <a:p>
            <a:pPr eaLnBrk="1" hangingPunct="1"/>
            <a:r>
              <a:rPr lang="en-GB" altLang="en-US" i="1" dirty="0">
                <a:latin typeface="Comic Sans MS" panose="030F0902030302020204" pitchFamily="66" charset="0"/>
              </a:rPr>
              <a:t>Children learn from each other by listening to classmates justify and elaborate.</a:t>
            </a:r>
          </a:p>
          <a:p>
            <a:pPr eaLnBrk="1" hangingPunct="1"/>
            <a:r>
              <a:rPr lang="en-GB" altLang="en-US" i="1" dirty="0">
                <a:latin typeface="Comic Sans MS" panose="030F0902030302020204" pitchFamily="66" charset="0"/>
              </a:rPr>
              <a:t>Supporting comments used with kind permission of https://</a:t>
            </a:r>
            <a:r>
              <a:rPr lang="en-GB" altLang="en-US" i="1" dirty="0" err="1">
                <a:latin typeface="Comic Sans MS" panose="030F0902030302020204" pitchFamily="66" charset="0"/>
              </a:rPr>
              <a:t>jamesdurran.blog</a:t>
            </a:r>
            <a:r>
              <a:rPr lang="en-GB" altLang="en-US" i="1" dirty="0">
                <a:latin typeface="Comic Sans MS" panose="030F0902030302020204" pitchFamily="66" charset="0"/>
              </a:rPr>
              <a:t>/</a:t>
            </a:r>
          </a:p>
          <a:p>
            <a:pPr eaLnBrk="1" hangingPunct="1"/>
            <a:r>
              <a:rPr lang="en-GB" altLang="en-US" dirty="0">
                <a:latin typeface="Comic Sans MS" panose="030F0902030302020204" pitchFamily="66" charset="0"/>
              </a:rPr>
              <a:t>Reading aloud with prosody is central to a poetry unit and needs to be modelled by the teacher.</a:t>
            </a:r>
          </a:p>
          <a:p>
            <a:pPr eaLnBrk="1" hangingPunct="1"/>
            <a:r>
              <a:rPr lang="en-GB" altLang="en-US" dirty="0">
                <a:latin typeface="Comic Sans MS" panose="030F0902030302020204" pitchFamily="66" charset="0"/>
              </a:rPr>
              <a:t> </a:t>
            </a:r>
          </a:p>
        </p:txBody>
      </p:sp>
      <p:sp>
        <p:nvSpPr>
          <p:cNvPr id="4" name="Slide Number Placeholder 3"/>
          <p:cNvSpPr>
            <a:spLocks noGrp="1"/>
          </p:cNvSpPr>
          <p:nvPr>
            <p:ph type="sldNum" sz="quarter" idx="5"/>
          </p:nvPr>
        </p:nvSpPr>
        <p:spPr/>
        <p:txBody>
          <a:bodyPr/>
          <a:lstStyle/>
          <a:p>
            <a:fld id="{311D70A8-8575-AB47-B894-1AEE29AFC934}" type="slidenum">
              <a:rPr lang="en-US" smtClean="0"/>
              <a:t>27</a:t>
            </a:fld>
            <a:endParaRPr lang="en-US"/>
          </a:p>
        </p:txBody>
      </p:sp>
    </p:spTree>
    <p:extLst>
      <p:ext uri="{BB962C8B-B14F-4D97-AF65-F5344CB8AC3E}">
        <p14:creationId xmlns:p14="http://schemas.microsoft.com/office/powerpoint/2010/main" val="6058072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Teachers should read aloud with emphatic prosody and encourage participation from the children. Re-read several times, introducing actions to support the performance. This poem is also supplied on the accompanying PDF.</a:t>
            </a:r>
          </a:p>
        </p:txBody>
      </p:sp>
      <p:sp>
        <p:nvSpPr>
          <p:cNvPr id="4" name="Slide Number Placeholder 3"/>
          <p:cNvSpPr>
            <a:spLocks noGrp="1"/>
          </p:cNvSpPr>
          <p:nvPr>
            <p:ph type="sldNum" sz="quarter" idx="5"/>
          </p:nvPr>
        </p:nvSpPr>
        <p:spPr/>
        <p:txBody>
          <a:bodyPr/>
          <a:lstStyle/>
          <a:p>
            <a:fld id="{311D70A8-8575-AB47-B894-1AEE29AFC934}" type="slidenum">
              <a:rPr lang="en-US" smtClean="0"/>
              <a:t>28</a:t>
            </a:fld>
            <a:endParaRPr lang="en-US"/>
          </a:p>
        </p:txBody>
      </p:sp>
    </p:spTree>
    <p:extLst>
      <p:ext uri="{BB962C8B-B14F-4D97-AF65-F5344CB8AC3E}">
        <p14:creationId xmlns:p14="http://schemas.microsoft.com/office/powerpoint/2010/main" val="28063487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Teachers should read aloud with emphatic prosody and encourage participation from the children. Re-read several times, introducing actions to support the performance. This poem is supplied on the accompanying PDF.</a:t>
            </a:r>
          </a:p>
        </p:txBody>
      </p:sp>
      <p:sp>
        <p:nvSpPr>
          <p:cNvPr id="4" name="Slide Number Placeholder 3"/>
          <p:cNvSpPr>
            <a:spLocks noGrp="1"/>
          </p:cNvSpPr>
          <p:nvPr>
            <p:ph type="sldNum" sz="quarter" idx="5"/>
          </p:nvPr>
        </p:nvSpPr>
        <p:spPr/>
        <p:txBody>
          <a:bodyPr/>
          <a:lstStyle/>
          <a:p>
            <a:fld id="{311D70A8-8575-AB47-B894-1AEE29AFC934}" type="slidenum">
              <a:rPr lang="en-US" smtClean="0"/>
              <a:t>29</a:t>
            </a:fld>
            <a:endParaRPr lang="en-US"/>
          </a:p>
        </p:txBody>
      </p:sp>
    </p:spTree>
    <p:extLst>
      <p:ext uri="{BB962C8B-B14F-4D97-AF65-F5344CB8AC3E}">
        <p14:creationId xmlns:p14="http://schemas.microsoft.com/office/powerpoint/2010/main" val="7184285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The poem is provided as a printable on the accompanying PDF document. </a:t>
            </a:r>
          </a:p>
          <a:p>
            <a:pPr eaLnBrk="1" hangingPunct="1"/>
            <a:r>
              <a:rPr lang="en-GB" altLang="en-US" dirty="0">
                <a:latin typeface="Comic Sans MS" panose="030F0902030302020204" pitchFamily="66" charset="0"/>
              </a:rPr>
              <a:t>This should be prepared and read as a call and response which helps to identify the rhythm and rhyme of the poem.</a:t>
            </a:r>
          </a:p>
          <a:p>
            <a:pPr eaLnBrk="1" hangingPunct="1"/>
            <a:r>
              <a:rPr lang="en-GB" altLang="en-US" dirty="0">
                <a:latin typeface="Comic Sans MS" panose="030F0902030302020204" pitchFamily="66" charset="0"/>
              </a:rPr>
              <a:t>Method 1: Choral: Divide the class into two. One half performs the first part of each line, the other half complete the line by performing the second half.</a:t>
            </a:r>
          </a:p>
          <a:p>
            <a:pPr eaLnBrk="1" hangingPunct="1"/>
            <a:r>
              <a:rPr lang="en-GB" altLang="en-US" dirty="0">
                <a:latin typeface="Comic Sans MS" panose="030F0902030302020204" pitchFamily="66" charset="0"/>
              </a:rPr>
              <a:t>Method 2: Children work in pairs to practise either the first part or the second part of the line, then join with another pair to perform the whole poem together.</a:t>
            </a:r>
          </a:p>
          <a:p>
            <a:pPr eaLnBrk="1" hangingPunct="1"/>
            <a:r>
              <a:rPr lang="en-GB" altLang="en-US" dirty="0">
                <a:latin typeface="Comic Sans MS" panose="030F0902030302020204" pitchFamily="66" charset="0"/>
              </a:rPr>
              <a:t>Method 3: The class is divided into two but instead of performing as a group, children take turns to perform each line individually.</a:t>
            </a:r>
          </a:p>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30</a:t>
            </a:fld>
            <a:endParaRPr lang="en-US"/>
          </a:p>
        </p:txBody>
      </p:sp>
    </p:spTree>
    <p:extLst>
      <p:ext uri="{BB962C8B-B14F-4D97-AF65-F5344CB8AC3E}">
        <p14:creationId xmlns:p14="http://schemas.microsoft.com/office/powerpoint/2010/main" val="16209669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GB" altLang="en-US" dirty="0">
                <a:latin typeface="Comic Sans MS" panose="030F0902030302020204" pitchFamily="66" charset="0"/>
              </a:rPr>
              <a:t>Do not underestimate the investment made at the reading phase which will pay dividends in the writing phase.</a:t>
            </a:r>
          </a:p>
          <a:p>
            <a:pPr eaLnBrk="1" hangingPunct="1"/>
            <a:endParaRPr lang="en-US"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3</a:t>
            </a:fld>
            <a:endParaRPr lang="en-US"/>
          </a:p>
        </p:txBody>
      </p:sp>
    </p:spTree>
    <p:extLst>
      <p:ext uri="{BB962C8B-B14F-4D97-AF65-F5344CB8AC3E}">
        <p14:creationId xmlns:p14="http://schemas.microsoft.com/office/powerpoint/2010/main" val="10875660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Choose one or two objectives to be the main focus of studying the text with a poet’s eye. Use the word ‘poet’ when speaking to the children. They need to see themselves as poets.</a:t>
            </a:r>
          </a:p>
          <a:p>
            <a:pPr eaLnBrk="1" hangingPunct="1"/>
            <a:r>
              <a:rPr lang="en-GB" altLang="en-US" dirty="0">
                <a:latin typeface="Comic Sans MS" panose="030F0902030302020204" pitchFamily="66" charset="0"/>
              </a:rPr>
              <a:t>The wording of these response prompts is slightly different when reading as a poet.</a:t>
            </a:r>
          </a:p>
        </p:txBody>
      </p:sp>
      <p:sp>
        <p:nvSpPr>
          <p:cNvPr id="4" name="Slide Number Placeholder 3"/>
          <p:cNvSpPr>
            <a:spLocks noGrp="1"/>
          </p:cNvSpPr>
          <p:nvPr>
            <p:ph type="sldNum" sz="quarter" idx="5"/>
          </p:nvPr>
        </p:nvSpPr>
        <p:spPr/>
        <p:txBody>
          <a:bodyPr/>
          <a:lstStyle/>
          <a:p>
            <a:fld id="{311D70A8-8575-AB47-B894-1AEE29AFC934}" type="slidenum">
              <a:rPr lang="en-US" smtClean="0"/>
              <a:t>31</a:t>
            </a:fld>
            <a:endParaRPr lang="en-US"/>
          </a:p>
        </p:txBody>
      </p:sp>
    </p:spTree>
    <p:extLst>
      <p:ext uri="{BB962C8B-B14F-4D97-AF65-F5344CB8AC3E}">
        <p14:creationId xmlns:p14="http://schemas.microsoft.com/office/powerpoint/2010/main" val="31934227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Encourage children to put forward their own ideas, which may be different from the ideas of others and different from the teacher’s ideas, but valid nevertheless. Explain to the children that the rhyming structure is a couplet - a pair of lines that rhyme. Usually both lines have the same number of syllables. This poem is made up of several couplets put together and children will probably be familiar with the structure as it is common in nursery rhymes, e.g.</a:t>
            </a:r>
          </a:p>
          <a:p>
            <a:pPr eaLnBrk="1" hangingPunct="1"/>
            <a:r>
              <a:rPr lang="en-GB" altLang="en-US" i="1" dirty="0">
                <a:latin typeface="Comic Sans MS" panose="030F0902030302020204" pitchFamily="66" charset="0"/>
              </a:rPr>
              <a:t>Humpty Dumpty sat on a </a:t>
            </a:r>
            <a:r>
              <a:rPr lang="en-GB" altLang="en-US" i="1" u="sng" dirty="0">
                <a:latin typeface="Comic Sans MS" panose="030F0902030302020204" pitchFamily="66" charset="0"/>
              </a:rPr>
              <a:t>wall</a:t>
            </a:r>
            <a:r>
              <a:rPr lang="en-GB" altLang="en-US" i="1" dirty="0">
                <a:latin typeface="Comic Sans MS" panose="030F0902030302020204" pitchFamily="66" charset="0"/>
              </a:rPr>
              <a:t>, </a:t>
            </a:r>
            <a:br>
              <a:rPr lang="en-GB" altLang="en-US" i="1" dirty="0">
                <a:latin typeface="Comic Sans MS" panose="030F0902030302020204" pitchFamily="66" charset="0"/>
              </a:rPr>
            </a:br>
            <a:r>
              <a:rPr lang="en-GB" altLang="en-US" i="1" dirty="0">
                <a:latin typeface="Comic Sans MS" panose="030F0902030302020204" pitchFamily="66" charset="0"/>
              </a:rPr>
              <a:t>Humpty Dumpty had a great </a:t>
            </a:r>
            <a:r>
              <a:rPr lang="en-GB" altLang="en-US" i="1" u="sng" dirty="0">
                <a:latin typeface="Comic Sans MS" panose="030F0902030302020204" pitchFamily="66" charset="0"/>
              </a:rPr>
              <a:t>fall</a:t>
            </a:r>
            <a:r>
              <a:rPr lang="en-GB" altLang="en-US" i="1" dirty="0">
                <a:latin typeface="Comic Sans MS" panose="030F0902030302020204" pitchFamily="66" charset="0"/>
              </a:rPr>
              <a:t>,</a:t>
            </a:r>
            <a:br>
              <a:rPr lang="en-GB" altLang="en-US" i="1" dirty="0">
                <a:latin typeface="Comic Sans MS" panose="030F0902030302020204" pitchFamily="66" charset="0"/>
              </a:rPr>
            </a:br>
            <a:r>
              <a:rPr lang="en-GB" altLang="en-US" i="1" dirty="0">
                <a:latin typeface="Comic Sans MS" panose="030F0902030302020204" pitchFamily="66" charset="0"/>
              </a:rPr>
              <a:t>All the king's horses and all the king's </a:t>
            </a:r>
            <a:r>
              <a:rPr lang="en-GB" altLang="en-US" i="1" u="sng" dirty="0">
                <a:latin typeface="Comic Sans MS" panose="030F0902030302020204" pitchFamily="66" charset="0"/>
              </a:rPr>
              <a:t>men</a:t>
            </a:r>
            <a:r>
              <a:rPr lang="en-GB" altLang="en-US" i="1" dirty="0">
                <a:latin typeface="Comic Sans MS" panose="030F0902030302020204" pitchFamily="66" charset="0"/>
              </a:rPr>
              <a:t>,</a:t>
            </a:r>
            <a:br>
              <a:rPr lang="en-GB" altLang="en-US" i="1" dirty="0">
                <a:latin typeface="Comic Sans MS" panose="030F0902030302020204" pitchFamily="66" charset="0"/>
              </a:rPr>
            </a:br>
            <a:r>
              <a:rPr lang="en-GB" altLang="en-US" i="1" dirty="0">
                <a:latin typeface="Comic Sans MS" panose="030F0902030302020204" pitchFamily="66" charset="0"/>
              </a:rPr>
              <a:t>Couldn't put Humpty together </a:t>
            </a:r>
            <a:r>
              <a:rPr lang="en-GB" altLang="en-US" i="1" u="sng" dirty="0">
                <a:latin typeface="Comic Sans MS" panose="030F0902030302020204" pitchFamily="66" charset="0"/>
              </a:rPr>
              <a:t>again</a:t>
            </a:r>
            <a:r>
              <a:rPr lang="en-GB" altLang="en-US" i="1" dirty="0">
                <a:latin typeface="Comic Sans MS" panose="030F0902030302020204" pitchFamily="66" charset="0"/>
              </a:rPr>
              <a:t>.</a:t>
            </a:r>
            <a:r>
              <a:rPr lang="en-GB" altLang="en-US" dirty="0">
                <a:latin typeface="Comic Sans MS" panose="030F0902030302020204" pitchFamily="66" charset="0"/>
              </a:rPr>
              <a:t> </a:t>
            </a:r>
          </a:p>
        </p:txBody>
      </p:sp>
      <p:sp>
        <p:nvSpPr>
          <p:cNvPr id="4" name="Slide Number Placeholder 3"/>
          <p:cNvSpPr>
            <a:spLocks noGrp="1"/>
          </p:cNvSpPr>
          <p:nvPr>
            <p:ph type="sldNum" sz="quarter" idx="5"/>
          </p:nvPr>
        </p:nvSpPr>
        <p:spPr/>
        <p:txBody>
          <a:bodyPr/>
          <a:lstStyle/>
          <a:p>
            <a:fld id="{311D70A8-8575-AB47-B894-1AEE29AFC934}" type="slidenum">
              <a:rPr lang="en-US" smtClean="0"/>
              <a:t>32</a:t>
            </a:fld>
            <a:endParaRPr lang="en-US"/>
          </a:p>
        </p:txBody>
      </p:sp>
    </p:spTree>
    <p:extLst>
      <p:ext uri="{BB962C8B-B14F-4D97-AF65-F5344CB8AC3E}">
        <p14:creationId xmlns:p14="http://schemas.microsoft.com/office/powerpoint/2010/main" val="39461102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Encourage children to put forward their own ideas, which may be different from the ideas of others and different from the teacher’s ideas, but valid nevertheless. Explain to the children that the rhyming structure is a couplet - a pair of lines that rhyme. Usually both lines have the same number of syllables. This poem is made up of several couplets put together and children will probably be familiar with the structure as it is common in nursery rhymes, e.g.</a:t>
            </a:r>
          </a:p>
          <a:p>
            <a:pPr eaLnBrk="1" hangingPunct="1"/>
            <a:r>
              <a:rPr lang="en-GB" altLang="en-US" i="1" dirty="0">
                <a:latin typeface="Comic Sans MS" panose="030F0902030302020204" pitchFamily="66" charset="0"/>
              </a:rPr>
              <a:t>Humpty Dumpty sat on a </a:t>
            </a:r>
            <a:r>
              <a:rPr lang="en-GB" altLang="en-US" i="1" u="sng" dirty="0">
                <a:latin typeface="Comic Sans MS" panose="030F0902030302020204" pitchFamily="66" charset="0"/>
              </a:rPr>
              <a:t>wall</a:t>
            </a:r>
            <a:r>
              <a:rPr lang="en-GB" altLang="en-US" i="1" dirty="0">
                <a:latin typeface="Comic Sans MS" panose="030F0902030302020204" pitchFamily="66" charset="0"/>
              </a:rPr>
              <a:t>, </a:t>
            </a:r>
            <a:br>
              <a:rPr lang="en-GB" altLang="en-US" i="1" dirty="0">
                <a:latin typeface="Comic Sans MS" panose="030F0902030302020204" pitchFamily="66" charset="0"/>
              </a:rPr>
            </a:br>
            <a:r>
              <a:rPr lang="en-GB" altLang="en-US" i="1" dirty="0">
                <a:latin typeface="Comic Sans MS" panose="030F0902030302020204" pitchFamily="66" charset="0"/>
              </a:rPr>
              <a:t>Humpty Dumpty had a great </a:t>
            </a:r>
            <a:r>
              <a:rPr lang="en-GB" altLang="en-US" i="1" u="sng" dirty="0">
                <a:latin typeface="Comic Sans MS" panose="030F0902030302020204" pitchFamily="66" charset="0"/>
              </a:rPr>
              <a:t>fall</a:t>
            </a:r>
            <a:r>
              <a:rPr lang="en-GB" altLang="en-US" i="1" dirty="0">
                <a:latin typeface="Comic Sans MS" panose="030F0902030302020204" pitchFamily="66" charset="0"/>
              </a:rPr>
              <a:t>,</a:t>
            </a:r>
            <a:br>
              <a:rPr lang="en-GB" altLang="en-US" i="1" dirty="0">
                <a:latin typeface="Comic Sans MS" panose="030F0902030302020204" pitchFamily="66" charset="0"/>
              </a:rPr>
            </a:br>
            <a:r>
              <a:rPr lang="en-GB" altLang="en-US" i="1" dirty="0">
                <a:latin typeface="Comic Sans MS" panose="030F0902030302020204" pitchFamily="66" charset="0"/>
              </a:rPr>
              <a:t>All the king's horses and all the king's </a:t>
            </a:r>
            <a:r>
              <a:rPr lang="en-GB" altLang="en-US" i="1" u="sng" dirty="0">
                <a:latin typeface="Comic Sans MS" panose="030F0902030302020204" pitchFamily="66" charset="0"/>
              </a:rPr>
              <a:t>men</a:t>
            </a:r>
            <a:r>
              <a:rPr lang="en-GB" altLang="en-US" i="1" dirty="0">
                <a:latin typeface="Comic Sans MS" panose="030F0902030302020204" pitchFamily="66" charset="0"/>
              </a:rPr>
              <a:t>,</a:t>
            </a:r>
            <a:br>
              <a:rPr lang="en-GB" altLang="en-US" i="1" dirty="0">
                <a:latin typeface="Comic Sans MS" panose="030F0902030302020204" pitchFamily="66" charset="0"/>
              </a:rPr>
            </a:br>
            <a:r>
              <a:rPr lang="en-GB" altLang="en-US" i="1" dirty="0">
                <a:latin typeface="Comic Sans MS" panose="030F0902030302020204" pitchFamily="66" charset="0"/>
              </a:rPr>
              <a:t>Couldn't put Humpty together </a:t>
            </a:r>
            <a:r>
              <a:rPr lang="en-GB" altLang="en-US" i="1" u="sng" dirty="0">
                <a:latin typeface="Comic Sans MS" panose="030F0902030302020204" pitchFamily="66" charset="0"/>
              </a:rPr>
              <a:t>again</a:t>
            </a:r>
            <a:r>
              <a:rPr lang="en-GB" altLang="en-US" i="1" dirty="0">
                <a:latin typeface="Comic Sans MS" panose="030F0902030302020204" pitchFamily="66" charset="0"/>
              </a:rPr>
              <a:t>.</a:t>
            </a:r>
            <a:r>
              <a:rPr lang="en-GB" altLang="en-US" dirty="0">
                <a:latin typeface="Comic Sans MS" panose="030F0902030302020204" pitchFamily="66" charset="0"/>
              </a:rPr>
              <a:t> </a:t>
            </a:r>
          </a:p>
        </p:txBody>
      </p:sp>
      <p:sp>
        <p:nvSpPr>
          <p:cNvPr id="4" name="Slide Number Placeholder 3"/>
          <p:cNvSpPr>
            <a:spLocks noGrp="1"/>
          </p:cNvSpPr>
          <p:nvPr>
            <p:ph type="sldNum" sz="quarter" idx="5"/>
          </p:nvPr>
        </p:nvSpPr>
        <p:spPr/>
        <p:txBody>
          <a:bodyPr/>
          <a:lstStyle/>
          <a:p>
            <a:fld id="{311D70A8-8575-AB47-B894-1AEE29AFC934}" type="slidenum">
              <a:rPr lang="en-US" smtClean="0"/>
              <a:t>33</a:t>
            </a:fld>
            <a:endParaRPr lang="en-US"/>
          </a:p>
        </p:txBody>
      </p:sp>
    </p:spTree>
    <p:extLst>
      <p:ext uri="{BB962C8B-B14F-4D97-AF65-F5344CB8AC3E}">
        <p14:creationId xmlns:p14="http://schemas.microsoft.com/office/powerpoint/2010/main" val="100030074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34</a:t>
            </a:fld>
            <a:endParaRPr lang="en-US"/>
          </a:p>
        </p:txBody>
      </p:sp>
    </p:spTree>
    <p:extLst>
      <p:ext uri="{BB962C8B-B14F-4D97-AF65-F5344CB8AC3E}">
        <p14:creationId xmlns:p14="http://schemas.microsoft.com/office/powerpoint/2010/main" val="356384736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This is a gruesome verse that children often relish but teachers should choose to include it or not based on the children’s sensitivities.</a:t>
            </a:r>
          </a:p>
        </p:txBody>
      </p:sp>
      <p:sp>
        <p:nvSpPr>
          <p:cNvPr id="4" name="Slide Number Placeholder 3"/>
          <p:cNvSpPr>
            <a:spLocks noGrp="1"/>
          </p:cNvSpPr>
          <p:nvPr>
            <p:ph type="sldNum" sz="quarter" idx="5"/>
          </p:nvPr>
        </p:nvSpPr>
        <p:spPr/>
        <p:txBody>
          <a:bodyPr/>
          <a:lstStyle/>
          <a:p>
            <a:fld id="{311D70A8-8575-AB47-B894-1AEE29AFC934}" type="slidenum">
              <a:rPr lang="en-US" smtClean="0"/>
              <a:t>35</a:t>
            </a:fld>
            <a:endParaRPr lang="en-US"/>
          </a:p>
        </p:txBody>
      </p:sp>
    </p:spTree>
    <p:extLst>
      <p:ext uri="{BB962C8B-B14F-4D97-AF65-F5344CB8AC3E}">
        <p14:creationId xmlns:p14="http://schemas.microsoft.com/office/powerpoint/2010/main" val="260568326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36</a:t>
            </a:fld>
            <a:endParaRPr lang="en-US"/>
          </a:p>
        </p:txBody>
      </p:sp>
    </p:spTree>
    <p:extLst>
      <p:ext uri="{BB962C8B-B14F-4D97-AF65-F5344CB8AC3E}">
        <p14:creationId xmlns:p14="http://schemas.microsoft.com/office/powerpoint/2010/main" val="40568258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latin typeface="Comic Sans MS" panose="030F0902030302020204" pitchFamily="66" charset="0"/>
              </a:rPr>
              <a:t>The poem, in this form, is provided on the accompanying PDF. </a:t>
            </a:r>
          </a:p>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37</a:t>
            </a:fld>
            <a:endParaRPr lang="en-US"/>
          </a:p>
        </p:txBody>
      </p:sp>
    </p:spTree>
    <p:extLst>
      <p:ext uri="{BB962C8B-B14F-4D97-AF65-F5344CB8AC3E}">
        <p14:creationId xmlns:p14="http://schemas.microsoft.com/office/powerpoint/2010/main" val="253235269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38</a:t>
            </a:fld>
            <a:endParaRPr lang="en-US"/>
          </a:p>
        </p:txBody>
      </p:sp>
    </p:spTree>
    <p:extLst>
      <p:ext uri="{BB962C8B-B14F-4D97-AF65-F5344CB8AC3E}">
        <p14:creationId xmlns:p14="http://schemas.microsoft.com/office/powerpoint/2010/main" val="198804692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39</a:t>
            </a:fld>
            <a:endParaRPr lang="en-US"/>
          </a:p>
        </p:txBody>
      </p:sp>
    </p:spTree>
    <p:extLst>
      <p:ext uri="{BB962C8B-B14F-4D97-AF65-F5344CB8AC3E}">
        <p14:creationId xmlns:p14="http://schemas.microsoft.com/office/powerpoint/2010/main" val="208813868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40</a:t>
            </a:fld>
            <a:endParaRPr lang="en-US"/>
          </a:p>
        </p:txBody>
      </p:sp>
    </p:spTree>
    <p:extLst>
      <p:ext uri="{BB962C8B-B14F-4D97-AF65-F5344CB8AC3E}">
        <p14:creationId xmlns:p14="http://schemas.microsoft.com/office/powerpoint/2010/main" val="39057352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a:t>
            </a:fld>
            <a:endParaRPr lang="en-US"/>
          </a:p>
        </p:txBody>
      </p:sp>
    </p:spTree>
    <p:extLst>
      <p:ext uri="{BB962C8B-B14F-4D97-AF65-F5344CB8AC3E}">
        <p14:creationId xmlns:p14="http://schemas.microsoft.com/office/powerpoint/2010/main" val="45907521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41</a:t>
            </a:fld>
            <a:endParaRPr lang="en-US"/>
          </a:p>
        </p:txBody>
      </p:sp>
    </p:spTree>
    <p:extLst>
      <p:ext uri="{BB962C8B-B14F-4D97-AF65-F5344CB8AC3E}">
        <p14:creationId xmlns:p14="http://schemas.microsoft.com/office/powerpoint/2010/main" val="380398453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42</a:t>
            </a:fld>
            <a:endParaRPr lang="en-US"/>
          </a:p>
        </p:txBody>
      </p:sp>
    </p:spTree>
    <p:extLst>
      <p:ext uri="{BB962C8B-B14F-4D97-AF65-F5344CB8AC3E}">
        <p14:creationId xmlns:p14="http://schemas.microsoft.com/office/powerpoint/2010/main" val="174994804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This has a similar structure to the previous poem but a different rhythm for children to identify. The purpose of this activity is to give children some practice in reciting poetry and in finding words with a perfect or similar rhyme.</a:t>
            </a:r>
          </a:p>
        </p:txBody>
      </p:sp>
      <p:sp>
        <p:nvSpPr>
          <p:cNvPr id="4" name="Slide Number Placeholder 3"/>
          <p:cNvSpPr>
            <a:spLocks noGrp="1"/>
          </p:cNvSpPr>
          <p:nvPr>
            <p:ph type="sldNum" sz="quarter" idx="5"/>
          </p:nvPr>
        </p:nvSpPr>
        <p:spPr/>
        <p:txBody>
          <a:bodyPr/>
          <a:lstStyle/>
          <a:p>
            <a:fld id="{311D70A8-8575-AB47-B894-1AEE29AFC934}" type="slidenum">
              <a:rPr lang="en-US" smtClean="0"/>
              <a:t>43</a:t>
            </a:fld>
            <a:endParaRPr lang="en-US"/>
          </a:p>
        </p:txBody>
      </p:sp>
    </p:spTree>
    <p:extLst>
      <p:ext uri="{BB962C8B-B14F-4D97-AF65-F5344CB8AC3E}">
        <p14:creationId xmlns:p14="http://schemas.microsoft.com/office/powerpoint/2010/main" val="94602087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This has a different structure to previous examples but is good to include as a poem to perform and enjoy. Teachers should select suitable poems to meet the needs of the children they teach and give the children plenty of opportunities to read and enjoy poetry.</a:t>
            </a:r>
          </a:p>
        </p:txBody>
      </p:sp>
      <p:sp>
        <p:nvSpPr>
          <p:cNvPr id="4" name="Slide Number Placeholder 3"/>
          <p:cNvSpPr>
            <a:spLocks noGrp="1"/>
          </p:cNvSpPr>
          <p:nvPr>
            <p:ph type="sldNum" sz="quarter" idx="5"/>
          </p:nvPr>
        </p:nvSpPr>
        <p:spPr/>
        <p:txBody>
          <a:bodyPr/>
          <a:lstStyle/>
          <a:p>
            <a:fld id="{311D70A8-8575-AB47-B894-1AEE29AFC934}" type="slidenum">
              <a:rPr lang="en-US" smtClean="0"/>
              <a:t>44</a:t>
            </a:fld>
            <a:endParaRPr lang="en-US"/>
          </a:p>
        </p:txBody>
      </p:sp>
    </p:spTree>
    <p:extLst>
      <p:ext uri="{BB962C8B-B14F-4D97-AF65-F5344CB8AC3E}">
        <p14:creationId xmlns:p14="http://schemas.microsoft.com/office/powerpoint/2010/main" val="402910537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i="1" dirty="0">
                <a:latin typeface="Comic Sans MS" panose="030F0902030302020204" pitchFamily="66" charset="0"/>
              </a:rPr>
              <a:t>‘Cargoes’</a:t>
            </a:r>
            <a:r>
              <a:rPr lang="en-GB" altLang="en-US" dirty="0">
                <a:latin typeface="Comic Sans MS" panose="030F0902030302020204" pitchFamily="66" charset="0"/>
              </a:rPr>
              <a:t> by John Masefield is a three-stanza lyric poem that is separated into sets of five lines, known as quintains. These quintains only contain one set of </a:t>
            </a:r>
            <a:r>
              <a:rPr lang="en-GB" altLang="en-US" dirty="0">
                <a:latin typeface="Comic Sans MS" panose="030F0902030302020204" pitchFamily="66" charset="0"/>
                <a:hlinkClick r:id="rId3"/>
              </a:rPr>
              <a:t>rhyming</a:t>
            </a:r>
            <a:r>
              <a:rPr lang="en-GB" altLang="en-US" dirty="0">
                <a:latin typeface="Comic Sans MS" panose="030F0902030302020204" pitchFamily="66" charset="0"/>
              </a:rPr>
              <a:t> lines each. The second and fifth lines rhyme in each stanza and the others do not. </a:t>
            </a:r>
          </a:p>
        </p:txBody>
      </p:sp>
      <p:sp>
        <p:nvSpPr>
          <p:cNvPr id="4" name="Slide Number Placeholder 3"/>
          <p:cNvSpPr>
            <a:spLocks noGrp="1"/>
          </p:cNvSpPr>
          <p:nvPr>
            <p:ph type="sldNum" sz="quarter" idx="5"/>
          </p:nvPr>
        </p:nvSpPr>
        <p:spPr/>
        <p:txBody>
          <a:bodyPr/>
          <a:lstStyle/>
          <a:p>
            <a:fld id="{311D70A8-8575-AB47-B894-1AEE29AFC934}" type="slidenum">
              <a:rPr lang="en-US" smtClean="0"/>
              <a:t>45</a:t>
            </a:fld>
            <a:endParaRPr lang="en-US"/>
          </a:p>
        </p:txBody>
      </p:sp>
    </p:spTree>
    <p:extLst>
      <p:ext uri="{BB962C8B-B14F-4D97-AF65-F5344CB8AC3E}">
        <p14:creationId xmlns:p14="http://schemas.microsoft.com/office/powerpoint/2010/main" val="225090103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b="1" dirty="0">
                <a:latin typeface="Comic Sans MS" panose="030F0902030302020204" pitchFamily="66" charset="0"/>
              </a:rPr>
              <a:t>Teachers should model the reading of this poem with prosody, encouraging the children to join in and mimic the way it is read.</a:t>
            </a:r>
          </a:p>
          <a:p>
            <a:pPr eaLnBrk="1" hangingPunct="1"/>
            <a:r>
              <a:rPr lang="en-GB" altLang="en-US" i="1" dirty="0">
                <a:latin typeface="Comic Sans MS" panose="030F0902030302020204" pitchFamily="66" charset="0"/>
              </a:rPr>
              <a:t>Importance of talk and analysis being rooted in personal response; </a:t>
            </a:r>
          </a:p>
          <a:p>
            <a:pPr eaLnBrk="1" hangingPunct="1"/>
            <a:r>
              <a:rPr lang="en-GB" altLang="en-US" i="1" dirty="0">
                <a:latin typeface="Comic Sans MS" panose="030F0902030302020204" pitchFamily="66" charset="0"/>
              </a:rPr>
              <a:t>Give individuals or pairs their own copy of the text. A ‘Tell-me grid’ (on the accompanying PDF file) recommended by Aidan Chambers is one mechanism for structuring thinking.</a:t>
            </a:r>
          </a:p>
          <a:p>
            <a:pPr eaLnBrk="1" hangingPunct="1"/>
            <a:r>
              <a:rPr lang="en-GB" altLang="en-US" i="1" dirty="0">
                <a:latin typeface="Comic Sans MS" panose="030F0902030302020204" pitchFamily="66" charset="0"/>
              </a:rPr>
              <a:t>Blend pair, small group and whole-class talk</a:t>
            </a:r>
            <a:endParaRPr lang="en-GB" altLang="en-US" dirty="0">
              <a:latin typeface="Comic Sans MS" panose="030F0902030302020204" pitchFamily="66" charset="0"/>
            </a:endParaRPr>
          </a:p>
          <a:p>
            <a:pPr eaLnBrk="1" hangingPunct="1"/>
            <a:r>
              <a:rPr lang="en-GB" altLang="en-US" i="1" dirty="0">
                <a:latin typeface="Comic Sans MS" panose="030F0902030302020204" pitchFamily="66" charset="0"/>
              </a:rPr>
              <a:t>Train pupils over time to talk in small groups; strategies for structuring talk (turn-taking in a given order, asking each other questions, etc)</a:t>
            </a:r>
            <a:endParaRPr lang="en-GB" altLang="en-US" dirty="0">
              <a:latin typeface="Comic Sans MS" panose="030F0902030302020204" pitchFamily="66" charset="0"/>
            </a:endParaRPr>
          </a:p>
          <a:p>
            <a:pPr eaLnBrk="1" hangingPunct="1"/>
            <a:r>
              <a:rPr lang="en-GB" altLang="en-US" i="1" dirty="0">
                <a:latin typeface="Comic Sans MS" panose="030F0902030302020204" pitchFamily="66" charset="0"/>
              </a:rPr>
              <a:t>The teacher spends time joining tables; over a series of lessons, can interact with and assess individuals as you might in small group reading sessions.</a:t>
            </a:r>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46</a:t>
            </a:fld>
            <a:endParaRPr lang="en-US"/>
          </a:p>
        </p:txBody>
      </p:sp>
    </p:spTree>
    <p:extLst>
      <p:ext uri="{BB962C8B-B14F-4D97-AF65-F5344CB8AC3E}">
        <p14:creationId xmlns:p14="http://schemas.microsoft.com/office/powerpoint/2010/main" val="290406596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b="1" dirty="0">
                <a:latin typeface="Comic Sans MS" panose="030F0902030302020204" pitchFamily="66" charset="0"/>
              </a:rPr>
              <a:t>Teachers should model the reading of this poem with prosody, encouraging the children to join in and mimic the way it is read.</a:t>
            </a:r>
          </a:p>
          <a:p>
            <a:pPr eaLnBrk="1" hangingPunct="1"/>
            <a:r>
              <a:rPr lang="en-GB" altLang="en-US" i="1" dirty="0">
                <a:latin typeface="Comic Sans MS" panose="030F0902030302020204" pitchFamily="66" charset="0"/>
              </a:rPr>
              <a:t>Importance of talk and analysis being rooted in personal response; </a:t>
            </a:r>
          </a:p>
          <a:p>
            <a:pPr eaLnBrk="1" hangingPunct="1"/>
            <a:r>
              <a:rPr lang="en-GB" altLang="en-US" i="1" dirty="0">
                <a:latin typeface="Comic Sans MS" panose="030F0902030302020204" pitchFamily="66" charset="0"/>
              </a:rPr>
              <a:t>Give individuals or pairs their own copy of the text. A ‘Tell-me grid’ (on the accompanying PDF file) recommended by Aidan Chambers is one mechanism for structuring thinking</a:t>
            </a:r>
          </a:p>
          <a:p>
            <a:pPr eaLnBrk="1" hangingPunct="1"/>
            <a:r>
              <a:rPr lang="en-GB" altLang="en-US" i="1" dirty="0">
                <a:latin typeface="Comic Sans MS" panose="030F0902030302020204" pitchFamily="66" charset="0"/>
              </a:rPr>
              <a:t>Blend pair, small group and whole-class talk</a:t>
            </a:r>
            <a:endParaRPr lang="en-GB" altLang="en-US" dirty="0">
              <a:latin typeface="Comic Sans MS" panose="030F0902030302020204" pitchFamily="66" charset="0"/>
            </a:endParaRPr>
          </a:p>
          <a:p>
            <a:pPr eaLnBrk="1" hangingPunct="1"/>
            <a:r>
              <a:rPr lang="en-GB" altLang="en-US" i="1" dirty="0">
                <a:latin typeface="Comic Sans MS" panose="030F0902030302020204" pitchFamily="66" charset="0"/>
              </a:rPr>
              <a:t>Train pupils over time to talk in small groups; strategies for structuring talk (turn-taking in a given order, asking each other questions, etc)</a:t>
            </a:r>
            <a:endParaRPr lang="en-GB" altLang="en-US" dirty="0">
              <a:latin typeface="Comic Sans MS" panose="030F0902030302020204" pitchFamily="66" charset="0"/>
            </a:endParaRPr>
          </a:p>
          <a:p>
            <a:pPr eaLnBrk="1" hangingPunct="1"/>
            <a:r>
              <a:rPr lang="en-GB" altLang="en-US" i="1" dirty="0">
                <a:latin typeface="Comic Sans MS" panose="030F0902030302020204" pitchFamily="66" charset="0"/>
              </a:rPr>
              <a:t>The teacher spends time joining tables; over a series of lessons, can interact with and assess individuals as might in small group reading sessions</a:t>
            </a:r>
            <a:endParaRPr lang="en-GB" altLang="en-US" dirty="0">
              <a:latin typeface="Comic Sans MS" panose="030F0902030302020204" pitchFamily="66" charset="0"/>
            </a:endParaRPr>
          </a:p>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47</a:t>
            </a:fld>
            <a:endParaRPr lang="en-US"/>
          </a:p>
        </p:txBody>
      </p:sp>
    </p:spTree>
    <p:extLst>
      <p:ext uri="{BB962C8B-B14F-4D97-AF65-F5344CB8AC3E}">
        <p14:creationId xmlns:p14="http://schemas.microsoft.com/office/powerpoint/2010/main" val="189055642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i="1" dirty="0">
                <a:latin typeface="Comic Sans MS" panose="030F0902030302020204" pitchFamily="66" charset="0"/>
              </a:rPr>
              <a:t>Children’s comments can lead the discussion picking up of different interpretations.</a:t>
            </a:r>
            <a:endParaRPr lang="en-GB" altLang="en-US" dirty="0">
              <a:latin typeface="Comic Sans MS" panose="030F0902030302020204" pitchFamily="66" charset="0"/>
            </a:endParaRPr>
          </a:p>
          <a:p>
            <a:pPr eaLnBrk="1" hangingPunct="1"/>
            <a:r>
              <a:rPr lang="en-GB" altLang="en-US" i="1" dirty="0">
                <a:latin typeface="Comic Sans MS" panose="030F0902030302020204" pitchFamily="66" charset="0"/>
              </a:rPr>
              <a:t>Structure the questioning to build in challenge and support.</a:t>
            </a:r>
          </a:p>
          <a:p>
            <a:pPr eaLnBrk="1" hangingPunct="1"/>
            <a:r>
              <a:rPr lang="en-GB" altLang="en-US" i="1" dirty="0">
                <a:latin typeface="Comic Sans MS" panose="030F0902030302020204" pitchFamily="66" charset="0"/>
              </a:rPr>
              <a:t>Children learn from each other by listening to classmates justify and elaborate.</a:t>
            </a:r>
          </a:p>
          <a:p>
            <a:pPr eaLnBrk="1" hangingPunct="1"/>
            <a:r>
              <a:rPr lang="en-GB" altLang="en-US" i="1" dirty="0">
                <a:latin typeface="Comic Sans MS" panose="030F0902030302020204" pitchFamily="66" charset="0"/>
              </a:rPr>
              <a:t>Supporting comments used with kind permission of https://</a:t>
            </a:r>
            <a:r>
              <a:rPr lang="en-GB" altLang="en-US" i="1" dirty="0" err="1">
                <a:latin typeface="Comic Sans MS" panose="030F0902030302020204" pitchFamily="66" charset="0"/>
              </a:rPr>
              <a:t>jamesdurran.blog</a:t>
            </a:r>
            <a:r>
              <a:rPr lang="en-GB" altLang="en-US" i="1" dirty="0">
                <a:latin typeface="Comic Sans MS" panose="030F0902030302020204" pitchFamily="66" charset="0"/>
              </a:rPr>
              <a:t>/</a:t>
            </a:r>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48</a:t>
            </a:fld>
            <a:endParaRPr lang="en-US"/>
          </a:p>
        </p:txBody>
      </p:sp>
    </p:spTree>
    <p:extLst>
      <p:ext uri="{BB962C8B-B14F-4D97-AF65-F5344CB8AC3E}">
        <p14:creationId xmlns:p14="http://schemas.microsoft.com/office/powerpoint/2010/main" val="271430402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49</a:t>
            </a:fld>
            <a:endParaRPr lang="en-US"/>
          </a:p>
        </p:txBody>
      </p:sp>
    </p:spTree>
    <p:extLst>
      <p:ext uri="{BB962C8B-B14F-4D97-AF65-F5344CB8AC3E}">
        <p14:creationId xmlns:p14="http://schemas.microsoft.com/office/powerpoint/2010/main" val="230425119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50</a:t>
            </a:fld>
            <a:endParaRPr lang="en-US"/>
          </a:p>
        </p:txBody>
      </p:sp>
    </p:spTree>
    <p:extLst>
      <p:ext uri="{BB962C8B-B14F-4D97-AF65-F5344CB8AC3E}">
        <p14:creationId xmlns:p14="http://schemas.microsoft.com/office/powerpoint/2010/main" val="15532127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a:t>
            </a:fld>
            <a:endParaRPr lang="en-US"/>
          </a:p>
        </p:txBody>
      </p:sp>
    </p:spTree>
    <p:extLst>
      <p:ext uri="{BB962C8B-B14F-4D97-AF65-F5344CB8AC3E}">
        <p14:creationId xmlns:p14="http://schemas.microsoft.com/office/powerpoint/2010/main" val="8085226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51</a:t>
            </a:fld>
            <a:endParaRPr lang="en-US"/>
          </a:p>
        </p:txBody>
      </p:sp>
    </p:spTree>
    <p:extLst>
      <p:ext uri="{BB962C8B-B14F-4D97-AF65-F5344CB8AC3E}">
        <p14:creationId xmlns:p14="http://schemas.microsoft.com/office/powerpoint/2010/main" val="273965473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52</a:t>
            </a:fld>
            <a:endParaRPr lang="en-US"/>
          </a:p>
        </p:txBody>
      </p:sp>
    </p:spTree>
    <p:extLst>
      <p:ext uri="{BB962C8B-B14F-4D97-AF65-F5344CB8AC3E}">
        <p14:creationId xmlns:p14="http://schemas.microsoft.com/office/powerpoint/2010/main" val="205299235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latin typeface="Comic Sans MS" panose="030F0902030302020204" pitchFamily="66" charset="0"/>
              </a:rPr>
              <a:t>The first two stanzas should be read quietly with a mellifluous voice, focusing on the gentle rhythm of the lines. Emphasis should be placed on the long vowel sounds, the sibilance (repetition of sounds that have a hushing or hissing quality, e.g. sandalwood, cedarwood; stately, Spanish), and the rhythm. The last stanza should be read in a much faster, louder and staccato way. Model this for the children, then let them practise and perform the poem. This is a poem which lends itself to learning by heart.</a:t>
            </a:r>
          </a:p>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53</a:t>
            </a:fld>
            <a:endParaRPr lang="en-US"/>
          </a:p>
        </p:txBody>
      </p:sp>
    </p:spTree>
    <p:extLst>
      <p:ext uri="{BB962C8B-B14F-4D97-AF65-F5344CB8AC3E}">
        <p14:creationId xmlns:p14="http://schemas.microsoft.com/office/powerpoint/2010/main" val="339239545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Choose one or two objectives to be the main focus of studying the text with a poet’s eye. Use the word ‘poet’ when speaking to the children. They need to see themselves as poets.</a:t>
            </a:r>
          </a:p>
          <a:p>
            <a:pPr eaLnBrk="1" hangingPunct="1"/>
            <a:r>
              <a:rPr lang="en-GB" altLang="en-US" dirty="0">
                <a:latin typeface="Comic Sans MS" panose="030F0902030302020204" pitchFamily="66" charset="0"/>
              </a:rPr>
              <a:t>The wording of these response prompts is slightly different when reading as a poet.</a:t>
            </a:r>
          </a:p>
        </p:txBody>
      </p:sp>
      <p:sp>
        <p:nvSpPr>
          <p:cNvPr id="4" name="Slide Number Placeholder 3"/>
          <p:cNvSpPr>
            <a:spLocks noGrp="1"/>
          </p:cNvSpPr>
          <p:nvPr>
            <p:ph type="sldNum" sz="quarter" idx="5"/>
          </p:nvPr>
        </p:nvSpPr>
        <p:spPr/>
        <p:txBody>
          <a:bodyPr/>
          <a:lstStyle/>
          <a:p>
            <a:fld id="{311D70A8-8575-AB47-B894-1AEE29AFC934}" type="slidenum">
              <a:rPr lang="en-US" smtClean="0"/>
              <a:t>54</a:t>
            </a:fld>
            <a:endParaRPr lang="en-US"/>
          </a:p>
        </p:txBody>
      </p:sp>
    </p:spTree>
    <p:extLst>
      <p:ext uri="{BB962C8B-B14F-4D97-AF65-F5344CB8AC3E}">
        <p14:creationId xmlns:p14="http://schemas.microsoft.com/office/powerpoint/2010/main" val="140473205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Encourage children to put forward their own ideas, which may be different from the ideas of others and different from the teacher’s ideas, but valid nevertheless. </a:t>
            </a:r>
          </a:p>
        </p:txBody>
      </p:sp>
      <p:sp>
        <p:nvSpPr>
          <p:cNvPr id="4" name="Slide Number Placeholder 3"/>
          <p:cNvSpPr>
            <a:spLocks noGrp="1"/>
          </p:cNvSpPr>
          <p:nvPr>
            <p:ph type="sldNum" sz="quarter" idx="5"/>
          </p:nvPr>
        </p:nvSpPr>
        <p:spPr/>
        <p:txBody>
          <a:bodyPr/>
          <a:lstStyle/>
          <a:p>
            <a:fld id="{311D70A8-8575-AB47-B894-1AEE29AFC934}" type="slidenum">
              <a:rPr lang="en-US" smtClean="0"/>
              <a:t>55</a:t>
            </a:fld>
            <a:endParaRPr lang="en-US"/>
          </a:p>
        </p:txBody>
      </p:sp>
    </p:spTree>
    <p:extLst>
      <p:ext uri="{BB962C8B-B14F-4D97-AF65-F5344CB8AC3E}">
        <p14:creationId xmlns:p14="http://schemas.microsoft.com/office/powerpoint/2010/main" val="281118570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Encourage children to put forward their own ideas, which may be different from the ideas of others and different from the teacher’s ideas, but valid nevertheless. </a:t>
            </a:r>
          </a:p>
        </p:txBody>
      </p:sp>
      <p:sp>
        <p:nvSpPr>
          <p:cNvPr id="4" name="Slide Number Placeholder 3"/>
          <p:cNvSpPr>
            <a:spLocks noGrp="1"/>
          </p:cNvSpPr>
          <p:nvPr>
            <p:ph type="sldNum" sz="quarter" idx="5"/>
          </p:nvPr>
        </p:nvSpPr>
        <p:spPr/>
        <p:txBody>
          <a:bodyPr/>
          <a:lstStyle/>
          <a:p>
            <a:fld id="{311D70A8-8575-AB47-B894-1AEE29AFC934}" type="slidenum">
              <a:rPr lang="en-US" smtClean="0"/>
              <a:t>56</a:t>
            </a:fld>
            <a:endParaRPr lang="en-US"/>
          </a:p>
        </p:txBody>
      </p:sp>
    </p:spTree>
    <p:extLst>
      <p:ext uri="{BB962C8B-B14F-4D97-AF65-F5344CB8AC3E}">
        <p14:creationId xmlns:p14="http://schemas.microsoft.com/office/powerpoint/2010/main" val="153433804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Encourage children to put forward their own ideas, which may be different from the ideas of others and different from the teacher’s ideas, but valid nevertheless. </a:t>
            </a:r>
          </a:p>
        </p:txBody>
      </p:sp>
      <p:sp>
        <p:nvSpPr>
          <p:cNvPr id="4" name="Slide Number Placeholder 3"/>
          <p:cNvSpPr>
            <a:spLocks noGrp="1"/>
          </p:cNvSpPr>
          <p:nvPr>
            <p:ph type="sldNum" sz="quarter" idx="5"/>
          </p:nvPr>
        </p:nvSpPr>
        <p:spPr/>
        <p:txBody>
          <a:bodyPr/>
          <a:lstStyle/>
          <a:p>
            <a:fld id="{311D70A8-8575-AB47-B894-1AEE29AFC934}" type="slidenum">
              <a:rPr lang="en-US" smtClean="0"/>
              <a:t>57</a:t>
            </a:fld>
            <a:endParaRPr lang="en-US"/>
          </a:p>
        </p:txBody>
      </p:sp>
    </p:spTree>
    <p:extLst>
      <p:ext uri="{BB962C8B-B14F-4D97-AF65-F5344CB8AC3E}">
        <p14:creationId xmlns:p14="http://schemas.microsoft.com/office/powerpoint/2010/main" val="160006269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58</a:t>
            </a:fld>
            <a:endParaRPr lang="en-US"/>
          </a:p>
        </p:txBody>
      </p:sp>
    </p:spTree>
    <p:extLst>
      <p:ext uri="{BB962C8B-B14F-4D97-AF65-F5344CB8AC3E}">
        <p14:creationId xmlns:p14="http://schemas.microsoft.com/office/powerpoint/2010/main" val="369922668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This success criteria is made up of suggested elements which may be included. Teachers should co-construct this with the children and be flexible in their approach. Children often find writing poems challenging so teachers may wish to amend or remove some elements, e.g. rhyme.</a:t>
            </a:r>
          </a:p>
        </p:txBody>
      </p:sp>
      <p:sp>
        <p:nvSpPr>
          <p:cNvPr id="4" name="Slide Number Placeholder 3"/>
          <p:cNvSpPr>
            <a:spLocks noGrp="1"/>
          </p:cNvSpPr>
          <p:nvPr>
            <p:ph type="sldNum" sz="quarter" idx="5"/>
          </p:nvPr>
        </p:nvSpPr>
        <p:spPr/>
        <p:txBody>
          <a:bodyPr/>
          <a:lstStyle/>
          <a:p>
            <a:fld id="{311D70A8-8575-AB47-B894-1AEE29AFC934}" type="slidenum">
              <a:rPr lang="en-US" smtClean="0"/>
              <a:t>59</a:t>
            </a:fld>
            <a:endParaRPr lang="en-US"/>
          </a:p>
        </p:txBody>
      </p:sp>
    </p:spTree>
    <p:extLst>
      <p:ext uri="{BB962C8B-B14F-4D97-AF65-F5344CB8AC3E}">
        <p14:creationId xmlns:p14="http://schemas.microsoft.com/office/powerpoint/2010/main" val="3641610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The modelling technique may be applied to any poem that has a structure or pattern. Identify the techniques used in the poem then use as a scaffold to enable children to write their own poems.</a:t>
            </a:r>
          </a:p>
          <a:p>
            <a:pPr eaLnBrk="1" hangingPunct="1"/>
            <a:r>
              <a:rPr lang="en-GB" altLang="en-US" dirty="0">
                <a:latin typeface="Comic Sans MS" panose="030F0902030302020204" pitchFamily="66" charset="0"/>
              </a:rPr>
              <a:t>The examples and models used have all retained the theme of sailing vessels but if children have different ideas, then let them use their imaginations.</a:t>
            </a:r>
          </a:p>
        </p:txBody>
      </p:sp>
      <p:sp>
        <p:nvSpPr>
          <p:cNvPr id="4" name="Slide Number Placeholder 3"/>
          <p:cNvSpPr>
            <a:spLocks noGrp="1"/>
          </p:cNvSpPr>
          <p:nvPr>
            <p:ph type="sldNum" sz="quarter" idx="5"/>
          </p:nvPr>
        </p:nvSpPr>
        <p:spPr/>
        <p:txBody>
          <a:bodyPr/>
          <a:lstStyle/>
          <a:p>
            <a:fld id="{311D70A8-8575-AB47-B894-1AEE29AFC934}" type="slidenum">
              <a:rPr lang="en-US" smtClean="0"/>
              <a:t>60</a:t>
            </a:fld>
            <a:endParaRPr lang="en-US"/>
          </a:p>
        </p:txBody>
      </p:sp>
    </p:spTree>
    <p:extLst>
      <p:ext uri="{BB962C8B-B14F-4D97-AF65-F5344CB8AC3E}">
        <p14:creationId xmlns:p14="http://schemas.microsoft.com/office/powerpoint/2010/main" val="27935985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6</a:t>
            </a:fld>
            <a:endParaRPr lang="en-US"/>
          </a:p>
        </p:txBody>
      </p:sp>
    </p:spTree>
    <p:extLst>
      <p:ext uri="{BB962C8B-B14F-4D97-AF65-F5344CB8AC3E}">
        <p14:creationId xmlns:p14="http://schemas.microsoft.com/office/powerpoint/2010/main" val="40628395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Co-construct the success criteria with the children and agree what the writing COULD include. This is modelled here but can be introduced at any point in the sequence.</a:t>
            </a:r>
          </a:p>
          <a:p>
            <a:pPr eaLnBrk="1" hangingPunct="1"/>
            <a:r>
              <a:rPr lang="en-GB" altLang="en-US" dirty="0">
                <a:latin typeface="Comic Sans MS" panose="030F0902030302020204" pitchFamily="66" charset="0"/>
              </a:rPr>
              <a:t>Any vocabulary recorded for potential use should only be capitalised where a capital letter is needed, e.g. the start of sentences, proper nouns. Otherwise, stick to lower case so when children use the words, they won’t capitalise them in the middle of a sentence.</a:t>
            </a:r>
          </a:p>
          <a:p>
            <a:pPr eaLnBrk="1" hangingPunct="1"/>
            <a:r>
              <a:rPr lang="en-GB" altLang="en-US" dirty="0">
                <a:latin typeface="Comic Sans MS" panose="030F0902030302020204" pitchFamily="66" charset="0"/>
              </a:rPr>
              <a:t>The agreed success criteria is a repository to select from, not a hard and fast ‘tick every item’.</a:t>
            </a:r>
          </a:p>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61</a:t>
            </a:fld>
            <a:endParaRPr lang="en-US"/>
          </a:p>
        </p:txBody>
      </p:sp>
    </p:spTree>
    <p:extLst>
      <p:ext uri="{BB962C8B-B14F-4D97-AF65-F5344CB8AC3E}">
        <p14:creationId xmlns:p14="http://schemas.microsoft.com/office/powerpoint/2010/main" val="360118156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These are suggestions. Teachers should have a go at writing their own if they can.</a:t>
            </a:r>
          </a:p>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62</a:t>
            </a:fld>
            <a:endParaRPr lang="en-US"/>
          </a:p>
        </p:txBody>
      </p:sp>
    </p:spTree>
    <p:extLst>
      <p:ext uri="{BB962C8B-B14F-4D97-AF65-F5344CB8AC3E}">
        <p14:creationId xmlns:p14="http://schemas.microsoft.com/office/powerpoint/2010/main" val="89798510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64</a:t>
            </a:fld>
            <a:endParaRPr lang="en-US"/>
          </a:p>
        </p:txBody>
      </p:sp>
    </p:spTree>
    <p:extLst>
      <p:ext uri="{BB962C8B-B14F-4D97-AF65-F5344CB8AC3E}">
        <p14:creationId xmlns:p14="http://schemas.microsoft.com/office/powerpoint/2010/main" val="17617242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latin typeface="Comic Sans MS" panose="030F0902030302020204" pitchFamily="66" charset="0"/>
              </a:rPr>
              <a:t>The poems selected are suggestions only. Teachers may choose to use the recommended approaches with poems of their own choice.</a:t>
            </a:r>
            <a:endParaRPr lang="en-GB" altLang="en-US" sz="800" dirty="0">
              <a:latin typeface="Comic Sans MS" panose="030F0902030302020204" pitchFamily="66" charset="0"/>
              <a:ea typeface="Microsoft YaHei" panose="020B0503020204020204" pitchFamily="34" charset="-122"/>
            </a:endParaRPr>
          </a:p>
          <a:p>
            <a:pPr eaLnBrk="1" hangingPunct="1"/>
            <a:endParaRPr lang="en-US"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8</a:t>
            </a:fld>
            <a:endParaRPr lang="en-US"/>
          </a:p>
        </p:txBody>
      </p:sp>
    </p:spTree>
    <p:extLst>
      <p:ext uri="{BB962C8B-B14F-4D97-AF65-F5344CB8AC3E}">
        <p14:creationId xmlns:p14="http://schemas.microsoft.com/office/powerpoint/2010/main" val="27773297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49263" eaLnBrk="1" hangingPunct="1">
              <a:tabLst>
                <a:tab pos="723900" algn="l"/>
                <a:tab pos="1447800" algn="l"/>
                <a:tab pos="2171700" algn="l"/>
                <a:tab pos="2895600" algn="l"/>
                <a:tab pos="3619500" algn="l"/>
                <a:tab pos="4343400" algn="l"/>
                <a:tab pos="5067300" algn="l"/>
              </a:tabLst>
            </a:pPr>
            <a:r>
              <a:rPr lang="en-GB" altLang="en-US" dirty="0">
                <a:latin typeface="Comic Sans MS" panose="030F0902030302020204" pitchFamily="66" charset="0"/>
              </a:rPr>
              <a:t>By the beginning of year 5, pupils should be able to read aloud a wider range of poetry at an age-appropriate interest level with accuracy and at a reasonable speaking pace. They should be able to read most words effortlessly and to work out how to pronounce unfamiliar written words with increasing automaticity. If the pronunciation sounds unfamiliar, they should ask for help in determining both the meaning of the word and how to pronounce it correctly.</a:t>
            </a:r>
          </a:p>
          <a:p>
            <a:pPr defTabSz="449263" eaLnBrk="1" hangingPunct="1">
              <a:tabLst>
                <a:tab pos="723900" algn="l"/>
                <a:tab pos="1447800" algn="l"/>
                <a:tab pos="2171700" algn="l"/>
                <a:tab pos="2895600" algn="l"/>
                <a:tab pos="3619500" algn="l"/>
                <a:tab pos="4343400" algn="l"/>
                <a:tab pos="5067300" algn="l"/>
              </a:tabLst>
            </a:pPr>
            <a:r>
              <a:rPr lang="en-GB" altLang="en-US" dirty="0">
                <a:latin typeface="Comic Sans MS" panose="030F0902030302020204" pitchFamily="66" charset="0"/>
              </a:rPr>
              <a:t>They should be able to prepare readings, with appropriate intonation to show their understanding, and should be able to summarise and present a familiar story in their own words. </a:t>
            </a:r>
          </a:p>
          <a:p>
            <a:pPr defTabSz="449263" eaLnBrk="1" hangingPunct="1">
              <a:spcBef>
                <a:spcPct val="0"/>
              </a:spcBef>
              <a:tabLst>
                <a:tab pos="723900" algn="l"/>
                <a:tab pos="1447800" algn="l"/>
                <a:tab pos="2171700" algn="l"/>
                <a:tab pos="2895600" algn="l"/>
                <a:tab pos="3619500" algn="l"/>
                <a:tab pos="4343400" algn="l"/>
                <a:tab pos="5067300" algn="l"/>
              </a:tabLst>
            </a:pPr>
            <a:endParaRPr lang="en-GB" altLang="en-US" sz="2000" dirty="0">
              <a:latin typeface="Comic Sans MS" panose="030F0902030302020204" pitchFamily="66" charset="0"/>
              <a:ea typeface="Microsoft YaHei" panose="020B0503020204020204" pitchFamily="34" charset="-122"/>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9</a:t>
            </a:fld>
            <a:endParaRPr lang="en-US"/>
          </a:p>
        </p:txBody>
      </p:sp>
    </p:spTree>
    <p:extLst>
      <p:ext uri="{BB962C8B-B14F-4D97-AF65-F5344CB8AC3E}">
        <p14:creationId xmlns:p14="http://schemas.microsoft.com/office/powerpoint/2010/main" val="1397835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latin typeface="Comic Sans MS" panose="030F0902030302020204" pitchFamily="66" charset="0"/>
              </a:rPr>
              <a:t>These are suggested objectives from the National Curriculum for Year 5/6. Teachers should select the most appropriate focuses for the children they teach. Further objectives will be met incidentally as the unit progresses. </a:t>
            </a:r>
          </a:p>
          <a:p>
            <a:pPr eaLnBrk="1" hangingPunct="1"/>
            <a:r>
              <a:rPr lang="en-GB" altLang="en-US" dirty="0">
                <a:latin typeface="Comic Sans MS" panose="030F0902030302020204" pitchFamily="66" charset="0"/>
              </a:rPr>
              <a:t>* Non statutory guidance states: As vocabulary increases, teachers should show pupils how to understand the relationships between words, how to understand nuances in meaning, and </a:t>
            </a:r>
            <a:r>
              <a:rPr lang="en-GB" altLang="en-US" b="1" dirty="0">
                <a:latin typeface="Comic Sans MS" panose="030F0902030302020204" pitchFamily="66" charset="0"/>
              </a:rPr>
              <a:t>how to develop their understanding of, and ability to use, figurative language</a:t>
            </a:r>
            <a:r>
              <a:rPr lang="en-GB" altLang="en-US" dirty="0">
                <a:latin typeface="Comic Sans MS" panose="030F0902030302020204" pitchFamily="66" charset="0"/>
              </a:rPr>
              <a:t>. Identification of, and opportunity to use simile and metaphor where appropriate is included in this unit.</a:t>
            </a:r>
          </a:p>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10</a:t>
            </a:fld>
            <a:endParaRPr lang="en-US"/>
          </a:p>
        </p:txBody>
      </p:sp>
    </p:spTree>
    <p:extLst>
      <p:ext uri="{BB962C8B-B14F-4D97-AF65-F5344CB8AC3E}">
        <p14:creationId xmlns:p14="http://schemas.microsoft.com/office/powerpoint/2010/main" val="37267708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5BF934-5A74-6C43-B1BD-F7C0766A2FA2}"/>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FD05E36-E9AE-424F-9142-F5730F73D8F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737A8D94-01A9-B342-87D0-997C9A6A5FC0}"/>
              </a:ext>
            </a:extLst>
          </p:cNvPr>
          <p:cNvSpPr>
            <a:spLocks noGrp="1"/>
          </p:cNvSpPr>
          <p:nvPr>
            <p:ph type="dt" sz="half" idx="10"/>
          </p:nvPr>
        </p:nvSpPr>
        <p:spPr/>
        <p:txBody>
          <a:bodyPr/>
          <a:lstStyle/>
          <a:p>
            <a:fld id="{8D26316D-D7EC-B84C-94A1-826559B08D41}" type="datetimeFigureOut">
              <a:rPr lang="en-US" smtClean="0"/>
              <a:t>11/7/2022</a:t>
            </a:fld>
            <a:endParaRPr lang="en-US"/>
          </a:p>
        </p:txBody>
      </p:sp>
      <p:sp>
        <p:nvSpPr>
          <p:cNvPr id="5" name="Footer Placeholder 4">
            <a:extLst>
              <a:ext uri="{FF2B5EF4-FFF2-40B4-BE49-F238E27FC236}">
                <a16:creationId xmlns:a16="http://schemas.microsoft.com/office/drawing/2014/main" id="{9FE967F3-9461-1D45-BF1F-64D58435EE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5939A8-4253-4344-9B05-E88F0F1390B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2997940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48C738-17DF-C443-AF94-6E9E42CF69F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1416EEF-AADD-CD4C-8549-8A6CFE12C246}"/>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C48C620-F289-6245-B484-3B8A81FF921E}"/>
              </a:ext>
            </a:extLst>
          </p:cNvPr>
          <p:cNvSpPr>
            <a:spLocks noGrp="1"/>
          </p:cNvSpPr>
          <p:nvPr>
            <p:ph type="dt" sz="half" idx="10"/>
          </p:nvPr>
        </p:nvSpPr>
        <p:spPr/>
        <p:txBody>
          <a:bodyPr/>
          <a:lstStyle/>
          <a:p>
            <a:fld id="{8D26316D-D7EC-B84C-94A1-826559B08D41}" type="datetimeFigureOut">
              <a:rPr lang="en-US" smtClean="0"/>
              <a:t>11/7/2022</a:t>
            </a:fld>
            <a:endParaRPr lang="en-US"/>
          </a:p>
        </p:txBody>
      </p:sp>
      <p:sp>
        <p:nvSpPr>
          <p:cNvPr id="5" name="Footer Placeholder 4">
            <a:extLst>
              <a:ext uri="{FF2B5EF4-FFF2-40B4-BE49-F238E27FC236}">
                <a16:creationId xmlns:a16="http://schemas.microsoft.com/office/drawing/2014/main" id="{B41FE161-C5D8-C345-9AE3-EA9E377750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157BEC-C4AD-CF48-9FF5-6DDFCF62217D}"/>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3215483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36C0CEA-8ED8-344C-997E-9CEFCD38F2A6}"/>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56A0BCAB-73EE-484A-A63A-9CE0A1783E20}"/>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CD5EE55B-EC15-F643-8148-9CF598D4B0FA}"/>
              </a:ext>
            </a:extLst>
          </p:cNvPr>
          <p:cNvSpPr>
            <a:spLocks noGrp="1"/>
          </p:cNvSpPr>
          <p:nvPr>
            <p:ph type="dt" sz="half" idx="10"/>
          </p:nvPr>
        </p:nvSpPr>
        <p:spPr/>
        <p:txBody>
          <a:bodyPr/>
          <a:lstStyle/>
          <a:p>
            <a:fld id="{8D26316D-D7EC-B84C-94A1-826559B08D41}" type="datetimeFigureOut">
              <a:rPr lang="en-US" smtClean="0"/>
              <a:t>11/7/2022</a:t>
            </a:fld>
            <a:endParaRPr lang="en-US"/>
          </a:p>
        </p:txBody>
      </p:sp>
      <p:sp>
        <p:nvSpPr>
          <p:cNvPr id="5" name="Footer Placeholder 4">
            <a:extLst>
              <a:ext uri="{FF2B5EF4-FFF2-40B4-BE49-F238E27FC236}">
                <a16:creationId xmlns:a16="http://schemas.microsoft.com/office/drawing/2014/main" id="{D5C3B771-C20E-B146-8E51-BE51522898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6D25EA-5082-4848-9363-ECB9826B852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4072746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508865-A9B3-F345-A990-6A888B20D47B}"/>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6651227A-8AF4-D14B-A7D9-675CE940E42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5ED75860-16F8-9343-8AEC-A4EE34F12D1D}"/>
              </a:ext>
            </a:extLst>
          </p:cNvPr>
          <p:cNvSpPr>
            <a:spLocks noGrp="1"/>
          </p:cNvSpPr>
          <p:nvPr>
            <p:ph type="dt" sz="half" idx="10"/>
          </p:nvPr>
        </p:nvSpPr>
        <p:spPr/>
        <p:txBody>
          <a:bodyPr/>
          <a:lstStyle/>
          <a:p>
            <a:fld id="{7F1F7BB5-15C0-CE4A-99FB-2438A9B9BB54}" type="datetimeFigureOut">
              <a:rPr lang="en-US" smtClean="0"/>
              <a:t>11/7/2022</a:t>
            </a:fld>
            <a:endParaRPr lang="en-US"/>
          </a:p>
        </p:txBody>
      </p:sp>
      <p:sp>
        <p:nvSpPr>
          <p:cNvPr id="5" name="Footer Placeholder 4">
            <a:extLst>
              <a:ext uri="{FF2B5EF4-FFF2-40B4-BE49-F238E27FC236}">
                <a16:creationId xmlns:a16="http://schemas.microsoft.com/office/drawing/2014/main" id="{B506C23F-E1FE-5946-9E56-FDE5DD10AE4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5685628-BC79-0641-AB08-0F46F17BB035}"/>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2055172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B7143-6441-D446-80E6-207FC4FCCE4E}"/>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965F2ED-440A-EA4B-BD77-07CFE95E34DC}"/>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98CE269-9D0D-A440-A372-4E7088B19BDF}"/>
              </a:ext>
            </a:extLst>
          </p:cNvPr>
          <p:cNvSpPr>
            <a:spLocks noGrp="1"/>
          </p:cNvSpPr>
          <p:nvPr>
            <p:ph type="dt" sz="half" idx="10"/>
          </p:nvPr>
        </p:nvSpPr>
        <p:spPr/>
        <p:txBody>
          <a:bodyPr/>
          <a:lstStyle/>
          <a:p>
            <a:fld id="{7F1F7BB5-15C0-CE4A-99FB-2438A9B9BB54}" type="datetimeFigureOut">
              <a:rPr lang="en-US" smtClean="0"/>
              <a:t>11/7/2022</a:t>
            </a:fld>
            <a:endParaRPr lang="en-US"/>
          </a:p>
        </p:txBody>
      </p:sp>
      <p:sp>
        <p:nvSpPr>
          <p:cNvPr id="5" name="Footer Placeholder 4">
            <a:extLst>
              <a:ext uri="{FF2B5EF4-FFF2-40B4-BE49-F238E27FC236}">
                <a16:creationId xmlns:a16="http://schemas.microsoft.com/office/drawing/2014/main" id="{CB4ABA30-84D9-9245-8D9D-AD00E7DAC0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405DE7-01C7-1A4E-B04E-D44D6B467952}"/>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21948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95BCA-7A54-9A41-BB79-AD661605179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B8692B1B-A17E-1145-82CC-DBB629BE63D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F0AE3730-9B4F-E542-B97E-AEE0F6D09240}"/>
              </a:ext>
            </a:extLst>
          </p:cNvPr>
          <p:cNvSpPr>
            <a:spLocks noGrp="1"/>
          </p:cNvSpPr>
          <p:nvPr>
            <p:ph type="dt" sz="half" idx="10"/>
          </p:nvPr>
        </p:nvSpPr>
        <p:spPr/>
        <p:txBody>
          <a:bodyPr/>
          <a:lstStyle/>
          <a:p>
            <a:fld id="{7F1F7BB5-15C0-CE4A-99FB-2438A9B9BB54}" type="datetimeFigureOut">
              <a:rPr lang="en-US" smtClean="0"/>
              <a:t>11/7/2022</a:t>
            </a:fld>
            <a:endParaRPr lang="en-US"/>
          </a:p>
        </p:txBody>
      </p:sp>
      <p:sp>
        <p:nvSpPr>
          <p:cNvPr id="5" name="Footer Placeholder 4">
            <a:extLst>
              <a:ext uri="{FF2B5EF4-FFF2-40B4-BE49-F238E27FC236}">
                <a16:creationId xmlns:a16="http://schemas.microsoft.com/office/drawing/2014/main" id="{0B48FE9E-CEAC-8B4E-A73F-24444361E2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9F86B51-7576-384E-A699-FBC1DE38298E}"/>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15221321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C8E4E-B791-E14F-9F3F-7569AECBAD0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539BF95-4795-564E-B410-0E0DC85F0C2D}"/>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F8F090A7-2B47-6A44-B2A4-E7535D97F780}"/>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8B146B2A-A05B-BA4F-BCCA-116350E47A25}"/>
              </a:ext>
            </a:extLst>
          </p:cNvPr>
          <p:cNvSpPr>
            <a:spLocks noGrp="1"/>
          </p:cNvSpPr>
          <p:nvPr>
            <p:ph type="dt" sz="half" idx="10"/>
          </p:nvPr>
        </p:nvSpPr>
        <p:spPr/>
        <p:txBody>
          <a:bodyPr/>
          <a:lstStyle/>
          <a:p>
            <a:fld id="{7F1F7BB5-15C0-CE4A-99FB-2438A9B9BB54}" type="datetimeFigureOut">
              <a:rPr lang="en-US" smtClean="0"/>
              <a:t>11/7/2022</a:t>
            </a:fld>
            <a:endParaRPr lang="en-US"/>
          </a:p>
        </p:txBody>
      </p:sp>
      <p:sp>
        <p:nvSpPr>
          <p:cNvPr id="6" name="Footer Placeholder 5">
            <a:extLst>
              <a:ext uri="{FF2B5EF4-FFF2-40B4-BE49-F238E27FC236}">
                <a16:creationId xmlns:a16="http://schemas.microsoft.com/office/drawing/2014/main" id="{CD1A8810-C5FC-3349-A0A9-7EF28CEB7B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0B37C9-2619-024C-9F29-4803F6C936A7}"/>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17269689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428E95A-8700-844E-B7C7-B90F67820F09}"/>
              </a:ext>
            </a:extLst>
          </p:cNvPr>
          <p:cNvSpPr/>
          <p:nvPr userDrawn="1"/>
        </p:nvSpPr>
        <p:spPr>
          <a:xfrm>
            <a:off x="0" y="0"/>
            <a:ext cx="12192000" cy="6858000"/>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ound Diagonal Corner of Rectangle 9">
            <a:extLst>
              <a:ext uri="{FF2B5EF4-FFF2-40B4-BE49-F238E27FC236}">
                <a16:creationId xmlns:a16="http://schemas.microsoft.com/office/drawing/2014/main" id="{46EBDEC0-797C-5D4E-B0BB-79C109156836}"/>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icture containing text, clipart&#10;&#10;Description automatically generated">
            <a:extLst>
              <a:ext uri="{FF2B5EF4-FFF2-40B4-BE49-F238E27FC236}">
                <a16:creationId xmlns:a16="http://schemas.microsoft.com/office/drawing/2014/main" id="{82264046-A222-BD41-96CC-9209274E826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40099099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F6A3078-51C3-F249-9F2C-6CD9BFB3148D}"/>
              </a:ext>
            </a:extLst>
          </p:cNvPr>
          <p:cNvSpPr/>
          <p:nvPr userDrawn="1"/>
        </p:nvSpPr>
        <p:spPr>
          <a:xfrm>
            <a:off x="0" y="0"/>
            <a:ext cx="12192000" cy="685800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 Diagonal Corner of Rectangle 9">
            <a:extLst>
              <a:ext uri="{FF2B5EF4-FFF2-40B4-BE49-F238E27FC236}">
                <a16:creationId xmlns:a16="http://schemas.microsoft.com/office/drawing/2014/main" id="{9E6C6BD6-68C8-9548-BAB5-437A71A19D8B}"/>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icture containing text, clipart&#10;&#10;Description automatically generated">
            <a:extLst>
              <a:ext uri="{FF2B5EF4-FFF2-40B4-BE49-F238E27FC236}">
                <a16:creationId xmlns:a16="http://schemas.microsoft.com/office/drawing/2014/main" id="{63DD79FF-7CA1-D34D-A195-CA11B46A786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2944647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D879194-8788-5844-87FD-FB4B9C93025A}"/>
              </a:ext>
            </a:extLst>
          </p:cNvPr>
          <p:cNvSpPr/>
          <p:nvPr userDrawn="1"/>
        </p:nvSpPr>
        <p:spPr>
          <a:xfrm>
            <a:off x="0" y="0"/>
            <a:ext cx="1219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ound Diagonal Corner of Rectangle 9">
            <a:extLst>
              <a:ext uri="{FF2B5EF4-FFF2-40B4-BE49-F238E27FC236}">
                <a16:creationId xmlns:a16="http://schemas.microsoft.com/office/drawing/2014/main" id="{A226A8D3-A520-AA41-B78E-46B11CC199EB}"/>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icture containing text, clipart&#10;&#10;Description automatically generated">
            <a:extLst>
              <a:ext uri="{FF2B5EF4-FFF2-40B4-BE49-F238E27FC236}">
                <a16:creationId xmlns:a16="http://schemas.microsoft.com/office/drawing/2014/main" id="{BE0CD794-A33B-9944-A210-12B783E5A92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25609510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B74A3B-1A36-CE4F-A90F-DEF6351528D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B902F507-C613-DF40-8E34-3A39CD5042F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607D9FD-6108-0248-989E-EAD23F6044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B2EF92E3-78D0-F14B-AFB8-D46ED55F5E68}"/>
              </a:ext>
            </a:extLst>
          </p:cNvPr>
          <p:cNvSpPr>
            <a:spLocks noGrp="1"/>
          </p:cNvSpPr>
          <p:nvPr>
            <p:ph type="dt" sz="half" idx="10"/>
          </p:nvPr>
        </p:nvSpPr>
        <p:spPr/>
        <p:txBody>
          <a:bodyPr/>
          <a:lstStyle/>
          <a:p>
            <a:fld id="{7F1F7BB5-15C0-CE4A-99FB-2438A9B9BB54}" type="datetimeFigureOut">
              <a:rPr lang="en-US" smtClean="0"/>
              <a:t>11/7/2022</a:t>
            </a:fld>
            <a:endParaRPr lang="en-US"/>
          </a:p>
        </p:txBody>
      </p:sp>
      <p:sp>
        <p:nvSpPr>
          <p:cNvPr id="6" name="Footer Placeholder 5">
            <a:extLst>
              <a:ext uri="{FF2B5EF4-FFF2-40B4-BE49-F238E27FC236}">
                <a16:creationId xmlns:a16="http://schemas.microsoft.com/office/drawing/2014/main" id="{8053F653-7D8A-8E43-A0E8-AF31E962497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0A3CC37-603C-CA4D-A70D-08FD8952C44B}"/>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41663688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A3E36D-B655-FC4B-8888-8D144DEB2F3C}"/>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C17E238-799E-4744-9468-89D1E16C9B8E}"/>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46CE837-BED2-574C-B743-068D7747617D}"/>
              </a:ext>
            </a:extLst>
          </p:cNvPr>
          <p:cNvSpPr>
            <a:spLocks noGrp="1"/>
          </p:cNvSpPr>
          <p:nvPr>
            <p:ph type="dt" sz="half" idx="10"/>
          </p:nvPr>
        </p:nvSpPr>
        <p:spPr/>
        <p:txBody>
          <a:bodyPr/>
          <a:lstStyle/>
          <a:p>
            <a:fld id="{8D26316D-D7EC-B84C-94A1-826559B08D41}" type="datetimeFigureOut">
              <a:rPr lang="en-US" smtClean="0"/>
              <a:t>11/7/2022</a:t>
            </a:fld>
            <a:endParaRPr lang="en-US"/>
          </a:p>
        </p:txBody>
      </p:sp>
      <p:sp>
        <p:nvSpPr>
          <p:cNvPr id="5" name="Footer Placeholder 4">
            <a:extLst>
              <a:ext uri="{FF2B5EF4-FFF2-40B4-BE49-F238E27FC236}">
                <a16:creationId xmlns:a16="http://schemas.microsoft.com/office/drawing/2014/main" id="{25C607CC-7328-EA4D-BD33-E29D90D0B5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0103FA-76A5-0349-829D-2CBF3C8D4CF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1755656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AF42A0-8D65-3646-84F8-42811BAE0BCA}"/>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4854FB7B-8D68-824E-A751-D2426FBBBC7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BF4653D-D27D-A741-AA3E-0C5FE456DB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725FF6F-3A1B-9E41-93D1-2BFFE0706C40}"/>
              </a:ext>
            </a:extLst>
          </p:cNvPr>
          <p:cNvSpPr>
            <a:spLocks noGrp="1"/>
          </p:cNvSpPr>
          <p:nvPr>
            <p:ph type="dt" sz="half" idx="10"/>
          </p:nvPr>
        </p:nvSpPr>
        <p:spPr/>
        <p:txBody>
          <a:bodyPr/>
          <a:lstStyle/>
          <a:p>
            <a:fld id="{7F1F7BB5-15C0-CE4A-99FB-2438A9B9BB54}" type="datetimeFigureOut">
              <a:rPr lang="en-US" smtClean="0"/>
              <a:t>11/7/2022</a:t>
            </a:fld>
            <a:endParaRPr lang="en-US"/>
          </a:p>
        </p:txBody>
      </p:sp>
      <p:sp>
        <p:nvSpPr>
          <p:cNvPr id="6" name="Footer Placeholder 5">
            <a:extLst>
              <a:ext uri="{FF2B5EF4-FFF2-40B4-BE49-F238E27FC236}">
                <a16:creationId xmlns:a16="http://schemas.microsoft.com/office/drawing/2014/main" id="{F996A166-97F1-C64B-A059-D918015E44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71A05A3-AC49-2946-8BB0-7820ADC7A443}"/>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12344769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481D4F-6221-4F4A-A0CA-A32E44E679D9}"/>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22D47E34-15B5-CA4E-BC1A-7DBA00335564}"/>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0FC7F37-B794-0D4B-A3AF-92A4C1A7FCA8}"/>
              </a:ext>
            </a:extLst>
          </p:cNvPr>
          <p:cNvSpPr>
            <a:spLocks noGrp="1"/>
          </p:cNvSpPr>
          <p:nvPr>
            <p:ph type="dt" sz="half" idx="10"/>
          </p:nvPr>
        </p:nvSpPr>
        <p:spPr/>
        <p:txBody>
          <a:bodyPr/>
          <a:lstStyle/>
          <a:p>
            <a:fld id="{7F1F7BB5-15C0-CE4A-99FB-2438A9B9BB54}" type="datetimeFigureOut">
              <a:rPr lang="en-US" smtClean="0"/>
              <a:t>11/7/2022</a:t>
            </a:fld>
            <a:endParaRPr lang="en-US"/>
          </a:p>
        </p:txBody>
      </p:sp>
      <p:sp>
        <p:nvSpPr>
          <p:cNvPr id="5" name="Footer Placeholder 4">
            <a:extLst>
              <a:ext uri="{FF2B5EF4-FFF2-40B4-BE49-F238E27FC236}">
                <a16:creationId xmlns:a16="http://schemas.microsoft.com/office/drawing/2014/main" id="{E8FF9B33-B3A4-AB41-B3ED-E57D4CC9BF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EA072C-11A6-9448-919F-3AD3DDF8B897}"/>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32733413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1CCE71F-1829-9340-9AB5-77D8243A8085}"/>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7B58DF7A-908C-4440-9786-E8B94D9C0E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5334640-9F39-4640-B3D0-A48B777D8A5E}"/>
              </a:ext>
            </a:extLst>
          </p:cNvPr>
          <p:cNvSpPr>
            <a:spLocks noGrp="1"/>
          </p:cNvSpPr>
          <p:nvPr>
            <p:ph type="dt" sz="half" idx="10"/>
          </p:nvPr>
        </p:nvSpPr>
        <p:spPr/>
        <p:txBody>
          <a:bodyPr/>
          <a:lstStyle/>
          <a:p>
            <a:fld id="{7F1F7BB5-15C0-CE4A-99FB-2438A9B9BB54}" type="datetimeFigureOut">
              <a:rPr lang="en-US" smtClean="0"/>
              <a:t>11/7/2022</a:t>
            </a:fld>
            <a:endParaRPr lang="en-US"/>
          </a:p>
        </p:txBody>
      </p:sp>
      <p:sp>
        <p:nvSpPr>
          <p:cNvPr id="5" name="Footer Placeholder 4">
            <a:extLst>
              <a:ext uri="{FF2B5EF4-FFF2-40B4-BE49-F238E27FC236}">
                <a16:creationId xmlns:a16="http://schemas.microsoft.com/office/drawing/2014/main" id="{FF78FA46-C705-D840-A46C-E8ED34D31C4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E0487C6-9A0A-D04E-9BC9-D18C53C42703}"/>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9675170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B59140-B8BC-B644-BE4A-EC58BA64A3E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A18515A0-DB63-A140-A9EF-52B39FC20A6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3CE40FB-F314-BA45-9233-FF80AD04A13C}"/>
              </a:ext>
            </a:extLst>
          </p:cNvPr>
          <p:cNvSpPr>
            <a:spLocks noGrp="1"/>
          </p:cNvSpPr>
          <p:nvPr>
            <p:ph type="dt" sz="half" idx="10"/>
          </p:nvPr>
        </p:nvSpPr>
        <p:spPr/>
        <p:txBody>
          <a:bodyPr/>
          <a:lstStyle/>
          <a:p>
            <a:fld id="{8D26316D-D7EC-B84C-94A1-826559B08D41}" type="datetimeFigureOut">
              <a:rPr lang="en-US" smtClean="0"/>
              <a:t>11/7/2022</a:t>
            </a:fld>
            <a:endParaRPr lang="en-US"/>
          </a:p>
        </p:txBody>
      </p:sp>
      <p:sp>
        <p:nvSpPr>
          <p:cNvPr id="5" name="Footer Placeholder 4">
            <a:extLst>
              <a:ext uri="{FF2B5EF4-FFF2-40B4-BE49-F238E27FC236}">
                <a16:creationId xmlns:a16="http://schemas.microsoft.com/office/drawing/2014/main" id="{C8203FFA-83D6-A64F-ACC7-0D04EE428C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12567B-AB46-F445-8ABC-A688B9F5C59F}"/>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5921960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B6296C-A298-FD4E-A077-F143397601E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4B2201F3-6168-0E44-B3BE-D4389401459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D242D10D-CF6C-E248-B157-3A14EC115304}"/>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141FECA9-9CC0-AB43-B671-13B5ECB552F9}"/>
              </a:ext>
            </a:extLst>
          </p:cNvPr>
          <p:cNvSpPr>
            <a:spLocks noGrp="1"/>
          </p:cNvSpPr>
          <p:nvPr>
            <p:ph type="dt" sz="half" idx="10"/>
          </p:nvPr>
        </p:nvSpPr>
        <p:spPr/>
        <p:txBody>
          <a:bodyPr/>
          <a:lstStyle/>
          <a:p>
            <a:fld id="{8D26316D-D7EC-B84C-94A1-826559B08D41}" type="datetimeFigureOut">
              <a:rPr lang="en-US" smtClean="0"/>
              <a:t>11/7/2022</a:t>
            </a:fld>
            <a:endParaRPr lang="en-US"/>
          </a:p>
        </p:txBody>
      </p:sp>
      <p:sp>
        <p:nvSpPr>
          <p:cNvPr id="6" name="Footer Placeholder 5">
            <a:extLst>
              <a:ext uri="{FF2B5EF4-FFF2-40B4-BE49-F238E27FC236}">
                <a16:creationId xmlns:a16="http://schemas.microsoft.com/office/drawing/2014/main" id="{02A89CE6-CD53-4348-B108-69EAFB7F7F0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CA5928-5F9B-5C4D-88B1-E3BE85AAA6B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1447274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08C05D-CB83-4D4F-8F50-AD3CA6B84B3C}"/>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467B956D-C093-334F-AB7E-69F7FA1247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7C661A4-1BE6-E743-8A1B-D79337A2DEF0}"/>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6888FBDB-1AE9-3448-A203-1A75AEBC66B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2ACA87F-0FDD-4448-927A-499310D281BF}"/>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0D12FE9A-36B9-2B48-B106-5634DE3075EB}"/>
              </a:ext>
            </a:extLst>
          </p:cNvPr>
          <p:cNvSpPr>
            <a:spLocks noGrp="1"/>
          </p:cNvSpPr>
          <p:nvPr>
            <p:ph type="dt" sz="half" idx="10"/>
          </p:nvPr>
        </p:nvSpPr>
        <p:spPr/>
        <p:txBody>
          <a:bodyPr/>
          <a:lstStyle/>
          <a:p>
            <a:fld id="{8D26316D-D7EC-B84C-94A1-826559B08D41}" type="datetimeFigureOut">
              <a:rPr lang="en-US" smtClean="0"/>
              <a:t>11/7/2022</a:t>
            </a:fld>
            <a:endParaRPr lang="en-US"/>
          </a:p>
        </p:txBody>
      </p:sp>
      <p:sp>
        <p:nvSpPr>
          <p:cNvPr id="8" name="Footer Placeholder 7">
            <a:extLst>
              <a:ext uri="{FF2B5EF4-FFF2-40B4-BE49-F238E27FC236}">
                <a16:creationId xmlns:a16="http://schemas.microsoft.com/office/drawing/2014/main" id="{65ADDCDE-4D91-F24B-9591-D9289CB3976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32C4DEF-1E26-814E-8059-50331127E8D7}"/>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2089192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10B5B-FF7D-B446-876D-288646F4437F}"/>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B75FB0E9-6D39-F949-B7B9-6B99091FAA34}"/>
              </a:ext>
            </a:extLst>
          </p:cNvPr>
          <p:cNvSpPr>
            <a:spLocks noGrp="1"/>
          </p:cNvSpPr>
          <p:nvPr>
            <p:ph type="dt" sz="half" idx="10"/>
          </p:nvPr>
        </p:nvSpPr>
        <p:spPr/>
        <p:txBody>
          <a:bodyPr/>
          <a:lstStyle/>
          <a:p>
            <a:fld id="{8D26316D-D7EC-B84C-94A1-826559B08D41}" type="datetimeFigureOut">
              <a:rPr lang="en-US" smtClean="0"/>
              <a:t>11/7/2022</a:t>
            </a:fld>
            <a:endParaRPr lang="en-US"/>
          </a:p>
        </p:txBody>
      </p:sp>
      <p:sp>
        <p:nvSpPr>
          <p:cNvPr id="4" name="Footer Placeholder 3">
            <a:extLst>
              <a:ext uri="{FF2B5EF4-FFF2-40B4-BE49-F238E27FC236}">
                <a16:creationId xmlns:a16="http://schemas.microsoft.com/office/drawing/2014/main" id="{811F74CE-66C4-7240-AA38-99A7C54746C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423EA73-0A2A-554C-85E1-7782A2AE34B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2904857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6B1376D-99B5-994A-8235-B36D26EAD477}"/>
              </a:ext>
            </a:extLst>
          </p:cNvPr>
          <p:cNvSpPr>
            <a:spLocks noGrp="1"/>
          </p:cNvSpPr>
          <p:nvPr>
            <p:ph type="dt" sz="half" idx="10"/>
          </p:nvPr>
        </p:nvSpPr>
        <p:spPr/>
        <p:txBody>
          <a:bodyPr/>
          <a:lstStyle/>
          <a:p>
            <a:fld id="{8D26316D-D7EC-B84C-94A1-826559B08D41}" type="datetimeFigureOut">
              <a:rPr lang="en-US" smtClean="0"/>
              <a:t>11/7/2022</a:t>
            </a:fld>
            <a:endParaRPr lang="en-US"/>
          </a:p>
        </p:txBody>
      </p:sp>
      <p:sp>
        <p:nvSpPr>
          <p:cNvPr id="3" name="Footer Placeholder 2">
            <a:extLst>
              <a:ext uri="{FF2B5EF4-FFF2-40B4-BE49-F238E27FC236}">
                <a16:creationId xmlns:a16="http://schemas.microsoft.com/office/drawing/2014/main" id="{9CE4264F-2A8B-AD48-84E2-430B16E89D7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402366D-7776-BE46-80A7-372D908F4741}"/>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6624009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A4C58-ED9B-304B-B608-73B7D1DF42E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87B51025-80BF-2B4D-AF9A-1D75E71D22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2D1025C7-71C5-8344-9392-64749A85E2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B0E769F-B02B-624E-B09D-71FB88CA015D}"/>
              </a:ext>
            </a:extLst>
          </p:cNvPr>
          <p:cNvSpPr>
            <a:spLocks noGrp="1"/>
          </p:cNvSpPr>
          <p:nvPr>
            <p:ph type="dt" sz="half" idx="10"/>
          </p:nvPr>
        </p:nvSpPr>
        <p:spPr/>
        <p:txBody>
          <a:bodyPr/>
          <a:lstStyle/>
          <a:p>
            <a:fld id="{8D26316D-D7EC-B84C-94A1-826559B08D41}" type="datetimeFigureOut">
              <a:rPr lang="en-US" smtClean="0"/>
              <a:t>11/7/2022</a:t>
            </a:fld>
            <a:endParaRPr lang="en-US"/>
          </a:p>
        </p:txBody>
      </p:sp>
      <p:sp>
        <p:nvSpPr>
          <p:cNvPr id="6" name="Footer Placeholder 5">
            <a:extLst>
              <a:ext uri="{FF2B5EF4-FFF2-40B4-BE49-F238E27FC236}">
                <a16:creationId xmlns:a16="http://schemas.microsoft.com/office/drawing/2014/main" id="{CC54A7E1-6B74-9D4C-B973-D50ED6D3CD3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A347543-0D01-2F4E-82C4-99DB637B6F8D}"/>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9173653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9EF514-73E9-2F4A-9352-2EFDCFE8CC5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FF6190A2-C7C1-F84A-A285-BE8DFDF7C2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D975F2D-B6B9-8043-B972-24B3BC38D1F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80A9022B-410C-6C41-BA15-955BA1D2508B}"/>
              </a:ext>
            </a:extLst>
          </p:cNvPr>
          <p:cNvSpPr>
            <a:spLocks noGrp="1"/>
          </p:cNvSpPr>
          <p:nvPr>
            <p:ph type="dt" sz="half" idx="10"/>
          </p:nvPr>
        </p:nvSpPr>
        <p:spPr/>
        <p:txBody>
          <a:bodyPr/>
          <a:lstStyle/>
          <a:p>
            <a:fld id="{8D26316D-D7EC-B84C-94A1-826559B08D41}" type="datetimeFigureOut">
              <a:rPr lang="en-US" smtClean="0"/>
              <a:t>11/7/2022</a:t>
            </a:fld>
            <a:endParaRPr lang="en-US"/>
          </a:p>
        </p:txBody>
      </p:sp>
      <p:sp>
        <p:nvSpPr>
          <p:cNvPr id="6" name="Footer Placeholder 5">
            <a:extLst>
              <a:ext uri="{FF2B5EF4-FFF2-40B4-BE49-F238E27FC236}">
                <a16:creationId xmlns:a16="http://schemas.microsoft.com/office/drawing/2014/main" id="{F0212ECB-C21B-D442-9CF5-BF128084AE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7CF4F9-1505-3642-AB2A-E3B7D5703A9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38418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4285C48-9E6A-F641-B90C-20E95D7800A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00B2A97-F058-ED49-90BE-DEAEC208395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8CB40F6-8B45-054E-883E-3C1F7D40915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26316D-D7EC-B84C-94A1-826559B08D41}" type="datetimeFigureOut">
              <a:rPr lang="en-US" smtClean="0"/>
              <a:t>11/7/2022</a:t>
            </a:fld>
            <a:endParaRPr lang="en-US"/>
          </a:p>
        </p:txBody>
      </p:sp>
      <p:sp>
        <p:nvSpPr>
          <p:cNvPr id="5" name="Footer Placeholder 4">
            <a:extLst>
              <a:ext uri="{FF2B5EF4-FFF2-40B4-BE49-F238E27FC236}">
                <a16:creationId xmlns:a16="http://schemas.microsoft.com/office/drawing/2014/main" id="{7C76A92B-3F71-124E-8D1D-66BC357219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DAAF716-F929-A046-9112-2F19C821BFF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8E340D-ADA4-7F4C-B044-79293112E792}" type="slidenum">
              <a:rPr lang="en-US" smtClean="0"/>
              <a:t>‹#›</a:t>
            </a:fld>
            <a:endParaRPr lang="en-US"/>
          </a:p>
        </p:txBody>
      </p:sp>
      <p:sp>
        <p:nvSpPr>
          <p:cNvPr id="7" name="Rectangle 6">
            <a:extLst>
              <a:ext uri="{FF2B5EF4-FFF2-40B4-BE49-F238E27FC236}">
                <a16:creationId xmlns:a16="http://schemas.microsoft.com/office/drawing/2014/main" id="{A3532DB6-5868-5849-8579-505FB7E5E8D9}"/>
              </a:ext>
            </a:extLst>
          </p:cNvPr>
          <p:cNvSpPr/>
          <p:nvPr userDrawn="1"/>
        </p:nvSpPr>
        <p:spPr>
          <a:xfrm>
            <a:off x="0" y="0"/>
            <a:ext cx="1219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621730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2C8A34A-EE7B-C841-AC5A-565F395E5F3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F55C58FA-56A9-F64E-97DE-9EE37B957E7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06C19C5-5310-A94A-ABC9-F6BC901F33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1F7BB5-15C0-CE4A-99FB-2438A9B9BB54}" type="datetimeFigureOut">
              <a:rPr lang="en-US" smtClean="0"/>
              <a:t>11/7/2022</a:t>
            </a:fld>
            <a:endParaRPr lang="en-US"/>
          </a:p>
        </p:txBody>
      </p:sp>
      <p:sp>
        <p:nvSpPr>
          <p:cNvPr id="5" name="Footer Placeholder 4">
            <a:extLst>
              <a:ext uri="{FF2B5EF4-FFF2-40B4-BE49-F238E27FC236}">
                <a16:creationId xmlns:a16="http://schemas.microsoft.com/office/drawing/2014/main" id="{0DB3BEFE-2610-A54D-AB55-F155DC4066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2E14AF2-623C-2044-B39B-731219F0C3F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2FD70A-07E1-7442-A394-E9CB3A8537F7}" type="slidenum">
              <a:rPr lang="en-US" smtClean="0"/>
              <a:t>‹#›</a:t>
            </a:fld>
            <a:endParaRPr lang="en-US"/>
          </a:p>
        </p:txBody>
      </p:sp>
    </p:spTree>
    <p:extLst>
      <p:ext uri="{BB962C8B-B14F-4D97-AF65-F5344CB8AC3E}">
        <p14:creationId xmlns:p14="http://schemas.microsoft.com/office/powerpoint/2010/main" val="11683723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jpe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8.xml"/><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8.xml"/><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8.xml"/><Relationship Id="rId6" Type="http://schemas.openxmlformats.org/officeDocument/2006/relationships/image" Target="../media/image15.png"/><Relationship Id="rId5" Type="http://schemas.openxmlformats.org/officeDocument/2006/relationships/image" Target="../media/image14.png"/><Relationship Id="rId10" Type="http://schemas.openxmlformats.org/officeDocument/2006/relationships/image" Target="../media/image19.jpeg"/><Relationship Id="rId4" Type="http://schemas.openxmlformats.org/officeDocument/2006/relationships/image" Target="../media/image13.png"/><Relationship Id="rId9" Type="http://schemas.openxmlformats.org/officeDocument/2006/relationships/image" Target="../media/image18.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hyperlink" Target="../../../tfw_booktalk_whatis.wmv" TargetMode="External"/><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7.xml"/><Relationship Id="rId1" Type="http://schemas.openxmlformats.org/officeDocument/2006/relationships/slideLayout" Target="../slideLayouts/slideLayout18.xml"/><Relationship Id="rId5" Type="http://schemas.openxmlformats.org/officeDocument/2006/relationships/image" Target="../media/image23.png"/><Relationship Id="rId4" Type="http://schemas.openxmlformats.org/officeDocument/2006/relationships/image" Target="../media/image22.png"/></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8.xml"/><Relationship Id="rId1" Type="http://schemas.openxmlformats.org/officeDocument/2006/relationships/slideLayout" Target="../slideLayouts/slideLayout18.xml"/><Relationship Id="rId5" Type="http://schemas.openxmlformats.org/officeDocument/2006/relationships/image" Target="../media/image26.jpeg"/><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3" Type="http://schemas.openxmlformats.org/officeDocument/2006/relationships/hyperlink" Target="../../../tfw_booktalk_whatis.wmv" TargetMode="External"/><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6.xml"/><Relationship Id="rId1" Type="http://schemas.openxmlformats.org/officeDocument/2006/relationships/slideLayout" Target="../slideLayouts/slideLayout18.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40.xml"/><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1.xml"/><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42.xml"/><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43.xml"/><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44.xml"/><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3" Type="http://schemas.openxmlformats.org/officeDocument/2006/relationships/hyperlink" Target="../../../tfw_booktalk_whatis.wmv" TargetMode="External"/><Relationship Id="rId2" Type="http://schemas.openxmlformats.org/officeDocument/2006/relationships/notesSlide" Target="../notesSlides/notesSlide47.xml"/><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8.xml"/><Relationship Id="rId1" Type="http://schemas.openxmlformats.org/officeDocument/2006/relationships/slideLayout" Target="../slideLayouts/slideLayout18.xml"/><Relationship Id="rId4" Type="http://schemas.openxmlformats.org/officeDocument/2006/relationships/image" Target="../media/image36.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9.xml"/><Relationship Id="rId1" Type="http://schemas.openxmlformats.org/officeDocument/2006/relationships/slideLayout" Target="../slideLayouts/slideLayout18.xml"/><Relationship Id="rId4" Type="http://schemas.openxmlformats.org/officeDocument/2006/relationships/image" Target="../media/image37.jpeg"/></Relationships>
</file>

<file path=ppt/slides/_rels/slide5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50.xml"/><Relationship Id="rId1" Type="http://schemas.openxmlformats.org/officeDocument/2006/relationships/slideLayout" Target="../slideLayouts/slideLayout18.xml"/><Relationship Id="rId4" Type="http://schemas.openxmlformats.org/officeDocument/2006/relationships/image" Target="../media/image38.jpe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52.xml"/><Relationship Id="rId1" Type="http://schemas.openxmlformats.org/officeDocument/2006/relationships/slideLayout" Target="../slideLayouts/slideLayout18.xml"/><Relationship Id="rId5" Type="http://schemas.openxmlformats.org/officeDocument/2006/relationships/image" Target="../media/image41.jpeg"/><Relationship Id="rId4" Type="http://schemas.openxmlformats.org/officeDocument/2006/relationships/image" Target="../media/image40.jpeg"/></Relationships>
</file>

<file path=ppt/slides/_rels/slide54.xml.rels><?xml version="1.0" encoding="UTF-8" standalone="yes"?>
<Relationships xmlns="http://schemas.openxmlformats.org/package/2006/relationships"><Relationship Id="rId3" Type="http://schemas.openxmlformats.org/officeDocument/2006/relationships/hyperlink" Target="../../../tfw_booktalk_whatis.wmv" TargetMode="External"/><Relationship Id="rId2" Type="http://schemas.openxmlformats.org/officeDocument/2006/relationships/notesSlide" Target="../notesSlides/notesSlide53.xml"/><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57.xml"/><Relationship Id="rId1" Type="http://schemas.openxmlformats.org/officeDocument/2006/relationships/slideLayout" Target="../slideLayouts/slideLayout18.xml"/></Relationships>
</file>

<file path=ppt/slides/_rels/slide5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8.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9.xml"/><Relationship Id="rId1" Type="http://schemas.openxmlformats.org/officeDocument/2006/relationships/slideLayout" Target="../slideLayouts/slideLayout18.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7.xml"/></Relationships>
</file>

<file path=ppt/slides/_rels/slide6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61.xml"/><Relationship Id="rId1" Type="http://schemas.openxmlformats.org/officeDocument/2006/relationships/slideLayout" Target="../slideLayouts/slideLayout17.xml"/><Relationship Id="rId5" Type="http://schemas.openxmlformats.org/officeDocument/2006/relationships/image" Target="../media/image45.jpeg"/><Relationship Id="rId4" Type="http://schemas.openxmlformats.org/officeDocument/2006/relationships/image" Target="../media/image44.jpeg"/></Relationships>
</file>

<file path=ppt/slides/_rels/slide6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7.xml"/><Relationship Id="rId5" Type="http://schemas.openxmlformats.org/officeDocument/2006/relationships/image" Target="../media/image49.png"/><Relationship Id="rId4" Type="http://schemas.openxmlformats.org/officeDocument/2006/relationships/image" Target="../media/image48.jpeg"/></Relationships>
</file>

<file path=ppt/slides/_rels/slide64.xml.rels><?xml version="1.0" encoding="UTF-8" standalone="yes"?>
<Relationships xmlns="http://schemas.openxmlformats.org/package/2006/relationships"><Relationship Id="rId8" Type="http://schemas.openxmlformats.org/officeDocument/2006/relationships/hyperlink" Target="https://www.radicalcartoons.com/" TargetMode="External"/><Relationship Id="rId3" Type="http://schemas.openxmlformats.org/officeDocument/2006/relationships/image" Target="../media/image50.png"/><Relationship Id="rId7" Type="http://schemas.openxmlformats.org/officeDocument/2006/relationships/image" Target="../media/image53.jpeg"/><Relationship Id="rId2" Type="http://schemas.openxmlformats.org/officeDocument/2006/relationships/notesSlide" Target="../notesSlides/notesSlide62.xml"/><Relationship Id="rId1" Type="http://schemas.openxmlformats.org/officeDocument/2006/relationships/slideLayout" Target="../slideLayouts/slideLayout18.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hyperlink" Target="https://jamesdurran.blog/"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68C81D4-997A-E348-9ADA-B11E1B256096}"/>
              </a:ext>
            </a:extLst>
          </p:cNvPr>
          <p:cNvSpPr/>
          <p:nvPr/>
        </p:nvSpPr>
        <p:spPr>
          <a:xfrm>
            <a:off x="-4135" y="1855688"/>
            <a:ext cx="12196135" cy="3790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pic>
        <p:nvPicPr>
          <p:cNvPr id="9" name="Picture 8" descr="A picture containing sky, water, outdoor, toy&#10;&#10;Description automatically generated">
            <a:extLst>
              <a:ext uri="{FF2B5EF4-FFF2-40B4-BE49-F238E27FC236}">
                <a16:creationId xmlns:a16="http://schemas.microsoft.com/office/drawing/2014/main" id="{EEA2955A-5BBA-9049-8C50-67D33482097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800" y="1907503"/>
            <a:ext cx="3541597" cy="3684870"/>
          </a:xfrm>
          <a:prstGeom prst="rect">
            <a:avLst/>
          </a:prstGeom>
        </p:spPr>
      </p:pic>
      <p:sp>
        <p:nvSpPr>
          <p:cNvPr id="3" name="Title 1">
            <a:extLst>
              <a:ext uri="{FF2B5EF4-FFF2-40B4-BE49-F238E27FC236}">
                <a16:creationId xmlns:a16="http://schemas.microsoft.com/office/drawing/2014/main" id="{54245B12-68AD-EC42-B82F-31144A27C33F}"/>
              </a:ext>
            </a:extLst>
          </p:cNvPr>
          <p:cNvSpPr txBox="1">
            <a:spLocks/>
          </p:cNvSpPr>
          <p:nvPr/>
        </p:nvSpPr>
        <p:spPr>
          <a:xfrm>
            <a:off x="0" y="435240"/>
            <a:ext cx="12192002" cy="1667123"/>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400"/>
              </a:spcBef>
            </a:pPr>
            <a:r>
              <a:rPr lang="en-GB" sz="3200" b="1" dirty="0">
                <a:solidFill>
                  <a:schemeClr val="bg1"/>
                </a:solidFill>
                <a:latin typeface="Comic Sans MS" panose="030F0702030302020204" pitchFamily="66" charset="0"/>
              </a:rPr>
              <a:t>Treasure Island Poetry</a:t>
            </a:r>
          </a:p>
          <a:p>
            <a:pPr algn="ctr">
              <a:lnSpc>
                <a:spcPct val="100000"/>
              </a:lnSpc>
              <a:spcBef>
                <a:spcPts val="400"/>
              </a:spcBef>
            </a:pPr>
            <a:r>
              <a:rPr lang="en-GB" sz="2200" dirty="0">
                <a:solidFill>
                  <a:schemeClr val="bg1"/>
                </a:solidFill>
                <a:latin typeface="Comic Sans MS" panose="030F0902030302020204" pitchFamily="66" charset="0"/>
                <a:cs typeface="Arial" panose="020B0604020202020204" pitchFamily="34" charset="0"/>
              </a:rPr>
              <a:t>The Teaching Sequence for Writing</a:t>
            </a:r>
          </a:p>
          <a:p>
            <a:pPr algn="ctr">
              <a:lnSpc>
                <a:spcPct val="100000"/>
              </a:lnSpc>
              <a:spcBef>
                <a:spcPts val="600"/>
              </a:spcBef>
            </a:pPr>
            <a:endParaRPr lang="en-GB" sz="4000" b="1" dirty="0">
              <a:solidFill>
                <a:schemeClr val="bg1"/>
              </a:solidFill>
              <a:latin typeface="Comic Sans MS" panose="030F0902030302020204" pitchFamily="66" charset="0"/>
              <a:cs typeface="Arial" panose="020B0604020202020204" pitchFamily="34" charset="0"/>
            </a:endParaRPr>
          </a:p>
        </p:txBody>
      </p:sp>
      <p:sp>
        <p:nvSpPr>
          <p:cNvPr id="14" name="Title 1">
            <a:extLst>
              <a:ext uri="{FF2B5EF4-FFF2-40B4-BE49-F238E27FC236}">
                <a16:creationId xmlns:a16="http://schemas.microsoft.com/office/drawing/2014/main" id="{C0D4E6E7-B4DD-D549-ADFA-E2A20EF60A4F}"/>
              </a:ext>
            </a:extLst>
          </p:cNvPr>
          <p:cNvSpPr txBox="1">
            <a:spLocks/>
          </p:cNvSpPr>
          <p:nvPr/>
        </p:nvSpPr>
        <p:spPr>
          <a:xfrm>
            <a:off x="8487784" y="6022650"/>
            <a:ext cx="3502298"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spcBef>
                <a:spcPts val="0"/>
              </a:spcBef>
            </a:pPr>
            <a:r>
              <a:rPr lang="en-GB" sz="2000" dirty="0">
                <a:solidFill>
                  <a:schemeClr val="bg1"/>
                </a:solidFill>
                <a:latin typeface="Arial" panose="020B0604020202020204" pitchFamily="34" charset="0"/>
                <a:cs typeface="Arial" panose="020B0604020202020204" pitchFamily="34" charset="0"/>
              </a:rPr>
              <a:t>English Year 5</a:t>
            </a:r>
            <a:endParaRPr lang="en-US" sz="2000" b="1" dirty="0">
              <a:solidFill>
                <a:schemeClr val="bg1"/>
              </a:solidFill>
              <a:latin typeface="Arial" panose="020B0604020202020204" pitchFamily="34" charset="0"/>
              <a:cs typeface="Arial" panose="020B0604020202020204" pitchFamily="34" charset="0"/>
            </a:endParaRPr>
          </a:p>
        </p:txBody>
      </p:sp>
      <p:pic>
        <p:nvPicPr>
          <p:cNvPr id="15" name="Picture 14" descr="Graphical user interface, text, application, chat or text message&#10;&#10;Description automatically generated">
            <a:extLst>
              <a:ext uri="{FF2B5EF4-FFF2-40B4-BE49-F238E27FC236}">
                <a16:creationId xmlns:a16="http://schemas.microsoft.com/office/drawing/2014/main" id="{4891A891-ECD8-8D49-8647-B1621BA0EF9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01918" y="5735456"/>
            <a:ext cx="1690777" cy="965741"/>
          </a:xfrm>
          <a:prstGeom prst="rect">
            <a:avLst/>
          </a:prstGeom>
        </p:spPr>
      </p:pic>
      <p:pic>
        <p:nvPicPr>
          <p:cNvPr id="16" name="Picture 15" descr="A picture containing text, clipart&#10;&#10;Description automatically generated">
            <a:extLst>
              <a:ext uri="{FF2B5EF4-FFF2-40B4-BE49-F238E27FC236}">
                <a16:creationId xmlns:a16="http://schemas.microsoft.com/office/drawing/2014/main" id="{0F1E5222-6948-C945-8768-FFBD1132940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17" name="Title 1">
            <a:extLst>
              <a:ext uri="{FF2B5EF4-FFF2-40B4-BE49-F238E27FC236}">
                <a16:creationId xmlns:a16="http://schemas.microsoft.com/office/drawing/2014/main" id="{1AC1684E-0081-D547-940E-8DCA29F625E6}"/>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grpSp>
        <p:nvGrpSpPr>
          <p:cNvPr id="11" name="Group 10">
            <a:extLst>
              <a:ext uri="{FF2B5EF4-FFF2-40B4-BE49-F238E27FC236}">
                <a16:creationId xmlns:a16="http://schemas.microsoft.com/office/drawing/2014/main" id="{6047C413-64FE-974C-AB7C-8F86EC33F63E}"/>
              </a:ext>
            </a:extLst>
          </p:cNvPr>
          <p:cNvGrpSpPr/>
          <p:nvPr/>
        </p:nvGrpSpPr>
        <p:grpSpPr>
          <a:xfrm>
            <a:off x="4634444" y="5885900"/>
            <a:ext cx="2832327" cy="646331"/>
            <a:chOff x="4568598" y="5897859"/>
            <a:chExt cx="2832327" cy="646331"/>
          </a:xfrm>
        </p:grpSpPr>
        <p:sp>
          <p:nvSpPr>
            <p:cNvPr id="13" name="TextBox 12">
              <a:extLst>
                <a:ext uri="{FF2B5EF4-FFF2-40B4-BE49-F238E27FC236}">
                  <a16:creationId xmlns:a16="http://schemas.microsoft.com/office/drawing/2014/main" id="{A927C276-F847-1D41-BD80-3B0D0DBDC04D}"/>
                </a:ext>
              </a:extLst>
            </p:cNvPr>
            <p:cNvSpPr txBox="1"/>
            <p:nvPr/>
          </p:nvSpPr>
          <p:spPr>
            <a:xfrm>
              <a:off x="4568598" y="5897859"/>
              <a:ext cx="2450288" cy="646331"/>
            </a:xfrm>
            <a:prstGeom prst="rect">
              <a:avLst/>
            </a:prstGeom>
            <a:noFill/>
          </p:spPr>
          <p:txBody>
            <a:bodyPr wrap="square">
              <a:spAutoFit/>
            </a:bodyPr>
            <a:lstStyle/>
            <a:p>
              <a:r>
                <a:rPr lang="en-GB" sz="1200" dirty="0">
                  <a:solidFill>
                    <a:schemeClr val="bg1"/>
                  </a:solidFill>
                  <a:latin typeface="Arial" panose="020B0604020202020204" pitchFamily="34" charset="0"/>
                  <a:cs typeface="Arial" panose="020B0604020202020204" pitchFamily="34" charset="0"/>
                </a:rPr>
                <a:t>Produced in collaboration with the National Association for the Teaching of English (NATE)</a:t>
              </a:r>
              <a:endParaRPr lang="en-US" sz="1200" dirty="0">
                <a:solidFill>
                  <a:schemeClr val="bg1"/>
                </a:solidFill>
                <a:latin typeface="Arial" panose="020B0604020202020204" pitchFamily="34" charset="0"/>
                <a:cs typeface="Arial" panose="020B0604020202020204" pitchFamily="34" charset="0"/>
              </a:endParaRPr>
            </a:p>
          </p:txBody>
        </p:sp>
        <p:pic>
          <p:nvPicPr>
            <p:cNvPr id="19" name="Picture 18" descr="A black and white logo&#10;&#10;Description automatically generated with medium confidence">
              <a:extLst>
                <a:ext uri="{FF2B5EF4-FFF2-40B4-BE49-F238E27FC236}">
                  <a16:creationId xmlns:a16="http://schemas.microsoft.com/office/drawing/2014/main" id="{5B40E381-692E-C54D-A87D-1479EAFC5BB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923613" y="5968599"/>
              <a:ext cx="477312" cy="536976"/>
            </a:xfrm>
            <a:prstGeom prst="rect">
              <a:avLst/>
            </a:prstGeom>
          </p:spPr>
        </p:pic>
      </p:grpSp>
      <p:pic>
        <p:nvPicPr>
          <p:cNvPr id="4" name="Picture 3" descr="A picture containing water, outdoor, dark, clouds&#10;&#10;Description automatically generated">
            <a:extLst>
              <a:ext uri="{FF2B5EF4-FFF2-40B4-BE49-F238E27FC236}">
                <a16:creationId xmlns:a16="http://schemas.microsoft.com/office/drawing/2014/main" id="{E29B89FC-A31C-8948-900A-D472708B059D}"/>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8637225" y="1907503"/>
            <a:ext cx="3554776" cy="3684870"/>
          </a:xfrm>
          <a:prstGeom prst="rect">
            <a:avLst/>
          </a:prstGeom>
        </p:spPr>
      </p:pic>
      <p:pic>
        <p:nvPicPr>
          <p:cNvPr id="6" name="Picture 5" descr="A picture containing sky, water, outdoor, sunset&#10;&#10;Description automatically generated">
            <a:extLst>
              <a:ext uri="{FF2B5EF4-FFF2-40B4-BE49-F238E27FC236}">
                <a16:creationId xmlns:a16="http://schemas.microsoft.com/office/drawing/2014/main" id="{C7EC16D6-85B3-EF42-96CB-3B86C2433487}"/>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3597620" y="1907503"/>
            <a:ext cx="4986982" cy="3684870"/>
          </a:xfrm>
          <a:prstGeom prst="rect">
            <a:avLst/>
          </a:prstGeom>
        </p:spPr>
      </p:pic>
      <p:pic>
        <p:nvPicPr>
          <p:cNvPr id="27" name="Picture 16">
            <a:extLst>
              <a:ext uri="{FF2B5EF4-FFF2-40B4-BE49-F238E27FC236}">
                <a16:creationId xmlns:a16="http://schemas.microsoft.com/office/drawing/2014/main" id="{F1426F17-4E86-E84B-838A-874824674C66}"/>
              </a:ext>
            </a:extLst>
          </p:cNvPr>
          <p:cNvPicPr>
            <a:picLocks noChangeAspect="1" noChangeArrowheads="1"/>
          </p:cNvPicPr>
          <p:nvPr/>
        </p:nvPicPr>
        <p:blipFill rotWithShape="1">
          <a:blip r:embed="rId9" cstate="screen">
            <a:extLst>
              <a:ext uri="{28A0092B-C50C-407E-A947-70E740481C1C}">
                <a14:useLocalDpi xmlns:a14="http://schemas.microsoft.com/office/drawing/2010/main"/>
              </a:ext>
            </a:extLst>
          </a:blip>
          <a:srcRect/>
          <a:stretch/>
        </p:blipFill>
        <p:spPr bwMode="auto">
          <a:xfrm>
            <a:off x="8632825" y="1907504"/>
            <a:ext cx="3566975" cy="3684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125007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6">
            <a:extLst>
              <a:ext uri="{FF2B5EF4-FFF2-40B4-BE49-F238E27FC236}">
                <a16:creationId xmlns:a16="http://schemas.microsoft.com/office/drawing/2014/main" id="{C67EAA63-578D-5941-BFFC-CCD4D07223E6}"/>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733799" y="772655"/>
            <a:ext cx="4724400" cy="5282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03345116-B929-E449-ADF6-BC6BD553423F}"/>
              </a:ext>
            </a:extLst>
          </p:cNvPr>
          <p:cNvSpPr/>
          <p:nvPr/>
        </p:nvSpPr>
        <p:spPr>
          <a:xfrm>
            <a:off x="972066" y="763031"/>
            <a:ext cx="2529016" cy="645639"/>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Reading objectives</a:t>
            </a:r>
          </a:p>
        </p:txBody>
      </p:sp>
      <p:sp>
        <p:nvSpPr>
          <p:cNvPr id="22" name="Rectangle 21">
            <a:extLst>
              <a:ext uri="{FF2B5EF4-FFF2-40B4-BE49-F238E27FC236}">
                <a16:creationId xmlns:a16="http://schemas.microsoft.com/office/drawing/2014/main" id="{E06FE0F1-D07D-874E-8BEF-573DE4ADDF98}"/>
              </a:ext>
            </a:extLst>
          </p:cNvPr>
          <p:cNvSpPr/>
          <p:nvPr/>
        </p:nvSpPr>
        <p:spPr>
          <a:xfrm>
            <a:off x="972066" y="1483787"/>
            <a:ext cx="2529016" cy="2467663"/>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r>
              <a:rPr lang="en-US" sz="1600" dirty="0">
                <a:solidFill>
                  <a:srgbClr val="414042"/>
                </a:solidFill>
                <a:latin typeface="Comic Sans MS" panose="030F0902030302020204" pitchFamily="66" charset="0"/>
              </a:rPr>
              <a:t>Prepare poems to read aloud and to perform, showing understanding through intonation, tone and volume so that the meaning is clear to an audience</a:t>
            </a:r>
          </a:p>
        </p:txBody>
      </p:sp>
      <p:sp>
        <p:nvSpPr>
          <p:cNvPr id="23" name="Rectangle 22">
            <a:extLst>
              <a:ext uri="{FF2B5EF4-FFF2-40B4-BE49-F238E27FC236}">
                <a16:creationId xmlns:a16="http://schemas.microsoft.com/office/drawing/2014/main" id="{9A6B2C4B-199B-B845-AF01-231F8B1DDDE3}"/>
              </a:ext>
            </a:extLst>
          </p:cNvPr>
          <p:cNvSpPr/>
          <p:nvPr/>
        </p:nvSpPr>
        <p:spPr>
          <a:xfrm>
            <a:off x="972066" y="4026568"/>
            <a:ext cx="2529016" cy="810688"/>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r>
              <a:rPr lang="en-US" sz="1600" dirty="0" err="1">
                <a:solidFill>
                  <a:srgbClr val="414042"/>
                </a:solidFill>
                <a:latin typeface="Comic Sans MS" panose="030F0902030302020204" pitchFamily="66" charset="0"/>
              </a:rPr>
              <a:t>Recognise</a:t>
            </a:r>
            <a:r>
              <a:rPr lang="en-US" sz="1600" dirty="0">
                <a:solidFill>
                  <a:srgbClr val="414042"/>
                </a:solidFill>
                <a:latin typeface="Comic Sans MS" panose="030F0902030302020204" pitchFamily="66" charset="0"/>
              </a:rPr>
              <a:t> literary language in poems</a:t>
            </a:r>
          </a:p>
        </p:txBody>
      </p:sp>
      <p:sp>
        <p:nvSpPr>
          <p:cNvPr id="24" name="Rectangle 23">
            <a:extLst>
              <a:ext uri="{FF2B5EF4-FFF2-40B4-BE49-F238E27FC236}">
                <a16:creationId xmlns:a16="http://schemas.microsoft.com/office/drawing/2014/main" id="{922B634A-2179-FA45-9C95-DB51A5B58216}"/>
              </a:ext>
            </a:extLst>
          </p:cNvPr>
          <p:cNvSpPr/>
          <p:nvPr/>
        </p:nvSpPr>
        <p:spPr>
          <a:xfrm>
            <a:off x="972067" y="4912374"/>
            <a:ext cx="2529016" cy="113316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r>
              <a:rPr lang="en-GB" altLang="en-US" sz="1600" dirty="0">
                <a:solidFill>
                  <a:srgbClr val="414042"/>
                </a:solidFill>
                <a:latin typeface="Comic Sans MS" panose="030F0902030302020204" pitchFamily="66" charset="0"/>
                <a:ea typeface="Microsoft YaHei" panose="020B0503020204020204" pitchFamily="34" charset="-122"/>
              </a:rPr>
              <a:t>Learn a wider range</a:t>
            </a:r>
            <a:br>
              <a:rPr lang="en-GB" altLang="en-US" sz="1600" dirty="0">
                <a:solidFill>
                  <a:srgbClr val="414042"/>
                </a:solidFill>
                <a:latin typeface="Comic Sans MS" panose="030F0902030302020204" pitchFamily="66" charset="0"/>
                <a:ea typeface="Microsoft YaHei" panose="020B0503020204020204" pitchFamily="34" charset="-122"/>
              </a:rPr>
            </a:br>
            <a:r>
              <a:rPr lang="en-GB" altLang="en-US" sz="1600" dirty="0">
                <a:solidFill>
                  <a:srgbClr val="414042"/>
                </a:solidFill>
                <a:latin typeface="Comic Sans MS" panose="030F0902030302020204" pitchFamily="66" charset="0"/>
                <a:ea typeface="Microsoft YaHei" panose="020B0503020204020204" pitchFamily="34" charset="-122"/>
              </a:rPr>
              <a:t>of poetry by heart</a:t>
            </a:r>
          </a:p>
        </p:txBody>
      </p:sp>
      <p:sp>
        <p:nvSpPr>
          <p:cNvPr id="25" name="Rectangle 24">
            <a:extLst>
              <a:ext uri="{FF2B5EF4-FFF2-40B4-BE49-F238E27FC236}">
                <a16:creationId xmlns:a16="http://schemas.microsoft.com/office/drawing/2014/main" id="{D6CD5A0F-D882-544F-8EE3-954DE8A682C9}"/>
              </a:ext>
            </a:extLst>
          </p:cNvPr>
          <p:cNvSpPr/>
          <p:nvPr/>
        </p:nvSpPr>
        <p:spPr>
          <a:xfrm>
            <a:off x="8641493" y="763031"/>
            <a:ext cx="2529016" cy="645639"/>
          </a:xfrm>
          <a:prstGeom prst="rect">
            <a:avLst/>
          </a:prstGeom>
          <a:solidFill>
            <a:srgbClr val="EC7206"/>
          </a:solid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Writing objectives</a:t>
            </a:r>
          </a:p>
        </p:txBody>
      </p:sp>
      <p:sp>
        <p:nvSpPr>
          <p:cNvPr id="26" name="Rectangle 25">
            <a:extLst>
              <a:ext uri="{FF2B5EF4-FFF2-40B4-BE49-F238E27FC236}">
                <a16:creationId xmlns:a16="http://schemas.microsoft.com/office/drawing/2014/main" id="{EDEB8C55-3D7B-6B4E-A5ED-41040B7B6E68}"/>
              </a:ext>
            </a:extLst>
          </p:cNvPr>
          <p:cNvSpPr/>
          <p:nvPr/>
        </p:nvSpPr>
        <p:spPr>
          <a:xfrm>
            <a:off x="8641493" y="1483788"/>
            <a:ext cx="2529016" cy="914508"/>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spcBef>
                <a:spcPts val="1000"/>
              </a:spcBef>
            </a:pPr>
            <a:r>
              <a:rPr lang="en-GB" altLang="en-US" sz="1600" dirty="0">
                <a:solidFill>
                  <a:srgbClr val="414042"/>
                </a:solidFill>
                <a:latin typeface="Comic Sans MS" panose="030F0902030302020204" pitchFamily="66" charset="0"/>
                <a:ea typeface="Microsoft YaHei" panose="020B0503020204020204" pitchFamily="34" charset="-122"/>
              </a:rPr>
              <a:t>Take account of audience</a:t>
            </a:r>
          </a:p>
        </p:txBody>
      </p:sp>
      <p:sp>
        <p:nvSpPr>
          <p:cNvPr id="27" name="Rectangle 26">
            <a:extLst>
              <a:ext uri="{FF2B5EF4-FFF2-40B4-BE49-F238E27FC236}">
                <a16:creationId xmlns:a16="http://schemas.microsoft.com/office/drawing/2014/main" id="{0950BCBE-22D0-EA44-8655-E886CB6443D4}"/>
              </a:ext>
            </a:extLst>
          </p:cNvPr>
          <p:cNvSpPr/>
          <p:nvPr/>
        </p:nvSpPr>
        <p:spPr>
          <a:xfrm>
            <a:off x="8641493" y="2473415"/>
            <a:ext cx="2529016" cy="2363842"/>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spcBef>
                <a:spcPts val="1000"/>
              </a:spcBef>
              <a:buClr>
                <a:srgbClr val="000000"/>
              </a:buClr>
            </a:pPr>
            <a:r>
              <a:rPr lang="en-GB" altLang="en-US" sz="1600" dirty="0">
                <a:solidFill>
                  <a:srgbClr val="414042"/>
                </a:solidFill>
                <a:latin typeface="Comic Sans MS" panose="030F0902030302020204" pitchFamily="66" charset="0"/>
                <a:ea typeface="Microsoft YaHei" panose="020B0503020204020204" pitchFamily="34" charset="-122"/>
              </a:rPr>
              <a:t>Select appropriate vocabulary, understanding how such choices can change and enhance meaning including</a:t>
            </a:r>
            <a:br>
              <a:rPr lang="en-GB" altLang="en-US" sz="1600" dirty="0">
                <a:solidFill>
                  <a:srgbClr val="414042"/>
                </a:solidFill>
                <a:latin typeface="Comic Sans MS" panose="030F0902030302020204" pitchFamily="66" charset="0"/>
                <a:ea typeface="Microsoft YaHei" panose="020B0503020204020204" pitchFamily="34" charset="-122"/>
              </a:rPr>
            </a:br>
            <a:r>
              <a:rPr lang="en-GB" altLang="en-US" sz="1600" dirty="0">
                <a:solidFill>
                  <a:srgbClr val="414042"/>
                </a:solidFill>
                <a:latin typeface="Comic Sans MS" panose="030F0902030302020204" pitchFamily="66" charset="0"/>
                <a:ea typeface="Microsoft YaHei" panose="020B0503020204020204" pitchFamily="34" charset="-122"/>
              </a:rPr>
              <a:t>the use of language effects</a:t>
            </a:r>
          </a:p>
        </p:txBody>
      </p:sp>
      <p:sp>
        <p:nvSpPr>
          <p:cNvPr id="28" name="Rectangle 27">
            <a:extLst>
              <a:ext uri="{FF2B5EF4-FFF2-40B4-BE49-F238E27FC236}">
                <a16:creationId xmlns:a16="http://schemas.microsoft.com/office/drawing/2014/main" id="{6E4B8674-734B-D84D-90F9-0FBFFC4FEF58}"/>
              </a:ext>
            </a:extLst>
          </p:cNvPr>
          <p:cNvSpPr/>
          <p:nvPr/>
        </p:nvSpPr>
        <p:spPr>
          <a:xfrm>
            <a:off x="8641492" y="4912374"/>
            <a:ext cx="2529016" cy="1133167"/>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spcBef>
                <a:spcPct val="0"/>
              </a:spcBef>
              <a:buClr>
                <a:srgbClr val="000000"/>
              </a:buClr>
            </a:pPr>
            <a:r>
              <a:rPr lang="en-GB" altLang="en-US" sz="1600" dirty="0">
                <a:solidFill>
                  <a:srgbClr val="414042"/>
                </a:solidFill>
                <a:latin typeface="Comic Sans MS" panose="030F0902030302020204" pitchFamily="66" charset="0"/>
                <a:ea typeface="Microsoft YaHei" panose="020B0503020204020204" pitchFamily="34" charset="-122"/>
              </a:rPr>
              <a:t>Describe settings, characters and atmosphere</a:t>
            </a:r>
          </a:p>
        </p:txBody>
      </p:sp>
      <p:sp>
        <p:nvSpPr>
          <p:cNvPr id="2" name="TextBox 1">
            <a:extLst>
              <a:ext uri="{FF2B5EF4-FFF2-40B4-BE49-F238E27FC236}">
                <a16:creationId xmlns:a16="http://schemas.microsoft.com/office/drawing/2014/main" id="{F6000C23-C8BB-B0E6-B4B1-1D3FBA432E24}"/>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10</a:t>
            </a:r>
          </a:p>
        </p:txBody>
      </p:sp>
    </p:spTree>
    <p:extLst>
      <p:ext uri="{BB962C8B-B14F-4D97-AF65-F5344CB8AC3E}">
        <p14:creationId xmlns:p14="http://schemas.microsoft.com/office/powerpoint/2010/main" val="41307486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AC11E9A6-AE42-D14F-B726-80C18BA162CF}"/>
              </a:ext>
            </a:extLst>
          </p:cNvPr>
          <p:cNvGrpSpPr>
            <a:grpSpLocks/>
          </p:cNvGrpSpPr>
          <p:nvPr/>
        </p:nvGrpSpPr>
        <p:grpSpPr bwMode="auto">
          <a:xfrm>
            <a:off x="867653" y="1223507"/>
            <a:ext cx="3309900" cy="4271858"/>
            <a:chOff x="2620" y="972"/>
            <a:chExt cx="2412" cy="3113"/>
          </a:xfrm>
        </p:grpSpPr>
        <p:pic>
          <p:nvPicPr>
            <p:cNvPr id="9" name="Picture 7">
              <a:extLst>
                <a:ext uri="{FF2B5EF4-FFF2-40B4-BE49-F238E27FC236}">
                  <a16:creationId xmlns:a16="http://schemas.microsoft.com/office/drawing/2014/main" id="{E2A05A5A-7C8C-A144-BE0E-23C7266D3335}"/>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620" y="972"/>
              <a:ext cx="2412" cy="31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8">
              <a:extLst>
                <a:ext uri="{FF2B5EF4-FFF2-40B4-BE49-F238E27FC236}">
                  <a16:creationId xmlns:a16="http://schemas.microsoft.com/office/drawing/2014/main" id="{79029209-B8F3-284A-BFEF-FCC526BF7F5E}"/>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755" y="3904"/>
              <a:ext cx="220" cy="152"/>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Rectangle 5">
            <a:extLst>
              <a:ext uri="{FF2B5EF4-FFF2-40B4-BE49-F238E27FC236}">
                <a16:creationId xmlns:a16="http://schemas.microsoft.com/office/drawing/2014/main" id="{1A9BD404-C047-4F43-9E50-A3B040D35CF8}"/>
              </a:ext>
            </a:extLst>
          </p:cNvPr>
          <p:cNvSpPr>
            <a:spLocks noChangeArrowheads="1"/>
          </p:cNvSpPr>
          <p:nvPr/>
        </p:nvSpPr>
        <p:spPr bwMode="auto">
          <a:xfrm>
            <a:off x="4554736" y="1099390"/>
            <a:ext cx="6847369" cy="4696103"/>
          </a:xfrm>
          <a:prstGeom prst="rect">
            <a:avLst/>
          </a:prstGeom>
          <a:noFill/>
          <a:ln>
            <a:noFill/>
          </a:ln>
          <a:effectLst/>
        </p:spPr>
        <p:txBody>
          <a:bodyPr anchor="t"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500"/>
              </a:spcBef>
              <a:buFontTx/>
              <a:buNone/>
            </a:pPr>
            <a:r>
              <a:rPr lang="en-GB" altLang="en-US" sz="1900" dirty="0">
                <a:solidFill>
                  <a:srgbClr val="414042"/>
                </a:solidFill>
                <a:ea typeface="Microsoft YaHei" panose="020B0503020204020204" pitchFamily="34" charset="-122"/>
              </a:rPr>
              <a:t>In this unit, you will have opportunities to listen to, read</a:t>
            </a:r>
            <a:r>
              <a:rPr lang="en-US" altLang="en-US" sz="1900" dirty="0">
                <a:solidFill>
                  <a:srgbClr val="414042"/>
                </a:solidFill>
                <a:ea typeface="Microsoft YaHei" panose="020B0503020204020204" pitchFamily="34" charset="-122"/>
              </a:rPr>
              <a:t>, enjoy and write poetry</a:t>
            </a:r>
            <a:r>
              <a:rPr lang="en-GB" altLang="en-US" sz="1900" dirty="0">
                <a:solidFill>
                  <a:srgbClr val="414042"/>
                </a:solidFill>
                <a:ea typeface="Microsoft YaHei" panose="020B0503020204020204" pitchFamily="34" charset="-122"/>
              </a:rPr>
              <a:t>. You will read an extract of a poem linked to </a:t>
            </a:r>
            <a:r>
              <a:rPr lang="en-US" altLang="en-US" sz="1900" dirty="0">
                <a:solidFill>
                  <a:srgbClr val="414042"/>
                </a:solidFill>
                <a:ea typeface="Microsoft YaHei" panose="020B0503020204020204" pitchFamily="34" charset="-122"/>
              </a:rPr>
              <a:t>the story </a:t>
            </a:r>
            <a:r>
              <a:rPr lang="en-US" altLang="en-US" sz="1900" i="1" dirty="0">
                <a:solidFill>
                  <a:srgbClr val="414042"/>
                </a:solidFill>
                <a:ea typeface="Microsoft YaHei" panose="020B0503020204020204" pitchFamily="34" charset="-122"/>
              </a:rPr>
              <a:t>Treasure Island</a:t>
            </a:r>
            <a:r>
              <a:rPr lang="en-US" altLang="en-US" sz="1900" dirty="0">
                <a:solidFill>
                  <a:srgbClr val="414042"/>
                </a:solidFill>
                <a:ea typeface="Microsoft YaHei" panose="020B0503020204020204" pitchFamily="34" charset="-122"/>
              </a:rPr>
              <a:t>, and others linked to sailing and the sea.</a:t>
            </a:r>
          </a:p>
          <a:p>
            <a:pPr eaLnBrk="1" hangingPunct="1">
              <a:spcBef>
                <a:spcPts val="1500"/>
              </a:spcBef>
              <a:buFontTx/>
              <a:buNone/>
            </a:pPr>
            <a:r>
              <a:rPr lang="en-US" altLang="en-US" sz="1900" dirty="0">
                <a:solidFill>
                  <a:srgbClr val="414042"/>
                </a:solidFill>
                <a:ea typeface="Microsoft YaHei" panose="020B0503020204020204" pitchFamily="34" charset="-122"/>
              </a:rPr>
              <a:t>Poetry provides opportunities to explore and experiment with language without the restrictions of having to comply with rules of grammar and punctuation as rigidly as in other writing. Poetry allows you to express feelings and ideas in writing in a creative and more relaxed way. Poets use a wide range of poem types, language effects, patterns and rhyme to charm and fascinate their audience.</a:t>
            </a:r>
          </a:p>
          <a:p>
            <a:pPr eaLnBrk="1" hangingPunct="1">
              <a:spcBef>
                <a:spcPts val="1500"/>
              </a:spcBef>
              <a:buFontTx/>
              <a:buNone/>
            </a:pPr>
            <a:r>
              <a:rPr lang="en-US" altLang="en-US" sz="1900" dirty="0">
                <a:solidFill>
                  <a:srgbClr val="414042"/>
                </a:solidFill>
                <a:ea typeface="Microsoft YaHei" panose="020B0503020204020204" pitchFamily="34" charset="-122"/>
              </a:rPr>
              <a:t>Reading poems aloud, and sharing them with others, can add to the poetry experience. Make sure you use your voice to help you hear the rhythm and beat of the poem.  </a:t>
            </a:r>
            <a:endParaRPr lang="en-GB" altLang="en-US" sz="1900" dirty="0">
              <a:solidFill>
                <a:srgbClr val="414042"/>
              </a:solidFill>
              <a:ea typeface="Microsoft YaHei" panose="020B0503020204020204" pitchFamily="34" charset="-122"/>
            </a:endParaRPr>
          </a:p>
        </p:txBody>
      </p:sp>
      <p:sp>
        <p:nvSpPr>
          <p:cNvPr id="2" name="TextBox 1">
            <a:extLst>
              <a:ext uri="{FF2B5EF4-FFF2-40B4-BE49-F238E27FC236}">
                <a16:creationId xmlns:a16="http://schemas.microsoft.com/office/drawing/2014/main" id="{AF8870F9-986F-295E-4B06-DCBC61E79F14}"/>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11</a:t>
            </a:r>
          </a:p>
        </p:txBody>
      </p:sp>
    </p:spTree>
    <p:extLst>
      <p:ext uri="{BB962C8B-B14F-4D97-AF65-F5344CB8AC3E}">
        <p14:creationId xmlns:p14="http://schemas.microsoft.com/office/powerpoint/2010/main" val="9851287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A9BD404-C047-4F43-9E50-A3B040D35CF8}"/>
              </a:ext>
            </a:extLst>
          </p:cNvPr>
          <p:cNvSpPr>
            <a:spLocks noChangeArrowheads="1"/>
          </p:cNvSpPr>
          <p:nvPr/>
        </p:nvSpPr>
        <p:spPr bwMode="auto">
          <a:xfrm>
            <a:off x="5352178" y="1157974"/>
            <a:ext cx="5939599" cy="4673732"/>
          </a:xfrm>
          <a:prstGeom prst="rect">
            <a:avLst/>
          </a:prstGeom>
          <a:noFill/>
          <a:ln>
            <a:noFill/>
          </a:ln>
          <a:effectLst/>
        </p:spPr>
        <p:txBody>
          <a:bodyPr anchor="t"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FontTx/>
              <a:buNone/>
            </a:pPr>
            <a:r>
              <a:rPr lang="en-GB" altLang="en-US" sz="1900" dirty="0">
                <a:solidFill>
                  <a:srgbClr val="414042"/>
                </a:solidFill>
                <a:ea typeface="Microsoft YaHei" panose="020B0503020204020204" pitchFamily="34" charset="-122"/>
              </a:rPr>
              <a:t>In this unit, you will read, perform and discuss extracts from different poems.</a:t>
            </a:r>
          </a:p>
          <a:p>
            <a:pPr>
              <a:spcBef>
                <a:spcPts val="1000"/>
              </a:spcBef>
              <a:buFontTx/>
              <a:buNone/>
            </a:pPr>
            <a:r>
              <a:rPr lang="en-GB" altLang="en-US" sz="1900" b="1" dirty="0">
                <a:solidFill>
                  <a:srgbClr val="414042"/>
                </a:solidFill>
                <a:ea typeface="Microsoft YaHei" panose="020B0503020204020204" pitchFamily="34" charset="-122"/>
              </a:rPr>
              <a:t>You will:</a:t>
            </a:r>
          </a:p>
          <a:p>
            <a:pPr marL="231775" indent="-231775">
              <a:spcBef>
                <a:spcPts val="500"/>
              </a:spcBef>
              <a:buClr>
                <a:srgbClr val="0070C0"/>
              </a:buClr>
              <a:buFont typeface="Arial" panose="020B0604020202020204" pitchFamily="34" charset="0"/>
              <a:buChar char="•"/>
            </a:pPr>
            <a:r>
              <a:rPr lang="en-GB" altLang="en-US" sz="1900" dirty="0">
                <a:solidFill>
                  <a:srgbClr val="414042"/>
                </a:solidFill>
                <a:ea typeface="Microsoft YaHei" panose="020B0503020204020204" pitchFamily="34" charset="-122"/>
              </a:rPr>
              <a:t>prepare poems to read aloud either alone or as part of a group.</a:t>
            </a:r>
          </a:p>
          <a:p>
            <a:pPr marL="231775" indent="-231775">
              <a:spcBef>
                <a:spcPts val="500"/>
              </a:spcBef>
              <a:buClr>
                <a:srgbClr val="0070C0"/>
              </a:buClr>
              <a:buFont typeface="Arial" panose="020B0604020202020204" pitchFamily="34" charset="0"/>
              <a:buChar char="•"/>
            </a:pPr>
            <a:r>
              <a:rPr lang="en-GB" altLang="en-US" sz="1900" dirty="0">
                <a:solidFill>
                  <a:srgbClr val="414042"/>
                </a:solidFill>
                <a:ea typeface="Microsoft YaHei" panose="020B0503020204020204" pitchFamily="34" charset="-122"/>
              </a:rPr>
              <a:t>consider how you can enhance your performance though intonation, tone and volume.</a:t>
            </a:r>
          </a:p>
          <a:p>
            <a:pPr marL="231775" indent="-231775">
              <a:spcBef>
                <a:spcPts val="500"/>
              </a:spcBef>
              <a:buClr>
                <a:srgbClr val="0070C0"/>
              </a:buClr>
              <a:buFont typeface="Arial" panose="020B0604020202020204" pitchFamily="34" charset="0"/>
              <a:buChar char="•"/>
            </a:pPr>
            <a:r>
              <a:rPr lang="en-GB" altLang="en-US" sz="1900" dirty="0">
                <a:solidFill>
                  <a:srgbClr val="414042"/>
                </a:solidFill>
                <a:ea typeface="Microsoft YaHei" panose="020B0503020204020204" pitchFamily="34" charset="-122"/>
              </a:rPr>
              <a:t>use drama strategies to ensure the meaning is clear for the audience. </a:t>
            </a:r>
          </a:p>
          <a:p>
            <a:pPr marL="231775" indent="-231775">
              <a:spcBef>
                <a:spcPts val="500"/>
              </a:spcBef>
              <a:buClr>
                <a:srgbClr val="0070C0"/>
              </a:buClr>
              <a:buFont typeface="Arial" panose="020B0604020202020204" pitchFamily="34" charset="0"/>
              <a:buChar char="•"/>
            </a:pPr>
            <a:r>
              <a:rPr lang="en-GB" altLang="en-US" sz="1900" dirty="0">
                <a:solidFill>
                  <a:srgbClr val="414042"/>
                </a:solidFill>
                <a:ea typeface="Microsoft YaHei" panose="020B0503020204020204" pitchFamily="34" charset="-122"/>
              </a:rPr>
              <a:t>identify and use literary language.</a:t>
            </a:r>
          </a:p>
          <a:p>
            <a:pPr marL="231775" indent="-231775">
              <a:spcBef>
                <a:spcPts val="500"/>
              </a:spcBef>
              <a:buClr>
                <a:srgbClr val="0070C0"/>
              </a:buClr>
              <a:buFont typeface="Arial" panose="020B0604020202020204" pitchFamily="34" charset="0"/>
              <a:buChar char="•"/>
            </a:pPr>
            <a:r>
              <a:rPr lang="en-GB" altLang="en-US" sz="1900" dirty="0">
                <a:solidFill>
                  <a:srgbClr val="414042"/>
                </a:solidFill>
                <a:ea typeface="Microsoft YaHei" panose="020B0503020204020204" pitchFamily="34" charset="-122"/>
              </a:rPr>
              <a:t>learn a poem by heart.</a:t>
            </a:r>
          </a:p>
          <a:p>
            <a:pPr marL="231775" indent="-231775">
              <a:spcBef>
                <a:spcPts val="500"/>
              </a:spcBef>
              <a:buClr>
                <a:srgbClr val="0070C0"/>
              </a:buClr>
              <a:buFont typeface="Arial" panose="020B0604020202020204" pitchFamily="34" charset="0"/>
              <a:buChar char="•"/>
            </a:pPr>
            <a:r>
              <a:rPr lang="en-GB" altLang="en-US" sz="1900" dirty="0">
                <a:solidFill>
                  <a:srgbClr val="414042"/>
                </a:solidFill>
                <a:ea typeface="Microsoft YaHei" panose="020B0503020204020204" pitchFamily="34" charset="-122"/>
              </a:rPr>
              <a:t>write your own version of a similarly-themed poem in the style of the poem just read.</a:t>
            </a:r>
          </a:p>
        </p:txBody>
      </p:sp>
      <p:grpSp>
        <p:nvGrpSpPr>
          <p:cNvPr id="5" name="Group 4">
            <a:extLst>
              <a:ext uri="{FF2B5EF4-FFF2-40B4-BE49-F238E27FC236}">
                <a16:creationId xmlns:a16="http://schemas.microsoft.com/office/drawing/2014/main" id="{F5460F35-1160-A44D-9EAB-015902A6963D}"/>
              </a:ext>
            </a:extLst>
          </p:cNvPr>
          <p:cNvGrpSpPr>
            <a:grpSpLocks/>
          </p:cNvGrpSpPr>
          <p:nvPr/>
        </p:nvGrpSpPr>
        <p:grpSpPr bwMode="auto">
          <a:xfrm>
            <a:off x="1046946" y="980678"/>
            <a:ext cx="3793994" cy="4896644"/>
            <a:chOff x="2620" y="972"/>
            <a:chExt cx="2412" cy="3113"/>
          </a:xfrm>
        </p:grpSpPr>
        <p:pic>
          <p:nvPicPr>
            <p:cNvPr id="7" name="Picture 7">
              <a:extLst>
                <a:ext uri="{FF2B5EF4-FFF2-40B4-BE49-F238E27FC236}">
                  <a16:creationId xmlns:a16="http://schemas.microsoft.com/office/drawing/2014/main" id="{1BD1E5DC-A810-C740-BDC8-D92958BDC4E0}"/>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620" y="972"/>
              <a:ext cx="2412" cy="311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8">
              <a:extLst>
                <a:ext uri="{FF2B5EF4-FFF2-40B4-BE49-F238E27FC236}">
                  <a16:creationId xmlns:a16="http://schemas.microsoft.com/office/drawing/2014/main" id="{B7E740AF-AFD2-754A-B6B7-6BB2C58DC169}"/>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755" y="3904"/>
              <a:ext cx="220" cy="152"/>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AB5B7493-A6C3-3156-3A63-180EEEFECABB}"/>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12</a:t>
            </a:r>
          </a:p>
        </p:txBody>
      </p:sp>
    </p:spTree>
    <p:extLst>
      <p:ext uri="{BB962C8B-B14F-4D97-AF65-F5344CB8AC3E}">
        <p14:creationId xmlns:p14="http://schemas.microsoft.com/office/powerpoint/2010/main" val="35155330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47AD7C4F-135A-4A4C-BC88-0DF114E1F0E1}"/>
              </a:ext>
            </a:extLst>
          </p:cNvPr>
          <p:cNvSpPr txBox="1">
            <a:spLocks/>
          </p:cNvSpPr>
          <p:nvPr/>
        </p:nvSpPr>
        <p:spPr>
          <a:xfrm>
            <a:off x="0" y="71264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 Create opportunities to:</a:t>
            </a:r>
            <a:endParaRPr lang="en-US" sz="2500" b="1" dirty="0">
              <a:solidFill>
                <a:srgbClr val="0070C0"/>
              </a:solidFill>
              <a:latin typeface="Comic Sans MS" panose="030F0902030302020204" pitchFamily="66" charset="0"/>
              <a:cs typeface="Arial" panose="020B0604020202020204" pitchFamily="34" charset="0"/>
            </a:endParaRPr>
          </a:p>
        </p:txBody>
      </p:sp>
      <p:graphicFrame>
        <p:nvGraphicFramePr>
          <p:cNvPr id="8" name="Table 4">
            <a:extLst>
              <a:ext uri="{FF2B5EF4-FFF2-40B4-BE49-F238E27FC236}">
                <a16:creationId xmlns:a16="http://schemas.microsoft.com/office/drawing/2014/main" id="{C9B594B4-C8A8-4D40-90DF-63E71F7799A4}"/>
              </a:ext>
            </a:extLst>
          </p:cNvPr>
          <p:cNvGraphicFramePr>
            <a:graphicFrameLocks noGrp="1"/>
          </p:cNvGraphicFramePr>
          <p:nvPr>
            <p:extLst>
              <p:ext uri="{D42A27DB-BD31-4B8C-83A1-F6EECF244321}">
                <p14:modId xmlns:p14="http://schemas.microsoft.com/office/powerpoint/2010/main" val="846111698"/>
              </p:ext>
            </p:extLst>
          </p:nvPr>
        </p:nvGraphicFramePr>
        <p:xfrm>
          <a:off x="871632" y="1424690"/>
          <a:ext cx="10448736" cy="3985134"/>
        </p:xfrm>
        <a:graphic>
          <a:graphicData uri="http://schemas.openxmlformats.org/drawingml/2006/table">
            <a:tbl>
              <a:tblPr firstRow="1" bandRow="1">
                <a:tableStyleId>{5C22544A-7EE6-4342-B048-85BDC9FD1C3A}</a:tableStyleId>
              </a:tblPr>
              <a:tblGrid>
                <a:gridCol w="2612184">
                  <a:extLst>
                    <a:ext uri="{9D8B030D-6E8A-4147-A177-3AD203B41FA5}">
                      <a16:colId xmlns:a16="http://schemas.microsoft.com/office/drawing/2014/main" val="366655502"/>
                    </a:ext>
                  </a:extLst>
                </a:gridCol>
                <a:gridCol w="2612184">
                  <a:extLst>
                    <a:ext uri="{9D8B030D-6E8A-4147-A177-3AD203B41FA5}">
                      <a16:colId xmlns:a16="http://schemas.microsoft.com/office/drawing/2014/main" val="128635826"/>
                    </a:ext>
                  </a:extLst>
                </a:gridCol>
                <a:gridCol w="2612184">
                  <a:extLst>
                    <a:ext uri="{9D8B030D-6E8A-4147-A177-3AD203B41FA5}">
                      <a16:colId xmlns:a16="http://schemas.microsoft.com/office/drawing/2014/main" val="971550250"/>
                    </a:ext>
                  </a:extLst>
                </a:gridCol>
                <a:gridCol w="2612184">
                  <a:extLst>
                    <a:ext uri="{9D8B030D-6E8A-4147-A177-3AD203B41FA5}">
                      <a16:colId xmlns:a16="http://schemas.microsoft.com/office/drawing/2014/main" val="3242468409"/>
                    </a:ext>
                  </a:extLst>
                </a:gridCol>
              </a:tblGrid>
              <a:tr h="1992567">
                <a:tc>
                  <a:txBody>
                    <a:bodyPr/>
                    <a:lstStyle/>
                    <a:p>
                      <a:r>
                        <a:rPr lang="en-US" dirty="0"/>
                        <a:t> </a:t>
                      </a:r>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dirty="0"/>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1296611071"/>
                  </a:ext>
                </a:extLst>
              </a:tr>
              <a:tr h="1992567">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dirty="0"/>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2424623524"/>
                  </a:ext>
                </a:extLst>
              </a:tr>
            </a:tbl>
          </a:graphicData>
        </a:graphic>
      </p:graphicFrame>
      <p:sp>
        <p:nvSpPr>
          <p:cNvPr id="9" name="TextBox 8">
            <a:extLst>
              <a:ext uri="{FF2B5EF4-FFF2-40B4-BE49-F238E27FC236}">
                <a16:creationId xmlns:a16="http://schemas.microsoft.com/office/drawing/2014/main" id="{E6A03AA2-FD2B-DC41-A215-FB1148778CBD}"/>
              </a:ext>
            </a:extLst>
          </p:cNvPr>
          <p:cNvSpPr txBox="1"/>
          <p:nvPr/>
        </p:nvSpPr>
        <p:spPr>
          <a:xfrm>
            <a:off x="1000032" y="1888698"/>
            <a:ext cx="1184818" cy="1535614"/>
          </a:xfrm>
          <a:prstGeom prst="rect">
            <a:avLst/>
          </a:prstGeom>
          <a:noFill/>
        </p:spPr>
        <p:txBody>
          <a:bodyPr wrap="square">
            <a:noAutofit/>
          </a:bodyPr>
          <a:lstStyle/>
          <a:p>
            <a:pPr marL="0" marR="0" lvl="0" indent="0" algn="l" defTabSz="914400" rtl="0" eaLnBrk="1" fontAlgn="base" latinLnBrk="0" hangingPunct="1">
              <a:lnSpc>
                <a:spcPct val="100000"/>
              </a:lnSpc>
              <a:spcBef>
                <a:spcPts val="500"/>
              </a:spcBef>
              <a:spcAft>
                <a:spcPct val="0"/>
              </a:spcAft>
              <a:buClrTx/>
              <a:buSzTx/>
              <a:buFontTx/>
              <a:buNone/>
              <a:tabLst/>
            </a:pPr>
            <a:r>
              <a:rPr kumimoji="0" lang="en-GB" altLang="en-US" sz="14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Speculate about what will happen next based on events so far.</a:t>
            </a:r>
          </a:p>
        </p:txBody>
      </p:sp>
      <p:pic>
        <p:nvPicPr>
          <p:cNvPr id="10" name="Picture 9" descr="Logo&#10;&#10;Description automatically generated">
            <a:extLst>
              <a:ext uri="{FF2B5EF4-FFF2-40B4-BE49-F238E27FC236}">
                <a16:creationId xmlns:a16="http://schemas.microsoft.com/office/drawing/2014/main" id="{79F1707C-1489-1841-AEEB-0CD733860F8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34766" y="2006588"/>
            <a:ext cx="1053889" cy="1349210"/>
          </a:xfrm>
          <a:prstGeom prst="rect">
            <a:avLst/>
          </a:prstGeom>
        </p:spPr>
      </p:pic>
      <p:sp>
        <p:nvSpPr>
          <p:cNvPr id="11" name="Rectangle 10">
            <a:extLst>
              <a:ext uri="{FF2B5EF4-FFF2-40B4-BE49-F238E27FC236}">
                <a16:creationId xmlns:a16="http://schemas.microsoft.com/office/drawing/2014/main" id="{9EF363E9-F446-0040-BBF4-AF6C22D5D04A}"/>
              </a:ext>
            </a:extLst>
          </p:cNvPr>
          <p:cNvSpPr/>
          <p:nvPr/>
        </p:nvSpPr>
        <p:spPr>
          <a:xfrm>
            <a:off x="861105" y="142469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Predict</a:t>
            </a:r>
          </a:p>
        </p:txBody>
      </p:sp>
      <p:sp>
        <p:nvSpPr>
          <p:cNvPr id="12" name="Rectangle 11">
            <a:extLst>
              <a:ext uri="{FF2B5EF4-FFF2-40B4-BE49-F238E27FC236}">
                <a16:creationId xmlns:a16="http://schemas.microsoft.com/office/drawing/2014/main" id="{ACB37E05-EB06-B949-8671-54F6A84C7081}"/>
              </a:ext>
            </a:extLst>
          </p:cNvPr>
          <p:cNvSpPr/>
          <p:nvPr/>
        </p:nvSpPr>
        <p:spPr>
          <a:xfrm>
            <a:off x="3485505" y="142469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Question and discuss</a:t>
            </a:r>
          </a:p>
        </p:txBody>
      </p:sp>
      <p:sp>
        <p:nvSpPr>
          <p:cNvPr id="13" name="Rectangle 12">
            <a:extLst>
              <a:ext uri="{FF2B5EF4-FFF2-40B4-BE49-F238E27FC236}">
                <a16:creationId xmlns:a16="http://schemas.microsoft.com/office/drawing/2014/main" id="{F39E116D-B169-ED46-909D-AF578C75AEFF}"/>
              </a:ext>
            </a:extLst>
          </p:cNvPr>
          <p:cNvSpPr/>
          <p:nvPr/>
        </p:nvSpPr>
        <p:spPr>
          <a:xfrm>
            <a:off x="6108125" y="142469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Clarify</a:t>
            </a:r>
          </a:p>
        </p:txBody>
      </p:sp>
      <p:sp>
        <p:nvSpPr>
          <p:cNvPr id="14" name="Rectangle 13">
            <a:extLst>
              <a:ext uri="{FF2B5EF4-FFF2-40B4-BE49-F238E27FC236}">
                <a16:creationId xmlns:a16="http://schemas.microsoft.com/office/drawing/2014/main" id="{8740EFFD-907C-E145-A4F0-C0837236A824}"/>
              </a:ext>
            </a:extLst>
          </p:cNvPr>
          <p:cNvSpPr/>
          <p:nvPr/>
        </p:nvSpPr>
        <p:spPr>
          <a:xfrm>
            <a:off x="8710648" y="142469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latin typeface="Comic Sans MS" panose="030F0902030302020204" pitchFamily="66" charset="0"/>
              </a:rPr>
              <a:t>Summarise</a:t>
            </a:r>
            <a:endParaRPr lang="en-US" b="1" dirty="0">
              <a:latin typeface="Comic Sans MS" panose="030F0902030302020204" pitchFamily="66" charset="0"/>
            </a:endParaRPr>
          </a:p>
        </p:txBody>
      </p:sp>
      <p:sp>
        <p:nvSpPr>
          <p:cNvPr id="15" name="Rectangle 14">
            <a:extLst>
              <a:ext uri="{FF2B5EF4-FFF2-40B4-BE49-F238E27FC236}">
                <a16:creationId xmlns:a16="http://schemas.microsoft.com/office/drawing/2014/main" id="{FE7A434E-D59D-ED49-9D10-267D634BF03F}"/>
              </a:ext>
            </a:extLst>
          </p:cNvPr>
          <p:cNvSpPr/>
          <p:nvPr/>
        </p:nvSpPr>
        <p:spPr>
          <a:xfrm>
            <a:off x="861105" y="3424312"/>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Think aloud</a:t>
            </a:r>
          </a:p>
        </p:txBody>
      </p:sp>
      <p:sp>
        <p:nvSpPr>
          <p:cNvPr id="16" name="Rectangle 15">
            <a:extLst>
              <a:ext uri="{FF2B5EF4-FFF2-40B4-BE49-F238E27FC236}">
                <a16:creationId xmlns:a16="http://schemas.microsoft.com/office/drawing/2014/main" id="{89090A85-0CDE-6446-A72E-E3C0BD78DE43}"/>
              </a:ext>
            </a:extLst>
          </p:cNvPr>
          <p:cNvSpPr/>
          <p:nvPr/>
        </p:nvSpPr>
        <p:spPr>
          <a:xfrm>
            <a:off x="3485505" y="3424312"/>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Note the structure</a:t>
            </a:r>
          </a:p>
        </p:txBody>
      </p:sp>
      <p:sp>
        <p:nvSpPr>
          <p:cNvPr id="17" name="Rectangle 16">
            <a:extLst>
              <a:ext uri="{FF2B5EF4-FFF2-40B4-BE49-F238E27FC236}">
                <a16:creationId xmlns:a16="http://schemas.microsoft.com/office/drawing/2014/main" id="{148DB9AA-BC95-5442-AE7D-5CF6B5B561F5}"/>
              </a:ext>
            </a:extLst>
          </p:cNvPr>
          <p:cNvSpPr/>
          <p:nvPr/>
        </p:nvSpPr>
        <p:spPr>
          <a:xfrm>
            <a:off x="6108125" y="3424312"/>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Make connections</a:t>
            </a:r>
          </a:p>
        </p:txBody>
      </p:sp>
      <p:sp>
        <p:nvSpPr>
          <p:cNvPr id="18" name="Rectangle 17">
            <a:extLst>
              <a:ext uri="{FF2B5EF4-FFF2-40B4-BE49-F238E27FC236}">
                <a16:creationId xmlns:a16="http://schemas.microsoft.com/office/drawing/2014/main" id="{6FEA0AF9-5EA4-E848-99D5-CD1807544959}"/>
              </a:ext>
            </a:extLst>
          </p:cNvPr>
          <p:cNvSpPr/>
          <p:nvPr/>
        </p:nvSpPr>
        <p:spPr>
          <a:xfrm>
            <a:off x="8710648" y="3424312"/>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latin typeface="Comic Sans MS" panose="030F0902030302020204" pitchFamily="66" charset="0"/>
              </a:rPr>
              <a:t>Visualise</a:t>
            </a:r>
            <a:endParaRPr lang="en-US" b="1" dirty="0">
              <a:latin typeface="Comic Sans MS" panose="030F0902030302020204" pitchFamily="66" charset="0"/>
            </a:endParaRPr>
          </a:p>
        </p:txBody>
      </p:sp>
      <p:sp>
        <p:nvSpPr>
          <p:cNvPr id="19" name="TextBox 18">
            <a:extLst>
              <a:ext uri="{FF2B5EF4-FFF2-40B4-BE49-F238E27FC236}">
                <a16:creationId xmlns:a16="http://schemas.microsoft.com/office/drawing/2014/main" id="{4E2E2076-7132-9243-A3E1-F94B0CD52CBF}"/>
              </a:ext>
            </a:extLst>
          </p:cNvPr>
          <p:cNvSpPr txBox="1"/>
          <p:nvPr/>
        </p:nvSpPr>
        <p:spPr>
          <a:xfrm>
            <a:off x="3572410" y="1888698"/>
            <a:ext cx="1053889" cy="1453064"/>
          </a:xfrm>
          <a:prstGeom prst="rect">
            <a:avLst/>
          </a:prstGeom>
          <a:noFill/>
        </p:spPr>
        <p:txBody>
          <a:bodyPr wrap="square">
            <a:noAutofit/>
          </a:bodyPr>
          <a:lstStyle/>
          <a:p>
            <a:pPr lvl="0" fontAlgn="base">
              <a:spcBef>
                <a:spcPct val="20000"/>
              </a:spcBef>
              <a:spcAft>
                <a:spcPct val="0"/>
              </a:spcAft>
            </a:pPr>
            <a:r>
              <a:rPr lang="en-GB" altLang="en-US" sz="1400" dirty="0">
                <a:solidFill>
                  <a:srgbClr val="414042"/>
                </a:solidFill>
                <a:latin typeface="Comic Sans MS" panose="030F0702030302020204" pitchFamily="66" charset="0"/>
                <a:cs typeface="Arial" panose="020B0604020202020204" pitchFamily="34" charset="0"/>
              </a:rPr>
              <a:t>Why</a:t>
            </a:r>
            <a:br>
              <a:rPr lang="en-GB" altLang="en-US" sz="1400" dirty="0">
                <a:solidFill>
                  <a:srgbClr val="414042"/>
                </a:solidFill>
                <a:latin typeface="Comic Sans MS" panose="030F0702030302020204" pitchFamily="66" charset="0"/>
                <a:cs typeface="Arial" panose="020B0604020202020204" pitchFamily="34" charset="0"/>
              </a:rPr>
            </a:br>
            <a:r>
              <a:rPr lang="en-GB" altLang="en-US" sz="1400" dirty="0">
                <a:solidFill>
                  <a:srgbClr val="414042"/>
                </a:solidFill>
                <a:latin typeface="Comic Sans MS" panose="030F0702030302020204" pitchFamily="66" charset="0"/>
                <a:cs typeface="Arial" panose="020B0604020202020204" pitchFamily="34" charset="0"/>
              </a:rPr>
              <a:t>has the character said/done that?</a:t>
            </a:r>
          </a:p>
        </p:txBody>
      </p:sp>
      <p:sp>
        <p:nvSpPr>
          <p:cNvPr id="20" name="TextBox 19">
            <a:extLst>
              <a:ext uri="{FF2B5EF4-FFF2-40B4-BE49-F238E27FC236}">
                <a16:creationId xmlns:a16="http://schemas.microsoft.com/office/drawing/2014/main" id="{1C4490C9-48E1-7045-B58A-699B7EFFA325}"/>
              </a:ext>
            </a:extLst>
          </p:cNvPr>
          <p:cNvSpPr txBox="1"/>
          <p:nvPr/>
        </p:nvSpPr>
        <p:spPr>
          <a:xfrm>
            <a:off x="6205077" y="1888698"/>
            <a:ext cx="2714399" cy="1411789"/>
          </a:xfrm>
          <a:prstGeom prst="rect">
            <a:avLst/>
          </a:prstGeom>
          <a:noFill/>
        </p:spPr>
        <p:txBody>
          <a:bodyPr wrap="square">
            <a:noAutofit/>
          </a:bodyPr>
          <a:lstStyle/>
          <a:p>
            <a:pPr lvl="0" fontAlgn="base">
              <a:spcBef>
                <a:spcPct val="20000"/>
              </a:spcBef>
              <a:spcAft>
                <a:spcPct val="0"/>
              </a:spcAft>
            </a:pPr>
            <a:r>
              <a:rPr lang="en-GB" altLang="en-US" sz="1400" dirty="0">
                <a:solidFill>
                  <a:srgbClr val="414042"/>
                </a:solidFill>
                <a:latin typeface="Comic Sans MS" panose="030F0702030302020204" pitchFamily="66" charset="0"/>
                <a:cs typeface="Arial" panose="020B0604020202020204" pitchFamily="34" charset="0"/>
              </a:rPr>
              <a:t>Has the text been</a:t>
            </a:r>
            <a:br>
              <a:rPr lang="en-GB" altLang="en-US" sz="1400" dirty="0">
                <a:solidFill>
                  <a:srgbClr val="414042"/>
                </a:solidFill>
                <a:latin typeface="Comic Sans MS" panose="030F0702030302020204" pitchFamily="66" charset="0"/>
                <a:cs typeface="Arial" panose="020B0604020202020204" pitchFamily="34" charset="0"/>
              </a:rPr>
            </a:br>
            <a:r>
              <a:rPr lang="en-GB" altLang="en-US" sz="1400" dirty="0">
                <a:solidFill>
                  <a:srgbClr val="414042"/>
                </a:solidFill>
                <a:latin typeface="Comic Sans MS" panose="030F0702030302020204" pitchFamily="66" charset="0"/>
                <a:cs typeface="Arial" panose="020B0604020202020204" pitchFamily="34" charset="0"/>
              </a:rPr>
              <a:t>understood – words,</a:t>
            </a:r>
            <a:br>
              <a:rPr lang="en-GB" altLang="en-US" sz="1400" dirty="0">
                <a:solidFill>
                  <a:srgbClr val="414042"/>
                </a:solidFill>
                <a:latin typeface="Comic Sans MS" panose="030F0702030302020204" pitchFamily="66" charset="0"/>
                <a:cs typeface="Arial" panose="020B0604020202020204" pitchFamily="34" charset="0"/>
              </a:rPr>
            </a:br>
            <a:r>
              <a:rPr lang="en-GB" altLang="en-US" sz="1400" dirty="0">
                <a:solidFill>
                  <a:srgbClr val="414042"/>
                </a:solidFill>
                <a:latin typeface="Comic Sans MS" panose="030F0702030302020204" pitchFamily="66" charset="0"/>
                <a:cs typeface="Arial" panose="020B0604020202020204" pitchFamily="34" charset="0"/>
              </a:rPr>
              <a:t>phrases,</a:t>
            </a:r>
            <a:br>
              <a:rPr lang="en-GB" altLang="en-US" sz="1400" dirty="0">
                <a:solidFill>
                  <a:srgbClr val="414042"/>
                </a:solidFill>
                <a:latin typeface="Comic Sans MS" panose="030F0702030302020204" pitchFamily="66" charset="0"/>
                <a:cs typeface="Arial" panose="020B0604020202020204" pitchFamily="34" charset="0"/>
              </a:rPr>
            </a:br>
            <a:r>
              <a:rPr lang="en-GB" altLang="en-US" sz="1400" dirty="0">
                <a:solidFill>
                  <a:srgbClr val="414042"/>
                </a:solidFill>
                <a:latin typeface="Comic Sans MS" panose="030F0702030302020204" pitchFamily="66" charset="0"/>
                <a:cs typeface="Arial" panose="020B0604020202020204" pitchFamily="34" charset="0"/>
              </a:rPr>
              <a:t>etc.?</a:t>
            </a:r>
          </a:p>
        </p:txBody>
      </p:sp>
      <p:sp>
        <p:nvSpPr>
          <p:cNvPr id="21" name="TextBox 20">
            <a:extLst>
              <a:ext uri="{FF2B5EF4-FFF2-40B4-BE49-F238E27FC236}">
                <a16:creationId xmlns:a16="http://schemas.microsoft.com/office/drawing/2014/main" id="{215D17B3-65ED-4D4D-A5E7-A84E2C4A8F9F}"/>
              </a:ext>
            </a:extLst>
          </p:cNvPr>
          <p:cNvSpPr txBox="1"/>
          <p:nvPr/>
        </p:nvSpPr>
        <p:spPr>
          <a:xfrm>
            <a:off x="8767406" y="1888698"/>
            <a:ext cx="2552609" cy="1453064"/>
          </a:xfrm>
          <a:prstGeom prst="rect">
            <a:avLst/>
          </a:prstGeom>
          <a:noFill/>
        </p:spPr>
        <p:txBody>
          <a:bodyPr wrap="square">
            <a:noAutofit/>
          </a:bodyPr>
          <a:lstStyle/>
          <a:p>
            <a:pPr lvl="0" fontAlgn="base">
              <a:spcBef>
                <a:spcPct val="20000"/>
              </a:spcBef>
              <a:spcAft>
                <a:spcPct val="0"/>
              </a:spcAft>
            </a:pPr>
            <a:r>
              <a:rPr lang="en-GB" altLang="en-US" sz="1400" dirty="0">
                <a:solidFill>
                  <a:srgbClr val="414042"/>
                </a:solidFill>
                <a:latin typeface="Comic Sans MS" panose="030F0702030302020204" pitchFamily="66" charset="0"/>
                <a:cs typeface="Arial" panose="020B0604020202020204" pitchFamily="34" charset="0"/>
              </a:rPr>
              <a:t>Collate the main ideas or events and summarise them</a:t>
            </a:r>
            <a:r>
              <a:rPr lang="en-GB" altLang="en-US" sz="1600" dirty="0">
                <a:solidFill>
                  <a:srgbClr val="414042"/>
                </a:solidFill>
                <a:latin typeface="Comic Sans MS" panose="030F0702030302020204" pitchFamily="66" charset="0"/>
                <a:cs typeface="Arial" panose="020B0604020202020204" pitchFamily="34" charset="0"/>
              </a:rPr>
              <a:t>.</a:t>
            </a:r>
          </a:p>
        </p:txBody>
      </p:sp>
      <p:sp>
        <p:nvSpPr>
          <p:cNvPr id="23" name="TextBox 22">
            <a:extLst>
              <a:ext uri="{FF2B5EF4-FFF2-40B4-BE49-F238E27FC236}">
                <a16:creationId xmlns:a16="http://schemas.microsoft.com/office/drawing/2014/main" id="{B791EF48-4D0B-4647-A8F0-516353FB80F2}"/>
              </a:ext>
            </a:extLst>
          </p:cNvPr>
          <p:cNvSpPr txBox="1"/>
          <p:nvPr/>
        </p:nvSpPr>
        <p:spPr>
          <a:xfrm>
            <a:off x="3572409" y="3878272"/>
            <a:ext cx="1351283" cy="1535614"/>
          </a:xfrm>
          <a:prstGeom prst="rect">
            <a:avLst/>
          </a:prstGeom>
          <a:noFill/>
        </p:spPr>
        <p:txBody>
          <a:bodyPr wrap="square">
            <a:noAutofit/>
          </a:bodyPr>
          <a:lstStyle/>
          <a:p>
            <a:pPr lvl="0" fontAlgn="base">
              <a:spcBef>
                <a:spcPct val="20000"/>
              </a:spcBef>
              <a:spcAft>
                <a:spcPct val="0"/>
              </a:spcAft>
            </a:pPr>
            <a:r>
              <a:rPr lang="en-GB" altLang="en-US" sz="1400" dirty="0">
                <a:solidFill>
                  <a:srgbClr val="414042"/>
                </a:solidFill>
                <a:latin typeface="Comic Sans MS" panose="030F0702030302020204" pitchFamily="66" charset="0"/>
                <a:cs typeface="Arial" panose="020B0604020202020204" pitchFamily="34" charset="0"/>
              </a:rPr>
              <a:t>Organisation, language features, layout.</a:t>
            </a:r>
          </a:p>
        </p:txBody>
      </p:sp>
      <p:sp>
        <p:nvSpPr>
          <p:cNvPr id="24" name="TextBox 23">
            <a:extLst>
              <a:ext uri="{FF2B5EF4-FFF2-40B4-BE49-F238E27FC236}">
                <a16:creationId xmlns:a16="http://schemas.microsoft.com/office/drawing/2014/main" id="{E227908E-8928-004B-BB88-CBFF699333BB}"/>
              </a:ext>
            </a:extLst>
          </p:cNvPr>
          <p:cNvSpPr txBox="1"/>
          <p:nvPr/>
        </p:nvSpPr>
        <p:spPr>
          <a:xfrm>
            <a:off x="6205077" y="3878272"/>
            <a:ext cx="1351283" cy="1411789"/>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How does this text relate</a:t>
            </a:r>
            <a:br>
              <a:rPr lang="en-GB" altLang="en-US" sz="1400" dirty="0">
                <a:solidFill>
                  <a:srgbClr val="343433"/>
                </a:solidFill>
                <a:latin typeface="Comic Sans MS" panose="030F0702030302020204" pitchFamily="66" charset="0"/>
                <a:cs typeface="Arial" panose="020B0604020202020204" pitchFamily="34" charset="0"/>
              </a:rPr>
            </a:br>
            <a:r>
              <a:rPr lang="en-GB" altLang="en-US" sz="1400" dirty="0">
                <a:solidFill>
                  <a:srgbClr val="343433"/>
                </a:solidFill>
                <a:latin typeface="Comic Sans MS" panose="030F0702030302020204" pitchFamily="66" charset="0"/>
                <a:cs typeface="Arial" panose="020B0604020202020204" pitchFamily="34" charset="0"/>
              </a:rPr>
              <a:t>to other texts, your life, the world?</a:t>
            </a:r>
          </a:p>
        </p:txBody>
      </p:sp>
      <p:sp>
        <p:nvSpPr>
          <p:cNvPr id="25" name="TextBox 24">
            <a:extLst>
              <a:ext uri="{FF2B5EF4-FFF2-40B4-BE49-F238E27FC236}">
                <a16:creationId xmlns:a16="http://schemas.microsoft.com/office/drawing/2014/main" id="{90B366F1-CE4A-BE4A-986A-B99C8340011A}"/>
              </a:ext>
            </a:extLst>
          </p:cNvPr>
          <p:cNvSpPr txBox="1"/>
          <p:nvPr/>
        </p:nvSpPr>
        <p:spPr>
          <a:xfrm>
            <a:off x="8767407" y="3878272"/>
            <a:ext cx="2028930" cy="1453064"/>
          </a:xfrm>
          <a:prstGeom prst="rect">
            <a:avLst/>
          </a:prstGeom>
          <a:noFill/>
        </p:spPr>
        <p:txBody>
          <a:bodyPr wrap="square">
            <a:noAutofit/>
          </a:bodyPr>
          <a:lstStyle/>
          <a:p>
            <a:pPr lvl="0" fontAlgn="base">
              <a:spcBef>
                <a:spcPct val="20000"/>
              </a:spcBef>
              <a:spcAft>
                <a:spcPct val="0"/>
              </a:spcAft>
            </a:pPr>
            <a:r>
              <a:rPr lang="en-GB" altLang="en-US" sz="1400" dirty="0">
                <a:solidFill>
                  <a:srgbClr val="414042"/>
                </a:solidFill>
                <a:latin typeface="Comic Sans MS" panose="030F0702030302020204" pitchFamily="66" charset="0"/>
                <a:cs typeface="Arial" panose="020B0604020202020204" pitchFamily="34" charset="0"/>
              </a:rPr>
              <a:t>Form a mental picture through</a:t>
            </a:r>
            <a:br>
              <a:rPr lang="en-GB" altLang="en-US" sz="1400" dirty="0">
                <a:solidFill>
                  <a:srgbClr val="414042"/>
                </a:solidFill>
                <a:latin typeface="Comic Sans MS" panose="030F0702030302020204" pitchFamily="66" charset="0"/>
                <a:cs typeface="Arial" panose="020B0604020202020204" pitchFamily="34" charset="0"/>
              </a:rPr>
            </a:br>
            <a:r>
              <a:rPr lang="en-GB" altLang="en-US" sz="1400" dirty="0">
                <a:solidFill>
                  <a:srgbClr val="414042"/>
                </a:solidFill>
                <a:latin typeface="Comic Sans MS" panose="030F0702030302020204" pitchFamily="66" charset="0"/>
                <a:cs typeface="Arial" panose="020B0604020202020204" pitchFamily="34" charset="0"/>
              </a:rPr>
              <a:t>drama and</a:t>
            </a:r>
            <a:br>
              <a:rPr lang="en-GB" altLang="en-US" sz="1400" dirty="0">
                <a:solidFill>
                  <a:srgbClr val="414042"/>
                </a:solidFill>
                <a:latin typeface="Comic Sans MS" panose="030F0702030302020204" pitchFamily="66" charset="0"/>
                <a:cs typeface="Arial" panose="020B0604020202020204" pitchFamily="34" charset="0"/>
              </a:rPr>
            </a:br>
            <a:r>
              <a:rPr lang="en-GB" altLang="en-US" sz="1400" dirty="0">
                <a:solidFill>
                  <a:srgbClr val="414042"/>
                </a:solidFill>
                <a:latin typeface="Comic Sans MS" panose="030F0702030302020204" pitchFamily="66" charset="0"/>
                <a:cs typeface="Arial" panose="020B0604020202020204" pitchFamily="34" charset="0"/>
              </a:rPr>
              <a:t>role play.</a:t>
            </a:r>
          </a:p>
        </p:txBody>
      </p:sp>
      <p:pic>
        <p:nvPicPr>
          <p:cNvPr id="26" name="Picture 25" descr="A close-up of a book&#10;&#10;Description automatically generated with medium confidence">
            <a:extLst>
              <a:ext uri="{FF2B5EF4-FFF2-40B4-BE49-F238E27FC236}">
                <a16:creationId xmlns:a16="http://schemas.microsoft.com/office/drawing/2014/main" id="{03088FD6-E00B-8D4E-A42C-FA561343A1C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919829" y="2510064"/>
            <a:ext cx="2191003" cy="666446"/>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B6A6E15F-8DC4-E64F-82C9-EF5BDAEE638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70866" y="2036594"/>
            <a:ext cx="1420610" cy="1195291"/>
          </a:xfrm>
          <a:prstGeom prst="rect">
            <a:avLst/>
          </a:prstGeom>
        </p:spPr>
      </p:pic>
      <p:sp>
        <p:nvSpPr>
          <p:cNvPr id="29" name="TextBox 28">
            <a:extLst>
              <a:ext uri="{FF2B5EF4-FFF2-40B4-BE49-F238E27FC236}">
                <a16:creationId xmlns:a16="http://schemas.microsoft.com/office/drawing/2014/main" id="{0ED5483D-926F-E040-A309-A6135DCF93DA}"/>
              </a:ext>
            </a:extLst>
          </p:cNvPr>
          <p:cNvSpPr txBox="1"/>
          <p:nvPr/>
        </p:nvSpPr>
        <p:spPr>
          <a:xfrm>
            <a:off x="4760721" y="2397486"/>
            <a:ext cx="1053889" cy="394606"/>
          </a:xfrm>
          <a:prstGeom prst="rect">
            <a:avLst/>
          </a:prstGeom>
          <a:noFill/>
        </p:spPr>
        <p:txBody>
          <a:bodyPr wrap="square">
            <a:noAutofit/>
          </a:bodyPr>
          <a:lstStyle/>
          <a:p>
            <a:pPr lvl="0" fontAlgn="base">
              <a:spcBef>
                <a:spcPct val="20000"/>
              </a:spcBef>
              <a:spcAft>
                <a:spcPct val="0"/>
              </a:spcAft>
            </a:pPr>
            <a:r>
              <a:rPr lang="en-GB" altLang="en-US" sz="1400" i="1" dirty="0">
                <a:latin typeface="Comic Sans MS" panose="030F0702030302020204" pitchFamily="66" charset="0"/>
                <a:cs typeface="Arial" panose="020B0604020202020204" pitchFamily="34" charset="0"/>
              </a:rPr>
              <a:t>I wonder…</a:t>
            </a:r>
          </a:p>
        </p:txBody>
      </p:sp>
      <p:pic>
        <p:nvPicPr>
          <p:cNvPr id="30" name="Picture 29" descr="A picture containing logo&#10;&#10;Description automatically generated">
            <a:extLst>
              <a:ext uri="{FF2B5EF4-FFF2-40B4-BE49-F238E27FC236}">
                <a16:creationId xmlns:a16="http://schemas.microsoft.com/office/drawing/2014/main" id="{8B5EF4C9-5D2F-2A4E-9DEE-97142899924A}"/>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830318" y="3983314"/>
            <a:ext cx="1335224" cy="1306747"/>
          </a:xfrm>
          <a:prstGeom prst="rect">
            <a:avLst/>
          </a:prstGeom>
        </p:spPr>
      </p:pic>
      <p:pic>
        <p:nvPicPr>
          <p:cNvPr id="31" name="Picture 30" descr="Text&#10;&#10;Description automatically generated with medium confidence">
            <a:extLst>
              <a:ext uri="{FF2B5EF4-FFF2-40B4-BE49-F238E27FC236}">
                <a16:creationId xmlns:a16="http://schemas.microsoft.com/office/drawing/2014/main" id="{3E40A5B3-07E1-F540-9337-1B3F9BFF02FF}"/>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524829">
            <a:off x="4845919" y="3982086"/>
            <a:ext cx="1036619" cy="1249580"/>
          </a:xfrm>
          <a:prstGeom prst="rect">
            <a:avLst/>
          </a:prstGeom>
          <a:ln w="6350">
            <a:solidFill>
              <a:schemeClr val="bg1">
                <a:lumMod val="75000"/>
              </a:schemeClr>
            </a:solidFill>
          </a:ln>
        </p:spPr>
      </p:pic>
      <p:pic>
        <p:nvPicPr>
          <p:cNvPr id="33" name="Picture 32" descr="Logo&#10;&#10;Description automatically generated">
            <a:extLst>
              <a:ext uri="{FF2B5EF4-FFF2-40B4-BE49-F238E27FC236}">
                <a16:creationId xmlns:a16="http://schemas.microsoft.com/office/drawing/2014/main" id="{3ADBE551-32C9-2F47-A528-77D4CEF030E5}"/>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140345" y="4008482"/>
            <a:ext cx="1541535" cy="1281579"/>
          </a:xfrm>
          <a:prstGeom prst="rect">
            <a:avLst/>
          </a:prstGeom>
        </p:spPr>
      </p:pic>
      <p:sp>
        <p:nvSpPr>
          <p:cNvPr id="34" name="TextBox 33">
            <a:extLst>
              <a:ext uri="{FF2B5EF4-FFF2-40B4-BE49-F238E27FC236}">
                <a16:creationId xmlns:a16="http://schemas.microsoft.com/office/drawing/2014/main" id="{5CA1BC29-CC2B-D148-9C4B-39FC152925C4}"/>
              </a:ext>
            </a:extLst>
          </p:cNvPr>
          <p:cNvSpPr txBox="1"/>
          <p:nvPr/>
        </p:nvSpPr>
        <p:spPr>
          <a:xfrm>
            <a:off x="1000031" y="3878272"/>
            <a:ext cx="2107379" cy="153561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Explain and explore your ideas</a:t>
            </a:r>
            <a:br>
              <a:rPr lang="en-GB" altLang="en-US" sz="1400" dirty="0">
                <a:solidFill>
                  <a:srgbClr val="343433"/>
                </a:solidFill>
                <a:latin typeface="Comic Sans MS" panose="030F0702030302020204" pitchFamily="66" charset="0"/>
                <a:cs typeface="Arial" panose="020B0604020202020204" pitchFamily="34" charset="0"/>
              </a:rPr>
            </a:br>
            <a:r>
              <a:rPr lang="en-GB" altLang="en-US" sz="1400" dirty="0">
                <a:solidFill>
                  <a:srgbClr val="343433"/>
                </a:solidFill>
                <a:latin typeface="Comic Sans MS" panose="030F0702030302020204" pitchFamily="66" charset="0"/>
                <a:cs typeface="Arial" panose="020B0604020202020204" pitchFamily="34" charset="0"/>
              </a:rPr>
              <a:t>out loud</a:t>
            </a:r>
          </a:p>
        </p:txBody>
      </p:sp>
      <p:pic>
        <p:nvPicPr>
          <p:cNvPr id="35" name="Picture 34" descr="Background pattern&#10;&#10;Description automatically generated">
            <a:extLst>
              <a:ext uri="{FF2B5EF4-FFF2-40B4-BE49-F238E27FC236}">
                <a16:creationId xmlns:a16="http://schemas.microsoft.com/office/drawing/2014/main" id="{C6BF768E-2913-E143-B4E5-DEBE6CC1F7BE}"/>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629705" y="4277855"/>
            <a:ext cx="1701800" cy="952500"/>
          </a:xfrm>
          <a:prstGeom prst="rect">
            <a:avLst/>
          </a:prstGeom>
        </p:spPr>
      </p:pic>
      <p:pic>
        <p:nvPicPr>
          <p:cNvPr id="2" name="Picture 1" descr="Text&#10;&#10;Description automatically generated">
            <a:extLst>
              <a:ext uri="{FF2B5EF4-FFF2-40B4-BE49-F238E27FC236}">
                <a16:creationId xmlns:a16="http://schemas.microsoft.com/office/drawing/2014/main" id="{31D81F17-B05C-2C35-2390-A2895B942B6E}"/>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6989932" y="2509205"/>
            <a:ext cx="1420610" cy="780100"/>
          </a:xfrm>
          <a:prstGeom prst="rect">
            <a:avLst/>
          </a:prstGeom>
        </p:spPr>
      </p:pic>
      <p:sp>
        <p:nvSpPr>
          <p:cNvPr id="3" name="TextBox 2">
            <a:extLst>
              <a:ext uri="{FF2B5EF4-FFF2-40B4-BE49-F238E27FC236}">
                <a16:creationId xmlns:a16="http://schemas.microsoft.com/office/drawing/2014/main" id="{BE334776-DCD9-141E-5B52-A9DB0DC1EECE}"/>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13</a:t>
            </a:r>
          </a:p>
        </p:txBody>
      </p:sp>
    </p:spTree>
    <p:extLst>
      <p:ext uri="{BB962C8B-B14F-4D97-AF65-F5344CB8AC3E}">
        <p14:creationId xmlns:p14="http://schemas.microsoft.com/office/powerpoint/2010/main" val="35967364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Subtitle 2">
            <a:extLst>
              <a:ext uri="{FF2B5EF4-FFF2-40B4-BE49-F238E27FC236}">
                <a16:creationId xmlns:a16="http://schemas.microsoft.com/office/drawing/2014/main" id="{302B051F-51A9-C94A-AFDC-03059EE17C53}"/>
              </a:ext>
            </a:extLst>
          </p:cNvPr>
          <p:cNvSpPr txBox="1">
            <a:spLocks/>
          </p:cNvSpPr>
          <p:nvPr/>
        </p:nvSpPr>
        <p:spPr>
          <a:xfrm>
            <a:off x="0" y="53188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Elements of poetry</a:t>
            </a:r>
          </a:p>
        </p:txBody>
      </p:sp>
      <p:graphicFrame>
        <p:nvGraphicFramePr>
          <p:cNvPr id="35" name="Group 55">
            <a:extLst>
              <a:ext uri="{FF2B5EF4-FFF2-40B4-BE49-F238E27FC236}">
                <a16:creationId xmlns:a16="http://schemas.microsoft.com/office/drawing/2014/main" id="{13FB5A7E-5465-2B48-B680-D6EDCD868FF6}"/>
              </a:ext>
            </a:extLst>
          </p:cNvPr>
          <p:cNvGraphicFramePr>
            <a:graphicFrameLocks noGrp="1"/>
          </p:cNvGraphicFramePr>
          <p:nvPr>
            <p:extLst>
              <p:ext uri="{D42A27DB-BD31-4B8C-83A1-F6EECF244321}">
                <p14:modId xmlns:p14="http://schemas.microsoft.com/office/powerpoint/2010/main" val="3099351039"/>
              </p:ext>
            </p:extLst>
          </p:nvPr>
        </p:nvGraphicFramePr>
        <p:xfrm>
          <a:off x="915720" y="2576680"/>
          <a:ext cx="10360560" cy="3498189"/>
        </p:xfrm>
        <a:graphic>
          <a:graphicData uri="http://schemas.openxmlformats.org/drawingml/2006/table">
            <a:tbl>
              <a:tblPr/>
              <a:tblGrid>
                <a:gridCol w="2589094">
                  <a:extLst>
                    <a:ext uri="{9D8B030D-6E8A-4147-A177-3AD203B41FA5}">
                      <a16:colId xmlns:a16="http://schemas.microsoft.com/office/drawing/2014/main" val="2823991975"/>
                    </a:ext>
                  </a:extLst>
                </a:gridCol>
                <a:gridCol w="2593278">
                  <a:extLst>
                    <a:ext uri="{9D8B030D-6E8A-4147-A177-3AD203B41FA5}">
                      <a16:colId xmlns:a16="http://schemas.microsoft.com/office/drawing/2014/main" val="2346390661"/>
                    </a:ext>
                  </a:extLst>
                </a:gridCol>
                <a:gridCol w="2586304">
                  <a:extLst>
                    <a:ext uri="{9D8B030D-6E8A-4147-A177-3AD203B41FA5}">
                      <a16:colId xmlns:a16="http://schemas.microsoft.com/office/drawing/2014/main" val="103874221"/>
                    </a:ext>
                  </a:extLst>
                </a:gridCol>
                <a:gridCol w="2591884">
                  <a:extLst>
                    <a:ext uri="{9D8B030D-6E8A-4147-A177-3AD203B41FA5}">
                      <a16:colId xmlns:a16="http://schemas.microsoft.com/office/drawing/2014/main" val="2987607567"/>
                    </a:ext>
                  </a:extLst>
                </a:gridCol>
              </a:tblGrid>
              <a:tr h="302546">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GB" altLang="en-US" sz="1500" b="0" i="0" u="none" strike="noStrike" cap="none" normalizeH="0" baseline="0" dirty="0">
                          <a:ln>
                            <a:noFill/>
                          </a:ln>
                          <a:solidFill>
                            <a:schemeClr val="bg1"/>
                          </a:solidFill>
                          <a:effectLst/>
                          <a:latin typeface="Comic Sans MS" panose="030F0902030302020204" pitchFamily="66" charset="0"/>
                          <a:cs typeface="Arial" panose="020B0604020202020204" pitchFamily="34" charset="0"/>
                        </a:rPr>
                        <a:t>Mood</a:t>
                      </a:r>
                    </a:p>
                  </a:txBody>
                  <a:tcPr marL="90000" marR="90000" marT="46800" marB="46800" anchor="ctr" anchorCtr="1" horzOverflow="overflow">
                    <a:lnL w="38100" cap="flat" cmpd="sng" algn="ctr">
                      <a:solidFill>
                        <a:srgbClr val="0070C0"/>
                      </a:solidFill>
                      <a:prstDash val="solid"/>
                      <a:round/>
                      <a:headEnd type="none" w="med" len="med"/>
                      <a:tailEnd type="none" w="med" len="med"/>
                    </a:lnL>
                    <a:lnR w="28575" cap="flat" cmpd="sng" algn="ctr">
                      <a:solidFill>
                        <a:schemeClr val="bg1"/>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solidFill>
                      <a:srgbClr val="0070C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GB" altLang="en-US" sz="1500" b="0" i="0" u="none" strike="noStrike" cap="none" normalizeH="0" baseline="0" dirty="0">
                          <a:ln>
                            <a:noFill/>
                          </a:ln>
                          <a:solidFill>
                            <a:schemeClr val="bg1"/>
                          </a:solidFill>
                          <a:effectLst/>
                          <a:latin typeface="Comic Sans MS" panose="030F0902030302020204" pitchFamily="66" charset="0"/>
                          <a:cs typeface="Arial" panose="020B0604020202020204" pitchFamily="34" charset="0"/>
                        </a:rPr>
                        <a:t>Theme</a:t>
                      </a:r>
                    </a:p>
                  </a:txBody>
                  <a:tcPr marL="90000" marR="90000" marT="46800" marB="46800" anchor="ctr" anchorCtr="1"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solidFill>
                      <a:srgbClr val="0070C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GB" altLang="en-US" sz="1500" b="0" i="0" u="none" strike="noStrike" cap="none" normalizeH="0" baseline="0" dirty="0">
                          <a:ln>
                            <a:noFill/>
                          </a:ln>
                          <a:solidFill>
                            <a:schemeClr val="bg1"/>
                          </a:solidFill>
                          <a:effectLst/>
                          <a:latin typeface="Comic Sans MS" panose="030F0902030302020204" pitchFamily="66" charset="0"/>
                          <a:cs typeface="Arial" panose="020B0604020202020204" pitchFamily="34" charset="0"/>
                        </a:rPr>
                        <a:t>Rhythm</a:t>
                      </a:r>
                    </a:p>
                  </a:txBody>
                  <a:tcPr marL="90000" marR="90000" marT="46800" marB="46800" anchor="ctr" anchorCtr="1"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solidFill>
                      <a:srgbClr val="0070C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GB" altLang="en-US" sz="1500" b="0" i="0" u="none" strike="noStrike" cap="none" normalizeH="0" baseline="0" dirty="0">
                          <a:ln>
                            <a:noFill/>
                          </a:ln>
                          <a:solidFill>
                            <a:schemeClr val="bg1"/>
                          </a:solidFill>
                          <a:effectLst/>
                          <a:latin typeface="Comic Sans MS" panose="030F0902030302020204" pitchFamily="66" charset="0"/>
                          <a:cs typeface="Arial" panose="020B0604020202020204" pitchFamily="34" charset="0"/>
                        </a:rPr>
                        <a:t>Rhyme</a:t>
                      </a:r>
                    </a:p>
                  </a:txBody>
                  <a:tcPr marL="90000" marR="90000" marT="46800" marB="46800" anchor="ctr" anchorCtr="1" horzOverflow="overflow">
                    <a:lnL w="28575" cap="flat" cmpd="sng" algn="ctr">
                      <a:solidFill>
                        <a:schemeClr val="bg1"/>
                      </a:solidFill>
                      <a:prstDash val="solid"/>
                      <a:round/>
                      <a:headEnd type="none" w="med" len="med"/>
                      <a:tailEnd type="none" w="med" len="med"/>
                    </a:lnL>
                    <a:lnR w="38100"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val="1816873397"/>
                  </a:ext>
                </a:extLst>
              </a:tr>
              <a:tr h="1480029">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14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rPr>
                        <a:t>Mood is the feeling the poet creates for the reader. Does the poet want you to feel joyful, sad, intrigued, etc.?</a:t>
                      </a:r>
                    </a:p>
                  </a:txBody>
                  <a:tcPr marL="90000" marR="90000" marT="46800" marB="46800" horzOverflow="overflow">
                    <a:lnL w="38100"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14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rPr>
                        <a:t>The theme of a poem is the ‘big idea’ or message that the poet wants to convey, although each person reading it may have a different interpretation.</a:t>
                      </a:r>
                    </a:p>
                  </a:txBody>
                  <a:tcPr marL="90000" marR="90000" marT="46800" marB="46800"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14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rPr>
                        <a:t>The beat of the lines in a poem is known as the rhythm. The stress on syllables in a line will show the rhythm.</a:t>
                      </a:r>
                    </a:p>
                  </a:txBody>
                  <a:tcPr marL="90000" marR="90000" marT="46800" marB="46800"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14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rPr>
                        <a:t>Rhyme is the repetition of the same or similar sounds, usually at the end of a line.</a:t>
                      </a:r>
                    </a:p>
                  </a:txBody>
                  <a:tcPr marL="90000" marR="90000" marT="46800" marB="46800" horzOverflow="overflow">
                    <a:lnL w="28575"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33289975"/>
                  </a:ext>
                </a:extLst>
              </a:tr>
              <a:tr h="280471">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GB" altLang="en-US" sz="1500" b="0" i="0" u="none" strike="noStrike" cap="none" normalizeH="0" baseline="0" dirty="0">
                          <a:ln>
                            <a:noFill/>
                          </a:ln>
                          <a:solidFill>
                            <a:schemeClr val="bg1"/>
                          </a:solidFill>
                          <a:effectLst/>
                          <a:latin typeface="Comic Sans MS" panose="030F0902030302020204" pitchFamily="66" charset="0"/>
                          <a:cs typeface="Arial" panose="020B0604020202020204" pitchFamily="34" charset="0"/>
                        </a:rPr>
                        <a:t>Line</a:t>
                      </a:r>
                    </a:p>
                  </a:txBody>
                  <a:tcPr marL="90000" marR="90000" marT="46800" marB="46800" anchor="ctr" anchorCtr="1" horzOverflow="overflow">
                    <a:lnL w="38100" cap="flat" cmpd="sng" algn="ctr">
                      <a:solidFill>
                        <a:srgbClr val="0070C0"/>
                      </a:solidFill>
                      <a:prstDash val="solid"/>
                      <a:round/>
                      <a:headEnd type="none" w="med" len="med"/>
                      <a:tailEnd type="none" w="med" len="med"/>
                    </a:lnL>
                    <a:lnR w="28575" cap="flat" cmpd="sng" algn="ctr">
                      <a:solidFill>
                        <a:schemeClr val="bg1"/>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solidFill>
                      <a:srgbClr val="0070C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GB" altLang="en-US" sz="1500" b="0" i="0" u="none" strike="noStrike" cap="none" normalizeH="0" baseline="0" dirty="0">
                          <a:ln>
                            <a:noFill/>
                          </a:ln>
                          <a:solidFill>
                            <a:schemeClr val="bg1"/>
                          </a:solidFill>
                          <a:effectLst/>
                          <a:latin typeface="Comic Sans MS" panose="030F0902030302020204" pitchFamily="66" charset="0"/>
                          <a:cs typeface="Arial" panose="020B0604020202020204" pitchFamily="34" charset="0"/>
                        </a:rPr>
                        <a:t>Stanza</a:t>
                      </a:r>
                    </a:p>
                  </a:txBody>
                  <a:tcPr marL="90000" marR="90000" marT="46800" marB="46800" anchor="ctr" anchorCtr="1"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solidFill>
                      <a:srgbClr val="0070C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GB" altLang="en-US" sz="1500" b="0" i="0" u="none" strike="noStrike" cap="none" normalizeH="0" baseline="0" dirty="0">
                          <a:ln>
                            <a:noFill/>
                          </a:ln>
                          <a:solidFill>
                            <a:schemeClr val="bg1"/>
                          </a:solidFill>
                          <a:effectLst/>
                          <a:latin typeface="Comic Sans MS" panose="030F0902030302020204" pitchFamily="66" charset="0"/>
                          <a:cs typeface="Arial" panose="020B0604020202020204" pitchFamily="34" charset="0"/>
                        </a:rPr>
                        <a:t>Metre</a:t>
                      </a:r>
                    </a:p>
                  </a:txBody>
                  <a:tcPr marL="90000" marR="90000" marT="46800" marB="46800" anchor="ctr" anchorCtr="1"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solidFill>
                      <a:srgbClr val="0070C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GB" altLang="en-US" sz="1500" b="0" i="0" u="none" strike="noStrike" cap="none" normalizeH="0" baseline="0" dirty="0">
                          <a:ln>
                            <a:noFill/>
                          </a:ln>
                          <a:solidFill>
                            <a:schemeClr val="bg1"/>
                          </a:solidFill>
                          <a:effectLst/>
                          <a:latin typeface="Comic Sans MS" panose="030F0902030302020204" pitchFamily="66" charset="0"/>
                          <a:cs typeface="Arial" panose="020B0604020202020204" pitchFamily="34" charset="0"/>
                        </a:rPr>
                        <a:t>Language effects</a:t>
                      </a:r>
                    </a:p>
                  </a:txBody>
                  <a:tcPr marL="90000" marR="90000" marT="46800" marB="46800" anchor="ctr" anchorCtr="1" horzOverflow="overflow">
                    <a:lnL w="28575" cap="flat" cmpd="sng" algn="ctr">
                      <a:solidFill>
                        <a:schemeClr val="bg1"/>
                      </a:solidFill>
                      <a:prstDash val="solid"/>
                      <a:round/>
                      <a:headEnd type="none" w="med" len="med"/>
                      <a:tailEnd type="none" w="med" len="med"/>
                    </a:lnL>
                    <a:lnR w="38100"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val="140294243"/>
                  </a:ext>
                </a:extLst>
              </a:tr>
              <a:tr h="1357145">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14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rPr>
                        <a:t>Poets choose how long each line will be and where it will end. This creates the shape of the poem.</a:t>
                      </a:r>
                    </a:p>
                  </a:txBody>
                  <a:tcPr marL="90000" marR="90000" marT="46800" marB="46800" horzOverflow="overflow">
                    <a:lnL w="38100"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14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rPr>
                        <a:t>In ordinary writing, ideas are grouped together in paragraphs to organise ideas. In poems, lines are grouped together into </a:t>
                      </a:r>
                      <a:r>
                        <a:rPr kumimoji="0" lang="en-GB" altLang="en-US" sz="1400" b="0" i="1" u="none" strike="noStrike" cap="none" normalizeH="0" baseline="0" dirty="0">
                          <a:ln>
                            <a:noFill/>
                          </a:ln>
                          <a:solidFill>
                            <a:srgbClr val="414042"/>
                          </a:solidFill>
                          <a:effectLst/>
                          <a:latin typeface="Comic Sans MS" panose="030F0902030302020204" pitchFamily="66" charset="0"/>
                          <a:cs typeface="Arial" panose="020B0604020202020204" pitchFamily="34" charset="0"/>
                        </a:rPr>
                        <a:t>stanzas</a:t>
                      </a:r>
                      <a:r>
                        <a:rPr kumimoji="0" lang="en-GB" altLang="en-US" sz="14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rPr>
                        <a:t>. </a:t>
                      </a:r>
                    </a:p>
                  </a:txBody>
                  <a:tcPr marL="90000" marR="90000" marT="46800" marB="46800"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14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rPr>
                        <a:t>Metre is the number of syllables in a line that are emphasised.</a:t>
                      </a:r>
                    </a:p>
                  </a:txBody>
                  <a:tcPr marL="90000" marR="90000" marT="46800" marB="46800"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14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rPr>
                        <a:t>Similes, metaphors, personification, imagery, alliteration, assonance and onomatopoeia are common effects used in poetry.</a:t>
                      </a:r>
                    </a:p>
                  </a:txBody>
                  <a:tcPr marL="90000" marR="90000" marT="46800" marB="46800" horzOverflow="overflow">
                    <a:lnL w="28575"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498385861"/>
                  </a:ext>
                </a:extLst>
              </a:tr>
            </a:tbl>
          </a:graphicData>
        </a:graphic>
      </p:graphicFrame>
      <p:sp>
        <p:nvSpPr>
          <p:cNvPr id="36" name="Text Box 43">
            <a:extLst>
              <a:ext uri="{FF2B5EF4-FFF2-40B4-BE49-F238E27FC236}">
                <a16:creationId xmlns:a16="http://schemas.microsoft.com/office/drawing/2014/main" id="{0783F7A4-794B-414D-9F03-254FF5926AB1}"/>
              </a:ext>
            </a:extLst>
          </p:cNvPr>
          <p:cNvSpPr txBox="1">
            <a:spLocks noChangeArrowheads="1"/>
          </p:cNvSpPr>
          <p:nvPr/>
        </p:nvSpPr>
        <p:spPr bwMode="auto">
          <a:xfrm>
            <a:off x="835524" y="1040741"/>
            <a:ext cx="9977788" cy="152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500"/>
              </a:spcBef>
            </a:pPr>
            <a:r>
              <a:rPr lang="en-GB" altLang="en-US" sz="1600" dirty="0">
                <a:solidFill>
                  <a:srgbClr val="414042"/>
                </a:solidFill>
                <a:latin typeface="Comic Sans MS" panose="030F0902030302020204" pitchFamily="66" charset="0"/>
              </a:rPr>
              <a:t>Poems come in different forms and with different structures. Just as narrative or non-fiction writing is made up of sentences in paragraphs, the content of poems is also grouped together but in a slightly different way.</a:t>
            </a:r>
          </a:p>
          <a:p>
            <a:pPr>
              <a:spcBef>
                <a:spcPts val="500"/>
              </a:spcBef>
            </a:pPr>
            <a:r>
              <a:rPr lang="en-GB" altLang="en-US" sz="1600" dirty="0">
                <a:solidFill>
                  <a:srgbClr val="414042"/>
                </a:solidFill>
                <a:latin typeface="Comic Sans MS" panose="030F0902030302020204" pitchFamily="66" charset="0"/>
              </a:rPr>
              <a:t>The title of a poem can often reveal what it will be about, but you will also spot other conventions as you read a range of poems.</a:t>
            </a:r>
          </a:p>
        </p:txBody>
      </p:sp>
      <p:sp>
        <p:nvSpPr>
          <p:cNvPr id="2" name="TextBox 1">
            <a:extLst>
              <a:ext uri="{FF2B5EF4-FFF2-40B4-BE49-F238E27FC236}">
                <a16:creationId xmlns:a16="http://schemas.microsoft.com/office/drawing/2014/main" id="{9D154B85-3E50-EA1E-FB86-3A15EE6FC0FA}"/>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14</a:t>
            </a:r>
          </a:p>
        </p:txBody>
      </p:sp>
    </p:spTree>
    <p:extLst>
      <p:ext uri="{BB962C8B-B14F-4D97-AF65-F5344CB8AC3E}">
        <p14:creationId xmlns:p14="http://schemas.microsoft.com/office/powerpoint/2010/main" val="36213388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ook open with a tree in the background&#10;&#10;Description automatically generated with low confidence">
            <a:extLst>
              <a:ext uri="{FF2B5EF4-FFF2-40B4-BE49-F238E27FC236}">
                <a16:creationId xmlns:a16="http://schemas.microsoft.com/office/drawing/2014/main" id="{50827766-363C-5943-B87C-43D4BCB948E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99241" y="1106586"/>
            <a:ext cx="7544643" cy="4365595"/>
          </a:xfrm>
          <a:prstGeom prst="rect">
            <a:avLst/>
          </a:prstGeom>
        </p:spPr>
      </p:pic>
      <p:sp>
        <p:nvSpPr>
          <p:cNvPr id="7" name="Text Box 5">
            <a:extLst>
              <a:ext uri="{FF2B5EF4-FFF2-40B4-BE49-F238E27FC236}">
                <a16:creationId xmlns:a16="http://schemas.microsoft.com/office/drawing/2014/main" id="{F6C3EA12-8D1F-124E-ACF6-3550A4E88CE8}"/>
              </a:ext>
            </a:extLst>
          </p:cNvPr>
          <p:cNvSpPr txBox="1">
            <a:spLocks noChangeArrowheads="1"/>
          </p:cNvSpPr>
          <p:nvPr/>
        </p:nvSpPr>
        <p:spPr bwMode="auto">
          <a:xfrm>
            <a:off x="0" y="505969"/>
            <a:ext cx="12192000"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50000"/>
              </a:spcBef>
            </a:pPr>
            <a:r>
              <a:rPr lang="en-GB" altLang="en-US" sz="2500" b="1" dirty="0">
                <a:solidFill>
                  <a:srgbClr val="0070C0"/>
                </a:solidFill>
              </a:rPr>
              <a:t>Get ready for reading a poem </a:t>
            </a:r>
          </a:p>
        </p:txBody>
      </p:sp>
      <p:sp>
        <p:nvSpPr>
          <p:cNvPr id="9" name="AutoShape 7">
            <a:extLst>
              <a:ext uri="{FF2B5EF4-FFF2-40B4-BE49-F238E27FC236}">
                <a16:creationId xmlns:a16="http://schemas.microsoft.com/office/drawing/2014/main" id="{61D7C746-FF28-9948-A68B-4A77BFFBE957}"/>
              </a:ext>
            </a:extLst>
          </p:cNvPr>
          <p:cNvSpPr>
            <a:spLocks noChangeArrowheads="1"/>
          </p:cNvSpPr>
          <p:nvPr/>
        </p:nvSpPr>
        <p:spPr bwMode="auto">
          <a:xfrm>
            <a:off x="1094077" y="2095992"/>
            <a:ext cx="2120761" cy="585179"/>
          </a:xfrm>
          <a:prstGeom prst="wedgeRoundRectCallout">
            <a:avLst>
              <a:gd name="adj1" fmla="val -76263"/>
              <a:gd name="adj2" fmla="val 17560"/>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500" b="1" dirty="0">
                <a:solidFill>
                  <a:srgbClr val="414042"/>
                </a:solidFill>
              </a:rPr>
              <a:t>How</a:t>
            </a:r>
            <a:r>
              <a:rPr lang="en-GB" altLang="en-US" sz="1500" dirty="0">
                <a:solidFill>
                  <a:srgbClr val="414042"/>
                </a:solidFill>
              </a:rPr>
              <a:t> do you know?</a:t>
            </a:r>
          </a:p>
        </p:txBody>
      </p:sp>
      <p:sp>
        <p:nvSpPr>
          <p:cNvPr id="17" name="AutoShape 11">
            <a:extLst>
              <a:ext uri="{FF2B5EF4-FFF2-40B4-BE49-F238E27FC236}">
                <a16:creationId xmlns:a16="http://schemas.microsoft.com/office/drawing/2014/main" id="{5B317FD6-8796-C549-B698-F56EEC38BA8C}"/>
              </a:ext>
            </a:extLst>
          </p:cNvPr>
          <p:cNvSpPr>
            <a:spLocks noChangeArrowheads="1"/>
          </p:cNvSpPr>
          <p:nvPr/>
        </p:nvSpPr>
        <p:spPr bwMode="auto">
          <a:xfrm>
            <a:off x="1049169" y="3794387"/>
            <a:ext cx="2208926" cy="607842"/>
          </a:xfrm>
          <a:prstGeom prst="wedgeRoundRectCallout">
            <a:avLst>
              <a:gd name="adj1" fmla="val -77484"/>
              <a:gd name="adj2" fmla="val 38126"/>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500" b="1" dirty="0">
                <a:solidFill>
                  <a:srgbClr val="414042"/>
                </a:solidFill>
              </a:rPr>
              <a:t>How</a:t>
            </a:r>
            <a:r>
              <a:rPr lang="en-GB" altLang="en-US" sz="1500" dirty="0">
                <a:solidFill>
                  <a:srgbClr val="414042"/>
                </a:solidFill>
              </a:rPr>
              <a:t> do you know?</a:t>
            </a:r>
          </a:p>
        </p:txBody>
      </p:sp>
      <p:sp>
        <p:nvSpPr>
          <p:cNvPr id="20" name="AutoShape 18">
            <a:extLst>
              <a:ext uri="{FF2B5EF4-FFF2-40B4-BE49-F238E27FC236}">
                <a16:creationId xmlns:a16="http://schemas.microsoft.com/office/drawing/2014/main" id="{3EF9A331-6B69-954A-9591-9C6A97B615CB}"/>
              </a:ext>
            </a:extLst>
          </p:cNvPr>
          <p:cNvSpPr>
            <a:spLocks noChangeArrowheads="1"/>
          </p:cNvSpPr>
          <p:nvPr/>
        </p:nvSpPr>
        <p:spPr bwMode="auto">
          <a:xfrm>
            <a:off x="1094077" y="2933858"/>
            <a:ext cx="2120761" cy="607842"/>
          </a:xfrm>
          <a:prstGeom prst="wedgeRoundRectCallout">
            <a:avLst>
              <a:gd name="adj1" fmla="val -78024"/>
              <a:gd name="adj2" fmla="val 13578"/>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500" b="1" dirty="0">
                <a:solidFill>
                  <a:srgbClr val="414042"/>
                </a:solidFill>
              </a:rPr>
              <a:t>What</a:t>
            </a:r>
            <a:r>
              <a:rPr lang="en-GB" altLang="en-US" sz="1500" dirty="0">
                <a:solidFill>
                  <a:srgbClr val="414042"/>
                </a:solidFill>
              </a:rPr>
              <a:t> identified the pirate ships?</a:t>
            </a:r>
          </a:p>
        </p:txBody>
      </p:sp>
      <p:sp>
        <p:nvSpPr>
          <p:cNvPr id="24" name="AutoShape 11">
            <a:extLst>
              <a:ext uri="{FF2B5EF4-FFF2-40B4-BE49-F238E27FC236}">
                <a16:creationId xmlns:a16="http://schemas.microsoft.com/office/drawing/2014/main" id="{668A3C44-E2A1-1C47-BC06-80FCA4384300}"/>
              </a:ext>
            </a:extLst>
          </p:cNvPr>
          <p:cNvSpPr>
            <a:spLocks noChangeArrowheads="1"/>
          </p:cNvSpPr>
          <p:nvPr/>
        </p:nvSpPr>
        <p:spPr bwMode="auto">
          <a:xfrm>
            <a:off x="1269506" y="5678337"/>
            <a:ext cx="3890662" cy="434066"/>
          </a:xfrm>
          <a:prstGeom prst="wedgeRoundRectCallout">
            <a:avLst>
              <a:gd name="adj1" fmla="val -66357"/>
              <a:gd name="adj2" fmla="val 36488"/>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500" b="1" dirty="0">
                <a:solidFill>
                  <a:srgbClr val="414042"/>
                </a:solidFill>
              </a:rPr>
              <a:t>Why</a:t>
            </a:r>
            <a:r>
              <a:rPr lang="en-GB" altLang="en-US" sz="1500" dirty="0">
                <a:solidFill>
                  <a:srgbClr val="414042"/>
                </a:solidFill>
              </a:rPr>
              <a:t> did they need weapons?</a:t>
            </a:r>
          </a:p>
        </p:txBody>
      </p:sp>
      <p:sp>
        <p:nvSpPr>
          <p:cNvPr id="25" name="AutoShape 7">
            <a:extLst>
              <a:ext uri="{FF2B5EF4-FFF2-40B4-BE49-F238E27FC236}">
                <a16:creationId xmlns:a16="http://schemas.microsoft.com/office/drawing/2014/main" id="{07945C1B-0414-FB43-99AF-CD03F7EBF312}"/>
              </a:ext>
            </a:extLst>
          </p:cNvPr>
          <p:cNvSpPr>
            <a:spLocks noChangeArrowheads="1"/>
          </p:cNvSpPr>
          <p:nvPr/>
        </p:nvSpPr>
        <p:spPr bwMode="auto">
          <a:xfrm>
            <a:off x="1101634" y="1258126"/>
            <a:ext cx="2113204" cy="585179"/>
          </a:xfrm>
          <a:prstGeom prst="wedgeRoundRectCallout">
            <a:avLst>
              <a:gd name="adj1" fmla="val -76263"/>
              <a:gd name="adj2" fmla="val 17560"/>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500" b="1" dirty="0">
                <a:solidFill>
                  <a:srgbClr val="414042"/>
                </a:solidFill>
              </a:rPr>
              <a:t>Where</a:t>
            </a:r>
            <a:r>
              <a:rPr lang="en-GB" altLang="en-US" sz="1500" dirty="0">
                <a:solidFill>
                  <a:srgbClr val="414042"/>
                </a:solidFill>
              </a:rPr>
              <a:t> would pirates have been found?</a:t>
            </a:r>
          </a:p>
        </p:txBody>
      </p:sp>
      <p:sp>
        <p:nvSpPr>
          <p:cNvPr id="26" name="AutoShape 7">
            <a:extLst>
              <a:ext uri="{FF2B5EF4-FFF2-40B4-BE49-F238E27FC236}">
                <a16:creationId xmlns:a16="http://schemas.microsoft.com/office/drawing/2014/main" id="{37A4FDE1-BD54-CF4C-949E-9DC0E98F3B1A}"/>
              </a:ext>
            </a:extLst>
          </p:cNvPr>
          <p:cNvSpPr>
            <a:spLocks noChangeArrowheads="1"/>
          </p:cNvSpPr>
          <p:nvPr/>
        </p:nvSpPr>
        <p:spPr bwMode="auto">
          <a:xfrm flipH="1">
            <a:off x="8816422" y="2285819"/>
            <a:ext cx="2226206" cy="585179"/>
          </a:xfrm>
          <a:prstGeom prst="wedgeRoundRectCallout">
            <a:avLst>
              <a:gd name="adj1" fmla="val -76263"/>
              <a:gd name="adj2" fmla="val 17560"/>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500" dirty="0">
                <a:solidFill>
                  <a:srgbClr val="414042"/>
                </a:solidFill>
              </a:rPr>
              <a:t>Describe a pirate’s appearance</a:t>
            </a:r>
          </a:p>
        </p:txBody>
      </p:sp>
      <p:sp>
        <p:nvSpPr>
          <p:cNvPr id="27" name="AutoShape 11">
            <a:extLst>
              <a:ext uri="{FF2B5EF4-FFF2-40B4-BE49-F238E27FC236}">
                <a16:creationId xmlns:a16="http://schemas.microsoft.com/office/drawing/2014/main" id="{ED420F35-C396-0948-9EAC-A4E603302F98}"/>
              </a:ext>
            </a:extLst>
          </p:cNvPr>
          <p:cNvSpPr>
            <a:spLocks noChangeArrowheads="1"/>
          </p:cNvSpPr>
          <p:nvPr/>
        </p:nvSpPr>
        <p:spPr bwMode="auto">
          <a:xfrm flipH="1">
            <a:off x="8816419" y="4039181"/>
            <a:ext cx="2226207" cy="473005"/>
          </a:xfrm>
          <a:prstGeom prst="wedgeRoundRectCallout">
            <a:avLst>
              <a:gd name="adj1" fmla="val -77484"/>
              <a:gd name="adj2" fmla="val 38126"/>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500" b="1" dirty="0">
                <a:solidFill>
                  <a:srgbClr val="414042"/>
                </a:solidFill>
              </a:rPr>
              <a:t>What</a:t>
            </a:r>
            <a:r>
              <a:rPr lang="en-GB" altLang="en-US" sz="1500" dirty="0">
                <a:solidFill>
                  <a:srgbClr val="414042"/>
                </a:solidFill>
              </a:rPr>
              <a:t> is a crew?</a:t>
            </a:r>
          </a:p>
        </p:txBody>
      </p:sp>
      <p:sp>
        <p:nvSpPr>
          <p:cNvPr id="28" name="AutoShape 18">
            <a:extLst>
              <a:ext uri="{FF2B5EF4-FFF2-40B4-BE49-F238E27FC236}">
                <a16:creationId xmlns:a16="http://schemas.microsoft.com/office/drawing/2014/main" id="{B4DFEB63-E789-A24E-A233-AEE3B535DA61}"/>
              </a:ext>
            </a:extLst>
          </p:cNvPr>
          <p:cNvSpPr>
            <a:spLocks noChangeArrowheads="1"/>
          </p:cNvSpPr>
          <p:nvPr/>
        </p:nvSpPr>
        <p:spPr bwMode="auto">
          <a:xfrm flipH="1">
            <a:off x="8816422" y="3157564"/>
            <a:ext cx="2226206" cy="595051"/>
          </a:xfrm>
          <a:prstGeom prst="wedgeRoundRectCallout">
            <a:avLst>
              <a:gd name="adj1" fmla="val -78024"/>
              <a:gd name="adj2" fmla="val 13578"/>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500" b="1" dirty="0">
                <a:solidFill>
                  <a:srgbClr val="414042"/>
                </a:solidFill>
              </a:rPr>
              <a:t>What</a:t>
            </a:r>
            <a:r>
              <a:rPr lang="en-GB" altLang="en-US" sz="1500" dirty="0">
                <a:solidFill>
                  <a:srgbClr val="414042"/>
                </a:solidFill>
              </a:rPr>
              <a:t> else were pirates known as?</a:t>
            </a:r>
          </a:p>
        </p:txBody>
      </p:sp>
      <p:sp>
        <p:nvSpPr>
          <p:cNvPr id="30" name="AutoShape 11">
            <a:extLst>
              <a:ext uri="{FF2B5EF4-FFF2-40B4-BE49-F238E27FC236}">
                <a16:creationId xmlns:a16="http://schemas.microsoft.com/office/drawing/2014/main" id="{E917A515-B4C3-1F4A-99EF-4EC15BE815BC}"/>
              </a:ext>
            </a:extLst>
          </p:cNvPr>
          <p:cNvSpPr>
            <a:spLocks noChangeArrowheads="1"/>
          </p:cNvSpPr>
          <p:nvPr/>
        </p:nvSpPr>
        <p:spPr bwMode="auto">
          <a:xfrm flipH="1">
            <a:off x="8816741" y="4798752"/>
            <a:ext cx="2225890" cy="595050"/>
          </a:xfrm>
          <a:prstGeom prst="wedgeRoundRectCallout">
            <a:avLst>
              <a:gd name="adj1" fmla="val -74769"/>
              <a:gd name="adj2" fmla="val 32053"/>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500" b="1" dirty="0">
                <a:solidFill>
                  <a:srgbClr val="414042"/>
                </a:solidFill>
              </a:rPr>
              <a:t>What</a:t>
            </a:r>
            <a:r>
              <a:rPr lang="en-GB" altLang="en-US" sz="1500" dirty="0">
                <a:solidFill>
                  <a:srgbClr val="414042"/>
                </a:solidFill>
              </a:rPr>
              <a:t> were the other ships known as?</a:t>
            </a:r>
          </a:p>
        </p:txBody>
      </p:sp>
      <p:sp>
        <p:nvSpPr>
          <p:cNvPr id="31" name="AutoShape 7">
            <a:extLst>
              <a:ext uri="{FF2B5EF4-FFF2-40B4-BE49-F238E27FC236}">
                <a16:creationId xmlns:a16="http://schemas.microsoft.com/office/drawing/2014/main" id="{6845C182-531F-4644-880F-99128F945718}"/>
              </a:ext>
            </a:extLst>
          </p:cNvPr>
          <p:cNvSpPr>
            <a:spLocks noChangeArrowheads="1"/>
          </p:cNvSpPr>
          <p:nvPr/>
        </p:nvSpPr>
        <p:spPr bwMode="auto">
          <a:xfrm flipH="1">
            <a:off x="8852453" y="1275781"/>
            <a:ext cx="2226207" cy="723472"/>
          </a:xfrm>
          <a:prstGeom prst="wedgeRoundRectCallout">
            <a:avLst>
              <a:gd name="adj1" fmla="val -76263"/>
              <a:gd name="adj2" fmla="val 17560"/>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500" b="1" dirty="0">
                <a:solidFill>
                  <a:srgbClr val="414042"/>
                </a:solidFill>
              </a:rPr>
              <a:t>What</a:t>
            </a:r>
            <a:r>
              <a:rPr lang="en-GB" altLang="en-US" sz="1500" dirty="0">
                <a:solidFill>
                  <a:srgbClr val="414042"/>
                </a:solidFill>
              </a:rPr>
              <a:t> is another name for a ship?</a:t>
            </a:r>
          </a:p>
        </p:txBody>
      </p:sp>
      <p:sp>
        <p:nvSpPr>
          <p:cNvPr id="18" name="AutoShape 11">
            <a:extLst>
              <a:ext uri="{FF2B5EF4-FFF2-40B4-BE49-F238E27FC236}">
                <a16:creationId xmlns:a16="http://schemas.microsoft.com/office/drawing/2014/main" id="{FB9F747A-06A6-1B41-89C6-652D40A8C001}"/>
              </a:ext>
            </a:extLst>
          </p:cNvPr>
          <p:cNvSpPr>
            <a:spLocks noChangeArrowheads="1"/>
          </p:cNvSpPr>
          <p:nvPr/>
        </p:nvSpPr>
        <p:spPr bwMode="auto">
          <a:xfrm>
            <a:off x="5360936" y="5483482"/>
            <a:ext cx="3491517" cy="640221"/>
          </a:xfrm>
          <a:prstGeom prst="wedgeRoundRectCallout">
            <a:avLst>
              <a:gd name="adj1" fmla="val 40820"/>
              <a:gd name="adj2" fmla="val 97936"/>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2000" dirty="0">
                <a:solidFill>
                  <a:srgbClr val="414042"/>
                </a:solidFill>
              </a:rPr>
              <a:t>What do you think this poem will be about?</a:t>
            </a:r>
          </a:p>
        </p:txBody>
      </p:sp>
      <p:sp>
        <p:nvSpPr>
          <p:cNvPr id="19" name="AutoShape 11">
            <a:extLst>
              <a:ext uri="{FF2B5EF4-FFF2-40B4-BE49-F238E27FC236}">
                <a16:creationId xmlns:a16="http://schemas.microsoft.com/office/drawing/2014/main" id="{7BC130ED-65DB-C24A-89B7-4AB10C4FA25E}"/>
              </a:ext>
            </a:extLst>
          </p:cNvPr>
          <p:cNvSpPr>
            <a:spLocks noChangeArrowheads="1"/>
          </p:cNvSpPr>
          <p:nvPr/>
        </p:nvSpPr>
        <p:spPr bwMode="auto">
          <a:xfrm>
            <a:off x="1056724" y="4654916"/>
            <a:ext cx="2158113" cy="770736"/>
          </a:xfrm>
          <a:prstGeom prst="wedgeRoundRectCallout">
            <a:avLst>
              <a:gd name="adj1" fmla="val -77484"/>
              <a:gd name="adj2" fmla="val 38126"/>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500" b="1" dirty="0">
                <a:solidFill>
                  <a:srgbClr val="414042"/>
                </a:solidFill>
              </a:rPr>
              <a:t>What </a:t>
            </a:r>
            <a:r>
              <a:rPr lang="en-GB" altLang="en-US" sz="1500" dirty="0">
                <a:solidFill>
                  <a:srgbClr val="414042"/>
                </a:solidFill>
              </a:rPr>
              <a:t>weapons did pirates have?</a:t>
            </a:r>
          </a:p>
        </p:txBody>
      </p:sp>
      <p:sp>
        <p:nvSpPr>
          <p:cNvPr id="2" name="TextBox 1">
            <a:extLst>
              <a:ext uri="{FF2B5EF4-FFF2-40B4-BE49-F238E27FC236}">
                <a16:creationId xmlns:a16="http://schemas.microsoft.com/office/drawing/2014/main" id="{F792E1E8-6B4F-D60D-E0C8-FC541E9419C7}"/>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15</a:t>
            </a:r>
          </a:p>
        </p:txBody>
      </p:sp>
    </p:spTree>
    <p:extLst>
      <p:ext uri="{BB962C8B-B14F-4D97-AF65-F5344CB8AC3E}">
        <p14:creationId xmlns:p14="http://schemas.microsoft.com/office/powerpoint/2010/main" val="2804329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7" grpId="0" animBg="1"/>
      <p:bldP spid="20" grpId="0" animBg="1"/>
      <p:bldP spid="24" grpId="0" animBg="1"/>
      <p:bldP spid="25" grpId="0" animBg="1"/>
      <p:bldP spid="26" grpId="0" animBg="1"/>
      <p:bldP spid="27" grpId="0" animBg="1"/>
      <p:bldP spid="28" grpId="0" animBg="1"/>
      <p:bldP spid="30" grpId="0" animBg="1"/>
      <p:bldP spid="31" grpId="0" animBg="1"/>
      <p:bldP spid="18" grpId="0" animBg="1"/>
      <p:bldP spid="1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8">
            <a:extLst>
              <a:ext uri="{FF2B5EF4-FFF2-40B4-BE49-F238E27FC236}">
                <a16:creationId xmlns:a16="http://schemas.microsoft.com/office/drawing/2014/main" id="{A265F59B-1BBD-1543-8663-A961A2C1C6D8}"/>
              </a:ext>
            </a:extLst>
          </p:cNvPr>
          <p:cNvSpPr>
            <a:spLocks noChangeArrowheads="1"/>
          </p:cNvSpPr>
          <p:nvPr/>
        </p:nvSpPr>
        <p:spPr bwMode="auto">
          <a:xfrm>
            <a:off x="7187042" y="2424973"/>
            <a:ext cx="1494469"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0"/>
              </a:spcBef>
              <a:buFontTx/>
              <a:buNone/>
            </a:pPr>
            <a:r>
              <a:rPr lang="en-US" altLang="ja-JP" sz="1800" b="1" dirty="0">
                <a:solidFill>
                  <a:schemeClr val="bg1"/>
                </a:solidFill>
                <a:ea typeface="MS PGothic" panose="020B0600070205080204" pitchFamily="34" charset="-128"/>
              </a:rPr>
              <a:t>scuttle</a:t>
            </a:r>
            <a:endParaRPr lang="en-GB" altLang="en-US" sz="1800" b="1" dirty="0">
              <a:solidFill>
                <a:schemeClr val="bg1"/>
              </a:solidFill>
            </a:endParaRPr>
          </a:p>
        </p:txBody>
      </p:sp>
      <p:sp>
        <p:nvSpPr>
          <p:cNvPr id="12" name="Rectangle 9">
            <a:extLst>
              <a:ext uri="{FF2B5EF4-FFF2-40B4-BE49-F238E27FC236}">
                <a16:creationId xmlns:a16="http://schemas.microsoft.com/office/drawing/2014/main" id="{1A98793F-1B43-BA42-8717-67C9AAE44502}"/>
              </a:ext>
            </a:extLst>
          </p:cNvPr>
          <p:cNvSpPr>
            <a:spLocks noChangeArrowheads="1"/>
          </p:cNvSpPr>
          <p:nvPr/>
        </p:nvSpPr>
        <p:spPr bwMode="auto">
          <a:xfrm>
            <a:off x="1272768" y="2424973"/>
            <a:ext cx="1494469"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schooner</a:t>
            </a:r>
          </a:p>
        </p:txBody>
      </p:sp>
      <p:sp>
        <p:nvSpPr>
          <p:cNvPr id="15" name="Rectangle 12">
            <a:extLst>
              <a:ext uri="{FF2B5EF4-FFF2-40B4-BE49-F238E27FC236}">
                <a16:creationId xmlns:a16="http://schemas.microsoft.com/office/drawing/2014/main" id="{651439C1-BC86-3C4C-AA74-F0B4EF023C65}"/>
              </a:ext>
            </a:extLst>
          </p:cNvPr>
          <p:cNvSpPr>
            <a:spLocks noChangeArrowheads="1"/>
          </p:cNvSpPr>
          <p:nvPr/>
        </p:nvSpPr>
        <p:spPr bwMode="auto">
          <a:xfrm>
            <a:off x="963931" y="2962956"/>
            <a:ext cx="2075931" cy="962356"/>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700" dirty="0">
                <a:solidFill>
                  <a:srgbClr val="414042"/>
                </a:solidFill>
              </a:rPr>
              <a:t>A type of sailing vessel with two</a:t>
            </a:r>
            <a:br>
              <a:rPr lang="en-GB" altLang="en-US" sz="1700" dirty="0">
                <a:solidFill>
                  <a:srgbClr val="414042"/>
                </a:solidFill>
              </a:rPr>
            </a:br>
            <a:r>
              <a:rPr lang="en-GB" altLang="en-US" sz="1700" dirty="0">
                <a:solidFill>
                  <a:srgbClr val="414042"/>
                </a:solidFill>
              </a:rPr>
              <a:t>or more masts</a:t>
            </a:r>
          </a:p>
        </p:txBody>
      </p:sp>
      <p:sp>
        <p:nvSpPr>
          <p:cNvPr id="18" name="Rectangle 15">
            <a:extLst>
              <a:ext uri="{FF2B5EF4-FFF2-40B4-BE49-F238E27FC236}">
                <a16:creationId xmlns:a16="http://schemas.microsoft.com/office/drawing/2014/main" id="{E626A0E5-9DCB-2841-A35E-EEEF92F68DC4}"/>
              </a:ext>
            </a:extLst>
          </p:cNvPr>
          <p:cNvSpPr>
            <a:spLocks noChangeArrowheads="1"/>
          </p:cNvSpPr>
          <p:nvPr/>
        </p:nvSpPr>
        <p:spPr bwMode="auto">
          <a:xfrm>
            <a:off x="6651386" y="2934207"/>
            <a:ext cx="2565222" cy="1030360"/>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700" dirty="0">
                <a:solidFill>
                  <a:srgbClr val="414042"/>
                </a:solidFill>
              </a:rPr>
              <a:t>To deliberately sink a ship usually by making holes in the hull</a:t>
            </a:r>
          </a:p>
        </p:txBody>
      </p:sp>
      <p:sp>
        <p:nvSpPr>
          <p:cNvPr id="20" name="Text Box 18">
            <a:extLst>
              <a:ext uri="{FF2B5EF4-FFF2-40B4-BE49-F238E27FC236}">
                <a16:creationId xmlns:a16="http://schemas.microsoft.com/office/drawing/2014/main" id="{EB8AC2D1-98CD-FB48-BA66-D13F30C9292A}"/>
              </a:ext>
            </a:extLst>
          </p:cNvPr>
          <p:cNvSpPr txBox="1">
            <a:spLocks noChangeArrowheads="1"/>
          </p:cNvSpPr>
          <p:nvPr/>
        </p:nvSpPr>
        <p:spPr bwMode="auto">
          <a:xfrm>
            <a:off x="3904229" y="957395"/>
            <a:ext cx="6995110" cy="1162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ct val="50000"/>
              </a:spcBef>
            </a:pPr>
            <a:r>
              <a:rPr lang="en-GB" altLang="en-US" dirty="0">
                <a:solidFill>
                  <a:srgbClr val="414042"/>
                </a:solidFill>
              </a:rPr>
              <a:t>Before you are introduced to the poem, discuss with a partner: </a:t>
            </a:r>
            <a:br>
              <a:rPr lang="en-GB" altLang="en-US" dirty="0">
                <a:solidFill>
                  <a:srgbClr val="414042"/>
                </a:solidFill>
              </a:rPr>
            </a:br>
            <a:r>
              <a:rPr lang="en-GB" altLang="en-US" dirty="0">
                <a:solidFill>
                  <a:srgbClr val="414042"/>
                </a:solidFill>
              </a:rPr>
              <a:t>What is your understanding of these words and phrases?</a:t>
            </a:r>
          </a:p>
        </p:txBody>
      </p:sp>
      <p:sp>
        <p:nvSpPr>
          <p:cNvPr id="22" name="Rectangle 20">
            <a:extLst>
              <a:ext uri="{FF2B5EF4-FFF2-40B4-BE49-F238E27FC236}">
                <a16:creationId xmlns:a16="http://schemas.microsoft.com/office/drawing/2014/main" id="{F86C3717-8CCD-574C-A2A5-A3435518E116}"/>
              </a:ext>
            </a:extLst>
          </p:cNvPr>
          <p:cNvSpPr>
            <a:spLocks noChangeArrowheads="1"/>
          </p:cNvSpPr>
          <p:nvPr/>
        </p:nvSpPr>
        <p:spPr bwMode="auto">
          <a:xfrm>
            <a:off x="3251423" y="2962956"/>
            <a:ext cx="1678016" cy="942137"/>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700" dirty="0">
                <a:solidFill>
                  <a:srgbClr val="414042"/>
                </a:solidFill>
              </a:rPr>
              <a:t>Having a trim, streamlined appearance</a:t>
            </a:r>
          </a:p>
        </p:txBody>
      </p:sp>
      <p:sp>
        <p:nvSpPr>
          <p:cNvPr id="2" name="Rectangle 1">
            <a:extLst>
              <a:ext uri="{FF2B5EF4-FFF2-40B4-BE49-F238E27FC236}">
                <a16:creationId xmlns:a16="http://schemas.microsoft.com/office/drawing/2014/main" id="{971875B0-AF8D-3743-998B-F7AB8E6CA440}"/>
              </a:ext>
            </a:extLst>
          </p:cNvPr>
          <p:cNvSpPr/>
          <p:nvPr/>
        </p:nvSpPr>
        <p:spPr>
          <a:xfrm>
            <a:off x="982037" y="2796600"/>
            <a:ext cx="2075931" cy="116796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DDB3FC91-4EB8-E840-A8A3-75D12944EA4B}"/>
              </a:ext>
            </a:extLst>
          </p:cNvPr>
          <p:cNvSpPr/>
          <p:nvPr/>
        </p:nvSpPr>
        <p:spPr>
          <a:xfrm>
            <a:off x="6651945" y="2796600"/>
            <a:ext cx="2564663" cy="116796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8">
            <a:extLst>
              <a:ext uri="{FF2B5EF4-FFF2-40B4-BE49-F238E27FC236}">
                <a16:creationId xmlns:a16="http://schemas.microsoft.com/office/drawing/2014/main" id="{381D7D15-0B8B-624D-BF2E-645FC6D7569A}"/>
              </a:ext>
            </a:extLst>
          </p:cNvPr>
          <p:cNvSpPr>
            <a:spLocks noChangeArrowheads="1"/>
          </p:cNvSpPr>
          <p:nvPr/>
        </p:nvSpPr>
        <p:spPr bwMode="auto">
          <a:xfrm>
            <a:off x="1680358" y="4187999"/>
            <a:ext cx="663963" cy="369332"/>
          </a:xfrm>
          <a:prstGeom prst="rect">
            <a:avLst/>
          </a:prstGeom>
          <a:solidFill>
            <a:srgbClr val="0070C0"/>
          </a:solidFill>
          <a:ln>
            <a:noFill/>
          </a:ln>
          <a:effectLst/>
        </p:spPr>
        <p:txBody>
          <a:bodyPr wrap="non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0"/>
              </a:spcBef>
              <a:buFontTx/>
              <a:buNone/>
            </a:pPr>
            <a:r>
              <a:rPr lang="en-US" altLang="ja-JP" sz="1800" b="1" dirty="0">
                <a:solidFill>
                  <a:schemeClr val="bg1"/>
                </a:solidFill>
                <a:ea typeface="MS PGothic" panose="020B0600070205080204" pitchFamily="34" charset="-128"/>
              </a:rPr>
              <a:t>yore</a:t>
            </a:r>
            <a:endParaRPr lang="en-GB" altLang="en-US" sz="1800" b="1" dirty="0">
              <a:solidFill>
                <a:schemeClr val="bg1"/>
              </a:solidFill>
            </a:endParaRPr>
          </a:p>
        </p:txBody>
      </p:sp>
      <p:sp>
        <p:nvSpPr>
          <p:cNvPr id="31" name="Rectangle 9">
            <a:extLst>
              <a:ext uri="{FF2B5EF4-FFF2-40B4-BE49-F238E27FC236}">
                <a16:creationId xmlns:a16="http://schemas.microsoft.com/office/drawing/2014/main" id="{35C17F1C-E9E0-1744-9B78-FE665C7143E9}"/>
              </a:ext>
            </a:extLst>
          </p:cNvPr>
          <p:cNvSpPr>
            <a:spLocks noChangeArrowheads="1"/>
          </p:cNvSpPr>
          <p:nvPr/>
        </p:nvSpPr>
        <p:spPr bwMode="auto">
          <a:xfrm>
            <a:off x="5209409" y="2424973"/>
            <a:ext cx="1146598"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0"/>
              </a:spcBef>
              <a:buFontTx/>
              <a:buNone/>
            </a:pPr>
            <a:r>
              <a:rPr lang="en-US" altLang="ja-JP" sz="1800" b="1" dirty="0">
                <a:solidFill>
                  <a:schemeClr val="bg1"/>
                </a:solidFill>
                <a:ea typeface="MS PGothic" panose="020B0600070205080204" pitchFamily="34" charset="-128"/>
              </a:rPr>
              <a:t>lissome</a:t>
            </a:r>
            <a:endParaRPr lang="en-GB" altLang="en-US" sz="1800" b="1" dirty="0">
              <a:solidFill>
                <a:schemeClr val="bg1"/>
              </a:solidFill>
            </a:endParaRPr>
          </a:p>
        </p:txBody>
      </p:sp>
      <p:sp>
        <p:nvSpPr>
          <p:cNvPr id="32" name="Rectangle 12">
            <a:extLst>
              <a:ext uri="{FF2B5EF4-FFF2-40B4-BE49-F238E27FC236}">
                <a16:creationId xmlns:a16="http://schemas.microsoft.com/office/drawing/2014/main" id="{03C4DF8B-1CDB-8840-9BEE-D6D653C514BB}"/>
              </a:ext>
            </a:extLst>
          </p:cNvPr>
          <p:cNvSpPr>
            <a:spLocks noChangeArrowheads="1"/>
          </p:cNvSpPr>
          <p:nvPr/>
        </p:nvSpPr>
        <p:spPr bwMode="auto">
          <a:xfrm>
            <a:off x="5124261" y="2968488"/>
            <a:ext cx="1332303" cy="732688"/>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700" dirty="0">
                <a:solidFill>
                  <a:srgbClr val="414042"/>
                </a:solidFill>
              </a:rPr>
              <a:t>Slim and graceful</a:t>
            </a:r>
          </a:p>
        </p:txBody>
      </p:sp>
      <p:sp>
        <p:nvSpPr>
          <p:cNvPr id="33" name="Rectangle 15">
            <a:extLst>
              <a:ext uri="{FF2B5EF4-FFF2-40B4-BE49-F238E27FC236}">
                <a16:creationId xmlns:a16="http://schemas.microsoft.com/office/drawing/2014/main" id="{0F1BE530-2A96-6D44-AEEE-3D4C7438CB25}"/>
              </a:ext>
            </a:extLst>
          </p:cNvPr>
          <p:cNvSpPr>
            <a:spLocks noChangeArrowheads="1"/>
          </p:cNvSpPr>
          <p:nvPr/>
        </p:nvSpPr>
        <p:spPr bwMode="auto">
          <a:xfrm>
            <a:off x="966708" y="4736317"/>
            <a:ext cx="2074598" cy="974482"/>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700" dirty="0">
                <a:solidFill>
                  <a:srgbClr val="414042"/>
                </a:solidFill>
              </a:rPr>
              <a:t>A time long ago, remembered</a:t>
            </a:r>
            <a:br>
              <a:rPr lang="en-GB" altLang="en-US" sz="1700" dirty="0">
                <a:solidFill>
                  <a:srgbClr val="414042"/>
                </a:solidFill>
              </a:rPr>
            </a:br>
            <a:r>
              <a:rPr lang="en-GB" altLang="en-US" sz="1700" dirty="0">
                <a:solidFill>
                  <a:srgbClr val="414042"/>
                </a:solidFill>
              </a:rPr>
              <a:t>fondly</a:t>
            </a:r>
          </a:p>
        </p:txBody>
      </p:sp>
      <p:sp>
        <p:nvSpPr>
          <p:cNvPr id="34" name="Rectangle 33">
            <a:extLst>
              <a:ext uri="{FF2B5EF4-FFF2-40B4-BE49-F238E27FC236}">
                <a16:creationId xmlns:a16="http://schemas.microsoft.com/office/drawing/2014/main" id="{4F787AD8-4353-B543-BCC8-E2015FF350CA}"/>
              </a:ext>
            </a:extLst>
          </p:cNvPr>
          <p:cNvSpPr/>
          <p:nvPr/>
        </p:nvSpPr>
        <p:spPr>
          <a:xfrm>
            <a:off x="5108294" y="2796600"/>
            <a:ext cx="1348829" cy="116796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51443EA2-5C49-2B4D-9722-AB95F8401BD8}"/>
              </a:ext>
            </a:extLst>
          </p:cNvPr>
          <p:cNvSpPr/>
          <p:nvPr/>
        </p:nvSpPr>
        <p:spPr>
          <a:xfrm>
            <a:off x="966709" y="4559626"/>
            <a:ext cx="2091260" cy="116796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9">
            <a:extLst>
              <a:ext uri="{FF2B5EF4-FFF2-40B4-BE49-F238E27FC236}">
                <a16:creationId xmlns:a16="http://schemas.microsoft.com/office/drawing/2014/main" id="{9597AE63-3FC1-9949-9EAF-15AA67B4CE12}"/>
              </a:ext>
            </a:extLst>
          </p:cNvPr>
          <p:cNvSpPr>
            <a:spLocks noChangeArrowheads="1"/>
          </p:cNvSpPr>
          <p:nvPr/>
        </p:nvSpPr>
        <p:spPr bwMode="auto">
          <a:xfrm>
            <a:off x="3643559" y="2424973"/>
            <a:ext cx="897924"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rakish</a:t>
            </a:r>
          </a:p>
        </p:txBody>
      </p:sp>
      <p:sp>
        <p:nvSpPr>
          <p:cNvPr id="39" name="Rectangle 38">
            <a:extLst>
              <a:ext uri="{FF2B5EF4-FFF2-40B4-BE49-F238E27FC236}">
                <a16:creationId xmlns:a16="http://schemas.microsoft.com/office/drawing/2014/main" id="{0C14BA8B-91E5-5A4A-9D62-8D64B9F29666}"/>
              </a:ext>
            </a:extLst>
          </p:cNvPr>
          <p:cNvSpPr/>
          <p:nvPr/>
        </p:nvSpPr>
        <p:spPr>
          <a:xfrm>
            <a:off x="3255603" y="2796600"/>
            <a:ext cx="1673836" cy="116796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20">
            <a:extLst>
              <a:ext uri="{FF2B5EF4-FFF2-40B4-BE49-F238E27FC236}">
                <a16:creationId xmlns:a16="http://schemas.microsoft.com/office/drawing/2014/main" id="{C95F959E-836C-AB46-AB93-FC4CE5187872}"/>
              </a:ext>
            </a:extLst>
          </p:cNvPr>
          <p:cNvSpPr>
            <a:spLocks noChangeArrowheads="1"/>
          </p:cNvSpPr>
          <p:nvPr/>
        </p:nvSpPr>
        <p:spPr bwMode="auto">
          <a:xfrm>
            <a:off x="9411430" y="2962956"/>
            <a:ext cx="1770160" cy="890813"/>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700" dirty="0">
                <a:solidFill>
                  <a:srgbClr val="414042"/>
                </a:solidFill>
              </a:rPr>
              <a:t>Felt strong disapproval</a:t>
            </a:r>
            <a:br>
              <a:rPr lang="en-GB" altLang="en-US" sz="1700" dirty="0">
                <a:solidFill>
                  <a:srgbClr val="414042"/>
                </a:solidFill>
              </a:rPr>
            </a:br>
            <a:r>
              <a:rPr lang="en-GB" altLang="en-US" sz="1700" dirty="0">
                <a:solidFill>
                  <a:srgbClr val="414042"/>
                </a:solidFill>
              </a:rPr>
              <a:t>of something</a:t>
            </a:r>
          </a:p>
        </p:txBody>
      </p:sp>
      <p:sp>
        <p:nvSpPr>
          <p:cNvPr id="41" name="Rectangle 9">
            <a:extLst>
              <a:ext uri="{FF2B5EF4-FFF2-40B4-BE49-F238E27FC236}">
                <a16:creationId xmlns:a16="http://schemas.microsoft.com/office/drawing/2014/main" id="{DD5DA4F3-95CD-0F41-BEAC-86EA650CEB9F}"/>
              </a:ext>
            </a:extLst>
          </p:cNvPr>
          <p:cNvSpPr>
            <a:spLocks noChangeArrowheads="1"/>
          </p:cNvSpPr>
          <p:nvPr/>
        </p:nvSpPr>
        <p:spPr bwMode="auto">
          <a:xfrm>
            <a:off x="9694011" y="2424973"/>
            <a:ext cx="1205327"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deplored</a:t>
            </a:r>
          </a:p>
        </p:txBody>
      </p:sp>
      <p:sp>
        <p:nvSpPr>
          <p:cNvPr id="42" name="Rectangle 41">
            <a:extLst>
              <a:ext uri="{FF2B5EF4-FFF2-40B4-BE49-F238E27FC236}">
                <a16:creationId xmlns:a16="http://schemas.microsoft.com/office/drawing/2014/main" id="{DB17C0C4-729C-BB48-BC7D-0F87063B626D}"/>
              </a:ext>
            </a:extLst>
          </p:cNvPr>
          <p:cNvSpPr/>
          <p:nvPr/>
        </p:nvSpPr>
        <p:spPr>
          <a:xfrm>
            <a:off x="9404958" y="2796600"/>
            <a:ext cx="1783433" cy="116796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8">
            <a:extLst>
              <a:ext uri="{FF2B5EF4-FFF2-40B4-BE49-F238E27FC236}">
                <a16:creationId xmlns:a16="http://schemas.microsoft.com/office/drawing/2014/main" id="{9445BB13-38A7-EE45-ABBE-261C1B5EEDC0}"/>
              </a:ext>
            </a:extLst>
          </p:cNvPr>
          <p:cNvSpPr>
            <a:spLocks noChangeArrowheads="1"/>
          </p:cNvSpPr>
          <p:nvPr/>
        </p:nvSpPr>
        <p:spPr bwMode="auto">
          <a:xfrm>
            <a:off x="3719169" y="4187999"/>
            <a:ext cx="1228220" cy="369332"/>
          </a:xfrm>
          <a:prstGeom prst="rect">
            <a:avLst/>
          </a:prstGeom>
          <a:solidFill>
            <a:srgbClr val="0070C0"/>
          </a:solidFill>
          <a:ln>
            <a:noFill/>
          </a:ln>
          <a:effectLst/>
        </p:spPr>
        <p:txBody>
          <a:bodyPr wrap="non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0"/>
              </a:spcBef>
              <a:buFontTx/>
              <a:buNone/>
            </a:pPr>
            <a:r>
              <a:rPr lang="en-US" altLang="ja-JP" sz="1800" b="1" dirty="0">
                <a:solidFill>
                  <a:schemeClr val="bg1"/>
                </a:solidFill>
                <a:ea typeface="MS PGothic" panose="020B0600070205080204" pitchFamily="34" charset="-128"/>
              </a:rPr>
              <a:t>amidships</a:t>
            </a:r>
            <a:endParaRPr lang="en-GB" altLang="en-US" sz="1800" b="1" dirty="0">
              <a:solidFill>
                <a:schemeClr val="bg1"/>
              </a:solidFill>
            </a:endParaRPr>
          </a:p>
        </p:txBody>
      </p:sp>
      <p:sp>
        <p:nvSpPr>
          <p:cNvPr id="24" name="Rectangle 15">
            <a:extLst>
              <a:ext uri="{FF2B5EF4-FFF2-40B4-BE49-F238E27FC236}">
                <a16:creationId xmlns:a16="http://schemas.microsoft.com/office/drawing/2014/main" id="{274A49AA-77AB-904D-84B4-7F0164D74E6E}"/>
              </a:ext>
            </a:extLst>
          </p:cNvPr>
          <p:cNvSpPr>
            <a:spLocks noChangeArrowheads="1"/>
          </p:cNvSpPr>
          <p:nvPr/>
        </p:nvSpPr>
        <p:spPr bwMode="auto">
          <a:xfrm>
            <a:off x="3251423" y="4742667"/>
            <a:ext cx="2170200" cy="994839"/>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700" dirty="0">
                <a:solidFill>
                  <a:srgbClr val="414042"/>
                </a:solidFill>
              </a:rPr>
              <a:t>Situated in the middle of</a:t>
            </a:r>
            <a:br>
              <a:rPr lang="en-GB" altLang="en-US" sz="1700" dirty="0">
                <a:solidFill>
                  <a:srgbClr val="414042"/>
                </a:solidFill>
              </a:rPr>
            </a:br>
            <a:r>
              <a:rPr lang="en-GB" altLang="en-US" sz="1700" dirty="0">
                <a:solidFill>
                  <a:srgbClr val="414042"/>
                </a:solidFill>
              </a:rPr>
              <a:t>the ship</a:t>
            </a:r>
          </a:p>
        </p:txBody>
      </p:sp>
      <p:sp>
        <p:nvSpPr>
          <p:cNvPr id="26" name="Rectangle 25">
            <a:extLst>
              <a:ext uri="{FF2B5EF4-FFF2-40B4-BE49-F238E27FC236}">
                <a16:creationId xmlns:a16="http://schemas.microsoft.com/office/drawing/2014/main" id="{0238FAC4-086A-D047-AAA4-C32648AFC369}"/>
              </a:ext>
            </a:extLst>
          </p:cNvPr>
          <p:cNvSpPr/>
          <p:nvPr/>
        </p:nvSpPr>
        <p:spPr>
          <a:xfrm>
            <a:off x="3244934" y="4559626"/>
            <a:ext cx="2176690" cy="116796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460D0C83-6D5C-7B42-8840-78242EB58D26}"/>
              </a:ext>
            </a:extLst>
          </p:cNvPr>
          <p:cNvSpPr txBox="1"/>
          <p:nvPr/>
        </p:nvSpPr>
        <p:spPr>
          <a:xfrm>
            <a:off x="609722" y="929737"/>
            <a:ext cx="3109447" cy="889554"/>
          </a:xfrm>
          <a:prstGeom prst="rect">
            <a:avLst/>
          </a:prstGeom>
          <a:noFill/>
        </p:spPr>
        <p:txBody>
          <a:bodyPr wrap="square">
            <a:noAutofit/>
          </a:bodyPr>
          <a:lstStyle/>
          <a:p>
            <a:pPr lvl="0" fontAlgn="base">
              <a:spcBef>
                <a:spcPct val="20000"/>
              </a:spcBef>
              <a:spcAft>
                <a:spcPct val="0"/>
              </a:spcAft>
            </a:pPr>
            <a:r>
              <a:rPr lang="en-GB" altLang="en-US" sz="1400" dirty="0">
                <a:solidFill>
                  <a:srgbClr val="414042"/>
                </a:solidFill>
                <a:latin typeface="Comic Sans MS" panose="030F0702030302020204" pitchFamily="66" charset="0"/>
                <a:cs typeface="Arial" panose="020B0604020202020204" pitchFamily="34" charset="0"/>
              </a:rPr>
              <a:t>Has the text been understood – words, phrases,</a:t>
            </a:r>
            <a:br>
              <a:rPr lang="en-GB" altLang="en-US" sz="1400" dirty="0">
                <a:solidFill>
                  <a:srgbClr val="414042"/>
                </a:solidFill>
                <a:latin typeface="Comic Sans MS" panose="030F0702030302020204" pitchFamily="66" charset="0"/>
                <a:cs typeface="Arial" panose="020B0604020202020204" pitchFamily="34" charset="0"/>
              </a:rPr>
            </a:br>
            <a:r>
              <a:rPr lang="en-GB" altLang="en-US" sz="1400" dirty="0">
                <a:solidFill>
                  <a:srgbClr val="414042"/>
                </a:solidFill>
                <a:latin typeface="Comic Sans MS" panose="030F0702030302020204" pitchFamily="66" charset="0"/>
                <a:cs typeface="Arial" panose="020B0604020202020204" pitchFamily="34" charset="0"/>
              </a:rPr>
              <a:t>etc.?</a:t>
            </a:r>
          </a:p>
        </p:txBody>
      </p:sp>
      <p:sp>
        <p:nvSpPr>
          <p:cNvPr id="36" name="Rectangle 8">
            <a:extLst>
              <a:ext uri="{FF2B5EF4-FFF2-40B4-BE49-F238E27FC236}">
                <a16:creationId xmlns:a16="http://schemas.microsoft.com/office/drawing/2014/main" id="{E0DEBE5C-B20D-4348-95F6-716F2F5A896B}"/>
              </a:ext>
            </a:extLst>
          </p:cNvPr>
          <p:cNvSpPr>
            <a:spLocks noChangeArrowheads="1"/>
          </p:cNvSpPr>
          <p:nvPr/>
        </p:nvSpPr>
        <p:spPr bwMode="auto">
          <a:xfrm>
            <a:off x="5968324" y="4187999"/>
            <a:ext cx="1901483" cy="369332"/>
          </a:xfrm>
          <a:prstGeom prst="rect">
            <a:avLst/>
          </a:prstGeom>
          <a:solidFill>
            <a:srgbClr val="0070C0"/>
          </a:solidFill>
          <a:ln>
            <a:noFill/>
          </a:ln>
          <a:effectLst/>
        </p:spPr>
        <p:txBody>
          <a:bodyPr wrap="non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0"/>
              </a:spcBef>
              <a:buFontTx/>
              <a:buNone/>
            </a:pPr>
            <a:r>
              <a:rPr lang="en-US" altLang="ja-JP" sz="1800" b="1" dirty="0">
                <a:solidFill>
                  <a:schemeClr val="bg1"/>
                </a:solidFill>
                <a:ea typeface="MS PGothic" panose="020B0600070205080204" pitchFamily="34" charset="-128"/>
              </a:rPr>
              <a:t>quidding pirates</a:t>
            </a:r>
            <a:endParaRPr lang="en-GB" altLang="en-US" sz="1800" b="1" dirty="0">
              <a:solidFill>
                <a:schemeClr val="bg1"/>
              </a:solidFill>
            </a:endParaRPr>
          </a:p>
        </p:txBody>
      </p:sp>
      <p:sp>
        <p:nvSpPr>
          <p:cNvPr id="38" name="Rectangle 15">
            <a:extLst>
              <a:ext uri="{FF2B5EF4-FFF2-40B4-BE49-F238E27FC236}">
                <a16:creationId xmlns:a16="http://schemas.microsoft.com/office/drawing/2014/main" id="{269F7FC3-300F-5A4F-98F7-2D240ECF080E}"/>
              </a:ext>
            </a:extLst>
          </p:cNvPr>
          <p:cNvSpPr>
            <a:spLocks noChangeArrowheads="1"/>
          </p:cNvSpPr>
          <p:nvPr/>
        </p:nvSpPr>
        <p:spPr bwMode="auto">
          <a:xfrm>
            <a:off x="5625251" y="4742667"/>
            <a:ext cx="2601420" cy="994839"/>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700" dirty="0">
                <a:solidFill>
                  <a:srgbClr val="414042"/>
                </a:solidFill>
              </a:rPr>
              <a:t>Pirates who told</a:t>
            </a:r>
            <a:br>
              <a:rPr lang="en-GB" altLang="en-US" sz="1700" dirty="0">
                <a:solidFill>
                  <a:srgbClr val="414042"/>
                </a:solidFill>
              </a:rPr>
            </a:br>
            <a:r>
              <a:rPr lang="en-GB" altLang="en-US" sz="1700" dirty="0">
                <a:solidFill>
                  <a:srgbClr val="414042"/>
                </a:solidFill>
              </a:rPr>
              <a:t>stories to</a:t>
            </a:r>
            <a:br>
              <a:rPr lang="en-GB" altLang="en-US" sz="1700" dirty="0">
                <a:solidFill>
                  <a:srgbClr val="414042"/>
                </a:solidFill>
              </a:rPr>
            </a:br>
            <a:r>
              <a:rPr lang="en-GB" altLang="en-US" sz="1700" dirty="0">
                <a:solidFill>
                  <a:srgbClr val="414042"/>
                </a:solidFill>
              </a:rPr>
              <a:t>other pirates</a:t>
            </a:r>
          </a:p>
        </p:txBody>
      </p:sp>
      <p:sp>
        <p:nvSpPr>
          <p:cNvPr id="43" name="Rectangle 42">
            <a:extLst>
              <a:ext uri="{FF2B5EF4-FFF2-40B4-BE49-F238E27FC236}">
                <a16:creationId xmlns:a16="http://schemas.microsoft.com/office/drawing/2014/main" id="{76EED258-8CB3-CE43-843D-501E7472C721}"/>
              </a:ext>
            </a:extLst>
          </p:cNvPr>
          <p:cNvSpPr/>
          <p:nvPr/>
        </p:nvSpPr>
        <p:spPr>
          <a:xfrm>
            <a:off x="5611460" y="4559626"/>
            <a:ext cx="2615211" cy="116796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8">
            <a:extLst>
              <a:ext uri="{FF2B5EF4-FFF2-40B4-BE49-F238E27FC236}">
                <a16:creationId xmlns:a16="http://schemas.microsoft.com/office/drawing/2014/main" id="{9125F065-F4DF-344B-8724-B3460F3011F9}"/>
              </a:ext>
            </a:extLst>
          </p:cNvPr>
          <p:cNvSpPr>
            <a:spLocks noChangeArrowheads="1"/>
          </p:cNvSpPr>
          <p:nvPr/>
        </p:nvSpPr>
        <p:spPr bwMode="auto">
          <a:xfrm>
            <a:off x="9134621" y="4171205"/>
            <a:ext cx="1132040" cy="369332"/>
          </a:xfrm>
          <a:prstGeom prst="rect">
            <a:avLst/>
          </a:prstGeom>
          <a:solidFill>
            <a:srgbClr val="0070C0"/>
          </a:solidFill>
          <a:ln>
            <a:noFill/>
          </a:ln>
          <a:effectLst/>
        </p:spPr>
        <p:txBody>
          <a:bodyPr wrap="non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0"/>
              </a:spcBef>
              <a:buFontTx/>
              <a:buNone/>
            </a:pPr>
            <a:r>
              <a:rPr lang="en-US" altLang="ja-JP" sz="1800" b="1" dirty="0">
                <a:solidFill>
                  <a:schemeClr val="bg1"/>
                </a:solidFill>
                <a:ea typeface="MS PGothic" panose="020B0600070205080204" pitchFamily="34" charset="-128"/>
              </a:rPr>
              <a:t>scuppers</a:t>
            </a:r>
            <a:endParaRPr lang="en-GB" altLang="en-US" sz="1800" b="1" dirty="0">
              <a:solidFill>
                <a:schemeClr val="bg1"/>
              </a:solidFill>
            </a:endParaRPr>
          </a:p>
        </p:txBody>
      </p:sp>
      <p:sp>
        <p:nvSpPr>
          <p:cNvPr id="45" name="Rectangle 15">
            <a:extLst>
              <a:ext uri="{FF2B5EF4-FFF2-40B4-BE49-F238E27FC236}">
                <a16:creationId xmlns:a16="http://schemas.microsoft.com/office/drawing/2014/main" id="{BE0BAAE0-1F7F-064B-B492-6184E701A17A}"/>
              </a:ext>
            </a:extLst>
          </p:cNvPr>
          <p:cNvSpPr>
            <a:spLocks noChangeArrowheads="1"/>
          </p:cNvSpPr>
          <p:nvPr/>
        </p:nvSpPr>
        <p:spPr bwMode="auto">
          <a:xfrm>
            <a:off x="8416508" y="4736317"/>
            <a:ext cx="2765082" cy="855961"/>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700" dirty="0">
                <a:solidFill>
                  <a:srgbClr val="414042"/>
                </a:solidFill>
              </a:rPr>
              <a:t>Drains from decks</a:t>
            </a:r>
            <a:br>
              <a:rPr lang="en-GB" altLang="en-US" sz="1700" dirty="0">
                <a:solidFill>
                  <a:srgbClr val="414042"/>
                </a:solidFill>
              </a:rPr>
            </a:br>
            <a:r>
              <a:rPr lang="en-GB" altLang="en-US" sz="1700" dirty="0">
                <a:solidFill>
                  <a:srgbClr val="414042"/>
                </a:solidFill>
              </a:rPr>
              <a:t>to carry off</a:t>
            </a:r>
            <a:br>
              <a:rPr lang="en-GB" altLang="en-US" sz="1700" dirty="0">
                <a:solidFill>
                  <a:srgbClr val="414042"/>
                </a:solidFill>
              </a:rPr>
            </a:br>
            <a:r>
              <a:rPr lang="en-GB" altLang="en-US" sz="1700" dirty="0">
                <a:solidFill>
                  <a:srgbClr val="414042"/>
                </a:solidFill>
              </a:rPr>
              <a:t>extra water  </a:t>
            </a:r>
          </a:p>
        </p:txBody>
      </p:sp>
      <p:sp>
        <p:nvSpPr>
          <p:cNvPr id="46" name="Rectangle 45">
            <a:extLst>
              <a:ext uri="{FF2B5EF4-FFF2-40B4-BE49-F238E27FC236}">
                <a16:creationId xmlns:a16="http://schemas.microsoft.com/office/drawing/2014/main" id="{0536A295-DE09-CD42-A00C-29F9800BB1AB}"/>
              </a:ext>
            </a:extLst>
          </p:cNvPr>
          <p:cNvSpPr/>
          <p:nvPr/>
        </p:nvSpPr>
        <p:spPr>
          <a:xfrm>
            <a:off x="8416507" y="4542832"/>
            <a:ext cx="2771883" cy="116796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77E93247-8892-974D-885F-44680DA20381}"/>
              </a:ext>
            </a:extLst>
          </p:cNvPr>
          <p:cNvSpPr/>
          <p:nvPr/>
        </p:nvSpPr>
        <p:spPr>
          <a:xfrm>
            <a:off x="512770" y="706304"/>
            <a:ext cx="3016493" cy="1390315"/>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Comic Sans MS" panose="030F0902030302020204" pitchFamily="66" charset="0"/>
            </a:endParaRPr>
          </a:p>
        </p:txBody>
      </p:sp>
      <p:sp>
        <p:nvSpPr>
          <p:cNvPr id="27" name="Rectangle 26">
            <a:extLst>
              <a:ext uri="{FF2B5EF4-FFF2-40B4-BE49-F238E27FC236}">
                <a16:creationId xmlns:a16="http://schemas.microsoft.com/office/drawing/2014/main" id="{61FF503C-0F77-B641-A4D5-4BFB3BA88B6B}"/>
              </a:ext>
            </a:extLst>
          </p:cNvPr>
          <p:cNvSpPr/>
          <p:nvPr/>
        </p:nvSpPr>
        <p:spPr>
          <a:xfrm>
            <a:off x="512770" y="465728"/>
            <a:ext cx="3016493" cy="403670"/>
          </a:xfrm>
          <a:prstGeom prst="rect">
            <a:avLst/>
          </a:prstGeom>
          <a:solidFill>
            <a:srgbClr val="0070C0"/>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Clarify</a:t>
            </a:r>
          </a:p>
        </p:txBody>
      </p:sp>
      <p:pic>
        <p:nvPicPr>
          <p:cNvPr id="3" name="Picture 2" descr="Text&#10;&#10;Description automatically generated">
            <a:extLst>
              <a:ext uri="{FF2B5EF4-FFF2-40B4-BE49-F238E27FC236}">
                <a16:creationId xmlns:a16="http://schemas.microsoft.com/office/drawing/2014/main" id="{CB9B370D-088B-0AB4-0072-1785E232CD5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982778" y="1253676"/>
            <a:ext cx="1420610" cy="780100"/>
          </a:xfrm>
          <a:prstGeom prst="rect">
            <a:avLst/>
          </a:prstGeom>
        </p:spPr>
      </p:pic>
      <p:sp>
        <p:nvSpPr>
          <p:cNvPr id="4" name="TextBox 3">
            <a:extLst>
              <a:ext uri="{FF2B5EF4-FFF2-40B4-BE49-F238E27FC236}">
                <a16:creationId xmlns:a16="http://schemas.microsoft.com/office/drawing/2014/main" id="{B43EFC8E-D86E-705D-3C9D-46F4E617EA49}"/>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16</a:t>
            </a:r>
          </a:p>
        </p:txBody>
      </p:sp>
    </p:spTree>
    <p:extLst>
      <p:ext uri="{BB962C8B-B14F-4D97-AF65-F5344CB8AC3E}">
        <p14:creationId xmlns:p14="http://schemas.microsoft.com/office/powerpoint/2010/main" val="3508984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8"/>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4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5"/>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P spid="22" grpId="0"/>
      <p:bldP spid="2" grpId="0" animBg="1"/>
      <p:bldP spid="25" grpId="0" animBg="1"/>
      <p:bldP spid="32" grpId="0"/>
      <p:bldP spid="33" grpId="0"/>
      <p:bldP spid="34" grpId="0" animBg="1"/>
      <p:bldP spid="35" grpId="0" animBg="1"/>
      <p:bldP spid="39" grpId="0" animBg="1"/>
      <p:bldP spid="40" grpId="0"/>
      <p:bldP spid="42" grpId="0" animBg="1"/>
      <p:bldP spid="24" grpId="0"/>
      <p:bldP spid="26" grpId="0" animBg="1"/>
      <p:bldP spid="38" grpId="0"/>
      <p:bldP spid="43" grpId="0" animBg="1"/>
      <p:bldP spid="45" grpId="0"/>
      <p:bldP spid="4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2">
            <a:extLst>
              <a:ext uri="{FF2B5EF4-FFF2-40B4-BE49-F238E27FC236}">
                <a16:creationId xmlns:a16="http://schemas.microsoft.com/office/drawing/2014/main" id="{F074EAF6-C341-034C-ABD0-22A3D3BE9470}"/>
              </a:ext>
            </a:extLst>
          </p:cNvPr>
          <p:cNvSpPr txBox="1">
            <a:spLocks/>
          </p:cNvSpPr>
          <p:nvPr/>
        </p:nvSpPr>
        <p:spPr>
          <a:xfrm>
            <a:off x="0" y="71264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Get ready for reading</a:t>
            </a:r>
          </a:p>
        </p:txBody>
      </p:sp>
      <p:sp>
        <p:nvSpPr>
          <p:cNvPr id="11" name="Text Box 6">
            <a:extLst>
              <a:ext uri="{FF2B5EF4-FFF2-40B4-BE49-F238E27FC236}">
                <a16:creationId xmlns:a16="http://schemas.microsoft.com/office/drawing/2014/main" id="{5380B3F4-5639-6948-9398-2B1751353774}"/>
              </a:ext>
            </a:extLst>
          </p:cNvPr>
          <p:cNvSpPr txBox="1">
            <a:spLocks noChangeArrowheads="1"/>
          </p:cNvSpPr>
          <p:nvPr/>
        </p:nvSpPr>
        <p:spPr bwMode="auto">
          <a:xfrm>
            <a:off x="1697094" y="2014620"/>
            <a:ext cx="8962885" cy="37422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marL="1436688" indent="-522288">
              <a:defRPr>
                <a:solidFill>
                  <a:schemeClr val="tx1"/>
                </a:solidFill>
                <a:latin typeface="Comic Sans MS" panose="030F0902030302020204" pitchFamily="66" charset="0"/>
                <a:cs typeface="Arial" panose="020B0604020202020204" pitchFamily="34" charset="0"/>
              </a:defRPr>
            </a:lvl3pPr>
            <a:lvl4pPr marL="1616075">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ts val="1000"/>
              </a:spcBef>
              <a:buClr>
                <a:srgbClr val="0070C0"/>
              </a:buClr>
            </a:pPr>
            <a:r>
              <a:rPr lang="en-GB" altLang="en-US" sz="2000" dirty="0">
                <a:solidFill>
                  <a:srgbClr val="414042"/>
                </a:solidFill>
              </a:rPr>
              <a:t>Before you read the poem, you are going to try and identify patterns but in an unfamiliar font.</a:t>
            </a:r>
          </a:p>
          <a:p>
            <a:pPr>
              <a:spcBef>
                <a:spcPts val="1000"/>
              </a:spcBef>
              <a:buClr>
                <a:srgbClr val="0070C0"/>
              </a:buClr>
            </a:pPr>
            <a:r>
              <a:rPr lang="en-GB" altLang="en-US" sz="2000" dirty="0">
                <a:solidFill>
                  <a:srgbClr val="414042"/>
                </a:solidFill>
              </a:rPr>
              <a:t>Look closely to find repeated structures.</a:t>
            </a:r>
          </a:p>
          <a:p>
            <a:pPr>
              <a:spcBef>
                <a:spcPts val="1000"/>
              </a:spcBef>
              <a:buClr>
                <a:srgbClr val="0070C0"/>
              </a:buClr>
            </a:pPr>
            <a:r>
              <a:rPr lang="en-GB" altLang="en-US" sz="2000" b="1" dirty="0">
                <a:solidFill>
                  <a:srgbClr val="414042"/>
                </a:solidFill>
              </a:rPr>
              <a:t>Consider the following:</a:t>
            </a:r>
          </a:p>
          <a:p>
            <a:pPr marL="342900" indent="-342900" eaLnBrk="1" hangingPunct="1">
              <a:spcBef>
                <a:spcPct val="50000"/>
              </a:spcBef>
              <a:buClr>
                <a:srgbClr val="0070C0"/>
              </a:buClr>
              <a:buFont typeface="Arial" panose="020B0604020202020204" pitchFamily="34" charset="0"/>
              <a:buChar char="•"/>
            </a:pPr>
            <a:r>
              <a:rPr lang="en-GB" altLang="en-US" sz="2000" dirty="0">
                <a:solidFill>
                  <a:srgbClr val="414042"/>
                </a:solidFill>
              </a:rPr>
              <a:t>Can you spot any ‘words’ at the end of the lines which look similar?</a:t>
            </a:r>
          </a:p>
          <a:p>
            <a:pPr marL="342900" indent="-342900" eaLnBrk="1" hangingPunct="1">
              <a:spcBef>
                <a:spcPct val="50000"/>
              </a:spcBef>
              <a:buClr>
                <a:srgbClr val="0070C0"/>
              </a:buClr>
              <a:buFont typeface="Arial" panose="020B0604020202020204" pitchFamily="34" charset="0"/>
              <a:buChar char="•"/>
            </a:pPr>
            <a:r>
              <a:rPr lang="en-GB" altLang="en-US" sz="2000" dirty="0">
                <a:solidFill>
                  <a:srgbClr val="414042"/>
                </a:solidFill>
              </a:rPr>
              <a:t>Can you identify any words which may be proper nouns?</a:t>
            </a:r>
          </a:p>
          <a:p>
            <a:pPr marL="342900" indent="-342900" eaLnBrk="1" hangingPunct="1">
              <a:spcBef>
                <a:spcPct val="50000"/>
              </a:spcBef>
              <a:buClr>
                <a:srgbClr val="0070C0"/>
              </a:buClr>
              <a:buFont typeface="Arial" panose="020B0604020202020204" pitchFamily="34" charset="0"/>
              <a:buChar char="•"/>
            </a:pPr>
            <a:r>
              <a:rPr lang="en-GB" altLang="en-US" sz="2000" dirty="0">
                <a:solidFill>
                  <a:srgbClr val="414042"/>
                </a:solidFill>
              </a:rPr>
              <a:t>Can you recognise any punctuation which will guide you how to read it?</a:t>
            </a:r>
          </a:p>
        </p:txBody>
      </p:sp>
      <p:sp>
        <p:nvSpPr>
          <p:cNvPr id="2" name="TextBox 1">
            <a:extLst>
              <a:ext uri="{FF2B5EF4-FFF2-40B4-BE49-F238E27FC236}">
                <a16:creationId xmlns:a16="http://schemas.microsoft.com/office/drawing/2014/main" id="{A63DB2A1-D550-AB11-11A1-306E941923F4}"/>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17</a:t>
            </a:r>
          </a:p>
        </p:txBody>
      </p:sp>
    </p:spTree>
    <p:extLst>
      <p:ext uri="{BB962C8B-B14F-4D97-AF65-F5344CB8AC3E}">
        <p14:creationId xmlns:p14="http://schemas.microsoft.com/office/powerpoint/2010/main" val="19615514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a:extLst>
              <a:ext uri="{FF2B5EF4-FFF2-40B4-BE49-F238E27FC236}">
                <a16:creationId xmlns:a16="http://schemas.microsoft.com/office/drawing/2014/main" id="{B81FAC0B-5383-FA44-9242-5CDA3D222A1C}"/>
              </a:ext>
            </a:extLst>
          </p:cNvPr>
          <p:cNvSpPr>
            <a:spLocks noChangeArrowheads="1"/>
          </p:cNvSpPr>
          <p:nvPr/>
        </p:nvSpPr>
        <p:spPr bwMode="auto">
          <a:xfrm>
            <a:off x="360607" y="773287"/>
            <a:ext cx="11346289" cy="5162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spcBef>
                <a:spcPct val="20000"/>
              </a:spcBef>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500"/>
              </a:spcBef>
              <a:buFontTx/>
              <a:buNone/>
            </a:pPr>
            <a:r>
              <a:rPr lang="en-GB" altLang="en-US" sz="2200" dirty="0">
                <a:solidFill>
                  <a:schemeClr val="accent2"/>
                </a:solidFill>
                <a:latin typeface="Symbol" pitchFamily="2" charset="2"/>
              </a:rPr>
              <a:t> </a:t>
            </a:r>
            <a:r>
              <a:rPr lang="en-GB" altLang="en-US" sz="1800" dirty="0">
                <a:solidFill>
                  <a:srgbClr val="414042"/>
                </a:solidFill>
                <a:latin typeface="Symbol" pitchFamily="2" charset="2"/>
              </a:rPr>
              <a:t>We were schooner-rigged and rakish, with a long and </a:t>
            </a:r>
            <a:r>
              <a:rPr lang="en-GB" altLang="en-US" sz="1800" dirty="0" err="1">
                <a:solidFill>
                  <a:srgbClr val="414042"/>
                </a:solidFill>
                <a:latin typeface="Symbol" pitchFamily="2" charset="2"/>
              </a:rPr>
              <a:t>lissome</a:t>
            </a:r>
            <a:r>
              <a:rPr lang="en-GB" altLang="en-US" sz="1800" dirty="0">
                <a:solidFill>
                  <a:srgbClr val="414042"/>
                </a:solidFill>
                <a:latin typeface="Symbol" pitchFamily="2" charset="2"/>
              </a:rPr>
              <a:t> hull, </a:t>
            </a:r>
            <a:br>
              <a:rPr lang="en-GB" altLang="en-US" sz="1800" dirty="0">
                <a:solidFill>
                  <a:srgbClr val="414042"/>
                </a:solidFill>
                <a:latin typeface="Symbol" pitchFamily="2" charset="2"/>
              </a:rPr>
            </a:br>
            <a:r>
              <a:rPr lang="en-GB" altLang="en-US" sz="1800" dirty="0">
                <a:solidFill>
                  <a:srgbClr val="414042"/>
                </a:solidFill>
                <a:latin typeface="Symbol" pitchFamily="2" charset="2"/>
              </a:rPr>
              <a:t>And we flew the pretty colours of the crossbones and the skull; </a:t>
            </a:r>
            <a:br>
              <a:rPr lang="en-GB" altLang="en-US" sz="1800" dirty="0">
                <a:solidFill>
                  <a:srgbClr val="414042"/>
                </a:solidFill>
                <a:latin typeface="Symbol" pitchFamily="2" charset="2"/>
              </a:rPr>
            </a:br>
            <a:r>
              <a:rPr lang="en-GB" altLang="en-US" sz="1800" dirty="0">
                <a:solidFill>
                  <a:srgbClr val="414042"/>
                </a:solidFill>
                <a:latin typeface="Symbol" pitchFamily="2" charset="2"/>
              </a:rPr>
              <a:t>We'd a big black Jolly Roger flapping grimly at the fore, </a:t>
            </a:r>
            <a:br>
              <a:rPr lang="en-GB" altLang="en-US" sz="1800" dirty="0">
                <a:solidFill>
                  <a:srgbClr val="414042"/>
                </a:solidFill>
                <a:latin typeface="Symbol" pitchFamily="2" charset="2"/>
              </a:rPr>
            </a:br>
            <a:r>
              <a:rPr lang="en-GB" altLang="en-US" sz="1800" dirty="0">
                <a:solidFill>
                  <a:srgbClr val="414042"/>
                </a:solidFill>
                <a:latin typeface="Symbol" pitchFamily="2" charset="2"/>
              </a:rPr>
              <a:t>And we sailed the Spanish Water in the happy days of yore.</a:t>
            </a:r>
          </a:p>
          <a:p>
            <a:pPr algn="ctr" eaLnBrk="1" hangingPunct="1">
              <a:spcBef>
                <a:spcPts val="1500"/>
              </a:spcBef>
              <a:buFontTx/>
              <a:buNone/>
            </a:pPr>
            <a:r>
              <a:rPr lang="en-GB" altLang="en-US" sz="1800" dirty="0">
                <a:solidFill>
                  <a:srgbClr val="414042"/>
                </a:solidFill>
                <a:latin typeface="Symbol" pitchFamily="2" charset="2"/>
              </a:rPr>
              <a:t>We'd a long brass gun amidships, like a well-conducted ship, </a:t>
            </a:r>
            <a:br>
              <a:rPr lang="en-GB" altLang="en-US" sz="1800" dirty="0">
                <a:solidFill>
                  <a:srgbClr val="414042"/>
                </a:solidFill>
                <a:latin typeface="Symbol" pitchFamily="2" charset="2"/>
              </a:rPr>
            </a:br>
            <a:r>
              <a:rPr lang="en-GB" altLang="en-US" sz="1800" dirty="0">
                <a:solidFill>
                  <a:srgbClr val="414042"/>
                </a:solidFill>
                <a:latin typeface="Symbol" pitchFamily="2" charset="2"/>
              </a:rPr>
              <a:t>We had each a brace of pistols and a cutlass at the hip; </a:t>
            </a:r>
            <a:br>
              <a:rPr lang="en-GB" altLang="en-US" sz="1800" dirty="0">
                <a:solidFill>
                  <a:srgbClr val="414042"/>
                </a:solidFill>
                <a:latin typeface="Symbol" pitchFamily="2" charset="2"/>
              </a:rPr>
            </a:br>
            <a:r>
              <a:rPr lang="en-GB" altLang="en-US" sz="1800" dirty="0">
                <a:solidFill>
                  <a:srgbClr val="414042"/>
                </a:solidFill>
                <a:latin typeface="Symbol" pitchFamily="2" charset="2"/>
              </a:rPr>
              <a:t>It's a point which tells against us, and a fact to be deplored, </a:t>
            </a:r>
            <a:br>
              <a:rPr lang="en-GB" altLang="en-US" sz="1800" dirty="0">
                <a:solidFill>
                  <a:srgbClr val="414042"/>
                </a:solidFill>
                <a:latin typeface="Symbol" pitchFamily="2" charset="2"/>
              </a:rPr>
            </a:br>
            <a:r>
              <a:rPr lang="en-GB" altLang="en-US" sz="1800" dirty="0">
                <a:solidFill>
                  <a:srgbClr val="414042"/>
                </a:solidFill>
                <a:latin typeface="Symbol" pitchFamily="2" charset="2"/>
              </a:rPr>
              <a:t>But we chased the goodly merchant-men and laid their ships aboard.</a:t>
            </a:r>
          </a:p>
          <a:p>
            <a:pPr algn="ctr" eaLnBrk="1" hangingPunct="1">
              <a:spcBef>
                <a:spcPts val="1500"/>
              </a:spcBef>
              <a:buFontTx/>
              <a:buNone/>
            </a:pPr>
            <a:r>
              <a:rPr lang="en-GB" altLang="en-US" sz="1800" dirty="0">
                <a:solidFill>
                  <a:srgbClr val="414042"/>
                </a:solidFill>
                <a:latin typeface="Symbol" pitchFamily="2" charset="2"/>
              </a:rPr>
              <a:t>Then the dead men fouled the scuppers and the wounded filled the chains, </a:t>
            </a:r>
            <a:br>
              <a:rPr lang="en-GB" altLang="en-US" sz="1800" dirty="0">
                <a:solidFill>
                  <a:srgbClr val="414042"/>
                </a:solidFill>
                <a:latin typeface="Symbol" pitchFamily="2" charset="2"/>
              </a:rPr>
            </a:br>
            <a:r>
              <a:rPr lang="en-GB" altLang="en-US" sz="1800" dirty="0">
                <a:solidFill>
                  <a:srgbClr val="414042"/>
                </a:solidFill>
                <a:latin typeface="Symbol" pitchFamily="2" charset="2"/>
              </a:rPr>
              <a:t>And the paint-work all was spatter dashed with other people</a:t>
            </a:r>
            <a:r>
              <a:rPr lang="en-GB" altLang="en-US" sz="1800" dirty="0">
                <a:solidFill>
                  <a:srgbClr val="414042"/>
                </a:solidFill>
                <a:latin typeface="Times New Roman" panose="02020603050405020304" pitchFamily="18" charset="0"/>
              </a:rPr>
              <a:t>’</a:t>
            </a:r>
            <a:r>
              <a:rPr lang="en-GB" altLang="en-US" sz="1800" dirty="0">
                <a:solidFill>
                  <a:srgbClr val="414042"/>
                </a:solidFill>
                <a:latin typeface="Symbol" pitchFamily="2" charset="2"/>
              </a:rPr>
              <a:t>s brains, </a:t>
            </a:r>
            <a:br>
              <a:rPr lang="en-GB" altLang="en-US" sz="1800" dirty="0">
                <a:solidFill>
                  <a:srgbClr val="414042"/>
                </a:solidFill>
                <a:latin typeface="Symbol" pitchFamily="2" charset="2"/>
              </a:rPr>
            </a:br>
            <a:r>
              <a:rPr lang="en-GB" altLang="en-US" sz="1800" dirty="0">
                <a:solidFill>
                  <a:srgbClr val="414042"/>
                </a:solidFill>
                <a:latin typeface="Symbol" pitchFamily="2" charset="2"/>
              </a:rPr>
              <a:t>She was boarded, she was looted, she was scuttled till she sank.</a:t>
            </a:r>
            <a:br>
              <a:rPr lang="en-GB" altLang="en-US" sz="1800" dirty="0">
                <a:solidFill>
                  <a:srgbClr val="414042"/>
                </a:solidFill>
                <a:latin typeface="Symbol" pitchFamily="2" charset="2"/>
              </a:rPr>
            </a:br>
            <a:r>
              <a:rPr lang="en-GB" altLang="en-US" sz="1800" dirty="0">
                <a:solidFill>
                  <a:srgbClr val="414042"/>
                </a:solidFill>
                <a:latin typeface="Symbol" pitchFamily="2" charset="2"/>
              </a:rPr>
              <a:t>And the pale survivors left us by the medium of the plank.</a:t>
            </a:r>
          </a:p>
          <a:p>
            <a:pPr algn="ctr" eaLnBrk="1" hangingPunct="1">
              <a:spcBef>
                <a:spcPts val="1500"/>
              </a:spcBef>
              <a:buFontTx/>
              <a:buNone/>
            </a:pPr>
            <a:r>
              <a:rPr lang="en-GB" altLang="en-US" sz="1800" dirty="0">
                <a:solidFill>
                  <a:srgbClr val="414042"/>
                </a:solidFill>
                <a:latin typeface="Symbol" pitchFamily="2" charset="2"/>
              </a:rPr>
              <a:t>Ah! the pig-tailed, quidding pirates and the pretty pranks we played, </a:t>
            </a:r>
            <a:br>
              <a:rPr lang="en-GB" altLang="en-US" sz="1800" dirty="0">
                <a:solidFill>
                  <a:srgbClr val="414042"/>
                </a:solidFill>
                <a:latin typeface="Symbol" pitchFamily="2" charset="2"/>
              </a:rPr>
            </a:br>
            <a:r>
              <a:rPr lang="en-GB" altLang="en-US" sz="1800" dirty="0">
                <a:solidFill>
                  <a:srgbClr val="414042"/>
                </a:solidFill>
                <a:latin typeface="Symbol" pitchFamily="2" charset="2"/>
              </a:rPr>
              <a:t>All have since been put a stop to by the naughty Board of Trade; </a:t>
            </a:r>
            <a:br>
              <a:rPr lang="en-GB" altLang="en-US" sz="1800" dirty="0">
                <a:solidFill>
                  <a:srgbClr val="414042"/>
                </a:solidFill>
                <a:latin typeface="Symbol" pitchFamily="2" charset="2"/>
              </a:rPr>
            </a:br>
            <a:r>
              <a:rPr lang="en-GB" altLang="en-US" sz="1800" dirty="0">
                <a:solidFill>
                  <a:srgbClr val="414042"/>
                </a:solidFill>
                <a:latin typeface="Symbol" pitchFamily="2" charset="2"/>
              </a:rPr>
              <a:t>The schooners and the merry crews are laid away to rest, </a:t>
            </a:r>
            <a:br>
              <a:rPr lang="en-GB" altLang="en-US" sz="1800" dirty="0">
                <a:solidFill>
                  <a:srgbClr val="414042"/>
                </a:solidFill>
                <a:latin typeface="Symbol" pitchFamily="2" charset="2"/>
              </a:rPr>
            </a:br>
            <a:r>
              <a:rPr lang="en-GB" altLang="en-US" sz="1800" dirty="0">
                <a:solidFill>
                  <a:srgbClr val="414042"/>
                </a:solidFill>
                <a:latin typeface="Symbol" pitchFamily="2" charset="2"/>
              </a:rPr>
              <a:t>A little south the sunset in the islands of the Blest.</a:t>
            </a:r>
          </a:p>
        </p:txBody>
      </p:sp>
      <p:sp>
        <p:nvSpPr>
          <p:cNvPr id="2" name="TextBox 1">
            <a:extLst>
              <a:ext uri="{FF2B5EF4-FFF2-40B4-BE49-F238E27FC236}">
                <a16:creationId xmlns:a16="http://schemas.microsoft.com/office/drawing/2014/main" id="{207AB1B9-6F00-73AD-3B55-423C1C15C522}"/>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18</a:t>
            </a:r>
          </a:p>
        </p:txBody>
      </p:sp>
    </p:spTree>
    <p:extLst>
      <p:ext uri="{BB962C8B-B14F-4D97-AF65-F5344CB8AC3E}">
        <p14:creationId xmlns:p14="http://schemas.microsoft.com/office/powerpoint/2010/main" val="13116577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2">
            <a:extLst>
              <a:ext uri="{FF2B5EF4-FFF2-40B4-BE49-F238E27FC236}">
                <a16:creationId xmlns:a16="http://schemas.microsoft.com/office/drawing/2014/main" id="{F074EAF6-C341-034C-ABD0-22A3D3BE9470}"/>
              </a:ext>
            </a:extLst>
          </p:cNvPr>
          <p:cNvSpPr txBox="1">
            <a:spLocks/>
          </p:cNvSpPr>
          <p:nvPr/>
        </p:nvSpPr>
        <p:spPr>
          <a:xfrm>
            <a:off x="0" y="71264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Get ready for reading</a:t>
            </a:r>
          </a:p>
        </p:txBody>
      </p:sp>
      <p:sp>
        <p:nvSpPr>
          <p:cNvPr id="11" name="Text Box 6">
            <a:extLst>
              <a:ext uri="{FF2B5EF4-FFF2-40B4-BE49-F238E27FC236}">
                <a16:creationId xmlns:a16="http://schemas.microsoft.com/office/drawing/2014/main" id="{5380B3F4-5639-6948-9398-2B1751353774}"/>
              </a:ext>
            </a:extLst>
          </p:cNvPr>
          <p:cNvSpPr txBox="1">
            <a:spLocks noChangeArrowheads="1"/>
          </p:cNvSpPr>
          <p:nvPr/>
        </p:nvSpPr>
        <p:spPr bwMode="auto">
          <a:xfrm>
            <a:off x="1191768" y="1461167"/>
            <a:ext cx="8962885" cy="35295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marL="1436688" indent="-522288">
              <a:defRPr>
                <a:solidFill>
                  <a:schemeClr val="tx1"/>
                </a:solidFill>
                <a:latin typeface="Comic Sans MS" panose="030F0902030302020204" pitchFamily="66" charset="0"/>
                <a:cs typeface="Arial" panose="020B0604020202020204" pitchFamily="34" charset="0"/>
              </a:defRPr>
            </a:lvl3pPr>
            <a:lvl4pPr marL="1616075">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FontTx/>
              <a:buNone/>
            </a:pPr>
            <a:r>
              <a:rPr lang="en-GB" altLang="en-US" sz="2000" dirty="0">
                <a:solidFill>
                  <a:srgbClr val="414042"/>
                </a:solidFill>
              </a:rPr>
              <a:t>In pairs, you are going to look at separate lines from a poem and work out what order the lines should be in. Discuss with your partner what clues reveal the sequence of the lines.</a:t>
            </a:r>
          </a:p>
          <a:p>
            <a:pPr eaLnBrk="1" hangingPunct="1">
              <a:spcBef>
                <a:spcPct val="50000"/>
              </a:spcBef>
              <a:buFontTx/>
              <a:buNone/>
            </a:pPr>
            <a:r>
              <a:rPr lang="en-GB" altLang="en-US" sz="2000" b="1" dirty="0">
                <a:solidFill>
                  <a:srgbClr val="414042"/>
                </a:solidFill>
              </a:rPr>
              <a:t>Consider the following:</a:t>
            </a:r>
          </a:p>
          <a:p>
            <a:pPr marL="342900" indent="-342900" eaLnBrk="1" hangingPunct="1">
              <a:spcBef>
                <a:spcPct val="50000"/>
              </a:spcBef>
              <a:buClr>
                <a:srgbClr val="0070C0"/>
              </a:buClr>
              <a:buFont typeface="Arial" panose="020B0604020202020204" pitchFamily="34" charset="0"/>
              <a:buChar char="•"/>
            </a:pPr>
            <a:r>
              <a:rPr lang="en-GB" altLang="en-US" sz="2000" dirty="0">
                <a:solidFill>
                  <a:srgbClr val="414042"/>
                </a:solidFill>
              </a:rPr>
              <a:t>Can you spot any words at the end of the lines which rhyme?</a:t>
            </a:r>
          </a:p>
          <a:p>
            <a:pPr marL="342900" indent="-342900" eaLnBrk="1" hangingPunct="1">
              <a:spcBef>
                <a:spcPct val="50000"/>
              </a:spcBef>
              <a:buClr>
                <a:srgbClr val="0070C0"/>
              </a:buClr>
              <a:buFont typeface="Arial" panose="020B0604020202020204" pitchFamily="34" charset="0"/>
              <a:buChar char="•"/>
            </a:pPr>
            <a:r>
              <a:rPr lang="en-GB" altLang="en-US" sz="2000" dirty="0">
                <a:solidFill>
                  <a:srgbClr val="414042"/>
                </a:solidFill>
              </a:rPr>
              <a:t>Can you identify the ‘beat’ of the poem?</a:t>
            </a:r>
          </a:p>
          <a:p>
            <a:pPr marL="342900" indent="-342900" eaLnBrk="1" hangingPunct="1">
              <a:spcBef>
                <a:spcPct val="50000"/>
              </a:spcBef>
              <a:buClr>
                <a:srgbClr val="0070C0"/>
              </a:buClr>
              <a:buFont typeface="Arial" panose="020B0604020202020204" pitchFamily="34" charset="0"/>
              <a:buChar char="•"/>
            </a:pPr>
            <a:r>
              <a:rPr lang="en-GB" altLang="en-US" sz="2000" dirty="0">
                <a:solidFill>
                  <a:srgbClr val="414042"/>
                </a:solidFill>
              </a:rPr>
              <a:t>Can you recognise the theme of the poem?</a:t>
            </a:r>
          </a:p>
          <a:p>
            <a:pPr marL="342900" indent="-342900" eaLnBrk="1" hangingPunct="1">
              <a:spcBef>
                <a:spcPct val="50000"/>
              </a:spcBef>
              <a:buClr>
                <a:srgbClr val="0070C0"/>
              </a:buClr>
              <a:buFont typeface="Arial" panose="020B0604020202020204" pitchFamily="34" charset="0"/>
              <a:buChar char="•"/>
            </a:pPr>
            <a:r>
              <a:rPr lang="en-GB" altLang="en-US" sz="2000" dirty="0">
                <a:solidFill>
                  <a:srgbClr val="414042"/>
                </a:solidFill>
              </a:rPr>
              <a:t>What ideas go together?</a:t>
            </a:r>
          </a:p>
        </p:txBody>
      </p:sp>
      <p:sp>
        <p:nvSpPr>
          <p:cNvPr id="4" name="Text Box 26">
            <a:extLst>
              <a:ext uri="{FF2B5EF4-FFF2-40B4-BE49-F238E27FC236}">
                <a16:creationId xmlns:a16="http://schemas.microsoft.com/office/drawing/2014/main" id="{57756274-F4E8-ED46-A497-931A00051427}"/>
              </a:ext>
            </a:extLst>
          </p:cNvPr>
          <p:cNvSpPr txBox="1">
            <a:spLocks noChangeArrowheads="1"/>
          </p:cNvSpPr>
          <p:nvPr/>
        </p:nvSpPr>
        <p:spPr bwMode="auto">
          <a:xfrm>
            <a:off x="1191768" y="4990735"/>
            <a:ext cx="10154519"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FontTx/>
              <a:buNone/>
            </a:pPr>
            <a:r>
              <a:rPr lang="en-GB" altLang="en-US" sz="2000" dirty="0">
                <a:solidFill>
                  <a:srgbClr val="414042"/>
                </a:solidFill>
              </a:rPr>
              <a:t>To start you off, this is the first line of the poem:</a:t>
            </a:r>
          </a:p>
          <a:p>
            <a:pPr eaLnBrk="1" hangingPunct="1">
              <a:spcBef>
                <a:spcPct val="50000"/>
              </a:spcBef>
              <a:buFontTx/>
              <a:buNone/>
            </a:pPr>
            <a:r>
              <a:rPr lang="en-GB" altLang="en-US" sz="2000" b="1" dirty="0">
                <a:solidFill>
                  <a:srgbClr val="414042"/>
                </a:solidFill>
              </a:rPr>
              <a:t>We were schooner-rigged and rakish, with a long and </a:t>
            </a:r>
            <a:r>
              <a:rPr lang="en-GB" altLang="en-US" sz="2000" b="1" dirty="0" err="1">
                <a:solidFill>
                  <a:srgbClr val="414042"/>
                </a:solidFill>
              </a:rPr>
              <a:t>lissome</a:t>
            </a:r>
            <a:r>
              <a:rPr lang="en-GB" altLang="en-US" sz="2000" b="1" dirty="0">
                <a:solidFill>
                  <a:srgbClr val="414042"/>
                </a:solidFill>
              </a:rPr>
              <a:t> hull, </a:t>
            </a:r>
          </a:p>
        </p:txBody>
      </p:sp>
      <p:sp>
        <p:nvSpPr>
          <p:cNvPr id="2" name="TextBox 1">
            <a:extLst>
              <a:ext uri="{FF2B5EF4-FFF2-40B4-BE49-F238E27FC236}">
                <a16:creationId xmlns:a16="http://schemas.microsoft.com/office/drawing/2014/main" id="{4F681CEA-CF03-2512-F9A5-FB3B307F3990}"/>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19</a:t>
            </a:r>
          </a:p>
        </p:txBody>
      </p:sp>
    </p:spTree>
    <p:extLst>
      <p:ext uri="{BB962C8B-B14F-4D97-AF65-F5344CB8AC3E}">
        <p14:creationId xmlns:p14="http://schemas.microsoft.com/office/powerpoint/2010/main" val="40359916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53D71C0F-6660-A749-82C4-E75B794A984F}"/>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The Teaching Sequence for Writing</a:t>
            </a:r>
            <a:endParaRPr lang="en-US" sz="3000" b="1" dirty="0">
              <a:solidFill>
                <a:srgbClr val="0070C0"/>
              </a:solidFill>
              <a:latin typeface="Comic Sans MS" panose="030F0902030302020204" pitchFamily="66" charset="0"/>
              <a:cs typeface="Arial" panose="020B0604020202020204" pitchFamily="34" charset="0"/>
            </a:endParaRPr>
          </a:p>
        </p:txBody>
      </p:sp>
      <p:grpSp>
        <p:nvGrpSpPr>
          <p:cNvPr id="67" name="Group 66">
            <a:extLst>
              <a:ext uri="{FF2B5EF4-FFF2-40B4-BE49-F238E27FC236}">
                <a16:creationId xmlns:a16="http://schemas.microsoft.com/office/drawing/2014/main" id="{821E2E85-081F-C640-AB65-029A74EF0BFE}"/>
              </a:ext>
            </a:extLst>
          </p:cNvPr>
          <p:cNvGrpSpPr/>
          <p:nvPr/>
        </p:nvGrpSpPr>
        <p:grpSpPr>
          <a:xfrm>
            <a:off x="1441622" y="1503385"/>
            <a:ext cx="3006811" cy="4420339"/>
            <a:chOff x="1640263" y="1503386"/>
            <a:chExt cx="2948213" cy="4334194"/>
          </a:xfrm>
        </p:grpSpPr>
        <p:sp>
          <p:nvSpPr>
            <p:cNvPr id="9" name="Oval 11">
              <a:extLst>
                <a:ext uri="{FF2B5EF4-FFF2-40B4-BE49-F238E27FC236}">
                  <a16:creationId xmlns:a16="http://schemas.microsoft.com/office/drawing/2014/main" id="{BFC5AF31-7044-774D-8F3D-CF158BFAB0E5}"/>
                </a:ext>
              </a:extLst>
            </p:cNvPr>
            <p:cNvSpPr>
              <a:spLocks noChangeArrowheads="1"/>
            </p:cNvSpPr>
            <p:nvPr/>
          </p:nvSpPr>
          <p:spPr bwMode="auto">
            <a:xfrm>
              <a:off x="1640263" y="1503386"/>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endParaRPr lang="en-US" altLang="en-US" sz="2400"/>
            </a:p>
          </p:txBody>
        </p:sp>
        <p:sp>
          <p:nvSpPr>
            <p:cNvPr id="10" name="Oval 14">
              <a:extLst>
                <a:ext uri="{FF2B5EF4-FFF2-40B4-BE49-F238E27FC236}">
                  <a16:creationId xmlns:a16="http://schemas.microsoft.com/office/drawing/2014/main" id="{55745BE3-2C10-874C-A545-267AF3EFA02D}"/>
                </a:ext>
              </a:extLst>
            </p:cNvPr>
            <p:cNvSpPr>
              <a:spLocks noChangeArrowheads="1"/>
            </p:cNvSpPr>
            <p:nvPr/>
          </p:nvSpPr>
          <p:spPr bwMode="auto">
            <a:xfrm>
              <a:off x="1640263" y="3821124"/>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1" name="Oval 15">
              <a:extLst>
                <a:ext uri="{FF2B5EF4-FFF2-40B4-BE49-F238E27FC236}">
                  <a16:creationId xmlns:a16="http://schemas.microsoft.com/office/drawing/2014/main" id="{A276AAB0-BF04-7643-8B48-F6FFF6C36219}"/>
                </a:ext>
              </a:extLst>
            </p:cNvPr>
            <p:cNvSpPr>
              <a:spLocks noChangeArrowheads="1"/>
            </p:cNvSpPr>
            <p:nvPr/>
          </p:nvSpPr>
          <p:spPr bwMode="auto">
            <a:xfrm>
              <a:off x="1640263" y="2659883"/>
              <a:ext cx="2948213" cy="2015270"/>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3" name="Text Box 9">
              <a:extLst>
                <a:ext uri="{FF2B5EF4-FFF2-40B4-BE49-F238E27FC236}">
                  <a16:creationId xmlns:a16="http://schemas.microsoft.com/office/drawing/2014/main" id="{2066FAA0-D983-AA49-B1E9-9F42039E1563}"/>
                </a:ext>
              </a:extLst>
            </p:cNvPr>
            <p:cNvSpPr txBox="1">
              <a:spLocks noChangeArrowheads="1"/>
            </p:cNvSpPr>
            <p:nvPr/>
          </p:nvSpPr>
          <p:spPr bwMode="auto">
            <a:xfrm>
              <a:off x="2008648" y="1787731"/>
              <a:ext cx="2175172" cy="78760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Familiarisation with</a:t>
              </a:r>
              <a:br>
                <a:rPr lang="en-GB" altLang="en-US" sz="1400" dirty="0">
                  <a:solidFill>
                    <a:srgbClr val="343433"/>
                  </a:solidFill>
                </a:rPr>
              </a:br>
              <a:r>
                <a:rPr lang="en-GB" altLang="en-US" sz="1400" dirty="0">
                  <a:solidFill>
                    <a:srgbClr val="343433"/>
                  </a:solidFill>
                </a:rPr>
                <a:t>the text type</a:t>
              </a:r>
            </a:p>
            <a:p>
              <a:pPr algn="ctr" eaLnBrk="1" hangingPunct="1">
                <a:spcBef>
                  <a:spcPct val="50000"/>
                </a:spcBef>
              </a:pPr>
              <a:endParaRPr lang="en-GB" altLang="en-US" sz="1400" dirty="0">
                <a:solidFill>
                  <a:srgbClr val="004B70"/>
                </a:solidFill>
              </a:endParaRPr>
            </a:p>
          </p:txBody>
        </p:sp>
        <p:sp>
          <p:nvSpPr>
            <p:cNvPr id="14" name="Text Box 10">
              <a:extLst>
                <a:ext uri="{FF2B5EF4-FFF2-40B4-BE49-F238E27FC236}">
                  <a16:creationId xmlns:a16="http://schemas.microsoft.com/office/drawing/2014/main" id="{D8AE7010-D864-094A-B59C-98618F2DFDF9}"/>
                </a:ext>
              </a:extLst>
            </p:cNvPr>
            <p:cNvSpPr txBox="1">
              <a:spLocks noChangeArrowheads="1"/>
            </p:cNvSpPr>
            <p:nvPr/>
          </p:nvSpPr>
          <p:spPr bwMode="auto">
            <a:xfrm>
              <a:off x="2178672" y="2804854"/>
              <a:ext cx="1833991" cy="2740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Capturing ideas</a:t>
              </a:r>
            </a:p>
          </p:txBody>
        </p:sp>
        <p:sp>
          <p:nvSpPr>
            <p:cNvPr id="15" name="Text Box 12">
              <a:extLst>
                <a:ext uri="{FF2B5EF4-FFF2-40B4-BE49-F238E27FC236}">
                  <a16:creationId xmlns:a16="http://schemas.microsoft.com/office/drawing/2014/main" id="{41710380-0A64-8040-8B26-3C459EB612E6}"/>
                </a:ext>
              </a:extLst>
            </p:cNvPr>
            <p:cNvSpPr txBox="1">
              <a:spLocks noChangeArrowheads="1"/>
            </p:cNvSpPr>
            <p:nvPr/>
          </p:nvSpPr>
          <p:spPr bwMode="auto">
            <a:xfrm>
              <a:off x="2178672" y="3861453"/>
              <a:ext cx="1833991" cy="47920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Teacher</a:t>
              </a:r>
              <a:br>
                <a:rPr lang="en-GB" altLang="en-US" sz="1400" dirty="0">
                  <a:solidFill>
                    <a:srgbClr val="343433"/>
                  </a:solidFill>
                </a:rPr>
              </a:br>
              <a:r>
                <a:rPr lang="en-GB" altLang="en-US" sz="1400" dirty="0">
                  <a:solidFill>
                    <a:srgbClr val="343433"/>
                  </a:solidFill>
                </a:rPr>
                <a:t>demonstration</a:t>
              </a:r>
            </a:p>
          </p:txBody>
        </p:sp>
        <p:sp>
          <p:nvSpPr>
            <p:cNvPr id="16" name="Text Box 13">
              <a:extLst>
                <a:ext uri="{FF2B5EF4-FFF2-40B4-BE49-F238E27FC236}">
                  <a16:creationId xmlns:a16="http://schemas.microsoft.com/office/drawing/2014/main" id="{D9BF6153-0A45-3F4A-8E11-DA0717A4A06D}"/>
                </a:ext>
              </a:extLst>
            </p:cNvPr>
            <p:cNvSpPr txBox="1">
              <a:spLocks noChangeArrowheads="1"/>
            </p:cNvSpPr>
            <p:nvPr/>
          </p:nvSpPr>
          <p:spPr bwMode="auto">
            <a:xfrm>
              <a:off x="1812554" y="4745722"/>
              <a:ext cx="2566226" cy="8907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500"/>
                </a:spcBef>
                <a:buFontTx/>
                <a:buNone/>
              </a:pPr>
              <a:r>
                <a:rPr lang="en-GB" altLang="en-US" sz="1400" dirty="0">
                  <a:solidFill>
                    <a:srgbClr val="343433"/>
                  </a:solidFill>
                </a:rPr>
                <a:t>Teacher scribing</a:t>
              </a:r>
            </a:p>
            <a:p>
              <a:pPr algn="ctr" eaLnBrk="1" hangingPunct="1">
                <a:spcBef>
                  <a:spcPts val="500"/>
                </a:spcBef>
                <a:buFontTx/>
                <a:buNone/>
              </a:pPr>
              <a:r>
                <a:rPr lang="en-GB" altLang="en-US" sz="1400" dirty="0">
                  <a:solidFill>
                    <a:srgbClr val="343433"/>
                  </a:solidFill>
                </a:rPr>
                <a:t>Supported writing</a:t>
              </a:r>
            </a:p>
            <a:p>
              <a:pPr algn="ctr" eaLnBrk="1" hangingPunct="1">
                <a:spcBef>
                  <a:spcPts val="500"/>
                </a:spcBef>
                <a:buFontTx/>
                <a:buNone/>
              </a:pPr>
              <a:r>
                <a:rPr lang="en-GB" altLang="en-US" sz="1400" dirty="0">
                  <a:solidFill>
                    <a:srgbClr val="343433"/>
                  </a:solidFill>
                </a:rPr>
                <a:t>Independent writing</a:t>
              </a:r>
            </a:p>
          </p:txBody>
        </p:sp>
        <p:cxnSp>
          <p:nvCxnSpPr>
            <p:cNvPr id="36" name="Straight Arrow Connector 35">
              <a:extLst>
                <a:ext uri="{FF2B5EF4-FFF2-40B4-BE49-F238E27FC236}">
                  <a16:creationId xmlns:a16="http://schemas.microsoft.com/office/drawing/2014/main" id="{7E58EFB2-CB5E-7242-8EC4-B205690B5000}"/>
                </a:ext>
              </a:extLst>
            </p:cNvPr>
            <p:cNvCxnSpPr>
              <a:cxnSpLocks/>
            </p:cNvCxnSpPr>
            <p:nvPr/>
          </p:nvCxnSpPr>
          <p:spPr>
            <a:xfrm>
              <a:off x="3098504" y="2311962"/>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8A3EB1C5-ED12-314F-835A-57BB297847C6}"/>
                </a:ext>
              </a:extLst>
            </p:cNvPr>
            <p:cNvCxnSpPr>
              <a:cxnSpLocks/>
            </p:cNvCxnSpPr>
            <p:nvPr/>
          </p:nvCxnSpPr>
          <p:spPr>
            <a:xfrm>
              <a:off x="3098504" y="3133146"/>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87AD3879-0C3C-C84C-A3DD-98E3A647A385}"/>
                </a:ext>
              </a:extLst>
            </p:cNvPr>
            <p:cNvCxnSpPr>
              <a:cxnSpLocks/>
            </p:cNvCxnSpPr>
            <p:nvPr/>
          </p:nvCxnSpPr>
          <p:spPr>
            <a:xfrm>
              <a:off x="3098504" y="4331631"/>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51" name="Rectangle 50">
            <a:extLst>
              <a:ext uri="{FF2B5EF4-FFF2-40B4-BE49-F238E27FC236}">
                <a16:creationId xmlns:a16="http://schemas.microsoft.com/office/drawing/2014/main" id="{EB9181BE-69A1-6342-ABBE-1ECFC3F412D2}"/>
              </a:ext>
            </a:extLst>
          </p:cNvPr>
          <p:cNvSpPr/>
          <p:nvPr/>
        </p:nvSpPr>
        <p:spPr>
          <a:xfrm>
            <a:off x="5262187" y="1508362"/>
            <a:ext cx="5595144" cy="960696"/>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 Box 6">
            <a:extLst>
              <a:ext uri="{FF2B5EF4-FFF2-40B4-BE49-F238E27FC236}">
                <a16:creationId xmlns:a16="http://schemas.microsoft.com/office/drawing/2014/main" id="{8CAC88A2-096D-9D43-8917-0A787F39E51D}"/>
              </a:ext>
            </a:extLst>
          </p:cNvPr>
          <p:cNvSpPr txBox="1">
            <a:spLocks noChangeArrowheads="1"/>
          </p:cNvSpPr>
          <p:nvPr/>
        </p:nvSpPr>
        <p:spPr bwMode="auto">
          <a:xfrm>
            <a:off x="6648702" y="1597205"/>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000"/>
              </a:spcBef>
              <a:buFontTx/>
              <a:buNone/>
            </a:pPr>
            <a:r>
              <a:rPr lang="en-GB" altLang="en-US" sz="1500" dirty="0">
                <a:solidFill>
                  <a:srgbClr val="414042"/>
                </a:solidFill>
              </a:rPr>
              <a:t>Reading with a </a:t>
            </a:r>
            <a:r>
              <a:rPr lang="en-GB" altLang="en-US" sz="1500" b="1" dirty="0">
                <a:solidFill>
                  <a:srgbClr val="414042"/>
                </a:solidFill>
              </a:rPr>
              <a:t>reader’s eye</a:t>
            </a:r>
            <a:r>
              <a:rPr lang="en-GB" altLang="en-US" sz="1500" dirty="0">
                <a:solidFill>
                  <a:srgbClr val="414042"/>
                </a:solidFill>
              </a:rPr>
              <a:t>: </a:t>
            </a:r>
            <a:br>
              <a:rPr lang="en-GB" altLang="en-US" sz="1500" dirty="0">
                <a:solidFill>
                  <a:srgbClr val="414042"/>
                </a:solidFill>
              </a:rPr>
            </a:br>
            <a:r>
              <a:rPr lang="en-GB" altLang="en-US" sz="1500" dirty="0">
                <a:solidFill>
                  <a:srgbClr val="414042"/>
                </a:solidFill>
              </a:rPr>
              <a:t>Do I like it? </a:t>
            </a:r>
            <a:br>
              <a:rPr lang="en-GB" altLang="en-US" sz="1500" dirty="0">
                <a:solidFill>
                  <a:srgbClr val="414042"/>
                </a:solidFill>
              </a:rPr>
            </a:br>
            <a:r>
              <a:rPr lang="en-GB" altLang="en-US" sz="1500" dirty="0">
                <a:solidFill>
                  <a:srgbClr val="414042"/>
                </a:solidFill>
              </a:rPr>
              <a:t>How does it affect me?</a:t>
            </a:r>
          </a:p>
        </p:txBody>
      </p:sp>
      <p:sp>
        <p:nvSpPr>
          <p:cNvPr id="56" name="Rectangle 55">
            <a:extLst>
              <a:ext uri="{FF2B5EF4-FFF2-40B4-BE49-F238E27FC236}">
                <a16:creationId xmlns:a16="http://schemas.microsoft.com/office/drawing/2014/main" id="{ADF28A3C-BEEC-D54E-96E9-7842F12A3639}"/>
              </a:ext>
            </a:extLst>
          </p:cNvPr>
          <p:cNvSpPr/>
          <p:nvPr/>
        </p:nvSpPr>
        <p:spPr>
          <a:xfrm>
            <a:off x="5262187" y="1515302"/>
            <a:ext cx="1245238" cy="9606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1a</a:t>
            </a:r>
          </a:p>
        </p:txBody>
      </p:sp>
      <p:sp>
        <p:nvSpPr>
          <p:cNvPr id="57" name="Rectangle 56">
            <a:extLst>
              <a:ext uri="{FF2B5EF4-FFF2-40B4-BE49-F238E27FC236}">
                <a16:creationId xmlns:a16="http://schemas.microsoft.com/office/drawing/2014/main" id="{219236C5-813E-9A4D-B0B6-9A8BB727E1B1}"/>
              </a:ext>
            </a:extLst>
          </p:cNvPr>
          <p:cNvSpPr/>
          <p:nvPr/>
        </p:nvSpPr>
        <p:spPr>
          <a:xfrm>
            <a:off x="5262187" y="2654085"/>
            <a:ext cx="5595144" cy="960696"/>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ext Box 6">
            <a:extLst>
              <a:ext uri="{FF2B5EF4-FFF2-40B4-BE49-F238E27FC236}">
                <a16:creationId xmlns:a16="http://schemas.microsoft.com/office/drawing/2014/main" id="{DBED06B3-A4E1-6D42-98BB-CC03357984BC}"/>
              </a:ext>
            </a:extLst>
          </p:cNvPr>
          <p:cNvSpPr txBox="1">
            <a:spLocks noChangeArrowheads="1"/>
          </p:cNvSpPr>
          <p:nvPr/>
        </p:nvSpPr>
        <p:spPr bwMode="auto">
          <a:xfrm>
            <a:off x="6648702" y="2742927"/>
            <a:ext cx="4208629"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Reading with a </a:t>
            </a:r>
            <a:r>
              <a:rPr lang="en-GB" altLang="en-US" sz="1500" b="1" dirty="0">
                <a:solidFill>
                  <a:srgbClr val="414042"/>
                </a:solidFill>
              </a:rPr>
              <a:t>writer’s ey</a:t>
            </a:r>
            <a:r>
              <a:rPr lang="en-GB" altLang="en-US" sz="1500" dirty="0">
                <a:solidFill>
                  <a:srgbClr val="414042"/>
                </a:solidFill>
              </a:rPr>
              <a:t>e:</a:t>
            </a:r>
            <a:br>
              <a:rPr lang="en-GB" altLang="en-US" sz="1500" dirty="0">
                <a:solidFill>
                  <a:srgbClr val="414042"/>
                </a:solidFill>
              </a:rPr>
            </a:br>
            <a:r>
              <a:rPr lang="en-GB" altLang="en-US" sz="1500" dirty="0">
                <a:solidFill>
                  <a:srgbClr val="414042"/>
                </a:solidFill>
              </a:rPr>
              <a:t>How has the writer done it? </a:t>
            </a:r>
            <a:br>
              <a:rPr lang="en-GB" altLang="en-US" sz="1500" dirty="0">
                <a:solidFill>
                  <a:srgbClr val="414042"/>
                </a:solidFill>
              </a:rPr>
            </a:br>
            <a:r>
              <a:rPr lang="en-GB" altLang="en-US" sz="1500" dirty="0">
                <a:solidFill>
                  <a:srgbClr val="414042"/>
                </a:solidFill>
              </a:rPr>
              <a:t>What techniques can I learn and apply?</a:t>
            </a:r>
          </a:p>
        </p:txBody>
      </p:sp>
      <p:sp>
        <p:nvSpPr>
          <p:cNvPr id="59" name="Rectangle 58">
            <a:extLst>
              <a:ext uri="{FF2B5EF4-FFF2-40B4-BE49-F238E27FC236}">
                <a16:creationId xmlns:a16="http://schemas.microsoft.com/office/drawing/2014/main" id="{AECFDAEE-CE1C-4444-9E81-550FAACF90E9}"/>
              </a:ext>
            </a:extLst>
          </p:cNvPr>
          <p:cNvSpPr/>
          <p:nvPr/>
        </p:nvSpPr>
        <p:spPr>
          <a:xfrm>
            <a:off x="5262187" y="2661025"/>
            <a:ext cx="1245238" cy="9606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1b</a:t>
            </a:r>
          </a:p>
        </p:txBody>
      </p:sp>
      <p:sp>
        <p:nvSpPr>
          <p:cNvPr id="60" name="Rectangle 59">
            <a:extLst>
              <a:ext uri="{FF2B5EF4-FFF2-40B4-BE49-F238E27FC236}">
                <a16:creationId xmlns:a16="http://schemas.microsoft.com/office/drawing/2014/main" id="{852CD3DC-2AAB-5E46-847F-D3DE544E4A64}"/>
              </a:ext>
            </a:extLst>
          </p:cNvPr>
          <p:cNvSpPr/>
          <p:nvPr/>
        </p:nvSpPr>
        <p:spPr>
          <a:xfrm>
            <a:off x="5262187" y="3792119"/>
            <a:ext cx="5595144" cy="960696"/>
          </a:xfrm>
          <a:prstGeom prst="rect">
            <a:avLst/>
          </a:prstGeom>
          <a:noFill/>
          <a:ln w="38100">
            <a:solidFill>
              <a:srgbClr val="FDAD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 Box 6">
            <a:extLst>
              <a:ext uri="{FF2B5EF4-FFF2-40B4-BE49-F238E27FC236}">
                <a16:creationId xmlns:a16="http://schemas.microsoft.com/office/drawing/2014/main" id="{5C828757-2CA2-2F4B-8910-1EB1AE427DA5}"/>
              </a:ext>
            </a:extLst>
          </p:cNvPr>
          <p:cNvSpPr txBox="1">
            <a:spLocks noChangeArrowheads="1"/>
          </p:cNvSpPr>
          <p:nvPr/>
        </p:nvSpPr>
        <p:spPr bwMode="auto">
          <a:xfrm>
            <a:off x="6648702" y="3970666"/>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Capturing ideas, learning the skills, practising, planning, having a go</a:t>
            </a:r>
          </a:p>
        </p:txBody>
      </p:sp>
      <p:sp>
        <p:nvSpPr>
          <p:cNvPr id="62" name="Rectangle 61">
            <a:extLst>
              <a:ext uri="{FF2B5EF4-FFF2-40B4-BE49-F238E27FC236}">
                <a16:creationId xmlns:a16="http://schemas.microsoft.com/office/drawing/2014/main" id="{C65BFC56-1A42-984B-B7EA-E7972DD6BF36}"/>
              </a:ext>
            </a:extLst>
          </p:cNvPr>
          <p:cNvSpPr/>
          <p:nvPr/>
        </p:nvSpPr>
        <p:spPr>
          <a:xfrm>
            <a:off x="5262187" y="3799059"/>
            <a:ext cx="1245238" cy="960696"/>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2</a:t>
            </a:r>
          </a:p>
        </p:txBody>
      </p:sp>
      <p:sp>
        <p:nvSpPr>
          <p:cNvPr id="63" name="Rectangle 62">
            <a:extLst>
              <a:ext uri="{FF2B5EF4-FFF2-40B4-BE49-F238E27FC236}">
                <a16:creationId xmlns:a16="http://schemas.microsoft.com/office/drawing/2014/main" id="{70777BC2-8101-5E47-8019-3BFBE2AAF138}"/>
              </a:ext>
            </a:extLst>
          </p:cNvPr>
          <p:cNvSpPr/>
          <p:nvPr/>
        </p:nvSpPr>
        <p:spPr>
          <a:xfrm>
            <a:off x="5262187" y="4968599"/>
            <a:ext cx="5595144" cy="960696"/>
          </a:xfrm>
          <a:prstGeom prst="rect">
            <a:avLst/>
          </a:prstGeom>
          <a:noFill/>
          <a:ln w="3810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 Box 6">
            <a:extLst>
              <a:ext uri="{FF2B5EF4-FFF2-40B4-BE49-F238E27FC236}">
                <a16:creationId xmlns:a16="http://schemas.microsoft.com/office/drawing/2014/main" id="{066A1EF9-6C85-6848-B2F1-B3D8C7C770FA}"/>
              </a:ext>
            </a:extLst>
          </p:cNvPr>
          <p:cNvSpPr txBox="1">
            <a:spLocks noChangeArrowheads="1"/>
          </p:cNvSpPr>
          <p:nvPr/>
        </p:nvSpPr>
        <p:spPr bwMode="auto">
          <a:xfrm>
            <a:off x="6648702" y="5147147"/>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Teacher modelling</a:t>
            </a:r>
            <a:br>
              <a:rPr lang="en-GB" altLang="en-US" sz="1500" dirty="0">
                <a:solidFill>
                  <a:srgbClr val="414042"/>
                </a:solidFill>
              </a:rPr>
            </a:br>
            <a:r>
              <a:rPr lang="en-GB" altLang="en-US" sz="1500" dirty="0">
                <a:solidFill>
                  <a:srgbClr val="414042"/>
                </a:solidFill>
              </a:rPr>
              <a:t>Planning, drafting, editing, writing</a:t>
            </a:r>
          </a:p>
        </p:txBody>
      </p:sp>
      <p:sp>
        <p:nvSpPr>
          <p:cNvPr id="65" name="Rectangle 64">
            <a:extLst>
              <a:ext uri="{FF2B5EF4-FFF2-40B4-BE49-F238E27FC236}">
                <a16:creationId xmlns:a16="http://schemas.microsoft.com/office/drawing/2014/main" id="{736D51C3-A651-D847-9C72-B74E3D070493}"/>
              </a:ext>
            </a:extLst>
          </p:cNvPr>
          <p:cNvSpPr/>
          <p:nvPr/>
        </p:nvSpPr>
        <p:spPr>
          <a:xfrm>
            <a:off x="5262187" y="4975540"/>
            <a:ext cx="1245238" cy="960696"/>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3</a:t>
            </a:r>
          </a:p>
        </p:txBody>
      </p:sp>
      <p:sp>
        <p:nvSpPr>
          <p:cNvPr id="27" name="Text Box 21">
            <a:extLst>
              <a:ext uri="{FF2B5EF4-FFF2-40B4-BE49-F238E27FC236}">
                <a16:creationId xmlns:a16="http://schemas.microsoft.com/office/drawing/2014/main" id="{8A759230-D2D9-E34F-8F0C-AB2A58C8DFDC}"/>
              </a:ext>
            </a:extLst>
          </p:cNvPr>
          <p:cNvSpPr txBox="1">
            <a:spLocks noChangeArrowheads="1"/>
          </p:cNvSpPr>
          <p:nvPr/>
        </p:nvSpPr>
        <p:spPr bwMode="auto">
          <a:xfrm>
            <a:off x="531813" y="6140450"/>
            <a:ext cx="4081462"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FontTx/>
              <a:buNone/>
            </a:pPr>
            <a:r>
              <a:rPr lang="en-GB" altLang="en-US" sz="1000" dirty="0">
                <a:solidFill>
                  <a:srgbClr val="286AA6"/>
                </a:solidFill>
                <a:latin typeface="Arial" panose="020B0604020202020204" pitchFamily="34" charset="0"/>
              </a:rPr>
              <a:t>Diagram from Raising Boys’ Achievements in Writing UKLA 2014 </a:t>
            </a:r>
          </a:p>
        </p:txBody>
      </p:sp>
      <p:sp>
        <p:nvSpPr>
          <p:cNvPr id="2" name="TextBox 1">
            <a:extLst>
              <a:ext uri="{FF2B5EF4-FFF2-40B4-BE49-F238E27FC236}">
                <a16:creationId xmlns:a16="http://schemas.microsoft.com/office/drawing/2014/main" id="{53AE91C5-B67E-5826-FF24-2A79A158E14C}"/>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2</a:t>
            </a:r>
          </a:p>
        </p:txBody>
      </p:sp>
    </p:spTree>
    <p:extLst>
      <p:ext uri="{BB962C8B-B14F-4D97-AF65-F5344CB8AC3E}">
        <p14:creationId xmlns:p14="http://schemas.microsoft.com/office/powerpoint/2010/main" val="40125811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a:extLst>
              <a:ext uri="{FF2B5EF4-FFF2-40B4-BE49-F238E27FC236}">
                <a16:creationId xmlns:a16="http://schemas.microsoft.com/office/drawing/2014/main" id="{C736AE12-AB55-D549-844C-E5E16145B26B}"/>
              </a:ext>
            </a:extLst>
          </p:cNvPr>
          <p:cNvSpPr/>
          <p:nvPr/>
        </p:nvSpPr>
        <p:spPr>
          <a:xfrm>
            <a:off x="0" y="0"/>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6" name="TextBox 5">
            <a:extLst>
              <a:ext uri="{FF2B5EF4-FFF2-40B4-BE49-F238E27FC236}">
                <a16:creationId xmlns:a16="http://schemas.microsoft.com/office/drawing/2014/main" id="{16B1C892-D247-B447-B0ED-2F2AE0595AF2}"/>
              </a:ext>
            </a:extLst>
          </p:cNvPr>
          <p:cNvSpPr txBox="1"/>
          <p:nvPr/>
        </p:nvSpPr>
        <p:spPr>
          <a:xfrm>
            <a:off x="145295" y="236859"/>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graphicFrame>
        <p:nvGraphicFramePr>
          <p:cNvPr id="7" name="Group 100">
            <a:extLst>
              <a:ext uri="{FF2B5EF4-FFF2-40B4-BE49-F238E27FC236}">
                <a16:creationId xmlns:a16="http://schemas.microsoft.com/office/drawing/2014/main" id="{E60A0C3F-2EE7-564C-8B65-46B2E09BBB3E}"/>
              </a:ext>
            </a:extLst>
          </p:cNvPr>
          <p:cNvGraphicFramePr>
            <a:graphicFrameLocks noGrp="1"/>
          </p:cNvGraphicFramePr>
          <p:nvPr>
            <p:extLst>
              <p:ext uri="{D42A27DB-BD31-4B8C-83A1-F6EECF244321}">
                <p14:modId xmlns:p14="http://schemas.microsoft.com/office/powerpoint/2010/main" val="1322909648"/>
              </p:ext>
            </p:extLst>
          </p:nvPr>
        </p:nvGraphicFramePr>
        <p:xfrm>
          <a:off x="1527810" y="843050"/>
          <a:ext cx="9250363" cy="5330583"/>
        </p:xfrm>
        <a:graphic>
          <a:graphicData uri="http://schemas.openxmlformats.org/drawingml/2006/table">
            <a:tbl>
              <a:tblPr/>
              <a:tblGrid>
                <a:gridCol w="9250363">
                  <a:extLst>
                    <a:ext uri="{9D8B030D-6E8A-4147-A177-3AD203B41FA5}">
                      <a16:colId xmlns:a16="http://schemas.microsoft.com/office/drawing/2014/main" val="20000"/>
                    </a:ext>
                  </a:extLst>
                </a:gridCol>
              </a:tblGrid>
              <a:tr h="343036">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180000" marR="0" lvl="0" indent="0" algn="l" defTabSz="914400" rtl="0" eaLnBrk="1" fontAlgn="base" latinLnBrk="0" hangingPunct="1">
                        <a:lnSpc>
                          <a:spcPct val="100000"/>
                        </a:lnSpc>
                        <a:spcBef>
                          <a:spcPct val="0"/>
                        </a:spcBef>
                        <a:spcAft>
                          <a:spcPct val="0"/>
                        </a:spcAft>
                        <a:buClrTx/>
                        <a:buSzTx/>
                        <a:buFontTx/>
                        <a:buNone/>
                        <a:tabLst/>
                      </a:pPr>
                      <a:r>
                        <a:rPr kumimoji="0" lang="en-GB" altLang="en-US" sz="17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We were schooner-rigged and rakish, with a long and </a:t>
                      </a:r>
                      <a:r>
                        <a:rPr kumimoji="0" lang="en-GB" altLang="en-US" sz="1700" b="0" i="0" u="none" strike="noStrike" cap="none" normalizeH="0" baseline="0" dirty="0" err="1">
                          <a:ln>
                            <a:noFill/>
                          </a:ln>
                          <a:solidFill>
                            <a:srgbClr val="414042"/>
                          </a:solidFill>
                          <a:effectLst/>
                          <a:latin typeface="Comic Sans MS" panose="030F0702030302020204" pitchFamily="66" charset="0"/>
                          <a:cs typeface="Times New Roman" panose="02020603050405020304" pitchFamily="18" charset="0"/>
                        </a:rPr>
                        <a:t>lissome</a:t>
                      </a:r>
                      <a:r>
                        <a:rPr kumimoji="0" lang="en-GB" altLang="en-US" sz="17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 hull, </a:t>
                      </a:r>
                      <a:endParaRPr kumimoji="0" lang="en-GB" altLang="en-US" sz="17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27" marB="45727"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15129">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180000" marR="0" lvl="0" indent="0" algn="l" defTabSz="914400" rtl="0" eaLnBrk="1" fontAlgn="base" latinLnBrk="0" hangingPunct="1">
                        <a:lnSpc>
                          <a:spcPct val="100000"/>
                        </a:lnSpc>
                        <a:spcBef>
                          <a:spcPct val="0"/>
                        </a:spcBef>
                        <a:spcAft>
                          <a:spcPct val="0"/>
                        </a:spcAft>
                        <a:buClrTx/>
                        <a:buSzTx/>
                        <a:buFontTx/>
                        <a:buNone/>
                        <a:tabLst/>
                      </a:pPr>
                      <a:r>
                        <a:rPr kumimoji="0" lang="en-GB" altLang="en-US" sz="17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But we chased the goodly merchant-men and laid their ships aboard.</a:t>
                      </a:r>
                      <a:endParaRPr kumimoji="0" lang="en-GB" altLang="en-US" sz="17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27" marB="45727"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15129">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180000" marR="0" lvl="0" indent="0" algn="l" defTabSz="914400" rtl="0" eaLnBrk="1" fontAlgn="base" latinLnBrk="0" hangingPunct="1">
                        <a:lnSpc>
                          <a:spcPct val="100000"/>
                        </a:lnSpc>
                        <a:spcBef>
                          <a:spcPct val="0"/>
                        </a:spcBef>
                        <a:spcAft>
                          <a:spcPct val="0"/>
                        </a:spcAft>
                        <a:buClrTx/>
                        <a:buSzTx/>
                        <a:buFontTx/>
                        <a:buNone/>
                        <a:tabLst/>
                      </a:pPr>
                      <a:r>
                        <a:rPr kumimoji="0" lang="en-GB" altLang="en-US" sz="17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The schooners and the merry crews are laid away to rest, </a:t>
                      </a:r>
                      <a:endParaRPr kumimoji="0" lang="en-GB" altLang="en-US" sz="17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27" marB="45727"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15129">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180000" marR="0" lvl="0" indent="0" algn="l" defTabSz="914400" rtl="0" eaLnBrk="1" fontAlgn="base" latinLnBrk="0" hangingPunct="1">
                        <a:lnSpc>
                          <a:spcPct val="100000"/>
                        </a:lnSpc>
                        <a:spcBef>
                          <a:spcPct val="0"/>
                        </a:spcBef>
                        <a:spcAft>
                          <a:spcPct val="0"/>
                        </a:spcAft>
                        <a:buClrTx/>
                        <a:buSzTx/>
                        <a:buFontTx/>
                        <a:buNone/>
                        <a:tabLst/>
                      </a:pPr>
                      <a:r>
                        <a:rPr kumimoji="0" lang="en-GB" altLang="en-US" sz="17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And we sailed the Spanish Water in the happy days of yore.</a:t>
                      </a:r>
                      <a:endParaRPr kumimoji="0" lang="en-GB" altLang="en-US" sz="17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27" marB="45727"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15129">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180000" marR="0" lvl="0" indent="0" algn="l" defTabSz="914400" rtl="0" eaLnBrk="1" fontAlgn="base" latinLnBrk="0" hangingPunct="1">
                        <a:lnSpc>
                          <a:spcPct val="100000"/>
                        </a:lnSpc>
                        <a:spcBef>
                          <a:spcPct val="0"/>
                        </a:spcBef>
                        <a:spcAft>
                          <a:spcPct val="0"/>
                        </a:spcAft>
                        <a:buClrTx/>
                        <a:buSzTx/>
                        <a:buFontTx/>
                        <a:buNone/>
                        <a:tabLst/>
                      </a:pPr>
                      <a:r>
                        <a:rPr kumimoji="0" lang="en-GB" altLang="en-US" sz="17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And the paint-work all was spatter-dashed with other people’s brains, </a:t>
                      </a:r>
                      <a:endParaRPr kumimoji="0" lang="en-GB" altLang="en-US" sz="17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27" marB="45727"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15129">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180000" marR="0" lvl="0" indent="0" algn="l" defTabSz="914400" rtl="0" eaLnBrk="1" fontAlgn="base" latinLnBrk="0" hangingPunct="1">
                        <a:lnSpc>
                          <a:spcPct val="100000"/>
                        </a:lnSpc>
                        <a:spcBef>
                          <a:spcPct val="0"/>
                        </a:spcBef>
                        <a:spcAft>
                          <a:spcPct val="0"/>
                        </a:spcAft>
                        <a:buClrTx/>
                        <a:buSzTx/>
                        <a:buFontTx/>
                        <a:buNone/>
                        <a:tabLst/>
                      </a:pPr>
                      <a:r>
                        <a:rPr kumimoji="0" lang="en-GB" altLang="en-US" sz="17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We'd a big black Jolly Roger flapping grimly at the fore, </a:t>
                      </a:r>
                    </a:p>
                  </a:txBody>
                  <a:tcPr marT="45727" marB="45727"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13630">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180000" marR="0" lvl="0" indent="0" algn="l" defTabSz="914400" rtl="0" eaLnBrk="1" fontAlgn="base" latinLnBrk="0" hangingPunct="1">
                        <a:lnSpc>
                          <a:spcPct val="100000"/>
                        </a:lnSpc>
                        <a:spcBef>
                          <a:spcPct val="0"/>
                        </a:spcBef>
                        <a:spcAft>
                          <a:spcPct val="0"/>
                        </a:spcAft>
                        <a:buClrTx/>
                        <a:buSzTx/>
                        <a:buFontTx/>
                        <a:buNone/>
                        <a:tabLst/>
                      </a:pPr>
                      <a:r>
                        <a:rPr kumimoji="0" lang="en-GB" altLang="en-US" sz="17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It's a point which tells against us, and a fact to be deplored, </a:t>
                      </a:r>
                      <a:endParaRPr kumimoji="0" lang="en-GB" altLang="en-US" sz="17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27" marB="45727"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15129">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180000" marR="0" lvl="0" indent="0" algn="l" defTabSz="914400" rtl="0" eaLnBrk="1" fontAlgn="base" latinLnBrk="0" hangingPunct="1">
                        <a:lnSpc>
                          <a:spcPct val="100000"/>
                        </a:lnSpc>
                        <a:spcBef>
                          <a:spcPct val="0"/>
                        </a:spcBef>
                        <a:spcAft>
                          <a:spcPct val="0"/>
                        </a:spcAft>
                        <a:buClrTx/>
                        <a:buSzTx/>
                        <a:buFontTx/>
                        <a:buNone/>
                        <a:tabLst/>
                      </a:pPr>
                      <a:r>
                        <a:rPr kumimoji="0" lang="en-GB" altLang="en-US" sz="17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And the pale survivors left us by the medium of the plank.</a:t>
                      </a:r>
                      <a:endParaRPr kumimoji="0" lang="en-GB" altLang="en-US" sz="17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27" marB="45727"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415129">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180000" marR="0" lvl="0" indent="0" algn="l" defTabSz="914400" rtl="0" eaLnBrk="1" fontAlgn="base" latinLnBrk="0" hangingPunct="1">
                        <a:lnSpc>
                          <a:spcPct val="100000"/>
                        </a:lnSpc>
                        <a:spcBef>
                          <a:spcPct val="0"/>
                        </a:spcBef>
                        <a:spcAft>
                          <a:spcPct val="0"/>
                        </a:spcAft>
                        <a:buClrTx/>
                        <a:buSzTx/>
                        <a:buFontTx/>
                        <a:buNone/>
                        <a:tabLst/>
                      </a:pPr>
                      <a:r>
                        <a:rPr kumimoji="0" lang="en-GB" altLang="en-US" sz="17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And we flew the pretty colours of the crossbones and the skull; </a:t>
                      </a:r>
                      <a:endParaRPr kumimoji="0" lang="en-GB" altLang="en-US" sz="17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27" marB="45727"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415129">
                <a:tc>
                  <a:txBody>
                    <a:bodyPr/>
                    <a:lstStyle/>
                    <a:p>
                      <a:pPr marL="18000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17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Ah! the pig-tailed, quidding pirates and the pretty pranks we played, </a:t>
                      </a:r>
                      <a:endParaRPr kumimoji="0" lang="en-GB" altLang="en-US" sz="17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27" marB="45727"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415129">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180000" marR="0" lvl="0" indent="0" algn="l" defTabSz="914400" rtl="0" eaLnBrk="1" fontAlgn="base" latinLnBrk="0" hangingPunct="1">
                        <a:lnSpc>
                          <a:spcPct val="100000"/>
                        </a:lnSpc>
                        <a:spcBef>
                          <a:spcPct val="0"/>
                        </a:spcBef>
                        <a:spcAft>
                          <a:spcPct val="0"/>
                        </a:spcAft>
                        <a:buClrTx/>
                        <a:buSzTx/>
                        <a:buFontTx/>
                        <a:buNone/>
                        <a:tabLst/>
                      </a:pPr>
                      <a:r>
                        <a:rPr kumimoji="0" lang="en-GB" altLang="en-US" sz="17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Then the dead men fouled the scuppers and the wounded filled the chains, </a:t>
                      </a:r>
                      <a:endParaRPr kumimoji="0" lang="en-GB" altLang="en-US" sz="17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43" marB="45743"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12945327"/>
                  </a:ext>
                </a:extLst>
              </a:tr>
              <a:tr h="415129">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180000" marR="0" lvl="0" indent="0" algn="l" defTabSz="914400" rtl="0" eaLnBrk="1" fontAlgn="base" latinLnBrk="0" hangingPunct="1">
                        <a:lnSpc>
                          <a:spcPct val="100000"/>
                        </a:lnSpc>
                        <a:spcBef>
                          <a:spcPct val="0"/>
                        </a:spcBef>
                        <a:spcAft>
                          <a:spcPct val="0"/>
                        </a:spcAft>
                        <a:buClrTx/>
                        <a:buSzTx/>
                        <a:buFontTx/>
                        <a:buNone/>
                        <a:tabLst/>
                      </a:pPr>
                      <a:r>
                        <a:rPr kumimoji="0" lang="en-GB" altLang="en-US" sz="17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We'd a long brass gun amidships, like a well-conducted ship, </a:t>
                      </a:r>
                      <a:endParaRPr kumimoji="0" lang="en-GB" altLang="en-US" sz="17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43" marB="45743"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74680398"/>
                  </a:ext>
                </a:extLst>
              </a:tr>
              <a:tr h="415129">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180000" marR="0" lvl="0" indent="0" algn="l" defTabSz="914400" rtl="0" eaLnBrk="1" fontAlgn="base" latinLnBrk="0" hangingPunct="1">
                        <a:lnSpc>
                          <a:spcPct val="100000"/>
                        </a:lnSpc>
                        <a:spcBef>
                          <a:spcPct val="0"/>
                        </a:spcBef>
                        <a:spcAft>
                          <a:spcPct val="0"/>
                        </a:spcAft>
                        <a:buClrTx/>
                        <a:buSzTx/>
                        <a:buFontTx/>
                        <a:buNone/>
                        <a:tabLst/>
                      </a:pPr>
                      <a:r>
                        <a:rPr kumimoji="0" lang="en-GB" altLang="en-US" sz="17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All have since been put a stop to by the naughty Board of Trade; </a:t>
                      </a:r>
                      <a:endParaRPr kumimoji="0" lang="en-GB" altLang="en-US" sz="17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43" marB="45743"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78389813"/>
                  </a:ext>
                </a:extLst>
              </a:tr>
            </a:tbl>
          </a:graphicData>
        </a:graphic>
      </p:graphicFrame>
      <p:sp>
        <p:nvSpPr>
          <p:cNvPr id="2" name="TextBox 1">
            <a:extLst>
              <a:ext uri="{FF2B5EF4-FFF2-40B4-BE49-F238E27FC236}">
                <a16:creationId xmlns:a16="http://schemas.microsoft.com/office/drawing/2014/main" id="{0A934C7A-6844-B9F3-DD32-71FCD35A483A}"/>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20</a:t>
            </a:r>
          </a:p>
        </p:txBody>
      </p:sp>
    </p:spTree>
    <p:extLst>
      <p:ext uri="{BB962C8B-B14F-4D97-AF65-F5344CB8AC3E}">
        <p14:creationId xmlns:p14="http://schemas.microsoft.com/office/powerpoint/2010/main" val="186852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Group 100">
            <a:extLst>
              <a:ext uri="{FF2B5EF4-FFF2-40B4-BE49-F238E27FC236}">
                <a16:creationId xmlns:a16="http://schemas.microsoft.com/office/drawing/2014/main" id="{E60A0C3F-2EE7-564C-8B65-46B2E09BBB3E}"/>
              </a:ext>
            </a:extLst>
          </p:cNvPr>
          <p:cNvGraphicFramePr>
            <a:graphicFrameLocks noGrp="1"/>
          </p:cNvGraphicFramePr>
          <p:nvPr>
            <p:extLst>
              <p:ext uri="{D42A27DB-BD31-4B8C-83A1-F6EECF244321}">
                <p14:modId xmlns:p14="http://schemas.microsoft.com/office/powerpoint/2010/main" val="2144098382"/>
              </p:ext>
            </p:extLst>
          </p:nvPr>
        </p:nvGraphicFramePr>
        <p:xfrm>
          <a:off x="1506000" y="595130"/>
          <a:ext cx="9180000" cy="5608256"/>
        </p:xfrm>
        <a:graphic>
          <a:graphicData uri="http://schemas.openxmlformats.org/drawingml/2006/table">
            <a:tbl>
              <a:tblPr/>
              <a:tblGrid>
                <a:gridCol w="9180000">
                  <a:extLst>
                    <a:ext uri="{9D8B030D-6E8A-4147-A177-3AD203B41FA5}">
                      <a16:colId xmlns:a16="http://schemas.microsoft.com/office/drawing/2014/main" val="20000"/>
                    </a:ext>
                  </a:extLst>
                </a:gridCol>
              </a:tblGrid>
              <a:tr h="348188">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180000" marR="0" lvl="0" indent="0" algn="l" defTabSz="914400" rtl="0" eaLnBrk="1" fontAlgn="base" latinLnBrk="0" hangingPunct="1">
                        <a:lnSpc>
                          <a:spcPct val="100000"/>
                        </a:lnSpc>
                        <a:spcBef>
                          <a:spcPct val="0"/>
                        </a:spcBef>
                        <a:spcAft>
                          <a:spcPct val="0"/>
                        </a:spcAft>
                        <a:buClrTx/>
                        <a:buSzTx/>
                        <a:buFontTx/>
                        <a:buNone/>
                        <a:tabLst/>
                      </a:pPr>
                      <a:r>
                        <a:rPr kumimoji="0" lang="en-GB" altLang="en-US" sz="17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We were schooner-rigged and rakish, with a long and </a:t>
                      </a:r>
                      <a:r>
                        <a:rPr kumimoji="0" lang="en-GB" altLang="en-US" sz="1700" b="0" i="0" u="none" strike="noStrike" cap="none" normalizeH="0" baseline="0" dirty="0" err="1">
                          <a:ln>
                            <a:noFill/>
                          </a:ln>
                          <a:solidFill>
                            <a:srgbClr val="414042"/>
                          </a:solidFill>
                          <a:effectLst/>
                          <a:latin typeface="Comic Sans MS" panose="030F0702030302020204" pitchFamily="66" charset="0"/>
                          <a:cs typeface="Times New Roman" panose="02020603050405020304" pitchFamily="18" charset="0"/>
                        </a:rPr>
                        <a:t>lissome</a:t>
                      </a:r>
                      <a:r>
                        <a:rPr kumimoji="0" lang="en-GB" altLang="en-US" sz="17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 hull, </a:t>
                      </a:r>
                      <a:endParaRPr kumimoji="0" lang="en-GB" altLang="en-US" sz="17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25" marB="45725"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48188">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180000" marR="0" lvl="0" indent="0" algn="l" defTabSz="914400" rtl="0" eaLnBrk="1" fontAlgn="base" latinLnBrk="0" hangingPunct="1">
                        <a:lnSpc>
                          <a:spcPct val="100000"/>
                        </a:lnSpc>
                        <a:spcBef>
                          <a:spcPct val="0"/>
                        </a:spcBef>
                        <a:spcAft>
                          <a:spcPct val="0"/>
                        </a:spcAft>
                        <a:buClrTx/>
                        <a:buSzTx/>
                        <a:buFontTx/>
                        <a:buNone/>
                        <a:tabLst/>
                      </a:pPr>
                      <a:r>
                        <a:rPr kumimoji="0" lang="en-GB" altLang="en-US" sz="17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And we flew the pretty colours of the crossbones and the skull; </a:t>
                      </a:r>
                      <a:endParaRPr kumimoji="0" lang="en-GB" altLang="en-US" sz="17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25" marB="45725"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48188">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180000" marR="0" lvl="0" indent="0" algn="l" defTabSz="914400" rtl="0" eaLnBrk="1" fontAlgn="base" latinLnBrk="0" hangingPunct="1">
                        <a:lnSpc>
                          <a:spcPct val="100000"/>
                        </a:lnSpc>
                        <a:spcBef>
                          <a:spcPct val="0"/>
                        </a:spcBef>
                        <a:spcAft>
                          <a:spcPct val="0"/>
                        </a:spcAft>
                        <a:buClrTx/>
                        <a:buSzTx/>
                        <a:buFontTx/>
                        <a:buNone/>
                        <a:tabLst/>
                      </a:pPr>
                      <a:r>
                        <a:rPr kumimoji="0" lang="en-GB" altLang="en-US" sz="17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We'd a big black Jolly Roger flapping grimly at the fore, </a:t>
                      </a:r>
                      <a:endParaRPr kumimoji="0" lang="en-GB" altLang="en-US" sz="17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25" marB="45725"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48188">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180000" marR="0" lvl="0" indent="0" algn="l" defTabSz="914400" rtl="0" eaLnBrk="1" fontAlgn="base" latinLnBrk="0" hangingPunct="1">
                        <a:lnSpc>
                          <a:spcPct val="100000"/>
                        </a:lnSpc>
                        <a:spcBef>
                          <a:spcPct val="0"/>
                        </a:spcBef>
                        <a:spcAft>
                          <a:spcPct val="0"/>
                        </a:spcAft>
                        <a:buClrTx/>
                        <a:buSzTx/>
                        <a:buFontTx/>
                        <a:buNone/>
                        <a:tabLst/>
                      </a:pPr>
                      <a:r>
                        <a:rPr kumimoji="0" lang="en-GB" altLang="en-US" sz="17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And we sailed the Spanish Water in the happy days of yore.</a:t>
                      </a:r>
                      <a:endParaRPr kumimoji="0" lang="en-GB" altLang="en-US" sz="17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25" marB="45725"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48188">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180000" marR="0" lvl="0" indent="0" algn="l" defTabSz="914400" rtl="0" eaLnBrk="1" fontAlgn="base" latinLnBrk="0" hangingPunct="1">
                        <a:lnSpc>
                          <a:spcPct val="100000"/>
                        </a:lnSpc>
                        <a:spcBef>
                          <a:spcPct val="0"/>
                        </a:spcBef>
                        <a:spcAft>
                          <a:spcPct val="0"/>
                        </a:spcAft>
                        <a:buClrTx/>
                        <a:buSzTx/>
                        <a:buFontTx/>
                        <a:buNone/>
                        <a:tabLst/>
                      </a:pPr>
                      <a:r>
                        <a:rPr kumimoji="0" lang="en-GB" altLang="en-US" sz="17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We'd a long brass gun amidships, like a well-conducted ship, </a:t>
                      </a:r>
                      <a:endParaRPr kumimoji="0" lang="en-GB" altLang="en-US" sz="17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25" marB="45725"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48188">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180000" marR="0" lvl="0" indent="0" algn="l" defTabSz="914400" rtl="0" eaLnBrk="1" fontAlgn="base" latinLnBrk="0" hangingPunct="1">
                        <a:lnSpc>
                          <a:spcPct val="100000"/>
                        </a:lnSpc>
                        <a:spcBef>
                          <a:spcPct val="0"/>
                        </a:spcBef>
                        <a:spcAft>
                          <a:spcPct val="0"/>
                        </a:spcAft>
                        <a:buClrTx/>
                        <a:buSzTx/>
                        <a:buFontTx/>
                        <a:buNone/>
                        <a:tabLst/>
                      </a:pPr>
                      <a:r>
                        <a:rPr kumimoji="0" lang="en-GB" altLang="en-US" sz="1700" b="0" i="0" u="none" strike="noStrike" cap="none" normalizeH="0" baseline="0" dirty="0">
                          <a:ln>
                            <a:noFill/>
                          </a:ln>
                          <a:solidFill>
                            <a:srgbClr val="0070C0"/>
                          </a:solidFill>
                          <a:effectLst/>
                          <a:latin typeface="Comic Sans MS" panose="030F0702030302020204" pitchFamily="66" charset="0"/>
                          <a:cs typeface="Times New Roman" panose="02020603050405020304" pitchFamily="18" charset="0"/>
                        </a:rPr>
                        <a:t>We had each a brace of pistols and a cutlass at the hip;</a:t>
                      </a:r>
                      <a:r>
                        <a:rPr kumimoji="0" lang="en-GB" altLang="en-US" sz="17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 </a:t>
                      </a:r>
                      <a:endParaRPr kumimoji="0" lang="en-GB" altLang="en-US" sz="17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25" marB="45725"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48188">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180000" marR="0" lvl="0" indent="0" algn="l" defTabSz="914400" rtl="0" eaLnBrk="1" fontAlgn="base" latinLnBrk="0" hangingPunct="1">
                        <a:lnSpc>
                          <a:spcPct val="100000"/>
                        </a:lnSpc>
                        <a:spcBef>
                          <a:spcPct val="0"/>
                        </a:spcBef>
                        <a:spcAft>
                          <a:spcPct val="0"/>
                        </a:spcAft>
                        <a:buClrTx/>
                        <a:buSzTx/>
                        <a:buFontTx/>
                        <a:buNone/>
                        <a:tabLst/>
                      </a:pPr>
                      <a:r>
                        <a:rPr kumimoji="0" lang="en-GB" altLang="en-US" sz="17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It's a point which tells against us, and a fact to be deplored, </a:t>
                      </a:r>
                      <a:endParaRPr kumimoji="0" lang="en-GB" altLang="en-US" sz="17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25" marB="45725"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348188">
                <a:tc>
                  <a:txBody>
                    <a:bodyPr/>
                    <a:lstStyle/>
                    <a:p>
                      <a:pPr marL="180000" marR="0" lvl="0" indent="0" algn="l" defTabSz="914400" rtl="0" eaLnBrk="1" fontAlgn="base" latinLnBrk="0" hangingPunct="1">
                        <a:lnSpc>
                          <a:spcPct val="100000"/>
                        </a:lnSpc>
                        <a:spcBef>
                          <a:spcPct val="0"/>
                        </a:spcBef>
                        <a:spcAft>
                          <a:spcPct val="0"/>
                        </a:spcAft>
                        <a:buClrTx/>
                        <a:buSzTx/>
                        <a:buFontTx/>
                        <a:buNone/>
                        <a:tabLst/>
                      </a:pPr>
                      <a:r>
                        <a:rPr kumimoji="0" lang="en-GB" altLang="en-US" sz="17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But we chased the godly merchant-men and laid their ships aboard.</a:t>
                      </a:r>
                    </a:p>
                  </a:txBody>
                  <a:tcPr marT="45725" marB="45725"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98778738"/>
                  </a:ext>
                </a:extLst>
              </a:tr>
              <a:tr h="348160">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180000" marR="0" lvl="0" indent="0" algn="l" defTabSz="914400" rtl="0" eaLnBrk="1" fontAlgn="base" latinLnBrk="0" hangingPunct="1">
                        <a:lnSpc>
                          <a:spcPct val="100000"/>
                        </a:lnSpc>
                        <a:spcBef>
                          <a:spcPct val="0"/>
                        </a:spcBef>
                        <a:spcAft>
                          <a:spcPct val="0"/>
                        </a:spcAft>
                        <a:buClrTx/>
                        <a:buSzTx/>
                        <a:buFontTx/>
                        <a:buNone/>
                        <a:tabLst/>
                      </a:pPr>
                      <a:r>
                        <a:rPr kumimoji="0" lang="en-GB" altLang="en-US" sz="17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Then the dead men fouled the scuppers and the wounded filled the chains, </a:t>
                      </a:r>
                      <a:endParaRPr kumimoji="0" lang="en-GB" altLang="en-US" sz="17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11" marB="45711"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555544001"/>
                  </a:ext>
                </a:extLst>
              </a:tr>
              <a:tr h="348160">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180000" marR="0" lvl="0" indent="0" algn="l" defTabSz="914400" rtl="0" eaLnBrk="1" fontAlgn="base" latinLnBrk="0" hangingPunct="1">
                        <a:lnSpc>
                          <a:spcPct val="100000"/>
                        </a:lnSpc>
                        <a:spcBef>
                          <a:spcPct val="0"/>
                        </a:spcBef>
                        <a:spcAft>
                          <a:spcPct val="0"/>
                        </a:spcAft>
                        <a:buClrTx/>
                        <a:buSzTx/>
                        <a:buFontTx/>
                        <a:buNone/>
                        <a:tabLst/>
                      </a:pPr>
                      <a:r>
                        <a:rPr kumimoji="0" lang="en-GB" altLang="en-US" sz="17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And the paint-work all was spatter-dashed with other people’s brains, </a:t>
                      </a:r>
                      <a:endParaRPr kumimoji="0" lang="en-GB" altLang="en-US" sz="17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11" marB="45711"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620766095"/>
                  </a:ext>
                </a:extLst>
              </a:tr>
              <a:tr h="348160">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180000" marR="0" lvl="0" indent="0" algn="l" defTabSz="914400" rtl="0" eaLnBrk="1" fontAlgn="base" latinLnBrk="0" hangingPunct="1">
                        <a:lnSpc>
                          <a:spcPct val="100000"/>
                        </a:lnSpc>
                        <a:spcBef>
                          <a:spcPct val="0"/>
                        </a:spcBef>
                        <a:spcAft>
                          <a:spcPct val="0"/>
                        </a:spcAft>
                        <a:buClrTx/>
                        <a:buSzTx/>
                        <a:buFontTx/>
                        <a:buNone/>
                        <a:tabLst/>
                      </a:pPr>
                      <a:r>
                        <a:rPr kumimoji="0" lang="en-GB" altLang="en-US" sz="1700" b="0" i="0" u="none" strike="noStrike" cap="none" normalizeH="0" baseline="0" dirty="0">
                          <a:ln>
                            <a:noFill/>
                          </a:ln>
                          <a:solidFill>
                            <a:srgbClr val="0070C0"/>
                          </a:solidFill>
                          <a:effectLst/>
                          <a:latin typeface="Comic Sans MS" panose="030F0702030302020204" pitchFamily="66" charset="0"/>
                          <a:cs typeface="Times New Roman" panose="02020603050405020304" pitchFamily="18" charset="0"/>
                        </a:rPr>
                        <a:t>She was boarded, she was looted, she was scuttled till she sank.</a:t>
                      </a:r>
                      <a:endParaRPr kumimoji="0" lang="en-GB" altLang="en-US" sz="1700" b="0" i="0" u="none" strike="noStrike" cap="none" normalizeH="0" baseline="0" dirty="0">
                        <a:ln>
                          <a:noFill/>
                        </a:ln>
                        <a:solidFill>
                          <a:srgbClr val="0070C0"/>
                        </a:solidFill>
                        <a:effectLst/>
                        <a:latin typeface="Comic Sans MS" panose="030F0702030302020204" pitchFamily="66" charset="0"/>
                        <a:cs typeface="Arial" panose="020B0604020202020204" pitchFamily="34" charset="0"/>
                      </a:endParaRPr>
                    </a:p>
                  </a:txBody>
                  <a:tcPr marT="45711" marB="45711"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21603377"/>
                  </a:ext>
                </a:extLst>
              </a:tr>
              <a:tr h="348160">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180000" marR="0" lvl="0" indent="0" algn="l" defTabSz="914400" rtl="0" eaLnBrk="1" fontAlgn="base" latinLnBrk="0" hangingPunct="1">
                        <a:lnSpc>
                          <a:spcPct val="100000"/>
                        </a:lnSpc>
                        <a:spcBef>
                          <a:spcPct val="0"/>
                        </a:spcBef>
                        <a:spcAft>
                          <a:spcPct val="0"/>
                        </a:spcAft>
                        <a:buClrTx/>
                        <a:buSzTx/>
                        <a:buFontTx/>
                        <a:buNone/>
                        <a:tabLst/>
                      </a:pPr>
                      <a:r>
                        <a:rPr kumimoji="0" lang="en-GB" altLang="en-US" sz="17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And the pale survivors left us by the medium of the plank.</a:t>
                      </a:r>
                      <a:endParaRPr kumimoji="0" lang="en-GB" altLang="en-US" sz="17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11" marB="45711"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42725606"/>
                  </a:ext>
                </a:extLst>
              </a:tr>
              <a:tr h="348160">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180000" marR="0" lvl="0" indent="0" algn="l" defTabSz="914400" rtl="0" eaLnBrk="1" fontAlgn="base" latinLnBrk="0" hangingPunct="1">
                        <a:lnSpc>
                          <a:spcPct val="100000"/>
                        </a:lnSpc>
                        <a:spcBef>
                          <a:spcPct val="0"/>
                        </a:spcBef>
                        <a:spcAft>
                          <a:spcPct val="0"/>
                        </a:spcAft>
                        <a:buClrTx/>
                        <a:buSzTx/>
                        <a:buFontTx/>
                        <a:buNone/>
                        <a:tabLst/>
                      </a:pPr>
                      <a:r>
                        <a:rPr kumimoji="0" lang="en-GB" altLang="en-US" sz="17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Ah! the pig-tailed, quidding pirates and the pretty pranks we played, </a:t>
                      </a:r>
                      <a:endParaRPr kumimoji="0" lang="en-GB" altLang="en-US" sz="17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11" marB="45711"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68836311"/>
                  </a:ext>
                </a:extLst>
              </a:tr>
              <a:tr h="348160">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180000" marR="0" lvl="0" indent="0" algn="l" defTabSz="914400" rtl="0" eaLnBrk="1" fontAlgn="base" latinLnBrk="0" hangingPunct="1">
                        <a:lnSpc>
                          <a:spcPct val="100000"/>
                        </a:lnSpc>
                        <a:spcBef>
                          <a:spcPct val="0"/>
                        </a:spcBef>
                        <a:spcAft>
                          <a:spcPct val="0"/>
                        </a:spcAft>
                        <a:buClrTx/>
                        <a:buSzTx/>
                        <a:buFontTx/>
                        <a:buNone/>
                        <a:tabLst/>
                      </a:pPr>
                      <a:r>
                        <a:rPr kumimoji="0" lang="en-GB" altLang="en-US" sz="17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All have since been put a stop to by the naughty Board of Trade; </a:t>
                      </a:r>
                      <a:endParaRPr kumimoji="0" lang="en-GB" altLang="en-US" sz="17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11" marB="45711"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10133466"/>
                  </a:ext>
                </a:extLst>
              </a:tr>
              <a:tr h="348160">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180000" marR="0" lvl="0" indent="0" algn="l" defTabSz="914400" rtl="0" eaLnBrk="1" fontAlgn="base" latinLnBrk="0" hangingPunct="1">
                        <a:lnSpc>
                          <a:spcPct val="100000"/>
                        </a:lnSpc>
                        <a:spcBef>
                          <a:spcPct val="0"/>
                        </a:spcBef>
                        <a:spcAft>
                          <a:spcPct val="0"/>
                        </a:spcAft>
                        <a:buClrTx/>
                        <a:buSzTx/>
                        <a:buFontTx/>
                        <a:buNone/>
                        <a:tabLst/>
                      </a:pPr>
                      <a:r>
                        <a:rPr kumimoji="0" lang="en-GB" altLang="en-US" sz="17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The schooners and the merry crews are laid away to rest, </a:t>
                      </a:r>
                      <a:endParaRPr kumimoji="0" lang="en-GB" altLang="en-US" sz="17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11" marB="45711"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06092401"/>
                  </a:ext>
                </a:extLst>
              </a:tr>
              <a:tr h="348160">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180000" marR="0" lvl="0" indent="0" algn="l" defTabSz="914400" rtl="0" eaLnBrk="1" fontAlgn="base" latinLnBrk="0" hangingPunct="1">
                        <a:lnSpc>
                          <a:spcPct val="100000"/>
                        </a:lnSpc>
                        <a:spcBef>
                          <a:spcPct val="0"/>
                        </a:spcBef>
                        <a:spcAft>
                          <a:spcPct val="0"/>
                        </a:spcAft>
                        <a:buClrTx/>
                        <a:buSzTx/>
                        <a:buFontTx/>
                        <a:buNone/>
                        <a:tabLst/>
                      </a:pPr>
                      <a:r>
                        <a:rPr kumimoji="0" lang="en-GB" altLang="en-US" sz="1700" b="0" i="0" u="none" strike="noStrike" cap="none" normalizeH="0" baseline="0" dirty="0">
                          <a:ln>
                            <a:noFill/>
                          </a:ln>
                          <a:solidFill>
                            <a:srgbClr val="0070C0"/>
                          </a:solidFill>
                          <a:effectLst/>
                          <a:latin typeface="Comic Sans MS" panose="030F0702030302020204" pitchFamily="66" charset="0"/>
                          <a:cs typeface="Times New Roman" panose="02020603050405020304" pitchFamily="18" charset="0"/>
                        </a:rPr>
                        <a:t>A little south the sunset in the islands of the Blest.</a:t>
                      </a:r>
                      <a:endParaRPr kumimoji="0" lang="en-GB" altLang="en-US" sz="1700" b="0" i="0" u="none" strike="noStrike" cap="none" normalizeH="0" baseline="0" dirty="0">
                        <a:ln>
                          <a:noFill/>
                        </a:ln>
                        <a:solidFill>
                          <a:srgbClr val="0070C0"/>
                        </a:solidFill>
                        <a:effectLst/>
                        <a:latin typeface="Comic Sans MS" panose="030F0702030302020204" pitchFamily="66" charset="0"/>
                        <a:cs typeface="Arial" panose="020B0604020202020204" pitchFamily="34" charset="0"/>
                      </a:endParaRPr>
                    </a:p>
                  </a:txBody>
                  <a:tcPr marT="45711" marB="45711"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76678685"/>
                  </a:ext>
                </a:extLst>
              </a:tr>
            </a:tbl>
          </a:graphicData>
        </a:graphic>
      </p:graphicFrame>
      <p:sp>
        <p:nvSpPr>
          <p:cNvPr id="2" name="TextBox 1">
            <a:extLst>
              <a:ext uri="{FF2B5EF4-FFF2-40B4-BE49-F238E27FC236}">
                <a16:creationId xmlns:a16="http://schemas.microsoft.com/office/drawing/2014/main" id="{E0C7EABF-4530-DE25-0EF6-17058A6DAAC2}"/>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21</a:t>
            </a:r>
          </a:p>
        </p:txBody>
      </p:sp>
    </p:spTree>
    <p:extLst>
      <p:ext uri="{BB962C8B-B14F-4D97-AF65-F5344CB8AC3E}">
        <p14:creationId xmlns:p14="http://schemas.microsoft.com/office/powerpoint/2010/main" val="30192902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id="{49FD3C14-6FC3-D844-944B-8D5E1D7C0B14}"/>
              </a:ext>
            </a:extLst>
          </p:cNvPr>
          <p:cNvSpPr txBox="1">
            <a:spLocks noChangeArrowheads="1"/>
          </p:cNvSpPr>
          <p:nvPr/>
        </p:nvSpPr>
        <p:spPr bwMode="auto">
          <a:xfrm>
            <a:off x="23813" y="712788"/>
            <a:ext cx="12192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685800" indent="-22860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3000" b="1" dirty="0">
                <a:solidFill>
                  <a:srgbClr val="0070C0"/>
                </a:solidFill>
              </a:rPr>
              <a:t>A word about prosody</a:t>
            </a:r>
          </a:p>
        </p:txBody>
      </p:sp>
      <p:sp>
        <p:nvSpPr>
          <p:cNvPr id="9" name="Rectangle 4">
            <a:extLst>
              <a:ext uri="{FF2B5EF4-FFF2-40B4-BE49-F238E27FC236}">
                <a16:creationId xmlns:a16="http://schemas.microsoft.com/office/drawing/2014/main" id="{F06D18E6-344C-9E44-B8C7-8C78CA0C53E5}"/>
              </a:ext>
            </a:extLst>
          </p:cNvPr>
          <p:cNvSpPr>
            <a:spLocks noChangeArrowheads="1"/>
          </p:cNvSpPr>
          <p:nvPr/>
        </p:nvSpPr>
        <p:spPr bwMode="auto">
          <a:xfrm>
            <a:off x="5364163" y="1771650"/>
            <a:ext cx="5753100" cy="2081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r>
              <a:rPr lang="en-US" altLang="en-US" sz="2000" dirty="0">
                <a:solidFill>
                  <a:srgbClr val="414042"/>
                </a:solidFill>
              </a:rPr>
              <a:t>Fluent </a:t>
            </a:r>
            <a:r>
              <a:rPr lang="en-US" altLang="en-US" sz="2000" b="1" dirty="0">
                <a:solidFill>
                  <a:srgbClr val="0070C0"/>
                </a:solidFill>
              </a:rPr>
              <a:t>readers</a:t>
            </a:r>
            <a:r>
              <a:rPr lang="en-US" altLang="en-US" sz="2000" dirty="0">
                <a:solidFill>
                  <a:srgbClr val="414042"/>
                </a:solidFill>
              </a:rPr>
              <a:t> use </a:t>
            </a:r>
            <a:r>
              <a:rPr lang="en-US" altLang="en-US" sz="2000" b="1" dirty="0">
                <a:solidFill>
                  <a:srgbClr val="0070C0"/>
                </a:solidFill>
              </a:rPr>
              <a:t>prosody</a:t>
            </a:r>
            <a:r>
              <a:rPr lang="en-US" altLang="en-US" sz="2000" dirty="0">
                <a:solidFill>
                  <a:srgbClr val="414042"/>
                </a:solidFill>
              </a:rPr>
              <a:t> (pitch, stress, intonation, volume and timing) to convey meaning when they read aloud, whether that is actually out loud or reading ‘aloud’ in your own head – reading in your head as if you were saying it out loud.</a:t>
            </a:r>
            <a:endParaRPr lang="en-GB" altLang="en-US" sz="2000" dirty="0">
              <a:solidFill>
                <a:srgbClr val="414042"/>
              </a:solidFill>
            </a:endParaRPr>
          </a:p>
        </p:txBody>
      </p:sp>
      <p:sp>
        <p:nvSpPr>
          <p:cNvPr id="10" name="Rectangle 13">
            <a:extLst>
              <a:ext uri="{FF2B5EF4-FFF2-40B4-BE49-F238E27FC236}">
                <a16:creationId xmlns:a16="http://schemas.microsoft.com/office/drawing/2014/main" id="{AE3A3146-A720-F94A-A635-7B1F917E3CE0}"/>
              </a:ext>
            </a:extLst>
          </p:cNvPr>
          <p:cNvSpPr>
            <a:spLocks noChangeArrowheads="1"/>
          </p:cNvSpPr>
          <p:nvPr/>
        </p:nvSpPr>
        <p:spPr bwMode="auto">
          <a:xfrm>
            <a:off x="1500188" y="4117537"/>
            <a:ext cx="9617075" cy="1798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FontTx/>
              <a:buNone/>
            </a:pPr>
            <a:r>
              <a:rPr lang="en-GB" altLang="en-US" sz="2000" b="1" dirty="0">
                <a:solidFill>
                  <a:srgbClr val="0070C0"/>
                </a:solidFill>
              </a:rPr>
              <a:t>Prosody</a:t>
            </a:r>
            <a:r>
              <a:rPr lang="en-GB" altLang="en-US" sz="2000" dirty="0">
                <a:solidFill>
                  <a:srgbClr val="414042"/>
                </a:solidFill>
              </a:rPr>
              <a:t> is important in letting your reader </a:t>
            </a:r>
            <a:r>
              <a:rPr lang="en-US" altLang="en-US" sz="2000" dirty="0">
                <a:solidFill>
                  <a:srgbClr val="414042"/>
                </a:solidFill>
              </a:rPr>
              <a:t>know about</a:t>
            </a:r>
            <a:r>
              <a:rPr lang="en-GB" altLang="en-US" sz="2000" dirty="0">
                <a:solidFill>
                  <a:srgbClr val="414042"/>
                </a:solidFill>
              </a:rPr>
              <a:t> emotions and attitudes. When you deliberately vary the way you read something, for example to indicate fear or surprise, you are reading with prosody. You might change the way you read something to show that a different person is speaking, or you might read slowly to convey a feeling of calm. or very fast to indicate speed.</a:t>
            </a:r>
          </a:p>
        </p:txBody>
      </p:sp>
      <p:sp>
        <p:nvSpPr>
          <p:cNvPr id="11" name="Oval Callout 10">
            <a:extLst>
              <a:ext uri="{FF2B5EF4-FFF2-40B4-BE49-F238E27FC236}">
                <a16:creationId xmlns:a16="http://schemas.microsoft.com/office/drawing/2014/main" id="{4325D876-D959-CD41-9F63-93400C91E20A}"/>
              </a:ext>
            </a:extLst>
          </p:cNvPr>
          <p:cNvSpPr/>
          <p:nvPr/>
        </p:nvSpPr>
        <p:spPr>
          <a:xfrm>
            <a:off x="908050" y="1322388"/>
            <a:ext cx="4125913" cy="2468562"/>
          </a:xfrm>
          <a:prstGeom prst="wedgeEllipseCallout">
            <a:avLst>
              <a:gd name="adj1" fmla="val -48868"/>
              <a:gd name="adj2" fmla="val 60561"/>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GB" altLang="en-US" sz="2000" dirty="0">
                <a:solidFill>
                  <a:srgbClr val="414042"/>
                </a:solidFill>
                <a:latin typeface="Comic Sans MS" panose="030F0902030302020204" pitchFamily="66" charset="0"/>
              </a:rPr>
              <a:t>Prosody is reading aloud with </a:t>
            </a:r>
            <a:r>
              <a:rPr lang="en-GB" altLang="en-US" sz="2000" dirty="0">
                <a:solidFill>
                  <a:srgbClr val="0070C0"/>
                </a:solidFill>
                <a:latin typeface="Comic Sans MS" panose="030F0902030302020204" pitchFamily="66" charset="0"/>
              </a:rPr>
              <a:t>intonation</a:t>
            </a:r>
            <a:r>
              <a:rPr lang="en-GB" altLang="en-US" sz="2000" dirty="0">
                <a:solidFill>
                  <a:srgbClr val="414042"/>
                </a:solidFill>
                <a:latin typeface="Comic Sans MS" panose="030F0902030302020204" pitchFamily="66" charset="0"/>
              </a:rPr>
              <a:t>, taking account of where to vary your </a:t>
            </a:r>
            <a:r>
              <a:rPr lang="en-GB" altLang="en-US" sz="2000" dirty="0">
                <a:solidFill>
                  <a:srgbClr val="0070C0"/>
                </a:solidFill>
                <a:latin typeface="Comic Sans MS" panose="030F0902030302020204" pitchFamily="66" charset="0"/>
              </a:rPr>
              <a:t>pitch, stress, volume </a:t>
            </a:r>
            <a:r>
              <a:rPr lang="en-GB" altLang="en-US" sz="2000" dirty="0">
                <a:solidFill>
                  <a:srgbClr val="414042"/>
                </a:solidFill>
                <a:latin typeface="Comic Sans MS" panose="030F0902030302020204" pitchFamily="66" charset="0"/>
              </a:rPr>
              <a:t>and </a:t>
            </a:r>
            <a:r>
              <a:rPr lang="en-GB" altLang="en-US" sz="2000" dirty="0">
                <a:solidFill>
                  <a:srgbClr val="0070C0"/>
                </a:solidFill>
                <a:latin typeface="Comic Sans MS" panose="030F0902030302020204" pitchFamily="66" charset="0"/>
              </a:rPr>
              <a:t>timing</a:t>
            </a:r>
            <a:r>
              <a:rPr lang="en-GB" altLang="en-US" sz="2000" dirty="0">
                <a:solidFill>
                  <a:srgbClr val="414042"/>
                </a:solidFill>
                <a:latin typeface="Comic Sans MS" panose="030F0902030302020204" pitchFamily="66" charset="0"/>
              </a:rPr>
              <a:t>.</a:t>
            </a:r>
          </a:p>
        </p:txBody>
      </p:sp>
      <p:sp>
        <p:nvSpPr>
          <p:cNvPr id="2" name="TextBox 1">
            <a:extLst>
              <a:ext uri="{FF2B5EF4-FFF2-40B4-BE49-F238E27FC236}">
                <a16:creationId xmlns:a16="http://schemas.microsoft.com/office/drawing/2014/main" id="{951F7A9D-2675-092F-C79B-A984D894A974}"/>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22</a:t>
            </a:r>
          </a:p>
        </p:txBody>
      </p:sp>
    </p:spTree>
    <p:extLst>
      <p:ext uri="{BB962C8B-B14F-4D97-AF65-F5344CB8AC3E}">
        <p14:creationId xmlns:p14="http://schemas.microsoft.com/office/powerpoint/2010/main" val="2774183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8E995115-F08E-2F46-801E-9D2F1B7E0E43}"/>
              </a:ext>
            </a:extLst>
          </p:cNvPr>
          <p:cNvSpPr txBox="1">
            <a:spLocks noChangeArrowheads="1"/>
          </p:cNvSpPr>
          <p:nvPr/>
        </p:nvSpPr>
        <p:spPr bwMode="auto">
          <a:xfrm>
            <a:off x="23813" y="588963"/>
            <a:ext cx="12192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685800" indent="-22860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3000" b="1" dirty="0">
                <a:solidFill>
                  <a:srgbClr val="0070C0"/>
                </a:solidFill>
              </a:rPr>
              <a:t>A word about prosody</a:t>
            </a:r>
          </a:p>
        </p:txBody>
      </p:sp>
      <p:sp>
        <p:nvSpPr>
          <p:cNvPr id="7" name="Text Box 5">
            <a:extLst>
              <a:ext uri="{FF2B5EF4-FFF2-40B4-BE49-F238E27FC236}">
                <a16:creationId xmlns:a16="http://schemas.microsoft.com/office/drawing/2014/main" id="{2F875308-F54C-D749-A71D-EC090587DB15}"/>
              </a:ext>
            </a:extLst>
          </p:cNvPr>
          <p:cNvSpPr txBox="1">
            <a:spLocks noChangeArrowheads="1"/>
          </p:cNvSpPr>
          <p:nvPr/>
        </p:nvSpPr>
        <p:spPr bwMode="auto">
          <a:xfrm>
            <a:off x="2566988" y="1301750"/>
            <a:ext cx="8653462" cy="969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FontTx/>
              <a:buNone/>
            </a:pPr>
            <a:r>
              <a:rPr lang="en-GB" altLang="en-US" sz="1900" b="1" dirty="0">
                <a:solidFill>
                  <a:srgbClr val="0070C0"/>
                </a:solidFill>
              </a:rPr>
              <a:t>Stress</a:t>
            </a:r>
            <a:r>
              <a:rPr lang="en-GB" altLang="en-US" sz="1900" dirty="0">
                <a:solidFill>
                  <a:srgbClr val="414042"/>
                </a:solidFill>
              </a:rPr>
              <a:t> is the use of loudness to make one word stand out from the others to convey meaning</a:t>
            </a:r>
            <a:r>
              <a:rPr lang="en-US" altLang="en-US" sz="1900" dirty="0">
                <a:solidFill>
                  <a:srgbClr val="414042"/>
                </a:solidFill>
              </a:rPr>
              <a:t>. Try reading this line without changing any pitch – read in a monotone:</a:t>
            </a:r>
            <a:endParaRPr lang="en-GB" altLang="en-US" sz="1900" dirty="0">
              <a:solidFill>
                <a:srgbClr val="414042"/>
              </a:solidFill>
            </a:endParaRPr>
          </a:p>
        </p:txBody>
      </p:sp>
      <p:sp>
        <p:nvSpPr>
          <p:cNvPr id="12" name="Text Box 5">
            <a:extLst>
              <a:ext uri="{FF2B5EF4-FFF2-40B4-BE49-F238E27FC236}">
                <a16:creationId xmlns:a16="http://schemas.microsoft.com/office/drawing/2014/main" id="{34013569-53D8-D445-97AA-DF07FACCE339}"/>
              </a:ext>
            </a:extLst>
          </p:cNvPr>
          <p:cNvSpPr txBox="1">
            <a:spLocks noChangeArrowheads="1"/>
          </p:cNvSpPr>
          <p:nvPr/>
        </p:nvSpPr>
        <p:spPr bwMode="auto">
          <a:xfrm>
            <a:off x="2568575" y="2833688"/>
            <a:ext cx="5994400" cy="385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FontTx/>
              <a:buNone/>
            </a:pPr>
            <a:r>
              <a:rPr lang="en-GB" altLang="en-US" sz="1900">
                <a:solidFill>
                  <a:srgbClr val="414042"/>
                </a:solidFill>
              </a:rPr>
              <a:t>Now try varying the way you read</a:t>
            </a:r>
            <a:r>
              <a:rPr lang="en-US" altLang="en-US" sz="1900">
                <a:solidFill>
                  <a:srgbClr val="414042"/>
                </a:solidFill>
              </a:rPr>
              <a:t> the same line:</a:t>
            </a:r>
            <a:endParaRPr lang="en-GB" altLang="en-US" sz="1900">
              <a:solidFill>
                <a:srgbClr val="414042"/>
              </a:solidFill>
            </a:endParaRPr>
          </a:p>
        </p:txBody>
      </p:sp>
      <p:sp>
        <p:nvSpPr>
          <p:cNvPr id="13" name="Text Box 7">
            <a:extLst>
              <a:ext uri="{FF2B5EF4-FFF2-40B4-BE49-F238E27FC236}">
                <a16:creationId xmlns:a16="http://schemas.microsoft.com/office/drawing/2014/main" id="{B4A8AC95-50DB-7549-93BB-565AF2765EEA}"/>
              </a:ext>
            </a:extLst>
          </p:cNvPr>
          <p:cNvSpPr txBox="1">
            <a:spLocks noChangeArrowheads="1"/>
          </p:cNvSpPr>
          <p:nvPr/>
        </p:nvSpPr>
        <p:spPr bwMode="auto">
          <a:xfrm>
            <a:off x="1158875" y="5373688"/>
            <a:ext cx="9921875"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FontTx/>
              <a:buNone/>
            </a:pPr>
            <a:r>
              <a:rPr lang="en-GB" altLang="en-US" sz="1900" dirty="0">
                <a:solidFill>
                  <a:srgbClr val="414042"/>
                </a:solidFill>
              </a:rPr>
              <a:t>Discuss with your partner what difference it makes when you stress different words. If you can read in this manner, it will help you understand the text you are reading.</a:t>
            </a:r>
          </a:p>
        </p:txBody>
      </p:sp>
      <p:sp>
        <p:nvSpPr>
          <p:cNvPr id="14" name="Rectangle 13">
            <a:extLst>
              <a:ext uri="{FF2B5EF4-FFF2-40B4-BE49-F238E27FC236}">
                <a16:creationId xmlns:a16="http://schemas.microsoft.com/office/drawing/2014/main" id="{0198DBBC-071E-754A-8BE9-33E5D26B0940}"/>
              </a:ext>
            </a:extLst>
          </p:cNvPr>
          <p:cNvSpPr/>
          <p:nvPr/>
        </p:nvSpPr>
        <p:spPr>
          <a:xfrm>
            <a:off x="581243" y="534988"/>
            <a:ext cx="1606550" cy="16033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anchor="ctr"/>
          <a:lstStyle/>
          <a:p>
            <a:pPr algn="ctr" eaLnBrk="1" hangingPunct="1">
              <a:defRPr/>
            </a:pPr>
            <a:r>
              <a:rPr lang="en-GB" altLang="en-US" sz="2200" b="1" dirty="0">
                <a:solidFill>
                  <a:prstClr val="white"/>
                </a:solidFill>
                <a:latin typeface="Comic Sans MS" panose="030F0902030302020204" pitchFamily="66" charset="0"/>
              </a:rPr>
              <a:t>Phase 1a</a:t>
            </a:r>
          </a:p>
          <a:p>
            <a:pPr marL="138113" eaLnBrk="1" hangingPunct="1">
              <a:spcBef>
                <a:spcPts val="700"/>
              </a:spcBef>
              <a:defRPr/>
            </a:pPr>
            <a:r>
              <a:rPr lang="en-GB" altLang="en-US" sz="1700" dirty="0">
                <a:solidFill>
                  <a:prstClr val="white"/>
                </a:solidFill>
                <a:latin typeface="Comic Sans MS" panose="030F0902030302020204" pitchFamily="66" charset="0"/>
              </a:rPr>
              <a:t>Book Talk</a:t>
            </a:r>
            <a:br>
              <a:rPr lang="en-GB" altLang="en-US" sz="1700" dirty="0">
                <a:solidFill>
                  <a:prstClr val="white"/>
                </a:solidFill>
                <a:latin typeface="Comic Sans MS" panose="030F0902030302020204" pitchFamily="66" charset="0"/>
              </a:rPr>
            </a:br>
            <a:r>
              <a:rPr lang="en-GB" altLang="en-US" sz="1700" dirty="0">
                <a:solidFill>
                  <a:prstClr val="white"/>
                </a:solidFill>
                <a:latin typeface="Comic Sans MS" panose="030F0902030302020204" pitchFamily="66" charset="0"/>
              </a:rPr>
              <a:t>Reading as</a:t>
            </a:r>
            <a:br>
              <a:rPr lang="en-GB" altLang="en-US" sz="1700" dirty="0">
                <a:solidFill>
                  <a:prstClr val="white"/>
                </a:solidFill>
                <a:latin typeface="Comic Sans MS" panose="030F0902030302020204" pitchFamily="66" charset="0"/>
              </a:rPr>
            </a:br>
            <a:r>
              <a:rPr lang="en-GB" altLang="en-US" sz="1700" dirty="0">
                <a:solidFill>
                  <a:prstClr val="white"/>
                </a:solidFill>
                <a:latin typeface="Comic Sans MS" panose="030F0902030302020204" pitchFamily="66" charset="0"/>
              </a:rPr>
              <a:t>a reader</a:t>
            </a:r>
          </a:p>
        </p:txBody>
      </p:sp>
      <p:sp>
        <p:nvSpPr>
          <p:cNvPr id="15" name="Text Box 5">
            <a:extLst>
              <a:ext uri="{FF2B5EF4-FFF2-40B4-BE49-F238E27FC236}">
                <a16:creationId xmlns:a16="http://schemas.microsoft.com/office/drawing/2014/main" id="{E2C0BCA5-1717-2A4C-9889-6A33C07C52F5}"/>
              </a:ext>
            </a:extLst>
          </p:cNvPr>
          <p:cNvSpPr txBox="1">
            <a:spLocks noChangeArrowheads="1"/>
          </p:cNvSpPr>
          <p:nvPr/>
        </p:nvSpPr>
        <p:spPr bwMode="auto">
          <a:xfrm>
            <a:off x="25400" y="2241550"/>
            <a:ext cx="12190413" cy="385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30000"/>
              </a:spcBef>
              <a:buFontTx/>
              <a:buNone/>
            </a:pPr>
            <a:r>
              <a:rPr lang="en-GB" altLang="en-US" sz="1900" b="1" i="1" dirty="0">
                <a:solidFill>
                  <a:srgbClr val="0070C0"/>
                </a:solidFill>
              </a:rPr>
              <a:t>John only spoke to Jim.</a:t>
            </a:r>
          </a:p>
        </p:txBody>
      </p:sp>
      <p:sp>
        <p:nvSpPr>
          <p:cNvPr id="16" name="Text Box 5">
            <a:extLst>
              <a:ext uri="{FF2B5EF4-FFF2-40B4-BE49-F238E27FC236}">
                <a16:creationId xmlns:a16="http://schemas.microsoft.com/office/drawing/2014/main" id="{843232E2-C57B-E142-A4A8-3467D04C6E09}"/>
              </a:ext>
            </a:extLst>
          </p:cNvPr>
          <p:cNvSpPr txBox="1">
            <a:spLocks noChangeArrowheads="1"/>
          </p:cNvSpPr>
          <p:nvPr/>
        </p:nvSpPr>
        <p:spPr bwMode="auto">
          <a:xfrm>
            <a:off x="412123" y="3278188"/>
            <a:ext cx="11333409"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30000"/>
              </a:spcBef>
              <a:buFontTx/>
              <a:buNone/>
            </a:pPr>
            <a:r>
              <a:rPr lang="en-GB" altLang="en-US" sz="1900" b="1" i="1" dirty="0">
                <a:solidFill>
                  <a:srgbClr val="0070C0"/>
                </a:solidFill>
              </a:rPr>
              <a:t>John </a:t>
            </a:r>
            <a:r>
              <a:rPr lang="en-GB" altLang="en-US" sz="1900" i="1" dirty="0">
                <a:solidFill>
                  <a:srgbClr val="414042"/>
                </a:solidFill>
              </a:rPr>
              <a:t>only spoke to Jim.</a:t>
            </a:r>
          </a:p>
          <a:p>
            <a:pPr algn="ctr" eaLnBrk="1" hangingPunct="1">
              <a:spcBef>
                <a:spcPct val="30000"/>
              </a:spcBef>
              <a:buFontTx/>
              <a:buNone/>
            </a:pPr>
            <a:r>
              <a:rPr lang="en-GB" altLang="en-US" sz="1900" i="1" dirty="0">
                <a:solidFill>
                  <a:srgbClr val="414042"/>
                </a:solidFill>
              </a:rPr>
              <a:t>John </a:t>
            </a:r>
            <a:r>
              <a:rPr lang="en-GB" altLang="en-US" sz="1900" b="1" i="1" dirty="0">
                <a:solidFill>
                  <a:srgbClr val="0070C0"/>
                </a:solidFill>
              </a:rPr>
              <a:t>only </a:t>
            </a:r>
            <a:r>
              <a:rPr lang="en-GB" altLang="en-US" sz="1900" i="1" dirty="0">
                <a:solidFill>
                  <a:srgbClr val="414042"/>
                </a:solidFill>
              </a:rPr>
              <a:t>spoke to Jim.</a:t>
            </a:r>
          </a:p>
          <a:p>
            <a:pPr algn="ctr" eaLnBrk="1" hangingPunct="1">
              <a:spcBef>
                <a:spcPct val="30000"/>
              </a:spcBef>
              <a:buFontTx/>
              <a:buNone/>
            </a:pPr>
            <a:r>
              <a:rPr lang="en-GB" altLang="en-US" sz="1900" i="1" dirty="0">
                <a:solidFill>
                  <a:srgbClr val="414042"/>
                </a:solidFill>
              </a:rPr>
              <a:t>John only </a:t>
            </a:r>
            <a:r>
              <a:rPr lang="en-GB" altLang="en-US" sz="1900" b="1" i="1" dirty="0">
                <a:solidFill>
                  <a:srgbClr val="0070C0"/>
                </a:solidFill>
              </a:rPr>
              <a:t>spoke </a:t>
            </a:r>
            <a:r>
              <a:rPr lang="en-GB" altLang="en-US" sz="1900" i="1" dirty="0">
                <a:solidFill>
                  <a:srgbClr val="414042"/>
                </a:solidFill>
              </a:rPr>
              <a:t>to Jim.</a:t>
            </a:r>
          </a:p>
          <a:p>
            <a:pPr algn="ctr" eaLnBrk="1" hangingPunct="1">
              <a:spcBef>
                <a:spcPct val="30000"/>
              </a:spcBef>
              <a:buFontTx/>
              <a:buNone/>
            </a:pPr>
            <a:r>
              <a:rPr lang="en-GB" altLang="en-US" sz="1900" i="1" dirty="0">
                <a:solidFill>
                  <a:srgbClr val="414042"/>
                </a:solidFill>
              </a:rPr>
              <a:t>John only spoke </a:t>
            </a:r>
            <a:r>
              <a:rPr lang="en-GB" altLang="en-US" sz="1900" b="1" i="1" dirty="0">
                <a:solidFill>
                  <a:srgbClr val="0070C0"/>
                </a:solidFill>
              </a:rPr>
              <a:t>to </a:t>
            </a:r>
            <a:r>
              <a:rPr lang="en-GB" altLang="en-US" sz="1900" i="1" dirty="0">
                <a:solidFill>
                  <a:srgbClr val="414042"/>
                </a:solidFill>
              </a:rPr>
              <a:t>Jim.</a:t>
            </a:r>
          </a:p>
          <a:p>
            <a:pPr algn="ctr" eaLnBrk="1" hangingPunct="1">
              <a:spcBef>
                <a:spcPct val="30000"/>
              </a:spcBef>
              <a:buFontTx/>
              <a:buNone/>
            </a:pPr>
            <a:r>
              <a:rPr lang="en-GB" altLang="en-US" sz="1900" i="1" dirty="0">
                <a:solidFill>
                  <a:srgbClr val="414042"/>
                </a:solidFill>
              </a:rPr>
              <a:t>John only spoke to </a:t>
            </a:r>
            <a:r>
              <a:rPr lang="en-GB" altLang="en-US" sz="1900" b="1" i="1" dirty="0">
                <a:solidFill>
                  <a:srgbClr val="0070C0"/>
                </a:solidFill>
              </a:rPr>
              <a:t>Jim</a:t>
            </a:r>
            <a:r>
              <a:rPr lang="en-GB" altLang="en-US" sz="1900" i="1" dirty="0">
                <a:solidFill>
                  <a:srgbClr val="414042"/>
                </a:solidFill>
              </a:rPr>
              <a:t>.</a:t>
            </a:r>
          </a:p>
        </p:txBody>
      </p:sp>
      <p:sp>
        <p:nvSpPr>
          <p:cNvPr id="2" name="TextBox 1">
            <a:extLst>
              <a:ext uri="{FF2B5EF4-FFF2-40B4-BE49-F238E27FC236}">
                <a16:creationId xmlns:a16="http://schemas.microsoft.com/office/drawing/2014/main" id="{8040B571-D744-A823-1F04-33D64F4512D8}"/>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23</a:t>
            </a:r>
          </a:p>
        </p:txBody>
      </p:sp>
    </p:spTree>
    <p:extLst>
      <p:ext uri="{BB962C8B-B14F-4D97-AF65-F5344CB8AC3E}">
        <p14:creationId xmlns:p14="http://schemas.microsoft.com/office/powerpoint/2010/main" val="7776401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Group 45">
            <a:extLst>
              <a:ext uri="{FF2B5EF4-FFF2-40B4-BE49-F238E27FC236}">
                <a16:creationId xmlns:a16="http://schemas.microsoft.com/office/drawing/2014/main" id="{DE594EA0-2635-7A41-B59A-EEE50DB565E9}"/>
              </a:ext>
            </a:extLst>
          </p:cNvPr>
          <p:cNvGraphicFramePr>
            <a:graphicFrameLocks noGrp="1"/>
          </p:cNvGraphicFramePr>
          <p:nvPr>
            <p:extLst>
              <p:ext uri="{D42A27DB-BD31-4B8C-83A1-F6EECF244321}">
                <p14:modId xmlns:p14="http://schemas.microsoft.com/office/powerpoint/2010/main" val="3419538970"/>
              </p:ext>
            </p:extLst>
          </p:nvPr>
        </p:nvGraphicFramePr>
        <p:xfrm>
          <a:off x="4288880" y="1110910"/>
          <a:ext cx="6833694" cy="5120128"/>
        </p:xfrm>
        <a:graphic>
          <a:graphicData uri="http://schemas.openxmlformats.org/drawingml/2006/table">
            <a:tbl>
              <a:tblPr/>
              <a:tblGrid>
                <a:gridCol w="6833694">
                  <a:extLst>
                    <a:ext uri="{9D8B030D-6E8A-4147-A177-3AD203B41FA5}">
                      <a16:colId xmlns:a16="http://schemas.microsoft.com/office/drawing/2014/main" val="20000"/>
                    </a:ext>
                  </a:extLst>
                </a:gridCol>
              </a:tblGrid>
              <a:tr h="318794">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5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We were schooner-rigged and rakish, with a long and </a:t>
                      </a:r>
                      <a:r>
                        <a:rPr kumimoji="0" lang="en-GB" altLang="en-US" sz="1500" b="0" i="0" u="none" strike="noStrike" cap="none" normalizeH="0" baseline="0" dirty="0" err="1">
                          <a:ln>
                            <a:noFill/>
                          </a:ln>
                          <a:solidFill>
                            <a:srgbClr val="414042"/>
                          </a:solidFill>
                          <a:effectLst/>
                          <a:latin typeface="Comic Sans MS" panose="030F0702030302020204" pitchFamily="66" charset="0"/>
                          <a:cs typeface="Times New Roman" panose="02020603050405020304" pitchFamily="18" charset="0"/>
                        </a:rPr>
                        <a:t>lissome</a:t>
                      </a:r>
                      <a:r>
                        <a:rPr kumimoji="0" lang="en-GB" altLang="en-US" sz="15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 hull, </a:t>
                      </a:r>
                      <a:endParaRPr kumimoji="0" lang="en-GB" altLang="en-US" sz="15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04" marB="45704"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18794">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5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And we flew the pretty colours of the crossbones and the skull; </a:t>
                      </a:r>
                      <a:endParaRPr kumimoji="0" lang="en-GB" altLang="en-US" sz="15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04" marB="45704"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18794">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5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We'd a big black Jolly Roger flapping grimly at the fore, </a:t>
                      </a:r>
                      <a:endParaRPr kumimoji="0" lang="en-GB" altLang="en-US" sz="15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04" marB="45704"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18794">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5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And we sailed the Spanish Water in the happy days of yore.</a:t>
                      </a:r>
                      <a:endParaRPr kumimoji="0" lang="en-GB" altLang="en-US" sz="15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04" marB="45704"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18794">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5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We'd a long brass gun amidships, like a well-conducted ship, </a:t>
                      </a:r>
                      <a:endParaRPr kumimoji="0" lang="en-GB" altLang="en-US" sz="15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04" marB="45704"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18794">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5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We had each a brace of pistols and a cutlass at the hip; </a:t>
                      </a:r>
                      <a:endParaRPr kumimoji="0" lang="en-GB" altLang="en-US" sz="15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04" marB="45704"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18794">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5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It's a point which tells against us, and a fact to be deplored, </a:t>
                      </a:r>
                      <a:endParaRPr kumimoji="0" lang="en-GB" altLang="en-US" sz="15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04" marB="45704"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18794">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5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But we chased the goodly merchant-men and laid their ships aboard.</a:t>
                      </a:r>
                      <a:endParaRPr kumimoji="0" lang="en-GB" altLang="en-US" sz="15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04" marB="45704"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18794">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5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Then the dead men fouled the scuppers and the wounded filled the chains, </a:t>
                      </a:r>
                      <a:endParaRPr kumimoji="0" lang="en-GB" altLang="en-US" sz="15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04" marB="45704"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18794">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5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And the paint-work all was spatter-dashed with other people’s brains, </a:t>
                      </a:r>
                      <a:endParaRPr kumimoji="0" lang="en-GB" altLang="en-US" sz="15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04" marB="45704"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318794">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5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She was boarded, she was looted, she was scuttled till she sank.</a:t>
                      </a:r>
                      <a:endParaRPr kumimoji="0" lang="en-GB" altLang="en-US" sz="15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04" marB="45704"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318794">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5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And the pale survivors left us by the medium of the plank.</a:t>
                      </a:r>
                      <a:endParaRPr kumimoji="0" lang="en-GB" altLang="en-US" sz="15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04" marB="45704"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318794">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5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Ah! the pig-tailed, quidding pirates and the pretty pranks we played, </a:t>
                      </a:r>
                      <a:endParaRPr kumimoji="0" lang="en-GB" altLang="en-US" sz="15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04" marB="45704"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r h="318794">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5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All have since been put a stop to by the naughty Board of Trade; </a:t>
                      </a:r>
                      <a:endParaRPr kumimoji="0" lang="en-GB" altLang="en-US" sz="15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04" marB="45704"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3"/>
                  </a:ext>
                </a:extLst>
              </a:tr>
              <a:tr h="318794">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5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The schooners and the merry crews are laid away to rest, </a:t>
                      </a:r>
                      <a:endParaRPr kumimoji="0" lang="en-GB" altLang="en-US" sz="15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04" marB="45704"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4"/>
                  </a:ext>
                </a:extLst>
              </a:tr>
              <a:tr h="318794">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5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A little south the sunset in the islands of the Blest.</a:t>
                      </a:r>
                      <a:endParaRPr kumimoji="0" lang="en-GB" altLang="en-US" sz="15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endParaRPr>
                    </a:p>
                  </a:txBody>
                  <a:tcPr marT="45704" marB="45704" anchor="ctr"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5"/>
                  </a:ext>
                </a:extLst>
              </a:tr>
            </a:tbl>
          </a:graphicData>
        </a:graphic>
      </p:graphicFrame>
      <p:sp>
        <p:nvSpPr>
          <p:cNvPr id="11" name="Subtitle 2">
            <a:extLst>
              <a:ext uri="{FF2B5EF4-FFF2-40B4-BE49-F238E27FC236}">
                <a16:creationId xmlns:a16="http://schemas.microsoft.com/office/drawing/2014/main" id="{29CCA50C-5031-4046-9C94-E4F6F5AD20E2}"/>
              </a:ext>
            </a:extLst>
          </p:cNvPr>
          <p:cNvSpPr txBox="1">
            <a:spLocks noChangeArrowheads="1"/>
          </p:cNvSpPr>
          <p:nvPr/>
        </p:nvSpPr>
        <p:spPr bwMode="auto">
          <a:xfrm>
            <a:off x="23813" y="509193"/>
            <a:ext cx="12192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685800" indent="-22860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2500" b="1" dirty="0">
                <a:solidFill>
                  <a:srgbClr val="0070C0"/>
                </a:solidFill>
              </a:rPr>
              <a:t>Mime a line</a:t>
            </a:r>
          </a:p>
        </p:txBody>
      </p:sp>
      <p:sp>
        <p:nvSpPr>
          <p:cNvPr id="17" name="TextBox 16">
            <a:extLst>
              <a:ext uri="{FF2B5EF4-FFF2-40B4-BE49-F238E27FC236}">
                <a16:creationId xmlns:a16="http://schemas.microsoft.com/office/drawing/2014/main" id="{B9E9A060-81D9-8543-B468-625371CADAEF}"/>
              </a:ext>
            </a:extLst>
          </p:cNvPr>
          <p:cNvSpPr txBox="1"/>
          <p:nvPr/>
        </p:nvSpPr>
        <p:spPr>
          <a:xfrm>
            <a:off x="784335" y="1032083"/>
            <a:ext cx="3196458" cy="1615827"/>
          </a:xfrm>
          <a:prstGeom prst="rect">
            <a:avLst/>
          </a:prstGeom>
          <a:noFill/>
        </p:spPr>
        <p:txBody>
          <a:bodyPr wrap="square">
            <a:spAutoFit/>
          </a:bodyPr>
          <a:lstStyle/>
          <a:p>
            <a:pPr eaLnBrk="1" hangingPunct="1">
              <a:spcBef>
                <a:spcPct val="50000"/>
              </a:spcBef>
              <a:buFontTx/>
              <a:buNone/>
            </a:pPr>
            <a:r>
              <a:rPr lang="en-GB" altLang="en-US" sz="1800" dirty="0">
                <a:solidFill>
                  <a:srgbClr val="414042"/>
                </a:solidFill>
                <a:latin typeface="Comic Sans MS" panose="030F0902030302020204" pitchFamily="66" charset="0"/>
              </a:rPr>
              <a:t>In pairs, choose one line from the poem to mime for the rest of the class.</a:t>
            </a:r>
          </a:p>
          <a:p>
            <a:pPr eaLnBrk="1" hangingPunct="1">
              <a:spcBef>
                <a:spcPct val="50000"/>
              </a:spcBef>
              <a:buFontTx/>
              <a:buNone/>
            </a:pPr>
            <a:r>
              <a:rPr lang="en-GB" altLang="en-US" sz="1800" dirty="0">
                <a:solidFill>
                  <a:srgbClr val="414042"/>
                </a:solidFill>
                <a:latin typeface="Comic Sans MS" panose="030F0902030302020204" pitchFamily="66" charset="0"/>
              </a:rPr>
              <a:t>Can your audience recognise the line you are miming?</a:t>
            </a:r>
          </a:p>
        </p:txBody>
      </p:sp>
      <p:sp>
        <p:nvSpPr>
          <p:cNvPr id="2" name="TextBox 1">
            <a:extLst>
              <a:ext uri="{FF2B5EF4-FFF2-40B4-BE49-F238E27FC236}">
                <a16:creationId xmlns:a16="http://schemas.microsoft.com/office/drawing/2014/main" id="{29FA1D62-0E76-3F8B-5AA4-C6813FEA4453}"/>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24</a:t>
            </a:r>
          </a:p>
        </p:txBody>
      </p:sp>
    </p:spTree>
    <p:extLst>
      <p:ext uri="{BB962C8B-B14F-4D97-AF65-F5344CB8AC3E}">
        <p14:creationId xmlns:p14="http://schemas.microsoft.com/office/powerpoint/2010/main" val="36282533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Subtitle 2">
            <a:extLst>
              <a:ext uri="{FF2B5EF4-FFF2-40B4-BE49-F238E27FC236}">
                <a16:creationId xmlns:a16="http://schemas.microsoft.com/office/drawing/2014/main" id="{A5B4066B-EFA0-DB49-9349-22DF539F647A}"/>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53" name="Subtitle 2">
            <a:extLst>
              <a:ext uri="{FF2B5EF4-FFF2-40B4-BE49-F238E27FC236}">
                <a16:creationId xmlns:a16="http://schemas.microsoft.com/office/drawing/2014/main" id="{22B80E6A-58CA-BA4C-B443-F0016F861099}"/>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Reading with a reader’s eye: Do I like it? How does it affect me?</a:t>
            </a:r>
            <a:endParaRPr lang="en-US" sz="2000" b="1" dirty="0">
              <a:solidFill>
                <a:srgbClr val="0070C0"/>
              </a:solidFill>
              <a:latin typeface="Comic Sans MS" panose="030F0902030302020204" pitchFamily="66" charset="0"/>
              <a:cs typeface="Arial" panose="020B0604020202020204" pitchFamily="34" charset="0"/>
            </a:endParaRPr>
          </a:p>
        </p:txBody>
      </p:sp>
      <p:sp>
        <p:nvSpPr>
          <p:cNvPr id="54" name="Rectangle 53">
            <a:extLst>
              <a:ext uri="{FF2B5EF4-FFF2-40B4-BE49-F238E27FC236}">
                <a16:creationId xmlns:a16="http://schemas.microsoft.com/office/drawing/2014/main" id="{00898082-5412-7249-8FFB-DAC7295E7BAF}"/>
              </a:ext>
            </a:extLst>
          </p:cNvPr>
          <p:cNvSpPr/>
          <p:nvPr/>
        </p:nvSpPr>
        <p:spPr>
          <a:xfrm>
            <a:off x="1056319" y="1885977"/>
            <a:ext cx="10147138" cy="3282707"/>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Text Box 6">
            <a:extLst>
              <a:ext uri="{FF2B5EF4-FFF2-40B4-BE49-F238E27FC236}">
                <a16:creationId xmlns:a16="http://schemas.microsoft.com/office/drawing/2014/main" id="{A25E2082-4CF6-C746-8AB9-7BD2EE7CDD65}"/>
              </a:ext>
            </a:extLst>
          </p:cNvPr>
          <p:cNvSpPr txBox="1">
            <a:spLocks noChangeArrowheads="1"/>
          </p:cNvSpPr>
          <p:nvPr/>
        </p:nvSpPr>
        <p:spPr bwMode="auto">
          <a:xfrm>
            <a:off x="5076747" y="2184922"/>
            <a:ext cx="5545944" cy="2902685"/>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None/>
            </a:pPr>
            <a:r>
              <a:rPr lang="en-GB" altLang="en-US" sz="1800" dirty="0">
                <a:solidFill>
                  <a:srgbClr val="414042"/>
                </a:solidFill>
              </a:rPr>
              <a:t>You are now going to see the poem presented as it should be. Your teacher will read it aloud. Listen closely for the rhythm of the poem and join in if you feel confident.</a:t>
            </a:r>
          </a:p>
          <a:p>
            <a:pPr eaLnBrk="1" hangingPunct="1">
              <a:spcBef>
                <a:spcPct val="50000"/>
              </a:spcBef>
              <a:buNone/>
            </a:pPr>
            <a:r>
              <a:rPr lang="en-GB" altLang="en-US" sz="1800" dirty="0">
                <a:solidFill>
                  <a:srgbClr val="414042"/>
                </a:solidFill>
              </a:rPr>
              <a:t>Share your initial reactions with a partner and complete the grid on the next slide.</a:t>
            </a:r>
          </a:p>
          <a:p>
            <a:pPr eaLnBrk="1" hangingPunct="1">
              <a:spcBef>
                <a:spcPct val="50000"/>
              </a:spcBef>
              <a:buNone/>
            </a:pPr>
            <a:r>
              <a:rPr lang="en-GB" altLang="en-US" sz="1800" dirty="0">
                <a:solidFill>
                  <a:srgbClr val="414042"/>
                </a:solidFill>
              </a:rPr>
              <a:t>Choose one verse and practise it with your partner. Make sure you read with prosody.</a:t>
            </a:r>
          </a:p>
        </p:txBody>
      </p:sp>
      <p:sp>
        <p:nvSpPr>
          <p:cNvPr id="56" name="Rectangle 55">
            <a:extLst>
              <a:ext uri="{FF2B5EF4-FFF2-40B4-BE49-F238E27FC236}">
                <a16:creationId xmlns:a16="http://schemas.microsoft.com/office/drawing/2014/main" id="{E0986AF5-23D9-F34F-9F52-1FFA3550A3ED}"/>
              </a:ext>
            </a:extLst>
          </p:cNvPr>
          <p:cNvSpPr/>
          <p:nvPr/>
        </p:nvSpPr>
        <p:spPr>
          <a:xfrm>
            <a:off x="1056318" y="1892918"/>
            <a:ext cx="3439663" cy="326842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lvl="0" algn="ctr"/>
            <a:r>
              <a:rPr lang="en-GB" altLang="en-US" sz="2200" b="1" dirty="0">
                <a:solidFill>
                  <a:prstClr val="white"/>
                </a:solidFill>
                <a:latin typeface="Comic Sans MS" panose="030F0902030302020204" pitchFamily="66" charset="0"/>
              </a:rPr>
              <a:t>Phase 1a</a:t>
            </a:r>
          </a:p>
          <a:p>
            <a:pPr lvl="0" algn="ctr">
              <a:spcBef>
                <a:spcPts val="1000"/>
              </a:spcBef>
            </a:pPr>
            <a:r>
              <a:rPr lang="en-GB" altLang="en-US" dirty="0">
                <a:solidFill>
                  <a:prstClr val="white"/>
                </a:solidFill>
                <a:latin typeface="Comic Sans MS" panose="030F0902030302020204" pitchFamily="66" charset="0"/>
              </a:rPr>
              <a:t>Book Talk </a:t>
            </a:r>
          </a:p>
          <a:p>
            <a:pPr lvl="0" algn="ctr">
              <a:spcBef>
                <a:spcPts val="1000"/>
              </a:spcBef>
            </a:pPr>
            <a:r>
              <a:rPr lang="en-GB" altLang="en-US" dirty="0">
                <a:solidFill>
                  <a:prstClr val="white"/>
                </a:solidFill>
                <a:latin typeface="Comic Sans MS" panose="030F0902030302020204" pitchFamily="66" charset="0"/>
              </a:rPr>
              <a:t>Reading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as a reader</a:t>
            </a:r>
            <a:endParaRPr lang="en-GB" altLang="en-US" sz="1700" dirty="0">
              <a:solidFill>
                <a:prstClr val="white"/>
              </a:solidFill>
              <a:latin typeface="Comic Sans MS" panose="030F0902030302020204" pitchFamily="66" charset="0"/>
            </a:endParaRPr>
          </a:p>
        </p:txBody>
      </p:sp>
      <p:sp>
        <p:nvSpPr>
          <p:cNvPr id="9" name="TextBox 8">
            <a:extLst>
              <a:ext uri="{FF2B5EF4-FFF2-40B4-BE49-F238E27FC236}">
                <a16:creationId xmlns:a16="http://schemas.microsoft.com/office/drawing/2014/main" id="{24AC6C3F-D703-9D49-9315-4FCDE0FBBC3B}"/>
              </a:ext>
            </a:extLst>
          </p:cNvPr>
          <p:cNvSpPr txBox="1"/>
          <p:nvPr/>
        </p:nvSpPr>
        <p:spPr>
          <a:xfrm>
            <a:off x="988543" y="5375985"/>
            <a:ext cx="10497312" cy="369332"/>
          </a:xfrm>
          <a:prstGeom prst="rect">
            <a:avLst/>
          </a:prstGeom>
          <a:noFill/>
        </p:spPr>
        <p:txBody>
          <a:bodyPr wrap="square">
            <a:spAutoFit/>
          </a:bodyPr>
          <a:lstStyle/>
          <a:p>
            <a:pPr eaLnBrk="1" hangingPunct="1">
              <a:spcBef>
                <a:spcPct val="50000"/>
              </a:spcBef>
              <a:buFontTx/>
              <a:buNone/>
            </a:pPr>
            <a:r>
              <a:rPr lang="en-GB" altLang="en-US" sz="1800" b="1" dirty="0">
                <a:solidFill>
                  <a:srgbClr val="414042"/>
                </a:solidFill>
                <a:latin typeface="Comic Sans MS" panose="030F0902030302020204" pitchFamily="66" charset="0"/>
              </a:rPr>
              <a:t>Consider: </a:t>
            </a:r>
            <a:r>
              <a:rPr lang="en-GB" altLang="en-US" sz="1800" dirty="0">
                <a:solidFill>
                  <a:srgbClr val="414042"/>
                </a:solidFill>
                <a:latin typeface="Comic Sans MS" panose="030F0902030302020204" pitchFamily="66" charset="0"/>
              </a:rPr>
              <a:t>This is a narrative</a:t>
            </a:r>
            <a:r>
              <a:rPr lang="en-US" altLang="en-US" sz="1800" dirty="0">
                <a:solidFill>
                  <a:srgbClr val="414042"/>
                </a:solidFill>
                <a:latin typeface="Comic Sans MS" panose="030F0902030302020204" pitchFamily="66" charset="0"/>
              </a:rPr>
              <a:t>-style poem that tells you all about pirates.</a:t>
            </a:r>
          </a:p>
        </p:txBody>
      </p:sp>
      <p:sp>
        <p:nvSpPr>
          <p:cNvPr id="2" name="TextBox 1">
            <a:extLst>
              <a:ext uri="{FF2B5EF4-FFF2-40B4-BE49-F238E27FC236}">
                <a16:creationId xmlns:a16="http://schemas.microsoft.com/office/drawing/2014/main" id="{9BC75853-E107-A3A4-8193-FE6AA96E298C}"/>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25</a:t>
            </a:r>
          </a:p>
        </p:txBody>
      </p:sp>
    </p:spTree>
    <p:extLst>
      <p:ext uri="{BB962C8B-B14F-4D97-AF65-F5344CB8AC3E}">
        <p14:creationId xmlns:p14="http://schemas.microsoft.com/office/powerpoint/2010/main" val="32936381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C9FA7A4-21BC-8F48-908C-66D8F6AC1B71}"/>
              </a:ext>
            </a:extLst>
          </p:cNvPr>
          <p:cNvSpPr/>
          <p:nvPr/>
        </p:nvSpPr>
        <p:spPr>
          <a:xfrm>
            <a:off x="1056319" y="3369349"/>
            <a:ext cx="5064485" cy="486032"/>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I want to know…</a:t>
            </a:r>
          </a:p>
        </p:txBody>
      </p:sp>
      <p:sp>
        <p:nvSpPr>
          <p:cNvPr id="18" name="Rectangle 17">
            <a:extLst>
              <a:ext uri="{FF2B5EF4-FFF2-40B4-BE49-F238E27FC236}">
                <a16:creationId xmlns:a16="http://schemas.microsoft.com/office/drawing/2014/main" id="{EF46A7DD-F4C6-B546-B806-0A7B634DC234}"/>
              </a:ext>
            </a:extLst>
          </p:cNvPr>
          <p:cNvSpPr/>
          <p:nvPr/>
        </p:nvSpPr>
        <p:spPr>
          <a:xfrm>
            <a:off x="6130828" y="3369349"/>
            <a:ext cx="5064485" cy="486032"/>
          </a:xfrm>
          <a:prstGeom prst="rect">
            <a:avLst/>
          </a:prstGeom>
          <a:solidFill>
            <a:srgbClr val="9020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It reminded me of…</a:t>
            </a:r>
          </a:p>
        </p:txBody>
      </p:sp>
      <p:sp>
        <p:nvSpPr>
          <p:cNvPr id="2" name="Rectangle 1">
            <a:extLst>
              <a:ext uri="{FF2B5EF4-FFF2-40B4-BE49-F238E27FC236}">
                <a16:creationId xmlns:a16="http://schemas.microsoft.com/office/drawing/2014/main" id="{EECE5433-EA07-204F-A5C1-0DF8ED38C337}"/>
              </a:ext>
            </a:extLst>
          </p:cNvPr>
          <p:cNvSpPr/>
          <p:nvPr/>
        </p:nvSpPr>
        <p:spPr>
          <a:xfrm>
            <a:off x="1056319" y="1091297"/>
            <a:ext cx="5064485" cy="4860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What I like</a:t>
            </a:r>
          </a:p>
        </p:txBody>
      </p:sp>
      <p:sp>
        <p:nvSpPr>
          <p:cNvPr id="16" name="Rectangle 15">
            <a:extLst>
              <a:ext uri="{FF2B5EF4-FFF2-40B4-BE49-F238E27FC236}">
                <a16:creationId xmlns:a16="http://schemas.microsoft.com/office/drawing/2014/main" id="{666F0AB0-B57E-1946-BB2E-88720E2CAAA6}"/>
              </a:ext>
            </a:extLst>
          </p:cNvPr>
          <p:cNvSpPr/>
          <p:nvPr/>
        </p:nvSpPr>
        <p:spPr>
          <a:xfrm>
            <a:off x="6130828" y="1091297"/>
            <a:ext cx="5064485" cy="486032"/>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What I didn’t like</a:t>
            </a:r>
          </a:p>
        </p:txBody>
      </p:sp>
      <p:sp>
        <p:nvSpPr>
          <p:cNvPr id="50" name="Line 41">
            <a:extLst>
              <a:ext uri="{FF2B5EF4-FFF2-40B4-BE49-F238E27FC236}">
                <a16:creationId xmlns:a16="http://schemas.microsoft.com/office/drawing/2014/main" id="{EB1699CA-C86B-DA46-91B5-7253C2B8D341}"/>
              </a:ext>
            </a:extLst>
          </p:cNvPr>
          <p:cNvSpPr>
            <a:spLocks noChangeShapeType="1"/>
          </p:cNvSpPr>
          <p:nvPr/>
        </p:nvSpPr>
        <p:spPr bwMode="auto">
          <a:xfrm>
            <a:off x="6120805" y="1091297"/>
            <a:ext cx="0" cy="4572869"/>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 name="Rectangle 56">
            <a:extLst>
              <a:ext uri="{FF2B5EF4-FFF2-40B4-BE49-F238E27FC236}">
                <a16:creationId xmlns:a16="http://schemas.microsoft.com/office/drawing/2014/main" id="{6B07371E-7D32-884B-AEE7-9C3B35771CE4}"/>
              </a:ext>
            </a:extLst>
          </p:cNvPr>
          <p:cNvSpPr/>
          <p:nvPr/>
        </p:nvSpPr>
        <p:spPr>
          <a:xfrm>
            <a:off x="1056319" y="1075186"/>
            <a:ext cx="10147138" cy="460068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Line 41">
            <a:extLst>
              <a:ext uri="{FF2B5EF4-FFF2-40B4-BE49-F238E27FC236}">
                <a16:creationId xmlns:a16="http://schemas.microsoft.com/office/drawing/2014/main" id="{80DE8BEB-5AA2-A446-B373-8A15A7E4E1A8}"/>
              </a:ext>
            </a:extLst>
          </p:cNvPr>
          <p:cNvSpPr>
            <a:spLocks noChangeShapeType="1"/>
          </p:cNvSpPr>
          <p:nvPr/>
        </p:nvSpPr>
        <p:spPr bwMode="auto">
          <a:xfrm flipH="1">
            <a:off x="1056319" y="3369349"/>
            <a:ext cx="10137026" cy="3795"/>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 name="TextBox 2">
            <a:extLst>
              <a:ext uri="{FF2B5EF4-FFF2-40B4-BE49-F238E27FC236}">
                <a16:creationId xmlns:a16="http://schemas.microsoft.com/office/drawing/2014/main" id="{EC6BB80B-B81A-ECCF-3ADD-E7E5D60CD194}"/>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26</a:t>
            </a:r>
          </a:p>
        </p:txBody>
      </p:sp>
    </p:spTree>
    <p:extLst>
      <p:ext uri="{BB962C8B-B14F-4D97-AF65-F5344CB8AC3E}">
        <p14:creationId xmlns:p14="http://schemas.microsoft.com/office/powerpoint/2010/main" val="39562318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7A61D3F0-5A40-5141-8D00-DB1DA8430C85}"/>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7" name="Subtitle 2">
            <a:extLst>
              <a:ext uri="{FF2B5EF4-FFF2-40B4-BE49-F238E27FC236}">
                <a16:creationId xmlns:a16="http://schemas.microsoft.com/office/drawing/2014/main" id="{DF8FAC1D-C2DC-A543-833B-830F87726265}"/>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Reading with a reader’s eye: Do I like it? How does it affect me?</a:t>
            </a:r>
            <a:endParaRPr lang="en-US" sz="2000" b="1" dirty="0">
              <a:solidFill>
                <a:srgbClr val="0070C0"/>
              </a:solidFill>
              <a:latin typeface="Comic Sans MS" panose="030F0902030302020204" pitchFamily="66" charset="0"/>
              <a:cs typeface="Arial" panose="020B0604020202020204" pitchFamily="34" charset="0"/>
            </a:endParaRPr>
          </a:p>
        </p:txBody>
      </p:sp>
      <p:sp>
        <p:nvSpPr>
          <p:cNvPr id="8" name="Oval 4">
            <a:hlinkClick r:id="rId3" action="ppaction://hlinkfile"/>
            <a:extLst>
              <a:ext uri="{FF2B5EF4-FFF2-40B4-BE49-F238E27FC236}">
                <a16:creationId xmlns:a16="http://schemas.microsoft.com/office/drawing/2014/main" id="{609723F6-EB63-E944-98D4-803B0216F3C2}"/>
              </a:ext>
            </a:extLst>
          </p:cNvPr>
          <p:cNvSpPr>
            <a:spLocks noChangeArrowheads="1"/>
          </p:cNvSpPr>
          <p:nvPr/>
        </p:nvSpPr>
        <p:spPr bwMode="auto">
          <a:xfrm>
            <a:off x="4423378" y="2804631"/>
            <a:ext cx="2915981" cy="2373746"/>
          </a:xfrm>
          <a:prstGeom prst="ellipse">
            <a:avLst/>
          </a:prstGeom>
          <a:solidFill>
            <a:srgbClr val="0070C0"/>
          </a:solidFill>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buFontTx/>
              <a:buNone/>
            </a:pPr>
            <a:r>
              <a:rPr lang="en-GB" altLang="en-US" sz="2800" b="1" dirty="0">
                <a:solidFill>
                  <a:schemeClr val="bg1"/>
                </a:solidFill>
              </a:rPr>
              <a:t>Phase 1a</a:t>
            </a:r>
          </a:p>
          <a:p>
            <a:pPr algn="ctr" eaLnBrk="1" hangingPunct="1">
              <a:buFontTx/>
              <a:buNone/>
            </a:pPr>
            <a:r>
              <a:rPr lang="en-GB" altLang="en-US" sz="2000" dirty="0">
                <a:solidFill>
                  <a:schemeClr val="bg1"/>
                </a:solidFill>
              </a:rPr>
              <a:t>Book Talk</a:t>
            </a:r>
          </a:p>
          <a:p>
            <a:pPr algn="ctr" eaLnBrk="1" hangingPunct="1">
              <a:buFontTx/>
              <a:buNone/>
            </a:pPr>
            <a:r>
              <a:rPr lang="en-GB" altLang="en-US" sz="2000" dirty="0">
                <a:solidFill>
                  <a:schemeClr val="bg1"/>
                </a:solidFill>
              </a:rPr>
              <a:t>Reading as a</a:t>
            </a:r>
            <a:br>
              <a:rPr lang="en-GB" altLang="en-US" sz="2000" dirty="0">
                <a:solidFill>
                  <a:schemeClr val="bg1"/>
                </a:solidFill>
              </a:rPr>
            </a:br>
            <a:r>
              <a:rPr lang="en-GB" altLang="en-US" sz="2000" dirty="0">
                <a:solidFill>
                  <a:schemeClr val="bg1"/>
                </a:solidFill>
              </a:rPr>
              <a:t>reader</a:t>
            </a:r>
          </a:p>
        </p:txBody>
      </p:sp>
      <p:sp>
        <p:nvSpPr>
          <p:cNvPr id="10" name="Text Box 5">
            <a:extLst>
              <a:ext uri="{FF2B5EF4-FFF2-40B4-BE49-F238E27FC236}">
                <a16:creationId xmlns:a16="http://schemas.microsoft.com/office/drawing/2014/main" id="{0D67FAB0-B915-BE48-B7B3-333F51E0C785}"/>
              </a:ext>
            </a:extLst>
          </p:cNvPr>
          <p:cNvSpPr txBox="1">
            <a:spLocks noChangeArrowheads="1"/>
          </p:cNvSpPr>
          <p:nvPr/>
        </p:nvSpPr>
        <p:spPr bwMode="auto">
          <a:xfrm>
            <a:off x="1261161" y="4724415"/>
            <a:ext cx="2313920" cy="130627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Put forward your ideas, but be prepared to change your mind.</a:t>
            </a:r>
          </a:p>
        </p:txBody>
      </p:sp>
      <p:sp>
        <p:nvSpPr>
          <p:cNvPr id="13" name="Text Box 6">
            <a:extLst>
              <a:ext uri="{FF2B5EF4-FFF2-40B4-BE49-F238E27FC236}">
                <a16:creationId xmlns:a16="http://schemas.microsoft.com/office/drawing/2014/main" id="{C8D3489D-0016-744F-A679-91F6C78E1CE8}"/>
              </a:ext>
            </a:extLst>
          </p:cNvPr>
          <p:cNvSpPr txBox="1">
            <a:spLocks noChangeArrowheads="1"/>
          </p:cNvSpPr>
          <p:nvPr/>
        </p:nvSpPr>
        <p:spPr bwMode="auto">
          <a:xfrm>
            <a:off x="3889131" y="1834108"/>
            <a:ext cx="3984474" cy="582168"/>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How</a:t>
            </a:r>
            <a:r>
              <a:rPr lang="en-US" altLang="en-US" sz="1600" dirty="0">
                <a:solidFill>
                  <a:srgbClr val="414042"/>
                </a:solidFill>
              </a:rPr>
              <a:t> does the poem make you feel?</a:t>
            </a:r>
            <a:endParaRPr lang="en-GB" altLang="en-US" sz="1600" dirty="0">
              <a:solidFill>
                <a:srgbClr val="414042"/>
              </a:solidFill>
            </a:endParaRPr>
          </a:p>
        </p:txBody>
      </p:sp>
      <p:sp>
        <p:nvSpPr>
          <p:cNvPr id="14" name="Text Box 7">
            <a:extLst>
              <a:ext uri="{FF2B5EF4-FFF2-40B4-BE49-F238E27FC236}">
                <a16:creationId xmlns:a16="http://schemas.microsoft.com/office/drawing/2014/main" id="{59FAB8C8-B63F-B740-85B1-467BAA5BD720}"/>
              </a:ext>
            </a:extLst>
          </p:cNvPr>
          <p:cNvSpPr txBox="1">
            <a:spLocks noChangeArrowheads="1"/>
          </p:cNvSpPr>
          <p:nvPr/>
        </p:nvSpPr>
        <p:spPr bwMode="auto">
          <a:xfrm>
            <a:off x="1261117" y="1818594"/>
            <a:ext cx="2313963" cy="86530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What’s in </a:t>
            </a:r>
            <a:r>
              <a:rPr lang="en-GB" altLang="en-US" sz="1600" b="1" dirty="0">
                <a:solidFill>
                  <a:srgbClr val="414042"/>
                </a:solidFill>
              </a:rPr>
              <a:t>your</a:t>
            </a:r>
            <a:r>
              <a:rPr lang="en-GB" altLang="en-US" sz="1600" dirty="0">
                <a:solidFill>
                  <a:srgbClr val="414042"/>
                </a:solidFill>
              </a:rPr>
              <a:t> head? </a:t>
            </a:r>
            <a:br>
              <a:rPr lang="en-GB" altLang="en-US" sz="1600" dirty="0">
                <a:solidFill>
                  <a:srgbClr val="414042"/>
                </a:solidFill>
              </a:rPr>
            </a:br>
            <a:r>
              <a:rPr lang="en-GB" altLang="en-US" sz="1600" dirty="0">
                <a:solidFill>
                  <a:srgbClr val="414042"/>
                </a:solidFill>
              </a:rPr>
              <a:t>What do </a:t>
            </a:r>
            <a:r>
              <a:rPr lang="en-US" altLang="en-US" sz="1600" b="1" dirty="0">
                <a:solidFill>
                  <a:srgbClr val="414042"/>
                </a:solidFill>
              </a:rPr>
              <a:t>you</a:t>
            </a:r>
            <a:r>
              <a:rPr lang="en-US" altLang="en-US" sz="1600" dirty="0">
                <a:solidFill>
                  <a:srgbClr val="414042"/>
                </a:solidFill>
              </a:rPr>
              <a:t> think?</a:t>
            </a:r>
            <a:endParaRPr lang="en-GB" altLang="en-US" sz="1600" dirty="0">
              <a:solidFill>
                <a:srgbClr val="414042"/>
              </a:solidFill>
            </a:endParaRPr>
          </a:p>
        </p:txBody>
      </p:sp>
      <p:sp>
        <p:nvSpPr>
          <p:cNvPr id="15" name="Text Box 8">
            <a:extLst>
              <a:ext uri="{FF2B5EF4-FFF2-40B4-BE49-F238E27FC236}">
                <a16:creationId xmlns:a16="http://schemas.microsoft.com/office/drawing/2014/main" id="{0B575064-B591-6945-902E-FEAEB3611BCC}"/>
              </a:ext>
            </a:extLst>
          </p:cNvPr>
          <p:cNvSpPr txBox="1">
            <a:spLocks noChangeArrowheads="1"/>
          </p:cNvSpPr>
          <p:nvPr/>
        </p:nvSpPr>
        <p:spPr bwMode="auto">
          <a:xfrm>
            <a:off x="1261117" y="2901749"/>
            <a:ext cx="2313963" cy="160481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1600" dirty="0" err="1">
                <a:solidFill>
                  <a:srgbClr val="414042"/>
                </a:solidFill>
              </a:rPr>
              <a:t>Propos</a:t>
            </a:r>
            <a:r>
              <a:rPr lang="en-US" altLang="en-US" sz="1600" dirty="0">
                <a:solidFill>
                  <a:srgbClr val="414042"/>
                </a:solidFill>
              </a:rPr>
              <a:t>e</a:t>
            </a:r>
            <a:r>
              <a:rPr lang="en-GB" altLang="en-US" sz="1600" dirty="0">
                <a:solidFill>
                  <a:srgbClr val="414042"/>
                </a:solidFill>
              </a:rPr>
              <a:t> ideas using tentative language, such as </a:t>
            </a:r>
            <a:r>
              <a:rPr lang="en-US" altLang="en-US" sz="1600" dirty="0">
                <a:solidFill>
                  <a:srgbClr val="414042"/>
                </a:solidFill>
              </a:rPr>
              <a:t>I wonder why… I think that… Perhaps…</a:t>
            </a:r>
            <a:endParaRPr lang="en-GB" altLang="en-US" sz="1600" dirty="0">
              <a:solidFill>
                <a:srgbClr val="414042"/>
              </a:solidFill>
            </a:endParaRPr>
          </a:p>
        </p:txBody>
      </p:sp>
      <p:sp>
        <p:nvSpPr>
          <p:cNvPr id="16" name="Text Box 11">
            <a:extLst>
              <a:ext uri="{FF2B5EF4-FFF2-40B4-BE49-F238E27FC236}">
                <a16:creationId xmlns:a16="http://schemas.microsoft.com/office/drawing/2014/main" id="{56127191-F216-EC4A-940B-BF26CD4BFA23}"/>
              </a:ext>
            </a:extLst>
          </p:cNvPr>
          <p:cNvSpPr txBox="1">
            <a:spLocks noChangeArrowheads="1"/>
          </p:cNvSpPr>
          <p:nvPr/>
        </p:nvSpPr>
        <p:spPr bwMode="auto">
          <a:xfrm>
            <a:off x="3898256" y="5566732"/>
            <a:ext cx="3975350" cy="463662"/>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All ideas are accepted.</a:t>
            </a:r>
          </a:p>
        </p:txBody>
      </p:sp>
      <p:sp>
        <p:nvSpPr>
          <p:cNvPr id="17" name="Text Box 9">
            <a:extLst>
              <a:ext uri="{FF2B5EF4-FFF2-40B4-BE49-F238E27FC236}">
                <a16:creationId xmlns:a16="http://schemas.microsoft.com/office/drawing/2014/main" id="{53293DDF-74EE-114B-8C81-18B7005757BC}"/>
              </a:ext>
            </a:extLst>
          </p:cNvPr>
          <p:cNvSpPr txBox="1">
            <a:spLocks noChangeArrowheads="1"/>
          </p:cNvSpPr>
          <p:nvPr/>
        </p:nvSpPr>
        <p:spPr bwMode="auto">
          <a:xfrm>
            <a:off x="8271543" y="2901750"/>
            <a:ext cx="2562546" cy="1643264"/>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Can you identify the mood of the poem?</a:t>
            </a:r>
          </a:p>
        </p:txBody>
      </p:sp>
      <p:sp>
        <p:nvSpPr>
          <p:cNvPr id="18" name="Text Box 6">
            <a:extLst>
              <a:ext uri="{FF2B5EF4-FFF2-40B4-BE49-F238E27FC236}">
                <a16:creationId xmlns:a16="http://schemas.microsoft.com/office/drawing/2014/main" id="{2CCF1363-7C78-734A-B3DD-D2839D090A40}"/>
              </a:ext>
            </a:extLst>
          </p:cNvPr>
          <p:cNvSpPr txBox="1">
            <a:spLocks noChangeArrowheads="1"/>
          </p:cNvSpPr>
          <p:nvPr/>
        </p:nvSpPr>
        <p:spPr bwMode="auto">
          <a:xfrm>
            <a:off x="8271543" y="1829864"/>
            <a:ext cx="2562546" cy="86530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Identify and discuss unknown words.</a:t>
            </a:r>
          </a:p>
        </p:txBody>
      </p:sp>
      <p:sp>
        <p:nvSpPr>
          <p:cNvPr id="19" name="Text Box 6">
            <a:extLst>
              <a:ext uri="{FF2B5EF4-FFF2-40B4-BE49-F238E27FC236}">
                <a16:creationId xmlns:a16="http://schemas.microsoft.com/office/drawing/2014/main" id="{ABF09F3E-AD4D-4647-B23F-37122379224D}"/>
              </a:ext>
            </a:extLst>
          </p:cNvPr>
          <p:cNvSpPr txBox="1">
            <a:spLocks noChangeArrowheads="1"/>
          </p:cNvSpPr>
          <p:nvPr/>
        </p:nvSpPr>
        <p:spPr bwMode="auto">
          <a:xfrm>
            <a:off x="8271543" y="4724415"/>
            <a:ext cx="2562546" cy="130627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Read aloud</a:t>
            </a:r>
            <a:br>
              <a:rPr lang="en-GB" altLang="en-US" sz="1600" dirty="0">
                <a:solidFill>
                  <a:srgbClr val="414042"/>
                </a:solidFill>
              </a:rPr>
            </a:br>
            <a:r>
              <a:rPr lang="en-GB" altLang="en-US" sz="1600" dirty="0">
                <a:solidFill>
                  <a:srgbClr val="414042"/>
                </a:solidFill>
              </a:rPr>
              <a:t>with prosody.</a:t>
            </a:r>
          </a:p>
        </p:txBody>
      </p:sp>
      <p:sp>
        <p:nvSpPr>
          <p:cNvPr id="2" name="TextBox 1">
            <a:extLst>
              <a:ext uri="{FF2B5EF4-FFF2-40B4-BE49-F238E27FC236}">
                <a16:creationId xmlns:a16="http://schemas.microsoft.com/office/drawing/2014/main" id="{5A273EB7-F346-3A0A-A882-78493CE36D8E}"/>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27</a:t>
            </a:r>
          </a:p>
        </p:txBody>
      </p:sp>
    </p:spTree>
    <p:extLst>
      <p:ext uri="{BB962C8B-B14F-4D97-AF65-F5344CB8AC3E}">
        <p14:creationId xmlns:p14="http://schemas.microsoft.com/office/powerpoint/2010/main" val="41034257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D35F0CE8-C5C0-6447-B66B-7C24670870DE}"/>
              </a:ext>
            </a:extLst>
          </p:cNvPr>
          <p:cNvSpPr txBox="1">
            <a:spLocks/>
          </p:cNvSpPr>
          <p:nvPr/>
        </p:nvSpPr>
        <p:spPr>
          <a:xfrm>
            <a:off x="4241604" y="1289077"/>
            <a:ext cx="7469196" cy="104979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i="1" dirty="0">
                <a:solidFill>
                  <a:srgbClr val="0070C0"/>
                </a:solidFill>
                <a:latin typeface="Comic Sans MS" panose="030F0902030302020204" pitchFamily="66" charset="0"/>
              </a:rPr>
              <a:t>A Ballad of John Silver</a:t>
            </a:r>
          </a:p>
          <a:p>
            <a:pPr marL="0" indent="0" algn="ctr">
              <a:lnSpc>
                <a:spcPct val="100000"/>
              </a:lnSpc>
              <a:buNone/>
            </a:pPr>
            <a:r>
              <a:rPr lang="en-GB" sz="2200" dirty="0">
                <a:solidFill>
                  <a:srgbClr val="0070C0"/>
                </a:solidFill>
                <a:latin typeface="Comic Sans MS" panose="030F0902030302020204" pitchFamily="66" charset="0"/>
              </a:rPr>
              <a:t>John Masefield</a:t>
            </a:r>
          </a:p>
        </p:txBody>
      </p:sp>
      <p:sp>
        <p:nvSpPr>
          <p:cNvPr id="9" name="Rectangle 8">
            <a:extLst>
              <a:ext uri="{FF2B5EF4-FFF2-40B4-BE49-F238E27FC236}">
                <a16:creationId xmlns:a16="http://schemas.microsoft.com/office/drawing/2014/main" id="{C5A7927D-C3F9-7C43-AE66-497C1BD35768}"/>
              </a:ext>
            </a:extLst>
          </p:cNvPr>
          <p:cNvSpPr>
            <a:spLocks noChangeArrowheads="1"/>
          </p:cNvSpPr>
          <p:nvPr/>
        </p:nvSpPr>
        <p:spPr bwMode="auto">
          <a:xfrm>
            <a:off x="4253146" y="2852446"/>
            <a:ext cx="7247688" cy="3177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lgn="ctr">
              <a:lnSpc>
                <a:spcPts val="2500"/>
              </a:lnSpc>
              <a:spcBef>
                <a:spcPts val="1500"/>
              </a:spcBef>
            </a:pPr>
            <a:r>
              <a:rPr lang="en-GB" altLang="en-US" sz="1700" dirty="0">
                <a:solidFill>
                  <a:srgbClr val="414042"/>
                </a:solidFill>
                <a:latin typeface="Comic Sans MS" panose="030F0902030302020204" pitchFamily="66" charset="0"/>
              </a:rPr>
              <a:t>We were schooner-rigged and rakish, with a long and </a:t>
            </a:r>
            <a:r>
              <a:rPr lang="en-GB" altLang="en-US" sz="1700" dirty="0" err="1">
                <a:solidFill>
                  <a:srgbClr val="414042"/>
                </a:solidFill>
                <a:latin typeface="Comic Sans MS" panose="030F0902030302020204" pitchFamily="66" charset="0"/>
              </a:rPr>
              <a:t>lissome</a:t>
            </a:r>
            <a:r>
              <a:rPr lang="en-GB" altLang="en-US" sz="1700" dirty="0">
                <a:solidFill>
                  <a:srgbClr val="414042"/>
                </a:solidFill>
                <a:latin typeface="Comic Sans MS" panose="030F0902030302020204" pitchFamily="66" charset="0"/>
              </a:rPr>
              <a:t> hull,</a:t>
            </a:r>
            <a:br>
              <a:rPr lang="en-GB" altLang="en-US" sz="1700" dirty="0">
                <a:solidFill>
                  <a:srgbClr val="414042"/>
                </a:solidFill>
                <a:latin typeface="Comic Sans MS" panose="030F0902030302020204" pitchFamily="66" charset="0"/>
              </a:rPr>
            </a:br>
            <a:r>
              <a:rPr lang="en-GB" altLang="en-US" sz="1700" dirty="0">
                <a:solidFill>
                  <a:srgbClr val="414042"/>
                </a:solidFill>
                <a:latin typeface="Comic Sans MS" panose="030F0902030302020204" pitchFamily="66" charset="0"/>
              </a:rPr>
              <a:t>And we flew the pretty colours of the crossbones and the skull;</a:t>
            </a:r>
            <a:br>
              <a:rPr lang="en-GB" altLang="en-US" sz="1700" dirty="0">
                <a:solidFill>
                  <a:srgbClr val="414042"/>
                </a:solidFill>
                <a:latin typeface="Comic Sans MS" panose="030F0902030302020204" pitchFamily="66" charset="0"/>
              </a:rPr>
            </a:br>
            <a:r>
              <a:rPr lang="en-GB" altLang="en-US" sz="1700" dirty="0">
                <a:solidFill>
                  <a:srgbClr val="414042"/>
                </a:solidFill>
                <a:latin typeface="Comic Sans MS" panose="030F0902030302020204" pitchFamily="66" charset="0"/>
              </a:rPr>
              <a:t>We'd a big black Jolly Roger flapping grimly at the fore,</a:t>
            </a:r>
            <a:br>
              <a:rPr lang="en-GB" altLang="en-US" sz="1700" dirty="0">
                <a:solidFill>
                  <a:srgbClr val="414042"/>
                </a:solidFill>
                <a:latin typeface="Comic Sans MS" panose="030F0902030302020204" pitchFamily="66" charset="0"/>
              </a:rPr>
            </a:br>
            <a:r>
              <a:rPr lang="en-GB" altLang="en-US" sz="1700" dirty="0">
                <a:solidFill>
                  <a:srgbClr val="414042"/>
                </a:solidFill>
                <a:latin typeface="Comic Sans MS" panose="030F0902030302020204" pitchFamily="66" charset="0"/>
              </a:rPr>
              <a:t>And we sailed the Spanish Water in the happy days of yore.</a:t>
            </a:r>
          </a:p>
          <a:p>
            <a:pPr algn="ctr">
              <a:lnSpc>
                <a:spcPts val="2500"/>
              </a:lnSpc>
              <a:spcBef>
                <a:spcPts val="1500"/>
              </a:spcBef>
            </a:pPr>
            <a:r>
              <a:rPr lang="en-GB" altLang="en-US" sz="1700" dirty="0">
                <a:solidFill>
                  <a:srgbClr val="414042"/>
                </a:solidFill>
                <a:latin typeface="Comic Sans MS" panose="030F0902030302020204" pitchFamily="66" charset="0"/>
              </a:rPr>
              <a:t>We'd a long brass gun amidships, like a well-conducted ship,</a:t>
            </a:r>
            <a:br>
              <a:rPr lang="en-GB" altLang="en-US" sz="1700" dirty="0">
                <a:solidFill>
                  <a:srgbClr val="414042"/>
                </a:solidFill>
                <a:latin typeface="Comic Sans MS" panose="030F0902030302020204" pitchFamily="66" charset="0"/>
              </a:rPr>
            </a:br>
            <a:r>
              <a:rPr lang="en-GB" altLang="en-US" sz="1700" dirty="0">
                <a:solidFill>
                  <a:srgbClr val="414042"/>
                </a:solidFill>
                <a:latin typeface="Comic Sans MS" panose="030F0902030302020204" pitchFamily="66" charset="0"/>
              </a:rPr>
              <a:t>We had each a brace of pistols and a cutlass at the hip;</a:t>
            </a:r>
            <a:br>
              <a:rPr lang="en-GB" altLang="en-US" sz="1700" dirty="0">
                <a:solidFill>
                  <a:srgbClr val="414042"/>
                </a:solidFill>
                <a:latin typeface="Comic Sans MS" panose="030F0902030302020204" pitchFamily="66" charset="0"/>
              </a:rPr>
            </a:br>
            <a:r>
              <a:rPr lang="en-GB" altLang="en-US" sz="1700" dirty="0">
                <a:solidFill>
                  <a:srgbClr val="414042"/>
                </a:solidFill>
                <a:latin typeface="Comic Sans MS" panose="030F0902030302020204" pitchFamily="66" charset="0"/>
              </a:rPr>
              <a:t>It's a point which tells against us, and a fact to be deplored,</a:t>
            </a:r>
            <a:br>
              <a:rPr lang="en-GB" altLang="en-US" sz="1700" dirty="0">
                <a:solidFill>
                  <a:srgbClr val="414042"/>
                </a:solidFill>
                <a:latin typeface="Comic Sans MS" panose="030F0902030302020204" pitchFamily="66" charset="0"/>
              </a:rPr>
            </a:br>
            <a:r>
              <a:rPr lang="en-GB" altLang="en-US" sz="1700" dirty="0">
                <a:solidFill>
                  <a:srgbClr val="414042"/>
                </a:solidFill>
                <a:latin typeface="Comic Sans MS" panose="030F0902030302020204" pitchFamily="66" charset="0"/>
              </a:rPr>
              <a:t>But we chased the goodly merchant-men and laid their ships aboard.</a:t>
            </a:r>
          </a:p>
        </p:txBody>
      </p:sp>
      <p:pic>
        <p:nvPicPr>
          <p:cNvPr id="7" name="Picture 27">
            <a:extLst>
              <a:ext uri="{FF2B5EF4-FFF2-40B4-BE49-F238E27FC236}">
                <a16:creationId xmlns:a16="http://schemas.microsoft.com/office/drawing/2014/main" id="{F068AD54-4223-984E-B464-A24C7D5F10E7}"/>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97666" y="1244087"/>
            <a:ext cx="3288368" cy="4369825"/>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pic>
      <p:pic>
        <p:nvPicPr>
          <p:cNvPr id="15" name="Picture 14" descr="Icon&#10;&#10;Description automatically generated">
            <a:extLst>
              <a:ext uri="{FF2B5EF4-FFF2-40B4-BE49-F238E27FC236}">
                <a16:creationId xmlns:a16="http://schemas.microsoft.com/office/drawing/2014/main" id="{F32BA44A-E8ED-B546-B5A9-300BA79E62B6}"/>
              </a:ext>
            </a:extLst>
          </p:cNvPr>
          <p:cNvPicPr>
            <a:picLocks noChangeAspect="1"/>
          </p:cNvPicPr>
          <p:nvPr/>
        </p:nvPicPr>
        <p:blipFill rotWithShape="1">
          <a:blip r:embed="rId4" cstate="screen">
            <a:alphaModFix amt="71000"/>
            <a:extLst>
              <a:ext uri="{28A0092B-C50C-407E-A947-70E740481C1C}">
                <a14:useLocalDpi xmlns:a14="http://schemas.microsoft.com/office/drawing/2010/main"/>
              </a:ext>
            </a:extLst>
          </a:blip>
          <a:srcRect/>
          <a:stretch/>
        </p:blipFill>
        <p:spPr>
          <a:xfrm>
            <a:off x="9866663" y="675010"/>
            <a:ext cx="1243113" cy="2074967"/>
          </a:xfrm>
          <a:prstGeom prst="rect">
            <a:avLst/>
          </a:prstGeom>
        </p:spPr>
      </p:pic>
      <p:pic>
        <p:nvPicPr>
          <p:cNvPr id="16" name="Picture 15" descr="Icon&#10;&#10;Description automatically generated">
            <a:extLst>
              <a:ext uri="{FF2B5EF4-FFF2-40B4-BE49-F238E27FC236}">
                <a16:creationId xmlns:a16="http://schemas.microsoft.com/office/drawing/2014/main" id="{832AF6DE-8932-4340-AB67-E4E13EFB0FEF}"/>
              </a:ext>
            </a:extLst>
          </p:cNvPr>
          <p:cNvPicPr>
            <a:picLocks noChangeAspect="1"/>
          </p:cNvPicPr>
          <p:nvPr/>
        </p:nvPicPr>
        <p:blipFill rotWithShape="1">
          <a:blip r:embed="rId5" cstate="screen">
            <a:alphaModFix amt="70000"/>
            <a:extLst>
              <a:ext uri="{28A0092B-C50C-407E-A947-70E740481C1C}">
                <a14:useLocalDpi xmlns:a14="http://schemas.microsoft.com/office/drawing/2010/main"/>
              </a:ext>
            </a:extLst>
          </a:blip>
          <a:srcRect/>
          <a:stretch/>
        </p:blipFill>
        <p:spPr>
          <a:xfrm>
            <a:off x="5051132" y="827733"/>
            <a:ext cx="911520" cy="1922244"/>
          </a:xfrm>
          <a:prstGeom prst="rect">
            <a:avLst/>
          </a:prstGeom>
        </p:spPr>
      </p:pic>
      <p:sp>
        <p:nvSpPr>
          <p:cNvPr id="2" name="TextBox 1">
            <a:extLst>
              <a:ext uri="{FF2B5EF4-FFF2-40B4-BE49-F238E27FC236}">
                <a16:creationId xmlns:a16="http://schemas.microsoft.com/office/drawing/2014/main" id="{8B9A110A-7F0C-4F40-2931-A835EE013581}"/>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28</a:t>
            </a:r>
          </a:p>
        </p:txBody>
      </p:sp>
    </p:spTree>
    <p:extLst>
      <p:ext uri="{BB962C8B-B14F-4D97-AF65-F5344CB8AC3E}">
        <p14:creationId xmlns:p14="http://schemas.microsoft.com/office/powerpoint/2010/main" val="10291524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Icon&#10;&#10;Description automatically generated">
            <a:extLst>
              <a:ext uri="{FF2B5EF4-FFF2-40B4-BE49-F238E27FC236}">
                <a16:creationId xmlns:a16="http://schemas.microsoft.com/office/drawing/2014/main" id="{318A7F06-EB23-5A48-9373-151F80262834}"/>
              </a:ext>
            </a:extLst>
          </p:cNvPr>
          <p:cNvPicPr>
            <a:picLocks noChangeAspect="1"/>
          </p:cNvPicPr>
          <p:nvPr/>
        </p:nvPicPr>
        <p:blipFill rotWithShape="1">
          <a:blip r:embed="rId3" cstate="screen">
            <a:alphaModFix amt="10000"/>
            <a:extLst>
              <a:ext uri="{28A0092B-C50C-407E-A947-70E740481C1C}">
                <a14:useLocalDpi xmlns:a14="http://schemas.microsoft.com/office/drawing/2010/main"/>
              </a:ext>
            </a:extLst>
          </a:blip>
          <a:srcRect/>
          <a:stretch/>
        </p:blipFill>
        <p:spPr>
          <a:xfrm>
            <a:off x="8699475" y="1522675"/>
            <a:ext cx="2871616" cy="4793216"/>
          </a:xfrm>
          <a:prstGeom prst="rect">
            <a:avLst/>
          </a:prstGeom>
        </p:spPr>
      </p:pic>
      <p:pic>
        <p:nvPicPr>
          <p:cNvPr id="12" name="Picture 11" descr="Icon&#10;&#10;Description automatically generated">
            <a:extLst>
              <a:ext uri="{FF2B5EF4-FFF2-40B4-BE49-F238E27FC236}">
                <a16:creationId xmlns:a16="http://schemas.microsoft.com/office/drawing/2014/main" id="{BA1B0E29-2A51-0F4D-A1F3-5AE91021646F}"/>
              </a:ext>
            </a:extLst>
          </p:cNvPr>
          <p:cNvPicPr>
            <a:picLocks noChangeAspect="1"/>
          </p:cNvPicPr>
          <p:nvPr/>
        </p:nvPicPr>
        <p:blipFill rotWithShape="1">
          <a:blip r:embed="rId4" cstate="screen">
            <a:alphaModFix amt="10000"/>
            <a:extLst>
              <a:ext uri="{28A0092B-C50C-407E-A947-70E740481C1C}">
                <a14:useLocalDpi xmlns:a14="http://schemas.microsoft.com/office/drawing/2010/main"/>
              </a:ext>
            </a:extLst>
          </a:blip>
          <a:srcRect/>
          <a:stretch/>
        </p:blipFill>
        <p:spPr>
          <a:xfrm>
            <a:off x="734924" y="1883979"/>
            <a:ext cx="2105631" cy="4440423"/>
          </a:xfrm>
          <a:prstGeom prst="rect">
            <a:avLst/>
          </a:prstGeom>
        </p:spPr>
      </p:pic>
      <p:sp>
        <p:nvSpPr>
          <p:cNvPr id="9" name="Rectangle 8">
            <a:extLst>
              <a:ext uri="{FF2B5EF4-FFF2-40B4-BE49-F238E27FC236}">
                <a16:creationId xmlns:a16="http://schemas.microsoft.com/office/drawing/2014/main" id="{C5A7927D-C3F9-7C43-AE66-497C1BD35768}"/>
              </a:ext>
            </a:extLst>
          </p:cNvPr>
          <p:cNvSpPr>
            <a:spLocks noChangeArrowheads="1"/>
          </p:cNvSpPr>
          <p:nvPr/>
        </p:nvSpPr>
        <p:spPr bwMode="auto">
          <a:xfrm>
            <a:off x="620909" y="781816"/>
            <a:ext cx="10950182" cy="2933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lgn="ctr">
              <a:lnSpc>
                <a:spcPts val="2500"/>
              </a:lnSpc>
              <a:spcBef>
                <a:spcPts val="1500"/>
              </a:spcBef>
            </a:pPr>
            <a:r>
              <a:rPr lang="en-GB" altLang="en-US" sz="1700" dirty="0">
                <a:solidFill>
                  <a:srgbClr val="414042"/>
                </a:solidFill>
                <a:latin typeface="Comic Sans MS" panose="030F0902030302020204" pitchFamily="66" charset="0"/>
              </a:rPr>
              <a:t>Then the dead men fouled the scuppers and the wounded filled the chains,</a:t>
            </a:r>
            <a:br>
              <a:rPr lang="en-GB" altLang="en-US" sz="1700" dirty="0">
                <a:solidFill>
                  <a:srgbClr val="414042"/>
                </a:solidFill>
                <a:latin typeface="Comic Sans MS" panose="030F0902030302020204" pitchFamily="66" charset="0"/>
              </a:rPr>
            </a:br>
            <a:r>
              <a:rPr lang="en-GB" altLang="en-US" sz="1700" dirty="0">
                <a:solidFill>
                  <a:srgbClr val="414042"/>
                </a:solidFill>
                <a:latin typeface="Comic Sans MS" panose="030F0902030302020204" pitchFamily="66" charset="0"/>
              </a:rPr>
              <a:t>And the paint-work all was spatter dashed with other people’s brains,</a:t>
            </a:r>
            <a:br>
              <a:rPr lang="en-GB" altLang="en-US" sz="1700" dirty="0">
                <a:solidFill>
                  <a:srgbClr val="414042"/>
                </a:solidFill>
                <a:latin typeface="Comic Sans MS" panose="030F0902030302020204" pitchFamily="66" charset="0"/>
              </a:rPr>
            </a:br>
            <a:r>
              <a:rPr lang="en-GB" altLang="en-US" sz="1700" dirty="0">
                <a:solidFill>
                  <a:srgbClr val="414042"/>
                </a:solidFill>
                <a:latin typeface="Comic Sans MS" panose="030F0902030302020204" pitchFamily="66" charset="0"/>
              </a:rPr>
              <a:t>She was boarded, she was looted, she was scuttled till she sank.</a:t>
            </a:r>
            <a:br>
              <a:rPr lang="en-GB" altLang="en-US" sz="1700" dirty="0">
                <a:solidFill>
                  <a:srgbClr val="414042"/>
                </a:solidFill>
                <a:latin typeface="Comic Sans MS" panose="030F0902030302020204" pitchFamily="66" charset="0"/>
              </a:rPr>
            </a:br>
            <a:r>
              <a:rPr lang="en-GB" altLang="en-US" sz="1700" dirty="0">
                <a:solidFill>
                  <a:srgbClr val="414042"/>
                </a:solidFill>
                <a:latin typeface="Comic Sans MS" panose="030F0902030302020204" pitchFamily="66" charset="0"/>
              </a:rPr>
              <a:t>And the pale survivors left us by the medium of the plank.</a:t>
            </a:r>
          </a:p>
          <a:p>
            <a:pPr algn="ctr">
              <a:lnSpc>
                <a:spcPts val="2500"/>
              </a:lnSpc>
              <a:spcBef>
                <a:spcPts val="1500"/>
              </a:spcBef>
            </a:pPr>
            <a:r>
              <a:rPr lang="en-GB" altLang="en-US" sz="1700" dirty="0">
                <a:solidFill>
                  <a:srgbClr val="414042"/>
                </a:solidFill>
                <a:latin typeface="Comic Sans MS" panose="030F0902030302020204" pitchFamily="66" charset="0"/>
              </a:rPr>
              <a:t>Ah! the pig-tailed, quidding pirates and the pretty pranks we played,</a:t>
            </a:r>
            <a:br>
              <a:rPr lang="en-GB" altLang="en-US" sz="1700" dirty="0">
                <a:solidFill>
                  <a:srgbClr val="414042"/>
                </a:solidFill>
                <a:latin typeface="Comic Sans MS" panose="030F0902030302020204" pitchFamily="66" charset="0"/>
              </a:rPr>
            </a:br>
            <a:r>
              <a:rPr lang="en-GB" altLang="en-US" sz="1700" dirty="0">
                <a:solidFill>
                  <a:srgbClr val="414042"/>
                </a:solidFill>
                <a:latin typeface="Comic Sans MS" panose="030F0902030302020204" pitchFamily="66" charset="0"/>
              </a:rPr>
              <a:t>All have since been put a stop to by the naughty Board of Trade;</a:t>
            </a:r>
            <a:br>
              <a:rPr lang="en-GB" altLang="en-US" sz="1700" dirty="0">
                <a:solidFill>
                  <a:srgbClr val="414042"/>
                </a:solidFill>
                <a:latin typeface="Comic Sans MS" panose="030F0902030302020204" pitchFamily="66" charset="0"/>
              </a:rPr>
            </a:br>
            <a:r>
              <a:rPr lang="en-GB" altLang="en-US" sz="1700" dirty="0">
                <a:solidFill>
                  <a:srgbClr val="414042"/>
                </a:solidFill>
                <a:latin typeface="Comic Sans MS" panose="030F0902030302020204" pitchFamily="66" charset="0"/>
              </a:rPr>
              <a:t>The schooners and the merry crews are laid away to rest,</a:t>
            </a:r>
            <a:br>
              <a:rPr lang="en-GB" altLang="en-US" sz="1700" dirty="0">
                <a:solidFill>
                  <a:srgbClr val="414042"/>
                </a:solidFill>
                <a:latin typeface="Comic Sans MS" panose="030F0902030302020204" pitchFamily="66" charset="0"/>
              </a:rPr>
            </a:br>
            <a:r>
              <a:rPr lang="en-GB" altLang="en-US" sz="1700" dirty="0">
                <a:solidFill>
                  <a:srgbClr val="414042"/>
                </a:solidFill>
                <a:latin typeface="Comic Sans MS" panose="030F0902030302020204" pitchFamily="66" charset="0"/>
              </a:rPr>
              <a:t>A little south the sunset in the islands of the Blest.</a:t>
            </a:r>
          </a:p>
        </p:txBody>
      </p:sp>
      <p:pic>
        <p:nvPicPr>
          <p:cNvPr id="4" name="Picture 3" descr="A picture containing sky, water, outdoor, sunset&#10;&#10;Description automatically generated">
            <a:extLst>
              <a:ext uri="{FF2B5EF4-FFF2-40B4-BE49-F238E27FC236}">
                <a16:creationId xmlns:a16="http://schemas.microsoft.com/office/drawing/2014/main" id="{68D62312-3B61-7841-8A31-95E8118A49F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557751" y="4009912"/>
            <a:ext cx="5076497" cy="2041635"/>
          </a:xfrm>
          <a:prstGeom prst="rect">
            <a:avLst/>
          </a:prstGeom>
        </p:spPr>
      </p:pic>
      <p:sp>
        <p:nvSpPr>
          <p:cNvPr id="2" name="TextBox 1">
            <a:extLst>
              <a:ext uri="{FF2B5EF4-FFF2-40B4-BE49-F238E27FC236}">
                <a16:creationId xmlns:a16="http://schemas.microsoft.com/office/drawing/2014/main" id="{EEF8F32B-7F26-DC59-B35B-A54852805168}"/>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29</a:t>
            </a:r>
          </a:p>
        </p:txBody>
      </p:sp>
    </p:spTree>
    <p:extLst>
      <p:ext uri="{BB962C8B-B14F-4D97-AF65-F5344CB8AC3E}">
        <p14:creationId xmlns:p14="http://schemas.microsoft.com/office/powerpoint/2010/main" val="32471798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A6E3B2E0-EB03-2D40-B0C1-F59188727121}"/>
              </a:ext>
            </a:extLst>
          </p:cNvPr>
          <p:cNvSpPr/>
          <p:nvPr/>
        </p:nvSpPr>
        <p:spPr>
          <a:xfrm>
            <a:off x="1385833" y="2940150"/>
            <a:ext cx="9420333" cy="2004667"/>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 Box 6">
            <a:extLst>
              <a:ext uri="{FF2B5EF4-FFF2-40B4-BE49-F238E27FC236}">
                <a16:creationId xmlns:a16="http://schemas.microsoft.com/office/drawing/2014/main" id="{8E4CE016-62B4-2345-9F42-63356D12CE72}"/>
              </a:ext>
            </a:extLst>
          </p:cNvPr>
          <p:cNvSpPr txBox="1">
            <a:spLocks noChangeArrowheads="1"/>
          </p:cNvSpPr>
          <p:nvPr/>
        </p:nvSpPr>
        <p:spPr bwMode="auto">
          <a:xfrm>
            <a:off x="5000225" y="3161622"/>
            <a:ext cx="5555481" cy="1709982"/>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50000"/>
              </a:spcBef>
              <a:buNone/>
            </a:pPr>
            <a:r>
              <a:rPr lang="en-GB" altLang="en-US" sz="1600" dirty="0">
                <a:solidFill>
                  <a:srgbClr val="343433"/>
                </a:solidFill>
                <a:ea typeface="Microsoft YaHei" panose="020B0503020204020204" pitchFamily="34" charset="-122"/>
              </a:rPr>
              <a:t>The second part of the reading phase allows children to explore how the author has achieved the effects in the text through the choices made of vocabulary, sentence structure, etc. This is crucial for children to see themselves as writers and allows them to emulate what a skilled writer has done.</a:t>
            </a:r>
          </a:p>
        </p:txBody>
      </p:sp>
      <p:sp>
        <p:nvSpPr>
          <p:cNvPr id="34" name="Rectangle 33">
            <a:extLst>
              <a:ext uri="{FF2B5EF4-FFF2-40B4-BE49-F238E27FC236}">
                <a16:creationId xmlns:a16="http://schemas.microsoft.com/office/drawing/2014/main" id="{56CDE49C-AD52-4744-85E9-C3837A556F72}"/>
              </a:ext>
            </a:extLst>
          </p:cNvPr>
          <p:cNvSpPr/>
          <p:nvPr/>
        </p:nvSpPr>
        <p:spPr>
          <a:xfrm>
            <a:off x="1385832" y="2947091"/>
            <a:ext cx="3439663" cy="199594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GB" altLang="en-US" sz="2200" b="1" dirty="0">
                <a:solidFill>
                  <a:schemeClr val="bg1"/>
                </a:solidFill>
                <a:latin typeface="Comic Sans MS" panose="030F0902030302020204" pitchFamily="66" charset="0"/>
              </a:rPr>
              <a:t>Phase 1b</a:t>
            </a:r>
            <a:br>
              <a:rPr lang="en-GB" altLang="en-US" sz="2200" b="1" dirty="0">
                <a:solidFill>
                  <a:schemeClr val="bg1"/>
                </a:solidFill>
                <a:latin typeface="Comic Sans MS" panose="030F0902030302020204" pitchFamily="66" charset="0"/>
              </a:rPr>
            </a:br>
            <a:r>
              <a:rPr lang="en-GB" altLang="en-US" b="1" dirty="0">
                <a:solidFill>
                  <a:schemeClr val="bg1"/>
                </a:solidFill>
                <a:latin typeface="Comic Sans MS" panose="030F0902030302020204" pitchFamily="66" charset="0"/>
              </a:rPr>
              <a:t>Reading with a writer’s eye: </a:t>
            </a:r>
          </a:p>
          <a:p>
            <a:pPr marL="138113">
              <a:spcBef>
                <a:spcPts val="700"/>
              </a:spcBef>
            </a:pPr>
            <a:r>
              <a:rPr lang="en-GB" altLang="en-US" sz="1700" dirty="0">
                <a:solidFill>
                  <a:schemeClr val="bg1"/>
                </a:solidFill>
                <a:latin typeface="Comic Sans MS" panose="030F0902030302020204" pitchFamily="66" charset="0"/>
              </a:rPr>
              <a:t>How has the writer done it? </a:t>
            </a:r>
            <a:br>
              <a:rPr lang="en-GB" altLang="en-US" sz="1700" dirty="0">
                <a:solidFill>
                  <a:schemeClr val="bg1"/>
                </a:solidFill>
                <a:latin typeface="Comic Sans MS" panose="030F0902030302020204" pitchFamily="66" charset="0"/>
              </a:rPr>
            </a:br>
            <a:r>
              <a:rPr lang="en-GB" altLang="en-US" sz="1700" dirty="0">
                <a:solidFill>
                  <a:schemeClr val="bg1"/>
                </a:solidFill>
                <a:latin typeface="Comic Sans MS" panose="030F0902030302020204" pitchFamily="66" charset="0"/>
              </a:rPr>
              <a:t>What techniques can I learn and apply?</a:t>
            </a:r>
          </a:p>
        </p:txBody>
      </p:sp>
      <p:sp>
        <p:nvSpPr>
          <p:cNvPr id="35" name="Rectangle 34">
            <a:extLst>
              <a:ext uri="{FF2B5EF4-FFF2-40B4-BE49-F238E27FC236}">
                <a16:creationId xmlns:a16="http://schemas.microsoft.com/office/drawing/2014/main" id="{7EA6948E-661A-504A-B105-DABD49DE4310}"/>
              </a:ext>
            </a:extLst>
          </p:cNvPr>
          <p:cNvSpPr/>
          <p:nvPr/>
        </p:nvSpPr>
        <p:spPr>
          <a:xfrm>
            <a:off x="1385833" y="715326"/>
            <a:ext cx="9420333" cy="2004667"/>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 Box 6">
            <a:extLst>
              <a:ext uri="{FF2B5EF4-FFF2-40B4-BE49-F238E27FC236}">
                <a16:creationId xmlns:a16="http://schemas.microsoft.com/office/drawing/2014/main" id="{CAB23EB3-D703-9D4A-9287-FD34644DFABA}"/>
              </a:ext>
            </a:extLst>
          </p:cNvPr>
          <p:cNvSpPr txBox="1">
            <a:spLocks noChangeArrowheads="1"/>
          </p:cNvSpPr>
          <p:nvPr/>
        </p:nvSpPr>
        <p:spPr bwMode="auto">
          <a:xfrm>
            <a:off x="5000224" y="822563"/>
            <a:ext cx="5741773" cy="1709982"/>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600" dirty="0">
                <a:solidFill>
                  <a:srgbClr val="343433"/>
                </a:solidFill>
                <a:ea typeface="Microsoft YaHei" panose="020B0503020204020204" pitchFamily="34" charset="-122"/>
              </a:rPr>
              <a:t>It is recommended that the reading phase of the teaching sequence is given sufficient time for children to respond as readers to the texts they read. They need to see themselves as readers with valid opinions and responses. Written responses can be helpful in clarifying thinking. With poetry in particular, opportunities need to be provided for reading and performance.</a:t>
            </a:r>
          </a:p>
        </p:txBody>
      </p:sp>
      <p:sp>
        <p:nvSpPr>
          <p:cNvPr id="38" name="Rectangle 37">
            <a:extLst>
              <a:ext uri="{FF2B5EF4-FFF2-40B4-BE49-F238E27FC236}">
                <a16:creationId xmlns:a16="http://schemas.microsoft.com/office/drawing/2014/main" id="{B601D44D-E13F-6048-92B6-6EE8C86C7205}"/>
              </a:ext>
            </a:extLst>
          </p:cNvPr>
          <p:cNvSpPr/>
          <p:nvPr/>
        </p:nvSpPr>
        <p:spPr>
          <a:xfrm>
            <a:off x="1385832" y="722267"/>
            <a:ext cx="3439663" cy="199594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lvl="0" algn="ctr"/>
            <a:r>
              <a:rPr lang="en-GB" altLang="en-US" sz="2200" b="1" dirty="0">
                <a:solidFill>
                  <a:prstClr val="white"/>
                </a:solidFill>
                <a:latin typeface="Comic Sans MS" panose="030F0902030302020204" pitchFamily="66" charset="0"/>
              </a:rPr>
              <a:t>Phase 1a</a:t>
            </a:r>
            <a:br>
              <a:rPr lang="en-GB" altLang="en-US" sz="2200"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Reading with a reader’s eye: </a:t>
            </a:r>
          </a:p>
          <a:p>
            <a:pPr marL="138113" lvl="0">
              <a:spcBef>
                <a:spcPts val="700"/>
              </a:spcBef>
            </a:pPr>
            <a:r>
              <a:rPr lang="en-GB" altLang="en-US" sz="1700" dirty="0">
                <a:solidFill>
                  <a:prstClr val="white"/>
                </a:solidFill>
                <a:latin typeface="Comic Sans MS" panose="030F0902030302020204" pitchFamily="66" charset="0"/>
              </a:rPr>
              <a:t>Do I like it? </a:t>
            </a:r>
            <a:br>
              <a:rPr lang="en-GB" altLang="en-US" sz="1700" dirty="0">
                <a:solidFill>
                  <a:prstClr val="white"/>
                </a:solidFill>
                <a:latin typeface="Comic Sans MS" panose="030F0902030302020204" pitchFamily="66" charset="0"/>
              </a:rPr>
            </a:br>
            <a:r>
              <a:rPr lang="en-GB" altLang="en-US" sz="1700" dirty="0">
                <a:solidFill>
                  <a:prstClr val="white"/>
                </a:solidFill>
                <a:latin typeface="Comic Sans MS" panose="030F0902030302020204" pitchFamily="66" charset="0"/>
              </a:rPr>
              <a:t>How does it affect me?</a:t>
            </a:r>
            <a:endParaRPr lang="en-GB" altLang="en-US" sz="1700" b="1" dirty="0">
              <a:solidFill>
                <a:prstClr val="white"/>
              </a:solidFill>
              <a:latin typeface="Comic Sans MS" panose="030F0902030302020204" pitchFamily="66" charset="0"/>
            </a:endParaRPr>
          </a:p>
        </p:txBody>
      </p:sp>
      <p:sp>
        <p:nvSpPr>
          <p:cNvPr id="10" name="Rectangle 9">
            <a:extLst>
              <a:ext uri="{FF2B5EF4-FFF2-40B4-BE49-F238E27FC236}">
                <a16:creationId xmlns:a16="http://schemas.microsoft.com/office/drawing/2014/main" id="{BF4A2672-6FFD-FE48-AD3F-7B025A7B722C}"/>
              </a:ext>
            </a:extLst>
          </p:cNvPr>
          <p:cNvSpPr/>
          <p:nvPr/>
        </p:nvSpPr>
        <p:spPr>
          <a:xfrm>
            <a:off x="1385832" y="5164507"/>
            <a:ext cx="9420334" cy="9699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r>
              <a:rPr lang="en-GB" altLang="en-US" sz="1600" dirty="0">
                <a:solidFill>
                  <a:schemeClr val="bg1"/>
                </a:solidFill>
                <a:latin typeface="Comic Sans MS" panose="030F0902030302020204" pitchFamily="66" charset="0"/>
              </a:rPr>
              <a:t>The reading phase will be revisited several times over the duration of a sequence as further texts or extracts are introduced. NB Poetry reading will focus on reading aloud, performance</a:t>
            </a:r>
            <a:br>
              <a:rPr lang="en-GB" altLang="en-US" sz="1600" dirty="0">
                <a:solidFill>
                  <a:schemeClr val="bg1"/>
                </a:solidFill>
                <a:latin typeface="Comic Sans MS" panose="030F0902030302020204" pitchFamily="66" charset="0"/>
              </a:rPr>
            </a:br>
            <a:r>
              <a:rPr lang="en-GB" altLang="en-US" sz="1600" dirty="0">
                <a:solidFill>
                  <a:schemeClr val="bg1"/>
                </a:solidFill>
                <a:latin typeface="Comic Sans MS" panose="030F0902030302020204" pitchFamily="66" charset="0"/>
              </a:rPr>
              <a:t>and enjoyment.</a:t>
            </a:r>
          </a:p>
        </p:txBody>
      </p:sp>
      <p:sp>
        <p:nvSpPr>
          <p:cNvPr id="2" name="TextBox 1">
            <a:extLst>
              <a:ext uri="{FF2B5EF4-FFF2-40B4-BE49-F238E27FC236}">
                <a16:creationId xmlns:a16="http://schemas.microsoft.com/office/drawing/2014/main" id="{C8741D09-0EF3-856C-BE84-1922BA386454}"/>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3</a:t>
            </a:r>
          </a:p>
        </p:txBody>
      </p:sp>
    </p:spTree>
    <p:extLst>
      <p:ext uri="{BB962C8B-B14F-4D97-AF65-F5344CB8AC3E}">
        <p14:creationId xmlns:p14="http://schemas.microsoft.com/office/powerpoint/2010/main" val="40270447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CA13200F-2054-244E-AC68-84756C07E322}"/>
              </a:ext>
            </a:extLst>
          </p:cNvPr>
          <p:cNvSpPr txBox="1">
            <a:spLocks noChangeArrowheads="1"/>
          </p:cNvSpPr>
          <p:nvPr/>
        </p:nvSpPr>
        <p:spPr bwMode="auto">
          <a:xfrm>
            <a:off x="23813" y="509193"/>
            <a:ext cx="12192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685800" indent="-22860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2500" b="1" dirty="0">
                <a:solidFill>
                  <a:srgbClr val="0070C0"/>
                </a:solidFill>
              </a:rPr>
              <a:t>Perform the poem</a:t>
            </a:r>
          </a:p>
        </p:txBody>
      </p:sp>
      <p:sp>
        <p:nvSpPr>
          <p:cNvPr id="8" name="Rectangle 4">
            <a:extLst>
              <a:ext uri="{FF2B5EF4-FFF2-40B4-BE49-F238E27FC236}">
                <a16:creationId xmlns:a16="http://schemas.microsoft.com/office/drawing/2014/main" id="{2CBB8DDE-D791-5E48-901A-14FA2866164D}"/>
              </a:ext>
            </a:extLst>
          </p:cNvPr>
          <p:cNvSpPr>
            <a:spLocks noChangeArrowheads="1"/>
          </p:cNvSpPr>
          <p:nvPr/>
        </p:nvSpPr>
        <p:spPr bwMode="auto">
          <a:xfrm>
            <a:off x="1365525" y="1185643"/>
            <a:ext cx="5400675" cy="48581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spcBef>
                <a:spcPct val="20000"/>
              </a:spcBef>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902030302020204" pitchFamily="66" charset="0"/>
                <a:cs typeface="Arial" panose="020B0604020202020204" pitchFamily="34" charset="0"/>
              </a:defRPr>
            </a:lvl9pPr>
          </a:lstStyle>
          <a:p>
            <a:pPr eaLnBrk="1" hangingPunct="1">
              <a:lnSpc>
                <a:spcPct val="105000"/>
              </a:lnSpc>
              <a:spcBef>
                <a:spcPts val="1000"/>
              </a:spcBef>
              <a:buFontTx/>
              <a:buNone/>
            </a:pPr>
            <a:r>
              <a:rPr lang="en-GB" altLang="en-US" sz="1700" dirty="0">
                <a:solidFill>
                  <a:srgbClr val="414042"/>
                </a:solidFill>
              </a:rPr>
              <a:t>We were schooner-rigged and rakish, </a:t>
            </a:r>
            <a:br>
              <a:rPr lang="en-GB" altLang="en-US" sz="1700" dirty="0">
                <a:solidFill>
                  <a:srgbClr val="414042"/>
                </a:solidFill>
              </a:rPr>
            </a:br>
            <a:r>
              <a:rPr lang="en-GB" altLang="en-US" sz="1700" dirty="0">
                <a:solidFill>
                  <a:srgbClr val="414042"/>
                </a:solidFill>
              </a:rPr>
              <a:t>And we flew the pretty colours </a:t>
            </a:r>
            <a:br>
              <a:rPr lang="en-GB" altLang="en-US" sz="1700" dirty="0">
                <a:solidFill>
                  <a:srgbClr val="414042"/>
                </a:solidFill>
              </a:rPr>
            </a:br>
            <a:r>
              <a:rPr lang="en-GB" altLang="en-US" sz="1700" dirty="0">
                <a:solidFill>
                  <a:srgbClr val="414042"/>
                </a:solidFill>
              </a:rPr>
              <a:t>We'd a big black Jolly Roger </a:t>
            </a:r>
            <a:br>
              <a:rPr lang="en-GB" altLang="en-US" sz="1700" dirty="0">
                <a:solidFill>
                  <a:srgbClr val="414042"/>
                </a:solidFill>
              </a:rPr>
            </a:br>
            <a:r>
              <a:rPr lang="en-GB" altLang="en-US" sz="1700" dirty="0">
                <a:solidFill>
                  <a:srgbClr val="414042"/>
                </a:solidFill>
              </a:rPr>
              <a:t>And we sailed the Spanish Water</a:t>
            </a:r>
          </a:p>
          <a:p>
            <a:pPr eaLnBrk="1" hangingPunct="1">
              <a:lnSpc>
                <a:spcPct val="105000"/>
              </a:lnSpc>
              <a:spcBef>
                <a:spcPts val="1000"/>
              </a:spcBef>
              <a:buFontTx/>
              <a:buNone/>
            </a:pPr>
            <a:r>
              <a:rPr lang="en-GB" altLang="en-US" sz="1700" dirty="0">
                <a:solidFill>
                  <a:srgbClr val="414042"/>
                </a:solidFill>
              </a:rPr>
              <a:t>We'd a long brass gun amidships, </a:t>
            </a:r>
            <a:br>
              <a:rPr lang="en-GB" altLang="en-US" sz="1700" dirty="0">
                <a:solidFill>
                  <a:srgbClr val="414042"/>
                </a:solidFill>
              </a:rPr>
            </a:br>
            <a:r>
              <a:rPr lang="en-GB" altLang="en-US" sz="1700" dirty="0">
                <a:solidFill>
                  <a:srgbClr val="414042"/>
                </a:solidFill>
              </a:rPr>
              <a:t>We had each a brace of pistols </a:t>
            </a:r>
            <a:br>
              <a:rPr lang="en-GB" altLang="en-US" sz="1700" dirty="0">
                <a:solidFill>
                  <a:srgbClr val="414042"/>
                </a:solidFill>
              </a:rPr>
            </a:br>
            <a:r>
              <a:rPr lang="en-GB" altLang="en-US" sz="1700" dirty="0">
                <a:solidFill>
                  <a:srgbClr val="414042"/>
                </a:solidFill>
              </a:rPr>
              <a:t>It's a point which tells against us, </a:t>
            </a:r>
            <a:br>
              <a:rPr lang="en-GB" altLang="en-US" sz="1700" dirty="0">
                <a:solidFill>
                  <a:srgbClr val="414042"/>
                </a:solidFill>
              </a:rPr>
            </a:br>
            <a:r>
              <a:rPr lang="en-GB" altLang="en-US" sz="1700" dirty="0">
                <a:solidFill>
                  <a:srgbClr val="414042"/>
                </a:solidFill>
              </a:rPr>
              <a:t>But we chased the goodly merchant-men</a:t>
            </a:r>
          </a:p>
          <a:p>
            <a:pPr eaLnBrk="1" hangingPunct="1">
              <a:lnSpc>
                <a:spcPct val="105000"/>
              </a:lnSpc>
              <a:spcBef>
                <a:spcPts val="1000"/>
              </a:spcBef>
              <a:buFontTx/>
              <a:buNone/>
            </a:pPr>
            <a:r>
              <a:rPr lang="en-GB" altLang="en-US" sz="1700" dirty="0">
                <a:solidFill>
                  <a:srgbClr val="414042"/>
                </a:solidFill>
              </a:rPr>
              <a:t>Then the dead men fouled the scuppers </a:t>
            </a:r>
            <a:br>
              <a:rPr lang="en-GB" altLang="en-US" sz="1700" dirty="0">
                <a:solidFill>
                  <a:srgbClr val="414042"/>
                </a:solidFill>
              </a:rPr>
            </a:br>
            <a:r>
              <a:rPr lang="en-GB" altLang="en-US" sz="1700" dirty="0">
                <a:solidFill>
                  <a:srgbClr val="414042"/>
                </a:solidFill>
              </a:rPr>
              <a:t>And the paint-work all was spatter dashed</a:t>
            </a:r>
            <a:br>
              <a:rPr lang="en-GB" altLang="en-US" sz="1700" dirty="0">
                <a:solidFill>
                  <a:srgbClr val="414042"/>
                </a:solidFill>
              </a:rPr>
            </a:br>
            <a:r>
              <a:rPr lang="en-GB" altLang="en-US" sz="1700" dirty="0">
                <a:solidFill>
                  <a:srgbClr val="414042"/>
                </a:solidFill>
              </a:rPr>
              <a:t>She was boarded, she was looted, </a:t>
            </a:r>
            <a:br>
              <a:rPr lang="en-GB" altLang="en-US" sz="1700" dirty="0">
                <a:solidFill>
                  <a:srgbClr val="414042"/>
                </a:solidFill>
              </a:rPr>
            </a:br>
            <a:r>
              <a:rPr lang="en-GB" altLang="en-US" sz="1700" dirty="0">
                <a:solidFill>
                  <a:srgbClr val="414042"/>
                </a:solidFill>
              </a:rPr>
              <a:t>And the pale survivors left us</a:t>
            </a:r>
          </a:p>
          <a:p>
            <a:pPr eaLnBrk="1" hangingPunct="1">
              <a:lnSpc>
                <a:spcPct val="105000"/>
              </a:lnSpc>
              <a:spcBef>
                <a:spcPts val="1000"/>
              </a:spcBef>
              <a:buFontTx/>
              <a:buNone/>
            </a:pPr>
            <a:r>
              <a:rPr lang="en-GB" altLang="en-US" sz="1700" dirty="0">
                <a:solidFill>
                  <a:srgbClr val="414042"/>
                </a:solidFill>
              </a:rPr>
              <a:t>Ah! the pig-tailed, quidding pirates </a:t>
            </a:r>
            <a:br>
              <a:rPr lang="en-GB" altLang="en-US" sz="1700" dirty="0">
                <a:solidFill>
                  <a:srgbClr val="414042"/>
                </a:solidFill>
              </a:rPr>
            </a:br>
            <a:r>
              <a:rPr lang="en-GB" altLang="en-US" sz="1700" dirty="0">
                <a:solidFill>
                  <a:srgbClr val="414042"/>
                </a:solidFill>
              </a:rPr>
              <a:t>All have since been put a stop to </a:t>
            </a:r>
            <a:br>
              <a:rPr lang="en-GB" altLang="en-US" sz="1700" dirty="0">
                <a:solidFill>
                  <a:srgbClr val="414042"/>
                </a:solidFill>
              </a:rPr>
            </a:br>
            <a:r>
              <a:rPr lang="en-GB" altLang="en-US" sz="1700" dirty="0">
                <a:solidFill>
                  <a:srgbClr val="414042"/>
                </a:solidFill>
              </a:rPr>
              <a:t>The schooners and the merry crews </a:t>
            </a:r>
            <a:br>
              <a:rPr lang="en-GB" altLang="en-US" sz="1700" dirty="0">
                <a:solidFill>
                  <a:srgbClr val="414042"/>
                </a:solidFill>
              </a:rPr>
            </a:br>
            <a:r>
              <a:rPr lang="en-GB" altLang="en-US" sz="1700" dirty="0">
                <a:solidFill>
                  <a:srgbClr val="414042"/>
                </a:solidFill>
              </a:rPr>
              <a:t>A little south the sunset</a:t>
            </a:r>
          </a:p>
        </p:txBody>
      </p:sp>
      <p:sp>
        <p:nvSpPr>
          <p:cNvPr id="10" name="Rectangle 5">
            <a:extLst>
              <a:ext uri="{FF2B5EF4-FFF2-40B4-BE49-F238E27FC236}">
                <a16:creationId xmlns:a16="http://schemas.microsoft.com/office/drawing/2014/main" id="{BAEEE62E-29B0-9D4C-8763-8FE87851688B}"/>
              </a:ext>
            </a:extLst>
          </p:cNvPr>
          <p:cNvSpPr>
            <a:spLocks noChangeArrowheads="1"/>
          </p:cNvSpPr>
          <p:nvPr/>
        </p:nvSpPr>
        <p:spPr bwMode="auto">
          <a:xfrm>
            <a:off x="6998029" y="1190339"/>
            <a:ext cx="3732112" cy="48581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lnSpc>
                <a:spcPct val="105000"/>
              </a:lnSpc>
              <a:spcBef>
                <a:spcPts val="1000"/>
              </a:spcBef>
              <a:buFontTx/>
              <a:buNone/>
            </a:pPr>
            <a:r>
              <a:rPr lang="en-GB" altLang="en-US" sz="1700" dirty="0">
                <a:solidFill>
                  <a:srgbClr val="414042"/>
                </a:solidFill>
              </a:rPr>
              <a:t>with a long and </a:t>
            </a:r>
            <a:r>
              <a:rPr lang="en-GB" altLang="en-US" sz="1700" dirty="0" err="1">
                <a:solidFill>
                  <a:srgbClr val="414042"/>
                </a:solidFill>
              </a:rPr>
              <a:t>lissome</a:t>
            </a:r>
            <a:r>
              <a:rPr lang="en-GB" altLang="en-US" sz="1700" dirty="0">
                <a:solidFill>
                  <a:srgbClr val="414042"/>
                </a:solidFill>
              </a:rPr>
              <a:t> hull, </a:t>
            </a:r>
            <a:br>
              <a:rPr lang="en-GB" altLang="en-US" sz="1700" dirty="0">
                <a:solidFill>
                  <a:srgbClr val="414042"/>
                </a:solidFill>
              </a:rPr>
            </a:br>
            <a:r>
              <a:rPr lang="en-GB" altLang="en-US" sz="1700" dirty="0">
                <a:solidFill>
                  <a:srgbClr val="414042"/>
                </a:solidFill>
              </a:rPr>
              <a:t>of the crossbones and the skull;</a:t>
            </a:r>
            <a:br>
              <a:rPr lang="en-GB" altLang="en-US" sz="1700" dirty="0">
                <a:solidFill>
                  <a:srgbClr val="414042"/>
                </a:solidFill>
              </a:rPr>
            </a:br>
            <a:r>
              <a:rPr lang="en-GB" altLang="en-US" sz="1700" dirty="0">
                <a:solidFill>
                  <a:srgbClr val="414042"/>
                </a:solidFill>
              </a:rPr>
              <a:t>flapping grimly at the fore,</a:t>
            </a:r>
            <a:br>
              <a:rPr lang="en-GB" altLang="en-US" sz="1700" dirty="0">
                <a:solidFill>
                  <a:srgbClr val="414042"/>
                </a:solidFill>
              </a:rPr>
            </a:br>
            <a:r>
              <a:rPr lang="en-GB" altLang="en-US" sz="1700" dirty="0">
                <a:solidFill>
                  <a:srgbClr val="414042"/>
                </a:solidFill>
              </a:rPr>
              <a:t>in the happy days of yore.</a:t>
            </a:r>
          </a:p>
          <a:p>
            <a:pPr eaLnBrk="1" hangingPunct="1">
              <a:lnSpc>
                <a:spcPct val="105000"/>
              </a:lnSpc>
              <a:spcBef>
                <a:spcPts val="1000"/>
              </a:spcBef>
              <a:buFontTx/>
              <a:buNone/>
            </a:pPr>
            <a:r>
              <a:rPr lang="en-GB" altLang="en-US" sz="1700" dirty="0">
                <a:solidFill>
                  <a:srgbClr val="414042"/>
                </a:solidFill>
              </a:rPr>
              <a:t>like a well-conducted ship, </a:t>
            </a:r>
            <a:br>
              <a:rPr lang="en-GB" altLang="en-US" sz="1700" dirty="0">
                <a:solidFill>
                  <a:srgbClr val="414042"/>
                </a:solidFill>
              </a:rPr>
            </a:br>
            <a:r>
              <a:rPr lang="en-GB" altLang="en-US" sz="1700" dirty="0">
                <a:solidFill>
                  <a:srgbClr val="414042"/>
                </a:solidFill>
              </a:rPr>
              <a:t>and a cutlass at the hip; </a:t>
            </a:r>
            <a:br>
              <a:rPr lang="en-GB" altLang="en-US" sz="1700" dirty="0">
                <a:solidFill>
                  <a:srgbClr val="414042"/>
                </a:solidFill>
              </a:rPr>
            </a:br>
            <a:r>
              <a:rPr lang="en-GB" altLang="en-US" sz="1700" dirty="0">
                <a:solidFill>
                  <a:srgbClr val="414042"/>
                </a:solidFill>
              </a:rPr>
              <a:t>and a fact to be deplored, </a:t>
            </a:r>
            <a:br>
              <a:rPr lang="en-GB" altLang="en-US" sz="1700" dirty="0">
                <a:solidFill>
                  <a:srgbClr val="414042"/>
                </a:solidFill>
              </a:rPr>
            </a:br>
            <a:r>
              <a:rPr lang="en-GB" altLang="en-US" sz="1700" dirty="0">
                <a:solidFill>
                  <a:srgbClr val="414042"/>
                </a:solidFill>
              </a:rPr>
              <a:t>and laid their ships aboard.</a:t>
            </a:r>
          </a:p>
          <a:p>
            <a:pPr eaLnBrk="1" hangingPunct="1">
              <a:lnSpc>
                <a:spcPct val="105000"/>
              </a:lnSpc>
              <a:spcBef>
                <a:spcPts val="1000"/>
              </a:spcBef>
              <a:buFontTx/>
              <a:buNone/>
            </a:pPr>
            <a:r>
              <a:rPr lang="en-GB" altLang="en-US" sz="1700" dirty="0">
                <a:solidFill>
                  <a:srgbClr val="414042"/>
                </a:solidFill>
              </a:rPr>
              <a:t>and the wounded filled the chains, </a:t>
            </a:r>
            <a:br>
              <a:rPr lang="en-GB" altLang="en-US" sz="1700" dirty="0">
                <a:solidFill>
                  <a:srgbClr val="414042"/>
                </a:solidFill>
              </a:rPr>
            </a:br>
            <a:r>
              <a:rPr lang="en-GB" altLang="en-US" sz="1700" dirty="0">
                <a:solidFill>
                  <a:srgbClr val="414042"/>
                </a:solidFill>
              </a:rPr>
              <a:t>with other people’s brains,</a:t>
            </a:r>
            <a:br>
              <a:rPr lang="en-GB" altLang="en-US" sz="1700" dirty="0">
                <a:solidFill>
                  <a:srgbClr val="414042"/>
                </a:solidFill>
              </a:rPr>
            </a:br>
            <a:r>
              <a:rPr lang="en-GB" altLang="en-US" sz="1700" dirty="0">
                <a:solidFill>
                  <a:srgbClr val="414042"/>
                </a:solidFill>
              </a:rPr>
              <a:t>she was scuttled till she sank.</a:t>
            </a:r>
            <a:br>
              <a:rPr lang="en-GB" altLang="en-US" sz="1700" dirty="0">
                <a:solidFill>
                  <a:srgbClr val="414042"/>
                </a:solidFill>
              </a:rPr>
            </a:br>
            <a:r>
              <a:rPr lang="en-GB" altLang="en-US" sz="1700" dirty="0">
                <a:solidFill>
                  <a:srgbClr val="414042"/>
                </a:solidFill>
              </a:rPr>
              <a:t>by the medium of the plank.</a:t>
            </a:r>
          </a:p>
          <a:p>
            <a:pPr eaLnBrk="1" hangingPunct="1">
              <a:lnSpc>
                <a:spcPct val="105000"/>
              </a:lnSpc>
              <a:spcBef>
                <a:spcPts val="1000"/>
              </a:spcBef>
              <a:buFontTx/>
              <a:buNone/>
            </a:pPr>
            <a:r>
              <a:rPr lang="en-GB" altLang="en-US" sz="1700" dirty="0">
                <a:solidFill>
                  <a:srgbClr val="414042"/>
                </a:solidFill>
              </a:rPr>
              <a:t>and the pretty pranks we played, </a:t>
            </a:r>
            <a:br>
              <a:rPr lang="en-GB" altLang="en-US" sz="1700" dirty="0">
                <a:solidFill>
                  <a:srgbClr val="414042"/>
                </a:solidFill>
              </a:rPr>
            </a:br>
            <a:r>
              <a:rPr lang="en-GB" altLang="en-US" sz="1700" dirty="0">
                <a:solidFill>
                  <a:srgbClr val="414042"/>
                </a:solidFill>
              </a:rPr>
              <a:t>by the naughty Board of Trade; </a:t>
            </a:r>
            <a:br>
              <a:rPr lang="en-GB" altLang="en-US" sz="1700" dirty="0">
                <a:solidFill>
                  <a:srgbClr val="414042"/>
                </a:solidFill>
              </a:rPr>
            </a:br>
            <a:r>
              <a:rPr lang="en-GB" altLang="en-US" sz="1700" dirty="0">
                <a:solidFill>
                  <a:srgbClr val="414042"/>
                </a:solidFill>
              </a:rPr>
              <a:t>are laid away to rest, </a:t>
            </a:r>
            <a:br>
              <a:rPr lang="en-GB" altLang="en-US" sz="1700" dirty="0">
                <a:solidFill>
                  <a:srgbClr val="414042"/>
                </a:solidFill>
              </a:rPr>
            </a:br>
            <a:r>
              <a:rPr lang="en-GB" altLang="en-US" sz="1700" dirty="0">
                <a:solidFill>
                  <a:srgbClr val="414042"/>
                </a:solidFill>
              </a:rPr>
              <a:t>in the islands of the Blest.</a:t>
            </a:r>
          </a:p>
        </p:txBody>
      </p:sp>
      <p:sp>
        <p:nvSpPr>
          <p:cNvPr id="28" name="Line 30">
            <a:extLst>
              <a:ext uri="{FF2B5EF4-FFF2-40B4-BE49-F238E27FC236}">
                <a16:creationId xmlns:a16="http://schemas.microsoft.com/office/drawing/2014/main" id="{772BEA63-9B3B-BF43-865D-D752B01177AC}"/>
              </a:ext>
            </a:extLst>
          </p:cNvPr>
          <p:cNvSpPr>
            <a:spLocks noChangeShapeType="1"/>
          </p:cNvSpPr>
          <p:nvPr/>
        </p:nvSpPr>
        <p:spPr bwMode="auto">
          <a:xfrm>
            <a:off x="5978415" y="1378334"/>
            <a:ext cx="855663" cy="0"/>
          </a:xfrm>
          <a:prstGeom prst="line">
            <a:avLst/>
          </a:prstGeom>
          <a:noFill/>
          <a:ln w="28575">
            <a:solidFill>
              <a:srgbClr val="00B05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700" i="1">
              <a:solidFill>
                <a:srgbClr val="414042"/>
              </a:solidFill>
              <a:latin typeface="Comic Sans MS" panose="030F0902030302020204" pitchFamily="66" charset="0"/>
            </a:endParaRPr>
          </a:p>
        </p:txBody>
      </p:sp>
      <p:sp>
        <p:nvSpPr>
          <p:cNvPr id="29" name="Line 30">
            <a:extLst>
              <a:ext uri="{FF2B5EF4-FFF2-40B4-BE49-F238E27FC236}">
                <a16:creationId xmlns:a16="http://schemas.microsoft.com/office/drawing/2014/main" id="{BF89B3E1-8A85-FE44-AE5B-1DBDE6C7A5FA}"/>
              </a:ext>
            </a:extLst>
          </p:cNvPr>
          <p:cNvSpPr>
            <a:spLocks noChangeShapeType="1"/>
          </p:cNvSpPr>
          <p:nvPr/>
        </p:nvSpPr>
        <p:spPr bwMode="auto">
          <a:xfrm>
            <a:off x="5978415" y="1654231"/>
            <a:ext cx="855663" cy="0"/>
          </a:xfrm>
          <a:prstGeom prst="line">
            <a:avLst/>
          </a:prstGeom>
          <a:noFill/>
          <a:ln w="28575">
            <a:solidFill>
              <a:srgbClr val="00B05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700" i="1">
              <a:solidFill>
                <a:srgbClr val="414042"/>
              </a:solidFill>
              <a:latin typeface="Comic Sans MS" panose="030F0902030302020204" pitchFamily="66" charset="0"/>
            </a:endParaRPr>
          </a:p>
        </p:txBody>
      </p:sp>
      <p:sp>
        <p:nvSpPr>
          <p:cNvPr id="30" name="Line 30">
            <a:extLst>
              <a:ext uri="{FF2B5EF4-FFF2-40B4-BE49-F238E27FC236}">
                <a16:creationId xmlns:a16="http://schemas.microsoft.com/office/drawing/2014/main" id="{62D51B1C-7957-2D45-83A7-1734958A406F}"/>
              </a:ext>
            </a:extLst>
          </p:cNvPr>
          <p:cNvSpPr>
            <a:spLocks noChangeShapeType="1"/>
          </p:cNvSpPr>
          <p:nvPr/>
        </p:nvSpPr>
        <p:spPr bwMode="auto">
          <a:xfrm>
            <a:off x="5978415" y="1930128"/>
            <a:ext cx="855663" cy="0"/>
          </a:xfrm>
          <a:prstGeom prst="line">
            <a:avLst/>
          </a:prstGeom>
          <a:noFill/>
          <a:ln w="28575">
            <a:solidFill>
              <a:srgbClr val="00B05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700" i="1">
              <a:solidFill>
                <a:srgbClr val="414042"/>
              </a:solidFill>
              <a:latin typeface="Comic Sans MS" panose="030F0902030302020204" pitchFamily="66" charset="0"/>
            </a:endParaRPr>
          </a:p>
        </p:txBody>
      </p:sp>
      <p:sp>
        <p:nvSpPr>
          <p:cNvPr id="31" name="Line 30">
            <a:extLst>
              <a:ext uri="{FF2B5EF4-FFF2-40B4-BE49-F238E27FC236}">
                <a16:creationId xmlns:a16="http://schemas.microsoft.com/office/drawing/2014/main" id="{C5FF854A-8E70-084C-A6CD-4ED498D466AF}"/>
              </a:ext>
            </a:extLst>
          </p:cNvPr>
          <p:cNvSpPr>
            <a:spLocks noChangeShapeType="1"/>
          </p:cNvSpPr>
          <p:nvPr/>
        </p:nvSpPr>
        <p:spPr bwMode="auto">
          <a:xfrm>
            <a:off x="5978415" y="2206024"/>
            <a:ext cx="855663" cy="0"/>
          </a:xfrm>
          <a:prstGeom prst="line">
            <a:avLst/>
          </a:prstGeom>
          <a:noFill/>
          <a:ln w="28575">
            <a:solidFill>
              <a:srgbClr val="00B05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700" i="1">
              <a:solidFill>
                <a:srgbClr val="414042"/>
              </a:solidFill>
              <a:latin typeface="Comic Sans MS" panose="030F0902030302020204" pitchFamily="66" charset="0"/>
            </a:endParaRPr>
          </a:p>
        </p:txBody>
      </p:sp>
      <p:sp>
        <p:nvSpPr>
          <p:cNvPr id="33" name="Line 30">
            <a:extLst>
              <a:ext uri="{FF2B5EF4-FFF2-40B4-BE49-F238E27FC236}">
                <a16:creationId xmlns:a16="http://schemas.microsoft.com/office/drawing/2014/main" id="{C94E1F2A-8B12-7841-9A0C-A217ABCF22AF}"/>
              </a:ext>
            </a:extLst>
          </p:cNvPr>
          <p:cNvSpPr>
            <a:spLocks noChangeShapeType="1"/>
          </p:cNvSpPr>
          <p:nvPr/>
        </p:nvSpPr>
        <p:spPr bwMode="auto">
          <a:xfrm>
            <a:off x="5978415" y="2592279"/>
            <a:ext cx="855663" cy="0"/>
          </a:xfrm>
          <a:prstGeom prst="line">
            <a:avLst/>
          </a:prstGeom>
          <a:noFill/>
          <a:ln w="28575">
            <a:solidFill>
              <a:srgbClr val="00B05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700" i="1">
              <a:solidFill>
                <a:srgbClr val="414042"/>
              </a:solidFill>
              <a:latin typeface="Comic Sans MS" panose="030F0902030302020204" pitchFamily="66" charset="0"/>
            </a:endParaRPr>
          </a:p>
        </p:txBody>
      </p:sp>
      <p:sp>
        <p:nvSpPr>
          <p:cNvPr id="34" name="Line 30">
            <a:extLst>
              <a:ext uri="{FF2B5EF4-FFF2-40B4-BE49-F238E27FC236}">
                <a16:creationId xmlns:a16="http://schemas.microsoft.com/office/drawing/2014/main" id="{AE1EDFCF-4BB8-FF45-B2C1-8566470EFDA7}"/>
              </a:ext>
            </a:extLst>
          </p:cNvPr>
          <p:cNvSpPr>
            <a:spLocks noChangeShapeType="1"/>
          </p:cNvSpPr>
          <p:nvPr/>
        </p:nvSpPr>
        <p:spPr bwMode="auto">
          <a:xfrm>
            <a:off x="5978415" y="2868176"/>
            <a:ext cx="855663" cy="0"/>
          </a:xfrm>
          <a:prstGeom prst="line">
            <a:avLst/>
          </a:prstGeom>
          <a:noFill/>
          <a:ln w="28575">
            <a:solidFill>
              <a:srgbClr val="00B05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700" i="1">
              <a:solidFill>
                <a:srgbClr val="414042"/>
              </a:solidFill>
              <a:latin typeface="Comic Sans MS" panose="030F0902030302020204" pitchFamily="66" charset="0"/>
            </a:endParaRPr>
          </a:p>
        </p:txBody>
      </p:sp>
      <p:sp>
        <p:nvSpPr>
          <p:cNvPr id="35" name="Line 30">
            <a:extLst>
              <a:ext uri="{FF2B5EF4-FFF2-40B4-BE49-F238E27FC236}">
                <a16:creationId xmlns:a16="http://schemas.microsoft.com/office/drawing/2014/main" id="{2EF56706-8967-AF45-A106-6BB470CEBA02}"/>
              </a:ext>
            </a:extLst>
          </p:cNvPr>
          <p:cNvSpPr>
            <a:spLocks noChangeShapeType="1"/>
          </p:cNvSpPr>
          <p:nvPr/>
        </p:nvSpPr>
        <p:spPr bwMode="auto">
          <a:xfrm>
            <a:off x="5978415" y="3144073"/>
            <a:ext cx="855663" cy="0"/>
          </a:xfrm>
          <a:prstGeom prst="line">
            <a:avLst/>
          </a:prstGeom>
          <a:noFill/>
          <a:ln w="28575">
            <a:solidFill>
              <a:srgbClr val="00B05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700" i="1">
              <a:solidFill>
                <a:srgbClr val="414042"/>
              </a:solidFill>
              <a:latin typeface="Comic Sans MS" panose="030F0902030302020204" pitchFamily="66" charset="0"/>
            </a:endParaRPr>
          </a:p>
        </p:txBody>
      </p:sp>
      <p:sp>
        <p:nvSpPr>
          <p:cNvPr id="36" name="Line 30">
            <a:extLst>
              <a:ext uri="{FF2B5EF4-FFF2-40B4-BE49-F238E27FC236}">
                <a16:creationId xmlns:a16="http://schemas.microsoft.com/office/drawing/2014/main" id="{3219AD4D-94B2-3243-A952-A5A6CC64654C}"/>
              </a:ext>
            </a:extLst>
          </p:cNvPr>
          <p:cNvSpPr>
            <a:spLocks noChangeShapeType="1"/>
          </p:cNvSpPr>
          <p:nvPr/>
        </p:nvSpPr>
        <p:spPr bwMode="auto">
          <a:xfrm>
            <a:off x="5978415" y="3419969"/>
            <a:ext cx="855663" cy="0"/>
          </a:xfrm>
          <a:prstGeom prst="line">
            <a:avLst/>
          </a:prstGeom>
          <a:noFill/>
          <a:ln w="28575">
            <a:solidFill>
              <a:srgbClr val="00B05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700" i="1">
              <a:solidFill>
                <a:srgbClr val="414042"/>
              </a:solidFill>
              <a:latin typeface="Comic Sans MS" panose="030F0902030302020204" pitchFamily="66" charset="0"/>
            </a:endParaRPr>
          </a:p>
        </p:txBody>
      </p:sp>
      <p:sp>
        <p:nvSpPr>
          <p:cNvPr id="37" name="Line 30">
            <a:extLst>
              <a:ext uri="{FF2B5EF4-FFF2-40B4-BE49-F238E27FC236}">
                <a16:creationId xmlns:a16="http://schemas.microsoft.com/office/drawing/2014/main" id="{C3A56672-C80C-344C-8B66-216EC588CB33}"/>
              </a:ext>
            </a:extLst>
          </p:cNvPr>
          <p:cNvSpPr>
            <a:spLocks noChangeShapeType="1"/>
          </p:cNvSpPr>
          <p:nvPr/>
        </p:nvSpPr>
        <p:spPr bwMode="auto">
          <a:xfrm>
            <a:off x="5978415" y="3806224"/>
            <a:ext cx="855663" cy="0"/>
          </a:xfrm>
          <a:prstGeom prst="line">
            <a:avLst/>
          </a:prstGeom>
          <a:noFill/>
          <a:ln w="28575">
            <a:solidFill>
              <a:srgbClr val="00B05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700" i="1">
              <a:solidFill>
                <a:srgbClr val="414042"/>
              </a:solidFill>
              <a:latin typeface="Comic Sans MS" panose="030F0902030302020204" pitchFamily="66" charset="0"/>
            </a:endParaRPr>
          </a:p>
        </p:txBody>
      </p:sp>
      <p:sp>
        <p:nvSpPr>
          <p:cNvPr id="38" name="Line 30">
            <a:extLst>
              <a:ext uri="{FF2B5EF4-FFF2-40B4-BE49-F238E27FC236}">
                <a16:creationId xmlns:a16="http://schemas.microsoft.com/office/drawing/2014/main" id="{EC1E7A8C-A404-0F4A-AA67-97F5FB2A4D57}"/>
              </a:ext>
            </a:extLst>
          </p:cNvPr>
          <p:cNvSpPr>
            <a:spLocks noChangeShapeType="1"/>
          </p:cNvSpPr>
          <p:nvPr/>
        </p:nvSpPr>
        <p:spPr bwMode="auto">
          <a:xfrm>
            <a:off x="5978415" y="4082121"/>
            <a:ext cx="855663" cy="0"/>
          </a:xfrm>
          <a:prstGeom prst="line">
            <a:avLst/>
          </a:prstGeom>
          <a:noFill/>
          <a:ln w="28575">
            <a:solidFill>
              <a:srgbClr val="00B05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700" i="1">
              <a:solidFill>
                <a:srgbClr val="414042"/>
              </a:solidFill>
              <a:latin typeface="Comic Sans MS" panose="030F0902030302020204" pitchFamily="66" charset="0"/>
            </a:endParaRPr>
          </a:p>
        </p:txBody>
      </p:sp>
      <p:sp>
        <p:nvSpPr>
          <p:cNvPr id="39" name="Line 30">
            <a:extLst>
              <a:ext uri="{FF2B5EF4-FFF2-40B4-BE49-F238E27FC236}">
                <a16:creationId xmlns:a16="http://schemas.microsoft.com/office/drawing/2014/main" id="{1E62E96D-C5D6-484C-B16C-6B915EC3653F}"/>
              </a:ext>
            </a:extLst>
          </p:cNvPr>
          <p:cNvSpPr>
            <a:spLocks noChangeShapeType="1"/>
          </p:cNvSpPr>
          <p:nvPr/>
        </p:nvSpPr>
        <p:spPr bwMode="auto">
          <a:xfrm>
            <a:off x="5978415" y="4358018"/>
            <a:ext cx="855663" cy="0"/>
          </a:xfrm>
          <a:prstGeom prst="line">
            <a:avLst/>
          </a:prstGeom>
          <a:noFill/>
          <a:ln w="28575">
            <a:solidFill>
              <a:srgbClr val="00B05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700" i="1">
              <a:solidFill>
                <a:srgbClr val="414042"/>
              </a:solidFill>
              <a:latin typeface="Comic Sans MS" panose="030F0902030302020204" pitchFamily="66" charset="0"/>
            </a:endParaRPr>
          </a:p>
        </p:txBody>
      </p:sp>
      <p:sp>
        <p:nvSpPr>
          <p:cNvPr id="40" name="Line 30">
            <a:extLst>
              <a:ext uri="{FF2B5EF4-FFF2-40B4-BE49-F238E27FC236}">
                <a16:creationId xmlns:a16="http://schemas.microsoft.com/office/drawing/2014/main" id="{8BA8F2AF-BAF4-3642-A543-C455A97424E4}"/>
              </a:ext>
            </a:extLst>
          </p:cNvPr>
          <p:cNvSpPr>
            <a:spLocks noChangeShapeType="1"/>
          </p:cNvSpPr>
          <p:nvPr/>
        </p:nvSpPr>
        <p:spPr bwMode="auto">
          <a:xfrm>
            <a:off x="5978415" y="4633914"/>
            <a:ext cx="855663" cy="0"/>
          </a:xfrm>
          <a:prstGeom prst="line">
            <a:avLst/>
          </a:prstGeom>
          <a:noFill/>
          <a:ln w="28575">
            <a:solidFill>
              <a:srgbClr val="00B05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700" i="1">
              <a:solidFill>
                <a:srgbClr val="414042"/>
              </a:solidFill>
              <a:latin typeface="Comic Sans MS" panose="030F0902030302020204" pitchFamily="66" charset="0"/>
            </a:endParaRPr>
          </a:p>
        </p:txBody>
      </p:sp>
      <p:sp>
        <p:nvSpPr>
          <p:cNvPr id="41" name="Line 30">
            <a:extLst>
              <a:ext uri="{FF2B5EF4-FFF2-40B4-BE49-F238E27FC236}">
                <a16:creationId xmlns:a16="http://schemas.microsoft.com/office/drawing/2014/main" id="{E58095D6-8A92-884C-97CB-053FCA9CC042}"/>
              </a:ext>
            </a:extLst>
          </p:cNvPr>
          <p:cNvSpPr>
            <a:spLocks noChangeShapeType="1"/>
          </p:cNvSpPr>
          <p:nvPr/>
        </p:nvSpPr>
        <p:spPr bwMode="auto">
          <a:xfrm>
            <a:off x="5978415" y="5012286"/>
            <a:ext cx="855663" cy="0"/>
          </a:xfrm>
          <a:prstGeom prst="line">
            <a:avLst/>
          </a:prstGeom>
          <a:noFill/>
          <a:ln w="28575">
            <a:solidFill>
              <a:srgbClr val="00B05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700" i="1">
              <a:solidFill>
                <a:srgbClr val="414042"/>
              </a:solidFill>
              <a:latin typeface="Comic Sans MS" panose="030F0902030302020204" pitchFamily="66" charset="0"/>
            </a:endParaRPr>
          </a:p>
        </p:txBody>
      </p:sp>
      <p:sp>
        <p:nvSpPr>
          <p:cNvPr id="42" name="Line 30">
            <a:extLst>
              <a:ext uri="{FF2B5EF4-FFF2-40B4-BE49-F238E27FC236}">
                <a16:creationId xmlns:a16="http://schemas.microsoft.com/office/drawing/2014/main" id="{913E049F-0BBF-D549-B759-7D34689ACC5E}"/>
              </a:ext>
            </a:extLst>
          </p:cNvPr>
          <p:cNvSpPr>
            <a:spLocks noChangeShapeType="1"/>
          </p:cNvSpPr>
          <p:nvPr/>
        </p:nvSpPr>
        <p:spPr bwMode="auto">
          <a:xfrm>
            <a:off x="5978415" y="5288183"/>
            <a:ext cx="855663" cy="0"/>
          </a:xfrm>
          <a:prstGeom prst="line">
            <a:avLst/>
          </a:prstGeom>
          <a:noFill/>
          <a:ln w="28575">
            <a:solidFill>
              <a:srgbClr val="00B05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700" i="1">
              <a:solidFill>
                <a:srgbClr val="414042"/>
              </a:solidFill>
              <a:latin typeface="Comic Sans MS" panose="030F0902030302020204" pitchFamily="66" charset="0"/>
            </a:endParaRPr>
          </a:p>
        </p:txBody>
      </p:sp>
      <p:sp>
        <p:nvSpPr>
          <p:cNvPr id="43" name="Line 30">
            <a:extLst>
              <a:ext uri="{FF2B5EF4-FFF2-40B4-BE49-F238E27FC236}">
                <a16:creationId xmlns:a16="http://schemas.microsoft.com/office/drawing/2014/main" id="{8FADFEA2-0242-C74A-852C-5DE9386A5029}"/>
              </a:ext>
            </a:extLst>
          </p:cNvPr>
          <p:cNvSpPr>
            <a:spLocks noChangeShapeType="1"/>
          </p:cNvSpPr>
          <p:nvPr/>
        </p:nvSpPr>
        <p:spPr bwMode="auto">
          <a:xfrm>
            <a:off x="5978415" y="5564080"/>
            <a:ext cx="855663" cy="0"/>
          </a:xfrm>
          <a:prstGeom prst="line">
            <a:avLst/>
          </a:prstGeom>
          <a:noFill/>
          <a:ln w="28575">
            <a:solidFill>
              <a:srgbClr val="00B05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700" i="1">
              <a:solidFill>
                <a:srgbClr val="414042"/>
              </a:solidFill>
              <a:latin typeface="Comic Sans MS" panose="030F0902030302020204" pitchFamily="66" charset="0"/>
            </a:endParaRPr>
          </a:p>
        </p:txBody>
      </p:sp>
      <p:sp>
        <p:nvSpPr>
          <p:cNvPr id="44" name="Line 30">
            <a:extLst>
              <a:ext uri="{FF2B5EF4-FFF2-40B4-BE49-F238E27FC236}">
                <a16:creationId xmlns:a16="http://schemas.microsoft.com/office/drawing/2014/main" id="{BA694020-E058-774B-9E28-0F773B362656}"/>
              </a:ext>
            </a:extLst>
          </p:cNvPr>
          <p:cNvSpPr>
            <a:spLocks noChangeShapeType="1"/>
          </p:cNvSpPr>
          <p:nvPr/>
        </p:nvSpPr>
        <p:spPr bwMode="auto">
          <a:xfrm>
            <a:off x="5978415" y="5839976"/>
            <a:ext cx="855663" cy="0"/>
          </a:xfrm>
          <a:prstGeom prst="line">
            <a:avLst/>
          </a:prstGeom>
          <a:noFill/>
          <a:ln w="28575">
            <a:solidFill>
              <a:srgbClr val="00B05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700" i="1">
              <a:solidFill>
                <a:srgbClr val="414042"/>
              </a:solidFill>
              <a:latin typeface="Comic Sans MS" panose="030F0902030302020204" pitchFamily="66" charset="0"/>
            </a:endParaRPr>
          </a:p>
        </p:txBody>
      </p:sp>
      <p:sp>
        <p:nvSpPr>
          <p:cNvPr id="2" name="TextBox 1">
            <a:extLst>
              <a:ext uri="{FF2B5EF4-FFF2-40B4-BE49-F238E27FC236}">
                <a16:creationId xmlns:a16="http://schemas.microsoft.com/office/drawing/2014/main" id="{A8ACA4DA-83B7-62D4-62A4-6E7F348B6A1B}"/>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30</a:t>
            </a:r>
          </a:p>
        </p:txBody>
      </p:sp>
    </p:spTree>
    <p:extLst>
      <p:ext uri="{BB962C8B-B14F-4D97-AF65-F5344CB8AC3E}">
        <p14:creationId xmlns:p14="http://schemas.microsoft.com/office/powerpoint/2010/main" val="20056727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ubtitle 2">
            <a:extLst>
              <a:ext uri="{FF2B5EF4-FFF2-40B4-BE49-F238E27FC236}">
                <a16:creationId xmlns:a16="http://schemas.microsoft.com/office/drawing/2014/main" id="{0F3B0B52-72B4-8F42-AB6A-FF09E093457C}"/>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1b</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32" name="Subtitle 2">
            <a:extLst>
              <a:ext uri="{FF2B5EF4-FFF2-40B4-BE49-F238E27FC236}">
                <a16:creationId xmlns:a16="http://schemas.microsoft.com/office/drawing/2014/main" id="{1DE855AF-D929-7C4C-AE0D-F36ECA032EEB}"/>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eaLnBrk="1" hangingPunct="1">
              <a:spcBef>
                <a:spcPts val="1000"/>
              </a:spcBef>
              <a:buFontTx/>
              <a:buNone/>
            </a:pPr>
            <a:r>
              <a:rPr lang="en-GB" altLang="en-US" sz="1800" b="1" dirty="0">
                <a:solidFill>
                  <a:srgbClr val="0070C0"/>
                </a:solidFill>
                <a:latin typeface="Comic Sans MS" panose="030F0902030302020204" pitchFamily="66" charset="0"/>
              </a:rPr>
              <a:t>Reading with a poet’s eye: How has the poet done it? What techniques can I learn and apply?</a:t>
            </a:r>
          </a:p>
        </p:txBody>
      </p:sp>
      <p:sp>
        <p:nvSpPr>
          <p:cNvPr id="33" name="Oval 4">
            <a:hlinkClick r:id="rId3" action="ppaction://hlinkfile"/>
            <a:extLst>
              <a:ext uri="{FF2B5EF4-FFF2-40B4-BE49-F238E27FC236}">
                <a16:creationId xmlns:a16="http://schemas.microsoft.com/office/drawing/2014/main" id="{3B6A0B5D-5686-554E-B01B-15991E0BB17E}"/>
              </a:ext>
            </a:extLst>
          </p:cNvPr>
          <p:cNvSpPr>
            <a:spLocks noChangeArrowheads="1"/>
          </p:cNvSpPr>
          <p:nvPr/>
        </p:nvSpPr>
        <p:spPr bwMode="auto">
          <a:xfrm>
            <a:off x="4626697" y="2738127"/>
            <a:ext cx="2915981" cy="2373746"/>
          </a:xfrm>
          <a:prstGeom prst="ellipse">
            <a:avLst/>
          </a:prstGeom>
          <a:solidFill>
            <a:srgbClr val="0070C0"/>
          </a:solidFill>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buFontTx/>
              <a:buNone/>
            </a:pPr>
            <a:r>
              <a:rPr lang="en-GB" altLang="en-US" sz="2800" b="1" dirty="0">
                <a:solidFill>
                  <a:schemeClr val="bg1"/>
                </a:solidFill>
              </a:rPr>
              <a:t>Phase 1b</a:t>
            </a:r>
          </a:p>
          <a:p>
            <a:pPr algn="ctr" eaLnBrk="1" hangingPunct="1">
              <a:buFontTx/>
              <a:buNone/>
            </a:pPr>
            <a:r>
              <a:rPr lang="en-GB" altLang="en-US" sz="2000" dirty="0">
                <a:solidFill>
                  <a:schemeClr val="bg1"/>
                </a:solidFill>
              </a:rPr>
              <a:t>Book Talk</a:t>
            </a:r>
          </a:p>
          <a:p>
            <a:pPr algn="ctr" eaLnBrk="1" hangingPunct="1">
              <a:buFontTx/>
              <a:buNone/>
            </a:pPr>
            <a:r>
              <a:rPr lang="en-GB" altLang="en-US" sz="2000" dirty="0">
                <a:solidFill>
                  <a:schemeClr val="bg1"/>
                </a:solidFill>
              </a:rPr>
              <a:t>Reading as a</a:t>
            </a:r>
            <a:br>
              <a:rPr lang="en-GB" altLang="en-US" sz="2000" dirty="0">
                <a:solidFill>
                  <a:schemeClr val="bg1"/>
                </a:solidFill>
              </a:rPr>
            </a:br>
            <a:r>
              <a:rPr lang="en-GB" altLang="en-US" sz="2000" dirty="0">
                <a:solidFill>
                  <a:schemeClr val="bg1"/>
                </a:solidFill>
              </a:rPr>
              <a:t>writer</a:t>
            </a:r>
          </a:p>
        </p:txBody>
      </p:sp>
      <p:sp>
        <p:nvSpPr>
          <p:cNvPr id="34" name="Text Box 5">
            <a:extLst>
              <a:ext uri="{FF2B5EF4-FFF2-40B4-BE49-F238E27FC236}">
                <a16:creationId xmlns:a16="http://schemas.microsoft.com/office/drawing/2014/main" id="{13DCEAEB-FE40-D540-9618-A700E015D307}"/>
              </a:ext>
            </a:extLst>
          </p:cNvPr>
          <p:cNvSpPr txBox="1">
            <a:spLocks noChangeArrowheads="1"/>
          </p:cNvSpPr>
          <p:nvPr/>
        </p:nvSpPr>
        <p:spPr bwMode="auto">
          <a:xfrm>
            <a:off x="1515918" y="4432678"/>
            <a:ext cx="2313920" cy="60902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Is there a narrative?</a:t>
            </a:r>
          </a:p>
        </p:txBody>
      </p:sp>
      <p:sp>
        <p:nvSpPr>
          <p:cNvPr id="38" name="Text Box 6">
            <a:extLst>
              <a:ext uri="{FF2B5EF4-FFF2-40B4-BE49-F238E27FC236}">
                <a16:creationId xmlns:a16="http://schemas.microsoft.com/office/drawing/2014/main" id="{E61E5E34-A0DC-B84E-B974-F023DE727ACA}"/>
              </a:ext>
            </a:extLst>
          </p:cNvPr>
          <p:cNvSpPr txBox="1">
            <a:spLocks noChangeArrowheads="1"/>
          </p:cNvSpPr>
          <p:nvPr/>
        </p:nvSpPr>
        <p:spPr bwMode="auto">
          <a:xfrm>
            <a:off x="4151869" y="1834108"/>
            <a:ext cx="3838833" cy="582168"/>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How is the poem structured?</a:t>
            </a:r>
          </a:p>
        </p:txBody>
      </p:sp>
      <p:sp>
        <p:nvSpPr>
          <p:cNvPr id="39" name="Text Box 7">
            <a:extLst>
              <a:ext uri="{FF2B5EF4-FFF2-40B4-BE49-F238E27FC236}">
                <a16:creationId xmlns:a16="http://schemas.microsoft.com/office/drawing/2014/main" id="{6A8A7380-21EF-1041-9137-3E320251713A}"/>
              </a:ext>
            </a:extLst>
          </p:cNvPr>
          <p:cNvSpPr txBox="1">
            <a:spLocks noChangeArrowheads="1"/>
          </p:cNvSpPr>
          <p:nvPr/>
        </p:nvSpPr>
        <p:spPr bwMode="auto">
          <a:xfrm>
            <a:off x="1515874" y="1818594"/>
            <a:ext cx="2313963" cy="1365183"/>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What effect has</a:t>
            </a:r>
            <a:br>
              <a:rPr lang="en-GB" altLang="en-US" sz="1600" dirty="0">
                <a:solidFill>
                  <a:srgbClr val="414042"/>
                </a:solidFill>
              </a:rPr>
            </a:br>
            <a:r>
              <a:rPr lang="en-GB" altLang="en-US" sz="1600" dirty="0">
                <a:solidFill>
                  <a:srgbClr val="414042"/>
                </a:solidFill>
              </a:rPr>
              <a:t>been created and</a:t>
            </a:r>
            <a:br>
              <a:rPr lang="en-GB" altLang="en-US" sz="1600" dirty="0">
                <a:solidFill>
                  <a:srgbClr val="414042"/>
                </a:solidFill>
              </a:rPr>
            </a:br>
            <a:r>
              <a:rPr lang="en-GB" altLang="en-US" sz="1600" dirty="0">
                <a:solidFill>
                  <a:srgbClr val="414042"/>
                </a:solidFill>
              </a:rPr>
              <a:t>how did the writer</a:t>
            </a:r>
            <a:br>
              <a:rPr lang="en-GB" altLang="en-US" sz="1600" dirty="0">
                <a:solidFill>
                  <a:srgbClr val="414042"/>
                </a:solidFill>
              </a:rPr>
            </a:br>
            <a:r>
              <a:rPr lang="en-GB" altLang="en-US" sz="1600" dirty="0">
                <a:solidFill>
                  <a:srgbClr val="414042"/>
                </a:solidFill>
              </a:rPr>
              <a:t>do that?</a:t>
            </a:r>
          </a:p>
        </p:txBody>
      </p:sp>
      <p:sp>
        <p:nvSpPr>
          <p:cNvPr id="54" name="Text Box 8">
            <a:extLst>
              <a:ext uri="{FF2B5EF4-FFF2-40B4-BE49-F238E27FC236}">
                <a16:creationId xmlns:a16="http://schemas.microsoft.com/office/drawing/2014/main" id="{8FDD13DB-5E69-4D4E-9990-C3B8105ECCD2}"/>
              </a:ext>
            </a:extLst>
          </p:cNvPr>
          <p:cNvSpPr txBox="1">
            <a:spLocks noChangeArrowheads="1"/>
          </p:cNvSpPr>
          <p:nvPr/>
        </p:nvSpPr>
        <p:spPr bwMode="auto">
          <a:xfrm>
            <a:off x="1515874" y="3326914"/>
            <a:ext cx="2313963" cy="96262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solidFill>
                  <a:srgbClr val="414042"/>
                </a:solidFill>
              </a:rPr>
              <a:t>What language effects have</a:t>
            </a:r>
            <a:br>
              <a:rPr lang="en-GB" altLang="en-US" sz="1600" dirty="0">
                <a:solidFill>
                  <a:srgbClr val="414042"/>
                </a:solidFill>
              </a:rPr>
            </a:br>
            <a:r>
              <a:rPr lang="en-GB" altLang="en-US" sz="1600" dirty="0">
                <a:solidFill>
                  <a:srgbClr val="414042"/>
                </a:solidFill>
              </a:rPr>
              <a:t>been used?</a:t>
            </a:r>
          </a:p>
        </p:txBody>
      </p:sp>
      <p:sp>
        <p:nvSpPr>
          <p:cNvPr id="57" name="Text Box 9">
            <a:extLst>
              <a:ext uri="{FF2B5EF4-FFF2-40B4-BE49-F238E27FC236}">
                <a16:creationId xmlns:a16="http://schemas.microsoft.com/office/drawing/2014/main" id="{3366EAB4-ED1F-314D-ABF0-3140325AF2DE}"/>
              </a:ext>
            </a:extLst>
          </p:cNvPr>
          <p:cNvSpPr txBox="1">
            <a:spLocks noChangeArrowheads="1"/>
          </p:cNvSpPr>
          <p:nvPr/>
        </p:nvSpPr>
        <p:spPr bwMode="auto">
          <a:xfrm>
            <a:off x="8312733" y="3586291"/>
            <a:ext cx="2340770" cy="155798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solidFill>
                  <a:srgbClr val="414042"/>
                </a:solidFill>
              </a:rPr>
              <a:t>How has the writer created links between lines and between stanzas?</a:t>
            </a:r>
          </a:p>
        </p:txBody>
      </p:sp>
      <p:sp>
        <p:nvSpPr>
          <p:cNvPr id="59" name="Text Box 6">
            <a:extLst>
              <a:ext uri="{FF2B5EF4-FFF2-40B4-BE49-F238E27FC236}">
                <a16:creationId xmlns:a16="http://schemas.microsoft.com/office/drawing/2014/main" id="{0EB34A19-3110-4B40-B2F5-3C7B9A080950}"/>
              </a:ext>
            </a:extLst>
          </p:cNvPr>
          <p:cNvSpPr txBox="1">
            <a:spLocks noChangeArrowheads="1"/>
          </p:cNvSpPr>
          <p:nvPr/>
        </p:nvSpPr>
        <p:spPr bwMode="auto">
          <a:xfrm>
            <a:off x="8312733" y="1829864"/>
            <a:ext cx="2340770" cy="1474245"/>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What words and</a:t>
            </a:r>
            <a:br>
              <a:rPr lang="en-GB" altLang="en-US" sz="1600" dirty="0">
                <a:solidFill>
                  <a:srgbClr val="414042"/>
                </a:solidFill>
              </a:rPr>
            </a:br>
            <a:r>
              <a:rPr lang="en-GB" altLang="en-US" sz="1600" dirty="0">
                <a:solidFill>
                  <a:srgbClr val="414042"/>
                </a:solidFill>
              </a:rPr>
              <a:t>phrases has the writer chosen</a:t>
            </a:r>
            <a:br>
              <a:rPr lang="en-GB" altLang="en-US" sz="1600" dirty="0">
                <a:solidFill>
                  <a:srgbClr val="414042"/>
                </a:solidFill>
              </a:rPr>
            </a:br>
            <a:r>
              <a:rPr lang="en-GB" altLang="en-US" sz="1600" dirty="0">
                <a:solidFill>
                  <a:srgbClr val="414042"/>
                </a:solidFill>
              </a:rPr>
              <a:t>to create</a:t>
            </a:r>
            <a:br>
              <a:rPr lang="en-GB" altLang="en-US" sz="1600" dirty="0">
                <a:solidFill>
                  <a:srgbClr val="414042"/>
                </a:solidFill>
              </a:rPr>
            </a:br>
            <a:r>
              <a:rPr lang="en-GB" altLang="en-US" sz="1600" dirty="0">
                <a:solidFill>
                  <a:srgbClr val="414042"/>
                </a:solidFill>
              </a:rPr>
              <a:t>the effects?</a:t>
            </a:r>
          </a:p>
        </p:txBody>
      </p:sp>
      <p:sp>
        <p:nvSpPr>
          <p:cNvPr id="61" name="Text Box 6">
            <a:extLst>
              <a:ext uri="{FF2B5EF4-FFF2-40B4-BE49-F238E27FC236}">
                <a16:creationId xmlns:a16="http://schemas.microsoft.com/office/drawing/2014/main" id="{11060439-C07D-7D4C-9D7F-E3E9E5863EE0}"/>
              </a:ext>
            </a:extLst>
          </p:cNvPr>
          <p:cNvSpPr txBox="1">
            <a:spLocks noChangeArrowheads="1"/>
          </p:cNvSpPr>
          <p:nvPr/>
        </p:nvSpPr>
        <p:spPr bwMode="auto">
          <a:xfrm>
            <a:off x="4336651" y="5426453"/>
            <a:ext cx="6316852" cy="586412"/>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solidFill>
                  <a:srgbClr val="414042"/>
                </a:solidFill>
              </a:rPr>
              <a:t>How has the poet used rhythm and rhyme?</a:t>
            </a:r>
          </a:p>
        </p:txBody>
      </p:sp>
      <p:sp>
        <p:nvSpPr>
          <p:cNvPr id="13" name="Text Box 5">
            <a:extLst>
              <a:ext uri="{FF2B5EF4-FFF2-40B4-BE49-F238E27FC236}">
                <a16:creationId xmlns:a16="http://schemas.microsoft.com/office/drawing/2014/main" id="{07D03CB6-F38F-5444-BF78-7EFE62D86D3A}"/>
              </a:ext>
            </a:extLst>
          </p:cNvPr>
          <p:cNvSpPr txBox="1">
            <a:spLocks noChangeArrowheads="1"/>
          </p:cNvSpPr>
          <p:nvPr/>
        </p:nvSpPr>
        <p:spPr bwMode="auto">
          <a:xfrm>
            <a:off x="1515918" y="5184843"/>
            <a:ext cx="2313920" cy="828022"/>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Can you explain the theme of the poem?</a:t>
            </a:r>
          </a:p>
        </p:txBody>
      </p:sp>
      <p:sp>
        <p:nvSpPr>
          <p:cNvPr id="2" name="TextBox 1">
            <a:extLst>
              <a:ext uri="{FF2B5EF4-FFF2-40B4-BE49-F238E27FC236}">
                <a16:creationId xmlns:a16="http://schemas.microsoft.com/office/drawing/2014/main" id="{01BEEB70-D9DE-0276-17D1-BFC5A5CBFEEB}"/>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31</a:t>
            </a:r>
          </a:p>
        </p:txBody>
      </p:sp>
    </p:spTree>
    <p:extLst>
      <p:ext uri="{BB962C8B-B14F-4D97-AF65-F5344CB8AC3E}">
        <p14:creationId xmlns:p14="http://schemas.microsoft.com/office/powerpoint/2010/main" val="350080404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CA13200F-2054-244E-AC68-84756C07E322}"/>
              </a:ext>
            </a:extLst>
          </p:cNvPr>
          <p:cNvSpPr txBox="1">
            <a:spLocks noChangeArrowheads="1"/>
          </p:cNvSpPr>
          <p:nvPr/>
        </p:nvSpPr>
        <p:spPr bwMode="auto">
          <a:xfrm>
            <a:off x="23813" y="509193"/>
            <a:ext cx="12192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685800" indent="-22860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2500" b="1" dirty="0">
                <a:solidFill>
                  <a:srgbClr val="0070C0"/>
                </a:solidFill>
              </a:rPr>
              <a:t>Explore the poem</a:t>
            </a:r>
          </a:p>
        </p:txBody>
      </p:sp>
      <p:sp>
        <p:nvSpPr>
          <p:cNvPr id="23" name="Text Box 24">
            <a:extLst>
              <a:ext uri="{FF2B5EF4-FFF2-40B4-BE49-F238E27FC236}">
                <a16:creationId xmlns:a16="http://schemas.microsoft.com/office/drawing/2014/main" id="{2688A7F1-747A-4D47-8CBD-BA3AD224D07E}"/>
              </a:ext>
            </a:extLst>
          </p:cNvPr>
          <p:cNvSpPr txBox="1">
            <a:spLocks noChangeArrowheads="1"/>
          </p:cNvSpPr>
          <p:nvPr/>
        </p:nvSpPr>
        <p:spPr bwMode="auto">
          <a:xfrm>
            <a:off x="865378" y="1098550"/>
            <a:ext cx="9847539"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FontTx/>
              <a:buNone/>
            </a:pPr>
            <a:r>
              <a:rPr lang="en-GB" altLang="en-US" sz="1800" dirty="0">
                <a:solidFill>
                  <a:srgbClr val="414042"/>
                </a:solidFill>
              </a:rPr>
              <a:t>You are now going to delve a bit deeper and consider what you understand and feel about the poem. Consider the questions below.</a:t>
            </a:r>
          </a:p>
          <a:p>
            <a:pPr eaLnBrk="1" hangingPunct="1">
              <a:spcBef>
                <a:spcPct val="50000"/>
              </a:spcBef>
              <a:buFontTx/>
              <a:buNone/>
            </a:pPr>
            <a:r>
              <a:rPr lang="en-GB" altLang="en-US" sz="1800" dirty="0">
                <a:solidFill>
                  <a:srgbClr val="414042"/>
                </a:solidFill>
              </a:rPr>
              <a:t>Discuss with a partner and annotate the poem with your thoughts and ideas. The verses follow separately and offer suggestions, but remember it is YOUR opinion that is important in this exercise:</a:t>
            </a:r>
          </a:p>
        </p:txBody>
      </p:sp>
      <p:sp>
        <p:nvSpPr>
          <p:cNvPr id="10" name="AutoShape 8">
            <a:extLst>
              <a:ext uri="{FF2B5EF4-FFF2-40B4-BE49-F238E27FC236}">
                <a16:creationId xmlns:a16="http://schemas.microsoft.com/office/drawing/2014/main" id="{1B45E4BC-2954-F74E-8E2E-41187522F57E}"/>
              </a:ext>
            </a:extLst>
          </p:cNvPr>
          <p:cNvSpPr>
            <a:spLocks noChangeArrowheads="1"/>
          </p:cNvSpPr>
          <p:nvPr/>
        </p:nvSpPr>
        <p:spPr bwMode="auto">
          <a:xfrm>
            <a:off x="865378" y="2942431"/>
            <a:ext cx="2888496" cy="973138"/>
          </a:xfrm>
          <a:prstGeom prst="wedgeRoundRectCallout">
            <a:avLst>
              <a:gd name="adj1" fmla="val -45128"/>
              <a:gd name="adj2" fmla="val 80279"/>
              <a:gd name="adj3" fmla="val 16667"/>
            </a:avLst>
          </a:prstGeom>
          <a:solidFill>
            <a:srgbClr val="0070C0"/>
          </a:solidFill>
          <a:ln w="9525">
            <a:noFill/>
            <a:miter lim="800000"/>
            <a:headEnd/>
            <a:tailEnd/>
          </a:ln>
          <a:effectLst/>
        </p:spPr>
        <p:txBody>
          <a:bodyPr anchor="ctr" anchorCtr="1"/>
          <a:lstStyle/>
          <a:p>
            <a:pPr algn="ctr" eaLnBrk="1" hangingPunct="1">
              <a:spcBef>
                <a:spcPct val="50000"/>
              </a:spcBef>
              <a:buFontTx/>
              <a:buNone/>
            </a:pPr>
            <a:r>
              <a:rPr lang="en-GB" altLang="en-US" sz="1600" dirty="0">
                <a:solidFill>
                  <a:schemeClr val="bg1"/>
                </a:solidFill>
                <a:latin typeface="Comic Sans MS" panose="030F0902030302020204" pitchFamily="66" charset="0"/>
                <a:ea typeface="Microsoft YaHei" panose="020B0503020204020204" pitchFamily="34" charset="-122"/>
              </a:rPr>
              <a:t>Can you explain the theme of the poem – what is it about?</a:t>
            </a:r>
          </a:p>
        </p:txBody>
      </p:sp>
      <p:sp>
        <p:nvSpPr>
          <p:cNvPr id="11" name="AutoShape 9">
            <a:extLst>
              <a:ext uri="{FF2B5EF4-FFF2-40B4-BE49-F238E27FC236}">
                <a16:creationId xmlns:a16="http://schemas.microsoft.com/office/drawing/2014/main" id="{9CABC35D-08BE-3742-A4E2-03A07CFE7310}"/>
              </a:ext>
            </a:extLst>
          </p:cNvPr>
          <p:cNvSpPr>
            <a:spLocks noChangeArrowheads="1"/>
          </p:cNvSpPr>
          <p:nvPr/>
        </p:nvSpPr>
        <p:spPr bwMode="auto">
          <a:xfrm>
            <a:off x="8058337" y="2920024"/>
            <a:ext cx="3518451" cy="973138"/>
          </a:xfrm>
          <a:prstGeom prst="wedgeRoundRectCallout">
            <a:avLst>
              <a:gd name="adj1" fmla="val -42635"/>
              <a:gd name="adj2" fmla="val 79762"/>
              <a:gd name="adj3" fmla="val 16667"/>
            </a:avLst>
          </a:prstGeom>
          <a:solidFill>
            <a:srgbClr val="EC7206"/>
          </a:solidFill>
          <a:ln w="9525">
            <a:noFill/>
            <a:miter lim="800000"/>
            <a:headEnd/>
            <a:tailEnd/>
          </a:ln>
          <a:effectLst/>
        </p:spPr>
        <p:txBody>
          <a:bodyPr anchor="ctr" anchorCtr="1"/>
          <a:lstStyle/>
          <a:p>
            <a:pPr algn="ctr" eaLnBrk="1" hangingPunct="1">
              <a:spcBef>
                <a:spcPct val="50000"/>
              </a:spcBef>
              <a:buFontTx/>
              <a:buNone/>
            </a:pPr>
            <a:r>
              <a:rPr lang="en-GB" altLang="en-US" sz="1600" dirty="0">
                <a:solidFill>
                  <a:schemeClr val="bg1"/>
                </a:solidFill>
                <a:latin typeface="Comic Sans MS" panose="030F0902030302020204" pitchFamily="66" charset="0"/>
                <a:ea typeface="Microsoft YaHei" panose="020B0503020204020204" pitchFamily="34" charset="-122"/>
              </a:rPr>
              <a:t>How has the poet used rhythm and rhyme?</a:t>
            </a:r>
          </a:p>
        </p:txBody>
      </p:sp>
      <p:sp>
        <p:nvSpPr>
          <p:cNvPr id="12" name="AutoShape 10">
            <a:extLst>
              <a:ext uri="{FF2B5EF4-FFF2-40B4-BE49-F238E27FC236}">
                <a16:creationId xmlns:a16="http://schemas.microsoft.com/office/drawing/2014/main" id="{3A87BDC7-6B84-BA4A-B1E7-4A56A3B36AFC}"/>
              </a:ext>
            </a:extLst>
          </p:cNvPr>
          <p:cNvSpPr>
            <a:spLocks noChangeArrowheads="1"/>
          </p:cNvSpPr>
          <p:nvPr/>
        </p:nvSpPr>
        <p:spPr bwMode="auto">
          <a:xfrm>
            <a:off x="4155185" y="2920024"/>
            <a:ext cx="3268807" cy="973138"/>
          </a:xfrm>
          <a:prstGeom prst="wedgeRoundRectCallout">
            <a:avLst>
              <a:gd name="adj1" fmla="val 43376"/>
              <a:gd name="adj2" fmla="val 79832"/>
              <a:gd name="adj3" fmla="val 16667"/>
            </a:avLst>
          </a:prstGeom>
          <a:solidFill>
            <a:srgbClr val="39AB47"/>
          </a:solidFill>
          <a:ln w="9525">
            <a:noFill/>
            <a:miter lim="800000"/>
            <a:headEnd/>
            <a:tailEnd/>
          </a:ln>
          <a:effectLst/>
        </p:spPr>
        <p:txBody>
          <a:bodyPr anchor="ctr" anchorCtr="1"/>
          <a:lstStyle/>
          <a:p>
            <a:pPr algn="ctr" eaLnBrk="1" hangingPunct="1">
              <a:spcBef>
                <a:spcPct val="50000"/>
              </a:spcBef>
              <a:buFontTx/>
              <a:buNone/>
            </a:pPr>
            <a:r>
              <a:rPr lang="en-GB" altLang="en-US" sz="1600" dirty="0">
                <a:solidFill>
                  <a:schemeClr val="bg1"/>
                </a:solidFill>
                <a:latin typeface="Comic Sans MS" panose="030F0902030302020204" pitchFamily="66" charset="0"/>
                <a:ea typeface="Microsoft YaHei" panose="020B0503020204020204" pitchFamily="34" charset="-122"/>
              </a:rPr>
              <a:t>What happens in the poem?</a:t>
            </a:r>
          </a:p>
        </p:txBody>
      </p:sp>
      <p:sp>
        <p:nvSpPr>
          <p:cNvPr id="13" name="AutoShape 11">
            <a:extLst>
              <a:ext uri="{FF2B5EF4-FFF2-40B4-BE49-F238E27FC236}">
                <a16:creationId xmlns:a16="http://schemas.microsoft.com/office/drawing/2014/main" id="{8AF7F2D9-661F-0E48-8906-EF0800293235}"/>
              </a:ext>
            </a:extLst>
          </p:cNvPr>
          <p:cNvSpPr>
            <a:spLocks noChangeArrowheads="1"/>
          </p:cNvSpPr>
          <p:nvPr/>
        </p:nvSpPr>
        <p:spPr bwMode="auto">
          <a:xfrm>
            <a:off x="865378" y="4632509"/>
            <a:ext cx="2888496" cy="973137"/>
          </a:xfrm>
          <a:prstGeom prst="wedgeRoundRectCallout">
            <a:avLst>
              <a:gd name="adj1" fmla="val -44440"/>
              <a:gd name="adj2" fmla="val 81300"/>
              <a:gd name="adj3" fmla="val 16667"/>
            </a:avLst>
          </a:prstGeom>
          <a:solidFill>
            <a:srgbClr val="7030A0"/>
          </a:solidFill>
          <a:ln w="9525">
            <a:noFill/>
            <a:miter lim="800000"/>
            <a:headEnd/>
            <a:tailEnd/>
          </a:ln>
          <a:effectLst/>
        </p:spPr>
        <p:txBody>
          <a:bodyPr anchor="ctr" anchorCtr="1"/>
          <a:lstStyle/>
          <a:p>
            <a:pPr algn="ctr" eaLnBrk="1" hangingPunct="1">
              <a:spcBef>
                <a:spcPct val="50000"/>
              </a:spcBef>
              <a:buFontTx/>
              <a:buNone/>
            </a:pPr>
            <a:r>
              <a:rPr lang="en-GB" altLang="en-US" sz="1600" dirty="0">
                <a:solidFill>
                  <a:schemeClr val="bg1"/>
                </a:solidFill>
                <a:latin typeface="Comic Sans MS" panose="030F0902030302020204" pitchFamily="66" charset="0"/>
                <a:ea typeface="Microsoft YaHei" panose="020B0503020204020204" pitchFamily="34" charset="-122"/>
              </a:rPr>
              <a:t>What did the poem</a:t>
            </a:r>
            <a:br>
              <a:rPr lang="en-GB" altLang="en-US" sz="1600" dirty="0">
                <a:solidFill>
                  <a:schemeClr val="bg1"/>
                </a:solidFill>
                <a:latin typeface="Comic Sans MS" panose="030F0902030302020204" pitchFamily="66" charset="0"/>
                <a:ea typeface="Microsoft YaHei" panose="020B0503020204020204" pitchFamily="34" charset="-122"/>
              </a:rPr>
            </a:br>
            <a:r>
              <a:rPr lang="en-GB" altLang="en-US" sz="1600" dirty="0">
                <a:solidFill>
                  <a:schemeClr val="bg1"/>
                </a:solidFill>
                <a:latin typeface="Comic Sans MS" panose="030F0902030302020204" pitchFamily="66" charset="0"/>
                <a:ea typeface="Microsoft YaHei" panose="020B0503020204020204" pitchFamily="34" charset="-122"/>
              </a:rPr>
              <a:t>remind you of?</a:t>
            </a:r>
          </a:p>
        </p:txBody>
      </p:sp>
      <p:sp>
        <p:nvSpPr>
          <p:cNvPr id="14" name="AutoShape 12">
            <a:extLst>
              <a:ext uri="{FF2B5EF4-FFF2-40B4-BE49-F238E27FC236}">
                <a16:creationId xmlns:a16="http://schemas.microsoft.com/office/drawing/2014/main" id="{7F7D98BD-6DB5-5943-9835-9FC67E96C056}"/>
              </a:ext>
            </a:extLst>
          </p:cNvPr>
          <p:cNvSpPr>
            <a:spLocks noChangeArrowheads="1"/>
          </p:cNvSpPr>
          <p:nvPr/>
        </p:nvSpPr>
        <p:spPr bwMode="auto">
          <a:xfrm>
            <a:off x="4155185" y="4632508"/>
            <a:ext cx="3518451" cy="973137"/>
          </a:xfrm>
          <a:prstGeom prst="wedgeRoundRectCallout">
            <a:avLst>
              <a:gd name="adj1" fmla="val -43139"/>
              <a:gd name="adj2" fmla="val 89975"/>
              <a:gd name="adj3" fmla="val 16667"/>
            </a:avLst>
          </a:prstGeom>
          <a:solidFill>
            <a:srgbClr val="D8222A"/>
          </a:solidFill>
          <a:ln w="9525">
            <a:noFill/>
            <a:miter lim="800000"/>
            <a:headEnd/>
            <a:tailEnd/>
          </a:ln>
          <a:effectLst/>
        </p:spPr>
        <p:txBody>
          <a:bodyPr anchor="ctr" anchorCtr="1"/>
          <a:lstStyle/>
          <a:p>
            <a:pPr algn="ctr"/>
            <a:r>
              <a:rPr lang="en-GB" altLang="en-US" sz="1600" dirty="0">
                <a:solidFill>
                  <a:schemeClr val="bg1"/>
                </a:solidFill>
                <a:latin typeface="Comic Sans MS" panose="030F0902030302020204" pitchFamily="66" charset="0"/>
              </a:rPr>
              <a:t>Choose words and phrases you think have been used effectively.</a:t>
            </a:r>
          </a:p>
        </p:txBody>
      </p:sp>
      <p:sp>
        <p:nvSpPr>
          <p:cNvPr id="15" name="AutoShape 13">
            <a:extLst>
              <a:ext uri="{FF2B5EF4-FFF2-40B4-BE49-F238E27FC236}">
                <a16:creationId xmlns:a16="http://schemas.microsoft.com/office/drawing/2014/main" id="{589F39D1-B04A-0849-8AD3-AAF4394BDB1A}"/>
              </a:ext>
            </a:extLst>
          </p:cNvPr>
          <p:cNvSpPr>
            <a:spLocks noChangeArrowheads="1"/>
          </p:cNvSpPr>
          <p:nvPr/>
        </p:nvSpPr>
        <p:spPr bwMode="auto">
          <a:xfrm>
            <a:off x="8058337" y="4632509"/>
            <a:ext cx="3268807" cy="973136"/>
          </a:xfrm>
          <a:prstGeom prst="wedgeRoundRectCallout">
            <a:avLst>
              <a:gd name="adj1" fmla="val 40336"/>
              <a:gd name="adj2" fmla="val 89808"/>
              <a:gd name="adj3" fmla="val 16667"/>
            </a:avLst>
          </a:prstGeom>
          <a:solidFill>
            <a:srgbClr val="00B0F0"/>
          </a:solidFill>
          <a:ln w="9525">
            <a:noFill/>
            <a:miter lim="800000"/>
            <a:headEnd/>
            <a:tailEnd/>
          </a:ln>
          <a:effectLst/>
        </p:spPr>
        <p:txBody>
          <a:bodyPr anchor="ctr" anchorCtr="1"/>
          <a:lstStyle/>
          <a:p>
            <a:pPr algn="ctr" eaLnBrk="1" hangingPunct="1">
              <a:spcBef>
                <a:spcPct val="50000"/>
              </a:spcBef>
              <a:buFontTx/>
              <a:buNone/>
            </a:pPr>
            <a:r>
              <a:rPr lang="en-GB" altLang="en-US" sz="1600" dirty="0">
                <a:solidFill>
                  <a:schemeClr val="bg1"/>
                </a:solidFill>
                <a:latin typeface="Comic Sans MS" panose="030F0902030302020204" pitchFamily="66" charset="0"/>
                <a:ea typeface="Microsoft YaHei" panose="020B0503020204020204" pitchFamily="34" charset="-122"/>
              </a:rPr>
              <a:t>How does this poem make you feel? Why?</a:t>
            </a:r>
          </a:p>
        </p:txBody>
      </p:sp>
      <p:sp>
        <p:nvSpPr>
          <p:cNvPr id="2" name="TextBox 1">
            <a:extLst>
              <a:ext uri="{FF2B5EF4-FFF2-40B4-BE49-F238E27FC236}">
                <a16:creationId xmlns:a16="http://schemas.microsoft.com/office/drawing/2014/main" id="{7787A05E-D456-3E38-5F97-131727998A0B}"/>
              </a:ext>
            </a:extLst>
          </p:cNvPr>
          <p:cNvSpPr txBox="1"/>
          <p:nvPr/>
        </p:nvSpPr>
        <p:spPr>
          <a:xfrm>
            <a:off x="399813" y="6529589"/>
            <a:ext cx="1841679" cy="276999"/>
          </a:xfrm>
          <a:prstGeom prst="rect">
            <a:avLst/>
          </a:prstGeom>
          <a:noFill/>
        </p:spPr>
        <p:txBody>
          <a:bodyPr wrap="square" rtlCol="0">
            <a:spAutoFit/>
          </a:bodyPr>
          <a:lstStyle/>
          <a:p>
            <a:r>
              <a:rPr lang="en-GB" sz="1200" dirty="0">
                <a:solidFill>
                  <a:schemeClr val="bg1"/>
                </a:solidFill>
              </a:rPr>
              <a:t>Slide 32</a:t>
            </a:r>
          </a:p>
        </p:txBody>
      </p:sp>
    </p:spTree>
    <p:extLst>
      <p:ext uri="{BB962C8B-B14F-4D97-AF65-F5344CB8AC3E}">
        <p14:creationId xmlns:p14="http://schemas.microsoft.com/office/powerpoint/2010/main" val="2161807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CA13200F-2054-244E-AC68-84756C07E322}"/>
              </a:ext>
            </a:extLst>
          </p:cNvPr>
          <p:cNvSpPr txBox="1">
            <a:spLocks noChangeArrowheads="1"/>
          </p:cNvSpPr>
          <p:nvPr/>
        </p:nvSpPr>
        <p:spPr bwMode="auto">
          <a:xfrm>
            <a:off x="23813" y="479941"/>
            <a:ext cx="1216818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685800" indent="-22860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2200" b="1" dirty="0">
                <a:solidFill>
                  <a:srgbClr val="0070C0"/>
                </a:solidFill>
              </a:rPr>
              <a:t>Explore the poem</a:t>
            </a:r>
          </a:p>
        </p:txBody>
      </p:sp>
      <p:sp>
        <p:nvSpPr>
          <p:cNvPr id="27" name="Rectangle 26">
            <a:extLst>
              <a:ext uri="{FF2B5EF4-FFF2-40B4-BE49-F238E27FC236}">
                <a16:creationId xmlns:a16="http://schemas.microsoft.com/office/drawing/2014/main" id="{CDC7F0FE-5D9E-864E-B5B1-C4495422FE91}"/>
              </a:ext>
            </a:extLst>
          </p:cNvPr>
          <p:cNvSpPr/>
          <p:nvPr/>
        </p:nvSpPr>
        <p:spPr>
          <a:xfrm>
            <a:off x="767008" y="3872967"/>
            <a:ext cx="1204667" cy="1611335"/>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300" dirty="0">
                <a:solidFill>
                  <a:srgbClr val="414042"/>
                </a:solidFill>
                <a:latin typeface="Comic Sans MS" panose="030F0902030302020204" pitchFamily="66" charset="0"/>
              </a:rPr>
              <a:t>The next two lines suggest the poet is describing a pirate ship.</a:t>
            </a:r>
          </a:p>
        </p:txBody>
      </p:sp>
      <p:sp>
        <p:nvSpPr>
          <p:cNvPr id="29" name="Rectangle 28">
            <a:extLst>
              <a:ext uri="{FF2B5EF4-FFF2-40B4-BE49-F238E27FC236}">
                <a16:creationId xmlns:a16="http://schemas.microsoft.com/office/drawing/2014/main" id="{0CBFF2D6-23CF-A844-87B8-3B8F81A4499C}"/>
              </a:ext>
            </a:extLst>
          </p:cNvPr>
          <p:cNvSpPr/>
          <p:nvPr/>
        </p:nvSpPr>
        <p:spPr>
          <a:xfrm>
            <a:off x="1282003" y="5677731"/>
            <a:ext cx="3108982" cy="567325"/>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300" dirty="0">
                <a:solidFill>
                  <a:srgbClr val="414042"/>
                </a:solidFill>
                <a:latin typeface="Comic Sans MS" panose="030F0902030302020204" pitchFamily="66" charset="0"/>
              </a:rPr>
              <a:t>They sailed to the sea around Spain.</a:t>
            </a:r>
          </a:p>
        </p:txBody>
      </p:sp>
      <p:sp>
        <p:nvSpPr>
          <p:cNvPr id="31" name="Rectangle 30">
            <a:extLst>
              <a:ext uri="{FF2B5EF4-FFF2-40B4-BE49-F238E27FC236}">
                <a16:creationId xmlns:a16="http://schemas.microsoft.com/office/drawing/2014/main" id="{9052C812-A180-AA4E-86FD-6EFED3D4978A}"/>
              </a:ext>
            </a:extLst>
          </p:cNvPr>
          <p:cNvSpPr/>
          <p:nvPr/>
        </p:nvSpPr>
        <p:spPr>
          <a:xfrm>
            <a:off x="1125418" y="2737021"/>
            <a:ext cx="4031495" cy="647692"/>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300" dirty="0">
                <a:solidFill>
                  <a:srgbClr val="414042"/>
                </a:solidFill>
                <a:latin typeface="Comic Sans MS" panose="030F0902030302020204" pitchFamily="66" charset="0"/>
              </a:rPr>
              <a:t>‘We’ tells us this is written in the first person. The narrator is probably an old pirate.</a:t>
            </a:r>
          </a:p>
        </p:txBody>
      </p:sp>
      <p:sp>
        <p:nvSpPr>
          <p:cNvPr id="33" name="Rectangle 32">
            <a:extLst>
              <a:ext uri="{FF2B5EF4-FFF2-40B4-BE49-F238E27FC236}">
                <a16:creationId xmlns:a16="http://schemas.microsoft.com/office/drawing/2014/main" id="{D7070484-AAB9-7F4B-B054-183ACD034C4F}"/>
              </a:ext>
            </a:extLst>
          </p:cNvPr>
          <p:cNvSpPr/>
          <p:nvPr/>
        </p:nvSpPr>
        <p:spPr>
          <a:xfrm>
            <a:off x="6049426" y="2737020"/>
            <a:ext cx="4259827" cy="647692"/>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300" dirty="0">
                <a:solidFill>
                  <a:srgbClr val="414042"/>
                </a:solidFill>
                <a:latin typeface="Comic Sans MS" panose="030F0902030302020204" pitchFamily="66" charset="0"/>
              </a:rPr>
              <a:t>The first line tells us that the ship is ready to set sail, and that it is a slim, graceful schooner.</a:t>
            </a:r>
          </a:p>
        </p:txBody>
      </p:sp>
      <p:sp>
        <p:nvSpPr>
          <p:cNvPr id="34" name="Rectangle 33">
            <a:extLst>
              <a:ext uri="{FF2B5EF4-FFF2-40B4-BE49-F238E27FC236}">
                <a16:creationId xmlns:a16="http://schemas.microsoft.com/office/drawing/2014/main" id="{A998F862-29FF-C74E-9A23-C9D447BBE119}"/>
              </a:ext>
            </a:extLst>
          </p:cNvPr>
          <p:cNvSpPr/>
          <p:nvPr/>
        </p:nvSpPr>
        <p:spPr>
          <a:xfrm>
            <a:off x="10377081" y="3968709"/>
            <a:ext cx="1047911" cy="1268136"/>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300" dirty="0">
                <a:solidFill>
                  <a:srgbClr val="414042"/>
                </a:solidFill>
                <a:latin typeface="Comic Sans MS" panose="030F0902030302020204" pitchFamily="66" charset="0"/>
              </a:rPr>
              <a:t>The last words rhyme in pairs.</a:t>
            </a:r>
          </a:p>
        </p:txBody>
      </p:sp>
      <p:sp>
        <p:nvSpPr>
          <p:cNvPr id="35" name="Rectangle 34">
            <a:extLst>
              <a:ext uri="{FF2B5EF4-FFF2-40B4-BE49-F238E27FC236}">
                <a16:creationId xmlns:a16="http://schemas.microsoft.com/office/drawing/2014/main" id="{00CBCC0E-B328-CC4C-8924-822FA73202B8}"/>
              </a:ext>
            </a:extLst>
          </p:cNvPr>
          <p:cNvSpPr/>
          <p:nvPr/>
        </p:nvSpPr>
        <p:spPr>
          <a:xfrm>
            <a:off x="7728798" y="5677730"/>
            <a:ext cx="3398118" cy="581349"/>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300" dirty="0">
                <a:solidFill>
                  <a:srgbClr val="414042"/>
                </a:solidFill>
                <a:latin typeface="Comic Sans MS" panose="030F0902030302020204" pitchFamily="66" charset="0"/>
              </a:rPr>
              <a:t>The poet’s choice of the word ‘grimly’ makes it sound sinister and scary.</a:t>
            </a:r>
          </a:p>
        </p:txBody>
      </p:sp>
      <p:sp>
        <p:nvSpPr>
          <p:cNvPr id="36" name="Rectangle 35">
            <a:extLst>
              <a:ext uri="{FF2B5EF4-FFF2-40B4-BE49-F238E27FC236}">
                <a16:creationId xmlns:a16="http://schemas.microsoft.com/office/drawing/2014/main" id="{0B8FA5FF-C6A3-8741-A980-13CAC448A9E2}"/>
              </a:ext>
            </a:extLst>
          </p:cNvPr>
          <p:cNvSpPr/>
          <p:nvPr/>
        </p:nvSpPr>
        <p:spPr>
          <a:xfrm>
            <a:off x="4718321" y="5677731"/>
            <a:ext cx="2683141" cy="58134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300" dirty="0">
                <a:solidFill>
                  <a:srgbClr val="414042"/>
                </a:solidFill>
                <a:latin typeface="Comic Sans MS" panose="030F0902030302020204" pitchFamily="66" charset="0"/>
              </a:rPr>
              <a:t>It was a happy time in the past.</a:t>
            </a:r>
          </a:p>
        </p:txBody>
      </p:sp>
      <p:sp>
        <p:nvSpPr>
          <p:cNvPr id="25" name="AutoShape 8">
            <a:extLst>
              <a:ext uri="{FF2B5EF4-FFF2-40B4-BE49-F238E27FC236}">
                <a16:creationId xmlns:a16="http://schemas.microsoft.com/office/drawing/2014/main" id="{A39B3D7F-3A22-F045-83B6-6ADCF77339EF}"/>
              </a:ext>
            </a:extLst>
          </p:cNvPr>
          <p:cNvSpPr>
            <a:spLocks noChangeArrowheads="1"/>
          </p:cNvSpPr>
          <p:nvPr/>
        </p:nvSpPr>
        <p:spPr bwMode="auto">
          <a:xfrm>
            <a:off x="812758" y="1029642"/>
            <a:ext cx="3470002" cy="506521"/>
          </a:xfrm>
          <a:prstGeom prst="wedgeRoundRectCallout">
            <a:avLst>
              <a:gd name="adj1" fmla="val -45128"/>
              <a:gd name="adj2" fmla="val 80279"/>
              <a:gd name="adj3" fmla="val 16667"/>
            </a:avLst>
          </a:prstGeom>
          <a:solidFill>
            <a:srgbClr val="0070C0"/>
          </a:solidFill>
          <a:ln w="9525">
            <a:noFill/>
            <a:miter lim="800000"/>
            <a:headEnd/>
            <a:tailEnd/>
          </a:ln>
          <a:effectLst/>
        </p:spPr>
        <p:txBody>
          <a:bodyPr anchor="ctr" anchorCtr="1"/>
          <a:lstStyle/>
          <a:p>
            <a:pPr algn="ctr" eaLnBrk="1" hangingPunct="1">
              <a:spcBef>
                <a:spcPct val="50000"/>
              </a:spcBef>
              <a:buFontTx/>
              <a:buNone/>
            </a:pPr>
            <a:r>
              <a:rPr lang="en-GB" altLang="en-US" sz="1200" dirty="0">
                <a:solidFill>
                  <a:schemeClr val="bg1"/>
                </a:solidFill>
                <a:latin typeface="Comic Sans MS" panose="030F0902030302020204" pitchFamily="66" charset="0"/>
                <a:ea typeface="Microsoft YaHei" panose="020B0503020204020204" pitchFamily="34" charset="-122"/>
              </a:rPr>
              <a:t>Can you explain the theme of the poem – what is it about?</a:t>
            </a:r>
          </a:p>
        </p:txBody>
      </p:sp>
      <p:sp>
        <p:nvSpPr>
          <p:cNvPr id="26" name="AutoShape 9">
            <a:extLst>
              <a:ext uri="{FF2B5EF4-FFF2-40B4-BE49-F238E27FC236}">
                <a16:creationId xmlns:a16="http://schemas.microsoft.com/office/drawing/2014/main" id="{9DD4A1D7-60F7-AF45-90B5-7A8960E1C5BC}"/>
              </a:ext>
            </a:extLst>
          </p:cNvPr>
          <p:cNvSpPr>
            <a:spLocks noChangeArrowheads="1"/>
          </p:cNvSpPr>
          <p:nvPr/>
        </p:nvSpPr>
        <p:spPr bwMode="auto">
          <a:xfrm>
            <a:off x="7692227" y="1013636"/>
            <a:ext cx="3878462" cy="506521"/>
          </a:xfrm>
          <a:prstGeom prst="wedgeRoundRectCallout">
            <a:avLst>
              <a:gd name="adj1" fmla="val -42635"/>
              <a:gd name="adj2" fmla="val 79762"/>
              <a:gd name="adj3" fmla="val 16667"/>
            </a:avLst>
          </a:prstGeom>
          <a:solidFill>
            <a:srgbClr val="EC7206"/>
          </a:solidFill>
          <a:ln w="9525">
            <a:noFill/>
            <a:miter lim="800000"/>
            <a:headEnd/>
            <a:tailEnd/>
          </a:ln>
          <a:effectLst/>
        </p:spPr>
        <p:txBody>
          <a:bodyPr anchor="ctr" anchorCtr="1"/>
          <a:lstStyle/>
          <a:p>
            <a:pPr algn="ctr" eaLnBrk="1" hangingPunct="1">
              <a:spcBef>
                <a:spcPct val="50000"/>
              </a:spcBef>
              <a:buFontTx/>
              <a:buNone/>
            </a:pPr>
            <a:r>
              <a:rPr lang="en-GB" altLang="en-US" sz="1200" dirty="0">
                <a:solidFill>
                  <a:schemeClr val="bg1"/>
                </a:solidFill>
                <a:latin typeface="Comic Sans MS" panose="030F0902030302020204" pitchFamily="66" charset="0"/>
                <a:ea typeface="Microsoft YaHei" panose="020B0503020204020204" pitchFamily="34" charset="-122"/>
              </a:rPr>
              <a:t>How has the poet used rhythm and rhyme?</a:t>
            </a:r>
          </a:p>
        </p:txBody>
      </p:sp>
      <p:sp>
        <p:nvSpPr>
          <p:cNvPr id="32" name="AutoShape 10">
            <a:extLst>
              <a:ext uri="{FF2B5EF4-FFF2-40B4-BE49-F238E27FC236}">
                <a16:creationId xmlns:a16="http://schemas.microsoft.com/office/drawing/2014/main" id="{B46D3542-C22C-7140-A13F-C7CC8E4A7A12}"/>
              </a:ext>
            </a:extLst>
          </p:cNvPr>
          <p:cNvSpPr>
            <a:spLocks noChangeArrowheads="1"/>
          </p:cNvSpPr>
          <p:nvPr/>
        </p:nvSpPr>
        <p:spPr bwMode="auto">
          <a:xfrm>
            <a:off x="4553891" y="1020267"/>
            <a:ext cx="2803524" cy="506521"/>
          </a:xfrm>
          <a:prstGeom prst="wedgeRoundRectCallout">
            <a:avLst>
              <a:gd name="adj1" fmla="val 43376"/>
              <a:gd name="adj2" fmla="val 79832"/>
              <a:gd name="adj3" fmla="val 16667"/>
            </a:avLst>
          </a:prstGeom>
          <a:solidFill>
            <a:srgbClr val="39AB47"/>
          </a:solidFill>
          <a:ln w="9525">
            <a:noFill/>
            <a:miter lim="800000"/>
            <a:headEnd/>
            <a:tailEnd/>
          </a:ln>
          <a:effectLst/>
        </p:spPr>
        <p:txBody>
          <a:bodyPr anchor="ctr" anchorCtr="1"/>
          <a:lstStyle/>
          <a:p>
            <a:pPr algn="ctr" eaLnBrk="1" hangingPunct="1">
              <a:spcBef>
                <a:spcPct val="50000"/>
              </a:spcBef>
              <a:buFontTx/>
              <a:buNone/>
            </a:pPr>
            <a:r>
              <a:rPr lang="en-GB" altLang="en-US" sz="1200" dirty="0">
                <a:solidFill>
                  <a:schemeClr val="bg1"/>
                </a:solidFill>
                <a:latin typeface="Comic Sans MS" panose="030F0902030302020204" pitchFamily="66" charset="0"/>
                <a:ea typeface="Microsoft YaHei" panose="020B0503020204020204" pitchFamily="34" charset="-122"/>
              </a:rPr>
              <a:t>What happens in the poem?</a:t>
            </a:r>
          </a:p>
        </p:txBody>
      </p:sp>
      <p:sp>
        <p:nvSpPr>
          <p:cNvPr id="37" name="AutoShape 11">
            <a:extLst>
              <a:ext uri="{FF2B5EF4-FFF2-40B4-BE49-F238E27FC236}">
                <a16:creationId xmlns:a16="http://schemas.microsoft.com/office/drawing/2014/main" id="{216C23B7-CC0B-D34F-9991-0030E033BBA6}"/>
              </a:ext>
            </a:extLst>
          </p:cNvPr>
          <p:cNvSpPr>
            <a:spLocks noChangeArrowheads="1"/>
          </p:cNvSpPr>
          <p:nvPr/>
        </p:nvSpPr>
        <p:spPr bwMode="auto">
          <a:xfrm>
            <a:off x="1202739" y="1815602"/>
            <a:ext cx="3115433" cy="506520"/>
          </a:xfrm>
          <a:prstGeom prst="wedgeRoundRectCallout">
            <a:avLst>
              <a:gd name="adj1" fmla="val -44440"/>
              <a:gd name="adj2" fmla="val 81300"/>
              <a:gd name="adj3" fmla="val 16667"/>
            </a:avLst>
          </a:prstGeom>
          <a:solidFill>
            <a:srgbClr val="7030A0"/>
          </a:solidFill>
          <a:ln w="9525">
            <a:noFill/>
            <a:miter lim="800000"/>
            <a:headEnd/>
            <a:tailEnd/>
          </a:ln>
          <a:effectLst/>
        </p:spPr>
        <p:txBody>
          <a:bodyPr anchor="ctr" anchorCtr="1"/>
          <a:lstStyle/>
          <a:p>
            <a:pPr algn="ctr" eaLnBrk="1" hangingPunct="1">
              <a:spcBef>
                <a:spcPct val="50000"/>
              </a:spcBef>
              <a:buFontTx/>
              <a:buNone/>
            </a:pPr>
            <a:r>
              <a:rPr lang="en-GB" altLang="en-US" sz="1200" dirty="0">
                <a:solidFill>
                  <a:schemeClr val="bg1"/>
                </a:solidFill>
                <a:latin typeface="Comic Sans MS" panose="030F0902030302020204" pitchFamily="66" charset="0"/>
                <a:ea typeface="Microsoft YaHei" panose="020B0503020204020204" pitchFamily="34" charset="-122"/>
              </a:rPr>
              <a:t>What did the poem remind you of?</a:t>
            </a:r>
          </a:p>
        </p:txBody>
      </p:sp>
      <p:sp>
        <p:nvSpPr>
          <p:cNvPr id="38" name="AutoShape 12">
            <a:extLst>
              <a:ext uri="{FF2B5EF4-FFF2-40B4-BE49-F238E27FC236}">
                <a16:creationId xmlns:a16="http://schemas.microsoft.com/office/drawing/2014/main" id="{AAF965DB-65AF-CF44-9DEC-B7ABDD5B268E}"/>
              </a:ext>
            </a:extLst>
          </p:cNvPr>
          <p:cNvSpPr>
            <a:spLocks noChangeArrowheads="1"/>
          </p:cNvSpPr>
          <p:nvPr/>
        </p:nvSpPr>
        <p:spPr bwMode="auto">
          <a:xfrm>
            <a:off x="4561316" y="1815485"/>
            <a:ext cx="2796099" cy="506520"/>
          </a:xfrm>
          <a:prstGeom prst="wedgeRoundRectCallout">
            <a:avLst>
              <a:gd name="adj1" fmla="val -43139"/>
              <a:gd name="adj2" fmla="val 89975"/>
              <a:gd name="adj3" fmla="val 16667"/>
            </a:avLst>
          </a:prstGeom>
          <a:solidFill>
            <a:srgbClr val="D8222A"/>
          </a:solidFill>
          <a:ln w="9525">
            <a:noFill/>
            <a:miter lim="800000"/>
            <a:headEnd/>
            <a:tailEnd/>
          </a:ln>
          <a:effectLst/>
        </p:spPr>
        <p:txBody>
          <a:bodyPr anchor="ctr" anchorCtr="1"/>
          <a:lstStyle/>
          <a:p>
            <a:pPr algn="ctr"/>
            <a:r>
              <a:rPr lang="en-GB" altLang="en-US" sz="1200" dirty="0">
                <a:solidFill>
                  <a:schemeClr val="bg1"/>
                </a:solidFill>
                <a:latin typeface="Comic Sans MS" panose="030F0902030302020204" pitchFamily="66" charset="0"/>
              </a:rPr>
              <a:t>Choose words and phrases you think have been used effectively.</a:t>
            </a:r>
          </a:p>
        </p:txBody>
      </p:sp>
      <p:sp>
        <p:nvSpPr>
          <p:cNvPr id="39" name="AutoShape 13">
            <a:extLst>
              <a:ext uri="{FF2B5EF4-FFF2-40B4-BE49-F238E27FC236}">
                <a16:creationId xmlns:a16="http://schemas.microsoft.com/office/drawing/2014/main" id="{E3A02471-D393-ED4E-A2BE-D675C0AE8C5F}"/>
              </a:ext>
            </a:extLst>
          </p:cNvPr>
          <p:cNvSpPr>
            <a:spLocks noChangeArrowheads="1"/>
          </p:cNvSpPr>
          <p:nvPr/>
        </p:nvSpPr>
        <p:spPr bwMode="auto">
          <a:xfrm>
            <a:off x="7598700" y="1808854"/>
            <a:ext cx="3358575" cy="506519"/>
          </a:xfrm>
          <a:prstGeom prst="wedgeRoundRectCallout">
            <a:avLst>
              <a:gd name="adj1" fmla="val 40336"/>
              <a:gd name="adj2" fmla="val 89808"/>
              <a:gd name="adj3" fmla="val 16667"/>
            </a:avLst>
          </a:prstGeom>
          <a:solidFill>
            <a:srgbClr val="00B0F0"/>
          </a:solidFill>
          <a:ln w="9525">
            <a:noFill/>
            <a:miter lim="800000"/>
            <a:headEnd/>
            <a:tailEnd/>
          </a:ln>
          <a:effectLst/>
        </p:spPr>
        <p:txBody>
          <a:bodyPr anchor="ctr" anchorCtr="1"/>
          <a:lstStyle/>
          <a:p>
            <a:pPr algn="ctr" eaLnBrk="1" hangingPunct="1">
              <a:spcBef>
                <a:spcPct val="50000"/>
              </a:spcBef>
              <a:buFontTx/>
              <a:buNone/>
            </a:pPr>
            <a:r>
              <a:rPr lang="en-GB" altLang="en-US" sz="1200" dirty="0">
                <a:solidFill>
                  <a:schemeClr val="bg1"/>
                </a:solidFill>
                <a:latin typeface="Comic Sans MS" panose="030F0902030302020204" pitchFamily="66" charset="0"/>
                <a:ea typeface="Microsoft YaHei" panose="020B0503020204020204" pitchFamily="34" charset="-122"/>
              </a:rPr>
              <a:t>How does this poem make you feel? Why?</a:t>
            </a:r>
          </a:p>
        </p:txBody>
      </p:sp>
      <p:sp>
        <p:nvSpPr>
          <p:cNvPr id="2" name="Rectangle 1">
            <a:extLst>
              <a:ext uri="{FF2B5EF4-FFF2-40B4-BE49-F238E27FC236}">
                <a16:creationId xmlns:a16="http://schemas.microsoft.com/office/drawing/2014/main" id="{99A193BE-AE9B-364D-9FFD-C849E281847F}"/>
              </a:ext>
            </a:extLst>
          </p:cNvPr>
          <p:cNvSpPr/>
          <p:nvPr/>
        </p:nvSpPr>
        <p:spPr>
          <a:xfrm>
            <a:off x="2123268" y="3683038"/>
            <a:ext cx="495841" cy="316666"/>
          </a:xfrm>
          <a:prstGeom prst="rect">
            <a:avLst/>
          </a:prstGeom>
          <a:solidFill>
            <a:srgbClr val="F3C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2C27EAEF-F4BD-534C-BD2B-961A37157917}"/>
              </a:ext>
            </a:extLst>
          </p:cNvPr>
          <p:cNvSpPr/>
          <p:nvPr/>
        </p:nvSpPr>
        <p:spPr>
          <a:xfrm>
            <a:off x="3270143" y="3683038"/>
            <a:ext cx="3270142" cy="316666"/>
          </a:xfrm>
          <a:prstGeom prst="rect">
            <a:avLst/>
          </a:prstGeom>
          <a:solidFill>
            <a:srgbClr val="F3C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3DE7B1C8-F8AC-D244-B0E3-94E7B9E05B36}"/>
              </a:ext>
            </a:extLst>
          </p:cNvPr>
          <p:cNvSpPr/>
          <p:nvPr/>
        </p:nvSpPr>
        <p:spPr>
          <a:xfrm>
            <a:off x="7408190" y="3683038"/>
            <a:ext cx="1999281" cy="316666"/>
          </a:xfrm>
          <a:prstGeom prst="rect">
            <a:avLst/>
          </a:prstGeom>
          <a:solidFill>
            <a:srgbClr val="F3C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4FB87AE9-E37C-E746-853D-D2B0438A7F47}"/>
              </a:ext>
            </a:extLst>
          </p:cNvPr>
          <p:cNvSpPr/>
          <p:nvPr/>
        </p:nvSpPr>
        <p:spPr>
          <a:xfrm>
            <a:off x="6811506" y="4116990"/>
            <a:ext cx="2960175" cy="316666"/>
          </a:xfrm>
          <a:prstGeom prst="rect">
            <a:avLst/>
          </a:prstGeom>
          <a:solidFill>
            <a:srgbClr val="F3C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ECA36339-B76E-D947-89DA-0F848693CE11}"/>
              </a:ext>
            </a:extLst>
          </p:cNvPr>
          <p:cNvSpPr/>
          <p:nvPr/>
        </p:nvSpPr>
        <p:spPr>
          <a:xfrm>
            <a:off x="3587859" y="4605187"/>
            <a:ext cx="2572718" cy="316666"/>
          </a:xfrm>
          <a:prstGeom prst="rect">
            <a:avLst/>
          </a:prstGeom>
          <a:solidFill>
            <a:srgbClr val="F3C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Rectangle 45">
            <a:extLst>
              <a:ext uri="{FF2B5EF4-FFF2-40B4-BE49-F238E27FC236}">
                <a16:creationId xmlns:a16="http://schemas.microsoft.com/office/drawing/2014/main" id="{848DFAFD-0D26-4546-B63B-3AB9AAA5794F}"/>
              </a:ext>
            </a:extLst>
          </p:cNvPr>
          <p:cNvSpPr/>
          <p:nvPr/>
        </p:nvSpPr>
        <p:spPr>
          <a:xfrm>
            <a:off x="7152469" y="4605187"/>
            <a:ext cx="860155" cy="316666"/>
          </a:xfrm>
          <a:prstGeom prst="rect">
            <a:avLst/>
          </a:prstGeom>
          <a:solidFill>
            <a:srgbClr val="F3C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622F3748-F2E4-3442-AE98-1DA196AE7B34}"/>
              </a:ext>
            </a:extLst>
          </p:cNvPr>
          <p:cNvSpPr/>
          <p:nvPr/>
        </p:nvSpPr>
        <p:spPr>
          <a:xfrm>
            <a:off x="4657242" y="5062387"/>
            <a:ext cx="1795416" cy="316666"/>
          </a:xfrm>
          <a:prstGeom prst="rect">
            <a:avLst/>
          </a:prstGeom>
          <a:solidFill>
            <a:srgbClr val="F3C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772C49B4-03C1-6046-BFDD-665821CCFB41}"/>
              </a:ext>
            </a:extLst>
          </p:cNvPr>
          <p:cNvSpPr/>
          <p:nvPr/>
        </p:nvSpPr>
        <p:spPr>
          <a:xfrm>
            <a:off x="7253207" y="5062387"/>
            <a:ext cx="2285999" cy="316666"/>
          </a:xfrm>
          <a:prstGeom prst="rect">
            <a:avLst/>
          </a:prstGeom>
          <a:solidFill>
            <a:srgbClr val="F3C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Rectangle 22">
            <a:extLst>
              <a:ext uri="{FF2B5EF4-FFF2-40B4-BE49-F238E27FC236}">
                <a16:creationId xmlns:a16="http://schemas.microsoft.com/office/drawing/2014/main" id="{A668F1EF-DBC5-6044-96EF-D25F616577BE}"/>
              </a:ext>
            </a:extLst>
          </p:cNvPr>
          <p:cNvSpPr>
            <a:spLocks noChangeArrowheads="1"/>
          </p:cNvSpPr>
          <p:nvPr/>
        </p:nvSpPr>
        <p:spPr bwMode="auto">
          <a:xfrm>
            <a:off x="411061" y="3522863"/>
            <a:ext cx="11290402" cy="1887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150000"/>
              </a:lnSpc>
              <a:spcBef>
                <a:spcPct val="0"/>
              </a:spcBef>
              <a:buFontTx/>
              <a:buNone/>
            </a:pPr>
            <a:r>
              <a:rPr lang="en-GB" altLang="en-US" sz="2000" dirty="0">
                <a:solidFill>
                  <a:srgbClr val="414042"/>
                </a:solidFill>
              </a:rPr>
              <a:t>We were schooner-rigged and rakish, with a long and </a:t>
            </a:r>
            <a:r>
              <a:rPr lang="en-GB" altLang="en-US" sz="2000" dirty="0" err="1">
                <a:solidFill>
                  <a:srgbClr val="414042"/>
                </a:solidFill>
              </a:rPr>
              <a:t>lissome</a:t>
            </a:r>
            <a:r>
              <a:rPr lang="en-GB" altLang="en-US" sz="2000" dirty="0">
                <a:solidFill>
                  <a:srgbClr val="414042"/>
                </a:solidFill>
              </a:rPr>
              <a:t> hull, </a:t>
            </a:r>
          </a:p>
          <a:p>
            <a:pPr algn="ctr" eaLnBrk="1" hangingPunct="1">
              <a:lnSpc>
                <a:spcPct val="150000"/>
              </a:lnSpc>
              <a:spcBef>
                <a:spcPct val="0"/>
              </a:spcBef>
              <a:buFontTx/>
              <a:buNone/>
            </a:pPr>
            <a:r>
              <a:rPr lang="en-GB" altLang="en-US" sz="2000" dirty="0">
                <a:solidFill>
                  <a:srgbClr val="414042"/>
                </a:solidFill>
              </a:rPr>
              <a:t>And we flew the pretty colours of the crossbones and the skull; </a:t>
            </a:r>
          </a:p>
          <a:p>
            <a:pPr algn="ctr" eaLnBrk="1" hangingPunct="1">
              <a:lnSpc>
                <a:spcPct val="150000"/>
              </a:lnSpc>
              <a:spcBef>
                <a:spcPct val="0"/>
              </a:spcBef>
              <a:buFontTx/>
              <a:buNone/>
            </a:pPr>
            <a:r>
              <a:rPr lang="en-GB" altLang="en-US" sz="2000" dirty="0">
                <a:solidFill>
                  <a:srgbClr val="414042"/>
                </a:solidFill>
              </a:rPr>
              <a:t>We'd a big black Jolly Roger flapping grimly at the fore, </a:t>
            </a:r>
          </a:p>
          <a:p>
            <a:pPr algn="ctr" eaLnBrk="1" hangingPunct="1">
              <a:lnSpc>
                <a:spcPct val="150000"/>
              </a:lnSpc>
              <a:spcBef>
                <a:spcPct val="0"/>
              </a:spcBef>
              <a:buFontTx/>
              <a:buNone/>
            </a:pPr>
            <a:r>
              <a:rPr lang="en-GB" altLang="en-US" sz="2000" dirty="0">
                <a:solidFill>
                  <a:srgbClr val="414042"/>
                </a:solidFill>
              </a:rPr>
              <a:t>And we sailed the Spanish Water in the happy days of yore.</a:t>
            </a:r>
          </a:p>
        </p:txBody>
      </p:sp>
      <p:cxnSp>
        <p:nvCxnSpPr>
          <p:cNvPr id="30" name="Straight Arrow Connector 29">
            <a:extLst>
              <a:ext uri="{FF2B5EF4-FFF2-40B4-BE49-F238E27FC236}">
                <a16:creationId xmlns:a16="http://schemas.microsoft.com/office/drawing/2014/main" id="{5C267990-D5E7-BE49-8BF8-D2CED3002B76}"/>
              </a:ext>
            </a:extLst>
          </p:cNvPr>
          <p:cNvCxnSpPr>
            <a:cxnSpLocks/>
            <a:stCxn id="29" idx="0"/>
          </p:cNvCxnSpPr>
          <p:nvPr/>
        </p:nvCxnSpPr>
        <p:spPr>
          <a:xfrm flipV="1">
            <a:off x="2836494" y="5328878"/>
            <a:ext cx="1881827" cy="348853"/>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8FD2B7FC-7A63-C640-B1D6-68DFB1B1BF6E}"/>
              </a:ext>
            </a:extLst>
          </p:cNvPr>
          <p:cNvCxnSpPr>
            <a:cxnSpLocks/>
          </p:cNvCxnSpPr>
          <p:nvPr/>
        </p:nvCxnSpPr>
        <p:spPr>
          <a:xfrm flipV="1">
            <a:off x="6838576" y="5328879"/>
            <a:ext cx="1282536" cy="348852"/>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7EB1441F-AF6A-994D-B197-5678FC1C8E21}"/>
              </a:ext>
            </a:extLst>
          </p:cNvPr>
          <p:cNvCxnSpPr>
            <a:cxnSpLocks/>
          </p:cNvCxnSpPr>
          <p:nvPr/>
        </p:nvCxnSpPr>
        <p:spPr>
          <a:xfrm>
            <a:off x="7692227" y="3384712"/>
            <a:ext cx="149915" cy="345364"/>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A4337AB3-0A3B-ED4F-A247-8C72BC276DD3}"/>
              </a:ext>
            </a:extLst>
          </p:cNvPr>
          <p:cNvCxnSpPr>
            <a:cxnSpLocks/>
          </p:cNvCxnSpPr>
          <p:nvPr/>
        </p:nvCxnSpPr>
        <p:spPr>
          <a:xfrm flipH="1">
            <a:off x="2543070" y="3384713"/>
            <a:ext cx="434770" cy="345363"/>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80" name="Straight Arrow Connector 79">
            <a:extLst>
              <a:ext uri="{FF2B5EF4-FFF2-40B4-BE49-F238E27FC236}">
                <a16:creationId xmlns:a16="http://schemas.microsoft.com/office/drawing/2014/main" id="{15DD2DD2-9C79-5F41-9924-3410EC49706C}"/>
              </a:ext>
            </a:extLst>
          </p:cNvPr>
          <p:cNvCxnSpPr>
            <a:cxnSpLocks/>
            <a:stCxn id="33" idx="1"/>
          </p:cNvCxnSpPr>
          <p:nvPr/>
        </p:nvCxnSpPr>
        <p:spPr>
          <a:xfrm flipH="1">
            <a:off x="5109849" y="3060866"/>
            <a:ext cx="939577" cy="591176"/>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5BEB6018-3B74-5045-8A15-4FE952300E91}"/>
              </a:ext>
            </a:extLst>
          </p:cNvPr>
          <p:cNvCxnSpPr>
            <a:cxnSpLocks/>
            <a:stCxn id="34" idx="1"/>
          </p:cNvCxnSpPr>
          <p:nvPr/>
        </p:nvCxnSpPr>
        <p:spPr>
          <a:xfrm flipH="1">
            <a:off x="9605246" y="4602777"/>
            <a:ext cx="771835" cy="259894"/>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41310C54-049D-8D44-BFE9-5B1901EC147E}"/>
              </a:ext>
            </a:extLst>
          </p:cNvPr>
          <p:cNvCxnSpPr>
            <a:cxnSpLocks/>
            <a:stCxn id="34" idx="1"/>
          </p:cNvCxnSpPr>
          <p:nvPr/>
        </p:nvCxnSpPr>
        <p:spPr>
          <a:xfrm flipH="1" flipV="1">
            <a:off x="9977480" y="3968708"/>
            <a:ext cx="399601" cy="634069"/>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61634AEC-8F9A-D840-92F4-5C6034CA5FD6}"/>
              </a:ext>
            </a:extLst>
          </p:cNvPr>
          <p:cNvCxnSpPr>
            <a:cxnSpLocks/>
          </p:cNvCxnSpPr>
          <p:nvPr/>
        </p:nvCxnSpPr>
        <p:spPr>
          <a:xfrm>
            <a:off x="1986432" y="4461701"/>
            <a:ext cx="647434" cy="54089"/>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nvGrpSpPr>
          <p:cNvPr id="66" name="Group 65">
            <a:extLst>
              <a:ext uri="{FF2B5EF4-FFF2-40B4-BE49-F238E27FC236}">
                <a16:creationId xmlns:a16="http://schemas.microsoft.com/office/drawing/2014/main" id="{1C6F921D-0E70-9F40-9B1C-7A4C57638001}"/>
              </a:ext>
            </a:extLst>
          </p:cNvPr>
          <p:cNvGrpSpPr/>
          <p:nvPr/>
        </p:nvGrpSpPr>
        <p:grpSpPr>
          <a:xfrm>
            <a:off x="7932549" y="4886325"/>
            <a:ext cx="2061424" cy="779982"/>
            <a:chOff x="7932549" y="4886325"/>
            <a:chExt cx="2061424" cy="779982"/>
          </a:xfrm>
        </p:grpSpPr>
        <p:cxnSp>
          <p:nvCxnSpPr>
            <p:cNvPr id="60" name="Straight Connector 59">
              <a:extLst>
                <a:ext uri="{FF2B5EF4-FFF2-40B4-BE49-F238E27FC236}">
                  <a16:creationId xmlns:a16="http://schemas.microsoft.com/office/drawing/2014/main" id="{96BB31E3-B42E-1140-9CC1-376C2C796A40}"/>
                </a:ext>
              </a:extLst>
            </p:cNvPr>
            <p:cNvCxnSpPr>
              <a:cxnSpLocks/>
            </p:cNvCxnSpPr>
            <p:nvPr/>
          </p:nvCxnSpPr>
          <p:spPr>
            <a:xfrm flipH="1" flipV="1">
              <a:off x="9991163" y="5013325"/>
              <a:ext cx="2810" cy="652982"/>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83A48EC7-F54D-4843-B57C-9CE9BD1F123D}"/>
                </a:ext>
              </a:extLst>
            </p:cNvPr>
            <p:cNvCxnSpPr>
              <a:cxnSpLocks/>
            </p:cNvCxnSpPr>
            <p:nvPr/>
          </p:nvCxnSpPr>
          <p:spPr>
            <a:xfrm>
              <a:off x="7932549" y="4886325"/>
              <a:ext cx="2058614" cy="127000"/>
            </a:xfrm>
            <a:prstGeom prst="line">
              <a:avLst/>
            </a:prstGeom>
            <a:ln w="28575" cap="rnd">
              <a:solidFill>
                <a:srgbClr val="0070C0"/>
              </a:solidFill>
              <a:headEnd type="triangle"/>
            </a:ln>
          </p:spPr>
          <p:style>
            <a:lnRef idx="1">
              <a:schemeClr val="accent1"/>
            </a:lnRef>
            <a:fillRef idx="0">
              <a:schemeClr val="accent1"/>
            </a:fillRef>
            <a:effectRef idx="0">
              <a:schemeClr val="accent1"/>
            </a:effectRef>
            <a:fontRef idx="minor">
              <a:schemeClr val="tx1"/>
            </a:fontRef>
          </p:style>
        </p:cxnSp>
      </p:grpSp>
      <p:sp>
        <p:nvSpPr>
          <p:cNvPr id="3" name="TextBox 2">
            <a:extLst>
              <a:ext uri="{FF2B5EF4-FFF2-40B4-BE49-F238E27FC236}">
                <a16:creationId xmlns:a16="http://schemas.microsoft.com/office/drawing/2014/main" id="{472C9985-6ECF-2E60-119F-CC224EABAD91}"/>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33</a:t>
            </a:r>
          </a:p>
        </p:txBody>
      </p:sp>
    </p:spTree>
    <p:extLst>
      <p:ext uri="{BB962C8B-B14F-4D97-AF65-F5344CB8AC3E}">
        <p14:creationId xmlns:p14="http://schemas.microsoft.com/office/powerpoint/2010/main" val="667918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par>
                                <p:cTn id="7" presetID="22" presetClass="entr" presetSubtype="1" fill="hold" nodeType="withEffect">
                                  <p:stCondLst>
                                    <p:cond delay="0"/>
                                  </p:stCondLst>
                                  <p:childTnLst>
                                    <p:set>
                                      <p:cBhvr>
                                        <p:cTn id="8" dur="1" fill="hold">
                                          <p:stCondLst>
                                            <p:cond delay="0"/>
                                          </p:stCondLst>
                                        </p:cTn>
                                        <p:tgtEl>
                                          <p:spTgt spid="56"/>
                                        </p:tgtEl>
                                        <p:attrNameLst>
                                          <p:attrName>style.visibility</p:attrName>
                                        </p:attrNameLst>
                                      </p:cBhvr>
                                      <p:to>
                                        <p:strVal val="visible"/>
                                      </p:to>
                                    </p:set>
                                    <p:animEffect transition="in" filter="wipe(up)">
                                      <p:cBhvr>
                                        <p:cTn id="9" dur="500"/>
                                        <p:tgtEl>
                                          <p:spTgt spid="56"/>
                                        </p:tgtEl>
                                      </p:cBhvr>
                                    </p:animEffect>
                                  </p:childTnLst>
                                </p:cTn>
                              </p:par>
                            </p:childTnLst>
                          </p:cTn>
                        </p:par>
                        <p:par>
                          <p:cTn id="10" fill="hold">
                            <p:stCondLst>
                              <p:cond delay="500"/>
                            </p:stCondLst>
                            <p:childTnLst>
                              <p:par>
                                <p:cTn id="11" presetID="1"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childTnLst>
                                </p:cTn>
                              </p:par>
                              <p:par>
                                <p:cTn id="17" presetID="22" presetClass="entr" presetSubtype="1" fill="hold" nodeType="with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wipe(up)">
                                      <p:cBhvr>
                                        <p:cTn id="19" dur="500"/>
                                        <p:tgtEl>
                                          <p:spTgt spid="52"/>
                                        </p:tgtEl>
                                      </p:cBhvr>
                                    </p:animEffect>
                                  </p:childTnLst>
                                </p:cTn>
                              </p:par>
                            </p:childTnLst>
                          </p:cTn>
                        </p:par>
                        <p:par>
                          <p:cTn id="20" fill="hold">
                            <p:stCondLst>
                              <p:cond delay="500"/>
                            </p:stCondLst>
                            <p:childTnLst>
                              <p:par>
                                <p:cTn id="21" presetID="1" presetClass="entr" presetSubtype="0" fill="hold" grpId="0" nodeType="afterEffect">
                                  <p:stCondLst>
                                    <p:cond delay="0"/>
                                  </p:stCondLst>
                                  <p:childTnLst>
                                    <p:set>
                                      <p:cBhvr>
                                        <p:cTn id="22" dur="1" fill="hold">
                                          <p:stCondLst>
                                            <p:cond delay="0"/>
                                          </p:stCondLst>
                                        </p:cTn>
                                        <p:tgtEl>
                                          <p:spTgt spid="42"/>
                                        </p:tgtEl>
                                        <p:attrNameLst>
                                          <p:attrName>style.visibility</p:attrName>
                                        </p:attrNameLst>
                                      </p:cBhvr>
                                      <p:to>
                                        <p:strVal val="visible"/>
                                      </p:to>
                                    </p:set>
                                  </p:childTnLst>
                                </p:cTn>
                              </p:par>
                              <p:par>
                                <p:cTn id="23" presetID="22" presetClass="entr" presetSubtype="1" fill="hold" nodeType="withEffect">
                                  <p:stCondLst>
                                    <p:cond delay="0"/>
                                  </p:stCondLst>
                                  <p:childTnLst>
                                    <p:set>
                                      <p:cBhvr>
                                        <p:cTn id="24" dur="1" fill="hold">
                                          <p:stCondLst>
                                            <p:cond delay="0"/>
                                          </p:stCondLst>
                                        </p:cTn>
                                        <p:tgtEl>
                                          <p:spTgt spid="80"/>
                                        </p:tgtEl>
                                        <p:attrNameLst>
                                          <p:attrName>style.visibility</p:attrName>
                                        </p:attrNameLst>
                                      </p:cBhvr>
                                      <p:to>
                                        <p:strVal val="visible"/>
                                      </p:to>
                                    </p:set>
                                    <p:animEffect transition="in" filter="wipe(up)">
                                      <p:cBhvr>
                                        <p:cTn id="25" dur="500"/>
                                        <p:tgtEl>
                                          <p:spTgt spid="80"/>
                                        </p:tgtEl>
                                      </p:cBhvr>
                                    </p:animEffect>
                                  </p:childTnLst>
                                </p:cTn>
                              </p:par>
                            </p:childTnLst>
                          </p:cTn>
                        </p:par>
                        <p:par>
                          <p:cTn id="26" fill="hold">
                            <p:stCondLst>
                              <p:cond delay="1000"/>
                            </p:stCondLst>
                            <p:childTnLst>
                              <p:par>
                                <p:cTn id="27" presetID="1" presetClass="entr" presetSubtype="0" fill="hold" grpId="0" nodeType="afterEffect">
                                  <p:stCondLst>
                                    <p:cond delay="0"/>
                                  </p:stCondLst>
                                  <p:childTnLst>
                                    <p:set>
                                      <p:cBhvr>
                                        <p:cTn id="28" dur="1" fill="hold">
                                          <p:stCondLst>
                                            <p:cond delay="0"/>
                                          </p:stCondLst>
                                        </p:cTn>
                                        <p:tgtEl>
                                          <p:spTgt spid="4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7"/>
                                        </p:tgtEl>
                                        <p:attrNameLst>
                                          <p:attrName>style.visibility</p:attrName>
                                        </p:attrNameLst>
                                      </p:cBhvr>
                                      <p:to>
                                        <p:strVal val="visible"/>
                                      </p:to>
                                    </p:set>
                                  </p:childTnLst>
                                </p:cTn>
                              </p:par>
                              <p:par>
                                <p:cTn id="33" presetID="22" presetClass="entr" presetSubtype="8" fill="hold" nodeType="with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wipe(left)">
                                      <p:cBhvr>
                                        <p:cTn id="35" dur="500"/>
                                        <p:tgtEl>
                                          <p:spTgt spid="28"/>
                                        </p:tgtEl>
                                      </p:cBhvr>
                                    </p:animEffect>
                                  </p:childTnLst>
                                </p:cTn>
                              </p:par>
                            </p:childTnLst>
                          </p:cTn>
                        </p:par>
                        <p:par>
                          <p:cTn id="36" fill="hold">
                            <p:stCondLst>
                              <p:cond delay="500"/>
                            </p:stCondLst>
                            <p:childTnLst>
                              <p:par>
                                <p:cTn id="37" presetID="1" presetClass="entr" presetSubtype="0"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childTnLst>
                                </p:cTn>
                              </p:par>
                            </p:childTnLst>
                          </p:cTn>
                        </p:par>
                        <p:par>
                          <p:cTn id="39" fill="hold">
                            <p:stCondLst>
                              <p:cond delay="500"/>
                            </p:stCondLst>
                            <p:childTnLst>
                              <p:par>
                                <p:cTn id="40" presetID="1" presetClass="entr" presetSubtype="0" fill="hold" grpId="0" nodeType="afterEffect">
                                  <p:stCondLst>
                                    <p:cond delay="0"/>
                                  </p:stCondLst>
                                  <p:childTnLst>
                                    <p:set>
                                      <p:cBhvr>
                                        <p:cTn id="41" dur="1" fill="hold">
                                          <p:stCondLst>
                                            <p:cond delay="0"/>
                                          </p:stCondLst>
                                        </p:cTn>
                                        <p:tgtEl>
                                          <p:spTgt spid="43"/>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29"/>
                                        </p:tgtEl>
                                        <p:attrNameLst>
                                          <p:attrName>style.visibility</p:attrName>
                                        </p:attrNameLst>
                                      </p:cBhvr>
                                      <p:to>
                                        <p:strVal val="visible"/>
                                      </p:to>
                                    </p:set>
                                  </p:childTnLst>
                                </p:cTn>
                              </p:par>
                              <p:par>
                                <p:cTn id="46" presetID="22" presetClass="entr" presetSubtype="4" fill="hold"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wipe(down)">
                                      <p:cBhvr>
                                        <p:cTn id="48" dur="500"/>
                                        <p:tgtEl>
                                          <p:spTgt spid="30"/>
                                        </p:tgtEl>
                                      </p:cBhvr>
                                    </p:animEffect>
                                  </p:childTnLst>
                                </p:cTn>
                              </p:par>
                            </p:childTnLst>
                          </p:cTn>
                        </p:par>
                        <p:par>
                          <p:cTn id="49" fill="hold">
                            <p:stCondLst>
                              <p:cond delay="500"/>
                            </p:stCondLst>
                            <p:childTnLst>
                              <p:par>
                                <p:cTn id="50" presetID="1" presetClass="entr" presetSubtype="0" fill="hold" grpId="0" nodeType="afterEffect">
                                  <p:stCondLst>
                                    <p:cond delay="0"/>
                                  </p:stCondLst>
                                  <p:childTnLst>
                                    <p:set>
                                      <p:cBhvr>
                                        <p:cTn id="51" dur="1" fill="hold">
                                          <p:stCondLst>
                                            <p:cond delay="0"/>
                                          </p:stCondLst>
                                        </p:cTn>
                                        <p:tgtEl>
                                          <p:spTgt spid="47"/>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0"/>
                                          </p:stCondLst>
                                        </p:cTn>
                                        <p:tgtEl>
                                          <p:spTgt spid="36"/>
                                        </p:tgtEl>
                                        <p:attrNameLst>
                                          <p:attrName>style.visibility</p:attrName>
                                        </p:attrNameLst>
                                      </p:cBhvr>
                                      <p:to>
                                        <p:strVal val="visible"/>
                                      </p:to>
                                    </p:set>
                                  </p:childTnLst>
                                </p:cTn>
                              </p:par>
                              <p:par>
                                <p:cTn id="56" presetID="22" presetClass="entr" presetSubtype="4" fill="hold" nodeType="with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wipe(down)">
                                      <p:cBhvr>
                                        <p:cTn id="58" dur="500"/>
                                        <p:tgtEl>
                                          <p:spTgt spid="40"/>
                                        </p:tgtEl>
                                      </p:cBhvr>
                                    </p:animEffect>
                                  </p:childTnLst>
                                </p:cTn>
                              </p:par>
                            </p:childTnLst>
                          </p:cTn>
                        </p:par>
                        <p:par>
                          <p:cTn id="59" fill="hold">
                            <p:stCondLst>
                              <p:cond delay="500"/>
                            </p:stCondLst>
                            <p:childTnLst>
                              <p:par>
                                <p:cTn id="60" presetID="1" presetClass="entr" presetSubtype="0" fill="hold" grpId="0" nodeType="afterEffect">
                                  <p:stCondLst>
                                    <p:cond delay="0"/>
                                  </p:stCondLst>
                                  <p:childTnLst>
                                    <p:set>
                                      <p:cBhvr>
                                        <p:cTn id="61" dur="1" fill="hold">
                                          <p:stCondLst>
                                            <p:cond delay="0"/>
                                          </p:stCondLst>
                                        </p:cTn>
                                        <p:tgtEl>
                                          <p:spTgt spid="49"/>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grpId="0" nodeType="clickEffect">
                                  <p:stCondLst>
                                    <p:cond delay="0"/>
                                  </p:stCondLst>
                                  <p:childTnLst>
                                    <p:set>
                                      <p:cBhvr>
                                        <p:cTn id="65" dur="1" fill="hold">
                                          <p:stCondLst>
                                            <p:cond delay="0"/>
                                          </p:stCondLst>
                                        </p:cTn>
                                        <p:tgtEl>
                                          <p:spTgt spid="35"/>
                                        </p:tgtEl>
                                        <p:attrNameLst>
                                          <p:attrName>style.visibility</p:attrName>
                                        </p:attrNameLst>
                                      </p:cBhvr>
                                      <p:to>
                                        <p:strVal val="visible"/>
                                      </p:to>
                                    </p:set>
                                  </p:childTnLst>
                                </p:cTn>
                              </p:par>
                              <p:par>
                                <p:cTn id="66" presetID="22" presetClass="entr" presetSubtype="4" fill="hold" nodeType="withEffect">
                                  <p:stCondLst>
                                    <p:cond delay="0"/>
                                  </p:stCondLst>
                                  <p:childTnLst>
                                    <p:set>
                                      <p:cBhvr>
                                        <p:cTn id="67" dur="1" fill="hold">
                                          <p:stCondLst>
                                            <p:cond delay="0"/>
                                          </p:stCondLst>
                                        </p:cTn>
                                        <p:tgtEl>
                                          <p:spTgt spid="66"/>
                                        </p:tgtEl>
                                        <p:attrNameLst>
                                          <p:attrName>style.visibility</p:attrName>
                                        </p:attrNameLst>
                                      </p:cBhvr>
                                      <p:to>
                                        <p:strVal val="visible"/>
                                      </p:to>
                                    </p:set>
                                    <p:animEffect transition="in" filter="wipe(down)">
                                      <p:cBhvr>
                                        <p:cTn id="68" dur="500"/>
                                        <p:tgtEl>
                                          <p:spTgt spid="66"/>
                                        </p:tgtEl>
                                      </p:cBhvr>
                                    </p:animEffect>
                                  </p:childTnLst>
                                </p:cTn>
                              </p:par>
                            </p:childTnLst>
                          </p:cTn>
                        </p:par>
                        <p:par>
                          <p:cTn id="69" fill="hold">
                            <p:stCondLst>
                              <p:cond delay="500"/>
                            </p:stCondLst>
                            <p:childTnLst>
                              <p:par>
                                <p:cTn id="70" presetID="1" presetClass="entr" presetSubtype="0" fill="hold" grpId="0" nodeType="afterEffect">
                                  <p:stCondLst>
                                    <p:cond delay="0"/>
                                  </p:stCondLst>
                                  <p:childTnLst>
                                    <p:set>
                                      <p:cBhvr>
                                        <p:cTn id="71" dur="1" fill="hold">
                                          <p:stCondLst>
                                            <p:cond delay="0"/>
                                          </p:stCondLst>
                                        </p:cTn>
                                        <p:tgtEl>
                                          <p:spTgt spid="46"/>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0"/>
                                          </p:stCondLst>
                                        </p:cTn>
                                        <p:tgtEl>
                                          <p:spTgt spid="34"/>
                                        </p:tgtEl>
                                        <p:attrNameLst>
                                          <p:attrName>style.visibility</p:attrName>
                                        </p:attrNameLst>
                                      </p:cBhvr>
                                      <p:to>
                                        <p:strVal val="visible"/>
                                      </p:to>
                                    </p:set>
                                  </p:childTnLst>
                                </p:cTn>
                              </p:par>
                              <p:par>
                                <p:cTn id="76" presetID="22" presetClass="entr" presetSubtype="2" fill="hold" nodeType="withEffect">
                                  <p:stCondLst>
                                    <p:cond delay="0"/>
                                  </p:stCondLst>
                                  <p:childTnLst>
                                    <p:set>
                                      <p:cBhvr>
                                        <p:cTn id="77" dur="1" fill="hold">
                                          <p:stCondLst>
                                            <p:cond delay="0"/>
                                          </p:stCondLst>
                                        </p:cTn>
                                        <p:tgtEl>
                                          <p:spTgt spid="45"/>
                                        </p:tgtEl>
                                        <p:attrNameLst>
                                          <p:attrName>style.visibility</p:attrName>
                                        </p:attrNameLst>
                                      </p:cBhvr>
                                      <p:to>
                                        <p:strVal val="visible"/>
                                      </p:to>
                                    </p:set>
                                    <p:animEffect transition="in" filter="wipe(right)">
                                      <p:cBhvr>
                                        <p:cTn id="78" dur="500"/>
                                        <p:tgtEl>
                                          <p:spTgt spid="45"/>
                                        </p:tgtEl>
                                      </p:cBhvr>
                                    </p:animEffect>
                                  </p:childTnLst>
                                </p:cTn>
                              </p:par>
                              <p:par>
                                <p:cTn id="79" presetID="22" presetClass="entr" presetSubtype="2" fill="hold" nodeType="withEffect">
                                  <p:stCondLst>
                                    <p:cond delay="0"/>
                                  </p:stCondLst>
                                  <p:childTnLst>
                                    <p:set>
                                      <p:cBhvr>
                                        <p:cTn id="80" dur="1" fill="hold">
                                          <p:stCondLst>
                                            <p:cond delay="0"/>
                                          </p:stCondLst>
                                        </p:cTn>
                                        <p:tgtEl>
                                          <p:spTgt spid="48"/>
                                        </p:tgtEl>
                                        <p:attrNameLst>
                                          <p:attrName>style.visibility</p:attrName>
                                        </p:attrNameLst>
                                      </p:cBhvr>
                                      <p:to>
                                        <p:strVal val="visible"/>
                                      </p:to>
                                    </p:set>
                                    <p:animEffect transition="in" filter="wipe(right)">
                                      <p:cBhvr>
                                        <p:cTn id="81"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9" grpId="0" animBg="1"/>
      <p:bldP spid="31" grpId="0" animBg="1"/>
      <p:bldP spid="33" grpId="0" animBg="1"/>
      <p:bldP spid="34" grpId="0" animBg="1"/>
      <p:bldP spid="35" grpId="0" animBg="1"/>
      <p:bldP spid="36" grpId="0" animBg="1"/>
      <p:bldP spid="2" grpId="0" animBg="1"/>
      <p:bldP spid="41" grpId="0" animBg="1"/>
      <p:bldP spid="42" grpId="0" animBg="1"/>
      <p:bldP spid="43" grpId="0" animBg="1"/>
      <p:bldP spid="44" grpId="0" animBg="1"/>
      <p:bldP spid="46" grpId="0" animBg="1"/>
      <p:bldP spid="47" grpId="0" animBg="1"/>
      <p:bldP spid="4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11D7C54D-8713-1041-8940-8FAD255EB3AF}"/>
              </a:ext>
            </a:extLst>
          </p:cNvPr>
          <p:cNvSpPr/>
          <p:nvPr/>
        </p:nvSpPr>
        <p:spPr>
          <a:xfrm>
            <a:off x="3398441" y="3205242"/>
            <a:ext cx="2955864" cy="316666"/>
          </a:xfrm>
          <a:prstGeom prst="rect">
            <a:avLst/>
          </a:prstGeom>
          <a:solidFill>
            <a:srgbClr val="F3C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9C2BA845-1B80-004A-8F8B-F060440E797F}"/>
              </a:ext>
            </a:extLst>
          </p:cNvPr>
          <p:cNvSpPr/>
          <p:nvPr/>
        </p:nvSpPr>
        <p:spPr>
          <a:xfrm>
            <a:off x="4561316" y="3670795"/>
            <a:ext cx="1916975" cy="316666"/>
          </a:xfrm>
          <a:prstGeom prst="rect">
            <a:avLst/>
          </a:prstGeom>
          <a:solidFill>
            <a:srgbClr val="F3C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A6756BC5-0399-8F4E-802D-F55E69FA48C2}"/>
              </a:ext>
            </a:extLst>
          </p:cNvPr>
          <p:cNvSpPr/>
          <p:nvPr/>
        </p:nvSpPr>
        <p:spPr>
          <a:xfrm>
            <a:off x="7160217" y="3670795"/>
            <a:ext cx="945396" cy="316666"/>
          </a:xfrm>
          <a:prstGeom prst="rect">
            <a:avLst/>
          </a:prstGeom>
          <a:solidFill>
            <a:srgbClr val="F3C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5E3F8722-CA51-D945-828B-F7CB9A05B642}"/>
              </a:ext>
            </a:extLst>
          </p:cNvPr>
          <p:cNvSpPr/>
          <p:nvPr/>
        </p:nvSpPr>
        <p:spPr>
          <a:xfrm>
            <a:off x="3177151" y="4143493"/>
            <a:ext cx="3231397" cy="316666"/>
          </a:xfrm>
          <a:prstGeom prst="rect">
            <a:avLst/>
          </a:prstGeom>
          <a:solidFill>
            <a:srgbClr val="F3C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4D7D596F-DE6A-BB40-A0B8-78422335882E}"/>
              </a:ext>
            </a:extLst>
          </p:cNvPr>
          <p:cNvSpPr/>
          <p:nvPr/>
        </p:nvSpPr>
        <p:spPr>
          <a:xfrm>
            <a:off x="8167607" y="4143493"/>
            <a:ext cx="1433592" cy="316666"/>
          </a:xfrm>
          <a:prstGeom prst="rect">
            <a:avLst/>
          </a:prstGeom>
          <a:solidFill>
            <a:srgbClr val="F3C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A6A70663-E47D-294D-9CF6-3A54871DF4A8}"/>
              </a:ext>
            </a:extLst>
          </p:cNvPr>
          <p:cNvSpPr/>
          <p:nvPr/>
        </p:nvSpPr>
        <p:spPr>
          <a:xfrm>
            <a:off x="4215539" y="4577446"/>
            <a:ext cx="2595965" cy="316666"/>
          </a:xfrm>
          <a:prstGeom prst="rect">
            <a:avLst/>
          </a:prstGeom>
          <a:solidFill>
            <a:srgbClr val="F3C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6247DEB3-7872-4D41-885D-270E4D9FF0DA}"/>
              </a:ext>
            </a:extLst>
          </p:cNvPr>
          <p:cNvSpPr/>
          <p:nvPr/>
        </p:nvSpPr>
        <p:spPr>
          <a:xfrm>
            <a:off x="7322949" y="4577446"/>
            <a:ext cx="2726796" cy="316666"/>
          </a:xfrm>
          <a:prstGeom prst="rect">
            <a:avLst/>
          </a:prstGeom>
          <a:solidFill>
            <a:srgbClr val="F3C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22">
            <a:extLst>
              <a:ext uri="{FF2B5EF4-FFF2-40B4-BE49-F238E27FC236}">
                <a16:creationId xmlns:a16="http://schemas.microsoft.com/office/drawing/2014/main" id="{89DFA44B-0F3E-2140-A345-42D3345A0E71}"/>
              </a:ext>
            </a:extLst>
          </p:cNvPr>
          <p:cNvSpPr>
            <a:spLocks noChangeArrowheads="1"/>
          </p:cNvSpPr>
          <p:nvPr/>
        </p:nvSpPr>
        <p:spPr bwMode="auto">
          <a:xfrm>
            <a:off x="411061" y="3056355"/>
            <a:ext cx="11290402" cy="18879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lnSpc>
                <a:spcPct val="150000"/>
              </a:lnSpc>
              <a:spcBef>
                <a:spcPct val="0"/>
              </a:spcBef>
              <a:buNone/>
            </a:pPr>
            <a:r>
              <a:rPr lang="en-GB" altLang="en-US" sz="2000" dirty="0">
                <a:solidFill>
                  <a:srgbClr val="414042"/>
                </a:solidFill>
              </a:rPr>
              <a:t>We'd a long brass gun amidships, like a well-conducted ship, </a:t>
            </a:r>
          </a:p>
          <a:p>
            <a:pPr algn="ctr">
              <a:lnSpc>
                <a:spcPct val="150000"/>
              </a:lnSpc>
              <a:spcBef>
                <a:spcPct val="0"/>
              </a:spcBef>
              <a:buNone/>
            </a:pPr>
            <a:r>
              <a:rPr lang="en-GB" altLang="en-US" sz="2000" dirty="0">
                <a:solidFill>
                  <a:srgbClr val="414042"/>
                </a:solidFill>
              </a:rPr>
              <a:t>We had each a brace of pistols and a cutlass at the hip; </a:t>
            </a:r>
          </a:p>
          <a:p>
            <a:pPr algn="ctr">
              <a:lnSpc>
                <a:spcPct val="150000"/>
              </a:lnSpc>
              <a:spcBef>
                <a:spcPct val="0"/>
              </a:spcBef>
              <a:buNone/>
            </a:pPr>
            <a:r>
              <a:rPr lang="en-GB" altLang="en-US" sz="2000" dirty="0">
                <a:solidFill>
                  <a:srgbClr val="414042"/>
                </a:solidFill>
              </a:rPr>
              <a:t>It's a point which tells against us, and a fact to be deplored, </a:t>
            </a:r>
          </a:p>
          <a:p>
            <a:pPr algn="ctr">
              <a:lnSpc>
                <a:spcPct val="150000"/>
              </a:lnSpc>
              <a:spcBef>
                <a:spcPct val="0"/>
              </a:spcBef>
              <a:buNone/>
            </a:pPr>
            <a:r>
              <a:rPr lang="en-GB" altLang="en-US" sz="2000" dirty="0">
                <a:solidFill>
                  <a:srgbClr val="414042"/>
                </a:solidFill>
              </a:rPr>
              <a:t>But we chased the goodly merchant-men and laid their ships aboard.</a:t>
            </a:r>
          </a:p>
        </p:txBody>
      </p:sp>
      <p:sp>
        <p:nvSpPr>
          <p:cNvPr id="61" name="Rectangle 60">
            <a:extLst>
              <a:ext uri="{FF2B5EF4-FFF2-40B4-BE49-F238E27FC236}">
                <a16:creationId xmlns:a16="http://schemas.microsoft.com/office/drawing/2014/main" id="{4EC1F866-0543-A940-A233-C4883FED1606}"/>
              </a:ext>
            </a:extLst>
          </p:cNvPr>
          <p:cNvSpPr/>
          <p:nvPr/>
        </p:nvSpPr>
        <p:spPr>
          <a:xfrm>
            <a:off x="1013463" y="5337843"/>
            <a:ext cx="3549331" cy="567325"/>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300" dirty="0">
                <a:solidFill>
                  <a:srgbClr val="414042"/>
                </a:solidFill>
                <a:latin typeface="Comic Sans MS" panose="030F0902030302020204" pitchFamily="66" charset="0"/>
              </a:rPr>
              <a:t>The third line is saying that they did things which would have been held against them.</a:t>
            </a:r>
          </a:p>
        </p:txBody>
      </p:sp>
      <p:cxnSp>
        <p:nvCxnSpPr>
          <p:cNvPr id="62" name="Straight Arrow Connector 61">
            <a:extLst>
              <a:ext uri="{FF2B5EF4-FFF2-40B4-BE49-F238E27FC236}">
                <a16:creationId xmlns:a16="http://schemas.microsoft.com/office/drawing/2014/main" id="{A118A268-870F-2141-8CFF-82052B862C1C}"/>
              </a:ext>
            </a:extLst>
          </p:cNvPr>
          <p:cNvCxnSpPr>
            <a:cxnSpLocks/>
          </p:cNvCxnSpPr>
          <p:nvPr/>
        </p:nvCxnSpPr>
        <p:spPr>
          <a:xfrm rot="5400000" flipH="1" flipV="1">
            <a:off x="1368354" y="4387798"/>
            <a:ext cx="1075444" cy="824648"/>
          </a:xfrm>
          <a:prstGeom prst="bentConnector3">
            <a:avLst>
              <a:gd name="adj1" fmla="val 100212"/>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63" name="Rectangle 62">
            <a:extLst>
              <a:ext uri="{FF2B5EF4-FFF2-40B4-BE49-F238E27FC236}">
                <a16:creationId xmlns:a16="http://schemas.microsoft.com/office/drawing/2014/main" id="{E2AE1A5D-C556-3244-8024-D3D1E66882A0}"/>
              </a:ext>
            </a:extLst>
          </p:cNvPr>
          <p:cNvSpPr/>
          <p:nvPr/>
        </p:nvSpPr>
        <p:spPr>
          <a:xfrm>
            <a:off x="1125417" y="2336329"/>
            <a:ext cx="5120531" cy="647692"/>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300" dirty="0">
                <a:solidFill>
                  <a:srgbClr val="414042"/>
                </a:solidFill>
                <a:latin typeface="Comic Sans MS" panose="030F0902030302020204" pitchFamily="66" charset="0"/>
              </a:rPr>
              <a:t>They had a range of weapons, including a brass one in the middle of the ship, and a brace (two) pistols.</a:t>
            </a:r>
          </a:p>
        </p:txBody>
      </p:sp>
      <p:sp>
        <p:nvSpPr>
          <p:cNvPr id="64" name="Rectangle 63">
            <a:extLst>
              <a:ext uri="{FF2B5EF4-FFF2-40B4-BE49-F238E27FC236}">
                <a16:creationId xmlns:a16="http://schemas.microsoft.com/office/drawing/2014/main" id="{8438535B-3D44-9A44-98AC-F38C25289DDE}"/>
              </a:ext>
            </a:extLst>
          </p:cNvPr>
          <p:cNvSpPr/>
          <p:nvPr/>
        </p:nvSpPr>
        <p:spPr>
          <a:xfrm>
            <a:off x="6593528" y="2345157"/>
            <a:ext cx="3037930" cy="647692"/>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300" dirty="0">
                <a:solidFill>
                  <a:srgbClr val="414042"/>
                </a:solidFill>
                <a:latin typeface="Comic Sans MS" panose="030F0902030302020204" pitchFamily="66" charset="0"/>
              </a:rPr>
              <a:t>The lines are in rhyming couplets</a:t>
            </a:r>
          </a:p>
        </p:txBody>
      </p:sp>
      <p:sp>
        <p:nvSpPr>
          <p:cNvPr id="65" name="Rectangle 64">
            <a:extLst>
              <a:ext uri="{FF2B5EF4-FFF2-40B4-BE49-F238E27FC236}">
                <a16:creationId xmlns:a16="http://schemas.microsoft.com/office/drawing/2014/main" id="{A0277DC4-C569-1D4A-B25D-025F8D444FBB}"/>
              </a:ext>
            </a:extLst>
          </p:cNvPr>
          <p:cNvSpPr/>
          <p:nvPr/>
        </p:nvSpPr>
        <p:spPr>
          <a:xfrm>
            <a:off x="10049745" y="2675156"/>
            <a:ext cx="1375247" cy="1693505"/>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300" dirty="0">
                <a:solidFill>
                  <a:srgbClr val="414042"/>
                </a:solidFill>
                <a:latin typeface="Comic Sans MS" panose="030F0902030302020204" pitchFamily="66" charset="0"/>
              </a:rPr>
              <a:t>The poet’s choice of the word ‘deplored’ make it sound something to regret or be ashamed of.</a:t>
            </a:r>
          </a:p>
        </p:txBody>
      </p:sp>
      <p:sp>
        <p:nvSpPr>
          <p:cNvPr id="67" name="Rectangle 66">
            <a:extLst>
              <a:ext uri="{FF2B5EF4-FFF2-40B4-BE49-F238E27FC236}">
                <a16:creationId xmlns:a16="http://schemas.microsoft.com/office/drawing/2014/main" id="{A816AA63-A5DF-6149-B661-ED74358CEA80}"/>
              </a:ext>
            </a:extLst>
          </p:cNvPr>
          <p:cNvSpPr/>
          <p:nvPr/>
        </p:nvSpPr>
        <p:spPr>
          <a:xfrm>
            <a:off x="7873550" y="5113524"/>
            <a:ext cx="3402777" cy="80566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300" b="1" dirty="0">
                <a:solidFill>
                  <a:srgbClr val="414042"/>
                </a:solidFill>
                <a:latin typeface="Comic Sans MS" panose="030F0902030302020204" pitchFamily="66" charset="0"/>
              </a:rPr>
              <a:t>laid their ships aboard </a:t>
            </a:r>
            <a:r>
              <a:rPr lang="en-GB" altLang="en-US" sz="1300" dirty="0">
                <a:solidFill>
                  <a:srgbClr val="414042"/>
                </a:solidFill>
                <a:latin typeface="Comic Sans MS" panose="030F0902030302020204" pitchFamily="66" charset="0"/>
              </a:rPr>
              <a:t>means that the pirates placed their own ships alongside the merchant ships ready for fighting.</a:t>
            </a:r>
          </a:p>
        </p:txBody>
      </p:sp>
      <p:sp>
        <p:nvSpPr>
          <p:cNvPr id="68" name="Rectangle 67">
            <a:extLst>
              <a:ext uri="{FF2B5EF4-FFF2-40B4-BE49-F238E27FC236}">
                <a16:creationId xmlns:a16="http://schemas.microsoft.com/office/drawing/2014/main" id="{15B7155C-A093-624A-91BC-2F0AD32D42A6}"/>
              </a:ext>
            </a:extLst>
          </p:cNvPr>
          <p:cNvSpPr/>
          <p:nvPr/>
        </p:nvSpPr>
        <p:spPr>
          <a:xfrm>
            <a:off x="4798578" y="5337843"/>
            <a:ext cx="2788942" cy="58134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300" dirty="0">
                <a:solidFill>
                  <a:srgbClr val="414042"/>
                </a:solidFill>
                <a:latin typeface="Comic Sans MS" panose="030F0902030302020204" pitchFamily="66" charset="0"/>
              </a:rPr>
              <a:t>The sailors going about their legitimate business.</a:t>
            </a:r>
          </a:p>
        </p:txBody>
      </p:sp>
      <p:cxnSp>
        <p:nvCxnSpPr>
          <p:cNvPr id="69" name="Straight Arrow Connector 68">
            <a:extLst>
              <a:ext uri="{FF2B5EF4-FFF2-40B4-BE49-F238E27FC236}">
                <a16:creationId xmlns:a16="http://schemas.microsoft.com/office/drawing/2014/main" id="{260F5479-44EB-D34F-BDDA-19F92F5A9363}"/>
              </a:ext>
            </a:extLst>
          </p:cNvPr>
          <p:cNvCxnSpPr>
            <a:cxnSpLocks/>
            <a:stCxn id="68" idx="0"/>
          </p:cNvCxnSpPr>
          <p:nvPr/>
        </p:nvCxnSpPr>
        <p:spPr>
          <a:xfrm flipH="1" flipV="1">
            <a:off x="5958995" y="4927334"/>
            <a:ext cx="234054" cy="410509"/>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505C5EF1-39D3-0D47-A747-431C2F783DCB}"/>
              </a:ext>
            </a:extLst>
          </p:cNvPr>
          <p:cNvCxnSpPr>
            <a:cxnSpLocks/>
            <a:stCxn id="67" idx="0"/>
          </p:cNvCxnSpPr>
          <p:nvPr/>
        </p:nvCxnSpPr>
        <p:spPr>
          <a:xfrm flipH="1" flipV="1">
            <a:off x="9176369" y="4927334"/>
            <a:ext cx="398570" cy="186190"/>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9946241C-0518-3C4F-A7D2-60595A816C12}"/>
              </a:ext>
            </a:extLst>
          </p:cNvPr>
          <p:cNvCxnSpPr>
            <a:cxnSpLocks/>
          </p:cNvCxnSpPr>
          <p:nvPr/>
        </p:nvCxnSpPr>
        <p:spPr>
          <a:xfrm flipH="1">
            <a:off x="9631458" y="3932077"/>
            <a:ext cx="418287" cy="308865"/>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7EF0C5DB-FDA8-1A49-A46F-0F190F93553E}"/>
              </a:ext>
            </a:extLst>
          </p:cNvPr>
          <p:cNvCxnSpPr>
            <a:cxnSpLocks/>
            <a:stCxn id="63" idx="2"/>
          </p:cNvCxnSpPr>
          <p:nvPr/>
        </p:nvCxnSpPr>
        <p:spPr>
          <a:xfrm>
            <a:off x="3685683" y="2984021"/>
            <a:ext cx="327967" cy="242629"/>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73" name="AutoShape 8">
            <a:extLst>
              <a:ext uri="{FF2B5EF4-FFF2-40B4-BE49-F238E27FC236}">
                <a16:creationId xmlns:a16="http://schemas.microsoft.com/office/drawing/2014/main" id="{183E83CA-1E97-5741-85CA-E701269E72A2}"/>
              </a:ext>
            </a:extLst>
          </p:cNvPr>
          <p:cNvSpPr>
            <a:spLocks noChangeArrowheads="1"/>
          </p:cNvSpPr>
          <p:nvPr/>
        </p:nvSpPr>
        <p:spPr bwMode="auto">
          <a:xfrm>
            <a:off x="812758" y="615350"/>
            <a:ext cx="3470002" cy="506521"/>
          </a:xfrm>
          <a:prstGeom prst="wedgeRoundRectCallout">
            <a:avLst>
              <a:gd name="adj1" fmla="val -45128"/>
              <a:gd name="adj2" fmla="val 80279"/>
              <a:gd name="adj3" fmla="val 16667"/>
            </a:avLst>
          </a:prstGeom>
          <a:solidFill>
            <a:srgbClr val="0070C0"/>
          </a:solidFill>
          <a:ln w="9525">
            <a:noFill/>
            <a:miter lim="800000"/>
            <a:headEnd/>
            <a:tailEnd/>
          </a:ln>
          <a:effectLst/>
        </p:spPr>
        <p:txBody>
          <a:bodyPr anchor="ctr" anchorCtr="1"/>
          <a:lstStyle/>
          <a:p>
            <a:pPr algn="ctr" eaLnBrk="1" hangingPunct="1">
              <a:spcBef>
                <a:spcPct val="50000"/>
              </a:spcBef>
              <a:buFontTx/>
              <a:buNone/>
            </a:pPr>
            <a:r>
              <a:rPr lang="en-GB" altLang="en-US" sz="1200" dirty="0">
                <a:solidFill>
                  <a:schemeClr val="bg1"/>
                </a:solidFill>
                <a:latin typeface="Comic Sans MS" panose="030F0902030302020204" pitchFamily="66" charset="0"/>
                <a:ea typeface="Microsoft YaHei" panose="020B0503020204020204" pitchFamily="34" charset="-122"/>
              </a:rPr>
              <a:t>Can you explain the theme of the poem – what is it about?</a:t>
            </a:r>
          </a:p>
        </p:txBody>
      </p:sp>
      <p:sp>
        <p:nvSpPr>
          <p:cNvPr id="74" name="AutoShape 9">
            <a:extLst>
              <a:ext uri="{FF2B5EF4-FFF2-40B4-BE49-F238E27FC236}">
                <a16:creationId xmlns:a16="http://schemas.microsoft.com/office/drawing/2014/main" id="{B0A3F001-45A6-F94F-ADB1-B021A9F574B9}"/>
              </a:ext>
            </a:extLst>
          </p:cNvPr>
          <p:cNvSpPr>
            <a:spLocks noChangeArrowheads="1"/>
          </p:cNvSpPr>
          <p:nvPr/>
        </p:nvSpPr>
        <p:spPr bwMode="auto">
          <a:xfrm>
            <a:off x="4490008" y="627923"/>
            <a:ext cx="3878462" cy="506521"/>
          </a:xfrm>
          <a:prstGeom prst="wedgeRoundRectCallout">
            <a:avLst>
              <a:gd name="adj1" fmla="val -42635"/>
              <a:gd name="adj2" fmla="val 79762"/>
              <a:gd name="adj3" fmla="val 16667"/>
            </a:avLst>
          </a:prstGeom>
          <a:solidFill>
            <a:srgbClr val="EC7206"/>
          </a:solidFill>
          <a:ln w="9525">
            <a:noFill/>
            <a:miter lim="800000"/>
            <a:headEnd/>
            <a:tailEnd/>
          </a:ln>
          <a:effectLst/>
        </p:spPr>
        <p:txBody>
          <a:bodyPr anchor="ctr" anchorCtr="1"/>
          <a:lstStyle/>
          <a:p>
            <a:pPr algn="ctr" eaLnBrk="1" hangingPunct="1">
              <a:spcBef>
                <a:spcPct val="50000"/>
              </a:spcBef>
              <a:buFontTx/>
              <a:buNone/>
            </a:pPr>
            <a:r>
              <a:rPr lang="en-GB" altLang="en-US" sz="1200" dirty="0">
                <a:solidFill>
                  <a:schemeClr val="bg1"/>
                </a:solidFill>
                <a:latin typeface="Comic Sans MS" panose="030F0902030302020204" pitchFamily="66" charset="0"/>
                <a:ea typeface="Microsoft YaHei" panose="020B0503020204020204" pitchFamily="34" charset="-122"/>
              </a:rPr>
              <a:t>How has the poet used rhythm and rhyme?</a:t>
            </a:r>
          </a:p>
        </p:txBody>
      </p:sp>
      <p:sp>
        <p:nvSpPr>
          <p:cNvPr id="75" name="AutoShape 10">
            <a:extLst>
              <a:ext uri="{FF2B5EF4-FFF2-40B4-BE49-F238E27FC236}">
                <a16:creationId xmlns:a16="http://schemas.microsoft.com/office/drawing/2014/main" id="{046A8836-5E4B-1443-ACC8-99A525420318}"/>
              </a:ext>
            </a:extLst>
          </p:cNvPr>
          <p:cNvSpPr>
            <a:spLocks noChangeArrowheads="1"/>
          </p:cNvSpPr>
          <p:nvPr/>
        </p:nvSpPr>
        <p:spPr bwMode="auto">
          <a:xfrm>
            <a:off x="8575718" y="623740"/>
            <a:ext cx="2803524" cy="506521"/>
          </a:xfrm>
          <a:prstGeom prst="wedgeRoundRectCallout">
            <a:avLst>
              <a:gd name="adj1" fmla="val 43376"/>
              <a:gd name="adj2" fmla="val 79832"/>
              <a:gd name="adj3" fmla="val 16667"/>
            </a:avLst>
          </a:prstGeom>
          <a:solidFill>
            <a:srgbClr val="39AB47"/>
          </a:solidFill>
          <a:ln w="9525">
            <a:noFill/>
            <a:miter lim="800000"/>
            <a:headEnd/>
            <a:tailEnd/>
          </a:ln>
          <a:effectLst/>
        </p:spPr>
        <p:txBody>
          <a:bodyPr anchor="ctr" anchorCtr="1"/>
          <a:lstStyle/>
          <a:p>
            <a:pPr algn="ctr" eaLnBrk="1" hangingPunct="1">
              <a:spcBef>
                <a:spcPct val="50000"/>
              </a:spcBef>
              <a:buFontTx/>
              <a:buNone/>
            </a:pPr>
            <a:r>
              <a:rPr lang="en-GB" altLang="en-US" sz="1200" dirty="0">
                <a:solidFill>
                  <a:schemeClr val="bg1"/>
                </a:solidFill>
                <a:latin typeface="Comic Sans MS" panose="030F0902030302020204" pitchFamily="66" charset="0"/>
                <a:ea typeface="Microsoft YaHei" panose="020B0503020204020204" pitchFamily="34" charset="-122"/>
              </a:rPr>
              <a:t>What happens in the poem?</a:t>
            </a:r>
          </a:p>
        </p:txBody>
      </p:sp>
      <p:sp>
        <p:nvSpPr>
          <p:cNvPr id="76" name="AutoShape 11">
            <a:extLst>
              <a:ext uri="{FF2B5EF4-FFF2-40B4-BE49-F238E27FC236}">
                <a16:creationId xmlns:a16="http://schemas.microsoft.com/office/drawing/2014/main" id="{E1879B4E-2F34-BA48-91E1-8DBA8257B81F}"/>
              </a:ext>
            </a:extLst>
          </p:cNvPr>
          <p:cNvSpPr>
            <a:spLocks noChangeArrowheads="1"/>
          </p:cNvSpPr>
          <p:nvPr/>
        </p:nvSpPr>
        <p:spPr bwMode="auto">
          <a:xfrm>
            <a:off x="1202739" y="1401310"/>
            <a:ext cx="3115433" cy="506520"/>
          </a:xfrm>
          <a:prstGeom prst="wedgeRoundRectCallout">
            <a:avLst>
              <a:gd name="adj1" fmla="val -44440"/>
              <a:gd name="adj2" fmla="val 81300"/>
              <a:gd name="adj3" fmla="val 16667"/>
            </a:avLst>
          </a:prstGeom>
          <a:solidFill>
            <a:srgbClr val="7030A0"/>
          </a:solidFill>
          <a:ln w="9525">
            <a:noFill/>
            <a:miter lim="800000"/>
            <a:headEnd/>
            <a:tailEnd/>
          </a:ln>
          <a:effectLst/>
        </p:spPr>
        <p:txBody>
          <a:bodyPr anchor="ctr" anchorCtr="1"/>
          <a:lstStyle/>
          <a:p>
            <a:pPr algn="ctr" eaLnBrk="1" hangingPunct="1">
              <a:spcBef>
                <a:spcPct val="50000"/>
              </a:spcBef>
              <a:buFontTx/>
              <a:buNone/>
            </a:pPr>
            <a:r>
              <a:rPr lang="en-GB" altLang="en-US" sz="1200" dirty="0">
                <a:solidFill>
                  <a:schemeClr val="bg1"/>
                </a:solidFill>
                <a:latin typeface="Comic Sans MS" panose="030F0902030302020204" pitchFamily="66" charset="0"/>
                <a:ea typeface="Microsoft YaHei" panose="020B0503020204020204" pitchFamily="34" charset="-122"/>
              </a:rPr>
              <a:t>What did the poem remind you of?</a:t>
            </a:r>
          </a:p>
        </p:txBody>
      </p:sp>
      <p:sp>
        <p:nvSpPr>
          <p:cNvPr id="77" name="AutoShape 12">
            <a:extLst>
              <a:ext uri="{FF2B5EF4-FFF2-40B4-BE49-F238E27FC236}">
                <a16:creationId xmlns:a16="http://schemas.microsoft.com/office/drawing/2014/main" id="{B6913926-20F6-C64C-9725-EADDBC9289F0}"/>
              </a:ext>
            </a:extLst>
          </p:cNvPr>
          <p:cNvSpPr>
            <a:spLocks noChangeArrowheads="1"/>
          </p:cNvSpPr>
          <p:nvPr/>
        </p:nvSpPr>
        <p:spPr bwMode="auto">
          <a:xfrm>
            <a:off x="4561316" y="1401193"/>
            <a:ext cx="2796099" cy="506520"/>
          </a:xfrm>
          <a:prstGeom prst="wedgeRoundRectCallout">
            <a:avLst>
              <a:gd name="adj1" fmla="val -43139"/>
              <a:gd name="adj2" fmla="val 89975"/>
              <a:gd name="adj3" fmla="val 16667"/>
            </a:avLst>
          </a:prstGeom>
          <a:solidFill>
            <a:srgbClr val="D8222A"/>
          </a:solidFill>
          <a:ln w="9525">
            <a:noFill/>
            <a:miter lim="800000"/>
            <a:headEnd/>
            <a:tailEnd/>
          </a:ln>
          <a:effectLst/>
        </p:spPr>
        <p:txBody>
          <a:bodyPr anchor="ctr" anchorCtr="1"/>
          <a:lstStyle/>
          <a:p>
            <a:pPr algn="ctr"/>
            <a:r>
              <a:rPr lang="en-GB" altLang="en-US" sz="1200" dirty="0">
                <a:solidFill>
                  <a:schemeClr val="bg1"/>
                </a:solidFill>
                <a:latin typeface="Comic Sans MS" panose="030F0902030302020204" pitchFamily="66" charset="0"/>
              </a:rPr>
              <a:t>Choose words and phrases you think have been used effectively.</a:t>
            </a:r>
          </a:p>
        </p:txBody>
      </p:sp>
      <p:sp>
        <p:nvSpPr>
          <p:cNvPr id="78" name="AutoShape 13">
            <a:extLst>
              <a:ext uri="{FF2B5EF4-FFF2-40B4-BE49-F238E27FC236}">
                <a16:creationId xmlns:a16="http://schemas.microsoft.com/office/drawing/2014/main" id="{1EA4CE53-F46A-414E-ADDB-4947CC2270A4}"/>
              </a:ext>
            </a:extLst>
          </p:cNvPr>
          <p:cNvSpPr>
            <a:spLocks noChangeArrowheads="1"/>
          </p:cNvSpPr>
          <p:nvPr/>
        </p:nvSpPr>
        <p:spPr bwMode="auto">
          <a:xfrm>
            <a:off x="7598700" y="1394562"/>
            <a:ext cx="3358575" cy="506519"/>
          </a:xfrm>
          <a:prstGeom prst="wedgeRoundRectCallout">
            <a:avLst>
              <a:gd name="adj1" fmla="val 40336"/>
              <a:gd name="adj2" fmla="val 89808"/>
              <a:gd name="adj3" fmla="val 16667"/>
            </a:avLst>
          </a:prstGeom>
          <a:solidFill>
            <a:srgbClr val="00B0F0"/>
          </a:solidFill>
          <a:ln w="9525">
            <a:noFill/>
            <a:miter lim="800000"/>
            <a:headEnd/>
            <a:tailEnd/>
          </a:ln>
          <a:effectLst/>
        </p:spPr>
        <p:txBody>
          <a:bodyPr anchor="ctr" anchorCtr="1"/>
          <a:lstStyle/>
          <a:p>
            <a:pPr algn="ctr" eaLnBrk="1" hangingPunct="1">
              <a:spcBef>
                <a:spcPct val="50000"/>
              </a:spcBef>
              <a:buFontTx/>
              <a:buNone/>
            </a:pPr>
            <a:r>
              <a:rPr lang="en-GB" altLang="en-US" sz="1200" dirty="0">
                <a:solidFill>
                  <a:schemeClr val="bg1"/>
                </a:solidFill>
                <a:latin typeface="Comic Sans MS" panose="030F0902030302020204" pitchFamily="66" charset="0"/>
                <a:ea typeface="Microsoft YaHei" panose="020B0503020204020204" pitchFamily="34" charset="-122"/>
              </a:rPr>
              <a:t>How does this poem make you feel? Why?</a:t>
            </a:r>
          </a:p>
        </p:txBody>
      </p:sp>
      <p:grpSp>
        <p:nvGrpSpPr>
          <p:cNvPr id="108" name="Group 107">
            <a:extLst>
              <a:ext uri="{FF2B5EF4-FFF2-40B4-BE49-F238E27FC236}">
                <a16:creationId xmlns:a16="http://schemas.microsoft.com/office/drawing/2014/main" id="{1A1337C7-AF62-1643-90EF-26DC59FD3316}"/>
              </a:ext>
            </a:extLst>
          </p:cNvPr>
          <p:cNvGrpSpPr/>
          <p:nvPr/>
        </p:nvGrpSpPr>
        <p:grpSpPr>
          <a:xfrm>
            <a:off x="9439204" y="2669003"/>
            <a:ext cx="479496" cy="1157033"/>
            <a:chOff x="9439204" y="2669003"/>
            <a:chExt cx="479496" cy="1157033"/>
          </a:xfrm>
        </p:grpSpPr>
        <p:cxnSp>
          <p:nvCxnSpPr>
            <p:cNvPr id="79" name="Straight Arrow Connector 78">
              <a:extLst>
                <a:ext uri="{FF2B5EF4-FFF2-40B4-BE49-F238E27FC236}">
                  <a16:creationId xmlns:a16="http://schemas.microsoft.com/office/drawing/2014/main" id="{D69145D1-B5C3-7541-B87E-2E296120B207}"/>
                </a:ext>
              </a:extLst>
            </p:cNvPr>
            <p:cNvCxnSpPr>
              <a:cxnSpLocks/>
            </p:cNvCxnSpPr>
            <p:nvPr/>
          </p:nvCxnSpPr>
          <p:spPr>
            <a:xfrm rot="10800000" flipV="1">
              <a:off x="9439204" y="3372587"/>
              <a:ext cx="479496" cy="453449"/>
            </a:xfrm>
            <a:prstGeom prst="bentConnector3">
              <a:avLst>
                <a:gd name="adj1" fmla="val 1663"/>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93" name="Straight Arrow Connector 78">
              <a:extLst>
                <a:ext uri="{FF2B5EF4-FFF2-40B4-BE49-F238E27FC236}">
                  <a16:creationId xmlns:a16="http://schemas.microsoft.com/office/drawing/2014/main" id="{D338A64A-63C5-2F47-92AE-0D686BBDAB8A}"/>
                </a:ext>
              </a:extLst>
            </p:cNvPr>
            <p:cNvCxnSpPr>
              <a:cxnSpLocks/>
              <a:stCxn id="64" idx="3"/>
            </p:cNvCxnSpPr>
            <p:nvPr/>
          </p:nvCxnSpPr>
          <p:spPr>
            <a:xfrm flipH="1">
              <a:off x="9572762" y="2669003"/>
              <a:ext cx="58696" cy="719589"/>
            </a:xfrm>
            <a:prstGeom prst="bentConnector4">
              <a:avLst>
                <a:gd name="adj1" fmla="val -476012"/>
                <a:gd name="adj2" fmla="val 99858"/>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2" name="TextBox 1">
            <a:extLst>
              <a:ext uri="{FF2B5EF4-FFF2-40B4-BE49-F238E27FC236}">
                <a16:creationId xmlns:a16="http://schemas.microsoft.com/office/drawing/2014/main" id="{C5380366-DAE3-6B44-0CD9-F2073540C48B}"/>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34</a:t>
            </a:r>
          </a:p>
        </p:txBody>
      </p:sp>
    </p:spTree>
    <p:extLst>
      <p:ext uri="{BB962C8B-B14F-4D97-AF65-F5344CB8AC3E}">
        <p14:creationId xmlns:p14="http://schemas.microsoft.com/office/powerpoint/2010/main" val="3011292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3"/>
                                        </p:tgtEl>
                                        <p:attrNameLst>
                                          <p:attrName>style.visibility</p:attrName>
                                        </p:attrNameLst>
                                      </p:cBhvr>
                                      <p:to>
                                        <p:strVal val="visible"/>
                                      </p:to>
                                    </p:set>
                                  </p:childTnLst>
                                </p:cTn>
                              </p:par>
                              <p:par>
                                <p:cTn id="7" presetID="22" presetClass="entr" presetSubtype="1" fill="hold" nodeType="withEffect">
                                  <p:stCondLst>
                                    <p:cond delay="0"/>
                                  </p:stCondLst>
                                  <p:childTnLst>
                                    <p:set>
                                      <p:cBhvr>
                                        <p:cTn id="8" dur="1" fill="hold">
                                          <p:stCondLst>
                                            <p:cond delay="0"/>
                                          </p:stCondLst>
                                        </p:cTn>
                                        <p:tgtEl>
                                          <p:spTgt spid="72"/>
                                        </p:tgtEl>
                                        <p:attrNameLst>
                                          <p:attrName>style.visibility</p:attrName>
                                        </p:attrNameLst>
                                      </p:cBhvr>
                                      <p:to>
                                        <p:strVal val="visible"/>
                                      </p:to>
                                    </p:set>
                                    <p:animEffect transition="in" filter="wipe(up)">
                                      <p:cBhvr>
                                        <p:cTn id="9" dur="500"/>
                                        <p:tgtEl>
                                          <p:spTgt spid="72"/>
                                        </p:tgtEl>
                                      </p:cBhvr>
                                    </p:animEffect>
                                  </p:childTnLst>
                                </p:cTn>
                              </p:par>
                            </p:childTnLst>
                          </p:cTn>
                        </p:par>
                        <p:par>
                          <p:cTn id="10" fill="hold">
                            <p:stCondLst>
                              <p:cond delay="500"/>
                            </p:stCondLst>
                            <p:childTnLst>
                              <p:par>
                                <p:cTn id="11" presetID="1" presetClass="entr" presetSubtype="0"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childTnLst>
                          </p:cTn>
                        </p:par>
                        <p:par>
                          <p:cTn id="13" fill="hold">
                            <p:stCondLst>
                              <p:cond delay="500"/>
                            </p:stCondLst>
                            <p:childTnLst>
                              <p:par>
                                <p:cTn id="14" presetID="1" presetClass="entr" presetSubtype="0"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childTnLst>
                                </p:cTn>
                              </p:par>
                            </p:childTnLst>
                          </p:cTn>
                        </p:par>
                        <p:par>
                          <p:cTn id="16" fill="hold">
                            <p:stCondLst>
                              <p:cond delay="500"/>
                            </p:stCondLst>
                            <p:childTnLst>
                              <p:par>
                                <p:cTn id="17" presetID="1" presetClass="entr" presetSubtype="0"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4"/>
                                        </p:tgtEl>
                                        <p:attrNameLst>
                                          <p:attrName>style.visibility</p:attrName>
                                        </p:attrNameLst>
                                      </p:cBhvr>
                                      <p:to>
                                        <p:strVal val="visible"/>
                                      </p:to>
                                    </p:set>
                                  </p:childTnLst>
                                </p:cTn>
                              </p:par>
                              <p:par>
                                <p:cTn id="23" presetID="22" presetClass="entr" presetSubtype="1" fill="hold" nodeType="withEffect">
                                  <p:stCondLst>
                                    <p:cond delay="0"/>
                                  </p:stCondLst>
                                  <p:childTnLst>
                                    <p:set>
                                      <p:cBhvr>
                                        <p:cTn id="24" dur="1" fill="hold">
                                          <p:stCondLst>
                                            <p:cond delay="0"/>
                                          </p:stCondLst>
                                        </p:cTn>
                                        <p:tgtEl>
                                          <p:spTgt spid="108"/>
                                        </p:tgtEl>
                                        <p:attrNameLst>
                                          <p:attrName>style.visibility</p:attrName>
                                        </p:attrNameLst>
                                      </p:cBhvr>
                                      <p:to>
                                        <p:strVal val="visible"/>
                                      </p:to>
                                    </p:set>
                                    <p:animEffect transition="in" filter="wipe(up)">
                                      <p:cBhvr>
                                        <p:cTn id="25" dur="500"/>
                                        <p:tgtEl>
                                          <p:spTgt spid="108"/>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65"/>
                                        </p:tgtEl>
                                        <p:attrNameLst>
                                          <p:attrName>style.visibility</p:attrName>
                                        </p:attrNameLst>
                                      </p:cBhvr>
                                      <p:to>
                                        <p:strVal val="visible"/>
                                      </p:to>
                                    </p:set>
                                  </p:childTnLst>
                                </p:cTn>
                              </p:par>
                              <p:par>
                                <p:cTn id="30" presetID="22" presetClass="entr" presetSubtype="2" fill="hold" nodeType="withEffect">
                                  <p:stCondLst>
                                    <p:cond delay="0"/>
                                  </p:stCondLst>
                                  <p:childTnLst>
                                    <p:set>
                                      <p:cBhvr>
                                        <p:cTn id="31" dur="1" fill="hold">
                                          <p:stCondLst>
                                            <p:cond delay="0"/>
                                          </p:stCondLst>
                                        </p:cTn>
                                        <p:tgtEl>
                                          <p:spTgt spid="71"/>
                                        </p:tgtEl>
                                        <p:attrNameLst>
                                          <p:attrName>style.visibility</p:attrName>
                                        </p:attrNameLst>
                                      </p:cBhvr>
                                      <p:to>
                                        <p:strVal val="visible"/>
                                      </p:to>
                                    </p:set>
                                    <p:animEffect transition="in" filter="wipe(right)">
                                      <p:cBhvr>
                                        <p:cTn id="32" dur="500"/>
                                        <p:tgtEl>
                                          <p:spTgt spid="71"/>
                                        </p:tgtEl>
                                      </p:cBhvr>
                                    </p:animEffect>
                                  </p:childTnLst>
                                </p:cTn>
                              </p:par>
                            </p:childTnLst>
                          </p:cTn>
                        </p:par>
                        <p:par>
                          <p:cTn id="33" fill="hold">
                            <p:stCondLst>
                              <p:cond delay="500"/>
                            </p:stCondLst>
                            <p:childTnLst>
                              <p:par>
                                <p:cTn id="34" presetID="1" presetClass="entr" presetSubtype="0" fill="hold" grpId="1" nodeType="afterEffect">
                                  <p:stCondLst>
                                    <p:cond delay="0"/>
                                  </p:stCondLst>
                                  <p:childTnLst>
                                    <p:set>
                                      <p:cBhvr>
                                        <p:cTn id="35" dur="1" fill="hold">
                                          <p:stCondLst>
                                            <p:cond delay="0"/>
                                          </p:stCondLst>
                                        </p:cTn>
                                        <p:tgtEl>
                                          <p:spTgt spid="28"/>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61"/>
                                        </p:tgtEl>
                                        <p:attrNameLst>
                                          <p:attrName>style.visibility</p:attrName>
                                        </p:attrNameLst>
                                      </p:cBhvr>
                                      <p:to>
                                        <p:strVal val="visible"/>
                                      </p:to>
                                    </p:set>
                                  </p:childTnLst>
                                </p:cTn>
                              </p:par>
                              <p:par>
                                <p:cTn id="40" presetID="22" presetClass="entr" presetSubtype="4" fill="hold" nodeType="with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wipe(down)">
                                      <p:cBhvr>
                                        <p:cTn id="42" dur="500"/>
                                        <p:tgtEl>
                                          <p:spTgt spid="62"/>
                                        </p:tgtEl>
                                      </p:cBhvr>
                                    </p:animEffect>
                                  </p:childTnLst>
                                </p:cTn>
                              </p:par>
                            </p:childTnLst>
                          </p:cTn>
                        </p:par>
                        <p:par>
                          <p:cTn id="43" fill="hold">
                            <p:stCondLst>
                              <p:cond delay="500"/>
                            </p:stCondLst>
                            <p:childTnLst>
                              <p:par>
                                <p:cTn id="44" presetID="1" presetClass="entr" presetSubtype="0" fill="hold" grpId="0" nodeType="afterEffect">
                                  <p:stCondLst>
                                    <p:cond delay="0"/>
                                  </p:stCondLst>
                                  <p:childTnLst>
                                    <p:set>
                                      <p:cBhvr>
                                        <p:cTn id="45" dur="1" fill="hold">
                                          <p:stCondLst>
                                            <p:cond delay="0"/>
                                          </p:stCondLst>
                                        </p:cTn>
                                        <p:tgtEl>
                                          <p:spTgt spid="27"/>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68"/>
                                        </p:tgtEl>
                                        <p:attrNameLst>
                                          <p:attrName>style.visibility</p:attrName>
                                        </p:attrNameLst>
                                      </p:cBhvr>
                                      <p:to>
                                        <p:strVal val="visible"/>
                                      </p:to>
                                    </p:set>
                                  </p:childTnLst>
                                </p:cTn>
                              </p:par>
                              <p:par>
                                <p:cTn id="50" presetID="22" presetClass="entr" presetSubtype="4" fill="hold" nodeType="withEffect">
                                  <p:stCondLst>
                                    <p:cond delay="0"/>
                                  </p:stCondLst>
                                  <p:childTnLst>
                                    <p:set>
                                      <p:cBhvr>
                                        <p:cTn id="51" dur="1" fill="hold">
                                          <p:stCondLst>
                                            <p:cond delay="0"/>
                                          </p:stCondLst>
                                        </p:cTn>
                                        <p:tgtEl>
                                          <p:spTgt spid="69"/>
                                        </p:tgtEl>
                                        <p:attrNameLst>
                                          <p:attrName>style.visibility</p:attrName>
                                        </p:attrNameLst>
                                      </p:cBhvr>
                                      <p:to>
                                        <p:strVal val="visible"/>
                                      </p:to>
                                    </p:set>
                                    <p:animEffect transition="in" filter="wipe(down)">
                                      <p:cBhvr>
                                        <p:cTn id="52" dur="500"/>
                                        <p:tgtEl>
                                          <p:spTgt spid="69"/>
                                        </p:tgtEl>
                                      </p:cBhvr>
                                    </p:animEffect>
                                  </p:childTnLst>
                                </p:cTn>
                              </p:par>
                            </p:childTnLst>
                          </p:cTn>
                        </p:par>
                        <p:par>
                          <p:cTn id="53" fill="hold">
                            <p:stCondLst>
                              <p:cond delay="500"/>
                            </p:stCondLst>
                            <p:childTnLst>
                              <p:par>
                                <p:cTn id="54" presetID="1" presetClass="entr" presetSubtype="0" fill="hold" grpId="0" nodeType="afterEffect">
                                  <p:stCondLst>
                                    <p:cond delay="0"/>
                                  </p:stCondLst>
                                  <p:childTnLst>
                                    <p:set>
                                      <p:cBhvr>
                                        <p:cTn id="55" dur="1" fill="hold">
                                          <p:stCondLst>
                                            <p:cond delay="0"/>
                                          </p:stCondLst>
                                        </p:cTn>
                                        <p:tgtEl>
                                          <p:spTgt spid="29"/>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67"/>
                                        </p:tgtEl>
                                        <p:attrNameLst>
                                          <p:attrName>style.visibility</p:attrName>
                                        </p:attrNameLst>
                                      </p:cBhvr>
                                      <p:to>
                                        <p:strVal val="visible"/>
                                      </p:to>
                                    </p:set>
                                  </p:childTnLst>
                                </p:cTn>
                              </p:par>
                              <p:par>
                                <p:cTn id="60" presetID="22" presetClass="entr" presetSubtype="4" fill="hold" nodeType="withEffect">
                                  <p:stCondLst>
                                    <p:cond delay="0"/>
                                  </p:stCondLst>
                                  <p:childTnLst>
                                    <p:set>
                                      <p:cBhvr>
                                        <p:cTn id="61" dur="1" fill="hold">
                                          <p:stCondLst>
                                            <p:cond delay="0"/>
                                          </p:stCondLst>
                                        </p:cTn>
                                        <p:tgtEl>
                                          <p:spTgt spid="70"/>
                                        </p:tgtEl>
                                        <p:attrNameLst>
                                          <p:attrName>style.visibility</p:attrName>
                                        </p:attrNameLst>
                                      </p:cBhvr>
                                      <p:to>
                                        <p:strVal val="visible"/>
                                      </p:to>
                                    </p:set>
                                    <p:animEffect transition="in" filter="wipe(down)">
                                      <p:cBhvr>
                                        <p:cTn id="62" dur="500"/>
                                        <p:tgtEl>
                                          <p:spTgt spid="70"/>
                                        </p:tgtEl>
                                      </p:cBhvr>
                                    </p:animEffect>
                                  </p:childTnLst>
                                </p:cTn>
                              </p:par>
                            </p:childTnLst>
                          </p:cTn>
                        </p:par>
                        <p:par>
                          <p:cTn id="63" fill="hold">
                            <p:stCondLst>
                              <p:cond delay="500"/>
                            </p:stCondLst>
                            <p:childTnLst>
                              <p:par>
                                <p:cTn id="64" presetID="1" presetClass="entr" presetSubtype="0" fill="hold" grpId="0" nodeType="afterEffect">
                                  <p:stCondLst>
                                    <p:cond delay="0"/>
                                  </p:stCondLst>
                                  <p:childTnLst>
                                    <p:set>
                                      <p:cBhvr>
                                        <p:cTn id="65"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1" animBg="1"/>
      <p:bldP spid="29" grpId="0" animBg="1"/>
      <p:bldP spid="30" grpId="0" animBg="1"/>
      <p:bldP spid="61" grpId="0" animBg="1"/>
      <p:bldP spid="63" grpId="0" animBg="1"/>
      <p:bldP spid="64" grpId="0" animBg="1"/>
      <p:bldP spid="65" grpId="0" animBg="1"/>
      <p:bldP spid="67" grpId="0" animBg="1"/>
      <p:bldP spid="6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A1A70C64-F6F0-8E45-B8D3-EFC712D68BA8}"/>
              </a:ext>
            </a:extLst>
          </p:cNvPr>
          <p:cNvSpPr/>
          <p:nvPr/>
        </p:nvSpPr>
        <p:spPr>
          <a:xfrm>
            <a:off x="2757774" y="3315047"/>
            <a:ext cx="1187693" cy="325494"/>
          </a:xfrm>
          <a:prstGeom prst="rect">
            <a:avLst/>
          </a:prstGeom>
          <a:solidFill>
            <a:srgbClr val="F3C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9ACC9580-6EDD-AE4D-867E-D82239BD113A}"/>
              </a:ext>
            </a:extLst>
          </p:cNvPr>
          <p:cNvSpPr/>
          <p:nvPr/>
        </p:nvSpPr>
        <p:spPr>
          <a:xfrm>
            <a:off x="9627779" y="3315047"/>
            <a:ext cx="794687" cy="325494"/>
          </a:xfrm>
          <a:prstGeom prst="rect">
            <a:avLst/>
          </a:prstGeom>
          <a:solidFill>
            <a:srgbClr val="F3C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B20433D8-4F44-5B45-BB52-0A7498241524}"/>
              </a:ext>
            </a:extLst>
          </p:cNvPr>
          <p:cNvSpPr/>
          <p:nvPr/>
        </p:nvSpPr>
        <p:spPr>
          <a:xfrm>
            <a:off x="3260846" y="4212513"/>
            <a:ext cx="1021914" cy="325494"/>
          </a:xfrm>
          <a:prstGeom prst="rect">
            <a:avLst/>
          </a:prstGeom>
          <a:solidFill>
            <a:srgbClr val="F3C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A5031260-CD90-6C45-99F3-804A31392E93}"/>
              </a:ext>
            </a:extLst>
          </p:cNvPr>
          <p:cNvSpPr/>
          <p:nvPr/>
        </p:nvSpPr>
        <p:spPr>
          <a:xfrm>
            <a:off x="5369046" y="4212513"/>
            <a:ext cx="837021" cy="325494"/>
          </a:xfrm>
          <a:prstGeom prst="rect">
            <a:avLst/>
          </a:prstGeom>
          <a:solidFill>
            <a:srgbClr val="F3C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732C0BBF-DD02-D341-8CB9-125391DAE474}"/>
              </a:ext>
            </a:extLst>
          </p:cNvPr>
          <p:cNvSpPr/>
          <p:nvPr/>
        </p:nvSpPr>
        <p:spPr>
          <a:xfrm>
            <a:off x="7248646" y="4212513"/>
            <a:ext cx="1057154" cy="325494"/>
          </a:xfrm>
          <a:prstGeom prst="rect">
            <a:avLst/>
          </a:prstGeom>
          <a:solidFill>
            <a:srgbClr val="F3C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36F5F5A0-B643-8045-9235-C82C3F14FA51}"/>
              </a:ext>
            </a:extLst>
          </p:cNvPr>
          <p:cNvSpPr/>
          <p:nvPr/>
        </p:nvSpPr>
        <p:spPr>
          <a:xfrm>
            <a:off x="6173378" y="4686646"/>
            <a:ext cx="3275421" cy="325494"/>
          </a:xfrm>
          <a:prstGeom prst="rect">
            <a:avLst/>
          </a:prstGeom>
          <a:solidFill>
            <a:srgbClr val="F3C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36FC72AF-F1D5-264D-8312-85A1630AED00}"/>
              </a:ext>
            </a:extLst>
          </p:cNvPr>
          <p:cNvSpPr/>
          <p:nvPr/>
        </p:nvSpPr>
        <p:spPr>
          <a:xfrm>
            <a:off x="3985441" y="3315047"/>
            <a:ext cx="2373026" cy="325494"/>
          </a:xfrm>
          <a:prstGeom prst="rect">
            <a:avLst/>
          </a:prstGeom>
          <a:solidFill>
            <a:srgbClr val="F3C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22">
            <a:extLst>
              <a:ext uri="{FF2B5EF4-FFF2-40B4-BE49-F238E27FC236}">
                <a16:creationId xmlns:a16="http://schemas.microsoft.com/office/drawing/2014/main" id="{32DB7A83-3AE4-0B49-AF62-EE5E6D8830A1}"/>
              </a:ext>
            </a:extLst>
          </p:cNvPr>
          <p:cNvSpPr>
            <a:spLocks noChangeArrowheads="1"/>
          </p:cNvSpPr>
          <p:nvPr/>
        </p:nvSpPr>
        <p:spPr bwMode="auto">
          <a:xfrm>
            <a:off x="411061" y="3169643"/>
            <a:ext cx="11290402" cy="18879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lnSpc>
                <a:spcPct val="150000"/>
              </a:lnSpc>
              <a:spcBef>
                <a:spcPct val="0"/>
              </a:spcBef>
              <a:buNone/>
            </a:pPr>
            <a:r>
              <a:rPr lang="en-GB" altLang="en-US" sz="2000" dirty="0">
                <a:solidFill>
                  <a:srgbClr val="414042"/>
                </a:solidFill>
              </a:rPr>
              <a:t>Then the dead men fouled the scuppers and the wounded filled the chains, </a:t>
            </a:r>
          </a:p>
          <a:p>
            <a:pPr algn="ctr">
              <a:lnSpc>
                <a:spcPct val="150000"/>
              </a:lnSpc>
              <a:spcBef>
                <a:spcPct val="0"/>
              </a:spcBef>
              <a:buNone/>
            </a:pPr>
            <a:r>
              <a:rPr lang="en-GB" altLang="en-US" sz="2000" dirty="0">
                <a:solidFill>
                  <a:srgbClr val="414042"/>
                </a:solidFill>
              </a:rPr>
              <a:t>And the paint-work all was spatter-dashed with other people’s brains, </a:t>
            </a:r>
          </a:p>
          <a:p>
            <a:pPr algn="ctr">
              <a:lnSpc>
                <a:spcPct val="150000"/>
              </a:lnSpc>
              <a:spcBef>
                <a:spcPct val="0"/>
              </a:spcBef>
              <a:buNone/>
            </a:pPr>
            <a:r>
              <a:rPr lang="en-GB" altLang="en-US" sz="2000" dirty="0">
                <a:solidFill>
                  <a:srgbClr val="414042"/>
                </a:solidFill>
              </a:rPr>
              <a:t>She was boarded, she was looted, she was scuttled till she sank.</a:t>
            </a:r>
          </a:p>
          <a:p>
            <a:pPr algn="ctr">
              <a:lnSpc>
                <a:spcPct val="150000"/>
              </a:lnSpc>
              <a:spcBef>
                <a:spcPct val="0"/>
              </a:spcBef>
              <a:buNone/>
            </a:pPr>
            <a:r>
              <a:rPr lang="en-GB" altLang="en-US" sz="2000" dirty="0">
                <a:solidFill>
                  <a:srgbClr val="414042"/>
                </a:solidFill>
              </a:rPr>
              <a:t>And the pale survivors left us by the medium of the plank.</a:t>
            </a:r>
          </a:p>
        </p:txBody>
      </p:sp>
      <p:sp>
        <p:nvSpPr>
          <p:cNvPr id="29" name="Rectangle 28">
            <a:extLst>
              <a:ext uri="{FF2B5EF4-FFF2-40B4-BE49-F238E27FC236}">
                <a16:creationId xmlns:a16="http://schemas.microsoft.com/office/drawing/2014/main" id="{0CBFF2D6-23CF-A844-87B8-3B8F81A4499C}"/>
              </a:ext>
            </a:extLst>
          </p:cNvPr>
          <p:cNvSpPr/>
          <p:nvPr/>
        </p:nvSpPr>
        <p:spPr>
          <a:xfrm>
            <a:off x="1350778" y="5337842"/>
            <a:ext cx="4772342" cy="674539"/>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300" dirty="0">
                <a:solidFill>
                  <a:srgbClr val="414042"/>
                </a:solidFill>
                <a:latin typeface="Comic Sans MS" panose="030F0902030302020204" pitchFamily="66" charset="0"/>
              </a:rPr>
              <a:t>The third line is saying that the pirates boarded the ship, stole the goods and then deliberately sank the ship.</a:t>
            </a:r>
          </a:p>
        </p:txBody>
      </p:sp>
      <p:cxnSp>
        <p:nvCxnSpPr>
          <p:cNvPr id="30" name="Straight Arrow Connector 29">
            <a:extLst>
              <a:ext uri="{FF2B5EF4-FFF2-40B4-BE49-F238E27FC236}">
                <a16:creationId xmlns:a16="http://schemas.microsoft.com/office/drawing/2014/main" id="{5C267990-D5E7-BE49-8BF8-D2CED3002B76}"/>
              </a:ext>
            </a:extLst>
          </p:cNvPr>
          <p:cNvCxnSpPr>
            <a:cxnSpLocks/>
          </p:cNvCxnSpPr>
          <p:nvPr/>
        </p:nvCxnSpPr>
        <p:spPr>
          <a:xfrm flipV="1">
            <a:off x="2193853" y="4652920"/>
            <a:ext cx="353906" cy="693013"/>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31" name="Rectangle 30">
            <a:extLst>
              <a:ext uri="{FF2B5EF4-FFF2-40B4-BE49-F238E27FC236}">
                <a16:creationId xmlns:a16="http://schemas.microsoft.com/office/drawing/2014/main" id="{9052C812-A180-AA4E-86FD-6EFED3D4978A}"/>
              </a:ext>
            </a:extLst>
          </p:cNvPr>
          <p:cNvSpPr/>
          <p:nvPr/>
        </p:nvSpPr>
        <p:spPr>
          <a:xfrm>
            <a:off x="1125418" y="2336329"/>
            <a:ext cx="2758760" cy="647692"/>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300" dirty="0">
                <a:solidFill>
                  <a:srgbClr val="414042"/>
                </a:solidFill>
                <a:latin typeface="Comic Sans MS" panose="030F0902030302020204" pitchFamily="66" charset="0"/>
              </a:rPr>
              <a:t>The </a:t>
            </a:r>
            <a:r>
              <a:rPr lang="en-GB" altLang="en-US" sz="1300" b="1" dirty="0">
                <a:solidFill>
                  <a:srgbClr val="414042"/>
                </a:solidFill>
                <a:latin typeface="Comic Sans MS" panose="030F0902030302020204" pitchFamily="66" charset="0"/>
              </a:rPr>
              <a:t>dead men</a:t>
            </a:r>
            <a:r>
              <a:rPr lang="en-GB" altLang="en-US" sz="1300" dirty="0">
                <a:solidFill>
                  <a:srgbClr val="414042"/>
                </a:solidFill>
                <a:latin typeface="Comic Sans MS" panose="030F0902030302020204" pitchFamily="66" charset="0"/>
              </a:rPr>
              <a:t> are the merchants the pirates have killed.</a:t>
            </a:r>
          </a:p>
        </p:txBody>
      </p:sp>
      <p:sp>
        <p:nvSpPr>
          <p:cNvPr id="33" name="Rectangle 32">
            <a:extLst>
              <a:ext uri="{FF2B5EF4-FFF2-40B4-BE49-F238E27FC236}">
                <a16:creationId xmlns:a16="http://schemas.microsoft.com/office/drawing/2014/main" id="{D7070484-AAB9-7F4B-B054-183ACD034C4F}"/>
              </a:ext>
            </a:extLst>
          </p:cNvPr>
          <p:cNvSpPr/>
          <p:nvPr/>
        </p:nvSpPr>
        <p:spPr>
          <a:xfrm>
            <a:off x="4165634" y="2345157"/>
            <a:ext cx="3115433" cy="647692"/>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300" b="1" dirty="0">
                <a:solidFill>
                  <a:srgbClr val="414042"/>
                </a:solidFill>
                <a:latin typeface="Comic Sans MS" panose="030F0902030302020204" pitchFamily="66" charset="0"/>
              </a:rPr>
              <a:t>fouled the scuppers</a:t>
            </a:r>
            <a:r>
              <a:rPr lang="en-GB" altLang="en-US" sz="1300" b="1" i="1" dirty="0">
                <a:solidFill>
                  <a:srgbClr val="414042"/>
                </a:solidFill>
                <a:latin typeface="Comic Sans MS" panose="030F0902030302020204" pitchFamily="66" charset="0"/>
              </a:rPr>
              <a:t> </a:t>
            </a:r>
            <a:r>
              <a:rPr lang="en-GB" altLang="en-US" sz="1300" dirty="0">
                <a:solidFill>
                  <a:srgbClr val="414042"/>
                </a:solidFill>
                <a:latin typeface="Comic Sans MS" panose="030F0902030302020204" pitchFamily="66" charset="0"/>
              </a:rPr>
              <a:t>means</a:t>
            </a:r>
            <a:br>
              <a:rPr lang="en-GB" altLang="en-US" sz="1300" dirty="0">
                <a:solidFill>
                  <a:srgbClr val="414042"/>
                </a:solidFill>
                <a:latin typeface="Comic Sans MS" panose="030F0902030302020204" pitchFamily="66" charset="0"/>
              </a:rPr>
            </a:br>
            <a:r>
              <a:rPr lang="en-GB" altLang="en-US" sz="1300" dirty="0">
                <a:solidFill>
                  <a:srgbClr val="414042"/>
                </a:solidFill>
                <a:latin typeface="Comic Sans MS" panose="030F0902030302020204" pitchFamily="66" charset="0"/>
              </a:rPr>
              <a:t>blocked the drains.</a:t>
            </a:r>
          </a:p>
        </p:txBody>
      </p:sp>
      <p:sp>
        <p:nvSpPr>
          <p:cNvPr id="34" name="Rectangle 33">
            <a:extLst>
              <a:ext uri="{FF2B5EF4-FFF2-40B4-BE49-F238E27FC236}">
                <a16:creationId xmlns:a16="http://schemas.microsoft.com/office/drawing/2014/main" id="{A998F862-29FF-C74E-9A23-C9D447BBE119}"/>
              </a:ext>
            </a:extLst>
          </p:cNvPr>
          <p:cNvSpPr/>
          <p:nvPr/>
        </p:nvSpPr>
        <p:spPr>
          <a:xfrm>
            <a:off x="7548500" y="2345158"/>
            <a:ext cx="3518082" cy="647692"/>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300" dirty="0">
                <a:solidFill>
                  <a:srgbClr val="414042"/>
                </a:solidFill>
                <a:latin typeface="Comic Sans MS" panose="030F0902030302020204" pitchFamily="66" charset="0"/>
              </a:rPr>
              <a:t>The chains refers to the small platforms built on either side of the hull. </a:t>
            </a:r>
          </a:p>
        </p:txBody>
      </p:sp>
      <p:sp>
        <p:nvSpPr>
          <p:cNvPr id="36" name="Rectangle 35">
            <a:extLst>
              <a:ext uri="{FF2B5EF4-FFF2-40B4-BE49-F238E27FC236}">
                <a16:creationId xmlns:a16="http://schemas.microsoft.com/office/drawing/2014/main" id="{0B8FA5FF-C6A3-8741-A980-13CAC448A9E2}"/>
              </a:ext>
            </a:extLst>
          </p:cNvPr>
          <p:cNvSpPr/>
          <p:nvPr/>
        </p:nvSpPr>
        <p:spPr>
          <a:xfrm>
            <a:off x="6703328" y="5337842"/>
            <a:ext cx="4418250" cy="674539"/>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300" b="1" dirty="0">
                <a:solidFill>
                  <a:srgbClr val="414042"/>
                </a:solidFill>
                <a:latin typeface="Comic Sans MS" panose="030F0902030302020204" pitchFamily="66" charset="0"/>
              </a:rPr>
              <a:t>the medium of the plank</a:t>
            </a:r>
            <a:r>
              <a:rPr lang="en-GB" altLang="en-US" sz="1300" b="1" i="1" dirty="0">
                <a:solidFill>
                  <a:srgbClr val="414042"/>
                </a:solidFill>
                <a:latin typeface="Comic Sans MS" panose="030F0902030302020204" pitchFamily="66" charset="0"/>
              </a:rPr>
              <a:t> </a:t>
            </a:r>
            <a:r>
              <a:rPr lang="en-GB" altLang="en-US" sz="1300" dirty="0">
                <a:solidFill>
                  <a:srgbClr val="414042"/>
                </a:solidFill>
                <a:latin typeface="Comic Sans MS" panose="030F0902030302020204" pitchFamily="66" charset="0"/>
              </a:rPr>
              <a:t>means that any survivors were made to walk the plank on the pirate ship.</a:t>
            </a:r>
          </a:p>
        </p:txBody>
      </p:sp>
      <p:cxnSp>
        <p:nvCxnSpPr>
          <p:cNvPr id="40" name="Straight Arrow Connector 39">
            <a:extLst>
              <a:ext uri="{FF2B5EF4-FFF2-40B4-BE49-F238E27FC236}">
                <a16:creationId xmlns:a16="http://schemas.microsoft.com/office/drawing/2014/main" id="{8FD2B7FC-7A63-C640-B1D6-68DFB1B1BF6E}"/>
              </a:ext>
            </a:extLst>
          </p:cNvPr>
          <p:cNvCxnSpPr>
            <a:cxnSpLocks/>
            <a:stCxn id="36" idx="0"/>
          </p:cNvCxnSpPr>
          <p:nvPr/>
        </p:nvCxnSpPr>
        <p:spPr>
          <a:xfrm flipH="1" flipV="1">
            <a:off x="8043483" y="4992466"/>
            <a:ext cx="868970" cy="345376"/>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5BEB6018-3B74-5045-8A15-4FE952300E91}"/>
              </a:ext>
            </a:extLst>
          </p:cNvPr>
          <p:cNvCxnSpPr>
            <a:cxnSpLocks/>
            <a:stCxn id="34" idx="2"/>
          </p:cNvCxnSpPr>
          <p:nvPr/>
        </p:nvCxnSpPr>
        <p:spPr>
          <a:xfrm>
            <a:off x="9307541" y="2992850"/>
            <a:ext cx="379661" cy="271417"/>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A4337AB3-0A3B-ED4F-A247-8C72BC276DD3}"/>
              </a:ext>
            </a:extLst>
          </p:cNvPr>
          <p:cNvCxnSpPr>
            <a:cxnSpLocks/>
            <a:stCxn id="31" idx="2"/>
          </p:cNvCxnSpPr>
          <p:nvPr/>
        </p:nvCxnSpPr>
        <p:spPr>
          <a:xfrm>
            <a:off x="2504798" y="2984021"/>
            <a:ext cx="643350" cy="280246"/>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20" name="AutoShape 8">
            <a:extLst>
              <a:ext uri="{FF2B5EF4-FFF2-40B4-BE49-F238E27FC236}">
                <a16:creationId xmlns:a16="http://schemas.microsoft.com/office/drawing/2014/main" id="{46B33233-DE85-BC40-9D3E-2C7BE8C2A239}"/>
              </a:ext>
            </a:extLst>
          </p:cNvPr>
          <p:cNvSpPr>
            <a:spLocks noChangeArrowheads="1"/>
          </p:cNvSpPr>
          <p:nvPr/>
        </p:nvSpPr>
        <p:spPr bwMode="auto">
          <a:xfrm>
            <a:off x="812758" y="615350"/>
            <a:ext cx="3470002" cy="506521"/>
          </a:xfrm>
          <a:prstGeom prst="wedgeRoundRectCallout">
            <a:avLst>
              <a:gd name="adj1" fmla="val -45128"/>
              <a:gd name="adj2" fmla="val 80279"/>
              <a:gd name="adj3" fmla="val 16667"/>
            </a:avLst>
          </a:prstGeom>
          <a:solidFill>
            <a:srgbClr val="0070C0"/>
          </a:solidFill>
          <a:ln w="9525">
            <a:noFill/>
            <a:miter lim="800000"/>
            <a:headEnd/>
            <a:tailEnd/>
          </a:ln>
          <a:effectLst/>
        </p:spPr>
        <p:txBody>
          <a:bodyPr anchor="ctr" anchorCtr="1"/>
          <a:lstStyle/>
          <a:p>
            <a:pPr algn="ctr" eaLnBrk="1" hangingPunct="1">
              <a:spcBef>
                <a:spcPct val="50000"/>
              </a:spcBef>
              <a:buFontTx/>
              <a:buNone/>
            </a:pPr>
            <a:r>
              <a:rPr lang="en-GB" altLang="en-US" sz="1200" dirty="0">
                <a:solidFill>
                  <a:schemeClr val="bg1"/>
                </a:solidFill>
                <a:latin typeface="Comic Sans MS" panose="030F0902030302020204" pitchFamily="66" charset="0"/>
                <a:ea typeface="Microsoft YaHei" panose="020B0503020204020204" pitchFamily="34" charset="-122"/>
              </a:rPr>
              <a:t>Can you explain the theme of the poem – what is it about?</a:t>
            </a:r>
          </a:p>
        </p:txBody>
      </p:sp>
      <p:sp>
        <p:nvSpPr>
          <p:cNvPr id="21" name="AutoShape 9">
            <a:extLst>
              <a:ext uri="{FF2B5EF4-FFF2-40B4-BE49-F238E27FC236}">
                <a16:creationId xmlns:a16="http://schemas.microsoft.com/office/drawing/2014/main" id="{A68ECAA8-085C-AA46-B6ED-D70CB9EC1D98}"/>
              </a:ext>
            </a:extLst>
          </p:cNvPr>
          <p:cNvSpPr>
            <a:spLocks noChangeArrowheads="1"/>
          </p:cNvSpPr>
          <p:nvPr/>
        </p:nvSpPr>
        <p:spPr bwMode="auto">
          <a:xfrm>
            <a:off x="7747971" y="644287"/>
            <a:ext cx="3878462" cy="506521"/>
          </a:xfrm>
          <a:prstGeom prst="wedgeRoundRectCallout">
            <a:avLst>
              <a:gd name="adj1" fmla="val -42635"/>
              <a:gd name="adj2" fmla="val 79762"/>
              <a:gd name="adj3" fmla="val 16667"/>
            </a:avLst>
          </a:prstGeom>
          <a:solidFill>
            <a:srgbClr val="EC7206"/>
          </a:solidFill>
          <a:ln w="9525">
            <a:noFill/>
            <a:miter lim="800000"/>
            <a:headEnd/>
            <a:tailEnd/>
          </a:ln>
          <a:effectLst/>
        </p:spPr>
        <p:txBody>
          <a:bodyPr anchor="ctr" anchorCtr="1"/>
          <a:lstStyle/>
          <a:p>
            <a:pPr algn="ctr" eaLnBrk="1" hangingPunct="1">
              <a:spcBef>
                <a:spcPct val="50000"/>
              </a:spcBef>
              <a:buFontTx/>
              <a:buNone/>
            </a:pPr>
            <a:r>
              <a:rPr lang="en-GB" altLang="en-US" sz="1200" dirty="0">
                <a:solidFill>
                  <a:schemeClr val="bg1"/>
                </a:solidFill>
                <a:latin typeface="Comic Sans MS" panose="030F0902030302020204" pitchFamily="66" charset="0"/>
                <a:ea typeface="Microsoft YaHei" panose="020B0503020204020204" pitchFamily="34" charset="-122"/>
              </a:rPr>
              <a:t>How has the poet used rhythm and rhyme?</a:t>
            </a:r>
          </a:p>
        </p:txBody>
      </p:sp>
      <p:sp>
        <p:nvSpPr>
          <p:cNvPr id="22" name="AutoShape 10">
            <a:extLst>
              <a:ext uri="{FF2B5EF4-FFF2-40B4-BE49-F238E27FC236}">
                <a16:creationId xmlns:a16="http://schemas.microsoft.com/office/drawing/2014/main" id="{04942874-D218-EF4A-92AC-AF74C642DA0E}"/>
              </a:ext>
            </a:extLst>
          </p:cNvPr>
          <p:cNvSpPr>
            <a:spLocks noChangeArrowheads="1"/>
          </p:cNvSpPr>
          <p:nvPr/>
        </p:nvSpPr>
        <p:spPr bwMode="auto">
          <a:xfrm>
            <a:off x="4561316" y="640415"/>
            <a:ext cx="2803524" cy="506521"/>
          </a:xfrm>
          <a:prstGeom prst="wedgeRoundRectCallout">
            <a:avLst>
              <a:gd name="adj1" fmla="val 43376"/>
              <a:gd name="adj2" fmla="val 79832"/>
              <a:gd name="adj3" fmla="val 16667"/>
            </a:avLst>
          </a:prstGeom>
          <a:solidFill>
            <a:srgbClr val="39AB47"/>
          </a:solidFill>
          <a:ln w="9525">
            <a:noFill/>
            <a:miter lim="800000"/>
            <a:headEnd/>
            <a:tailEnd/>
          </a:ln>
          <a:effectLst/>
        </p:spPr>
        <p:txBody>
          <a:bodyPr anchor="ctr" anchorCtr="1"/>
          <a:lstStyle/>
          <a:p>
            <a:pPr algn="ctr" eaLnBrk="1" hangingPunct="1">
              <a:spcBef>
                <a:spcPct val="50000"/>
              </a:spcBef>
              <a:buFontTx/>
              <a:buNone/>
            </a:pPr>
            <a:r>
              <a:rPr lang="en-GB" altLang="en-US" sz="1200" dirty="0">
                <a:solidFill>
                  <a:schemeClr val="bg1"/>
                </a:solidFill>
                <a:latin typeface="Comic Sans MS" panose="030F0902030302020204" pitchFamily="66" charset="0"/>
                <a:ea typeface="Microsoft YaHei" panose="020B0503020204020204" pitchFamily="34" charset="-122"/>
              </a:rPr>
              <a:t>What happens in the poem?</a:t>
            </a:r>
          </a:p>
        </p:txBody>
      </p:sp>
      <p:sp>
        <p:nvSpPr>
          <p:cNvPr id="23" name="AutoShape 11">
            <a:extLst>
              <a:ext uri="{FF2B5EF4-FFF2-40B4-BE49-F238E27FC236}">
                <a16:creationId xmlns:a16="http://schemas.microsoft.com/office/drawing/2014/main" id="{6D173F71-3065-F745-8B4D-4E4128C23D99}"/>
              </a:ext>
            </a:extLst>
          </p:cNvPr>
          <p:cNvSpPr>
            <a:spLocks noChangeArrowheads="1"/>
          </p:cNvSpPr>
          <p:nvPr/>
        </p:nvSpPr>
        <p:spPr bwMode="auto">
          <a:xfrm>
            <a:off x="1202739" y="1401310"/>
            <a:ext cx="3115433" cy="506520"/>
          </a:xfrm>
          <a:prstGeom prst="wedgeRoundRectCallout">
            <a:avLst>
              <a:gd name="adj1" fmla="val -44440"/>
              <a:gd name="adj2" fmla="val 81300"/>
              <a:gd name="adj3" fmla="val 16667"/>
            </a:avLst>
          </a:prstGeom>
          <a:solidFill>
            <a:srgbClr val="7030A0"/>
          </a:solidFill>
          <a:ln w="9525">
            <a:noFill/>
            <a:miter lim="800000"/>
            <a:headEnd/>
            <a:tailEnd/>
          </a:ln>
          <a:effectLst/>
        </p:spPr>
        <p:txBody>
          <a:bodyPr anchor="ctr" anchorCtr="1"/>
          <a:lstStyle/>
          <a:p>
            <a:pPr algn="ctr" eaLnBrk="1" hangingPunct="1">
              <a:spcBef>
                <a:spcPct val="50000"/>
              </a:spcBef>
              <a:buFontTx/>
              <a:buNone/>
            </a:pPr>
            <a:r>
              <a:rPr lang="en-GB" altLang="en-US" sz="1200" dirty="0">
                <a:solidFill>
                  <a:schemeClr val="bg1"/>
                </a:solidFill>
                <a:latin typeface="Comic Sans MS" panose="030F0902030302020204" pitchFamily="66" charset="0"/>
                <a:ea typeface="Microsoft YaHei" panose="020B0503020204020204" pitchFamily="34" charset="-122"/>
              </a:rPr>
              <a:t>What did the poem remind you of?</a:t>
            </a:r>
          </a:p>
        </p:txBody>
      </p:sp>
      <p:sp>
        <p:nvSpPr>
          <p:cNvPr id="24" name="AutoShape 12">
            <a:extLst>
              <a:ext uri="{FF2B5EF4-FFF2-40B4-BE49-F238E27FC236}">
                <a16:creationId xmlns:a16="http://schemas.microsoft.com/office/drawing/2014/main" id="{6A69ACB6-EA2E-5542-ABD0-18B8833ABB5D}"/>
              </a:ext>
            </a:extLst>
          </p:cNvPr>
          <p:cNvSpPr>
            <a:spLocks noChangeArrowheads="1"/>
          </p:cNvSpPr>
          <p:nvPr/>
        </p:nvSpPr>
        <p:spPr bwMode="auto">
          <a:xfrm>
            <a:off x="4561316" y="1401193"/>
            <a:ext cx="2796099" cy="506520"/>
          </a:xfrm>
          <a:prstGeom prst="wedgeRoundRectCallout">
            <a:avLst>
              <a:gd name="adj1" fmla="val -43139"/>
              <a:gd name="adj2" fmla="val 89975"/>
              <a:gd name="adj3" fmla="val 16667"/>
            </a:avLst>
          </a:prstGeom>
          <a:solidFill>
            <a:srgbClr val="D8222A"/>
          </a:solidFill>
          <a:ln w="9525">
            <a:noFill/>
            <a:miter lim="800000"/>
            <a:headEnd/>
            <a:tailEnd/>
          </a:ln>
          <a:effectLst/>
        </p:spPr>
        <p:txBody>
          <a:bodyPr anchor="ctr" anchorCtr="1"/>
          <a:lstStyle/>
          <a:p>
            <a:pPr algn="ctr"/>
            <a:r>
              <a:rPr lang="en-GB" altLang="en-US" sz="1200" dirty="0">
                <a:solidFill>
                  <a:schemeClr val="bg1"/>
                </a:solidFill>
                <a:latin typeface="Comic Sans MS" panose="030F0902030302020204" pitchFamily="66" charset="0"/>
              </a:rPr>
              <a:t>Choose words and phrases you think have been used effectively.</a:t>
            </a:r>
          </a:p>
        </p:txBody>
      </p:sp>
      <p:sp>
        <p:nvSpPr>
          <p:cNvPr id="25" name="AutoShape 13">
            <a:extLst>
              <a:ext uri="{FF2B5EF4-FFF2-40B4-BE49-F238E27FC236}">
                <a16:creationId xmlns:a16="http://schemas.microsoft.com/office/drawing/2014/main" id="{15BE8819-8459-D742-A581-2B28C3D49FBD}"/>
              </a:ext>
            </a:extLst>
          </p:cNvPr>
          <p:cNvSpPr>
            <a:spLocks noChangeArrowheads="1"/>
          </p:cNvSpPr>
          <p:nvPr/>
        </p:nvSpPr>
        <p:spPr bwMode="auto">
          <a:xfrm>
            <a:off x="7598700" y="1394562"/>
            <a:ext cx="3358575" cy="506519"/>
          </a:xfrm>
          <a:prstGeom prst="wedgeRoundRectCallout">
            <a:avLst>
              <a:gd name="adj1" fmla="val 40336"/>
              <a:gd name="adj2" fmla="val 89808"/>
              <a:gd name="adj3" fmla="val 16667"/>
            </a:avLst>
          </a:prstGeom>
          <a:solidFill>
            <a:srgbClr val="00B0F0"/>
          </a:solidFill>
          <a:ln w="9525">
            <a:noFill/>
            <a:miter lim="800000"/>
            <a:headEnd/>
            <a:tailEnd/>
          </a:ln>
          <a:effectLst/>
        </p:spPr>
        <p:txBody>
          <a:bodyPr anchor="ctr" anchorCtr="1"/>
          <a:lstStyle/>
          <a:p>
            <a:pPr algn="ctr" eaLnBrk="1" hangingPunct="1">
              <a:spcBef>
                <a:spcPct val="50000"/>
              </a:spcBef>
              <a:buFontTx/>
              <a:buNone/>
            </a:pPr>
            <a:r>
              <a:rPr lang="en-GB" altLang="en-US" sz="1200" dirty="0">
                <a:solidFill>
                  <a:schemeClr val="bg1"/>
                </a:solidFill>
                <a:latin typeface="Comic Sans MS" panose="030F0902030302020204" pitchFamily="66" charset="0"/>
                <a:ea typeface="Microsoft YaHei" panose="020B0503020204020204" pitchFamily="34" charset="-122"/>
              </a:rPr>
              <a:t>How does this poem make you feel? Why?</a:t>
            </a:r>
          </a:p>
        </p:txBody>
      </p:sp>
      <p:cxnSp>
        <p:nvCxnSpPr>
          <p:cNvPr id="57" name="Straight Arrow Connector 56">
            <a:extLst>
              <a:ext uri="{FF2B5EF4-FFF2-40B4-BE49-F238E27FC236}">
                <a16:creationId xmlns:a16="http://schemas.microsoft.com/office/drawing/2014/main" id="{78399539-7CCB-294B-BE3A-1A9DAEA227BA}"/>
              </a:ext>
            </a:extLst>
          </p:cNvPr>
          <p:cNvCxnSpPr>
            <a:cxnSpLocks/>
          </p:cNvCxnSpPr>
          <p:nvPr/>
        </p:nvCxnSpPr>
        <p:spPr>
          <a:xfrm flipH="1">
            <a:off x="4782263" y="2992849"/>
            <a:ext cx="474315" cy="342022"/>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0F37ECAF-55F2-B6D5-36EF-0B78BA0D6CBF}"/>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35</a:t>
            </a:r>
          </a:p>
        </p:txBody>
      </p:sp>
    </p:spTree>
    <p:extLst>
      <p:ext uri="{BB962C8B-B14F-4D97-AF65-F5344CB8AC3E}">
        <p14:creationId xmlns:p14="http://schemas.microsoft.com/office/powerpoint/2010/main" val="491698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par>
                                <p:cTn id="7" presetID="22" presetClass="entr" presetSubtype="1" fill="hold" nodeType="withEffect">
                                  <p:stCondLst>
                                    <p:cond delay="0"/>
                                  </p:stCondLst>
                                  <p:childTnLst>
                                    <p:set>
                                      <p:cBhvr>
                                        <p:cTn id="8" dur="1" fill="hold">
                                          <p:stCondLst>
                                            <p:cond delay="0"/>
                                          </p:stCondLst>
                                        </p:cTn>
                                        <p:tgtEl>
                                          <p:spTgt spid="56"/>
                                        </p:tgtEl>
                                        <p:attrNameLst>
                                          <p:attrName>style.visibility</p:attrName>
                                        </p:attrNameLst>
                                      </p:cBhvr>
                                      <p:to>
                                        <p:strVal val="visible"/>
                                      </p:to>
                                    </p:set>
                                    <p:animEffect transition="in" filter="wipe(up)">
                                      <p:cBhvr>
                                        <p:cTn id="9" dur="500"/>
                                        <p:tgtEl>
                                          <p:spTgt spid="56"/>
                                        </p:tgtEl>
                                      </p:cBhvr>
                                    </p:animEffect>
                                  </p:childTnLst>
                                </p:cTn>
                              </p:par>
                            </p:childTnLst>
                          </p:cTn>
                        </p:par>
                        <p:par>
                          <p:cTn id="10" fill="hold">
                            <p:stCondLst>
                              <p:cond delay="500"/>
                            </p:stCondLst>
                            <p:childTnLst>
                              <p:par>
                                <p:cTn id="11" presetID="1" presetClass="entr" presetSubtype="0"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childTnLst>
                                </p:cTn>
                              </p:par>
                              <p:par>
                                <p:cTn id="17" presetID="22" presetClass="entr" presetSubtype="1" fill="hold" nodeType="with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wipe(up)">
                                      <p:cBhvr>
                                        <p:cTn id="19" dur="500"/>
                                        <p:tgtEl>
                                          <p:spTgt spid="57"/>
                                        </p:tgtEl>
                                      </p:cBhvr>
                                    </p:animEffect>
                                  </p:childTnLst>
                                </p:cTn>
                              </p:par>
                            </p:childTnLst>
                          </p:cTn>
                        </p:par>
                        <p:par>
                          <p:cTn id="20" fill="hold">
                            <p:stCondLst>
                              <p:cond delay="500"/>
                            </p:stCondLst>
                            <p:childTnLst>
                              <p:par>
                                <p:cTn id="21" presetID="1" presetClass="entr" presetSubtype="0" fill="hold" grpId="0" nodeType="after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4"/>
                                        </p:tgtEl>
                                        <p:attrNameLst>
                                          <p:attrName>style.visibility</p:attrName>
                                        </p:attrNameLst>
                                      </p:cBhvr>
                                      <p:to>
                                        <p:strVal val="visible"/>
                                      </p:to>
                                    </p:set>
                                  </p:childTnLst>
                                </p:cTn>
                              </p:par>
                              <p:par>
                                <p:cTn id="27" presetID="22" presetClass="entr" presetSubtype="1" fill="hold" nodeType="with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wipe(up)">
                                      <p:cBhvr>
                                        <p:cTn id="29" dur="500"/>
                                        <p:tgtEl>
                                          <p:spTgt spid="45"/>
                                        </p:tgtEl>
                                      </p:cBhvr>
                                    </p:animEffect>
                                  </p:childTnLst>
                                </p:cTn>
                              </p:par>
                            </p:childTnLst>
                          </p:cTn>
                        </p:par>
                        <p:par>
                          <p:cTn id="30" fill="hold">
                            <p:stCondLst>
                              <p:cond delay="500"/>
                            </p:stCondLst>
                            <p:childTnLst>
                              <p:par>
                                <p:cTn id="31" presetID="1" presetClass="entr" presetSubtype="0"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9"/>
                                        </p:tgtEl>
                                        <p:attrNameLst>
                                          <p:attrName>style.visibility</p:attrName>
                                        </p:attrNameLst>
                                      </p:cBhvr>
                                      <p:to>
                                        <p:strVal val="visible"/>
                                      </p:to>
                                    </p:set>
                                  </p:childTnLst>
                                </p:cTn>
                              </p:par>
                              <p:par>
                                <p:cTn id="37" presetID="22" presetClass="entr" presetSubtype="4" fill="hold" nodeType="with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down)">
                                      <p:cBhvr>
                                        <p:cTn id="39" dur="500"/>
                                        <p:tgtEl>
                                          <p:spTgt spid="30"/>
                                        </p:tgtEl>
                                      </p:cBhvr>
                                    </p:animEffect>
                                  </p:childTnLst>
                                </p:cTn>
                              </p:par>
                            </p:childTnLst>
                          </p:cTn>
                        </p:par>
                        <p:par>
                          <p:cTn id="40" fill="hold">
                            <p:stCondLst>
                              <p:cond delay="500"/>
                            </p:stCondLst>
                            <p:childTnLst>
                              <p:par>
                                <p:cTn id="41" presetID="1" presetClass="entr" presetSubtype="0" fill="hold" grpId="0" nodeType="after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childTnLst>
                          </p:cTn>
                        </p:par>
                        <p:par>
                          <p:cTn id="43" fill="hold">
                            <p:stCondLst>
                              <p:cond delay="500"/>
                            </p:stCondLst>
                            <p:childTnLst>
                              <p:par>
                                <p:cTn id="44" presetID="1" presetClass="entr" presetSubtype="0" fill="hold" grpId="0" nodeType="afterEffect">
                                  <p:stCondLst>
                                    <p:cond delay="0"/>
                                  </p:stCondLst>
                                  <p:childTnLst>
                                    <p:set>
                                      <p:cBhvr>
                                        <p:cTn id="45" dur="1" fill="hold">
                                          <p:stCondLst>
                                            <p:cond delay="0"/>
                                          </p:stCondLst>
                                        </p:cTn>
                                        <p:tgtEl>
                                          <p:spTgt spid="32"/>
                                        </p:tgtEl>
                                        <p:attrNameLst>
                                          <p:attrName>style.visibility</p:attrName>
                                        </p:attrNameLst>
                                      </p:cBhvr>
                                      <p:to>
                                        <p:strVal val="visible"/>
                                      </p:to>
                                    </p:set>
                                  </p:childTnLst>
                                </p:cTn>
                              </p:par>
                            </p:childTnLst>
                          </p:cTn>
                        </p:par>
                        <p:par>
                          <p:cTn id="46" fill="hold">
                            <p:stCondLst>
                              <p:cond delay="500"/>
                            </p:stCondLst>
                            <p:childTnLst>
                              <p:par>
                                <p:cTn id="47" presetID="1" presetClass="entr" presetSubtype="0" fill="hold" grpId="0" nodeType="afterEffect">
                                  <p:stCondLst>
                                    <p:cond delay="0"/>
                                  </p:stCondLst>
                                  <p:childTnLst>
                                    <p:set>
                                      <p:cBhvr>
                                        <p:cTn id="48" dur="1" fill="hold">
                                          <p:stCondLst>
                                            <p:cond delay="0"/>
                                          </p:stCondLst>
                                        </p:cTn>
                                        <p:tgtEl>
                                          <p:spTgt spid="35"/>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36"/>
                                        </p:tgtEl>
                                        <p:attrNameLst>
                                          <p:attrName>style.visibility</p:attrName>
                                        </p:attrNameLst>
                                      </p:cBhvr>
                                      <p:to>
                                        <p:strVal val="visible"/>
                                      </p:to>
                                    </p:set>
                                  </p:childTnLst>
                                </p:cTn>
                              </p:par>
                              <p:par>
                                <p:cTn id="53" presetID="22" presetClass="entr" presetSubtype="4" fill="hold" nodeType="with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wipe(down)">
                                      <p:cBhvr>
                                        <p:cTn id="55" dur="500"/>
                                        <p:tgtEl>
                                          <p:spTgt spid="40"/>
                                        </p:tgtEl>
                                      </p:cBhvr>
                                    </p:animEffect>
                                  </p:childTnLst>
                                </p:cTn>
                              </p:par>
                            </p:childTnLst>
                          </p:cTn>
                        </p:par>
                        <p:par>
                          <p:cTn id="56" fill="hold">
                            <p:stCondLst>
                              <p:cond delay="500"/>
                            </p:stCondLst>
                            <p:childTnLst>
                              <p:par>
                                <p:cTn id="57" presetID="1" presetClass="entr" presetSubtype="0" fill="hold" grpId="0" nodeType="afterEffect">
                                  <p:stCondLst>
                                    <p:cond delay="0"/>
                                  </p:stCondLst>
                                  <p:childTnLst>
                                    <p:set>
                                      <p:cBhvr>
                                        <p:cTn id="58"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32" grpId="0" animBg="1"/>
      <p:bldP spid="35" grpId="0" animBg="1"/>
      <p:bldP spid="38" grpId="0" animBg="1"/>
      <p:bldP spid="39" grpId="0" animBg="1"/>
      <p:bldP spid="29" grpId="0" animBg="1"/>
      <p:bldP spid="31" grpId="0" animBg="1"/>
      <p:bldP spid="33" grpId="0" animBg="1"/>
      <p:bldP spid="34" grpId="0" animBg="1"/>
      <p:bldP spid="3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0EE6ED58-73F3-8947-AD7F-84E007ABB3E5}"/>
              </a:ext>
            </a:extLst>
          </p:cNvPr>
          <p:cNvSpPr/>
          <p:nvPr/>
        </p:nvSpPr>
        <p:spPr>
          <a:xfrm>
            <a:off x="2946568" y="3379248"/>
            <a:ext cx="2260432" cy="316666"/>
          </a:xfrm>
          <a:prstGeom prst="rect">
            <a:avLst/>
          </a:prstGeom>
          <a:solidFill>
            <a:srgbClr val="F3C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5C1461DD-CD89-BB4F-A2CE-88DA5743AAF7}"/>
              </a:ext>
            </a:extLst>
          </p:cNvPr>
          <p:cNvSpPr/>
          <p:nvPr/>
        </p:nvSpPr>
        <p:spPr>
          <a:xfrm>
            <a:off x="7162800" y="3379248"/>
            <a:ext cx="1667933" cy="316666"/>
          </a:xfrm>
          <a:prstGeom prst="rect">
            <a:avLst/>
          </a:prstGeom>
          <a:solidFill>
            <a:srgbClr val="F3C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0EF6861B-9948-C349-8912-97213BD5A19C}"/>
              </a:ext>
            </a:extLst>
          </p:cNvPr>
          <p:cNvSpPr/>
          <p:nvPr/>
        </p:nvSpPr>
        <p:spPr>
          <a:xfrm>
            <a:off x="6951133" y="3819515"/>
            <a:ext cx="2844797" cy="316666"/>
          </a:xfrm>
          <a:prstGeom prst="rect">
            <a:avLst/>
          </a:prstGeom>
          <a:solidFill>
            <a:srgbClr val="F3C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5ADB24D3-4582-7F42-B066-26F67A5A179F}"/>
              </a:ext>
            </a:extLst>
          </p:cNvPr>
          <p:cNvSpPr/>
          <p:nvPr/>
        </p:nvSpPr>
        <p:spPr>
          <a:xfrm>
            <a:off x="7365999" y="4259782"/>
            <a:ext cx="2032001" cy="316666"/>
          </a:xfrm>
          <a:prstGeom prst="rect">
            <a:avLst/>
          </a:prstGeom>
          <a:solidFill>
            <a:srgbClr val="F3C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A8592F42-DF15-E04D-B9B2-E0F1335E6EE5}"/>
              </a:ext>
            </a:extLst>
          </p:cNvPr>
          <p:cNvSpPr/>
          <p:nvPr/>
        </p:nvSpPr>
        <p:spPr>
          <a:xfrm>
            <a:off x="6697132" y="4733915"/>
            <a:ext cx="2353735" cy="316666"/>
          </a:xfrm>
          <a:prstGeom prst="rect">
            <a:avLst/>
          </a:prstGeom>
          <a:solidFill>
            <a:srgbClr val="F3C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22">
            <a:extLst>
              <a:ext uri="{FF2B5EF4-FFF2-40B4-BE49-F238E27FC236}">
                <a16:creationId xmlns:a16="http://schemas.microsoft.com/office/drawing/2014/main" id="{32DB7A83-3AE4-0B49-AF62-EE5E6D8830A1}"/>
              </a:ext>
            </a:extLst>
          </p:cNvPr>
          <p:cNvSpPr>
            <a:spLocks noChangeArrowheads="1"/>
          </p:cNvSpPr>
          <p:nvPr/>
        </p:nvSpPr>
        <p:spPr bwMode="auto">
          <a:xfrm>
            <a:off x="411061" y="3234379"/>
            <a:ext cx="11290402" cy="18879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lnSpc>
                <a:spcPct val="150000"/>
              </a:lnSpc>
              <a:spcBef>
                <a:spcPct val="0"/>
              </a:spcBef>
              <a:buNone/>
            </a:pPr>
            <a:r>
              <a:rPr lang="en-GB" altLang="en-US" sz="2000" dirty="0">
                <a:solidFill>
                  <a:srgbClr val="414042"/>
                </a:solidFill>
              </a:rPr>
              <a:t>Ah! the pig-tailed, quidding pirates and the pretty pranks we played, </a:t>
            </a:r>
          </a:p>
          <a:p>
            <a:pPr algn="ctr">
              <a:lnSpc>
                <a:spcPct val="150000"/>
              </a:lnSpc>
              <a:spcBef>
                <a:spcPct val="0"/>
              </a:spcBef>
              <a:buNone/>
            </a:pPr>
            <a:r>
              <a:rPr lang="en-GB" altLang="en-US" sz="2000" dirty="0">
                <a:solidFill>
                  <a:srgbClr val="414042"/>
                </a:solidFill>
              </a:rPr>
              <a:t>All have since been put a stop to by the naughty Board of Trade; </a:t>
            </a:r>
          </a:p>
          <a:p>
            <a:pPr algn="ctr">
              <a:lnSpc>
                <a:spcPct val="150000"/>
              </a:lnSpc>
              <a:spcBef>
                <a:spcPct val="0"/>
              </a:spcBef>
              <a:buNone/>
            </a:pPr>
            <a:r>
              <a:rPr lang="en-GB" altLang="en-US" sz="2000" dirty="0">
                <a:solidFill>
                  <a:srgbClr val="414042"/>
                </a:solidFill>
              </a:rPr>
              <a:t>The schooners and the merry crews are laid away to rest, </a:t>
            </a:r>
          </a:p>
          <a:p>
            <a:pPr algn="ctr">
              <a:lnSpc>
                <a:spcPct val="150000"/>
              </a:lnSpc>
              <a:spcBef>
                <a:spcPct val="0"/>
              </a:spcBef>
              <a:buNone/>
            </a:pPr>
            <a:r>
              <a:rPr lang="en-GB" altLang="en-US" sz="2000" dirty="0">
                <a:solidFill>
                  <a:srgbClr val="414042"/>
                </a:solidFill>
              </a:rPr>
              <a:t>A little south the sunset in the islands of the Blest.</a:t>
            </a:r>
          </a:p>
        </p:txBody>
      </p:sp>
      <p:sp>
        <p:nvSpPr>
          <p:cNvPr id="29" name="Rectangle 28">
            <a:extLst>
              <a:ext uri="{FF2B5EF4-FFF2-40B4-BE49-F238E27FC236}">
                <a16:creationId xmlns:a16="http://schemas.microsoft.com/office/drawing/2014/main" id="{0CBFF2D6-23CF-A844-87B8-3B8F81A4499C}"/>
              </a:ext>
            </a:extLst>
          </p:cNvPr>
          <p:cNvSpPr/>
          <p:nvPr/>
        </p:nvSpPr>
        <p:spPr>
          <a:xfrm>
            <a:off x="1350778" y="5337842"/>
            <a:ext cx="4772342" cy="674539"/>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300" dirty="0">
                <a:solidFill>
                  <a:srgbClr val="414042"/>
                </a:solidFill>
                <a:latin typeface="Comic Sans MS" panose="030F0902030302020204" pitchFamily="66" charset="0"/>
              </a:rPr>
              <a:t>The third line is saying that the ships and pirates are no longer operating, but are </a:t>
            </a:r>
            <a:r>
              <a:rPr lang="en-GB" altLang="en-US" sz="1300" b="1" dirty="0">
                <a:solidFill>
                  <a:srgbClr val="414042"/>
                </a:solidFill>
                <a:latin typeface="Comic Sans MS" panose="030F0902030302020204" pitchFamily="66" charset="0"/>
              </a:rPr>
              <a:t>laid away to rest</a:t>
            </a:r>
            <a:r>
              <a:rPr lang="en-GB" altLang="en-US" sz="1300" dirty="0">
                <a:solidFill>
                  <a:srgbClr val="414042"/>
                </a:solidFill>
                <a:latin typeface="Comic Sans MS" panose="030F0902030302020204" pitchFamily="66" charset="0"/>
              </a:rPr>
              <a:t>.</a:t>
            </a:r>
          </a:p>
        </p:txBody>
      </p:sp>
      <p:cxnSp>
        <p:nvCxnSpPr>
          <p:cNvPr id="30" name="Straight Arrow Connector 29">
            <a:extLst>
              <a:ext uri="{FF2B5EF4-FFF2-40B4-BE49-F238E27FC236}">
                <a16:creationId xmlns:a16="http://schemas.microsoft.com/office/drawing/2014/main" id="{5C267990-D5E7-BE49-8BF8-D2CED3002B76}"/>
              </a:ext>
            </a:extLst>
          </p:cNvPr>
          <p:cNvCxnSpPr>
            <a:cxnSpLocks/>
          </p:cNvCxnSpPr>
          <p:nvPr/>
        </p:nvCxnSpPr>
        <p:spPr>
          <a:xfrm flipV="1">
            <a:off x="1905000" y="4466805"/>
            <a:ext cx="749188" cy="871037"/>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31" name="Rectangle 30">
            <a:extLst>
              <a:ext uri="{FF2B5EF4-FFF2-40B4-BE49-F238E27FC236}">
                <a16:creationId xmlns:a16="http://schemas.microsoft.com/office/drawing/2014/main" id="{9052C812-A180-AA4E-86FD-6EFED3D4978A}"/>
              </a:ext>
            </a:extLst>
          </p:cNvPr>
          <p:cNvSpPr/>
          <p:nvPr/>
        </p:nvSpPr>
        <p:spPr>
          <a:xfrm>
            <a:off x="1125418" y="2336329"/>
            <a:ext cx="2758760" cy="647692"/>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spcBef>
                <a:spcPct val="50000"/>
              </a:spcBef>
            </a:pPr>
            <a:r>
              <a:rPr lang="en-GB" altLang="en-US" sz="1200" dirty="0">
                <a:solidFill>
                  <a:srgbClr val="414042"/>
                </a:solidFill>
                <a:latin typeface="Comic Sans MS" panose="030F0902030302020204" pitchFamily="66" charset="0"/>
              </a:rPr>
              <a:t>Pirates who had pigtails and who told stories.</a:t>
            </a:r>
          </a:p>
        </p:txBody>
      </p:sp>
      <p:sp>
        <p:nvSpPr>
          <p:cNvPr id="33" name="Rectangle 32">
            <a:extLst>
              <a:ext uri="{FF2B5EF4-FFF2-40B4-BE49-F238E27FC236}">
                <a16:creationId xmlns:a16="http://schemas.microsoft.com/office/drawing/2014/main" id="{D7070484-AAB9-7F4B-B054-183ACD034C4F}"/>
              </a:ext>
            </a:extLst>
          </p:cNvPr>
          <p:cNvSpPr/>
          <p:nvPr/>
        </p:nvSpPr>
        <p:spPr>
          <a:xfrm>
            <a:off x="4165634" y="2345157"/>
            <a:ext cx="2372731" cy="647692"/>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300" dirty="0">
                <a:solidFill>
                  <a:srgbClr val="414042"/>
                </a:solidFill>
                <a:latin typeface="Comic Sans MS" panose="030F0902030302020204" pitchFamily="66" charset="0"/>
              </a:rPr>
              <a:t>Actions that were not really pretty but gruesome.</a:t>
            </a:r>
          </a:p>
        </p:txBody>
      </p:sp>
      <p:sp>
        <p:nvSpPr>
          <p:cNvPr id="34" name="Rectangle 33">
            <a:extLst>
              <a:ext uri="{FF2B5EF4-FFF2-40B4-BE49-F238E27FC236}">
                <a16:creationId xmlns:a16="http://schemas.microsoft.com/office/drawing/2014/main" id="{A998F862-29FF-C74E-9A23-C9D447BBE119}"/>
              </a:ext>
            </a:extLst>
          </p:cNvPr>
          <p:cNvSpPr/>
          <p:nvPr/>
        </p:nvSpPr>
        <p:spPr>
          <a:xfrm>
            <a:off x="6703329" y="2345158"/>
            <a:ext cx="4504140" cy="647692"/>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300" dirty="0">
                <a:solidFill>
                  <a:srgbClr val="414042"/>
                </a:solidFill>
                <a:latin typeface="Comic Sans MS" panose="030F0902030302020204" pitchFamily="66" charset="0"/>
              </a:rPr>
              <a:t>The Board of Trade was set up to police merchant shipping. The poet has described the board as </a:t>
            </a:r>
            <a:r>
              <a:rPr lang="en-GB" altLang="en-US" sz="1300" b="1" dirty="0">
                <a:solidFill>
                  <a:srgbClr val="414042"/>
                </a:solidFill>
                <a:latin typeface="Comic Sans MS" panose="030F0902030302020204" pitchFamily="66" charset="0"/>
              </a:rPr>
              <a:t>naughty</a:t>
            </a:r>
            <a:r>
              <a:rPr lang="en-GB" altLang="en-US" sz="1300" dirty="0">
                <a:solidFill>
                  <a:srgbClr val="414042"/>
                </a:solidFill>
                <a:latin typeface="Comic Sans MS" panose="030F0902030302020204" pitchFamily="66" charset="0"/>
              </a:rPr>
              <a:t> as it put a stop to the pirates’ actions.</a:t>
            </a:r>
          </a:p>
        </p:txBody>
      </p:sp>
      <p:sp>
        <p:nvSpPr>
          <p:cNvPr id="36" name="Rectangle 35">
            <a:extLst>
              <a:ext uri="{FF2B5EF4-FFF2-40B4-BE49-F238E27FC236}">
                <a16:creationId xmlns:a16="http://schemas.microsoft.com/office/drawing/2014/main" id="{0B8FA5FF-C6A3-8741-A980-13CAC448A9E2}"/>
              </a:ext>
            </a:extLst>
          </p:cNvPr>
          <p:cNvSpPr/>
          <p:nvPr/>
        </p:nvSpPr>
        <p:spPr>
          <a:xfrm>
            <a:off x="6538365" y="5337842"/>
            <a:ext cx="4583213" cy="674539"/>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300" dirty="0">
                <a:solidFill>
                  <a:srgbClr val="414042"/>
                </a:solidFill>
                <a:latin typeface="Comic Sans MS" panose="030F0902030302020204" pitchFamily="66" charset="0"/>
              </a:rPr>
              <a:t>The </a:t>
            </a:r>
            <a:r>
              <a:rPr lang="en-GB" altLang="en-US" sz="1300" b="1" dirty="0">
                <a:solidFill>
                  <a:srgbClr val="414042"/>
                </a:solidFill>
                <a:latin typeface="Comic Sans MS" panose="030F0902030302020204" pitchFamily="66" charset="0"/>
              </a:rPr>
              <a:t>islands of the Blest</a:t>
            </a:r>
            <a:r>
              <a:rPr lang="en-GB" altLang="en-US" sz="1300" dirty="0">
                <a:solidFill>
                  <a:srgbClr val="414042"/>
                </a:solidFill>
                <a:latin typeface="Comic Sans MS" panose="030F0902030302020204" pitchFamily="66" charset="0"/>
              </a:rPr>
              <a:t> were islands in Greek mythology where the souls of the dead were welcomed. </a:t>
            </a:r>
          </a:p>
        </p:txBody>
      </p:sp>
      <p:cxnSp>
        <p:nvCxnSpPr>
          <p:cNvPr id="56" name="Straight Arrow Connector 55">
            <a:extLst>
              <a:ext uri="{FF2B5EF4-FFF2-40B4-BE49-F238E27FC236}">
                <a16:creationId xmlns:a16="http://schemas.microsoft.com/office/drawing/2014/main" id="{A4337AB3-0A3B-ED4F-A247-8C72BC276DD3}"/>
              </a:ext>
            </a:extLst>
          </p:cNvPr>
          <p:cNvCxnSpPr>
            <a:cxnSpLocks/>
            <a:stCxn id="31" idx="2"/>
          </p:cNvCxnSpPr>
          <p:nvPr/>
        </p:nvCxnSpPr>
        <p:spPr>
          <a:xfrm>
            <a:off x="2504798" y="2984021"/>
            <a:ext cx="779928" cy="342350"/>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20" name="AutoShape 8">
            <a:extLst>
              <a:ext uri="{FF2B5EF4-FFF2-40B4-BE49-F238E27FC236}">
                <a16:creationId xmlns:a16="http://schemas.microsoft.com/office/drawing/2014/main" id="{46B33233-DE85-BC40-9D3E-2C7BE8C2A239}"/>
              </a:ext>
            </a:extLst>
          </p:cNvPr>
          <p:cNvSpPr>
            <a:spLocks noChangeArrowheads="1"/>
          </p:cNvSpPr>
          <p:nvPr/>
        </p:nvSpPr>
        <p:spPr bwMode="auto">
          <a:xfrm>
            <a:off x="812758" y="615350"/>
            <a:ext cx="3470002" cy="506521"/>
          </a:xfrm>
          <a:prstGeom prst="wedgeRoundRectCallout">
            <a:avLst>
              <a:gd name="adj1" fmla="val -45128"/>
              <a:gd name="adj2" fmla="val 80279"/>
              <a:gd name="adj3" fmla="val 16667"/>
            </a:avLst>
          </a:prstGeom>
          <a:solidFill>
            <a:srgbClr val="0070C0"/>
          </a:solidFill>
          <a:ln w="9525">
            <a:noFill/>
            <a:miter lim="800000"/>
            <a:headEnd/>
            <a:tailEnd/>
          </a:ln>
          <a:effectLst/>
        </p:spPr>
        <p:txBody>
          <a:bodyPr anchor="ctr" anchorCtr="1"/>
          <a:lstStyle/>
          <a:p>
            <a:pPr algn="ctr" eaLnBrk="1" hangingPunct="1">
              <a:spcBef>
                <a:spcPct val="50000"/>
              </a:spcBef>
              <a:buFontTx/>
              <a:buNone/>
            </a:pPr>
            <a:r>
              <a:rPr lang="en-GB" altLang="en-US" sz="1200" dirty="0">
                <a:solidFill>
                  <a:schemeClr val="bg1"/>
                </a:solidFill>
                <a:latin typeface="Comic Sans MS" panose="030F0902030302020204" pitchFamily="66" charset="0"/>
                <a:ea typeface="Microsoft YaHei" panose="020B0503020204020204" pitchFamily="34" charset="-122"/>
              </a:rPr>
              <a:t>Can you explain the theme of the poem – what is it about?</a:t>
            </a:r>
          </a:p>
        </p:txBody>
      </p:sp>
      <p:sp>
        <p:nvSpPr>
          <p:cNvPr id="21" name="AutoShape 9">
            <a:extLst>
              <a:ext uri="{FF2B5EF4-FFF2-40B4-BE49-F238E27FC236}">
                <a16:creationId xmlns:a16="http://schemas.microsoft.com/office/drawing/2014/main" id="{A68ECAA8-085C-AA46-B6ED-D70CB9EC1D98}"/>
              </a:ext>
            </a:extLst>
          </p:cNvPr>
          <p:cNvSpPr>
            <a:spLocks noChangeArrowheads="1"/>
          </p:cNvSpPr>
          <p:nvPr/>
        </p:nvSpPr>
        <p:spPr bwMode="auto">
          <a:xfrm>
            <a:off x="7673070" y="615350"/>
            <a:ext cx="3878462" cy="506521"/>
          </a:xfrm>
          <a:prstGeom prst="wedgeRoundRectCallout">
            <a:avLst>
              <a:gd name="adj1" fmla="val -42635"/>
              <a:gd name="adj2" fmla="val 79762"/>
              <a:gd name="adj3" fmla="val 16667"/>
            </a:avLst>
          </a:prstGeom>
          <a:solidFill>
            <a:srgbClr val="EC7206"/>
          </a:solidFill>
          <a:ln w="9525">
            <a:noFill/>
            <a:miter lim="800000"/>
            <a:headEnd/>
            <a:tailEnd/>
          </a:ln>
          <a:effectLst/>
        </p:spPr>
        <p:txBody>
          <a:bodyPr anchor="ctr" anchorCtr="1"/>
          <a:lstStyle/>
          <a:p>
            <a:pPr algn="ctr" eaLnBrk="1" hangingPunct="1">
              <a:spcBef>
                <a:spcPct val="50000"/>
              </a:spcBef>
              <a:buFontTx/>
              <a:buNone/>
            </a:pPr>
            <a:r>
              <a:rPr lang="en-GB" altLang="en-US" sz="1200" dirty="0">
                <a:solidFill>
                  <a:schemeClr val="bg1"/>
                </a:solidFill>
                <a:latin typeface="Comic Sans MS" panose="030F0902030302020204" pitchFamily="66" charset="0"/>
                <a:ea typeface="Microsoft YaHei" panose="020B0503020204020204" pitchFamily="34" charset="-122"/>
              </a:rPr>
              <a:t>How has the poet used rhythm and rhyme?</a:t>
            </a:r>
          </a:p>
        </p:txBody>
      </p:sp>
      <p:sp>
        <p:nvSpPr>
          <p:cNvPr id="22" name="AutoShape 10">
            <a:extLst>
              <a:ext uri="{FF2B5EF4-FFF2-40B4-BE49-F238E27FC236}">
                <a16:creationId xmlns:a16="http://schemas.microsoft.com/office/drawing/2014/main" id="{04942874-D218-EF4A-92AC-AF74C642DA0E}"/>
              </a:ext>
            </a:extLst>
          </p:cNvPr>
          <p:cNvSpPr>
            <a:spLocks noChangeArrowheads="1"/>
          </p:cNvSpPr>
          <p:nvPr/>
        </p:nvSpPr>
        <p:spPr bwMode="auto">
          <a:xfrm>
            <a:off x="4576153" y="635497"/>
            <a:ext cx="2803524" cy="506521"/>
          </a:xfrm>
          <a:prstGeom prst="wedgeRoundRectCallout">
            <a:avLst>
              <a:gd name="adj1" fmla="val 43376"/>
              <a:gd name="adj2" fmla="val 79832"/>
              <a:gd name="adj3" fmla="val 16667"/>
            </a:avLst>
          </a:prstGeom>
          <a:solidFill>
            <a:srgbClr val="39AB47"/>
          </a:solidFill>
          <a:ln w="9525">
            <a:noFill/>
            <a:miter lim="800000"/>
            <a:headEnd/>
            <a:tailEnd/>
          </a:ln>
          <a:effectLst/>
        </p:spPr>
        <p:txBody>
          <a:bodyPr anchor="ctr" anchorCtr="1"/>
          <a:lstStyle/>
          <a:p>
            <a:pPr algn="ctr" eaLnBrk="1" hangingPunct="1">
              <a:spcBef>
                <a:spcPct val="50000"/>
              </a:spcBef>
              <a:buFontTx/>
              <a:buNone/>
            </a:pPr>
            <a:r>
              <a:rPr lang="en-GB" altLang="en-US" sz="1200" dirty="0">
                <a:solidFill>
                  <a:schemeClr val="bg1"/>
                </a:solidFill>
                <a:latin typeface="Comic Sans MS" panose="030F0902030302020204" pitchFamily="66" charset="0"/>
                <a:ea typeface="Microsoft YaHei" panose="020B0503020204020204" pitchFamily="34" charset="-122"/>
              </a:rPr>
              <a:t>What happens in the poem?</a:t>
            </a:r>
          </a:p>
        </p:txBody>
      </p:sp>
      <p:sp>
        <p:nvSpPr>
          <p:cNvPr id="23" name="AutoShape 11">
            <a:extLst>
              <a:ext uri="{FF2B5EF4-FFF2-40B4-BE49-F238E27FC236}">
                <a16:creationId xmlns:a16="http://schemas.microsoft.com/office/drawing/2014/main" id="{6D173F71-3065-F745-8B4D-4E4128C23D99}"/>
              </a:ext>
            </a:extLst>
          </p:cNvPr>
          <p:cNvSpPr>
            <a:spLocks noChangeArrowheads="1"/>
          </p:cNvSpPr>
          <p:nvPr/>
        </p:nvSpPr>
        <p:spPr bwMode="auto">
          <a:xfrm>
            <a:off x="1202739" y="1401310"/>
            <a:ext cx="3115433" cy="506520"/>
          </a:xfrm>
          <a:prstGeom prst="wedgeRoundRectCallout">
            <a:avLst>
              <a:gd name="adj1" fmla="val -44440"/>
              <a:gd name="adj2" fmla="val 81300"/>
              <a:gd name="adj3" fmla="val 16667"/>
            </a:avLst>
          </a:prstGeom>
          <a:solidFill>
            <a:srgbClr val="7030A0"/>
          </a:solidFill>
          <a:ln w="9525">
            <a:noFill/>
            <a:miter lim="800000"/>
            <a:headEnd/>
            <a:tailEnd/>
          </a:ln>
          <a:effectLst/>
        </p:spPr>
        <p:txBody>
          <a:bodyPr anchor="ctr" anchorCtr="1"/>
          <a:lstStyle/>
          <a:p>
            <a:pPr algn="ctr" eaLnBrk="1" hangingPunct="1">
              <a:spcBef>
                <a:spcPct val="50000"/>
              </a:spcBef>
              <a:buFontTx/>
              <a:buNone/>
            </a:pPr>
            <a:r>
              <a:rPr lang="en-GB" altLang="en-US" sz="1200" dirty="0">
                <a:solidFill>
                  <a:schemeClr val="bg1"/>
                </a:solidFill>
                <a:latin typeface="Comic Sans MS" panose="030F0902030302020204" pitchFamily="66" charset="0"/>
                <a:ea typeface="Microsoft YaHei" panose="020B0503020204020204" pitchFamily="34" charset="-122"/>
              </a:rPr>
              <a:t>What did the poem remind you of?</a:t>
            </a:r>
          </a:p>
        </p:txBody>
      </p:sp>
      <p:sp>
        <p:nvSpPr>
          <p:cNvPr id="24" name="AutoShape 12">
            <a:extLst>
              <a:ext uri="{FF2B5EF4-FFF2-40B4-BE49-F238E27FC236}">
                <a16:creationId xmlns:a16="http://schemas.microsoft.com/office/drawing/2014/main" id="{6A69ACB6-EA2E-5542-ABD0-18B8833ABB5D}"/>
              </a:ext>
            </a:extLst>
          </p:cNvPr>
          <p:cNvSpPr>
            <a:spLocks noChangeArrowheads="1"/>
          </p:cNvSpPr>
          <p:nvPr/>
        </p:nvSpPr>
        <p:spPr bwMode="auto">
          <a:xfrm>
            <a:off x="4561316" y="1401193"/>
            <a:ext cx="2796099" cy="506520"/>
          </a:xfrm>
          <a:prstGeom prst="wedgeRoundRectCallout">
            <a:avLst>
              <a:gd name="adj1" fmla="val -43139"/>
              <a:gd name="adj2" fmla="val 89975"/>
              <a:gd name="adj3" fmla="val 16667"/>
            </a:avLst>
          </a:prstGeom>
          <a:solidFill>
            <a:srgbClr val="D8222A"/>
          </a:solidFill>
          <a:ln w="9525">
            <a:noFill/>
            <a:miter lim="800000"/>
            <a:headEnd/>
            <a:tailEnd/>
          </a:ln>
          <a:effectLst/>
        </p:spPr>
        <p:txBody>
          <a:bodyPr anchor="ctr" anchorCtr="1"/>
          <a:lstStyle/>
          <a:p>
            <a:pPr algn="ctr"/>
            <a:r>
              <a:rPr lang="en-GB" altLang="en-US" sz="1200" dirty="0">
                <a:solidFill>
                  <a:schemeClr val="bg1"/>
                </a:solidFill>
                <a:latin typeface="Comic Sans MS" panose="030F0902030302020204" pitchFamily="66" charset="0"/>
              </a:rPr>
              <a:t>Choose words and phrases you think have been used effectively.</a:t>
            </a:r>
          </a:p>
        </p:txBody>
      </p:sp>
      <p:sp>
        <p:nvSpPr>
          <p:cNvPr id="25" name="AutoShape 13">
            <a:extLst>
              <a:ext uri="{FF2B5EF4-FFF2-40B4-BE49-F238E27FC236}">
                <a16:creationId xmlns:a16="http://schemas.microsoft.com/office/drawing/2014/main" id="{15BE8819-8459-D742-A581-2B28C3D49FBD}"/>
              </a:ext>
            </a:extLst>
          </p:cNvPr>
          <p:cNvSpPr>
            <a:spLocks noChangeArrowheads="1"/>
          </p:cNvSpPr>
          <p:nvPr/>
        </p:nvSpPr>
        <p:spPr bwMode="auto">
          <a:xfrm>
            <a:off x="7598700" y="1394562"/>
            <a:ext cx="3358575" cy="506519"/>
          </a:xfrm>
          <a:prstGeom prst="wedgeRoundRectCallout">
            <a:avLst>
              <a:gd name="adj1" fmla="val 40336"/>
              <a:gd name="adj2" fmla="val 89808"/>
              <a:gd name="adj3" fmla="val 16667"/>
            </a:avLst>
          </a:prstGeom>
          <a:solidFill>
            <a:srgbClr val="00B0F0"/>
          </a:solidFill>
          <a:ln w="9525">
            <a:noFill/>
            <a:miter lim="800000"/>
            <a:headEnd/>
            <a:tailEnd/>
          </a:ln>
          <a:effectLst/>
        </p:spPr>
        <p:txBody>
          <a:bodyPr anchor="ctr" anchorCtr="1"/>
          <a:lstStyle/>
          <a:p>
            <a:pPr algn="ctr" eaLnBrk="1" hangingPunct="1">
              <a:spcBef>
                <a:spcPct val="50000"/>
              </a:spcBef>
              <a:buFontTx/>
              <a:buNone/>
            </a:pPr>
            <a:r>
              <a:rPr lang="en-GB" altLang="en-US" sz="1200" dirty="0">
                <a:solidFill>
                  <a:schemeClr val="bg1"/>
                </a:solidFill>
                <a:latin typeface="Comic Sans MS" panose="030F0902030302020204" pitchFamily="66" charset="0"/>
                <a:ea typeface="Microsoft YaHei" panose="020B0503020204020204" pitchFamily="34" charset="-122"/>
              </a:rPr>
              <a:t>How does this poem make you feel? Why?</a:t>
            </a:r>
          </a:p>
        </p:txBody>
      </p:sp>
      <p:cxnSp>
        <p:nvCxnSpPr>
          <p:cNvPr id="57" name="Straight Arrow Connector 56">
            <a:extLst>
              <a:ext uri="{FF2B5EF4-FFF2-40B4-BE49-F238E27FC236}">
                <a16:creationId xmlns:a16="http://schemas.microsoft.com/office/drawing/2014/main" id="{78399539-7CCB-294B-BE3A-1A9DAEA227BA}"/>
              </a:ext>
            </a:extLst>
          </p:cNvPr>
          <p:cNvCxnSpPr>
            <a:cxnSpLocks/>
          </p:cNvCxnSpPr>
          <p:nvPr/>
        </p:nvCxnSpPr>
        <p:spPr>
          <a:xfrm>
            <a:off x="5977915" y="2992849"/>
            <a:ext cx="1481229" cy="436151"/>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nvGrpSpPr>
          <p:cNvPr id="27" name="Group 26">
            <a:extLst>
              <a:ext uri="{FF2B5EF4-FFF2-40B4-BE49-F238E27FC236}">
                <a16:creationId xmlns:a16="http://schemas.microsoft.com/office/drawing/2014/main" id="{0E78CFF9-4B20-1D4C-8384-3E4DF84DB90F}"/>
              </a:ext>
            </a:extLst>
          </p:cNvPr>
          <p:cNvGrpSpPr/>
          <p:nvPr/>
        </p:nvGrpSpPr>
        <p:grpSpPr>
          <a:xfrm>
            <a:off x="7453116" y="2992849"/>
            <a:ext cx="2723930" cy="913849"/>
            <a:chOff x="7453116" y="2992849"/>
            <a:chExt cx="2723930" cy="913849"/>
          </a:xfrm>
        </p:grpSpPr>
        <p:cxnSp>
          <p:nvCxnSpPr>
            <p:cNvPr id="45" name="Straight Arrow Connector 44">
              <a:extLst>
                <a:ext uri="{FF2B5EF4-FFF2-40B4-BE49-F238E27FC236}">
                  <a16:creationId xmlns:a16="http://schemas.microsoft.com/office/drawing/2014/main" id="{5BEB6018-3B74-5045-8A15-4FE952300E91}"/>
                </a:ext>
              </a:extLst>
            </p:cNvPr>
            <p:cNvCxnSpPr>
              <a:cxnSpLocks/>
            </p:cNvCxnSpPr>
            <p:nvPr/>
          </p:nvCxnSpPr>
          <p:spPr>
            <a:xfrm rot="10800000" flipV="1">
              <a:off x="7453116" y="2992849"/>
              <a:ext cx="2723930" cy="772798"/>
            </a:xfrm>
            <a:prstGeom prst="bentConnector3">
              <a:avLst>
                <a:gd name="adj1" fmla="val -2617"/>
              </a:avLst>
            </a:prstGeom>
            <a:ln w="28575" cap="sq">
              <a:solidFill>
                <a:srgbClr val="0070C0"/>
              </a:solidFill>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9FABB0E-2B3F-4043-8543-239C9F80B13C}"/>
                </a:ext>
              </a:extLst>
            </p:cNvPr>
            <p:cNvCxnSpPr/>
            <p:nvPr/>
          </p:nvCxnSpPr>
          <p:spPr>
            <a:xfrm>
              <a:off x="7453116" y="3765648"/>
              <a:ext cx="0" cy="141050"/>
            </a:xfrm>
            <a:prstGeom prst="line">
              <a:avLst/>
            </a:prstGeom>
            <a:ln w="28575" cap="sq">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cxnSp>
        <p:nvCxnSpPr>
          <p:cNvPr id="40" name="Straight Arrow Connector 39">
            <a:extLst>
              <a:ext uri="{FF2B5EF4-FFF2-40B4-BE49-F238E27FC236}">
                <a16:creationId xmlns:a16="http://schemas.microsoft.com/office/drawing/2014/main" id="{8FD2B7FC-7A63-C640-B1D6-68DFB1B1BF6E}"/>
              </a:ext>
            </a:extLst>
          </p:cNvPr>
          <p:cNvCxnSpPr>
            <a:cxnSpLocks/>
            <a:stCxn id="36" idx="0"/>
          </p:cNvCxnSpPr>
          <p:nvPr/>
        </p:nvCxnSpPr>
        <p:spPr>
          <a:xfrm flipH="1" flipV="1">
            <a:off x="8132496" y="5057399"/>
            <a:ext cx="697476" cy="280443"/>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E470CD1C-032D-5B4E-3E5E-56869F4C19F3}"/>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36</a:t>
            </a:r>
          </a:p>
        </p:txBody>
      </p:sp>
    </p:spTree>
    <p:extLst>
      <p:ext uri="{BB962C8B-B14F-4D97-AF65-F5344CB8AC3E}">
        <p14:creationId xmlns:p14="http://schemas.microsoft.com/office/powerpoint/2010/main" val="2355907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par>
                                <p:cTn id="7" presetID="22" presetClass="entr" presetSubtype="1" fill="hold" nodeType="withEffect">
                                  <p:stCondLst>
                                    <p:cond delay="0"/>
                                  </p:stCondLst>
                                  <p:childTnLst>
                                    <p:set>
                                      <p:cBhvr>
                                        <p:cTn id="8" dur="1" fill="hold">
                                          <p:stCondLst>
                                            <p:cond delay="0"/>
                                          </p:stCondLst>
                                        </p:cTn>
                                        <p:tgtEl>
                                          <p:spTgt spid="56"/>
                                        </p:tgtEl>
                                        <p:attrNameLst>
                                          <p:attrName>style.visibility</p:attrName>
                                        </p:attrNameLst>
                                      </p:cBhvr>
                                      <p:to>
                                        <p:strVal val="visible"/>
                                      </p:to>
                                    </p:set>
                                    <p:animEffect transition="in" filter="wipe(up)">
                                      <p:cBhvr>
                                        <p:cTn id="9" dur="500"/>
                                        <p:tgtEl>
                                          <p:spTgt spid="56"/>
                                        </p:tgtEl>
                                      </p:cBhvr>
                                    </p:animEffect>
                                  </p:childTnLst>
                                </p:cTn>
                              </p:par>
                            </p:childTnLst>
                          </p:cTn>
                        </p:par>
                        <p:par>
                          <p:cTn id="10" fill="hold">
                            <p:stCondLst>
                              <p:cond delay="500"/>
                            </p:stCondLst>
                            <p:childTnLst>
                              <p:par>
                                <p:cTn id="11" presetID="1" presetClass="entr" presetSubtype="0"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childTnLst>
                                </p:cTn>
                              </p:par>
                              <p:par>
                                <p:cTn id="17" presetID="22" presetClass="entr" presetSubtype="1" fill="hold" nodeType="with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wipe(up)">
                                      <p:cBhvr>
                                        <p:cTn id="19" dur="500"/>
                                        <p:tgtEl>
                                          <p:spTgt spid="57"/>
                                        </p:tgtEl>
                                      </p:cBhvr>
                                    </p:animEffect>
                                  </p:childTnLst>
                                </p:cTn>
                              </p:par>
                            </p:childTnLst>
                          </p:cTn>
                        </p:par>
                        <p:par>
                          <p:cTn id="20" fill="hold">
                            <p:stCondLst>
                              <p:cond delay="500"/>
                            </p:stCondLst>
                            <p:childTnLst>
                              <p:par>
                                <p:cTn id="21" presetID="1" presetClass="entr" presetSubtype="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4"/>
                                        </p:tgtEl>
                                        <p:attrNameLst>
                                          <p:attrName>style.visibility</p:attrName>
                                        </p:attrNameLst>
                                      </p:cBhvr>
                                      <p:to>
                                        <p:strVal val="visible"/>
                                      </p:to>
                                    </p:set>
                                  </p:childTnLst>
                                </p:cTn>
                              </p:par>
                              <p:par>
                                <p:cTn id="27" presetID="22" presetClass="entr" presetSubtype="1" fill="hold"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wipe(up)">
                                      <p:cBhvr>
                                        <p:cTn id="29" dur="500"/>
                                        <p:tgtEl>
                                          <p:spTgt spid="27"/>
                                        </p:tgtEl>
                                      </p:cBhvr>
                                    </p:animEffect>
                                  </p:childTnLst>
                                </p:cTn>
                              </p:par>
                            </p:childTnLst>
                          </p:cTn>
                        </p:par>
                        <p:par>
                          <p:cTn id="30" fill="hold">
                            <p:stCondLst>
                              <p:cond delay="500"/>
                            </p:stCondLst>
                            <p:childTnLst>
                              <p:par>
                                <p:cTn id="31" presetID="1" presetClass="entr" presetSubtype="0" fill="hold" grpId="0" nodeType="afterEffect">
                                  <p:stCondLst>
                                    <p:cond delay="0"/>
                                  </p:stCondLst>
                                  <p:childTnLst>
                                    <p:set>
                                      <p:cBhvr>
                                        <p:cTn id="32" dur="1" fill="hold">
                                          <p:stCondLst>
                                            <p:cond delay="0"/>
                                          </p:stCondLst>
                                        </p:cTn>
                                        <p:tgtEl>
                                          <p:spTgt spid="3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9"/>
                                        </p:tgtEl>
                                        <p:attrNameLst>
                                          <p:attrName>style.visibility</p:attrName>
                                        </p:attrNameLst>
                                      </p:cBhvr>
                                      <p:to>
                                        <p:strVal val="visible"/>
                                      </p:to>
                                    </p:set>
                                  </p:childTnLst>
                                </p:cTn>
                              </p:par>
                              <p:par>
                                <p:cTn id="37" presetID="22" presetClass="entr" presetSubtype="4" fill="hold" nodeType="with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down)">
                                      <p:cBhvr>
                                        <p:cTn id="39" dur="500"/>
                                        <p:tgtEl>
                                          <p:spTgt spid="30"/>
                                        </p:tgtEl>
                                      </p:cBhvr>
                                    </p:animEffect>
                                  </p:childTnLst>
                                </p:cTn>
                              </p:par>
                            </p:childTnLst>
                          </p:cTn>
                        </p:par>
                        <p:par>
                          <p:cTn id="40" fill="hold">
                            <p:stCondLst>
                              <p:cond delay="500"/>
                            </p:stCondLst>
                            <p:childTnLst>
                              <p:par>
                                <p:cTn id="41" presetID="1" presetClass="entr" presetSubtype="0" fill="hold" grpId="0" nodeType="afterEffect">
                                  <p:stCondLst>
                                    <p:cond delay="0"/>
                                  </p:stCondLst>
                                  <p:childTnLst>
                                    <p:set>
                                      <p:cBhvr>
                                        <p:cTn id="42" dur="1" fill="hold">
                                          <p:stCondLst>
                                            <p:cond delay="0"/>
                                          </p:stCondLst>
                                        </p:cTn>
                                        <p:tgtEl>
                                          <p:spTgt spid="3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6"/>
                                        </p:tgtEl>
                                        <p:attrNameLst>
                                          <p:attrName>style.visibility</p:attrName>
                                        </p:attrNameLst>
                                      </p:cBhvr>
                                      <p:to>
                                        <p:strVal val="visible"/>
                                      </p:to>
                                    </p:set>
                                  </p:childTnLst>
                                </p:cTn>
                              </p:par>
                              <p:par>
                                <p:cTn id="47" presetID="22" presetClass="entr" presetSubtype="4" fill="hold" nodeType="with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wipe(down)">
                                      <p:cBhvr>
                                        <p:cTn id="49" dur="500"/>
                                        <p:tgtEl>
                                          <p:spTgt spid="40"/>
                                        </p:tgtEl>
                                      </p:cBhvr>
                                    </p:animEffect>
                                  </p:childTnLst>
                                </p:cTn>
                              </p:par>
                            </p:childTnLst>
                          </p:cTn>
                        </p:par>
                        <p:par>
                          <p:cTn id="50" fill="hold">
                            <p:stCondLst>
                              <p:cond delay="500"/>
                            </p:stCondLst>
                            <p:childTnLst>
                              <p:par>
                                <p:cTn id="51" presetID="1" presetClass="entr" presetSubtype="0" fill="hold" grpId="0" nodeType="afterEffect">
                                  <p:stCondLst>
                                    <p:cond delay="0"/>
                                  </p:stCondLst>
                                  <p:childTnLst>
                                    <p:set>
                                      <p:cBhvr>
                                        <p:cTn id="52"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2" grpId="0" animBg="1"/>
      <p:bldP spid="35" grpId="0" animBg="1"/>
      <p:bldP spid="37" grpId="0" animBg="1"/>
      <p:bldP spid="38" grpId="0" animBg="1"/>
      <p:bldP spid="29" grpId="0" animBg="1"/>
      <p:bldP spid="31" grpId="0" animBg="1"/>
      <p:bldP spid="33" grpId="0" animBg="1"/>
      <p:bldP spid="34" grpId="0" animBg="1"/>
      <p:bldP spid="36"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4">
            <a:extLst>
              <a:ext uri="{FF2B5EF4-FFF2-40B4-BE49-F238E27FC236}">
                <a16:creationId xmlns:a16="http://schemas.microsoft.com/office/drawing/2014/main" id="{5C424AA7-0500-7D46-B072-14B844741C75}"/>
              </a:ext>
            </a:extLst>
          </p:cNvPr>
          <p:cNvSpPr>
            <a:spLocks noChangeArrowheads="1"/>
          </p:cNvSpPr>
          <p:nvPr/>
        </p:nvSpPr>
        <p:spPr bwMode="auto">
          <a:xfrm>
            <a:off x="1562100" y="974035"/>
            <a:ext cx="9067800" cy="5132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spcBef>
                <a:spcPct val="20000"/>
              </a:spcBef>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500"/>
              </a:spcBef>
              <a:buFontTx/>
              <a:buNone/>
            </a:pPr>
            <a:r>
              <a:rPr lang="en-GB" altLang="en-US" sz="2000" i="1" dirty="0">
                <a:solidFill>
                  <a:srgbClr val="414042"/>
                </a:solidFill>
              </a:rPr>
              <a:t> </a:t>
            </a:r>
            <a:r>
              <a:rPr lang="en-GB" altLang="en-US" sz="1800" dirty="0">
                <a:solidFill>
                  <a:srgbClr val="414042"/>
                </a:solidFill>
              </a:rPr>
              <a:t>We were schooner-rigged and rakish, with a long and </a:t>
            </a:r>
            <a:r>
              <a:rPr lang="en-GB" altLang="en-US" sz="1800" dirty="0" err="1">
                <a:solidFill>
                  <a:srgbClr val="414042"/>
                </a:solidFill>
              </a:rPr>
              <a:t>lissome</a:t>
            </a:r>
            <a:r>
              <a:rPr lang="en-GB" altLang="en-US" sz="1800" dirty="0">
                <a:solidFill>
                  <a:srgbClr val="414042"/>
                </a:solidFill>
              </a:rPr>
              <a:t> hull,</a:t>
            </a:r>
            <a:br>
              <a:rPr lang="en-GB" altLang="en-US" sz="1800" dirty="0">
                <a:solidFill>
                  <a:srgbClr val="414042"/>
                </a:solidFill>
              </a:rPr>
            </a:br>
            <a:r>
              <a:rPr lang="en-GB" altLang="en-US" sz="1800" dirty="0">
                <a:solidFill>
                  <a:srgbClr val="414042"/>
                </a:solidFill>
              </a:rPr>
              <a:t>And we flew the pretty colours of the crossbones and the skull;</a:t>
            </a:r>
            <a:br>
              <a:rPr lang="en-GB" altLang="en-US" sz="1800" dirty="0">
                <a:solidFill>
                  <a:srgbClr val="414042"/>
                </a:solidFill>
              </a:rPr>
            </a:br>
            <a:r>
              <a:rPr lang="en-GB" altLang="en-US" sz="1800" dirty="0">
                <a:solidFill>
                  <a:srgbClr val="414042"/>
                </a:solidFill>
              </a:rPr>
              <a:t>We'd a big black Jolly Roger flapping grimly at the fore,</a:t>
            </a:r>
            <a:br>
              <a:rPr lang="en-GB" altLang="en-US" sz="1800" dirty="0">
                <a:solidFill>
                  <a:srgbClr val="414042"/>
                </a:solidFill>
              </a:rPr>
            </a:br>
            <a:r>
              <a:rPr lang="en-GB" altLang="en-US" sz="1800" dirty="0">
                <a:solidFill>
                  <a:srgbClr val="414042"/>
                </a:solidFill>
              </a:rPr>
              <a:t>And we sailed the Spanish Water in the happy days of yore.</a:t>
            </a:r>
          </a:p>
          <a:p>
            <a:pPr algn="ctr" eaLnBrk="1" hangingPunct="1">
              <a:spcBef>
                <a:spcPts val="1500"/>
              </a:spcBef>
              <a:buFontTx/>
              <a:buNone/>
            </a:pPr>
            <a:r>
              <a:rPr lang="en-GB" altLang="en-US" sz="1800" dirty="0">
                <a:solidFill>
                  <a:srgbClr val="414042"/>
                </a:solidFill>
              </a:rPr>
              <a:t>We'd a long brass gun amidships, like a well-conducted ship,</a:t>
            </a:r>
            <a:br>
              <a:rPr lang="en-GB" altLang="en-US" sz="1800" dirty="0">
                <a:solidFill>
                  <a:srgbClr val="414042"/>
                </a:solidFill>
              </a:rPr>
            </a:br>
            <a:r>
              <a:rPr lang="en-GB" altLang="en-US" sz="1800" dirty="0">
                <a:solidFill>
                  <a:srgbClr val="414042"/>
                </a:solidFill>
              </a:rPr>
              <a:t>We had each a brace of pistols and a cutlass at the hip;</a:t>
            </a:r>
            <a:br>
              <a:rPr lang="en-GB" altLang="en-US" sz="1800" dirty="0">
                <a:solidFill>
                  <a:srgbClr val="414042"/>
                </a:solidFill>
              </a:rPr>
            </a:br>
            <a:r>
              <a:rPr lang="en-GB" altLang="en-US" sz="1800" dirty="0">
                <a:solidFill>
                  <a:srgbClr val="414042"/>
                </a:solidFill>
              </a:rPr>
              <a:t>It's a point which tells against us, and a fact to be deplored,</a:t>
            </a:r>
            <a:br>
              <a:rPr lang="en-GB" altLang="en-US" sz="1800" dirty="0">
                <a:solidFill>
                  <a:srgbClr val="414042"/>
                </a:solidFill>
              </a:rPr>
            </a:br>
            <a:r>
              <a:rPr lang="en-GB" altLang="en-US" sz="1800" dirty="0">
                <a:solidFill>
                  <a:srgbClr val="414042"/>
                </a:solidFill>
              </a:rPr>
              <a:t>But we chased the goodly merchant-men and laid their ships aboard.</a:t>
            </a:r>
          </a:p>
          <a:p>
            <a:pPr algn="ctr" eaLnBrk="1" hangingPunct="1">
              <a:spcBef>
                <a:spcPts val="1500"/>
              </a:spcBef>
              <a:buFontTx/>
              <a:buNone/>
            </a:pPr>
            <a:r>
              <a:rPr lang="en-GB" altLang="en-US" sz="1800" dirty="0">
                <a:solidFill>
                  <a:srgbClr val="414042"/>
                </a:solidFill>
              </a:rPr>
              <a:t>Then the dead men fouled the scuppers and the wounded filled the chains,</a:t>
            </a:r>
            <a:br>
              <a:rPr lang="en-GB" altLang="en-US" sz="1800" dirty="0">
                <a:solidFill>
                  <a:srgbClr val="414042"/>
                </a:solidFill>
              </a:rPr>
            </a:br>
            <a:r>
              <a:rPr lang="en-GB" altLang="en-US" sz="1800" dirty="0">
                <a:solidFill>
                  <a:srgbClr val="414042"/>
                </a:solidFill>
              </a:rPr>
              <a:t>And the paint-work all was spatter dashed with other people’s brains,</a:t>
            </a:r>
            <a:br>
              <a:rPr lang="en-GB" altLang="en-US" sz="1800" dirty="0">
                <a:solidFill>
                  <a:srgbClr val="414042"/>
                </a:solidFill>
              </a:rPr>
            </a:br>
            <a:r>
              <a:rPr lang="en-GB" altLang="en-US" sz="1800" dirty="0">
                <a:solidFill>
                  <a:srgbClr val="414042"/>
                </a:solidFill>
              </a:rPr>
              <a:t>She was boarded, she was looted, she was scuttled till she sank.</a:t>
            </a:r>
            <a:br>
              <a:rPr lang="en-GB" altLang="en-US" sz="1800" dirty="0">
                <a:solidFill>
                  <a:srgbClr val="414042"/>
                </a:solidFill>
              </a:rPr>
            </a:br>
            <a:r>
              <a:rPr lang="en-GB" altLang="en-US" sz="1800" dirty="0">
                <a:solidFill>
                  <a:srgbClr val="414042"/>
                </a:solidFill>
              </a:rPr>
              <a:t>And the pale survivors left us by the medium of the plank.</a:t>
            </a:r>
          </a:p>
          <a:p>
            <a:pPr algn="ctr" eaLnBrk="1" hangingPunct="1">
              <a:spcBef>
                <a:spcPts val="1500"/>
              </a:spcBef>
              <a:buFontTx/>
              <a:buNone/>
            </a:pPr>
            <a:r>
              <a:rPr lang="en-GB" altLang="en-US" sz="1800" dirty="0">
                <a:solidFill>
                  <a:srgbClr val="414042"/>
                </a:solidFill>
              </a:rPr>
              <a:t>Ah! the pig-tailed, quidding pirates and the pretty pranks we played,</a:t>
            </a:r>
            <a:br>
              <a:rPr lang="en-GB" altLang="en-US" sz="1800" dirty="0">
                <a:solidFill>
                  <a:srgbClr val="414042"/>
                </a:solidFill>
              </a:rPr>
            </a:br>
            <a:r>
              <a:rPr lang="en-GB" altLang="en-US" sz="1800" dirty="0">
                <a:solidFill>
                  <a:srgbClr val="414042"/>
                </a:solidFill>
              </a:rPr>
              <a:t>All have since been put a stop to by the naughty Board of Trade;</a:t>
            </a:r>
            <a:br>
              <a:rPr lang="en-GB" altLang="en-US" sz="1800" dirty="0">
                <a:solidFill>
                  <a:srgbClr val="414042"/>
                </a:solidFill>
              </a:rPr>
            </a:br>
            <a:r>
              <a:rPr lang="en-GB" altLang="en-US" sz="1800" dirty="0">
                <a:solidFill>
                  <a:srgbClr val="414042"/>
                </a:solidFill>
              </a:rPr>
              <a:t>The schooners and the merry crews are laid away to rest,</a:t>
            </a:r>
            <a:br>
              <a:rPr lang="en-GB" altLang="en-US" sz="1800" dirty="0">
                <a:solidFill>
                  <a:srgbClr val="414042"/>
                </a:solidFill>
              </a:rPr>
            </a:br>
            <a:r>
              <a:rPr lang="en-GB" altLang="en-US" sz="1800" dirty="0">
                <a:solidFill>
                  <a:srgbClr val="414042"/>
                </a:solidFill>
              </a:rPr>
              <a:t>A little south the sunset in the islands of the Blest.</a:t>
            </a:r>
          </a:p>
        </p:txBody>
      </p:sp>
      <p:pic>
        <p:nvPicPr>
          <p:cNvPr id="28" name="Picture 27" descr="Icon&#10;&#10;Description automatically generated">
            <a:extLst>
              <a:ext uri="{FF2B5EF4-FFF2-40B4-BE49-F238E27FC236}">
                <a16:creationId xmlns:a16="http://schemas.microsoft.com/office/drawing/2014/main" id="{C849C75F-E6A1-7249-8CF2-28CDBAA01B66}"/>
              </a:ext>
            </a:extLst>
          </p:cNvPr>
          <p:cNvPicPr>
            <a:picLocks noChangeAspect="1"/>
          </p:cNvPicPr>
          <p:nvPr/>
        </p:nvPicPr>
        <p:blipFill rotWithShape="1">
          <a:blip r:embed="rId3" cstate="screen">
            <a:alphaModFix amt="10000"/>
            <a:extLst>
              <a:ext uri="{28A0092B-C50C-407E-A947-70E740481C1C}">
                <a14:useLocalDpi xmlns:a14="http://schemas.microsoft.com/office/drawing/2010/main"/>
              </a:ext>
            </a:extLst>
          </a:blip>
          <a:srcRect/>
          <a:stretch/>
        </p:blipFill>
        <p:spPr>
          <a:xfrm>
            <a:off x="556288" y="612840"/>
            <a:ext cx="1625182" cy="2712705"/>
          </a:xfrm>
          <a:prstGeom prst="rect">
            <a:avLst/>
          </a:prstGeom>
        </p:spPr>
      </p:pic>
      <p:pic>
        <p:nvPicPr>
          <p:cNvPr id="32" name="Picture 31" descr="Icon&#10;&#10;Description automatically generated">
            <a:extLst>
              <a:ext uri="{FF2B5EF4-FFF2-40B4-BE49-F238E27FC236}">
                <a16:creationId xmlns:a16="http://schemas.microsoft.com/office/drawing/2014/main" id="{C7AF3B87-549A-A942-AF61-F5482E5EFEA2}"/>
              </a:ext>
            </a:extLst>
          </p:cNvPr>
          <p:cNvPicPr>
            <a:picLocks noChangeAspect="1"/>
          </p:cNvPicPr>
          <p:nvPr/>
        </p:nvPicPr>
        <p:blipFill rotWithShape="1">
          <a:blip r:embed="rId4" cstate="screen">
            <a:alphaModFix amt="10000"/>
            <a:extLst>
              <a:ext uri="{28A0092B-C50C-407E-A947-70E740481C1C}">
                <a14:useLocalDpi xmlns:a14="http://schemas.microsoft.com/office/drawing/2010/main"/>
              </a:ext>
            </a:extLst>
          </a:blip>
          <a:srcRect/>
          <a:stretch/>
        </p:blipFill>
        <p:spPr>
          <a:xfrm>
            <a:off x="10135651" y="3247766"/>
            <a:ext cx="1355039" cy="2857551"/>
          </a:xfrm>
          <a:prstGeom prst="rect">
            <a:avLst/>
          </a:prstGeom>
        </p:spPr>
      </p:pic>
      <p:pic>
        <p:nvPicPr>
          <p:cNvPr id="3" name="Picture 2" descr="A picture containing dark, lit, night sky&#10;&#10;Description automatically generated">
            <a:extLst>
              <a:ext uri="{FF2B5EF4-FFF2-40B4-BE49-F238E27FC236}">
                <a16:creationId xmlns:a16="http://schemas.microsoft.com/office/drawing/2014/main" id="{C67FCC3B-9600-2B41-88B3-B06B4981B35F}"/>
              </a:ext>
            </a:extLst>
          </p:cNvPr>
          <p:cNvPicPr>
            <a:picLocks noChangeAspect="1"/>
          </p:cNvPicPr>
          <p:nvPr/>
        </p:nvPicPr>
        <p:blipFill>
          <a:blip r:embed="rId5">
            <a:alphaModFix amt="10000"/>
          </a:blip>
          <a:stretch>
            <a:fillRect/>
          </a:stretch>
        </p:blipFill>
        <p:spPr>
          <a:xfrm>
            <a:off x="9882918" y="1224205"/>
            <a:ext cx="1509839" cy="1489973"/>
          </a:xfrm>
          <a:prstGeom prst="rect">
            <a:avLst/>
          </a:prstGeom>
        </p:spPr>
      </p:pic>
      <p:pic>
        <p:nvPicPr>
          <p:cNvPr id="5" name="Picture 4" descr="Shape&#10;&#10;Description automatically generated with low confidence">
            <a:extLst>
              <a:ext uri="{FF2B5EF4-FFF2-40B4-BE49-F238E27FC236}">
                <a16:creationId xmlns:a16="http://schemas.microsoft.com/office/drawing/2014/main" id="{443B9C99-B489-A54D-A092-0CFC69363D0E}"/>
              </a:ext>
            </a:extLst>
          </p:cNvPr>
          <p:cNvPicPr>
            <a:picLocks noChangeAspect="1"/>
          </p:cNvPicPr>
          <p:nvPr/>
        </p:nvPicPr>
        <p:blipFill>
          <a:blip r:embed="rId6">
            <a:alphaModFix amt="10000"/>
          </a:blip>
          <a:stretch>
            <a:fillRect/>
          </a:stretch>
        </p:blipFill>
        <p:spPr>
          <a:xfrm>
            <a:off x="556288" y="4708868"/>
            <a:ext cx="1855138" cy="1471557"/>
          </a:xfrm>
          <a:prstGeom prst="rect">
            <a:avLst/>
          </a:prstGeom>
        </p:spPr>
      </p:pic>
      <p:sp>
        <p:nvSpPr>
          <p:cNvPr id="2" name="Text Box 5">
            <a:extLst>
              <a:ext uri="{FF2B5EF4-FFF2-40B4-BE49-F238E27FC236}">
                <a16:creationId xmlns:a16="http://schemas.microsoft.com/office/drawing/2014/main" id="{7E0A2D74-C14D-0C33-3A14-995F1EA13B7E}"/>
              </a:ext>
            </a:extLst>
          </p:cNvPr>
          <p:cNvSpPr txBox="1">
            <a:spLocks noChangeArrowheads="1"/>
          </p:cNvSpPr>
          <p:nvPr/>
        </p:nvSpPr>
        <p:spPr bwMode="auto">
          <a:xfrm>
            <a:off x="1" y="49965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eaLnBrk="1" hangingPunct="1">
              <a:spcBef>
                <a:spcPct val="50000"/>
              </a:spcBef>
            </a:pPr>
            <a:r>
              <a:rPr lang="en-GB" altLang="en-US" sz="2400" b="1" dirty="0">
                <a:solidFill>
                  <a:srgbClr val="0070C0"/>
                </a:solidFill>
              </a:rPr>
              <a:t>Perform the poem</a:t>
            </a:r>
          </a:p>
        </p:txBody>
      </p:sp>
      <p:sp>
        <p:nvSpPr>
          <p:cNvPr id="4" name="TextBox 3">
            <a:extLst>
              <a:ext uri="{FF2B5EF4-FFF2-40B4-BE49-F238E27FC236}">
                <a16:creationId xmlns:a16="http://schemas.microsoft.com/office/drawing/2014/main" id="{D394EC3A-9ED0-2D9A-FE3D-CBC22C67A730}"/>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37</a:t>
            </a:r>
          </a:p>
        </p:txBody>
      </p:sp>
    </p:spTree>
    <p:extLst>
      <p:ext uri="{BB962C8B-B14F-4D97-AF65-F5344CB8AC3E}">
        <p14:creationId xmlns:p14="http://schemas.microsoft.com/office/powerpoint/2010/main" val="214346745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5F5793A-B25C-CF4E-8CEC-63E9812F8FF5}"/>
              </a:ext>
            </a:extLst>
          </p:cNvPr>
          <p:cNvSpPr txBox="1"/>
          <p:nvPr/>
        </p:nvSpPr>
        <p:spPr>
          <a:xfrm>
            <a:off x="1485900" y="-1384300"/>
            <a:ext cx="184731" cy="369332"/>
          </a:xfrm>
          <a:prstGeom prst="rect">
            <a:avLst/>
          </a:prstGeom>
          <a:noFill/>
        </p:spPr>
        <p:txBody>
          <a:bodyPr wrap="none" rtlCol="0">
            <a:spAutoFit/>
          </a:bodyPr>
          <a:lstStyle/>
          <a:p>
            <a:endParaRPr lang="en-US" dirty="0"/>
          </a:p>
        </p:txBody>
      </p:sp>
      <p:sp>
        <p:nvSpPr>
          <p:cNvPr id="10" name="Subtitle 2">
            <a:extLst>
              <a:ext uri="{FF2B5EF4-FFF2-40B4-BE49-F238E27FC236}">
                <a16:creationId xmlns:a16="http://schemas.microsoft.com/office/drawing/2014/main" id="{6D293572-B483-E042-8E77-D42B49D917B2}"/>
              </a:ext>
            </a:extLst>
          </p:cNvPr>
          <p:cNvSpPr txBox="1">
            <a:spLocks/>
          </p:cNvSpPr>
          <p:nvPr/>
        </p:nvSpPr>
        <p:spPr>
          <a:xfrm>
            <a:off x="0" y="510186"/>
            <a:ext cx="12192000" cy="40569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eaLnBrk="1" hangingPunct="1">
              <a:spcBef>
                <a:spcPct val="50000"/>
              </a:spcBef>
              <a:buFontTx/>
              <a:buNone/>
            </a:pPr>
            <a:r>
              <a:rPr lang="en-GB" altLang="en-US" sz="2200" b="1" dirty="0">
                <a:solidFill>
                  <a:srgbClr val="0070C0"/>
                </a:solidFill>
                <a:latin typeface="Comic Sans MS" panose="030F0902030302020204" pitchFamily="66" charset="0"/>
              </a:rPr>
              <a:t>What language effects have been used?</a:t>
            </a:r>
          </a:p>
        </p:txBody>
      </p:sp>
      <p:sp>
        <p:nvSpPr>
          <p:cNvPr id="11" name="Text Box 4">
            <a:extLst>
              <a:ext uri="{FF2B5EF4-FFF2-40B4-BE49-F238E27FC236}">
                <a16:creationId xmlns:a16="http://schemas.microsoft.com/office/drawing/2014/main" id="{8EFABCC2-2483-3745-A3D2-A4B18BC0967E}"/>
              </a:ext>
            </a:extLst>
          </p:cNvPr>
          <p:cNvSpPr txBox="1">
            <a:spLocks noChangeArrowheads="1"/>
          </p:cNvSpPr>
          <p:nvPr/>
        </p:nvSpPr>
        <p:spPr bwMode="auto">
          <a:xfrm>
            <a:off x="965079" y="1920700"/>
            <a:ext cx="10348683" cy="1262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lvl1pPr marL="87313">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0" eaLnBrk="1" hangingPunct="1">
              <a:spcAft>
                <a:spcPts val="500"/>
              </a:spcAft>
            </a:pPr>
            <a:r>
              <a:rPr lang="en-GB" altLang="en-US" sz="1600" b="1" dirty="0">
                <a:solidFill>
                  <a:srgbClr val="0070C0"/>
                </a:solidFill>
              </a:rPr>
              <a:t>ALLITERATION</a:t>
            </a:r>
            <a:r>
              <a:rPr lang="en-GB" altLang="en-US" sz="1600" dirty="0">
                <a:solidFill>
                  <a:srgbClr val="414042"/>
                </a:solidFill>
              </a:rPr>
              <a:t> is the repetition of the initial sound in consecutive or nearby words:</a:t>
            </a:r>
          </a:p>
          <a:p>
            <a:pPr marL="0" algn="ctr" eaLnBrk="1" hangingPunct="1">
              <a:spcAft>
                <a:spcPts val="500"/>
              </a:spcAft>
            </a:pPr>
            <a:r>
              <a:rPr lang="en-GB" altLang="en-US" sz="1600" b="1" u="sng" dirty="0">
                <a:solidFill>
                  <a:srgbClr val="0070C0"/>
                </a:solidFill>
              </a:rPr>
              <a:t>P</a:t>
            </a:r>
            <a:r>
              <a:rPr lang="en-GB" altLang="en-US" sz="1600" dirty="0">
                <a:solidFill>
                  <a:srgbClr val="414042"/>
                </a:solidFill>
              </a:rPr>
              <a:t>eter </a:t>
            </a:r>
            <a:r>
              <a:rPr lang="en-GB" altLang="en-US" sz="1600" b="1" u="sng" dirty="0">
                <a:solidFill>
                  <a:srgbClr val="0070C0"/>
                </a:solidFill>
              </a:rPr>
              <a:t>P</a:t>
            </a:r>
            <a:r>
              <a:rPr lang="en-GB" altLang="en-US" sz="1600" dirty="0">
                <a:solidFill>
                  <a:srgbClr val="414042"/>
                </a:solidFill>
              </a:rPr>
              <a:t>iper </a:t>
            </a:r>
            <a:r>
              <a:rPr lang="en-GB" altLang="en-US" sz="1600" b="1" u="sng" dirty="0">
                <a:solidFill>
                  <a:srgbClr val="0070C0"/>
                </a:solidFill>
              </a:rPr>
              <a:t>p</a:t>
            </a:r>
            <a:r>
              <a:rPr lang="en-GB" altLang="en-US" sz="1600" dirty="0">
                <a:solidFill>
                  <a:srgbClr val="414042"/>
                </a:solidFill>
              </a:rPr>
              <a:t>icked a </a:t>
            </a:r>
            <a:r>
              <a:rPr lang="en-GB" altLang="en-US" sz="1600" b="1" u="sng" dirty="0">
                <a:solidFill>
                  <a:srgbClr val="0070C0"/>
                </a:solidFill>
              </a:rPr>
              <a:t>p</a:t>
            </a:r>
            <a:r>
              <a:rPr lang="en-GB" altLang="en-US" sz="1600" dirty="0">
                <a:solidFill>
                  <a:srgbClr val="414042"/>
                </a:solidFill>
              </a:rPr>
              <a:t>eck of </a:t>
            </a:r>
            <a:r>
              <a:rPr lang="en-GB" altLang="en-US" sz="1600" b="1" u="sng" dirty="0">
                <a:solidFill>
                  <a:srgbClr val="0070C0"/>
                </a:solidFill>
              </a:rPr>
              <a:t>p</a:t>
            </a:r>
            <a:r>
              <a:rPr lang="en-GB" altLang="en-US" sz="1600" dirty="0">
                <a:solidFill>
                  <a:srgbClr val="414042"/>
                </a:solidFill>
              </a:rPr>
              <a:t>ickled </a:t>
            </a:r>
            <a:r>
              <a:rPr lang="en-GB" altLang="en-US" sz="1600" b="1" u="sng" dirty="0">
                <a:solidFill>
                  <a:srgbClr val="0070C0"/>
                </a:solidFill>
              </a:rPr>
              <a:t>p</a:t>
            </a:r>
            <a:r>
              <a:rPr lang="en-GB" altLang="en-US" sz="1600" dirty="0">
                <a:solidFill>
                  <a:srgbClr val="414042"/>
                </a:solidFill>
              </a:rPr>
              <a:t>epper.</a:t>
            </a:r>
          </a:p>
          <a:p>
            <a:pPr marL="0" eaLnBrk="1" hangingPunct="1">
              <a:spcAft>
                <a:spcPts val="500"/>
              </a:spcAft>
            </a:pPr>
            <a:r>
              <a:rPr lang="en-GB" altLang="en-US" sz="1600" dirty="0">
                <a:solidFill>
                  <a:srgbClr val="414042"/>
                </a:solidFill>
              </a:rPr>
              <a:t>Alliteration in poetry is used to sound pleasing to the ear. It can link words together and highlight the subject being written about. </a:t>
            </a:r>
          </a:p>
        </p:txBody>
      </p:sp>
      <p:sp>
        <p:nvSpPr>
          <p:cNvPr id="13" name="Text Box 4">
            <a:extLst>
              <a:ext uri="{FF2B5EF4-FFF2-40B4-BE49-F238E27FC236}">
                <a16:creationId xmlns:a16="http://schemas.microsoft.com/office/drawing/2014/main" id="{1AC3A1B9-A31B-3D48-8A91-EE4608DCBD12}"/>
              </a:ext>
            </a:extLst>
          </p:cNvPr>
          <p:cNvSpPr txBox="1">
            <a:spLocks noChangeArrowheads="1"/>
          </p:cNvSpPr>
          <p:nvPr/>
        </p:nvSpPr>
        <p:spPr bwMode="auto">
          <a:xfrm>
            <a:off x="670611" y="927186"/>
            <a:ext cx="9956680" cy="932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lvl1pPr marL="87313">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r>
              <a:rPr lang="en-GB" altLang="en-US" sz="1600" dirty="0">
                <a:solidFill>
                  <a:srgbClr val="414042"/>
                </a:solidFill>
              </a:rPr>
              <a:t>Writers use different techniques to enhance their writing and poets in particular use those to make their poems flow, sound pleasing and guide the reader. </a:t>
            </a:r>
          </a:p>
          <a:p>
            <a:pPr eaLnBrk="1" hangingPunct="1">
              <a:spcBef>
                <a:spcPct val="0"/>
              </a:spcBef>
              <a:buFontTx/>
              <a:buNone/>
            </a:pPr>
            <a:r>
              <a:rPr lang="en-GB" altLang="en-US" sz="1600" dirty="0">
                <a:solidFill>
                  <a:srgbClr val="414042"/>
                </a:solidFill>
              </a:rPr>
              <a:t>With any techniques, it is important not to overdo it – sometimes, less is more.</a:t>
            </a:r>
          </a:p>
        </p:txBody>
      </p:sp>
      <p:sp>
        <p:nvSpPr>
          <p:cNvPr id="14" name="Rectangle 13">
            <a:extLst>
              <a:ext uri="{FF2B5EF4-FFF2-40B4-BE49-F238E27FC236}">
                <a16:creationId xmlns:a16="http://schemas.microsoft.com/office/drawing/2014/main" id="{A50EBF9C-5D6B-C740-A3CE-9EB26FC7FA21}"/>
              </a:ext>
            </a:extLst>
          </p:cNvPr>
          <p:cNvSpPr/>
          <p:nvPr/>
        </p:nvSpPr>
        <p:spPr>
          <a:xfrm>
            <a:off x="834187" y="1892459"/>
            <a:ext cx="10479577" cy="1365153"/>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ACCE2522-05A2-D732-4033-6D676B2356DD}"/>
              </a:ext>
            </a:extLst>
          </p:cNvPr>
          <p:cNvSpPr/>
          <p:nvPr/>
        </p:nvSpPr>
        <p:spPr>
          <a:xfrm>
            <a:off x="834186" y="3429000"/>
            <a:ext cx="10479577" cy="1584703"/>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Box 4">
            <a:extLst>
              <a:ext uri="{FF2B5EF4-FFF2-40B4-BE49-F238E27FC236}">
                <a16:creationId xmlns:a16="http://schemas.microsoft.com/office/drawing/2014/main" id="{FD94EA81-5153-D593-6266-650BB0AEE393}"/>
              </a:ext>
            </a:extLst>
          </p:cNvPr>
          <p:cNvSpPr txBox="1">
            <a:spLocks noChangeArrowheads="1"/>
          </p:cNvSpPr>
          <p:nvPr/>
        </p:nvSpPr>
        <p:spPr bwMode="auto">
          <a:xfrm>
            <a:off x="977246" y="3525877"/>
            <a:ext cx="10336516" cy="14878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lvl1pPr marL="87313">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0" eaLnBrk="1" hangingPunct="1">
              <a:spcAft>
                <a:spcPts val="500"/>
              </a:spcAft>
            </a:pPr>
            <a:r>
              <a:rPr lang="en-GB" altLang="en-US" sz="1600" b="1" dirty="0">
                <a:solidFill>
                  <a:srgbClr val="0070C0"/>
                </a:solidFill>
              </a:rPr>
              <a:t>ASSONANCE</a:t>
            </a:r>
            <a:r>
              <a:rPr lang="en-GB" altLang="en-US" sz="1600" dirty="0">
                <a:solidFill>
                  <a:srgbClr val="414042"/>
                </a:solidFill>
              </a:rPr>
              <a:t> is the repetition of the vowel sounds in words:</a:t>
            </a:r>
          </a:p>
          <a:p>
            <a:pPr marL="0" algn="ctr" eaLnBrk="1" hangingPunct="1">
              <a:spcAft>
                <a:spcPts val="500"/>
              </a:spcAft>
            </a:pPr>
            <a:r>
              <a:rPr lang="en-GB" altLang="en-US" sz="1600" dirty="0">
                <a:solidFill>
                  <a:srgbClr val="414042"/>
                </a:solidFill>
              </a:rPr>
              <a:t>H</a:t>
            </a:r>
            <a:r>
              <a:rPr lang="en-GB" altLang="en-US" sz="1600" b="1" u="sng" dirty="0">
                <a:solidFill>
                  <a:srgbClr val="0070C0"/>
                </a:solidFill>
              </a:rPr>
              <a:t>ow</a:t>
            </a:r>
            <a:r>
              <a:rPr lang="en-GB" altLang="en-US" sz="1600" dirty="0">
                <a:solidFill>
                  <a:srgbClr val="414042"/>
                </a:solidFill>
              </a:rPr>
              <a:t> n</a:t>
            </a:r>
            <a:r>
              <a:rPr lang="en-GB" altLang="en-US" sz="1600" b="1" u="sng" dirty="0">
                <a:solidFill>
                  <a:srgbClr val="0070C0"/>
                </a:solidFill>
              </a:rPr>
              <a:t>ow</a:t>
            </a:r>
            <a:r>
              <a:rPr lang="en-GB" altLang="en-US" sz="1600" dirty="0">
                <a:solidFill>
                  <a:srgbClr val="414042"/>
                </a:solidFill>
              </a:rPr>
              <a:t> br</a:t>
            </a:r>
            <a:r>
              <a:rPr lang="en-GB" altLang="en-US" sz="1600" b="1" u="sng" dirty="0">
                <a:solidFill>
                  <a:srgbClr val="0070C0"/>
                </a:solidFill>
              </a:rPr>
              <a:t>ow</a:t>
            </a:r>
            <a:r>
              <a:rPr lang="en-GB" altLang="en-US" sz="1600" dirty="0">
                <a:solidFill>
                  <a:srgbClr val="414042"/>
                </a:solidFill>
              </a:rPr>
              <a:t>n c</a:t>
            </a:r>
            <a:r>
              <a:rPr lang="en-GB" altLang="en-US" sz="1600" b="1" u="sng" dirty="0">
                <a:solidFill>
                  <a:srgbClr val="0070C0"/>
                </a:solidFill>
              </a:rPr>
              <a:t>ow</a:t>
            </a:r>
            <a:r>
              <a:rPr lang="en-GB" altLang="en-US" sz="1600" dirty="0">
                <a:solidFill>
                  <a:srgbClr val="414042"/>
                </a:solidFill>
              </a:rPr>
              <a:t>?</a:t>
            </a:r>
          </a:p>
          <a:p>
            <a:pPr marL="0" eaLnBrk="1" hangingPunct="1">
              <a:spcAft>
                <a:spcPts val="500"/>
              </a:spcAft>
            </a:pPr>
            <a:r>
              <a:rPr lang="en-GB" altLang="en-US" sz="1600" dirty="0">
                <a:solidFill>
                  <a:srgbClr val="3E3F41"/>
                </a:solidFill>
              </a:rPr>
              <a:t>Assonance can help build the rhythm and flow in the poem and can guide the reader as to which syllables should be stressed. Long vowel sounds can slow down the reading of the poem, whilst short vowel sounds are more lively.</a:t>
            </a:r>
          </a:p>
        </p:txBody>
      </p:sp>
      <p:sp>
        <p:nvSpPr>
          <p:cNvPr id="8" name="TextBox 7">
            <a:extLst>
              <a:ext uri="{FF2B5EF4-FFF2-40B4-BE49-F238E27FC236}">
                <a16:creationId xmlns:a16="http://schemas.microsoft.com/office/drawing/2014/main" id="{2856F519-3CD1-5674-E6D6-05AEB7E971B5}"/>
              </a:ext>
            </a:extLst>
          </p:cNvPr>
          <p:cNvSpPr txBox="1"/>
          <p:nvPr/>
        </p:nvSpPr>
        <p:spPr>
          <a:xfrm>
            <a:off x="977246" y="5250133"/>
            <a:ext cx="10204781" cy="830997"/>
          </a:xfrm>
          <a:prstGeom prst="rect">
            <a:avLst/>
          </a:prstGeom>
          <a:noFill/>
        </p:spPr>
        <p:txBody>
          <a:bodyPr wrap="square">
            <a:spAutoFit/>
          </a:bodyPr>
          <a:lstStyle/>
          <a:p>
            <a:pPr eaLnBrk="1" hangingPunct="1">
              <a:spcAft>
                <a:spcPts val="1000"/>
              </a:spcAft>
            </a:pPr>
            <a:r>
              <a:rPr lang="en-GB" altLang="en-US" sz="1600" b="1" dirty="0">
                <a:solidFill>
                  <a:srgbClr val="0070C0"/>
                </a:solidFill>
                <a:latin typeface="Comic Sans MS" panose="030F0702030302020204" pitchFamily="66" charset="0"/>
              </a:rPr>
              <a:t>RHYME</a:t>
            </a:r>
            <a:r>
              <a:rPr lang="en-GB" altLang="en-US" sz="1600" b="1" dirty="0">
                <a:solidFill>
                  <a:srgbClr val="414042"/>
                </a:solidFill>
                <a:latin typeface="Comic Sans MS" panose="030F0702030302020204" pitchFamily="66" charset="0"/>
              </a:rPr>
              <a:t> </a:t>
            </a:r>
            <a:r>
              <a:rPr lang="en-GB" altLang="en-US" sz="1600" dirty="0">
                <a:solidFill>
                  <a:srgbClr val="414042"/>
                </a:solidFill>
                <a:latin typeface="Comic Sans MS" panose="030F0702030302020204" pitchFamily="66" charset="0"/>
              </a:rPr>
              <a:t>along with rhythm help make a poem melodic and pleasant sounding. A regular rhyme is easy on the ear and helps the reader to remember the lines for performance. Although poetry doesn’t have to rhyme, many people prefer it if it does.</a:t>
            </a:r>
          </a:p>
        </p:txBody>
      </p:sp>
      <p:sp>
        <p:nvSpPr>
          <p:cNvPr id="9" name="Rectangle 8">
            <a:extLst>
              <a:ext uri="{FF2B5EF4-FFF2-40B4-BE49-F238E27FC236}">
                <a16:creationId xmlns:a16="http://schemas.microsoft.com/office/drawing/2014/main" id="{72AE771E-D3E9-133A-34A3-6229C090D98F}"/>
              </a:ext>
            </a:extLst>
          </p:cNvPr>
          <p:cNvSpPr/>
          <p:nvPr/>
        </p:nvSpPr>
        <p:spPr>
          <a:xfrm>
            <a:off x="834185" y="5185091"/>
            <a:ext cx="10479577" cy="97287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AD29382F-1BF6-6EFD-E735-2C825B011043}"/>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38</a:t>
            </a:r>
          </a:p>
        </p:txBody>
      </p:sp>
    </p:spTree>
    <p:extLst>
      <p:ext uri="{BB962C8B-B14F-4D97-AF65-F5344CB8AC3E}">
        <p14:creationId xmlns:p14="http://schemas.microsoft.com/office/powerpoint/2010/main" val="34221362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5F5793A-B25C-CF4E-8CEC-63E9812F8FF5}"/>
              </a:ext>
            </a:extLst>
          </p:cNvPr>
          <p:cNvSpPr txBox="1"/>
          <p:nvPr/>
        </p:nvSpPr>
        <p:spPr>
          <a:xfrm>
            <a:off x="1485900" y="-1384300"/>
            <a:ext cx="184731" cy="369332"/>
          </a:xfrm>
          <a:prstGeom prst="rect">
            <a:avLst/>
          </a:prstGeom>
          <a:noFill/>
        </p:spPr>
        <p:txBody>
          <a:bodyPr wrap="none" rtlCol="0">
            <a:spAutoFit/>
          </a:bodyPr>
          <a:lstStyle/>
          <a:p>
            <a:endParaRPr lang="en-US" dirty="0"/>
          </a:p>
        </p:txBody>
      </p:sp>
      <p:sp>
        <p:nvSpPr>
          <p:cNvPr id="10" name="Subtitle 2">
            <a:extLst>
              <a:ext uri="{FF2B5EF4-FFF2-40B4-BE49-F238E27FC236}">
                <a16:creationId xmlns:a16="http://schemas.microsoft.com/office/drawing/2014/main" id="{6D293572-B483-E042-8E77-D42B49D917B2}"/>
              </a:ext>
            </a:extLst>
          </p:cNvPr>
          <p:cNvSpPr txBox="1">
            <a:spLocks/>
          </p:cNvSpPr>
          <p:nvPr/>
        </p:nvSpPr>
        <p:spPr>
          <a:xfrm>
            <a:off x="0" y="705143"/>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eaLnBrk="1" hangingPunct="1">
              <a:spcBef>
                <a:spcPct val="0"/>
              </a:spcBef>
              <a:buFontTx/>
              <a:buNone/>
            </a:pPr>
            <a:r>
              <a:rPr lang="en-GB" altLang="en-US" sz="3200" b="1" dirty="0">
                <a:solidFill>
                  <a:srgbClr val="0070C0"/>
                </a:solidFill>
                <a:latin typeface="Comic Sans MS" panose="030F0902030302020204" pitchFamily="66" charset="0"/>
              </a:rPr>
              <a:t>Alliteration</a:t>
            </a:r>
          </a:p>
        </p:txBody>
      </p:sp>
      <p:sp>
        <p:nvSpPr>
          <p:cNvPr id="8" name="Rectangle 4">
            <a:extLst>
              <a:ext uri="{FF2B5EF4-FFF2-40B4-BE49-F238E27FC236}">
                <a16:creationId xmlns:a16="http://schemas.microsoft.com/office/drawing/2014/main" id="{54DCE5D2-5076-4F44-84CB-18EC8641ECCB}"/>
              </a:ext>
            </a:extLst>
          </p:cNvPr>
          <p:cNvSpPr>
            <a:spLocks noChangeArrowheads="1"/>
          </p:cNvSpPr>
          <p:nvPr/>
        </p:nvSpPr>
        <p:spPr bwMode="auto">
          <a:xfrm>
            <a:off x="412694" y="1389844"/>
            <a:ext cx="11361217" cy="45196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spcBef>
                <a:spcPct val="20000"/>
              </a:spcBef>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115000"/>
              </a:lnSpc>
              <a:spcBef>
                <a:spcPts val="1500"/>
              </a:spcBef>
              <a:buFontTx/>
              <a:buNone/>
            </a:pPr>
            <a:r>
              <a:rPr lang="en-GB" altLang="en-US" sz="2300" dirty="0">
                <a:solidFill>
                  <a:srgbClr val="414042"/>
                </a:solidFill>
              </a:rPr>
              <a:t>schooner-</a:t>
            </a:r>
            <a:r>
              <a:rPr lang="en-GB" altLang="en-US" sz="2300" b="1" u="sng" dirty="0">
                <a:solidFill>
                  <a:srgbClr val="CC0099"/>
                </a:solidFill>
              </a:rPr>
              <a:t>r</a:t>
            </a:r>
            <a:r>
              <a:rPr lang="en-GB" altLang="en-US" sz="2300" dirty="0">
                <a:solidFill>
                  <a:srgbClr val="414042"/>
                </a:solidFill>
              </a:rPr>
              <a:t>igged and </a:t>
            </a:r>
            <a:r>
              <a:rPr lang="en-GB" altLang="en-US" sz="2300" b="1" u="sng" dirty="0">
                <a:solidFill>
                  <a:srgbClr val="CC0099"/>
                </a:solidFill>
              </a:rPr>
              <a:t>r</a:t>
            </a:r>
            <a:r>
              <a:rPr lang="en-GB" altLang="en-US" sz="2300" dirty="0">
                <a:solidFill>
                  <a:srgbClr val="414042"/>
                </a:solidFill>
              </a:rPr>
              <a:t>akish</a:t>
            </a:r>
            <a:br>
              <a:rPr lang="en-GB" altLang="en-US" sz="2300" dirty="0">
                <a:solidFill>
                  <a:srgbClr val="414042"/>
                </a:solidFill>
              </a:rPr>
            </a:br>
            <a:r>
              <a:rPr lang="en-GB" altLang="en-US" sz="2300" b="1" u="sng" dirty="0">
                <a:solidFill>
                  <a:srgbClr val="CC0099"/>
                </a:solidFill>
              </a:rPr>
              <a:t>l</a:t>
            </a:r>
            <a:r>
              <a:rPr lang="en-GB" altLang="en-US" sz="2300" dirty="0">
                <a:solidFill>
                  <a:srgbClr val="414042"/>
                </a:solidFill>
              </a:rPr>
              <a:t>ong and </a:t>
            </a:r>
            <a:r>
              <a:rPr lang="en-GB" altLang="en-US" sz="2300" b="1" u="sng" dirty="0" err="1">
                <a:solidFill>
                  <a:srgbClr val="CC0099"/>
                </a:solidFill>
              </a:rPr>
              <a:t>l</a:t>
            </a:r>
            <a:r>
              <a:rPr lang="en-GB" altLang="en-US" sz="2300" dirty="0" err="1">
                <a:solidFill>
                  <a:srgbClr val="414042"/>
                </a:solidFill>
              </a:rPr>
              <a:t>issome</a:t>
            </a:r>
            <a:br>
              <a:rPr lang="en-GB" altLang="en-US" sz="2300" dirty="0">
                <a:solidFill>
                  <a:srgbClr val="414042"/>
                </a:solidFill>
              </a:rPr>
            </a:br>
            <a:r>
              <a:rPr lang="en-GB" altLang="en-US" sz="2300" b="1" u="sng" dirty="0">
                <a:solidFill>
                  <a:srgbClr val="CC0099"/>
                </a:solidFill>
              </a:rPr>
              <a:t>c</a:t>
            </a:r>
            <a:r>
              <a:rPr lang="en-GB" altLang="en-US" sz="2300" dirty="0">
                <a:solidFill>
                  <a:srgbClr val="414042"/>
                </a:solidFill>
              </a:rPr>
              <a:t>olours of the </a:t>
            </a:r>
            <a:r>
              <a:rPr lang="en-GB" altLang="en-US" sz="2300" b="1" u="sng" dirty="0">
                <a:solidFill>
                  <a:srgbClr val="CC0099"/>
                </a:solidFill>
              </a:rPr>
              <a:t>c</a:t>
            </a:r>
            <a:r>
              <a:rPr lang="en-GB" altLang="en-US" sz="2300" dirty="0">
                <a:solidFill>
                  <a:srgbClr val="414042"/>
                </a:solidFill>
              </a:rPr>
              <a:t>rossbones </a:t>
            </a:r>
            <a:br>
              <a:rPr lang="en-GB" altLang="en-US" sz="2300" dirty="0">
                <a:solidFill>
                  <a:srgbClr val="414042"/>
                </a:solidFill>
              </a:rPr>
            </a:br>
            <a:r>
              <a:rPr lang="en-GB" altLang="en-US" sz="2300" b="1" u="sng" dirty="0">
                <a:solidFill>
                  <a:srgbClr val="CC0099"/>
                </a:solidFill>
              </a:rPr>
              <a:t>b</a:t>
            </a:r>
            <a:r>
              <a:rPr lang="en-GB" altLang="en-US" sz="2300" dirty="0">
                <a:solidFill>
                  <a:srgbClr val="414042"/>
                </a:solidFill>
              </a:rPr>
              <a:t>ig </a:t>
            </a:r>
            <a:r>
              <a:rPr lang="en-GB" altLang="en-US" sz="2300" b="1" u="sng" dirty="0">
                <a:solidFill>
                  <a:srgbClr val="CC0099"/>
                </a:solidFill>
              </a:rPr>
              <a:t>b</a:t>
            </a:r>
            <a:r>
              <a:rPr lang="en-GB" altLang="en-US" sz="2300" dirty="0">
                <a:solidFill>
                  <a:srgbClr val="414042"/>
                </a:solidFill>
              </a:rPr>
              <a:t>lack Jolly Roger</a:t>
            </a:r>
            <a:br>
              <a:rPr lang="en-GB" altLang="en-US" sz="2300" dirty="0">
                <a:solidFill>
                  <a:srgbClr val="414042"/>
                </a:solidFill>
              </a:rPr>
            </a:br>
            <a:r>
              <a:rPr lang="en-GB" altLang="en-US" sz="2300" b="1" u="sng" dirty="0">
                <a:solidFill>
                  <a:srgbClr val="CC0099"/>
                </a:solidFill>
              </a:rPr>
              <a:t>s</a:t>
            </a:r>
            <a:r>
              <a:rPr lang="en-GB" altLang="en-US" sz="2300" dirty="0">
                <a:solidFill>
                  <a:srgbClr val="414042"/>
                </a:solidFill>
              </a:rPr>
              <a:t>ailed the </a:t>
            </a:r>
            <a:r>
              <a:rPr lang="en-GB" altLang="en-US" sz="2300" b="1" u="sng" dirty="0">
                <a:solidFill>
                  <a:srgbClr val="CC0099"/>
                </a:solidFill>
              </a:rPr>
              <a:t>S</a:t>
            </a:r>
            <a:r>
              <a:rPr lang="en-GB" altLang="en-US" sz="2300" dirty="0">
                <a:solidFill>
                  <a:srgbClr val="414042"/>
                </a:solidFill>
              </a:rPr>
              <a:t>panish Water</a:t>
            </a:r>
          </a:p>
          <a:p>
            <a:pPr algn="ctr" eaLnBrk="1" hangingPunct="1">
              <a:lnSpc>
                <a:spcPct val="115000"/>
              </a:lnSpc>
              <a:spcBef>
                <a:spcPts val="1500"/>
              </a:spcBef>
              <a:buFontTx/>
              <a:buNone/>
            </a:pPr>
            <a:r>
              <a:rPr lang="en-GB" altLang="en-US" sz="2300" b="1" u="sng" dirty="0">
                <a:solidFill>
                  <a:srgbClr val="CC0099"/>
                </a:solidFill>
              </a:rPr>
              <a:t>m</a:t>
            </a:r>
            <a:r>
              <a:rPr lang="en-GB" altLang="en-US" sz="2300" dirty="0">
                <a:solidFill>
                  <a:srgbClr val="414042"/>
                </a:solidFill>
              </a:rPr>
              <a:t>erchant-</a:t>
            </a:r>
            <a:r>
              <a:rPr lang="en-GB" altLang="en-US" sz="2300" b="1" u="sng" dirty="0">
                <a:solidFill>
                  <a:srgbClr val="CC0099"/>
                </a:solidFill>
              </a:rPr>
              <a:t>m</a:t>
            </a:r>
            <a:r>
              <a:rPr lang="en-GB" altLang="en-US" sz="2300" dirty="0">
                <a:solidFill>
                  <a:srgbClr val="414042"/>
                </a:solidFill>
              </a:rPr>
              <a:t>en</a:t>
            </a:r>
            <a:br>
              <a:rPr lang="en-GB" altLang="en-US" sz="2300" dirty="0">
                <a:solidFill>
                  <a:srgbClr val="414042"/>
                </a:solidFill>
              </a:rPr>
            </a:br>
            <a:r>
              <a:rPr lang="en-GB" altLang="en-US" sz="2300" b="1" u="sng" dirty="0">
                <a:solidFill>
                  <a:srgbClr val="CC0099"/>
                </a:solidFill>
              </a:rPr>
              <a:t>f</a:t>
            </a:r>
            <a:r>
              <a:rPr lang="en-GB" altLang="en-US" sz="2300" dirty="0">
                <a:solidFill>
                  <a:srgbClr val="414042"/>
                </a:solidFill>
              </a:rPr>
              <a:t>ouled the scuppers and the wounded </a:t>
            </a:r>
            <a:r>
              <a:rPr lang="en-GB" altLang="en-US" sz="2300" b="1" u="sng" dirty="0">
                <a:solidFill>
                  <a:srgbClr val="CC0099"/>
                </a:solidFill>
              </a:rPr>
              <a:t>f</a:t>
            </a:r>
            <a:r>
              <a:rPr lang="en-GB" altLang="en-US" sz="2300" dirty="0">
                <a:solidFill>
                  <a:srgbClr val="414042"/>
                </a:solidFill>
              </a:rPr>
              <a:t>illed</a:t>
            </a:r>
            <a:br>
              <a:rPr lang="en-GB" altLang="en-US" sz="2300" dirty="0">
                <a:solidFill>
                  <a:srgbClr val="414042"/>
                </a:solidFill>
              </a:rPr>
            </a:br>
            <a:r>
              <a:rPr lang="en-GB" altLang="en-US" sz="2300" dirty="0">
                <a:solidFill>
                  <a:srgbClr val="414042"/>
                </a:solidFill>
              </a:rPr>
              <a:t>was </a:t>
            </a:r>
            <a:r>
              <a:rPr lang="en-GB" altLang="en-US" sz="2300" b="1" u="sng" dirty="0">
                <a:solidFill>
                  <a:srgbClr val="CC0099"/>
                </a:solidFill>
              </a:rPr>
              <a:t>s</a:t>
            </a:r>
            <a:r>
              <a:rPr lang="en-GB" altLang="en-US" sz="2300" dirty="0">
                <a:solidFill>
                  <a:srgbClr val="414042"/>
                </a:solidFill>
              </a:rPr>
              <a:t>cuttled till she </a:t>
            </a:r>
            <a:r>
              <a:rPr lang="en-GB" altLang="en-US" sz="2300" b="1" u="sng" dirty="0">
                <a:solidFill>
                  <a:srgbClr val="CC0099"/>
                </a:solidFill>
              </a:rPr>
              <a:t>s</a:t>
            </a:r>
            <a:r>
              <a:rPr lang="en-GB" altLang="en-US" sz="2300" dirty="0">
                <a:solidFill>
                  <a:srgbClr val="414042"/>
                </a:solidFill>
              </a:rPr>
              <a:t>ank.</a:t>
            </a:r>
          </a:p>
          <a:p>
            <a:pPr algn="ctr" eaLnBrk="1" hangingPunct="1">
              <a:lnSpc>
                <a:spcPct val="115000"/>
              </a:lnSpc>
              <a:spcBef>
                <a:spcPts val="1500"/>
              </a:spcBef>
              <a:buFontTx/>
              <a:buNone/>
            </a:pPr>
            <a:r>
              <a:rPr lang="en-GB" altLang="en-US" sz="2300" b="1" u="sng" dirty="0">
                <a:solidFill>
                  <a:srgbClr val="CC0099"/>
                </a:solidFill>
              </a:rPr>
              <a:t>p</a:t>
            </a:r>
            <a:r>
              <a:rPr lang="en-GB" altLang="en-US" sz="2300" dirty="0">
                <a:solidFill>
                  <a:srgbClr val="414042"/>
                </a:solidFill>
              </a:rPr>
              <a:t>ig-tailed, quidding </a:t>
            </a:r>
            <a:r>
              <a:rPr lang="en-GB" altLang="en-US" sz="2300" b="1" u="sng" dirty="0">
                <a:solidFill>
                  <a:srgbClr val="CC0099"/>
                </a:solidFill>
              </a:rPr>
              <a:t>p</a:t>
            </a:r>
            <a:r>
              <a:rPr lang="en-GB" altLang="en-US" sz="2300" dirty="0">
                <a:solidFill>
                  <a:srgbClr val="414042"/>
                </a:solidFill>
              </a:rPr>
              <a:t>irates and the </a:t>
            </a:r>
            <a:r>
              <a:rPr lang="en-GB" altLang="en-US" sz="2300" b="1" u="sng" dirty="0">
                <a:solidFill>
                  <a:srgbClr val="CC0099"/>
                </a:solidFill>
              </a:rPr>
              <a:t>p</a:t>
            </a:r>
            <a:r>
              <a:rPr lang="en-GB" altLang="en-US" sz="2300" dirty="0">
                <a:solidFill>
                  <a:srgbClr val="414042"/>
                </a:solidFill>
              </a:rPr>
              <a:t>retty </a:t>
            </a:r>
            <a:r>
              <a:rPr lang="en-GB" altLang="en-US" sz="2300" b="1" u="sng" dirty="0">
                <a:solidFill>
                  <a:srgbClr val="CC0099"/>
                </a:solidFill>
              </a:rPr>
              <a:t>p</a:t>
            </a:r>
            <a:r>
              <a:rPr lang="en-GB" altLang="en-US" sz="2300" dirty="0">
                <a:solidFill>
                  <a:srgbClr val="414042"/>
                </a:solidFill>
              </a:rPr>
              <a:t>ranks we </a:t>
            </a:r>
            <a:r>
              <a:rPr lang="en-GB" altLang="en-US" sz="2300" b="1" u="sng" dirty="0">
                <a:solidFill>
                  <a:srgbClr val="CC0099"/>
                </a:solidFill>
              </a:rPr>
              <a:t>p</a:t>
            </a:r>
            <a:r>
              <a:rPr lang="en-GB" altLang="en-US" sz="2300" dirty="0">
                <a:solidFill>
                  <a:srgbClr val="414042"/>
                </a:solidFill>
              </a:rPr>
              <a:t>layed, </a:t>
            </a:r>
            <a:br>
              <a:rPr lang="en-GB" altLang="en-US" sz="2300" dirty="0">
                <a:solidFill>
                  <a:srgbClr val="414042"/>
                </a:solidFill>
              </a:rPr>
            </a:br>
            <a:r>
              <a:rPr lang="en-GB" altLang="en-US" sz="2300" dirty="0">
                <a:solidFill>
                  <a:srgbClr val="414042"/>
                </a:solidFill>
              </a:rPr>
              <a:t>A little </a:t>
            </a:r>
            <a:r>
              <a:rPr lang="en-GB" altLang="en-US" sz="2300" b="1" u="sng" dirty="0">
                <a:solidFill>
                  <a:srgbClr val="CC0099"/>
                </a:solidFill>
              </a:rPr>
              <a:t>s</a:t>
            </a:r>
            <a:r>
              <a:rPr lang="en-GB" altLang="en-US" sz="2300" dirty="0">
                <a:solidFill>
                  <a:srgbClr val="414042"/>
                </a:solidFill>
              </a:rPr>
              <a:t>outh the </a:t>
            </a:r>
            <a:r>
              <a:rPr lang="en-GB" altLang="en-US" sz="2300" b="1" u="sng" dirty="0">
                <a:solidFill>
                  <a:srgbClr val="CC0099"/>
                </a:solidFill>
              </a:rPr>
              <a:t>s</a:t>
            </a:r>
            <a:r>
              <a:rPr lang="en-GB" altLang="en-US" sz="2300" dirty="0">
                <a:solidFill>
                  <a:srgbClr val="414042"/>
                </a:solidFill>
              </a:rPr>
              <a:t>unset</a:t>
            </a:r>
          </a:p>
        </p:txBody>
      </p:sp>
      <p:sp>
        <p:nvSpPr>
          <p:cNvPr id="2" name="TextBox 1">
            <a:extLst>
              <a:ext uri="{FF2B5EF4-FFF2-40B4-BE49-F238E27FC236}">
                <a16:creationId xmlns:a16="http://schemas.microsoft.com/office/drawing/2014/main" id="{75E9CD36-2F2E-9F93-E0BB-65F95D7C8791}"/>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39</a:t>
            </a:r>
          </a:p>
        </p:txBody>
      </p:sp>
    </p:spTree>
    <p:extLst>
      <p:ext uri="{BB962C8B-B14F-4D97-AF65-F5344CB8AC3E}">
        <p14:creationId xmlns:p14="http://schemas.microsoft.com/office/powerpoint/2010/main" val="40090749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B601D44D-E13F-6048-92B6-6EE8C86C7205}"/>
              </a:ext>
            </a:extLst>
          </p:cNvPr>
          <p:cNvSpPr/>
          <p:nvPr/>
        </p:nvSpPr>
        <p:spPr>
          <a:xfrm>
            <a:off x="873213" y="1474572"/>
            <a:ext cx="2522450" cy="259492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1a</a:t>
            </a:r>
          </a:p>
          <a:p>
            <a:pPr lvl="0" indent="138113">
              <a:spcBef>
                <a:spcPts val="500"/>
              </a:spcBef>
              <a:tabLst>
                <a:tab pos="171450" algn="l"/>
              </a:tabLst>
            </a:pPr>
            <a:r>
              <a:rPr lang="en-GB" altLang="en-US" b="1" dirty="0">
                <a:solidFill>
                  <a:prstClr val="white"/>
                </a:solidFill>
                <a:latin typeface="Comic Sans MS" panose="030F0902030302020204" pitchFamily="66" charset="0"/>
              </a:rPr>
              <a:t>Reading with a</a:t>
            </a:r>
            <a:br>
              <a:rPr lang="en-GB" altLang="en-US"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	reader’s eye: </a:t>
            </a:r>
          </a:p>
          <a:p>
            <a:pPr marL="138113" lvl="0">
              <a:spcBef>
                <a:spcPts val="700"/>
              </a:spcBef>
            </a:pPr>
            <a:r>
              <a:rPr lang="en-GB" altLang="en-US" sz="1700" dirty="0">
                <a:solidFill>
                  <a:prstClr val="white"/>
                </a:solidFill>
                <a:latin typeface="Comic Sans MS" panose="030F0902030302020204" pitchFamily="66" charset="0"/>
              </a:rPr>
              <a:t>Do I like it? </a:t>
            </a:r>
          </a:p>
          <a:p>
            <a:pPr marL="138113" lvl="0">
              <a:spcBef>
                <a:spcPts val="700"/>
              </a:spcBef>
            </a:pPr>
            <a:r>
              <a:rPr lang="en-GB" altLang="en-US" sz="1700" dirty="0">
                <a:solidFill>
                  <a:prstClr val="white"/>
                </a:solidFill>
                <a:latin typeface="Comic Sans MS" panose="030F0902030302020204" pitchFamily="66" charset="0"/>
              </a:rPr>
              <a:t>How does it</a:t>
            </a:r>
            <a:br>
              <a:rPr lang="en-GB" altLang="en-US" sz="1700" dirty="0">
                <a:solidFill>
                  <a:prstClr val="white"/>
                </a:solidFill>
                <a:latin typeface="Comic Sans MS" panose="030F0902030302020204" pitchFamily="66" charset="0"/>
              </a:rPr>
            </a:br>
            <a:r>
              <a:rPr lang="en-GB" altLang="en-US" sz="1700" dirty="0">
                <a:solidFill>
                  <a:prstClr val="white"/>
                </a:solidFill>
                <a:latin typeface="Comic Sans MS" panose="030F0902030302020204" pitchFamily="66" charset="0"/>
              </a:rPr>
              <a:t>affect me?</a:t>
            </a:r>
            <a:endParaRPr lang="en-GB" altLang="en-US" sz="1700" b="1" dirty="0">
              <a:solidFill>
                <a:prstClr val="white"/>
              </a:solidFill>
              <a:latin typeface="Comic Sans MS" panose="030F0902030302020204" pitchFamily="66" charset="0"/>
            </a:endParaRPr>
          </a:p>
        </p:txBody>
      </p:sp>
      <p:sp>
        <p:nvSpPr>
          <p:cNvPr id="10" name="Rectangle 8">
            <a:extLst>
              <a:ext uri="{FF2B5EF4-FFF2-40B4-BE49-F238E27FC236}">
                <a16:creationId xmlns:a16="http://schemas.microsoft.com/office/drawing/2014/main" id="{5904F57B-8C54-CE43-A4EF-61B80DDEFE2D}"/>
              </a:ext>
            </a:extLst>
          </p:cNvPr>
          <p:cNvSpPr>
            <a:spLocks noChangeArrowheads="1"/>
          </p:cNvSpPr>
          <p:nvPr/>
        </p:nvSpPr>
        <p:spPr bwMode="auto">
          <a:xfrm>
            <a:off x="3772928" y="1421375"/>
            <a:ext cx="7356389" cy="4889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269875" indent="-182563" eaLnBrk="1" hangingPunct="1">
              <a:spcBef>
                <a:spcPts val="1000"/>
              </a:spcBef>
              <a:buClr>
                <a:srgbClr val="0070C0"/>
              </a:buClr>
              <a:buFont typeface="Arial" panose="020B0604020202020204" pitchFamily="34" charset="0"/>
              <a:buChar char="•"/>
            </a:pPr>
            <a:r>
              <a:rPr lang="en-GB" altLang="en-US" sz="1600" i="1" dirty="0">
                <a:solidFill>
                  <a:srgbClr val="343433"/>
                </a:solidFill>
              </a:rPr>
              <a:t>‘</a:t>
            </a:r>
            <a:r>
              <a:rPr lang="en-GB" altLang="en-US" sz="1600" i="1" dirty="0">
                <a:solidFill>
                  <a:srgbClr val="414042"/>
                </a:solidFill>
              </a:rPr>
              <a:t>Think aloud’ </a:t>
            </a:r>
            <a:r>
              <a:rPr lang="en-GB" altLang="en-US" sz="1600" dirty="0">
                <a:solidFill>
                  <a:srgbClr val="414042"/>
                </a:solidFill>
              </a:rPr>
              <a:t>your thoughts as you read aloud to pupils</a:t>
            </a:r>
            <a:r>
              <a:rPr lang="en-US" altLang="en-US" sz="1600" dirty="0">
                <a:solidFill>
                  <a:srgbClr val="414042"/>
                </a:solidFill>
              </a:rPr>
              <a:t>.</a:t>
            </a:r>
          </a:p>
          <a:p>
            <a:pPr marL="269875" indent="-182563" eaLnBrk="1" hangingPunct="1">
              <a:spcBef>
                <a:spcPts val="1000"/>
              </a:spcBef>
              <a:buClr>
                <a:srgbClr val="0070C0"/>
              </a:buClr>
              <a:buFont typeface="Arial" panose="020B0604020202020204" pitchFamily="34" charset="0"/>
              <a:buChar char="•"/>
            </a:pPr>
            <a:r>
              <a:rPr lang="en-GB" altLang="en-US" sz="1600" dirty="0">
                <a:solidFill>
                  <a:srgbClr val="414042"/>
                </a:solidFill>
              </a:rPr>
              <a:t>Ask yourselves questions that show how you monitor your own </a:t>
            </a:r>
            <a:br>
              <a:rPr lang="en-GB" altLang="en-US" sz="1600" dirty="0">
                <a:solidFill>
                  <a:srgbClr val="414042"/>
                </a:solidFill>
              </a:rPr>
            </a:br>
            <a:r>
              <a:rPr lang="en-GB" altLang="en-US" sz="1600" dirty="0">
                <a:solidFill>
                  <a:srgbClr val="414042"/>
                </a:solidFill>
              </a:rPr>
              <a:t>comprehension (demonstrating that it is acceptable</a:t>
            </a:r>
            <a:r>
              <a:rPr lang="en-US" altLang="en-US" sz="1600" dirty="0">
                <a:solidFill>
                  <a:srgbClr val="414042"/>
                </a:solidFill>
              </a:rPr>
              <a:t> to not fully </a:t>
            </a:r>
            <a:br>
              <a:rPr lang="en-US" altLang="en-US" sz="1600" dirty="0">
                <a:solidFill>
                  <a:srgbClr val="414042"/>
                </a:solidFill>
              </a:rPr>
            </a:br>
            <a:r>
              <a:rPr lang="en-US" altLang="en-US" sz="1600" dirty="0">
                <a:solidFill>
                  <a:srgbClr val="414042"/>
                </a:solidFill>
              </a:rPr>
              <a:t>understand on first reading but that you know this and also know what</a:t>
            </a:r>
            <a:br>
              <a:rPr lang="en-US" altLang="en-US" sz="1600" dirty="0">
                <a:solidFill>
                  <a:srgbClr val="414042"/>
                </a:solidFill>
              </a:rPr>
            </a:br>
            <a:r>
              <a:rPr lang="en-US" altLang="en-US" sz="1600" dirty="0">
                <a:solidFill>
                  <a:srgbClr val="414042"/>
                </a:solidFill>
              </a:rPr>
              <a:t>to do about it).</a:t>
            </a:r>
            <a:endParaRPr lang="en-GB" altLang="en-US" sz="1600" dirty="0">
              <a:solidFill>
                <a:srgbClr val="414042"/>
              </a:solidFill>
            </a:endParaRPr>
          </a:p>
          <a:p>
            <a:pPr marL="269875" indent="-182563" eaLnBrk="1" hangingPunct="1">
              <a:spcBef>
                <a:spcPts val="1000"/>
              </a:spcBef>
              <a:buClr>
                <a:srgbClr val="0070C0"/>
              </a:buClr>
              <a:buFont typeface="Arial" panose="020B0604020202020204" pitchFamily="34" charset="0"/>
              <a:buChar char="•"/>
            </a:pPr>
            <a:r>
              <a:rPr lang="en-GB" altLang="en-US" sz="1600" dirty="0">
                <a:solidFill>
                  <a:srgbClr val="414042"/>
                </a:solidFill>
              </a:rPr>
              <a:t>Make </a:t>
            </a:r>
            <a:r>
              <a:rPr lang="en-GB" altLang="en-US" sz="1600" b="1" dirty="0">
                <a:solidFill>
                  <a:srgbClr val="414042"/>
                </a:solidFill>
              </a:rPr>
              <a:t>explicit</a:t>
            </a:r>
            <a:r>
              <a:rPr lang="en-GB" altLang="en-US" sz="1600" dirty="0">
                <a:solidFill>
                  <a:srgbClr val="414042"/>
                </a:solidFill>
              </a:rPr>
              <a:t> the thinking processes that result in drawing an inference</a:t>
            </a:r>
            <a:r>
              <a:rPr lang="en-US" altLang="en-US" sz="1600" dirty="0">
                <a:solidFill>
                  <a:srgbClr val="414042"/>
                </a:solidFill>
              </a:rPr>
              <a:t>.</a:t>
            </a:r>
            <a:endParaRPr lang="en-GB" altLang="en-US" sz="1600" dirty="0">
              <a:solidFill>
                <a:srgbClr val="414042"/>
              </a:solidFill>
            </a:endParaRPr>
          </a:p>
          <a:p>
            <a:pPr marL="269875" indent="-182563">
              <a:spcBef>
                <a:spcPts val="1000"/>
              </a:spcBef>
              <a:buClr>
                <a:srgbClr val="0070C0"/>
              </a:buClr>
              <a:buFont typeface="Arial" panose="020B0604020202020204" pitchFamily="34" charset="0"/>
              <a:buChar char="•"/>
            </a:pPr>
            <a:r>
              <a:rPr lang="en-GB" altLang="en-US" sz="1600" dirty="0">
                <a:solidFill>
                  <a:srgbClr val="414042"/>
                </a:solidFill>
              </a:rPr>
              <a:t>Demonstrate techniques and strategies as you use them, e.g. re-reading a section to clarify understanding, working out the meaning of words from contextual clues.</a:t>
            </a:r>
          </a:p>
          <a:p>
            <a:pPr marL="269875" indent="-182563">
              <a:spcBef>
                <a:spcPts val="1000"/>
              </a:spcBef>
              <a:buClr>
                <a:srgbClr val="0070C0"/>
              </a:buClr>
              <a:buFont typeface="Arial" panose="020B0604020202020204" pitchFamily="34" charset="0"/>
              <a:buChar char="•"/>
            </a:pPr>
            <a:r>
              <a:rPr lang="en-GB" altLang="en-US" sz="1600" dirty="0">
                <a:solidFill>
                  <a:srgbClr val="414042"/>
                </a:solidFill>
              </a:rPr>
              <a:t>Demonstrate speculating about the characters, setting and plot using tentative language, e.g. I wonder why he/she behaved like that? and make explicit the processes that result in drawing an inference.</a:t>
            </a:r>
          </a:p>
          <a:p>
            <a:pPr marL="269875" indent="-182563">
              <a:spcBef>
                <a:spcPts val="1000"/>
              </a:spcBef>
              <a:buClr>
                <a:srgbClr val="0070C0"/>
              </a:buClr>
              <a:buFont typeface="Arial" panose="020B0604020202020204" pitchFamily="34" charset="0"/>
              <a:buChar char="•"/>
            </a:pPr>
            <a:r>
              <a:rPr lang="en-GB" altLang="en-US" sz="1600" dirty="0">
                <a:solidFill>
                  <a:srgbClr val="414042"/>
                </a:solidFill>
              </a:rPr>
              <a:t>Explain your thinking as you use strategies to work out unfamiliar words, such as re-reading a section to clarify understanding, working out the meaning of words from contextual clues, analogy or by using etymology or morphology. </a:t>
            </a:r>
          </a:p>
        </p:txBody>
      </p:sp>
      <p:sp>
        <p:nvSpPr>
          <p:cNvPr id="11" name="Subtitle 2">
            <a:extLst>
              <a:ext uri="{FF2B5EF4-FFF2-40B4-BE49-F238E27FC236}">
                <a16:creationId xmlns:a16="http://schemas.microsoft.com/office/drawing/2014/main" id="{6F468049-22F7-D24C-BE0D-E78F45754EB5}"/>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Teacher modelling of comprehending a text:</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2" name="TextBox 1">
            <a:extLst>
              <a:ext uri="{FF2B5EF4-FFF2-40B4-BE49-F238E27FC236}">
                <a16:creationId xmlns:a16="http://schemas.microsoft.com/office/drawing/2014/main" id="{BB266CA6-D9B5-C67E-7C60-0760718704EE}"/>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4</a:t>
            </a:r>
          </a:p>
        </p:txBody>
      </p:sp>
    </p:spTree>
    <p:extLst>
      <p:ext uri="{BB962C8B-B14F-4D97-AF65-F5344CB8AC3E}">
        <p14:creationId xmlns:p14="http://schemas.microsoft.com/office/powerpoint/2010/main" val="33236225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5F5793A-B25C-CF4E-8CEC-63E9812F8FF5}"/>
              </a:ext>
            </a:extLst>
          </p:cNvPr>
          <p:cNvSpPr txBox="1"/>
          <p:nvPr/>
        </p:nvSpPr>
        <p:spPr>
          <a:xfrm>
            <a:off x="1485900" y="-1384300"/>
            <a:ext cx="184731" cy="369332"/>
          </a:xfrm>
          <a:prstGeom prst="rect">
            <a:avLst/>
          </a:prstGeom>
          <a:noFill/>
        </p:spPr>
        <p:txBody>
          <a:bodyPr wrap="none" rtlCol="0">
            <a:spAutoFit/>
          </a:bodyPr>
          <a:lstStyle/>
          <a:p>
            <a:endParaRPr lang="en-US" dirty="0"/>
          </a:p>
        </p:txBody>
      </p:sp>
      <p:sp>
        <p:nvSpPr>
          <p:cNvPr id="10" name="Subtitle 2">
            <a:extLst>
              <a:ext uri="{FF2B5EF4-FFF2-40B4-BE49-F238E27FC236}">
                <a16:creationId xmlns:a16="http://schemas.microsoft.com/office/drawing/2014/main" id="{6D293572-B483-E042-8E77-D42B49D917B2}"/>
              </a:ext>
            </a:extLst>
          </p:cNvPr>
          <p:cNvSpPr txBox="1">
            <a:spLocks/>
          </p:cNvSpPr>
          <p:nvPr/>
        </p:nvSpPr>
        <p:spPr>
          <a:xfrm>
            <a:off x="0" y="705143"/>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eaLnBrk="1" hangingPunct="1">
              <a:spcBef>
                <a:spcPct val="0"/>
              </a:spcBef>
              <a:buFontTx/>
              <a:buNone/>
            </a:pPr>
            <a:r>
              <a:rPr lang="en-GB" altLang="en-US" sz="3200" b="1" dirty="0">
                <a:solidFill>
                  <a:srgbClr val="0070C0"/>
                </a:solidFill>
                <a:latin typeface="Comic Sans MS" panose="030F0902030302020204" pitchFamily="66" charset="0"/>
              </a:rPr>
              <a:t>Assonance and Rhyme</a:t>
            </a:r>
          </a:p>
        </p:txBody>
      </p:sp>
      <p:sp>
        <p:nvSpPr>
          <p:cNvPr id="9" name="Rectangle 5">
            <a:extLst>
              <a:ext uri="{FF2B5EF4-FFF2-40B4-BE49-F238E27FC236}">
                <a16:creationId xmlns:a16="http://schemas.microsoft.com/office/drawing/2014/main" id="{18FEF468-D7FC-164E-96B5-1BE8AF32A55F}"/>
              </a:ext>
            </a:extLst>
          </p:cNvPr>
          <p:cNvSpPr>
            <a:spLocks noChangeArrowheads="1"/>
          </p:cNvSpPr>
          <p:nvPr/>
        </p:nvSpPr>
        <p:spPr bwMode="auto">
          <a:xfrm>
            <a:off x="3012216" y="2158815"/>
            <a:ext cx="3214688"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spcBef>
                <a:spcPct val="20000"/>
              </a:spcBef>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0"/>
              </a:spcBef>
              <a:buFontTx/>
              <a:buNone/>
            </a:pPr>
            <a:r>
              <a:rPr lang="en-GB" altLang="en-US" sz="2400" dirty="0">
                <a:solidFill>
                  <a:srgbClr val="0070C0"/>
                </a:solidFill>
              </a:rPr>
              <a:t>hull</a:t>
            </a:r>
          </a:p>
          <a:p>
            <a:pPr algn="ctr" eaLnBrk="1" hangingPunct="1">
              <a:spcBef>
                <a:spcPct val="0"/>
              </a:spcBef>
              <a:buFontTx/>
              <a:buNone/>
            </a:pPr>
            <a:r>
              <a:rPr lang="en-GB" altLang="en-US" sz="2400" dirty="0">
                <a:solidFill>
                  <a:srgbClr val="0070C0"/>
                </a:solidFill>
              </a:rPr>
              <a:t>skull</a:t>
            </a:r>
          </a:p>
          <a:p>
            <a:pPr algn="ctr" eaLnBrk="1" hangingPunct="1">
              <a:spcBef>
                <a:spcPct val="0"/>
              </a:spcBef>
              <a:buFontTx/>
              <a:buNone/>
            </a:pPr>
            <a:r>
              <a:rPr lang="en-GB" altLang="en-US" sz="2400" dirty="0">
                <a:solidFill>
                  <a:srgbClr val="0070C0"/>
                </a:solidFill>
              </a:rPr>
              <a:t>fore</a:t>
            </a:r>
          </a:p>
          <a:p>
            <a:pPr algn="ctr" eaLnBrk="1" hangingPunct="1">
              <a:spcBef>
                <a:spcPct val="0"/>
              </a:spcBef>
              <a:buFontTx/>
              <a:buNone/>
            </a:pPr>
            <a:r>
              <a:rPr lang="en-GB" altLang="en-US" sz="2400" dirty="0">
                <a:solidFill>
                  <a:srgbClr val="0070C0"/>
                </a:solidFill>
              </a:rPr>
              <a:t>yore</a:t>
            </a:r>
          </a:p>
          <a:p>
            <a:pPr algn="ctr" eaLnBrk="1" hangingPunct="1">
              <a:spcBef>
                <a:spcPct val="0"/>
              </a:spcBef>
              <a:buFontTx/>
              <a:buNone/>
            </a:pPr>
            <a:endParaRPr lang="en-GB" altLang="en-US" sz="2400" dirty="0">
              <a:solidFill>
                <a:srgbClr val="0070C0"/>
              </a:solidFill>
            </a:endParaRPr>
          </a:p>
          <a:p>
            <a:pPr algn="ctr" eaLnBrk="1" hangingPunct="1">
              <a:spcBef>
                <a:spcPct val="0"/>
              </a:spcBef>
              <a:buFontTx/>
              <a:buNone/>
            </a:pPr>
            <a:r>
              <a:rPr lang="en-GB" altLang="en-US" sz="2400" dirty="0">
                <a:solidFill>
                  <a:srgbClr val="0070C0"/>
                </a:solidFill>
              </a:rPr>
              <a:t>ship</a:t>
            </a:r>
          </a:p>
          <a:p>
            <a:pPr algn="ctr" eaLnBrk="1" hangingPunct="1">
              <a:spcBef>
                <a:spcPct val="0"/>
              </a:spcBef>
              <a:buFontTx/>
              <a:buNone/>
            </a:pPr>
            <a:r>
              <a:rPr lang="en-GB" altLang="en-US" sz="2400" dirty="0">
                <a:solidFill>
                  <a:srgbClr val="0070C0"/>
                </a:solidFill>
              </a:rPr>
              <a:t>hip</a:t>
            </a:r>
          </a:p>
          <a:p>
            <a:pPr algn="ctr" eaLnBrk="1" hangingPunct="1">
              <a:spcBef>
                <a:spcPct val="0"/>
              </a:spcBef>
              <a:buFontTx/>
              <a:buNone/>
            </a:pPr>
            <a:r>
              <a:rPr lang="en-GB" altLang="en-US" sz="2400" dirty="0">
                <a:solidFill>
                  <a:srgbClr val="0070C0"/>
                </a:solidFill>
              </a:rPr>
              <a:t>deplored</a:t>
            </a:r>
          </a:p>
          <a:p>
            <a:pPr algn="ctr" eaLnBrk="1" hangingPunct="1">
              <a:spcBef>
                <a:spcPct val="0"/>
              </a:spcBef>
              <a:buFontTx/>
              <a:buNone/>
            </a:pPr>
            <a:r>
              <a:rPr lang="en-GB" altLang="en-US" sz="2400" dirty="0">
                <a:solidFill>
                  <a:srgbClr val="0070C0"/>
                </a:solidFill>
              </a:rPr>
              <a:t>aboard</a:t>
            </a:r>
          </a:p>
        </p:txBody>
      </p:sp>
      <p:sp>
        <p:nvSpPr>
          <p:cNvPr id="12" name="Rectangle 6">
            <a:extLst>
              <a:ext uri="{FF2B5EF4-FFF2-40B4-BE49-F238E27FC236}">
                <a16:creationId xmlns:a16="http://schemas.microsoft.com/office/drawing/2014/main" id="{2F8CE1E8-594D-7845-950C-D7EE7CD8151C}"/>
              </a:ext>
            </a:extLst>
          </p:cNvPr>
          <p:cNvSpPr>
            <a:spLocks noChangeArrowheads="1"/>
          </p:cNvSpPr>
          <p:nvPr/>
        </p:nvSpPr>
        <p:spPr bwMode="auto">
          <a:xfrm>
            <a:off x="386366" y="1284077"/>
            <a:ext cx="11397803"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0"/>
              </a:spcBef>
              <a:buFontTx/>
              <a:buNone/>
            </a:pPr>
            <a:r>
              <a:rPr lang="en-GB" altLang="en-US" sz="2000" dirty="0">
                <a:solidFill>
                  <a:srgbClr val="414042"/>
                </a:solidFill>
              </a:rPr>
              <a:t>In this poem, the assonance is seen mainly in the rhyming couplets at the end of lines </a:t>
            </a:r>
            <a:br>
              <a:rPr lang="en-GB" altLang="en-US" sz="2000" dirty="0">
                <a:solidFill>
                  <a:srgbClr val="414042"/>
                </a:solidFill>
              </a:rPr>
            </a:br>
            <a:r>
              <a:rPr lang="en-GB" altLang="en-US" sz="2000" dirty="0">
                <a:solidFill>
                  <a:srgbClr val="414042"/>
                </a:solidFill>
              </a:rPr>
              <a:t>but in some poems, it can be found within the lines.</a:t>
            </a:r>
          </a:p>
        </p:txBody>
      </p:sp>
      <p:sp>
        <p:nvSpPr>
          <p:cNvPr id="13" name="Rectangle 7">
            <a:extLst>
              <a:ext uri="{FF2B5EF4-FFF2-40B4-BE49-F238E27FC236}">
                <a16:creationId xmlns:a16="http://schemas.microsoft.com/office/drawing/2014/main" id="{4E83ADCE-EAAD-B04B-8491-AD3878F88E92}"/>
              </a:ext>
            </a:extLst>
          </p:cNvPr>
          <p:cNvSpPr>
            <a:spLocks noChangeArrowheads="1"/>
          </p:cNvSpPr>
          <p:nvPr/>
        </p:nvSpPr>
        <p:spPr bwMode="auto">
          <a:xfrm>
            <a:off x="6028466" y="2177875"/>
            <a:ext cx="3375025"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0"/>
              </a:spcBef>
              <a:buFontTx/>
              <a:buNone/>
            </a:pPr>
            <a:r>
              <a:rPr lang="en-GB" altLang="en-US" sz="2400" dirty="0">
                <a:solidFill>
                  <a:srgbClr val="0070C0"/>
                </a:solidFill>
              </a:rPr>
              <a:t>chains</a:t>
            </a:r>
          </a:p>
          <a:p>
            <a:pPr algn="ctr" eaLnBrk="1" hangingPunct="1">
              <a:spcBef>
                <a:spcPct val="0"/>
              </a:spcBef>
              <a:buFontTx/>
              <a:buNone/>
            </a:pPr>
            <a:r>
              <a:rPr lang="en-GB" altLang="en-US" sz="2400" dirty="0">
                <a:solidFill>
                  <a:srgbClr val="0070C0"/>
                </a:solidFill>
              </a:rPr>
              <a:t>brains</a:t>
            </a:r>
          </a:p>
          <a:p>
            <a:pPr algn="ctr" eaLnBrk="1" hangingPunct="1">
              <a:spcBef>
                <a:spcPct val="0"/>
              </a:spcBef>
              <a:buFontTx/>
              <a:buNone/>
            </a:pPr>
            <a:r>
              <a:rPr lang="en-GB" altLang="en-US" sz="2400" dirty="0">
                <a:solidFill>
                  <a:srgbClr val="0070C0"/>
                </a:solidFill>
              </a:rPr>
              <a:t>sank</a:t>
            </a:r>
          </a:p>
          <a:p>
            <a:pPr algn="ctr" eaLnBrk="1" hangingPunct="1">
              <a:spcBef>
                <a:spcPct val="0"/>
              </a:spcBef>
              <a:buFontTx/>
              <a:buNone/>
            </a:pPr>
            <a:r>
              <a:rPr lang="en-GB" altLang="en-US" sz="2400" dirty="0">
                <a:solidFill>
                  <a:srgbClr val="0070C0"/>
                </a:solidFill>
              </a:rPr>
              <a:t>plank</a:t>
            </a:r>
          </a:p>
          <a:p>
            <a:pPr algn="ctr" eaLnBrk="1" hangingPunct="1">
              <a:spcBef>
                <a:spcPct val="0"/>
              </a:spcBef>
              <a:buFontTx/>
              <a:buNone/>
            </a:pPr>
            <a:endParaRPr lang="en-GB" altLang="en-US" sz="2400" dirty="0">
              <a:solidFill>
                <a:srgbClr val="0070C0"/>
              </a:solidFill>
            </a:endParaRPr>
          </a:p>
          <a:p>
            <a:pPr algn="ctr" eaLnBrk="1" hangingPunct="1">
              <a:spcBef>
                <a:spcPct val="0"/>
              </a:spcBef>
              <a:buFontTx/>
              <a:buNone/>
            </a:pPr>
            <a:r>
              <a:rPr lang="en-GB" altLang="en-US" sz="2400" dirty="0">
                <a:solidFill>
                  <a:srgbClr val="0070C0"/>
                </a:solidFill>
              </a:rPr>
              <a:t>played</a:t>
            </a:r>
          </a:p>
          <a:p>
            <a:pPr algn="ctr" eaLnBrk="1" hangingPunct="1">
              <a:spcBef>
                <a:spcPct val="0"/>
              </a:spcBef>
              <a:buFontTx/>
              <a:buNone/>
            </a:pPr>
            <a:r>
              <a:rPr lang="en-GB" altLang="en-US" sz="2400" dirty="0">
                <a:solidFill>
                  <a:srgbClr val="0070C0"/>
                </a:solidFill>
              </a:rPr>
              <a:t>Trade</a:t>
            </a:r>
          </a:p>
          <a:p>
            <a:pPr algn="ctr" eaLnBrk="1" hangingPunct="1">
              <a:spcBef>
                <a:spcPct val="0"/>
              </a:spcBef>
              <a:buFontTx/>
              <a:buNone/>
            </a:pPr>
            <a:r>
              <a:rPr lang="en-GB" altLang="en-US" sz="2400" dirty="0">
                <a:solidFill>
                  <a:srgbClr val="0070C0"/>
                </a:solidFill>
              </a:rPr>
              <a:t>rest </a:t>
            </a:r>
          </a:p>
          <a:p>
            <a:pPr algn="ctr" eaLnBrk="1" hangingPunct="1">
              <a:spcBef>
                <a:spcPct val="0"/>
              </a:spcBef>
              <a:buFontTx/>
              <a:buNone/>
            </a:pPr>
            <a:r>
              <a:rPr lang="en-GB" altLang="en-US" sz="2400" dirty="0">
                <a:solidFill>
                  <a:srgbClr val="0070C0"/>
                </a:solidFill>
              </a:rPr>
              <a:t>Blest</a:t>
            </a:r>
          </a:p>
        </p:txBody>
      </p:sp>
      <p:sp>
        <p:nvSpPr>
          <p:cNvPr id="15" name="Text Box 9">
            <a:extLst>
              <a:ext uri="{FF2B5EF4-FFF2-40B4-BE49-F238E27FC236}">
                <a16:creationId xmlns:a16="http://schemas.microsoft.com/office/drawing/2014/main" id="{5200EA73-BAAA-4E49-8273-E3AB7D85A534}"/>
              </a:ext>
            </a:extLst>
          </p:cNvPr>
          <p:cNvSpPr txBox="1">
            <a:spLocks noChangeArrowheads="1"/>
          </p:cNvSpPr>
          <p:nvPr/>
        </p:nvSpPr>
        <p:spPr bwMode="auto">
          <a:xfrm>
            <a:off x="386366" y="5741988"/>
            <a:ext cx="110114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2000" dirty="0">
                <a:solidFill>
                  <a:srgbClr val="414042"/>
                </a:solidFill>
              </a:rPr>
              <a:t>Look at the poem again and see if you can spot any more examples.</a:t>
            </a:r>
          </a:p>
        </p:txBody>
      </p:sp>
      <p:sp>
        <p:nvSpPr>
          <p:cNvPr id="2" name="TextBox 1">
            <a:extLst>
              <a:ext uri="{FF2B5EF4-FFF2-40B4-BE49-F238E27FC236}">
                <a16:creationId xmlns:a16="http://schemas.microsoft.com/office/drawing/2014/main" id="{32D333BF-0BD3-0813-41B6-C644E2BC02BA}"/>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40</a:t>
            </a:r>
          </a:p>
        </p:txBody>
      </p:sp>
    </p:spTree>
    <p:extLst>
      <p:ext uri="{BB962C8B-B14F-4D97-AF65-F5344CB8AC3E}">
        <p14:creationId xmlns:p14="http://schemas.microsoft.com/office/powerpoint/2010/main" val="286988534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5F5793A-B25C-CF4E-8CEC-63E9812F8FF5}"/>
              </a:ext>
            </a:extLst>
          </p:cNvPr>
          <p:cNvSpPr txBox="1"/>
          <p:nvPr/>
        </p:nvSpPr>
        <p:spPr>
          <a:xfrm>
            <a:off x="1485900" y="-1384300"/>
            <a:ext cx="184731" cy="369332"/>
          </a:xfrm>
          <a:prstGeom prst="rect">
            <a:avLst/>
          </a:prstGeom>
          <a:noFill/>
        </p:spPr>
        <p:txBody>
          <a:bodyPr wrap="none" rtlCol="0">
            <a:spAutoFit/>
          </a:bodyPr>
          <a:lstStyle/>
          <a:p>
            <a:endParaRPr lang="en-US" dirty="0"/>
          </a:p>
        </p:txBody>
      </p:sp>
      <p:sp>
        <p:nvSpPr>
          <p:cNvPr id="10" name="Subtitle 2">
            <a:extLst>
              <a:ext uri="{FF2B5EF4-FFF2-40B4-BE49-F238E27FC236}">
                <a16:creationId xmlns:a16="http://schemas.microsoft.com/office/drawing/2014/main" id="{6D293572-B483-E042-8E77-D42B49D917B2}"/>
              </a:ext>
            </a:extLst>
          </p:cNvPr>
          <p:cNvSpPr txBox="1">
            <a:spLocks/>
          </p:cNvSpPr>
          <p:nvPr/>
        </p:nvSpPr>
        <p:spPr>
          <a:xfrm>
            <a:off x="412124" y="705143"/>
            <a:ext cx="11449318"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eaLnBrk="1" hangingPunct="1">
              <a:spcBef>
                <a:spcPct val="50000"/>
              </a:spcBef>
              <a:buFontTx/>
              <a:buNone/>
            </a:pPr>
            <a:r>
              <a:rPr lang="en-GB" altLang="en-US" sz="2500" b="1" dirty="0">
                <a:solidFill>
                  <a:srgbClr val="0070C0"/>
                </a:solidFill>
                <a:latin typeface="Comic Sans MS" panose="030F0902030302020204" pitchFamily="66" charset="0"/>
              </a:rPr>
              <a:t>Poem to narrative</a:t>
            </a:r>
          </a:p>
        </p:txBody>
      </p:sp>
      <p:sp>
        <p:nvSpPr>
          <p:cNvPr id="11" name="Text Box 4">
            <a:extLst>
              <a:ext uri="{FF2B5EF4-FFF2-40B4-BE49-F238E27FC236}">
                <a16:creationId xmlns:a16="http://schemas.microsoft.com/office/drawing/2014/main" id="{96E7201B-8AE8-7947-AAE2-1C0D5E68BF8B}"/>
              </a:ext>
            </a:extLst>
          </p:cNvPr>
          <p:cNvSpPr txBox="1">
            <a:spLocks noChangeArrowheads="1"/>
          </p:cNvSpPr>
          <p:nvPr/>
        </p:nvSpPr>
        <p:spPr bwMode="auto">
          <a:xfrm>
            <a:off x="3400469" y="1314170"/>
            <a:ext cx="8016947" cy="1579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700"/>
              </a:spcBef>
              <a:buFontTx/>
              <a:buNone/>
            </a:pPr>
            <a:r>
              <a:rPr lang="en-GB" altLang="en-US" sz="1700" dirty="0">
                <a:solidFill>
                  <a:srgbClr val="414042"/>
                </a:solidFill>
              </a:rPr>
              <a:t>Imagine you were the old pirate on board that pirate ship.</a:t>
            </a:r>
          </a:p>
          <a:p>
            <a:pPr eaLnBrk="1" hangingPunct="1">
              <a:spcBef>
                <a:spcPts val="700"/>
              </a:spcBef>
              <a:buFontTx/>
              <a:buNone/>
            </a:pPr>
            <a:r>
              <a:rPr lang="en-GB" altLang="en-US" sz="1700" dirty="0">
                <a:solidFill>
                  <a:srgbClr val="414042"/>
                </a:solidFill>
              </a:rPr>
              <a:t>You are going to write about your exploits as a narrative rather than a poem.</a:t>
            </a:r>
          </a:p>
          <a:p>
            <a:pPr eaLnBrk="1" hangingPunct="1">
              <a:spcBef>
                <a:spcPts val="700"/>
              </a:spcBef>
              <a:buFontTx/>
              <a:buNone/>
            </a:pPr>
            <a:r>
              <a:rPr lang="en-GB" altLang="en-US" sz="1700" dirty="0">
                <a:solidFill>
                  <a:srgbClr val="414042"/>
                </a:solidFill>
              </a:rPr>
              <a:t>You need to include the details but you may choose how you will write about your life as a pirate, e.g. a memoir, a letter, a story. You may write about the events in any order.</a:t>
            </a:r>
          </a:p>
        </p:txBody>
      </p:sp>
      <p:sp>
        <p:nvSpPr>
          <p:cNvPr id="14" name="Text Box 8">
            <a:extLst>
              <a:ext uri="{FF2B5EF4-FFF2-40B4-BE49-F238E27FC236}">
                <a16:creationId xmlns:a16="http://schemas.microsoft.com/office/drawing/2014/main" id="{091F1519-DEF7-CA42-AB22-7049DEAAC816}"/>
              </a:ext>
            </a:extLst>
          </p:cNvPr>
          <p:cNvSpPr txBox="1">
            <a:spLocks noChangeArrowheads="1"/>
          </p:cNvSpPr>
          <p:nvPr/>
        </p:nvSpPr>
        <p:spPr bwMode="auto">
          <a:xfrm>
            <a:off x="1092418" y="3171751"/>
            <a:ext cx="10299831" cy="2895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814388" indent="-277813">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700"/>
              </a:spcBef>
              <a:buFontTx/>
              <a:buNone/>
            </a:pPr>
            <a:r>
              <a:rPr lang="en-GB" altLang="en-US" sz="1700" dirty="0">
                <a:solidFill>
                  <a:srgbClr val="414042"/>
                </a:solidFill>
              </a:rPr>
              <a:t>You could include:</a:t>
            </a:r>
          </a:p>
          <a:p>
            <a:pPr marL="225425" lvl="2" indent="-225425" eaLnBrk="1" hangingPunct="1">
              <a:spcBef>
                <a:spcPts val="700"/>
              </a:spcBef>
              <a:buClr>
                <a:srgbClr val="0070C0"/>
              </a:buClr>
              <a:buFont typeface="Arial" panose="020B0604020202020204" pitchFamily="34" charset="0"/>
              <a:buChar char="•"/>
            </a:pPr>
            <a:r>
              <a:rPr lang="en-GB" altLang="en-US" sz="1700" dirty="0">
                <a:solidFill>
                  <a:srgbClr val="414042"/>
                </a:solidFill>
              </a:rPr>
              <a:t>details of the sailing ship: schooner, long and </a:t>
            </a:r>
            <a:r>
              <a:rPr lang="en-GB" altLang="en-US" sz="1700" dirty="0" err="1">
                <a:solidFill>
                  <a:srgbClr val="414042"/>
                </a:solidFill>
              </a:rPr>
              <a:t>lissome</a:t>
            </a:r>
            <a:r>
              <a:rPr lang="en-GB" altLang="en-US" sz="1700" dirty="0">
                <a:solidFill>
                  <a:srgbClr val="414042"/>
                </a:solidFill>
              </a:rPr>
              <a:t> hull, flew the Jolly Roger flag, sailed the seas around Spain.</a:t>
            </a:r>
          </a:p>
          <a:p>
            <a:pPr marL="225425" lvl="2" indent="-225425" eaLnBrk="1" hangingPunct="1">
              <a:spcBef>
                <a:spcPts val="700"/>
              </a:spcBef>
              <a:buClr>
                <a:srgbClr val="0070C0"/>
              </a:buClr>
              <a:buFont typeface="Arial" panose="020B0604020202020204" pitchFamily="34" charset="0"/>
              <a:buChar char="•"/>
            </a:pPr>
            <a:r>
              <a:rPr lang="en-GB" altLang="en-US" sz="1700" dirty="0">
                <a:solidFill>
                  <a:srgbClr val="414042"/>
                </a:solidFill>
              </a:rPr>
              <a:t>details of your weapons: long brass gun, pistols, cutlasses.</a:t>
            </a:r>
          </a:p>
          <a:p>
            <a:pPr marL="225425" lvl="2" indent="-225425" eaLnBrk="1" hangingPunct="1">
              <a:spcBef>
                <a:spcPts val="700"/>
              </a:spcBef>
              <a:buClr>
                <a:srgbClr val="0070C0"/>
              </a:buClr>
              <a:buFont typeface="Arial" panose="020B0604020202020204" pitchFamily="34" charset="0"/>
              <a:buChar char="•"/>
            </a:pPr>
            <a:r>
              <a:rPr lang="en-GB" altLang="en-US" sz="1700" dirty="0">
                <a:solidFill>
                  <a:srgbClr val="414042"/>
                </a:solidFill>
              </a:rPr>
              <a:t>details of your exploits: chased the merchant ships, looted the ships, stole the goods, killed the crew, made them walk the plank.</a:t>
            </a:r>
          </a:p>
          <a:p>
            <a:pPr marL="225425" lvl="2" indent="-225425" eaLnBrk="1" hangingPunct="1">
              <a:spcBef>
                <a:spcPts val="700"/>
              </a:spcBef>
              <a:buClr>
                <a:srgbClr val="0070C0"/>
              </a:buClr>
              <a:buFont typeface="Arial" panose="020B0604020202020204" pitchFamily="34" charset="0"/>
              <a:buChar char="•"/>
            </a:pPr>
            <a:r>
              <a:rPr lang="en-GB" altLang="en-US" sz="1700" dirty="0">
                <a:solidFill>
                  <a:srgbClr val="414042"/>
                </a:solidFill>
              </a:rPr>
              <a:t>how you felt about it: you have fond memories of the time gone by, it could be held against you, your actions were to be deplored, unhappy with the Board of Trade putting a stop to things.</a:t>
            </a:r>
          </a:p>
          <a:p>
            <a:pPr marL="225425" lvl="2" indent="-225425" eaLnBrk="1" hangingPunct="1">
              <a:spcBef>
                <a:spcPts val="700"/>
              </a:spcBef>
              <a:buClr>
                <a:srgbClr val="0070C0"/>
              </a:buClr>
              <a:buFont typeface="Arial" panose="020B0604020202020204" pitchFamily="34" charset="0"/>
              <a:buChar char="•"/>
            </a:pPr>
            <a:r>
              <a:rPr lang="en-GB" altLang="en-US" sz="1700" dirty="0">
                <a:solidFill>
                  <a:srgbClr val="414042"/>
                </a:solidFill>
              </a:rPr>
              <a:t>how you feel now as you look back on those times.</a:t>
            </a:r>
          </a:p>
        </p:txBody>
      </p:sp>
      <p:pic>
        <p:nvPicPr>
          <p:cNvPr id="5" name="Picture 4" descr="A picture containing sky, water, outdoor, toy&#10;&#10;Description automatically generated">
            <a:extLst>
              <a:ext uri="{FF2B5EF4-FFF2-40B4-BE49-F238E27FC236}">
                <a16:creationId xmlns:a16="http://schemas.microsoft.com/office/drawing/2014/main" id="{8BF1C927-84D7-0D47-A770-DDE18801C10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89233" y="695840"/>
            <a:ext cx="2243451" cy="2243451"/>
          </a:xfrm>
          <a:prstGeom prst="ellipse">
            <a:avLst/>
          </a:prstGeom>
        </p:spPr>
      </p:pic>
      <p:sp>
        <p:nvSpPr>
          <p:cNvPr id="2" name="TextBox 1">
            <a:extLst>
              <a:ext uri="{FF2B5EF4-FFF2-40B4-BE49-F238E27FC236}">
                <a16:creationId xmlns:a16="http://schemas.microsoft.com/office/drawing/2014/main" id="{71D8B5B3-3DC0-A447-B249-5CFE0A904212}"/>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41</a:t>
            </a:r>
          </a:p>
        </p:txBody>
      </p:sp>
    </p:spTree>
    <p:extLst>
      <p:ext uri="{BB962C8B-B14F-4D97-AF65-F5344CB8AC3E}">
        <p14:creationId xmlns:p14="http://schemas.microsoft.com/office/powerpoint/2010/main" val="215799566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5F5793A-B25C-CF4E-8CEC-63E9812F8FF5}"/>
              </a:ext>
            </a:extLst>
          </p:cNvPr>
          <p:cNvSpPr txBox="1"/>
          <p:nvPr/>
        </p:nvSpPr>
        <p:spPr>
          <a:xfrm>
            <a:off x="1485900" y="-1384300"/>
            <a:ext cx="184731" cy="369332"/>
          </a:xfrm>
          <a:prstGeom prst="rect">
            <a:avLst/>
          </a:prstGeom>
          <a:noFill/>
        </p:spPr>
        <p:txBody>
          <a:bodyPr wrap="none" rtlCol="0">
            <a:spAutoFit/>
          </a:bodyPr>
          <a:lstStyle/>
          <a:p>
            <a:endParaRPr lang="en-US" dirty="0"/>
          </a:p>
        </p:txBody>
      </p:sp>
      <p:sp>
        <p:nvSpPr>
          <p:cNvPr id="10" name="Subtitle 2">
            <a:extLst>
              <a:ext uri="{FF2B5EF4-FFF2-40B4-BE49-F238E27FC236}">
                <a16:creationId xmlns:a16="http://schemas.microsoft.com/office/drawing/2014/main" id="{6D293572-B483-E042-8E77-D42B49D917B2}"/>
              </a:ext>
            </a:extLst>
          </p:cNvPr>
          <p:cNvSpPr txBox="1">
            <a:spLocks/>
          </p:cNvSpPr>
          <p:nvPr/>
        </p:nvSpPr>
        <p:spPr>
          <a:xfrm>
            <a:off x="399244" y="705143"/>
            <a:ext cx="11397803"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eaLnBrk="1" hangingPunct="1">
              <a:spcBef>
                <a:spcPct val="50000"/>
              </a:spcBef>
              <a:buFontTx/>
              <a:buNone/>
            </a:pPr>
            <a:r>
              <a:rPr lang="en-GB" altLang="en-US" sz="2500" b="1" dirty="0">
                <a:solidFill>
                  <a:srgbClr val="0070C0"/>
                </a:solidFill>
                <a:latin typeface="Comic Sans MS" panose="030F0902030302020204" pitchFamily="66" charset="0"/>
              </a:rPr>
              <a:t>Memoir example</a:t>
            </a:r>
          </a:p>
        </p:txBody>
      </p:sp>
      <p:sp>
        <p:nvSpPr>
          <p:cNvPr id="9" name="Text Box 7">
            <a:extLst>
              <a:ext uri="{FF2B5EF4-FFF2-40B4-BE49-F238E27FC236}">
                <a16:creationId xmlns:a16="http://schemas.microsoft.com/office/drawing/2014/main" id="{E0218E53-516E-764B-AF93-9EBD4A9B9FD2}"/>
              </a:ext>
            </a:extLst>
          </p:cNvPr>
          <p:cNvSpPr txBox="1">
            <a:spLocks noChangeArrowheads="1"/>
          </p:cNvSpPr>
          <p:nvPr/>
        </p:nvSpPr>
        <p:spPr bwMode="auto">
          <a:xfrm>
            <a:off x="1066800" y="1314170"/>
            <a:ext cx="9980613" cy="27238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000"/>
              </a:spcBef>
              <a:buFontTx/>
              <a:buNone/>
            </a:pPr>
            <a:r>
              <a:rPr lang="en-GB" altLang="en-US" sz="1800" dirty="0">
                <a:solidFill>
                  <a:srgbClr val="414042"/>
                </a:solidFill>
              </a:rPr>
              <a:t>Ah, I remember it all so clearly - those pig-tailed pirates telling tales of their pretty pranks and the schooners they plundered. It was a time of huge excitement and there was great wealth to be had until that naughty Board of Trade put a stop to our maritime adventures. No more would we sail the Spanish Water or chase the merchant ships in our elegant schooners. Those days are gone.</a:t>
            </a:r>
          </a:p>
          <a:p>
            <a:pPr eaLnBrk="1" hangingPunct="1">
              <a:spcBef>
                <a:spcPts val="1000"/>
              </a:spcBef>
              <a:buFontTx/>
              <a:buNone/>
            </a:pPr>
            <a:r>
              <a:rPr lang="en-GB" altLang="en-US" sz="1800" dirty="0">
                <a:solidFill>
                  <a:srgbClr val="414042"/>
                </a:solidFill>
              </a:rPr>
              <a:t>What a well-equipped ship we had for our looting and ransacking! With our long brass gun and our own pistols and cutlasses, we came alongside and made sure that no merchant ship could escape. We raided the vessels and delighted in our ill-gotten gains without a thought for those we killed.</a:t>
            </a:r>
          </a:p>
        </p:txBody>
      </p:sp>
      <p:sp>
        <p:nvSpPr>
          <p:cNvPr id="12" name="Rectangle 8">
            <a:extLst>
              <a:ext uri="{FF2B5EF4-FFF2-40B4-BE49-F238E27FC236}">
                <a16:creationId xmlns:a16="http://schemas.microsoft.com/office/drawing/2014/main" id="{5D565E1B-C72C-6B4C-9259-C66D833580E5}"/>
              </a:ext>
            </a:extLst>
          </p:cNvPr>
          <p:cNvSpPr>
            <a:spLocks noChangeArrowheads="1"/>
          </p:cNvSpPr>
          <p:nvPr/>
        </p:nvSpPr>
        <p:spPr bwMode="auto">
          <a:xfrm>
            <a:off x="1066800" y="4065122"/>
            <a:ext cx="7192963" cy="18928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000"/>
              </a:spcBef>
              <a:buFontTx/>
              <a:buNone/>
            </a:pPr>
            <a:r>
              <a:rPr lang="en-GB" altLang="en-US" sz="1800" dirty="0">
                <a:solidFill>
                  <a:srgbClr val="414042"/>
                </a:solidFill>
              </a:rPr>
              <a:t>It’s a fact to be lamented, though, when I remember the way we conducted ourselves. Many a goodly merchant-man lost his life at our hands and the pale survivors were made to walk the plank.</a:t>
            </a:r>
          </a:p>
          <a:p>
            <a:pPr eaLnBrk="1" hangingPunct="1">
              <a:spcBef>
                <a:spcPts val="1000"/>
              </a:spcBef>
              <a:buFontTx/>
              <a:buNone/>
            </a:pPr>
            <a:r>
              <a:rPr lang="en-GB" altLang="en-US" sz="1800" dirty="0">
                <a:solidFill>
                  <a:srgbClr val="414042"/>
                </a:solidFill>
              </a:rPr>
              <a:t>Those schooners and the merry crews are all gone now, their pirating days over. I like to imagine them resting forever in the sunset in the islands of the Blest.</a:t>
            </a:r>
          </a:p>
        </p:txBody>
      </p:sp>
      <p:pic>
        <p:nvPicPr>
          <p:cNvPr id="13" name="Picture 12" descr="A picture containing sky, water, outdoor, sunset&#10;&#10;Description automatically generated">
            <a:extLst>
              <a:ext uri="{FF2B5EF4-FFF2-40B4-BE49-F238E27FC236}">
                <a16:creationId xmlns:a16="http://schemas.microsoft.com/office/drawing/2014/main" id="{B719953A-7EC8-1A47-9FB9-BD78C898E58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609550" y="3916313"/>
            <a:ext cx="2041635" cy="2041635"/>
          </a:xfrm>
          <a:prstGeom prst="ellipse">
            <a:avLst/>
          </a:prstGeom>
        </p:spPr>
      </p:pic>
      <p:sp>
        <p:nvSpPr>
          <p:cNvPr id="2" name="TextBox 1">
            <a:extLst>
              <a:ext uri="{FF2B5EF4-FFF2-40B4-BE49-F238E27FC236}">
                <a16:creationId xmlns:a16="http://schemas.microsoft.com/office/drawing/2014/main" id="{B3C6EDDE-8E86-5372-7814-6834479A7C79}"/>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42</a:t>
            </a:r>
          </a:p>
        </p:txBody>
      </p:sp>
    </p:spTree>
    <p:extLst>
      <p:ext uri="{BB962C8B-B14F-4D97-AF65-F5344CB8AC3E}">
        <p14:creationId xmlns:p14="http://schemas.microsoft.com/office/powerpoint/2010/main" val="202204959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4">
            <a:extLst>
              <a:ext uri="{FF2B5EF4-FFF2-40B4-BE49-F238E27FC236}">
                <a16:creationId xmlns:a16="http://schemas.microsoft.com/office/drawing/2014/main" id="{84317593-9B45-3C44-AE81-A5241DC7C00E}"/>
              </a:ext>
            </a:extLst>
          </p:cNvPr>
          <p:cNvSpPr>
            <a:spLocks noChangeArrowheads="1"/>
          </p:cNvSpPr>
          <p:nvPr/>
        </p:nvSpPr>
        <p:spPr bwMode="auto">
          <a:xfrm>
            <a:off x="1830298" y="2366876"/>
            <a:ext cx="8531403" cy="3616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500"/>
              </a:spcBef>
              <a:buFontTx/>
              <a:buNone/>
            </a:pPr>
            <a:r>
              <a:rPr lang="en-GB" altLang="en-US" sz="1700" dirty="0">
                <a:solidFill>
                  <a:srgbClr val="414042"/>
                </a:solidFill>
              </a:rPr>
              <a:t>I must go down to the seas again, to the lonely sea and the sky,</a:t>
            </a:r>
            <a:br>
              <a:rPr lang="en-GB" altLang="en-US" sz="1700" dirty="0">
                <a:solidFill>
                  <a:srgbClr val="414042"/>
                </a:solidFill>
              </a:rPr>
            </a:br>
            <a:r>
              <a:rPr lang="en-GB" altLang="en-US" sz="1700" dirty="0">
                <a:solidFill>
                  <a:srgbClr val="414042"/>
                </a:solidFill>
              </a:rPr>
              <a:t>And all I ask is a tall ship and a star to steer her by,</a:t>
            </a:r>
            <a:br>
              <a:rPr lang="en-GB" altLang="en-US" sz="1700" dirty="0">
                <a:solidFill>
                  <a:srgbClr val="414042"/>
                </a:solidFill>
              </a:rPr>
            </a:br>
            <a:r>
              <a:rPr lang="en-GB" altLang="en-US" sz="1700" dirty="0">
                <a:solidFill>
                  <a:srgbClr val="414042"/>
                </a:solidFill>
              </a:rPr>
              <a:t>And the wheel's kick and the wind's song and the white sail's shaking,</a:t>
            </a:r>
            <a:br>
              <a:rPr lang="en-GB" altLang="en-US" sz="1700" dirty="0">
                <a:solidFill>
                  <a:srgbClr val="414042"/>
                </a:solidFill>
              </a:rPr>
            </a:br>
            <a:r>
              <a:rPr lang="en-GB" altLang="en-US" sz="1700" dirty="0">
                <a:solidFill>
                  <a:srgbClr val="414042"/>
                </a:solidFill>
              </a:rPr>
              <a:t>And a grey mist on the sea's face and a grey dawn breaking.</a:t>
            </a:r>
          </a:p>
          <a:p>
            <a:pPr algn="ctr" eaLnBrk="1" hangingPunct="1">
              <a:spcBef>
                <a:spcPts val="1500"/>
              </a:spcBef>
              <a:buFontTx/>
              <a:buNone/>
            </a:pPr>
            <a:r>
              <a:rPr lang="en-GB" altLang="en-US" sz="1700" dirty="0">
                <a:solidFill>
                  <a:srgbClr val="414042"/>
                </a:solidFill>
              </a:rPr>
              <a:t>must go down to the sea again, for the call of the running tide</a:t>
            </a:r>
            <a:br>
              <a:rPr lang="en-GB" altLang="en-US" sz="1700" dirty="0">
                <a:solidFill>
                  <a:srgbClr val="414042"/>
                </a:solidFill>
              </a:rPr>
            </a:br>
            <a:r>
              <a:rPr lang="en-GB" altLang="en-US" sz="1700" dirty="0">
                <a:solidFill>
                  <a:srgbClr val="414042"/>
                </a:solidFill>
              </a:rPr>
              <a:t>Is a wild call and a clear call that may not be denied;</a:t>
            </a:r>
            <a:br>
              <a:rPr lang="en-GB" altLang="en-US" sz="1700" dirty="0">
                <a:solidFill>
                  <a:srgbClr val="414042"/>
                </a:solidFill>
              </a:rPr>
            </a:br>
            <a:r>
              <a:rPr lang="en-GB" altLang="en-US" sz="1700" dirty="0">
                <a:solidFill>
                  <a:srgbClr val="414042"/>
                </a:solidFill>
              </a:rPr>
              <a:t>And all I ask is a windy day with the white clouds flying,</a:t>
            </a:r>
            <a:br>
              <a:rPr lang="en-GB" altLang="en-US" sz="1700" dirty="0">
                <a:solidFill>
                  <a:srgbClr val="414042"/>
                </a:solidFill>
              </a:rPr>
            </a:br>
            <a:r>
              <a:rPr lang="en-GB" altLang="en-US" sz="1700" dirty="0">
                <a:solidFill>
                  <a:srgbClr val="414042"/>
                </a:solidFill>
              </a:rPr>
              <a:t>And the flung spray and the blown spume, and the sea-gulls crying.</a:t>
            </a:r>
          </a:p>
          <a:p>
            <a:pPr algn="ctr" eaLnBrk="1" hangingPunct="1">
              <a:spcBef>
                <a:spcPts val="1500"/>
              </a:spcBef>
              <a:buFontTx/>
              <a:buNone/>
            </a:pPr>
            <a:r>
              <a:rPr lang="en-GB" altLang="en-US" sz="1700" dirty="0">
                <a:solidFill>
                  <a:srgbClr val="414042"/>
                </a:solidFill>
              </a:rPr>
              <a:t>I must go down to the sea again, to the vagrant gypsy life.</a:t>
            </a:r>
            <a:br>
              <a:rPr lang="en-GB" altLang="en-US" sz="1700" dirty="0">
                <a:solidFill>
                  <a:srgbClr val="414042"/>
                </a:solidFill>
              </a:rPr>
            </a:br>
            <a:r>
              <a:rPr lang="en-GB" altLang="en-US" sz="1700" dirty="0">
                <a:solidFill>
                  <a:srgbClr val="414042"/>
                </a:solidFill>
              </a:rPr>
              <a:t>To the gull's way and the whale's way where the wind's like a whetted knife;</a:t>
            </a:r>
            <a:br>
              <a:rPr lang="en-GB" altLang="en-US" sz="1700" dirty="0">
                <a:solidFill>
                  <a:srgbClr val="414042"/>
                </a:solidFill>
              </a:rPr>
            </a:br>
            <a:r>
              <a:rPr lang="en-GB" altLang="en-US" sz="1700" dirty="0">
                <a:solidFill>
                  <a:srgbClr val="414042"/>
                </a:solidFill>
              </a:rPr>
              <a:t>And all I ask is a merry yarn from a laughing fellow-rover,</a:t>
            </a:r>
            <a:br>
              <a:rPr lang="en-GB" altLang="en-US" sz="1700" dirty="0">
                <a:solidFill>
                  <a:srgbClr val="414042"/>
                </a:solidFill>
              </a:rPr>
            </a:br>
            <a:r>
              <a:rPr lang="en-GB" altLang="en-US" sz="1700" dirty="0">
                <a:solidFill>
                  <a:srgbClr val="414042"/>
                </a:solidFill>
              </a:rPr>
              <a:t>And quiet sleep and a sweet dream when the long trick's over.</a:t>
            </a:r>
          </a:p>
        </p:txBody>
      </p:sp>
      <p:sp>
        <p:nvSpPr>
          <p:cNvPr id="14" name="Rectangle 5">
            <a:extLst>
              <a:ext uri="{FF2B5EF4-FFF2-40B4-BE49-F238E27FC236}">
                <a16:creationId xmlns:a16="http://schemas.microsoft.com/office/drawing/2014/main" id="{E55F7373-6E86-6A46-9159-C9173AD90363}"/>
              </a:ext>
            </a:extLst>
          </p:cNvPr>
          <p:cNvSpPr>
            <a:spLocks noChangeArrowheads="1"/>
          </p:cNvSpPr>
          <p:nvPr/>
        </p:nvSpPr>
        <p:spPr bwMode="auto">
          <a:xfrm>
            <a:off x="1830298" y="1905793"/>
            <a:ext cx="8531403" cy="415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0"/>
              </a:spcBef>
              <a:buFontTx/>
              <a:buNone/>
            </a:pPr>
            <a:r>
              <a:rPr lang="en-GB" altLang="en-US" sz="2100" b="1" dirty="0">
                <a:solidFill>
                  <a:srgbClr val="0070C0"/>
                </a:solidFill>
              </a:rPr>
              <a:t>Sea-Fever </a:t>
            </a:r>
            <a:r>
              <a:rPr lang="en-GB" altLang="en-US" sz="2100" dirty="0">
                <a:solidFill>
                  <a:srgbClr val="0070C0"/>
                </a:solidFill>
              </a:rPr>
              <a:t>by John Masefield</a:t>
            </a:r>
          </a:p>
        </p:txBody>
      </p:sp>
      <p:pic>
        <p:nvPicPr>
          <p:cNvPr id="15" name="Picture 9" descr="Fantasy, Pirate, Adventure, Ship, Treasure, Captain">
            <a:extLst>
              <a:ext uri="{FF2B5EF4-FFF2-40B4-BE49-F238E27FC236}">
                <a16:creationId xmlns:a16="http://schemas.microsoft.com/office/drawing/2014/main" id="{3603C525-571C-5146-BEC2-4DCC95E51161}"/>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9225097" y="610381"/>
            <a:ext cx="2238241" cy="2238241"/>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11">
            <a:extLst>
              <a:ext uri="{FF2B5EF4-FFF2-40B4-BE49-F238E27FC236}">
                <a16:creationId xmlns:a16="http://schemas.microsoft.com/office/drawing/2014/main" id="{AD98DF3A-45E4-4648-98B2-B78801129752}"/>
              </a:ext>
            </a:extLst>
          </p:cNvPr>
          <p:cNvSpPr txBox="1">
            <a:spLocks noChangeArrowheads="1"/>
          </p:cNvSpPr>
          <p:nvPr/>
        </p:nvSpPr>
        <p:spPr bwMode="auto">
          <a:xfrm>
            <a:off x="913219" y="752732"/>
            <a:ext cx="10768013"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r>
              <a:rPr lang="en-GB" altLang="en-US" sz="1800" dirty="0">
                <a:solidFill>
                  <a:srgbClr val="414042"/>
                </a:solidFill>
              </a:rPr>
              <a:t>Another sea poem by the same poet with a similar rhyming pattern.</a:t>
            </a:r>
            <a:br>
              <a:rPr lang="en-GB" altLang="en-US" sz="1800" dirty="0">
                <a:solidFill>
                  <a:srgbClr val="414042"/>
                </a:solidFill>
              </a:rPr>
            </a:br>
            <a:r>
              <a:rPr lang="en-GB" altLang="en-US" sz="1800" dirty="0">
                <a:solidFill>
                  <a:srgbClr val="414042"/>
                </a:solidFill>
              </a:rPr>
              <a:t>The last words of the rhyming couplet have been hidden.</a:t>
            </a:r>
            <a:br>
              <a:rPr lang="en-GB" altLang="en-US" sz="1800" dirty="0">
                <a:solidFill>
                  <a:srgbClr val="414042"/>
                </a:solidFill>
              </a:rPr>
            </a:br>
            <a:r>
              <a:rPr lang="en-GB" altLang="en-US" sz="1800" dirty="0">
                <a:solidFill>
                  <a:srgbClr val="414042"/>
                </a:solidFill>
              </a:rPr>
              <a:t>Can you work out what they could be?</a:t>
            </a:r>
          </a:p>
        </p:txBody>
      </p:sp>
      <p:sp>
        <p:nvSpPr>
          <p:cNvPr id="18" name="Rectangle 12">
            <a:extLst>
              <a:ext uri="{FF2B5EF4-FFF2-40B4-BE49-F238E27FC236}">
                <a16:creationId xmlns:a16="http://schemas.microsoft.com/office/drawing/2014/main" id="{749CFAF3-10CA-8F4C-9579-18318C34A622}"/>
              </a:ext>
            </a:extLst>
          </p:cNvPr>
          <p:cNvSpPr>
            <a:spLocks noChangeArrowheads="1"/>
          </p:cNvSpPr>
          <p:nvPr/>
        </p:nvSpPr>
        <p:spPr bwMode="auto">
          <a:xfrm>
            <a:off x="8440823" y="2633450"/>
            <a:ext cx="415974" cy="307975"/>
          </a:xfrm>
          <a:prstGeom prst="rect">
            <a:avLst/>
          </a:prstGeom>
          <a:solidFill>
            <a:srgbClr val="FDAD2D"/>
          </a:solidFill>
          <a:ln w="9525">
            <a:noFill/>
            <a:miter lim="800000"/>
            <a:headEnd/>
            <a:tailEnd/>
          </a:ln>
          <a:effec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a:p>
        </p:txBody>
      </p:sp>
      <p:sp>
        <p:nvSpPr>
          <p:cNvPr id="19" name="Rectangle 13">
            <a:extLst>
              <a:ext uri="{FF2B5EF4-FFF2-40B4-BE49-F238E27FC236}">
                <a16:creationId xmlns:a16="http://schemas.microsoft.com/office/drawing/2014/main" id="{05DD55D5-E848-5F49-BB87-A63CE66FDF28}"/>
              </a:ext>
            </a:extLst>
          </p:cNvPr>
          <p:cNvSpPr>
            <a:spLocks noChangeArrowheads="1"/>
          </p:cNvSpPr>
          <p:nvPr/>
        </p:nvSpPr>
        <p:spPr bwMode="auto">
          <a:xfrm>
            <a:off x="8205932" y="3181335"/>
            <a:ext cx="1019165" cy="307975"/>
          </a:xfrm>
          <a:prstGeom prst="rect">
            <a:avLst/>
          </a:prstGeom>
          <a:solidFill>
            <a:srgbClr val="FDAD2D"/>
          </a:solidFill>
          <a:ln w="9525">
            <a:noFill/>
            <a:miter lim="800000"/>
            <a:headEnd/>
            <a:tailEnd/>
          </a:ln>
          <a:effec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a:p>
        </p:txBody>
      </p:sp>
      <p:sp>
        <p:nvSpPr>
          <p:cNvPr id="20" name="Rectangle 14">
            <a:extLst>
              <a:ext uri="{FF2B5EF4-FFF2-40B4-BE49-F238E27FC236}">
                <a16:creationId xmlns:a16="http://schemas.microsoft.com/office/drawing/2014/main" id="{18279BC5-3C4F-2A40-881F-95087349EA67}"/>
              </a:ext>
            </a:extLst>
          </p:cNvPr>
          <p:cNvSpPr>
            <a:spLocks noChangeArrowheads="1"/>
          </p:cNvSpPr>
          <p:nvPr/>
        </p:nvSpPr>
        <p:spPr bwMode="auto">
          <a:xfrm>
            <a:off x="8022704" y="3867088"/>
            <a:ext cx="741115" cy="307975"/>
          </a:xfrm>
          <a:prstGeom prst="rect">
            <a:avLst/>
          </a:prstGeom>
          <a:solidFill>
            <a:srgbClr val="FDAD2D"/>
          </a:solidFill>
          <a:ln w="9525">
            <a:noFill/>
            <a:miter lim="800000"/>
            <a:headEnd/>
            <a:tailEnd/>
          </a:ln>
          <a:effec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a:p>
        </p:txBody>
      </p:sp>
      <p:sp>
        <p:nvSpPr>
          <p:cNvPr id="21" name="Rectangle 15">
            <a:extLst>
              <a:ext uri="{FF2B5EF4-FFF2-40B4-BE49-F238E27FC236}">
                <a16:creationId xmlns:a16="http://schemas.microsoft.com/office/drawing/2014/main" id="{87FC84D7-DF42-8245-BCF4-F6FCEDA3E564}"/>
              </a:ext>
            </a:extLst>
          </p:cNvPr>
          <p:cNvSpPr>
            <a:spLocks noChangeArrowheads="1"/>
          </p:cNvSpPr>
          <p:nvPr/>
        </p:nvSpPr>
        <p:spPr bwMode="auto">
          <a:xfrm>
            <a:off x="8780597" y="4421843"/>
            <a:ext cx="741115" cy="307975"/>
          </a:xfrm>
          <a:prstGeom prst="rect">
            <a:avLst/>
          </a:prstGeom>
          <a:solidFill>
            <a:srgbClr val="FDAD2D"/>
          </a:solidFill>
          <a:ln w="9525">
            <a:noFill/>
            <a:miter lim="800000"/>
            <a:headEnd/>
            <a:tailEnd/>
          </a:ln>
          <a:effec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a:p>
        </p:txBody>
      </p:sp>
      <p:sp>
        <p:nvSpPr>
          <p:cNvPr id="22" name="Rectangle 16">
            <a:extLst>
              <a:ext uri="{FF2B5EF4-FFF2-40B4-BE49-F238E27FC236}">
                <a16:creationId xmlns:a16="http://schemas.microsoft.com/office/drawing/2014/main" id="{6C66FBA7-5ABC-DF43-9771-579F36E06ADE}"/>
              </a:ext>
            </a:extLst>
          </p:cNvPr>
          <p:cNvSpPr>
            <a:spLocks noChangeArrowheads="1"/>
          </p:cNvSpPr>
          <p:nvPr/>
        </p:nvSpPr>
        <p:spPr bwMode="auto">
          <a:xfrm>
            <a:off x="9377002" y="5065230"/>
            <a:ext cx="684213" cy="307975"/>
          </a:xfrm>
          <a:prstGeom prst="rect">
            <a:avLst/>
          </a:prstGeom>
          <a:solidFill>
            <a:srgbClr val="FDAD2D"/>
          </a:solidFill>
          <a:ln w="9525">
            <a:noFill/>
            <a:miter lim="800000"/>
            <a:headEnd/>
            <a:tailEnd/>
          </a:ln>
          <a:effec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a:p>
        </p:txBody>
      </p:sp>
      <p:sp>
        <p:nvSpPr>
          <p:cNvPr id="23" name="Rectangle 17">
            <a:extLst>
              <a:ext uri="{FF2B5EF4-FFF2-40B4-BE49-F238E27FC236}">
                <a16:creationId xmlns:a16="http://schemas.microsoft.com/office/drawing/2014/main" id="{8167CE37-AC11-2642-9403-60D5F15397AC}"/>
              </a:ext>
            </a:extLst>
          </p:cNvPr>
          <p:cNvSpPr>
            <a:spLocks noChangeArrowheads="1"/>
          </p:cNvSpPr>
          <p:nvPr/>
        </p:nvSpPr>
        <p:spPr bwMode="auto">
          <a:xfrm>
            <a:off x="8681577" y="5635164"/>
            <a:ext cx="741115" cy="307975"/>
          </a:xfrm>
          <a:prstGeom prst="rect">
            <a:avLst/>
          </a:prstGeom>
          <a:solidFill>
            <a:srgbClr val="FDAD2D"/>
          </a:solidFill>
          <a:ln w="9525">
            <a:noFill/>
            <a:miter lim="800000"/>
            <a:headEnd/>
            <a:tailEnd/>
          </a:ln>
          <a:effec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a:p>
        </p:txBody>
      </p:sp>
      <p:sp>
        <p:nvSpPr>
          <p:cNvPr id="2" name="TextBox 1">
            <a:extLst>
              <a:ext uri="{FF2B5EF4-FFF2-40B4-BE49-F238E27FC236}">
                <a16:creationId xmlns:a16="http://schemas.microsoft.com/office/drawing/2014/main" id="{961A0E9F-1063-832D-08F3-1BF6E47F875B}"/>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43</a:t>
            </a:r>
          </a:p>
        </p:txBody>
      </p:sp>
    </p:spTree>
    <p:extLst>
      <p:ext uri="{BB962C8B-B14F-4D97-AF65-F5344CB8AC3E}">
        <p14:creationId xmlns:p14="http://schemas.microsoft.com/office/powerpoint/2010/main" val="3257598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8"/>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1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20"/>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21"/>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2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5">
            <a:extLst>
              <a:ext uri="{FF2B5EF4-FFF2-40B4-BE49-F238E27FC236}">
                <a16:creationId xmlns:a16="http://schemas.microsoft.com/office/drawing/2014/main" id="{CC50AF41-0041-9E4B-9D9B-A8EC6A094C49}"/>
              </a:ext>
            </a:extLst>
          </p:cNvPr>
          <p:cNvSpPr>
            <a:spLocks noChangeArrowheads="1"/>
          </p:cNvSpPr>
          <p:nvPr/>
        </p:nvSpPr>
        <p:spPr bwMode="auto">
          <a:xfrm>
            <a:off x="4185466" y="1603109"/>
            <a:ext cx="7302489" cy="4561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ts val="2500"/>
              </a:lnSpc>
              <a:spcBef>
                <a:spcPts val="1200"/>
              </a:spcBef>
              <a:buFontTx/>
              <a:buNone/>
            </a:pPr>
            <a:r>
              <a:rPr lang="en-GB" altLang="en-US" sz="1900" dirty="0">
                <a:solidFill>
                  <a:srgbClr val="414042"/>
                </a:solidFill>
              </a:rPr>
              <a:t>The sea is calm to-night.</a:t>
            </a:r>
            <a:br>
              <a:rPr lang="en-GB" altLang="en-US" sz="1900" dirty="0">
                <a:solidFill>
                  <a:srgbClr val="414042"/>
                </a:solidFill>
              </a:rPr>
            </a:br>
            <a:r>
              <a:rPr lang="en-GB" altLang="en-US" sz="1900" dirty="0">
                <a:solidFill>
                  <a:srgbClr val="414042"/>
                </a:solidFill>
              </a:rPr>
              <a:t>The tide is full, the moon lies fair</a:t>
            </a:r>
            <a:br>
              <a:rPr lang="en-GB" altLang="en-US" sz="1900" dirty="0">
                <a:solidFill>
                  <a:srgbClr val="414042"/>
                </a:solidFill>
              </a:rPr>
            </a:br>
            <a:r>
              <a:rPr lang="en-GB" altLang="en-US" sz="1900" dirty="0">
                <a:solidFill>
                  <a:srgbClr val="414042"/>
                </a:solidFill>
              </a:rPr>
              <a:t>Upon the straits; - on the French coast the light</a:t>
            </a:r>
            <a:br>
              <a:rPr lang="en-GB" altLang="en-US" sz="1900" dirty="0">
                <a:solidFill>
                  <a:srgbClr val="414042"/>
                </a:solidFill>
              </a:rPr>
            </a:br>
            <a:r>
              <a:rPr lang="en-GB" altLang="en-US" sz="1900" dirty="0">
                <a:solidFill>
                  <a:srgbClr val="414042"/>
                </a:solidFill>
              </a:rPr>
              <a:t>Gleams and is gone; the cliffs of England stand,</a:t>
            </a:r>
            <a:br>
              <a:rPr lang="en-GB" altLang="en-US" sz="1900" dirty="0">
                <a:solidFill>
                  <a:srgbClr val="414042"/>
                </a:solidFill>
              </a:rPr>
            </a:br>
            <a:r>
              <a:rPr lang="en-GB" altLang="en-US" sz="1900" dirty="0">
                <a:solidFill>
                  <a:srgbClr val="414042"/>
                </a:solidFill>
              </a:rPr>
              <a:t>Glimmering and vast, out in the tranquil bay.</a:t>
            </a:r>
            <a:br>
              <a:rPr lang="en-GB" altLang="en-US" sz="1900" dirty="0">
                <a:solidFill>
                  <a:srgbClr val="414042"/>
                </a:solidFill>
              </a:rPr>
            </a:br>
            <a:r>
              <a:rPr lang="en-GB" altLang="en-US" sz="1900" dirty="0">
                <a:solidFill>
                  <a:srgbClr val="414042"/>
                </a:solidFill>
              </a:rPr>
              <a:t>Come to the window, sweet is the night-air!</a:t>
            </a:r>
            <a:br>
              <a:rPr lang="en-GB" altLang="en-US" sz="1900" dirty="0">
                <a:solidFill>
                  <a:srgbClr val="414042"/>
                </a:solidFill>
              </a:rPr>
            </a:br>
            <a:r>
              <a:rPr lang="en-GB" altLang="en-US" sz="1900" dirty="0">
                <a:solidFill>
                  <a:srgbClr val="414042"/>
                </a:solidFill>
              </a:rPr>
              <a:t>Only, from the long line of spray</a:t>
            </a:r>
            <a:br>
              <a:rPr lang="en-GB" altLang="en-US" sz="1900" dirty="0">
                <a:solidFill>
                  <a:srgbClr val="414042"/>
                </a:solidFill>
              </a:rPr>
            </a:br>
            <a:r>
              <a:rPr lang="en-GB" altLang="en-US" sz="1900" dirty="0">
                <a:solidFill>
                  <a:srgbClr val="414042"/>
                </a:solidFill>
              </a:rPr>
              <a:t>Where the sea meets the moon-</a:t>
            </a:r>
            <a:r>
              <a:rPr lang="en-GB" altLang="en-US" sz="1900" dirty="0" err="1">
                <a:solidFill>
                  <a:srgbClr val="414042"/>
                </a:solidFill>
              </a:rPr>
              <a:t>blanch'd</a:t>
            </a:r>
            <a:r>
              <a:rPr lang="en-GB" altLang="en-US" sz="1900" dirty="0">
                <a:solidFill>
                  <a:srgbClr val="414042"/>
                </a:solidFill>
              </a:rPr>
              <a:t> land,</a:t>
            </a:r>
            <a:br>
              <a:rPr lang="en-GB" altLang="en-US" sz="1900" dirty="0">
                <a:solidFill>
                  <a:srgbClr val="414042"/>
                </a:solidFill>
              </a:rPr>
            </a:br>
            <a:r>
              <a:rPr lang="en-GB" altLang="en-US" sz="1900" dirty="0">
                <a:solidFill>
                  <a:srgbClr val="414042"/>
                </a:solidFill>
              </a:rPr>
              <a:t>Listen! you hear the grating roar</a:t>
            </a:r>
            <a:br>
              <a:rPr lang="en-GB" altLang="en-US" sz="1900" dirty="0">
                <a:solidFill>
                  <a:srgbClr val="414042"/>
                </a:solidFill>
              </a:rPr>
            </a:br>
            <a:r>
              <a:rPr lang="en-GB" altLang="en-US" sz="1900" dirty="0">
                <a:solidFill>
                  <a:srgbClr val="414042"/>
                </a:solidFill>
              </a:rPr>
              <a:t>Of pebbles which the waves draw back, and fling,</a:t>
            </a:r>
            <a:br>
              <a:rPr lang="en-GB" altLang="en-US" sz="1900" dirty="0">
                <a:solidFill>
                  <a:srgbClr val="414042"/>
                </a:solidFill>
              </a:rPr>
            </a:br>
            <a:r>
              <a:rPr lang="en-GB" altLang="en-US" sz="1900" dirty="0">
                <a:solidFill>
                  <a:srgbClr val="414042"/>
                </a:solidFill>
              </a:rPr>
              <a:t>At their return, up the high strand,</a:t>
            </a:r>
            <a:br>
              <a:rPr lang="en-GB" altLang="en-US" sz="1900" dirty="0">
                <a:solidFill>
                  <a:srgbClr val="414042"/>
                </a:solidFill>
              </a:rPr>
            </a:br>
            <a:r>
              <a:rPr lang="en-GB" altLang="en-US" sz="1900" dirty="0">
                <a:solidFill>
                  <a:srgbClr val="414042"/>
                </a:solidFill>
              </a:rPr>
              <a:t>Begin, and cease, and then again begin,</a:t>
            </a:r>
            <a:br>
              <a:rPr lang="en-GB" altLang="en-US" sz="1900" dirty="0">
                <a:solidFill>
                  <a:srgbClr val="414042"/>
                </a:solidFill>
              </a:rPr>
            </a:br>
            <a:r>
              <a:rPr lang="en-GB" altLang="en-US" sz="1900" dirty="0">
                <a:solidFill>
                  <a:srgbClr val="414042"/>
                </a:solidFill>
              </a:rPr>
              <a:t>With tremulous cadence slow, and bring</a:t>
            </a:r>
            <a:br>
              <a:rPr lang="en-GB" altLang="en-US" sz="1900" dirty="0">
                <a:solidFill>
                  <a:srgbClr val="414042"/>
                </a:solidFill>
              </a:rPr>
            </a:br>
            <a:r>
              <a:rPr lang="en-GB" altLang="en-US" sz="1900" dirty="0">
                <a:solidFill>
                  <a:srgbClr val="414042"/>
                </a:solidFill>
              </a:rPr>
              <a:t>The eternal note of sadness in. </a:t>
            </a:r>
          </a:p>
        </p:txBody>
      </p:sp>
      <p:sp>
        <p:nvSpPr>
          <p:cNvPr id="27" name="Rectangle 6">
            <a:extLst>
              <a:ext uri="{FF2B5EF4-FFF2-40B4-BE49-F238E27FC236}">
                <a16:creationId xmlns:a16="http://schemas.microsoft.com/office/drawing/2014/main" id="{147BB650-3820-5C4B-8EDE-F27035870C05}"/>
              </a:ext>
            </a:extLst>
          </p:cNvPr>
          <p:cNvSpPr>
            <a:spLocks noChangeArrowheads="1"/>
          </p:cNvSpPr>
          <p:nvPr/>
        </p:nvSpPr>
        <p:spPr bwMode="auto">
          <a:xfrm>
            <a:off x="4185466" y="695731"/>
            <a:ext cx="7594601" cy="846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0"/>
              </a:spcBef>
              <a:buFontTx/>
              <a:buNone/>
            </a:pPr>
            <a:r>
              <a:rPr lang="en-GB" altLang="en-US" sz="2500" b="1" dirty="0">
                <a:solidFill>
                  <a:srgbClr val="0070C0"/>
                </a:solidFill>
              </a:rPr>
              <a:t>The Sea is Calm Tonight </a:t>
            </a:r>
          </a:p>
          <a:p>
            <a:pPr algn="ctr" eaLnBrk="1" hangingPunct="1">
              <a:spcBef>
                <a:spcPct val="0"/>
              </a:spcBef>
              <a:buFontTx/>
              <a:buNone/>
            </a:pPr>
            <a:r>
              <a:rPr lang="en-GB" altLang="en-US" sz="2200" dirty="0">
                <a:solidFill>
                  <a:srgbClr val="0070C0"/>
                </a:solidFill>
              </a:rPr>
              <a:t>Matthew Arnold</a:t>
            </a:r>
          </a:p>
        </p:txBody>
      </p:sp>
      <p:pic>
        <p:nvPicPr>
          <p:cNvPr id="5" name="Picture 4" descr="A picture containing water, outdoor, dark, clouds&#10;&#10;Description automatically generated">
            <a:extLst>
              <a:ext uri="{FF2B5EF4-FFF2-40B4-BE49-F238E27FC236}">
                <a16:creationId xmlns:a16="http://schemas.microsoft.com/office/drawing/2014/main" id="{E9AB089C-B70A-3F45-B1FD-A7615BE3DA8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3224" y="366372"/>
            <a:ext cx="3790951" cy="6078877"/>
          </a:xfrm>
          <a:prstGeom prst="rect">
            <a:avLst/>
          </a:prstGeom>
        </p:spPr>
      </p:pic>
      <p:sp>
        <p:nvSpPr>
          <p:cNvPr id="2" name="TextBox 1">
            <a:extLst>
              <a:ext uri="{FF2B5EF4-FFF2-40B4-BE49-F238E27FC236}">
                <a16:creationId xmlns:a16="http://schemas.microsoft.com/office/drawing/2014/main" id="{B6132D26-5381-A13E-EFC1-D6209C35631B}"/>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44</a:t>
            </a:r>
          </a:p>
        </p:txBody>
      </p:sp>
    </p:spTree>
    <p:extLst>
      <p:ext uri="{BB962C8B-B14F-4D97-AF65-F5344CB8AC3E}">
        <p14:creationId xmlns:p14="http://schemas.microsoft.com/office/powerpoint/2010/main" val="308430993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6">
            <a:extLst>
              <a:ext uri="{FF2B5EF4-FFF2-40B4-BE49-F238E27FC236}">
                <a16:creationId xmlns:a16="http://schemas.microsoft.com/office/drawing/2014/main" id="{DEF9F297-7C54-8044-9C27-0419B940E696}"/>
              </a:ext>
            </a:extLst>
          </p:cNvPr>
          <p:cNvPicPr>
            <a:picLocks noChangeAspect="1" noChangeArrowheads="1"/>
          </p:cNvPicPr>
          <p:nvPr/>
        </p:nvPicPr>
        <p:blipFill rotWithShape="1">
          <a:blip r:embed="rId3" cstate="screen">
            <a:lum bright="6000"/>
            <a:extLst>
              <a:ext uri="{28A0092B-C50C-407E-A947-70E740481C1C}">
                <a14:useLocalDpi xmlns:a14="http://schemas.microsoft.com/office/drawing/2010/main"/>
              </a:ext>
            </a:extLst>
          </a:blip>
          <a:srcRect b="-46"/>
          <a:stretch/>
        </p:blipFill>
        <p:spPr bwMode="auto">
          <a:xfrm>
            <a:off x="3579226" y="1140193"/>
            <a:ext cx="5005118" cy="4328790"/>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pic>
      <p:sp>
        <p:nvSpPr>
          <p:cNvPr id="7" name="Text Box 5">
            <a:extLst>
              <a:ext uri="{FF2B5EF4-FFF2-40B4-BE49-F238E27FC236}">
                <a16:creationId xmlns:a16="http://schemas.microsoft.com/office/drawing/2014/main" id="{F6C3EA12-8D1F-124E-ACF6-3550A4E88CE8}"/>
              </a:ext>
            </a:extLst>
          </p:cNvPr>
          <p:cNvSpPr txBox="1">
            <a:spLocks noChangeArrowheads="1"/>
          </p:cNvSpPr>
          <p:nvPr/>
        </p:nvSpPr>
        <p:spPr bwMode="auto">
          <a:xfrm>
            <a:off x="0" y="505969"/>
            <a:ext cx="12192000"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50000"/>
              </a:spcBef>
            </a:pPr>
            <a:r>
              <a:rPr lang="en-GB" altLang="en-US" sz="2500" b="1" dirty="0">
                <a:solidFill>
                  <a:srgbClr val="0070C0"/>
                </a:solidFill>
              </a:rPr>
              <a:t>Get ready for reading</a:t>
            </a:r>
          </a:p>
        </p:txBody>
      </p:sp>
      <p:sp>
        <p:nvSpPr>
          <p:cNvPr id="9" name="AutoShape 7">
            <a:extLst>
              <a:ext uri="{FF2B5EF4-FFF2-40B4-BE49-F238E27FC236}">
                <a16:creationId xmlns:a16="http://schemas.microsoft.com/office/drawing/2014/main" id="{61D7C746-FF28-9948-A68B-4A77BFFBE957}"/>
              </a:ext>
            </a:extLst>
          </p:cNvPr>
          <p:cNvSpPr>
            <a:spLocks noChangeArrowheads="1"/>
          </p:cNvSpPr>
          <p:nvPr/>
        </p:nvSpPr>
        <p:spPr bwMode="auto">
          <a:xfrm>
            <a:off x="1303265" y="2004209"/>
            <a:ext cx="2120761" cy="585179"/>
          </a:xfrm>
          <a:prstGeom prst="wedgeRoundRectCallout">
            <a:avLst>
              <a:gd name="adj1" fmla="val -81601"/>
              <a:gd name="adj2" fmla="val 20536"/>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500" b="1" dirty="0">
                <a:solidFill>
                  <a:srgbClr val="414042"/>
                </a:solidFill>
              </a:rPr>
              <a:t>How</a:t>
            </a:r>
            <a:r>
              <a:rPr lang="en-GB" altLang="en-US" sz="1500" dirty="0">
                <a:solidFill>
                  <a:srgbClr val="414042"/>
                </a:solidFill>
              </a:rPr>
              <a:t> can you tell?</a:t>
            </a:r>
          </a:p>
        </p:txBody>
      </p:sp>
      <p:sp>
        <p:nvSpPr>
          <p:cNvPr id="17" name="AutoShape 11">
            <a:extLst>
              <a:ext uri="{FF2B5EF4-FFF2-40B4-BE49-F238E27FC236}">
                <a16:creationId xmlns:a16="http://schemas.microsoft.com/office/drawing/2014/main" id="{5B317FD6-8796-C549-B698-F56EEC38BA8C}"/>
              </a:ext>
            </a:extLst>
          </p:cNvPr>
          <p:cNvSpPr>
            <a:spLocks noChangeArrowheads="1"/>
          </p:cNvSpPr>
          <p:nvPr/>
        </p:nvSpPr>
        <p:spPr bwMode="auto">
          <a:xfrm>
            <a:off x="1295709" y="3748494"/>
            <a:ext cx="2120761" cy="607842"/>
          </a:xfrm>
          <a:prstGeom prst="wedgeRoundRectCallout">
            <a:avLst>
              <a:gd name="adj1" fmla="val -80769"/>
              <a:gd name="adj2" fmla="val 18068"/>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500" b="1" dirty="0">
                <a:solidFill>
                  <a:srgbClr val="414042"/>
                </a:solidFill>
              </a:rPr>
              <a:t>Where</a:t>
            </a:r>
            <a:r>
              <a:rPr lang="en-GB" altLang="en-US" sz="1500" dirty="0">
                <a:solidFill>
                  <a:srgbClr val="414042"/>
                </a:solidFill>
              </a:rPr>
              <a:t> do you think they are from?</a:t>
            </a:r>
          </a:p>
        </p:txBody>
      </p:sp>
      <p:sp>
        <p:nvSpPr>
          <p:cNvPr id="20" name="AutoShape 18">
            <a:extLst>
              <a:ext uri="{FF2B5EF4-FFF2-40B4-BE49-F238E27FC236}">
                <a16:creationId xmlns:a16="http://schemas.microsoft.com/office/drawing/2014/main" id="{3EF9A331-6B69-954A-9591-9C6A97B615CB}"/>
              </a:ext>
            </a:extLst>
          </p:cNvPr>
          <p:cNvSpPr>
            <a:spLocks noChangeArrowheads="1"/>
          </p:cNvSpPr>
          <p:nvPr/>
        </p:nvSpPr>
        <p:spPr bwMode="auto">
          <a:xfrm>
            <a:off x="1303265" y="2865020"/>
            <a:ext cx="2120761" cy="607842"/>
          </a:xfrm>
          <a:prstGeom prst="wedgeRoundRectCallout">
            <a:avLst>
              <a:gd name="adj1" fmla="val -82541"/>
              <a:gd name="adj2" fmla="val 16443"/>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0"/>
              </a:spcBef>
            </a:pPr>
            <a:r>
              <a:rPr lang="en-GB" altLang="en-US" sz="1500" b="1" dirty="0">
                <a:solidFill>
                  <a:srgbClr val="414042"/>
                </a:solidFill>
                <a:ea typeface="MS PGothic" panose="020B0600070205080204" pitchFamily="34" charset="-128"/>
              </a:rPr>
              <a:t>What</a:t>
            </a:r>
            <a:r>
              <a:rPr lang="en-GB" altLang="en-US" sz="1500" dirty="0">
                <a:solidFill>
                  <a:srgbClr val="414042"/>
                </a:solidFill>
                <a:ea typeface="MS PGothic" panose="020B0600070205080204" pitchFamily="34" charset="-128"/>
              </a:rPr>
              <a:t> creatures can you see?</a:t>
            </a:r>
          </a:p>
        </p:txBody>
      </p:sp>
      <p:sp>
        <p:nvSpPr>
          <p:cNvPr id="24" name="AutoShape 11">
            <a:extLst>
              <a:ext uri="{FF2B5EF4-FFF2-40B4-BE49-F238E27FC236}">
                <a16:creationId xmlns:a16="http://schemas.microsoft.com/office/drawing/2014/main" id="{668A3C44-E2A1-1C47-BC06-80FCA4384300}"/>
              </a:ext>
            </a:extLst>
          </p:cNvPr>
          <p:cNvSpPr>
            <a:spLocks noChangeArrowheads="1"/>
          </p:cNvSpPr>
          <p:nvPr/>
        </p:nvSpPr>
        <p:spPr bwMode="auto">
          <a:xfrm>
            <a:off x="1295708" y="5678337"/>
            <a:ext cx="2924363" cy="434066"/>
          </a:xfrm>
          <a:prstGeom prst="wedgeRoundRectCallout">
            <a:avLst>
              <a:gd name="adj1" fmla="val -70824"/>
              <a:gd name="adj2" fmla="val 40501"/>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500" b="1" dirty="0">
                <a:solidFill>
                  <a:srgbClr val="414042"/>
                </a:solidFill>
              </a:rPr>
              <a:t>What</a:t>
            </a:r>
            <a:r>
              <a:rPr lang="en-GB" altLang="en-US" sz="1500" dirty="0">
                <a:solidFill>
                  <a:srgbClr val="414042"/>
                </a:solidFill>
              </a:rPr>
              <a:t> makes you think that?</a:t>
            </a:r>
          </a:p>
        </p:txBody>
      </p:sp>
      <p:sp>
        <p:nvSpPr>
          <p:cNvPr id="25" name="AutoShape 7">
            <a:extLst>
              <a:ext uri="{FF2B5EF4-FFF2-40B4-BE49-F238E27FC236}">
                <a16:creationId xmlns:a16="http://schemas.microsoft.com/office/drawing/2014/main" id="{07945C1B-0414-FB43-99AF-CD03F7EBF312}"/>
              </a:ext>
            </a:extLst>
          </p:cNvPr>
          <p:cNvSpPr>
            <a:spLocks noChangeArrowheads="1"/>
          </p:cNvSpPr>
          <p:nvPr/>
        </p:nvSpPr>
        <p:spPr bwMode="auto">
          <a:xfrm>
            <a:off x="1310822" y="1143398"/>
            <a:ext cx="2113204" cy="585179"/>
          </a:xfrm>
          <a:prstGeom prst="wedgeRoundRectCallout">
            <a:avLst>
              <a:gd name="adj1" fmla="val -82032"/>
              <a:gd name="adj2" fmla="val 20536"/>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500" b="1" dirty="0">
                <a:solidFill>
                  <a:srgbClr val="414042"/>
                </a:solidFill>
              </a:rPr>
              <a:t>Where</a:t>
            </a:r>
            <a:r>
              <a:rPr lang="en-GB" altLang="en-US" sz="1500" dirty="0">
                <a:solidFill>
                  <a:srgbClr val="414042"/>
                </a:solidFill>
              </a:rPr>
              <a:t> is this</a:t>
            </a:r>
            <a:br>
              <a:rPr lang="en-GB" altLang="en-US" sz="1500" dirty="0">
                <a:solidFill>
                  <a:srgbClr val="414042"/>
                </a:solidFill>
              </a:rPr>
            </a:br>
            <a:r>
              <a:rPr lang="en-GB" altLang="en-US" sz="1500" dirty="0">
                <a:solidFill>
                  <a:srgbClr val="414042"/>
                </a:solidFill>
              </a:rPr>
              <a:t>scene set?</a:t>
            </a:r>
          </a:p>
        </p:txBody>
      </p:sp>
      <p:sp>
        <p:nvSpPr>
          <p:cNvPr id="26" name="AutoShape 7">
            <a:extLst>
              <a:ext uri="{FF2B5EF4-FFF2-40B4-BE49-F238E27FC236}">
                <a16:creationId xmlns:a16="http://schemas.microsoft.com/office/drawing/2014/main" id="{37A4FDE1-BD54-CF4C-949E-9DC0E98F3B1A}"/>
              </a:ext>
            </a:extLst>
          </p:cNvPr>
          <p:cNvSpPr>
            <a:spLocks noChangeArrowheads="1"/>
          </p:cNvSpPr>
          <p:nvPr/>
        </p:nvSpPr>
        <p:spPr bwMode="auto">
          <a:xfrm flipH="1">
            <a:off x="8739544" y="2073333"/>
            <a:ext cx="2195298" cy="867957"/>
          </a:xfrm>
          <a:prstGeom prst="wedgeRoundRectCallout">
            <a:avLst>
              <a:gd name="adj1" fmla="val -76263"/>
              <a:gd name="adj2" fmla="val 17560"/>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500" dirty="0">
                <a:solidFill>
                  <a:srgbClr val="414042"/>
                </a:solidFill>
              </a:rPr>
              <a:t>Is the ship setting off somewhere or returning?</a:t>
            </a:r>
          </a:p>
        </p:txBody>
      </p:sp>
      <p:sp>
        <p:nvSpPr>
          <p:cNvPr id="27" name="AutoShape 11">
            <a:extLst>
              <a:ext uri="{FF2B5EF4-FFF2-40B4-BE49-F238E27FC236}">
                <a16:creationId xmlns:a16="http://schemas.microsoft.com/office/drawing/2014/main" id="{ED420F35-C396-0948-9EAC-A4E603302F98}"/>
              </a:ext>
            </a:extLst>
          </p:cNvPr>
          <p:cNvSpPr>
            <a:spLocks noChangeArrowheads="1"/>
          </p:cNvSpPr>
          <p:nvPr/>
        </p:nvSpPr>
        <p:spPr bwMode="auto">
          <a:xfrm flipH="1">
            <a:off x="8739539" y="3906773"/>
            <a:ext cx="2195300" cy="473005"/>
          </a:xfrm>
          <a:prstGeom prst="wedgeRoundRectCallout">
            <a:avLst>
              <a:gd name="adj1" fmla="val -77484"/>
              <a:gd name="adj2" fmla="val 38126"/>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500" b="1" dirty="0">
                <a:solidFill>
                  <a:srgbClr val="414042"/>
                </a:solidFill>
              </a:rPr>
              <a:t>What </a:t>
            </a:r>
            <a:r>
              <a:rPr lang="en-GB" altLang="en-US" sz="1500" dirty="0">
                <a:solidFill>
                  <a:srgbClr val="414042"/>
                </a:solidFill>
              </a:rPr>
              <a:t>do you think</a:t>
            </a:r>
            <a:br>
              <a:rPr lang="en-GB" altLang="en-US" sz="1500" dirty="0">
                <a:solidFill>
                  <a:srgbClr val="414042"/>
                </a:solidFill>
              </a:rPr>
            </a:br>
            <a:r>
              <a:rPr lang="en-GB" altLang="en-US" sz="1500" dirty="0">
                <a:solidFill>
                  <a:srgbClr val="414042"/>
                </a:solidFill>
              </a:rPr>
              <a:t>is in the bottle?</a:t>
            </a:r>
          </a:p>
        </p:txBody>
      </p:sp>
      <p:sp>
        <p:nvSpPr>
          <p:cNvPr id="28" name="AutoShape 18">
            <a:extLst>
              <a:ext uri="{FF2B5EF4-FFF2-40B4-BE49-F238E27FC236}">
                <a16:creationId xmlns:a16="http://schemas.microsoft.com/office/drawing/2014/main" id="{B4DFEB63-E789-A24E-A233-AEE3B535DA61}"/>
              </a:ext>
            </a:extLst>
          </p:cNvPr>
          <p:cNvSpPr>
            <a:spLocks noChangeArrowheads="1"/>
          </p:cNvSpPr>
          <p:nvPr/>
        </p:nvSpPr>
        <p:spPr bwMode="auto">
          <a:xfrm flipH="1">
            <a:off x="8739544" y="3126506"/>
            <a:ext cx="2195298" cy="595051"/>
          </a:xfrm>
          <a:prstGeom prst="wedgeRoundRectCallout">
            <a:avLst>
              <a:gd name="adj1" fmla="val -78024"/>
              <a:gd name="adj2" fmla="val 13578"/>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500" b="1" dirty="0">
                <a:solidFill>
                  <a:srgbClr val="414042"/>
                </a:solidFill>
              </a:rPr>
              <a:t>What </a:t>
            </a:r>
            <a:r>
              <a:rPr lang="en-GB" altLang="en-US" sz="1500" dirty="0">
                <a:solidFill>
                  <a:srgbClr val="414042"/>
                </a:solidFill>
              </a:rPr>
              <a:t>makes you</a:t>
            </a:r>
            <a:br>
              <a:rPr lang="en-GB" altLang="en-US" sz="1500" dirty="0">
                <a:solidFill>
                  <a:srgbClr val="414042"/>
                </a:solidFill>
              </a:rPr>
            </a:br>
            <a:r>
              <a:rPr lang="en-GB" altLang="en-US" sz="1500" dirty="0">
                <a:solidFill>
                  <a:srgbClr val="414042"/>
                </a:solidFill>
              </a:rPr>
              <a:t>think that?</a:t>
            </a:r>
          </a:p>
        </p:txBody>
      </p:sp>
      <p:sp>
        <p:nvSpPr>
          <p:cNvPr id="30" name="AutoShape 11">
            <a:extLst>
              <a:ext uri="{FF2B5EF4-FFF2-40B4-BE49-F238E27FC236}">
                <a16:creationId xmlns:a16="http://schemas.microsoft.com/office/drawing/2014/main" id="{E917A515-B4C3-1F4A-99EF-4EC15BE815BC}"/>
              </a:ext>
            </a:extLst>
          </p:cNvPr>
          <p:cNvSpPr>
            <a:spLocks noChangeArrowheads="1"/>
          </p:cNvSpPr>
          <p:nvPr/>
        </p:nvSpPr>
        <p:spPr bwMode="auto">
          <a:xfrm flipH="1">
            <a:off x="8739186" y="5341667"/>
            <a:ext cx="2195304" cy="770736"/>
          </a:xfrm>
          <a:prstGeom prst="wedgeRoundRectCallout">
            <a:avLst>
              <a:gd name="adj1" fmla="val -74769"/>
              <a:gd name="adj2" fmla="val 32053"/>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500" b="1" dirty="0">
                <a:solidFill>
                  <a:srgbClr val="414042"/>
                </a:solidFill>
              </a:rPr>
              <a:t>Why </a:t>
            </a:r>
            <a:r>
              <a:rPr lang="en-GB" altLang="en-US" sz="1500" dirty="0">
                <a:solidFill>
                  <a:srgbClr val="414042"/>
                </a:solidFill>
              </a:rPr>
              <a:t>do the peacocks have covers on their heads?</a:t>
            </a:r>
          </a:p>
        </p:txBody>
      </p:sp>
      <p:sp>
        <p:nvSpPr>
          <p:cNvPr id="31" name="AutoShape 7">
            <a:extLst>
              <a:ext uri="{FF2B5EF4-FFF2-40B4-BE49-F238E27FC236}">
                <a16:creationId xmlns:a16="http://schemas.microsoft.com/office/drawing/2014/main" id="{6845C182-531F-4644-880F-99128F945718}"/>
              </a:ext>
            </a:extLst>
          </p:cNvPr>
          <p:cNvSpPr>
            <a:spLocks noChangeArrowheads="1"/>
          </p:cNvSpPr>
          <p:nvPr/>
        </p:nvSpPr>
        <p:spPr bwMode="auto">
          <a:xfrm flipH="1">
            <a:off x="8744666" y="1164645"/>
            <a:ext cx="2189823" cy="723472"/>
          </a:xfrm>
          <a:prstGeom prst="wedgeRoundRectCallout">
            <a:avLst>
              <a:gd name="adj1" fmla="val -76263"/>
              <a:gd name="adj2" fmla="val 17560"/>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500" b="1" dirty="0">
                <a:solidFill>
                  <a:srgbClr val="414042"/>
                </a:solidFill>
              </a:rPr>
              <a:t>What </a:t>
            </a:r>
            <a:r>
              <a:rPr lang="en-GB" altLang="en-US" sz="1500" dirty="0">
                <a:solidFill>
                  <a:srgbClr val="414042"/>
                </a:solidFill>
              </a:rPr>
              <a:t>are the</a:t>
            </a:r>
            <a:br>
              <a:rPr lang="en-GB" altLang="en-US" sz="1500" dirty="0">
                <a:solidFill>
                  <a:srgbClr val="414042"/>
                </a:solidFill>
              </a:rPr>
            </a:br>
            <a:r>
              <a:rPr lang="en-GB" altLang="en-US" sz="1500" dirty="0">
                <a:solidFill>
                  <a:srgbClr val="414042"/>
                </a:solidFill>
              </a:rPr>
              <a:t>sails doing?</a:t>
            </a:r>
          </a:p>
        </p:txBody>
      </p:sp>
      <p:sp>
        <p:nvSpPr>
          <p:cNvPr id="18" name="AutoShape 11">
            <a:extLst>
              <a:ext uri="{FF2B5EF4-FFF2-40B4-BE49-F238E27FC236}">
                <a16:creationId xmlns:a16="http://schemas.microsoft.com/office/drawing/2014/main" id="{FB9F747A-06A6-1B41-89C6-652D40A8C001}"/>
              </a:ext>
            </a:extLst>
          </p:cNvPr>
          <p:cNvSpPr>
            <a:spLocks noChangeArrowheads="1"/>
          </p:cNvSpPr>
          <p:nvPr/>
        </p:nvSpPr>
        <p:spPr bwMode="auto">
          <a:xfrm>
            <a:off x="4741499" y="5466954"/>
            <a:ext cx="3476259" cy="645449"/>
          </a:xfrm>
          <a:prstGeom prst="wedgeRoundRectCallout">
            <a:avLst>
              <a:gd name="adj1" fmla="val 40820"/>
              <a:gd name="adj2" fmla="val 97936"/>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2000" dirty="0">
                <a:solidFill>
                  <a:srgbClr val="414042"/>
                </a:solidFill>
              </a:rPr>
              <a:t>What do you think the poem will be about?</a:t>
            </a:r>
          </a:p>
        </p:txBody>
      </p:sp>
      <p:sp>
        <p:nvSpPr>
          <p:cNvPr id="19" name="AutoShape 11">
            <a:extLst>
              <a:ext uri="{FF2B5EF4-FFF2-40B4-BE49-F238E27FC236}">
                <a16:creationId xmlns:a16="http://schemas.microsoft.com/office/drawing/2014/main" id="{7BC130ED-65DB-C24A-89B7-4AB10C4FA25E}"/>
              </a:ext>
            </a:extLst>
          </p:cNvPr>
          <p:cNvSpPr>
            <a:spLocks noChangeArrowheads="1"/>
          </p:cNvSpPr>
          <p:nvPr/>
        </p:nvSpPr>
        <p:spPr bwMode="auto">
          <a:xfrm>
            <a:off x="1295709" y="4631968"/>
            <a:ext cx="2128316" cy="770736"/>
          </a:xfrm>
          <a:prstGeom prst="wedgeRoundRectCallout">
            <a:avLst>
              <a:gd name="adj1" fmla="val -81576"/>
              <a:gd name="adj2" fmla="val 31347"/>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500" b="1" dirty="0">
                <a:solidFill>
                  <a:srgbClr val="414042"/>
                </a:solidFill>
              </a:rPr>
              <a:t>What </a:t>
            </a:r>
            <a:r>
              <a:rPr lang="en-GB" altLang="en-US" sz="1500" dirty="0">
                <a:solidFill>
                  <a:srgbClr val="414042"/>
                </a:solidFill>
              </a:rPr>
              <a:t>else can</a:t>
            </a:r>
            <a:br>
              <a:rPr lang="en-GB" altLang="en-US" sz="1500" dirty="0">
                <a:solidFill>
                  <a:srgbClr val="414042"/>
                </a:solidFill>
              </a:rPr>
            </a:br>
            <a:r>
              <a:rPr lang="en-GB" altLang="en-US" sz="1500" dirty="0">
                <a:solidFill>
                  <a:srgbClr val="414042"/>
                </a:solidFill>
              </a:rPr>
              <a:t>you see?</a:t>
            </a:r>
          </a:p>
        </p:txBody>
      </p:sp>
      <p:sp>
        <p:nvSpPr>
          <p:cNvPr id="23" name="AutoShape 18">
            <a:extLst>
              <a:ext uri="{FF2B5EF4-FFF2-40B4-BE49-F238E27FC236}">
                <a16:creationId xmlns:a16="http://schemas.microsoft.com/office/drawing/2014/main" id="{7292CBA8-FCCB-E644-B818-ABB721C369AC}"/>
              </a:ext>
            </a:extLst>
          </p:cNvPr>
          <p:cNvSpPr>
            <a:spLocks noChangeArrowheads="1"/>
          </p:cNvSpPr>
          <p:nvPr/>
        </p:nvSpPr>
        <p:spPr bwMode="auto">
          <a:xfrm flipH="1">
            <a:off x="8739538" y="4564994"/>
            <a:ext cx="2195303" cy="595051"/>
          </a:xfrm>
          <a:prstGeom prst="wedgeRoundRectCallout">
            <a:avLst>
              <a:gd name="adj1" fmla="val -78024"/>
              <a:gd name="adj2" fmla="val 13578"/>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500" b="1" dirty="0">
                <a:solidFill>
                  <a:srgbClr val="414042"/>
                </a:solidFill>
              </a:rPr>
              <a:t>What </a:t>
            </a:r>
            <a:r>
              <a:rPr lang="en-GB" altLang="en-US" sz="1500" dirty="0">
                <a:solidFill>
                  <a:srgbClr val="414042"/>
                </a:solidFill>
              </a:rPr>
              <a:t>makes you</a:t>
            </a:r>
            <a:br>
              <a:rPr lang="en-GB" altLang="en-US" sz="1500" dirty="0">
                <a:solidFill>
                  <a:srgbClr val="414042"/>
                </a:solidFill>
              </a:rPr>
            </a:br>
            <a:r>
              <a:rPr lang="en-GB" altLang="en-US" sz="1500" dirty="0">
                <a:solidFill>
                  <a:srgbClr val="414042"/>
                </a:solidFill>
              </a:rPr>
              <a:t>think that?</a:t>
            </a:r>
          </a:p>
        </p:txBody>
      </p:sp>
      <p:sp>
        <p:nvSpPr>
          <p:cNvPr id="2" name="TextBox 1">
            <a:extLst>
              <a:ext uri="{FF2B5EF4-FFF2-40B4-BE49-F238E27FC236}">
                <a16:creationId xmlns:a16="http://schemas.microsoft.com/office/drawing/2014/main" id="{E93E9D2A-D471-DC85-D1D5-69017602B96D}"/>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45</a:t>
            </a:r>
          </a:p>
        </p:txBody>
      </p:sp>
    </p:spTree>
    <p:extLst>
      <p:ext uri="{BB962C8B-B14F-4D97-AF65-F5344CB8AC3E}">
        <p14:creationId xmlns:p14="http://schemas.microsoft.com/office/powerpoint/2010/main" val="218326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0"/>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7" grpId="0" animBg="1"/>
      <p:bldP spid="20" grpId="0" animBg="1"/>
      <p:bldP spid="24" grpId="0" animBg="1"/>
      <p:bldP spid="25" grpId="0" animBg="1"/>
      <p:bldP spid="26" grpId="0" animBg="1"/>
      <p:bldP spid="27" grpId="0" animBg="1"/>
      <p:bldP spid="28" grpId="0" animBg="1"/>
      <p:bldP spid="30" grpId="0" animBg="1"/>
      <p:bldP spid="31" grpId="0" animBg="1"/>
      <p:bldP spid="18" grpId="0" animBg="1"/>
      <p:bldP spid="19" grpId="0" animBg="1"/>
      <p:bldP spid="23"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Subtitle 2">
            <a:extLst>
              <a:ext uri="{FF2B5EF4-FFF2-40B4-BE49-F238E27FC236}">
                <a16:creationId xmlns:a16="http://schemas.microsoft.com/office/drawing/2014/main" id="{A5B4066B-EFA0-DB49-9349-22DF539F647A}"/>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53" name="Subtitle 2">
            <a:extLst>
              <a:ext uri="{FF2B5EF4-FFF2-40B4-BE49-F238E27FC236}">
                <a16:creationId xmlns:a16="http://schemas.microsoft.com/office/drawing/2014/main" id="{22B80E6A-58CA-BA4C-B443-F0016F861099}"/>
              </a:ext>
            </a:extLst>
          </p:cNvPr>
          <p:cNvSpPr txBox="1">
            <a:spLocks/>
          </p:cNvSpPr>
          <p:nvPr/>
        </p:nvSpPr>
        <p:spPr>
          <a:xfrm>
            <a:off x="399245" y="1116296"/>
            <a:ext cx="11384924"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Reading with a reader’s eye: Do I like it? How does it affect me?</a:t>
            </a:r>
            <a:endParaRPr lang="en-US" sz="2000" b="1" dirty="0">
              <a:solidFill>
                <a:srgbClr val="0070C0"/>
              </a:solidFill>
              <a:latin typeface="Comic Sans MS" panose="030F0902030302020204" pitchFamily="66" charset="0"/>
              <a:cs typeface="Arial" panose="020B0604020202020204" pitchFamily="34" charset="0"/>
            </a:endParaRPr>
          </a:p>
        </p:txBody>
      </p:sp>
      <p:sp>
        <p:nvSpPr>
          <p:cNvPr id="54" name="Rectangle 53">
            <a:extLst>
              <a:ext uri="{FF2B5EF4-FFF2-40B4-BE49-F238E27FC236}">
                <a16:creationId xmlns:a16="http://schemas.microsoft.com/office/drawing/2014/main" id="{00898082-5412-7249-8FFB-DAC7295E7BAF}"/>
              </a:ext>
            </a:extLst>
          </p:cNvPr>
          <p:cNvSpPr/>
          <p:nvPr/>
        </p:nvSpPr>
        <p:spPr>
          <a:xfrm>
            <a:off x="1056319" y="1885977"/>
            <a:ext cx="10147138" cy="3282707"/>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Text Box 6">
            <a:extLst>
              <a:ext uri="{FF2B5EF4-FFF2-40B4-BE49-F238E27FC236}">
                <a16:creationId xmlns:a16="http://schemas.microsoft.com/office/drawing/2014/main" id="{A25E2082-4CF6-C746-8AB9-7BD2EE7CDD65}"/>
              </a:ext>
            </a:extLst>
          </p:cNvPr>
          <p:cNvSpPr txBox="1">
            <a:spLocks noChangeArrowheads="1"/>
          </p:cNvSpPr>
          <p:nvPr/>
        </p:nvSpPr>
        <p:spPr bwMode="auto">
          <a:xfrm>
            <a:off x="4910400" y="2099311"/>
            <a:ext cx="6010149" cy="2902685"/>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None/>
            </a:pPr>
            <a:r>
              <a:rPr lang="en-GB" altLang="en-US" sz="1800" dirty="0">
                <a:solidFill>
                  <a:srgbClr val="414042"/>
                </a:solidFill>
              </a:rPr>
              <a:t>You are now going to be introduced to a different poem which you will use as a model to create one of your own. Your teacher will read it aloud. Listen closely for the rhythm of the poem and join in if you feel confident.</a:t>
            </a:r>
          </a:p>
          <a:p>
            <a:pPr eaLnBrk="1" hangingPunct="1">
              <a:spcBef>
                <a:spcPct val="50000"/>
              </a:spcBef>
              <a:buNone/>
            </a:pPr>
            <a:r>
              <a:rPr lang="en-GB" altLang="en-US" sz="1800" dirty="0">
                <a:solidFill>
                  <a:srgbClr val="414042"/>
                </a:solidFill>
              </a:rPr>
              <a:t>Share your initial reactions with a partner and complete the grid on the next slide.</a:t>
            </a:r>
          </a:p>
          <a:p>
            <a:pPr eaLnBrk="1" hangingPunct="1">
              <a:spcBef>
                <a:spcPct val="50000"/>
              </a:spcBef>
              <a:buNone/>
            </a:pPr>
            <a:r>
              <a:rPr lang="en-GB" altLang="en-US" sz="1800" dirty="0">
                <a:solidFill>
                  <a:srgbClr val="414042"/>
                </a:solidFill>
              </a:rPr>
              <a:t>Choose one verse and practise it with your partner. Make sure you read with prosody.</a:t>
            </a:r>
          </a:p>
        </p:txBody>
      </p:sp>
      <p:sp>
        <p:nvSpPr>
          <p:cNvPr id="56" name="Rectangle 55">
            <a:extLst>
              <a:ext uri="{FF2B5EF4-FFF2-40B4-BE49-F238E27FC236}">
                <a16:creationId xmlns:a16="http://schemas.microsoft.com/office/drawing/2014/main" id="{E0986AF5-23D9-F34F-9F52-1FFA3550A3ED}"/>
              </a:ext>
            </a:extLst>
          </p:cNvPr>
          <p:cNvSpPr/>
          <p:nvPr/>
        </p:nvSpPr>
        <p:spPr>
          <a:xfrm>
            <a:off x="1056318" y="1892918"/>
            <a:ext cx="3439663" cy="326842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lvl="0" algn="ctr"/>
            <a:r>
              <a:rPr lang="en-GB" altLang="en-US" sz="2200" b="1" dirty="0">
                <a:solidFill>
                  <a:prstClr val="white"/>
                </a:solidFill>
                <a:latin typeface="Comic Sans MS" panose="030F0902030302020204" pitchFamily="66" charset="0"/>
              </a:rPr>
              <a:t>Phase 1a</a:t>
            </a:r>
          </a:p>
          <a:p>
            <a:pPr lvl="0" algn="ctr">
              <a:spcBef>
                <a:spcPts val="1000"/>
              </a:spcBef>
            </a:pPr>
            <a:r>
              <a:rPr lang="en-GB" altLang="en-US" dirty="0">
                <a:solidFill>
                  <a:prstClr val="white"/>
                </a:solidFill>
                <a:latin typeface="Comic Sans MS" panose="030F0902030302020204" pitchFamily="66" charset="0"/>
              </a:rPr>
              <a:t>Book Talk </a:t>
            </a:r>
          </a:p>
          <a:p>
            <a:pPr lvl="0" algn="ctr">
              <a:spcBef>
                <a:spcPts val="1000"/>
              </a:spcBef>
            </a:pPr>
            <a:r>
              <a:rPr lang="en-GB" altLang="en-US" dirty="0">
                <a:solidFill>
                  <a:prstClr val="white"/>
                </a:solidFill>
                <a:latin typeface="Comic Sans MS" panose="030F0902030302020204" pitchFamily="66" charset="0"/>
              </a:rPr>
              <a:t>Reading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as a reader</a:t>
            </a:r>
            <a:endParaRPr lang="en-GB" altLang="en-US" sz="1700" dirty="0">
              <a:solidFill>
                <a:prstClr val="white"/>
              </a:solidFill>
              <a:latin typeface="Comic Sans MS" panose="030F0902030302020204" pitchFamily="66" charset="0"/>
            </a:endParaRPr>
          </a:p>
        </p:txBody>
      </p:sp>
      <p:sp>
        <p:nvSpPr>
          <p:cNvPr id="9" name="TextBox 8">
            <a:extLst>
              <a:ext uri="{FF2B5EF4-FFF2-40B4-BE49-F238E27FC236}">
                <a16:creationId xmlns:a16="http://schemas.microsoft.com/office/drawing/2014/main" id="{24AC6C3F-D703-9D49-9315-4FCDE0FBBC3B}"/>
              </a:ext>
            </a:extLst>
          </p:cNvPr>
          <p:cNvSpPr txBox="1"/>
          <p:nvPr/>
        </p:nvSpPr>
        <p:spPr>
          <a:xfrm>
            <a:off x="988543" y="5375985"/>
            <a:ext cx="10497312" cy="646331"/>
          </a:xfrm>
          <a:prstGeom prst="rect">
            <a:avLst/>
          </a:prstGeom>
          <a:noFill/>
        </p:spPr>
        <p:txBody>
          <a:bodyPr wrap="square">
            <a:spAutoFit/>
          </a:bodyPr>
          <a:lstStyle/>
          <a:p>
            <a:pPr>
              <a:spcBef>
                <a:spcPct val="50000"/>
              </a:spcBef>
            </a:pPr>
            <a:r>
              <a:rPr lang="en-GB" altLang="en-US" sz="1800" b="1" dirty="0">
                <a:solidFill>
                  <a:srgbClr val="414042"/>
                </a:solidFill>
                <a:latin typeface="Comic Sans MS" panose="030F0902030302020204" pitchFamily="66" charset="0"/>
              </a:rPr>
              <a:t>Consider: </a:t>
            </a:r>
            <a:r>
              <a:rPr lang="en-GB" altLang="en-US" sz="1800" dirty="0">
                <a:solidFill>
                  <a:srgbClr val="414042"/>
                </a:solidFill>
                <a:latin typeface="Comic Sans MS" panose="030F0902030302020204" pitchFamily="66" charset="0"/>
              </a:rPr>
              <a:t>This is an informative-style poem that tells you about cargo ships from different times in history.</a:t>
            </a:r>
          </a:p>
        </p:txBody>
      </p:sp>
      <p:sp>
        <p:nvSpPr>
          <p:cNvPr id="2" name="TextBox 1">
            <a:extLst>
              <a:ext uri="{FF2B5EF4-FFF2-40B4-BE49-F238E27FC236}">
                <a16:creationId xmlns:a16="http://schemas.microsoft.com/office/drawing/2014/main" id="{6371C23A-94AC-5450-2437-8D857FC7500B}"/>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46</a:t>
            </a:r>
          </a:p>
        </p:txBody>
      </p:sp>
    </p:spTree>
    <p:extLst>
      <p:ext uri="{BB962C8B-B14F-4D97-AF65-F5344CB8AC3E}">
        <p14:creationId xmlns:p14="http://schemas.microsoft.com/office/powerpoint/2010/main" val="53716530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C9FA7A4-21BC-8F48-908C-66D8F6AC1B71}"/>
              </a:ext>
            </a:extLst>
          </p:cNvPr>
          <p:cNvSpPr/>
          <p:nvPr/>
        </p:nvSpPr>
        <p:spPr>
          <a:xfrm>
            <a:off x="1056319" y="3369349"/>
            <a:ext cx="5064485" cy="486032"/>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I want to know…</a:t>
            </a:r>
          </a:p>
        </p:txBody>
      </p:sp>
      <p:sp>
        <p:nvSpPr>
          <p:cNvPr id="18" name="Rectangle 17">
            <a:extLst>
              <a:ext uri="{FF2B5EF4-FFF2-40B4-BE49-F238E27FC236}">
                <a16:creationId xmlns:a16="http://schemas.microsoft.com/office/drawing/2014/main" id="{EF46A7DD-F4C6-B546-B806-0A7B634DC234}"/>
              </a:ext>
            </a:extLst>
          </p:cNvPr>
          <p:cNvSpPr/>
          <p:nvPr/>
        </p:nvSpPr>
        <p:spPr>
          <a:xfrm>
            <a:off x="6130828" y="3369349"/>
            <a:ext cx="5064485" cy="486032"/>
          </a:xfrm>
          <a:prstGeom prst="rect">
            <a:avLst/>
          </a:prstGeom>
          <a:solidFill>
            <a:srgbClr val="9020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It reminded me of…</a:t>
            </a:r>
          </a:p>
        </p:txBody>
      </p:sp>
      <p:sp>
        <p:nvSpPr>
          <p:cNvPr id="2" name="Rectangle 1">
            <a:extLst>
              <a:ext uri="{FF2B5EF4-FFF2-40B4-BE49-F238E27FC236}">
                <a16:creationId xmlns:a16="http://schemas.microsoft.com/office/drawing/2014/main" id="{EECE5433-EA07-204F-A5C1-0DF8ED38C337}"/>
              </a:ext>
            </a:extLst>
          </p:cNvPr>
          <p:cNvSpPr/>
          <p:nvPr/>
        </p:nvSpPr>
        <p:spPr>
          <a:xfrm>
            <a:off x="1056319" y="1091297"/>
            <a:ext cx="5064485" cy="4860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What I like</a:t>
            </a:r>
          </a:p>
        </p:txBody>
      </p:sp>
      <p:sp>
        <p:nvSpPr>
          <p:cNvPr id="16" name="Rectangle 15">
            <a:extLst>
              <a:ext uri="{FF2B5EF4-FFF2-40B4-BE49-F238E27FC236}">
                <a16:creationId xmlns:a16="http://schemas.microsoft.com/office/drawing/2014/main" id="{666F0AB0-B57E-1946-BB2E-88720E2CAAA6}"/>
              </a:ext>
            </a:extLst>
          </p:cNvPr>
          <p:cNvSpPr/>
          <p:nvPr/>
        </p:nvSpPr>
        <p:spPr>
          <a:xfrm>
            <a:off x="6130828" y="1091297"/>
            <a:ext cx="5064485" cy="486032"/>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What I didn’t like</a:t>
            </a:r>
          </a:p>
        </p:txBody>
      </p:sp>
      <p:sp>
        <p:nvSpPr>
          <p:cNvPr id="50" name="Line 41">
            <a:extLst>
              <a:ext uri="{FF2B5EF4-FFF2-40B4-BE49-F238E27FC236}">
                <a16:creationId xmlns:a16="http://schemas.microsoft.com/office/drawing/2014/main" id="{EB1699CA-C86B-DA46-91B5-7253C2B8D341}"/>
              </a:ext>
            </a:extLst>
          </p:cNvPr>
          <p:cNvSpPr>
            <a:spLocks noChangeShapeType="1"/>
          </p:cNvSpPr>
          <p:nvPr/>
        </p:nvSpPr>
        <p:spPr bwMode="auto">
          <a:xfrm>
            <a:off x="6120805" y="1091297"/>
            <a:ext cx="0" cy="4572869"/>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 name="Rectangle 56">
            <a:extLst>
              <a:ext uri="{FF2B5EF4-FFF2-40B4-BE49-F238E27FC236}">
                <a16:creationId xmlns:a16="http://schemas.microsoft.com/office/drawing/2014/main" id="{6B07371E-7D32-884B-AEE7-9C3B35771CE4}"/>
              </a:ext>
            </a:extLst>
          </p:cNvPr>
          <p:cNvSpPr/>
          <p:nvPr/>
        </p:nvSpPr>
        <p:spPr>
          <a:xfrm>
            <a:off x="1056319" y="1075186"/>
            <a:ext cx="10147138" cy="460068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Line 41">
            <a:extLst>
              <a:ext uri="{FF2B5EF4-FFF2-40B4-BE49-F238E27FC236}">
                <a16:creationId xmlns:a16="http://schemas.microsoft.com/office/drawing/2014/main" id="{80DE8BEB-5AA2-A446-B373-8A15A7E4E1A8}"/>
              </a:ext>
            </a:extLst>
          </p:cNvPr>
          <p:cNvSpPr>
            <a:spLocks noChangeShapeType="1"/>
          </p:cNvSpPr>
          <p:nvPr/>
        </p:nvSpPr>
        <p:spPr bwMode="auto">
          <a:xfrm flipH="1">
            <a:off x="1056319" y="3369349"/>
            <a:ext cx="10137026" cy="3795"/>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 name="TextBox 2">
            <a:extLst>
              <a:ext uri="{FF2B5EF4-FFF2-40B4-BE49-F238E27FC236}">
                <a16:creationId xmlns:a16="http://schemas.microsoft.com/office/drawing/2014/main" id="{6676EC15-55C9-AB19-28EC-C751F19E2F71}"/>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47</a:t>
            </a:r>
          </a:p>
        </p:txBody>
      </p:sp>
    </p:spTree>
    <p:extLst>
      <p:ext uri="{BB962C8B-B14F-4D97-AF65-F5344CB8AC3E}">
        <p14:creationId xmlns:p14="http://schemas.microsoft.com/office/powerpoint/2010/main" val="215913864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ubtitle 2">
            <a:extLst>
              <a:ext uri="{FF2B5EF4-FFF2-40B4-BE49-F238E27FC236}">
                <a16:creationId xmlns:a16="http://schemas.microsoft.com/office/drawing/2014/main" id="{0F3B0B52-72B4-8F42-AB6A-FF09E093457C}"/>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32" name="Subtitle 2">
            <a:extLst>
              <a:ext uri="{FF2B5EF4-FFF2-40B4-BE49-F238E27FC236}">
                <a16:creationId xmlns:a16="http://schemas.microsoft.com/office/drawing/2014/main" id="{1DE855AF-D929-7C4C-AE0D-F36ECA032EEB}"/>
              </a:ext>
            </a:extLst>
          </p:cNvPr>
          <p:cNvSpPr txBox="1">
            <a:spLocks/>
          </p:cNvSpPr>
          <p:nvPr/>
        </p:nvSpPr>
        <p:spPr>
          <a:xfrm>
            <a:off x="0" y="1133714"/>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spcBef>
                <a:spcPts val="996"/>
              </a:spcBef>
              <a:buFontTx/>
              <a:buNone/>
              <a:defRPr/>
            </a:pPr>
            <a:r>
              <a:rPr lang="en-GB" altLang="en-US" sz="1800" b="1" dirty="0">
                <a:solidFill>
                  <a:srgbClr val="0070C0"/>
                </a:solidFill>
                <a:latin typeface="Comic Sans MS" panose="030F0902030302020204" pitchFamily="66" charset="0"/>
              </a:rPr>
              <a:t>Reading with a reader’s eye: Do I like it? How does it affect me?</a:t>
            </a:r>
          </a:p>
        </p:txBody>
      </p:sp>
      <p:sp>
        <p:nvSpPr>
          <p:cNvPr id="33" name="Oval 4">
            <a:hlinkClick r:id="rId3" action="ppaction://hlinkfile"/>
            <a:extLst>
              <a:ext uri="{FF2B5EF4-FFF2-40B4-BE49-F238E27FC236}">
                <a16:creationId xmlns:a16="http://schemas.microsoft.com/office/drawing/2014/main" id="{3B6A0B5D-5686-554E-B01B-15991E0BB17E}"/>
              </a:ext>
            </a:extLst>
          </p:cNvPr>
          <p:cNvSpPr>
            <a:spLocks noChangeArrowheads="1"/>
          </p:cNvSpPr>
          <p:nvPr/>
        </p:nvSpPr>
        <p:spPr bwMode="auto">
          <a:xfrm>
            <a:off x="4626697" y="2738127"/>
            <a:ext cx="2915981" cy="2373746"/>
          </a:xfrm>
          <a:prstGeom prst="ellipse">
            <a:avLst/>
          </a:prstGeom>
          <a:solidFill>
            <a:srgbClr val="0070C0"/>
          </a:solidFill>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buFontTx/>
              <a:buNone/>
            </a:pPr>
            <a:r>
              <a:rPr lang="en-GB" altLang="en-US" sz="2800" b="1" dirty="0">
                <a:solidFill>
                  <a:schemeClr val="bg1"/>
                </a:solidFill>
              </a:rPr>
              <a:t>Phase 1a</a:t>
            </a:r>
          </a:p>
          <a:p>
            <a:pPr algn="ctr" eaLnBrk="1" hangingPunct="1">
              <a:buFontTx/>
              <a:buNone/>
              <a:defRPr/>
            </a:pPr>
            <a:r>
              <a:rPr lang="en-GB" altLang="en-US" sz="2000" dirty="0">
                <a:solidFill>
                  <a:schemeClr val="bg1"/>
                </a:solidFill>
              </a:rPr>
              <a:t>Book Talk</a:t>
            </a:r>
          </a:p>
          <a:p>
            <a:pPr algn="ctr" eaLnBrk="1" hangingPunct="1">
              <a:buFontTx/>
              <a:buNone/>
              <a:defRPr/>
            </a:pPr>
            <a:r>
              <a:rPr lang="en-GB" altLang="en-US" sz="2000" dirty="0">
                <a:solidFill>
                  <a:schemeClr val="bg1"/>
                </a:solidFill>
              </a:rPr>
              <a:t>Reading as a</a:t>
            </a:r>
            <a:br>
              <a:rPr lang="en-GB" altLang="en-US" sz="2000" dirty="0">
                <a:solidFill>
                  <a:schemeClr val="bg1"/>
                </a:solidFill>
              </a:rPr>
            </a:br>
            <a:r>
              <a:rPr lang="en-GB" altLang="en-US" sz="2000" dirty="0">
                <a:solidFill>
                  <a:schemeClr val="bg1"/>
                </a:solidFill>
              </a:rPr>
              <a:t>reader</a:t>
            </a:r>
          </a:p>
        </p:txBody>
      </p:sp>
      <p:sp>
        <p:nvSpPr>
          <p:cNvPr id="34" name="Text Box 5">
            <a:extLst>
              <a:ext uri="{FF2B5EF4-FFF2-40B4-BE49-F238E27FC236}">
                <a16:creationId xmlns:a16="http://schemas.microsoft.com/office/drawing/2014/main" id="{13DCEAEB-FE40-D540-9618-A700E015D307}"/>
              </a:ext>
            </a:extLst>
          </p:cNvPr>
          <p:cNvSpPr txBox="1">
            <a:spLocks noChangeArrowheads="1"/>
          </p:cNvSpPr>
          <p:nvPr/>
        </p:nvSpPr>
        <p:spPr bwMode="auto">
          <a:xfrm>
            <a:off x="1515918" y="4902926"/>
            <a:ext cx="2313920" cy="1109939"/>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Put forward your ideas, but be prepared to change your mind.</a:t>
            </a:r>
          </a:p>
        </p:txBody>
      </p:sp>
      <p:sp>
        <p:nvSpPr>
          <p:cNvPr id="38" name="Text Box 6">
            <a:extLst>
              <a:ext uri="{FF2B5EF4-FFF2-40B4-BE49-F238E27FC236}">
                <a16:creationId xmlns:a16="http://schemas.microsoft.com/office/drawing/2014/main" id="{E61E5E34-A0DC-B84E-B974-F023DE727ACA}"/>
              </a:ext>
            </a:extLst>
          </p:cNvPr>
          <p:cNvSpPr txBox="1">
            <a:spLocks noChangeArrowheads="1"/>
          </p:cNvSpPr>
          <p:nvPr/>
        </p:nvSpPr>
        <p:spPr bwMode="auto">
          <a:xfrm>
            <a:off x="4151869" y="1834108"/>
            <a:ext cx="3838833" cy="582168"/>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How does the poem make you feel?</a:t>
            </a:r>
          </a:p>
        </p:txBody>
      </p:sp>
      <p:sp>
        <p:nvSpPr>
          <p:cNvPr id="39" name="Text Box 7">
            <a:extLst>
              <a:ext uri="{FF2B5EF4-FFF2-40B4-BE49-F238E27FC236}">
                <a16:creationId xmlns:a16="http://schemas.microsoft.com/office/drawing/2014/main" id="{6A8A7380-21EF-1041-9137-3E320251713A}"/>
              </a:ext>
            </a:extLst>
          </p:cNvPr>
          <p:cNvSpPr txBox="1">
            <a:spLocks noChangeArrowheads="1"/>
          </p:cNvSpPr>
          <p:nvPr/>
        </p:nvSpPr>
        <p:spPr bwMode="auto">
          <a:xfrm>
            <a:off x="1515874" y="1818594"/>
            <a:ext cx="2313963" cy="1365183"/>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996"/>
              </a:spcBef>
              <a:buFontTx/>
              <a:buNone/>
              <a:defRPr/>
            </a:pPr>
            <a:r>
              <a:rPr lang="en-GB" altLang="en-US" sz="1600" dirty="0">
                <a:solidFill>
                  <a:srgbClr val="414042"/>
                </a:solidFill>
              </a:rPr>
              <a:t>What’s in </a:t>
            </a:r>
            <a:r>
              <a:rPr lang="en-GB" altLang="en-US" sz="1600" b="1" dirty="0">
                <a:solidFill>
                  <a:srgbClr val="414042"/>
                </a:solidFill>
              </a:rPr>
              <a:t>your</a:t>
            </a:r>
            <a:r>
              <a:rPr lang="en-GB" altLang="en-US" sz="1600" dirty="0">
                <a:solidFill>
                  <a:srgbClr val="414042"/>
                </a:solidFill>
              </a:rPr>
              <a:t> head?</a:t>
            </a:r>
          </a:p>
          <a:p>
            <a:pPr algn="ctr">
              <a:spcBef>
                <a:spcPts val="996"/>
              </a:spcBef>
              <a:buFontTx/>
              <a:buNone/>
              <a:defRPr/>
            </a:pPr>
            <a:r>
              <a:rPr lang="en-GB" altLang="en-US" sz="1600" dirty="0">
                <a:solidFill>
                  <a:srgbClr val="414042"/>
                </a:solidFill>
              </a:rPr>
              <a:t>What do </a:t>
            </a:r>
            <a:r>
              <a:rPr lang="en-GB" altLang="en-US" sz="1600" b="1" dirty="0">
                <a:solidFill>
                  <a:srgbClr val="414042"/>
                </a:solidFill>
              </a:rPr>
              <a:t>you</a:t>
            </a:r>
            <a:r>
              <a:rPr lang="en-GB" altLang="en-US" sz="1600" dirty="0">
                <a:solidFill>
                  <a:srgbClr val="414042"/>
                </a:solidFill>
              </a:rPr>
              <a:t> think?</a:t>
            </a:r>
          </a:p>
        </p:txBody>
      </p:sp>
      <p:sp>
        <p:nvSpPr>
          <p:cNvPr id="54" name="Text Box 8">
            <a:extLst>
              <a:ext uri="{FF2B5EF4-FFF2-40B4-BE49-F238E27FC236}">
                <a16:creationId xmlns:a16="http://schemas.microsoft.com/office/drawing/2014/main" id="{8FDD13DB-5E69-4D4E-9990-C3B8105ECCD2}"/>
              </a:ext>
            </a:extLst>
          </p:cNvPr>
          <p:cNvSpPr txBox="1">
            <a:spLocks noChangeArrowheads="1"/>
          </p:cNvSpPr>
          <p:nvPr/>
        </p:nvSpPr>
        <p:spPr bwMode="auto">
          <a:xfrm>
            <a:off x="1515874" y="3326914"/>
            <a:ext cx="2313963" cy="1436675"/>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solidFill>
                  <a:srgbClr val="414042"/>
                </a:solidFill>
              </a:rPr>
              <a:t>Propose ideas using tentative language, such as I wonder why … I think that … perhaps …</a:t>
            </a:r>
          </a:p>
        </p:txBody>
      </p:sp>
      <p:sp>
        <p:nvSpPr>
          <p:cNvPr id="57" name="Text Box 9">
            <a:extLst>
              <a:ext uri="{FF2B5EF4-FFF2-40B4-BE49-F238E27FC236}">
                <a16:creationId xmlns:a16="http://schemas.microsoft.com/office/drawing/2014/main" id="{3366EAB4-ED1F-314D-ABF0-3140325AF2DE}"/>
              </a:ext>
            </a:extLst>
          </p:cNvPr>
          <p:cNvSpPr txBox="1">
            <a:spLocks noChangeArrowheads="1"/>
          </p:cNvSpPr>
          <p:nvPr/>
        </p:nvSpPr>
        <p:spPr bwMode="auto">
          <a:xfrm>
            <a:off x="8312733" y="3326914"/>
            <a:ext cx="2340770" cy="1436675"/>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996"/>
              </a:spcBef>
              <a:buFontTx/>
              <a:buNone/>
              <a:defRPr/>
            </a:pPr>
            <a:r>
              <a:rPr lang="en-GB" altLang="en-US" sz="1600" dirty="0">
                <a:solidFill>
                  <a:srgbClr val="414042"/>
                </a:solidFill>
              </a:rPr>
              <a:t>Can you identify the mood of the poem?</a:t>
            </a:r>
          </a:p>
        </p:txBody>
      </p:sp>
      <p:sp>
        <p:nvSpPr>
          <p:cNvPr id="59" name="Text Box 6">
            <a:extLst>
              <a:ext uri="{FF2B5EF4-FFF2-40B4-BE49-F238E27FC236}">
                <a16:creationId xmlns:a16="http://schemas.microsoft.com/office/drawing/2014/main" id="{0EB34A19-3110-4B40-B2F5-3C7B9A080950}"/>
              </a:ext>
            </a:extLst>
          </p:cNvPr>
          <p:cNvSpPr txBox="1">
            <a:spLocks noChangeArrowheads="1"/>
          </p:cNvSpPr>
          <p:nvPr/>
        </p:nvSpPr>
        <p:spPr bwMode="auto">
          <a:xfrm>
            <a:off x="8312733" y="1829865"/>
            <a:ext cx="2340770" cy="1353912"/>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996"/>
              </a:spcBef>
              <a:buFontTx/>
              <a:buNone/>
              <a:defRPr/>
            </a:pPr>
            <a:r>
              <a:rPr lang="en-GB" altLang="en-US" sz="1600" dirty="0">
                <a:solidFill>
                  <a:srgbClr val="414042"/>
                </a:solidFill>
              </a:rPr>
              <a:t>Identify and discuss unknown words.</a:t>
            </a:r>
          </a:p>
        </p:txBody>
      </p:sp>
      <p:sp>
        <p:nvSpPr>
          <p:cNvPr id="61" name="Text Box 6">
            <a:extLst>
              <a:ext uri="{FF2B5EF4-FFF2-40B4-BE49-F238E27FC236}">
                <a16:creationId xmlns:a16="http://schemas.microsoft.com/office/drawing/2014/main" id="{11060439-C07D-7D4C-9D7F-E3E9E5863EE0}"/>
              </a:ext>
            </a:extLst>
          </p:cNvPr>
          <p:cNvSpPr txBox="1">
            <a:spLocks noChangeArrowheads="1"/>
          </p:cNvSpPr>
          <p:nvPr/>
        </p:nvSpPr>
        <p:spPr bwMode="auto">
          <a:xfrm>
            <a:off x="4151869" y="5426453"/>
            <a:ext cx="3838833" cy="586412"/>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defRPr/>
            </a:pPr>
            <a:r>
              <a:rPr lang="en-GB" altLang="en-US" sz="1600" dirty="0">
                <a:solidFill>
                  <a:srgbClr val="414042"/>
                </a:solidFill>
              </a:rPr>
              <a:t>All ideas are accepted.</a:t>
            </a:r>
          </a:p>
        </p:txBody>
      </p:sp>
      <p:sp>
        <p:nvSpPr>
          <p:cNvPr id="14" name="Text Box 9">
            <a:extLst>
              <a:ext uri="{FF2B5EF4-FFF2-40B4-BE49-F238E27FC236}">
                <a16:creationId xmlns:a16="http://schemas.microsoft.com/office/drawing/2014/main" id="{EBDB42F0-F35A-BE42-A8D1-981C73D0E879}"/>
              </a:ext>
            </a:extLst>
          </p:cNvPr>
          <p:cNvSpPr txBox="1">
            <a:spLocks noChangeArrowheads="1"/>
          </p:cNvSpPr>
          <p:nvPr/>
        </p:nvSpPr>
        <p:spPr bwMode="auto">
          <a:xfrm>
            <a:off x="8312733" y="4902926"/>
            <a:ext cx="2340770" cy="1109939"/>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defRPr/>
            </a:pPr>
            <a:r>
              <a:rPr lang="en-GB" altLang="en-US" sz="1600" dirty="0">
                <a:solidFill>
                  <a:srgbClr val="414042"/>
                </a:solidFill>
              </a:rPr>
              <a:t>Read aloud</a:t>
            </a:r>
            <a:br>
              <a:rPr lang="en-GB" altLang="en-US" sz="1600" dirty="0">
                <a:solidFill>
                  <a:srgbClr val="414042"/>
                </a:solidFill>
              </a:rPr>
            </a:br>
            <a:r>
              <a:rPr lang="en-GB" altLang="en-US" sz="1600" dirty="0">
                <a:solidFill>
                  <a:srgbClr val="414042"/>
                </a:solidFill>
              </a:rPr>
              <a:t>with prosody.</a:t>
            </a:r>
          </a:p>
        </p:txBody>
      </p:sp>
      <p:sp>
        <p:nvSpPr>
          <p:cNvPr id="2" name="TextBox 1">
            <a:extLst>
              <a:ext uri="{FF2B5EF4-FFF2-40B4-BE49-F238E27FC236}">
                <a16:creationId xmlns:a16="http://schemas.microsoft.com/office/drawing/2014/main" id="{35459CA4-8FF3-A85A-CF2B-C3B43C2E9EE3}"/>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48</a:t>
            </a:r>
          </a:p>
        </p:txBody>
      </p:sp>
    </p:spTree>
    <p:extLst>
      <p:ext uri="{BB962C8B-B14F-4D97-AF65-F5344CB8AC3E}">
        <p14:creationId xmlns:p14="http://schemas.microsoft.com/office/powerpoint/2010/main" val="319686565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7A0D461D-8528-3F4B-B4F8-672A0434A749}"/>
              </a:ext>
            </a:extLst>
          </p:cNvPr>
          <p:cNvSpPr txBox="1"/>
          <p:nvPr/>
        </p:nvSpPr>
        <p:spPr>
          <a:xfrm>
            <a:off x="609722" y="929737"/>
            <a:ext cx="3109447" cy="889554"/>
          </a:xfrm>
          <a:prstGeom prst="rect">
            <a:avLst/>
          </a:prstGeom>
          <a:noFill/>
        </p:spPr>
        <p:txBody>
          <a:bodyPr wrap="square">
            <a:noAutofit/>
          </a:bodyPr>
          <a:lstStyle/>
          <a:p>
            <a:pPr lvl="0" fontAlgn="base">
              <a:spcBef>
                <a:spcPct val="20000"/>
              </a:spcBef>
              <a:spcAft>
                <a:spcPct val="0"/>
              </a:spcAft>
            </a:pPr>
            <a:r>
              <a:rPr lang="en-GB" altLang="en-US" sz="1400" dirty="0">
                <a:solidFill>
                  <a:srgbClr val="414042"/>
                </a:solidFill>
                <a:latin typeface="Comic Sans MS" panose="030F0702030302020204" pitchFamily="66" charset="0"/>
                <a:cs typeface="Arial" panose="020B0604020202020204" pitchFamily="34" charset="0"/>
              </a:rPr>
              <a:t>Has the text been understood – words, phrases,</a:t>
            </a:r>
            <a:br>
              <a:rPr lang="en-GB" altLang="en-US" sz="1400" dirty="0">
                <a:solidFill>
                  <a:srgbClr val="414042"/>
                </a:solidFill>
                <a:latin typeface="Comic Sans MS" panose="030F0702030302020204" pitchFamily="66" charset="0"/>
                <a:cs typeface="Arial" panose="020B0604020202020204" pitchFamily="34" charset="0"/>
              </a:rPr>
            </a:br>
            <a:r>
              <a:rPr lang="en-GB" altLang="en-US" sz="1400" dirty="0">
                <a:solidFill>
                  <a:srgbClr val="414042"/>
                </a:solidFill>
                <a:latin typeface="Comic Sans MS" panose="030F0702030302020204" pitchFamily="66" charset="0"/>
                <a:cs typeface="Arial" panose="020B0604020202020204" pitchFamily="34" charset="0"/>
              </a:rPr>
              <a:t>etc.?</a:t>
            </a:r>
          </a:p>
        </p:txBody>
      </p:sp>
      <p:sp>
        <p:nvSpPr>
          <p:cNvPr id="19" name="Rectangle 18">
            <a:extLst>
              <a:ext uri="{FF2B5EF4-FFF2-40B4-BE49-F238E27FC236}">
                <a16:creationId xmlns:a16="http://schemas.microsoft.com/office/drawing/2014/main" id="{C703A0B9-2E9E-ED49-AAB2-C385D6EC8BC2}"/>
              </a:ext>
            </a:extLst>
          </p:cNvPr>
          <p:cNvSpPr/>
          <p:nvPr/>
        </p:nvSpPr>
        <p:spPr>
          <a:xfrm>
            <a:off x="512770" y="706304"/>
            <a:ext cx="3016493" cy="1390315"/>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Comic Sans MS" panose="030F0902030302020204" pitchFamily="66" charset="0"/>
            </a:endParaRPr>
          </a:p>
        </p:txBody>
      </p:sp>
      <p:sp>
        <p:nvSpPr>
          <p:cNvPr id="20" name="Rectangle 19">
            <a:extLst>
              <a:ext uri="{FF2B5EF4-FFF2-40B4-BE49-F238E27FC236}">
                <a16:creationId xmlns:a16="http://schemas.microsoft.com/office/drawing/2014/main" id="{BCA0DDD9-DFB6-A247-8D76-FD4A270A97C6}"/>
              </a:ext>
            </a:extLst>
          </p:cNvPr>
          <p:cNvSpPr/>
          <p:nvPr/>
        </p:nvSpPr>
        <p:spPr>
          <a:xfrm>
            <a:off x="512770" y="465728"/>
            <a:ext cx="3016493" cy="403670"/>
          </a:xfrm>
          <a:prstGeom prst="rect">
            <a:avLst/>
          </a:prstGeom>
          <a:solidFill>
            <a:srgbClr val="0070C0"/>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Clarify</a:t>
            </a:r>
          </a:p>
        </p:txBody>
      </p:sp>
      <p:sp>
        <p:nvSpPr>
          <p:cNvPr id="21" name="Rectangle 5">
            <a:extLst>
              <a:ext uri="{FF2B5EF4-FFF2-40B4-BE49-F238E27FC236}">
                <a16:creationId xmlns:a16="http://schemas.microsoft.com/office/drawing/2014/main" id="{7F286B7E-060A-4348-BB29-752FD06CB00C}"/>
              </a:ext>
            </a:extLst>
          </p:cNvPr>
          <p:cNvSpPr>
            <a:spLocks noChangeArrowheads="1"/>
          </p:cNvSpPr>
          <p:nvPr/>
        </p:nvSpPr>
        <p:spPr bwMode="auto">
          <a:xfrm>
            <a:off x="3529263" y="808553"/>
            <a:ext cx="8244726" cy="1785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0"/>
              </a:spcBef>
              <a:buFontTx/>
              <a:buNone/>
            </a:pPr>
            <a:r>
              <a:rPr lang="en-GB" altLang="en-US" sz="2200" dirty="0" err="1">
                <a:solidFill>
                  <a:srgbClr val="414042"/>
                </a:solidFill>
              </a:rPr>
              <a:t>Quinquireme</a:t>
            </a:r>
            <a:r>
              <a:rPr lang="en-GB" altLang="en-US" sz="2200" dirty="0">
                <a:solidFill>
                  <a:srgbClr val="414042"/>
                </a:solidFill>
              </a:rPr>
              <a:t> of </a:t>
            </a:r>
            <a:r>
              <a:rPr lang="en-GB" altLang="en-US" sz="2200" dirty="0" err="1">
                <a:solidFill>
                  <a:srgbClr val="414042"/>
                </a:solidFill>
              </a:rPr>
              <a:t>Ninevah</a:t>
            </a:r>
            <a:r>
              <a:rPr lang="en-GB" altLang="en-US" sz="2200" dirty="0">
                <a:solidFill>
                  <a:srgbClr val="414042"/>
                </a:solidFill>
              </a:rPr>
              <a:t> from distant Ophir</a:t>
            </a:r>
          </a:p>
          <a:p>
            <a:pPr algn="ctr" eaLnBrk="1" hangingPunct="1">
              <a:spcBef>
                <a:spcPct val="0"/>
              </a:spcBef>
              <a:buFontTx/>
              <a:buNone/>
            </a:pPr>
            <a:r>
              <a:rPr lang="en-GB" altLang="en-US" sz="2200" dirty="0">
                <a:solidFill>
                  <a:srgbClr val="414042"/>
                </a:solidFill>
              </a:rPr>
              <a:t>Rowing home to haven in sunny Palestine,</a:t>
            </a:r>
          </a:p>
          <a:p>
            <a:pPr algn="ctr" eaLnBrk="1" hangingPunct="1">
              <a:spcBef>
                <a:spcPct val="0"/>
              </a:spcBef>
              <a:buFontTx/>
              <a:buNone/>
            </a:pPr>
            <a:r>
              <a:rPr lang="en-GB" altLang="en-US" sz="2200" dirty="0">
                <a:solidFill>
                  <a:srgbClr val="414042"/>
                </a:solidFill>
              </a:rPr>
              <a:t>With a cargo of ivory,</a:t>
            </a:r>
          </a:p>
          <a:p>
            <a:pPr algn="ctr" eaLnBrk="1" hangingPunct="1">
              <a:spcBef>
                <a:spcPct val="0"/>
              </a:spcBef>
              <a:buFontTx/>
              <a:buNone/>
            </a:pPr>
            <a:r>
              <a:rPr lang="en-GB" altLang="en-US" sz="2200" dirty="0">
                <a:solidFill>
                  <a:srgbClr val="414042"/>
                </a:solidFill>
              </a:rPr>
              <a:t>And apes and peacocks,</a:t>
            </a:r>
          </a:p>
          <a:p>
            <a:pPr algn="ctr" eaLnBrk="1" hangingPunct="1">
              <a:spcBef>
                <a:spcPct val="0"/>
              </a:spcBef>
              <a:buFontTx/>
              <a:buNone/>
            </a:pPr>
            <a:r>
              <a:rPr lang="en-GB" altLang="en-US" sz="2200" dirty="0">
                <a:solidFill>
                  <a:srgbClr val="414042"/>
                </a:solidFill>
              </a:rPr>
              <a:t>Sandalwood, cedarwood, and sweet white wine.</a:t>
            </a:r>
          </a:p>
        </p:txBody>
      </p:sp>
      <p:sp>
        <p:nvSpPr>
          <p:cNvPr id="44" name="Rectangle 8">
            <a:extLst>
              <a:ext uri="{FF2B5EF4-FFF2-40B4-BE49-F238E27FC236}">
                <a16:creationId xmlns:a16="http://schemas.microsoft.com/office/drawing/2014/main" id="{C46ADB6F-435E-AB4D-84AD-49F25204C356}"/>
              </a:ext>
            </a:extLst>
          </p:cNvPr>
          <p:cNvSpPr>
            <a:spLocks noChangeArrowheads="1"/>
          </p:cNvSpPr>
          <p:nvPr/>
        </p:nvSpPr>
        <p:spPr bwMode="auto">
          <a:xfrm>
            <a:off x="5922335" y="3057372"/>
            <a:ext cx="1876872"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0"/>
              </a:spcBef>
              <a:buFontTx/>
              <a:buNone/>
            </a:pPr>
            <a:r>
              <a:rPr lang="en-US" altLang="ja-JP" sz="1800" dirty="0">
                <a:solidFill>
                  <a:schemeClr val="bg1"/>
                </a:solidFill>
                <a:ea typeface="MS PGothic" panose="020B0600070205080204" pitchFamily="34" charset="-128"/>
              </a:rPr>
              <a:t>quinquereme</a:t>
            </a:r>
            <a:endParaRPr lang="en-GB" altLang="en-US" sz="1800" dirty="0">
              <a:solidFill>
                <a:schemeClr val="bg1"/>
              </a:solidFill>
            </a:endParaRPr>
          </a:p>
        </p:txBody>
      </p:sp>
      <p:sp>
        <p:nvSpPr>
          <p:cNvPr id="47" name="Rectangle 15">
            <a:extLst>
              <a:ext uri="{FF2B5EF4-FFF2-40B4-BE49-F238E27FC236}">
                <a16:creationId xmlns:a16="http://schemas.microsoft.com/office/drawing/2014/main" id="{A432EEFC-9BC0-E949-A9A6-106C9BA48467}"/>
              </a:ext>
            </a:extLst>
          </p:cNvPr>
          <p:cNvSpPr>
            <a:spLocks noChangeArrowheads="1"/>
          </p:cNvSpPr>
          <p:nvPr/>
        </p:nvSpPr>
        <p:spPr bwMode="auto">
          <a:xfrm>
            <a:off x="5677994" y="3605690"/>
            <a:ext cx="2369102" cy="1061126"/>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700" dirty="0">
                <a:solidFill>
                  <a:srgbClr val="414042"/>
                </a:solidFill>
              </a:rPr>
              <a:t>A type of sailing vessel with 5 banks of oars</a:t>
            </a:r>
            <a:br>
              <a:rPr lang="en-GB" altLang="en-US" sz="1700" dirty="0">
                <a:solidFill>
                  <a:srgbClr val="414042"/>
                </a:solidFill>
              </a:rPr>
            </a:br>
            <a:r>
              <a:rPr lang="en-GB" altLang="en-US" sz="1700" dirty="0">
                <a:solidFill>
                  <a:srgbClr val="414042"/>
                </a:solidFill>
              </a:rPr>
              <a:t>on each side</a:t>
            </a:r>
          </a:p>
        </p:txBody>
      </p:sp>
      <p:sp>
        <p:nvSpPr>
          <p:cNvPr id="49" name="Rectangle 48">
            <a:extLst>
              <a:ext uri="{FF2B5EF4-FFF2-40B4-BE49-F238E27FC236}">
                <a16:creationId xmlns:a16="http://schemas.microsoft.com/office/drawing/2014/main" id="{D52E7A8B-EC2C-4A4D-A930-C660AA658581}"/>
              </a:ext>
            </a:extLst>
          </p:cNvPr>
          <p:cNvSpPr/>
          <p:nvPr/>
        </p:nvSpPr>
        <p:spPr>
          <a:xfrm>
            <a:off x="5484541" y="3429000"/>
            <a:ext cx="2752460" cy="117788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8">
            <a:extLst>
              <a:ext uri="{FF2B5EF4-FFF2-40B4-BE49-F238E27FC236}">
                <a16:creationId xmlns:a16="http://schemas.microsoft.com/office/drawing/2014/main" id="{3916F786-03D3-1245-877C-2682D3D4C075}"/>
              </a:ext>
            </a:extLst>
          </p:cNvPr>
          <p:cNvSpPr>
            <a:spLocks noChangeArrowheads="1"/>
          </p:cNvSpPr>
          <p:nvPr/>
        </p:nvSpPr>
        <p:spPr bwMode="auto">
          <a:xfrm>
            <a:off x="9415638" y="3047667"/>
            <a:ext cx="1043876" cy="369332"/>
          </a:xfrm>
          <a:prstGeom prst="rect">
            <a:avLst/>
          </a:prstGeom>
          <a:solidFill>
            <a:srgbClr val="0070C0"/>
          </a:solidFill>
          <a:ln>
            <a:noFill/>
          </a:ln>
          <a:effectLst/>
        </p:spPr>
        <p:txBody>
          <a:bodyPr wrap="non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0"/>
              </a:spcBef>
              <a:buFontTx/>
              <a:buNone/>
            </a:pPr>
            <a:r>
              <a:rPr lang="en-US" altLang="ja-JP" sz="1800" dirty="0" err="1">
                <a:solidFill>
                  <a:schemeClr val="bg1"/>
                </a:solidFill>
                <a:ea typeface="MS PGothic" panose="020B0600070205080204" pitchFamily="34" charset="-128"/>
              </a:rPr>
              <a:t>Ninevah</a:t>
            </a:r>
            <a:endParaRPr lang="en-GB" altLang="en-US" sz="1800" dirty="0">
              <a:solidFill>
                <a:schemeClr val="bg1"/>
              </a:solidFill>
            </a:endParaRPr>
          </a:p>
        </p:txBody>
      </p:sp>
      <p:sp>
        <p:nvSpPr>
          <p:cNvPr id="58" name="Rectangle 15">
            <a:extLst>
              <a:ext uri="{FF2B5EF4-FFF2-40B4-BE49-F238E27FC236}">
                <a16:creationId xmlns:a16="http://schemas.microsoft.com/office/drawing/2014/main" id="{2B9BF7DE-6EF8-AB44-BDC0-6FA5DAD0B85D}"/>
              </a:ext>
            </a:extLst>
          </p:cNvPr>
          <p:cNvSpPr>
            <a:spLocks noChangeArrowheads="1"/>
          </p:cNvSpPr>
          <p:nvPr/>
        </p:nvSpPr>
        <p:spPr bwMode="auto">
          <a:xfrm>
            <a:off x="8903863" y="3621747"/>
            <a:ext cx="1825133" cy="1045069"/>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700" dirty="0">
                <a:solidFill>
                  <a:srgbClr val="414042"/>
                </a:solidFill>
              </a:rPr>
              <a:t>An important city mentioned in the bible</a:t>
            </a:r>
          </a:p>
        </p:txBody>
      </p:sp>
      <p:sp>
        <p:nvSpPr>
          <p:cNvPr id="60" name="Rectangle 59">
            <a:extLst>
              <a:ext uri="{FF2B5EF4-FFF2-40B4-BE49-F238E27FC236}">
                <a16:creationId xmlns:a16="http://schemas.microsoft.com/office/drawing/2014/main" id="{C0792788-E1A6-E745-9BC1-2E44A329D916}"/>
              </a:ext>
            </a:extLst>
          </p:cNvPr>
          <p:cNvSpPr/>
          <p:nvPr/>
        </p:nvSpPr>
        <p:spPr>
          <a:xfrm>
            <a:off x="8655974" y="3419294"/>
            <a:ext cx="2563204" cy="1177879"/>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8">
            <a:extLst>
              <a:ext uri="{FF2B5EF4-FFF2-40B4-BE49-F238E27FC236}">
                <a16:creationId xmlns:a16="http://schemas.microsoft.com/office/drawing/2014/main" id="{031267D1-2980-E541-8B5E-88C6DD2106E6}"/>
              </a:ext>
            </a:extLst>
          </p:cNvPr>
          <p:cNvSpPr>
            <a:spLocks noChangeArrowheads="1"/>
          </p:cNvSpPr>
          <p:nvPr/>
        </p:nvSpPr>
        <p:spPr bwMode="auto">
          <a:xfrm>
            <a:off x="6312774" y="4827964"/>
            <a:ext cx="1095995"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0"/>
              </a:spcBef>
              <a:buFontTx/>
              <a:buNone/>
            </a:pPr>
            <a:r>
              <a:rPr lang="en-US" altLang="ja-JP" sz="1800" dirty="0">
                <a:solidFill>
                  <a:schemeClr val="bg1"/>
                </a:solidFill>
                <a:ea typeface="MS PGothic" panose="020B0600070205080204" pitchFamily="34" charset="-128"/>
              </a:rPr>
              <a:t>Ophir</a:t>
            </a:r>
            <a:endParaRPr lang="en-GB" altLang="en-US" sz="1800" dirty="0">
              <a:solidFill>
                <a:schemeClr val="bg1"/>
              </a:solidFill>
            </a:endParaRPr>
          </a:p>
        </p:txBody>
      </p:sp>
      <p:sp>
        <p:nvSpPr>
          <p:cNvPr id="63" name="Rectangle 15">
            <a:extLst>
              <a:ext uri="{FF2B5EF4-FFF2-40B4-BE49-F238E27FC236}">
                <a16:creationId xmlns:a16="http://schemas.microsoft.com/office/drawing/2014/main" id="{0DB35F2F-5619-954B-AB1F-6F620553A048}"/>
              </a:ext>
            </a:extLst>
          </p:cNvPr>
          <p:cNvSpPr>
            <a:spLocks noChangeArrowheads="1"/>
          </p:cNvSpPr>
          <p:nvPr/>
        </p:nvSpPr>
        <p:spPr bwMode="auto">
          <a:xfrm>
            <a:off x="5680444" y="5382633"/>
            <a:ext cx="2212314" cy="665356"/>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700" dirty="0">
                <a:solidFill>
                  <a:srgbClr val="414042"/>
                </a:solidFill>
              </a:rPr>
              <a:t>A port mentioned</a:t>
            </a:r>
            <a:br>
              <a:rPr lang="en-GB" altLang="en-US" sz="1700" dirty="0">
                <a:solidFill>
                  <a:srgbClr val="414042"/>
                </a:solidFill>
              </a:rPr>
            </a:br>
            <a:r>
              <a:rPr lang="en-GB" altLang="en-US" sz="1700" dirty="0">
                <a:solidFill>
                  <a:srgbClr val="414042"/>
                </a:solidFill>
              </a:rPr>
              <a:t>in the bible</a:t>
            </a:r>
          </a:p>
        </p:txBody>
      </p:sp>
      <p:sp>
        <p:nvSpPr>
          <p:cNvPr id="64" name="Rectangle 63">
            <a:extLst>
              <a:ext uri="{FF2B5EF4-FFF2-40B4-BE49-F238E27FC236}">
                <a16:creationId xmlns:a16="http://schemas.microsoft.com/office/drawing/2014/main" id="{3A855780-3C7C-FF48-8D10-C25E4FE7FDFF}"/>
              </a:ext>
            </a:extLst>
          </p:cNvPr>
          <p:cNvSpPr/>
          <p:nvPr/>
        </p:nvSpPr>
        <p:spPr>
          <a:xfrm>
            <a:off x="5484541" y="5199591"/>
            <a:ext cx="2752460" cy="84839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8">
            <a:extLst>
              <a:ext uri="{FF2B5EF4-FFF2-40B4-BE49-F238E27FC236}">
                <a16:creationId xmlns:a16="http://schemas.microsoft.com/office/drawing/2014/main" id="{1C224C57-308D-274C-B630-CD3D730255A3}"/>
              </a:ext>
            </a:extLst>
          </p:cNvPr>
          <p:cNvSpPr>
            <a:spLocks noChangeArrowheads="1"/>
          </p:cNvSpPr>
          <p:nvPr/>
        </p:nvSpPr>
        <p:spPr bwMode="auto">
          <a:xfrm>
            <a:off x="9374951" y="4827964"/>
            <a:ext cx="1125250"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0"/>
              </a:spcBef>
              <a:buFontTx/>
              <a:buNone/>
            </a:pPr>
            <a:r>
              <a:rPr lang="en-US" altLang="ja-JP" sz="1800" dirty="0">
                <a:solidFill>
                  <a:schemeClr val="bg1"/>
                </a:solidFill>
                <a:ea typeface="MS PGothic" panose="020B0600070205080204" pitchFamily="34" charset="-128"/>
              </a:rPr>
              <a:t>haven</a:t>
            </a:r>
            <a:endParaRPr lang="en-GB" altLang="en-US" sz="1800" dirty="0">
              <a:solidFill>
                <a:schemeClr val="bg1"/>
              </a:solidFill>
            </a:endParaRPr>
          </a:p>
        </p:txBody>
      </p:sp>
      <p:sp>
        <p:nvSpPr>
          <p:cNvPr id="66" name="Rectangle 15">
            <a:extLst>
              <a:ext uri="{FF2B5EF4-FFF2-40B4-BE49-F238E27FC236}">
                <a16:creationId xmlns:a16="http://schemas.microsoft.com/office/drawing/2014/main" id="{AEF09348-CBB9-EA4B-A476-C300BF3C59FD}"/>
              </a:ext>
            </a:extLst>
          </p:cNvPr>
          <p:cNvSpPr>
            <a:spLocks noChangeArrowheads="1"/>
          </p:cNvSpPr>
          <p:nvPr/>
        </p:nvSpPr>
        <p:spPr bwMode="auto">
          <a:xfrm>
            <a:off x="8876552" y="5479415"/>
            <a:ext cx="1826257" cy="608490"/>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700" dirty="0">
                <a:solidFill>
                  <a:srgbClr val="414042"/>
                </a:solidFill>
              </a:rPr>
              <a:t>Somewhere safe</a:t>
            </a:r>
          </a:p>
        </p:txBody>
      </p:sp>
      <p:sp>
        <p:nvSpPr>
          <p:cNvPr id="67" name="Rectangle 66">
            <a:extLst>
              <a:ext uri="{FF2B5EF4-FFF2-40B4-BE49-F238E27FC236}">
                <a16:creationId xmlns:a16="http://schemas.microsoft.com/office/drawing/2014/main" id="{6108F8A1-34E5-7445-9548-A67A064D2E29}"/>
              </a:ext>
            </a:extLst>
          </p:cNvPr>
          <p:cNvSpPr/>
          <p:nvPr/>
        </p:nvSpPr>
        <p:spPr>
          <a:xfrm>
            <a:off x="8655974" y="5199591"/>
            <a:ext cx="2563204" cy="84839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Text&#10;&#10;Description automatically generated">
            <a:extLst>
              <a:ext uri="{FF2B5EF4-FFF2-40B4-BE49-F238E27FC236}">
                <a16:creationId xmlns:a16="http://schemas.microsoft.com/office/drawing/2014/main" id="{B4338BE4-AF96-F0D4-967B-366866FB283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21016" y="1283586"/>
            <a:ext cx="1228067" cy="674369"/>
          </a:xfrm>
          <a:prstGeom prst="rect">
            <a:avLst/>
          </a:prstGeom>
        </p:spPr>
      </p:pic>
      <p:pic>
        <p:nvPicPr>
          <p:cNvPr id="3" name="Picture 6">
            <a:extLst>
              <a:ext uri="{FF2B5EF4-FFF2-40B4-BE49-F238E27FC236}">
                <a16:creationId xmlns:a16="http://schemas.microsoft.com/office/drawing/2014/main" id="{749CB757-4EE8-BFBD-7CFD-47499188EBFE}"/>
              </a:ext>
            </a:extLst>
          </p:cNvPr>
          <p:cNvPicPr>
            <a:picLocks noChangeAspect="1" noChangeArrowheads="1"/>
          </p:cNvPicPr>
          <p:nvPr/>
        </p:nvPicPr>
        <p:blipFill>
          <a:blip r:embed="rId4">
            <a:lum bright="6000"/>
            <a:extLst>
              <a:ext uri="{28A0092B-C50C-407E-A947-70E740481C1C}">
                <a14:useLocalDpi xmlns:a14="http://schemas.microsoft.com/office/drawing/2010/main" val="0"/>
              </a:ext>
            </a:extLst>
          </a:blip>
          <a:srcRect l="569" b="3607"/>
          <a:stretch>
            <a:fillRect/>
          </a:stretch>
        </p:blipFill>
        <p:spPr bwMode="auto">
          <a:xfrm>
            <a:off x="898813" y="3057372"/>
            <a:ext cx="4216774" cy="2970480"/>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5DA3D3B7-69F0-CAD3-7C2B-014CE9C78EC2}"/>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49</a:t>
            </a:r>
          </a:p>
        </p:txBody>
      </p:sp>
    </p:spTree>
    <p:extLst>
      <p:ext uri="{BB962C8B-B14F-4D97-AF65-F5344CB8AC3E}">
        <p14:creationId xmlns:p14="http://schemas.microsoft.com/office/powerpoint/2010/main" val="1698615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9" grpId="0" animBg="1"/>
      <p:bldP spid="58" grpId="0"/>
      <p:bldP spid="60" grpId="0" animBg="1"/>
      <p:bldP spid="63" grpId="0"/>
      <p:bldP spid="64" grpId="0" animBg="1"/>
      <p:bldP spid="66" grpId="0"/>
      <p:bldP spid="6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B601D44D-E13F-6048-92B6-6EE8C86C7205}"/>
              </a:ext>
            </a:extLst>
          </p:cNvPr>
          <p:cNvSpPr/>
          <p:nvPr/>
        </p:nvSpPr>
        <p:spPr>
          <a:xfrm>
            <a:off x="873213" y="1474572"/>
            <a:ext cx="2529014" cy="28255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1b</a:t>
            </a:r>
          </a:p>
          <a:p>
            <a:pPr lvl="0" indent="138113">
              <a:spcBef>
                <a:spcPts val="500"/>
              </a:spcBef>
              <a:tabLst>
                <a:tab pos="171450" algn="l"/>
              </a:tabLst>
            </a:pPr>
            <a:r>
              <a:rPr lang="en-GB" altLang="en-US" b="1" dirty="0">
                <a:solidFill>
                  <a:prstClr val="white"/>
                </a:solidFill>
                <a:latin typeface="Comic Sans MS" panose="030F0902030302020204" pitchFamily="66" charset="0"/>
              </a:rPr>
              <a:t>Reading with a</a:t>
            </a:r>
            <a:br>
              <a:rPr lang="en-GB" altLang="en-US"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	writer’s eye: </a:t>
            </a:r>
          </a:p>
          <a:p>
            <a:pPr marL="138113" lvl="0">
              <a:spcBef>
                <a:spcPts val="700"/>
              </a:spcBef>
            </a:pPr>
            <a:r>
              <a:rPr lang="en-GB" altLang="en-US" sz="1700" dirty="0">
                <a:solidFill>
                  <a:prstClr val="white"/>
                </a:solidFill>
                <a:latin typeface="Comic Sans MS" panose="030F0902030302020204" pitchFamily="66" charset="0"/>
              </a:rPr>
              <a:t>How has the writer done it? </a:t>
            </a:r>
          </a:p>
          <a:p>
            <a:pPr marL="138113" lvl="0">
              <a:spcBef>
                <a:spcPts val="700"/>
              </a:spcBef>
            </a:pPr>
            <a:r>
              <a:rPr lang="en-GB" altLang="en-US" sz="1700" dirty="0">
                <a:solidFill>
                  <a:prstClr val="white"/>
                </a:solidFill>
                <a:latin typeface="Comic Sans MS" panose="030F0902030302020204" pitchFamily="66" charset="0"/>
              </a:rPr>
              <a:t>What techniques can I learn and apply?</a:t>
            </a:r>
            <a:endParaRPr lang="en-GB" altLang="en-US" sz="1700" b="1" dirty="0">
              <a:solidFill>
                <a:prstClr val="white"/>
              </a:solidFill>
              <a:latin typeface="Comic Sans MS" panose="030F0902030302020204" pitchFamily="66" charset="0"/>
            </a:endParaRPr>
          </a:p>
        </p:txBody>
      </p:sp>
      <p:sp>
        <p:nvSpPr>
          <p:cNvPr id="10" name="Rectangle 8">
            <a:extLst>
              <a:ext uri="{FF2B5EF4-FFF2-40B4-BE49-F238E27FC236}">
                <a16:creationId xmlns:a16="http://schemas.microsoft.com/office/drawing/2014/main" id="{5904F57B-8C54-CE43-A4EF-61B80DDEFE2D}"/>
              </a:ext>
            </a:extLst>
          </p:cNvPr>
          <p:cNvSpPr>
            <a:spLocks noChangeArrowheads="1"/>
          </p:cNvSpPr>
          <p:nvPr/>
        </p:nvSpPr>
        <p:spPr bwMode="auto">
          <a:xfrm>
            <a:off x="3863542" y="1437417"/>
            <a:ext cx="7157384" cy="4765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S PGothic" panose="020B0600070205080204" pitchFamily="34" charset="-128"/>
              </a:rPr>
              <a:t>The teacher’s role in the analysis stage is to model for the children how to identify authors’ techniques and the intention for the text and the intended effect upon the reader, </a:t>
            </a:r>
            <a:r>
              <a:rPr lang="en-GB" altLang="ja-JP" sz="1600" i="1" dirty="0">
                <a:solidFill>
                  <a:srgbClr val="414042"/>
                </a:solidFill>
                <a:ea typeface="MS PGothic" panose="020B0600070205080204" pitchFamily="34" charset="-128"/>
              </a:rPr>
              <a:t>asking ‘How did the writer do that?’</a:t>
            </a:r>
            <a:r>
              <a:rPr lang="en-GB" altLang="ja-JP" sz="1600" dirty="0">
                <a:solidFill>
                  <a:srgbClr val="414042"/>
                </a:solidFill>
                <a:ea typeface="MS PGothic" panose="020B0600070205080204" pitchFamily="34" charset="-128"/>
              </a:rPr>
              <a:t>. </a:t>
            </a:r>
          </a:p>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S PGothic" panose="020B0600070205080204" pitchFamily="34" charset="-128"/>
              </a:rPr>
              <a:t>Consider what structures, register and language has been used and provide opportunities for the children to explore and discuss these.</a:t>
            </a:r>
          </a:p>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S PGothic" panose="020B0600070205080204" pitchFamily="34" charset="-128"/>
              </a:rPr>
              <a:t>Model working out the meaning of unfamiliar words and phrases by re-reading, pointing out the context, making analogies to known words, linking thoughts to etymological and morphological clues.</a:t>
            </a:r>
          </a:p>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S PGothic" panose="020B0600070205080204" pitchFamily="34" charset="-128"/>
              </a:rPr>
              <a:t>Children need to be taught how to infer, activate prior knowledge, understand the language used and monitor their own understanding. This knowledge is used to inform the children’s own writing.</a:t>
            </a:r>
          </a:p>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S PGothic" panose="020B0600070205080204" pitchFamily="34" charset="-128"/>
              </a:rPr>
              <a:t>Demonstrate looking for clues that the writer has included to reveal character through action and dialogue.</a:t>
            </a:r>
          </a:p>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S PGothic" panose="020B0600070205080204" pitchFamily="34" charset="-128"/>
              </a:rPr>
              <a:t>Model recording and retrieving information from a working wall or a writing journal.</a:t>
            </a:r>
          </a:p>
          <a:p>
            <a:pPr marL="228600" indent="-228600">
              <a:spcBef>
                <a:spcPts val="1000"/>
              </a:spcBef>
              <a:buClr>
                <a:srgbClr val="0070C0"/>
              </a:buClr>
              <a:buFont typeface="Arial" panose="020B0604020202020204" pitchFamily="34" charset="0"/>
              <a:buChar char="•"/>
            </a:pPr>
            <a:endParaRPr lang="en-GB" altLang="ja-JP" sz="1600" dirty="0">
              <a:solidFill>
                <a:srgbClr val="414042"/>
              </a:solidFill>
              <a:ea typeface="Microsoft YaHei" panose="020B0503020204020204" pitchFamily="34" charset="-122"/>
            </a:endParaRPr>
          </a:p>
        </p:txBody>
      </p:sp>
      <p:sp>
        <p:nvSpPr>
          <p:cNvPr id="11" name="Subtitle 2">
            <a:extLst>
              <a:ext uri="{FF2B5EF4-FFF2-40B4-BE49-F238E27FC236}">
                <a16:creationId xmlns:a16="http://schemas.microsoft.com/office/drawing/2014/main" id="{6F468049-22F7-D24C-BE0D-E78F45754EB5}"/>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Teacher modelling of analysing a text:</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2" name="TextBox 1">
            <a:extLst>
              <a:ext uri="{FF2B5EF4-FFF2-40B4-BE49-F238E27FC236}">
                <a16:creationId xmlns:a16="http://schemas.microsoft.com/office/drawing/2014/main" id="{61A861C2-ADFC-6BD6-66DA-1068F7FF56B5}"/>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5</a:t>
            </a:r>
          </a:p>
        </p:txBody>
      </p:sp>
    </p:spTree>
    <p:extLst>
      <p:ext uri="{BB962C8B-B14F-4D97-AF65-F5344CB8AC3E}">
        <p14:creationId xmlns:p14="http://schemas.microsoft.com/office/powerpoint/2010/main" val="410085058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5">
            <a:extLst>
              <a:ext uri="{FF2B5EF4-FFF2-40B4-BE49-F238E27FC236}">
                <a16:creationId xmlns:a16="http://schemas.microsoft.com/office/drawing/2014/main" id="{5E1D1FB7-F5D7-6D48-97DB-8859E158E7DC}"/>
              </a:ext>
            </a:extLst>
          </p:cNvPr>
          <p:cNvSpPr>
            <a:spLocks noChangeArrowheads="1"/>
          </p:cNvSpPr>
          <p:nvPr/>
        </p:nvSpPr>
        <p:spPr bwMode="auto">
          <a:xfrm>
            <a:off x="3529263" y="808553"/>
            <a:ext cx="8244726" cy="1785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0"/>
              </a:spcBef>
              <a:buFontTx/>
              <a:buNone/>
            </a:pPr>
            <a:r>
              <a:rPr lang="en-GB" altLang="en-US" sz="2200" dirty="0">
                <a:solidFill>
                  <a:srgbClr val="414042"/>
                </a:solidFill>
              </a:rPr>
              <a:t>Stately Spanish galleon coming from the Isthmus</a:t>
            </a:r>
          </a:p>
          <a:p>
            <a:pPr algn="ctr" eaLnBrk="1" hangingPunct="1">
              <a:spcBef>
                <a:spcPct val="0"/>
              </a:spcBef>
              <a:buFontTx/>
              <a:buNone/>
            </a:pPr>
            <a:r>
              <a:rPr lang="en-GB" altLang="en-US" sz="2200" dirty="0">
                <a:solidFill>
                  <a:srgbClr val="414042"/>
                </a:solidFill>
              </a:rPr>
              <a:t>Dipping through the tropics by the palm-green shores,</a:t>
            </a:r>
          </a:p>
          <a:p>
            <a:pPr algn="ctr" eaLnBrk="1" hangingPunct="1">
              <a:spcBef>
                <a:spcPct val="0"/>
              </a:spcBef>
              <a:buFontTx/>
              <a:buNone/>
            </a:pPr>
            <a:r>
              <a:rPr lang="en-GB" altLang="en-US" sz="2200" dirty="0">
                <a:solidFill>
                  <a:srgbClr val="414042"/>
                </a:solidFill>
              </a:rPr>
              <a:t>With a cargo of diamonds,</a:t>
            </a:r>
          </a:p>
          <a:p>
            <a:pPr algn="ctr" eaLnBrk="1" hangingPunct="1">
              <a:spcBef>
                <a:spcPct val="0"/>
              </a:spcBef>
              <a:buFontTx/>
              <a:buNone/>
            </a:pPr>
            <a:r>
              <a:rPr lang="en-GB" altLang="en-US" sz="2200" dirty="0">
                <a:solidFill>
                  <a:srgbClr val="414042"/>
                </a:solidFill>
              </a:rPr>
              <a:t>Emeralds, amethysts,</a:t>
            </a:r>
          </a:p>
          <a:p>
            <a:pPr algn="ctr" eaLnBrk="1" hangingPunct="1">
              <a:spcBef>
                <a:spcPct val="0"/>
              </a:spcBef>
              <a:buFontTx/>
              <a:buNone/>
            </a:pPr>
            <a:r>
              <a:rPr lang="en-GB" altLang="en-US" sz="2200" dirty="0">
                <a:solidFill>
                  <a:srgbClr val="414042"/>
                </a:solidFill>
              </a:rPr>
              <a:t>Topazes, and cinnamon, and gold moidores.</a:t>
            </a:r>
          </a:p>
        </p:txBody>
      </p:sp>
      <p:sp>
        <p:nvSpPr>
          <p:cNvPr id="29" name="Rectangle 8">
            <a:extLst>
              <a:ext uri="{FF2B5EF4-FFF2-40B4-BE49-F238E27FC236}">
                <a16:creationId xmlns:a16="http://schemas.microsoft.com/office/drawing/2014/main" id="{11098297-D0B5-1843-B7A1-BF0C0D31339C}"/>
              </a:ext>
            </a:extLst>
          </p:cNvPr>
          <p:cNvSpPr>
            <a:spLocks noChangeArrowheads="1"/>
          </p:cNvSpPr>
          <p:nvPr/>
        </p:nvSpPr>
        <p:spPr bwMode="auto">
          <a:xfrm>
            <a:off x="5203267" y="3057372"/>
            <a:ext cx="1876872"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0"/>
              </a:spcBef>
              <a:buFontTx/>
              <a:buNone/>
            </a:pPr>
            <a:r>
              <a:rPr lang="en-US" altLang="ja-JP" sz="1800" dirty="0">
                <a:solidFill>
                  <a:schemeClr val="bg1"/>
                </a:solidFill>
                <a:ea typeface="MS PGothic" panose="020B0600070205080204" pitchFamily="34" charset="-128"/>
              </a:rPr>
              <a:t>Isthmus</a:t>
            </a:r>
            <a:endParaRPr lang="en-GB" altLang="en-US" sz="1800" dirty="0">
              <a:solidFill>
                <a:schemeClr val="bg1"/>
              </a:solidFill>
            </a:endParaRPr>
          </a:p>
        </p:txBody>
      </p:sp>
      <p:sp>
        <p:nvSpPr>
          <p:cNvPr id="30" name="Rectangle 15">
            <a:extLst>
              <a:ext uri="{FF2B5EF4-FFF2-40B4-BE49-F238E27FC236}">
                <a16:creationId xmlns:a16="http://schemas.microsoft.com/office/drawing/2014/main" id="{851DD031-94DC-D346-93AC-60297756F459}"/>
              </a:ext>
            </a:extLst>
          </p:cNvPr>
          <p:cNvSpPr>
            <a:spLocks noChangeArrowheads="1"/>
          </p:cNvSpPr>
          <p:nvPr/>
        </p:nvSpPr>
        <p:spPr bwMode="auto">
          <a:xfrm>
            <a:off x="4958926" y="3605690"/>
            <a:ext cx="2369102" cy="1061126"/>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700" dirty="0">
                <a:solidFill>
                  <a:srgbClr val="414042"/>
                </a:solidFill>
              </a:rPr>
              <a:t>A narrow way through,  probably the Panama Canal</a:t>
            </a:r>
          </a:p>
        </p:txBody>
      </p:sp>
      <p:sp>
        <p:nvSpPr>
          <p:cNvPr id="31" name="Rectangle 30">
            <a:extLst>
              <a:ext uri="{FF2B5EF4-FFF2-40B4-BE49-F238E27FC236}">
                <a16:creationId xmlns:a16="http://schemas.microsoft.com/office/drawing/2014/main" id="{DEB329DE-ECA8-3943-B99F-33CB1F73A537}"/>
              </a:ext>
            </a:extLst>
          </p:cNvPr>
          <p:cNvSpPr/>
          <p:nvPr/>
        </p:nvSpPr>
        <p:spPr>
          <a:xfrm>
            <a:off x="4765473" y="3429000"/>
            <a:ext cx="2752460" cy="117788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8">
            <a:extLst>
              <a:ext uri="{FF2B5EF4-FFF2-40B4-BE49-F238E27FC236}">
                <a16:creationId xmlns:a16="http://schemas.microsoft.com/office/drawing/2014/main" id="{CE786EDB-A68F-9945-AD6C-6969693FBF8E}"/>
              </a:ext>
            </a:extLst>
          </p:cNvPr>
          <p:cNvSpPr>
            <a:spLocks noChangeArrowheads="1"/>
          </p:cNvSpPr>
          <p:nvPr/>
        </p:nvSpPr>
        <p:spPr bwMode="auto">
          <a:xfrm>
            <a:off x="8746264" y="3047667"/>
            <a:ext cx="944489" cy="369332"/>
          </a:xfrm>
          <a:prstGeom prst="rect">
            <a:avLst/>
          </a:prstGeom>
          <a:solidFill>
            <a:srgbClr val="0070C0"/>
          </a:solidFill>
          <a:ln>
            <a:noFill/>
          </a:ln>
          <a:effectLst/>
        </p:spPr>
        <p:txBody>
          <a:bodyPr wrap="non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0"/>
              </a:spcBef>
              <a:buFontTx/>
              <a:buNone/>
            </a:pPr>
            <a:r>
              <a:rPr lang="en-US" altLang="ja-JP" sz="1800" dirty="0">
                <a:solidFill>
                  <a:schemeClr val="bg1"/>
                </a:solidFill>
                <a:ea typeface="MS PGothic" panose="020B0600070205080204" pitchFamily="34" charset="-128"/>
              </a:rPr>
              <a:t>tropics</a:t>
            </a:r>
          </a:p>
        </p:txBody>
      </p:sp>
      <p:sp>
        <p:nvSpPr>
          <p:cNvPr id="33" name="Rectangle 15">
            <a:extLst>
              <a:ext uri="{FF2B5EF4-FFF2-40B4-BE49-F238E27FC236}">
                <a16:creationId xmlns:a16="http://schemas.microsoft.com/office/drawing/2014/main" id="{280145CE-8799-6A48-BA7F-62FF53D840C9}"/>
              </a:ext>
            </a:extLst>
          </p:cNvPr>
          <p:cNvSpPr>
            <a:spLocks noChangeArrowheads="1"/>
          </p:cNvSpPr>
          <p:nvPr/>
        </p:nvSpPr>
        <p:spPr bwMode="auto">
          <a:xfrm>
            <a:off x="8184795" y="3621748"/>
            <a:ext cx="2108662" cy="880584"/>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700" dirty="0">
                <a:solidFill>
                  <a:srgbClr val="414042"/>
                </a:solidFill>
              </a:rPr>
              <a:t>The region of the Earth surrounding the equator</a:t>
            </a:r>
          </a:p>
        </p:txBody>
      </p:sp>
      <p:sp>
        <p:nvSpPr>
          <p:cNvPr id="34" name="Rectangle 33">
            <a:extLst>
              <a:ext uri="{FF2B5EF4-FFF2-40B4-BE49-F238E27FC236}">
                <a16:creationId xmlns:a16="http://schemas.microsoft.com/office/drawing/2014/main" id="{CEEA9812-BCDA-3140-A320-A74A6EB72269}"/>
              </a:ext>
            </a:extLst>
          </p:cNvPr>
          <p:cNvSpPr/>
          <p:nvPr/>
        </p:nvSpPr>
        <p:spPr>
          <a:xfrm>
            <a:off x="7936906" y="3419294"/>
            <a:ext cx="2563204" cy="1177879"/>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8">
            <a:extLst>
              <a:ext uri="{FF2B5EF4-FFF2-40B4-BE49-F238E27FC236}">
                <a16:creationId xmlns:a16="http://schemas.microsoft.com/office/drawing/2014/main" id="{90FA9608-A3F0-D349-A3BA-F81F68917193}"/>
              </a:ext>
            </a:extLst>
          </p:cNvPr>
          <p:cNvSpPr>
            <a:spLocks noChangeArrowheads="1"/>
          </p:cNvSpPr>
          <p:nvPr/>
        </p:nvSpPr>
        <p:spPr bwMode="auto">
          <a:xfrm>
            <a:off x="5485645" y="4827964"/>
            <a:ext cx="1312117"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0"/>
              </a:spcBef>
              <a:buFontTx/>
              <a:buNone/>
            </a:pPr>
            <a:r>
              <a:rPr lang="en-US" altLang="ja-JP" sz="1800" dirty="0">
                <a:solidFill>
                  <a:schemeClr val="bg1"/>
                </a:solidFill>
                <a:ea typeface="MS PGothic" panose="020B0600070205080204" pitchFamily="34" charset="-128"/>
              </a:rPr>
              <a:t>cinnamon</a:t>
            </a:r>
          </a:p>
        </p:txBody>
      </p:sp>
      <p:sp>
        <p:nvSpPr>
          <p:cNvPr id="36" name="Rectangle 15">
            <a:extLst>
              <a:ext uri="{FF2B5EF4-FFF2-40B4-BE49-F238E27FC236}">
                <a16:creationId xmlns:a16="http://schemas.microsoft.com/office/drawing/2014/main" id="{97EE67F8-EE11-704F-A589-9A03A2548F3B}"/>
              </a:ext>
            </a:extLst>
          </p:cNvPr>
          <p:cNvSpPr>
            <a:spLocks noChangeArrowheads="1"/>
          </p:cNvSpPr>
          <p:nvPr/>
        </p:nvSpPr>
        <p:spPr bwMode="auto">
          <a:xfrm>
            <a:off x="4961376" y="5382633"/>
            <a:ext cx="2212314" cy="665356"/>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700" dirty="0">
                <a:solidFill>
                  <a:srgbClr val="414042"/>
                </a:solidFill>
              </a:rPr>
              <a:t>An exotic spice</a:t>
            </a:r>
          </a:p>
        </p:txBody>
      </p:sp>
      <p:sp>
        <p:nvSpPr>
          <p:cNvPr id="37" name="Rectangle 36">
            <a:extLst>
              <a:ext uri="{FF2B5EF4-FFF2-40B4-BE49-F238E27FC236}">
                <a16:creationId xmlns:a16="http://schemas.microsoft.com/office/drawing/2014/main" id="{D6F92A6E-01D5-4A43-8F1F-56A8A7159EC3}"/>
              </a:ext>
            </a:extLst>
          </p:cNvPr>
          <p:cNvSpPr/>
          <p:nvPr/>
        </p:nvSpPr>
        <p:spPr>
          <a:xfrm>
            <a:off x="4765473" y="5199591"/>
            <a:ext cx="2752460" cy="84839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8">
            <a:extLst>
              <a:ext uri="{FF2B5EF4-FFF2-40B4-BE49-F238E27FC236}">
                <a16:creationId xmlns:a16="http://schemas.microsoft.com/office/drawing/2014/main" id="{D7DB16DB-0222-444F-A086-EF18EEFF809F}"/>
              </a:ext>
            </a:extLst>
          </p:cNvPr>
          <p:cNvSpPr>
            <a:spLocks noChangeArrowheads="1"/>
          </p:cNvSpPr>
          <p:nvPr/>
        </p:nvSpPr>
        <p:spPr bwMode="auto">
          <a:xfrm>
            <a:off x="8541486" y="4827964"/>
            <a:ext cx="1354045"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0"/>
              </a:spcBef>
              <a:buFontTx/>
              <a:buNone/>
            </a:pPr>
            <a:r>
              <a:rPr lang="en-US" altLang="ja-JP" sz="1800" dirty="0">
                <a:solidFill>
                  <a:schemeClr val="bg1"/>
                </a:solidFill>
                <a:ea typeface="MS PGothic" panose="020B0600070205080204" pitchFamily="34" charset="-128"/>
              </a:rPr>
              <a:t>moidores</a:t>
            </a:r>
          </a:p>
        </p:txBody>
      </p:sp>
      <p:sp>
        <p:nvSpPr>
          <p:cNvPr id="39" name="Rectangle 15">
            <a:extLst>
              <a:ext uri="{FF2B5EF4-FFF2-40B4-BE49-F238E27FC236}">
                <a16:creationId xmlns:a16="http://schemas.microsoft.com/office/drawing/2014/main" id="{0636F663-EA46-FD47-AB26-07B63E170558}"/>
              </a:ext>
            </a:extLst>
          </p:cNvPr>
          <p:cNvSpPr>
            <a:spLocks noChangeArrowheads="1"/>
          </p:cNvSpPr>
          <p:nvPr/>
        </p:nvSpPr>
        <p:spPr bwMode="auto">
          <a:xfrm>
            <a:off x="8157484" y="5358444"/>
            <a:ext cx="2135973" cy="608490"/>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700" dirty="0">
                <a:solidFill>
                  <a:srgbClr val="414042"/>
                </a:solidFill>
              </a:rPr>
              <a:t>Gold coins from Portugal</a:t>
            </a:r>
          </a:p>
        </p:txBody>
      </p:sp>
      <p:sp>
        <p:nvSpPr>
          <p:cNvPr id="40" name="Rectangle 39">
            <a:extLst>
              <a:ext uri="{FF2B5EF4-FFF2-40B4-BE49-F238E27FC236}">
                <a16:creationId xmlns:a16="http://schemas.microsoft.com/office/drawing/2014/main" id="{1A5418C0-EC4E-C34A-BD9F-C6658CCBB1FD}"/>
              </a:ext>
            </a:extLst>
          </p:cNvPr>
          <p:cNvSpPr/>
          <p:nvPr/>
        </p:nvSpPr>
        <p:spPr>
          <a:xfrm>
            <a:off x="7936906" y="5199591"/>
            <a:ext cx="2563204" cy="84839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98E77CBC-61BD-654A-BD3B-F6FFCBDB89BD}"/>
              </a:ext>
            </a:extLst>
          </p:cNvPr>
          <p:cNvSpPr txBox="1"/>
          <p:nvPr/>
        </p:nvSpPr>
        <p:spPr>
          <a:xfrm>
            <a:off x="609722" y="929737"/>
            <a:ext cx="3109447" cy="889554"/>
          </a:xfrm>
          <a:prstGeom prst="rect">
            <a:avLst/>
          </a:prstGeom>
          <a:noFill/>
        </p:spPr>
        <p:txBody>
          <a:bodyPr wrap="square">
            <a:noAutofit/>
          </a:bodyPr>
          <a:lstStyle/>
          <a:p>
            <a:pPr lvl="0" fontAlgn="base">
              <a:spcBef>
                <a:spcPct val="20000"/>
              </a:spcBef>
              <a:spcAft>
                <a:spcPct val="0"/>
              </a:spcAft>
            </a:pPr>
            <a:r>
              <a:rPr lang="en-GB" altLang="en-US" sz="1400" dirty="0">
                <a:solidFill>
                  <a:srgbClr val="414042"/>
                </a:solidFill>
                <a:latin typeface="Comic Sans MS" panose="030F0702030302020204" pitchFamily="66" charset="0"/>
                <a:cs typeface="Arial" panose="020B0604020202020204" pitchFamily="34" charset="0"/>
              </a:rPr>
              <a:t>Has the text been understood – words, phrases,</a:t>
            </a:r>
            <a:br>
              <a:rPr lang="en-GB" altLang="en-US" sz="1400" dirty="0">
                <a:solidFill>
                  <a:srgbClr val="414042"/>
                </a:solidFill>
                <a:latin typeface="Comic Sans MS" panose="030F0702030302020204" pitchFamily="66" charset="0"/>
                <a:cs typeface="Arial" panose="020B0604020202020204" pitchFamily="34" charset="0"/>
              </a:rPr>
            </a:br>
            <a:r>
              <a:rPr lang="en-GB" altLang="en-US" sz="1400" dirty="0">
                <a:solidFill>
                  <a:srgbClr val="414042"/>
                </a:solidFill>
                <a:latin typeface="Comic Sans MS" panose="030F0702030302020204" pitchFamily="66" charset="0"/>
                <a:cs typeface="Arial" panose="020B0604020202020204" pitchFamily="34" charset="0"/>
              </a:rPr>
              <a:t>etc.?</a:t>
            </a:r>
          </a:p>
        </p:txBody>
      </p:sp>
      <p:sp>
        <p:nvSpPr>
          <p:cNvPr id="22" name="Rectangle 21">
            <a:extLst>
              <a:ext uri="{FF2B5EF4-FFF2-40B4-BE49-F238E27FC236}">
                <a16:creationId xmlns:a16="http://schemas.microsoft.com/office/drawing/2014/main" id="{3FDB649E-5746-6940-ACB7-1C391EB95ABE}"/>
              </a:ext>
            </a:extLst>
          </p:cNvPr>
          <p:cNvSpPr/>
          <p:nvPr/>
        </p:nvSpPr>
        <p:spPr>
          <a:xfrm>
            <a:off x="512770" y="706304"/>
            <a:ext cx="3016493" cy="1390315"/>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Comic Sans MS" panose="030F0902030302020204" pitchFamily="66" charset="0"/>
            </a:endParaRPr>
          </a:p>
        </p:txBody>
      </p:sp>
      <p:sp>
        <p:nvSpPr>
          <p:cNvPr id="24" name="Rectangle 23">
            <a:extLst>
              <a:ext uri="{FF2B5EF4-FFF2-40B4-BE49-F238E27FC236}">
                <a16:creationId xmlns:a16="http://schemas.microsoft.com/office/drawing/2014/main" id="{480E4B22-2EE7-DB42-BE01-F7830D76D2A0}"/>
              </a:ext>
            </a:extLst>
          </p:cNvPr>
          <p:cNvSpPr/>
          <p:nvPr/>
        </p:nvSpPr>
        <p:spPr>
          <a:xfrm>
            <a:off x="512770" y="465728"/>
            <a:ext cx="3016493" cy="403670"/>
          </a:xfrm>
          <a:prstGeom prst="rect">
            <a:avLst/>
          </a:prstGeom>
          <a:solidFill>
            <a:srgbClr val="0070C0"/>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Clarify</a:t>
            </a:r>
          </a:p>
        </p:txBody>
      </p:sp>
      <p:pic>
        <p:nvPicPr>
          <p:cNvPr id="41" name="Picture 40" descr="Text&#10;&#10;Description automatically generated">
            <a:extLst>
              <a:ext uri="{FF2B5EF4-FFF2-40B4-BE49-F238E27FC236}">
                <a16:creationId xmlns:a16="http://schemas.microsoft.com/office/drawing/2014/main" id="{D394B27D-3A57-9C4A-9390-DD715F36B6B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21016" y="1283586"/>
            <a:ext cx="1228067" cy="674369"/>
          </a:xfrm>
          <a:prstGeom prst="rect">
            <a:avLst/>
          </a:prstGeom>
        </p:spPr>
      </p:pic>
      <p:pic>
        <p:nvPicPr>
          <p:cNvPr id="2" name="Picture 4">
            <a:extLst>
              <a:ext uri="{FF2B5EF4-FFF2-40B4-BE49-F238E27FC236}">
                <a16:creationId xmlns:a16="http://schemas.microsoft.com/office/drawing/2014/main" id="{3205A07F-0611-E7F6-C861-E0978712518E}"/>
              </a:ext>
            </a:extLst>
          </p:cNvPr>
          <p:cNvPicPr>
            <a:picLocks noChangeAspect="1" noChangeArrowheads="1"/>
          </p:cNvPicPr>
          <p:nvPr/>
        </p:nvPicPr>
        <p:blipFill>
          <a:blip r:embed="rId4">
            <a:lum bright="6000"/>
            <a:extLst>
              <a:ext uri="{28A0092B-C50C-407E-A947-70E740481C1C}">
                <a14:useLocalDpi xmlns:a14="http://schemas.microsoft.com/office/drawing/2010/main" val="0"/>
              </a:ext>
            </a:extLst>
          </a:blip>
          <a:srcRect r="4686" b="2269"/>
          <a:stretch>
            <a:fillRect/>
          </a:stretch>
        </p:blipFill>
        <p:spPr bwMode="auto">
          <a:xfrm>
            <a:off x="762588" y="2362777"/>
            <a:ext cx="2760271" cy="3895294"/>
          </a:xfrm>
          <a:prstGeom prst="rect">
            <a:avLst/>
          </a:prstGeom>
          <a:noFill/>
          <a:ln w="28575" algn="ctr">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TextBox 2">
            <a:extLst>
              <a:ext uri="{FF2B5EF4-FFF2-40B4-BE49-F238E27FC236}">
                <a16:creationId xmlns:a16="http://schemas.microsoft.com/office/drawing/2014/main" id="{6C667786-0080-6ECE-5F98-3523A44CF96F}"/>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50</a:t>
            </a:r>
          </a:p>
        </p:txBody>
      </p:sp>
    </p:spTree>
    <p:extLst>
      <p:ext uri="{BB962C8B-B14F-4D97-AF65-F5344CB8AC3E}">
        <p14:creationId xmlns:p14="http://schemas.microsoft.com/office/powerpoint/2010/main" val="2315017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3" grpId="0"/>
      <p:bldP spid="34" grpId="0" animBg="1"/>
      <p:bldP spid="36" grpId="0"/>
      <p:bldP spid="37" grpId="0" animBg="1"/>
      <p:bldP spid="39" grpId="0"/>
      <p:bldP spid="40"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5">
            <a:extLst>
              <a:ext uri="{FF2B5EF4-FFF2-40B4-BE49-F238E27FC236}">
                <a16:creationId xmlns:a16="http://schemas.microsoft.com/office/drawing/2014/main" id="{5E1D1FB7-F5D7-6D48-97DB-8859E158E7DC}"/>
              </a:ext>
            </a:extLst>
          </p:cNvPr>
          <p:cNvSpPr>
            <a:spLocks noChangeArrowheads="1"/>
          </p:cNvSpPr>
          <p:nvPr/>
        </p:nvSpPr>
        <p:spPr bwMode="auto">
          <a:xfrm>
            <a:off x="3529263" y="808553"/>
            <a:ext cx="8244726" cy="1785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0"/>
              </a:spcBef>
              <a:buFontTx/>
              <a:buNone/>
            </a:pPr>
            <a:r>
              <a:rPr lang="en-GB" altLang="en-US" sz="2200" dirty="0">
                <a:solidFill>
                  <a:srgbClr val="414042"/>
                </a:solidFill>
              </a:rPr>
              <a:t>Dirty British coaster with a salt-caked smoke stack,</a:t>
            </a:r>
          </a:p>
          <a:p>
            <a:pPr algn="ctr" eaLnBrk="1" hangingPunct="1">
              <a:spcBef>
                <a:spcPct val="0"/>
              </a:spcBef>
              <a:buFontTx/>
              <a:buNone/>
            </a:pPr>
            <a:r>
              <a:rPr lang="en-GB" altLang="en-US" sz="2200" dirty="0">
                <a:solidFill>
                  <a:srgbClr val="414042"/>
                </a:solidFill>
              </a:rPr>
              <a:t>Butting through the Channel in the mad March days,</a:t>
            </a:r>
          </a:p>
          <a:p>
            <a:pPr algn="ctr" eaLnBrk="1" hangingPunct="1">
              <a:spcBef>
                <a:spcPct val="0"/>
              </a:spcBef>
              <a:buFontTx/>
              <a:buNone/>
            </a:pPr>
            <a:r>
              <a:rPr lang="en-GB" altLang="en-US" sz="2200" dirty="0">
                <a:solidFill>
                  <a:srgbClr val="414042"/>
                </a:solidFill>
              </a:rPr>
              <a:t>With a cargo of Tyne coal,</a:t>
            </a:r>
          </a:p>
          <a:p>
            <a:pPr algn="ctr" eaLnBrk="1" hangingPunct="1">
              <a:spcBef>
                <a:spcPct val="0"/>
              </a:spcBef>
              <a:buFontTx/>
              <a:buNone/>
            </a:pPr>
            <a:r>
              <a:rPr lang="en-GB" altLang="en-US" sz="2200" dirty="0">
                <a:solidFill>
                  <a:srgbClr val="414042"/>
                </a:solidFill>
              </a:rPr>
              <a:t>Road rail, pig-lead,</a:t>
            </a:r>
          </a:p>
          <a:p>
            <a:pPr algn="ctr" eaLnBrk="1" hangingPunct="1">
              <a:spcBef>
                <a:spcPct val="0"/>
              </a:spcBef>
              <a:buFontTx/>
              <a:buNone/>
            </a:pPr>
            <a:r>
              <a:rPr lang="en-GB" altLang="en-US" sz="2200" dirty="0">
                <a:solidFill>
                  <a:srgbClr val="414042"/>
                </a:solidFill>
              </a:rPr>
              <a:t>Firewood, ironware and cheap tin trays.</a:t>
            </a:r>
          </a:p>
        </p:txBody>
      </p:sp>
      <p:sp>
        <p:nvSpPr>
          <p:cNvPr id="29" name="Rectangle 8">
            <a:extLst>
              <a:ext uri="{FF2B5EF4-FFF2-40B4-BE49-F238E27FC236}">
                <a16:creationId xmlns:a16="http://schemas.microsoft.com/office/drawing/2014/main" id="{11098297-D0B5-1843-B7A1-BF0C0D31339C}"/>
              </a:ext>
            </a:extLst>
          </p:cNvPr>
          <p:cNvSpPr>
            <a:spLocks noChangeArrowheads="1"/>
          </p:cNvSpPr>
          <p:nvPr/>
        </p:nvSpPr>
        <p:spPr bwMode="auto">
          <a:xfrm>
            <a:off x="6048073" y="3057372"/>
            <a:ext cx="1876872"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0"/>
              </a:spcBef>
              <a:buFontTx/>
              <a:buNone/>
            </a:pPr>
            <a:r>
              <a:rPr lang="en-US" altLang="ja-JP" sz="1800" dirty="0">
                <a:solidFill>
                  <a:schemeClr val="bg1"/>
                </a:solidFill>
                <a:ea typeface="MS PGothic" panose="020B0600070205080204" pitchFamily="34" charset="-128"/>
              </a:rPr>
              <a:t>coaster</a:t>
            </a:r>
          </a:p>
        </p:txBody>
      </p:sp>
      <p:sp>
        <p:nvSpPr>
          <p:cNvPr id="30" name="Rectangle 15">
            <a:extLst>
              <a:ext uri="{FF2B5EF4-FFF2-40B4-BE49-F238E27FC236}">
                <a16:creationId xmlns:a16="http://schemas.microsoft.com/office/drawing/2014/main" id="{851DD031-94DC-D346-93AC-60297756F459}"/>
              </a:ext>
            </a:extLst>
          </p:cNvPr>
          <p:cNvSpPr>
            <a:spLocks noChangeArrowheads="1"/>
          </p:cNvSpPr>
          <p:nvPr/>
        </p:nvSpPr>
        <p:spPr bwMode="auto">
          <a:xfrm>
            <a:off x="5803732" y="3605690"/>
            <a:ext cx="2369102" cy="1061126"/>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700" dirty="0">
                <a:solidFill>
                  <a:srgbClr val="414042"/>
                </a:solidFill>
              </a:rPr>
              <a:t>Small ship designed to carry goods along a coastline</a:t>
            </a:r>
          </a:p>
        </p:txBody>
      </p:sp>
      <p:sp>
        <p:nvSpPr>
          <p:cNvPr id="31" name="Rectangle 30">
            <a:extLst>
              <a:ext uri="{FF2B5EF4-FFF2-40B4-BE49-F238E27FC236}">
                <a16:creationId xmlns:a16="http://schemas.microsoft.com/office/drawing/2014/main" id="{DEB329DE-ECA8-3943-B99F-33CB1F73A537}"/>
              </a:ext>
            </a:extLst>
          </p:cNvPr>
          <p:cNvSpPr/>
          <p:nvPr/>
        </p:nvSpPr>
        <p:spPr>
          <a:xfrm>
            <a:off x="5610279" y="3429000"/>
            <a:ext cx="2752460" cy="117788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8">
            <a:extLst>
              <a:ext uri="{FF2B5EF4-FFF2-40B4-BE49-F238E27FC236}">
                <a16:creationId xmlns:a16="http://schemas.microsoft.com/office/drawing/2014/main" id="{CE786EDB-A68F-9945-AD6C-6969693FBF8E}"/>
              </a:ext>
            </a:extLst>
          </p:cNvPr>
          <p:cNvSpPr>
            <a:spLocks noChangeArrowheads="1"/>
          </p:cNvSpPr>
          <p:nvPr/>
        </p:nvSpPr>
        <p:spPr bwMode="auto">
          <a:xfrm>
            <a:off x="9580650" y="3047667"/>
            <a:ext cx="965329" cy="369332"/>
          </a:xfrm>
          <a:prstGeom prst="rect">
            <a:avLst/>
          </a:prstGeom>
          <a:solidFill>
            <a:srgbClr val="0070C0"/>
          </a:solidFill>
          <a:ln>
            <a:noFill/>
          </a:ln>
          <a:effectLst/>
        </p:spPr>
        <p:txBody>
          <a:bodyPr wrap="non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0"/>
              </a:spcBef>
              <a:buFontTx/>
              <a:buNone/>
            </a:pPr>
            <a:r>
              <a:rPr lang="en-US" altLang="ja-JP" sz="1800" dirty="0">
                <a:solidFill>
                  <a:schemeClr val="bg1"/>
                </a:solidFill>
                <a:ea typeface="MS PGothic" panose="020B0600070205080204" pitchFamily="34" charset="-128"/>
              </a:rPr>
              <a:t>butting</a:t>
            </a:r>
          </a:p>
        </p:txBody>
      </p:sp>
      <p:sp>
        <p:nvSpPr>
          <p:cNvPr id="33" name="Rectangle 15">
            <a:extLst>
              <a:ext uri="{FF2B5EF4-FFF2-40B4-BE49-F238E27FC236}">
                <a16:creationId xmlns:a16="http://schemas.microsoft.com/office/drawing/2014/main" id="{280145CE-8799-6A48-BA7F-62FF53D840C9}"/>
              </a:ext>
            </a:extLst>
          </p:cNvPr>
          <p:cNvSpPr>
            <a:spLocks noChangeArrowheads="1"/>
          </p:cNvSpPr>
          <p:nvPr/>
        </p:nvSpPr>
        <p:spPr bwMode="auto">
          <a:xfrm>
            <a:off x="9029601" y="3621748"/>
            <a:ext cx="2108662" cy="880584"/>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700" dirty="0">
                <a:solidFill>
                  <a:srgbClr val="414042"/>
                </a:solidFill>
              </a:rPr>
              <a:t>Pushing ahead in the water, like an animal would do with horns</a:t>
            </a:r>
          </a:p>
        </p:txBody>
      </p:sp>
      <p:sp>
        <p:nvSpPr>
          <p:cNvPr id="34" name="Rectangle 33">
            <a:extLst>
              <a:ext uri="{FF2B5EF4-FFF2-40B4-BE49-F238E27FC236}">
                <a16:creationId xmlns:a16="http://schemas.microsoft.com/office/drawing/2014/main" id="{CEEA9812-BCDA-3140-A320-A74A6EB72269}"/>
              </a:ext>
            </a:extLst>
          </p:cNvPr>
          <p:cNvSpPr/>
          <p:nvPr/>
        </p:nvSpPr>
        <p:spPr>
          <a:xfrm>
            <a:off x="8781712" y="3419294"/>
            <a:ext cx="2563204" cy="1177879"/>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8">
            <a:extLst>
              <a:ext uri="{FF2B5EF4-FFF2-40B4-BE49-F238E27FC236}">
                <a16:creationId xmlns:a16="http://schemas.microsoft.com/office/drawing/2014/main" id="{90FA9608-A3F0-D349-A3BA-F81F68917193}"/>
              </a:ext>
            </a:extLst>
          </p:cNvPr>
          <p:cNvSpPr>
            <a:spLocks noChangeArrowheads="1"/>
          </p:cNvSpPr>
          <p:nvPr/>
        </p:nvSpPr>
        <p:spPr bwMode="auto">
          <a:xfrm>
            <a:off x="7633574" y="5056102"/>
            <a:ext cx="1688045"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0"/>
              </a:spcBef>
              <a:buFontTx/>
              <a:buNone/>
            </a:pPr>
            <a:r>
              <a:rPr lang="en-US" altLang="ja-JP" sz="1800" dirty="0">
                <a:solidFill>
                  <a:schemeClr val="bg1"/>
                </a:solidFill>
                <a:ea typeface="MS PGothic" panose="020B0600070205080204" pitchFamily="34" charset="-128"/>
              </a:rPr>
              <a:t>pig-lead</a:t>
            </a:r>
          </a:p>
        </p:txBody>
      </p:sp>
      <p:sp>
        <p:nvSpPr>
          <p:cNvPr id="36" name="Rectangle 15">
            <a:extLst>
              <a:ext uri="{FF2B5EF4-FFF2-40B4-BE49-F238E27FC236}">
                <a16:creationId xmlns:a16="http://schemas.microsoft.com/office/drawing/2014/main" id="{97EE67F8-EE11-704F-A589-9A03A2548F3B}"/>
              </a:ext>
            </a:extLst>
          </p:cNvPr>
          <p:cNvSpPr>
            <a:spLocks noChangeArrowheads="1"/>
          </p:cNvSpPr>
          <p:nvPr/>
        </p:nvSpPr>
        <p:spPr bwMode="auto">
          <a:xfrm>
            <a:off x="5806181" y="5610771"/>
            <a:ext cx="5332081" cy="417081"/>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700" dirty="0">
                <a:solidFill>
                  <a:srgbClr val="414042"/>
                </a:solidFill>
              </a:rPr>
              <a:t>Lead (heavy metal) cast in blocks called ‘pigs’</a:t>
            </a:r>
          </a:p>
        </p:txBody>
      </p:sp>
      <p:sp>
        <p:nvSpPr>
          <p:cNvPr id="37" name="Rectangle 36">
            <a:extLst>
              <a:ext uri="{FF2B5EF4-FFF2-40B4-BE49-F238E27FC236}">
                <a16:creationId xmlns:a16="http://schemas.microsoft.com/office/drawing/2014/main" id="{D6F92A6E-01D5-4A43-8F1F-56A8A7159EC3}"/>
              </a:ext>
            </a:extLst>
          </p:cNvPr>
          <p:cNvSpPr/>
          <p:nvPr/>
        </p:nvSpPr>
        <p:spPr>
          <a:xfrm>
            <a:off x="5610278" y="5427729"/>
            <a:ext cx="5734637" cy="600123"/>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5ABF8336-C24E-9546-B28E-2A5997CBF3A0}"/>
              </a:ext>
            </a:extLst>
          </p:cNvPr>
          <p:cNvSpPr txBox="1"/>
          <p:nvPr/>
        </p:nvSpPr>
        <p:spPr>
          <a:xfrm>
            <a:off x="609722" y="929737"/>
            <a:ext cx="3109447" cy="889554"/>
          </a:xfrm>
          <a:prstGeom prst="rect">
            <a:avLst/>
          </a:prstGeom>
          <a:noFill/>
        </p:spPr>
        <p:txBody>
          <a:bodyPr wrap="square">
            <a:noAutofit/>
          </a:bodyPr>
          <a:lstStyle/>
          <a:p>
            <a:pPr lvl="0" fontAlgn="base">
              <a:spcBef>
                <a:spcPct val="20000"/>
              </a:spcBef>
              <a:spcAft>
                <a:spcPct val="0"/>
              </a:spcAft>
            </a:pPr>
            <a:r>
              <a:rPr lang="en-GB" altLang="en-US" sz="1400" dirty="0">
                <a:solidFill>
                  <a:srgbClr val="414042"/>
                </a:solidFill>
                <a:latin typeface="Comic Sans MS" panose="030F0702030302020204" pitchFamily="66" charset="0"/>
                <a:cs typeface="Arial" panose="020B0604020202020204" pitchFamily="34" charset="0"/>
              </a:rPr>
              <a:t>Has the text been understood – words, phrases,</a:t>
            </a:r>
            <a:br>
              <a:rPr lang="en-GB" altLang="en-US" sz="1400" dirty="0">
                <a:solidFill>
                  <a:srgbClr val="414042"/>
                </a:solidFill>
                <a:latin typeface="Comic Sans MS" panose="030F0702030302020204" pitchFamily="66" charset="0"/>
                <a:cs typeface="Arial" panose="020B0604020202020204" pitchFamily="34" charset="0"/>
              </a:rPr>
            </a:br>
            <a:r>
              <a:rPr lang="en-GB" altLang="en-US" sz="1400" dirty="0">
                <a:solidFill>
                  <a:srgbClr val="414042"/>
                </a:solidFill>
                <a:latin typeface="Comic Sans MS" panose="030F0702030302020204" pitchFamily="66" charset="0"/>
                <a:cs typeface="Arial" panose="020B0604020202020204" pitchFamily="34" charset="0"/>
              </a:rPr>
              <a:t>etc.?</a:t>
            </a:r>
          </a:p>
        </p:txBody>
      </p:sp>
      <p:sp>
        <p:nvSpPr>
          <p:cNvPr id="19" name="Rectangle 18">
            <a:extLst>
              <a:ext uri="{FF2B5EF4-FFF2-40B4-BE49-F238E27FC236}">
                <a16:creationId xmlns:a16="http://schemas.microsoft.com/office/drawing/2014/main" id="{E7238D59-2CD3-4541-B952-051773688F01}"/>
              </a:ext>
            </a:extLst>
          </p:cNvPr>
          <p:cNvSpPr/>
          <p:nvPr/>
        </p:nvSpPr>
        <p:spPr>
          <a:xfrm>
            <a:off x="512770" y="706304"/>
            <a:ext cx="3016493" cy="1390315"/>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Comic Sans MS" panose="030F0902030302020204" pitchFamily="66" charset="0"/>
            </a:endParaRPr>
          </a:p>
        </p:txBody>
      </p:sp>
      <p:sp>
        <p:nvSpPr>
          <p:cNvPr id="20" name="Rectangle 19">
            <a:extLst>
              <a:ext uri="{FF2B5EF4-FFF2-40B4-BE49-F238E27FC236}">
                <a16:creationId xmlns:a16="http://schemas.microsoft.com/office/drawing/2014/main" id="{EC586173-B722-724C-B246-8936D8288A0E}"/>
              </a:ext>
            </a:extLst>
          </p:cNvPr>
          <p:cNvSpPr/>
          <p:nvPr/>
        </p:nvSpPr>
        <p:spPr>
          <a:xfrm>
            <a:off x="512770" y="465728"/>
            <a:ext cx="3016493" cy="403670"/>
          </a:xfrm>
          <a:prstGeom prst="rect">
            <a:avLst/>
          </a:prstGeom>
          <a:solidFill>
            <a:srgbClr val="0070C0"/>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Clarify</a:t>
            </a:r>
          </a:p>
        </p:txBody>
      </p:sp>
      <p:pic>
        <p:nvPicPr>
          <p:cNvPr id="22" name="Picture 21" descr="Text&#10;&#10;Description automatically generated">
            <a:extLst>
              <a:ext uri="{FF2B5EF4-FFF2-40B4-BE49-F238E27FC236}">
                <a16:creationId xmlns:a16="http://schemas.microsoft.com/office/drawing/2014/main" id="{4BE4F24D-D7E7-5F44-9779-9613DC9D71D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21016" y="1283586"/>
            <a:ext cx="1228067" cy="674369"/>
          </a:xfrm>
          <a:prstGeom prst="rect">
            <a:avLst/>
          </a:prstGeom>
        </p:spPr>
      </p:pic>
      <p:pic>
        <p:nvPicPr>
          <p:cNvPr id="2" name="Picture 6">
            <a:extLst>
              <a:ext uri="{FF2B5EF4-FFF2-40B4-BE49-F238E27FC236}">
                <a16:creationId xmlns:a16="http://schemas.microsoft.com/office/drawing/2014/main" id="{92F0D690-9C02-2A28-2614-1CEC8A14EF5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3436"/>
          <a:stretch>
            <a:fillRect/>
          </a:stretch>
        </p:blipFill>
        <p:spPr bwMode="auto">
          <a:xfrm>
            <a:off x="898813" y="3057372"/>
            <a:ext cx="4233320" cy="2970480"/>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B696E9E9-8B8E-2B86-76F4-3B140D14F610}"/>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51</a:t>
            </a:r>
          </a:p>
        </p:txBody>
      </p:sp>
    </p:spTree>
    <p:extLst>
      <p:ext uri="{BB962C8B-B14F-4D97-AF65-F5344CB8AC3E}">
        <p14:creationId xmlns:p14="http://schemas.microsoft.com/office/powerpoint/2010/main" val="3746181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3" grpId="0"/>
      <p:bldP spid="34" grpId="0" animBg="1"/>
      <p:bldP spid="36" grpId="0"/>
      <p:bldP spid="37"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Box 5">
            <a:extLst>
              <a:ext uri="{FF2B5EF4-FFF2-40B4-BE49-F238E27FC236}">
                <a16:creationId xmlns:a16="http://schemas.microsoft.com/office/drawing/2014/main" id="{6A535666-BBF7-0540-A379-0A3445905AB4}"/>
              </a:ext>
            </a:extLst>
          </p:cNvPr>
          <p:cNvSpPr txBox="1">
            <a:spLocks noChangeArrowheads="1"/>
          </p:cNvSpPr>
          <p:nvPr/>
        </p:nvSpPr>
        <p:spPr bwMode="auto">
          <a:xfrm>
            <a:off x="1599292" y="997565"/>
            <a:ext cx="9138376" cy="49398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FontTx/>
              <a:buNone/>
            </a:pPr>
            <a:r>
              <a:rPr lang="en-GB" altLang="en-US" sz="2500" b="1" dirty="0">
                <a:solidFill>
                  <a:srgbClr val="0070C0"/>
                </a:solidFill>
              </a:rPr>
              <a:t>Cargoes</a:t>
            </a:r>
            <a:r>
              <a:rPr lang="en-GB" altLang="en-US" sz="2000" dirty="0">
                <a:solidFill>
                  <a:srgbClr val="414042"/>
                </a:solidFill>
              </a:rPr>
              <a:t> is a famous poem about three different sailing vessels</a:t>
            </a:r>
            <a:r>
              <a:rPr lang="en-GB" altLang="en-US" sz="2000" b="1" dirty="0">
                <a:solidFill>
                  <a:srgbClr val="414042"/>
                </a:solidFill>
              </a:rPr>
              <a:t> </a:t>
            </a:r>
            <a:r>
              <a:rPr lang="en-GB" altLang="en-US" sz="2000" dirty="0">
                <a:solidFill>
                  <a:srgbClr val="414042"/>
                </a:solidFill>
              </a:rPr>
              <a:t>at three different points in history.</a:t>
            </a:r>
          </a:p>
          <a:p>
            <a:pPr eaLnBrk="1" hangingPunct="1">
              <a:spcBef>
                <a:spcPct val="50000"/>
              </a:spcBef>
              <a:buFontTx/>
              <a:buNone/>
            </a:pPr>
            <a:r>
              <a:rPr lang="en-GB" altLang="en-US" sz="2000" dirty="0">
                <a:solidFill>
                  <a:srgbClr val="414042"/>
                </a:solidFill>
              </a:rPr>
              <a:t>The first stanza describes an ancient sailing ship from Biblical times which carried ivory, exotic animals, different types of wood, and wine.</a:t>
            </a:r>
          </a:p>
          <a:p>
            <a:pPr eaLnBrk="1" hangingPunct="1">
              <a:spcBef>
                <a:spcPct val="50000"/>
              </a:spcBef>
              <a:buFontTx/>
              <a:buNone/>
            </a:pPr>
            <a:r>
              <a:rPr lang="en-GB" altLang="en-US" sz="2000" dirty="0">
                <a:solidFill>
                  <a:srgbClr val="414042"/>
                </a:solidFill>
              </a:rPr>
              <a:t>The second</a:t>
            </a:r>
            <a:r>
              <a:rPr lang="en-GB" altLang="en-US" sz="2000" b="1" dirty="0">
                <a:solidFill>
                  <a:srgbClr val="414042"/>
                </a:solidFill>
              </a:rPr>
              <a:t> </a:t>
            </a:r>
            <a:r>
              <a:rPr lang="en-GB" altLang="en-US" sz="2000" dirty="0">
                <a:solidFill>
                  <a:srgbClr val="414042"/>
                </a:solidFill>
              </a:rPr>
              <a:t>stanza describes a large sailing ship from Spain carrying precious stones, spices and gold. This would have been the type of ship that pirates looted and the time in history in which Treasure Island is set.</a:t>
            </a:r>
          </a:p>
          <a:p>
            <a:pPr eaLnBrk="1" hangingPunct="1">
              <a:spcBef>
                <a:spcPct val="50000"/>
              </a:spcBef>
              <a:buFontTx/>
              <a:buNone/>
            </a:pPr>
            <a:r>
              <a:rPr lang="en-GB" altLang="en-US" sz="2000" dirty="0">
                <a:solidFill>
                  <a:srgbClr val="414042"/>
                </a:solidFill>
              </a:rPr>
              <a:t>The third</a:t>
            </a:r>
            <a:r>
              <a:rPr lang="en-GB" altLang="en-US" sz="2000" b="1" dirty="0">
                <a:solidFill>
                  <a:srgbClr val="414042"/>
                </a:solidFill>
              </a:rPr>
              <a:t> </a:t>
            </a:r>
            <a:r>
              <a:rPr lang="en-GB" altLang="en-US" sz="2000" dirty="0">
                <a:solidFill>
                  <a:srgbClr val="414042"/>
                </a:solidFill>
              </a:rPr>
              <a:t>stanza describes a more recent time in history when a little British ship powered by a steam engine carried lead, firewood and iron in the English Channel in stormy weather.</a:t>
            </a:r>
          </a:p>
          <a:p>
            <a:pPr eaLnBrk="1" hangingPunct="1">
              <a:spcBef>
                <a:spcPct val="50000"/>
              </a:spcBef>
              <a:buFontTx/>
              <a:buNone/>
            </a:pPr>
            <a:r>
              <a:rPr lang="en-GB" altLang="en-US" sz="2000" dirty="0">
                <a:solidFill>
                  <a:srgbClr val="414042"/>
                </a:solidFill>
              </a:rPr>
              <a:t>The cargo described in each of the three stanzas tells us something about what the most important items of trade were at that time in history. </a:t>
            </a:r>
          </a:p>
          <a:p>
            <a:pPr eaLnBrk="1" hangingPunct="1">
              <a:spcBef>
                <a:spcPct val="50000"/>
              </a:spcBef>
              <a:buFontTx/>
              <a:buNone/>
            </a:pPr>
            <a:r>
              <a:rPr lang="en-GB" altLang="en-US" sz="2000" dirty="0">
                <a:solidFill>
                  <a:srgbClr val="414042"/>
                </a:solidFill>
              </a:rPr>
              <a:t>You are going to borrow this structure to write a poem of your own.</a:t>
            </a:r>
          </a:p>
        </p:txBody>
      </p:sp>
      <p:sp>
        <p:nvSpPr>
          <p:cNvPr id="2" name="TextBox 1">
            <a:extLst>
              <a:ext uri="{FF2B5EF4-FFF2-40B4-BE49-F238E27FC236}">
                <a16:creationId xmlns:a16="http://schemas.microsoft.com/office/drawing/2014/main" id="{70335222-6772-1809-CF73-B4254EBAFC57}"/>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52</a:t>
            </a:r>
          </a:p>
        </p:txBody>
      </p:sp>
    </p:spTree>
    <p:extLst>
      <p:ext uri="{BB962C8B-B14F-4D97-AF65-F5344CB8AC3E}">
        <p14:creationId xmlns:p14="http://schemas.microsoft.com/office/powerpoint/2010/main" val="121126695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E7DD2D57-ABB3-2442-B17B-CD05335F45E3}"/>
              </a:ext>
            </a:extLst>
          </p:cNvPr>
          <p:cNvSpPr>
            <a:spLocks noChangeArrowheads="1"/>
          </p:cNvSpPr>
          <p:nvPr/>
        </p:nvSpPr>
        <p:spPr bwMode="auto">
          <a:xfrm>
            <a:off x="553793" y="1558037"/>
            <a:ext cx="11062952" cy="45037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spcBef>
                <a:spcPct val="20000"/>
              </a:spcBef>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800" dirty="0" err="1">
                <a:solidFill>
                  <a:srgbClr val="414042"/>
                </a:solidFill>
              </a:rPr>
              <a:t>Quinquireme</a:t>
            </a:r>
            <a:r>
              <a:rPr lang="en-GB" altLang="en-US" sz="1800" dirty="0">
                <a:solidFill>
                  <a:srgbClr val="414042"/>
                </a:solidFill>
              </a:rPr>
              <a:t> of </a:t>
            </a:r>
            <a:r>
              <a:rPr lang="en-GB" altLang="en-US" sz="1800" dirty="0" err="1">
                <a:solidFill>
                  <a:srgbClr val="414042"/>
                </a:solidFill>
              </a:rPr>
              <a:t>Ninevah</a:t>
            </a:r>
            <a:r>
              <a:rPr lang="en-GB" altLang="en-US" sz="1800" dirty="0">
                <a:solidFill>
                  <a:srgbClr val="414042"/>
                </a:solidFill>
              </a:rPr>
              <a:t> from distant Ophir</a:t>
            </a:r>
            <a:br>
              <a:rPr lang="en-GB" altLang="en-US" sz="1800" dirty="0">
                <a:solidFill>
                  <a:srgbClr val="414042"/>
                </a:solidFill>
              </a:rPr>
            </a:br>
            <a:r>
              <a:rPr lang="en-GB" altLang="en-US" sz="1800" dirty="0">
                <a:solidFill>
                  <a:srgbClr val="414042"/>
                </a:solidFill>
              </a:rPr>
              <a:t>Rowing home to haven in sunny Palestine,</a:t>
            </a:r>
            <a:br>
              <a:rPr lang="en-GB" altLang="en-US" sz="1800" dirty="0">
                <a:solidFill>
                  <a:srgbClr val="414042"/>
                </a:solidFill>
              </a:rPr>
            </a:br>
            <a:r>
              <a:rPr lang="en-GB" altLang="en-US" sz="1800" dirty="0">
                <a:solidFill>
                  <a:srgbClr val="414042"/>
                </a:solidFill>
              </a:rPr>
              <a:t>With a cargo of ivory,</a:t>
            </a:r>
            <a:br>
              <a:rPr lang="en-GB" altLang="en-US" sz="1800" dirty="0">
                <a:solidFill>
                  <a:srgbClr val="414042"/>
                </a:solidFill>
              </a:rPr>
            </a:br>
            <a:r>
              <a:rPr lang="en-GB" altLang="en-US" sz="1800" dirty="0">
                <a:solidFill>
                  <a:srgbClr val="414042"/>
                </a:solidFill>
              </a:rPr>
              <a:t>And apes and peacocks,</a:t>
            </a:r>
            <a:br>
              <a:rPr lang="en-GB" altLang="en-US" sz="1800" dirty="0">
                <a:solidFill>
                  <a:srgbClr val="414042"/>
                </a:solidFill>
              </a:rPr>
            </a:br>
            <a:r>
              <a:rPr lang="en-GB" altLang="en-US" sz="1800" dirty="0">
                <a:solidFill>
                  <a:srgbClr val="414042"/>
                </a:solidFill>
              </a:rPr>
              <a:t>Sandalwood, cedarwood, and sweet white wine.</a:t>
            </a:r>
          </a:p>
          <a:p>
            <a:pPr algn="ctr" eaLnBrk="1" hangingPunct="1">
              <a:spcBef>
                <a:spcPts val="1000"/>
              </a:spcBef>
              <a:buFontTx/>
              <a:buNone/>
            </a:pPr>
            <a:r>
              <a:rPr lang="en-GB" altLang="en-US" sz="1800" dirty="0">
                <a:solidFill>
                  <a:srgbClr val="414042"/>
                </a:solidFill>
              </a:rPr>
              <a:t>Stately Spanish galleon coming from the Isthmus</a:t>
            </a:r>
            <a:br>
              <a:rPr lang="en-GB" altLang="en-US" sz="1800" dirty="0">
                <a:solidFill>
                  <a:srgbClr val="414042"/>
                </a:solidFill>
              </a:rPr>
            </a:br>
            <a:r>
              <a:rPr lang="en-GB" altLang="en-US" sz="1800" dirty="0">
                <a:solidFill>
                  <a:srgbClr val="414042"/>
                </a:solidFill>
              </a:rPr>
              <a:t>Dipping through the tropics by the palm-green shores,</a:t>
            </a:r>
            <a:br>
              <a:rPr lang="en-GB" altLang="en-US" sz="1800" dirty="0">
                <a:solidFill>
                  <a:srgbClr val="414042"/>
                </a:solidFill>
              </a:rPr>
            </a:br>
            <a:r>
              <a:rPr lang="en-GB" altLang="en-US" sz="1800" dirty="0">
                <a:solidFill>
                  <a:srgbClr val="414042"/>
                </a:solidFill>
              </a:rPr>
              <a:t>With a cargo of diamonds,</a:t>
            </a:r>
            <a:br>
              <a:rPr lang="en-GB" altLang="en-US" sz="1800" dirty="0">
                <a:solidFill>
                  <a:srgbClr val="414042"/>
                </a:solidFill>
              </a:rPr>
            </a:br>
            <a:r>
              <a:rPr lang="en-US" altLang="en-US" sz="1800" dirty="0">
                <a:solidFill>
                  <a:srgbClr val="414042"/>
                </a:solidFill>
              </a:rPr>
              <a:t>E</a:t>
            </a:r>
            <a:r>
              <a:rPr lang="en-GB" altLang="en-US" sz="1800" dirty="0" err="1">
                <a:solidFill>
                  <a:srgbClr val="414042"/>
                </a:solidFill>
              </a:rPr>
              <a:t>meralds</a:t>
            </a:r>
            <a:r>
              <a:rPr lang="en-GB" altLang="en-US" sz="1800" dirty="0">
                <a:solidFill>
                  <a:srgbClr val="414042"/>
                </a:solidFill>
              </a:rPr>
              <a:t>, amethysts,</a:t>
            </a:r>
            <a:br>
              <a:rPr lang="en-GB" altLang="en-US" sz="1800" dirty="0">
                <a:solidFill>
                  <a:srgbClr val="414042"/>
                </a:solidFill>
              </a:rPr>
            </a:br>
            <a:r>
              <a:rPr lang="en-GB" altLang="en-US" sz="1800" dirty="0">
                <a:solidFill>
                  <a:srgbClr val="414042"/>
                </a:solidFill>
              </a:rPr>
              <a:t>Topazes, and cinnamon, and gold moidores.</a:t>
            </a:r>
          </a:p>
          <a:p>
            <a:pPr algn="ctr" eaLnBrk="1" hangingPunct="1">
              <a:spcBef>
                <a:spcPts val="1000"/>
              </a:spcBef>
              <a:buFontTx/>
              <a:buNone/>
            </a:pPr>
            <a:r>
              <a:rPr lang="en-GB" altLang="en-US" sz="1800" dirty="0">
                <a:solidFill>
                  <a:srgbClr val="414042"/>
                </a:solidFill>
              </a:rPr>
              <a:t>Dirty British coaster with a salt-caked smoke stack,</a:t>
            </a:r>
            <a:br>
              <a:rPr lang="en-GB" altLang="en-US" sz="1800" dirty="0">
                <a:solidFill>
                  <a:srgbClr val="414042"/>
                </a:solidFill>
              </a:rPr>
            </a:br>
            <a:r>
              <a:rPr lang="en-GB" altLang="en-US" sz="1800" dirty="0">
                <a:solidFill>
                  <a:srgbClr val="414042"/>
                </a:solidFill>
              </a:rPr>
              <a:t>Butting through the Channel in the mad March days,</a:t>
            </a:r>
            <a:br>
              <a:rPr lang="en-GB" altLang="en-US" sz="1800" dirty="0">
                <a:solidFill>
                  <a:srgbClr val="414042"/>
                </a:solidFill>
              </a:rPr>
            </a:br>
            <a:r>
              <a:rPr lang="en-GB" altLang="en-US" sz="1800" dirty="0">
                <a:solidFill>
                  <a:srgbClr val="414042"/>
                </a:solidFill>
              </a:rPr>
              <a:t>With a cargo of Tyne coal,</a:t>
            </a:r>
            <a:br>
              <a:rPr lang="en-GB" altLang="en-US" sz="1800" dirty="0">
                <a:solidFill>
                  <a:srgbClr val="414042"/>
                </a:solidFill>
              </a:rPr>
            </a:br>
            <a:r>
              <a:rPr lang="en-GB" altLang="en-US" sz="1800" dirty="0">
                <a:solidFill>
                  <a:srgbClr val="414042"/>
                </a:solidFill>
              </a:rPr>
              <a:t>Road rail, pig-lead,</a:t>
            </a:r>
            <a:br>
              <a:rPr lang="en-GB" altLang="en-US" sz="1800" dirty="0">
                <a:solidFill>
                  <a:srgbClr val="414042"/>
                </a:solidFill>
              </a:rPr>
            </a:br>
            <a:r>
              <a:rPr lang="en-GB" altLang="en-US" sz="1800" dirty="0">
                <a:solidFill>
                  <a:srgbClr val="414042"/>
                </a:solidFill>
              </a:rPr>
              <a:t>Firewood, ironware and cheap tin trays.</a:t>
            </a:r>
          </a:p>
        </p:txBody>
      </p:sp>
      <p:pic>
        <p:nvPicPr>
          <p:cNvPr id="6" name="Picture 21">
            <a:extLst>
              <a:ext uri="{FF2B5EF4-FFF2-40B4-BE49-F238E27FC236}">
                <a16:creationId xmlns:a16="http://schemas.microsoft.com/office/drawing/2014/main" id="{55BA581F-8C2C-254D-86E6-72870193E955}"/>
              </a:ext>
            </a:extLst>
          </p:cNvPr>
          <p:cNvPicPr>
            <a:picLocks noChangeAspect="1" noChangeArrowheads="1"/>
          </p:cNvPicPr>
          <p:nvPr/>
        </p:nvPicPr>
        <p:blipFill rotWithShape="1">
          <a:blip r:embed="rId3" cstate="screen">
            <a:lum bright="6000"/>
            <a:extLst>
              <a:ext uri="{28A0092B-C50C-407E-A947-70E740481C1C}">
                <a14:useLocalDpi xmlns:a14="http://schemas.microsoft.com/office/drawing/2010/main"/>
              </a:ext>
            </a:extLst>
          </a:blip>
          <a:srcRect/>
          <a:stretch/>
        </p:blipFill>
        <p:spPr bwMode="auto">
          <a:xfrm>
            <a:off x="962260" y="1132380"/>
            <a:ext cx="2221014" cy="2221014"/>
          </a:xfrm>
          <a:prstGeom prst="ellipse">
            <a:avLst/>
          </a:prstGeom>
          <a:noFill/>
          <a:ln w="28575">
            <a:noFill/>
            <a:miter lim="800000"/>
            <a:headEnd/>
            <a:tailEnd/>
          </a:ln>
          <a:extLst>
            <a:ext uri="{909E8E84-426E-40DD-AFC4-6F175D3DCCD1}">
              <a14:hiddenFill xmlns:a14="http://schemas.microsoft.com/office/drawing/2010/main">
                <a:solidFill>
                  <a:srgbClr val="FFFFFF"/>
                </a:solidFill>
              </a14:hiddenFill>
            </a:ext>
          </a:extLst>
        </p:spPr>
      </p:pic>
      <p:pic>
        <p:nvPicPr>
          <p:cNvPr id="7" name="Picture 22">
            <a:extLst>
              <a:ext uri="{FF2B5EF4-FFF2-40B4-BE49-F238E27FC236}">
                <a16:creationId xmlns:a16="http://schemas.microsoft.com/office/drawing/2014/main" id="{964A413C-F114-694A-AFFD-A73F308FC4E3}"/>
              </a:ext>
            </a:extLst>
          </p:cNvPr>
          <p:cNvPicPr>
            <a:picLocks noChangeAspect="1" noChangeArrowheads="1"/>
          </p:cNvPicPr>
          <p:nvPr/>
        </p:nvPicPr>
        <p:blipFill rotWithShape="1">
          <a:blip r:embed="rId4" cstate="screen">
            <a:lum bright="6000"/>
            <a:extLst>
              <a:ext uri="{28A0092B-C50C-407E-A947-70E740481C1C}">
                <a14:useLocalDpi xmlns:a14="http://schemas.microsoft.com/office/drawing/2010/main"/>
              </a:ext>
            </a:extLst>
          </a:blip>
          <a:srcRect/>
          <a:stretch/>
        </p:blipFill>
        <p:spPr bwMode="auto">
          <a:xfrm>
            <a:off x="9092488" y="950249"/>
            <a:ext cx="2221014" cy="2221014"/>
          </a:xfrm>
          <a:prstGeom prst="ellipse">
            <a:avLst/>
          </a:prstGeom>
          <a:noFill/>
          <a:ln w="28575" algn="ctr">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 name="Picture 23">
            <a:extLst>
              <a:ext uri="{FF2B5EF4-FFF2-40B4-BE49-F238E27FC236}">
                <a16:creationId xmlns:a16="http://schemas.microsoft.com/office/drawing/2014/main" id="{12C79504-6829-5A42-81FF-6B55DB909C2A}"/>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9225177" y="3750807"/>
            <a:ext cx="2154670" cy="2154670"/>
          </a:xfrm>
          <a:prstGeom prst="ellipse">
            <a:avLst/>
          </a:prstGeom>
          <a:noFill/>
          <a:ln w="28575">
            <a:noFill/>
            <a:miter lim="800000"/>
            <a:headEnd/>
            <a:tailEnd/>
          </a:ln>
          <a:extLst>
            <a:ext uri="{909E8E84-426E-40DD-AFC4-6F175D3DCCD1}">
              <a14:hiddenFill xmlns:a14="http://schemas.microsoft.com/office/drawing/2010/main">
                <a:solidFill>
                  <a:srgbClr val="FFFFFF"/>
                </a:solidFill>
              </a14:hiddenFill>
            </a:ext>
          </a:extLst>
        </p:spPr>
      </p:pic>
      <p:sp>
        <p:nvSpPr>
          <p:cNvPr id="9" name="Text Box 24">
            <a:extLst>
              <a:ext uri="{FF2B5EF4-FFF2-40B4-BE49-F238E27FC236}">
                <a16:creationId xmlns:a16="http://schemas.microsoft.com/office/drawing/2014/main" id="{86B14EFE-C096-4045-AAA7-B28D00FF2970}"/>
              </a:ext>
            </a:extLst>
          </p:cNvPr>
          <p:cNvSpPr txBox="1">
            <a:spLocks noChangeArrowheads="1"/>
          </p:cNvSpPr>
          <p:nvPr/>
        </p:nvSpPr>
        <p:spPr bwMode="auto">
          <a:xfrm>
            <a:off x="391886" y="629053"/>
            <a:ext cx="11373393" cy="815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2500" b="1" dirty="0">
                <a:solidFill>
                  <a:srgbClr val="0070C0"/>
                </a:solidFill>
              </a:rPr>
              <a:t>Cargoes</a:t>
            </a:r>
            <a:br>
              <a:rPr lang="en-GB" altLang="en-US" sz="2400" b="1" dirty="0">
                <a:solidFill>
                  <a:schemeClr val="accent2"/>
                </a:solidFill>
              </a:rPr>
            </a:br>
            <a:r>
              <a:rPr lang="en-GB" altLang="en-US" sz="2200" dirty="0">
                <a:solidFill>
                  <a:srgbClr val="0070C0"/>
                </a:solidFill>
              </a:rPr>
              <a:t>by John Masefield</a:t>
            </a:r>
          </a:p>
        </p:txBody>
      </p:sp>
      <p:sp>
        <p:nvSpPr>
          <p:cNvPr id="11" name="Rectangle 1">
            <a:extLst>
              <a:ext uri="{FF2B5EF4-FFF2-40B4-BE49-F238E27FC236}">
                <a16:creationId xmlns:a16="http://schemas.microsoft.com/office/drawing/2014/main" id="{D4783392-1C36-7246-8FD5-407A7DB379BA}"/>
              </a:ext>
            </a:extLst>
          </p:cNvPr>
          <p:cNvSpPr/>
          <p:nvPr/>
        </p:nvSpPr>
        <p:spPr>
          <a:xfrm>
            <a:off x="206956" y="0"/>
            <a:ext cx="4765757"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 name="connsiteX0" fmla="*/ 1710137 w 4765757"/>
              <a:gd name="connsiteY0" fmla="*/ 0 h 703902"/>
              <a:gd name="connsiteX1" fmla="*/ 4765757 w 4765757"/>
              <a:gd name="connsiteY1" fmla="*/ 0 h 703902"/>
              <a:gd name="connsiteX2" fmla="*/ 4354277 w 4765757"/>
              <a:gd name="connsiteY2" fmla="*/ 703902 h 703902"/>
              <a:gd name="connsiteX3" fmla="*/ 0 w 4765757"/>
              <a:gd name="connsiteY3" fmla="*/ 703902 h 703902"/>
              <a:gd name="connsiteX4" fmla="*/ 1710137 w 4765757"/>
              <a:gd name="connsiteY4" fmla="*/ 0 h 703902"/>
              <a:gd name="connsiteX0" fmla="*/ 6980 w 4765757"/>
              <a:gd name="connsiteY0" fmla="*/ 27921 h 703902"/>
              <a:gd name="connsiteX1" fmla="*/ 4765757 w 4765757"/>
              <a:gd name="connsiteY1" fmla="*/ 0 h 703902"/>
              <a:gd name="connsiteX2" fmla="*/ 4354277 w 4765757"/>
              <a:gd name="connsiteY2" fmla="*/ 703902 h 703902"/>
              <a:gd name="connsiteX3" fmla="*/ 0 w 4765757"/>
              <a:gd name="connsiteY3" fmla="*/ 703902 h 703902"/>
              <a:gd name="connsiteX4" fmla="*/ 6980 w 4765757"/>
              <a:gd name="connsiteY4" fmla="*/ 27921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5757" h="703902">
                <a:moveTo>
                  <a:pt x="6980" y="27921"/>
                </a:moveTo>
                <a:lnTo>
                  <a:pt x="4765757" y="0"/>
                </a:lnTo>
                <a:lnTo>
                  <a:pt x="4354277" y="703902"/>
                </a:lnTo>
                <a:lnTo>
                  <a:pt x="0" y="703902"/>
                </a:lnTo>
                <a:cubicBezTo>
                  <a:pt x="2327" y="478575"/>
                  <a:pt x="4653" y="253248"/>
                  <a:pt x="6980" y="27921"/>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12" name="TextBox 11">
            <a:extLst>
              <a:ext uri="{FF2B5EF4-FFF2-40B4-BE49-F238E27FC236}">
                <a16:creationId xmlns:a16="http://schemas.microsoft.com/office/drawing/2014/main" id="{9DE3FA5D-9929-EC43-AF12-D529741E9A67}"/>
              </a:ext>
            </a:extLst>
          </p:cNvPr>
          <p:cNvSpPr txBox="1"/>
          <p:nvPr/>
        </p:nvSpPr>
        <p:spPr>
          <a:xfrm>
            <a:off x="0" y="167285"/>
            <a:ext cx="4796653"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Perform the poem – read with prosody</a:t>
            </a:r>
          </a:p>
        </p:txBody>
      </p:sp>
      <p:sp>
        <p:nvSpPr>
          <p:cNvPr id="2" name="TextBox 1">
            <a:extLst>
              <a:ext uri="{FF2B5EF4-FFF2-40B4-BE49-F238E27FC236}">
                <a16:creationId xmlns:a16="http://schemas.microsoft.com/office/drawing/2014/main" id="{0108E7BE-60D0-5479-6F76-52E4338CBD2B}"/>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53</a:t>
            </a:r>
          </a:p>
        </p:txBody>
      </p:sp>
    </p:spTree>
    <p:extLst>
      <p:ext uri="{BB962C8B-B14F-4D97-AF65-F5344CB8AC3E}">
        <p14:creationId xmlns:p14="http://schemas.microsoft.com/office/powerpoint/2010/main" val="257523058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ubtitle 2">
            <a:extLst>
              <a:ext uri="{FF2B5EF4-FFF2-40B4-BE49-F238E27FC236}">
                <a16:creationId xmlns:a16="http://schemas.microsoft.com/office/drawing/2014/main" id="{0F3B0B52-72B4-8F42-AB6A-FF09E093457C}"/>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1b</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32" name="Subtitle 2">
            <a:extLst>
              <a:ext uri="{FF2B5EF4-FFF2-40B4-BE49-F238E27FC236}">
                <a16:creationId xmlns:a16="http://schemas.microsoft.com/office/drawing/2014/main" id="{1DE855AF-D929-7C4C-AE0D-F36ECA032EEB}"/>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eaLnBrk="1" hangingPunct="1">
              <a:spcBef>
                <a:spcPts val="1000"/>
              </a:spcBef>
              <a:buFontTx/>
              <a:buNone/>
            </a:pPr>
            <a:r>
              <a:rPr lang="en-GB" altLang="en-US" sz="1800" b="1" dirty="0">
                <a:solidFill>
                  <a:srgbClr val="0070C0"/>
                </a:solidFill>
                <a:latin typeface="Comic Sans MS" panose="030F0902030302020204" pitchFamily="66" charset="0"/>
              </a:rPr>
              <a:t>Reading with a poet’s eye: How has the poet done it? What techniques can I learn and apply?</a:t>
            </a:r>
          </a:p>
        </p:txBody>
      </p:sp>
      <p:sp>
        <p:nvSpPr>
          <p:cNvPr id="33" name="Oval 4">
            <a:hlinkClick r:id="rId3" action="ppaction://hlinkfile"/>
            <a:extLst>
              <a:ext uri="{FF2B5EF4-FFF2-40B4-BE49-F238E27FC236}">
                <a16:creationId xmlns:a16="http://schemas.microsoft.com/office/drawing/2014/main" id="{3B6A0B5D-5686-554E-B01B-15991E0BB17E}"/>
              </a:ext>
            </a:extLst>
          </p:cNvPr>
          <p:cNvSpPr>
            <a:spLocks noChangeArrowheads="1"/>
          </p:cNvSpPr>
          <p:nvPr/>
        </p:nvSpPr>
        <p:spPr bwMode="auto">
          <a:xfrm>
            <a:off x="4626697" y="2738127"/>
            <a:ext cx="2915981" cy="2373746"/>
          </a:xfrm>
          <a:prstGeom prst="ellipse">
            <a:avLst/>
          </a:prstGeom>
          <a:solidFill>
            <a:srgbClr val="0070C0"/>
          </a:solidFill>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buFontTx/>
              <a:buNone/>
            </a:pPr>
            <a:r>
              <a:rPr lang="en-GB" altLang="en-US" sz="2800" b="1" dirty="0">
                <a:solidFill>
                  <a:schemeClr val="bg1"/>
                </a:solidFill>
              </a:rPr>
              <a:t>Phase 1b</a:t>
            </a:r>
          </a:p>
          <a:p>
            <a:pPr algn="ctr" eaLnBrk="1" hangingPunct="1">
              <a:buFontTx/>
              <a:buNone/>
            </a:pPr>
            <a:r>
              <a:rPr lang="en-GB" altLang="en-US" sz="2000" dirty="0">
                <a:solidFill>
                  <a:schemeClr val="bg1"/>
                </a:solidFill>
              </a:rPr>
              <a:t>Book Talk</a:t>
            </a:r>
          </a:p>
          <a:p>
            <a:pPr algn="ctr" eaLnBrk="1" hangingPunct="1">
              <a:buFontTx/>
              <a:buNone/>
            </a:pPr>
            <a:r>
              <a:rPr lang="en-GB" altLang="en-US" sz="2000" dirty="0">
                <a:solidFill>
                  <a:schemeClr val="bg1"/>
                </a:solidFill>
              </a:rPr>
              <a:t>Reading as a</a:t>
            </a:r>
            <a:br>
              <a:rPr lang="en-GB" altLang="en-US" sz="2000" dirty="0">
                <a:solidFill>
                  <a:schemeClr val="bg1"/>
                </a:solidFill>
              </a:rPr>
            </a:br>
            <a:r>
              <a:rPr lang="en-GB" altLang="en-US" sz="2000" dirty="0">
                <a:solidFill>
                  <a:schemeClr val="bg1"/>
                </a:solidFill>
              </a:rPr>
              <a:t>writer</a:t>
            </a:r>
          </a:p>
        </p:txBody>
      </p:sp>
      <p:sp>
        <p:nvSpPr>
          <p:cNvPr id="34" name="Text Box 5">
            <a:extLst>
              <a:ext uri="{FF2B5EF4-FFF2-40B4-BE49-F238E27FC236}">
                <a16:creationId xmlns:a16="http://schemas.microsoft.com/office/drawing/2014/main" id="{13DCEAEB-FE40-D540-9618-A700E015D307}"/>
              </a:ext>
            </a:extLst>
          </p:cNvPr>
          <p:cNvSpPr txBox="1">
            <a:spLocks noChangeArrowheads="1"/>
          </p:cNvSpPr>
          <p:nvPr/>
        </p:nvSpPr>
        <p:spPr bwMode="auto">
          <a:xfrm>
            <a:off x="1515918" y="4432678"/>
            <a:ext cx="2313920" cy="60902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Is there a narrative?</a:t>
            </a:r>
          </a:p>
        </p:txBody>
      </p:sp>
      <p:sp>
        <p:nvSpPr>
          <p:cNvPr id="38" name="Text Box 6">
            <a:extLst>
              <a:ext uri="{FF2B5EF4-FFF2-40B4-BE49-F238E27FC236}">
                <a16:creationId xmlns:a16="http://schemas.microsoft.com/office/drawing/2014/main" id="{E61E5E34-A0DC-B84E-B974-F023DE727ACA}"/>
              </a:ext>
            </a:extLst>
          </p:cNvPr>
          <p:cNvSpPr txBox="1">
            <a:spLocks noChangeArrowheads="1"/>
          </p:cNvSpPr>
          <p:nvPr/>
        </p:nvSpPr>
        <p:spPr bwMode="auto">
          <a:xfrm>
            <a:off x="4151869" y="1834108"/>
            <a:ext cx="3838833" cy="582168"/>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How is the poem structured?</a:t>
            </a:r>
          </a:p>
        </p:txBody>
      </p:sp>
      <p:sp>
        <p:nvSpPr>
          <p:cNvPr id="39" name="Text Box 7">
            <a:extLst>
              <a:ext uri="{FF2B5EF4-FFF2-40B4-BE49-F238E27FC236}">
                <a16:creationId xmlns:a16="http://schemas.microsoft.com/office/drawing/2014/main" id="{6A8A7380-21EF-1041-9137-3E320251713A}"/>
              </a:ext>
            </a:extLst>
          </p:cNvPr>
          <p:cNvSpPr txBox="1">
            <a:spLocks noChangeArrowheads="1"/>
          </p:cNvSpPr>
          <p:nvPr/>
        </p:nvSpPr>
        <p:spPr bwMode="auto">
          <a:xfrm>
            <a:off x="1515874" y="1818594"/>
            <a:ext cx="2313963" cy="1365183"/>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What effect has</a:t>
            </a:r>
            <a:br>
              <a:rPr lang="en-GB" altLang="en-US" sz="1600" dirty="0">
                <a:solidFill>
                  <a:srgbClr val="414042"/>
                </a:solidFill>
              </a:rPr>
            </a:br>
            <a:r>
              <a:rPr lang="en-GB" altLang="en-US" sz="1600" dirty="0">
                <a:solidFill>
                  <a:srgbClr val="414042"/>
                </a:solidFill>
              </a:rPr>
              <a:t>been created and</a:t>
            </a:r>
            <a:br>
              <a:rPr lang="en-GB" altLang="en-US" sz="1600" dirty="0">
                <a:solidFill>
                  <a:srgbClr val="414042"/>
                </a:solidFill>
              </a:rPr>
            </a:br>
            <a:r>
              <a:rPr lang="en-GB" altLang="en-US" sz="1600" dirty="0">
                <a:solidFill>
                  <a:srgbClr val="414042"/>
                </a:solidFill>
              </a:rPr>
              <a:t>how did the writer</a:t>
            </a:r>
            <a:br>
              <a:rPr lang="en-GB" altLang="en-US" sz="1600" dirty="0">
                <a:solidFill>
                  <a:srgbClr val="414042"/>
                </a:solidFill>
              </a:rPr>
            </a:br>
            <a:r>
              <a:rPr lang="en-GB" altLang="en-US" sz="1600" dirty="0">
                <a:solidFill>
                  <a:srgbClr val="414042"/>
                </a:solidFill>
              </a:rPr>
              <a:t>do that?</a:t>
            </a:r>
          </a:p>
        </p:txBody>
      </p:sp>
      <p:sp>
        <p:nvSpPr>
          <p:cNvPr id="54" name="Text Box 8">
            <a:extLst>
              <a:ext uri="{FF2B5EF4-FFF2-40B4-BE49-F238E27FC236}">
                <a16:creationId xmlns:a16="http://schemas.microsoft.com/office/drawing/2014/main" id="{8FDD13DB-5E69-4D4E-9990-C3B8105ECCD2}"/>
              </a:ext>
            </a:extLst>
          </p:cNvPr>
          <p:cNvSpPr txBox="1">
            <a:spLocks noChangeArrowheads="1"/>
          </p:cNvSpPr>
          <p:nvPr/>
        </p:nvSpPr>
        <p:spPr bwMode="auto">
          <a:xfrm>
            <a:off x="1515874" y="3326914"/>
            <a:ext cx="2313963" cy="96262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solidFill>
                  <a:srgbClr val="414042"/>
                </a:solidFill>
              </a:rPr>
              <a:t>What language effects have</a:t>
            </a:r>
            <a:br>
              <a:rPr lang="en-GB" altLang="en-US" sz="1600" dirty="0">
                <a:solidFill>
                  <a:srgbClr val="414042"/>
                </a:solidFill>
              </a:rPr>
            </a:br>
            <a:r>
              <a:rPr lang="en-GB" altLang="en-US" sz="1600" dirty="0">
                <a:solidFill>
                  <a:srgbClr val="414042"/>
                </a:solidFill>
              </a:rPr>
              <a:t>been used?</a:t>
            </a:r>
          </a:p>
        </p:txBody>
      </p:sp>
      <p:sp>
        <p:nvSpPr>
          <p:cNvPr id="57" name="Text Box 9">
            <a:extLst>
              <a:ext uri="{FF2B5EF4-FFF2-40B4-BE49-F238E27FC236}">
                <a16:creationId xmlns:a16="http://schemas.microsoft.com/office/drawing/2014/main" id="{3366EAB4-ED1F-314D-ABF0-3140325AF2DE}"/>
              </a:ext>
            </a:extLst>
          </p:cNvPr>
          <p:cNvSpPr txBox="1">
            <a:spLocks noChangeArrowheads="1"/>
          </p:cNvSpPr>
          <p:nvPr/>
        </p:nvSpPr>
        <p:spPr bwMode="auto">
          <a:xfrm>
            <a:off x="8312733" y="3586291"/>
            <a:ext cx="2340770" cy="155798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solidFill>
                  <a:srgbClr val="414042"/>
                </a:solidFill>
              </a:rPr>
              <a:t>How has the writer created links between lines and between stanzas?</a:t>
            </a:r>
          </a:p>
        </p:txBody>
      </p:sp>
      <p:sp>
        <p:nvSpPr>
          <p:cNvPr id="59" name="Text Box 6">
            <a:extLst>
              <a:ext uri="{FF2B5EF4-FFF2-40B4-BE49-F238E27FC236}">
                <a16:creationId xmlns:a16="http://schemas.microsoft.com/office/drawing/2014/main" id="{0EB34A19-3110-4B40-B2F5-3C7B9A080950}"/>
              </a:ext>
            </a:extLst>
          </p:cNvPr>
          <p:cNvSpPr txBox="1">
            <a:spLocks noChangeArrowheads="1"/>
          </p:cNvSpPr>
          <p:nvPr/>
        </p:nvSpPr>
        <p:spPr bwMode="auto">
          <a:xfrm>
            <a:off x="8312733" y="1829864"/>
            <a:ext cx="2340770" cy="1474245"/>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What words and</a:t>
            </a:r>
            <a:br>
              <a:rPr lang="en-GB" altLang="en-US" sz="1600" dirty="0">
                <a:solidFill>
                  <a:srgbClr val="414042"/>
                </a:solidFill>
              </a:rPr>
            </a:br>
            <a:r>
              <a:rPr lang="en-GB" altLang="en-US" sz="1600" dirty="0">
                <a:solidFill>
                  <a:srgbClr val="414042"/>
                </a:solidFill>
              </a:rPr>
              <a:t>phrases has the writer chosen</a:t>
            </a:r>
            <a:br>
              <a:rPr lang="en-GB" altLang="en-US" sz="1600" dirty="0">
                <a:solidFill>
                  <a:srgbClr val="414042"/>
                </a:solidFill>
              </a:rPr>
            </a:br>
            <a:r>
              <a:rPr lang="en-GB" altLang="en-US" sz="1600" dirty="0">
                <a:solidFill>
                  <a:srgbClr val="414042"/>
                </a:solidFill>
              </a:rPr>
              <a:t>to create</a:t>
            </a:r>
            <a:br>
              <a:rPr lang="en-GB" altLang="en-US" sz="1600" dirty="0">
                <a:solidFill>
                  <a:srgbClr val="414042"/>
                </a:solidFill>
              </a:rPr>
            </a:br>
            <a:r>
              <a:rPr lang="en-GB" altLang="en-US" sz="1600" dirty="0">
                <a:solidFill>
                  <a:srgbClr val="414042"/>
                </a:solidFill>
              </a:rPr>
              <a:t>the effects?</a:t>
            </a:r>
          </a:p>
        </p:txBody>
      </p:sp>
      <p:sp>
        <p:nvSpPr>
          <p:cNvPr id="61" name="Text Box 6">
            <a:extLst>
              <a:ext uri="{FF2B5EF4-FFF2-40B4-BE49-F238E27FC236}">
                <a16:creationId xmlns:a16="http://schemas.microsoft.com/office/drawing/2014/main" id="{11060439-C07D-7D4C-9D7F-E3E9E5863EE0}"/>
              </a:ext>
            </a:extLst>
          </p:cNvPr>
          <p:cNvSpPr txBox="1">
            <a:spLocks noChangeArrowheads="1"/>
          </p:cNvSpPr>
          <p:nvPr/>
        </p:nvSpPr>
        <p:spPr bwMode="auto">
          <a:xfrm>
            <a:off x="4336651" y="5426453"/>
            <a:ext cx="6316852" cy="586412"/>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solidFill>
                  <a:srgbClr val="414042"/>
                </a:solidFill>
              </a:rPr>
              <a:t>How has the poet used rhythm and rhyme?</a:t>
            </a:r>
          </a:p>
        </p:txBody>
      </p:sp>
      <p:sp>
        <p:nvSpPr>
          <p:cNvPr id="13" name="Text Box 5">
            <a:extLst>
              <a:ext uri="{FF2B5EF4-FFF2-40B4-BE49-F238E27FC236}">
                <a16:creationId xmlns:a16="http://schemas.microsoft.com/office/drawing/2014/main" id="{07D03CB6-F38F-5444-BF78-7EFE62D86D3A}"/>
              </a:ext>
            </a:extLst>
          </p:cNvPr>
          <p:cNvSpPr txBox="1">
            <a:spLocks noChangeArrowheads="1"/>
          </p:cNvSpPr>
          <p:nvPr/>
        </p:nvSpPr>
        <p:spPr bwMode="auto">
          <a:xfrm>
            <a:off x="1515918" y="5184843"/>
            <a:ext cx="2313920" cy="828022"/>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Can you explain the theme of the poem?</a:t>
            </a:r>
          </a:p>
        </p:txBody>
      </p:sp>
      <p:sp>
        <p:nvSpPr>
          <p:cNvPr id="2" name="TextBox 1">
            <a:extLst>
              <a:ext uri="{FF2B5EF4-FFF2-40B4-BE49-F238E27FC236}">
                <a16:creationId xmlns:a16="http://schemas.microsoft.com/office/drawing/2014/main" id="{2A60B8E1-A2B6-9936-C667-CD363D3760F2}"/>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54</a:t>
            </a:r>
          </a:p>
        </p:txBody>
      </p:sp>
    </p:spTree>
    <p:extLst>
      <p:ext uri="{BB962C8B-B14F-4D97-AF65-F5344CB8AC3E}">
        <p14:creationId xmlns:p14="http://schemas.microsoft.com/office/powerpoint/2010/main" val="121728716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22">
            <a:extLst>
              <a:ext uri="{FF2B5EF4-FFF2-40B4-BE49-F238E27FC236}">
                <a16:creationId xmlns:a16="http://schemas.microsoft.com/office/drawing/2014/main" id="{32DB7A83-3AE4-0B49-AF62-EE5E6D8830A1}"/>
              </a:ext>
            </a:extLst>
          </p:cNvPr>
          <p:cNvSpPr>
            <a:spLocks noChangeArrowheads="1"/>
          </p:cNvSpPr>
          <p:nvPr/>
        </p:nvSpPr>
        <p:spPr bwMode="auto">
          <a:xfrm>
            <a:off x="411061" y="2659856"/>
            <a:ext cx="11290402" cy="2349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lnSpc>
                <a:spcPct val="150000"/>
              </a:lnSpc>
              <a:spcBef>
                <a:spcPct val="0"/>
              </a:spcBef>
              <a:buNone/>
            </a:pPr>
            <a:r>
              <a:rPr lang="en-GB" altLang="en-US" sz="2000" dirty="0" err="1">
                <a:solidFill>
                  <a:srgbClr val="414042"/>
                </a:solidFill>
              </a:rPr>
              <a:t>Quinquireme</a:t>
            </a:r>
            <a:r>
              <a:rPr lang="en-GB" altLang="en-US" sz="2000" dirty="0">
                <a:solidFill>
                  <a:srgbClr val="414042"/>
                </a:solidFill>
              </a:rPr>
              <a:t> of </a:t>
            </a:r>
            <a:r>
              <a:rPr lang="en-GB" altLang="en-US" sz="2000" dirty="0" err="1">
                <a:solidFill>
                  <a:srgbClr val="414042"/>
                </a:solidFill>
              </a:rPr>
              <a:t>Ninevah</a:t>
            </a:r>
            <a:r>
              <a:rPr lang="en-GB" altLang="en-US" sz="2000" dirty="0">
                <a:solidFill>
                  <a:srgbClr val="414042"/>
                </a:solidFill>
              </a:rPr>
              <a:t> from distant Ophir</a:t>
            </a:r>
          </a:p>
          <a:p>
            <a:pPr algn="ctr">
              <a:lnSpc>
                <a:spcPct val="150000"/>
              </a:lnSpc>
              <a:spcBef>
                <a:spcPct val="0"/>
              </a:spcBef>
              <a:buNone/>
            </a:pPr>
            <a:r>
              <a:rPr lang="en-GB" altLang="en-US" sz="2000" dirty="0">
                <a:solidFill>
                  <a:srgbClr val="414042"/>
                </a:solidFill>
              </a:rPr>
              <a:t>Rowing home to haven in sunny Palestine,</a:t>
            </a:r>
          </a:p>
          <a:p>
            <a:pPr algn="ctr">
              <a:lnSpc>
                <a:spcPct val="150000"/>
              </a:lnSpc>
              <a:spcBef>
                <a:spcPct val="0"/>
              </a:spcBef>
              <a:buNone/>
            </a:pPr>
            <a:r>
              <a:rPr lang="en-GB" altLang="en-US" sz="2000" dirty="0">
                <a:solidFill>
                  <a:srgbClr val="414042"/>
                </a:solidFill>
              </a:rPr>
              <a:t>With a cargo of ivory,</a:t>
            </a:r>
          </a:p>
          <a:p>
            <a:pPr algn="ctr">
              <a:lnSpc>
                <a:spcPct val="150000"/>
              </a:lnSpc>
              <a:spcBef>
                <a:spcPct val="0"/>
              </a:spcBef>
              <a:buNone/>
            </a:pPr>
            <a:r>
              <a:rPr lang="en-GB" altLang="en-US" sz="2000" dirty="0">
                <a:solidFill>
                  <a:srgbClr val="414042"/>
                </a:solidFill>
              </a:rPr>
              <a:t>And apes and peacocks,</a:t>
            </a:r>
          </a:p>
          <a:p>
            <a:pPr algn="ctr">
              <a:lnSpc>
                <a:spcPct val="150000"/>
              </a:lnSpc>
              <a:spcBef>
                <a:spcPct val="0"/>
              </a:spcBef>
              <a:buNone/>
            </a:pPr>
            <a:r>
              <a:rPr lang="en-GB" altLang="en-US" sz="2000" dirty="0">
                <a:solidFill>
                  <a:srgbClr val="414042"/>
                </a:solidFill>
              </a:rPr>
              <a:t>Sandalwood, cedarwood, and sweet white wine.</a:t>
            </a:r>
          </a:p>
        </p:txBody>
      </p:sp>
      <p:sp>
        <p:nvSpPr>
          <p:cNvPr id="7" name="Subtitle 2">
            <a:extLst>
              <a:ext uri="{FF2B5EF4-FFF2-40B4-BE49-F238E27FC236}">
                <a16:creationId xmlns:a16="http://schemas.microsoft.com/office/drawing/2014/main" id="{CA13200F-2054-244E-AC68-84756C07E322}"/>
              </a:ext>
            </a:extLst>
          </p:cNvPr>
          <p:cNvSpPr txBox="1">
            <a:spLocks noChangeArrowheads="1"/>
          </p:cNvSpPr>
          <p:nvPr/>
        </p:nvSpPr>
        <p:spPr bwMode="auto">
          <a:xfrm>
            <a:off x="23813" y="594297"/>
            <a:ext cx="12192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685800" indent="-22860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2500" b="1" dirty="0">
                <a:solidFill>
                  <a:srgbClr val="0070C0"/>
                </a:solidFill>
              </a:rPr>
              <a:t>Explore the poem</a:t>
            </a:r>
          </a:p>
        </p:txBody>
      </p:sp>
      <p:sp>
        <p:nvSpPr>
          <p:cNvPr id="27" name="Rectangle 26">
            <a:extLst>
              <a:ext uri="{FF2B5EF4-FFF2-40B4-BE49-F238E27FC236}">
                <a16:creationId xmlns:a16="http://schemas.microsoft.com/office/drawing/2014/main" id="{CDC7F0FE-5D9E-864E-B5B1-C4495422FE91}"/>
              </a:ext>
            </a:extLst>
          </p:cNvPr>
          <p:cNvSpPr/>
          <p:nvPr/>
        </p:nvSpPr>
        <p:spPr>
          <a:xfrm>
            <a:off x="944789" y="4019495"/>
            <a:ext cx="2050656" cy="1304542"/>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r>
              <a:rPr lang="en-GB" altLang="en-US" sz="1300" dirty="0">
                <a:solidFill>
                  <a:srgbClr val="414042"/>
                </a:solidFill>
                <a:latin typeface="Comic Sans MS" panose="030F0902030302020204" pitchFamily="66" charset="0"/>
              </a:rPr>
              <a:t>The last three lines</a:t>
            </a:r>
            <a:br>
              <a:rPr lang="en-GB" altLang="en-US" sz="1300" dirty="0">
                <a:solidFill>
                  <a:srgbClr val="414042"/>
                </a:solidFill>
                <a:latin typeface="Comic Sans MS" panose="030F0902030302020204" pitchFamily="66" charset="0"/>
              </a:rPr>
            </a:br>
            <a:r>
              <a:rPr lang="en-GB" altLang="en-US" sz="1300" dirty="0">
                <a:solidFill>
                  <a:srgbClr val="414042"/>
                </a:solidFill>
                <a:latin typeface="Comic Sans MS" panose="030F0902030302020204" pitchFamily="66" charset="0"/>
              </a:rPr>
              <a:t>make up a list of nouns</a:t>
            </a:r>
            <a:br>
              <a:rPr lang="en-GB" altLang="en-US" sz="1300" dirty="0">
                <a:solidFill>
                  <a:srgbClr val="414042"/>
                </a:solidFill>
                <a:latin typeface="Comic Sans MS" panose="030F0902030302020204" pitchFamily="66" charset="0"/>
              </a:rPr>
            </a:br>
            <a:r>
              <a:rPr lang="en-GB" altLang="en-US" sz="1300" dirty="0">
                <a:solidFill>
                  <a:srgbClr val="414042"/>
                </a:solidFill>
                <a:latin typeface="Comic Sans MS" panose="030F0902030302020204" pitchFamily="66" charset="0"/>
              </a:rPr>
              <a:t>to inform the reader what the ship was carrying.</a:t>
            </a:r>
          </a:p>
        </p:txBody>
      </p:sp>
      <p:sp>
        <p:nvSpPr>
          <p:cNvPr id="29" name="Rectangle 28">
            <a:extLst>
              <a:ext uri="{FF2B5EF4-FFF2-40B4-BE49-F238E27FC236}">
                <a16:creationId xmlns:a16="http://schemas.microsoft.com/office/drawing/2014/main" id="{0CBFF2D6-23CF-A844-87B8-3B8F81A4499C}"/>
              </a:ext>
            </a:extLst>
          </p:cNvPr>
          <p:cNvSpPr/>
          <p:nvPr/>
        </p:nvSpPr>
        <p:spPr>
          <a:xfrm>
            <a:off x="3504482" y="5367405"/>
            <a:ext cx="2135656" cy="649923"/>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r>
              <a:rPr lang="en-GB" altLang="en-US" sz="1300" dirty="0">
                <a:solidFill>
                  <a:srgbClr val="414042"/>
                </a:solidFill>
                <a:latin typeface="Comic Sans MS" panose="030F0902030302020204" pitchFamily="66" charset="0"/>
              </a:rPr>
              <a:t>The last words on lines two and five rhyme.</a:t>
            </a:r>
          </a:p>
        </p:txBody>
      </p:sp>
      <p:sp>
        <p:nvSpPr>
          <p:cNvPr id="31" name="Rectangle 30">
            <a:extLst>
              <a:ext uri="{FF2B5EF4-FFF2-40B4-BE49-F238E27FC236}">
                <a16:creationId xmlns:a16="http://schemas.microsoft.com/office/drawing/2014/main" id="{9052C812-A180-AA4E-86FD-6EFED3D4978A}"/>
              </a:ext>
            </a:extLst>
          </p:cNvPr>
          <p:cNvSpPr/>
          <p:nvPr/>
        </p:nvSpPr>
        <p:spPr>
          <a:xfrm>
            <a:off x="752386" y="2733129"/>
            <a:ext cx="2292406" cy="112271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r>
              <a:rPr lang="en-GB" altLang="en-US" sz="1300" dirty="0">
                <a:solidFill>
                  <a:srgbClr val="414042"/>
                </a:solidFill>
                <a:latin typeface="Comic Sans MS" panose="030F0902030302020204" pitchFamily="66" charset="0"/>
              </a:rPr>
              <a:t>The second line starts</a:t>
            </a:r>
            <a:br>
              <a:rPr lang="en-GB" altLang="en-US" sz="1300" dirty="0">
                <a:solidFill>
                  <a:srgbClr val="414042"/>
                </a:solidFill>
                <a:latin typeface="Comic Sans MS" panose="030F0902030302020204" pitchFamily="66" charset="0"/>
              </a:rPr>
            </a:br>
            <a:r>
              <a:rPr lang="en-GB" altLang="en-US" sz="1300" dirty="0">
                <a:solidFill>
                  <a:srgbClr val="414042"/>
                </a:solidFill>
                <a:latin typeface="Comic Sans MS" panose="030F0902030302020204" pitchFamily="66" charset="0"/>
              </a:rPr>
              <a:t>with an action verb</a:t>
            </a:r>
            <a:br>
              <a:rPr lang="en-GB" altLang="en-US" sz="1300" dirty="0">
                <a:solidFill>
                  <a:srgbClr val="414042"/>
                </a:solidFill>
                <a:latin typeface="Comic Sans MS" panose="030F0902030302020204" pitchFamily="66" charset="0"/>
              </a:rPr>
            </a:br>
            <a:r>
              <a:rPr lang="en-GB" altLang="en-US" sz="1300" dirty="0">
                <a:solidFill>
                  <a:srgbClr val="414042"/>
                </a:solidFill>
                <a:latin typeface="Comic Sans MS" panose="030F0902030302020204" pitchFamily="66" charset="0"/>
              </a:rPr>
              <a:t>(rowing) and describes where the ship is</a:t>
            </a:r>
            <a:br>
              <a:rPr lang="en-GB" altLang="en-US" sz="1300" dirty="0">
                <a:solidFill>
                  <a:srgbClr val="414042"/>
                </a:solidFill>
                <a:latin typeface="Comic Sans MS" panose="030F0902030302020204" pitchFamily="66" charset="0"/>
              </a:rPr>
            </a:br>
            <a:r>
              <a:rPr lang="en-GB" altLang="en-US" sz="1300" dirty="0">
                <a:solidFill>
                  <a:srgbClr val="414042"/>
                </a:solidFill>
                <a:latin typeface="Comic Sans MS" panose="030F0902030302020204" pitchFamily="66" charset="0"/>
              </a:rPr>
              <a:t>sailing: Palestine</a:t>
            </a:r>
          </a:p>
        </p:txBody>
      </p:sp>
      <p:sp>
        <p:nvSpPr>
          <p:cNvPr id="33" name="Rectangle 32">
            <a:extLst>
              <a:ext uri="{FF2B5EF4-FFF2-40B4-BE49-F238E27FC236}">
                <a16:creationId xmlns:a16="http://schemas.microsoft.com/office/drawing/2014/main" id="{D7070484-AAB9-7F4B-B054-183ACD034C4F}"/>
              </a:ext>
            </a:extLst>
          </p:cNvPr>
          <p:cNvSpPr/>
          <p:nvPr/>
        </p:nvSpPr>
        <p:spPr>
          <a:xfrm>
            <a:off x="9401623" y="2345293"/>
            <a:ext cx="1811647" cy="835644"/>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300" dirty="0">
                <a:solidFill>
                  <a:srgbClr val="414042"/>
                </a:solidFill>
                <a:latin typeface="Comic Sans MS" panose="030F0902030302020204" pitchFamily="66" charset="0"/>
              </a:rPr>
              <a:t>The first line identifies the sailing vessel: quinquereme</a:t>
            </a:r>
          </a:p>
        </p:txBody>
      </p:sp>
      <p:sp>
        <p:nvSpPr>
          <p:cNvPr id="34" name="Rectangle 33">
            <a:extLst>
              <a:ext uri="{FF2B5EF4-FFF2-40B4-BE49-F238E27FC236}">
                <a16:creationId xmlns:a16="http://schemas.microsoft.com/office/drawing/2014/main" id="{A998F862-29FF-C74E-9A23-C9D447BBE119}"/>
              </a:ext>
            </a:extLst>
          </p:cNvPr>
          <p:cNvSpPr/>
          <p:nvPr/>
        </p:nvSpPr>
        <p:spPr>
          <a:xfrm>
            <a:off x="8774419" y="3422511"/>
            <a:ext cx="2050656" cy="737186"/>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300" dirty="0">
                <a:solidFill>
                  <a:srgbClr val="414042"/>
                </a:solidFill>
                <a:latin typeface="Comic Sans MS" panose="030F0902030302020204" pitchFamily="66" charset="0"/>
              </a:rPr>
              <a:t>The choice of words make it sound gentle: rowing, haven, sunny</a:t>
            </a:r>
          </a:p>
        </p:txBody>
      </p:sp>
      <p:sp>
        <p:nvSpPr>
          <p:cNvPr id="35" name="Rectangle 34">
            <a:extLst>
              <a:ext uri="{FF2B5EF4-FFF2-40B4-BE49-F238E27FC236}">
                <a16:creationId xmlns:a16="http://schemas.microsoft.com/office/drawing/2014/main" id="{00CBCC0E-B328-CC4C-8924-822FA73202B8}"/>
              </a:ext>
            </a:extLst>
          </p:cNvPr>
          <p:cNvSpPr/>
          <p:nvPr/>
        </p:nvSpPr>
        <p:spPr>
          <a:xfrm>
            <a:off x="7349576" y="5354620"/>
            <a:ext cx="2050655" cy="64410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r>
              <a:rPr lang="en-GB" altLang="en-US" sz="1300" dirty="0">
                <a:solidFill>
                  <a:srgbClr val="414042"/>
                </a:solidFill>
                <a:latin typeface="Comic Sans MS" panose="030F0902030302020204" pitchFamily="66" charset="0"/>
              </a:rPr>
              <a:t>The poet has used alliteration.</a:t>
            </a:r>
          </a:p>
        </p:txBody>
      </p:sp>
      <p:cxnSp>
        <p:nvCxnSpPr>
          <p:cNvPr id="56" name="Straight Arrow Connector 55">
            <a:extLst>
              <a:ext uri="{FF2B5EF4-FFF2-40B4-BE49-F238E27FC236}">
                <a16:creationId xmlns:a16="http://schemas.microsoft.com/office/drawing/2014/main" id="{A4337AB3-0A3B-ED4F-A247-8C72BC276DD3}"/>
              </a:ext>
            </a:extLst>
          </p:cNvPr>
          <p:cNvCxnSpPr>
            <a:cxnSpLocks/>
          </p:cNvCxnSpPr>
          <p:nvPr/>
        </p:nvCxnSpPr>
        <p:spPr>
          <a:xfrm flipV="1">
            <a:off x="3044792" y="3416022"/>
            <a:ext cx="523512" cy="12978"/>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20" name="Text Box 6">
            <a:extLst>
              <a:ext uri="{FF2B5EF4-FFF2-40B4-BE49-F238E27FC236}">
                <a16:creationId xmlns:a16="http://schemas.microsoft.com/office/drawing/2014/main" id="{6D4221B6-005C-D44B-93C7-209B93B926F7}"/>
              </a:ext>
            </a:extLst>
          </p:cNvPr>
          <p:cNvSpPr txBox="1">
            <a:spLocks noChangeArrowheads="1"/>
          </p:cNvSpPr>
          <p:nvPr/>
        </p:nvSpPr>
        <p:spPr bwMode="auto">
          <a:xfrm>
            <a:off x="837777" y="1111301"/>
            <a:ext cx="10121061" cy="13388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FontTx/>
              <a:buNone/>
            </a:pPr>
            <a:r>
              <a:rPr lang="en-GB" altLang="en-US" sz="1800" dirty="0">
                <a:solidFill>
                  <a:srgbClr val="414042"/>
                </a:solidFill>
              </a:rPr>
              <a:t>You are now going to delve a bit deeper and consider the structure of the poem.</a:t>
            </a:r>
          </a:p>
          <a:p>
            <a:pPr eaLnBrk="1" hangingPunct="1">
              <a:spcBef>
                <a:spcPct val="50000"/>
              </a:spcBef>
              <a:buFontTx/>
              <a:buNone/>
            </a:pPr>
            <a:r>
              <a:rPr lang="en-GB" altLang="en-US" sz="1800" dirty="0">
                <a:solidFill>
                  <a:srgbClr val="414042"/>
                </a:solidFill>
              </a:rPr>
              <a:t>Discuss with a partner and annotate the poem with your thoughts and ideas. The verses follow separately and offer suggestions, but remember it is YOUR opinion that is important in this exercise:</a:t>
            </a:r>
          </a:p>
        </p:txBody>
      </p:sp>
      <p:grpSp>
        <p:nvGrpSpPr>
          <p:cNvPr id="9" name="Group 8">
            <a:extLst>
              <a:ext uri="{FF2B5EF4-FFF2-40B4-BE49-F238E27FC236}">
                <a16:creationId xmlns:a16="http://schemas.microsoft.com/office/drawing/2014/main" id="{AE90000E-1A34-9540-9A42-FFD0754FD917}"/>
              </a:ext>
            </a:extLst>
          </p:cNvPr>
          <p:cNvGrpSpPr/>
          <p:nvPr/>
        </p:nvGrpSpPr>
        <p:grpSpPr>
          <a:xfrm>
            <a:off x="4274774" y="2536578"/>
            <a:ext cx="5125457" cy="319376"/>
            <a:chOff x="4274774" y="2536578"/>
            <a:chExt cx="5125457" cy="319376"/>
          </a:xfrm>
        </p:grpSpPr>
        <p:cxnSp>
          <p:nvCxnSpPr>
            <p:cNvPr id="52" name="Straight Arrow Connector 51">
              <a:extLst>
                <a:ext uri="{FF2B5EF4-FFF2-40B4-BE49-F238E27FC236}">
                  <a16:creationId xmlns:a16="http://schemas.microsoft.com/office/drawing/2014/main" id="{7EB1441F-AF6A-994D-B197-5678FC1C8E21}"/>
                </a:ext>
              </a:extLst>
            </p:cNvPr>
            <p:cNvCxnSpPr>
              <a:cxnSpLocks/>
            </p:cNvCxnSpPr>
            <p:nvPr/>
          </p:nvCxnSpPr>
          <p:spPr>
            <a:xfrm flipH="1" flipV="1">
              <a:off x="4276166" y="2536578"/>
              <a:ext cx="5124065" cy="6147"/>
            </a:xfrm>
            <a:prstGeom prst="straightConnector1">
              <a:avLst/>
            </a:prstGeom>
            <a:ln w="28575" cap="rnd">
              <a:solidFill>
                <a:srgbClr val="0070C0"/>
              </a:solidFill>
              <a:tailEnd type="non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B463129D-AF13-CAF9-828B-EDDA22C4BEE6}"/>
                </a:ext>
              </a:extLst>
            </p:cNvPr>
            <p:cNvCxnSpPr>
              <a:cxnSpLocks/>
            </p:cNvCxnSpPr>
            <p:nvPr/>
          </p:nvCxnSpPr>
          <p:spPr>
            <a:xfrm flipH="1">
              <a:off x="4274774" y="2536578"/>
              <a:ext cx="696" cy="319376"/>
            </a:xfrm>
            <a:prstGeom prst="straightConnector1">
              <a:avLst/>
            </a:prstGeom>
            <a:ln w="28575" cap="rnd">
              <a:tailEnd type="triangle"/>
            </a:ln>
          </p:spPr>
          <p:style>
            <a:lnRef idx="1">
              <a:schemeClr val="accent1"/>
            </a:lnRef>
            <a:fillRef idx="0">
              <a:schemeClr val="accent1"/>
            </a:fillRef>
            <a:effectRef idx="0">
              <a:schemeClr val="accent1"/>
            </a:effectRef>
            <a:fontRef idx="minor">
              <a:schemeClr val="tx1"/>
            </a:fontRef>
          </p:style>
        </p:cxnSp>
      </p:grpSp>
      <p:sp>
        <p:nvSpPr>
          <p:cNvPr id="2" name="TextBox 1">
            <a:extLst>
              <a:ext uri="{FF2B5EF4-FFF2-40B4-BE49-F238E27FC236}">
                <a16:creationId xmlns:a16="http://schemas.microsoft.com/office/drawing/2014/main" id="{4E3E22E8-B16C-0DD2-A240-AD14C0D768FE}"/>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55</a:t>
            </a:r>
          </a:p>
        </p:txBody>
      </p:sp>
    </p:spTree>
    <p:extLst>
      <p:ext uri="{BB962C8B-B14F-4D97-AF65-F5344CB8AC3E}">
        <p14:creationId xmlns:p14="http://schemas.microsoft.com/office/powerpoint/2010/main" val="1199929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par>
                                <p:cTn id="7" presetID="22" presetClass="entr" presetSubtype="2" fill="hold" nodeType="withEffect">
                                  <p:stCondLst>
                                    <p:cond delay="0"/>
                                  </p:stCondLst>
                                  <p:childTnLst>
                                    <p:set>
                                      <p:cBhvr>
                                        <p:cTn id="8" dur="1" fill="hold">
                                          <p:stCondLst>
                                            <p:cond delay="0"/>
                                          </p:stCondLst>
                                        </p:cTn>
                                        <p:tgtEl>
                                          <p:spTgt spid="9"/>
                                        </p:tgtEl>
                                        <p:attrNameLst>
                                          <p:attrName>style.visibility</p:attrName>
                                        </p:attrNameLst>
                                      </p:cBhvr>
                                      <p:to>
                                        <p:strVal val="visible"/>
                                      </p:to>
                                    </p:set>
                                    <p:animEffect transition="in" filter="wipe(right)">
                                      <p:cBhvr>
                                        <p:cTn id="9" dur="5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31"/>
                                        </p:tgtEl>
                                        <p:attrNameLst>
                                          <p:attrName>style.visibility</p:attrName>
                                        </p:attrNameLst>
                                      </p:cBhvr>
                                      <p:to>
                                        <p:strVal val="visible"/>
                                      </p:to>
                                    </p:set>
                                  </p:childTnLst>
                                </p:cTn>
                              </p:par>
                              <p:par>
                                <p:cTn id="14" presetID="22" presetClass="entr" presetSubtype="8" fill="hold" nodeType="withEffect">
                                  <p:stCondLst>
                                    <p:cond delay="0"/>
                                  </p:stCondLst>
                                  <p:childTnLst>
                                    <p:set>
                                      <p:cBhvr>
                                        <p:cTn id="15" dur="1" fill="hold">
                                          <p:stCondLst>
                                            <p:cond delay="0"/>
                                          </p:stCondLst>
                                        </p:cTn>
                                        <p:tgtEl>
                                          <p:spTgt spid="56"/>
                                        </p:tgtEl>
                                        <p:attrNameLst>
                                          <p:attrName>style.visibility</p:attrName>
                                        </p:attrNameLst>
                                      </p:cBhvr>
                                      <p:to>
                                        <p:strVal val="visible"/>
                                      </p:to>
                                    </p:set>
                                    <p:animEffect transition="in" filter="wipe(left)">
                                      <p:cBhvr>
                                        <p:cTn id="16" dur="500"/>
                                        <p:tgtEl>
                                          <p:spTgt spid="56"/>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9" grpId="0" animBg="1"/>
      <p:bldP spid="31" grpId="0" animBg="1"/>
      <p:bldP spid="33" grpId="0" animBg="1"/>
      <p:bldP spid="34" grpId="0" animBg="1"/>
      <p:bldP spid="35"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22">
            <a:extLst>
              <a:ext uri="{FF2B5EF4-FFF2-40B4-BE49-F238E27FC236}">
                <a16:creationId xmlns:a16="http://schemas.microsoft.com/office/drawing/2014/main" id="{99A1F544-4B3D-8F42-A936-02A44C8D249F}"/>
              </a:ext>
            </a:extLst>
          </p:cNvPr>
          <p:cNvSpPr>
            <a:spLocks noChangeArrowheads="1"/>
          </p:cNvSpPr>
          <p:nvPr/>
        </p:nvSpPr>
        <p:spPr bwMode="auto">
          <a:xfrm>
            <a:off x="411061" y="2659856"/>
            <a:ext cx="11290402" cy="2349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lnSpc>
                <a:spcPct val="150000"/>
              </a:lnSpc>
              <a:spcBef>
                <a:spcPct val="0"/>
              </a:spcBef>
              <a:buNone/>
            </a:pPr>
            <a:r>
              <a:rPr lang="en-GB" altLang="en-US" sz="2000" dirty="0">
                <a:solidFill>
                  <a:srgbClr val="414042"/>
                </a:solidFill>
              </a:rPr>
              <a:t>Stately Spanish galleon coming from the Isthmus</a:t>
            </a:r>
          </a:p>
          <a:p>
            <a:pPr algn="ctr">
              <a:lnSpc>
                <a:spcPct val="150000"/>
              </a:lnSpc>
              <a:spcBef>
                <a:spcPct val="0"/>
              </a:spcBef>
              <a:buNone/>
            </a:pPr>
            <a:r>
              <a:rPr lang="en-GB" altLang="en-US" sz="2000" dirty="0">
                <a:solidFill>
                  <a:srgbClr val="414042"/>
                </a:solidFill>
              </a:rPr>
              <a:t>Dipping through the tropics by the palm-green shores,</a:t>
            </a:r>
          </a:p>
          <a:p>
            <a:pPr algn="ctr">
              <a:lnSpc>
                <a:spcPct val="150000"/>
              </a:lnSpc>
              <a:spcBef>
                <a:spcPct val="0"/>
              </a:spcBef>
              <a:buNone/>
            </a:pPr>
            <a:r>
              <a:rPr lang="en-GB" altLang="en-US" sz="2000" dirty="0">
                <a:solidFill>
                  <a:srgbClr val="414042"/>
                </a:solidFill>
              </a:rPr>
              <a:t>With a cargo of diamonds,</a:t>
            </a:r>
          </a:p>
          <a:p>
            <a:pPr algn="ctr">
              <a:lnSpc>
                <a:spcPct val="150000"/>
              </a:lnSpc>
              <a:spcBef>
                <a:spcPct val="0"/>
              </a:spcBef>
              <a:buNone/>
            </a:pPr>
            <a:r>
              <a:rPr lang="en-GB" altLang="en-US" sz="2000" dirty="0">
                <a:solidFill>
                  <a:srgbClr val="414042"/>
                </a:solidFill>
              </a:rPr>
              <a:t>Emeralds, amethysts,</a:t>
            </a:r>
          </a:p>
          <a:p>
            <a:pPr algn="ctr">
              <a:lnSpc>
                <a:spcPct val="150000"/>
              </a:lnSpc>
              <a:spcBef>
                <a:spcPct val="0"/>
              </a:spcBef>
              <a:buNone/>
            </a:pPr>
            <a:r>
              <a:rPr lang="en-GB" altLang="en-US" sz="2000" dirty="0">
                <a:solidFill>
                  <a:srgbClr val="414042"/>
                </a:solidFill>
              </a:rPr>
              <a:t>Topazes, and cinnamon, and gold moidores.</a:t>
            </a:r>
          </a:p>
        </p:txBody>
      </p:sp>
      <p:sp>
        <p:nvSpPr>
          <p:cNvPr id="15" name="Subtitle 2">
            <a:extLst>
              <a:ext uri="{FF2B5EF4-FFF2-40B4-BE49-F238E27FC236}">
                <a16:creationId xmlns:a16="http://schemas.microsoft.com/office/drawing/2014/main" id="{C7361847-C8EE-784C-8C50-0CCDEF880E7A}"/>
              </a:ext>
            </a:extLst>
          </p:cNvPr>
          <p:cNvSpPr txBox="1">
            <a:spLocks noChangeArrowheads="1"/>
          </p:cNvSpPr>
          <p:nvPr/>
        </p:nvSpPr>
        <p:spPr bwMode="auto">
          <a:xfrm>
            <a:off x="23813" y="594297"/>
            <a:ext cx="12192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685800" indent="-22860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2500" b="1" dirty="0">
                <a:solidFill>
                  <a:srgbClr val="0070C0"/>
                </a:solidFill>
              </a:rPr>
              <a:t>Explore the poem</a:t>
            </a:r>
          </a:p>
        </p:txBody>
      </p:sp>
      <p:sp>
        <p:nvSpPr>
          <p:cNvPr id="17" name="Rectangle 16">
            <a:extLst>
              <a:ext uri="{FF2B5EF4-FFF2-40B4-BE49-F238E27FC236}">
                <a16:creationId xmlns:a16="http://schemas.microsoft.com/office/drawing/2014/main" id="{27895FDB-2EAD-5042-8EA7-3B97D06F566A}"/>
              </a:ext>
            </a:extLst>
          </p:cNvPr>
          <p:cNvSpPr/>
          <p:nvPr/>
        </p:nvSpPr>
        <p:spPr>
          <a:xfrm>
            <a:off x="649169" y="4035982"/>
            <a:ext cx="2132777" cy="1081926"/>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r>
              <a:rPr lang="en-GB" altLang="en-US" sz="1300" dirty="0">
                <a:solidFill>
                  <a:srgbClr val="414042"/>
                </a:solidFill>
                <a:latin typeface="Comic Sans MS" panose="030F0902030302020204" pitchFamily="66" charset="0"/>
              </a:rPr>
              <a:t>The last three lines make up a list of nouns to inform the reader what the ship was carrying.</a:t>
            </a:r>
          </a:p>
        </p:txBody>
      </p:sp>
      <p:sp>
        <p:nvSpPr>
          <p:cNvPr id="18" name="Rectangle 17">
            <a:extLst>
              <a:ext uri="{FF2B5EF4-FFF2-40B4-BE49-F238E27FC236}">
                <a16:creationId xmlns:a16="http://schemas.microsoft.com/office/drawing/2014/main" id="{9D6BD164-6B25-E644-9FE1-416FFC469469}"/>
              </a:ext>
            </a:extLst>
          </p:cNvPr>
          <p:cNvSpPr/>
          <p:nvPr/>
        </p:nvSpPr>
        <p:spPr>
          <a:xfrm>
            <a:off x="3205112" y="5216908"/>
            <a:ext cx="2135656" cy="74891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r>
              <a:rPr lang="en-GB" altLang="en-US" sz="1300" dirty="0">
                <a:solidFill>
                  <a:srgbClr val="414042"/>
                </a:solidFill>
                <a:latin typeface="Comic Sans MS" panose="030F0902030302020204" pitchFamily="66" charset="0"/>
              </a:rPr>
              <a:t>The last words on lines two and five rhyme.</a:t>
            </a:r>
          </a:p>
        </p:txBody>
      </p:sp>
      <p:sp>
        <p:nvSpPr>
          <p:cNvPr id="19" name="Rectangle 18">
            <a:extLst>
              <a:ext uri="{FF2B5EF4-FFF2-40B4-BE49-F238E27FC236}">
                <a16:creationId xmlns:a16="http://schemas.microsoft.com/office/drawing/2014/main" id="{48C0FB28-8165-AD42-A34F-9AC7850FDF89}"/>
              </a:ext>
            </a:extLst>
          </p:cNvPr>
          <p:cNvSpPr/>
          <p:nvPr/>
        </p:nvSpPr>
        <p:spPr>
          <a:xfrm>
            <a:off x="517830" y="2419159"/>
            <a:ext cx="2007952" cy="1364355"/>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r>
              <a:rPr lang="en-GB" altLang="en-US" sz="1300" dirty="0">
                <a:solidFill>
                  <a:srgbClr val="414042"/>
                </a:solidFill>
                <a:latin typeface="Comic Sans MS" panose="030F0902030302020204" pitchFamily="66" charset="0"/>
              </a:rPr>
              <a:t>The second line starts with an action verb (dipping) and describes where the ship is sailing: possibly from the Caribbean.</a:t>
            </a:r>
          </a:p>
        </p:txBody>
      </p:sp>
      <p:sp>
        <p:nvSpPr>
          <p:cNvPr id="21" name="Rectangle 20">
            <a:extLst>
              <a:ext uri="{FF2B5EF4-FFF2-40B4-BE49-F238E27FC236}">
                <a16:creationId xmlns:a16="http://schemas.microsoft.com/office/drawing/2014/main" id="{BAD807F7-9816-AF4C-8F38-759F5F53847E}"/>
              </a:ext>
            </a:extLst>
          </p:cNvPr>
          <p:cNvSpPr/>
          <p:nvPr/>
        </p:nvSpPr>
        <p:spPr>
          <a:xfrm>
            <a:off x="6362054" y="2178463"/>
            <a:ext cx="5021448" cy="481393"/>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300" dirty="0">
                <a:solidFill>
                  <a:srgbClr val="414042"/>
                </a:solidFill>
                <a:latin typeface="Comic Sans MS" panose="030F0902030302020204" pitchFamily="66" charset="0"/>
              </a:rPr>
              <a:t>The first line identifies the sailing vessel: Spanish galleon.</a:t>
            </a:r>
          </a:p>
        </p:txBody>
      </p:sp>
      <p:sp>
        <p:nvSpPr>
          <p:cNvPr id="22" name="Rectangle 21">
            <a:extLst>
              <a:ext uri="{FF2B5EF4-FFF2-40B4-BE49-F238E27FC236}">
                <a16:creationId xmlns:a16="http://schemas.microsoft.com/office/drawing/2014/main" id="{4424A905-8BAF-154E-9F11-1724E5CDD574}"/>
              </a:ext>
            </a:extLst>
          </p:cNvPr>
          <p:cNvSpPr/>
          <p:nvPr/>
        </p:nvSpPr>
        <p:spPr>
          <a:xfrm>
            <a:off x="9478119" y="3055875"/>
            <a:ext cx="1579577" cy="1417603"/>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r>
              <a:rPr lang="en-GB" altLang="en-US" sz="1300" dirty="0">
                <a:solidFill>
                  <a:srgbClr val="414042"/>
                </a:solidFill>
                <a:latin typeface="Comic Sans MS" panose="030F0902030302020204" pitchFamily="66" charset="0"/>
              </a:rPr>
              <a:t>The choice of words make it sound gentle: dipping, tropics, palm-green shores.</a:t>
            </a:r>
          </a:p>
        </p:txBody>
      </p:sp>
      <p:sp>
        <p:nvSpPr>
          <p:cNvPr id="23" name="Rectangle 22">
            <a:extLst>
              <a:ext uri="{FF2B5EF4-FFF2-40B4-BE49-F238E27FC236}">
                <a16:creationId xmlns:a16="http://schemas.microsoft.com/office/drawing/2014/main" id="{31333257-43E6-D44F-8409-ED172CD3F7FD}"/>
              </a:ext>
            </a:extLst>
          </p:cNvPr>
          <p:cNvSpPr/>
          <p:nvPr/>
        </p:nvSpPr>
        <p:spPr>
          <a:xfrm>
            <a:off x="7737013" y="5200897"/>
            <a:ext cx="2050655" cy="74220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r>
              <a:rPr lang="en-GB" altLang="en-US" sz="1300" dirty="0">
                <a:solidFill>
                  <a:srgbClr val="414042"/>
                </a:solidFill>
                <a:latin typeface="Comic Sans MS" panose="030F0902030302020204" pitchFamily="66" charset="0"/>
              </a:rPr>
              <a:t>The poet has used alliteration.</a:t>
            </a:r>
          </a:p>
        </p:txBody>
      </p:sp>
      <p:cxnSp>
        <p:nvCxnSpPr>
          <p:cNvPr id="24" name="Straight Arrow Connector 23">
            <a:extLst>
              <a:ext uri="{FF2B5EF4-FFF2-40B4-BE49-F238E27FC236}">
                <a16:creationId xmlns:a16="http://schemas.microsoft.com/office/drawing/2014/main" id="{6FC8876D-38CF-7446-A73C-7BC97C1BD526}"/>
              </a:ext>
            </a:extLst>
          </p:cNvPr>
          <p:cNvCxnSpPr>
            <a:cxnSpLocks/>
            <a:stCxn id="21" idx="1"/>
          </p:cNvCxnSpPr>
          <p:nvPr/>
        </p:nvCxnSpPr>
        <p:spPr>
          <a:xfrm rot="10800000" flipV="1">
            <a:off x="5567168" y="2419160"/>
            <a:ext cx="794887" cy="378870"/>
          </a:xfrm>
          <a:prstGeom prst="bentConnector3">
            <a:avLst>
              <a:gd name="adj1" fmla="val 100694"/>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EF10DC8C-7E4D-C84E-BCD9-AEBF09886068}"/>
              </a:ext>
            </a:extLst>
          </p:cNvPr>
          <p:cNvCxnSpPr>
            <a:cxnSpLocks/>
          </p:cNvCxnSpPr>
          <p:nvPr/>
        </p:nvCxnSpPr>
        <p:spPr>
          <a:xfrm>
            <a:off x="2525783" y="3429000"/>
            <a:ext cx="309549" cy="1"/>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26" name="Text Box 6">
            <a:extLst>
              <a:ext uri="{FF2B5EF4-FFF2-40B4-BE49-F238E27FC236}">
                <a16:creationId xmlns:a16="http://schemas.microsoft.com/office/drawing/2014/main" id="{1E48FF2A-C627-6E4C-9237-0F25C5D2F589}"/>
              </a:ext>
            </a:extLst>
          </p:cNvPr>
          <p:cNvSpPr txBox="1">
            <a:spLocks noChangeArrowheads="1"/>
          </p:cNvSpPr>
          <p:nvPr/>
        </p:nvSpPr>
        <p:spPr bwMode="auto">
          <a:xfrm>
            <a:off x="808498" y="1022381"/>
            <a:ext cx="10629251" cy="1007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FontTx/>
              <a:buNone/>
            </a:pPr>
            <a:r>
              <a:rPr lang="en-GB" altLang="en-US" sz="1700" dirty="0">
                <a:solidFill>
                  <a:srgbClr val="414042"/>
                </a:solidFill>
              </a:rPr>
              <a:t>You are now going to delve a bit deeper and consider the structure of the poem.</a:t>
            </a:r>
          </a:p>
          <a:p>
            <a:pPr eaLnBrk="1" hangingPunct="1">
              <a:spcBef>
                <a:spcPct val="50000"/>
              </a:spcBef>
              <a:buFontTx/>
              <a:buNone/>
            </a:pPr>
            <a:r>
              <a:rPr lang="en-GB" altLang="en-US" sz="1700" dirty="0">
                <a:solidFill>
                  <a:srgbClr val="414042"/>
                </a:solidFill>
              </a:rPr>
              <a:t>Discuss with a partner and annotate the poem with your thoughts and ideas. The verses follow separately and offer suggestions, but remember it is YOUR opinion that is important in this exercise:</a:t>
            </a:r>
          </a:p>
        </p:txBody>
      </p:sp>
      <p:sp>
        <p:nvSpPr>
          <p:cNvPr id="2" name="TextBox 1">
            <a:extLst>
              <a:ext uri="{FF2B5EF4-FFF2-40B4-BE49-F238E27FC236}">
                <a16:creationId xmlns:a16="http://schemas.microsoft.com/office/drawing/2014/main" id="{D6569148-C7A1-FBD4-C86D-4C704846C2A5}"/>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56</a:t>
            </a:r>
          </a:p>
        </p:txBody>
      </p:sp>
    </p:spTree>
    <p:extLst>
      <p:ext uri="{BB962C8B-B14F-4D97-AF65-F5344CB8AC3E}">
        <p14:creationId xmlns:p14="http://schemas.microsoft.com/office/powerpoint/2010/main" val="1840082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22" presetClass="entr" presetSubtype="2" fill="hold" nodeType="withEffect">
                                  <p:stCondLst>
                                    <p:cond delay="0"/>
                                  </p:stCondLst>
                                  <p:childTnLst>
                                    <p:set>
                                      <p:cBhvr>
                                        <p:cTn id="8" dur="1" fill="hold">
                                          <p:stCondLst>
                                            <p:cond delay="0"/>
                                          </p:stCondLst>
                                        </p:cTn>
                                        <p:tgtEl>
                                          <p:spTgt spid="24"/>
                                        </p:tgtEl>
                                        <p:attrNameLst>
                                          <p:attrName>style.visibility</p:attrName>
                                        </p:attrNameLst>
                                      </p:cBhvr>
                                      <p:to>
                                        <p:strVal val="visible"/>
                                      </p:to>
                                    </p:set>
                                    <p:animEffect transition="in" filter="wipe(right)">
                                      <p:cBhvr>
                                        <p:cTn id="9" dur="500"/>
                                        <p:tgtEl>
                                          <p:spTgt spid="24"/>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childTnLst>
                                </p:cTn>
                              </p:par>
                              <p:par>
                                <p:cTn id="14" presetID="22" presetClass="entr" presetSubtype="8" fill="hold"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left)">
                                      <p:cBhvr>
                                        <p:cTn id="16" dur="500"/>
                                        <p:tgtEl>
                                          <p:spTgt spid="25"/>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1" grpId="0" animBg="1"/>
      <p:bldP spid="22" grpId="0" animBg="1"/>
      <p:bldP spid="23"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22">
            <a:extLst>
              <a:ext uri="{FF2B5EF4-FFF2-40B4-BE49-F238E27FC236}">
                <a16:creationId xmlns:a16="http://schemas.microsoft.com/office/drawing/2014/main" id="{60078D15-7B8F-6541-A27A-48620BE80BC5}"/>
              </a:ext>
            </a:extLst>
          </p:cNvPr>
          <p:cNvSpPr>
            <a:spLocks noChangeArrowheads="1"/>
          </p:cNvSpPr>
          <p:nvPr/>
        </p:nvSpPr>
        <p:spPr bwMode="auto">
          <a:xfrm>
            <a:off x="411061" y="2659856"/>
            <a:ext cx="11290402" cy="2349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lnSpc>
                <a:spcPct val="150000"/>
              </a:lnSpc>
              <a:spcBef>
                <a:spcPct val="0"/>
              </a:spcBef>
              <a:buNone/>
            </a:pPr>
            <a:r>
              <a:rPr lang="en-GB" altLang="en-US" sz="2000" dirty="0">
                <a:solidFill>
                  <a:srgbClr val="414042"/>
                </a:solidFill>
              </a:rPr>
              <a:t>Dirty British coaster with a salt-caked smoke stack,</a:t>
            </a:r>
          </a:p>
          <a:p>
            <a:pPr algn="ctr">
              <a:lnSpc>
                <a:spcPct val="150000"/>
              </a:lnSpc>
              <a:spcBef>
                <a:spcPct val="0"/>
              </a:spcBef>
              <a:buNone/>
            </a:pPr>
            <a:r>
              <a:rPr lang="en-GB" altLang="en-US" sz="2000" dirty="0">
                <a:solidFill>
                  <a:srgbClr val="414042"/>
                </a:solidFill>
              </a:rPr>
              <a:t>Butting through the Channel in the mad March days,</a:t>
            </a:r>
          </a:p>
          <a:p>
            <a:pPr algn="ctr">
              <a:lnSpc>
                <a:spcPct val="150000"/>
              </a:lnSpc>
              <a:spcBef>
                <a:spcPct val="0"/>
              </a:spcBef>
              <a:buNone/>
            </a:pPr>
            <a:r>
              <a:rPr lang="en-GB" altLang="en-US" sz="2000" dirty="0">
                <a:solidFill>
                  <a:srgbClr val="414042"/>
                </a:solidFill>
              </a:rPr>
              <a:t>With a cargo of Tyne coal,</a:t>
            </a:r>
          </a:p>
          <a:p>
            <a:pPr algn="ctr">
              <a:lnSpc>
                <a:spcPct val="150000"/>
              </a:lnSpc>
              <a:spcBef>
                <a:spcPct val="0"/>
              </a:spcBef>
              <a:buNone/>
            </a:pPr>
            <a:r>
              <a:rPr lang="en-GB" altLang="en-US" sz="2000" dirty="0">
                <a:solidFill>
                  <a:srgbClr val="414042"/>
                </a:solidFill>
              </a:rPr>
              <a:t>Road rail, pig-lead,</a:t>
            </a:r>
          </a:p>
          <a:p>
            <a:pPr algn="ctr">
              <a:lnSpc>
                <a:spcPct val="150000"/>
              </a:lnSpc>
              <a:spcBef>
                <a:spcPct val="0"/>
              </a:spcBef>
              <a:buNone/>
            </a:pPr>
            <a:r>
              <a:rPr lang="en-GB" altLang="en-US" sz="2000" dirty="0">
                <a:solidFill>
                  <a:srgbClr val="414042"/>
                </a:solidFill>
              </a:rPr>
              <a:t>Firewood, ironware and cheap tin trays.</a:t>
            </a:r>
          </a:p>
        </p:txBody>
      </p:sp>
      <p:sp>
        <p:nvSpPr>
          <p:cNvPr id="14" name="Subtitle 2">
            <a:extLst>
              <a:ext uri="{FF2B5EF4-FFF2-40B4-BE49-F238E27FC236}">
                <a16:creationId xmlns:a16="http://schemas.microsoft.com/office/drawing/2014/main" id="{F2E17799-16E7-3E44-ADD3-7A3AD84078BB}"/>
              </a:ext>
            </a:extLst>
          </p:cNvPr>
          <p:cNvSpPr txBox="1">
            <a:spLocks noChangeArrowheads="1"/>
          </p:cNvSpPr>
          <p:nvPr/>
        </p:nvSpPr>
        <p:spPr bwMode="auto">
          <a:xfrm>
            <a:off x="23813" y="594297"/>
            <a:ext cx="12192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685800" indent="-22860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2500" b="1" dirty="0">
                <a:solidFill>
                  <a:srgbClr val="0070C0"/>
                </a:solidFill>
              </a:rPr>
              <a:t>Explore the poem</a:t>
            </a:r>
          </a:p>
        </p:txBody>
      </p:sp>
      <p:sp>
        <p:nvSpPr>
          <p:cNvPr id="15" name="Rectangle 14">
            <a:extLst>
              <a:ext uri="{FF2B5EF4-FFF2-40B4-BE49-F238E27FC236}">
                <a16:creationId xmlns:a16="http://schemas.microsoft.com/office/drawing/2014/main" id="{734619B4-53AA-9F48-98AA-6207E443F828}"/>
              </a:ext>
            </a:extLst>
          </p:cNvPr>
          <p:cNvSpPr/>
          <p:nvPr/>
        </p:nvSpPr>
        <p:spPr>
          <a:xfrm>
            <a:off x="603004" y="4031045"/>
            <a:ext cx="2273546" cy="978429"/>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r>
              <a:rPr lang="en-GB" altLang="en-US" sz="1300" dirty="0">
                <a:solidFill>
                  <a:srgbClr val="414042"/>
                </a:solidFill>
                <a:latin typeface="Comic Sans MS" panose="030F0902030302020204" pitchFamily="66" charset="0"/>
              </a:rPr>
              <a:t>The last three lines make up a list of nouns to inform the reader what the ship was carrying.</a:t>
            </a:r>
          </a:p>
        </p:txBody>
      </p:sp>
      <p:sp>
        <p:nvSpPr>
          <p:cNvPr id="17" name="Rectangle 16">
            <a:extLst>
              <a:ext uri="{FF2B5EF4-FFF2-40B4-BE49-F238E27FC236}">
                <a16:creationId xmlns:a16="http://schemas.microsoft.com/office/drawing/2014/main" id="{73DCA5A7-6453-3840-A628-CE441ABD2A3D}"/>
              </a:ext>
            </a:extLst>
          </p:cNvPr>
          <p:cNvSpPr/>
          <p:nvPr/>
        </p:nvSpPr>
        <p:spPr>
          <a:xfrm>
            <a:off x="3321848" y="5194149"/>
            <a:ext cx="2211015" cy="74891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r>
              <a:rPr lang="en-GB" altLang="en-US" sz="1300" dirty="0">
                <a:solidFill>
                  <a:srgbClr val="414042"/>
                </a:solidFill>
                <a:latin typeface="Comic Sans MS" panose="030F0902030302020204" pitchFamily="66" charset="0"/>
              </a:rPr>
              <a:t>The last words on lines two and five rhyme.</a:t>
            </a:r>
          </a:p>
        </p:txBody>
      </p:sp>
      <p:sp>
        <p:nvSpPr>
          <p:cNvPr id="18" name="Rectangle 17">
            <a:extLst>
              <a:ext uri="{FF2B5EF4-FFF2-40B4-BE49-F238E27FC236}">
                <a16:creationId xmlns:a16="http://schemas.microsoft.com/office/drawing/2014/main" id="{643E1E15-8F73-844D-87E1-7981337460A7}"/>
              </a:ext>
            </a:extLst>
          </p:cNvPr>
          <p:cNvSpPr/>
          <p:nvPr/>
        </p:nvSpPr>
        <p:spPr>
          <a:xfrm>
            <a:off x="490537" y="2423585"/>
            <a:ext cx="1978926" cy="1360791"/>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r>
              <a:rPr lang="en-GB" altLang="en-US" sz="1300" dirty="0">
                <a:solidFill>
                  <a:srgbClr val="414042"/>
                </a:solidFill>
                <a:latin typeface="Comic Sans MS" panose="030F0902030302020204" pitchFamily="66" charset="0"/>
              </a:rPr>
              <a:t>The second line starts with an action verb (butting) and describes where the ship is sailing: the English Channel.</a:t>
            </a:r>
          </a:p>
        </p:txBody>
      </p:sp>
      <p:sp>
        <p:nvSpPr>
          <p:cNvPr id="19" name="Rectangle 18">
            <a:extLst>
              <a:ext uri="{FF2B5EF4-FFF2-40B4-BE49-F238E27FC236}">
                <a16:creationId xmlns:a16="http://schemas.microsoft.com/office/drawing/2014/main" id="{8CC612E6-115B-FF4A-8665-0091F4D39275}"/>
              </a:ext>
            </a:extLst>
          </p:cNvPr>
          <p:cNvSpPr/>
          <p:nvPr/>
        </p:nvSpPr>
        <p:spPr>
          <a:xfrm>
            <a:off x="5635546" y="2278382"/>
            <a:ext cx="5796366" cy="324182"/>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300" dirty="0">
                <a:solidFill>
                  <a:srgbClr val="414042"/>
                </a:solidFill>
                <a:latin typeface="Comic Sans MS" panose="030F0902030302020204" pitchFamily="66" charset="0"/>
              </a:rPr>
              <a:t>The first line identifies the sailing vessel: British coaster.</a:t>
            </a:r>
          </a:p>
        </p:txBody>
      </p:sp>
      <p:sp>
        <p:nvSpPr>
          <p:cNvPr id="21" name="Rectangle 20">
            <a:extLst>
              <a:ext uri="{FF2B5EF4-FFF2-40B4-BE49-F238E27FC236}">
                <a16:creationId xmlns:a16="http://schemas.microsoft.com/office/drawing/2014/main" id="{28A5E650-D616-E24E-A680-9F8DC9AFB017}"/>
              </a:ext>
            </a:extLst>
          </p:cNvPr>
          <p:cNvSpPr/>
          <p:nvPr/>
        </p:nvSpPr>
        <p:spPr>
          <a:xfrm>
            <a:off x="9302027" y="3195938"/>
            <a:ext cx="1850160" cy="117255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r>
              <a:rPr lang="en-GB" altLang="en-US" sz="1300" dirty="0">
                <a:solidFill>
                  <a:srgbClr val="414042"/>
                </a:solidFill>
                <a:latin typeface="Comic Sans MS" panose="030F0902030302020204" pitchFamily="66" charset="0"/>
              </a:rPr>
              <a:t>The choice of words make it sound harsh: smoke stack, butting, mad March days.</a:t>
            </a:r>
          </a:p>
        </p:txBody>
      </p:sp>
      <p:sp>
        <p:nvSpPr>
          <p:cNvPr id="22" name="Rectangle 21">
            <a:extLst>
              <a:ext uri="{FF2B5EF4-FFF2-40B4-BE49-F238E27FC236}">
                <a16:creationId xmlns:a16="http://schemas.microsoft.com/office/drawing/2014/main" id="{AFB56A68-9799-C143-ADF5-217D388598D1}"/>
              </a:ext>
            </a:extLst>
          </p:cNvPr>
          <p:cNvSpPr/>
          <p:nvPr/>
        </p:nvSpPr>
        <p:spPr>
          <a:xfrm>
            <a:off x="7351506" y="5194149"/>
            <a:ext cx="2050655" cy="74220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r>
              <a:rPr lang="en-GB" altLang="en-US" sz="1300" dirty="0">
                <a:solidFill>
                  <a:srgbClr val="414042"/>
                </a:solidFill>
                <a:latin typeface="Comic Sans MS" panose="030F0902030302020204" pitchFamily="66" charset="0"/>
              </a:rPr>
              <a:t>The poet has used alliteration.</a:t>
            </a:r>
          </a:p>
        </p:txBody>
      </p:sp>
      <p:cxnSp>
        <p:nvCxnSpPr>
          <p:cNvPr id="24" name="Straight Arrow Connector 23">
            <a:extLst>
              <a:ext uri="{FF2B5EF4-FFF2-40B4-BE49-F238E27FC236}">
                <a16:creationId xmlns:a16="http://schemas.microsoft.com/office/drawing/2014/main" id="{DFF115C1-1467-864A-A4E4-079B982A555A}"/>
              </a:ext>
            </a:extLst>
          </p:cNvPr>
          <p:cNvCxnSpPr>
            <a:cxnSpLocks/>
          </p:cNvCxnSpPr>
          <p:nvPr/>
        </p:nvCxnSpPr>
        <p:spPr>
          <a:xfrm>
            <a:off x="2472397" y="3418764"/>
            <a:ext cx="404153" cy="0"/>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25" name="Text Box 6">
            <a:extLst>
              <a:ext uri="{FF2B5EF4-FFF2-40B4-BE49-F238E27FC236}">
                <a16:creationId xmlns:a16="http://schemas.microsoft.com/office/drawing/2014/main" id="{B3487F12-16ED-724E-AAAD-F30180E156F5}"/>
              </a:ext>
            </a:extLst>
          </p:cNvPr>
          <p:cNvSpPr txBox="1">
            <a:spLocks noChangeArrowheads="1"/>
          </p:cNvSpPr>
          <p:nvPr/>
        </p:nvSpPr>
        <p:spPr bwMode="auto">
          <a:xfrm>
            <a:off x="837777" y="1034143"/>
            <a:ext cx="10437240" cy="1007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FontTx/>
              <a:buNone/>
            </a:pPr>
            <a:r>
              <a:rPr lang="en-GB" altLang="en-US" sz="1700" dirty="0">
                <a:solidFill>
                  <a:srgbClr val="414042"/>
                </a:solidFill>
              </a:rPr>
              <a:t>You are now going to delve a bit deeper and consider the structure of the poem.</a:t>
            </a:r>
          </a:p>
          <a:p>
            <a:pPr eaLnBrk="1" hangingPunct="1">
              <a:spcBef>
                <a:spcPct val="50000"/>
              </a:spcBef>
              <a:buFontTx/>
              <a:buNone/>
            </a:pPr>
            <a:r>
              <a:rPr lang="en-GB" altLang="en-US" sz="1700" dirty="0">
                <a:solidFill>
                  <a:srgbClr val="414042"/>
                </a:solidFill>
              </a:rPr>
              <a:t>Discuss with a partner and annotate the poem with your thoughts and ideas. The verses follow separately and offer suggestions, but remember it is YOUR opinion that is important in this exercise:</a:t>
            </a:r>
          </a:p>
        </p:txBody>
      </p:sp>
      <p:cxnSp>
        <p:nvCxnSpPr>
          <p:cNvPr id="26" name="Straight Arrow Connector 23">
            <a:extLst>
              <a:ext uri="{FF2B5EF4-FFF2-40B4-BE49-F238E27FC236}">
                <a16:creationId xmlns:a16="http://schemas.microsoft.com/office/drawing/2014/main" id="{BDA32403-38F2-BC43-BE18-5E17B69DF132}"/>
              </a:ext>
            </a:extLst>
          </p:cNvPr>
          <p:cNvCxnSpPr>
            <a:cxnSpLocks/>
          </p:cNvCxnSpPr>
          <p:nvPr/>
        </p:nvCxnSpPr>
        <p:spPr>
          <a:xfrm rot="10800000" flipV="1">
            <a:off x="4708010" y="2500390"/>
            <a:ext cx="938067" cy="318931"/>
          </a:xfrm>
          <a:prstGeom prst="bentConnector3">
            <a:avLst>
              <a:gd name="adj1" fmla="val 101217"/>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311D6C3D-A471-B735-A1F3-5E7030CC38C6}"/>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57</a:t>
            </a:r>
          </a:p>
        </p:txBody>
      </p:sp>
    </p:spTree>
    <p:extLst>
      <p:ext uri="{BB962C8B-B14F-4D97-AF65-F5344CB8AC3E}">
        <p14:creationId xmlns:p14="http://schemas.microsoft.com/office/powerpoint/2010/main" val="260754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22" presetClass="entr" presetSubtype="2" fill="hold" nodeType="withEffect">
                                  <p:stCondLst>
                                    <p:cond delay="0"/>
                                  </p:stCondLst>
                                  <p:childTnLst>
                                    <p:set>
                                      <p:cBhvr>
                                        <p:cTn id="8" dur="1" fill="hold">
                                          <p:stCondLst>
                                            <p:cond delay="0"/>
                                          </p:stCondLst>
                                        </p:cTn>
                                        <p:tgtEl>
                                          <p:spTgt spid="26"/>
                                        </p:tgtEl>
                                        <p:attrNameLst>
                                          <p:attrName>style.visibility</p:attrName>
                                        </p:attrNameLst>
                                      </p:cBhvr>
                                      <p:to>
                                        <p:strVal val="visible"/>
                                      </p:to>
                                    </p:set>
                                    <p:animEffect transition="in" filter="wipe(right)">
                                      <p:cBhvr>
                                        <p:cTn id="9" dur="500"/>
                                        <p:tgtEl>
                                          <p:spTgt spid="26"/>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childTnLst>
                                </p:cTn>
                              </p:par>
                              <p:par>
                                <p:cTn id="14" presetID="22" presetClass="entr" presetSubtype="8"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wipe(left)">
                                      <p:cBhvr>
                                        <p:cTn id="16" dur="500"/>
                                        <p:tgtEl>
                                          <p:spTgt spid="24"/>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animBg="1"/>
      <p:bldP spid="18" grpId="0" animBg="1"/>
      <p:bldP spid="19" grpId="0" animBg="1"/>
      <p:bldP spid="21" grpId="0" animBg="1"/>
      <p:bldP spid="22"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5F5793A-B25C-CF4E-8CEC-63E9812F8FF5}"/>
              </a:ext>
            </a:extLst>
          </p:cNvPr>
          <p:cNvSpPr txBox="1"/>
          <p:nvPr/>
        </p:nvSpPr>
        <p:spPr>
          <a:xfrm>
            <a:off x="1485900" y="-1384300"/>
            <a:ext cx="184731" cy="369332"/>
          </a:xfrm>
          <a:prstGeom prst="rect">
            <a:avLst/>
          </a:prstGeom>
          <a:noFill/>
        </p:spPr>
        <p:txBody>
          <a:bodyPr wrap="none" rtlCol="0">
            <a:spAutoFit/>
          </a:bodyPr>
          <a:lstStyle/>
          <a:p>
            <a:endParaRPr lang="en-US" dirty="0"/>
          </a:p>
        </p:txBody>
      </p:sp>
      <p:sp>
        <p:nvSpPr>
          <p:cNvPr id="10" name="Subtitle 2">
            <a:extLst>
              <a:ext uri="{FF2B5EF4-FFF2-40B4-BE49-F238E27FC236}">
                <a16:creationId xmlns:a16="http://schemas.microsoft.com/office/drawing/2014/main" id="{6D293572-B483-E042-8E77-D42B49D917B2}"/>
              </a:ext>
            </a:extLst>
          </p:cNvPr>
          <p:cNvSpPr txBox="1">
            <a:spLocks/>
          </p:cNvSpPr>
          <p:nvPr/>
        </p:nvSpPr>
        <p:spPr>
          <a:xfrm>
            <a:off x="412694" y="705143"/>
            <a:ext cx="11361217"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eaLnBrk="1" hangingPunct="1">
              <a:spcBef>
                <a:spcPct val="0"/>
              </a:spcBef>
              <a:buFontTx/>
              <a:buNone/>
            </a:pPr>
            <a:r>
              <a:rPr lang="en-GB" altLang="en-US" sz="3200" b="1" dirty="0">
                <a:solidFill>
                  <a:srgbClr val="0070C0"/>
                </a:solidFill>
                <a:latin typeface="Comic Sans MS" panose="030F0902030302020204" pitchFamily="66" charset="0"/>
              </a:rPr>
              <a:t>Alliteration</a:t>
            </a:r>
          </a:p>
        </p:txBody>
      </p:sp>
      <p:sp>
        <p:nvSpPr>
          <p:cNvPr id="8" name="Rectangle 4">
            <a:extLst>
              <a:ext uri="{FF2B5EF4-FFF2-40B4-BE49-F238E27FC236}">
                <a16:creationId xmlns:a16="http://schemas.microsoft.com/office/drawing/2014/main" id="{54DCE5D2-5076-4F44-84CB-18EC8641ECCB}"/>
              </a:ext>
            </a:extLst>
          </p:cNvPr>
          <p:cNvSpPr>
            <a:spLocks noChangeArrowheads="1"/>
          </p:cNvSpPr>
          <p:nvPr/>
        </p:nvSpPr>
        <p:spPr bwMode="auto">
          <a:xfrm>
            <a:off x="412694" y="1281930"/>
            <a:ext cx="11361217" cy="4735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spcBef>
                <a:spcPct val="20000"/>
              </a:spcBef>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115000"/>
              </a:lnSpc>
              <a:spcBef>
                <a:spcPct val="0"/>
              </a:spcBef>
              <a:buFontTx/>
              <a:buNone/>
            </a:pPr>
            <a:r>
              <a:rPr lang="en-GB" altLang="en-US" sz="2400" u="sng" dirty="0">
                <a:solidFill>
                  <a:srgbClr val="CC0099"/>
                </a:solidFill>
              </a:rPr>
              <a:t>h</a:t>
            </a:r>
            <a:r>
              <a:rPr lang="en-GB" altLang="en-US" sz="2400" dirty="0">
                <a:solidFill>
                  <a:srgbClr val="414042"/>
                </a:solidFill>
              </a:rPr>
              <a:t>ome to </a:t>
            </a:r>
            <a:r>
              <a:rPr lang="en-GB" altLang="en-US" sz="2400" u="sng" dirty="0">
                <a:solidFill>
                  <a:srgbClr val="CC0099"/>
                </a:solidFill>
              </a:rPr>
              <a:t>h</a:t>
            </a:r>
            <a:r>
              <a:rPr lang="en-GB" altLang="en-US" sz="2400" dirty="0">
                <a:solidFill>
                  <a:srgbClr val="414042"/>
                </a:solidFill>
              </a:rPr>
              <a:t>aven</a:t>
            </a:r>
          </a:p>
          <a:p>
            <a:pPr algn="ctr" eaLnBrk="1" hangingPunct="1">
              <a:lnSpc>
                <a:spcPct val="115000"/>
              </a:lnSpc>
              <a:spcBef>
                <a:spcPct val="0"/>
              </a:spcBef>
              <a:buFontTx/>
              <a:buNone/>
            </a:pPr>
            <a:r>
              <a:rPr lang="en-GB" altLang="en-US" sz="2400" u="sng" dirty="0">
                <a:solidFill>
                  <a:srgbClr val="CC0099"/>
                </a:solidFill>
              </a:rPr>
              <a:t>s</a:t>
            </a:r>
            <a:r>
              <a:rPr lang="en-GB" altLang="en-US" sz="2400" dirty="0">
                <a:solidFill>
                  <a:srgbClr val="414042"/>
                </a:solidFill>
              </a:rPr>
              <a:t>andalwood, </a:t>
            </a:r>
            <a:r>
              <a:rPr lang="en-GB" altLang="en-US" sz="2400" u="sng" dirty="0">
                <a:solidFill>
                  <a:srgbClr val="CC0099"/>
                </a:solidFill>
              </a:rPr>
              <a:t>c</a:t>
            </a:r>
            <a:r>
              <a:rPr lang="en-GB" altLang="en-US" sz="2400" dirty="0">
                <a:solidFill>
                  <a:srgbClr val="414042"/>
                </a:solidFill>
              </a:rPr>
              <a:t>edarwood </a:t>
            </a:r>
          </a:p>
          <a:p>
            <a:pPr algn="ctr" eaLnBrk="1" hangingPunct="1">
              <a:lnSpc>
                <a:spcPct val="115000"/>
              </a:lnSpc>
              <a:spcBef>
                <a:spcPct val="0"/>
              </a:spcBef>
              <a:buFontTx/>
              <a:buNone/>
            </a:pPr>
            <a:r>
              <a:rPr lang="en-GB" altLang="en-US" sz="2400" u="sng" dirty="0">
                <a:solidFill>
                  <a:srgbClr val="CC0099"/>
                </a:solidFill>
              </a:rPr>
              <a:t>w</a:t>
            </a:r>
            <a:r>
              <a:rPr lang="en-GB" altLang="en-US" sz="2400" dirty="0">
                <a:solidFill>
                  <a:srgbClr val="414042"/>
                </a:solidFill>
              </a:rPr>
              <a:t>hite </a:t>
            </a:r>
            <a:r>
              <a:rPr lang="en-GB" altLang="en-US" sz="2400" u="sng" dirty="0">
                <a:solidFill>
                  <a:srgbClr val="CC0099"/>
                </a:solidFill>
              </a:rPr>
              <a:t>w</a:t>
            </a:r>
            <a:r>
              <a:rPr lang="en-GB" altLang="en-US" sz="2400" dirty="0">
                <a:solidFill>
                  <a:srgbClr val="414042"/>
                </a:solidFill>
              </a:rPr>
              <a:t>ine</a:t>
            </a:r>
          </a:p>
          <a:p>
            <a:pPr algn="ctr" eaLnBrk="1" hangingPunct="1">
              <a:lnSpc>
                <a:spcPct val="115000"/>
              </a:lnSpc>
              <a:spcBef>
                <a:spcPct val="0"/>
              </a:spcBef>
              <a:buFontTx/>
              <a:buNone/>
            </a:pPr>
            <a:endParaRPr lang="en-GB" altLang="en-US" sz="2400" dirty="0">
              <a:solidFill>
                <a:srgbClr val="414042"/>
              </a:solidFill>
            </a:endParaRPr>
          </a:p>
          <a:p>
            <a:pPr algn="ctr" eaLnBrk="1" hangingPunct="1">
              <a:lnSpc>
                <a:spcPct val="115000"/>
              </a:lnSpc>
              <a:spcBef>
                <a:spcPct val="0"/>
              </a:spcBef>
              <a:buFontTx/>
              <a:buNone/>
            </a:pPr>
            <a:r>
              <a:rPr lang="en-GB" altLang="en-US" sz="2400" u="sng" dirty="0">
                <a:solidFill>
                  <a:srgbClr val="CC0099"/>
                </a:solidFill>
              </a:rPr>
              <a:t>s</a:t>
            </a:r>
            <a:r>
              <a:rPr lang="en-GB" altLang="en-US" sz="2400" dirty="0">
                <a:solidFill>
                  <a:srgbClr val="414042"/>
                </a:solidFill>
              </a:rPr>
              <a:t>tately – </a:t>
            </a:r>
            <a:r>
              <a:rPr lang="en-GB" altLang="en-US" sz="2400" u="sng" dirty="0">
                <a:solidFill>
                  <a:srgbClr val="CC0099"/>
                </a:solidFill>
              </a:rPr>
              <a:t>S</a:t>
            </a:r>
            <a:r>
              <a:rPr lang="en-GB" altLang="en-US" sz="2400" dirty="0">
                <a:solidFill>
                  <a:srgbClr val="414042"/>
                </a:solidFill>
              </a:rPr>
              <a:t>panish – I</a:t>
            </a:r>
            <a:r>
              <a:rPr lang="en-GB" altLang="en-US" sz="2400" u="sng" dirty="0">
                <a:solidFill>
                  <a:srgbClr val="CC0099"/>
                </a:solidFill>
              </a:rPr>
              <a:t>s</a:t>
            </a:r>
            <a:r>
              <a:rPr lang="en-GB" altLang="en-US" sz="2400" dirty="0">
                <a:solidFill>
                  <a:srgbClr val="414042"/>
                </a:solidFill>
              </a:rPr>
              <a:t>thmus</a:t>
            </a:r>
          </a:p>
          <a:p>
            <a:pPr algn="ctr" eaLnBrk="1" hangingPunct="1">
              <a:lnSpc>
                <a:spcPct val="115000"/>
              </a:lnSpc>
              <a:spcBef>
                <a:spcPct val="0"/>
              </a:spcBef>
              <a:buFontTx/>
              <a:buNone/>
            </a:pPr>
            <a:endParaRPr lang="en-GB" altLang="en-US" sz="2400" dirty="0">
              <a:solidFill>
                <a:srgbClr val="414042"/>
              </a:solidFill>
            </a:endParaRPr>
          </a:p>
          <a:p>
            <a:pPr algn="ctr" eaLnBrk="1" hangingPunct="1">
              <a:lnSpc>
                <a:spcPct val="115000"/>
              </a:lnSpc>
              <a:spcBef>
                <a:spcPct val="0"/>
              </a:spcBef>
              <a:buFontTx/>
              <a:buNone/>
            </a:pPr>
            <a:r>
              <a:rPr lang="en-GB" altLang="en-US" sz="2400" u="sng" dirty="0">
                <a:solidFill>
                  <a:srgbClr val="CC0099"/>
                </a:solidFill>
              </a:rPr>
              <a:t>s</a:t>
            </a:r>
            <a:r>
              <a:rPr lang="en-GB" altLang="en-US" sz="2400" dirty="0">
                <a:solidFill>
                  <a:srgbClr val="414042"/>
                </a:solidFill>
              </a:rPr>
              <a:t>alt-caked </a:t>
            </a:r>
            <a:r>
              <a:rPr lang="en-GB" altLang="en-US" sz="2400" u="sng" dirty="0">
                <a:solidFill>
                  <a:srgbClr val="CC0099"/>
                </a:solidFill>
              </a:rPr>
              <a:t>s</a:t>
            </a:r>
            <a:r>
              <a:rPr lang="en-GB" altLang="en-US" sz="2400" dirty="0">
                <a:solidFill>
                  <a:srgbClr val="414042"/>
                </a:solidFill>
              </a:rPr>
              <a:t>moke </a:t>
            </a:r>
            <a:r>
              <a:rPr lang="en-GB" altLang="en-US" sz="2400" u="sng" dirty="0">
                <a:solidFill>
                  <a:srgbClr val="CC0099"/>
                </a:solidFill>
              </a:rPr>
              <a:t>s</a:t>
            </a:r>
            <a:r>
              <a:rPr lang="en-GB" altLang="en-US" sz="2400" dirty="0">
                <a:solidFill>
                  <a:srgbClr val="414042"/>
                </a:solidFill>
              </a:rPr>
              <a:t>tack</a:t>
            </a:r>
          </a:p>
          <a:p>
            <a:pPr algn="ctr" eaLnBrk="1" hangingPunct="1">
              <a:lnSpc>
                <a:spcPct val="115000"/>
              </a:lnSpc>
              <a:spcBef>
                <a:spcPct val="0"/>
              </a:spcBef>
              <a:buFontTx/>
              <a:buNone/>
            </a:pPr>
            <a:r>
              <a:rPr lang="en-GB" altLang="en-US" sz="2400" u="sng" dirty="0">
                <a:solidFill>
                  <a:srgbClr val="CC0099"/>
                </a:solidFill>
              </a:rPr>
              <a:t>m</a:t>
            </a:r>
            <a:r>
              <a:rPr lang="en-GB" altLang="en-US" sz="2400" dirty="0">
                <a:solidFill>
                  <a:srgbClr val="414042"/>
                </a:solidFill>
              </a:rPr>
              <a:t>ad </a:t>
            </a:r>
            <a:r>
              <a:rPr lang="en-GB" altLang="en-US" sz="2400" u="sng" dirty="0">
                <a:solidFill>
                  <a:srgbClr val="CC0099"/>
                </a:solidFill>
              </a:rPr>
              <a:t>M</a:t>
            </a:r>
            <a:r>
              <a:rPr lang="en-GB" altLang="en-US" sz="2400" dirty="0">
                <a:solidFill>
                  <a:srgbClr val="414042"/>
                </a:solidFill>
              </a:rPr>
              <a:t>arch</a:t>
            </a:r>
          </a:p>
          <a:p>
            <a:pPr algn="ctr" eaLnBrk="1" hangingPunct="1">
              <a:lnSpc>
                <a:spcPct val="115000"/>
              </a:lnSpc>
              <a:spcBef>
                <a:spcPct val="0"/>
              </a:spcBef>
              <a:buFontTx/>
              <a:buNone/>
            </a:pPr>
            <a:r>
              <a:rPr lang="en-GB" altLang="en-US" sz="2400" u="sng" dirty="0">
                <a:solidFill>
                  <a:srgbClr val="CC0099"/>
                </a:solidFill>
              </a:rPr>
              <a:t>c</a:t>
            </a:r>
            <a:r>
              <a:rPr lang="en-GB" altLang="en-US" sz="2400" dirty="0">
                <a:solidFill>
                  <a:srgbClr val="414042"/>
                </a:solidFill>
              </a:rPr>
              <a:t>argo – </a:t>
            </a:r>
            <a:r>
              <a:rPr lang="en-GB" altLang="en-US" sz="2400" u="sng" dirty="0">
                <a:solidFill>
                  <a:srgbClr val="CC0099"/>
                </a:solidFill>
              </a:rPr>
              <a:t>c</a:t>
            </a:r>
            <a:r>
              <a:rPr lang="en-GB" altLang="en-US" sz="2400" dirty="0">
                <a:solidFill>
                  <a:srgbClr val="414042"/>
                </a:solidFill>
              </a:rPr>
              <a:t>oal</a:t>
            </a:r>
          </a:p>
          <a:p>
            <a:pPr algn="ctr" eaLnBrk="1" hangingPunct="1">
              <a:lnSpc>
                <a:spcPct val="115000"/>
              </a:lnSpc>
              <a:spcBef>
                <a:spcPct val="0"/>
              </a:spcBef>
              <a:buFontTx/>
              <a:buNone/>
            </a:pPr>
            <a:r>
              <a:rPr lang="en-GB" altLang="en-US" sz="2400" u="sng" dirty="0">
                <a:solidFill>
                  <a:srgbClr val="CC0099"/>
                </a:solidFill>
              </a:rPr>
              <a:t>r</a:t>
            </a:r>
            <a:r>
              <a:rPr lang="en-GB" altLang="en-US" sz="2400" dirty="0">
                <a:solidFill>
                  <a:srgbClr val="414042"/>
                </a:solidFill>
              </a:rPr>
              <a:t>oad </a:t>
            </a:r>
            <a:r>
              <a:rPr lang="en-GB" altLang="en-US" sz="2400" u="sng" dirty="0">
                <a:solidFill>
                  <a:srgbClr val="CC0099"/>
                </a:solidFill>
              </a:rPr>
              <a:t>r</a:t>
            </a:r>
            <a:r>
              <a:rPr lang="en-GB" altLang="en-US" sz="2400" dirty="0">
                <a:solidFill>
                  <a:srgbClr val="414042"/>
                </a:solidFill>
              </a:rPr>
              <a:t>ail</a:t>
            </a:r>
          </a:p>
          <a:p>
            <a:pPr algn="ctr" eaLnBrk="1" hangingPunct="1">
              <a:lnSpc>
                <a:spcPct val="115000"/>
              </a:lnSpc>
              <a:spcBef>
                <a:spcPct val="0"/>
              </a:spcBef>
              <a:buFontTx/>
              <a:buNone/>
            </a:pPr>
            <a:r>
              <a:rPr lang="en-GB" altLang="en-US" sz="2400" u="sng" dirty="0">
                <a:solidFill>
                  <a:srgbClr val="CC0099"/>
                </a:solidFill>
              </a:rPr>
              <a:t>t</a:t>
            </a:r>
            <a:r>
              <a:rPr lang="en-GB" altLang="en-US" sz="2400" dirty="0">
                <a:solidFill>
                  <a:srgbClr val="414042"/>
                </a:solidFill>
              </a:rPr>
              <a:t>in </a:t>
            </a:r>
            <a:r>
              <a:rPr lang="en-GB" altLang="en-US" sz="2400" u="sng" dirty="0">
                <a:solidFill>
                  <a:srgbClr val="CC0099"/>
                </a:solidFill>
              </a:rPr>
              <a:t>t</a:t>
            </a:r>
            <a:r>
              <a:rPr lang="en-GB" altLang="en-US" sz="2400" dirty="0">
                <a:solidFill>
                  <a:srgbClr val="414042"/>
                </a:solidFill>
              </a:rPr>
              <a:t>rays</a:t>
            </a:r>
            <a:endParaRPr lang="en-GB" altLang="en-US" sz="2300" dirty="0">
              <a:solidFill>
                <a:srgbClr val="414042"/>
              </a:solidFill>
            </a:endParaRPr>
          </a:p>
        </p:txBody>
      </p:sp>
      <p:pic>
        <p:nvPicPr>
          <p:cNvPr id="7" name="Picture 23">
            <a:extLst>
              <a:ext uri="{FF2B5EF4-FFF2-40B4-BE49-F238E27FC236}">
                <a16:creationId xmlns:a16="http://schemas.microsoft.com/office/drawing/2014/main" id="{F238517B-A2A3-484B-A4FE-E8FFD5779664}"/>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8583849" y="1009656"/>
            <a:ext cx="2544797" cy="2544797"/>
          </a:xfrm>
          <a:prstGeom prst="ellipse">
            <a:avLst/>
          </a:prstGeom>
          <a:noFill/>
          <a:ln w="28575">
            <a:noFill/>
            <a:miter lim="800000"/>
            <a:headEnd/>
            <a:tailEnd/>
          </a:ln>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55F440CE-C106-8356-9380-6208CE3F0643}"/>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58</a:t>
            </a:r>
          </a:p>
        </p:txBody>
      </p:sp>
    </p:spTree>
    <p:extLst>
      <p:ext uri="{BB962C8B-B14F-4D97-AF65-F5344CB8AC3E}">
        <p14:creationId xmlns:p14="http://schemas.microsoft.com/office/powerpoint/2010/main" val="199183866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5F5793A-B25C-CF4E-8CEC-63E9812F8FF5}"/>
              </a:ext>
            </a:extLst>
          </p:cNvPr>
          <p:cNvSpPr txBox="1"/>
          <p:nvPr/>
        </p:nvSpPr>
        <p:spPr>
          <a:xfrm>
            <a:off x="1485900" y="-1384300"/>
            <a:ext cx="184731" cy="369332"/>
          </a:xfrm>
          <a:prstGeom prst="rect">
            <a:avLst/>
          </a:prstGeom>
          <a:noFill/>
        </p:spPr>
        <p:txBody>
          <a:bodyPr wrap="none" rtlCol="0">
            <a:spAutoFit/>
          </a:bodyPr>
          <a:lstStyle/>
          <a:p>
            <a:endParaRPr lang="en-US" dirty="0"/>
          </a:p>
        </p:txBody>
      </p:sp>
      <p:sp>
        <p:nvSpPr>
          <p:cNvPr id="7" name="Rectangle 6">
            <a:extLst>
              <a:ext uri="{FF2B5EF4-FFF2-40B4-BE49-F238E27FC236}">
                <a16:creationId xmlns:a16="http://schemas.microsoft.com/office/drawing/2014/main" id="{28B0E9C7-4AF2-E944-AE94-827AB72E478D}"/>
              </a:ext>
            </a:extLst>
          </p:cNvPr>
          <p:cNvSpPr>
            <a:spLocks noChangeArrowheads="1"/>
          </p:cNvSpPr>
          <p:nvPr/>
        </p:nvSpPr>
        <p:spPr bwMode="auto">
          <a:xfrm>
            <a:off x="1036763" y="3647524"/>
            <a:ext cx="7422748" cy="1990288"/>
          </a:xfrm>
          <a:prstGeom prst="rect">
            <a:avLst/>
          </a:prstGeom>
          <a:noFill/>
          <a:ln>
            <a:noFill/>
          </a:ln>
          <a:effectLst/>
        </p:spPr>
        <p:txBody>
          <a:bodyPr wrap="square" anchor="ctr">
            <a:spAutoFit/>
          </a:bodyPr>
          <a:lstStyle>
            <a:lvl1pPr marL="361950" indent="-266700">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0"/>
              </a:spcBef>
              <a:spcAft>
                <a:spcPts val="700"/>
              </a:spcAft>
              <a:buClr>
                <a:srgbClr val="0070C0"/>
              </a:buClr>
              <a:buFont typeface="Arial" panose="020B0604020202020204" pitchFamily="34" charset="0"/>
              <a:buChar char="•"/>
            </a:pPr>
            <a:r>
              <a:rPr lang="en-GB" altLang="en-US" sz="2000" dirty="0">
                <a:solidFill>
                  <a:srgbClr val="414042"/>
                </a:solidFill>
              </a:rPr>
              <a:t>Which three different sailing vessels?</a:t>
            </a:r>
          </a:p>
          <a:p>
            <a:pPr eaLnBrk="1" hangingPunct="1">
              <a:spcBef>
                <a:spcPct val="0"/>
              </a:spcBef>
              <a:spcAft>
                <a:spcPts val="700"/>
              </a:spcAft>
              <a:buClr>
                <a:srgbClr val="0070C0"/>
              </a:buClr>
              <a:buFont typeface="Arial" panose="020B0604020202020204" pitchFamily="34" charset="0"/>
              <a:buChar char="•"/>
            </a:pPr>
            <a:r>
              <a:rPr lang="en-GB" altLang="en-US" sz="2000" dirty="0">
                <a:solidFill>
                  <a:srgbClr val="414042"/>
                </a:solidFill>
              </a:rPr>
              <a:t>What kind of things would your chosen vessel carry?</a:t>
            </a:r>
          </a:p>
          <a:p>
            <a:pPr eaLnBrk="1" hangingPunct="1">
              <a:spcBef>
                <a:spcPct val="0"/>
              </a:spcBef>
              <a:spcAft>
                <a:spcPts val="700"/>
              </a:spcAft>
              <a:buClr>
                <a:srgbClr val="0070C0"/>
              </a:buClr>
              <a:buFont typeface="Arial" panose="020B0604020202020204" pitchFamily="34" charset="0"/>
              <a:buChar char="•"/>
            </a:pPr>
            <a:r>
              <a:rPr lang="en-GB" altLang="en-US" sz="2000" dirty="0">
                <a:solidFill>
                  <a:srgbClr val="414042"/>
                </a:solidFill>
              </a:rPr>
              <a:t>What nouns will you use for the cargo?</a:t>
            </a:r>
          </a:p>
          <a:p>
            <a:pPr eaLnBrk="1" hangingPunct="1">
              <a:spcBef>
                <a:spcPct val="0"/>
              </a:spcBef>
              <a:spcAft>
                <a:spcPts val="700"/>
              </a:spcAft>
              <a:buClr>
                <a:srgbClr val="0070C0"/>
              </a:buClr>
              <a:buFont typeface="Arial" panose="020B0604020202020204" pitchFamily="34" charset="0"/>
              <a:buChar char="•"/>
            </a:pPr>
            <a:r>
              <a:rPr lang="en-GB" altLang="en-US" sz="2000" dirty="0">
                <a:solidFill>
                  <a:srgbClr val="414042"/>
                </a:solidFill>
              </a:rPr>
              <a:t>Your third stanza might be a contrast to the first two.</a:t>
            </a:r>
          </a:p>
          <a:p>
            <a:pPr eaLnBrk="1" hangingPunct="1">
              <a:spcBef>
                <a:spcPct val="0"/>
              </a:spcBef>
              <a:spcAft>
                <a:spcPts val="700"/>
              </a:spcAft>
              <a:buClr>
                <a:srgbClr val="0070C0"/>
              </a:buClr>
              <a:buFont typeface="Arial" panose="020B0604020202020204" pitchFamily="34" charset="0"/>
              <a:buChar char="•"/>
            </a:pPr>
            <a:r>
              <a:rPr lang="en-GB" altLang="en-US" sz="2000" dirty="0">
                <a:solidFill>
                  <a:srgbClr val="414042"/>
                </a:solidFill>
              </a:rPr>
              <a:t>Perform your poem for the class.</a:t>
            </a:r>
          </a:p>
        </p:txBody>
      </p:sp>
      <p:sp>
        <p:nvSpPr>
          <p:cNvPr id="9" name="Text Box 4">
            <a:extLst>
              <a:ext uri="{FF2B5EF4-FFF2-40B4-BE49-F238E27FC236}">
                <a16:creationId xmlns:a16="http://schemas.microsoft.com/office/drawing/2014/main" id="{0511A0FA-F863-ED4F-9A38-421769529163}"/>
              </a:ext>
            </a:extLst>
          </p:cNvPr>
          <p:cNvSpPr txBox="1">
            <a:spLocks noChangeArrowheads="1"/>
          </p:cNvSpPr>
          <p:nvPr/>
        </p:nvSpPr>
        <p:spPr bwMode="auto">
          <a:xfrm>
            <a:off x="3187939" y="781600"/>
            <a:ext cx="5816122"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tabLst>
                <a:tab pos="361950" algn="l"/>
              </a:tabLst>
              <a:defRPr sz="3200">
                <a:solidFill>
                  <a:schemeClr val="tx1"/>
                </a:solidFill>
                <a:latin typeface="Comic Sans MS" panose="030F0902030302020204" pitchFamily="66" charset="0"/>
                <a:cs typeface="Arial" panose="020B0604020202020204" pitchFamily="34" charset="0"/>
              </a:defRPr>
            </a:lvl1pPr>
            <a:lvl2pPr marL="533400" indent="-285750">
              <a:spcBef>
                <a:spcPct val="20000"/>
              </a:spcBef>
              <a:buChar char="–"/>
              <a:tabLst>
                <a:tab pos="361950" algn="l"/>
              </a:tabLst>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tabLst>
                <a:tab pos="361950" algn="l"/>
              </a:tabLst>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tabLst>
                <a:tab pos="361950" algn="l"/>
              </a:tabLst>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tabLst>
                <a:tab pos="361950" algn="l"/>
              </a:tabLst>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tabLst>
                <a:tab pos="361950" algn="l"/>
              </a:tabLst>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tabLst>
                <a:tab pos="361950" algn="l"/>
              </a:tabLst>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tabLst>
                <a:tab pos="361950" algn="l"/>
              </a:tabLst>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tabLst>
                <a:tab pos="361950" algn="l"/>
              </a:tabLst>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FontTx/>
              <a:buNone/>
            </a:pPr>
            <a:r>
              <a:rPr lang="en-GB" altLang="en-US" sz="2000" dirty="0">
                <a:solidFill>
                  <a:srgbClr val="414042"/>
                </a:solidFill>
              </a:rPr>
              <a:t>You are now going to plan your own poem</a:t>
            </a:r>
            <a:br>
              <a:rPr lang="en-US" altLang="en-US" sz="2000" dirty="0">
                <a:solidFill>
                  <a:srgbClr val="414042"/>
                </a:solidFill>
              </a:rPr>
            </a:br>
            <a:r>
              <a:rPr lang="en-US" altLang="en-US" sz="2000" dirty="0">
                <a:solidFill>
                  <a:srgbClr val="414042"/>
                </a:solidFill>
              </a:rPr>
              <a:t>based on </a:t>
            </a:r>
            <a:r>
              <a:rPr lang="en-US" altLang="en-US" sz="2000" b="1" dirty="0">
                <a:solidFill>
                  <a:srgbClr val="414042"/>
                </a:solidFill>
              </a:rPr>
              <a:t>Cargoes</a:t>
            </a:r>
            <a:r>
              <a:rPr lang="en-US" altLang="en-US" sz="2000" dirty="0">
                <a:solidFill>
                  <a:srgbClr val="414042"/>
                </a:solidFill>
              </a:rPr>
              <a:t>.</a:t>
            </a:r>
            <a:endParaRPr lang="en-GB" altLang="en-US" sz="2000" dirty="0">
              <a:solidFill>
                <a:srgbClr val="414042"/>
              </a:solidFill>
            </a:endParaRPr>
          </a:p>
        </p:txBody>
      </p:sp>
      <p:pic>
        <p:nvPicPr>
          <p:cNvPr id="12" name="Picture 11" descr="A picture containing text, orange&#10;&#10;Description automatically generated">
            <a:extLst>
              <a:ext uri="{FF2B5EF4-FFF2-40B4-BE49-F238E27FC236}">
                <a16:creationId xmlns:a16="http://schemas.microsoft.com/office/drawing/2014/main" id="{50207181-B2FD-DA4B-B5D8-0F7626DA9A4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9473" y="716532"/>
            <a:ext cx="2169659" cy="2177299"/>
          </a:xfrm>
          <a:prstGeom prst="rect">
            <a:avLst/>
          </a:prstGeom>
        </p:spPr>
      </p:pic>
      <p:sp>
        <p:nvSpPr>
          <p:cNvPr id="3" name="Rectangle 2">
            <a:extLst>
              <a:ext uri="{FF2B5EF4-FFF2-40B4-BE49-F238E27FC236}">
                <a16:creationId xmlns:a16="http://schemas.microsoft.com/office/drawing/2014/main" id="{587C57F1-E118-0A4F-83E3-D14B9D09EC57}"/>
              </a:ext>
            </a:extLst>
          </p:cNvPr>
          <p:cNvSpPr/>
          <p:nvPr/>
        </p:nvSpPr>
        <p:spPr>
          <a:xfrm>
            <a:off x="8590437" y="604648"/>
            <a:ext cx="2564800" cy="325446"/>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1800" dirty="0">
                <a:solidFill>
                  <a:schemeClr val="bg1"/>
                </a:solidFill>
                <a:latin typeface="Comic Sans MS" panose="030F0902030302020204" pitchFamily="66" charset="0"/>
              </a:rPr>
              <a:t>barge/narrowboat</a:t>
            </a:r>
          </a:p>
        </p:txBody>
      </p:sp>
      <p:sp>
        <p:nvSpPr>
          <p:cNvPr id="14" name="Rectangle 13">
            <a:extLst>
              <a:ext uri="{FF2B5EF4-FFF2-40B4-BE49-F238E27FC236}">
                <a16:creationId xmlns:a16="http://schemas.microsoft.com/office/drawing/2014/main" id="{942E0459-9E3B-9545-9C6B-C9C01E346B69}"/>
              </a:ext>
            </a:extLst>
          </p:cNvPr>
          <p:cNvSpPr/>
          <p:nvPr/>
        </p:nvSpPr>
        <p:spPr>
          <a:xfrm>
            <a:off x="8590437" y="1004826"/>
            <a:ext cx="2564800" cy="325446"/>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1800" dirty="0">
                <a:solidFill>
                  <a:schemeClr val="bg1"/>
                </a:solidFill>
                <a:latin typeface="Comic Sans MS" panose="030F0902030302020204" pitchFamily="66" charset="0"/>
              </a:rPr>
              <a:t>lifeboat</a:t>
            </a:r>
          </a:p>
        </p:txBody>
      </p:sp>
      <p:sp>
        <p:nvSpPr>
          <p:cNvPr id="15" name="Rectangle 14">
            <a:extLst>
              <a:ext uri="{FF2B5EF4-FFF2-40B4-BE49-F238E27FC236}">
                <a16:creationId xmlns:a16="http://schemas.microsoft.com/office/drawing/2014/main" id="{99B50FAC-7FCA-944B-8EEF-62116C088324}"/>
              </a:ext>
            </a:extLst>
          </p:cNvPr>
          <p:cNvSpPr/>
          <p:nvPr/>
        </p:nvSpPr>
        <p:spPr>
          <a:xfrm>
            <a:off x="8590437" y="1405004"/>
            <a:ext cx="2564800" cy="325446"/>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1800" dirty="0">
                <a:solidFill>
                  <a:schemeClr val="bg1"/>
                </a:solidFill>
                <a:latin typeface="Comic Sans MS" panose="030F0902030302020204" pitchFamily="66" charset="0"/>
              </a:rPr>
              <a:t>yacht/sailboat</a:t>
            </a:r>
          </a:p>
        </p:txBody>
      </p:sp>
      <p:sp>
        <p:nvSpPr>
          <p:cNvPr id="16" name="Rectangle 15">
            <a:extLst>
              <a:ext uri="{FF2B5EF4-FFF2-40B4-BE49-F238E27FC236}">
                <a16:creationId xmlns:a16="http://schemas.microsoft.com/office/drawing/2014/main" id="{DB6B5DC7-A0C6-8640-A0A3-D7A3AAB46ABA}"/>
              </a:ext>
            </a:extLst>
          </p:cNvPr>
          <p:cNvSpPr/>
          <p:nvPr/>
        </p:nvSpPr>
        <p:spPr>
          <a:xfrm>
            <a:off x="8590437" y="1805182"/>
            <a:ext cx="2564800" cy="340361"/>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1800" dirty="0">
                <a:solidFill>
                  <a:schemeClr val="bg1"/>
                </a:solidFill>
                <a:latin typeface="Comic Sans MS" panose="030F0902030302020204" pitchFamily="66" charset="0"/>
              </a:rPr>
              <a:t>cruise liner</a:t>
            </a:r>
          </a:p>
        </p:txBody>
      </p:sp>
      <p:sp>
        <p:nvSpPr>
          <p:cNvPr id="27" name="Rectangle 26">
            <a:extLst>
              <a:ext uri="{FF2B5EF4-FFF2-40B4-BE49-F238E27FC236}">
                <a16:creationId xmlns:a16="http://schemas.microsoft.com/office/drawing/2014/main" id="{B3303F77-6CA0-8549-85DD-6915AE40C4CE}"/>
              </a:ext>
            </a:extLst>
          </p:cNvPr>
          <p:cNvSpPr/>
          <p:nvPr/>
        </p:nvSpPr>
        <p:spPr>
          <a:xfrm>
            <a:off x="8590437" y="2220275"/>
            <a:ext cx="2564800" cy="340361"/>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1800" dirty="0">
                <a:solidFill>
                  <a:schemeClr val="bg1"/>
                </a:solidFill>
                <a:latin typeface="Comic Sans MS" panose="030F0902030302020204" pitchFamily="66" charset="0"/>
              </a:rPr>
              <a:t>speedboat</a:t>
            </a:r>
          </a:p>
        </p:txBody>
      </p:sp>
      <p:sp>
        <p:nvSpPr>
          <p:cNvPr id="28" name="Rectangle 27">
            <a:extLst>
              <a:ext uri="{FF2B5EF4-FFF2-40B4-BE49-F238E27FC236}">
                <a16:creationId xmlns:a16="http://schemas.microsoft.com/office/drawing/2014/main" id="{1CF42688-4BBC-604B-905C-06E7477C1F46}"/>
              </a:ext>
            </a:extLst>
          </p:cNvPr>
          <p:cNvSpPr/>
          <p:nvPr/>
        </p:nvSpPr>
        <p:spPr>
          <a:xfrm>
            <a:off x="8590437" y="2635368"/>
            <a:ext cx="2564800" cy="340362"/>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Comic Sans MS" panose="030F0902030302020204" pitchFamily="66" charset="0"/>
              </a:rPr>
              <a:t>container ship</a:t>
            </a:r>
          </a:p>
        </p:txBody>
      </p:sp>
      <p:sp>
        <p:nvSpPr>
          <p:cNvPr id="29" name="Rectangle 28">
            <a:extLst>
              <a:ext uri="{FF2B5EF4-FFF2-40B4-BE49-F238E27FC236}">
                <a16:creationId xmlns:a16="http://schemas.microsoft.com/office/drawing/2014/main" id="{D2D9295F-B522-8949-9717-20144F42A63F}"/>
              </a:ext>
            </a:extLst>
          </p:cNvPr>
          <p:cNvSpPr/>
          <p:nvPr/>
        </p:nvSpPr>
        <p:spPr>
          <a:xfrm>
            <a:off x="8590437" y="3050462"/>
            <a:ext cx="2564800" cy="325447"/>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1800" dirty="0">
                <a:solidFill>
                  <a:schemeClr val="bg1"/>
                </a:solidFill>
                <a:latin typeface="Comic Sans MS" panose="030F0902030302020204" pitchFamily="66" charset="0"/>
              </a:rPr>
              <a:t>fishing boat</a:t>
            </a:r>
          </a:p>
        </p:txBody>
      </p:sp>
      <p:sp>
        <p:nvSpPr>
          <p:cNvPr id="30" name="Rectangle 29">
            <a:extLst>
              <a:ext uri="{FF2B5EF4-FFF2-40B4-BE49-F238E27FC236}">
                <a16:creationId xmlns:a16="http://schemas.microsoft.com/office/drawing/2014/main" id="{F30D5FF1-EDC6-694A-AB1F-AAC097C56F9F}"/>
              </a:ext>
            </a:extLst>
          </p:cNvPr>
          <p:cNvSpPr/>
          <p:nvPr/>
        </p:nvSpPr>
        <p:spPr>
          <a:xfrm>
            <a:off x="8590437" y="3450641"/>
            <a:ext cx="2564800" cy="325447"/>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1800" dirty="0">
                <a:solidFill>
                  <a:schemeClr val="bg1"/>
                </a:solidFill>
                <a:latin typeface="Comic Sans MS" panose="030F0902030302020204" pitchFamily="66" charset="0"/>
              </a:rPr>
              <a:t>gondola</a:t>
            </a:r>
          </a:p>
        </p:txBody>
      </p:sp>
      <p:sp>
        <p:nvSpPr>
          <p:cNvPr id="35" name="Rectangle 34">
            <a:extLst>
              <a:ext uri="{FF2B5EF4-FFF2-40B4-BE49-F238E27FC236}">
                <a16:creationId xmlns:a16="http://schemas.microsoft.com/office/drawing/2014/main" id="{9BDE6ADD-49BD-EC47-845A-26328667A6B4}"/>
              </a:ext>
            </a:extLst>
          </p:cNvPr>
          <p:cNvSpPr/>
          <p:nvPr/>
        </p:nvSpPr>
        <p:spPr>
          <a:xfrm>
            <a:off x="8590437" y="3850820"/>
            <a:ext cx="2564800" cy="325448"/>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1800" dirty="0">
                <a:solidFill>
                  <a:schemeClr val="bg1"/>
                </a:solidFill>
                <a:latin typeface="Comic Sans MS" panose="030F0902030302020204" pitchFamily="66" charset="0"/>
              </a:rPr>
              <a:t>Viking longboat</a:t>
            </a:r>
          </a:p>
        </p:txBody>
      </p:sp>
      <p:sp>
        <p:nvSpPr>
          <p:cNvPr id="36" name="Rectangle 35">
            <a:extLst>
              <a:ext uri="{FF2B5EF4-FFF2-40B4-BE49-F238E27FC236}">
                <a16:creationId xmlns:a16="http://schemas.microsoft.com/office/drawing/2014/main" id="{225AEF47-E687-4540-8A97-ABE5CEE7D0B7}"/>
              </a:ext>
            </a:extLst>
          </p:cNvPr>
          <p:cNvSpPr/>
          <p:nvPr/>
        </p:nvSpPr>
        <p:spPr>
          <a:xfrm>
            <a:off x="8590437" y="4251000"/>
            <a:ext cx="2564800" cy="340362"/>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1800" dirty="0">
                <a:solidFill>
                  <a:schemeClr val="bg1"/>
                </a:solidFill>
                <a:latin typeface="Comic Sans MS" panose="030F0902030302020204" pitchFamily="66" charset="0"/>
              </a:rPr>
              <a:t>kayak</a:t>
            </a:r>
          </a:p>
        </p:txBody>
      </p:sp>
      <p:sp>
        <p:nvSpPr>
          <p:cNvPr id="37" name="Rectangle 36">
            <a:extLst>
              <a:ext uri="{FF2B5EF4-FFF2-40B4-BE49-F238E27FC236}">
                <a16:creationId xmlns:a16="http://schemas.microsoft.com/office/drawing/2014/main" id="{C5FA2541-3A32-D04A-95A3-A94F56F3FA56}"/>
              </a:ext>
            </a:extLst>
          </p:cNvPr>
          <p:cNvSpPr/>
          <p:nvPr/>
        </p:nvSpPr>
        <p:spPr>
          <a:xfrm>
            <a:off x="8590437" y="4666094"/>
            <a:ext cx="2564800" cy="325447"/>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1800" dirty="0">
                <a:solidFill>
                  <a:schemeClr val="bg1"/>
                </a:solidFill>
                <a:latin typeface="Comic Sans MS" panose="030F0902030302020204" pitchFamily="66" charset="0"/>
              </a:rPr>
              <a:t>oil tanker</a:t>
            </a:r>
          </a:p>
        </p:txBody>
      </p:sp>
      <p:sp>
        <p:nvSpPr>
          <p:cNvPr id="38" name="Rectangle 37">
            <a:extLst>
              <a:ext uri="{FF2B5EF4-FFF2-40B4-BE49-F238E27FC236}">
                <a16:creationId xmlns:a16="http://schemas.microsoft.com/office/drawing/2014/main" id="{96480256-DE51-F648-9F56-6E13E9917216}"/>
              </a:ext>
            </a:extLst>
          </p:cNvPr>
          <p:cNvSpPr/>
          <p:nvPr/>
        </p:nvSpPr>
        <p:spPr>
          <a:xfrm>
            <a:off x="8590437" y="5066273"/>
            <a:ext cx="2564800" cy="323715"/>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1800" dirty="0">
                <a:solidFill>
                  <a:schemeClr val="bg1"/>
                </a:solidFill>
                <a:latin typeface="Comic Sans MS" panose="030F0902030302020204" pitchFamily="66" charset="0"/>
              </a:rPr>
              <a:t>submarine</a:t>
            </a:r>
          </a:p>
        </p:txBody>
      </p:sp>
      <p:sp>
        <p:nvSpPr>
          <p:cNvPr id="39" name="Rectangle 38">
            <a:extLst>
              <a:ext uri="{FF2B5EF4-FFF2-40B4-BE49-F238E27FC236}">
                <a16:creationId xmlns:a16="http://schemas.microsoft.com/office/drawing/2014/main" id="{AC9332E3-A20F-EC41-B64A-DE19BFD250F7}"/>
              </a:ext>
            </a:extLst>
          </p:cNvPr>
          <p:cNvSpPr/>
          <p:nvPr/>
        </p:nvSpPr>
        <p:spPr>
          <a:xfrm>
            <a:off x="8590437" y="5464720"/>
            <a:ext cx="2564800" cy="328092"/>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1800" dirty="0">
                <a:solidFill>
                  <a:schemeClr val="bg1"/>
                </a:solidFill>
                <a:latin typeface="Comic Sans MS" panose="030F0902030302020204" pitchFamily="66" charset="0"/>
              </a:rPr>
              <a:t>ferry</a:t>
            </a:r>
          </a:p>
        </p:txBody>
      </p:sp>
      <p:sp>
        <p:nvSpPr>
          <p:cNvPr id="40" name="Rectangle 39">
            <a:extLst>
              <a:ext uri="{FF2B5EF4-FFF2-40B4-BE49-F238E27FC236}">
                <a16:creationId xmlns:a16="http://schemas.microsoft.com/office/drawing/2014/main" id="{CD06AE52-8D63-934C-8531-A6E54832EBF1}"/>
              </a:ext>
            </a:extLst>
          </p:cNvPr>
          <p:cNvSpPr/>
          <p:nvPr/>
        </p:nvSpPr>
        <p:spPr>
          <a:xfrm>
            <a:off x="8590437" y="5867547"/>
            <a:ext cx="2564800" cy="328093"/>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1800" dirty="0">
                <a:solidFill>
                  <a:schemeClr val="bg1"/>
                </a:solidFill>
                <a:latin typeface="Comic Sans MS" panose="030F0902030302020204" pitchFamily="66" charset="0"/>
              </a:rPr>
              <a:t>tugboat</a:t>
            </a:r>
          </a:p>
        </p:txBody>
      </p:sp>
      <p:sp>
        <p:nvSpPr>
          <p:cNvPr id="6" name="TextBox 5">
            <a:extLst>
              <a:ext uri="{FF2B5EF4-FFF2-40B4-BE49-F238E27FC236}">
                <a16:creationId xmlns:a16="http://schemas.microsoft.com/office/drawing/2014/main" id="{259A60E3-C49D-60C9-FF3B-91BA5F1EFE10}"/>
              </a:ext>
            </a:extLst>
          </p:cNvPr>
          <p:cNvSpPr txBox="1"/>
          <p:nvPr/>
        </p:nvSpPr>
        <p:spPr>
          <a:xfrm>
            <a:off x="3187939" y="2431225"/>
            <a:ext cx="4353364" cy="707886"/>
          </a:xfrm>
          <a:prstGeom prst="rect">
            <a:avLst/>
          </a:prstGeom>
          <a:noFill/>
        </p:spPr>
        <p:txBody>
          <a:bodyPr wrap="square">
            <a:spAutoFit/>
          </a:bodyPr>
          <a:lstStyle/>
          <a:p>
            <a:pPr marL="95250" indent="0">
              <a:spcBef>
                <a:spcPct val="0"/>
              </a:spcBef>
              <a:spcAft>
                <a:spcPts val="700"/>
              </a:spcAft>
              <a:buClr>
                <a:srgbClr val="0070C0"/>
              </a:buClr>
              <a:buNone/>
            </a:pPr>
            <a:r>
              <a:rPr lang="en-GB" altLang="en-US" sz="2000" dirty="0">
                <a:solidFill>
                  <a:srgbClr val="414042"/>
                </a:solidFill>
                <a:latin typeface="Comic Sans MS" panose="030F0702030302020204" pitchFamily="66" charset="0"/>
              </a:rPr>
              <a:t>Talk to your partner and decide the following:</a:t>
            </a:r>
          </a:p>
        </p:txBody>
      </p:sp>
      <p:sp>
        <p:nvSpPr>
          <p:cNvPr id="2" name="TextBox 1">
            <a:extLst>
              <a:ext uri="{FF2B5EF4-FFF2-40B4-BE49-F238E27FC236}">
                <a16:creationId xmlns:a16="http://schemas.microsoft.com/office/drawing/2014/main" id="{8BB45B13-6A7A-79E5-38B2-CE29F81E0279}"/>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59</a:t>
            </a:r>
          </a:p>
        </p:txBody>
      </p:sp>
    </p:spTree>
    <p:extLst>
      <p:ext uri="{BB962C8B-B14F-4D97-AF65-F5344CB8AC3E}">
        <p14:creationId xmlns:p14="http://schemas.microsoft.com/office/powerpoint/2010/main" val="11855542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CBA4AB4-43C8-F24A-B16C-AC76B352222C}"/>
              </a:ext>
            </a:extLst>
          </p:cNvPr>
          <p:cNvSpPr/>
          <p:nvPr/>
        </p:nvSpPr>
        <p:spPr>
          <a:xfrm>
            <a:off x="873213" y="1484313"/>
            <a:ext cx="2529014" cy="2150077"/>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2</a:t>
            </a:r>
          </a:p>
          <a:p>
            <a:pPr marL="144000" lvl="0">
              <a:spcBef>
                <a:spcPts val="500"/>
              </a:spcBef>
              <a:tabLst>
                <a:tab pos="130175" algn="l"/>
              </a:tabLst>
            </a:pPr>
            <a:r>
              <a:rPr lang="en-GB" altLang="en-US" dirty="0">
                <a:solidFill>
                  <a:prstClr val="white"/>
                </a:solidFill>
                <a:latin typeface="Comic Sans MS" panose="030F0902030302020204" pitchFamily="66" charset="0"/>
              </a:rPr>
              <a:t>Capturing ideas, learning the skills, practising, planning, having a go</a:t>
            </a:r>
          </a:p>
        </p:txBody>
      </p:sp>
      <p:sp>
        <p:nvSpPr>
          <p:cNvPr id="3" name="Rectangle 8">
            <a:extLst>
              <a:ext uri="{FF2B5EF4-FFF2-40B4-BE49-F238E27FC236}">
                <a16:creationId xmlns:a16="http://schemas.microsoft.com/office/drawing/2014/main" id="{6C602329-440E-704D-A19B-6BB4FFB3B850}"/>
              </a:ext>
            </a:extLst>
          </p:cNvPr>
          <p:cNvSpPr>
            <a:spLocks noChangeArrowheads="1"/>
          </p:cNvSpPr>
          <p:nvPr/>
        </p:nvSpPr>
        <p:spPr bwMode="auto">
          <a:xfrm>
            <a:off x="3945921" y="1447158"/>
            <a:ext cx="6597510" cy="4438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0" indent="0">
              <a:spcBef>
                <a:spcPts val="1000"/>
              </a:spcBef>
            </a:pPr>
            <a:r>
              <a:rPr lang="en-GB" altLang="en-US" sz="2000" dirty="0">
                <a:solidFill>
                  <a:srgbClr val="414042"/>
                </a:solidFill>
                <a:ea typeface="Microsoft YaHei" panose="020B0503020204020204" pitchFamily="34" charset="-122"/>
              </a:rPr>
              <a:t>During this phase, provide plenty of opportunities for children to learn and practise the skills you wish to see in the writing, focusing on the needs of the children in your class. </a:t>
            </a:r>
          </a:p>
          <a:p>
            <a:pPr marL="0" indent="0">
              <a:spcBef>
                <a:spcPts val="1000"/>
              </a:spcBef>
            </a:pPr>
            <a:r>
              <a:rPr lang="en-GB" altLang="en-US" sz="2000" dirty="0">
                <a:solidFill>
                  <a:srgbClr val="414042"/>
                </a:solidFill>
                <a:ea typeface="Microsoft YaHei" panose="020B0503020204020204" pitchFamily="34" charset="-122"/>
              </a:rPr>
              <a:t>With poetry, the separate phases are less distinct and there may be a crossover of skills in Phase 1b and Phase 2, and teachers should adapt the resources according to the needs of the children.</a:t>
            </a:r>
          </a:p>
          <a:p>
            <a:pPr marL="0" indent="0">
              <a:spcBef>
                <a:spcPts val="1000"/>
              </a:spcBef>
            </a:pPr>
            <a:r>
              <a:rPr lang="en-GB" altLang="en-US" sz="2000" dirty="0">
                <a:solidFill>
                  <a:srgbClr val="414042"/>
                </a:solidFill>
                <a:ea typeface="Microsoft YaHei" panose="020B0503020204020204" pitchFamily="34" charset="-122"/>
              </a:rPr>
              <a:t>Allow children to work in pairs or small groups to discuss and rehearse elements of writing. Make use of a working wall or writing journal to record examples of good practice.</a:t>
            </a:r>
          </a:p>
        </p:txBody>
      </p:sp>
      <p:sp>
        <p:nvSpPr>
          <p:cNvPr id="4" name="Subtitle 2">
            <a:extLst>
              <a:ext uri="{FF2B5EF4-FFF2-40B4-BE49-F238E27FC236}">
                <a16:creationId xmlns:a16="http://schemas.microsoft.com/office/drawing/2014/main" id="{29005D0C-3A3F-EC44-BF68-40F4DE52F306}"/>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cs typeface="Arial" panose="020B0604020202020204" pitchFamily="34" charset="0"/>
              </a:rPr>
              <a:t>Phase 2</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5" name="TextBox 4">
            <a:extLst>
              <a:ext uri="{FF2B5EF4-FFF2-40B4-BE49-F238E27FC236}">
                <a16:creationId xmlns:a16="http://schemas.microsoft.com/office/drawing/2014/main" id="{5EAA7126-64FF-4147-93DB-53BB6D4D6AF9}"/>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6</a:t>
            </a:r>
          </a:p>
        </p:txBody>
      </p:sp>
    </p:spTree>
    <p:extLst>
      <p:ext uri="{BB962C8B-B14F-4D97-AF65-F5344CB8AC3E}">
        <p14:creationId xmlns:p14="http://schemas.microsoft.com/office/powerpoint/2010/main" val="293432954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5F5793A-B25C-CF4E-8CEC-63E9812F8FF5}"/>
              </a:ext>
            </a:extLst>
          </p:cNvPr>
          <p:cNvSpPr txBox="1"/>
          <p:nvPr/>
        </p:nvSpPr>
        <p:spPr>
          <a:xfrm>
            <a:off x="1485900" y="-1384300"/>
            <a:ext cx="184731" cy="369332"/>
          </a:xfrm>
          <a:prstGeom prst="rect">
            <a:avLst/>
          </a:prstGeom>
          <a:noFill/>
        </p:spPr>
        <p:txBody>
          <a:bodyPr wrap="none" rtlCol="0">
            <a:spAutoFit/>
          </a:bodyPr>
          <a:lstStyle/>
          <a:p>
            <a:endParaRPr lang="en-US" dirty="0"/>
          </a:p>
        </p:txBody>
      </p:sp>
      <p:sp>
        <p:nvSpPr>
          <p:cNvPr id="9" name="Text Box 4">
            <a:extLst>
              <a:ext uri="{FF2B5EF4-FFF2-40B4-BE49-F238E27FC236}">
                <a16:creationId xmlns:a16="http://schemas.microsoft.com/office/drawing/2014/main" id="{0511A0FA-F863-ED4F-9A38-421769529163}"/>
              </a:ext>
            </a:extLst>
          </p:cNvPr>
          <p:cNvSpPr txBox="1">
            <a:spLocks noChangeArrowheads="1"/>
          </p:cNvSpPr>
          <p:nvPr/>
        </p:nvSpPr>
        <p:spPr bwMode="auto">
          <a:xfrm>
            <a:off x="3873489" y="957800"/>
            <a:ext cx="7241551" cy="415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tabLst>
                <a:tab pos="361950" algn="l"/>
              </a:tabLst>
              <a:defRPr sz="3200">
                <a:solidFill>
                  <a:schemeClr val="tx1"/>
                </a:solidFill>
                <a:latin typeface="Comic Sans MS" panose="030F0902030302020204" pitchFamily="66" charset="0"/>
                <a:cs typeface="Arial" panose="020B0604020202020204" pitchFamily="34" charset="0"/>
              </a:defRPr>
            </a:lvl1pPr>
            <a:lvl2pPr marL="533400" indent="-285750">
              <a:spcBef>
                <a:spcPct val="20000"/>
              </a:spcBef>
              <a:buChar char="–"/>
              <a:tabLst>
                <a:tab pos="361950" algn="l"/>
              </a:tabLst>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tabLst>
                <a:tab pos="361950" algn="l"/>
              </a:tabLst>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tabLst>
                <a:tab pos="361950" algn="l"/>
              </a:tabLst>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tabLst>
                <a:tab pos="361950" algn="l"/>
              </a:tabLst>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tabLst>
                <a:tab pos="361950" algn="l"/>
              </a:tabLst>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tabLst>
                <a:tab pos="361950" algn="l"/>
              </a:tabLst>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tabLst>
                <a:tab pos="361950" algn="l"/>
              </a:tabLst>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tabLst>
                <a:tab pos="361950" algn="l"/>
              </a:tabLst>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FontTx/>
              <a:buNone/>
            </a:pPr>
            <a:r>
              <a:rPr lang="en-GB" altLang="en-US" sz="2100" b="1" dirty="0">
                <a:solidFill>
                  <a:srgbClr val="414042"/>
                </a:solidFill>
              </a:rPr>
              <a:t>Can you follow a similar structure?</a:t>
            </a:r>
          </a:p>
        </p:txBody>
      </p:sp>
      <p:pic>
        <p:nvPicPr>
          <p:cNvPr id="12" name="Picture 11" descr="A picture containing text, orange&#10;&#10;Description automatically generated">
            <a:extLst>
              <a:ext uri="{FF2B5EF4-FFF2-40B4-BE49-F238E27FC236}">
                <a16:creationId xmlns:a16="http://schemas.microsoft.com/office/drawing/2014/main" id="{50207181-B2FD-DA4B-B5D8-0F7626DA9A4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3327" y="957800"/>
            <a:ext cx="2169659" cy="2177299"/>
          </a:xfrm>
          <a:prstGeom prst="rect">
            <a:avLst/>
          </a:prstGeom>
        </p:spPr>
      </p:pic>
      <p:sp>
        <p:nvSpPr>
          <p:cNvPr id="22" name="Text Box 4">
            <a:extLst>
              <a:ext uri="{FF2B5EF4-FFF2-40B4-BE49-F238E27FC236}">
                <a16:creationId xmlns:a16="http://schemas.microsoft.com/office/drawing/2014/main" id="{20E10D87-5134-E04F-BF9D-C7A1A8BE6D67}"/>
              </a:ext>
            </a:extLst>
          </p:cNvPr>
          <p:cNvSpPr txBox="1">
            <a:spLocks noChangeArrowheads="1"/>
          </p:cNvSpPr>
          <p:nvPr/>
        </p:nvSpPr>
        <p:spPr bwMode="auto">
          <a:xfrm>
            <a:off x="3873489" y="1570894"/>
            <a:ext cx="6920230" cy="42857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500"/>
              </a:spcBef>
              <a:buFontTx/>
              <a:buNone/>
            </a:pPr>
            <a:r>
              <a:rPr lang="en-GB" altLang="en-US" sz="2100" dirty="0">
                <a:solidFill>
                  <a:srgbClr val="414042"/>
                </a:solidFill>
              </a:rPr>
              <a:t>The first line</a:t>
            </a:r>
            <a:r>
              <a:rPr lang="en-GB" altLang="en-US" sz="2100" b="1" dirty="0">
                <a:solidFill>
                  <a:srgbClr val="414042"/>
                </a:solidFill>
              </a:rPr>
              <a:t> </a:t>
            </a:r>
            <a:r>
              <a:rPr lang="en-GB" altLang="en-US" sz="2100" dirty="0">
                <a:solidFill>
                  <a:srgbClr val="414042"/>
                </a:solidFill>
              </a:rPr>
              <a:t>identifies the sailing vessel. </a:t>
            </a:r>
          </a:p>
          <a:p>
            <a:pPr eaLnBrk="1" hangingPunct="1">
              <a:spcBef>
                <a:spcPts val="1500"/>
              </a:spcBef>
              <a:buFontTx/>
              <a:buNone/>
            </a:pPr>
            <a:r>
              <a:rPr lang="en-GB" altLang="en-US" sz="2100" dirty="0">
                <a:solidFill>
                  <a:srgbClr val="414042"/>
                </a:solidFill>
              </a:rPr>
              <a:t>The second line</a:t>
            </a:r>
            <a:r>
              <a:rPr lang="en-GB" altLang="en-US" sz="2100" b="1" dirty="0">
                <a:solidFill>
                  <a:srgbClr val="414042"/>
                </a:solidFill>
              </a:rPr>
              <a:t> </a:t>
            </a:r>
            <a:r>
              <a:rPr lang="en-GB" altLang="en-US" sz="2100" dirty="0">
                <a:solidFill>
                  <a:srgbClr val="414042"/>
                </a:solidFill>
              </a:rPr>
              <a:t>starts with an action verb and describes where/how the ship is sailing.</a:t>
            </a:r>
          </a:p>
          <a:p>
            <a:pPr eaLnBrk="1" hangingPunct="1">
              <a:spcBef>
                <a:spcPts val="1500"/>
              </a:spcBef>
              <a:buFontTx/>
              <a:buNone/>
            </a:pPr>
            <a:r>
              <a:rPr lang="en-GB" altLang="en-US" sz="2100" dirty="0">
                <a:solidFill>
                  <a:srgbClr val="414042"/>
                </a:solidFill>
              </a:rPr>
              <a:t>The last three</a:t>
            </a:r>
            <a:r>
              <a:rPr lang="en-GB" altLang="en-US" sz="2100" b="1" dirty="0">
                <a:solidFill>
                  <a:srgbClr val="414042"/>
                </a:solidFill>
              </a:rPr>
              <a:t> </a:t>
            </a:r>
            <a:r>
              <a:rPr lang="en-GB" altLang="en-US" sz="2100" dirty="0">
                <a:solidFill>
                  <a:srgbClr val="414042"/>
                </a:solidFill>
              </a:rPr>
              <a:t>lines make up a list of nouns to inform the reader what the ship was carrying. </a:t>
            </a:r>
          </a:p>
          <a:p>
            <a:pPr eaLnBrk="1" hangingPunct="1">
              <a:spcBef>
                <a:spcPts val="1500"/>
              </a:spcBef>
              <a:buFontTx/>
              <a:buNone/>
            </a:pPr>
            <a:r>
              <a:rPr lang="en-GB" altLang="en-US" sz="2100" dirty="0">
                <a:solidFill>
                  <a:srgbClr val="414042"/>
                </a:solidFill>
              </a:rPr>
              <a:t>The choice of words convey the mood – will your poem be calm, exciting or something else?</a:t>
            </a:r>
          </a:p>
          <a:p>
            <a:pPr eaLnBrk="1" hangingPunct="1">
              <a:spcBef>
                <a:spcPts val="1500"/>
              </a:spcBef>
              <a:buFontTx/>
              <a:buNone/>
            </a:pPr>
            <a:r>
              <a:rPr lang="en-GB" altLang="en-US" sz="2100" dirty="0">
                <a:solidFill>
                  <a:srgbClr val="414042"/>
                </a:solidFill>
              </a:rPr>
              <a:t>Could you include some alliteration?</a:t>
            </a:r>
          </a:p>
          <a:p>
            <a:pPr eaLnBrk="1" hangingPunct="1">
              <a:spcBef>
                <a:spcPts val="1500"/>
              </a:spcBef>
              <a:buFontTx/>
              <a:buNone/>
            </a:pPr>
            <a:r>
              <a:rPr lang="en-GB" altLang="en-US" sz="2100" dirty="0">
                <a:solidFill>
                  <a:srgbClr val="414042"/>
                </a:solidFill>
              </a:rPr>
              <a:t>Can you use words that rhyme on lines two and five? (Don’t worry if you can’t.)  </a:t>
            </a:r>
          </a:p>
        </p:txBody>
      </p:sp>
      <p:sp>
        <p:nvSpPr>
          <p:cNvPr id="2" name="TextBox 1">
            <a:extLst>
              <a:ext uri="{FF2B5EF4-FFF2-40B4-BE49-F238E27FC236}">
                <a16:creationId xmlns:a16="http://schemas.microsoft.com/office/drawing/2014/main" id="{8D6C0580-76A7-803D-7703-C871237B92DB}"/>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60</a:t>
            </a:r>
          </a:p>
        </p:txBody>
      </p:sp>
    </p:spTree>
    <p:extLst>
      <p:ext uri="{BB962C8B-B14F-4D97-AF65-F5344CB8AC3E}">
        <p14:creationId xmlns:p14="http://schemas.microsoft.com/office/powerpoint/2010/main" val="4047807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083245B1-257E-364D-9689-C983340B1E78}"/>
              </a:ext>
            </a:extLst>
          </p:cNvPr>
          <p:cNvGrpSpPr/>
          <p:nvPr/>
        </p:nvGrpSpPr>
        <p:grpSpPr>
          <a:xfrm>
            <a:off x="5020554" y="1833052"/>
            <a:ext cx="5195659" cy="3271984"/>
            <a:chOff x="5020554" y="2073967"/>
            <a:chExt cx="5195659" cy="3271984"/>
          </a:xfrm>
        </p:grpSpPr>
        <p:sp>
          <p:nvSpPr>
            <p:cNvPr id="11" name="Rectangle 12">
              <a:extLst>
                <a:ext uri="{FF2B5EF4-FFF2-40B4-BE49-F238E27FC236}">
                  <a16:creationId xmlns:a16="http://schemas.microsoft.com/office/drawing/2014/main" id="{6DECD101-651F-324A-951E-CB45EAB8FAAB}"/>
                </a:ext>
              </a:extLst>
            </p:cNvPr>
            <p:cNvSpPr>
              <a:spLocks noChangeArrowheads="1"/>
            </p:cNvSpPr>
            <p:nvPr/>
          </p:nvSpPr>
          <p:spPr bwMode="auto">
            <a:xfrm>
              <a:off x="5038202" y="2073967"/>
              <a:ext cx="5136396" cy="3271984"/>
            </a:xfrm>
            <a:prstGeom prst="rect">
              <a:avLst/>
            </a:prstGeom>
            <a:solidFill>
              <a:srgbClr val="0070C0"/>
            </a:solidFill>
            <a:ln w="19050" algn="ctr">
              <a:solidFill>
                <a:srgbClr val="0070C0"/>
              </a:solidFill>
              <a:miter lim="800000"/>
              <a:headEnd/>
              <a:tailEnd/>
            </a:ln>
            <a:effectLst/>
          </p:spPr>
          <p:txBody>
            <a:bodyPr>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a:p>
          </p:txBody>
        </p:sp>
        <p:sp>
          <p:nvSpPr>
            <p:cNvPr id="12" name="Rectangle 11">
              <a:extLst>
                <a:ext uri="{FF2B5EF4-FFF2-40B4-BE49-F238E27FC236}">
                  <a16:creationId xmlns:a16="http://schemas.microsoft.com/office/drawing/2014/main" id="{E3E33698-60C2-7043-B158-E14FF026F32D}"/>
                </a:ext>
              </a:extLst>
            </p:cNvPr>
            <p:cNvSpPr/>
            <p:nvPr/>
          </p:nvSpPr>
          <p:spPr>
            <a:xfrm>
              <a:off x="5073127" y="2108892"/>
              <a:ext cx="2138991" cy="34941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 Box 22">
              <a:extLst>
                <a:ext uri="{FF2B5EF4-FFF2-40B4-BE49-F238E27FC236}">
                  <a16:creationId xmlns:a16="http://schemas.microsoft.com/office/drawing/2014/main" id="{3CE99F78-DB1F-6446-9CE4-511688751E17}"/>
                </a:ext>
              </a:extLst>
            </p:cNvPr>
            <p:cNvSpPr txBox="1">
              <a:spLocks noChangeArrowheads="1"/>
            </p:cNvSpPr>
            <p:nvPr/>
          </p:nvSpPr>
          <p:spPr bwMode="auto">
            <a:xfrm rot="20899821">
              <a:off x="5054966" y="4178383"/>
              <a:ext cx="1044437"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Stanza 3 MIGHT contrast with the first two</a:t>
              </a:r>
            </a:p>
          </p:txBody>
        </p:sp>
        <p:sp>
          <p:nvSpPr>
            <p:cNvPr id="16" name="Text Box 23">
              <a:extLst>
                <a:ext uri="{FF2B5EF4-FFF2-40B4-BE49-F238E27FC236}">
                  <a16:creationId xmlns:a16="http://schemas.microsoft.com/office/drawing/2014/main" id="{E3FF8436-024F-704C-9A78-DF58AEF191DB}"/>
                </a:ext>
              </a:extLst>
            </p:cNvPr>
            <p:cNvSpPr txBox="1">
              <a:spLocks noChangeArrowheads="1"/>
            </p:cNvSpPr>
            <p:nvPr/>
          </p:nvSpPr>
          <p:spPr bwMode="auto">
            <a:xfrm rot="333070">
              <a:off x="6104323" y="4755472"/>
              <a:ext cx="203355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Use of nouns, capitalised if they are proper nouns</a:t>
              </a:r>
            </a:p>
          </p:txBody>
        </p:sp>
        <p:sp>
          <p:nvSpPr>
            <p:cNvPr id="17" name="Text Box 24">
              <a:extLst>
                <a:ext uri="{FF2B5EF4-FFF2-40B4-BE49-F238E27FC236}">
                  <a16:creationId xmlns:a16="http://schemas.microsoft.com/office/drawing/2014/main" id="{45F3A042-5853-DC49-98BD-5846087612B3}"/>
                </a:ext>
              </a:extLst>
            </p:cNvPr>
            <p:cNvSpPr txBox="1">
              <a:spLocks noChangeArrowheads="1"/>
            </p:cNvSpPr>
            <p:nvPr/>
          </p:nvSpPr>
          <p:spPr bwMode="auto">
            <a:xfrm rot="21346810">
              <a:off x="7184903" y="2325397"/>
              <a:ext cx="176183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Rhythm</a:t>
              </a:r>
            </a:p>
          </p:txBody>
        </p:sp>
        <p:sp>
          <p:nvSpPr>
            <p:cNvPr id="18" name="Text Box 26">
              <a:extLst>
                <a:ext uri="{FF2B5EF4-FFF2-40B4-BE49-F238E27FC236}">
                  <a16:creationId xmlns:a16="http://schemas.microsoft.com/office/drawing/2014/main" id="{BEA5D123-C7E3-E24A-8DDB-7FC9495E6EA4}"/>
                </a:ext>
              </a:extLst>
            </p:cNvPr>
            <p:cNvSpPr txBox="1">
              <a:spLocks noChangeArrowheads="1"/>
            </p:cNvSpPr>
            <p:nvPr/>
          </p:nvSpPr>
          <p:spPr bwMode="auto">
            <a:xfrm>
              <a:off x="5020554" y="2128518"/>
              <a:ext cx="216679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50000"/>
                </a:spcBef>
                <a:buFontTx/>
                <a:buNone/>
              </a:pPr>
              <a:r>
                <a:rPr lang="en-GB" altLang="en-US" sz="1200" b="1" dirty="0">
                  <a:solidFill>
                    <a:schemeClr val="bg1"/>
                  </a:solidFill>
                  <a:ea typeface="MS PGothic" panose="020B0600070205080204" pitchFamily="34" charset="-128"/>
                </a:rPr>
                <a:t>What are the ingredients?</a:t>
              </a:r>
            </a:p>
          </p:txBody>
        </p:sp>
        <p:sp>
          <p:nvSpPr>
            <p:cNvPr id="20" name="Text Box 41">
              <a:extLst>
                <a:ext uri="{FF2B5EF4-FFF2-40B4-BE49-F238E27FC236}">
                  <a16:creationId xmlns:a16="http://schemas.microsoft.com/office/drawing/2014/main" id="{CD8B8BC2-ECB6-B84B-B790-5E39B77D87DD}"/>
                </a:ext>
              </a:extLst>
            </p:cNvPr>
            <p:cNvSpPr txBox="1">
              <a:spLocks noChangeArrowheads="1"/>
            </p:cNvSpPr>
            <p:nvPr/>
          </p:nvSpPr>
          <p:spPr bwMode="auto">
            <a:xfrm rot="21018900">
              <a:off x="8183382" y="4737265"/>
              <a:ext cx="125965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Formal or</a:t>
              </a:r>
              <a:br>
                <a:rPr lang="en-GB" altLang="en-US" sz="1200" dirty="0">
                  <a:solidFill>
                    <a:schemeClr val="bg1"/>
                  </a:solidFill>
                  <a:ea typeface="MS PGothic" panose="020B0600070205080204" pitchFamily="34" charset="-128"/>
                </a:rPr>
              </a:br>
              <a:r>
                <a:rPr lang="en-GB" altLang="en-US" sz="1200" dirty="0">
                  <a:solidFill>
                    <a:schemeClr val="bg1"/>
                  </a:solidFill>
                  <a:ea typeface="MS PGothic" panose="020B0600070205080204" pitchFamily="34" charset="-128"/>
                </a:rPr>
                <a:t>informal</a:t>
              </a:r>
            </a:p>
          </p:txBody>
        </p:sp>
        <p:sp>
          <p:nvSpPr>
            <p:cNvPr id="21" name="Text Box 42">
              <a:extLst>
                <a:ext uri="{FF2B5EF4-FFF2-40B4-BE49-F238E27FC236}">
                  <a16:creationId xmlns:a16="http://schemas.microsoft.com/office/drawing/2014/main" id="{47A9C249-CCA7-6748-83B2-3557BDA58FE4}"/>
                </a:ext>
              </a:extLst>
            </p:cNvPr>
            <p:cNvSpPr txBox="1">
              <a:spLocks noChangeArrowheads="1"/>
            </p:cNvSpPr>
            <p:nvPr/>
          </p:nvSpPr>
          <p:spPr bwMode="auto">
            <a:xfrm rot="1251642">
              <a:off x="9219923" y="2335061"/>
              <a:ext cx="86694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Language effects</a:t>
              </a:r>
            </a:p>
          </p:txBody>
        </p:sp>
        <p:sp>
          <p:nvSpPr>
            <p:cNvPr id="22" name="Text Box 44">
              <a:extLst>
                <a:ext uri="{FF2B5EF4-FFF2-40B4-BE49-F238E27FC236}">
                  <a16:creationId xmlns:a16="http://schemas.microsoft.com/office/drawing/2014/main" id="{405D41C7-8E9E-5347-97FD-743753DF6471}"/>
                </a:ext>
              </a:extLst>
            </p:cNvPr>
            <p:cNvSpPr txBox="1">
              <a:spLocks noChangeArrowheads="1"/>
            </p:cNvSpPr>
            <p:nvPr/>
          </p:nvSpPr>
          <p:spPr bwMode="auto">
            <a:xfrm rot="333141">
              <a:off x="9282253" y="3538616"/>
              <a:ext cx="933960"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200" dirty="0">
                  <a:solidFill>
                    <a:schemeClr val="bg1"/>
                  </a:solidFill>
                  <a:ea typeface="MS PGothic" panose="020B0600070205080204" pitchFamily="34" charset="-128"/>
                </a:rPr>
                <a:t> </a:t>
              </a:r>
              <a:r>
                <a:rPr lang="en-GB" altLang="en-US" sz="1200" dirty="0">
                  <a:solidFill>
                    <a:schemeClr val="bg1"/>
                  </a:solidFill>
                  <a:latin typeface="Segoe Print" panose="02000800000000000000" pitchFamily="2" charset="0"/>
                  <a:ea typeface="MS PGothic" panose="020B0600070205080204" pitchFamily="34" charset="-128"/>
                </a:rPr>
                <a:t>Any tense</a:t>
              </a:r>
            </a:p>
            <a:p>
              <a:pPr algn="ctr">
                <a:spcBef>
                  <a:spcPct val="50000"/>
                </a:spcBef>
                <a:buFontTx/>
                <a:buNone/>
              </a:pPr>
              <a:endParaRPr lang="en-GB" altLang="en-US" sz="1200" dirty="0">
                <a:solidFill>
                  <a:schemeClr val="bg1"/>
                </a:solidFill>
                <a:ea typeface="MS PGothic" panose="020B0600070205080204" pitchFamily="34" charset="-128"/>
              </a:endParaRPr>
            </a:p>
          </p:txBody>
        </p:sp>
        <p:sp>
          <p:nvSpPr>
            <p:cNvPr id="54" name="Text Box 41">
              <a:extLst>
                <a:ext uri="{FF2B5EF4-FFF2-40B4-BE49-F238E27FC236}">
                  <a16:creationId xmlns:a16="http://schemas.microsoft.com/office/drawing/2014/main" id="{15506AA9-80B2-F948-B27F-663826B257FC}"/>
                </a:ext>
              </a:extLst>
            </p:cNvPr>
            <p:cNvSpPr txBox="1">
              <a:spLocks noChangeArrowheads="1"/>
            </p:cNvSpPr>
            <p:nvPr/>
          </p:nvSpPr>
          <p:spPr bwMode="auto">
            <a:xfrm rot="781278">
              <a:off x="9227158" y="4624020"/>
              <a:ext cx="96035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Use of rhyme</a:t>
              </a:r>
            </a:p>
          </p:txBody>
        </p:sp>
        <p:sp>
          <p:nvSpPr>
            <p:cNvPr id="41" name="Text Box 22">
              <a:extLst>
                <a:ext uri="{FF2B5EF4-FFF2-40B4-BE49-F238E27FC236}">
                  <a16:creationId xmlns:a16="http://schemas.microsoft.com/office/drawing/2014/main" id="{4DBC169B-5901-9342-A9FF-E3F382CBE77E}"/>
                </a:ext>
              </a:extLst>
            </p:cNvPr>
            <p:cNvSpPr txBox="1">
              <a:spLocks noChangeArrowheads="1"/>
            </p:cNvSpPr>
            <p:nvPr/>
          </p:nvSpPr>
          <p:spPr bwMode="auto">
            <a:xfrm rot="627484">
              <a:off x="5038822" y="2771734"/>
              <a:ext cx="933792"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Each stanza follows the same pattern</a:t>
              </a:r>
            </a:p>
          </p:txBody>
        </p:sp>
      </p:grpSp>
      <p:sp>
        <p:nvSpPr>
          <p:cNvPr id="24" name="Subtitle 2">
            <a:extLst>
              <a:ext uri="{FF2B5EF4-FFF2-40B4-BE49-F238E27FC236}">
                <a16:creationId xmlns:a16="http://schemas.microsoft.com/office/drawing/2014/main" id="{8155F074-2F66-2D43-B3A9-B4F32D547DD3}"/>
              </a:ext>
            </a:extLst>
          </p:cNvPr>
          <p:cNvSpPr txBox="1">
            <a:spLocks/>
          </p:cNvSpPr>
          <p:nvPr/>
        </p:nvSpPr>
        <p:spPr>
          <a:xfrm>
            <a:off x="0" y="472094"/>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Teacher modelling – Poetry </a:t>
            </a:r>
          </a:p>
        </p:txBody>
      </p:sp>
      <p:grpSp>
        <p:nvGrpSpPr>
          <p:cNvPr id="25" name="Group 2">
            <a:extLst>
              <a:ext uri="{FF2B5EF4-FFF2-40B4-BE49-F238E27FC236}">
                <a16:creationId xmlns:a16="http://schemas.microsoft.com/office/drawing/2014/main" id="{5FC44A16-5FC9-1B41-A9C6-166643A90544}"/>
              </a:ext>
            </a:extLst>
          </p:cNvPr>
          <p:cNvGrpSpPr>
            <a:grpSpLocks/>
          </p:cNvGrpSpPr>
          <p:nvPr/>
        </p:nvGrpSpPr>
        <p:grpSpPr bwMode="auto">
          <a:xfrm>
            <a:off x="1047008" y="2537244"/>
            <a:ext cx="2693876" cy="2672551"/>
            <a:chOff x="3805" y="1284"/>
            <a:chExt cx="1955" cy="1637"/>
          </a:xfrm>
        </p:grpSpPr>
        <p:sp>
          <p:nvSpPr>
            <p:cNvPr id="26" name="Text Box 12">
              <a:extLst>
                <a:ext uri="{FF2B5EF4-FFF2-40B4-BE49-F238E27FC236}">
                  <a16:creationId xmlns:a16="http://schemas.microsoft.com/office/drawing/2014/main" id="{8F834B29-F5BE-A046-8FDB-5D999EAB72D1}"/>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b="1" dirty="0">
                  <a:solidFill>
                    <a:srgbClr val="0070C0"/>
                  </a:solidFill>
                </a:rPr>
                <a:t>Teacher modelling</a:t>
              </a:r>
            </a:p>
          </p:txBody>
        </p:sp>
        <p:sp>
          <p:nvSpPr>
            <p:cNvPr id="27" name="Text Box 13">
              <a:extLst>
                <a:ext uri="{FF2B5EF4-FFF2-40B4-BE49-F238E27FC236}">
                  <a16:creationId xmlns:a16="http://schemas.microsoft.com/office/drawing/2014/main" id="{E0AF6B43-24B5-A249-BCDD-9AABE86337D8}"/>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414042"/>
                  </a:solidFill>
                </a:rPr>
                <a:t>Teacher scribing</a:t>
              </a:r>
            </a:p>
            <a:p>
              <a:pPr algn="ctr" eaLnBrk="1" hangingPunct="1">
                <a:lnSpc>
                  <a:spcPct val="90000"/>
                </a:lnSpc>
                <a:buFontTx/>
                <a:buNone/>
              </a:pPr>
              <a:r>
                <a:rPr lang="en-GB" altLang="en-US" sz="1700" dirty="0">
                  <a:solidFill>
                    <a:srgbClr val="414042"/>
                  </a:solidFill>
                </a:rPr>
                <a:t>Supported writing</a:t>
              </a:r>
            </a:p>
            <a:p>
              <a:pPr algn="ctr" eaLnBrk="1" hangingPunct="1">
                <a:lnSpc>
                  <a:spcPct val="90000"/>
                </a:lnSpc>
                <a:buFontTx/>
                <a:buNone/>
              </a:pPr>
              <a:r>
                <a:rPr lang="en-GB" altLang="en-US" sz="1700" dirty="0">
                  <a:solidFill>
                    <a:srgbClr val="414042"/>
                  </a:solidFill>
                </a:rPr>
                <a:t>Independent writing</a:t>
              </a:r>
            </a:p>
          </p:txBody>
        </p:sp>
        <p:sp>
          <p:nvSpPr>
            <p:cNvPr id="28" name="Oval 14">
              <a:extLst>
                <a:ext uri="{FF2B5EF4-FFF2-40B4-BE49-F238E27FC236}">
                  <a16:creationId xmlns:a16="http://schemas.microsoft.com/office/drawing/2014/main" id="{E4183FB6-2C09-C848-8E8C-0DDB83C685F7}"/>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grpSp>
        <p:nvGrpSpPr>
          <p:cNvPr id="29" name="Group 28">
            <a:extLst>
              <a:ext uri="{FF2B5EF4-FFF2-40B4-BE49-F238E27FC236}">
                <a16:creationId xmlns:a16="http://schemas.microsoft.com/office/drawing/2014/main" id="{21D70541-6B2E-7F47-874C-229EE2D0180E}"/>
              </a:ext>
            </a:extLst>
          </p:cNvPr>
          <p:cNvGrpSpPr/>
          <p:nvPr/>
        </p:nvGrpSpPr>
        <p:grpSpPr>
          <a:xfrm>
            <a:off x="5788944" y="2545324"/>
            <a:ext cx="3536783" cy="1841091"/>
            <a:chOff x="5788944" y="2786239"/>
            <a:chExt cx="3536783" cy="1841091"/>
          </a:xfrm>
        </p:grpSpPr>
        <p:sp>
          <p:nvSpPr>
            <p:cNvPr id="30" name="Rectangle 13">
              <a:extLst>
                <a:ext uri="{FF2B5EF4-FFF2-40B4-BE49-F238E27FC236}">
                  <a16:creationId xmlns:a16="http://schemas.microsoft.com/office/drawing/2014/main" id="{94C6A391-01DB-4144-86E8-1F708CB095F1}"/>
                </a:ext>
              </a:extLst>
            </p:cNvPr>
            <p:cNvSpPr>
              <a:spLocks noChangeArrowheads="1"/>
            </p:cNvSpPr>
            <p:nvPr/>
          </p:nvSpPr>
          <p:spPr bwMode="auto">
            <a:xfrm>
              <a:off x="6020997" y="2786239"/>
              <a:ext cx="3263752" cy="1841091"/>
            </a:xfrm>
            <a:prstGeom prst="rect">
              <a:avLst/>
            </a:prstGeom>
            <a:solidFill>
              <a:schemeClr val="bg1"/>
            </a:solidFill>
            <a:ln w="19050" algn="ctr">
              <a:solidFill>
                <a:srgbClr val="0070C0"/>
              </a:solidFill>
              <a:miter lim="800000"/>
              <a:headEnd/>
              <a:tailEnd/>
            </a:ln>
            <a:effectLst/>
          </p:spPr>
          <p:txBody>
            <a:bodyPr>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a:p>
          </p:txBody>
        </p:sp>
        <p:sp>
          <p:nvSpPr>
            <p:cNvPr id="31" name="Rectangle 30">
              <a:extLst>
                <a:ext uri="{FF2B5EF4-FFF2-40B4-BE49-F238E27FC236}">
                  <a16:creationId xmlns:a16="http://schemas.microsoft.com/office/drawing/2014/main" id="{B42CF62D-053C-6946-B919-4F97FFDF10CB}"/>
                </a:ext>
              </a:extLst>
            </p:cNvPr>
            <p:cNvSpPr/>
            <p:nvPr/>
          </p:nvSpPr>
          <p:spPr>
            <a:xfrm>
              <a:off x="6054360" y="2823340"/>
              <a:ext cx="3196272" cy="443302"/>
            </a:xfrm>
            <a:prstGeom prst="rect">
              <a:avLst/>
            </a:prstGeom>
            <a:solidFill>
              <a:srgbClr val="39AB4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 Box 15">
              <a:extLst>
                <a:ext uri="{FF2B5EF4-FFF2-40B4-BE49-F238E27FC236}">
                  <a16:creationId xmlns:a16="http://schemas.microsoft.com/office/drawing/2014/main" id="{33DC18A5-AAD3-AA4D-8776-426AB0F1E532}"/>
                </a:ext>
              </a:extLst>
            </p:cNvPr>
            <p:cNvSpPr txBox="1">
              <a:spLocks noChangeArrowheads="1"/>
            </p:cNvSpPr>
            <p:nvPr/>
          </p:nvSpPr>
          <p:spPr bwMode="auto">
            <a:xfrm>
              <a:off x="6137641" y="2801449"/>
              <a:ext cx="278988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50000"/>
                </a:spcBef>
                <a:buFontTx/>
                <a:buNone/>
              </a:pPr>
              <a:r>
                <a:rPr lang="en-GB" altLang="en-US" sz="1200" b="1" dirty="0">
                  <a:solidFill>
                    <a:schemeClr val="bg1"/>
                  </a:solidFill>
                  <a:ea typeface="MS PGothic" panose="020B0600070205080204" pitchFamily="34" charset="-128"/>
                </a:rPr>
                <a:t>What effect do you want to have on the reader?</a:t>
              </a:r>
            </a:p>
          </p:txBody>
        </p:sp>
        <p:sp>
          <p:nvSpPr>
            <p:cNvPr id="33" name="Text Box 16">
              <a:extLst>
                <a:ext uri="{FF2B5EF4-FFF2-40B4-BE49-F238E27FC236}">
                  <a16:creationId xmlns:a16="http://schemas.microsoft.com/office/drawing/2014/main" id="{6193A581-8D1C-F542-AAFD-3FF27F7EBF63}"/>
                </a:ext>
              </a:extLst>
            </p:cNvPr>
            <p:cNvSpPr txBox="1">
              <a:spLocks noChangeArrowheads="1"/>
            </p:cNvSpPr>
            <p:nvPr/>
          </p:nvSpPr>
          <p:spPr bwMode="auto">
            <a:xfrm rot="704613">
              <a:off x="8304653" y="3406866"/>
              <a:ext cx="102107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Be entertained</a:t>
              </a:r>
            </a:p>
          </p:txBody>
        </p:sp>
        <p:sp>
          <p:nvSpPr>
            <p:cNvPr id="34" name="Text Box 17">
              <a:extLst>
                <a:ext uri="{FF2B5EF4-FFF2-40B4-BE49-F238E27FC236}">
                  <a16:creationId xmlns:a16="http://schemas.microsoft.com/office/drawing/2014/main" id="{7D4A13B3-4B2B-B749-AF4E-87C5950DE742}"/>
                </a:ext>
              </a:extLst>
            </p:cNvPr>
            <p:cNvSpPr txBox="1">
              <a:spLocks noChangeArrowheads="1"/>
            </p:cNvSpPr>
            <p:nvPr/>
          </p:nvSpPr>
          <p:spPr bwMode="auto">
            <a:xfrm rot="21027077">
              <a:off x="6031727" y="3452346"/>
              <a:ext cx="88052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Be informed</a:t>
              </a:r>
            </a:p>
          </p:txBody>
        </p:sp>
        <p:sp>
          <p:nvSpPr>
            <p:cNvPr id="35" name="Text Box 18">
              <a:extLst>
                <a:ext uri="{FF2B5EF4-FFF2-40B4-BE49-F238E27FC236}">
                  <a16:creationId xmlns:a16="http://schemas.microsoft.com/office/drawing/2014/main" id="{BE6D4EEC-1F7F-2744-8E11-793FBD19CCF7}"/>
                </a:ext>
              </a:extLst>
            </p:cNvPr>
            <p:cNvSpPr txBox="1">
              <a:spLocks noChangeArrowheads="1"/>
            </p:cNvSpPr>
            <p:nvPr/>
          </p:nvSpPr>
          <p:spPr bwMode="auto">
            <a:xfrm rot="21295211">
              <a:off x="5788944" y="4193869"/>
              <a:ext cx="2587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To enjoy the poem</a:t>
              </a:r>
            </a:p>
          </p:txBody>
        </p:sp>
        <p:sp>
          <p:nvSpPr>
            <p:cNvPr id="36" name="Text Box 19">
              <a:extLst>
                <a:ext uri="{FF2B5EF4-FFF2-40B4-BE49-F238E27FC236}">
                  <a16:creationId xmlns:a16="http://schemas.microsoft.com/office/drawing/2014/main" id="{4FC8ADB1-45B7-4F49-A966-1F3AF3E1FA6F}"/>
                </a:ext>
              </a:extLst>
            </p:cNvPr>
            <p:cNvSpPr txBox="1">
              <a:spLocks noChangeArrowheads="1"/>
            </p:cNvSpPr>
            <p:nvPr/>
          </p:nvSpPr>
          <p:spPr bwMode="auto">
            <a:xfrm rot="1186130">
              <a:off x="8250763" y="4033825"/>
              <a:ext cx="102739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To perform the poem</a:t>
              </a:r>
            </a:p>
          </p:txBody>
        </p:sp>
      </p:grpSp>
      <p:grpSp>
        <p:nvGrpSpPr>
          <p:cNvPr id="37" name="Group 36">
            <a:extLst>
              <a:ext uri="{FF2B5EF4-FFF2-40B4-BE49-F238E27FC236}">
                <a16:creationId xmlns:a16="http://schemas.microsoft.com/office/drawing/2014/main" id="{16730E74-27AE-3B45-B2E8-1C5D69EA9F3D}"/>
              </a:ext>
            </a:extLst>
          </p:cNvPr>
          <p:cNvGrpSpPr/>
          <p:nvPr/>
        </p:nvGrpSpPr>
        <p:grpSpPr>
          <a:xfrm>
            <a:off x="4204253" y="1128556"/>
            <a:ext cx="6771252" cy="4674627"/>
            <a:chOff x="4204253" y="1369471"/>
            <a:chExt cx="6771252" cy="4674627"/>
          </a:xfrm>
        </p:grpSpPr>
        <p:sp>
          <p:nvSpPr>
            <p:cNvPr id="38" name="Rectangle 37">
              <a:extLst>
                <a:ext uri="{FF2B5EF4-FFF2-40B4-BE49-F238E27FC236}">
                  <a16:creationId xmlns:a16="http://schemas.microsoft.com/office/drawing/2014/main" id="{031EC4C7-FB0B-5D43-8D3A-ED65CEC9AE03}"/>
                </a:ext>
              </a:extLst>
            </p:cNvPr>
            <p:cNvSpPr/>
            <p:nvPr/>
          </p:nvSpPr>
          <p:spPr>
            <a:xfrm>
              <a:off x="4330241" y="1391956"/>
              <a:ext cx="2718629" cy="364931"/>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25">
              <a:extLst>
                <a:ext uri="{FF2B5EF4-FFF2-40B4-BE49-F238E27FC236}">
                  <a16:creationId xmlns:a16="http://schemas.microsoft.com/office/drawing/2014/main" id="{F45807D1-F26C-CC43-AE79-BC160B2E2195}"/>
                </a:ext>
              </a:extLst>
            </p:cNvPr>
            <p:cNvSpPr>
              <a:spLocks noChangeArrowheads="1"/>
            </p:cNvSpPr>
            <p:nvPr/>
          </p:nvSpPr>
          <p:spPr bwMode="auto">
            <a:xfrm>
              <a:off x="4330241" y="1369471"/>
              <a:ext cx="6645264" cy="4674627"/>
            </a:xfrm>
            <a:prstGeom prst="rect">
              <a:avLst/>
            </a:prstGeom>
            <a:noFill/>
            <a:ln w="38100" algn="ctr">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a:p>
          </p:txBody>
        </p:sp>
        <p:sp>
          <p:nvSpPr>
            <p:cNvPr id="40" name="Text Box 27">
              <a:extLst>
                <a:ext uri="{FF2B5EF4-FFF2-40B4-BE49-F238E27FC236}">
                  <a16:creationId xmlns:a16="http://schemas.microsoft.com/office/drawing/2014/main" id="{DFD9A386-D9B4-5646-8BED-5DD5488EEA7D}"/>
                </a:ext>
              </a:extLst>
            </p:cNvPr>
            <p:cNvSpPr txBox="1">
              <a:spLocks noChangeArrowheads="1"/>
            </p:cNvSpPr>
            <p:nvPr/>
          </p:nvSpPr>
          <p:spPr bwMode="auto">
            <a:xfrm>
              <a:off x="4204253" y="1426073"/>
              <a:ext cx="284461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b="1" dirty="0">
                  <a:solidFill>
                    <a:schemeClr val="bg1"/>
                  </a:solidFill>
                  <a:ea typeface="MS PGothic" panose="020B0600070205080204" pitchFamily="34" charset="-128"/>
                </a:rPr>
                <a:t>What examples might be included?</a:t>
              </a:r>
            </a:p>
          </p:txBody>
        </p:sp>
        <p:sp>
          <p:nvSpPr>
            <p:cNvPr id="44" name="Text Box 33">
              <a:extLst>
                <a:ext uri="{FF2B5EF4-FFF2-40B4-BE49-F238E27FC236}">
                  <a16:creationId xmlns:a16="http://schemas.microsoft.com/office/drawing/2014/main" id="{00C928E7-237E-4948-B741-5DA5B1F07551}"/>
                </a:ext>
              </a:extLst>
            </p:cNvPr>
            <p:cNvSpPr txBox="1">
              <a:spLocks noChangeArrowheads="1"/>
            </p:cNvSpPr>
            <p:nvPr/>
          </p:nvSpPr>
          <p:spPr bwMode="auto">
            <a:xfrm rot="21227924">
              <a:off x="7270221" y="1573418"/>
              <a:ext cx="174528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Relevant vocabulary</a:t>
              </a:r>
            </a:p>
          </p:txBody>
        </p:sp>
      </p:grpSp>
      <p:cxnSp>
        <p:nvCxnSpPr>
          <p:cNvPr id="48" name="Straight Arrow Connector 47">
            <a:extLst>
              <a:ext uri="{FF2B5EF4-FFF2-40B4-BE49-F238E27FC236}">
                <a16:creationId xmlns:a16="http://schemas.microsoft.com/office/drawing/2014/main" id="{7EC0AB23-FA55-4249-8EDE-A4A1CABAE0C6}"/>
              </a:ext>
            </a:extLst>
          </p:cNvPr>
          <p:cNvCxnSpPr>
            <a:cxnSpLocks/>
          </p:cNvCxnSpPr>
          <p:nvPr/>
        </p:nvCxnSpPr>
        <p:spPr>
          <a:xfrm>
            <a:off x="2371899" y="3368013"/>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49" name="Rectangle 48">
            <a:extLst>
              <a:ext uri="{FF2B5EF4-FFF2-40B4-BE49-F238E27FC236}">
                <a16:creationId xmlns:a16="http://schemas.microsoft.com/office/drawing/2014/main" id="{0984ACA2-ACE1-9044-88C9-F134DAACE539}"/>
              </a:ext>
            </a:extLst>
          </p:cNvPr>
          <p:cNvSpPr/>
          <p:nvPr/>
        </p:nvSpPr>
        <p:spPr>
          <a:xfrm>
            <a:off x="6933315" y="3088137"/>
            <a:ext cx="1396201" cy="755463"/>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 Box 15">
            <a:extLst>
              <a:ext uri="{FF2B5EF4-FFF2-40B4-BE49-F238E27FC236}">
                <a16:creationId xmlns:a16="http://schemas.microsoft.com/office/drawing/2014/main" id="{DFB95A8F-1269-0A45-8B60-B8CBC4A4DA53}"/>
              </a:ext>
            </a:extLst>
          </p:cNvPr>
          <p:cNvSpPr txBox="1">
            <a:spLocks noChangeArrowheads="1"/>
          </p:cNvSpPr>
          <p:nvPr/>
        </p:nvSpPr>
        <p:spPr bwMode="auto">
          <a:xfrm>
            <a:off x="7045596" y="3130406"/>
            <a:ext cx="112160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b="1" dirty="0">
                <a:solidFill>
                  <a:schemeClr val="bg1"/>
                </a:solidFill>
                <a:ea typeface="MS PGothic" panose="020B0600070205080204" pitchFamily="34" charset="-128"/>
              </a:rPr>
              <a:t>Start with audience and purpose</a:t>
            </a:r>
          </a:p>
        </p:txBody>
      </p:sp>
      <p:sp>
        <p:nvSpPr>
          <p:cNvPr id="51" name="Rectangle 50">
            <a:extLst>
              <a:ext uri="{FF2B5EF4-FFF2-40B4-BE49-F238E27FC236}">
                <a16:creationId xmlns:a16="http://schemas.microsoft.com/office/drawing/2014/main" id="{3DD3CBCC-819E-EB43-824D-016FB24B0CEB}"/>
              </a:ext>
            </a:extLst>
          </p:cNvPr>
          <p:cNvSpPr/>
          <p:nvPr/>
        </p:nvSpPr>
        <p:spPr>
          <a:xfrm>
            <a:off x="666981" y="661381"/>
            <a:ext cx="2478853" cy="1415143"/>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3</a:t>
            </a:r>
          </a:p>
          <a:p>
            <a:pPr marL="144000" lvl="0">
              <a:spcBef>
                <a:spcPts val="500"/>
              </a:spcBef>
              <a:tabLst>
                <a:tab pos="130175" algn="l"/>
              </a:tabLst>
            </a:pPr>
            <a:r>
              <a:rPr lang="en-GB" altLang="en-US" sz="1600" dirty="0">
                <a:solidFill>
                  <a:prstClr val="white"/>
                </a:solidFill>
                <a:latin typeface="Comic Sans MS" panose="030F0902030302020204" pitchFamily="66" charset="0"/>
              </a:rPr>
              <a:t>Teacher modelling: Planning, drafting, writing, editing</a:t>
            </a:r>
          </a:p>
        </p:txBody>
      </p:sp>
      <p:sp>
        <p:nvSpPr>
          <p:cNvPr id="52" name="TextBox 51">
            <a:extLst>
              <a:ext uri="{FF2B5EF4-FFF2-40B4-BE49-F238E27FC236}">
                <a16:creationId xmlns:a16="http://schemas.microsoft.com/office/drawing/2014/main" id="{933473AC-0F53-F944-8768-516B6247AA7F}"/>
              </a:ext>
            </a:extLst>
          </p:cNvPr>
          <p:cNvSpPr txBox="1"/>
          <p:nvPr/>
        </p:nvSpPr>
        <p:spPr>
          <a:xfrm>
            <a:off x="666610" y="5419731"/>
            <a:ext cx="3816489" cy="430887"/>
          </a:xfrm>
          <a:prstGeom prst="rect">
            <a:avLst/>
          </a:prstGeom>
          <a:noFill/>
        </p:spPr>
        <p:txBody>
          <a:bodyPr wrap="square">
            <a:spAutoFit/>
          </a:bodyPr>
          <a:lstStyle/>
          <a:p>
            <a:pPr>
              <a:spcBef>
                <a:spcPct val="50000"/>
              </a:spcBef>
            </a:pPr>
            <a:r>
              <a:rPr lang="en-GB" altLang="en-US" sz="2200" b="1" dirty="0">
                <a:solidFill>
                  <a:srgbClr val="0070C0"/>
                </a:solidFill>
                <a:latin typeface="Comic Sans MS" panose="030F0902030302020204" pitchFamily="66" charset="0"/>
              </a:rPr>
              <a:t>Who is your audience?</a:t>
            </a:r>
          </a:p>
        </p:txBody>
      </p:sp>
      <p:sp>
        <p:nvSpPr>
          <p:cNvPr id="53" name="Rectangle 30">
            <a:extLst>
              <a:ext uri="{FF2B5EF4-FFF2-40B4-BE49-F238E27FC236}">
                <a16:creationId xmlns:a16="http://schemas.microsoft.com/office/drawing/2014/main" id="{3CCA4D74-021D-DE4A-9BB8-5DE061B2E7ED}"/>
              </a:ext>
            </a:extLst>
          </p:cNvPr>
          <p:cNvSpPr>
            <a:spLocks noChangeArrowheads="1"/>
          </p:cNvSpPr>
          <p:nvPr/>
        </p:nvSpPr>
        <p:spPr bwMode="auto">
          <a:xfrm>
            <a:off x="666981" y="5920286"/>
            <a:ext cx="121920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GB" altLang="en-US" dirty="0">
                <a:solidFill>
                  <a:srgbClr val="414042"/>
                </a:solidFill>
                <a:latin typeface="Comic Sans MS" panose="030F0902030302020204" pitchFamily="66" charset="0"/>
              </a:rPr>
              <a:t>Look at the example on the next slide, then plan and write your own lines.</a:t>
            </a:r>
          </a:p>
        </p:txBody>
      </p:sp>
      <p:sp>
        <p:nvSpPr>
          <p:cNvPr id="2" name="TextBox 1">
            <a:extLst>
              <a:ext uri="{FF2B5EF4-FFF2-40B4-BE49-F238E27FC236}">
                <a16:creationId xmlns:a16="http://schemas.microsoft.com/office/drawing/2014/main" id="{404A3759-57C9-0722-0060-1E32FEB90AB9}"/>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61</a:t>
            </a:r>
          </a:p>
        </p:txBody>
      </p:sp>
    </p:spTree>
    <p:extLst>
      <p:ext uri="{BB962C8B-B14F-4D97-AF65-F5344CB8AC3E}">
        <p14:creationId xmlns:p14="http://schemas.microsoft.com/office/powerpoint/2010/main" val="1444572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sky, outdoor, water, boat&#10;&#10;Description automatically generated">
            <a:extLst>
              <a:ext uri="{FF2B5EF4-FFF2-40B4-BE49-F238E27FC236}">
                <a16:creationId xmlns:a16="http://schemas.microsoft.com/office/drawing/2014/main" id="{256CC650-C492-2F46-90EA-FB251E3C075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59790" y="1135754"/>
            <a:ext cx="2095033" cy="1396688"/>
          </a:xfrm>
          <a:prstGeom prst="rect">
            <a:avLst/>
          </a:prstGeom>
        </p:spPr>
      </p:pic>
      <p:sp>
        <p:nvSpPr>
          <p:cNvPr id="42" name="Rectangle 7">
            <a:extLst>
              <a:ext uri="{FF2B5EF4-FFF2-40B4-BE49-F238E27FC236}">
                <a16:creationId xmlns:a16="http://schemas.microsoft.com/office/drawing/2014/main" id="{A5F06A83-FD61-7E43-A936-912439D65D15}"/>
              </a:ext>
            </a:extLst>
          </p:cNvPr>
          <p:cNvSpPr>
            <a:spLocks noChangeArrowheads="1"/>
          </p:cNvSpPr>
          <p:nvPr/>
        </p:nvSpPr>
        <p:spPr bwMode="auto">
          <a:xfrm>
            <a:off x="4291852" y="1074689"/>
            <a:ext cx="7099300"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r>
              <a:rPr lang="en-GB" altLang="en-US" sz="1900" dirty="0">
                <a:solidFill>
                  <a:srgbClr val="414042"/>
                </a:solidFill>
              </a:rPr>
              <a:t>Brave buoyant lifeboat with a dedicated crew</a:t>
            </a:r>
          </a:p>
          <a:p>
            <a:pPr eaLnBrk="1" hangingPunct="1">
              <a:spcBef>
                <a:spcPct val="0"/>
              </a:spcBef>
              <a:buFontTx/>
              <a:buNone/>
            </a:pPr>
            <a:r>
              <a:rPr lang="en-GB" altLang="en-US" sz="1900" dirty="0">
                <a:solidFill>
                  <a:srgbClr val="414042"/>
                </a:solidFill>
              </a:rPr>
              <a:t>Ploughing through the waves of the rugged rocky coast,</a:t>
            </a:r>
          </a:p>
          <a:p>
            <a:pPr eaLnBrk="1" hangingPunct="1">
              <a:spcBef>
                <a:spcPct val="0"/>
              </a:spcBef>
              <a:buFontTx/>
              <a:buNone/>
            </a:pPr>
            <a:r>
              <a:rPr lang="en-GB" altLang="en-US" sz="1900" dirty="0">
                <a:solidFill>
                  <a:srgbClr val="414042"/>
                </a:solidFill>
              </a:rPr>
              <a:t>With a cargo of signals,</a:t>
            </a:r>
          </a:p>
          <a:p>
            <a:pPr eaLnBrk="1" hangingPunct="1">
              <a:spcBef>
                <a:spcPct val="0"/>
              </a:spcBef>
              <a:buFontTx/>
              <a:buNone/>
            </a:pPr>
            <a:r>
              <a:rPr lang="en-US" altLang="en-US" sz="1900" dirty="0">
                <a:solidFill>
                  <a:srgbClr val="414042"/>
                </a:solidFill>
              </a:rPr>
              <a:t>S</a:t>
            </a:r>
            <a:r>
              <a:rPr lang="en-GB" altLang="en-US" sz="1900" dirty="0" err="1">
                <a:solidFill>
                  <a:srgbClr val="414042"/>
                </a:solidFill>
              </a:rPr>
              <a:t>earchlights</a:t>
            </a:r>
            <a:r>
              <a:rPr lang="en-GB" altLang="en-US" sz="1900" dirty="0">
                <a:solidFill>
                  <a:srgbClr val="414042"/>
                </a:solidFill>
              </a:rPr>
              <a:t>, compasses,</a:t>
            </a:r>
          </a:p>
          <a:p>
            <a:pPr eaLnBrk="1" hangingPunct="1">
              <a:spcBef>
                <a:spcPct val="0"/>
              </a:spcBef>
              <a:buFontTx/>
              <a:buNone/>
            </a:pPr>
            <a:r>
              <a:rPr lang="en-GB" altLang="en-US" sz="1900" dirty="0">
                <a:solidFill>
                  <a:srgbClr val="414042"/>
                </a:solidFill>
              </a:rPr>
              <a:t>Anchors, and strong rope, and hitching posts.</a:t>
            </a:r>
          </a:p>
        </p:txBody>
      </p:sp>
      <p:sp>
        <p:nvSpPr>
          <p:cNvPr id="43" name="Rectangle 9">
            <a:extLst>
              <a:ext uri="{FF2B5EF4-FFF2-40B4-BE49-F238E27FC236}">
                <a16:creationId xmlns:a16="http://schemas.microsoft.com/office/drawing/2014/main" id="{2F1D47C1-AB8A-C446-A20B-792624A1013B}"/>
              </a:ext>
            </a:extLst>
          </p:cNvPr>
          <p:cNvSpPr>
            <a:spLocks noChangeArrowheads="1"/>
          </p:cNvSpPr>
          <p:nvPr/>
        </p:nvSpPr>
        <p:spPr bwMode="auto">
          <a:xfrm>
            <a:off x="4291852" y="2838103"/>
            <a:ext cx="7564438"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r>
              <a:rPr lang="en-GB" altLang="en-US" sz="1900" dirty="0">
                <a:solidFill>
                  <a:srgbClr val="414042"/>
                </a:solidFill>
              </a:rPr>
              <a:t>Super</a:t>
            </a:r>
            <a:r>
              <a:rPr lang="en-US" altLang="en-US" sz="1900" dirty="0">
                <a:solidFill>
                  <a:srgbClr val="414042"/>
                </a:solidFill>
              </a:rPr>
              <a:t>-</a:t>
            </a:r>
            <a:r>
              <a:rPr lang="en-GB" altLang="en-US" sz="1900" dirty="0">
                <a:solidFill>
                  <a:srgbClr val="414042"/>
                </a:solidFill>
              </a:rPr>
              <a:t>charged speedboat leaving the marina</a:t>
            </a:r>
          </a:p>
          <a:p>
            <a:pPr eaLnBrk="1" hangingPunct="1">
              <a:spcBef>
                <a:spcPct val="0"/>
              </a:spcBef>
              <a:buFontTx/>
              <a:buNone/>
            </a:pPr>
            <a:r>
              <a:rPr lang="en-GB" altLang="en-US" sz="1900" dirty="0">
                <a:solidFill>
                  <a:srgbClr val="414042"/>
                </a:solidFill>
              </a:rPr>
              <a:t>Splashing through the calmness of the blue-green lake,</a:t>
            </a:r>
          </a:p>
          <a:p>
            <a:pPr eaLnBrk="1" hangingPunct="1">
              <a:spcBef>
                <a:spcPct val="0"/>
              </a:spcBef>
              <a:buFontTx/>
              <a:buNone/>
            </a:pPr>
            <a:r>
              <a:rPr lang="en-GB" altLang="en-US" sz="1900" dirty="0">
                <a:solidFill>
                  <a:srgbClr val="414042"/>
                </a:solidFill>
              </a:rPr>
              <a:t>With a cargo of lifejackets,</a:t>
            </a:r>
          </a:p>
          <a:p>
            <a:pPr eaLnBrk="1" hangingPunct="1">
              <a:spcBef>
                <a:spcPct val="0"/>
              </a:spcBef>
              <a:buFontTx/>
              <a:buNone/>
            </a:pPr>
            <a:r>
              <a:rPr lang="en-US" altLang="en-US" sz="1900" dirty="0">
                <a:solidFill>
                  <a:srgbClr val="414042"/>
                </a:solidFill>
              </a:rPr>
              <a:t>W</a:t>
            </a:r>
            <a:r>
              <a:rPr lang="en-GB" altLang="en-US" sz="1900" dirty="0" err="1">
                <a:solidFill>
                  <a:srgbClr val="414042"/>
                </a:solidFill>
              </a:rPr>
              <a:t>ater</a:t>
            </a:r>
            <a:r>
              <a:rPr lang="en-GB" altLang="en-US" sz="1900" dirty="0">
                <a:solidFill>
                  <a:srgbClr val="414042"/>
                </a:solidFill>
              </a:rPr>
              <a:t>-skis, tow-</a:t>
            </a:r>
            <a:r>
              <a:rPr lang="en-US" altLang="en-US" sz="1900" dirty="0">
                <a:solidFill>
                  <a:srgbClr val="414042"/>
                </a:solidFill>
              </a:rPr>
              <a:t>cord</a:t>
            </a:r>
            <a:r>
              <a:rPr lang="en-GB" altLang="en-US" sz="1900" dirty="0">
                <a:solidFill>
                  <a:srgbClr val="414042"/>
                </a:solidFill>
              </a:rPr>
              <a:t>,</a:t>
            </a:r>
          </a:p>
          <a:p>
            <a:pPr eaLnBrk="1" hangingPunct="1">
              <a:spcBef>
                <a:spcPct val="0"/>
              </a:spcBef>
              <a:buFontTx/>
              <a:buNone/>
            </a:pPr>
            <a:r>
              <a:rPr lang="en-GB" altLang="en-US" sz="1900" dirty="0">
                <a:solidFill>
                  <a:srgbClr val="414042"/>
                </a:solidFill>
              </a:rPr>
              <a:t>Radio, and thrill-seekers all wide awake.</a:t>
            </a:r>
          </a:p>
        </p:txBody>
      </p:sp>
      <p:sp>
        <p:nvSpPr>
          <p:cNvPr id="45" name="Rectangle 11">
            <a:extLst>
              <a:ext uri="{FF2B5EF4-FFF2-40B4-BE49-F238E27FC236}">
                <a16:creationId xmlns:a16="http://schemas.microsoft.com/office/drawing/2014/main" id="{0BF91F92-0DAD-FA44-8E72-F504479D7D41}"/>
              </a:ext>
            </a:extLst>
          </p:cNvPr>
          <p:cNvSpPr>
            <a:spLocks noChangeArrowheads="1"/>
          </p:cNvSpPr>
          <p:nvPr/>
        </p:nvSpPr>
        <p:spPr bwMode="auto">
          <a:xfrm>
            <a:off x="4291852" y="4599089"/>
            <a:ext cx="7396163"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r>
              <a:rPr lang="en-GB" altLang="en-US" sz="1900" dirty="0">
                <a:solidFill>
                  <a:srgbClr val="414042"/>
                </a:solidFill>
              </a:rPr>
              <a:t>Brightly painted narrowboat</a:t>
            </a:r>
            <a:r>
              <a:rPr lang="en-US" altLang="en-US" sz="1900" dirty="0">
                <a:solidFill>
                  <a:srgbClr val="414042"/>
                </a:solidFill>
              </a:rPr>
              <a:t> cruising the canal</a:t>
            </a:r>
            <a:endParaRPr lang="en-GB" altLang="en-US" sz="1900" dirty="0">
              <a:solidFill>
                <a:srgbClr val="414042"/>
              </a:solidFill>
            </a:endParaRPr>
          </a:p>
          <a:p>
            <a:pPr eaLnBrk="1" hangingPunct="1">
              <a:spcBef>
                <a:spcPct val="0"/>
              </a:spcBef>
              <a:buFontTx/>
              <a:buNone/>
            </a:pPr>
            <a:r>
              <a:rPr lang="en-US" altLang="en-US" sz="1900" dirty="0">
                <a:solidFill>
                  <a:srgbClr val="414042"/>
                </a:solidFill>
              </a:rPr>
              <a:t>Squeezing </a:t>
            </a:r>
            <a:r>
              <a:rPr lang="en-GB" altLang="en-US" sz="1900" dirty="0">
                <a:solidFill>
                  <a:srgbClr val="414042"/>
                </a:solidFill>
              </a:rPr>
              <a:t>through the confines of the narrow waterways,</a:t>
            </a:r>
          </a:p>
          <a:p>
            <a:pPr eaLnBrk="1" hangingPunct="1">
              <a:spcBef>
                <a:spcPct val="0"/>
              </a:spcBef>
              <a:buFontTx/>
              <a:buNone/>
            </a:pPr>
            <a:r>
              <a:rPr lang="en-GB" altLang="en-US" sz="1900" dirty="0">
                <a:solidFill>
                  <a:srgbClr val="414042"/>
                </a:solidFill>
              </a:rPr>
              <a:t>With a cargo of picnics</a:t>
            </a:r>
            <a:r>
              <a:rPr lang="en-US" altLang="en-US" sz="1900" dirty="0">
                <a:solidFill>
                  <a:srgbClr val="414042"/>
                </a:solidFill>
              </a:rPr>
              <a:t>,</a:t>
            </a:r>
          </a:p>
          <a:p>
            <a:pPr eaLnBrk="1" hangingPunct="1">
              <a:spcBef>
                <a:spcPct val="0"/>
              </a:spcBef>
              <a:buFontTx/>
              <a:buNone/>
            </a:pPr>
            <a:r>
              <a:rPr lang="en-US" altLang="en-US" sz="1900" dirty="0">
                <a:solidFill>
                  <a:srgbClr val="414042"/>
                </a:solidFill>
              </a:rPr>
              <a:t>Binoculars, sunglasses</a:t>
            </a:r>
          </a:p>
          <a:p>
            <a:pPr eaLnBrk="1" hangingPunct="1">
              <a:spcBef>
                <a:spcPct val="0"/>
              </a:spcBef>
              <a:buFontTx/>
              <a:buNone/>
            </a:pPr>
            <a:r>
              <a:rPr lang="en-US" altLang="en-US" sz="1900" dirty="0">
                <a:solidFill>
                  <a:srgbClr val="414042"/>
                </a:solidFill>
              </a:rPr>
              <a:t>And sun cream for protection on long summer days.</a:t>
            </a:r>
            <a:endParaRPr lang="en-GB" altLang="en-US" sz="1900" dirty="0">
              <a:solidFill>
                <a:srgbClr val="414042"/>
              </a:solidFill>
            </a:endParaRPr>
          </a:p>
        </p:txBody>
      </p:sp>
      <p:sp>
        <p:nvSpPr>
          <p:cNvPr id="46" name="Text Box 12">
            <a:extLst>
              <a:ext uri="{FF2B5EF4-FFF2-40B4-BE49-F238E27FC236}">
                <a16:creationId xmlns:a16="http://schemas.microsoft.com/office/drawing/2014/main" id="{784C503C-89FB-174D-B03C-0B9A7164C1CD}"/>
              </a:ext>
            </a:extLst>
          </p:cNvPr>
          <p:cNvSpPr txBox="1">
            <a:spLocks noChangeArrowheads="1"/>
          </p:cNvSpPr>
          <p:nvPr/>
        </p:nvSpPr>
        <p:spPr bwMode="auto">
          <a:xfrm>
            <a:off x="0" y="552374"/>
            <a:ext cx="12191999"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2500" b="1" dirty="0">
                <a:solidFill>
                  <a:srgbClr val="0070C0"/>
                </a:solidFill>
              </a:rPr>
              <a:t>Cargoes</a:t>
            </a:r>
          </a:p>
        </p:txBody>
      </p:sp>
      <p:pic>
        <p:nvPicPr>
          <p:cNvPr id="3" name="Picture 2" descr="A picture containing sky, outdoor, water, red&#10;&#10;Description automatically generated">
            <a:extLst>
              <a:ext uri="{FF2B5EF4-FFF2-40B4-BE49-F238E27FC236}">
                <a16:creationId xmlns:a16="http://schemas.microsoft.com/office/drawing/2014/main" id="{49777278-6B73-834A-B9BD-CB25C739BE1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748864" y="2947796"/>
            <a:ext cx="2095033" cy="1396688"/>
          </a:xfrm>
          <a:prstGeom prst="rect">
            <a:avLst/>
          </a:prstGeom>
        </p:spPr>
      </p:pic>
      <p:pic>
        <p:nvPicPr>
          <p:cNvPr id="7" name="Picture 6" descr="A boat on a canal&#10;&#10;Description automatically generated with low confidence">
            <a:extLst>
              <a:ext uri="{FF2B5EF4-FFF2-40B4-BE49-F238E27FC236}">
                <a16:creationId xmlns:a16="http://schemas.microsoft.com/office/drawing/2014/main" id="{7DC05BF3-4BB2-904F-A920-CA3C01B7A857}"/>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759790" y="4708782"/>
            <a:ext cx="2095033" cy="1396688"/>
          </a:xfrm>
          <a:prstGeom prst="rect">
            <a:avLst/>
          </a:prstGeom>
        </p:spPr>
      </p:pic>
      <p:sp>
        <p:nvSpPr>
          <p:cNvPr id="2" name="TextBox 1">
            <a:extLst>
              <a:ext uri="{FF2B5EF4-FFF2-40B4-BE49-F238E27FC236}">
                <a16:creationId xmlns:a16="http://schemas.microsoft.com/office/drawing/2014/main" id="{94083E86-454E-7F63-648A-49BF6D1D74D6}"/>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62</a:t>
            </a:r>
          </a:p>
        </p:txBody>
      </p:sp>
    </p:spTree>
    <p:extLst>
      <p:ext uri="{BB962C8B-B14F-4D97-AF65-F5344CB8AC3E}">
        <p14:creationId xmlns:p14="http://schemas.microsoft.com/office/powerpoint/2010/main" val="174632243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2E2743E4-BDD3-D144-AD47-54B5D2F91FBC}"/>
              </a:ext>
            </a:extLst>
          </p:cNvPr>
          <p:cNvSpPr/>
          <p:nvPr/>
        </p:nvSpPr>
        <p:spPr>
          <a:xfrm>
            <a:off x="1431924" y="2167143"/>
            <a:ext cx="9282390" cy="28852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pic>
        <p:nvPicPr>
          <p:cNvPr id="15" name="Picture 14" descr="A picture containing sky, water, outdoor, toy&#10;&#10;Description automatically generated">
            <a:extLst>
              <a:ext uri="{FF2B5EF4-FFF2-40B4-BE49-F238E27FC236}">
                <a16:creationId xmlns:a16="http://schemas.microsoft.com/office/drawing/2014/main" id="{C517D1DB-E739-7E44-80B8-8FF1A87C0DD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65284" y="2206579"/>
            <a:ext cx="2695484" cy="2804528"/>
          </a:xfrm>
          <a:prstGeom prst="rect">
            <a:avLst/>
          </a:prstGeom>
        </p:spPr>
      </p:pic>
      <p:pic>
        <p:nvPicPr>
          <p:cNvPr id="17" name="Picture 16" descr="A picture containing sky, water, outdoor, sunset&#10;&#10;Description automatically generated">
            <a:extLst>
              <a:ext uri="{FF2B5EF4-FFF2-40B4-BE49-F238E27FC236}">
                <a16:creationId xmlns:a16="http://schemas.microsoft.com/office/drawing/2014/main" id="{5F3FD707-F5C1-6B4F-97C9-C60036021F6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197470" y="2206579"/>
            <a:ext cx="3795556" cy="2804528"/>
          </a:xfrm>
          <a:prstGeom prst="rect">
            <a:avLst/>
          </a:prstGeom>
        </p:spPr>
      </p:pic>
      <p:pic>
        <p:nvPicPr>
          <p:cNvPr id="20" name="Picture 16">
            <a:extLst>
              <a:ext uri="{FF2B5EF4-FFF2-40B4-BE49-F238E27FC236}">
                <a16:creationId xmlns:a16="http://schemas.microsoft.com/office/drawing/2014/main" id="{685399D0-879C-F140-904D-BBFBF9A75DEB}"/>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8029728" y="2206580"/>
            <a:ext cx="2635575" cy="2804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ubtitle 2">
            <a:extLst>
              <a:ext uri="{FF2B5EF4-FFF2-40B4-BE49-F238E27FC236}">
                <a16:creationId xmlns:a16="http://schemas.microsoft.com/office/drawing/2014/main" id="{26032633-BE41-AF4B-A356-06EC88700DC6}"/>
              </a:ext>
            </a:extLst>
          </p:cNvPr>
          <p:cNvSpPr txBox="1">
            <a:spLocks/>
          </p:cNvSpPr>
          <p:nvPr/>
        </p:nvSpPr>
        <p:spPr>
          <a:xfrm>
            <a:off x="0" y="550833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a:t>
            </a:r>
          </a:p>
        </p:txBody>
      </p:sp>
      <p:pic>
        <p:nvPicPr>
          <p:cNvPr id="11" name="Picture 10" descr="A picture containing text, clipart&#10;&#10;Description automatically generated">
            <a:extLst>
              <a:ext uri="{FF2B5EF4-FFF2-40B4-BE49-F238E27FC236}">
                <a16:creationId xmlns:a16="http://schemas.microsoft.com/office/drawing/2014/main" id="{33D0A675-D815-0B42-B7C1-CE32046CF3D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12" name="Subtitle 2">
            <a:extLst>
              <a:ext uri="{FF2B5EF4-FFF2-40B4-BE49-F238E27FC236}">
                <a16:creationId xmlns:a16="http://schemas.microsoft.com/office/drawing/2014/main" id="{B53D07D4-A2E2-1942-BED9-A705B16CD35D}"/>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sp>
        <p:nvSpPr>
          <p:cNvPr id="22" name="Title 1">
            <a:extLst>
              <a:ext uri="{FF2B5EF4-FFF2-40B4-BE49-F238E27FC236}">
                <a16:creationId xmlns:a16="http://schemas.microsoft.com/office/drawing/2014/main" id="{9754B1C3-4EB6-F646-94FD-1A9A601425FD}"/>
              </a:ext>
            </a:extLst>
          </p:cNvPr>
          <p:cNvSpPr txBox="1">
            <a:spLocks/>
          </p:cNvSpPr>
          <p:nvPr/>
        </p:nvSpPr>
        <p:spPr>
          <a:xfrm>
            <a:off x="0" y="539456"/>
            <a:ext cx="12192002" cy="1667123"/>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400"/>
              </a:spcBef>
            </a:pPr>
            <a:r>
              <a:rPr lang="en-GB" sz="3200" b="1" dirty="0">
                <a:solidFill>
                  <a:schemeClr val="bg1"/>
                </a:solidFill>
                <a:latin typeface="Comic Sans MS" panose="030F0702030302020204" pitchFamily="66" charset="0"/>
              </a:rPr>
              <a:t>Treasure Island Poetry</a:t>
            </a:r>
          </a:p>
          <a:p>
            <a:pPr algn="ctr">
              <a:lnSpc>
                <a:spcPct val="100000"/>
              </a:lnSpc>
              <a:spcBef>
                <a:spcPts val="400"/>
              </a:spcBef>
            </a:pPr>
            <a:r>
              <a:rPr lang="en-GB" sz="2200" dirty="0">
                <a:solidFill>
                  <a:schemeClr val="bg1"/>
                </a:solidFill>
                <a:latin typeface="Comic Sans MS" panose="030F0902030302020204" pitchFamily="66" charset="0"/>
                <a:cs typeface="Arial" panose="020B0604020202020204" pitchFamily="34" charset="0"/>
              </a:rPr>
              <a:t>The Teaching Sequence for Writing</a:t>
            </a:r>
          </a:p>
          <a:p>
            <a:pPr algn="ctr">
              <a:lnSpc>
                <a:spcPct val="100000"/>
              </a:lnSpc>
              <a:spcBef>
                <a:spcPts val="600"/>
              </a:spcBef>
            </a:pPr>
            <a:endParaRPr lang="en-GB" sz="4000" b="1" dirty="0">
              <a:solidFill>
                <a:schemeClr val="bg1"/>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100046807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93D1A8FB-5D2F-7349-B9C9-364CC2D76303}"/>
              </a:ext>
            </a:extLst>
          </p:cNvPr>
          <p:cNvSpPr txBox="1"/>
          <p:nvPr/>
        </p:nvSpPr>
        <p:spPr>
          <a:xfrm>
            <a:off x="11816179" y="7341833"/>
            <a:ext cx="184731" cy="369332"/>
          </a:xfrm>
          <a:prstGeom prst="rect">
            <a:avLst/>
          </a:prstGeom>
          <a:noFill/>
        </p:spPr>
        <p:txBody>
          <a:bodyPr wrap="none" rtlCol="0">
            <a:spAutoFit/>
          </a:bodyPr>
          <a:lstStyle/>
          <a:p>
            <a:endParaRPr lang="en-US" dirty="0"/>
          </a:p>
        </p:txBody>
      </p:sp>
      <p:pic>
        <p:nvPicPr>
          <p:cNvPr id="15" name="Picture 3" descr="Teacher of Primary">
            <a:extLst>
              <a:ext uri="{FF2B5EF4-FFF2-40B4-BE49-F238E27FC236}">
                <a16:creationId xmlns:a16="http://schemas.microsoft.com/office/drawing/2014/main" id="{8FBE5F39-3D4C-4845-91D8-A4BE79C6BA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64549" y="3342982"/>
            <a:ext cx="2051895" cy="572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Box 4">
            <a:extLst>
              <a:ext uri="{FF2B5EF4-FFF2-40B4-BE49-F238E27FC236}">
                <a16:creationId xmlns:a16="http://schemas.microsoft.com/office/drawing/2014/main" id="{C437ECA0-1EE1-054B-8B7F-B566792C9A2B}"/>
              </a:ext>
            </a:extLst>
          </p:cNvPr>
          <p:cNvSpPr txBox="1">
            <a:spLocks noChangeArrowheads="1"/>
          </p:cNvSpPr>
          <p:nvPr/>
        </p:nvSpPr>
        <p:spPr bwMode="auto">
          <a:xfrm>
            <a:off x="883577" y="3582798"/>
            <a:ext cx="8280971" cy="557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2000" dirty="0">
                <a:solidFill>
                  <a:srgbClr val="414042"/>
                </a:solidFill>
              </a:rPr>
              <a:t>A full unit of work based on the Treasure Island is available from</a:t>
            </a:r>
          </a:p>
          <a:p>
            <a:pPr eaLnBrk="1" hangingPunct="1">
              <a:spcBef>
                <a:spcPct val="50000"/>
              </a:spcBef>
              <a:buFontTx/>
              <a:buNone/>
            </a:pPr>
            <a:endParaRPr lang="en-GB" altLang="en-US" sz="2000" dirty="0"/>
          </a:p>
        </p:txBody>
      </p:sp>
      <p:sp>
        <p:nvSpPr>
          <p:cNvPr id="17" name="Rectangle 5">
            <a:extLst>
              <a:ext uri="{FF2B5EF4-FFF2-40B4-BE49-F238E27FC236}">
                <a16:creationId xmlns:a16="http://schemas.microsoft.com/office/drawing/2014/main" id="{EF3EE551-9C9C-DA4A-8CFA-048B11607FCF}"/>
              </a:ext>
            </a:extLst>
          </p:cNvPr>
          <p:cNvSpPr>
            <a:spLocks noChangeArrowheads="1"/>
          </p:cNvSpPr>
          <p:nvPr/>
        </p:nvSpPr>
        <p:spPr bwMode="auto">
          <a:xfrm>
            <a:off x="0" y="3990943"/>
            <a:ext cx="1219199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0"/>
              </a:spcBef>
              <a:buNone/>
            </a:pPr>
            <a:r>
              <a:rPr lang="en-GB" altLang="en-US" sz="1700" u="sng" dirty="0">
                <a:solidFill>
                  <a:srgbClr val="0070C0"/>
                </a:solidFill>
              </a:rPr>
              <a:t>https://</a:t>
            </a:r>
            <a:r>
              <a:rPr lang="en-GB" altLang="en-US" sz="1700" u="sng" dirty="0" err="1">
                <a:solidFill>
                  <a:srgbClr val="0070C0"/>
                </a:solidFill>
              </a:rPr>
              <a:t>www.teacher</a:t>
            </a:r>
            <a:r>
              <a:rPr lang="en-GB" altLang="en-US" sz="1700" u="sng" dirty="0">
                <a:solidFill>
                  <a:srgbClr val="0070C0"/>
                </a:solidFill>
              </a:rPr>
              <a:t>-of-</a:t>
            </a:r>
            <a:r>
              <a:rPr lang="en-GB" altLang="en-US" sz="1700" u="sng" dirty="0" err="1">
                <a:solidFill>
                  <a:srgbClr val="0070C0"/>
                </a:solidFill>
              </a:rPr>
              <a:t>primary.co.uk</a:t>
            </a:r>
            <a:r>
              <a:rPr lang="en-GB" altLang="en-US" sz="1700" u="sng" dirty="0">
                <a:solidFill>
                  <a:srgbClr val="0070C0"/>
                </a:solidFill>
              </a:rPr>
              <a:t>/treasure-island-teaching-resources-784.html</a:t>
            </a:r>
          </a:p>
        </p:txBody>
      </p:sp>
      <p:sp>
        <p:nvSpPr>
          <p:cNvPr id="18" name="Rectangle 17">
            <a:extLst>
              <a:ext uri="{FF2B5EF4-FFF2-40B4-BE49-F238E27FC236}">
                <a16:creationId xmlns:a16="http://schemas.microsoft.com/office/drawing/2014/main" id="{5D55B2CB-8109-DC46-A9AF-0DCA27CA7020}"/>
              </a:ext>
            </a:extLst>
          </p:cNvPr>
          <p:cNvSpPr>
            <a:spLocks noChangeArrowheads="1"/>
          </p:cNvSpPr>
          <p:nvPr/>
        </p:nvSpPr>
        <p:spPr bwMode="auto">
          <a:xfrm>
            <a:off x="0" y="4578939"/>
            <a:ext cx="12191999"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30000"/>
              </a:spcBef>
              <a:buFontTx/>
              <a:buNone/>
            </a:pPr>
            <a:r>
              <a:rPr lang="en-GB" altLang="en-US" sz="2000" dirty="0">
                <a:solidFill>
                  <a:srgbClr val="414042"/>
                </a:solidFill>
              </a:rPr>
              <a:t>Supporting comments for the reading phase  used with kind permission of</a:t>
            </a:r>
            <a:br>
              <a:rPr lang="en-GB" altLang="en-US" sz="2000" dirty="0">
                <a:solidFill>
                  <a:srgbClr val="0070C0"/>
                </a:solidFill>
              </a:rPr>
            </a:br>
            <a:r>
              <a:rPr lang="en-GB" altLang="en-US" sz="2000" dirty="0">
                <a:solidFill>
                  <a:srgbClr val="0070C0"/>
                </a:solidFill>
                <a:hlinkClick r:id="rId4">
                  <a:extLst>
                    <a:ext uri="{A12FA001-AC4F-418D-AE19-62706E023703}">
                      <ahyp:hlinkClr xmlns:ahyp="http://schemas.microsoft.com/office/drawing/2018/hyperlinkcolor" val="tx"/>
                    </a:ext>
                  </a:extLst>
                </a:hlinkClick>
              </a:rPr>
              <a:t>https://jamesdurran.blog/</a:t>
            </a:r>
            <a:r>
              <a:rPr lang="en-GB" altLang="en-US" sz="2000" dirty="0">
                <a:solidFill>
                  <a:srgbClr val="0070C0"/>
                </a:solidFill>
              </a:rPr>
              <a:t> </a:t>
            </a:r>
          </a:p>
        </p:txBody>
      </p:sp>
      <p:sp>
        <p:nvSpPr>
          <p:cNvPr id="25" name="Rectangle 12">
            <a:extLst>
              <a:ext uri="{FF2B5EF4-FFF2-40B4-BE49-F238E27FC236}">
                <a16:creationId xmlns:a16="http://schemas.microsoft.com/office/drawing/2014/main" id="{6FBC626D-D266-544D-8EAF-4330314E9FF2}"/>
              </a:ext>
            </a:extLst>
          </p:cNvPr>
          <p:cNvSpPr>
            <a:spLocks noChangeArrowheads="1"/>
          </p:cNvSpPr>
          <p:nvPr/>
        </p:nvSpPr>
        <p:spPr bwMode="auto">
          <a:xfrm>
            <a:off x="2786800" y="5510220"/>
            <a:ext cx="6708888"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GB" altLang="en-US" sz="2000" dirty="0">
                <a:solidFill>
                  <a:srgbClr val="3E3F41"/>
                </a:solidFill>
                <a:latin typeface="Comic Sans MS" panose="030F0902030302020204" pitchFamily="66" charset="0"/>
              </a:rPr>
              <a:t>Free resources from Bob Cox @</a:t>
            </a:r>
            <a:br>
              <a:rPr lang="en-GB" altLang="en-US" sz="2000" dirty="0">
                <a:solidFill>
                  <a:srgbClr val="3E3F41"/>
                </a:solidFill>
                <a:latin typeface="Comic Sans MS" panose="030F0902030302020204" pitchFamily="66" charset="0"/>
              </a:rPr>
            </a:br>
            <a:r>
              <a:rPr lang="en-GB" altLang="en-US" sz="2000" u="sng" dirty="0">
                <a:solidFill>
                  <a:srgbClr val="0070C0"/>
                </a:solidFill>
                <a:latin typeface="Comic Sans MS" panose="030F0902030302020204" pitchFamily="66" charset="0"/>
              </a:rPr>
              <a:t>https://</a:t>
            </a:r>
            <a:r>
              <a:rPr lang="en-GB" altLang="en-US" sz="2000" u="sng" dirty="0" err="1">
                <a:solidFill>
                  <a:srgbClr val="0070C0"/>
                </a:solidFill>
                <a:latin typeface="Comic Sans MS" panose="030F0902030302020204" pitchFamily="66" charset="0"/>
              </a:rPr>
              <a:t>searchingforexcellence.co.uk</a:t>
            </a:r>
            <a:r>
              <a:rPr lang="en-GB" altLang="en-US" sz="2000" u="sng" dirty="0">
                <a:solidFill>
                  <a:srgbClr val="0070C0"/>
                </a:solidFill>
                <a:latin typeface="Comic Sans MS" panose="030F0902030302020204" pitchFamily="66" charset="0"/>
              </a:rPr>
              <a:t>/free-resources/</a:t>
            </a:r>
          </a:p>
        </p:txBody>
      </p:sp>
      <p:grpSp>
        <p:nvGrpSpPr>
          <p:cNvPr id="26" name="Group 25">
            <a:extLst>
              <a:ext uri="{FF2B5EF4-FFF2-40B4-BE49-F238E27FC236}">
                <a16:creationId xmlns:a16="http://schemas.microsoft.com/office/drawing/2014/main" id="{B5D14D8A-2DF0-0B4B-9BEE-86F05B203FB3}"/>
              </a:ext>
            </a:extLst>
          </p:cNvPr>
          <p:cNvGrpSpPr/>
          <p:nvPr/>
        </p:nvGrpSpPr>
        <p:grpSpPr>
          <a:xfrm>
            <a:off x="3325085" y="706716"/>
            <a:ext cx="5534175" cy="1633494"/>
            <a:chOff x="-72027" y="1915994"/>
            <a:chExt cx="12322200" cy="3637082"/>
          </a:xfrm>
        </p:grpSpPr>
        <p:pic>
          <p:nvPicPr>
            <p:cNvPr id="27" name="Picture 9">
              <a:extLst>
                <a:ext uri="{FF2B5EF4-FFF2-40B4-BE49-F238E27FC236}">
                  <a16:creationId xmlns:a16="http://schemas.microsoft.com/office/drawing/2014/main" id="{B8C740F0-0814-9D4B-A593-AD220DAE01F5}"/>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72027" y="1915994"/>
              <a:ext cx="3704214" cy="3637082"/>
            </a:xfrm>
            <a:prstGeom prst="rect">
              <a:avLst/>
            </a:prstGeom>
            <a:noFill/>
            <a:ln w="19050">
              <a:noFill/>
              <a:miter lim="800000"/>
              <a:headEnd/>
              <a:tailEnd/>
            </a:ln>
            <a:extLst>
              <a:ext uri="{909E8E84-426E-40DD-AFC4-6F175D3DCCD1}">
                <a14:hiddenFill xmlns:a14="http://schemas.microsoft.com/office/drawing/2010/main">
                  <a:solidFill>
                    <a:srgbClr val="FFFFFF"/>
                  </a:solidFill>
                </a14:hiddenFill>
              </a:ext>
            </a:extLst>
          </p:spPr>
        </p:pic>
        <p:pic>
          <p:nvPicPr>
            <p:cNvPr id="28" name="Picture 10">
              <a:extLst>
                <a:ext uri="{FF2B5EF4-FFF2-40B4-BE49-F238E27FC236}">
                  <a16:creationId xmlns:a16="http://schemas.microsoft.com/office/drawing/2014/main" id="{7A5451E1-2D76-814F-A1EC-E852002296C2}"/>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r="-428"/>
            <a:stretch/>
          </p:blipFill>
          <p:spPr bwMode="auto">
            <a:xfrm>
              <a:off x="8545957" y="1937024"/>
              <a:ext cx="3704216" cy="3610895"/>
            </a:xfrm>
            <a:prstGeom prst="rect">
              <a:avLst/>
            </a:prstGeom>
            <a:noFill/>
            <a:ln w="19050">
              <a:noFill/>
              <a:miter lim="800000"/>
              <a:headEnd/>
              <a:tailEnd/>
            </a:ln>
            <a:extLst>
              <a:ext uri="{909E8E84-426E-40DD-AFC4-6F175D3DCCD1}">
                <a14:hiddenFill xmlns:a14="http://schemas.microsoft.com/office/drawing/2010/main">
                  <a:solidFill>
                    <a:srgbClr val="FFFFFF"/>
                  </a:solidFill>
                </a14:hiddenFill>
              </a:ext>
            </a:extLst>
          </p:spPr>
        </p:pic>
        <p:pic>
          <p:nvPicPr>
            <p:cNvPr id="29" name="Picture 28">
              <a:extLst>
                <a:ext uri="{FF2B5EF4-FFF2-40B4-BE49-F238E27FC236}">
                  <a16:creationId xmlns:a16="http://schemas.microsoft.com/office/drawing/2014/main" id="{5CB31C31-009C-6C4D-823F-7D573E95CC2E}"/>
                </a:ext>
              </a:extLst>
            </p:cNvPr>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l="-146"/>
            <a:stretch/>
          </p:blipFill>
          <p:spPr bwMode="auto">
            <a:xfrm>
              <a:off x="3769754" y="1915994"/>
              <a:ext cx="4624747" cy="3637081"/>
            </a:xfrm>
            <a:prstGeom prst="rect">
              <a:avLst/>
            </a:prstGeom>
            <a:noFill/>
            <a:extLst>
              <a:ext uri="{909E8E84-426E-40DD-AFC4-6F175D3DCCD1}">
                <a14:hiddenFill xmlns:a14="http://schemas.microsoft.com/office/drawing/2010/main">
                  <a:solidFill>
                    <a:srgbClr val="FFFFFF"/>
                  </a:solidFill>
                </a14:hiddenFill>
              </a:ext>
            </a:extLst>
          </p:spPr>
        </p:pic>
      </p:grpSp>
      <p:sp>
        <p:nvSpPr>
          <p:cNvPr id="30" name="Text Box 4">
            <a:extLst>
              <a:ext uri="{FF2B5EF4-FFF2-40B4-BE49-F238E27FC236}">
                <a16:creationId xmlns:a16="http://schemas.microsoft.com/office/drawing/2014/main" id="{8BE53EB5-F081-B24D-A48F-358F6FC2FCFC}"/>
              </a:ext>
            </a:extLst>
          </p:cNvPr>
          <p:cNvSpPr txBox="1">
            <a:spLocks noChangeArrowheads="1"/>
          </p:cNvSpPr>
          <p:nvPr/>
        </p:nvSpPr>
        <p:spPr bwMode="auto">
          <a:xfrm>
            <a:off x="-1" y="2650008"/>
            <a:ext cx="12191999" cy="766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2000" dirty="0">
                <a:solidFill>
                  <a:srgbClr val="414042"/>
                </a:solidFill>
              </a:rPr>
              <a:t>Original illustrations by Stella Perrett, Radical Cartoons</a:t>
            </a:r>
            <a:br>
              <a:rPr lang="en-GB" altLang="en-US" sz="2000" dirty="0"/>
            </a:br>
            <a:r>
              <a:rPr lang="en-GB" altLang="en-US" sz="2000" dirty="0">
                <a:solidFill>
                  <a:srgbClr val="0563C1"/>
                </a:solidFill>
                <a:hlinkClick r:id="rId8">
                  <a:extLst>
                    <a:ext uri="{A12FA001-AC4F-418D-AE19-62706E023703}">
                      <ahyp:hlinkClr xmlns:ahyp="http://schemas.microsoft.com/office/drawing/2018/hyperlinkcolor" val="tx"/>
                    </a:ext>
                  </a:extLst>
                </a:hlinkClick>
              </a:rPr>
              <a:t>https</a:t>
            </a:r>
            <a:r>
              <a:rPr lang="en-GB" altLang="en-US" sz="2000" dirty="0">
                <a:solidFill>
                  <a:srgbClr val="0070C0"/>
                </a:solidFill>
                <a:hlinkClick r:id="rId8">
                  <a:extLst>
                    <a:ext uri="{A12FA001-AC4F-418D-AE19-62706E023703}">
                      <ahyp:hlinkClr xmlns:ahyp="http://schemas.microsoft.com/office/drawing/2018/hyperlinkcolor" val="tx"/>
                    </a:ext>
                  </a:extLst>
                </a:hlinkClick>
              </a:rPr>
              <a:t>://www.radicalcartoons.com/</a:t>
            </a:r>
            <a:endParaRPr lang="en-GB" altLang="en-US" sz="2000" dirty="0">
              <a:solidFill>
                <a:srgbClr val="414042"/>
              </a:solidFill>
            </a:endParaRPr>
          </a:p>
          <a:p>
            <a:pPr eaLnBrk="1" hangingPunct="1">
              <a:spcBef>
                <a:spcPct val="50000"/>
              </a:spcBef>
              <a:buFontTx/>
              <a:buNone/>
            </a:pPr>
            <a:endParaRPr lang="en-GB" altLang="en-US" sz="2000" dirty="0"/>
          </a:p>
        </p:txBody>
      </p:sp>
    </p:spTree>
    <p:extLst>
      <p:ext uri="{BB962C8B-B14F-4D97-AF65-F5344CB8AC3E}">
        <p14:creationId xmlns:p14="http://schemas.microsoft.com/office/powerpoint/2010/main" val="42803315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8CAA6FD9-6DA9-DF44-8524-40222F1CAE3D}"/>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Phase 3</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3" name="Rectangle 2">
            <a:extLst>
              <a:ext uri="{FF2B5EF4-FFF2-40B4-BE49-F238E27FC236}">
                <a16:creationId xmlns:a16="http://schemas.microsoft.com/office/drawing/2014/main" id="{E9BEAD52-6E88-1C4A-81A1-CF3FD16CBEC9}"/>
              </a:ext>
            </a:extLst>
          </p:cNvPr>
          <p:cNvSpPr/>
          <p:nvPr/>
        </p:nvSpPr>
        <p:spPr>
          <a:xfrm>
            <a:off x="873213" y="1474572"/>
            <a:ext cx="2529014" cy="1919417"/>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3</a:t>
            </a:r>
          </a:p>
          <a:p>
            <a:pPr marL="144000" lvl="0">
              <a:spcBef>
                <a:spcPts val="500"/>
              </a:spcBef>
              <a:tabLst>
                <a:tab pos="130175" algn="l"/>
              </a:tabLst>
            </a:pPr>
            <a:r>
              <a:rPr lang="en-GB" altLang="en-US" dirty="0">
                <a:solidFill>
                  <a:prstClr val="white"/>
                </a:solidFill>
                <a:latin typeface="Comic Sans MS" panose="030F0902030302020204" pitchFamily="66" charset="0"/>
              </a:rPr>
              <a:t>Teacher modelling: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Planning, drafting, editing, writing</a:t>
            </a:r>
          </a:p>
        </p:txBody>
      </p:sp>
      <p:sp>
        <p:nvSpPr>
          <p:cNvPr id="4" name="Rectangle 8">
            <a:extLst>
              <a:ext uri="{FF2B5EF4-FFF2-40B4-BE49-F238E27FC236}">
                <a16:creationId xmlns:a16="http://schemas.microsoft.com/office/drawing/2014/main" id="{7475B788-3337-E644-82E3-503A145D5DC1}"/>
              </a:ext>
            </a:extLst>
          </p:cNvPr>
          <p:cNvSpPr>
            <a:spLocks noChangeArrowheads="1"/>
          </p:cNvSpPr>
          <p:nvPr/>
        </p:nvSpPr>
        <p:spPr bwMode="auto">
          <a:xfrm>
            <a:off x="3954158" y="1383956"/>
            <a:ext cx="6287122" cy="43742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0" indent="0">
              <a:spcBef>
                <a:spcPts val="1000"/>
              </a:spcBef>
            </a:pPr>
            <a:r>
              <a:rPr lang="en-GB" altLang="en-US" sz="2000" dirty="0">
                <a:solidFill>
                  <a:srgbClr val="414042"/>
                </a:solidFill>
                <a:ea typeface="Microsoft YaHei" panose="020B0503020204020204" pitchFamily="34" charset="-122"/>
              </a:rPr>
              <a:t>In this unit, the poems do not necessarily act as prescriptive models for children’s own writing. </a:t>
            </a:r>
          </a:p>
          <a:p>
            <a:pPr marL="0" indent="0">
              <a:spcBef>
                <a:spcPts val="1000"/>
              </a:spcBef>
            </a:pPr>
            <a:r>
              <a:rPr lang="en-GB" altLang="en-US" sz="2000" dirty="0">
                <a:solidFill>
                  <a:srgbClr val="414042"/>
                </a:solidFill>
                <a:ea typeface="Microsoft YaHei" panose="020B0503020204020204" pitchFamily="34" charset="-122"/>
              </a:rPr>
              <a:t>Rather, they should be used as inspiration for children to create their own pieces after providing plenty of opportunities to strengthen children’s imagination and explore the creative process. </a:t>
            </a:r>
          </a:p>
          <a:p>
            <a:pPr marL="0" indent="0">
              <a:spcBef>
                <a:spcPts val="1000"/>
              </a:spcBef>
            </a:pPr>
            <a:r>
              <a:rPr lang="en-GB" altLang="en-US" sz="2000" dirty="0">
                <a:solidFill>
                  <a:srgbClr val="414042"/>
                </a:solidFill>
                <a:ea typeface="Microsoft YaHei" panose="020B0503020204020204" pitchFamily="34" charset="-122"/>
              </a:rPr>
              <a:t>In this way, the teacher modelling phase can be the teacher delving into their own interpretations of poems.</a:t>
            </a:r>
          </a:p>
        </p:txBody>
      </p:sp>
      <p:sp>
        <p:nvSpPr>
          <p:cNvPr id="5" name="TextBox 4">
            <a:extLst>
              <a:ext uri="{FF2B5EF4-FFF2-40B4-BE49-F238E27FC236}">
                <a16:creationId xmlns:a16="http://schemas.microsoft.com/office/drawing/2014/main" id="{651F4F5C-2946-FCF9-28E3-00B5BECE0247}"/>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7</a:t>
            </a:r>
          </a:p>
        </p:txBody>
      </p:sp>
    </p:spTree>
    <p:extLst>
      <p:ext uri="{BB962C8B-B14F-4D97-AF65-F5344CB8AC3E}">
        <p14:creationId xmlns:p14="http://schemas.microsoft.com/office/powerpoint/2010/main" val="36519426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62AB0F6C-18DD-A544-B12A-43ACA2F9181F}"/>
              </a:ext>
            </a:extLst>
          </p:cNvPr>
          <p:cNvGrpSpPr/>
          <p:nvPr/>
        </p:nvGrpSpPr>
        <p:grpSpPr>
          <a:xfrm>
            <a:off x="1062681" y="819183"/>
            <a:ext cx="3550508" cy="5219633"/>
            <a:chOff x="1640263" y="1503386"/>
            <a:chExt cx="2948213" cy="4334194"/>
          </a:xfrm>
        </p:grpSpPr>
        <p:sp>
          <p:nvSpPr>
            <p:cNvPr id="6" name="Oval 11">
              <a:extLst>
                <a:ext uri="{FF2B5EF4-FFF2-40B4-BE49-F238E27FC236}">
                  <a16:creationId xmlns:a16="http://schemas.microsoft.com/office/drawing/2014/main" id="{32B26A40-93B3-9649-AE33-A6A73DFA9CBD}"/>
                </a:ext>
              </a:extLst>
            </p:cNvPr>
            <p:cNvSpPr>
              <a:spLocks noChangeArrowheads="1"/>
            </p:cNvSpPr>
            <p:nvPr/>
          </p:nvSpPr>
          <p:spPr bwMode="auto">
            <a:xfrm>
              <a:off x="1640263" y="1503386"/>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endParaRPr lang="en-US" altLang="en-US" sz="2400"/>
            </a:p>
          </p:txBody>
        </p:sp>
        <p:sp>
          <p:nvSpPr>
            <p:cNvPr id="9" name="Oval 14">
              <a:extLst>
                <a:ext uri="{FF2B5EF4-FFF2-40B4-BE49-F238E27FC236}">
                  <a16:creationId xmlns:a16="http://schemas.microsoft.com/office/drawing/2014/main" id="{7D3495DD-C85D-1648-9CD4-C85515DBEE4D}"/>
                </a:ext>
              </a:extLst>
            </p:cNvPr>
            <p:cNvSpPr>
              <a:spLocks noChangeArrowheads="1"/>
            </p:cNvSpPr>
            <p:nvPr/>
          </p:nvSpPr>
          <p:spPr bwMode="auto">
            <a:xfrm>
              <a:off x="1640263" y="3821124"/>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0" name="Oval 15">
              <a:extLst>
                <a:ext uri="{FF2B5EF4-FFF2-40B4-BE49-F238E27FC236}">
                  <a16:creationId xmlns:a16="http://schemas.microsoft.com/office/drawing/2014/main" id="{31F39B5C-A53B-3249-8D5E-8E60B089627C}"/>
                </a:ext>
              </a:extLst>
            </p:cNvPr>
            <p:cNvSpPr>
              <a:spLocks noChangeArrowheads="1"/>
            </p:cNvSpPr>
            <p:nvPr/>
          </p:nvSpPr>
          <p:spPr bwMode="auto">
            <a:xfrm>
              <a:off x="1640263" y="2659883"/>
              <a:ext cx="2948213" cy="2015270"/>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2" name="Text Box 9">
              <a:extLst>
                <a:ext uri="{FF2B5EF4-FFF2-40B4-BE49-F238E27FC236}">
                  <a16:creationId xmlns:a16="http://schemas.microsoft.com/office/drawing/2014/main" id="{975846CC-7FBB-4548-8220-C7C8F555AF75}"/>
                </a:ext>
              </a:extLst>
            </p:cNvPr>
            <p:cNvSpPr txBox="1">
              <a:spLocks noChangeArrowheads="1"/>
            </p:cNvSpPr>
            <p:nvPr/>
          </p:nvSpPr>
          <p:spPr bwMode="auto">
            <a:xfrm>
              <a:off x="2008648" y="1787731"/>
              <a:ext cx="2175172" cy="78760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414042"/>
                  </a:solidFill>
                </a:rPr>
                <a:t>Familiarisation with</a:t>
              </a:r>
              <a:br>
                <a:rPr lang="en-GB" altLang="en-US" sz="1400" dirty="0">
                  <a:solidFill>
                    <a:srgbClr val="414042"/>
                  </a:solidFill>
                </a:rPr>
              </a:br>
              <a:r>
                <a:rPr lang="en-GB" altLang="en-US" sz="1400" dirty="0">
                  <a:solidFill>
                    <a:srgbClr val="414042"/>
                  </a:solidFill>
                </a:rPr>
                <a:t>the text type</a:t>
              </a:r>
            </a:p>
            <a:p>
              <a:pPr algn="ctr" eaLnBrk="1" hangingPunct="1">
                <a:spcBef>
                  <a:spcPct val="50000"/>
                </a:spcBef>
              </a:pPr>
              <a:endParaRPr lang="en-GB" altLang="en-US" sz="1400" dirty="0">
                <a:solidFill>
                  <a:srgbClr val="004B70"/>
                </a:solidFill>
              </a:endParaRPr>
            </a:p>
          </p:txBody>
        </p:sp>
        <p:sp>
          <p:nvSpPr>
            <p:cNvPr id="13" name="Text Box 10">
              <a:extLst>
                <a:ext uri="{FF2B5EF4-FFF2-40B4-BE49-F238E27FC236}">
                  <a16:creationId xmlns:a16="http://schemas.microsoft.com/office/drawing/2014/main" id="{C012B4F5-97E0-B945-8635-763B2AF4A4C3}"/>
                </a:ext>
              </a:extLst>
            </p:cNvPr>
            <p:cNvSpPr txBox="1">
              <a:spLocks noChangeArrowheads="1"/>
            </p:cNvSpPr>
            <p:nvPr/>
          </p:nvSpPr>
          <p:spPr bwMode="auto">
            <a:xfrm>
              <a:off x="2178672" y="2804854"/>
              <a:ext cx="1833991" cy="2740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414042"/>
                  </a:solidFill>
                </a:rPr>
                <a:t>Capturing ideas</a:t>
              </a:r>
            </a:p>
          </p:txBody>
        </p:sp>
        <p:sp>
          <p:nvSpPr>
            <p:cNvPr id="14" name="Text Box 12">
              <a:extLst>
                <a:ext uri="{FF2B5EF4-FFF2-40B4-BE49-F238E27FC236}">
                  <a16:creationId xmlns:a16="http://schemas.microsoft.com/office/drawing/2014/main" id="{41C9DB65-73E7-314E-A37D-52EF7481CF34}"/>
                </a:ext>
              </a:extLst>
            </p:cNvPr>
            <p:cNvSpPr txBox="1">
              <a:spLocks noChangeArrowheads="1"/>
            </p:cNvSpPr>
            <p:nvPr/>
          </p:nvSpPr>
          <p:spPr bwMode="auto">
            <a:xfrm>
              <a:off x="2178672" y="3861453"/>
              <a:ext cx="1833991" cy="47920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414042"/>
                  </a:solidFill>
                </a:rPr>
                <a:t>Teacher</a:t>
              </a:r>
              <a:br>
                <a:rPr lang="en-GB" altLang="en-US" sz="1400" dirty="0">
                  <a:solidFill>
                    <a:srgbClr val="414042"/>
                  </a:solidFill>
                </a:rPr>
              </a:br>
              <a:r>
                <a:rPr lang="en-GB" altLang="en-US" sz="1400" dirty="0">
                  <a:solidFill>
                    <a:srgbClr val="414042"/>
                  </a:solidFill>
                </a:rPr>
                <a:t>demonstration</a:t>
              </a:r>
            </a:p>
          </p:txBody>
        </p:sp>
        <p:sp>
          <p:nvSpPr>
            <p:cNvPr id="15" name="Text Box 13">
              <a:extLst>
                <a:ext uri="{FF2B5EF4-FFF2-40B4-BE49-F238E27FC236}">
                  <a16:creationId xmlns:a16="http://schemas.microsoft.com/office/drawing/2014/main" id="{313F1A7C-F3C3-9A46-99C2-37BAFF77FDC8}"/>
                </a:ext>
              </a:extLst>
            </p:cNvPr>
            <p:cNvSpPr txBox="1">
              <a:spLocks noChangeArrowheads="1"/>
            </p:cNvSpPr>
            <p:nvPr/>
          </p:nvSpPr>
          <p:spPr bwMode="auto">
            <a:xfrm>
              <a:off x="1812554" y="4745722"/>
              <a:ext cx="2566226" cy="8907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500"/>
                </a:spcBef>
                <a:buFontTx/>
                <a:buNone/>
              </a:pPr>
              <a:r>
                <a:rPr lang="en-GB" altLang="en-US" sz="1400" dirty="0">
                  <a:solidFill>
                    <a:srgbClr val="414042"/>
                  </a:solidFill>
                </a:rPr>
                <a:t>Teacher scribing</a:t>
              </a:r>
            </a:p>
            <a:p>
              <a:pPr algn="ctr" eaLnBrk="1" hangingPunct="1">
                <a:spcBef>
                  <a:spcPts val="500"/>
                </a:spcBef>
                <a:buFontTx/>
                <a:buNone/>
              </a:pPr>
              <a:r>
                <a:rPr lang="en-GB" altLang="en-US" sz="1400" dirty="0">
                  <a:solidFill>
                    <a:srgbClr val="414042"/>
                  </a:solidFill>
                </a:rPr>
                <a:t>Supported writing</a:t>
              </a:r>
            </a:p>
            <a:p>
              <a:pPr algn="ctr" eaLnBrk="1" hangingPunct="1">
                <a:spcBef>
                  <a:spcPts val="500"/>
                </a:spcBef>
                <a:buFontTx/>
                <a:buNone/>
              </a:pPr>
              <a:r>
                <a:rPr lang="en-GB" altLang="en-US" sz="1400" dirty="0">
                  <a:solidFill>
                    <a:srgbClr val="414042"/>
                  </a:solidFill>
                </a:rPr>
                <a:t>Independent writing</a:t>
              </a:r>
            </a:p>
          </p:txBody>
        </p:sp>
        <p:cxnSp>
          <p:nvCxnSpPr>
            <p:cNvPr id="16" name="Straight Arrow Connector 15">
              <a:extLst>
                <a:ext uri="{FF2B5EF4-FFF2-40B4-BE49-F238E27FC236}">
                  <a16:creationId xmlns:a16="http://schemas.microsoft.com/office/drawing/2014/main" id="{C10E2FB8-C56B-5143-AE9A-61949AB6DF6D}"/>
                </a:ext>
              </a:extLst>
            </p:cNvPr>
            <p:cNvCxnSpPr>
              <a:cxnSpLocks/>
            </p:cNvCxnSpPr>
            <p:nvPr/>
          </p:nvCxnSpPr>
          <p:spPr>
            <a:xfrm>
              <a:off x="3098504" y="2311962"/>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EC4D3C5F-3B36-1C4E-B76C-7A5A2CABD13D}"/>
                </a:ext>
              </a:extLst>
            </p:cNvPr>
            <p:cNvCxnSpPr>
              <a:cxnSpLocks/>
            </p:cNvCxnSpPr>
            <p:nvPr/>
          </p:nvCxnSpPr>
          <p:spPr>
            <a:xfrm>
              <a:off x="3098504" y="3133146"/>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24AB0BF8-B363-8746-839A-4A4DE25D2439}"/>
                </a:ext>
              </a:extLst>
            </p:cNvPr>
            <p:cNvCxnSpPr>
              <a:cxnSpLocks/>
            </p:cNvCxnSpPr>
            <p:nvPr/>
          </p:nvCxnSpPr>
          <p:spPr>
            <a:xfrm>
              <a:off x="3098504" y="4331631"/>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19" name="Rectangle 4">
            <a:extLst>
              <a:ext uri="{FF2B5EF4-FFF2-40B4-BE49-F238E27FC236}">
                <a16:creationId xmlns:a16="http://schemas.microsoft.com/office/drawing/2014/main" id="{A5AF9470-C333-F54B-B452-9BFFDBA944D4}"/>
              </a:ext>
            </a:extLst>
          </p:cNvPr>
          <p:cNvSpPr>
            <a:spLocks noChangeArrowheads="1"/>
          </p:cNvSpPr>
          <p:nvPr/>
        </p:nvSpPr>
        <p:spPr bwMode="auto">
          <a:xfrm>
            <a:off x="5232246" y="839296"/>
            <a:ext cx="6128501" cy="5392445"/>
          </a:xfrm>
          <a:prstGeom prst="rect">
            <a:avLst/>
          </a:prstGeom>
          <a:solidFill>
            <a:schemeClr val="bg1">
              <a:alpha val="20000"/>
            </a:schemeClr>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2563">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1500"/>
              </a:spcBef>
              <a:buNone/>
            </a:pPr>
            <a:r>
              <a:rPr lang="en-US" altLang="en-US" sz="1800" dirty="0">
                <a:solidFill>
                  <a:srgbClr val="414042"/>
                </a:solidFill>
                <a:ea typeface="Microsoft YaHei" panose="020B0503020204020204" pitchFamily="34" charset="-122"/>
              </a:rPr>
              <a:t>The activities in this unit of work support different approaches to poetry but teachers will identify further opportunities to meet the needs of the children in their classes. </a:t>
            </a:r>
          </a:p>
          <a:p>
            <a:pPr indent="0">
              <a:spcBef>
                <a:spcPts val="1500"/>
              </a:spcBef>
              <a:buNone/>
            </a:pPr>
            <a:r>
              <a:rPr lang="en-US" altLang="en-US" sz="1800" dirty="0">
                <a:solidFill>
                  <a:srgbClr val="414042"/>
                </a:solidFill>
                <a:ea typeface="Microsoft YaHei" panose="020B0503020204020204" pitchFamily="34" charset="-122"/>
              </a:rPr>
              <a:t>It is not intended to be a prescriptive unit of work where all activities are worked through slavishly, but rather as a repository of possible teaching opportunities. Teachers should select from, and adapt, the range of suggested activities to meet the needs of the children they teach.</a:t>
            </a:r>
          </a:p>
          <a:p>
            <a:pPr indent="0">
              <a:spcBef>
                <a:spcPts val="1500"/>
              </a:spcBef>
              <a:buNone/>
            </a:pPr>
            <a:r>
              <a:rPr lang="en-US" altLang="en-US" sz="1800" dirty="0">
                <a:solidFill>
                  <a:srgbClr val="414042"/>
                </a:solidFill>
                <a:ea typeface="Microsoft YaHei" panose="020B0503020204020204" pitchFamily="34" charset="-122"/>
              </a:rPr>
              <a:t>The opportunity to teach the reading, performance, enjoyment of, and writing poetry focuses on a nautical theme generally and is also linked to the novel </a:t>
            </a:r>
            <a:r>
              <a:rPr lang="en-US" altLang="en-US" sz="1800" i="1" dirty="0">
                <a:solidFill>
                  <a:srgbClr val="414042"/>
                </a:solidFill>
                <a:ea typeface="Microsoft YaHei" panose="020B0503020204020204" pitchFamily="34" charset="-122"/>
              </a:rPr>
              <a:t>Treasure Island </a:t>
            </a:r>
            <a:r>
              <a:rPr lang="en-US" altLang="en-US" sz="1800" dirty="0">
                <a:solidFill>
                  <a:srgbClr val="414042"/>
                </a:solidFill>
                <a:ea typeface="Microsoft YaHei" panose="020B0503020204020204" pitchFamily="34" charset="-122"/>
              </a:rPr>
              <a:t>by Robert Louis Stevenson. </a:t>
            </a:r>
          </a:p>
          <a:p>
            <a:pPr indent="0">
              <a:spcBef>
                <a:spcPts val="1500"/>
              </a:spcBef>
              <a:buNone/>
            </a:pPr>
            <a:r>
              <a:rPr lang="en-US" altLang="en-US" sz="1800" dirty="0">
                <a:solidFill>
                  <a:srgbClr val="414042"/>
                </a:solidFill>
                <a:ea typeface="Microsoft YaHei" panose="020B0503020204020204" pitchFamily="34" charset="-122"/>
              </a:rPr>
              <a:t>Some slides contain additional teacher guidance in the ‘Notes’ area which will not be visible to the children.</a:t>
            </a:r>
          </a:p>
        </p:txBody>
      </p:sp>
      <p:sp>
        <p:nvSpPr>
          <p:cNvPr id="20" name="Text Box 21">
            <a:extLst>
              <a:ext uri="{FF2B5EF4-FFF2-40B4-BE49-F238E27FC236}">
                <a16:creationId xmlns:a16="http://schemas.microsoft.com/office/drawing/2014/main" id="{6E04B45E-7A4B-EE43-8DE8-19BC1B95594C}"/>
              </a:ext>
            </a:extLst>
          </p:cNvPr>
          <p:cNvSpPr txBox="1">
            <a:spLocks noChangeArrowheads="1"/>
          </p:cNvSpPr>
          <p:nvPr/>
        </p:nvSpPr>
        <p:spPr bwMode="auto">
          <a:xfrm>
            <a:off x="531813" y="6140450"/>
            <a:ext cx="4081462"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FontTx/>
              <a:buNone/>
            </a:pPr>
            <a:r>
              <a:rPr lang="en-GB" altLang="en-US" sz="1000" dirty="0">
                <a:solidFill>
                  <a:srgbClr val="286AA6"/>
                </a:solidFill>
                <a:latin typeface="Arial" panose="020B0604020202020204" pitchFamily="34" charset="0"/>
              </a:rPr>
              <a:t>Diagram from Raising Boys’ Achievements in Writing UKLA 2014 </a:t>
            </a:r>
          </a:p>
        </p:txBody>
      </p:sp>
      <p:sp>
        <p:nvSpPr>
          <p:cNvPr id="2" name="TextBox 1">
            <a:extLst>
              <a:ext uri="{FF2B5EF4-FFF2-40B4-BE49-F238E27FC236}">
                <a16:creationId xmlns:a16="http://schemas.microsoft.com/office/drawing/2014/main" id="{B7612CD5-EB24-FB4A-002A-3305F18041DE}"/>
              </a:ext>
            </a:extLst>
          </p:cNvPr>
          <p:cNvSpPr txBox="1"/>
          <p:nvPr/>
        </p:nvSpPr>
        <p:spPr>
          <a:xfrm>
            <a:off x="386366" y="6529589"/>
            <a:ext cx="1841679" cy="276999"/>
          </a:xfrm>
          <a:prstGeom prst="rect">
            <a:avLst/>
          </a:prstGeom>
          <a:noFill/>
        </p:spPr>
        <p:txBody>
          <a:bodyPr wrap="square" rtlCol="0">
            <a:spAutoFit/>
          </a:bodyPr>
          <a:lstStyle/>
          <a:p>
            <a:r>
              <a:rPr lang="en-GB" sz="1200" dirty="0">
                <a:solidFill>
                  <a:schemeClr val="bg1"/>
                </a:solidFill>
              </a:rPr>
              <a:t>Slide 8</a:t>
            </a:r>
          </a:p>
        </p:txBody>
      </p:sp>
    </p:spTree>
    <p:extLst>
      <p:ext uri="{BB962C8B-B14F-4D97-AF65-F5344CB8AC3E}">
        <p14:creationId xmlns:p14="http://schemas.microsoft.com/office/powerpoint/2010/main" val="16004900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D3B292D9-C986-114F-B9D5-FEDC2B814D59}"/>
              </a:ext>
            </a:extLst>
          </p:cNvPr>
          <p:cNvGrpSpPr/>
          <p:nvPr/>
        </p:nvGrpSpPr>
        <p:grpSpPr>
          <a:xfrm>
            <a:off x="-3" y="0"/>
            <a:ext cx="5316073" cy="6862128"/>
            <a:chOff x="4274303" y="1604210"/>
            <a:chExt cx="3829050" cy="4942639"/>
          </a:xfrm>
        </p:grpSpPr>
        <p:sp>
          <p:nvSpPr>
            <p:cNvPr id="6" name="Rectangle 5">
              <a:extLst>
                <a:ext uri="{FF2B5EF4-FFF2-40B4-BE49-F238E27FC236}">
                  <a16:creationId xmlns:a16="http://schemas.microsoft.com/office/drawing/2014/main" id="{F0817829-F80A-DB43-BAD0-CA2B0C484D5E}"/>
                </a:ext>
              </a:extLst>
            </p:cNvPr>
            <p:cNvSpPr/>
            <p:nvPr/>
          </p:nvSpPr>
          <p:spPr>
            <a:xfrm>
              <a:off x="4274303" y="1604210"/>
              <a:ext cx="3829050" cy="49426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 name="Group 6">
              <a:extLst>
                <a:ext uri="{FF2B5EF4-FFF2-40B4-BE49-F238E27FC236}">
                  <a16:creationId xmlns:a16="http://schemas.microsoft.com/office/drawing/2014/main" id="{ADAB25E5-345D-DC4E-A112-A8A36A5EE4E2}"/>
                </a:ext>
              </a:extLst>
            </p:cNvPr>
            <p:cNvGrpSpPr>
              <a:grpSpLocks/>
            </p:cNvGrpSpPr>
            <p:nvPr/>
          </p:nvGrpSpPr>
          <p:grpSpPr bwMode="auto">
            <a:xfrm>
              <a:off x="4274303" y="1604586"/>
              <a:ext cx="3829050" cy="4941888"/>
              <a:chOff x="2620" y="972"/>
              <a:chExt cx="2412" cy="3113"/>
            </a:xfrm>
          </p:grpSpPr>
          <p:pic>
            <p:nvPicPr>
              <p:cNvPr id="9" name="Picture 7">
                <a:extLst>
                  <a:ext uri="{FF2B5EF4-FFF2-40B4-BE49-F238E27FC236}">
                    <a16:creationId xmlns:a16="http://schemas.microsoft.com/office/drawing/2014/main" id="{E762E141-F560-7E4D-954C-FB80F0031E37}"/>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620" y="972"/>
                <a:ext cx="2412" cy="31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8">
                <a:extLst>
                  <a:ext uri="{FF2B5EF4-FFF2-40B4-BE49-F238E27FC236}">
                    <a16:creationId xmlns:a16="http://schemas.microsoft.com/office/drawing/2014/main" id="{019C0651-3915-944F-AD02-A93368413795}"/>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755" y="3904"/>
                <a:ext cx="220" cy="152"/>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11" name="Title 1">
            <a:extLst>
              <a:ext uri="{FF2B5EF4-FFF2-40B4-BE49-F238E27FC236}">
                <a16:creationId xmlns:a16="http://schemas.microsoft.com/office/drawing/2014/main" id="{CB25E068-11D1-CE4B-85D3-288B1EF2CB92}"/>
              </a:ext>
            </a:extLst>
          </p:cNvPr>
          <p:cNvSpPr txBox="1">
            <a:spLocks/>
          </p:cNvSpPr>
          <p:nvPr/>
        </p:nvSpPr>
        <p:spPr>
          <a:xfrm>
            <a:off x="5316070" y="2726739"/>
            <a:ext cx="6875930" cy="193899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600"/>
              </a:spcBef>
            </a:pPr>
            <a:r>
              <a:rPr lang="en-GB" sz="4000" b="1" dirty="0">
                <a:solidFill>
                  <a:schemeClr val="bg1"/>
                </a:solidFill>
                <a:latin typeface="Comic Sans MS" panose="030F0902030302020204" pitchFamily="66" charset="0"/>
                <a:cs typeface="Arial" panose="020B0604020202020204" pitchFamily="34" charset="0"/>
              </a:rPr>
              <a:t>Treasure Island</a:t>
            </a:r>
          </a:p>
          <a:p>
            <a:pPr algn="ctr">
              <a:lnSpc>
                <a:spcPct val="100000"/>
              </a:lnSpc>
              <a:spcBef>
                <a:spcPts val="600"/>
              </a:spcBef>
            </a:pPr>
            <a:r>
              <a:rPr lang="en-GB" sz="3000" dirty="0">
                <a:solidFill>
                  <a:schemeClr val="bg1"/>
                </a:solidFill>
                <a:latin typeface="Comic Sans MS" panose="030F0702030302020204" pitchFamily="66" charset="0"/>
              </a:rPr>
              <a:t>Poetry</a:t>
            </a:r>
          </a:p>
          <a:p>
            <a:pPr algn="ctr">
              <a:lnSpc>
                <a:spcPct val="100000"/>
              </a:lnSpc>
              <a:spcBef>
                <a:spcPts val="600"/>
              </a:spcBef>
            </a:pPr>
            <a:endParaRPr lang="en-GB" sz="4000" b="1" dirty="0">
              <a:solidFill>
                <a:schemeClr val="bg1"/>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1234475908"/>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15948</TotalTime>
  <Words>11117</Words>
  <Application>Microsoft Office PowerPoint</Application>
  <PresentationFormat>Widescreen</PresentationFormat>
  <Paragraphs>891</Paragraphs>
  <Slides>64</Slides>
  <Notes>62</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64</vt:i4>
      </vt:variant>
    </vt:vector>
  </HeadingPairs>
  <TitlesOfParts>
    <vt:vector size="73" baseType="lpstr">
      <vt:lpstr>Arial</vt:lpstr>
      <vt:lpstr>Calibri</vt:lpstr>
      <vt:lpstr>Calibri Light</vt:lpstr>
      <vt:lpstr>Comic Sans MS</vt:lpstr>
      <vt:lpstr>Segoe Print</vt:lpstr>
      <vt:lpstr>Symbol</vt:lpstr>
      <vt:lpstr>Times New Roman</vt:lpstr>
      <vt:lpstr>Custom Design</vt:lpstr>
      <vt:lpstr>1_Custom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Cecilia Weiss</cp:lastModifiedBy>
  <cp:revision>1496</cp:revision>
  <dcterms:created xsi:type="dcterms:W3CDTF">2021-01-11T17:47:06Z</dcterms:created>
  <dcterms:modified xsi:type="dcterms:W3CDTF">2022-11-07T16:59:31Z</dcterms:modified>
</cp:coreProperties>
</file>