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61"/>
  </p:notesMasterIdLst>
  <p:sldIdLst>
    <p:sldId id="274" r:id="rId3"/>
    <p:sldId id="277" r:id="rId4"/>
    <p:sldId id="278" r:id="rId5"/>
    <p:sldId id="279" r:id="rId6"/>
    <p:sldId id="280" r:id="rId7"/>
    <p:sldId id="385" r:id="rId8"/>
    <p:sldId id="410" r:id="rId9"/>
    <p:sldId id="283" r:id="rId10"/>
    <p:sldId id="600" r:id="rId11"/>
    <p:sldId id="601" r:id="rId12"/>
    <p:sldId id="285" r:id="rId13"/>
    <p:sldId id="288" r:id="rId14"/>
    <p:sldId id="646" r:id="rId15"/>
    <p:sldId id="602" r:id="rId16"/>
    <p:sldId id="603" r:id="rId17"/>
    <p:sldId id="647" r:id="rId18"/>
    <p:sldId id="648" r:id="rId19"/>
    <p:sldId id="649" r:id="rId20"/>
    <p:sldId id="650" r:id="rId21"/>
    <p:sldId id="651" r:id="rId22"/>
    <p:sldId id="302" r:id="rId23"/>
    <p:sldId id="652" r:id="rId24"/>
    <p:sldId id="297" r:id="rId25"/>
    <p:sldId id="654" r:id="rId26"/>
    <p:sldId id="682" r:id="rId27"/>
    <p:sldId id="656" r:id="rId28"/>
    <p:sldId id="681" r:id="rId29"/>
    <p:sldId id="683" r:id="rId30"/>
    <p:sldId id="685" r:id="rId31"/>
    <p:sldId id="669" r:id="rId32"/>
    <p:sldId id="671" r:id="rId33"/>
    <p:sldId id="657" r:id="rId34"/>
    <p:sldId id="662" r:id="rId35"/>
    <p:sldId id="663" r:id="rId36"/>
    <p:sldId id="664" r:id="rId37"/>
    <p:sldId id="665" r:id="rId38"/>
    <p:sldId id="667" r:id="rId39"/>
    <p:sldId id="668" r:id="rId40"/>
    <p:sldId id="670" r:id="rId41"/>
    <p:sldId id="686" r:id="rId42"/>
    <p:sldId id="659" r:id="rId43"/>
    <p:sldId id="660" r:id="rId44"/>
    <p:sldId id="661" r:id="rId45"/>
    <p:sldId id="666" r:id="rId46"/>
    <p:sldId id="672" r:id="rId47"/>
    <p:sldId id="653" r:id="rId48"/>
    <p:sldId id="655" r:id="rId49"/>
    <p:sldId id="680" r:id="rId50"/>
    <p:sldId id="673" r:id="rId51"/>
    <p:sldId id="378" r:id="rId52"/>
    <p:sldId id="674" r:id="rId53"/>
    <p:sldId id="675" r:id="rId54"/>
    <p:sldId id="676" r:id="rId55"/>
    <p:sldId id="677" r:id="rId56"/>
    <p:sldId id="678" r:id="rId57"/>
    <p:sldId id="679" r:id="rId58"/>
    <p:sldId id="275" r:id="rId59"/>
    <p:sldId id="375" r:id="rId6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121" userDrawn="1">
          <p15:clr>
            <a:srgbClr val="A4A3A4"/>
          </p15:clr>
        </p15:guide>
        <p15:guide id="4" pos="4929" userDrawn="1">
          <p15:clr>
            <a:srgbClr val="A4A3A4"/>
          </p15:clr>
        </p15:guide>
        <p15:guide id="5" pos="7628" userDrawn="1">
          <p15:clr>
            <a:srgbClr val="A4A3A4"/>
          </p15:clr>
        </p15:guide>
        <p15:guide id="8" pos="7514" userDrawn="1">
          <p15:clr>
            <a:srgbClr val="A4A3A4"/>
          </p15:clr>
        </p15:guide>
        <p15:guide id="11" orient="horz" pos="2500" userDrawn="1">
          <p15:clr>
            <a:srgbClr val="A4A3A4"/>
          </p15:clr>
        </p15:guide>
        <p15:guide id="13" orient="horz" pos="3113" userDrawn="1">
          <p15:clr>
            <a:srgbClr val="A4A3A4"/>
          </p15:clr>
        </p15:guide>
        <p15:guide id="14" orient="horz" pos="3634" userDrawn="1">
          <p15:clr>
            <a:srgbClr val="A4A3A4"/>
          </p15:clr>
        </p15:guide>
        <p15:guide id="16" orient="horz" pos="3022" userDrawn="1">
          <p15:clr>
            <a:srgbClr val="A4A3A4"/>
          </p15:clr>
        </p15:guide>
        <p15:guide id="17" pos="272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3F41"/>
    <a:srgbClr val="0070C0"/>
    <a:srgbClr val="00D528"/>
    <a:srgbClr val="FFA900"/>
    <a:srgbClr val="FF32A9"/>
    <a:srgbClr val="FF52A9"/>
    <a:srgbClr val="F13F0F"/>
    <a:srgbClr val="73FA00"/>
    <a:srgbClr val="FFADD6"/>
    <a:srgbClr val="EC720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6"/>
    <p:restoredTop sz="78367" autoAdjust="0"/>
  </p:normalViewPr>
  <p:slideViewPr>
    <p:cSldViewPr snapToGrid="0" snapToObjects="1">
      <p:cViewPr varScale="1">
        <p:scale>
          <a:sx n="153" d="100"/>
          <a:sy n="153" d="100"/>
        </p:scale>
        <p:origin x="2640" y="168"/>
      </p:cViewPr>
      <p:guideLst>
        <p:guide pos="121"/>
        <p:guide pos="4929"/>
        <p:guide pos="7628"/>
        <p:guide pos="7514"/>
        <p:guide orient="horz" pos="2500"/>
        <p:guide orient="horz" pos="3113"/>
        <p:guide orient="horz" pos="3634"/>
        <p:guide orient="horz" pos="3022"/>
        <p:guide pos="2729"/>
      </p:guideLst>
    </p:cSldViewPr>
  </p:slideViewPr>
  <p:notesTextViewPr>
    <p:cViewPr>
      <p:scale>
        <a:sx n="1" d="1"/>
        <a:sy n="1" d="1"/>
      </p:scale>
      <p:origin x="0" y="0"/>
    </p:cViewPr>
  </p:notesTextViewPr>
  <p:sorterViewPr>
    <p:cViewPr>
      <p:scale>
        <a:sx n="192" d="100"/>
        <a:sy n="192" d="100"/>
      </p:scale>
      <p:origin x="0" y="-24900"/>
    </p:cViewPr>
  </p:sorterViewPr>
  <p:notesViewPr>
    <p:cSldViewPr snapToGrid="0" snapToObjects="1">
      <p:cViewPr varScale="1">
        <p:scale>
          <a:sx n="142" d="100"/>
          <a:sy n="142" d="100"/>
        </p:scale>
        <p:origin x="3464" y="16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notesMaster" Target="notesMasters/notes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4/11/23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dirty="0"/>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hertsforlearning.co.uk/teaching-and-learning/research-projects/english-research-projects/ks2-reading-fluency-project#:~:text=The%20HFL%20KS2%20Reading%20Fluency%20Project%20incorporates%20the,standard%20in%20reading%20at%20the%20end%20of%20KS2."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dirty="0"/>
          </a:p>
        </p:txBody>
      </p:sp>
    </p:spTree>
    <p:extLst>
      <p:ext uri="{BB962C8B-B14F-4D97-AF65-F5344CB8AC3E}">
        <p14:creationId xmlns:p14="http://schemas.microsoft.com/office/powerpoint/2010/main" val="162342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These are </a:t>
            </a:r>
            <a:r>
              <a:rPr lang="en-GB" altLang="en-US" b="1" dirty="0"/>
              <a:t>suggested</a:t>
            </a:r>
            <a:r>
              <a:rPr lang="en-GB" altLang="en-US" dirty="0"/>
              <a:t> objectives from the National Curriculum for Year 3/4. Teachers should select the most appropriate focuses for the children they teach. Further objectives will be met incidentally as the unit progresses. </a:t>
            </a:r>
            <a:r>
              <a:rPr lang="en-GB" altLang="en-US" b="1" dirty="0"/>
              <a:t>NB</a:t>
            </a:r>
            <a:r>
              <a:rPr lang="en-GB" altLang="en-US" dirty="0"/>
              <a:t> The objective relating to verb tense is an opportunity to revisit and consolidate work on verb tenses introduced in Year 2. There are also implicit references to modal verbs and adverbs of possibility as children will encounter these through the texts. However, it is not expected that these will be explicitly taught, nor does the terminology need to be used. </a:t>
            </a:r>
            <a:r>
              <a:rPr lang="en-GB" altLang="en-US" b="1" dirty="0"/>
              <a:t>National Curriculum Non statutory guidance: </a:t>
            </a:r>
            <a:r>
              <a:rPr lang="en-GB" altLang="en-US" dirty="0"/>
              <a:t>The skills of information retrieval that are taught should be applied, for example, in contexts where pupils are genuinely motivated to find out information, for example, reading information leaflets before a gallery or museum visit or reading a theatre programme or review. Teachers should consider making use of any attractions or events in the local area to support this.</a:t>
            </a:r>
          </a:p>
          <a:p>
            <a:pPr algn="ctr">
              <a:spcBef>
                <a:spcPct val="0"/>
              </a:spcBef>
            </a:pPr>
            <a:endParaRPr lang="en-US" altLang="en-US" i="1"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dirty="0"/>
          </a:p>
        </p:txBody>
      </p:sp>
    </p:spTree>
    <p:extLst>
      <p:ext uri="{BB962C8B-B14F-4D97-AF65-F5344CB8AC3E}">
        <p14:creationId xmlns:p14="http://schemas.microsoft.com/office/powerpoint/2010/main" val="37267708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sz="8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dirty="0"/>
          </a:p>
        </p:txBody>
      </p:sp>
    </p:spTree>
    <p:extLst>
      <p:ext uri="{BB962C8B-B14F-4D97-AF65-F5344CB8AC3E}">
        <p14:creationId xmlns:p14="http://schemas.microsoft.com/office/powerpoint/2010/main" val="9998325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Ask children to work in pairs or small groups and discuss what they might expect to see if they were reading something that was trying to persuade them to think, believe </a:t>
            </a:r>
            <a:r>
              <a:rPr lang="en-GB" altLang="en-US"/>
              <a:t>or do </a:t>
            </a:r>
            <a:r>
              <a:rPr lang="en-GB" altLang="en-US" dirty="0"/>
              <a:t>something. Ensure they understand what persuasive means.</a:t>
            </a:r>
          </a:p>
          <a:p>
            <a:endParaRPr 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dirty="0"/>
          </a:p>
        </p:txBody>
      </p:sp>
    </p:spTree>
    <p:extLst>
      <p:ext uri="{BB962C8B-B14F-4D97-AF65-F5344CB8AC3E}">
        <p14:creationId xmlns:p14="http://schemas.microsoft.com/office/powerpoint/2010/main" val="24317307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dirty="0"/>
          </a:p>
        </p:txBody>
      </p:sp>
    </p:spTree>
    <p:extLst>
      <p:ext uri="{BB962C8B-B14F-4D97-AF65-F5344CB8AC3E}">
        <p14:creationId xmlns:p14="http://schemas.microsoft.com/office/powerpoint/2010/main" val="16352201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Make use of a working wall to record the children’s thoughts and ideas at the early stages, then add more detail as the unit progresses. The KWL grid is also supplied on the accompanying PDF file.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dirty="0"/>
          </a:p>
        </p:txBody>
      </p:sp>
    </p:spTree>
    <p:extLst>
      <p:ext uri="{BB962C8B-B14F-4D97-AF65-F5344CB8AC3E}">
        <p14:creationId xmlns:p14="http://schemas.microsoft.com/office/powerpoint/2010/main" val="13908208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Present the children with a range of websites to look at. We’ve provided a selection of links, to click through and look at the language on each website. These are suggestions, but teachers should select appropriate websites to meet the interests of the children. Ask the children to locate and record any language they find which is designed to persuade the reader to visit the attraction. </a:t>
            </a:r>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dirty="0"/>
          </a:p>
        </p:txBody>
      </p:sp>
    </p:spTree>
    <p:extLst>
      <p:ext uri="{BB962C8B-B14F-4D97-AF65-F5344CB8AC3E}">
        <p14:creationId xmlns:p14="http://schemas.microsoft.com/office/powerpoint/2010/main" val="1874736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dirty="0"/>
          </a:p>
        </p:txBody>
      </p:sp>
    </p:spTree>
    <p:extLst>
      <p:ext uri="{BB962C8B-B14F-4D97-AF65-F5344CB8AC3E}">
        <p14:creationId xmlns:p14="http://schemas.microsoft.com/office/powerpoint/2010/main" val="4983668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dirty="0"/>
          </a:p>
        </p:txBody>
      </p:sp>
    </p:spTree>
    <p:extLst>
      <p:ext uri="{BB962C8B-B14F-4D97-AF65-F5344CB8AC3E}">
        <p14:creationId xmlns:p14="http://schemas.microsoft.com/office/powerpoint/2010/main" val="16469874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Remind children that the text is trying to tempt the reader to do something, in this case, visit a theme park. Revisit the conventions for persuasive writing frequently, tailoring the content and the features to the experience of the children in the class. NB Teachers should provide an overview of the text and point out the features included. The text will be read in detail later.</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dirty="0"/>
          </a:p>
        </p:txBody>
      </p:sp>
    </p:spTree>
    <p:extLst>
      <p:ext uri="{BB962C8B-B14F-4D97-AF65-F5344CB8AC3E}">
        <p14:creationId xmlns:p14="http://schemas.microsoft.com/office/powerpoint/2010/main" val="17055715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Children’s comments can lead the discussion picking up of different interpretations.</a:t>
            </a:r>
            <a:endParaRPr lang="en-GB" altLang="en-US" dirty="0"/>
          </a:p>
          <a:p>
            <a:r>
              <a:rPr lang="en-GB" altLang="en-US" i="1" dirty="0"/>
              <a:t>Structure the questioning to build in challenge and support.</a:t>
            </a:r>
          </a:p>
          <a:p>
            <a:r>
              <a:rPr lang="en-GB" altLang="en-US" i="1" dirty="0"/>
              <a:t>Children learn from each other by listening to classmates justify and elaborate.</a:t>
            </a:r>
          </a:p>
          <a:p>
            <a:r>
              <a:rPr lang="en-GB" altLang="en-US" i="1" dirty="0"/>
              <a:t>Supporting comments used with kind permission of https://jamesdurran.blog/</a:t>
            </a:r>
            <a:endParaRPr lang="en-GB" altLang="en-US" dirty="0"/>
          </a:p>
          <a:p>
            <a:r>
              <a:rPr lang="en-GB" altLang="en-US" dirty="0"/>
              <a:t> </a:t>
            </a:r>
          </a:p>
          <a:p>
            <a:r>
              <a:rPr lang="en-GB" altLang="en-US" dirty="0"/>
              <a:t> </a:t>
            </a:r>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dirty="0"/>
          </a:p>
        </p:txBody>
      </p:sp>
    </p:spTree>
    <p:extLst>
      <p:ext uri="{BB962C8B-B14F-4D97-AF65-F5344CB8AC3E}">
        <p14:creationId xmlns:p14="http://schemas.microsoft.com/office/powerpoint/2010/main" val="6058072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Teaching Sequence for Writing is still the recommended approach to the teaching of reading and writing. Slides 1-10 are specifically for </a:t>
            </a:r>
            <a:r>
              <a:rPr lang="en-US" altLang="en-US" dirty="0"/>
              <a:t>teachers; subsequent slides are intended to be used in the classroom with the children.</a:t>
            </a:r>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dirty="0"/>
          </a:p>
        </p:txBody>
      </p:sp>
    </p:spTree>
    <p:extLst>
      <p:ext uri="{BB962C8B-B14F-4D97-AF65-F5344CB8AC3E}">
        <p14:creationId xmlns:p14="http://schemas.microsoft.com/office/powerpoint/2010/main" val="5956434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Prosody is just as important when reading non fiction as poetry and fiction. Reading with meaning can support children’s fluency and understanding. For more information and impact reports from research, visit: </a:t>
            </a:r>
            <a:r>
              <a:rPr lang="en-GB" dirty="0">
                <a:hlinkClick r:id="rId3"/>
              </a:rPr>
              <a:t>KS2 Reading Fluency Project | HFL Education (hertsforlearning.co.uk)</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dirty="0"/>
          </a:p>
        </p:txBody>
      </p:sp>
    </p:spTree>
    <p:extLst>
      <p:ext uri="{BB962C8B-B14F-4D97-AF65-F5344CB8AC3E}">
        <p14:creationId xmlns:p14="http://schemas.microsoft.com/office/powerpoint/2010/main" val="8276431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Importance of talk and analysis being rooted in personal response; </a:t>
            </a:r>
          </a:p>
          <a:p>
            <a:r>
              <a:rPr lang="en-GB" altLang="en-US" i="1" dirty="0"/>
              <a:t>Give individuals or pairs their own copy of the text.</a:t>
            </a:r>
          </a:p>
          <a:p>
            <a:r>
              <a:rPr lang="en-GB" altLang="en-US" b="1" i="1" dirty="0"/>
              <a:t>It is recommended that teachers source leaflets for attractions either in the local area or known to the children. This will be more relatable to their own experiences.</a:t>
            </a:r>
          </a:p>
          <a:p>
            <a:r>
              <a:rPr lang="en-GB" altLang="en-US" i="1" dirty="0"/>
              <a:t> A ‘Tell-me grid’ (provided on the end of the accompanying PDF file) recommended by Aidan Chambers is one mechanism for structuring thinking</a:t>
            </a:r>
          </a:p>
          <a:p>
            <a:r>
              <a:rPr lang="en-GB" altLang="en-US" i="1" dirty="0"/>
              <a:t>Blend pair, small group and whole-class talk</a:t>
            </a:r>
            <a:endParaRPr lang="en-GB" altLang="en-US" dirty="0"/>
          </a:p>
          <a:p>
            <a:r>
              <a:rPr lang="en-GB" altLang="en-US" i="1" dirty="0"/>
              <a:t>Train pupils over time to talk in small groups; strategies for structuring talk (turn-taking in a given order, asking each other questions, etc)</a:t>
            </a:r>
            <a:endParaRPr lang="en-GB" altLang="en-US" dirty="0"/>
          </a:p>
          <a:p>
            <a:r>
              <a:rPr lang="en-GB" altLang="en-US" i="1" dirty="0"/>
              <a:t>The teacher spends time joining tables; over a series of lessons, can interact with and assess individuals as might in small group reading sessions</a:t>
            </a:r>
            <a:endParaRPr lang="en-GB" altLang="en-US" dirty="0"/>
          </a:p>
          <a:p>
            <a:endParaRPr lang="en-GB" altLang="en-US" i="1"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dirty="0"/>
          </a:p>
        </p:txBody>
      </p:sp>
    </p:spTree>
    <p:extLst>
      <p:ext uri="{BB962C8B-B14F-4D97-AF65-F5344CB8AC3E}">
        <p14:creationId xmlns:p14="http://schemas.microsoft.com/office/powerpoint/2010/main" val="38169069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can be carried out as a paired activity or whole class. Encourage children to respond on the ‘Tell me’ grid.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text is also supplied on the accompanying Word document.</a:t>
            </a:r>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dirty="0"/>
          </a:p>
        </p:txBody>
      </p:sp>
    </p:spTree>
    <p:extLst>
      <p:ext uri="{BB962C8B-B14F-4D97-AF65-F5344CB8AC3E}">
        <p14:creationId xmlns:p14="http://schemas.microsoft.com/office/powerpoint/2010/main" val="37951092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Teachers should encourage children to make connections as they discuss this text – to their own lives and experiences, to the wider world and to other similar texts. It is really useful if there are attractions in the local area from which publicity material could be used here as a comparison, even if this is just the local swimming pool.</a:t>
            </a:r>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dirty="0"/>
          </a:p>
        </p:txBody>
      </p:sp>
    </p:spTree>
    <p:extLst>
      <p:ext uri="{BB962C8B-B14F-4D97-AF65-F5344CB8AC3E}">
        <p14:creationId xmlns:p14="http://schemas.microsoft.com/office/powerpoint/2010/main" val="13190753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Direct teaching of vocabulary in advance</a:t>
            </a:r>
            <a:endParaRPr lang="en-GB" altLang="en-US" dirty="0"/>
          </a:p>
          <a:p>
            <a:r>
              <a:rPr lang="en-GB" altLang="en-US" i="1" dirty="0"/>
              <a:t>Explain key information for pupils to look out for</a:t>
            </a:r>
            <a:endParaRPr lang="en-GB" altLang="en-US" dirty="0"/>
          </a:p>
          <a:p>
            <a:r>
              <a:rPr lang="en-GB" altLang="en-US" i="1" dirty="0"/>
              <a:t>Usefulness of a visual focus, to aid comprehension while listening to/reading the story</a:t>
            </a:r>
            <a:endParaRPr lang="en-GB" alt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dirty="0"/>
          </a:p>
        </p:txBody>
      </p:sp>
    </p:spTree>
    <p:extLst>
      <p:ext uri="{BB962C8B-B14F-4D97-AF65-F5344CB8AC3E}">
        <p14:creationId xmlns:p14="http://schemas.microsoft.com/office/powerpoint/2010/main" val="25669399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a:t>Scooping phrases is a technique designed to improve fluency by asking readers to focus on sections of the text rather than individual words. As they mark the text to prepare for reading, they have to re-read several times which is another strategy to improve fluency. </a:t>
            </a:r>
            <a:r>
              <a:rPr lang="en-GB" b="0" i="0" dirty="0">
                <a:solidFill>
                  <a:srgbClr val="333333"/>
                </a:solidFill>
                <a:effectLst/>
                <a:latin typeface="Lora" pitchFamily="2" charset="0"/>
              </a:rPr>
              <a:t>Instead of pointing to each word, readers are encouraged to “scoop” their finger under groups of words to form phrases within the sentence.  The object of the exercise is that children can read all the words so you can focus on understanding. NB There are no hard and fast rules for what constitutes a phrase; whatever works for the children is acceptable as long as they do not select an entire sentence.</a:t>
            </a: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dirty="0"/>
          </a:p>
        </p:txBody>
      </p:sp>
    </p:spTree>
    <p:extLst>
      <p:ext uri="{BB962C8B-B14F-4D97-AF65-F5344CB8AC3E}">
        <p14:creationId xmlns:p14="http://schemas.microsoft.com/office/powerpoint/2010/main" val="13297334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Here are several examples of modal verbs (terminology not required at this stage). This activity is designed to focus on the use of modal verbs in persuasive texts. Elicit from the children the words are will, can could, and won’t. This can be done as a whole class activity or in pairs.</a:t>
            </a: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dirty="0"/>
          </a:p>
        </p:txBody>
      </p:sp>
    </p:spTree>
    <p:extLst>
      <p:ext uri="{BB962C8B-B14F-4D97-AF65-F5344CB8AC3E}">
        <p14:creationId xmlns:p14="http://schemas.microsoft.com/office/powerpoint/2010/main" val="35838561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Here are several examples of modal verbs (terminology not required at this stage). This activity is designed to focus on the use of modal verbs in persuasive texts. Elicit from the children the words are will, can could, and won’t. This can be done as a whole class activity or in pairs.</a:t>
            </a: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dirty="0"/>
          </a:p>
        </p:txBody>
      </p:sp>
    </p:spTree>
    <p:extLst>
      <p:ext uri="{BB962C8B-B14F-4D97-AF65-F5344CB8AC3E}">
        <p14:creationId xmlns:p14="http://schemas.microsoft.com/office/powerpoint/2010/main" val="14444119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A modal verb is an auxiliary verb used to show if we believe something is certain, probable or possible (or not). English modal verbs include </a:t>
            </a:r>
            <a:r>
              <a:rPr lang="en-GB" altLang="en-US" i="1" dirty="0"/>
              <a:t>must</a:t>
            </a:r>
            <a:r>
              <a:rPr lang="en-GB" altLang="en-US" dirty="0"/>
              <a:t>, </a:t>
            </a:r>
            <a:r>
              <a:rPr lang="en-GB" altLang="en-US" i="1" dirty="0"/>
              <a:t>shall</a:t>
            </a:r>
            <a:r>
              <a:rPr lang="en-GB" altLang="en-US" dirty="0"/>
              <a:t>, </a:t>
            </a:r>
            <a:r>
              <a:rPr lang="en-GB" altLang="en-US" i="1" dirty="0"/>
              <a:t>will</a:t>
            </a:r>
            <a:r>
              <a:rPr lang="en-GB" altLang="en-US" dirty="0"/>
              <a:t>, </a:t>
            </a:r>
            <a:r>
              <a:rPr lang="en-GB" altLang="en-US" i="1" dirty="0"/>
              <a:t>should</a:t>
            </a:r>
            <a:r>
              <a:rPr lang="en-GB" altLang="en-US" dirty="0"/>
              <a:t>, </a:t>
            </a:r>
            <a:r>
              <a:rPr lang="en-GB" altLang="en-US" i="1" dirty="0"/>
              <a:t>would</a:t>
            </a:r>
            <a:r>
              <a:rPr lang="en-GB" altLang="en-US" dirty="0"/>
              <a:t>, </a:t>
            </a:r>
            <a:r>
              <a:rPr lang="en-GB" altLang="en-US" i="1" dirty="0"/>
              <a:t>can</a:t>
            </a:r>
            <a:r>
              <a:rPr lang="en-GB" altLang="en-US" dirty="0"/>
              <a:t>, </a:t>
            </a:r>
            <a:r>
              <a:rPr lang="en-GB" altLang="en-US" i="1" dirty="0"/>
              <a:t>could</a:t>
            </a:r>
            <a:r>
              <a:rPr lang="en-GB" altLang="en-US" dirty="0"/>
              <a:t>, </a:t>
            </a:r>
            <a:r>
              <a:rPr lang="en-GB" altLang="en-US" i="1" dirty="0"/>
              <a:t>may</a:t>
            </a:r>
            <a:r>
              <a:rPr lang="en-GB" altLang="en-US" dirty="0"/>
              <a:t>, and </a:t>
            </a:r>
            <a:r>
              <a:rPr lang="en-GB" altLang="en-US" i="1" dirty="0"/>
              <a:t>might</a:t>
            </a:r>
            <a:r>
              <a:rPr lang="en-GB" altLang="en-US" dirty="0"/>
              <a:t>, and their negative counterparts, e.g. </a:t>
            </a:r>
            <a:r>
              <a:rPr lang="en-GB" altLang="en-US" i="1" dirty="0"/>
              <a:t>mustn’t, shouldn’t</a:t>
            </a:r>
            <a:r>
              <a:rPr lang="en-GB" altLang="en-US" dirty="0"/>
              <a:t>. Children in Year 3/4 do not need to know what they are called yet but will encounter them in their reading so will benefit from this ground work. Sneak in the skills.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dirty="0"/>
          </a:p>
        </p:txBody>
      </p:sp>
    </p:spTree>
    <p:extLst>
      <p:ext uri="{BB962C8B-B14F-4D97-AF65-F5344CB8AC3E}">
        <p14:creationId xmlns:p14="http://schemas.microsoft.com/office/powerpoint/2010/main" val="25829334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A modal verb is an auxiliary verb use to show if we believe something is certain, probable or possible (or not). English modal verbs include </a:t>
            </a:r>
            <a:r>
              <a:rPr lang="en-GB" altLang="en-US" i="1" dirty="0"/>
              <a:t>must</a:t>
            </a:r>
            <a:r>
              <a:rPr lang="en-GB" altLang="en-US" dirty="0"/>
              <a:t>, </a:t>
            </a:r>
            <a:r>
              <a:rPr lang="en-GB" altLang="en-US" i="1" dirty="0"/>
              <a:t>shall</a:t>
            </a:r>
            <a:r>
              <a:rPr lang="en-GB" altLang="en-US" dirty="0"/>
              <a:t>, </a:t>
            </a:r>
            <a:r>
              <a:rPr lang="en-GB" altLang="en-US" i="1" dirty="0"/>
              <a:t>will</a:t>
            </a:r>
            <a:r>
              <a:rPr lang="en-GB" altLang="en-US" dirty="0"/>
              <a:t>, </a:t>
            </a:r>
            <a:r>
              <a:rPr lang="en-GB" altLang="en-US" i="1" dirty="0"/>
              <a:t>should</a:t>
            </a:r>
            <a:r>
              <a:rPr lang="en-GB" altLang="en-US" dirty="0"/>
              <a:t>, </a:t>
            </a:r>
            <a:r>
              <a:rPr lang="en-GB" altLang="en-US" i="1" dirty="0"/>
              <a:t>would</a:t>
            </a:r>
            <a:r>
              <a:rPr lang="en-GB" altLang="en-US" dirty="0"/>
              <a:t>, </a:t>
            </a:r>
            <a:r>
              <a:rPr lang="en-GB" altLang="en-US" i="1" dirty="0"/>
              <a:t>can</a:t>
            </a:r>
            <a:r>
              <a:rPr lang="en-GB" altLang="en-US" dirty="0"/>
              <a:t>, </a:t>
            </a:r>
            <a:r>
              <a:rPr lang="en-GB" altLang="en-US" i="1" dirty="0"/>
              <a:t>could</a:t>
            </a:r>
            <a:r>
              <a:rPr lang="en-GB" altLang="en-US" dirty="0"/>
              <a:t>, </a:t>
            </a:r>
            <a:r>
              <a:rPr lang="en-GB" altLang="en-US" i="1" dirty="0"/>
              <a:t>may</a:t>
            </a:r>
            <a:r>
              <a:rPr lang="en-GB" altLang="en-US" dirty="0"/>
              <a:t>, and </a:t>
            </a:r>
            <a:r>
              <a:rPr lang="en-GB" altLang="en-US" i="1" dirty="0"/>
              <a:t>might</a:t>
            </a:r>
            <a:r>
              <a:rPr lang="en-GB" altLang="en-US" dirty="0"/>
              <a:t>, and their negative counterparts, e.g. </a:t>
            </a:r>
            <a:r>
              <a:rPr lang="en-GB" altLang="en-US" i="1" dirty="0"/>
              <a:t>mustn’t, shouldn’t</a:t>
            </a:r>
            <a:r>
              <a:rPr lang="en-GB" altLang="en-US" dirty="0"/>
              <a:t>. Children in Year 3/4 do not need to know what they are called yet but will encounter them in their reading so will benefit from this ground work. Sneak in the skills.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dirty="0"/>
          </a:p>
        </p:txBody>
      </p:sp>
    </p:spTree>
    <p:extLst>
      <p:ext uri="{BB962C8B-B14F-4D97-AF65-F5344CB8AC3E}">
        <p14:creationId xmlns:p14="http://schemas.microsoft.com/office/powerpoint/2010/main" val="21834574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Do not underestimate the investment made at the reading phase which will pay dividends in the writing phase.</a:t>
            </a:r>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dirty="0"/>
          </a:p>
        </p:txBody>
      </p:sp>
    </p:spTree>
    <p:extLst>
      <p:ext uri="{BB962C8B-B14F-4D97-AF65-F5344CB8AC3E}">
        <p14:creationId xmlns:p14="http://schemas.microsoft.com/office/powerpoint/2010/main" val="10875660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Teachers should allow the children plenty of time to explore this text. There are several examples of modal verbs but this terminology does not need to be introduced at this stage. This is a good opportunity to provide a gentle introduction to the concept of modal verbs in the context of how they are used in advertising.</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dirty="0"/>
          </a:p>
        </p:txBody>
      </p:sp>
    </p:spTree>
    <p:extLst>
      <p:ext uri="{BB962C8B-B14F-4D97-AF65-F5344CB8AC3E}">
        <p14:creationId xmlns:p14="http://schemas.microsoft.com/office/powerpoint/2010/main" val="7146521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Garden Gossip is a drama technique which helps children explore and practise the language they will subsequently use in their writing. It is recommended that children are given plenty of opportunities to discuss what they want to say well before any writing takes place. Teachers should model this activity first, using the language they wish to see used.</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dirty="0"/>
          </a:p>
        </p:txBody>
      </p:sp>
    </p:spTree>
    <p:extLst>
      <p:ext uri="{BB962C8B-B14F-4D97-AF65-F5344CB8AC3E}">
        <p14:creationId xmlns:p14="http://schemas.microsoft.com/office/powerpoint/2010/main" val="2624035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Do not underestimate the investment you are making at this stage in the children’s understanding and future writing success.</a:t>
            </a:r>
          </a:p>
          <a:p>
            <a:r>
              <a:rPr lang="en-GB" altLang="en-US" dirty="0"/>
              <a:t>Teachers should select an approach which best suits the text and meets the needs of the children they teach. For example, in this exploration of a non fiction text which could be controversial, it would be advantageous to allow plenty of opportunity for discussion and debate.</a:t>
            </a:r>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dirty="0"/>
          </a:p>
        </p:txBody>
      </p:sp>
    </p:spTree>
    <p:extLst>
      <p:ext uri="{BB962C8B-B14F-4D97-AF65-F5344CB8AC3E}">
        <p14:creationId xmlns:p14="http://schemas.microsoft.com/office/powerpoint/2010/main" val="25534396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Select objectives relevant to non fiction texts.</a:t>
            </a:r>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dirty="0"/>
          </a:p>
        </p:txBody>
      </p:sp>
    </p:spTree>
    <p:extLst>
      <p:ext uri="{BB962C8B-B14F-4D97-AF65-F5344CB8AC3E}">
        <p14:creationId xmlns:p14="http://schemas.microsoft.com/office/powerpoint/2010/main" val="3290500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dirty="0"/>
          </a:p>
        </p:txBody>
      </p:sp>
    </p:spTree>
    <p:extLst>
      <p:ext uri="{BB962C8B-B14F-4D97-AF65-F5344CB8AC3E}">
        <p14:creationId xmlns:p14="http://schemas.microsoft.com/office/powerpoint/2010/main" val="33076603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is written with a deliberately high number of examples of ‘weasel words’ to demonstrate how they are used in persuasive writing. Teachers should stress to the children that one or two examples of this device would be sufficient.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dirty="0"/>
          </a:p>
        </p:txBody>
      </p:sp>
    </p:spTree>
    <p:extLst>
      <p:ext uri="{BB962C8B-B14F-4D97-AF65-F5344CB8AC3E}">
        <p14:creationId xmlns:p14="http://schemas.microsoft.com/office/powerpoint/2010/main" val="16632175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is written with a deliberately high number of examples of ‘weasel words’ to demonstrate how they are used in persuasive writing. Teachers should stress to the children that one or two examples of this device would be sufficient.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38</a:t>
            </a:fld>
            <a:endParaRPr lang="en-US" dirty="0"/>
          </a:p>
        </p:txBody>
      </p:sp>
    </p:spTree>
    <p:extLst>
      <p:ext uri="{BB962C8B-B14F-4D97-AF65-F5344CB8AC3E}">
        <p14:creationId xmlns:p14="http://schemas.microsoft.com/office/powerpoint/2010/main" val="37418326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39</a:t>
            </a:fld>
            <a:endParaRPr lang="en-US" dirty="0"/>
          </a:p>
        </p:txBody>
      </p:sp>
    </p:spTree>
    <p:extLst>
      <p:ext uri="{BB962C8B-B14F-4D97-AF65-F5344CB8AC3E}">
        <p14:creationId xmlns:p14="http://schemas.microsoft.com/office/powerpoint/2010/main" val="25697541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Elicit from the children that this is a bunch of text without any paragraphs. Discuss why paragraphs are important and encourage the children to identify where the paragraph splits should be.</a:t>
            </a:r>
          </a:p>
        </p:txBody>
      </p:sp>
      <p:sp>
        <p:nvSpPr>
          <p:cNvPr id="4" name="Slide Number Placeholder 3"/>
          <p:cNvSpPr>
            <a:spLocks noGrp="1"/>
          </p:cNvSpPr>
          <p:nvPr>
            <p:ph type="sldNum" sz="quarter" idx="5"/>
          </p:nvPr>
        </p:nvSpPr>
        <p:spPr/>
        <p:txBody>
          <a:bodyPr/>
          <a:lstStyle/>
          <a:p>
            <a:fld id="{311D70A8-8575-AB47-B894-1AEE29AFC934}" type="slidenum">
              <a:rPr lang="en-US" smtClean="0"/>
              <a:t>40</a:t>
            </a:fld>
            <a:endParaRPr lang="en-US" dirty="0"/>
          </a:p>
        </p:txBody>
      </p:sp>
    </p:spTree>
    <p:extLst>
      <p:ext uri="{BB962C8B-B14F-4D97-AF65-F5344CB8AC3E}">
        <p14:creationId xmlns:p14="http://schemas.microsoft.com/office/powerpoint/2010/main" val="7411091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can be played as a whole class warm up activity to reinforce words encountered in the text. Adaptable for any text.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41</a:t>
            </a:fld>
            <a:endParaRPr lang="en-US" dirty="0"/>
          </a:p>
        </p:txBody>
      </p:sp>
    </p:spTree>
    <p:extLst>
      <p:ext uri="{BB962C8B-B14F-4D97-AF65-F5344CB8AC3E}">
        <p14:creationId xmlns:p14="http://schemas.microsoft.com/office/powerpoint/2010/main" val="10789770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dirty="0"/>
          </a:p>
        </p:txBody>
      </p:sp>
    </p:spTree>
    <p:extLst>
      <p:ext uri="{BB962C8B-B14F-4D97-AF65-F5344CB8AC3E}">
        <p14:creationId xmlns:p14="http://schemas.microsoft.com/office/powerpoint/2010/main" val="4590752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can be played as a whole class warm up activity to reinforce words encountered in the text. Adaptable for any text.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42</a:t>
            </a:fld>
            <a:endParaRPr lang="en-US" dirty="0"/>
          </a:p>
        </p:txBody>
      </p:sp>
    </p:spTree>
    <p:extLst>
      <p:ext uri="{BB962C8B-B14F-4D97-AF65-F5344CB8AC3E}">
        <p14:creationId xmlns:p14="http://schemas.microsoft.com/office/powerpoint/2010/main" val="29016229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can be played as a whole class warm up activity to reinforce words encountered in the text. Adaptable for any text.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43</a:t>
            </a:fld>
            <a:endParaRPr lang="en-US" dirty="0"/>
          </a:p>
        </p:txBody>
      </p:sp>
    </p:spTree>
    <p:extLst>
      <p:ext uri="{BB962C8B-B14F-4D97-AF65-F5344CB8AC3E}">
        <p14:creationId xmlns:p14="http://schemas.microsoft.com/office/powerpoint/2010/main" val="24652437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These are also supplied on the accompanying Word document, so that they may be printed out for children to play a group table activity, choosing the words and phrases from an unseen pile. Encourage the children to have a go. If this is difficult, remove the constraint of the current text and just let them experiment within a general theme, e.g. ‘Scientists believe that spending time in the fresh air is good for us’.</a:t>
            </a:r>
          </a:p>
          <a:p>
            <a:endParaRPr 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44</a:t>
            </a:fld>
            <a:endParaRPr lang="en-US" dirty="0"/>
          </a:p>
        </p:txBody>
      </p:sp>
    </p:spTree>
    <p:extLst>
      <p:ext uri="{BB962C8B-B14F-4D97-AF65-F5344CB8AC3E}">
        <p14:creationId xmlns:p14="http://schemas.microsoft.com/office/powerpoint/2010/main" val="3315762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Distribute a bingo board to pairs of children. Display the Robin Hood Land text or similia if preferred. Select phrases and sentences and read them aloud. Children should work in pairs to decide which feature has been read out and write the sentence on their bingo board.  If further practice is required, teachers should select from the features of persuasive writing and model these for the children. </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45</a:t>
            </a:fld>
            <a:endParaRPr lang="en-US" dirty="0"/>
          </a:p>
        </p:txBody>
      </p:sp>
    </p:spTree>
    <p:extLst>
      <p:ext uri="{BB962C8B-B14F-4D97-AF65-F5344CB8AC3E}">
        <p14:creationId xmlns:p14="http://schemas.microsoft.com/office/powerpoint/2010/main" val="36211941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46</a:t>
            </a:fld>
            <a:endParaRPr lang="en-US" dirty="0"/>
          </a:p>
        </p:txBody>
      </p:sp>
    </p:spTree>
    <p:extLst>
      <p:ext uri="{BB962C8B-B14F-4D97-AF65-F5344CB8AC3E}">
        <p14:creationId xmlns:p14="http://schemas.microsoft.com/office/powerpoint/2010/main" val="4893853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For teachers: This can be carried out as a paired activity or whole class. Elicit from the children (or point out) the features of the text and encourage them to respond on the ‘Tell me’ grid. </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47</a:t>
            </a:fld>
            <a:endParaRPr lang="en-US" dirty="0"/>
          </a:p>
        </p:txBody>
      </p:sp>
    </p:spTree>
    <p:extLst>
      <p:ext uri="{BB962C8B-B14F-4D97-AF65-F5344CB8AC3E}">
        <p14:creationId xmlns:p14="http://schemas.microsoft.com/office/powerpoint/2010/main" val="361724483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challenging activity is designed to encourage the children to organise information into paragraphs. It can be carried out individually, in pairs, in groups or as a whole class activity. The sentences could be cut up and distributed and the whole class should organise themselves into a coherent whole.</a:t>
            </a:r>
          </a:p>
        </p:txBody>
      </p:sp>
      <p:sp>
        <p:nvSpPr>
          <p:cNvPr id="4" name="Slide Number Placeholder 3"/>
          <p:cNvSpPr>
            <a:spLocks noGrp="1"/>
          </p:cNvSpPr>
          <p:nvPr>
            <p:ph type="sldNum" sz="quarter" idx="5"/>
          </p:nvPr>
        </p:nvSpPr>
        <p:spPr/>
        <p:txBody>
          <a:bodyPr/>
          <a:lstStyle/>
          <a:p>
            <a:fld id="{311D70A8-8575-AB47-B894-1AEE29AFC934}" type="slidenum">
              <a:rPr lang="en-US" smtClean="0"/>
              <a:t>48</a:t>
            </a:fld>
            <a:endParaRPr lang="en-US" dirty="0"/>
          </a:p>
        </p:txBody>
      </p:sp>
    </p:spTree>
    <p:extLst>
      <p:ext uri="{BB962C8B-B14F-4D97-AF65-F5344CB8AC3E}">
        <p14:creationId xmlns:p14="http://schemas.microsoft.com/office/powerpoint/2010/main" val="18461456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Possible tool kit but amend in light of what children identify. </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49</a:t>
            </a:fld>
            <a:endParaRPr lang="en-US" dirty="0"/>
          </a:p>
        </p:txBody>
      </p:sp>
    </p:spTree>
    <p:extLst>
      <p:ext uri="{BB962C8B-B14F-4D97-AF65-F5344CB8AC3E}">
        <p14:creationId xmlns:p14="http://schemas.microsoft.com/office/powerpoint/2010/main" val="35216834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Co construct the success criteria with the children and agree what the writing COULD include. This is modelled here but can be introduced at any point in the sequence and should reflect what the teacher and the children have identified as possible elements to include.</a:t>
            </a:r>
          </a:p>
          <a:p>
            <a:r>
              <a:rPr lang="en-GB" altLang="en-US" dirty="0"/>
              <a:t>Any vocabulary recorded for potential use should only be capitalised where a capital letter is needed, e.g. the start of sentences, proper nouns. Otherwise, stick to lower case so when children use the words, they won’t capitalise them in the middle of a sentence.</a:t>
            </a:r>
          </a:p>
          <a:p>
            <a:r>
              <a:rPr lang="en-GB" altLang="en-US" dirty="0"/>
              <a:t>The agreed success criteria is a repository to select from, not a hard and fast ‘tick every item’.</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50</a:t>
            </a:fld>
            <a:endParaRPr lang="en-US" dirty="0"/>
          </a:p>
        </p:txBody>
      </p:sp>
    </p:spTree>
    <p:extLst>
      <p:ext uri="{BB962C8B-B14F-4D97-AF65-F5344CB8AC3E}">
        <p14:creationId xmlns:p14="http://schemas.microsoft.com/office/powerpoint/2010/main" val="36011815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Teachers should decide whether this writing will be independent or collaborative. It is suggested that the leaflets and websites are revisited to remind children of the language used in this type of writing.</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51</a:t>
            </a:fld>
            <a:endParaRPr lang="en-US" dirty="0"/>
          </a:p>
        </p:txBody>
      </p:sp>
    </p:spTree>
    <p:extLst>
      <p:ext uri="{BB962C8B-B14F-4D97-AF65-F5344CB8AC3E}">
        <p14:creationId xmlns:p14="http://schemas.microsoft.com/office/powerpoint/2010/main" val="628987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dirty="0"/>
          </a:p>
        </p:txBody>
      </p:sp>
    </p:spTree>
    <p:extLst>
      <p:ext uri="{BB962C8B-B14F-4D97-AF65-F5344CB8AC3E}">
        <p14:creationId xmlns:p14="http://schemas.microsoft.com/office/powerpoint/2010/main" val="808522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Tailor the words used to meet the needs of the children in the class.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52</a:t>
            </a:fld>
            <a:endParaRPr lang="en-US" dirty="0"/>
          </a:p>
        </p:txBody>
      </p:sp>
    </p:spTree>
    <p:extLst>
      <p:ext uri="{BB962C8B-B14F-4D97-AF65-F5344CB8AC3E}">
        <p14:creationId xmlns:p14="http://schemas.microsoft.com/office/powerpoint/2010/main" val="301595219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Tailor the words used to meet the needs of the children in the class.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53</a:t>
            </a:fld>
            <a:endParaRPr lang="en-US" dirty="0"/>
          </a:p>
        </p:txBody>
      </p:sp>
    </p:spTree>
    <p:extLst>
      <p:ext uri="{BB962C8B-B14F-4D97-AF65-F5344CB8AC3E}">
        <p14:creationId xmlns:p14="http://schemas.microsoft.com/office/powerpoint/2010/main" val="15979611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will be governed by what children suggest. The teacher’s role in this is to select ideas from the suggestions given, re-wording if necessary, and reinforcing the features which should be included.</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54</a:t>
            </a:fld>
            <a:endParaRPr lang="en-US" dirty="0"/>
          </a:p>
        </p:txBody>
      </p:sp>
    </p:spTree>
    <p:extLst>
      <p:ext uri="{BB962C8B-B14F-4D97-AF65-F5344CB8AC3E}">
        <p14:creationId xmlns:p14="http://schemas.microsoft.com/office/powerpoint/2010/main" val="25438857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teacher should circulate amongst the children, supporting and challenging where appropriate and making suggestions for improvements.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55</a:t>
            </a:fld>
            <a:endParaRPr lang="en-US" dirty="0"/>
          </a:p>
        </p:txBody>
      </p:sp>
    </p:spTree>
    <p:extLst>
      <p:ext uri="{BB962C8B-B14F-4D97-AF65-F5344CB8AC3E}">
        <p14:creationId xmlns:p14="http://schemas.microsoft.com/office/powerpoint/2010/main" val="254836408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56</a:t>
            </a:fld>
            <a:endParaRPr lang="en-US" dirty="0"/>
          </a:p>
        </p:txBody>
      </p:sp>
    </p:spTree>
    <p:extLst>
      <p:ext uri="{BB962C8B-B14F-4D97-AF65-F5344CB8AC3E}">
        <p14:creationId xmlns:p14="http://schemas.microsoft.com/office/powerpoint/2010/main" val="311870179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58</a:t>
            </a:fld>
            <a:endParaRPr lang="en-US" dirty="0"/>
          </a:p>
        </p:txBody>
      </p:sp>
    </p:spTree>
    <p:extLst>
      <p:ext uri="{BB962C8B-B14F-4D97-AF65-F5344CB8AC3E}">
        <p14:creationId xmlns:p14="http://schemas.microsoft.com/office/powerpoint/2010/main" val="17617242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sz="8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dirty="0"/>
          </a:p>
        </p:txBody>
      </p:sp>
    </p:spTree>
    <p:extLst>
      <p:ext uri="{BB962C8B-B14F-4D97-AF65-F5344CB8AC3E}">
        <p14:creationId xmlns:p14="http://schemas.microsoft.com/office/powerpoint/2010/main" val="2777329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sz="8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dirty="0"/>
          </a:p>
        </p:txBody>
      </p:sp>
    </p:spTree>
    <p:extLst>
      <p:ext uri="{BB962C8B-B14F-4D97-AF65-F5344CB8AC3E}">
        <p14:creationId xmlns:p14="http://schemas.microsoft.com/office/powerpoint/2010/main" val="29097012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sz="8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dirty="0"/>
          </a:p>
        </p:txBody>
      </p:sp>
    </p:spTree>
    <p:extLst>
      <p:ext uri="{BB962C8B-B14F-4D97-AF65-F5344CB8AC3E}">
        <p14:creationId xmlns:p14="http://schemas.microsoft.com/office/powerpoint/2010/main" val="41284977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ea typeface="Microsoft YaHei" panose="020B0503020204020204" pitchFamily="34" charset="-122"/>
              </a:rPr>
              <a:t>The writing focus of this unit will be writing persuasive texts. Children will be shown, either through printed material, websites or television advertising, how writers of persuasive texts apply specific techniques to persuade the reader, watcher or listener to either do something, buy something or visit somewhere. Teachers should select from the suggestions offered and adapt them to meet the needs of the children they teach. It is also recommended that the local area is exploited; for example, if there are opportunities to visit local attractions, or obtain written material from local places the children may know, this will make the writing more meaningful.</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dirty="0"/>
          </a:p>
        </p:txBody>
      </p:sp>
    </p:spTree>
    <p:extLst>
      <p:ext uri="{BB962C8B-B14F-4D97-AF65-F5344CB8AC3E}">
        <p14:creationId xmlns:p14="http://schemas.microsoft.com/office/powerpoint/2010/main" val="2466509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4/11/23</a:t>
            </a:fld>
            <a:endParaRPr lang="en-US" dirty="0"/>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dirty="0"/>
          </a:p>
        </p:txBody>
      </p:sp>
    </p:spTree>
    <p:extLst>
      <p:ext uri="{BB962C8B-B14F-4D97-AF65-F5344CB8AC3E}">
        <p14:creationId xmlns:p14="http://schemas.microsoft.com/office/powerpoint/2010/main" val="1299794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4/11/23</a:t>
            </a:fld>
            <a:endParaRPr lang="en-US" dirty="0"/>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dirty="0"/>
          </a:p>
        </p:txBody>
      </p:sp>
    </p:spTree>
    <p:extLst>
      <p:ext uri="{BB962C8B-B14F-4D97-AF65-F5344CB8AC3E}">
        <p14:creationId xmlns:p14="http://schemas.microsoft.com/office/powerpoint/2010/main" val="1321548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4/11/23</a:t>
            </a:fld>
            <a:endParaRPr lang="en-US" dirty="0"/>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dirty="0"/>
          </a:p>
        </p:txBody>
      </p:sp>
    </p:spTree>
    <p:extLst>
      <p:ext uri="{BB962C8B-B14F-4D97-AF65-F5344CB8AC3E}">
        <p14:creationId xmlns:p14="http://schemas.microsoft.com/office/powerpoint/2010/main" val="407274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08865-A9B3-F345-A990-6A888B20D47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651227A-8AF4-D14B-A7D9-675CE940E4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ED75860-16F8-9343-8AEC-A4EE34F12D1D}"/>
              </a:ext>
            </a:extLst>
          </p:cNvPr>
          <p:cNvSpPr>
            <a:spLocks noGrp="1"/>
          </p:cNvSpPr>
          <p:nvPr>
            <p:ph type="dt" sz="half" idx="10"/>
          </p:nvPr>
        </p:nvSpPr>
        <p:spPr/>
        <p:txBody>
          <a:bodyPr/>
          <a:lstStyle/>
          <a:p>
            <a:fld id="{7F1F7BB5-15C0-CE4A-99FB-2438A9B9BB54}" type="datetimeFigureOut">
              <a:rPr lang="en-US" smtClean="0"/>
              <a:t>4/11/23</a:t>
            </a:fld>
            <a:endParaRPr lang="en-US" dirty="0"/>
          </a:p>
        </p:txBody>
      </p:sp>
      <p:sp>
        <p:nvSpPr>
          <p:cNvPr id="5" name="Footer Placeholder 4">
            <a:extLst>
              <a:ext uri="{FF2B5EF4-FFF2-40B4-BE49-F238E27FC236}">
                <a16:creationId xmlns:a16="http://schemas.microsoft.com/office/drawing/2014/main" id="{B506C23F-E1FE-5946-9E56-FDE5DD10AE4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5685628-BC79-0641-AB08-0F46F17BB035}"/>
              </a:ext>
            </a:extLst>
          </p:cNvPr>
          <p:cNvSpPr>
            <a:spLocks noGrp="1"/>
          </p:cNvSpPr>
          <p:nvPr>
            <p:ph type="sldNum" sz="quarter" idx="12"/>
          </p:nvPr>
        </p:nvSpPr>
        <p:spPr/>
        <p:txBody>
          <a:bodyPr/>
          <a:lstStyle/>
          <a:p>
            <a:fld id="{D12FD70A-07E1-7442-A394-E9CB3A8537F7}" type="slidenum">
              <a:rPr lang="en-US" smtClean="0"/>
              <a:t>‹#›</a:t>
            </a:fld>
            <a:endParaRPr lang="en-US" dirty="0"/>
          </a:p>
        </p:txBody>
      </p:sp>
    </p:spTree>
    <p:extLst>
      <p:ext uri="{BB962C8B-B14F-4D97-AF65-F5344CB8AC3E}">
        <p14:creationId xmlns:p14="http://schemas.microsoft.com/office/powerpoint/2010/main" val="205517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B7143-6441-D446-80E6-207FC4FCCE4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965F2ED-440A-EA4B-BD77-07CFE95E34D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98CE269-9D0D-A440-A372-4E7088B19BDF}"/>
              </a:ext>
            </a:extLst>
          </p:cNvPr>
          <p:cNvSpPr>
            <a:spLocks noGrp="1"/>
          </p:cNvSpPr>
          <p:nvPr>
            <p:ph type="dt" sz="half" idx="10"/>
          </p:nvPr>
        </p:nvSpPr>
        <p:spPr/>
        <p:txBody>
          <a:bodyPr/>
          <a:lstStyle/>
          <a:p>
            <a:fld id="{7F1F7BB5-15C0-CE4A-99FB-2438A9B9BB54}" type="datetimeFigureOut">
              <a:rPr lang="en-US" smtClean="0"/>
              <a:t>4/11/23</a:t>
            </a:fld>
            <a:endParaRPr lang="en-US" dirty="0"/>
          </a:p>
        </p:txBody>
      </p:sp>
      <p:sp>
        <p:nvSpPr>
          <p:cNvPr id="5" name="Footer Placeholder 4">
            <a:extLst>
              <a:ext uri="{FF2B5EF4-FFF2-40B4-BE49-F238E27FC236}">
                <a16:creationId xmlns:a16="http://schemas.microsoft.com/office/drawing/2014/main" id="{CB4ABA30-84D9-9245-8D9D-AD00E7DAC01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3405DE7-01C7-1A4E-B04E-D44D6B467952}"/>
              </a:ext>
            </a:extLst>
          </p:cNvPr>
          <p:cNvSpPr>
            <a:spLocks noGrp="1"/>
          </p:cNvSpPr>
          <p:nvPr>
            <p:ph type="sldNum" sz="quarter" idx="12"/>
          </p:nvPr>
        </p:nvSpPr>
        <p:spPr/>
        <p:txBody>
          <a:bodyPr/>
          <a:lstStyle/>
          <a:p>
            <a:fld id="{D12FD70A-07E1-7442-A394-E9CB3A8537F7}" type="slidenum">
              <a:rPr lang="en-US" smtClean="0"/>
              <a:t>‹#›</a:t>
            </a:fld>
            <a:endParaRPr lang="en-US" dirty="0"/>
          </a:p>
        </p:txBody>
      </p:sp>
    </p:spTree>
    <p:extLst>
      <p:ext uri="{BB962C8B-B14F-4D97-AF65-F5344CB8AC3E}">
        <p14:creationId xmlns:p14="http://schemas.microsoft.com/office/powerpoint/2010/main" val="21948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95BCA-7A54-9A41-BB79-AD661605179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8692B1B-A17E-1145-82CC-DBB629BE63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0AE3730-9B4F-E542-B97E-AEE0F6D09240}"/>
              </a:ext>
            </a:extLst>
          </p:cNvPr>
          <p:cNvSpPr>
            <a:spLocks noGrp="1"/>
          </p:cNvSpPr>
          <p:nvPr>
            <p:ph type="dt" sz="half" idx="10"/>
          </p:nvPr>
        </p:nvSpPr>
        <p:spPr/>
        <p:txBody>
          <a:bodyPr/>
          <a:lstStyle/>
          <a:p>
            <a:fld id="{7F1F7BB5-15C0-CE4A-99FB-2438A9B9BB54}" type="datetimeFigureOut">
              <a:rPr lang="en-US" smtClean="0"/>
              <a:t>4/11/23</a:t>
            </a:fld>
            <a:endParaRPr lang="en-US" dirty="0"/>
          </a:p>
        </p:txBody>
      </p:sp>
      <p:sp>
        <p:nvSpPr>
          <p:cNvPr id="5" name="Footer Placeholder 4">
            <a:extLst>
              <a:ext uri="{FF2B5EF4-FFF2-40B4-BE49-F238E27FC236}">
                <a16:creationId xmlns:a16="http://schemas.microsoft.com/office/drawing/2014/main" id="{0B48FE9E-CEAC-8B4E-A73F-24444361E23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9F86B51-7576-384E-A699-FBC1DE38298E}"/>
              </a:ext>
            </a:extLst>
          </p:cNvPr>
          <p:cNvSpPr>
            <a:spLocks noGrp="1"/>
          </p:cNvSpPr>
          <p:nvPr>
            <p:ph type="sldNum" sz="quarter" idx="12"/>
          </p:nvPr>
        </p:nvSpPr>
        <p:spPr/>
        <p:txBody>
          <a:bodyPr/>
          <a:lstStyle/>
          <a:p>
            <a:fld id="{D12FD70A-07E1-7442-A394-E9CB3A8537F7}" type="slidenum">
              <a:rPr lang="en-US" smtClean="0"/>
              <a:t>‹#›</a:t>
            </a:fld>
            <a:endParaRPr lang="en-US" dirty="0"/>
          </a:p>
        </p:txBody>
      </p:sp>
    </p:spTree>
    <p:extLst>
      <p:ext uri="{BB962C8B-B14F-4D97-AF65-F5344CB8AC3E}">
        <p14:creationId xmlns:p14="http://schemas.microsoft.com/office/powerpoint/2010/main" val="1522132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8E4E-B791-E14F-9F3F-7569AECBAD0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539BF95-4795-564E-B410-0E0DC85F0C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8F090A7-2B47-6A44-B2A4-E7535D97F78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B146B2A-A05B-BA4F-BCCA-116350E47A25}"/>
              </a:ext>
            </a:extLst>
          </p:cNvPr>
          <p:cNvSpPr>
            <a:spLocks noGrp="1"/>
          </p:cNvSpPr>
          <p:nvPr>
            <p:ph type="dt" sz="half" idx="10"/>
          </p:nvPr>
        </p:nvSpPr>
        <p:spPr/>
        <p:txBody>
          <a:bodyPr/>
          <a:lstStyle/>
          <a:p>
            <a:fld id="{7F1F7BB5-15C0-CE4A-99FB-2438A9B9BB54}" type="datetimeFigureOut">
              <a:rPr lang="en-US" smtClean="0"/>
              <a:t>4/11/23</a:t>
            </a:fld>
            <a:endParaRPr lang="en-US" dirty="0"/>
          </a:p>
        </p:txBody>
      </p:sp>
      <p:sp>
        <p:nvSpPr>
          <p:cNvPr id="6" name="Footer Placeholder 5">
            <a:extLst>
              <a:ext uri="{FF2B5EF4-FFF2-40B4-BE49-F238E27FC236}">
                <a16:creationId xmlns:a16="http://schemas.microsoft.com/office/drawing/2014/main" id="{CD1A8810-C5FC-3349-A0A9-7EF28CEB7B9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20B37C9-2619-024C-9F29-4803F6C936A7}"/>
              </a:ext>
            </a:extLst>
          </p:cNvPr>
          <p:cNvSpPr>
            <a:spLocks noGrp="1"/>
          </p:cNvSpPr>
          <p:nvPr>
            <p:ph type="sldNum" sz="quarter" idx="12"/>
          </p:nvPr>
        </p:nvSpPr>
        <p:spPr/>
        <p:txBody>
          <a:bodyPr/>
          <a:lstStyle/>
          <a:p>
            <a:fld id="{D12FD70A-07E1-7442-A394-E9CB3A8537F7}" type="slidenum">
              <a:rPr lang="en-US" smtClean="0"/>
              <a:t>‹#›</a:t>
            </a:fld>
            <a:endParaRPr lang="en-US" dirty="0"/>
          </a:p>
        </p:txBody>
      </p:sp>
    </p:spTree>
    <p:extLst>
      <p:ext uri="{BB962C8B-B14F-4D97-AF65-F5344CB8AC3E}">
        <p14:creationId xmlns:p14="http://schemas.microsoft.com/office/powerpoint/2010/main" val="1726968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428E95A-8700-844E-B7C7-B90F67820F09}"/>
              </a:ext>
            </a:extLst>
          </p:cNvPr>
          <p:cNvSpPr/>
          <p:nvPr userDrawn="1"/>
        </p:nvSpPr>
        <p:spPr>
          <a:xfrm>
            <a:off x="0" y="0"/>
            <a:ext cx="12192000" cy="6858000"/>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 Diagonal Corner of Rectangle 9">
            <a:extLst>
              <a:ext uri="{FF2B5EF4-FFF2-40B4-BE49-F238E27FC236}">
                <a16:creationId xmlns:a16="http://schemas.microsoft.com/office/drawing/2014/main" id="{46EBDEC0-797C-5D4E-B0BB-79C109156836}"/>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586D91D0-98CF-1248-806E-339FE957C9A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40099099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6A3078-51C3-F249-9F2C-6CD9BFB3148D}"/>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 Diagonal Corner of Rectangle 9">
            <a:extLst>
              <a:ext uri="{FF2B5EF4-FFF2-40B4-BE49-F238E27FC236}">
                <a16:creationId xmlns:a16="http://schemas.microsoft.com/office/drawing/2014/main" id="{9E6C6BD6-68C8-9548-BAB5-437A71A19D8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90E704D4-33F9-D64B-841D-30D80B42BE9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944647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879194-8788-5844-87FD-FB4B9C93025A}"/>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A226A8D3-A520-AA41-B78E-46B11CC199E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F9D7D1C6-7E1D-BD41-81A7-4DB776128E0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560951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74A3B-1A36-CE4F-A90F-DEF6351528D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902F507-C613-DF40-8E34-3A39CD5042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607D9FD-6108-0248-989E-EAD23F6044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2EF92E3-78D0-F14B-AFB8-D46ED55F5E68}"/>
              </a:ext>
            </a:extLst>
          </p:cNvPr>
          <p:cNvSpPr>
            <a:spLocks noGrp="1"/>
          </p:cNvSpPr>
          <p:nvPr>
            <p:ph type="dt" sz="half" idx="10"/>
          </p:nvPr>
        </p:nvSpPr>
        <p:spPr/>
        <p:txBody>
          <a:bodyPr/>
          <a:lstStyle/>
          <a:p>
            <a:fld id="{7F1F7BB5-15C0-CE4A-99FB-2438A9B9BB54}" type="datetimeFigureOut">
              <a:rPr lang="en-US" smtClean="0"/>
              <a:t>4/11/23</a:t>
            </a:fld>
            <a:endParaRPr lang="en-US" dirty="0"/>
          </a:p>
        </p:txBody>
      </p:sp>
      <p:sp>
        <p:nvSpPr>
          <p:cNvPr id="6" name="Footer Placeholder 5">
            <a:extLst>
              <a:ext uri="{FF2B5EF4-FFF2-40B4-BE49-F238E27FC236}">
                <a16:creationId xmlns:a16="http://schemas.microsoft.com/office/drawing/2014/main" id="{8053F653-7D8A-8E43-A0E8-AF31E962497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0A3CC37-603C-CA4D-A70D-08FD8952C44B}"/>
              </a:ext>
            </a:extLst>
          </p:cNvPr>
          <p:cNvSpPr>
            <a:spLocks noGrp="1"/>
          </p:cNvSpPr>
          <p:nvPr>
            <p:ph type="sldNum" sz="quarter" idx="12"/>
          </p:nvPr>
        </p:nvSpPr>
        <p:spPr/>
        <p:txBody>
          <a:bodyPr/>
          <a:lstStyle/>
          <a:p>
            <a:fld id="{D12FD70A-07E1-7442-A394-E9CB3A8537F7}" type="slidenum">
              <a:rPr lang="en-US" smtClean="0"/>
              <a:t>‹#›</a:t>
            </a:fld>
            <a:endParaRPr lang="en-US" dirty="0"/>
          </a:p>
        </p:txBody>
      </p:sp>
    </p:spTree>
    <p:extLst>
      <p:ext uri="{BB962C8B-B14F-4D97-AF65-F5344CB8AC3E}">
        <p14:creationId xmlns:p14="http://schemas.microsoft.com/office/powerpoint/2010/main" val="4166368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4/11/23</a:t>
            </a:fld>
            <a:endParaRPr lang="en-US" dirty="0"/>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dirty="0"/>
          </a:p>
        </p:txBody>
      </p:sp>
    </p:spTree>
    <p:extLst>
      <p:ext uri="{BB962C8B-B14F-4D97-AF65-F5344CB8AC3E}">
        <p14:creationId xmlns:p14="http://schemas.microsoft.com/office/powerpoint/2010/main" val="3175565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F42A0-8D65-3646-84F8-42811BAE0BC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854FB7B-8D68-824E-A751-D2426FBBBC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CBF4653D-D27D-A741-AA3E-0C5FE456DB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25FF6F-3A1B-9E41-93D1-2BFFE0706C40}"/>
              </a:ext>
            </a:extLst>
          </p:cNvPr>
          <p:cNvSpPr>
            <a:spLocks noGrp="1"/>
          </p:cNvSpPr>
          <p:nvPr>
            <p:ph type="dt" sz="half" idx="10"/>
          </p:nvPr>
        </p:nvSpPr>
        <p:spPr/>
        <p:txBody>
          <a:bodyPr/>
          <a:lstStyle/>
          <a:p>
            <a:fld id="{7F1F7BB5-15C0-CE4A-99FB-2438A9B9BB54}" type="datetimeFigureOut">
              <a:rPr lang="en-US" smtClean="0"/>
              <a:t>4/11/23</a:t>
            </a:fld>
            <a:endParaRPr lang="en-US" dirty="0"/>
          </a:p>
        </p:txBody>
      </p:sp>
      <p:sp>
        <p:nvSpPr>
          <p:cNvPr id="6" name="Footer Placeholder 5">
            <a:extLst>
              <a:ext uri="{FF2B5EF4-FFF2-40B4-BE49-F238E27FC236}">
                <a16:creationId xmlns:a16="http://schemas.microsoft.com/office/drawing/2014/main" id="{F996A166-97F1-C64B-A059-D918015E449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71A05A3-AC49-2946-8BB0-7820ADC7A443}"/>
              </a:ext>
            </a:extLst>
          </p:cNvPr>
          <p:cNvSpPr>
            <a:spLocks noGrp="1"/>
          </p:cNvSpPr>
          <p:nvPr>
            <p:ph type="sldNum" sz="quarter" idx="12"/>
          </p:nvPr>
        </p:nvSpPr>
        <p:spPr/>
        <p:txBody>
          <a:bodyPr/>
          <a:lstStyle/>
          <a:p>
            <a:fld id="{D12FD70A-07E1-7442-A394-E9CB3A8537F7}" type="slidenum">
              <a:rPr lang="en-US" smtClean="0"/>
              <a:t>‹#›</a:t>
            </a:fld>
            <a:endParaRPr lang="en-US" dirty="0"/>
          </a:p>
        </p:txBody>
      </p:sp>
    </p:spTree>
    <p:extLst>
      <p:ext uri="{BB962C8B-B14F-4D97-AF65-F5344CB8AC3E}">
        <p14:creationId xmlns:p14="http://schemas.microsoft.com/office/powerpoint/2010/main" val="1234476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81D4F-6221-4F4A-A0CA-A32E44E679D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2D47E34-15B5-CA4E-BC1A-7DBA0033556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FC7F37-B794-0D4B-A3AF-92A4C1A7FCA8}"/>
              </a:ext>
            </a:extLst>
          </p:cNvPr>
          <p:cNvSpPr>
            <a:spLocks noGrp="1"/>
          </p:cNvSpPr>
          <p:nvPr>
            <p:ph type="dt" sz="half" idx="10"/>
          </p:nvPr>
        </p:nvSpPr>
        <p:spPr/>
        <p:txBody>
          <a:bodyPr/>
          <a:lstStyle/>
          <a:p>
            <a:fld id="{7F1F7BB5-15C0-CE4A-99FB-2438A9B9BB54}" type="datetimeFigureOut">
              <a:rPr lang="en-US" smtClean="0"/>
              <a:t>4/11/23</a:t>
            </a:fld>
            <a:endParaRPr lang="en-US" dirty="0"/>
          </a:p>
        </p:txBody>
      </p:sp>
      <p:sp>
        <p:nvSpPr>
          <p:cNvPr id="5" name="Footer Placeholder 4">
            <a:extLst>
              <a:ext uri="{FF2B5EF4-FFF2-40B4-BE49-F238E27FC236}">
                <a16:creationId xmlns:a16="http://schemas.microsoft.com/office/drawing/2014/main" id="{E8FF9B33-B3A4-AB41-B3ED-E57D4CC9BF9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EEA072C-11A6-9448-919F-3AD3DDF8B897}"/>
              </a:ext>
            </a:extLst>
          </p:cNvPr>
          <p:cNvSpPr>
            <a:spLocks noGrp="1"/>
          </p:cNvSpPr>
          <p:nvPr>
            <p:ph type="sldNum" sz="quarter" idx="12"/>
          </p:nvPr>
        </p:nvSpPr>
        <p:spPr/>
        <p:txBody>
          <a:bodyPr/>
          <a:lstStyle/>
          <a:p>
            <a:fld id="{D12FD70A-07E1-7442-A394-E9CB3A8537F7}" type="slidenum">
              <a:rPr lang="en-US" smtClean="0"/>
              <a:t>‹#›</a:t>
            </a:fld>
            <a:endParaRPr lang="en-US" dirty="0"/>
          </a:p>
        </p:txBody>
      </p:sp>
    </p:spTree>
    <p:extLst>
      <p:ext uri="{BB962C8B-B14F-4D97-AF65-F5344CB8AC3E}">
        <p14:creationId xmlns:p14="http://schemas.microsoft.com/office/powerpoint/2010/main" val="3273341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CCE71F-1829-9340-9AB5-77D8243A80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B58DF7A-908C-4440-9786-E8B94D9C0E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334640-9F39-4640-B3D0-A48B777D8A5E}"/>
              </a:ext>
            </a:extLst>
          </p:cNvPr>
          <p:cNvSpPr>
            <a:spLocks noGrp="1"/>
          </p:cNvSpPr>
          <p:nvPr>
            <p:ph type="dt" sz="half" idx="10"/>
          </p:nvPr>
        </p:nvSpPr>
        <p:spPr/>
        <p:txBody>
          <a:bodyPr/>
          <a:lstStyle/>
          <a:p>
            <a:fld id="{7F1F7BB5-15C0-CE4A-99FB-2438A9B9BB54}" type="datetimeFigureOut">
              <a:rPr lang="en-US" smtClean="0"/>
              <a:t>4/11/23</a:t>
            </a:fld>
            <a:endParaRPr lang="en-US" dirty="0"/>
          </a:p>
        </p:txBody>
      </p:sp>
      <p:sp>
        <p:nvSpPr>
          <p:cNvPr id="5" name="Footer Placeholder 4">
            <a:extLst>
              <a:ext uri="{FF2B5EF4-FFF2-40B4-BE49-F238E27FC236}">
                <a16:creationId xmlns:a16="http://schemas.microsoft.com/office/drawing/2014/main" id="{FF78FA46-C705-D840-A46C-E8ED34D31C4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E0487C6-9A0A-D04E-9BC9-D18C53C42703}"/>
              </a:ext>
            </a:extLst>
          </p:cNvPr>
          <p:cNvSpPr>
            <a:spLocks noGrp="1"/>
          </p:cNvSpPr>
          <p:nvPr>
            <p:ph type="sldNum" sz="quarter" idx="12"/>
          </p:nvPr>
        </p:nvSpPr>
        <p:spPr/>
        <p:txBody>
          <a:bodyPr/>
          <a:lstStyle/>
          <a:p>
            <a:fld id="{D12FD70A-07E1-7442-A394-E9CB3A8537F7}" type="slidenum">
              <a:rPr lang="en-US" smtClean="0"/>
              <a:t>‹#›</a:t>
            </a:fld>
            <a:endParaRPr lang="en-US" dirty="0"/>
          </a:p>
        </p:txBody>
      </p:sp>
    </p:spTree>
    <p:extLst>
      <p:ext uri="{BB962C8B-B14F-4D97-AF65-F5344CB8AC3E}">
        <p14:creationId xmlns:p14="http://schemas.microsoft.com/office/powerpoint/2010/main" val="967517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4/11/23</a:t>
            </a:fld>
            <a:endParaRPr lang="en-US" dirty="0"/>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dirty="0"/>
          </a:p>
        </p:txBody>
      </p:sp>
    </p:spTree>
    <p:extLst>
      <p:ext uri="{BB962C8B-B14F-4D97-AF65-F5344CB8AC3E}">
        <p14:creationId xmlns:p14="http://schemas.microsoft.com/office/powerpoint/2010/main" val="3592196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4/11/23</a:t>
            </a:fld>
            <a:endParaRPr lang="en-US" dirty="0"/>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dirty="0"/>
          </a:p>
        </p:txBody>
      </p:sp>
    </p:spTree>
    <p:extLst>
      <p:ext uri="{BB962C8B-B14F-4D97-AF65-F5344CB8AC3E}">
        <p14:creationId xmlns:p14="http://schemas.microsoft.com/office/powerpoint/2010/main" val="3144727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4/11/23</a:t>
            </a:fld>
            <a:endParaRPr lang="en-US" dirty="0"/>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dirty="0"/>
          </a:p>
        </p:txBody>
      </p:sp>
    </p:spTree>
    <p:extLst>
      <p:ext uri="{BB962C8B-B14F-4D97-AF65-F5344CB8AC3E}">
        <p14:creationId xmlns:p14="http://schemas.microsoft.com/office/powerpoint/2010/main" val="208919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4/11/23</a:t>
            </a:fld>
            <a:endParaRPr lang="en-US" dirty="0"/>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dirty="0"/>
          </a:p>
        </p:txBody>
      </p:sp>
    </p:spTree>
    <p:extLst>
      <p:ext uri="{BB962C8B-B14F-4D97-AF65-F5344CB8AC3E}">
        <p14:creationId xmlns:p14="http://schemas.microsoft.com/office/powerpoint/2010/main" val="2904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4/11/23</a:t>
            </a:fld>
            <a:endParaRPr lang="en-US" dirty="0"/>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dirty="0"/>
          </a:p>
        </p:txBody>
      </p:sp>
    </p:spTree>
    <p:extLst>
      <p:ext uri="{BB962C8B-B14F-4D97-AF65-F5344CB8AC3E}">
        <p14:creationId xmlns:p14="http://schemas.microsoft.com/office/powerpoint/2010/main" val="1662400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4/11/23</a:t>
            </a:fld>
            <a:endParaRPr lang="en-US" dirty="0"/>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dirty="0"/>
          </a:p>
        </p:txBody>
      </p:sp>
    </p:spTree>
    <p:extLst>
      <p:ext uri="{BB962C8B-B14F-4D97-AF65-F5344CB8AC3E}">
        <p14:creationId xmlns:p14="http://schemas.microsoft.com/office/powerpoint/2010/main" val="391736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4/11/23</a:t>
            </a:fld>
            <a:endParaRPr lang="en-US" dirty="0"/>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dirty="0"/>
          </a:p>
        </p:txBody>
      </p:sp>
    </p:spTree>
    <p:extLst>
      <p:ext uri="{BB962C8B-B14F-4D97-AF65-F5344CB8AC3E}">
        <p14:creationId xmlns:p14="http://schemas.microsoft.com/office/powerpoint/2010/main" val="338418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4/11/23</a:t>
            </a:fld>
            <a:endParaRPr lang="en-US" dirty="0"/>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dirty="0"/>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C8A34A-EE7B-C841-AC5A-565F395E5F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55C58FA-56A9-F64E-97DE-9EE37B957E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06C19C5-5310-A94A-ABC9-F6BC901F33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1F7BB5-15C0-CE4A-99FB-2438A9B9BB54}" type="datetimeFigureOut">
              <a:rPr lang="en-US" smtClean="0"/>
              <a:t>4/11/23</a:t>
            </a:fld>
            <a:endParaRPr lang="en-US" dirty="0"/>
          </a:p>
        </p:txBody>
      </p:sp>
      <p:sp>
        <p:nvSpPr>
          <p:cNvPr id="5" name="Footer Placeholder 4">
            <a:extLst>
              <a:ext uri="{FF2B5EF4-FFF2-40B4-BE49-F238E27FC236}">
                <a16:creationId xmlns:a16="http://schemas.microsoft.com/office/drawing/2014/main" id="{0DB3BEFE-2610-A54D-AB55-F155DC4066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C2E14AF2-623C-2044-B39B-731219F0C3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FD70A-07E1-7442-A394-E9CB3A8537F7}" type="slidenum">
              <a:rPr lang="en-US" smtClean="0"/>
              <a:t>‹#›</a:t>
            </a:fld>
            <a:endParaRPr lang="en-US" dirty="0"/>
          </a:p>
        </p:txBody>
      </p:sp>
    </p:spTree>
    <p:extLst>
      <p:ext uri="{BB962C8B-B14F-4D97-AF65-F5344CB8AC3E}">
        <p14:creationId xmlns:p14="http://schemas.microsoft.com/office/powerpoint/2010/main" val="1168372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hyperlink" Target="http://randomfactgenerator.net/" TargetMode="External"/><Relationship Id="rId2" Type="http://schemas.openxmlformats.org/officeDocument/2006/relationships/notesSlide" Target="../notesSlides/notesSlide8.xml"/><Relationship Id="rId1" Type="http://schemas.openxmlformats.org/officeDocument/2006/relationships/slideLayout" Target="../slideLayouts/slideLayout18.xml"/><Relationship Id="rId5" Type="http://schemas.openxmlformats.org/officeDocument/2006/relationships/hyperlink" Target="https://kids.nationalgeographic.com/weird-but-true" TargetMode="External"/><Relationship Id="rId4" Type="http://schemas.openxmlformats.org/officeDocument/2006/relationships/hyperlink" Target="http://www.hookedonfacts.com/"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18.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8" Type="http://schemas.openxmlformats.org/officeDocument/2006/relationships/hyperlink" Target="https://www.thedungeons.com/london/" TargetMode="External"/><Relationship Id="rId3" Type="http://schemas.openxmlformats.org/officeDocument/2006/relationships/hyperlink" Target="https://www.altontowers.com/" TargetMode="External"/><Relationship Id="rId7" Type="http://schemas.openxmlformats.org/officeDocument/2006/relationships/hyperlink" Target="https://www.diggerland.com/" TargetMode="External"/><Relationship Id="rId2" Type="http://schemas.openxmlformats.org/officeDocument/2006/relationships/notesSlide" Target="../notesSlides/notesSlide15.xml"/><Relationship Id="rId1" Type="http://schemas.openxmlformats.org/officeDocument/2006/relationships/slideLayout" Target="../slideLayouts/slideLayout18.xml"/><Relationship Id="rId6" Type="http://schemas.openxmlformats.org/officeDocument/2006/relationships/hyperlink" Target="https://www.disneylandparis.com/en-gb/" TargetMode="External"/><Relationship Id="rId5" Type="http://schemas.openxmlformats.org/officeDocument/2006/relationships/hyperlink" Target="https://scotlandsthemepark.com/" TargetMode="External"/><Relationship Id="rId4" Type="http://schemas.openxmlformats.org/officeDocument/2006/relationships/hyperlink" Target="https://www.blackpoolzoo.org.uk/" TargetMode="External"/><Relationship Id="rId9" Type="http://schemas.openxmlformats.org/officeDocument/2006/relationships/hyperlink" Target="https://www.wheelgatepark.com/"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jpeg"/><Relationship Id="rId9"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8.xml"/><Relationship Id="rId1" Type="http://schemas.openxmlformats.org/officeDocument/2006/relationships/slideLayout" Target="../slideLayouts/slideLayout18.xml"/><Relationship Id="rId5" Type="http://schemas.openxmlformats.org/officeDocument/2006/relationships/image" Target="../media/image27.jpeg"/><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18.xml"/><Relationship Id="rId4" Type="http://schemas.openxmlformats.org/officeDocument/2006/relationships/image" Target="../media/image30.png"/></Relationships>
</file>

<file path=ppt/slides/_rels/slide34.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18.xml"/><Relationship Id="rId6" Type="http://schemas.openxmlformats.org/officeDocument/2006/relationships/image" Target="../media/image34.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jpeg"/></Relationships>
</file>

<file path=ppt/slides/_rels/slide35.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18.xml"/><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1.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2.xml"/><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4.xml"/><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53.jpeg"/></Relationships>
</file>

<file path=ppt/slides/_rels/slide58.xml.rels><?xml version="1.0" encoding="UTF-8" standalone="yes"?>
<Relationships xmlns="http://schemas.openxmlformats.org/package/2006/relationships"><Relationship Id="rId3" Type="http://schemas.openxmlformats.org/officeDocument/2006/relationships/image" Target="../media/image55.jpeg"/><Relationship Id="rId7" Type="http://schemas.openxmlformats.org/officeDocument/2006/relationships/hyperlink" Target="https://jamesdurran.blog/" TargetMode="External"/><Relationship Id="rId2" Type="http://schemas.openxmlformats.org/officeDocument/2006/relationships/notesSlide" Target="../notesSlides/notesSlide55.xml"/><Relationship Id="rId1" Type="http://schemas.openxmlformats.org/officeDocument/2006/relationships/slideLayout" Target="../slideLayouts/slideLayout18.xml"/><Relationship Id="rId6" Type="http://schemas.openxmlformats.org/officeDocument/2006/relationships/hyperlink" Target="https://www.radicalcartoons.com/" TargetMode="External"/><Relationship Id="rId5" Type="http://schemas.openxmlformats.org/officeDocument/2006/relationships/image" Target="../media/image57.jpeg"/><Relationship Id="rId4" Type="http://schemas.openxmlformats.org/officeDocument/2006/relationships/image" Target="../media/image5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4245B12-68AD-EC42-B82F-31144A27C33F}"/>
              </a:ext>
            </a:extLst>
          </p:cNvPr>
          <p:cNvSpPr txBox="1">
            <a:spLocks/>
          </p:cNvSpPr>
          <p:nvPr/>
        </p:nvSpPr>
        <p:spPr>
          <a:xfrm>
            <a:off x="-2" y="351091"/>
            <a:ext cx="12192002" cy="195181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Robin Hood</a:t>
            </a:r>
          </a:p>
          <a:p>
            <a:pPr algn="ctr">
              <a:lnSpc>
                <a:spcPct val="100000"/>
              </a:lnSpc>
              <a:spcBef>
                <a:spcPts val="600"/>
              </a:spcBef>
            </a:pPr>
            <a:r>
              <a:rPr lang="en-GB" sz="3000" dirty="0">
                <a:solidFill>
                  <a:schemeClr val="bg1"/>
                </a:solidFill>
                <a:latin typeface="Comic Sans MS" panose="030F0702030302020204" pitchFamily="66" charset="0"/>
              </a:rPr>
              <a:t>Non-fiction</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sp>
        <p:nvSpPr>
          <p:cNvPr id="14" name="Title 1">
            <a:extLst>
              <a:ext uri="{FF2B5EF4-FFF2-40B4-BE49-F238E27FC236}">
                <a16:creationId xmlns:a16="http://schemas.microsoft.com/office/drawing/2014/main" id="{C0D4E6E7-B4DD-D549-ADFA-E2A20EF60A4F}"/>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English Year 3</a:t>
            </a:r>
            <a:endParaRPr lang="en-US" sz="2000" b="1" dirty="0">
              <a:solidFill>
                <a:schemeClr val="bg1"/>
              </a:solidFill>
              <a:latin typeface="Arial" panose="020B0604020202020204" pitchFamily="34" charset="0"/>
              <a:cs typeface="Arial" panose="020B0604020202020204" pitchFamily="34" charset="0"/>
            </a:endParaRPr>
          </a:p>
        </p:txBody>
      </p:sp>
      <p:pic>
        <p:nvPicPr>
          <p:cNvPr id="16" name="Picture 15" descr="Graphical user interface, application&#10;&#10;Description automatically generated">
            <a:extLst>
              <a:ext uri="{FF2B5EF4-FFF2-40B4-BE49-F238E27FC236}">
                <a16:creationId xmlns:a16="http://schemas.microsoft.com/office/drawing/2014/main" id="{B118C046-E1BC-694D-9088-A1608664BAD9}"/>
              </a:ext>
            </a:extLst>
          </p:cNvPr>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a:off x="117982" y="5828480"/>
            <a:ext cx="1764793" cy="794394"/>
          </a:xfrm>
          <a:prstGeom prst="rect">
            <a:avLst/>
          </a:prstGeom>
        </p:spPr>
      </p:pic>
      <p:grpSp>
        <p:nvGrpSpPr>
          <p:cNvPr id="17" name="Group 16">
            <a:extLst>
              <a:ext uri="{FF2B5EF4-FFF2-40B4-BE49-F238E27FC236}">
                <a16:creationId xmlns:a16="http://schemas.microsoft.com/office/drawing/2014/main" id="{E6009033-DAE6-2241-AEFE-CF6DEF944C63}"/>
              </a:ext>
            </a:extLst>
          </p:cNvPr>
          <p:cNvGrpSpPr/>
          <p:nvPr/>
        </p:nvGrpSpPr>
        <p:grpSpPr>
          <a:xfrm>
            <a:off x="1812926" y="6122379"/>
            <a:ext cx="1119109" cy="230832"/>
            <a:chOff x="1812926" y="6122379"/>
            <a:chExt cx="1119109" cy="230832"/>
          </a:xfrm>
        </p:grpSpPr>
        <p:pic>
          <p:nvPicPr>
            <p:cNvPr id="22" name="Picture 21" descr="A picture containing text, clipart&#10;&#10;Description automatically generated">
              <a:extLst>
                <a:ext uri="{FF2B5EF4-FFF2-40B4-BE49-F238E27FC236}">
                  <a16:creationId xmlns:a16="http://schemas.microsoft.com/office/drawing/2014/main" id="{5E7402C2-D336-D34D-9D0D-885F5F95CC4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25" name="Title 1">
              <a:extLst>
                <a:ext uri="{FF2B5EF4-FFF2-40B4-BE49-F238E27FC236}">
                  <a16:creationId xmlns:a16="http://schemas.microsoft.com/office/drawing/2014/main" id="{7C199A73-0043-A14A-9D4C-F620974D9577}"/>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grpSp>
      <p:sp>
        <p:nvSpPr>
          <p:cNvPr id="26" name="Rectangle 25">
            <a:extLst>
              <a:ext uri="{FF2B5EF4-FFF2-40B4-BE49-F238E27FC236}">
                <a16:creationId xmlns:a16="http://schemas.microsoft.com/office/drawing/2014/main" id="{8F038749-10C1-3546-B9A4-161D4E5C0F6C}"/>
              </a:ext>
            </a:extLst>
          </p:cNvPr>
          <p:cNvSpPr/>
          <p:nvPr/>
        </p:nvSpPr>
        <p:spPr>
          <a:xfrm>
            <a:off x="0" y="1846994"/>
            <a:ext cx="12195996"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27" name="Picture 16">
            <a:extLst>
              <a:ext uri="{FF2B5EF4-FFF2-40B4-BE49-F238E27FC236}">
                <a16:creationId xmlns:a16="http://schemas.microsoft.com/office/drawing/2014/main" id="{796F570D-9DDC-0846-BABB-D7D033E7A277}"/>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4146996" y="1926943"/>
            <a:ext cx="4025969" cy="363105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28" name="Picture 11">
            <a:extLst>
              <a:ext uri="{FF2B5EF4-FFF2-40B4-BE49-F238E27FC236}">
                <a16:creationId xmlns:a16="http://schemas.microsoft.com/office/drawing/2014/main" id="{66316542-C1AA-7747-B861-96514EF96A96}"/>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8260236" y="1926943"/>
            <a:ext cx="3931765" cy="363105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29" name="Picture 11">
            <a:extLst>
              <a:ext uri="{FF2B5EF4-FFF2-40B4-BE49-F238E27FC236}">
                <a16:creationId xmlns:a16="http://schemas.microsoft.com/office/drawing/2014/main" id="{78D547AE-5132-CD4D-91F2-A92CCC187A71}"/>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4885" y="1926944"/>
            <a:ext cx="4072600" cy="363105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nvGrpSpPr>
          <p:cNvPr id="12" name="Group 11">
            <a:extLst>
              <a:ext uri="{FF2B5EF4-FFF2-40B4-BE49-F238E27FC236}">
                <a16:creationId xmlns:a16="http://schemas.microsoft.com/office/drawing/2014/main" id="{EABEFC3C-D178-194E-981C-1DE097C55EAA}"/>
              </a:ext>
            </a:extLst>
          </p:cNvPr>
          <p:cNvGrpSpPr/>
          <p:nvPr/>
        </p:nvGrpSpPr>
        <p:grpSpPr>
          <a:xfrm>
            <a:off x="4634444" y="5885900"/>
            <a:ext cx="2832327" cy="646331"/>
            <a:chOff x="4568598" y="5897859"/>
            <a:chExt cx="2832327" cy="646331"/>
          </a:xfrm>
        </p:grpSpPr>
        <p:sp>
          <p:nvSpPr>
            <p:cNvPr id="13" name="TextBox 12">
              <a:extLst>
                <a:ext uri="{FF2B5EF4-FFF2-40B4-BE49-F238E27FC236}">
                  <a16:creationId xmlns:a16="http://schemas.microsoft.com/office/drawing/2014/main" id="{9001B75E-F50B-A844-A459-EF5644760A54}"/>
                </a:ext>
              </a:extLst>
            </p:cNvPr>
            <p:cNvSpPr txBox="1"/>
            <p:nvPr/>
          </p:nvSpPr>
          <p:spPr>
            <a:xfrm>
              <a:off x="4568598" y="5897859"/>
              <a:ext cx="2450288" cy="646331"/>
            </a:xfrm>
            <a:prstGeom prst="rect">
              <a:avLst/>
            </a:prstGeom>
            <a:noFill/>
          </p:spPr>
          <p:txBody>
            <a:bodyPr wrap="square">
              <a:spAutoFit/>
            </a:bodyPr>
            <a:lstStyle/>
            <a:p>
              <a:r>
                <a:rPr lang="en-GB" sz="1200" dirty="0">
                  <a:solidFill>
                    <a:schemeClr val="bg1"/>
                  </a:solidFill>
                  <a:latin typeface="Arial" panose="020B0604020202020204" pitchFamily="34" charset="0"/>
                  <a:cs typeface="Arial" panose="020B0604020202020204" pitchFamily="34" charset="0"/>
                </a:rPr>
                <a:t>Produced in collaboration with the National Association for the Teaching of English (NATE)</a:t>
              </a:r>
              <a:endParaRPr lang="en-US" sz="1200" dirty="0">
                <a:solidFill>
                  <a:schemeClr val="bg1"/>
                </a:solidFill>
                <a:latin typeface="Arial" panose="020B0604020202020204" pitchFamily="34" charset="0"/>
                <a:cs typeface="Arial" panose="020B0604020202020204" pitchFamily="34" charset="0"/>
              </a:endParaRPr>
            </a:p>
          </p:txBody>
        </p:sp>
        <p:pic>
          <p:nvPicPr>
            <p:cNvPr id="15" name="Picture 14" descr="A black and white logo&#10;&#10;Description automatically generated with medium confidence">
              <a:extLst>
                <a:ext uri="{FF2B5EF4-FFF2-40B4-BE49-F238E27FC236}">
                  <a16:creationId xmlns:a16="http://schemas.microsoft.com/office/drawing/2014/main" id="{CBB65362-982C-E644-A5B0-C8209B6AB28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923613" y="5968599"/>
              <a:ext cx="477312" cy="536976"/>
            </a:xfrm>
            <a:prstGeom prst="rect">
              <a:avLst/>
            </a:prstGeom>
          </p:spPr>
        </p:pic>
      </p:grpSp>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
            <a:extLst>
              <a:ext uri="{FF2B5EF4-FFF2-40B4-BE49-F238E27FC236}">
                <a16:creationId xmlns:a16="http://schemas.microsoft.com/office/drawing/2014/main" id="{386F2DD9-BE11-7B40-85B9-351BAC43E233}"/>
              </a:ext>
            </a:extLst>
          </p:cNvPr>
          <p:cNvSpPr>
            <a:spLocks noChangeArrowheads="1"/>
          </p:cNvSpPr>
          <p:nvPr/>
        </p:nvSpPr>
        <p:spPr bwMode="auto">
          <a:xfrm>
            <a:off x="1507529" y="822684"/>
            <a:ext cx="9176941" cy="5896999"/>
          </a:xfrm>
          <a:prstGeom prst="rect">
            <a:avLst/>
          </a:prstGeom>
          <a:noFill/>
          <a:ln w="38100">
            <a:noFill/>
            <a:prstDash val="dash"/>
            <a:miter lim="800000"/>
            <a:headEnd/>
            <a:tailEnd/>
          </a:ln>
          <a:effectLst/>
        </p:spPr>
        <p:txBody>
          <a:bodyPr wrap="squar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a:spcBef>
                <a:spcPts val="1500"/>
              </a:spcBef>
              <a:buFontTx/>
              <a:buNone/>
            </a:pPr>
            <a:r>
              <a:rPr lang="en-GB" altLang="en-US" sz="1800" b="1" dirty="0">
                <a:solidFill>
                  <a:srgbClr val="3E3F41"/>
                </a:solidFill>
              </a:rPr>
              <a:t>Create Surprise Writing prompts</a:t>
            </a:r>
            <a:r>
              <a:rPr lang="en-US" altLang="en-US" sz="1800" b="1" dirty="0">
                <a:solidFill>
                  <a:srgbClr val="3E3F41"/>
                </a:solidFill>
              </a:rPr>
              <a:t>:</a:t>
            </a:r>
            <a:endParaRPr lang="en-GB" altLang="en-US" sz="1800" b="1" dirty="0">
              <a:solidFill>
                <a:srgbClr val="3E3F41"/>
              </a:solidFill>
            </a:endParaRPr>
          </a:p>
          <a:p>
            <a:pPr>
              <a:spcBef>
                <a:spcPts val="1500"/>
              </a:spcBef>
              <a:buFontTx/>
              <a:buNone/>
            </a:pPr>
            <a:r>
              <a:rPr lang="en-GB" altLang="en-US" sz="1800" dirty="0">
                <a:solidFill>
                  <a:srgbClr val="3E3F41"/>
                </a:solidFill>
              </a:rPr>
              <a:t>In advance, write a selection of topics that you think could work as a non fiction book (e.g. </a:t>
            </a:r>
            <a:r>
              <a:rPr lang="en-US" altLang="en-US" sz="1800" dirty="0">
                <a:solidFill>
                  <a:srgbClr val="3E3F41"/>
                </a:solidFill>
              </a:rPr>
              <a:t>the stars at night</a:t>
            </a:r>
            <a:r>
              <a:rPr lang="en-GB" altLang="en-US" sz="1800" dirty="0">
                <a:solidFill>
                  <a:srgbClr val="3E3F41"/>
                </a:solidFill>
              </a:rPr>
              <a:t>, inventions, TV guides) on lollipop sticks. </a:t>
            </a:r>
          </a:p>
          <a:p>
            <a:pPr>
              <a:spcBef>
                <a:spcPts val="1500"/>
              </a:spcBef>
              <a:buFontTx/>
              <a:buNone/>
            </a:pPr>
            <a:r>
              <a:rPr lang="en-GB" altLang="en-US" sz="1800" dirty="0">
                <a:solidFill>
                  <a:srgbClr val="3E3F41"/>
                </a:solidFill>
              </a:rPr>
              <a:t>Put the lollipop sticks in a jam jar and, when it's time to write, ask every group member or team to draw one lollipop stick out and create a mind map of what they might include in a book on the said topic.</a:t>
            </a:r>
          </a:p>
          <a:p>
            <a:pPr>
              <a:spcBef>
                <a:spcPts val="1500"/>
              </a:spcBef>
              <a:buNone/>
            </a:pPr>
            <a:r>
              <a:rPr lang="en-GB" altLang="en-US" sz="1800" dirty="0">
                <a:solidFill>
                  <a:srgbClr val="3E3F41"/>
                </a:solidFill>
              </a:rPr>
              <a:t>Use an online random fact generator to spark ideas. Maybe a fact will pop up that group members will want to check, explore and expand upon, or maybe you'll use the fact generators to write your own list-style information books.</a:t>
            </a:r>
          </a:p>
          <a:p>
            <a:pPr>
              <a:spcBef>
                <a:spcPts val="1500"/>
              </a:spcBef>
              <a:buFontTx/>
              <a:buNone/>
            </a:pPr>
            <a:r>
              <a:rPr lang="en-GB" altLang="en-US" sz="1800" dirty="0">
                <a:solidFill>
                  <a:srgbClr val="3E3F41"/>
                </a:solidFill>
              </a:rPr>
              <a:t>Here are some online fact generators:</a:t>
            </a:r>
          </a:p>
          <a:p>
            <a:pPr>
              <a:spcBef>
                <a:spcPts val="1500"/>
              </a:spcBef>
              <a:buFontTx/>
              <a:buNone/>
            </a:pPr>
            <a:r>
              <a:rPr lang="en-GB" altLang="en-US" sz="1800" dirty="0">
                <a:hlinkClick r:id="rId3"/>
              </a:rPr>
              <a:t>http://randomfactgenerator.net/</a:t>
            </a:r>
            <a:endParaRPr lang="en-GB" altLang="en-US" sz="1800" dirty="0"/>
          </a:p>
          <a:p>
            <a:pPr>
              <a:spcBef>
                <a:spcPts val="1500"/>
              </a:spcBef>
              <a:buFontTx/>
              <a:buNone/>
            </a:pPr>
            <a:r>
              <a:rPr lang="en-GB" altLang="en-US" sz="1800" dirty="0">
                <a:hlinkClick r:id="rId4"/>
              </a:rPr>
              <a:t>http://www.hookedonfacts.com/</a:t>
            </a:r>
            <a:r>
              <a:rPr lang="en-GB" altLang="en-US" sz="1800" dirty="0"/>
              <a:t> </a:t>
            </a:r>
          </a:p>
          <a:p>
            <a:pPr>
              <a:spcBef>
                <a:spcPts val="1500"/>
              </a:spcBef>
              <a:buFontTx/>
              <a:buNone/>
            </a:pPr>
            <a:r>
              <a:rPr lang="en-GB" altLang="en-US" sz="1800" dirty="0">
                <a:hlinkClick r:id="rId5"/>
              </a:rPr>
              <a:t>https://kids.nationalgeographic.com/weird-but-true</a:t>
            </a:r>
            <a:r>
              <a:rPr lang="en-GB" altLang="en-US" sz="1800" dirty="0"/>
              <a:t> </a:t>
            </a:r>
          </a:p>
          <a:p>
            <a:pPr>
              <a:spcBef>
                <a:spcPts val="1500"/>
              </a:spcBef>
              <a:buNone/>
            </a:pPr>
            <a:endParaRPr lang="en-GB" altLang="en-US" sz="1800" dirty="0">
              <a:solidFill>
                <a:srgbClr val="3E3F41"/>
              </a:solidFill>
            </a:endParaRPr>
          </a:p>
          <a:p>
            <a:pPr>
              <a:spcBef>
                <a:spcPct val="40000"/>
              </a:spcBef>
              <a:buFontTx/>
              <a:buNone/>
            </a:pPr>
            <a:endParaRPr lang="en-GB" altLang="en-US" sz="1800" dirty="0">
              <a:solidFill>
                <a:srgbClr val="3E3F41"/>
              </a:solidFill>
            </a:endParaRPr>
          </a:p>
        </p:txBody>
      </p:sp>
    </p:spTree>
    <p:extLst>
      <p:ext uri="{BB962C8B-B14F-4D97-AF65-F5344CB8AC3E}">
        <p14:creationId xmlns:p14="http://schemas.microsoft.com/office/powerpoint/2010/main" val="28656266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24D4812C-753A-E444-BE22-E37D730DCE6E}"/>
              </a:ext>
            </a:extLst>
          </p:cNvPr>
          <p:cNvSpPr>
            <a:spLocks noChangeArrowheads="1"/>
          </p:cNvSpPr>
          <p:nvPr/>
        </p:nvSpPr>
        <p:spPr bwMode="auto">
          <a:xfrm>
            <a:off x="298450" y="6546850"/>
            <a:ext cx="4379913" cy="35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defTabSz="449263">
              <a:spcBef>
                <a:spcPct val="20000"/>
              </a:spcBef>
              <a:buChar char="•"/>
              <a:tabLst>
                <a:tab pos="723900" algn="l"/>
                <a:tab pos="1447800" algn="l"/>
                <a:tab pos="2171700" algn="l"/>
                <a:tab pos="2895600" algn="l"/>
                <a:tab pos="3619500" algn="l"/>
                <a:tab pos="43434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9pPr>
          </a:lstStyle>
          <a:p>
            <a:pPr eaLnBrk="1" hangingPunct="1">
              <a:lnSpc>
                <a:spcPct val="90000"/>
              </a:lnSpc>
              <a:spcBef>
                <a:spcPts val="1000"/>
              </a:spcBef>
              <a:buClr>
                <a:srgbClr val="000000"/>
              </a:buClr>
              <a:buFont typeface="Times New Roman" panose="02020603050405020304" pitchFamily="18" charset="0"/>
              <a:buNone/>
            </a:pPr>
            <a:r>
              <a:rPr lang="en-GB" altLang="en-US" sz="800" dirty="0">
                <a:solidFill>
                  <a:schemeClr val="bg1"/>
                </a:solidFill>
                <a:ea typeface="Microsoft YaHei" panose="020B0503020204020204" pitchFamily="34" charset="-122"/>
              </a:rPr>
              <a:t>Copyright © 2022 iChild and its licensors. All rights reserved. Not for commercial use.</a:t>
            </a:r>
          </a:p>
        </p:txBody>
      </p:sp>
      <p:sp>
        <p:nvSpPr>
          <p:cNvPr id="5" name="Title 1">
            <a:extLst>
              <a:ext uri="{FF2B5EF4-FFF2-40B4-BE49-F238E27FC236}">
                <a16:creationId xmlns:a16="http://schemas.microsoft.com/office/drawing/2014/main" id="{7938445D-8168-C044-8EBB-0B3D7C4FA264}"/>
              </a:ext>
            </a:extLst>
          </p:cNvPr>
          <p:cNvSpPr txBox="1">
            <a:spLocks/>
          </p:cNvSpPr>
          <p:nvPr/>
        </p:nvSpPr>
        <p:spPr>
          <a:xfrm>
            <a:off x="-2" y="351091"/>
            <a:ext cx="12192002" cy="195181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Robin Hood</a:t>
            </a:r>
          </a:p>
          <a:p>
            <a:pPr algn="ctr">
              <a:lnSpc>
                <a:spcPct val="100000"/>
              </a:lnSpc>
              <a:spcBef>
                <a:spcPts val="600"/>
              </a:spcBef>
            </a:pPr>
            <a:r>
              <a:rPr lang="en-GB" sz="3000" dirty="0">
                <a:solidFill>
                  <a:schemeClr val="bg1"/>
                </a:solidFill>
                <a:latin typeface="Comic Sans MS" panose="030F0702030302020204" pitchFamily="66" charset="0"/>
              </a:rPr>
              <a:t>Non-fiction</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grpSp>
        <p:nvGrpSpPr>
          <p:cNvPr id="9" name="Group 8">
            <a:extLst>
              <a:ext uri="{FF2B5EF4-FFF2-40B4-BE49-F238E27FC236}">
                <a16:creationId xmlns:a16="http://schemas.microsoft.com/office/drawing/2014/main" id="{3244B3DE-7BD7-1648-8992-F3A72061DE4E}"/>
              </a:ext>
            </a:extLst>
          </p:cNvPr>
          <p:cNvGrpSpPr/>
          <p:nvPr/>
        </p:nvGrpSpPr>
        <p:grpSpPr>
          <a:xfrm>
            <a:off x="3810000" y="1950720"/>
            <a:ext cx="4564380" cy="3634740"/>
            <a:chOff x="3810000" y="1950720"/>
            <a:chExt cx="4564380" cy="3634740"/>
          </a:xfrm>
        </p:grpSpPr>
        <p:sp>
          <p:nvSpPr>
            <p:cNvPr id="6" name="Rectangle 5">
              <a:extLst>
                <a:ext uri="{FF2B5EF4-FFF2-40B4-BE49-F238E27FC236}">
                  <a16:creationId xmlns:a16="http://schemas.microsoft.com/office/drawing/2014/main" id="{439E3973-F251-354C-B43A-4B88E12F3819}"/>
                </a:ext>
              </a:extLst>
            </p:cNvPr>
            <p:cNvSpPr/>
            <p:nvPr/>
          </p:nvSpPr>
          <p:spPr>
            <a:xfrm>
              <a:off x="3810000" y="1950720"/>
              <a:ext cx="4564380" cy="36347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9">
              <a:extLst>
                <a:ext uri="{FF2B5EF4-FFF2-40B4-BE49-F238E27FC236}">
                  <a16:creationId xmlns:a16="http://schemas.microsoft.com/office/drawing/2014/main" id="{E9EC30A0-BD45-D542-AC0F-B0FDA4BF0922}"/>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872620" y="2022535"/>
              <a:ext cx="4439140" cy="3491110"/>
            </a:xfrm>
            <a:prstGeom prst="rect">
              <a:avLst/>
            </a:prstGeom>
            <a:noFill/>
            <a:ln w="28575">
              <a:noFill/>
              <a:miter lim="800000"/>
              <a:headEnd/>
              <a:tailEnd/>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34475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345116-B929-E449-ADF6-BC6BD553423F}"/>
              </a:ext>
            </a:extLst>
          </p:cNvPr>
          <p:cNvSpPr/>
          <p:nvPr/>
        </p:nvSpPr>
        <p:spPr>
          <a:xfrm>
            <a:off x="972066" y="705494"/>
            <a:ext cx="2907476" cy="645639"/>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Reading objectives</a:t>
            </a:r>
          </a:p>
        </p:txBody>
      </p:sp>
      <p:sp>
        <p:nvSpPr>
          <p:cNvPr id="22" name="Rectangle 21">
            <a:extLst>
              <a:ext uri="{FF2B5EF4-FFF2-40B4-BE49-F238E27FC236}">
                <a16:creationId xmlns:a16="http://schemas.microsoft.com/office/drawing/2014/main" id="{E06FE0F1-D07D-874E-8BEF-573DE4ADDF98}"/>
              </a:ext>
            </a:extLst>
          </p:cNvPr>
          <p:cNvSpPr/>
          <p:nvPr/>
        </p:nvSpPr>
        <p:spPr>
          <a:xfrm>
            <a:off x="972066" y="1509283"/>
            <a:ext cx="2907476" cy="136559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08000">
              <a:lnSpc>
                <a:spcPct val="92000"/>
              </a:lnSpc>
              <a:spcAft>
                <a:spcPts val="1425"/>
              </a:spcAft>
              <a:buClr>
                <a:srgbClr val="000000"/>
              </a:buClr>
              <a:buSzPct val="100000"/>
              <a:buFont typeface="Times New Roman" panose="02020603050405020304" pitchFamily="18" charset="0"/>
              <a:buNone/>
            </a:pPr>
            <a:r>
              <a:rPr lang="en-GB" altLang="en-US" sz="1400" dirty="0">
                <a:solidFill>
                  <a:srgbClr val="3E3F41"/>
                </a:solidFill>
                <a:latin typeface="Comic Sans MS" panose="030F0702030302020204" pitchFamily="66" charset="0"/>
                <a:ea typeface="Microsoft YaHei" panose="020B0503020204020204" pitchFamily="34" charset="-122"/>
              </a:rPr>
              <a:t>Identify how language, structure, and presentation contribute to meaning</a:t>
            </a:r>
          </a:p>
        </p:txBody>
      </p:sp>
      <p:sp>
        <p:nvSpPr>
          <p:cNvPr id="23" name="Rectangle 22">
            <a:extLst>
              <a:ext uri="{FF2B5EF4-FFF2-40B4-BE49-F238E27FC236}">
                <a16:creationId xmlns:a16="http://schemas.microsoft.com/office/drawing/2014/main" id="{9A6B2C4B-199B-B845-AF01-231F8B1DDDE3}"/>
              </a:ext>
            </a:extLst>
          </p:cNvPr>
          <p:cNvSpPr/>
          <p:nvPr/>
        </p:nvSpPr>
        <p:spPr>
          <a:xfrm>
            <a:off x="972066" y="3499087"/>
            <a:ext cx="2907476" cy="96808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400" dirty="0">
                <a:solidFill>
                  <a:srgbClr val="343433"/>
                </a:solidFill>
                <a:latin typeface="Comic Sans MS" panose="030F0902030302020204" pitchFamily="66" charset="0"/>
              </a:rPr>
              <a:t>Discuss words and phrases that capture the reader’s interest and imagination.</a:t>
            </a:r>
          </a:p>
        </p:txBody>
      </p:sp>
      <p:sp>
        <p:nvSpPr>
          <p:cNvPr id="25" name="Rectangle 24">
            <a:extLst>
              <a:ext uri="{FF2B5EF4-FFF2-40B4-BE49-F238E27FC236}">
                <a16:creationId xmlns:a16="http://schemas.microsoft.com/office/drawing/2014/main" id="{D6CD5A0F-D882-544F-8EE3-954DE8A682C9}"/>
              </a:ext>
            </a:extLst>
          </p:cNvPr>
          <p:cNvSpPr/>
          <p:nvPr/>
        </p:nvSpPr>
        <p:spPr>
          <a:xfrm>
            <a:off x="8263032" y="705494"/>
            <a:ext cx="2907477" cy="645639"/>
          </a:xfrm>
          <a:prstGeom prst="rect">
            <a:avLst/>
          </a:prstGeom>
          <a:solidFill>
            <a:srgbClr val="EC7206"/>
          </a:solid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Writing objectives</a:t>
            </a:r>
          </a:p>
        </p:txBody>
      </p:sp>
      <p:sp>
        <p:nvSpPr>
          <p:cNvPr id="26" name="Rectangle 25">
            <a:extLst>
              <a:ext uri="{FF2B5EF4-FFF2-40B4-BE49-F238E27FC236}">
                <a16:creationId xmlns:a16="http://schemas.microsoft.com/office/drawing/2014/main" id="{EDEB8C55-3D7B-6B4E-A5ED-41040B7B6E68}"/>
              </a:ext>
            </a:extLst>
          </p:cNvPr>
          <p:cNvSpPr/>
          <p:nvPr/>
        </p:nvSpPr>
        <p:spPr>
          <a:xfrm>
            <a:off x="8263032" y="1521414"/>
            <a:ext cx="2907477" cy="1638752"/>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lnSpc>
                <a:spcPct val="92000"/>
              </a:lnSpc>
              <a:spcAft>
                <a:spcPts val="1425"/>
              </a:spcAft>
              <a:buClr>
                <a:srgbClr val="000000"/>
              </a:buClr>
              <a:buSzPct val="100000"/>
              <a:buFont typeface="Times New Roman" panose="02020603050405020304" pitchFamily="18" charset="0"/>
              <a:buNone/>
            </a:pPr>
            <a:r>
              <a:rPr lang="en-GB" altLang="en-US" sz="1400" dirty="0">
                <a:solidFill>
                  <a:srgbClr val="3E3F41"/>
                </a:solidFill>
                <a:latin typeface="Comic Sans MS" panose="030F0702030302020204" pitchFamily="66" charset="0"/>
                <a:ea typeface="Microsoft YaHei" panose="020B0503020204020204" pitchFamily="34" charset="-122"/>
              </a:rPr>
              <a:t>Understand verbs and use</a:t>
            </a:r>
            <a:br>
              <a:rPr lang="en-GB" altLang="en-US" sz="1400" dirty="0">
                <a:solidFill>
                  <a:srgbClr val="3E3F41"/>
                </a:solidFill>
                <a:latin typeface="Comic Sans MS" panose="030F0702030302020204" pitchFamily="66" charset="0"/>
                <a:ea typeface="Microsoft YaHei" panose="020B0503020204020204" pitchFamily="34" charset="-122"/>
              </a:rPr>
            </a:br>
            <a:r>
              <a:rPr lang="en-GB" altLang="en-US" sz="1400" dirty="0">
                <a:solidFill>
                  <a:srgbClr val="3E3F41"/>
                </a:solidFill>
                <a:latin typeface="Comic Sans MS" panose="030F0702030302020204" pitchFamily="66" charset="0"/>
                <a:ea typeface="Microsoft YaHei" panose="020B0503020204020204" pitchFamily="34" charset="-122"/>
              </a:rPr>
              <a:t>the present tense consistently throughout your writing.</a:t>
            </a:r>
          </a:p>
        </p:txBody>
      </p:sp>
      <p:sp>
        <p:nvSpPr>
          <p:cNvPr id="27" name="Rectangle 26">
            <a:extLst>
              <a:ext uri="{FF2B5EF4-FFF2-40B4-BE49-F238E27FC236}">
                <a16:creationId xmlns:a16="http://schemas.microsoft.com/office/drawing/2014/main" id="{0950BCBE-22D0-EA44-8655-E886CB6443D4}"/>
              </a:ext>
            </a:extLst>
          </p:cNvPr>
          <p:cNvSpPr/>
          <p:nvPr/>
        </p:nvSpPr>
        <p:spPr>
          <a:xfrm>
            <a:off x="8263032" y="3635311"/>
            <a:ext cx="2907477" cy="984205"/>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lnSpc>
                <a:spcPct val="92000"/>
              </a:lnSpc>
              <a:spcAft>
                <a:spcPts val="1425"/>
              </a:spcAft>
              <a:buClr>
                <a:srgbClr val="000000"/>
              </a:buClr>
              <a:buSzPct val="100000"/>
              <a:buFont typeface="Times New Roman" panose="02020603050405020304" pitchFamily="18" charset="0"/>
              <a:buNone/>
            </a:pPr>
            <a:r>
              <a:rPr lang="en-GB" altLang="en-US" sz="1400" dirty="0">
                <a:solidFill>
                  <a:srgbClr val="3E3F41"/>
                </a:solidFill>
                <a:latin typeface="Comic Sans MS" panose="030F0702030302020204" pitchFamily="66" charset="0"/>
                <a:ea typeface="Microsoft YaHei" panose="020B0503020204020204" pitchFamily="34" charset="-122"/>
              </a:rPr>
              <a:t>Choose and use words and phrases to persuade your reader.</a:t>
            </a:r>
          </a:p>
        </p:txBody>
      </p:sp>
      <p:sp>
        <p:nvSpPr>
          <p:cNvPr id="16" name="Rectangle 15">
            <a:extLst>
              <a:ext uri="{FF2B5EF4-FFF2-40B4-BE49-F238E27FC236}">
                <a16:creationId xmlns:a16="http://schemas.microsoft.com/office/drawing/2014/main" id="{280BBCDA-BE3A-4644-B472-F5A655FFD538}"/>
              </a:ext>
            </a:extLst>
          </p:cNvPr>
          <p:cNvSpPr/>
          <p:nvPr/>
        </p:nvSpPr>
        <p:spPr>
          <a:xfrm>
            <a:off x="972066" y="5122698"/>
            <a:ext cx="2907476" cy="96808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400" dirty="0">
                <a:solidFill>
                  <a:srgbClr val="343433"/>
                </a:solidFill>
                <a:latin typeface="Comic Sans MS" panose="030F0902030302020204" pitchFamily="66" charset="0"/>
              </a:rPr>
              <a:t>Apply knowledge of root words, prefixes and suffixes to understand new words.</a:t>
            </a:r>
          </a:p>
        </p:txBody>
      </p:sp>
      <p:sp>
        <p:nvSpPr>
          <p:cNvPr id="21" name="Rectangle 20">
            <a:extLst>
              <a:ext uri="{FF2B5EF4-FFF2-40B4-BE49-F238E27FC236}">
                <a16:creationId xmlns:a16="http://schemas.microsoft.com/office/drawing/2014/main" id="{10A72A01-2EB5-EA4C-9066-9F6C1A0CAA24}"/>
              </a:ext>
            </a:extLst>
          </p:cNvPr>
          <p:cNvSpPr/>
          <p:nvPr/>
        </p:nvSpPr>
        <p:spPr>
          <a:xfrm>
            <a:off x="8263032" y="5094661"/>
            <a:ext cx="2907477" cy="986723"/>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lnSpc>
                <a:spcPct val="92000"/>
              </a:lnSpc>
              <a:spcAft>
                <a:spcPts val="1425"/>
              </a:spcAft>
              <a:buClr>
                <a:srgbClr val="000000"/>
              </a:buClr>
              <a:buSzPct val="100000"/>
              <a:buFont typeface="Times New Roman" panose="02020603050405020304" pitchFamily="18" charset="0"/>
              <a:buNone/>
            </a:pPr>
            <a:r>
              <a:rPr lang="en-GB" altLang="en-US" sz="1400" dirty="0">
                <a:solidFill>
                  <a:srgbClr val="3E3F41"/>
                </a:solidFill>
                <a:latin typeface="Comic Sans MS" panose="030F0702030302020204" pitchFamily="66" charset="0"/>
                <a:ea typeface="Microsoft YaHei" panose="020B0503020204020204" pitchFamily="34" charset="-122"/>
              </a:rPr>
              <a:t>Begin to use paragraphs as a way to group material.</a:t>
            </a:r>
          </a:p>
        </p:txBody>
      </p:sp>
      <p:pic>
        <p:nvPicPr>
          <p:cNvPr id="12" name="Picture 18">
            <a:extLst>
              <a:ext uri="{FF2B5EF4-FFF2-40B4-BE49-F238E27FC236}">
                <a16:creationId xmlns:a16="http://schemas.microsoft.com/office/drawing/2014/main" id="{B86B7D83-E6AE-A14F-9FAB-C4342A8BB38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07902" y="705494"/>
            <a:ext cx="3743828" cy="53852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07486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2ACF80B-8F61-554A-AC8D-DE5963638219}"/>
              </a:ext>
            </a:extLst>
          </p:cNvPr>
          <p:cNvSpPr txBox="1"/>
          <p:nvPr/>
        </p:nvSpPr>
        <p:spPr>
          <a:xfrm>
            <a:off x="1112224" y="557791"/>
            <a:ext cx="6849979" cy="430887"/>
          </a:xfrm>
          <a:prstGeom prst="rect">
            <a:avLst/>
          </a:prstGeom>
          <a:noFill/>
        </p:spPr>
        <p:txBody>
          <a:bodyPr wrap="square" rtlCol="0">
            <a:spAutoFit/>
          </a:bodyPr>
          <a:lstStyle/>
          <a:p>
            <a:r>
              <a:rPr lang="en-GB" sz="2200" dirty="0">
                <a:solidFill>
                  <a:srgbClr val="3E3F41"/>
                </a:solidFill>
                <a:latin typeface="Comic Sans MS" panose="030F0702030302020204" pitchFamily="66" charset="0"/>
              </a:rPr>
              <a:t>Persuasive writing will …</a:t>
            </a:r>
          </a:p>
        </p:txBody>
      </p:sp>
      <p:sp>
        <p:nvSpPr>
          <p:cNvPr id="4" name="Text Box 19">
            <a:extLst>
              <a:ext uri="{FF2B5EF4-FFF2-40B4-BE49-F238E27FC236}">
                <a16:creationId xmlns:a16="http://schemas.microsoft.com/office/drawing/2014/main" id="{7B73C482-BCB1-6C4B-B14C-781DC640A97A}"/>
              </a:ext>
            </a:extLst>
          </p:cNvPr>
          <p:cNvSpPr txBox="1">
            <a:spLocks noChangeArrowheads="1"/>
          </p:cNvSpPr>
          <p:nvPr/>
        </p:nvSpPr>
        <p:spPr bwMode="auto">
          <a:xfrm>
            <a:off x="1198024" y="1053539"/>
            <a:ext cx="2662321" cy="384721"/>
          </a:xfrm>
          <a:prstGeom prst="rect">
            <a:avLst/>
          </a:prstGeom>
          <a:solidFill>
            <a:srgbClr val="00B050"/>
          </a:solidFill>
          <a:ln>
            <a:noFill/>
          </a:ln>
          <a:effectLst/>
        </p:spPr>
        <p:txBody>
          <a:bodyPr wrap="square">
            <a:spAutoFit/>
          </a:bodyPr>
          <a:lstStyle/>
          <a:p>
            <a:pPr algn="ctr">
              <a:spcBef>
                <a:spcPct val="50000"/>
              </a:spcBef>
            </a:pPr>
            <a:r>
              <a:rPr lang="en-GB" altLang="en-US" sz="1900" b="1" dirty="0">
                <a:solidFill>
                  <a:schemeClr val="bg1"/>
                </a:solidFill>
                <a:latin typeface="Comic Sans MS" panose="030F0702030302020204" pitchFamily="66" charset="0"/>
              </a:rPr>
              <a:t>attract</a:t>
            </a:r>
          </a:p>
        </p:txBody>
      </p:sp>
      <p:sp>
        <p:nvSpPr>
          <p:cNvPr id="5" name="Text Box 5">
            <a:extLst>
              <a:ext uri="{FF2B5EF4-FFF2-40B4-BE49-F238E27FC236}">
                <a16:creationId xmlns:a16="http://schemas.microsoft.com/office/drawing/2014/main" id="{013E77E4-4651-8349-88E6-348280D74318}"/>
              </a:ext>
            </a:extLst>
          </p:cNvPr>
          <p:cNvSpPr txBox="1">
            <a:spLocks noChangeArrowheads="1"/>
          </p:cNvSpPr>
          <p:nvPr/>
        </p:nvSpPr>
        <p:spPr bwMode="auto">
          <a:xfrm>
            <a:off x="1858519" y="1479273"/>
            <a:ext cx="3111500" cy="384721"/>
          </a:xfrm>
          <a:prstGeom prst="rect">
            <a:avLst/>
          </a:prstGeom>
          <a:solidFill>
            <a:srgbClr val="00B050"/>
          </a:solidFill>
          <a:ln>
            <a:noFill/>
          </a:ln>
          <a:effectLst/>
        </p:spPr>
        <p:txBody>
          <a:bodyPr>
            <a:spAutoFit/>
          </a:bodyPr>
          <a:lstStyle/>
          <a:p>
            <a:pPr algn="ctr">
              <a:spcBef>
                <a:spcPct val="50000"/>
              </a:spcBef>
            </a:pPr>
            <a:r>
              <a:rPr lang="en-GB" altLang="en-US" sz="1900" b="1" dirty="0">
                <a:solidFill>
                  <a:schemeClr val="bg1"/>
                </a:solidFill>
                <a:latin typeface="Comic Sans MS" panose="030F0702030302020204" pitchFamily="66" charset="0"/>
              </a:rPr>
              <a:t>tempt</a:t>
            </a:r>
          </a:p>
        </p:txBody>
      </p:sp>
      <p:sp>
        <p:nvSpPr>
          <p:cNvPr id="6" name="Text Box 20">
            <a:extLst>
              <a:ext uri="{FF2B5EF4-FFF2-40B4-BE49-F238E27FC236}">
                <a16:creationId xmlns:a16="http://schemas.microsoft.com/office/drawing/2014/main" id="{CC8C5A80-25AC-7D44-8432-6B4FB83278D3}"/>
              </a:ext>
            </a:extLst>
          </p:cNvPr>
          <p:cNvSpPr txBox="1">
            <a:spLocks noChangeArrowheads="1"/>
          </p:cNvSpPr>
          <p:nvPr/>
        </p:nvSpPr>
        <p:spPr bwMode="auto">
          <a:xfrm>
            <a:off x="2519013" y="1905007"/>
            <a:ext cx="3111500" cy="384721"/>
          </a:xfrm>
          <a:prstGeom prst="rect">
            <a:avLst/>
          </a:prstGeom>
          <a:solidFill>
            <a:srgbClr val="00B050"/>
          </a:solidFill>
          <a:ln>
            <a:noFill/>
          </a:ln>
          <a:effectLst/>
        </p:spPr>
        <p:txBody>
          <a:bodyPr>
            <a:spAutoFit/>
          </a:bodyPr>
          <a:lstStyle/>
          <a:p>
            <a:pPr algn="ctr">
              <a:spcBef>
                <a:spcPct val="50000"/>
              </a:spcBef>
            </a:pPr>
            <a:r>
              <a:rPr lang="en-GB" altLang="en-US" sz="1900" b="1" dirty="0">
                <a:solidFill>
                  <a:schemeClr val="bg1"/>
                </a:solidFill>
                <a:latin typeface="Comic Sans MS" panose="030F0702030302020204" pitchFamily="66" charset="0"/>
              </a:rPr>
              <a:t>charm</a:t>
            </a:r>
          </a:p>
        </p:txBody>
      </p:sp>
      <p:sp>
        <p:nvSpPr>
          <p:cNvPr id="7" name="Text Box 21">
            <a:extLst>
              <a:ext uri="{FF2B5EF4-FFF2-40B4-BE49-F238E27FC236}">
                <a16:creationId xmlns:a16="http://schemas.microsoft.com/office/drawing/2014/main" id="{13537C82-CA5F-E241-ABD9-534F529A6B92}"/>
              </a:ext>
            </a:extLst>
          </p:cNvPr>
          <p:cNvSpPr txBox="1">
            <a:spLocks noChangeArrowheads="1"/>
          </p:cNvSpPr>
          <p:nvPr/>
        </p:nvSpPr>
        <p:spPr bwMode="auto">
          <a:xfrm>
            <a:off x="3183282" y="2330741"/>
            <a:ext cx="3111500" cy="384721"/>
          </a:xfrm>
          <a:prstGeom prst="rect">
            <a:avLst/>
          </a:prstGeom>
          <a:solidFill>
            <a:srgbClr val="00B050"/>
          </a:solidFill>
          <a:ln>
            <a:noFill/>
          </a:ln>
          <a:effectLst/>
        </p:spPr>
        <p:txBody>
          <a:bodyPr>
            <a:spAutoFit/>
          </a:bodyPr>
          <a:lstStyle/>
          <a:p>
            <a:pPr algn="ctr">
              <a:spcBef>
                <a:spcPct val="50000"/>
              </a:spcBef>
            </a:pPr>
            <a:r>
              <a:rPr lang="en-GB" altLang="en-US" sz="1900" b="1" dirty="0">
                <a:solidFill>
                  <a:schemeClr val="bg1"/>
                </a:solidFill>
                <a:latin typeface="Comic Sans MS" panose="030F0702030302020204" pitchFamily="66" charset="0"/>
              </a:rPr>
              <a:t>interest</a:t>
            </a:r>
          </a:p>
        </p:txBody>
      </p:sp>
      <p:sp>
        <p:nvSpPr>
          <p:cNvPr id="8" name="Text Box 22">
            <a:extLst>
              <a:ext uri="{FF2B5EF4-FFF2-40B4-BE49-F238E27FC236}">
                <a16:creationId xmlns:a16="http://schemas.microsoft.com/office/drawing/2014/main" id="{440FF00D-C589-3A49-A2C3-3EB8C9ADCEDD}"/>
              </a:ext>
            </a:extLst>
          </p:cNvPr>
          <p:cNvSpPr txBox="1">
            <a:spLocks noChangeArrowheads="1"/>
          </p:cNvSpPr>
          <p:nvPr/>
        </p:nvSpPr>
        <p:spPr bwMode="auto">
          <a:xfrm>
            <a:off x="3843776" y="2756475"/>
            <a:ext cx="3113088" cy="384721"/>
          </a:xfrm>
          <a:prstGeom prst="rect">
            <a:avLst/>
          </a:prstGeom>
          <a:solidFill>
            <a:srgbClr val="00B050"/>
          </a:solidFill>
          <a:ln>
            <a:noFill/>
          </a:ln>
          <a:effectLst/>
        </p:spPr>
        <p:txBody>
          <a:bodyPr>
            <a:spAutoFit/>
          </a:bodyPr>
          <a:lstStyle/>
          <a:p>
            <a:pPr algn="ctr">
              <a:spcBef>
                <a:spcPct val="50000"/>
              </a:spcBef>
            </a:pPr>
            <a:r>
              <a:rPr lang="en-GB" altLang="en-US" sz="1900" b="1" dirty="0">
                <a:solidFill>
                  <a:schemeClr val="bg1"/>
                </a:solidFill>
                <a:latin typeface="Comic Sans MS" panose="030F0702030302020204" pitchFamily="66" charset="0"/>
              </a:rPr>
              <a:t>draw in</a:t>
            </a:r>
          </a:p>
        </p:txBody>
      </p:sp>
      <p:sp>
        <p:nvSpPr>
          <p:cNvPr id="9" name="Text Box 23">
            <a:extLst>
              <a:ext uri="{FF2B5EF4-FFF2-40B4-BE49-F238E27FC236}">
                <a16:creationId xmlns:a16="http://schemas.microsoft.com/office/drawing/2014/main" id="{400C250E-B700-254E-B271-14909D747C67}"/>
              </a:ext>
            </a:extLst>
          </p:cNvPr>
          <p:cNvSpPr txBox="1">
            <a:spLocks noChangeArrowheads="1"/>
          </p:cNvSpPr>
          <p:nvPr/>
        </p:nvSpPr>
        <p:spPr bwMode="auto">
          <a:xfrm>
            <a:off x="4504270" y="3182209"/>
            <a:ext cx="3111500" cy="384721"/>
          </a:xfrm>
          <a:prstGeom prst="rect">
            <a:avLst/>
          </a:prstGeom>
          <a:solidFill>
            <a:srgbClr val="00B050"/>
          </a:solidFill>
          <a:ln>
            <a:noFill/>
          </a:ln>
          <a:effectLst/>
        </p:spPr>
        <p:txBody>
          <a:bodyPr>
            <a:spAutoFit/>
          </a:bodyPr>
          <a:lstStyle/>
          <a:p>
            <a:pPr algn="ctr">
              <a:spcBef>
                <a:spcPct val="50000"/>
              </a:spcBef>
            </a:pPr>
            <a:r>
              <a:rPr lang="en-GB" altLang="en-US" sz="1900" b="1" dirty="0">
                <a:solidFill>
                  <a:schemeClr val="bg1"/>
                </a:solidFill>
                <a:latin typeface="Comic Sans MS" panose="030F0702030302020204" pitchFamily="66" charset="0"/>
              </a:rPr>
              <a:t>enchant</a:t>
            </a:r>
          </a:p>
        </p:txBody>
      </p:sp>
      <p:sp>
        <p:nvSpPr>
          <p:cNvPr id="10" name="Text Box 24">
            <a:extLst>
              <a:ext uri="{FF2B5EF4-FFF2-40B4-BE49-F238E27FC236}">
                <a16:creationId xmlns:a16="http://schemas.microsoft.com/office/drawing/2014/main" id="{BFBCC54D-BA16-6443-A58A-1EA5E80596E8}"/>
              </a:ext>
            </a:extLst>
          </p:cNvPr>
          <p:cNvSpPr txBox="1">
            <a:spLocks noChangeArrowheads="1"/>
          </p:cNvSpPr>
          <p:nvPr/>
        </p:nvSpPr>
        <p:spPr bwMode="auto">
          <a:xfrm>
            <a:off x="5164764" y="3607943"/>
            <a:ext cx="3111500" cy="384721"/>
          </a:xfrm>
          <a:prstGeom prst="rect">
            <a:avLst/>
          </a:prstGeom>
          <a:solidFill>
            <a:srgbClr val="00B050"/>
          </a:solidFill>
          <a:ln>
            <a:noFill/>
          </a:ln>
          <a:effectLst/>
        </p:spPr>
        <p:txBody>
          <a:bodyPr>
            <a:spAutoFit/>
          </a:bodyPr>
          <a:lstStyle/>
          <a:p>
            <a:pPr algn="ctr">
              <a:spcBef>
                <a:spcPct val="50000"/>
              </a:spcBef>
            </a:pPr>
            <a:r>
              <a:rPr lang="en-GB" altLang="en-US" sz="1900" b="1" dirty="0">
                <a:solidFill>
                  <a:schemeClr val="bg1"/>
                </a:solidFill>
                <a:latin typeface="Comic Sans MS" panose="030F0702030302020204" pitchFamily="66" charset="0"/>
              </a:rPr>
              <a:t>appeal to</a:t>
            </a:r>
          </a:p>
        </p:txBody>
      </p:sp>
      <p:sp>
        <p:nvSpPr>
          <p:cNvPr id="11" name="Text Box 17">
            <a:extLst>
              <a:ext uri="{FF2B5EF4-FFF2-40B4-BE49-F238E27FC236}">
                <a16:creationId xmlns:a16="http://schemas.microsoft.com/office/drawing/2014/main" id="{703F0311-1F99-884B-A61B-6BCFEFD2A6BD}"/>
              </a:ext>
            </a:extLst>
          </p:cNvPr>
          <p:cNvSpPr txBox="1">
            <a:spLocks noChangeArrowheads="1"/>
          </p:cNvSpPr>
          <p:nvPr/>
        </p:nvSpPr>
        <p:spPr bwMode="auto">
          <a:xfrm>
            <a:off x="5825258" y="4033677"/>
            <a:ext cx="3109912" cy="384721"/>
          </a:xfrm>
          <a:prstGeom prst="rect">
            <a:avLst/>
          </a:prstGeom>
          <a:solidFill>
            <a:srgbClr val="00B050"/>
          </a:solidFill>
          <a:ln>
            <a:noFill/>
          </a:ln>
          <a:effectLst/>
        </p:spPr>
        <p:txBody>
          <a:bodyPr>
            <a:spAutoFit/>
          </a:bodyPr>
          <a:lstStyle/>
          <a:p>
            <a:pPr algn="ctr">
              <a:spcBef>
                <a:spcPct val="50000"/>
              </a:spcBef>
            </a:pPr>
            <a:r>
              <a:rPr lang="en-GB" altLang="en-US" sz="1900" b="1" dirty="0">
                <a:solidFill>
                  <a:schemeClr val="bg1"/>
                </a:solidFill>
                <a:latin typeface="Comic Sans MS" panose="030F0702030302020204" pitchFamily="66" charset="0"/>
              </a:rPr>
              <a:t>coax</a:t>
            </a:r>
          </a:p>
        </p:txBody>
      </p:sp>
      <p:sp>
        <p:nvSpPr>
          <p:cNvPr id="12" name="Text Box 25">
            <a:extLst>
              <a:ext uri="{FF2B5EF4-FFF2-40B4-BE49-F238E27FC236}">
                <a16:creationId xmlns:a16="http://schemas.microsoft.com/office/drawing/2014/main" id="{CEEA7B4B-C078-8A4D-9BFE-431D953E5D6F}"/>
              </a:ext>
            </a:extLst>
          </p:cNvPr>
          <p:cNvSpPr txBox="1">
            <a:spLocks noChangeArrowheads="1"/>
          </p:cNvSpPr>
          <p:nvPr/>
        </p:nvSpPr>
        <p:spPr bwMode="auto">
          <a:xfrm>
            <a:off x="6488261" y="4459411"/>
            <a:ext cx="3111500" cy="384721"/>
          </a:xfrm>
          <a:prstGeom prst="rect">
            <a:avLst/>
          </a:prstGeom>
          <a:solidFill>
            <a:srgbClr val="00B050"/>
          </a:solidFill>
          <a:ln>
            <a:noFill/>
          </a:ln>
          <a:effectLst/>
        </p:spPr>
        <p:txBody>
          <a:bodyPr>
            <a:spAutoFit/>
          </a:bodyPr>
          <a:lstStyle/>
          <a:p>
            <a:pPr algn="ctr">
              <a:spcBef>
                <a:spcPct val="50000"/>
              </a:spcBef>
            </a:pPr>
            <a:r>
              <a:rPr lang="en-GB" altLang="en-US" sz="1900" b="1" dirty="0">
                <a:solidFill>
                  <a:schemeClr val="bg1"/>
                </a:solidFill>
                <a:latin typeface="Comic Sans MS" panose="030F0702030302020204" pitchFamily="66" charset="0"/>
              </a:rPr>
              <a:t>interest</a:t>
            </a:r>
          </a:p>
        </p:txBody>
      </p:sp>
      <p:sp>
        <p:nvSpPr>
          <p:cNvPr id="14" name="Text Box 16">
            <a:extLst>
              <a:ext uri="{FF2B5EF4-FFF2-40B4-BE49-F238E27FC236}">
                <a16:creationId xmlns:a16="http://schemas.microsoft.com/office/drawing/2014/main" id="{1B241480-0D4A-ED4C-853C-548D9DA2AF2B}"/>
              </a:ext>
            </a:extLst>
          </p:cNvPr>
          <p:cNvSpPr txBox="1">
            <a:spLocks noChangeArrowheads="1"/>
          </p:cNvSpPr>
          <p:nvPr/>
        </p:nvSpPr>
        <p:spPr bwMode="auto">
          <a:xfrm>
            <a:off x="7159272" y="4885145"/>
            <a:ext cx="3111500" cy="384721"/>
          </a:xfrm>
          <a:prstGeom prst="rect">
            <a:avLst/>
          </a:prstGeom>
          <a:solidFill>
            <a:srgbClr val="00B050"/>
          </a:solidFill>
          <a:ln>
            <a:noFill/>
          </a:ln>
          <a:effectLst/>
        </p:spPr>
        <p:txBody>
          <a:bodyPr>
            <a:spAutoFit/>
          </a:bodyPr>
          <a:lstStyle/>
          <a:p>
            <a:pPr algn="ctr">
              <a:spcBef>
                <a:spcPct val="50000"/>
              </a:spcBef>
            </a:pPr>
            <a:r>
              <a:rPr lang="en-GB" altLang="en-US" sz="1900" b="1" dirty="0">
                <a:solidFill>
                  <a:schemeClr val="bg1"/>
                </a:solidFill>
                <a:latin typeface="Comic Sans MS" panose="030F0702030302020204" pitchFamily="66" charset="0"/>
              </a:rPr>
              <a:t>convince</a:t>
            </a:r>
          </a:p>
        </p:txBody>
      </p:sp>
      <p:sp>
        <p:nvSpPr>
          <p:cNvPr id="15" name="Text Box 18">
            <a:extLst>
              <a:ext uri="{FF2B5EF4-FFF2-40B4-BE49-F238E27FC236}">
                <a16:creationId xmlns:a16="http://schemas.microsoft.com/office/drawing/2014/main" id="{2B00FB42-316D-3644-BEA1-C3FF2A0391BD}"/>
              </a:ext>
            </a:extLst>
          </p:cNvPr>
          <p:cNvSpPr txBox="1">
            <a:spLocks noChangeArrowheads="1"/>
          </p:cNvSpPr>
          <p:nvPr/>
        </p:nvSpPr>
        <p:spPr bwMode="auto">
          <a:xfrm>
            <a:off x="7819766" y="5310878"/>
            <a:ext cx="3111500" cy="384721"/>
          </a:xfrm>
          <a:prstGeom prst="rect">
            <a:avLst/>
          </a:prstGeom>
          <a:solidFill>
            <a:srgbClr val="00B050"/>
          </a:solidFill>
          <a:ln>
            <a:noFill/>
          </a:ln>
          <a:effectLst/>
        </p:spPr>
        <p:txBody>
          <a:bodyPr wrap="square">
            <a:spAutoFit/>
          </a:bodyPr>
          <a:lstStyle/>
          <a:p>
            <a:pPr algn="ctr">
              <a:spcBef>
                <a:spcPct val="50000"/>
              </a:spcBef>
            </a:pPr>
            <a:r>
              <a:rPr lang="en-GB" altLang="en-US" sz="1900" b="1" dirty="0">
                <a:solidFill>
                  <a:schemeClr val="bg1"/>
                </a:solidFill>
                <a:latin typeface="Comic Sans MS" panose="030F0702030302020204" pitchFamily="66" charset="0"/>
              </a:rPr>
              <a:t>cajole</a:t>
            </a:r>
          </a:p>
        </p:txBody>
      </p:sp>
      <p:sp>
        <p:nvSpPr>
          <p:cNvPr id="16" name="TextBox 15">
            <a:extLst>
              <a:ext uri="{FF2B5EF4-FFF2-40B4-BE49-F238E27FC236}">
                <a16:creationId xmlns:a16="http://schemas.microsoft.com/office/drawing/2014/main" id="{D467D2D8-A3F7-B84D-BE4A-3658DD3F2F2C}"/>
              </a:ext>
            </a:extLst>
          </p:cNvPr>
          <p:cNvSpPr txBox="1"/>
          <p:nvPr/>
        </p:nvSpPr>
        <p:spPr>
          <a:xfrm>
            <a:off x="9054986" y="5729494"/>
            <a:ext cx="1876279" cy="430887"/>
          </a:xfrm>
          <a:prstGeom prst="rect">
            <a:avLst/>
          </a:prstGeom>
          <a:noFill/>
        </p:spPr>
        <p:txBody>
          <a:bodyPr wrap="square" rtlCol="0">
            <a:spAutoFit/>
          </a:bodyPr>
          <a:lstStyle/>
          <a:p>
            <a:pPr algn="ctr"/>
            <a:r>
              <a:rPr lang="en-GB" sz="2200" dirty="0">
                <a:solidFill>
                  <a:srgbClr val="3E3F41"/>
                </a:solidFill>
                <a:latin typeface="Comic Sans MS" panose="030F0702030302020204" pitchFamily="66" charset="0"/>
              </a:rPr>
              <a:t>your reader</a:t>
            </a:r>
          </a:p>
        </p:txBody>
      </p:sp>
    </p:spTree>
    <p:extLst>
      <p:ext uri="{BB962C8B-B14F-4D97-AF65-F5344CB8AC3E}">
        <p14:creationId xmlns:p14="http://schemas.microsoft.com/office/powerpoint/2010/main" val="419261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2">
            <a:extLst>
              <a:ext uri="{FF2B5EF4-FFF2-40B4-BE49-F238E27FC236}">
                <a16:creationId xmlns:a16="http://schemas.microsoft.com/office/drawing/2014/main" id="{DFEFE39B-3224-6B4E-B0A6-48EA581E003D}"/>
              </a:ext>
            </a:extLst>
          </p:cNvPr>
          <p:cNvSpPr txBox="1">
            <a:spLocks noChangeArrowheads="1"/>
          </p:cNvSpPr>
          <p:nvPr/>
        </p:nvSpPr>
        <p:spPr bwMode="auto">
          <a:xfrm>
            <a:off x="893763" y="2928938"/>
            <a:ext cx="10401300" cy="579437"/>
          </a:xfrm>
          <a:prstGeom prst="rect">
            <a:avLst/>
          </a:prstGeom>
          <a:solidFill>
            <a:srgbClr val="0070C0"/>
          </a:solidFill>
          <a:ln w="28575">
            <a:noFill/>
            <a:prstDash val="solid"/>
            <a:miter lim="800000"/>
            <a:headEnd/>
            <a:tailEnd/>
          </a:ln>
          <a:effectLst/>
        </p:spPr>
        <p:txBody>
          <a:bodyPr>
            <a:spAutoFit/>
          </a:bodyPr>
          <a:lstStyle/>
          <a:p>
            <a:pPr algn="ctr">
              <a:spcBef>
                <a:spcPct val="50000"/>
              </a:spcBef>
            </a:pPr>
            <a:r>
              <a:rPr lang="en-GB" altLang="en-US" sz="3200" dirty="0">
                <a:solidFill>
                  <a:schemeClr val="bg1"/>
                </a:solidFill>
                <a:latin typeface="Comic Sans MS" panose="030F0902030302020204" pitchFamily="66" charset="0"/>
              </a:rPr>
              <a:t>What is a </a:t>
            </a:r>
            <a:r>
              <a:rPr lang="en-GB" altLang="en-US" sz="3200" b="1" dirty="0">
                <a:solidFill>
                  <a:schemeClr val="bg1"/>
                </a:solidFill>
                <a:latin typeface="Comic Sans MS" panose="030F0902030302020204" pitchFamily="66" charset="0"/>
              </a:rPr>
              <a:t>persuasive</a:t>
            </a:r>
            <a:r>
              <a:rPr lang="en-GB" altLang="en-US" sz="3200" dirty="0">
                <a:solidFill>
                  <a:schemeClr val="bg1"/>
                </a:solidFill>
                <a:latin typeface="Comic Sans MS" panose="030F0902030302020204" pitchFamily="66" charset="0"/>
              </a:rPr>
              <a:t> text?</a:t>
            </a:r>
          </a:p>
        </p:txBody>
      </p:sp>
      <p:sp>
        <p:nvSpPr>
          <p:cNvPr id="14" name="AutoShape 4">
            <a:extLst>
              <a:ext uri="{FF2B5EF4-FFF2-40B4-BE49-F238E27FC236}">
                <a16:creationId xmlns:a16="http://schemas.microsoft.com/office/drawing/2014/main" id="{BF97E3B3-20FD-444B-AFD2-18AE80A76D8F}"/>
              </a:ext>
            </a:extLst>
          </p:cNvPr>
          <p:cNvSpPr>
            <a:spLocks noChangeArrowheads="1"/>
          </p:cNvSpPr>
          <p:nvPr/>
        </p:nvSpPr>
        <p:spPr bwMode="auto">
          <a:xfrm>
            <a:off x="5558854" y="464269"/>
            <a:ext cx="2494546" cy="1990635"/>
          </a:xfrm>
          <a:prstGeom prst="wedgeEllipseCallout">
            <a:avLst>
              <a:gd name="adj1" fmla="val -31122"/>
              <a:gd name="adj2" fmla="val 69833"/>
            </a:avLst>
          </a:prstGeom>
          <a:solidFill>
            <a:srgbClr val="EC7206"/>
          </a:solidFill>
          <a:ln w="28575">
            <a:noFill/>
            <a:prstDash val="solid"/>
            <a:miter lim="800000"/>
            <a:headEnd/>
            <a:tailEnd/>
          </a:ln>
          <a:effectLst/>
        </p:spPr>
        <p:txBody>
          <a:bodyPr anchor="ctr" anchorCtr="1"/>
          <a:lstStyle/>
          <a:p>
            <a:r>
              <a:rPr lang="en-GB" altLang="en-US" dirty="0">
                <a:solidFill>
                  <a:schemeClr val="bg1"/>
                </a:solidFill>
                <a:latin typeface="Comic Sans MS" panose="030F0902030302020204" pitchFamily="66" charset="0"/>
              </a:rPr>
              <a:t>It will contain facts and opinions about the topic</a:t>
            </a:r>
          </a:p>
        </p:txBody>
      </p:sp>
      <p:sp>
        <p:nvSpPr>
          <p:cNvPr id="15" name="AutoShape 5">
            <a:extLst>
              <a:ext uri="{FF2B5EF4-FFF2-40B4-BE49-F238E27FC236}">
                <a16:creationId xmlns:a16="http://schemas.microsoft.com/office/drawing/2014/main" id="{D9E86788-60D7-3A4F-ACE9-61C173C93F76}"/>
              </a:ext>
            </a:extLst>
          </p:cNvPr>
          <p:cNvSpPr>
            <a:spLocks noChangeArrowheads="1"/>
          </p:cNvSpPr>
          <p:nvPr/>
        </p:nvSpPr>
        <p:spPr bwMode="auto">
          <a:xfrm>
            <a:off x="618595" y="4253738"/>
            <a:ext cx="2968584" cy="1962708"/>
          </a:xfrm>
          <a:prstGeom prst="wedgeEllipseCallout">
            <a:avLst>
              <a:gd name="adj1" fmla="val 35296"/>
              <a:gd name="adj2" fmla="val -81087"/>
            </a:avLst>
          </a:prstGeom>
          <a:solidFill>
            <a:srgbClr val="7030A0"/>
          </a:solidFill>
          <a:ln w="28575">
            <a:noFill/>
            <a:prstDash val="solid"/>
            <a:miter lim="800000"/>
            <a:headEnd/>
            <a:tailEnd/>
          </a:ln>
          <a:effectLst/>
        </p:spPr>
        <p:txBody>
          <a:bodyPr anchor="ctr" anchorCtr="1"/>
          <a:lstStyle/>
          <a:p>
            <a:r>
              <a:rPr lang="en-GB" altLang="en-US" dirty="0">
                <a:solidFill>
                  <a:schemeClr val="bg1"/>
                </a:solidFill>
                <a:latin typeface="Comic Sans MS" panose="030F0902030302020204" pitchFamily="66" charset="0"/>
              </a:rPr>
              <a:t>It is designed to talk the reader into taking action</a:t>
            </a:r>
          </a:p>
        </p:txBody>
      </p:sp>
      <p:sp>
        <p:nvSpPr>
          <p:cNvPr id="17" name="AutoShape 6">
            <a:extLst>
              <a:ext uri="{FF2B5EF4-FFF2-40B4-BE49-F238E27FC236}">
                <a16:creationId xmlns:a16="http://schemas.microsoft.com/office/drawing/2014/main" id="{C05BA3F6-1666-4D44-B425-DE15EE98AC64}"/>
              </a:ext>
            </a:extLst>
          </p:cNvPr>
          <p:cNvSpPr>
            <a:spLocks noChangeArrowheads="1"/>
          </p:cNvSpPr>
          <p:nvPr/>
        </p:nvSpPr>
        <p:spPr bwMode="auto">
          <a:xfrm>
            <a:off x="3780051" y="4253738"/>
            <a:ext cx="4054109" cy="2048787"/>
          </a:xfrm>
          <a:prstGeom prst="wedgeEllipseCallout">
            <a:avLst>
              <a:gd name="adj1" fmla="val -23060"/>
              <a:gd name="adj2" fmla="val -77886"/>
            </a:avLst>
          </a:prstGeom>
          <a:solidFill>
            <a:srgbClr val="FF4F79"/>
          </a:solidFill>
          <a:ln w="28575">
            <a:noFill/>
            <a:prstDash val="solid"/>
            <a:miter lim="800000"/>
            <a:headEnd/>
            <a:tailEnd/>
          </a:ln>
          <a:effectLst/>
        </p:spPr>
        <p:txBody>
          <a:bodyPr anchor="ctr" anchorCtr="1"/>
          <a:lstStyle/>
          <a:p>
            <a:r>
              <a:rPr lang="en-GB" altLang="en-US" dirty="0">
                <a:solidFill>
                  <a:schemeClr val="bg1"/>
                </a:solidFill>
                <a:latin typeface="Comic Sans MS" panose="030F0902030302020204" pitchFamily="66" charset="0"/>
              </a:rPr>
              <a:t>Persuasive texts may contain features not found in other texts, for example, exaggeration, ‘weasel’ words.</a:t>
            </a:r>
          </a:p>
        </p:txBody>
      </p:sp>
      <p:sp>
        <p:nvSpPr>
          <p:cNvPr id="18" name="AutoShape 3">
            <a:extLst>
              <a:ext uri="{FF2B5EF4-FFF2-40B4-BE49-F238E27FC236}">
                <a16:creationId xmlns:a16="http://schemas.microsoft.com/office/drawing/2014/main" id="{4F19BB69-1C51-BC4F-B1D0-CF7F3700AE58}"/>
              </a:ext>
            </a:extLst>
          </p:cNvPr>
          <p:cNvSpPr>
            <a:spLocks noChangeArrowheads="1"/>
          </p:cNvSpPr>
          <p:nvPr/>
        </p:nvSpPr>
        <p:spPr bwMode="auto">
          <a:xfrm>
            <a:off x="2237750" y="465093"/>
            <a:ext cx="2904147" cy="1990635"/>
          </a:xfrm>
          <a:prstGeom prst="wedgeEllipseCallout">
            <a:avLst>
              <a:gd name="adj1" fmla="val 35249"/>
              <a:gd name="adj2" fmla="val 66295"/>
            </a:avLst>
          </a:prstGeom>
          <a:solidFill>
            <a:srgbClr val="39AB47"/>
          </a:solidFill>
          <a:ln w="28575">
            <a:noFill/>
            <a:prstDash val="solid"/>
            <a:miter lim="800000"/>
            <a:headEnd/>
            <a:tailEnd/>
          </a:ln>
          <a:effectLst/>
        </p:spPr>
        <p:txBody>
          <a:bodyPr anchor="ctr" anchorCtr="1"/>
          <a:lstStyle/>
          <a:p>
            <a:r>
              <a:rPr lang="en-GB" altLang="en-US" sz="1600" dirty="0">
                <a:solidFill>
                  <a:schemeClr val="bg1"/>
                </a:solidFill>
                <a:latin typeface="Comic Sans MS" panose="030F0902030302020204" pitchFamily="66" charset="0"/>
              </a:rPr>
              <a:t>It is designed to convince someone to either:</a:t>
            </a:r>
          </a:p>
          <a:p>
            <a:pPr marL="223838" indent="-223838">
              <a:buFont typeface="Arial" panose="020B0604020202020204" pitchFamily="34" charset="0"/>
              <a:buChar char="•"/>
            </a:pPr>
            <a:r>
              <a:rPr lang="en-GB" altLang="en-US" sz="1600" dirty="0">
                <a:solidFill>
                  <a:schemeClr val="bg1"/>
                </a:solidFill>
                <a:latin typeface="Comic Sans MS" panose="030F0902030302020204" pitchFamily="66" charset="0"/>
              </a:rPr>
              <a:t>do something</a:t>
            </a:r>
          </a:p>
          <a:p>
            <a:pPr marL="223838" indent="-223838">
              <a:buFont typeface="Arial" panose="020B0604020202020204" pitchFamily="34" charset="0"/>
              <a:buChar char="•"/>
            </a:pPr>
            <a:r>
              <a:rPr lang="en-GB" altLang="en-US" sz="1600" dirty="0">
                <a:solidFill>
                  <a:schemeClr val="bg1"/>
                </a:solidFill>
                <a:latin typeface="Comic Sans MS" panose="030F0902030302020204" pitchFamily="66" charset="0"/>
              </a:rPr>
              <a:t>buy something</a:t>
            </a:r>
          </a:p>
          <a:p>
            <a:pPr marL="223838" indent="-223838">
              <a:buFont typeface="Arial" panose="020B0604020202020204" pitchFamily="34" charset="0"/>
              <a:buChar char="•"/>
            </a:pPr>
            <a:r>
              <a:rPr lang="en-GB" altLang="en-US" sz="1600" dirty="0">
                <a:solidFill>
                  <a:schemeClr val="bg1"/>
                </a:solidFill>
                <a:latin typeface="Comic Sans MS" panose="030F0902030302020204" pitchFamily="66" charset="0"/>
              </a:rPr>
              <a:t>visit somewhere</a:t>
            </a:r>
          </a:p>
        </p:txBody>
      </p:sp>
      <p:pic>
        <p:nvPicPr>
          <p:cNvPr id="20" name="Picture 19" descr="Logo&#10;&#10;Description automatically generated">
            <a:extLst>
              <a:ext uri="{FF2B5EF4-FFF2-40B4-BE49-F238E27FC236}">
                <a16:creationId xmlns:a16="http://schemas.microsoft.com/office/drawing/2014/main" id="{6A0F3554-DDB5-5D42-BD87-58A1FCE8BF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8595" y="618440"/>
            <a:ext cx="1202199" cy="1090547"/>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0D3E0655-29EB-1D64-547C-E6AF9339433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 name="TextBox 1">
            <a:extLst>
              <a:ext uri="{FF2B5EF4-FFF2-40B4-BE49-F238E27FC236}">
                <a16:creationId xmlns:a16="http://schemas.microsoft.com/office/drawing/2014/main" id="{AFEBB3E2-42DF-F24C-8CE1-874541B13C20}"/>
              </a:ext>
            </a:extLst>
          </p:cNvPr>
          <p:cNvSpPr txBox="1"/>
          <p:nvPr/>
        </p:nvSpPr>
        <p:spPr>
          <a:xfrm>
            <a:off x="680924" y="1708987"/>
            <a:ext cx="1077539" cy="369332"/>
          </a:xfrm>
          <a:prstGeom prst="rect">
            <a:avLst/>
          </a:prstGeom>
          <a:noFill/>
        </p:spPr>
        <p:txBody>
          <a:bodyPr wrap="none" rtlCol="0">
            <a:spAutoFit/>
          </a:bodyPr>
          <a:lstStyle/>
          <a:p>
            <a:pPr algn="ctr"/>
            <a:r>
              <a:rPr lang="en-US" b="1" dirty="0">
                <a:solidFill>
                  <a:srgbClr val="0070C0"/>
                </a:solidFill>
                <a:latin typeface="Comic Sans MS" panose="030F0902030302020204" pitchFamily="66" charset="0"/>
              </a:rPr>
              <a:t>1 minute</a:t>
            </a:r>
          </a:p>
        </p:txBody>
      </p:sp>
      <p:sp>
        <p:nvSpPr>
          <p:cNvPr id="11" name="AutoShape 4">
            <a:extLst>
              <a:ext uri="{FF2B5EF4-FFF2-40B4-BE49-F238E27FC236}">
                <a16:creationId xmlns:a16="http://schemas.microsoft.com/office/drawing/2014/main" id="{C00F7A07-C52D-B24F-A498-992CD7F95A7D}"/>
              </a:ext>
            </a:extLst>
          </p:cNvPr>
          <p:cNvSpPr>
            <a:spLocks noChangeArrowheads="1"/>
          </p:cNvSpPr>
          <p:nvPr/>
        </p:nvSpPr>
        <p:spPr bwMode="auto">
          <a:xfrm>
            <a:off x="8314060" y="424832"/>
            <a:ext cx="2795776" cy="1990635"/>
          </a:xfrm>
          <a:prstGeom prst="wedgeEllipseCallout">
            <a:avLst>
              <a:gd name="adj1" fmla="val 22424"/>
              <a:gd name="adj2" fmla="val 71052"/>
            </a:avLst>
          </a:prstGeom>
          <a:solidFill>
            <a:srgbClr val="00B0F0"/>
          </a:solidFill>
          <a:ln w="28575">
            <a:noFill/>
            <a:prstDash val="solid"/>
            <a:miter lim="800000"/>
            <a:headEnd/>
            <a:tailEnd/>
          </a:ln>
          <a:effectLst/>
        </p:spPr>
        <p:txBody>
          <a:bodyPr anchor="ctr" anchorCtr="1"/>
          <a:lstStyle/>
          <a:p>
            <a:r>
              <a:rPr lang="en-GB" altLang="en-US" dirty="0">
                <a:solidFill>
                  <a:schemeClr val="bg1"/>
                </a:solidFill>
                <a:latin typeface="Comic Sans MS" panose="030F0902030302020204" pitchFamily="66" charset="0"/>
              </a:rPr>
              <a:t>Sometimes includes invented words, e.g. thrilliant</a:t>
            </a:r>
          </a:p>
        </p:txBody>
      </p:sp>
      <p:sp>
        <p:nvSpPr>
          <p:cNvPr id="13" name="AutoShape 6">
            <a:extLst>
              <a:ext uri="{FF2B5EF4-FFF2-40B4-BE49-F238E27FC236}">
                <a16:creationId xmlns:a16="http://schemas.microsoft.com/office/drawing/2014/main" id="{DF333F6B-6306-E643-A705-B20BE7022C66}"/>
              </a:ext>
            </a:extLst>
          </p:cNvPr>
          <p:cNvSpPr>
            <a:spLocks noChangeArrowheads="1"/>
          </p:cNvSpPr>
          <p:nvPr/>
        </p:nvSpPr>
        <p:spPr bwMode="auto">
          <a:xfrm>
            <a:off x="8053401" y="4167659"/>
            <a:ext cx="3457676" cy="2048787"/>
          </a:xfrm>
          <a:prstGeom prst="wedgeEllipseCallout">
            <a:avLst>
              <a:gd name="adj1" fmla="val 13189"/>
              <a:gd name="adj2" fmla="val -79071"/>
            </a:avLst>
          </a:prstGeom>
          <a:solidFill>
            <a:srgbClr val="0070C0"/>
          </a:solidFill>
          <a:ln w="28575">
            <a:noFill/>
            <a:prstDash val="solid"/>
            <a:miter lim="800000"/>
            <a:headEnd/>
            <a:tailEnd/>
          </a:ln>
          <a:effectLst/>
        </p:spPr>
        <p:txBody>
          <a:bodyPr anchor="ctr" anchorCtr="1"/>
          <a:lstStyle/>
          <a:p>
            <a:br>
              <a:rPr lang="en-GB" dirty="0">
                <a:solidFill>
                  <a:schemeClr val="bg1"/>
                </a:solidFill>
                <a:latin typeface="Comic Sans MS" panose="030F0702030302020204" pitchFamily="66" charset="0"/>
              </a:rPr>
            </a:br>
            <a:r>
              <a:rPr lang="en-GB" dirty="0">
                <a:solidFill>
                  <a:schemeClr val="bg1"/>
                </a:solidFill>
                <a:latin typeface="Comic Sans MS" panose="030F0702030302020204" pitchFamily="66" charset="0"/>
              </a:rPr>
              <a:t>May contain ‘quotes’:</a:t>
            </a:r>
          </a:p>
          <a:p>
            <a:pPr algn="ctr"/>
            <a:r>
              <a:rPr lang="en-GB" altLang="en-US" dirty="0">
                <a:solidFill>
                  <a:schemeClr val="bg1"/>
                </a:solidFill>
              </a:rPr>
              <a:t>*****</a:t>
            </a:r>
          </a:p>
          <a:p>
            <a:pPr algn="ctr"/>
            <a:r>
              <a:rPr lang="en-GB" altLang="en-US" sz="1000" dirty="0">
                <a:solidFill>
                  <a:schemeClr val="bg1"/>
                </a:solidFill>
                <a:latin typeface="Comic Sans MS" panose="030F0702030302020204" pitchFamily="66" charset="0"/>
              </a:rPr>
              <a:t>“Best theme park I have ever visited! Been here many times and never fails to be a brilliant day out for all the family. The attractions are exciting, each one brilliant in its own way. Highly recommended.”</a:t>
            </a:r>
            <a:endParaRPr lang="en-GB" sz="1000" dirty="0">
              <a:solidFill>
                <a:schemeClr val="bg1"/>
              </a:solidFill>
              <a:latin typeface="Comic Sans MS" panose="030F0702030302020204" pitchFamily="66" charset="0"/>
            </a:endParaRPr>
          </a:p>
          <a:p>
            <a:pPr algn="ctr"/>
            <a:endParaRPr lang="en-GB" altLang="en-US" dirty="0">
              <a:solidFill>
                <a:schemeClr val="bg1"/>
              </a:solidFill>
            </a:endParaRPr>
          </a:p>
        </p:txBody>
      </p:sp>
    </p:spTree>
    <p:extLst>
      <p:ext uri="{BB962C8B-B14F-4D97-AF65-F5344CB8AC3E}">
        <p14:creationId xmlns:p14="http://schemas.microsoft.com/office/powerpoint/2010/main" val="3930332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7" grpId="0" animBg="1"/>
      <p:bldP spid="18" grpId="0" animBg="1"/>
      <p:bldP spid="11"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F6EE7BDF-8E86-5540-9E8B-27D1CC61FD1A}"/>
              </a:ext>
            </a:extLst>
          </p:cNvPr>
          <p:cNvSpPr txBox="1">
            <a:spLocks/>
          </p:cNvSpPr>
          <p:nvPr/>
        </p:nvSpPr>
        <p:spPr>
          <a:xfrm>
            <a:off x="979136" y="951327"/>
            <a:ext cx="12192000" cy="9461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000" dirty="0">
                <a:solidFill>
                  <a:srgbClr val="3E3F41"/>
                </a:solidFill>
                <a:latin typeface="Comic Sans MS" panose="030F0902030302020204" pitchFamily="66" charset="0"/>
              </a:rPr>
              <a:t>Which of these is a story book (fiction) and which is a persuasive text (non fiction)?</a:t>
            </a:r>
            <a:br>
              <a:rPr lang="en-GB" sz="2000" dirty="0">
                <a:solidFill>
                  <a:srgbClr val="3E3F41"/>
                </a:solidFill>
                <a:latin typeface="Comic Sans MS" panose="030F0902030302020204" pitchFamily="66" charset="0"/>
              </a:rPr>
            </a:br>
            <a:r>
              <a:rPr lang="en-GB" sz="2000" dirty="0">
                <a:solidFill>
                  <a:srgbClr val="3E3F41"/>
                </a:solidFill>
                <a:latin typeface="Comic Sans MS" panose="030F0902030302020204" pitchFamily="66" charset="0"/>
              </a:rPr>
              <a:t>How can you tell from the front cover only?</a:t>
            </a:r>
          </a:p>
        </p:txBody>
      </p:sp>
      <p:sp>
        <p:nvSpPr>
          <p:cNvPr id="9" name="Rectangle 1">
            <a:extLst>
              <a:ext uri="{FF2B5EF4-FFF2-40B4-BE49-F238E27FC236}">
                <a16:creationId xmlns:a16="http://schemas.microsoft.com/office/drawing/2014/main" id="{7F5AB704-7D6A-7141-8ABC-E2E79FC87B7B}"/>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1" name="TextBox 10">
            <a:extLst>
              <a:ext uri="{FF2B5EF4-FFF2-40B4-BE49-F238E27FC236}">
                <a16:creationId xmlns:a16="http://schemas.microsoft.com/office/drawing/2014/main" id="{E0B71299-72FA-D948-B51A-1F0CDD42688A}"/>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27" name="Text Box 19">
            <a:extLst>
              <a:ext uri="{FF2B5EF4-FFF2-40B4-BE49-F238E27FC236}">
                <a16:creationId xmlns:a16="http://schemas.microsoft.com/office/drawing/2014/main" id="{F4410C15-892B-6F49-B8D6-D001229F5D45}"/>
              </a:ext>
            </a:extLst>
          </p:cNvPr>
          <p:cNvSpPr txBox="1">
            <a:spLocks noChangeArrowheads="1"/>
          </p:cNvSpPr>
          <p:nvPr/>
        </p:nvSpPr>
        <p:spPr bwMode="auto">
          <a:xfrm>
            <a:off x="979135" y="5439255"/>
            <a:ext cx="9985351"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Aft>
                <a:spcPts val="600"/>
              </a:spcAft>
            </a:pPr>
            <a:r>
              <a:rPr lang="en-GB" altLang="en-US" sz="2000" dirty="0">
                <a:solidFill>
                  <a:srgbClr val="3E3F41"/>
                </a:solidFill>
                <a:latin typeface="Comic Sans MS" panose="030F0702030302020204" pitchFamily="66" charset="0"/>
              </a:rPr>
              <a:t>Discuss with a partner what features these texts have that help you identify the text type.</a:t>
            </a:r>
          </a:p>
        </p:txBody>
      </p:sp>
      <p:grpSp>
        <p:nvGrpSpPr>
          <p:cNvPr id="3" name="Group 2">
            <a:extLst>
              <a:ext uri="{FF2B5EF4-FFF2-40B4-BE49-F238E27FC236}">
                <a16:creationId xmlns:a16="http://schemas.microsoft.com/office/drawing/2014/main" id="{690E486C-3C7B-CE43-BC40-775D64221ED2}"/>
              </a:ext>
            </a:extLst>
          </p:cNvPr>
          <p:cNvGrpSpPr/>
          <p:nvPr/>
        </p:nvGrpSpPr>
        <p:grpSpPr>
          <a:xfrm>
            <a:off x="2640224" y="1828800"/>
            <a:ext cx="2496717" cy="3440868"/>
            <a:chOff x="2640224" y="1828800"/>
            <a:chExt cx="2496717" cy="3440868"/>
          </a:xfrm>
        </p:grpSpPr>
        <p:sp>
          <p:nvSpPr>
            <p:cNvPr id="2" name="Rectangle 1">
              <a:extLst>
                <a:ext uri="{FF2B5EF4-FFF2-40B4-BE49-F238E27FC236}">
                  <a16:creationId xmlns:a16="http://schemas.microsoft.com/office/drawing/2014/main" id="{CFBDFC7C-E44B-5546-92F3-38B20CC67BB3}"/>
                </a:ext>
              </a:extLst>
            </p:cNvPr>
            <p:cNvSpPr/>
            <p:nvPr/>
          </p:nvSpPr>
          <p:spPr>
            <a:xfrm>
              <a:off x="2640224" y="1828800"/>
              <a:ext cx="2496716" cy="344086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 Box 20">
              <a:extLst>
                <a:ext uri="{FF2B5EF4-FFF2-40B4-BE49-F238E27FC236}">
                  <a16:creationId xmlns:a16="http://schemas.microsoft.com/office/drawing/2014/main" id="{62C04F51-C3A6-6A43-843D-F943D7716815}"/>
                </a:ext>
              </a:extLst>
            </p:cNvPr>
            <p:cNvSpPr txBox="1">
              <a:spLocks noChangeArrowheads="1"/>
            </p:cNvSpPr>
            <p:nvPr/>
          </p:nvSpPr>
          <p:spPr bwMode="auto">
            <a:xfrm>
              <a:off x="2640225" y="1874604"/>
              <a:ext cx="2496716" cy="1094413"/>
            </a:xfrm>
            <a:prstGeom prst="rect">
              <a:avLst/>
            </a:prstGeom>
            <a:noFill/>
            <a:ln>
              <a:noFill/>
            </a:ln>
            <a:effectLst/>
          </p:spPr>
          <p:txBody>
            <a:bodyPr>
              <a:noAutofit/>
            </a:bodyPr>
            <a:lstStyle/>
            <a:p>
              <a:pPr algn="ctr">
                <a:spcBef>
                  <a:spcPct val="50000"/>
                </a:spcBef>
              </a:pPr>
              <a:r>
                <a:rPr lang="en-GB" altLang="en-US" sz="2000" dirty="0">
                  <a:solidFill>
                    <a:schemeClr val="bg1"/>
                  </a:solidFill>
                  <a:latin typeface="Old English Text MT" panose="03040902040508030806" pitchFamily="66" charset="0"/>
                </a:rPr>
                <a:t>The Legend of</a:t>
              </a:r>
              <a:br>
                <a:rPr lang="en-GB" altLang="en-US" sz="2000" dirty="0">
                  <a:solidFill>
                    <a:schemeClr val="bg1"/>
                  </a:solidFill>
                  <a:latin typeface="Old English Text MT" panose="03040902040508030806" pitchFamily="66" charset="0"/>
                </a:rPr>
              </a:br>
              <a:r>
                <a:rPr lang="en-GB" altLang="en-US" sz="2000" dirty="0">
                  <a:solidFill>
                    <a:schemeClr val="bg1"/>
                  </a:solidFill>
                  <a:latin typeface="Old English Text MT" panose="03040902040508030806" pitchFamily="66" charset="0"/>
                </a:rPr>
                <a:t>Robin Hood</a:t>
              </a:r>
              <a:br>
                <a:rPr lang="en-GB" altLang="en-US" sz="2400" dirty="0">
                  <a:solidFill>
                    <a:schemeClr val="bg1"/>
                  </a:solidFill>
                  <a:latin typeface="Old English Text MT" panose="03040902040508030806" pitchFamily="66" charset="0"/>
                </a:rPr>
              </a:br>
              <a:r>
                <a:rPr lang="en-GB" altLang="en-US" dirty="0">
                  <a:solidFill>
                    <a:schemeClr val="bg1"/>
                  </a:solidFill>
                  <a:latin typeface="Old English Text MT" panose="03040902040508030806" pitchFamily="66" charset="0"/>
                </a:rPr>
                <a:t>and his band of outlaws</a:t>
              </a:r>
            </a:p>
          </p:txBody>
        </p:sp>
        <p:pic>
          <p:nvPicPr>
            <p:cNvPr id="29" name="Picture 20">
              <a:extLst>
                <a:ext uri="{FF2B5EF4-FFF2-40B4-BE49-F238E27FC236}">
                  <a16:creationId xmlns:a16="http://schemas.microsoft.com/office/drawing/2014/main" id="{9CF231FD-7877-1A48-ABE2-EE6883339BF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640224" y="2946985"/>
              <a:ext cx="2496716" cy="2322683"/>
            </a:xfrm>
            <a:prstGeom prst="rect">
              <a:avLst/>
            </a:prstGeom>
            <a:solidFill>
              <a:srgbClr val="CCFFCC"/>
            </a:solidFill>
          </p:spPr>
        </p:pic>
      </p:grpSp>
      <p:grpSp>
        <p:nvGrpSpPr>
          <p:cNvPr id="37" name="Group 36">
            <a:extLst>
              <a:ext uri="{FF2B5EF4-FFF2-40B4-BE49-F238E27FC236}">
                <a16:creationId xmlns:a16="http://schemas.microsoft.com/office/drawing/2014/main" id="{5DE19A2F-BC9A-924E-85C7-31F41403823B}"/>
              </a:ext>
            </a:extLst>
          </p:cNvPr>
          <p:cNvGrpSpPr/>
          <p:nvPr/>
        </p:nvGrpSpPr>
        <p:grpSpPr>
          <a:xfrm>
            <a:off x="5976526" y="1806259"/>
            <a:ext cx="4099217" cy="3488723"/>
            <a:chOff x="5884368" y="1806259"/>
            <a:chExt cx="4375961" cy="3724252"/>
          </a:xfrm>
        </p:grpSpPr>
        <p:sp>
          <p:nvSpPr>
            <p:cNvPr id="16" name="Rectangle 10">
              <a:extLst>
                <a:ext uri="{FF2B5EF4-FFF2-40B4-BE49-F238E27FC236}">
                  <a16:creationId xmlns:a16="http://schemas.microsoft.com/office/drawing/2014/main" id="{33451706-2694-7948-B199-6180F54A63CD}"/>
                </a:ext>
              </a:extLst>
            </p:cNvPr>
            <p:cNvSpPr>
              <a:spLocks noChangeArrowheads="1"/>
            </p:cNvSpPr>
            <p:nvPr/>
          </p:nvSpPr>
          <p:spPr bwMode="auto">
            <a:xfrm>
              <a:off x="5884638" y="1829185"/>
              <a:ext cx="4375691" cy="3678400"/>
            </a:xfrm>
            <a:prstGeom prst="rect">
              <a:avLst/>
            </a:prstGeom>
            <a:solidFill>
              <a:srgbClr val="00B050"/>
            </a:solidFill>
            <a:ln w="9525">
              <a:noFill/>
              <a:miter lim="800000"/>
              <a:headEnd/>
              <a:tailEnd/>
            </a:ln>
            <a:effectLst/>
          </p:spPr>
          <p:txBody>
            <a:bodyPr wrap="none" anchor="ctr"/>
            <a:lstStyle/>
            <a:p>
              <a:endParaRPr lang="en-GB" dirty="0"/>
            </a:p>
          </p:txBody>
        </p:sp>
        <p:sp>
          <p:nvSpPr>
            <p:cNvPr id="31" name="Rectangle 30">
              <a:extLst>
                <a:ext uri="{FF2B5EF4-FFF2-40B4-BE49-F238E27FC236}">
                  <a16:creationId xmlns:a16="http://schemas.microsoft.com/office/drawing/2014/main" id="{4AB07FB6-1E5B-4C4E-973A-7F6E2E69E900}"/>
                </a:ext>
              </a:extLst>
            </p:cNvPr>
            <p:cNvSpPr/>
            <p:nvPr/>
          </p:nvSpPr>
          <p:spPr>
            <a:xfrm>
              <a:off x="5884371" y="3903169"/>
              <a:ext cx="2549522" cy="1627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7">
              <a:extLst>
                <a:ext uri="{FF2B5EF4-FFF2-40B4-BE49-F238E27FC236}">
                  <a16:creationId xmlns:a16="http://schemas.microsoft.com/office/drawing/2014/main" id="{75F9E93F-0768-6C4C-9D28-522F73FC9B1C}"/>
                </a:ext>
              </a:extLst>
            </p:cNvPr>
            <p:cNvGrpSpPr/>
            <p:nvPr/>
          </p:nvGrpSpPr>
          <p:grpSpPr>
            <a:xfrm>
              <a:off x="5884371" y="3899734"/>
              <a:ext cx="4375958" cy="1237141"/>
              <a:chOff x="5884370" y="3948023"/>
              <a:chExt cx="3985711" cy="1126813"/>
            </a:xfrm>
          </p:grpSpPr>
          <p:pic>
            <p:nvPicPr>
              <p:cNvPr id="20" name="Picture 27">
                <a:extLst>
                  <a:ext uri="{FF2B5EF4-FFF2-40B4-BE49-F238E27FC236}">
                    <a16:creationId xmlns:a16="http://schemas.microsoft.com/office/drawing/2014/main" id="{F4ACE8D2-C6D3-F24D-993C-FA399167C34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884370" y="3948025"/>
                <a:ext cx="882666" cy="112681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8">
                <a:extLst>
                  <a:ext uri="{FF2B5EF4-FFF2-40B4-BE49-F238E27FC236}">
                    <a16:creationId xmlns:a16="http://schemas.microsoft.com/office/drawing/2014/main" id="{1C0D9E5D-79AB-5F48-B01B-34E94DFB683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809347" y="3948024"/>
                <a:ext cx="1359999" cy="111422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picture containing elephant, sky, outdoor, ground&#10;&#10;Description automatically generated">
                <a:extLst>
                  <a:ext uri="{FF2B5EF4-FFF2-40B4-BE49-F238E27FC236}">
                    <a16:creationId xmlns:a16="http://schemas.microsoft.com/office/drawing/2014/main" id="{7D55B2A7-4976-D244-AFD3-B96B9CBB99E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4965"/>
              <a:stretch/>
            </p:blipFill>
            <p:spPr>
              <a:xfrm>
                <a:off x="8124902" y="3948023"/>
                <a:ext cx="1745179" cy="1114225"/>
              </a:xfrm>
              <a:prstGeom prst="rect">
                <a:avLst/>
              </a:prstGeom>
            </p:spPr>
          </p:pic>
        </p:grpSp>
        <p:sp>
          <p:nvSpPr>
            <p:cNvPr id="18" name="Text Box 11">
              <a:extLst>
                <a:ext uri="{FF2B5EF4-FFF2-40B4-BE49-F238E27FC236}">
                  <a16:creationId xmlns:a16="http://schemas.microsoft.com/office/drawing/2014/main" id="{81774878-7AAA-4048-B9DC-BBA7D656F285}"/>
                </a:ext>
              </a:extLst>
            </p:cNvPr>
            <p:cNvSpPr txBox="1">
              <a:spLocks noChangeArrowheads="1"/>
            </p:cNvSpPr>
            <p:nvPr/>
          </p:nvSpPr>
          <p:spPr bwMode="auto">
            <a:xfrm>
              <a:off x="5913003" y="1806259"/>
              <a:ext cx="197693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2000" dirty="0">
                  <a:solidFill>
                    <a:schemeClr val="bg1"/>
                  </a:solidFill>
                  <a:latin typeface="Times New Roman" panose="02020603050405020304" pitchFamily="18" charset="0"/>
                </a:rPr>
                <a:t>Visit …</a:t>
              </a:r>
            </a:p>
          </p:txBody>
        </p:sp>
        <p:sp>
          <p:nvSpPr>
            <p:cNvPr id="36" name="Rectangle 10">
              <a:extLst>
                <a:ext uri="{FF2B5EF4-FFF2-40B4-BE49-F238E27FC236}">
                  <a16:creationId xmlns:a16="http://schemas.microsoft.com/office/drawing/2014/main" id="{1B51C4A5-2B07-9948-BD4B-6A883579FB3C}"/>
                </a:ext>
              </a:extLst>
            </p:cNvPr>
            <p:cNvSpPr>
              <a:spLocks noChangeArrowheads="1"/>
            </p:cNvSpPr>
            <p:nvPr/>
          </p:nvSpPr>
          <p:spPr bwMode="auto">
            <a:xfrm>
              <a:off x="5884368" y="5123054"/>
              <a:ext cx="969089" cy="384531"/>
            </a:xfrm>
            <a:prstGeom prst="rect">
              <a:avLst/>
            </a:prstGeom>
            <a:solidFill>
              <a:srgbClr val="00B0F0"/>
            </a:solidFill>
            <a:ln w="9525">
              <a:noFill/>
              <a:miter lim="800000"/>
              <a:headEnd/>
              <a:tailEnd/>
            </a:ln>
            <a:effectLst/>
          </p:spPr>
          <p:txBody>
            <a:bodyPr wrap="none" anchor="ctr"/>
            <a:lstStyle/>
            <a:p>
              <a:endParaRPr lang="en-GB" dirty="0"/>
            </a:p>
          </p:txBody>
        </p:sp>
        <p:sp>
          <p:nvSpPr>
            <p:cNvPr id="34" name="Rectangle 10">
              <a:extLst>
                <a:ext uri="{FF2B5EF4-FFF2-40B4-BE49-F238E27FC236}">
                  <a16:creationId xmlns:a16="http://schemas.microsoft.com/office/drawing/2014/main" id="{909FEA99-885F-EC46-A736-7D1C1C05C718}"/>
                </a:ext>
              </a:extLst>
            </p:cNvPr>
            <p:cNvSpPr>
              <a:spLocks noChangeArrowheads="1"/>
            </p:cNvSpPr>
            <p:nvPr/>
          </p:nvSpPr>
          <p:spPr bwMode="auto">
            <a:xfrm>
              <a:off x="6894279" y="5123054"/>
              <a:ext cx="1498794" cy="384531"/>
            </a:xfrm>
            <a:prstGeom prst="rect">
              <a:avLst/>
            </a:prstGeom>
            <a:solidFill>
              <a:srgbClr val="FFC000"/>
            </a:solidFill>
            <a:ln w="9525">
              <a:noFill/>
              <a:miter lim="800000"/>
              <a:headEnd/>
              <a:tailEnd/>
            </a:ln>
            <a:effectLst/>
          </p:spPr>
          <p:txBody>
            <a:bodyPr wrap="none" anchor="ctr"/>
            <a:lstStyle/>
            <a:p>
              <a:endParaRPr lang="en-GB" dirty="0"/>
            </a:p>
          </p:txBody>
        </p:sp>
        <p:sp>
          <p:nvSpPr>
            <p:cNvPr id="23" name="Text Box 31">
              <a:extLst>
                <a:ext uri="{FF2B5EF4-FFF2-40B4-BE49-F238E27FC236}">
                  <a16:creationId xmlns:a16="http://schemas.microsoft.com/office/drawing/2014/main" id="{229966B8-07BC-4F4B-94C7-301832D292F6}"/>
                </a:ext>
              </a:extLst>
            </p:cNvPr>
            <p:cNvSpPr txBox="1">
              <a:spLocks noChangeArrowheads="1"/>
            </p:cNvSpPr>
            <p:nvPr/>
          </p:nvSpPr>
          <p:spPr bwMode="auto">
            <a:xfrm>
              <a:off x="5884637" y="3607378"/>
              <a:ext cx="4375691" cy="29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300" dirty="0">
                  <a:solidFill>
                    <a:schemeClr val="bg1"/>
                  </a:solidFill>
                  <a:latin typeface="Arial Black" panose="020B0A04020102020204" pitchFamily="34" charset="0"/>
                </a:rPr>
                <a:t>The wildside by the seaside</a:t>
              </a:r>
            </a:p>
          </p:txBody>
        </p:sp>
        <p:sp>
          <p:nvSpPr>
            <p:cNvPr id="24" name="Text Box 32">
              <a:extLst>
                <a:ext uri="{FF2B5EF4-FFF2-40B4-BE49-F238E27FC236}">
                  <a16:creationId xmlns:a16="http://schemas.microsoft.com/office/drawing/2014/main" id="{F70E5949-6C49-394C-B065-76A16FC95BE0}"/>
                </a:ext>
              </a:extLst>
            </p:cNvPr>
            <p:cNvSpPr txBox="1">
              <a:spLocks noChangeArrowheads="1"/>
            </p:cNvSpPr>
            <p:nvPr/>
          </p:nvSpPr>
          <p:spPr bwMode="auto">
            <a:xfrm>
              <a:off x="5884370" y="5150253"/>
              <a:ext cx="96909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700" b="1" dirty="0">
                  <a:solidFill>
                    <a:schemeClr val="bg1"/>
                  </a:solidFill>
                  <a:latin typeface="Arial" panose="020B0604020202020204" pitchFamily="34" charset="0"/>
                  <a:cs typeface="Arial" panose="020B0604020202020204" pitchFamily="34" charset="0"/>
                </a:rPr>
                <a:t>Our cute lemurs</a:t>
              </a:r>
              <a:br>
                <a:rPr lang="en-GB" altLang="en-US" sz="700" b="1" dirty="0">
                  <a:solidFill>
                    <a:schemeClr val="bg1"/>
                  </a:solidFill>
                  <a:latin typeface="Arial" panose="020B0604020202020204" pitchFamily="34" charset="0"/>
                  <a:cs typeface="Arial" panose="020B0604020202020204" pitchFamily="34" charset="0"/>
                </a:rPr>
              </a:br>
              <a:r>
                <a:rPr lang="en-GB" altLang="en-US" sz="700" b="1" dirty="0">
                  <a:solidFill>
                    <a:schemeClr val="bg1"/>
                  </a:solidFill>
                  <a:latin typeface="Arial" panose="020B0604020202020204" pitchFamily="34" charset="0"/>
                  <a:cs typeface="Arial" panose="020B0604020202020204" pitchFamily="34" charset="0"/>
                </a:rPr>
                <a:t>are captivating</a:t>
              </a:r>
            </a:p>
          </p:txBody>
        </p:sp>
        <p:pic>
          <p:nvPicPr>
            <p:cNvPr id="5" name="Picture 4" descr="A picture containing text, outdoor, ground, way&#10;&#10;Description automatically generated">
              <a:extLst>
                <a:ext uri="{FF2B5EF4-FFF2-40B4-BE49-F238E27FC236}">
                  <a16:creationId xmlns:a16="http://schemas.microsoft.com/office/drawing/2014/main" id="{F9C2742C-687F-A846-BB32-EB60C7718E3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884371" y="2206369"/>
              <a:ext cx="4375958" cy="1394494"/>
            </a:xfrm>
            <a:prstGeom prst="rect">
              <a:avLst/>
            </a:prstGeom>
          </p:spPr>
        </p:pic>
        <p:sp>
          <p:nvSpPr>
            <p:cNvPr id="32" name="Text Box 32">
              <a:extLst>
                <a:ext uri="{FF2B5EF4-FFF2-40B4-BE49-F238E27FC236}">
                  <a16:creationId xmlns:a16="http://schemas.microsoft.com/office/drawing/2014/main" id="{AF84F008-89E4-9A43-B201-F28FCA6DA93E}"/>
                </a:ext>
              </a:extLst>
            </p:cNvPr>
            <p:cNvSpPr txBox="1">
              <a:spLocks noChangeArrowheads="1"/>
            </p:cNvSpPr>
            <p:nvPr/>
          </p:nvSpPr>
          <p:spPr bwMode="auto">
            <a:xfrm>
              <a:off x="6900369" y="5150253"/>
              <a:ext cx="149270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700" b="1" dirty="0">
                  <a:solidFill>
                    <a:schemeClr val="bg1"/>
                  </a:solidFill>
                  <a:latin typeface="Arial" panose="020B0604020202020204" pitchFamily="34" charset="0"/>
                  <a:cs typeface="Arial" panose="020B0604020202020204" pitchFamily="34" charset="0"/>
                </a:rPr>
                <a:t>Be amused by the antics</a:t>
              </a:r>
              <a:br>
                <a:rPr lang="en-GB" altLang="en-US" sz="700" b="1" dirty="0">
                  <a:solidFill>
                    <a:schemeClr val="bg1"/>
                  </a:solidFill>
                  <a:latin typeface="Arial" panose="020B0604020202020204" pitchFamily="34" charset="0"/>
                  <a:cs typeface="Arial" panose="020B0604020202020204" pitchFamily="34" charset="0"/>
                </a:rPr>
              </a:br>
              <a:r>
                <a:rPr lang="en-GB" altLang="en-US" sz="700" b="1" dirty="0">
                  <a:solidFill>
                    <a:schemeClr val="bg1"/>
                  </a:solidFill>
                  <a:latin typeface="Arial" panose="020B0604020202020204" pitchFamily="34" charset="0"/>
                  <a:cs typeface="Arial" panose="020B0604020202020204" pitchFamily="34" charset="0"/>
                </a:rPr>
                <a:t>of our zebra!</a:t>
              </a:r>
            </a:p>
          </p:txBody>
        </p:sp>
        <p:sp>
          <p:nvSpPr>
            <p:cNvPr id="33" name="Text Box 32">
              <a:extLst>
                <a:ext uri="{FF2B5EF4-FFF2-40B4-BE49-F238E27FC236}">
                  <a16:creationId xmlns:a16="http://schemas.microsoft.com/office/drawing/2014/main" id="{FC9D6037-699B-7E4A-AEA3-20139460D07E}"/>
                </a:ext>
              </a:extLst>
            </p:cNvPr>
            <p:cNvSpPr txBox="1">
              <a:spLocks noChangeArrowheads="1"/>
            </p:cNvSpPr>
            <p:nvPr/>
          </p:nvSpPr>
          <p:spPr bwMode="auto">
            <a:xfrm>
              <a:off x="8433894" y="5150253"/>
              <a:ext cx="182643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700" b="1" dirty="0">
                  <a:solidFill>
                    <a:schemeClr val="bg1"/>
                  </a:solidFill>
                  <a:latin typeface="Arial" panose="020B0604020202020204" pitchFamily="34" charset="0"/>
                  <a:cs typeface="Arial" panose="020B0604020202020204" pitchFamily="34" charset="0"/>
                </a:rPr>
                <a:t>Be a keeper for the day with our</a:t>
              </a:r>
              <a:br>
                <a:rPr lang="en-GB" altLang="en-US" sz="700" b="1" dirty="0">
                  <a:solidFill>
                    <a:schemeClr val="bg1"/>
                  </a:solidFill>
                  <a:latin typeface="Arial" panose="020B0604020202020204" pitchFamily="34" charset="0"/>
                  <a:cs typeface="Arial" panose="020B0604020202020204" pitchFamily="34" charset="0"/>
                </a:rPr>
              </a:br>
              <a:r>
                <a:rPr lang="en-GB" altLang="en-US" sz="700" b="1" dirty="0">
                  <a:solidFill>
                    <a:schemeClr val="bg1"/>
                  </a:solidFill>
                  <a:latin typeface="Arial" panose="020B0604020202020204" pitchFamily="34" charset="0"/>
                  <a:cs typeface="Arial" panose="020B0604020202020204" pitchFamily="34" charset="0"/>
                </a:rPr>
                <a:t>once in a lifetime opportunity</a:t>
              </a:r>
            </a:p>
          </p:txBody>
        </p:sp>
      </p:grpSp>
    </p:spTree>
    <p:extLst>
      <p:ext uri="{BB962C8B-B14F-4D97-AF65-F5344CB8AC3E}">
        <p14:creationId xmlns:p14="http://schemas.microsoft.com/office/powerpoint/2010/main" val="38754265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a:extLst>
              <a:ext uri="{FF2B5EF4-FFF2-40B4-BE49-F238E27FC236}">
                <a16:creationId xmlns:a16="http://schemas.microsoft.com/office/drawing/2014/main" id="{506C9A5F-B088-1347-A2AA-BD5AD8913914}"/>
              </a:ext>
            </a:extLst>
          </p:cNvPr>
          <p:cNvSpPr txBox="1">
            <a:spLocks/>
          </p:cNvSpPr>
          <p:nvPr/>
        </p:nvSpPr>
        <p:spPr>
          <a:xfrm>
            <a:off x="418996" y="470186"/>
            <a:ext cx="9623905"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About the language of advertising …</a:t>
            </a:r>
          </a:p>
        </p:txBody>
      </p:sp>
      <p:sp>
        <p:nvSpPr>
          <p:cNvPr id="16" name="Text Box 25">
            <a:extLst>
              <a:ext uri="{FF2B5EF4-FFF2-40B4-BE49-F238E27FC236}">
                <a16:creationId xmlns:a16="http://schemas.microsoft.com/office/drawing/2014/main" id="{785F9506-022A-F747-A0A1-EA3B37E53626}"/>
              </a:ext>
            </a:extLst>
          </p:cNvPr>
          <p:cNvSpPr txBox="1">
            <a:spLocks noChangeArrowheads="1"/>
          </p:cNvSpPr>
          <p:nvPr/>
        </p:nvSpPr>
        <p:spPr bwMode="auto">
          <a:xfrm>
            <a:off x="932514" y="5358499"/>
            <a:ext cx="8786022" cy="1155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r>
              <a:rPr lang="en-GB" altLang="en-US" dirty="0">
                <a:solidFill>
                  <a:srgbClr val="414042"/>
                </a:solidFill>
                <a:latin typeface="Comic Sans MS" panose="030F0902030302020204" pitchFamily="66" charset="0"/>
              </a:rPr>
              <a:t>Use this KWL grid to record what you already know and ask questions. </a:t>
            </a:r>
          </a:p>
          <a:p>
            <a:r>
              <a:rPr lang="en-GB" altLang="en-US" dirty="0">
                <a:solidFill>
                  <a:srgbClr val="414042"/>
                </a:solidFill>
                <a:latin typeface="Comic Sans MS" panose="030F0902030302020204" pitchFamily="66" charset="0"/>
              </a:rPr>
              <a:t>What do you already know about advertisements? Have you read or seen any? What do you like about the ones you know?</a:t>
            </a:r>
          </a:p>
        </p:txBody>
      </p:sp>
      <p:graphicFrame>
        <p:nvGraphicFramePr>
          <p:cNvPr id="18" name="Group 31">
            <a:extLst>
              <a:ext uri="{FF2B5EF4-FFF2-40B4-BE49-F238E27FC236}">
                <a16:creationId xmlns:a16="http://schemas.microsoft.com/office/drawing/2014/main" id="{C6798291-32D4-3F4B-9E0C-F44169398E96}"/>
              </a:ext>
            </a:extLst>
          </p:cNvPr>
          <p:cNvGraphicFramePr>
            <a:graphicFrameLocks noGrp="1"/>
          </p:cNvGraphicFramePr>
          <p:nvPr/>
        </p:nvGraphicFramePr>
        <p:xfrm>
          <a:off x="1043291" y="1156401"/>
          <a:ext cx="10105417" cy="4060175"/>
        </p:xfrm>
        <a:graphic>
          <a:graphicData uri="http://schemas.openxmlformats.org/drawingml/2006/table">
            <a:tbl>
              <a:tblPr/>
              <a:tblGrid>
                <a:gridCol w="3314519">
                  <a:extLst>
                    <a:ext uri="{9D8B030D-6E8A-4147-A177-3AD203B41FA5}">
                      <a16:colId xmlns:a16="http://schemas.microsoft.com/office/drawing/2014/main" val="408935604"/>
                    </a:ext>
                  </a:extLst>
                </a:gridCol>
                <a:gridCol w="3477718">
                  <a:extLst>
                    <a:ext uri="{9D8B030D-6E8A-4147-A177-3AD203B41FA5}">
                      <a16:colId xmlns:a16="http://schemas.microsoft.com/office/drawing/2014/main" val="3929678572"/>
                    </a:ext>
                  </a:extLst>
                </a:gridCol>
                <a:gridCol w="3313180">
                  <a:extLst>
                    <a:ext uri="{9D8B030D-6E8A-4147-A177-3AD203B41FA5}">
                      <a16:colId xmlns:a16="http://schemas.microsoft.com/office/drawing/2014/main" val="385193011"/>
                    </a:ext>
                  </a:extLst>
                </a:gridCol>
              </a:tblGrid>
              <a:tr h="1224008">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7200" b="0" i="0" u="none" strike="noStrike" cap="none" normalizeH="0" baseline="0" dirty="0">
                          <a:ln>
                            <a:noFill/>
                          </a:ln>
                          <a:solidFill>
                            <a:srgbClr val="EC7206"/>
                          </a:solidFill>
                          <a:effectLst/>
                          <a:latin typeface="Comic Sans MS" panose="030F0902030302020204" pitchFamily="66" charset="0"/>
                        </a:rPr>
                        <a:t>K</a:t>
                      </a:r>
                    </a:p>
                  </a:txBody>
                  <a:tcPr horzOverflow="overflow">
                    <a:lnL w="381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7200" b="0" i="0" u="none" strike="noStrike" cap="none" normalizeH="0" baseline="0" dirty="0">
                          <a:ln>
                            <a:noFill/>
                          </a:ln>
                          <a:solidFill>
                            <a:srgbClr val="EC7206"/>
                          </a:solidFill>
                          <a:effectLst/>
                          <a:latin typeface="Comic Sans MS" panose="030F0902030302020204" pitchFamily="66" charset="0"/>
                        </a:rPr>
                        <a:t>W</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7200" b="0" i="0" u="none" strike="noStrike" cap="none" normalizeH="0" baseline="0" dirty="0">
                          <a:ln>
                            <a:noFill/>
                          </a:ln>
                          <a:solidFill>
                            <a:srgbClr val="EC7206"/>
                          </a:solidFill>
                          <a:effectLst/>
                          <a:latin typeface="Comic Sans MS" panose="030F0902030302020204" pitchFamily="66" charset="0"/>
                        </a:rPr>
                        <a:t>L</a:t>
                      </a:r>
                    </a:p>
                  </a:txBody>
                  <a:tcPr horzOverflow="overflow">
                    <a:lnL w="28575"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0824687"/>
                  </a:ext>
                </a:extLst>
              </a:tr>
              <a:tr h="548628">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902030302020204" pitchFamily="66" charset="0"/>
                        </a:rPr>
                        <a:t>What do you </a:t>
                      </a:r>
                      <a:r>
                        <a:rPr kumimoji="0" lang="en-GB" altLang="en-US" sz="2000" b="1" i="0" u="none" strike="noStrike" cap="none" normalizeH="0" baseline="0" dirty="0">
                          <a:ln>
                            <a:noFill/>
                          </a:ln>
                          <a:solidFill>
                            <a:srgbClr val="EC7206"/>
                          </a:solidFill>
                          <a:effectLst/>
                          <a:latin typeface="Comic Sans MS" panose="030F0902030302020204" pitchFamily="66" charset="0"/>
                        </a:rPr>
                        <a:t>k</a:t>
                      </a:r>
                      <a:r>
                        <a:rPr kumimoji="0" lang="en-GB" altLang="en-US" sz="2000" b="0" i="0" u="none" strike="noStrike" cap="none" normalizeH="0" baseline="0" dirty="0">
                          <a:ln>
                            <a:noFill/>
                          </a:ln>
                          <a:solidFill>
                            <a:srgbClr val="414042"/>
                          </a:solidFill>
                          <a:effectLst/>
                          <a:latin typeface="Comic Sans MS" panose="030F0902030302020204" pitchFamily="66" charset="0"/>
                        </a:rPr>
                        <a:t>now?</a:t>
                      </a:r>
                    </a:p>
                  </a:txBody>
                  <a:tcPr horzOverflow="overflow">
                    <a:lnL w="381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902030302020204" pitchFamily="66" charset="0"/>
                        </a:rPr>
                        <a:t>What do you </a:t>
                      </a:r>
                      <a:r>
                        <a:rPr kumimoji="0" lang="en-GB" altLang="en-US" sz="2000" b="1" i="0" u="none" strike="noStrike" cap="none" normalizeH="0" baseline="0" dirty="0">
                          <a:ln>
                            <a:noFill/>
                          </a:ln>
                          <a:solidFill>
                            <a:srgbClr val="EC7206"/>
                          </a:solidFill>
                          <a:effectLst/>
                          <a:latin typeface="Comic Sans MS" panose="030F0902030302020204" pitchFamily="66" charset="0"/>
                        </a:rPr>
                        <a:t>w</a:t>
                      </a:r>
                      <a:r>
                        <a:rPr kumimoji="0" lang="en-GB" altLang="en-US" sz="2000" b="0" i="0" u="none" strike="noStrike" cap="none" normalizeH="0" baseline="0" dirty="0">
                          <a:ln>
                            <a:noFill/>
                          </a:ln>
                          <a:solidFill>
                            <a:srgbClr val="414042"/>
                          </a:solidFill>
                          <a:effectLst/>
                          <a:latin typeface="Comic Sans MS" panose="030F0902030302020204" pitchFamily="66" charset="0"/>
                        </a:rPr>
                        <a:t>ant to know?</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902030302020204" pitchFamily="66" charset="0"/>
                        </a:rPr>
                        <a:t>What have you </a:t>
                      </a:r>
                      <a:r>
                        <a:rPr kumimoji="0" lang="en-GB" altLang="en-US" sz="2000" b="1" i="0" u="none" strike="noStrike" cap="none" normalizeH="0" baseline="0" dirty="0">
                          <a:ln>
                            <a:noFill/>
                          </a:ln>
                          <a:solidFill>
                            <a:srgbClr val="EC7206"/>
                          </a:solidFill>
                          <a:effectLst/>
                          <a:latin typeface="Comic Sans MS" panose="030F0902030302020204" pitchFamily="66" charset="0"/>
                        </a:rPr>
                        <a:t>l</a:t>
                      </a:r>
                      <a:r>
                        <a:rPr kumimoji="0" lang="en-GB" altLang="en-US" sz="2000" b="0" i="0" u="none" strike="noStrike" cap="none" normalizeH="0" baseline="0" dirty="0">
                          <a:ln>
                            <a:noFill/>
                          </a:ln>
                          <a:solidFill>
                            <a:srgbClr val="414042"/>
                          </a:solidFill>
                          <a:effectLst/>
                          <a:latin typeface="Comic Sans MS" panose="030F0902030302020204" pitchFamily="66" charset="0"/>
                        </a:rPr>
                        <a:t>earnt?</a:t>
                      </a:r>
                    </a:p>
                  </a:txBody>
                  <a:tcPr horzOverflow="overflow">
                    <a:lnL w="28575"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48942107"/>
                  </a:ext>
                </a:extLst>
              </a:tr>
              <a:tr h="2287539">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Comic Sans MS" panose="030F0902030302020204" pitchFamily="66" charset="0"/>
                      </a:endParaRPr>
                    </a:p>
                  </a:txBody>
                  <a:tcPr horzOverflow="overflow">
                    <a:lnL w="381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Comic Sans MS" panose="030F0902030302020204" pitchFamily="66"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Comic Sans MS" panose="030F0902030302020204" pitchFamily="66" charset="0"/>
                      </a:endParaRPr>
                    </a:p>
                  </a:txBody>
                  <a:tcPr horzOverflow="overflow">
                    <a:lnL w="28575"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90267274"/>
                  </a:ext>
                </a:extLst>
              </a:tr>
            </a:tbl>
          </a:graphicData>
        </a:graphic>
      </p:graphicFrame>
      <p:sp>
        <p:nvSpPr>
          <p:cNvPr id="19" name="Text Box 22">
            <a:extLst>
              <a:ext uri="{FF2B5EF4-FFF2-40B4-BE49-F238E27FC236}">
                <a16:creationId xmlns:a16="http://schemas.microsoft.com/office/drawing/2014/main" id="{6CE0FE2A-D1DA-B44F-AA3D-2D0F2E6D26E4}"/>
              </a:ext>
            </a:extLst>
          </p:cNvPr>
          <p:cNvSpPr txBox="1">
            <a:spLocks noChangeArrowheads="1"/>
          </p:cNvSpPr>
          <p:nvPr/>
        </p:nvSpPr>
        <p:spPr bwMode="auto">
          <a:xfrm>
            <a:off x="7922997" y="438150"/>
            <a:ext cx="31400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dirty="0">
                <a:solidFill>
                  <a:srgbClr val="414042"/>
                </a:solidFill>
                <a:latin typeface="Comic Sans MS" panose="030F0902030302020204" pitchFamily="66" charset="0"/>
              </a:rPr>
              <a:t>For later</a:t>
            </a:r>
          </a:p>
        </p:txBody>
      </p:sp>
      <p:sp>
        <p:nvSpPr>
          <p:cNvPr id="20" name="Line 23">
            <a:extLst>
              <a:ext uri="{FF2B5EF4-FFF2-40B4-BE49-F238E27FC236}">
                <a16:creationId xmlns:a16="http://schemas.microsoft.com/office/drawing/2014/main" id="{CD0B9B30-4657-BF4A-B9D6-5B2F808EA71A}"/>
              </a:ext>
            </a:extLst>
          </p:cNvPr>
          <p:cNvSpPr>
            <a:spLocks noChangeShapeType="1"/>
          </p:cNvSpPr>
          <p:nvPr/>
        </p:nvSpPr>
        <p:spPr bwMode="auto">
          <a:xfrm>
            <a:off x="9493035" y="774700"/>
            <a:ext cx="0" cy="296863"/>
          </a:xfrm>
          <a:prstGeom prst="line">
            <a:avLst/>
          </a:prstGeom>
          <a:noFill/>
          <a:ln w="28575">
            <a:solidFill>
              <a:srgbClr val="EC720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pic>
        <p:nvPicPr>
          <p:cNvPr id="21" name="Picture 20">
            <a:extLst>
              <a:ext uri="{FF2B5EF4-FFF2-40B4-BE49-F238E27FC236}">
                <a16:creationId xmlns:a16="http://schemas.microsoft.com/office/drawing/2014/main" id="{28D295E2-9469-E249-9BE2-3833D71F89A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94600" y="547375"/>
            <a:ext cx="1529210" cy="1529210"/>
          </a:xfrm>
          <a:prstGeom prst="ellipse">
            <a:avLst/>
          </a:prstGeom>
          <a:solidFill>
            <a:srgbClr val="CCFFCC"/>
          </a:solidFill>
        </p:spPr>
      </p:pic>
    </p:spTree>
    <p:extLst>
      <p:ext uri="{BB962C8B-B14F-4D97-AF65-F5344CB8AC3E}">
        <p14:creationId xmlns:p14="http://schemas.microsoft.com/office/powerpoint/2010/main" val="41041634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
            <a:extLst>
              <a:ext uri="{FF2B5EF4-FFF2-40B4-BE49-F238E27FC236}">
                <a16:creationId xmlns:a16="http://schemas.microsoft.com/office/drawing/2014/main" id="{02CFAC8C-E582-1D48-9566-B65948C333E9}"/>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9" name="TextBox 8">
            <a:extLst>
              <a:ext uri="{FF2B5EF4-FFF2-40B4-BE49-F238E27FC236}">
                <a16:creationId xmlns:a16="http://schemas.microsoft.com/office/drawing/2014/main" id="{A8AFB09F-90CF-7A4C-9962-7CCFC592FC71}"/>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10" name="Subtitle 2">
            <a:extLst>
              <a:ext uri="{FF2B5EF4-FFF2-40B4-BE49-F238E27FC236}">
                <a16:creationId xmlns:a16="http://schemas.microsoft.com/office/drawing/2014/main" id="{D3378CAE-C41A-0E4C-B332-C492A37154D1}"/>
              </a:ext>
            </a:extLst>
          </p:cNvPr>
          <p:cNvSpPr txBox="1">
            <a:spLocks/>
          </p:cNvSpPr>
          <p:nvPr/>
        </p:nvSpPr>
        <p:spPr>
          <a:xfrm>
            <a:off x="0" y="654977"/>
            <a:ext cx="12192000" cy="9461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Websites</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11" name="TextBox 10">
            <a:extLst>
              <a:ext uri="{FF2B5EF4-FFF2-40B4-BE49-F238E27FC236}">
                <a16:creationId xmlns:a16="http://schemas.microsoft.com/office/drawing/2014/main" id="{11D9B638-4F9E-FC4D-8229-77D327C26A50}"/>
              </a:ext>
            </a:extLst>
          </p:cNvPr>
          <p:cNvSpPr txBox="1"/>
          <p:nvPr/>
        </p:nvSpPr>
        <p:spPr>
          <a:xfrm>
            <a:off x="1638729" y="4968029"/>
            <a:ext cx="4308528" cy="369332"/>
          </a:xfrm>
          <a:prstGeom prst="rect">
            <a:avLst/>
          </a:prstGeom>
          <a:noFill/>
        </p:spPr>
        <p:txBody>
          <a:bodyPr wrap="square" rtlCol="0">
            <a:spAutoFit/>
          </a:bodyPr>
          <a:lstStyle/>
          <a:p>
            <a:r>
              <a:rPr lang="en-GB" dirty="0">
                <a:latin typeface="Comic Sans MS" panose="030F0702030302020204" pitchFamily="66" charset="0"/>
                <a:hlinkClick r:id="rId3"/>
              </a:rPr>
              <a:t>https://www.altontowers.com</a:t>
            </a:r>
            <a:r>
              <a:rPr lang="en-GB" dirty="0">
                <a:latin typeface="Comic Sans MS" panose="030F0702030302020204" pitchFamily="66" charset="0"/>
              </a:rPr>
              <a:t> </a:t>
            </a:r>
          </a:p>
        </p:txBody>
      </p:sp>
      <p:sp>
        <p:nvSpPr>
          <p:cNvPr id="12" name="TextBox 11">
            <a:extLst>
              <a:ext uri="{FF2B5EF4-FFF2-40B4-BE49-F238E27FC236}">
                <a16:creationId xmlns:a16="http://schemas.microsoft.com/office/drawing/2014/main" id="{592121A6-DB53-174E-BBDE-EBB6B51B90BE}"/>
              </a:ext>
            </a:extLst>
          </p:cNvPr>
          <p:cNvSpPr txBox="1"/>
          <p:nvPr/>
        </p:nvSpPr>
        <p:spPr>
          <a:xfrm>
            <a:off x="1638729" y="2521469"/>
            <a:ext cx="3916844" cy="369332"/>
          </a:xfrm>
          <a:prstGeom prst="rect">
            <a:avLst/>
          </a:prstGeom>
          <a:noFill/>
        </p:spPr>
        <p:txBody>
          <a:bodyPr wrap="square" rtlCol="0">
            <a:spAutoFit/>
          </a:bodyPr>
          <a:lstStyle/>
          <a:p>
            <a:r>
              <a:rPr lang="en-GB" dirty="0">
                <a:latin typeface="Comic Sans MS" panose="030F0702030302020204" pitchFamily="66" charset="0"/>
                <a:hlinkClick r:id="rId4"/>
              </a:rPr>
              <a:t>https://www.blackpoolzoo.org.uk</a:t>
            </a:r>
            <a:r>
              <a:rPr lang="en-GB" dirty="0">
                <a:latin typeface="Comic Sans MS" panose="030F0702030302020204" pitchFamily="66" charset="0"/>
              </a:rPr>
              <a:t> </a:t>
            </a:r>
          </a:p>
        </p:txBody>
      </p:sp>
      <p:sp>
        <p:nvSpPr>
          <p:cNvPr id="14" name="TextBox 13">
            <a:extLst>
              <a:ext uri="{FF2B5EF4-FFF2-40B4-BE49-F238E27FC236}">
                <a16:creationId xmlns:a16="http://schemas.microsoft.com/office/drawing/2014/main" id="{B404A443-855A-7549-90E2-14BDAFA0228D}"/>
              </a:ext>
            </a:extLst>
          </p:cNvPr>
          <p:cNvSpPr txBox="1"/>
          <p:nvPr/>
        </p:nvSpPr>
        <p:spPr>
          <a:xfrm>
            <a:off x="1638727" y="3375876"/>
            <a:ext cx="3809221" cy="369332"/>
          </a:xfrm>
          <a:prstGeom prst="rect">
            <a:avLst/>
          </a:prstGeom>
          <a:noFill/>
        </p:spPr>
        <p:txBody>
          <a:bodyPr wrap="square" rtlCol="0">
            <a:spAutoFit/>
          </a:bodyPr>
          <a:lstStyle/>
          <a:p>
            <a:r>
              <a:rPr lang="en-GB" dirty="0">
                <a:latin typeface="Comic Sans MS" panose="030F0702030302020204" pitchFamily="66" charset="0"/>
                <a:hlinkClick r:id="rId5"/>
              </a:rPr>
              <a:t>https://scotlandsthemepark.com</a:t>
            </a:r>
            <a:r>
              <a:rPr lang="en-GB" dirty="0"/>
              <a:t> </a:t>
            </a:r>
          </a:p>
        </p:txBody>
      </p:sp>
      <p:sp>
        <p:nvSpPr>
          <p:cNvPr id="15" name="TextBox 14">
            <a:extLst>
              <a:ext uri="{FF2B5EF4-FFF2-40B4-BE49-F238E27FC236}">
                <a16:creationId xmlns:a16="http://schemas.microsoft.com/office/drawing/2014/main" id="{A7504E7A-4423-9A43-879F-A490297A6649}"/>
              </a:ext>
            </a:extLst>
          </p:cNvPr>
          <p:cNvSpPr txBox="1"/>
          <p:nvPr/>
        </p:nvSpPr>
        <p:spPr>
          <a:xfrm>
            <a:off x="5947257" y="2919586"/>
            <a:ext cx="4835471" cy="369332"/>
          </a:xfrm>
          <a:prstGeom prst="rect">
            <a:avLst/>
          </a:prstGeom>
          <a:noFill/>
        </p:spPr>
        <p:txBody>
          <a:bodyPr wrap="square" rtlCol="0">
            <a:spAutoFit/>
          </a:bodyPr>
          <a:lstStyle/>
          <a:p>
            <a:r>
              <a:rPr lang="en-GB" dirty="0">
                <a:latin typeface="Comic Sans MS" panose="030F0702030302020204" pitchFamily="66" charset="0"/>
                <a:hlinkClick r:id="rId6"/>
              </a:rPr>
              <a:t>https://www.disneylandparis.com/en-gb/</a:t>
            </a:r>
            <a:r>
              <a:rPr lang="en-GB" dirty="0">
                <a:latin typeface="Comic Sans MS" panose="030F0702030302020204" pitchFamily="66" charset="0"/>
              </a:rPr>
              <a:t> </a:t>
            </a:r>
          </a:p>
        </p:txBody>
      </p:sp>
      <p:sp>
        <p:nvSpPr>
          <p:cNvPr id="17" name="TextBox 16">
            <a:extLst>
              <a:ext uri="{FF2B5EF4-FFF2-40B4-BE49-F238E27FC236}">
                <a16:creationId xmlns:a16="http://schemas.microsoft.com/office/drawing/2014/main" id="{E02D2072-FCB8-954E-8BED-C2D839620BB8}"/>
              </a:ext>
            </a:extLst>
          </p:cNvPr>
          <p:cNvSpPr txBox="1"/>
          <p:nvPr/>
        </p:nvSpPr>
        <p:spPr>
          <a:xfrm>
            <a:off x="1638727" y="4257896"/>
            <a:ext cx="3414791" cy="369332"/>
          </a:xfrm>
          <a:prstGeom prst="rect">
            <a:avLst/>
          </a:prstGeom>
          <a:noFill/>
        </p:spPr>
        <p:txBody>
          <a:bodyPr wrap="square">
            <a:spAutoFit/>
          </a:bodyPr>
          <a:lstStyle/>
          <a:p>
            <a:r>
              <a:rPr lang="en-GB" dirty="0">
                <a:latin typeface="Comic Sans MS" panose="030F0702030302020204" pitchFamily="66" charset="0"/>
                <a:hlinkClick r:id="rId7"/>
              </a:rPr>
              <a:t>https://www.diggerland.com</a:t>
            </a:r>
            <a:r>
              <a:rPr lang="en-GB" dirty="0">
                <a:latin typeface="Comic Sans MS" panose="030F0702030302020204" pitchFamily="66" charset="0"/>
              </a:rPr>
              <a:t> </a:t>
            </a:r>
          </a:p>
        </p:txBody>
      </p:sp>
      <p:sp>
        <p:nvSpPr>
          <p:cNvPr id="22" name="TextBox 21">
            <a:extLst>
              <a:ext uri="{FF2B5EF4-FFF2-40B4-BE49-F238E27FC236}">
                <a16:creationId xmlns:a16="http://schemas.microsoft.com/office/drawing/2014/main" id="{826B094B-9C98-9B4D-9374-F7CE2B7B9978}"/>
              </a:ext>
            </a:extLst>
          </p:cNvPr>
          <p:cNvSpPr txBox="1"/>
          <p:nvPr/>
        </p:nvSpPr>
        <p:spPr>
          <a:xfrm>
            <a:off x="5947257" y="3888564"/>
            <a:ext cx="4548751" cy="369332"/>
          </a:xfrm>
          <a:prstGeom prst="rect">
            <a:avLst/>
          </a:prstGeom>
          <a:noFill/>
        </p:spPr>
        <p:txBody>
          <a:bodyPr wrap="square">
            <a:spAutoFit/>
          </a:bodyPr>
          <a:lstStyle/>
          <a:p>
            <a:r>
              <a:rPr lang="en-GB" dirty="0">
                <a:latin typeface="Comic Sans MS" panose="030F0702030302020204" pitchFamily="66" charset="0"/>
                <a:hlinkClick r:id="rId8"/>
              </a:rPr>
              <a:t>https://www.thedungeons.com/london/</a:t>
            </a:r>
            <a:r>
              <a:rPr lang="en-GB" dirty="0">
                <a:latin typeface="Comic Sans MS" panose="030F0702030302020204" pitchFamily="66" charset="0"/>
              </a:rPr>
              <a:t> </a:t>
            </a:r>
          </a:p>
        </p:txBody>
      </p:sp>
      <p:sp>
        <p:nvSpPr>
          <p:cNvPr id="23" name="Text Box 22">
            <a:extLst>
              <a:ext uri="{FF2B5EF4-FFF2-40B4-BE49-F238E27FC236}">
                <a16:creationId xmlns:a16="http://schemas.microsoft.com/office/drawing/2014/main" id="{0E3A1DDE-165D-7F4F-BCEB-1027C71108EA}"/>
              </a:ext>
            </a:extLst>
          </p:cNvPr>
          <p:cNvSpPr txBox="1">
            <a:spLocks noChangeArrowheads="1"/>
          </p:cNvSpPr>
          <p:nvPr/>
        </p:nvSpPr>
        <p:spPr bwMode="auto">
          <a:xfrm>
            <a:off x="0" y="1519722"/>
            <a:ext cx="1219200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200" dirty="0">
                <a:solidFill>
                  <a:srgbClr val="414042"/>
                </a:solidFill>
                <a:latin typeface="Comic Sans MS" panose="030F0902030302020204" pitchFamily="66" charset="0"/>
              </a:rPr>
              <a:t>Let’s click on each link and look at the language.</a:t>
            </a:r>
          </a:p>
        </p:txBody>
      </p:sp>
      <p:sp>
        <p:nvSpPr>
          <p:cNvPr id="2" name="TextBox 1">
            <a:extLst>
              <a:ext uri="{FF2B5EF4-FFF2-40B4-BE49-F238E27FC236}">
                <a16:creationId xmlns:a16="http://schemas.microsoft.com/office/drawing/2014/main" id="{EA9E9BA1-9ACA-0E52-871F-A07C939579BF}"/>
              </a:ext>
            </a:extLst>
          </p:cNvPr>
          <p:cNvSpPr txBox="1"/>
          <p:nvPr/>
        </p:nvSpPr>
        <p:spPr>
          <a:xfrm>
            <a:off x="5947257" y="4760686"/>
            <a:ext cx="4835471" cy="369332"/>
          </a:xfrm>
          <a:prstGeom prst="rect">
            <a:avLst/>
          </a:prstGeom>
          <a:noFill/>
        </p:spPr>
        <p:txBody>
          <a:bodyPr wrap="square" rtlCol="0">
            <a:spAutoFit/>
          </a:bodyPr>
          <a:lstStyle/>
          <a:p>
            <a:r>
              <a:rPr lang="en-GB" dirty="0">
                <a:latin typeface="Comic Sans MS" panose="030F0702030302020204" pitchFamily="66" charset="0"/>
                <a:hlinkClick r:id="rId9"/>
              </a:rPr>
              <a:t>https://www.wheelgatepark.com</a:t>
            </a:r>
            <a:endParaRPr lang="en-GB" dirty="0">
              <a:latin typeface="Comic Sans MS" panose="030F0702030302020204" pitchFamily="66" charset="0"/>
            </a:endParaRPr>
          </a:p>
        </p:txBody>
      </p:sp>
    </p:spTree>
    <p:extLst>
      <p:ext uri="{BB962C8B-B14F-4D97-AF65-F5344CB8AC3E}">
        <p14:creationId xmlns:p14="http://schemas.microsoft.com/office/powerpoint/2010/main" val="38226221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descr="A red panda in a tree&#10;&#10;Description automatically generated">
            <a:extLst>
              <a:ext uri="{FF2B5EF4-FFF2-40B4-BE49-F238E27FC236}">
                <a16:creationId xmlns:a16="http://schemas.microsoft.com/office/drawing/2014/main" id="{9B99287D-0169-2D43-8D01-41302932292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772453" y="1376070"/>
            <a:ext cx="3839168" cy="1636894"/>
          </a:xfrm>
          <a:prstGeom prst="rect">
            <a:avLst/>
          </a:prstGeom>
        </p:spPr>
      </p:pic>
      <p:sp>
        <p:nvSpPr>
          <p:cNvPr id="8" name="Rectangle 1">
            <a:extLst>
              <a:ext uri="{FF2B5EF4-FFF2-40B4-BE49-F238E27FC236}">
                <a16:creationId xmlns:a16="http://schemas.microsoft.com/office/drawing/2014/main" id="{02CFAC8C-E582-1D48-9566-B65948C333E9}"/>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9" name="TextBox 8">
            <a:extLst>
              <a:ext uri="{FF2B5EF4-FFF2-40B4-BE49-F238E27FC236}">
                <a16:creationId xmlns:a16="http://schemas.microsoft.com/office/drawing/2014/main" id="{A8AFB09F-90CF-7A4C-9962-7CCFC592FC71}"/>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10" name="Subtitle 2">
            <a:extLst>
              <a:ext uri="{FF2B5EF4-FFF2-40B4-BE49-F238E27FC236}">
                <a16:creationId xmlns:a16="http://schemas.microsoft.com/office/drawing/2014/main" id="{D3378CAE-C41A-0E4C-B332-C492A37154D1}"/>
              </a:ext>
            </a:extLst>
          </p:cNvPr>
          <p:cNvSpPr txBox="1">
            <a:spLocks/>
          </p:cNvSpPr>
          <p:nvPr/>
        </p:nvSpPr>
        <p:spPr>
          <a:xfrm>
            <a:off x="0" y="654977"/>
            <a:ext cx="12192000" cy="9461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Features</a:t>
            </a:r>
            <a:endParaRPr lang="en-US" sz="3000" b="1" dirty="0">
              <a:solidFill>
                <a:srgbClr val="0070C0"/>
              </a:solidFill>
              <a:latin typeface="Comic Sans MS" panose="030F0902030302020204" pitchFamily="66" charset="0"/>
              <a:cs typeface="Arial" panose="020B0604020202020204" pitchFamily="34" charset="0"/>
            </a:endParaRPr>
          </a:p>
        </p:txBody>
      </p:sp>
      <p:grpSp>
        <p:nvGrpSpPr>
          <p:cNvPr id="18" name="Group 48">
            <a:extLst>
              <a:ext uri="{FF2B5EF4-FFF2-40B4-BE49-F238E27FC236}">
                <a16:creationId xmlns:a16="http://schemas.microsoft.com/office/drawing/2014/main" id="{99C0BA3B-C2CA-6E4A-A660-A98A3D9A17E6}"/>
              </a:ext>
            </a:extLst>
          </p:cNvPr>
          <p:cNvGrpSpPr>
            <a:grpSpLocks/>
          </p:cNvGrpSpPr>
          <p:nvPr/>
        </p:nvGrpSpPr>
        <p:grpSpPr bwMode="auto">
          <a:xfrm>
            <a:off x="635103" y="1004368"/>
            <a:ext cx="2655888" cy="2428633"/>
            <a:chOff x="241" y="126"/>
            <a:chExt cx="1472" cy="1331"/>
          </a:xfrm>
        </p:grpSpPr>
        <p:sp>
          <p:nvSpPr>
            <p:cNvPr id="19" name="Text Box 7">
              <a:extLst>
                <a:ext uri="{FF2B5EF4-FFF2-40B4-BE49-F238E27FC236}">
                  <a16:creationId xmlns:a16="http://schemas.microsoft.com/office/drawing/2014/main" id="{5D1D6CA8-0132-1D4B-841C-AD009C899CDA}"/>
                </a:ext>
              </a:extLst>
            </p:cNvPr>
            <p:cNvSpPr txBox="1">
              <a:spLocks noChangeArrowheads="1"/>
            </p:cNvSpPr>
            <p:nvPr/>
          </p:nvSpPr>
          <p:spPr bwMode="auto">
            <a:xfrm>
              <a:off x="241" y="1238"/>
              <a:ext cx="1472" cy="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000" dirty="0">
                  <a:solidFill>
                    <a:srgbClr val="3E3F41"/>
                  </a:solidFill>
                  <a:latin typeface="Comic Sans MS" panose="030F0702030302020204" pitchFamily="66" charset="0"/>
                </a:rPr>
                <a:t>Maps</a:t>
              </a:r>
            </a:p>
          </p:txBody>
        </p:sp>
        <p:pic>
          <p:nvPicPr>
            <p:cNvPr id="20" name="Picture 44" descr="Interactive Zoo Map">
              <a:extLst>
                <a:ext uri="{FF2B5EF4-FFF2-40B4-BE49-F238E27FC236}">
                  <a16:creationId xmlns:a16="http://schemas.microsoft.com/office/drawing/2014/main" id="{E1B344B7-DC7A-2C40-A30A-870715B6C425}"/>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21" y="126"/>
              <a:ext cx="1204" cy="112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 name="Group 47">
            <a:extLst>
              <a:ext uri="{FF2B5EF4-FFF2-40B4-BE49-F238E27FC236}">
                <a16:creationId xmlns:a16="http://schemas.microsoft.com/office/drawing/2014/main" id="{9AA8320E-5BFD-934E-88F3-F3C0B3AC4290}"/>
              </a:ext>
            </a:extLst>
          </p:cNvPr>
          <p:cNvGrpSpPr>
            <a:grpSpLocks/>
          </p:cNvGrpSpPr>
          <p:nvPr/>
        </p:nvGrpSpPr>
        <p:grpSpPr bwMode="auto">
          <a:xfrm>
            <a:off x="8155236" y="1369057"/>
            <a:ext cx="3355393" cy="2062164"/>
            <a:chOff x="5698" y="568"/>
            <a:chExt cx="2115" cy="1299"/>
          </a:xfrm>
        </p:grpSpPr>
        <p:sp>
          <p:nvSpPr>
            <p:cNvPr id="25" name="Text Box 23">
              <a:extLst>
                <a:ext uri="{FF2B5EF4-FFF2-40B4-BE49-F238E27FC236}">
                  <a16:creationId xmlns:a16="http://schemas.microsoft.com/office/drawing/2014/main" id="{3A04E497-F9EC-084E-B082-6C38B2AA887B}"/>
                </a:ext>
              </a:extLst>
            </p:cNvPr>
            <p:cNvSpPr txBox="1">
              <a:spLocks noChangeArrowheads="1"/>
            </p:cNvSpPr>
            <p:nvPr/>
          </p:nvSpPr>
          <p:spPr bwMode="auto">
            <a:xfrm>
              <a:off x="5698" y="1615"/>
              <a:ext cx="2115"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ts val="1000"/>
                </a:spcBef>
              </a:pPr>
              <a:r>
                <a:rPr lang="en-GB" altLang="en-US" sz="2000" dirty="0">
                  <a:solidFill>
                    <a:srgbClr val="3E3F41"/>
                  </a:solidFill>
                  <a:latin typeface="Comic Sans MS" panose="030F0702030302020204" pitchFamily="66" charset="0"/>
                </a:rPr>
                <a:t>Appealing photographs</a:t>
              </a:r>
            </a:p>
          </p:txBody>
        </p:sp>
        <p:pic>
          <p:nvPicPr>
            <p:cNvPr id="26" name="Picture 46" descr="Free photos of Elephant">
              <a:extLst>
                <a:ext uri="{FF2B5EF4-FFF2-40B4-BE49-F238E27FC236}">
                  <a16:creationId xmlns:a16="http://schemas.microsoft.com/office/drawing/2014/main" id="{813A496A-EFAA-FE4D-851F-D05F865B54F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989" y="568"/>
              <a:ext cx="1548" cy="1032"/>
            </a:xfrm>
            <a:prstGeom prst="rect">
              <a:avLst/>
            </a:prstGeom>
            <a:noFill/>
            <a:extLst>
              <a:ext uri="{909E8E84-426E-40DD-AFC4-6F175D3DCCD1}">
                <a14:hiddenFill xmlns:a14="http://schemas.microsoft.com/office/drawing/2010/main">
                  <a:solidFill>
                    <a:srgbClr val="FFFFFF"/>
                  </a:solidFill>
                </a14:hiddenFill>
              </a:ext>
            </a:extLst>
          </p:spPr>
        </p:pic>
      </p:grpSp>
      <p:sp>
        <p:nvSpPr>
          <p:cNvPr id="28" name="Text Box 10">
            <a:extLst>
              <a:ext uri="{FF2B5EF4-FFF2-40B4-BE49-F238E27FC236}">
                <a16:creationId xmlns:a16="http://schemas.microsoft.com/office/drawing/2014/main" id="{B8475FD7-A7B8-0C46-8823-0E379CAF8A6A}"/>
              </a:ext>
            </a:extLst>
          </p:cNvPr>
          <p:cNvSpPr txBox="1">
            <a:spLocks noChangeArrowheads="1"/>
          </p:cNvSpPr>
          <p:nvPr/>
        </p:nvSpPr>
        <p:spPr bwMode="auto">
          <a:xfrm>
            <a:off x="8917021" y="5714718"/>
            <a:ext cx="18122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3E3F41"/>
                </a:solidFill>
                <a:latin typeface="Comic Sans MS" panose="030F0702030302020204" pitchFamily="66" charset="0"/>
              </a:rPr>
              <a:t>Fact boxes</a:t>
            </a:r>
          </a:p>
        </p:txBody>
      </p:sp>
      <p:sp>
        <p:nvSpPr>
          <p:cNvPr id="33" name="Text Box 53">
            <a:extLst>
              <a:ext uri="{FF2B5EF4-FFF2-40B4-BE49-F238E27FC236}">
                <a16:creationId xmlns:a16="http://schemas.microsoft.com/office/drawing/2014/main" id="{149FB213-E9D4-7442-935E-B93FADF73F5B}"/>
              </a:ext>
            </a:extLst>
          </p:cNvPr>
          <p:cNvSpPr txBox="1">
            <a:spLocks noChangeArrowheads="1"/>
          </p:cNvSpPr>
          <p:nvPr/>
        </p:nvSpPr>
        <p:spPr bwMode="auto">
          <a:xfrm>
            <a:off x="821617" y="5397526"/>
            <a:ext cx="62864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3E3F41"/>
                </a:solidFill>
                <a:latin typeface="Comic Sans MS" panose="030F0702030302020204" pitchFamily="66" charset="0"/>
              </a:rPr>
              <a:t>Exaggeration – claims to be ‘the best’</a:t>
            </a:r>
          </a:p>
        </p:txBody>
      </p:sp>
      <p:sp>
        <p:nvSpPr>
          <p:cNvPr id="34" name="Rectangle 54">
            <a:extLst>
              <a:ext uri="{FF2B5EF4-FFF2-40B4-BE49-F238E27FC236}">
                <a16:creationId xmlns:a16="http://schemas.microsoft.com/office/drawing/2014/main" id="{85B2885B-E142-4549-A122-8AEDD519364A}"/>
              </a:ext>
            </a:extLst>
          </p:cNvPr>
          <p:cNvSpPr>
            <a:spLocks noChangeArrowheads="1"/>
          </p:cNvSpPr>
          <p:nvPr/>
        </p:nvSpPr>
        <p:spPr bwMode="auto">
          <a:xfrm>
            <a:off x="821617" y="4883608"/>
            <a:ext cx="6286431" cy="400110"/>
          </a:xfrm>
          <a:prstGeom prst="rect">
            <a:avLst/>
          </a:prstGeom>
          <a:solidFill>
            <a:srgbClr val="FBCBA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a:r>
              <a:rPr lang="en-GB" altLang="en-US" sz="2000" dirty="0">
                <a:latin typeface="Arial Black" panose="020B0A04020102020204" pitchFamily="34" charset="0"/>
              </a:rPr>
              <a:t>It’s Britain’s number one visitor attraction</a:t>
            </a:r>
          </a:p>
        </p:txBody>
      </p:sp>
      <p:sp>
        <p:nvSpPr>
          <p:cNvPr id="35" name="Text Box 50">
            <a:extLst>
              <a:ext uri="{FF2B5EF4-FFF2-40B4-BE49-F238E27FC236}">
                <a16:creationId xmlns:a16="http://schemas.microsoft.com/office/drawing/2014/main" id="{A41B29EB-401D-FE4D-AA71-412CA584324D}"/>
              </a:ext>
            </a:extLst>
          </p:cNvPr>
          <p:cNvSpPr txBox="1">
            <a:spLocks noChangeArrowheads="1"/>
          </p:cNvSpPr>
          <p:nvPr/>
        </p:nvSpPr>
        <p:spPr bwMode="auto">
          <a:xfrm>
            <a:off x="3726716" y="3039091"/>
            <a:ext cx="393064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3E3F41"/>
                </a:solidFill>
                <a:latin typeface="Comic Sans MS" panose="030F0702030302020204" pitchFamily="66" charset="0"/>
              </a:rPr>
              <a:t>An attention-grabbing headline</a:t>
            </a:r>
          </a:p>
        </p:txBody>
      </p:sp>
      <p:sp>
        <p:nvSpPr>
          <p:cNvPr id="5" name="TextBox 4">
            <a:extLst>
              <a:ext uri="{FF2B5EF4-FFF2-40B4-BE49-F238E27FC236}">
                <a16:creationId xmlns:a16="http://schemas.microsoft.com/office/drawing/2014/main" id="{38347A0F-A81A-FE49-AEB8-886C860DD6BE}"/>
              </a:ext>
            </a:extLst>
          </p:cNvPr>
          <p:cNvSpPr txBox="1"/>
          <p:nvPr/>
        </p:nvSpPr>
        <p:spPr>
          <a:xfrm>
            <a:off x="5262755" y="1564959"/>
            <a:ext cx="2234907" cy="1246495"/>
          </a:xfrm>
          <a:prstGeom prst="rect">
            <a:avLst/>
          </a:prstGeom>
          <a:noFill/>
        </p:spPr>
        <p:txBody>
          <a:bodyPr wrap="none" rtlCol="0">
            <a:spAutoFit/>
          </a:bodyPr>
          <a:lstStyle/>
          <a:p>
            <a:pPr>
              <a:lnSpc>
                <a:spcPts val="3000"/>
              </a:lnSpc>
            </a:pPr>
            <a:r>
              <a:rPr lang="en-US" sz="2600" b="1" dirty="0">
                <a:solidFill>
                  <a:schemeClr val="bg1"/>
                </a:solidFill>
                <a:latin typeface="Arial Narrow" panose="020B0604020202020204" pitchFamily="34" charset="0"/>
                <a:cs typeface="Arial Narrow" panose="020B0604020202020204" pitchFamily="34" charset="0"/>
              </a:rPr>
              <a:t>Discover the</a:t>
            </a:r>
            <a:br>
              <a:rPr lang="en-US" sz="2600" b="1" dirty="0">
                <a:solidFill>
                  <a:schemeClr val="bg1"/>
                </a:solidFill>
                <a:latin typeface="Arial Narrow" panose="020B0604020202020204" pitchFamily="34" charset="0"/>
                <a:cs typeface="Arial Narrow" panose="020B0604020202020204" pitchFamily="34" charset="0"/>
              </a:rPr>
            </a:br>
            <a:r>
              <a:rPr lang="en-US" sz="2600" b="1" dirty="0">
                <a:solidFill>
                  <a:schemeClr val="bg1"/>
                </a:solidFill>
                <a:latin typeface="Arial Narrow" panose="020B0604020202020204" pitchFamily="34" charset="0"/>
                <a:cs typeface="Arial Narrow" panose="020B0604020202020204" pitchFamily="34" charset="0"/>
              </a:rPr>
              <a:t>animal magic at</a:t>
            </a:r>
            <a:br>
              <a:rPr lang="en-US" sz="2600" b="1" dirty="0">
                <a:solidFill>
                  <a:schemeClr val="bg1"/>
                </a:solidFill>
                <a:latin typeface="Arial Narrow" panose="020B0604020202020204" pitchFamily="34" charset="0"/>
                <a:cs typeface="Arial Narrow" panose="020B0604020202020204" pitchFamily="34" charset="0"/>
              </a:rPr>
            </a:br>
            <a:r>
              <a:rPr lang="en-US" sz="2600" b="1" dirty="0">
                <a:solidFill>
                  <a:schemeClr val="bg1"/>
                </a:solidFill>
                <a:latin typeface="Arial Narrow" panose="020B0604020202020204" pitchFamily="34" charset="0"/>
                <a:cs typeface="Arial Narrow" panose="020B0604020202020204" pitchFamily="34" charset="0"/>
              </a:rPr>
              <a:t>Blackpool Zoo</a:t>
            </a:r>
          </a:p>
        </p:txBody>
      </p:sp>
      <p:grpSp>
        <p:nvGrpSpPr>
          <p:cNvPr id="56" name="Group 55">
            <a:extLst>
              <a:ext uri="{FF2B5EF4-FFF2-40B4-BE49-F238E27FC236}">
                <a16:creationId xmlns:a16="http://schemas.microsoft.com/office/drawing/2014/main" id="{922D3C1C-FC70-AF45-A248-C75DA49D4FBF}"/>
              </a:ext>
            </a:extLst>
          </p:cNvPr>
          <p:cNvGrpSpPr/>
          <p:nvPr/>
        </p:nvGrpSpPr>
        <p:grpSpPr>
          <a:xfrm>
            <a:off x="820306" y="3861381"/>
            <a:ext cx="6286431" cy="676473"/>
            <a:chOff x="820306" y="4436194"/>
            <a:chExt cx="6286431" cy="676473"/>
          </a:xfrm>
        </p:grpSpPr>
        <p:sp>
          <p:nvSpPr>
            <p:cNvPr id="40" name="Rectangle 39">
              <a:extLst>
                <a:ext uri="{FF2B5EF4-FFF2-40B4-BE49-F238E27FC236}">
                  <a16:creationId xmlns:a16="http://schemas.microsoft.com/office/drawing/2014/main" id="{9DC85BB7-CA5D-6A46-AF72-F95D8F6495F6}"/>
                </a:ext>
              </a:extLst>
            </p:cNvPr>
            <p:cNvSpPr/>
            <p:nvPr/>
          </p:nvSpPr>
          <p:spPr>
            <a:xfrm>
              <a:off x="820306" y="4436194"/>
              <a:ext cx="2076047" cy="6764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a:extLst>
                <a:ext uri="{FF2B5EF4-FFF2-40B4-BE49-F238E27FC236}">
                  <a16:creationId xmlns:a16="http://schemas.microsoft.com/office/drawing/2014/main" id="{861C1160-E4B7-EF41-B843-48C981DE0E8F}"/>
                </a:ext>
              </a:extLst>
            </p:cNvPr>
            <p:cNvSpPr/>
            <p:nvPr/>
          </p:nvSpPr>
          <p:spPr>
            <a:xfrm>
              <a:off x="2928410" y="4436194"/>
              <a:ext cx="2076047" cy="6764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41">
              <a:extLst>
                <a:ext uri="{FF2B5EF4-FFF2-40B4-BE49-F238E27FC236}">
                  <a16:creationId xmlns:a16="http://schemas.microsoft.com/office/drawing/2014/main" id="{BCC50CB2-A896-474E-ADB8-B3C32992C48A}"/>
                </a:ext>
              </a:extLst>
            </p:cNvPr>
            <p:cNvSpPr/>
            <p:nvPr/>
          </p:nvSpPr>
          <p:spPr>
            <a:xfrm>
              <a:off x="5030690" y="4436194"/>
              <a:ext cx="2076047" cy="6764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a:extLst>
                <a:ext uri="{FF2B5EF4-FFF2-40B4-BE49-F238E27FC236}">
                  <a16:creationId xmlns:a16="http://schemas.microsoft.com/office/drawing/2014/main" id="{90A83D96-901D-834B-8E43-20CB038B1325}"/>
                </a:ext>
              </a:extLst>
            </p:cNvPr>
            <p:cNvSpPr txBox="1"/>
            <p:nvPr/>
          </p:nvSpPr>
          <p:spPr>
            <a:xfrm>
              <a:off x="1373540" y="4466111"/>
              <a:ext cx="1542410" cy="600164"/>
            </a:xfrm>
            <a:prstGeom prst="rect">
              <a:avLst/>
            </a:prstGeom>
            <a:noFill/>
          </p:spPr>
          <p:txBody>
            <a:bodyPr wrap="none" rtlCol="0">
              <a:spAutoFit/>
            </a:bodyPr>
            <a:lstStyle/>
            <a:p>
              <a:r>
                <a:rPr lang="en-US" sz="1500" b="1" dirty="0">
                  <a:solidFill>
                    <a:schemeClr val="bg1"/>
                  </a:solidFill>
                  <a:latin typeface="Arial Narrow" panose="020B0604020202020204" pitchFamily="34" charset="0"/>
                  <a:cs typeface="Arial Narrow" panose="020B0604020202020204" pitchFamily="34" charset="0"/>
                </a:rPr>
                <a:t>Short Breaks</a:t>
              </a:r>
              <a:br>
                <a:rPr lang="en-US" sz="2400" b="1" dirty="0">
                  <a:solidFill>
                    <a:schemeClr val="bg1"/>
                  </a:solidFill>
                  <a:latin typeface="Arial Narrow" panose="020B0604020202020204" pitchFamily="34" charset="0"/>
                  <a:cs typeface="Arial Narrow" panose="020B0604020202020204" pitchFamily="34" charset="0"/>
                </a:rPr>
              </a:br>
              <a:r>
                <a:rPr lang="en-US" sz="900" dirty="0">
                  <a:solidFill>
                    <a:schemeClr val="bg1"/>
                  </a:solidFill>
                  <a:latin typeface="Arial Narrow" panose="020B0604020202020204" pitchFamily="34" charset="0"/>
                  <a:cs typeface="Arial Narrow" panose="020B0604020202020204" pitchFamily="34" charset="0"/>
                </a:rPr>
                <a:t>One day isn’t enough – Summer</a:t>
              </a:r>
              <a:br>
                <a:rPr lang="en-US" sz="900" dirty="0">
                  <a:solidFill>
                    <a:schemeClr val="bg1"/>
                  </a:solidFill>
                  <a:latin typeface="Arial Narrow" panose="020B0604020202020204" pitchFamily="34" charset="0"/>
                  <a:cs typeface="Arial Narrow" panose="020B0604020202020204" pitchFamily="34" charset="0"/>
                </a:rPr>
              </a:br>
              <a:r>
                <a:rPr lang="en-US" sz="900" dirty="0">
                  <a:solidFill>
                    <a:schemeClr val="bg1"/>
                  </a:solidFill>
                  <a:latin typeface="Arial Narrow" panose="020B0604020202020204" pitchFamily="34" charset="0"/>
                  <a:cs typeface="Arial Narrow" panose="020B0604020202020204" pitchFamily="34" charset="0"/>
                </a:rPr>
                <a:t>short breaks from £40pp</a:t>
              </a:r>
            </a:p>
          </p:txBody>
        </p:sp>
        <p:sp>
          <p:nvSpPr>
            <p:cNvPr id="45" name="TextBox 44">
              <a:extLst>
                <a:ext uri="{FF2B5EF4-FFF2-40B4-BE49-F238E27FC236}">
                  <a16:creationId xmlns:a16="http://schemas.microsoft.com/office/drawing/2014/main" id="{358A9B69-F5C0-5F4E-B60B-78C8A483E547}"/>
                </a:ext>
              </a:extLst>
            </p:cNvPr>
            <p:cNvSpPr txBox="1"/>
            <p:nvPr/>
          </p:nvSpPr>
          <p:spPr>
            <a:xfrm>
              <a:off x="3632431" y="4528855"/>
              <a:ext cx="1308371" cy="461665"/>
            </a:xfrm>
            <a:prstGeom prst="rect">
              <a:avLst/>
            </a:prstGeom>
            <a:noFill/>
          </p:spPr>
          <p:txBody>
            <a:bodyPr wrap="none" rtlCol="0">
              <a:spAutoFit/>
            </a:bodyPr>
            <a:lstStyle/>
            <a:p>
              <a:r>
                <a:rPr lang="en-US" sz="1500" b="1" dirty="0">
                  <a:solidFill>
                    <a:schemeClr val="bg1"/>
                  </a:solidFill>
                  <a:latin typeface="Arial Narrow" panose="020B0604020202020204" pitchFamily="34" charset="0"/>
                  <a:cs typeface="Arial Narrow" panose="020B0604020202020204" pitchFamily="34" charset="0"/>
                </a:rPr>
                <a:t>Annual Passes</a:t>
              </a:r>
              <a:br>
                <a:rPr lang="en-US" sz="2400" b="1" dirty="0">
                  <a:solidFill>
                    <a:schemeClr val="bg1"/>
                  </a:solidFill>
                  <a:latin typeface="Arial Narrow" panose="020B0604020202020204" pitchFamily="34" charset="0"/>
                  <a:cs typeface="Arial Narrow" panose="020B0604020202020204" pitchFamily="34" charset="0"/>
                </a:rPr>
              </a:br>
              <a:r>
                <a:rPr lang="en-US" sz="900" dirty="0">
                  <a:solidFill>
                    <a:schemeClr val="bg1"/>
                  </a:solidFill>
                  <a:latin typeface="Arial Narrow" panose="020B0604020202020204" pitchFamily="34" charset="0"/>
                  <a:cs typeface="Arial Narrow" panose="020B0604020202020204" pitchFamily="34" charset="0"/>
                </a:rPr>
                <a:t>Visit again and again</a:t>
              </a:r>
            </a:p>
          </p:txBody>
        </p:sp>
        <p:sp>
          <p:nvSpPr>
            <p:cNvPr id="46" name="TextBox 45">
              <a:extLst>
                <a:ext uri="{FF2B5EF4-FFF2-40B4-BE49-F238E27FC236}">
                  <a16:creationId xmlns:a16="http://schemas.microsoft.com/office/drawing/2014/main" id="{B2182630-0A55-CE47-80D9-F736A4F4BBF9}"/>
                </a:ext>
              </a:extLst>
            </p:cNvPr>
            <p:cNvSpPr txBox="1"/>
            <p:nvPr/>
          </p:nvSpPr>
          <p:spPr>
            <a:xfrm>
              <a:off x="5703150" y="4528855"/>
              <a:ext cx="1298753" cy="461665"/>
            </a:xfrm>
            <a:prstGeom prst="rect">
              <a:avLst/>
            </a:prstGeom>
            <a:noFill/>
          </p:spPr>
          <p:txBody>
            <a:bodyPr wrap="none" rtlCol="0">
              <a:spAutoFit/>
            </a:bodyPr>
            <a:lstStyle/>
            <a:p>
              <a:r>
                <a:rPr lang="en-US" sz="1500" b="1" dirty="0">
                  <a:solidFill>
                    <a:schemeClr val="bg1"/>
                  </a:solidFill>
                  <a:latin typeface="Arial Narrow" panose="020B0604020202020204" pitchFamily="34" charset="0"/>
                  <a:cs typeface="Arial Narrow" panose="020B0604020202020204" pitchFamily="34" charset="0"/>
                </a:rPr>
                <a:t>Day Passes</a:t>
              </a:r>
              <a:br>
                <a:rPr lang="en-US" sz="2400" b="1" dirty="0">
                  <a:solidFill>
                    <a:schemeClr val="bg1"/>
                  </a:solidFill>
                  <a:latin typeface="Arial Narrow" panose="020B0604020202020204" pitchFamily="34" charset="0"/>
                  <a:cs typeface="Arial Narrow" panose="020B0604020202020204" pitchFamily="34" charset="0"/>
                </a:rPr>
              </a:br>
              <a:r>
                <a:rPr lang="en-US" sz="900" dirty="0">
                  <a:solidFill>
                    <a:schemeClr val="bg1"/>
                  </a:solidFill>
                  <a:latin typeface="Arial Narrow" panose="020B0604020202020204" pitchFamily="34" charset="0"/>
                  <a:cs typeface="Arial Narrow" panose="020B0604020202020204" pitchFamily="34" charset="0"/>
                </a:rPr>
                <a:t>Book in advance and save</a:t>
              </a:r>
            </a:p>
          </p:txBody>
        </p:sp>
        <p:pic>
          <p:nvPicPr>
            <p:cNvPr id="50" name="Picture 49" descr="Icon&#10;&#10;Description automatically generated">
              <a:extLst>
                <a:ext uri="{FF2B5EF4-FFF2-40B4-BE49-F238E27FC236}">
                  <a16:creationId xmlns:a16="http://schemas.microsoft.com/office/drawing/2014/main" id="{9BC34C28-7A7F-6048-95A3-E7792D444B9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111928" y="4490613"/>
              <a:ext cx="537094" cy="610206"/>
            </a:xfrm>
            <a:prstGeom prst="rect">
              <a:avLst/>
            </a:prstGeom>
          </p:spPr>
        </p:pic>
        <p:pic>
          <p:nvPicPr>
            <p:cNvPr id="52" name="Picture 51" descr="Icon&#10;&#10;Description automatically generated">
              <a:extLst>
                <a:ext uri="{FF2B5EF4-FFF2-40B4-BE49-F238E27FC236}">
                  <a16:creationId xmlns:a16="http://schemas.microsoft.com/office/drawing/2014/main" id="{7DF12BA0-B4D7-B642-AD93-A0BDDBAB1D4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108984" y="4473051"/>
              <a:ext cx="491390" cy="558281"/>
            </a:xfrm>
            <a:prstGeom prst="rect">
              <a:avLst/>
            </a:prstGeom>
          </p:spPr>
        </p:pic>
        <p:pic>
          <p:nvPicPr>
            <p:cNvPr id="54" name="Picture 53" descr="Icon&#10;&#10;Description automatically generated">
              <a:extLst>
                <a:ext uri="{FF2B5EF4-FFF2-40B4-BE49-F238E27FC236}">
                  <a16:creationId xmlns:a16="http://schemas.microsoft.com/office/drawing/2014/main" id="{6B946E21-7DD0-E543-A31B-CC2DA265B7F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01419" y="4566236"/>
              <a:ext cx="452524" cy="426947"/>
            </a:xfrm>
            <a:prstGeom prst="rect">
              <a:avLst/>
            </a:prstGeom>
          </p:spPr>
        </p:pic>
      </p:grpSp>
      <p:pic>
        <p:nvPicPr>
          <p:cNvPr id="58" name="Picture 57" descr="Text, chat or text message&#10;&#10;Description automatically generated">
            <a:extLst>
              <a:ext uri="{FF2B5EF4-FFF2-40B4-BE49-F238E27FC236}">
                <a16:creationId xmlns:a16="http://schemas.microsoft.com/office/drawing/2014/main" id="{CDAB9567-AFBD-2642-A331-6CFC3129787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907987" y="3721437"/>
            <a:ext cx="1873688" cy="1876526"/>
          </a:xfrm>
          <a:prstGeom prst="rect">
            <a:avLst/>
          </a:prstGeom>
          <a:ln w="28575">
            <a:solidFill>
              <a:srgbClr val="3E3F41"/>
            </a:solidFill>
          </a:ln>
        </p:spPr>
      </p:pic>
    </p:spTree>
    <p:extLst>
      <p:ext uri="{BB962C8B-B14F-4D97-AF65-F5344CB8AC3E}">
        <p14:creationId xmlns:p14="http://schemas.microsoft.com/office/powerpoint/2010/main" val="14447748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
            <a:extLst>
              <a:ext uri="{FF2B5EF4-FFF2-40B4-BE49-F238E27FC236}">
                <a16:creationId xmlns:a16="http://schemas.microsoft.com/office/drawing/2014/main" id="{02CFAC8C-E582-1D48-9566-B65948C333E9}"/>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9" name="TextBox 8">
            <a:extLst>
              <a:ext uri="{FF2B5EF4-FFF2-40B4-BE49-F238E27FC236}">
                <a16:creationId xmlns:a16="http://schemas.microsoft.com/office/drawing/2014/main" id="{A8AFB09F-90CF-7A4C-9962-7CCFC592FC71}"/>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10" name="Subtitle 2">
            <a:extLst>
              <a:ext uri="{FF2B5EF4-FFF2-40B4-BE49-F238E27FC236}">
                <a16:creationId xmlns:a16="http://schemas.microsoft.com/office/drawing/2014/main" id="{D3378CAE-C41A-0E4C-B332-C492A37154D1}"/>
              </a:ext>
            </a:extLst>
          </p:cNvPr>
          <p:cNvSpPr txBox="1">
            <a:spLocks/>
          </p:cNvSpPr>
          <p:nvPr/>
        </p:nvSpPr>
        <p:spPr>
          <a:xfrm>
            <a:off x="0" y="500132"/>
            <a:ext cx="12192000" cy="5953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Other features of persuasive texts</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0" name="TextBox 29">
            <a:extLst>
              <a:ext uri="{FF2B5EF4-FFF2-40B4-BE49-F238E27FC236}">
                <a16:creationId xmlns:a16="http://schemas.microsoft.com/office/drawing/2014/main" id="{F8B84301-89FC-3F42-B83E-6D7B5FE4C64D}"/>
              </a:ext>
            </a:extLst>
          </p:cNvPr>
          <p:cNvSpPr txBox="1"/>
          <p:nvPr/>
        </p:nvSpPr>
        <p:spPr>
          <a:xfrm>
            <a:off x="8071945" y="2118263"/>
            <a:ext cx="184731" cy="369332"/>
          </a:xfrm>
          <a:prstGeom prst="rect">
            <a:avLst/>
          </a:prstGeom>
          <a:noFill/>
        </p:spPr>
        <p:txBody>
          <a:bodyPr wrap="none" rtlCol="0">
            <a:spAutoFit/>
          </a:bodyPr>
          <a:lstStyle/>
          <a:p>
            <a:endParaRPr lang="en-GB" dirty="0"/>
          </a:p>
        </p:txBody>
      </p:sp>
      <p:graphicFrame>
        <p:nvGraphicFramePr>
          <p:cNvPr id="31" name="Table 3">
            <a:extLst>
              <a:ext uri="{FF2B5EF4-FFF2-40B4-BE49-F238E27FC236}">
                <a16:creationId xmlns:a16="http://schemas.microsoft.com/office/drawing/2014/main" id="{116CB8B6-D700-3B40-952F-E2617DCD9A41}"/>
              </a:ext>
            </a:extLst>
          </p:cNvPr>
          <p:cNvGraphicFramePr>
            <a:graphicFrameLocks noGrp="1"/>
          </p:cNvGraphicFramePr>
          <p:nvPr>
            <p:extLst>
              <p:ext uri="{D42A27DB-BD31-4B8C-83A1-F6EECF244321}">
                <p14:modId xmlns:p14="http://schemas.microsoft.com/office/powerpoint/2010/main" val="1356919509"/>
              </p:ext>
            </p:extLst>
          </p:nvPr>
        </p:nvGraphicFramePr>
        <p:xfrm>
          <a:off x="7574515" y="1439443"/>
          <a:ext cx="3561604" cy="1968144"/>
        </p:xfrm>
        <a:graphic>
          <a:graphicData uri="http://schemas.openxmlformats.org/drawingml/2006/table">
            <a:tbl>
              <a:tblPr firstRow="1" bandRow="1">
                <a:tableStyleId>{5C22544A-7EE6-4342-B048-85BDC9FD1C3A}</a:tableStyleId>
              </a:tblPr>
              <a:tblGrid>
                <a:gridCol w="3561604">
                  <a:extLst>
                    <a:ext uri="{9D8B030D-6E8A-4147-A177-3AD203B41FA5}">
                      <a16:colId xmlns:a16="http://schemas.microsoft.com/office/drawing/2014/main" val="2456643995"/>
                    </a:ext>
                  </a:extLst>
                </a:gridCol>
              </a:tblGrid>
              <a:tr h="246018">
                <a:tc>
                  <a:txBody>
                    <a:bodyPr/>
                    <a:lstStyle/>
                    <a:p>
                      <a:pPr algn="ctr"/>
                      <a:r>
                        <a:rPr lang="en-GB" sz="800" dirty="0">
                          <a:solidFill>
                            <a:schemeClr val="tx1"/>
                          </a:solidFill>
                          <a:latin typeface="Comic Sans MS" panose="030F0702030302020204" pitchFamily="66" charset="0"/>
                        </a:rPr>
                        <a:t>Exaggeration</a:t>
                      </a: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2501947096"/>
                  </a:ext>
                </a:extLst>
              </a:tr>
              <a:tr h="246018">
                <a:tc>
                  <a:txBody>
                    <a:bodyPr/>
                    <a:lstStyle/>
                    <a:p>
                      <a:pPr algn="ctr"/>
                      <a:r>
                        <a:rPr lang="en-GB" sz="800" dirty="0">
                          <a:solidFill>
                            <a:schemeClr val="tx1"/>
                          </a:solidFill>
                          <a:latin typeface="Comic Sans MS" panose="030F0702030302020204" pitchFamily="66" charset="0"/>
                        </a:rPr>
                        <a:t>A dream of a trip …</a:t>
                      </a: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666065448"/>
                  </a:ext>
                </a:extLst>
              </a:tr>
              <a:tr h="246018">
                <a:tc>
                  <a:txBody>
                    <a:bodyPr/>
                    <a:lstStyle/>
                    <a:p>
                      <a:pPr algn="ctr"/>
                      <a:r>
                        <a:rPr lang="en-GB" sz="800" dirty="0">
                          <a:solidFill>
                            <a:schemeClr val="tx1"/>
                          </a:solidFill>
                          <a:latin typeface="Comic Sans MS" panose="030F0702030302020204" pitchFamily="66" charset="0"/>
                        </a:rPr>
                        <a:t>The ultimate day out …</a:t>
                      </a: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74486808"/>
                  </a:ext>
                </a:extLst>
              </a:tr>
              <a:tr h="246018">
                <a:tc>
                  <a:txBody>
                    <a:bodyPr/>
                    <a:lstStyle/>
                    <a:p>
                      <a:pPr algn="ctr"/>
                      <a:r>
                        <a:rPr lang="en-GB" sz="800" dirty="0">
                          <a:solidFill>
                            <a:schemeClr val="tx1"/>
                          </a:solidFill>
                          <a:latin typeface="Comic Sans MS" panose="030F0702030302020204" pitchFamily="66" charset="0"/>
                        </a:rPr>
                        <a:t>First ever</a:t>
                      </a: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839035927"/>
                  </a:ext>
                </a:extLst>
              </a:tr>
              <a:tr h="246018">
                <a:tc>
                  <a:txBody>
                    <a:bodyPr/>
                    <a:lstStyle/>
                    <a:p>
                      <a:pPr algn="ctr"/>
                      <a:r>
                        <a:rPr lang="en-GB" sz="800" dirty="0">
                          <a:solidFill>
                            <a:schemeClr val="tx1"/>
                          </a:solidFill>
                          <a:latin typeface="Comic Sans MS" panose="030F0702030302020204" pitchFamily="66" charset="0"/>
                        </a:rPr>
                        <a:t>Fun for all the family</a:t>
                      </a: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2007105174"/>
                  </a:ext>
                </a:extLst>
              </a:tr>
              <a:tr h="246018">
                <a:tc>
                  <a:txBody>
                    <a:bodyPr/>
                    <a:lstStyle/>
                    <a:p>
                      <a:pPr algn="ctr"/>
                      <a:r>
                        <a:rPr lang="en-GB" sz="800" dirty="0">
                          <a:solidFill>
                            <a:schemeClr val="tx1"/>
                          </a:solidFill>
                          <a:latin typeface="Comic Sans MS" panose="030F0702030302020204" pitchFamily="66" charset="0"/>
                        </a:rPr>
                        <a:t>Cool!</a:t>
                      </a: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638919845"/>
                  </a:ext>
                </a:extLst>
              </a:tr>
              <a:tr h="246018">
                <a:tc>
                  <a:txBody>
                    <a:bodyPr/>
                    <a:lstStyle/>
                    <a:p>
                      <a:pPr algn="ctr"/>
                      <a:r>
                        <a:rPr lang="en-GB" sz="800" dirty="0">
                          <a:solidFill>
                            <a:schemeClr val="tx1"/>
                          </a:solidFill>
                          <a:latin typeface="Comic Sans MS" panose="030F0702030302020204" pitchFamily="66" charset="0"/>
                        </a:rPr>
                        <a:t>Unique attractions …</a:t>
                      </a: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1090008084"/>
                  </a:ext>
                </a:extLst>
              </a:tr>
              <a:tr h="246018">
                <a:tc>
                  <a:txBody>
                    <a:bodyPr/>
                    <a:lstStyle/>
                    <a:p>
                      <a:pPr algn="ctr"/>
                      <a:r>
                        <a:rPr lang="en-GB" sz="800" dirty="0">
                          <a:solidFill>
                            <a:schemeClr val="tx1"/>
                          </a:solidFill>
                          <a:latin typeface="Comic Sans MS" panose="030F0702030302020204" pitchFamily="66" charset="0"/>
                        </a:rPr>
                        <a:t>Limited offer</a:t>
                      </a: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1126309888"/>
                  </a:ext>
                </a:extLst>
              </a:tr>
            </a:tbl>
          </a:graphicData>
        </a:graphic>
      </p:graphicFrame>
      <p:graphicFrame>
        <p:nvGraphicFramePr>
          <p:cNvPr id="32" name="Table 4">
            <a:extLst>
              <a:ext uri="{FF2B5EF4-FFF2-40B4-BE49-F238E27FC236}">
                <a16:creationId xmlns:a16="http://schemas.microsoft.com/office/drawing/2014/main" id="{B5D061FA-B31C-4442-9524-829040011850}"/>
              </a:ext>
            </a:extLst>
          </p:cNvPr>
          <p:cNvGraphicFramePr>
            <a:graphicFrameLocks noGrp="1"/>
          </p:cNvGraphicFramePr>
          <p:nvPr>
            <p:extLst>
              <p:ext uri="{D42A27DB-BD31-4B8C-83A1-F6EECF244321}">
                <p14:modId xmlns:p14="http://schemas.microsoft.com/office/powerpoint/2010/main" val="3142567529"/>
              </p:ext>
            </p:extLst>
          </p:nvPr>
        </p:nvGraphicFramePr>
        <p:xfrm>
          <a:off x="1067831" y="3872813"/>
          <a:ext cx="6329420" cy="2097334"/>
        </p:xfrm>
        <a:graphic>
          <a:graphicData uri="http://schemas.openxmlformats.org/drawingml/2006/table">
            <a:tbl>
              <a:tblPr firstRow="1" bandRow="1">
                <a:tableStyleId>{5C22544A-7EE6-4342-B048-85BDC9FD1C3A}</a:tableStyleId>
              </a:tblPr>
              <a:tblGrid>
                <a:gridCol w="1265884">
                  <a:extLst>
                    <a:ext uri="{9D8B030D-6E8A-4147-A177-3AD203B41FA5}">
                      <a16:colId xmlns:a16="http://schemas.microsoft.com/office/drawing/2014/main" val="2569356104"/>
                    </a:ext>
                  </a:extLst>
                </a:gridCol>
                <a:gridCol w="1265884">
                  <a:extLst>
                    <a:ext uri="{9D8B030D-6E8A-4147-A177-3AD203B41FA5}">
                      <a16:colId xmlns:a16="http://schemas.microsoft.com/office/drawing/2014/main" val="3345113456"/>
                    </a:ext>
                  </a:extLst>
                </a:gridCol>
                <a:gridCol w="1265884">
                  <a:extLst>
                    <a:ext uri="{9D8B030D-6E8A-4147-A177-3AD203B41FA5}">
                      <a16:colId xmlns:a16="http://schemas.microsoft.com/office/drawing/2014/main" val="3027344738"/>
                    </a:ext>
                  </a:extLst>
                </a:gridCol>
                <a:gridCol w="1265884">
                  <a:extLst>
                    <a:ext uri="{9D8B030D-6E8A-4147-A177-3AD203B41FA5}">
                      <a16:colId xmlns:a16="http://schemas.microsoft.com/office/drawing/2014/main" val="4193028787"/>
                    </a:ext>
                  </a:extLst>
                </a:gridCol>
                <a:gridCol w="1265884">
                  <a:extLst>
                    <a:ext uri="{9D8B030D-6E8A-4147-A177-3AD203B41FA5}">
                      <a16:colId xmlns:a16="http://schemas.microsoft.com/office/drawing/2014/main" val="1367044727"/>
                    </a:ext>
                  </a:extLst>
                </a:gridCol>
              </a:tblGrid>
              <a:tr h="361609">
                <a:tc gridSpan="2">
                  <a:txBody>
                    <a:bodyPr/>
                    <a:lstStyle/>
                    <a:p>
                      <a:r>
                        <a:rPr lang="en-GB" sz="1200" dirty="0">
                          <a:solidFill>
                            <a:schemeClr val="bg1"/>
                          </a:solidFill>
                          <a:latin typeface="Comic Sans MS" panose="030F0702030302020204" pitchFamily="66" charset="0"/>
                        </a:rPr>
                        <a:t>Persuasive techniques</a:t>
                      </a:r>
                    </a:p>
                  </a:txBody>
                  <a:tcPr anchor="ctr">
                    <a:lnL w="12700" cap="flat" cmpd="sng" algn="ctr">
                      <a:solidFill>
                        <a:srgbClr val="FF32A9"/>
                      </a:solidFill>
                      <a:prstDash val="solid"/>
                      <a:round/>
                      <a:headEnd type="none" w="med" len="med"/>
                      <a:tailEnd type="none" w="med" len="med"/>
                    </a:lnL>
                    <a:lnR w="12700" cap="flat" cmpd="sng" algn="ctr">
                      <a:solidFill>
                        <a:srgbClr val="FF32A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32A9"/>
                      </a:solidFill>
                      <a:prstDash val="solid"/>
                      <a:round/>
                      <a:headEnd type="none" w="med" len="med"/>
                      <a:tailEnd type="none" w="med" len="med"/>
                    </a:lnB>
                    <a:solidFill>
                      <a:srgbClr val="FF32A9"/>
                    </a:solidFill>
                  </a:tcPr>
                </a:tc>
                <a:tc hMerge="1">
                  <a:txBody>
                    <a:bodyPr/>
                    <a:lstStyle/>
                    <a:p>
                      <a:endParaRPr lang="en-GB"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900" dirty="0">
                        <a:solidFill>
                          <a:schemeClr val="tx1"/>
                        </a:solidFill>
                        <a:latin typeface="Comic Sans MS" panose="030F0702030302020204" pitchFamily="66" charset="0"/>
                      </a:endParaRPr>
                    </a:p>
                  </a:txBody>
                  <a:tcPr>
                    <a:lnL w="12700" cap="flat" cmpd="sng" algn="ctr">
                      <a:solidFill>
                        <a:srgbClr val="FF32A9"/>
                      </a:solidFill>
                      <a:prstDash val="solid"/>
                      <a:round/>
                      <a:headEnd type="none" w="med" len="med"/>
                      <a:tailEnd type="none" w="med" len="med"/>
                    </a:lnL>
                    <a:lnR w="12700" cap="flat" cmpd="sng" algn="ctr">
                      <a:solidFill>
                        <a:srgbClr val="FF32A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32A9"/>
                      </a:solidFill>
                      <a:prstDash val="solid"/>
                      <a:round/>
                      <a:headEnd type="none" w="med" len="med"/>
                      <a:tailEnd type="none" w="med" len="med"/>
                    </a:lnB>
                    <a:solidFill>
                      <a:srgbClr val="FF32A9"/>
                    </a:solidFill>
                  </a:tcPr>
                </a:tc>
                <a:tc>
                  <a:txBody>
                    <a:bodyPr/>
                    <a:lstStyle/>
                    <a:p>
                      <a:endParaRPr lang="en-GB" sz="900" dirty="0">
                        <a:solidFill>
                          <a:schemeClr val="tx1"/>
                        </a:solidFill>
                        <a:latin typeface="Comic Sans MS" panose="030F0702030302020204" pitchFamily="66" charset="0"/>
                      </a:endParaRPr>
                    </a:p>
                  </a:txBody>
                  <a:tcPr>
                    <a:lnL w="12700" cap="flat" cmpd="sng" algn="ctr">
                      <a:solidFill>
                        <a:srgbClr val="FF32A9"/>
                      </a:solidFill>
                      <a:prstDash val="solid"/>
                      <a:round/>
                      <a:headEnd type="none" w="med" len="med"/>
                      <a:tailEnd type="none" w="med" len="med"/>
                    </a:lnL>
                    <a:lnR w="12700" cap="flat" cmpd="sng" algn="ctr">
                      <a:solidFill>
                        <a:srgbClr val="FF32A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32A9"/>
                      </a:solidFill>
                      <a:prstDash val="solid"/>
                      <a:round/>
                      <a:headEnd type="none" w="med" len="med"/>
                      <a:tailEnd type="none" w="med" len="med"/>
                    </a:lnB>
                    <a:solidFill>
                      <a:srgbClr val="FF32A9"/>
                    </a:solidFill>
                  </a:tcPr>
                </a:tc>
                <a:tc>
                  <a:txBody>
                    <a:bodyPr/>
                    <a:lstStyle/>
                    <a:p>
                      <a:endParaRPr lang="en-GB" sz="900" dirty="0">
                        <a:solidFill>
                          <a:schemeClr val="tx1"/>
                        </a:solidFill>
                        <a:latin typeface="Comic Sans MS" panose="030F0702030302020204" pitchFamily="66" charset="0"/>
                      </a:endParaRPr>
                    </a:p>
                  </a:txBody>
                  <a:tcPr>
                    <a:lnL w="12700" cap="flat" cmpd="sng" algn="ctr">
                      <a:solidFill>
                        <a:srgbClr val="FF32A9"/>
                      </a:solidFill>
                      <a:prstDash val="solid"/>
                      <a:round/>
                      <a:headEnd type="none" w="med" len="med"/>
                      <a:tailEnd type="none" w="med" len="med"/>
                    </a:lnL>
                    <a:lnR w="12700" cap="flat" cmpd="sng" algn="ctr">
                      <a:solidFill>
                        <a:srgbClr val="FF32A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32A9"/>
                      </a:solidFill>
                      <a:prstDash val="solid"/>
                      <a:round/>
                      <a:headEnd type="none" w="med" len="med"/>
                      <a:tailEnd type="none" w="med" len="med"/>
                    </a:lnB>
                    <a:solidFill>
                      <a:srgbClr val="FF32A9"/>
                    </a:solidFill>
                  </a:tcPr>
                </a:tc>
                <a:extLst>
                  <a:ext uri="{0D108BD9-81ED-4DB2-BD59-A6C34878D82A}">
                    <a16:rowId xmlns:a16="http://schemas.microsoft.com/office/drawing/2014/main" val="1375894249"/>
                  </a:ext>
                </a:extLst>
              </a:tr>
              <a:tr h="578575">
                <a:tc>
                  <a:txBody>
                    <a:bodyPr/>
                    <a:lstStyle/>
                    <a:p>
                      <a:pPr algn="ctr"/>
                      <a:r>
                        <a:rPr lang="en-GB" sz="900" dirty="0">
                          <a:solidFill>
                            <a:srgbClr val="3E3F41"/>
                          </a:solidFill>
                          <a:latin typeface="Comic Sans MS" panose="030F0702030302020204" pitchFamily="66" charset="0"/>
                        </a:rPr>
                        <a:t>Snappy slogans</a:t>
                      </a:r>
                    </a:p>
                  </a:txBody>
                  <a:tcPr anchor="ctr" anchorCtr="1">
                    <a:lnL w="12700" cap="flat" cmpd="sng" algn="ctr">
                      <a:solidFill>
                        <a:srgbClr val="FF32A9"/>
                      </a:solidFill>
                      <a:prstDash val="solid"/>
                      <a:round/>
                      <a:headEnd type="none" w="med" len="med"/>
                      <a:tailEnd type="none" w="med" len="med"/>
                    </a:lnL>
                    <a:lnR w="12700" cap="flat" cmpd="sng" algn="ctr">
                      <a:solidFill>
                        <a:srgbClr val="FF32A9"/>
                      </a:solidFill>
                      <a:prstDash val="solid"/>
                      <a:round/>
                      <a:headEnd type="none" w="med" len="med"/>
                      <a:tailEnd type="none" w="med" len="med"/>
                    </a:lnR>
                    <a:lnT w="12700" cap="flat" cmpd="sng" algn="ctr">
                      <a:solidFill>
                        <a:srgbClr val="FF32A9"/>
                      </a:solidFill>
                      <a:prstDash val="solid"/>
                      <a:round/>
                      <a:headEnd type="none" w="med" len="med"/>
                      <a:tailEnd type="none" w="med" len="med"/>
                    </a:lnT>
                    <a:lnB w="12700" cap="flat" cmpd="sng" algn="ctr">
                      <a:solidFill>
                        <a:srgbClr val="FF32A9"/>
                      </a:solidFill>
                      <a:prstDash val="solid"/>
                      <a:round/>
                      <a:headEnd type="none" w="med" len="med"/>
                      <a:tailEnd type="none" w="med" len="med"/>
                    </a:lnB>
                    <a:solidFill>
                      <a:schemeClr val="bg1"/>
                    </a:solidFill>
                  </a:tcPr>
                </a:tc>
                <a:tc>
                  <a:txBody>
                    <a:bodyPr/>
                    <a:lstStyle/>
                    <a:p>
                      <a:pPr algn="ctr"/>
                      <a:r>
                        <a:rPr lang="en-GB" sz="900" dirty="0">
                          <a:solidFill>
                            <a:srgbClr val="3E3F41"/>
                          </a:solidFill>
                          <a:latin typeface="Comic Sans MS" panose="030F0702030302020204" pitchFamily="66" charset="0"/>
                        </a:rPr>
                        <a:t>Flowery language</a:t>
                      </a:r>
                    </a:p>
                  </a:txBody>
                  <a:tcPr anchor="ctr" anchorCtr="1">
                    <a:lnL w="12700" cap="flat" cmpd="sng" algn="ctr">
                      <a:solidFill>
                        <a:srgbClr val="FF32A9"/>
                      </a:solidFill>
                      <a:prstDash val="solid"/>
                      <a:round/>
                      <a:headEnd type="none" w="med" len="med"/>
                      <a:tailEnd type="none" w="med" len="med"/>
                    </a:lnL>
                    <a:lnR w="12700" cap="flat" cmpd="sng" algn="ctr">
                      <a:solidFill>
                        <a:srgbClr val="FF32A9"/>
                      </a:solidFill>
                      <a:prstDash val="solid"/>
                      <a:round/>
                      <a:headEnd type="none" w="med" len="med"/>
                      <a:tailEnd type="none" w="med" len="med"/>
                    </a:lnR>
                    <a:lnT w="12700" cap="flat" cmpd="sng" algn="ctr">
                      <a:solidFill>
                        <a:srgbClr val="FF32A9"/>
                      </a:solidFill>
                      <a:prstDash val="solid"/>
                      <a:round/>
                      <a:headEnd type="none" w="med" len="med"/>
                      <a:tailEnd type="none" w="med" len="med"/>
                    </a:lnT>
                    <a:lnB w="12700" cap="flat" cmpd="sng" algn="ctr">
                      <a:solidFill>
                        <a:srgbClr val="FF32A9"/>
                      </a:solidFill>
                      <a:prstDash val="solid"/>
                      <a:round/>
                      <a:headEnd type="none" w="med" len="med"/>
                      <a:tailEnd type="none" w="med" len="med"/>
                    </a:lnB>
                    <a:solidFill>
                      <a:schemeClr val="bg1"/>
                    </a:solidFill>
                  </a:tcPr>
                </a:tc>
                <a:tc>
                  <a:txBody>
                    <a:bodyPr/>
                    <a:lstStyle/>
                    <a:p>
                      <a:pPr algn="ctr"/>
                      <a:r>
                        <a:rPr lang="en-GB" sz="900" dirty="0">
                          <a:solidFill>
                            <a:srgbClr val="3E3F41"/>
                          </a:solidFill>
                          <a:latin typeface="Comic Sans MS" panose="030F0702030302020204" pitchFamily="66" charset="0"/>
                        </a:rPr>
                        <a:t>Time-limited offers</a:t>
                      </a:r>
                    </a:p>
                  </a:txBody>
                  <a:tcPr anchor="ctr" anchorCtr="1">
                    <a:lnL w="12700" cap="flat" cmpd="sng" algn="ctr">
                      <a:solidFill>
                        <a:srgbClr val="FF32A9"/>
                      </a:solidFill>
                      <a:prstDash val="solid"/>
                      <a:round/>
                      <a:headEnd type="none" w="med" len="med"/>
                      <a:tailEnd type="none" w="med" len="med"/>
                    </a:lnL>
                    <a:lnR w="12700" cap="flat" cmpd="sng" algn="ctr">
                      <a:solidFill>
                        <a:srgbClr val="FF32A9"/>
                      </a:solidFill>
                      <a:prstDash val="solid"/>
                      <a:round/>
                      <a:headEnd type="none" w="med" len="med"/>
                      <a:tailEnd type="none" w="med" len="med"/>
                    </a:lnR>
                    <a:lnT w="12700" cap="flat" cmpd="sng" algn="ctr">
                      <a:solidFill>
                        <a:srgbClr val="FF32A9"/>
                      </a:solidFill>
                      <a:prstDash val="solid"/>
                      <a:round/>
                      <a:headEnd type="none" w="med" len="med"/>
                      <a:tailEnd type="none" w="med" len="med"/>
                    </a:lnT>
                    <a:lnB w="12700" cap="flat" cmpd="sng" algn="ctr">
                      <a:solidFill>
                        <a:srgbClr val="FF32A9"/>
                      </a:solidFill>
                      <a:prstDash val="solid"/>
                      <a:round/>
                      <a:headEnd type="none" w="med" len="med"/>
                      <a:tailEnd type="none" w="med" len="med"/>
                    </a:lnB>
                    <a:solidFill>
                      <a:schemeClr val="bg1"/>
                    </a:solidFill>
                  </a:tcPr>
                </a:tc>
                <a:tc>
                  <a:txBody>
                    <a:bodyPr/>
                    <a:lstStyle/>
                    <a:p>
                      <a:pPr algn="ctr"/>
                      <a:r>
                        <a:rPr lang="en-GB" sz="900" dirty="0">
                          <a:solidFill>
                            <a:srgbClr val="3E3F41"/>
                          </a:solidFill>
                          <a:latin typeface="Comic Sans MS" panose="030F0702030302020204" pitchFamily="66" charset="0"/>
                        </a:rPr>
                        <a:t>Use facts</a:t>
                      </a:r>
                    </a:p>
                  </a:txBody>
                  <a:tcPr anchor="ctr" anchorCtr="1">
                    <a:lnL w="12700" cap="flat" cmpd="sng" algn="ctr">
                      <a:solidFill>
                        <a:srgbClr val="FF32A9"/>
                      </a:solidFill>
                      <a:prstDash val="solid"/>
                      <a:round/>
                      <a:headEnd type="none" w="med" len="med"/>
                      <a:tailEnd type="none" w="med" len="med"/>
                    </a:lnL>
                    <a:lnR w="12700" cap="flat" cmpd="sng" algn="ctr">
                      <a:solidFill>
                        <a:srgbClr val="FF32A9"/>
                      </a:solidFill>
                      <a:prstDash val="solid"/>
                      <a:round/>
                      <a:headEnd type="none" w="med" len="med"/>
                      <a:tailEnd type="none" w="med" len="med"/>
                    </a:lnR>
                    <a:lnT w="12700" cap="flat" cmpd="sng" algn="ctr">
                      <a:solidFill>
                        <a:srgbClr val="FF32A9"/>
                      </a:solidFill>
                      <a:prstDash val="solid"/>
                      <a:round/>
                      <a:headEnd type="none" w="med" len="med"/>
                      <a:tailEnd type="none" w="med" len="med"/>
                    </a:lnT>
                    <a:lnB w="12700" cap="flat" cmpd="sng" algn="ctr">
                      <a:solidFill>
                        <a:srgbClr val="FF32A9"/>
                      </a:solidFill>
                      <a:prstDash val="solid"/>
                      <a:round/>
                      <a:headEnd type="none" w="med" len="med"/>
                      <a:tailEnd type="none" w="med" len="med"/>
                    </a:lnB>
                    <a:solidFill>
                      <a:schemeClr val="bg1"/>
                    </a:solidFill>
                  </a:tcPr>
                </a:tc>
                <a:tc>
                  <a:txBody>
                    <a:bodyPr/>
                    <a:lstStyle/>
                    <a:p>
                      <a:pPr algn="ctr"/>
                      <a:r>
                        <a:rPr lang="en-GB" sz="900" dirty="0">
                          <a:solidFill>
                            <a:srgbClr val="3E3F41"/>
                          </a:solidFill>
                          <a:latin typeface="Comic Sans MS" panose="030F0702030302020204" pitchFamily="66" charset="0"/>
                        </a:rPr>
                        <a:t>Say  your attraction is</a:t>
                      </a:r>
                      <a:br>
                        <a:rPr lang="en-GB" sz="900" dirty="0">
                          <a:solidFill>
                            <a:srgbClr val="3E3F41"/>
                          </a:solidFill>
                          <a:latin typeface="Comic Sans MS" panose="030F0702030302020204" pitchFamily="66" charset="0"/>
                        </a:rPr>
                      </a:br>
                      <a:r>
                        <a:rPr lang="en-GB" sz="900" dirty="0">
                          <a:solidFill>
                            <a:srgbClr val="3E3F41"/>
                          </a:solidFill>
                          <a:latin typeface="Comic Sans MS" panose="030F0702030302020204" pitchFamily="66" charset="0"/>
                        </a:rPr>
                        <a:t>the best</a:t>
                      </a:r>
                    </a:p>
                  </a:txBody>
                  <a:tcPr anchor="ctr" anchorCtr="1">
                    <a:lnL w="12700" cap="flat" cmpd="sng" algn="ctr">
                      <a:solidFill>
                        <a:srgbClr val="FF32A9"/>
                      </a:solidFill>
                      <a:prstDash val="solid"/>
                      <a:round/>
                      <a:headEnd type="none" w="med" len="med"/>
                      <a:tailEnd type="none" w="med" len="med"/>
                    </a:lnL>
                    <a:lnR w="12700" cap="flat" cmpd="sng" algn="ctr">
                      <a:solidFill>
                        <a:srgbClr val="FF32A9"/>
                      </a:solidFill>
                      <a:prstDash val="solid"/>
                      <a:round/>
                      <a:headEnd type="none" w="med" len="med"/>
                      <a:tailEnd type="none" w="med" len="med"/>
                    </a:lnR>
                    <a:lnT w="12700" cap="flat" cmpd="sng" algn="ctr">
                      <a:solidFill>
                        <a:srgbClr val="FF32A9"/>
                      </a:solidFill>
                      <a:prstDash val="solid"/>
                      <a:round/>
                      <a:headEnd type="none" w="med" len="med"/>
                      <a:tailEnd type="none" w="med" len="med"/>
                    </a:lnT>
                    <a:lnB w="12700" cap="flat" cmpd="sng" algn="ctr">
                      <a:solidFill>
                        <a:srgbClr val="FF32A9"/>
                      </a:solidFill>
                      <a:prstDash val="solid"/>
                      <a:round/>
                      <a:headEnd type="none" w="med" len="med"/>
                      <a:tailEnd type="none" w="med" len="med"/>
                    </a:lnB>
                    <a:solidFill>
                      <a:schemeClr val="bg1"/>
                    </a:solidFill>
                  </a:tcPr>
                </a:tc>
                <a:extLst>
                  <a:ext uri="{0D108BD9-81ED-4DB2-BD59-A6C34878D82A}">
                    <a16:rowId xmlns:a16="http://schemas.microsoft.com/office/drawing/2014/main" val="2804011374"/>
                  </a:ext>
                </a:extLst>
              </a:tr>
              <a:tr h="578575">
                <a:tc>
                  <a:txBody>
                    <a:bodyPr/>
                    <a:lstStyle/>
                    <a:p>
                      <a:pPr algn="ctr"/>
                      <a:r>
                        <a:rPr lang="en-GB" sz="900" dirty="0">
                          <a:solidFill>
                            <a:srgbClr val="3E3F41"/>
                          </a:solidFill>
                          <a:latin typeface="Comic Sans MS" panose="030F0702030302020204" pitchFamily="66" charset="0"/>
                        </a:rPr>
                        <a:t>Exaggerate</a:t>
                      </a:r>
                    </a:p>
                  </a:txBody>
                  <a:tcPr anchor="ctr" anchorCtr="1">
                    <a:lnL w="12700" cap="flat" cmpd="sng" algn="ctr">
                      <a:solidFill>
                        <a:srgbClr val="FF32A9"/>
                      </a:solidFill>
                      <a:prstDash val="solid"/>
                      <a:round/>
                      <a:headEnd type="none" w="med" len="med"/>
                      <a:tailEnd type="none" w="med" len="med"/>
                    </a:lnL>
                    <a:lnR w="12700" cap="flat" cmpd="sng" algn="ctr">
                      <a:solidFill>
                        <a:srgbClr val="FF32A9"/>
                      </a:solidFill>
                      <a:prstDash val="solid"/>
                      <a:round/>
                      <a:headEnd type="none" w="med" len="med"/>
                      <a:tailEnd type="none" w="med" len="med"/>
                    </a:lnR>
                    <a:lnT w="12700" cap="flat" cmpd="sng" algn="ctr">
                      <a:solidFill>
                        <a:srgbClr val="FF32A9"/>
                      </a:solidFill>
                      <a:prstDash val="solid"/>
                      <a:round/>
                      <a:headEnd type="none" w="med" len="med"/>
                      <a:tailEnd type="none" w="med" len="med"/>
                    </a:lnT>
                    <a:lnB w="12700" cap="flat" cmpd="sng" algn="ctr">
                      <a:solidFill>
                        <a:srgbClr val="FF32A9"/>
                      </a:solidFill>
                      <a:prstDash val="solid"/>
                      <a:round/>
                      <a:headEnd type="none" w="med" len="med"/>
                      <a:tailEnd type="none" w="med" len="med"/>
                    </a:lnB>
                    <a:solidFill>
                      <a:schemeClr val="bg1"/>
                    </a:solidFill>
                  </a:tcPr>
                </a:tc>
                <a:tc>
                  <a:txBody>
                    <a:bodyPr/>
                    <a:lstStyle/>
                    <a:p>
                      <a:pPr algn="ctr"/>
                      <a:r>
                        <a:rPr lang="en-GB" sz="900" dirty="0">
                          <a:solidFill>
                            <a:srgbClr val="3E3F41"/>
                          </a:solidFill>
                          <a:latin typeface="Comic Sans MS" panose="030F0702030302020204" pitchFamily="66" charset="0"/>
                        </a:rPr>
                        <a:t>Repeat words and phrases</a:t>
                      </a:r>
                    </a:p>
                  </a:txBody>
                  <a:tcPr anchor="ctr" anchorCtr="1">
                    <a:lnL w="12700" cap="flat" cmpd="sng" algn="ctr">
                      <a:solidFill>
                        <a:srgbClr val="FF32A9"/>
                      </a:solidFill>
                      <a:prstDash val="solid"/>
                      <a:round/>
                      <a:headEnd type="none" w="med" len="med"/>
                      <a:tailEnd type="none" w="med" len="med"/>
                    </a:lnL>
                    <a:lnR w="12700" cap="flat" cmpd="sng" algn="ctr">
                      <a:solidFill>
                        <a:srgbClr val="FF32A9"/>
                      </a:solidFill>
                      <a:prstDash val="solid"/>
                      <a:round/>
                      <a:headEnd type="none" w="med" len="med"/>
                      <a:tailEnd type="none" w="med" len="med"/>
                    </a:lnR>
                    <a:lnT w="12700" cap="flat" cmpd="sng" algn="ctr">
                      <a:solidFill>
                        <a:srgbClr val="FF32A9"/>
                      </a:solidFill>
                      <a:prstDash val="solid"/>
                      <a:round/>
                      <a:headEnd type="none" w="med" len="med"/>
                      <a:tailEnd type="none" w="med" len="med"/>
                    </a:lnT>
                    <a:lnB w="12700" cap="flat" cmpd="sng" algn="ctr">
                      <a:solidFill>
                        <a:srgbClr val="FF32A9"/>
                      </a:solidFill>
                      <a:prstDash val="solid"/>
                      <a:round/>
                      <a:headEnd type="none" w="med" len="med"/>
                      <a:tailEnd type="none" w="med" len="med"/>
                    </a:lnB>
                    <a:solidFill>
                      <a:schemeClr val="bg1"/>
                    </a:solidFill>
                  </a:tcPr>
                </a:tc>
                <a:tc>
                  <a:txBody>
                    <a:bodyPr/>
                    <a:lstStyle/>
                    <a:p>
                      <a:pPr algn="ctr"/>
                      <a:r>
                        <a:rPr lang="en-GB" sz="900" dirty="0">
                          <a:solidFill>
                            <a:srgbClr val="3E3F41"/>
                          </a:solidFill>
                          <a:latin typeface="Comic Sans MS" panose="030F0702030302020204" pitchFamily="66" charset="0"/>
                        </a:rPr>
                        <a:t>Personal-speak to your reader</a:t>
                      </a:r>
                    </a:p>
                  </a:txBody>
                  <a:tcPr anchor="ctr" anchorCtr="1">
                    <a:lnL w="12700" cap="flat" cmpd="sng" algn="ctr">
                      <a:solidFill>
                        <a:srgbClr val="FF32A9"/>
                      </a:solidFill>
                      <a:prstDash val="solid"/>
                      <a:round/>
                      <a:headEnd type="none" w="med" len="med"/>
                      <a:tailEnd type="none" w="med" len="med"/>
                    </a:lnL>
                    <a:lnR w="12700" cap="flat" cmpd="sng" algn="ctr">
                      <a:solidFill>
                        <a:srgbClr val="FF32A9"/>
                      </a:solidFill>
                      <a:prstDash val="solid"/>
                      <a:round/>
                      <a:headEnd type="none" w="med" len="med"/>
                      <a:tailEnd type="none" w="med" len="med"/>
                    </a:lnR>
                    <a:lnT w="12700" cap="flat" cmpd="sng" algn="ctr">
                      <a:solidFill>
                        <a:srgbClr val="FF32A9"/>
                      </a:solidFill>
                      <a:prstDash val="solid"/>
                      <a:round/>
                      <a:headEnd type="none" w="med" len="med"/>
                      <a:tailEnd type="none" w="med" len="med"/>
                    </a:lnT>
                    <a:lnB w="12700" cap="flat" cmpd="sng" algn="ctr">
                      <a:solidFill>
                        <a:srgbClr val="FF32A9"/>
                      </a:solidFill>
                      <a:prstDash val="solid"/>
                      <a:round/>
                      <a:headEnd type="none" w="med" len="med"/>
                      <a:tailEnd type="none" w="med" len="med"/>
                    </a:lnB>
                    <a:solidFill>
                      <a:schemeClr val="bg1"/>
                    </a:solidFill>
                  </a:tcPr>
                </a:tc>
                <a:tc>
                  <a:txBody>
                    <a:bodyPr/>
                    <a:lstStyle/>
                    <a:p>
                      <a:pPr algn="ctr"/>
                      <a:r>
                        <a:rPr lang="en-GB" sz="900" dirty="0">
                          <a:solidFill>
                            <a:srgbClr val="3E3F41"/>
                          </a:solidFill>
                          <a:latin typeface="Comic Sans MS" panose="030F0702030302020204" pitchFamily="66" charset="0"/>
                        </a:rPr>
                        <a:t>Weasel words</a:t>
                      </a:r>
                    </a:p>
                  </a:txBody>
                  <a:tcPr anchor="ctr" anchorCtr="1">
                    <a:lnL w="12700" cap="flat" cmpd="sng" algn="ctr">
                      <a:solidFill>
                        <a:srgbClr val="FF32A9"/>
                      </a:solidFill>
                      <a:prstDash val="solid"/>
                      <a:round/>
                      <a:headEnd type="none" w="med" len="med"/>
                      <a:tailEnd type="none" w="med" len="med"/>
                    </a:lnL>
                    <a:lnR w="12700" cap="flat" cmpd="sng" algn="ctr">
                      <a:solidFill>
                        <a:srgbClr val="FF32A9"/>
                      </a:solidFill>
                      <a:prstDash val="solid"/>
                      <a:round/>
                      <a:headEnd type="none" w="med" len="med"/>
                      <a:tailEnd type="none" w="med" len="med"/>
                    </a:lnR>
                    <a:lnT w="12700" cap="flat" cmpd="sng" algn="ctr">
                      <a:solidFill>
                        <a:srgbClr val="FF32A9"/>
                      </a:solidFill>
                      <a:prstDash val="solid"/>
                      <a:round/>
                      <a:headEnd type="none" w="med" len="med"/>
                      <a:tailEnd type="none" w="med" len="med"/>
                    </a:lnT>
                    <a:lnB w="12700" cap="flat" cmpd="sng" algn="ctr">
                      <a:solidFill>
                        <a:srgbClr val="FF32A9"/>
                      </a:solidFill>
                      <a:prstDash val="solid"/>
                      <a:round/>
                      <a:headEnd type="none" w="med" len="med"/>
                      <a:tailEnd type="none" w="med" len="med"/>
                    </a:lnB>
                    <a:solidFill>
                      <a:schemeClr val="bg1"/>
                    </a:solidFill>
                  </a:tcPr>
                </a:tc>
                <a:tc>
                  <a:txBody>
                    <a:bodyPr/>
                    <a:lstStyle/>
                    <a:p>
                      <a:pPr algn="ctr"/>
                      <a:r>
                        <a:rPr lang="en-GB" sz="900" dirty="0">
                          <a:solidFill>
                            <a:srgbClr val="3E3F41"/>
                          </a:solidFill>
                          <a:latin typeface="Comic Sans MS" panose="030F0702030302020204" pitchFamily="66" charset="0"/>
                        </a:rPr>
                        <a:t>Tempt the</a:t>
                      </a:r>
                      <a:br>
                        <a:rPr lang="en-GB" sz="900" dirty="0">
                          <a:solidFill>
                            <a:srgbClr val="3E3F41"/>
                          </a:solidFill>
                          <a:latin typeface="Comic Sans MS" panose="030F0702030302020204" pitchFamily="66" charset="0"/>
                        </a:rPr>
                      </a:br>
                      <a:r>
                        <a:rPr lang="en-GB" sz="900" dirty="0">
                          <a:solidFill>
                            <a:srgbClr val="3E3F41"/>
                          </a:solidFill>
                          <a:latin typeface="Comic Sans MS" panose="030F0702030302020204" pitchFamily="66" charset="0"/>
                        </a:rPr>
                        <a:t>reader</a:t>
                      </a:r>
                    </a:p>
                  </a:txBody>
                  <a:tcPr anchor="ctr" anchorCtr="1">
                    <a:lnL w="12700" cap="flat" cmpd="sng" algn="ctr">
                      <a:solidFill>
                        <a:srgbClr val="FF32A9"/>
                      </a:solidFill>
                      <a:prstDash val="solid"/>
                      <a:round/>
                      <a:headEnd type="none" w="med" len="med"/>
                      <a:tailEnd type="none" w="med" len="med"/>
                    </a:lnL>
                    <a:lnR w="12700" cap="flat" cmpd="sng" algn="ctr">
                      <a:solidFill>
                        <a:srgbClr val="FF32A9"/>
                      </a:solidFill>
                      <a:prstDash val="solid"/>
                      <a:round/>
                      <a:headEnd type="none" w="med" len="med"/>
                      <a:tailEnd type="none" w="med" len="med"/>
                    </a:lnR>
                    <a:lnT w="12700" cap="flat" cmpd="sng" algn="ctr">
                      <a:solidFill>
                        <a:srgbClr val="FF32A9"/>
                      </a:solidFill>
                      <a:prstDash val="solid"/>
                      <a:round/>
                      <a:headEnd type="none" w="med" len="med"/>
                      <a:tailEnd type="none" w="med" len="med"/>
                    </a:lnT>
                    <a:lnB w="12700" cap="flat" cmpd="sng" algn="ctr">
                      <a:solidFill>
                        <a:srgbClr val="FF32A9"/>
                      </a:solidFill>
                      <a:prstDash val="solid"/>
                      <a:round/>
                      <a:headEnd type="none" w="med" len="med"/>
                      <a:tailEnd type="none" w="med" len="med"/>
                    </a:lnB>
                    <a:solidFill>
                      <a:schemeClr val="bg1"/>
                    </a:solidFill>
                  </a:tcPr>
                </a:tc>
                <a:extLst>
                  <a:ext uri="{0D108BD9-81ED-4DB2-BD59-A6C34878D82A}">
                    <a16:rowId xmlns:a16="http://schemas.microsoft.com/office/drawing/2014/main" val="2330917437"/>
                  </a:ext>
                </a:extLst>
              </a:tr>
              <a:tr h="578575">
                <a:tc>
                  <a:txBody>
                    <a:bodyPr/>
                    <a:lstStyle/>
                    <a:p>
                      <a:pPr algn="ctr"/>
                      <a:r>
                        <a:rPr lang="en-GB" sz="900" dirty="0">
                          <a:solidFill>
                            <a:srgbClr val="3E3F41"/>
                          </a:solidFill>
                          <a:latin typeface="Comic Sans MS" panose="030F0702030302020204" pitchFamily="66" charset="0"/>
                        </a:rPr>
                        <a:t>Say things to create a picture</a:t>
                      </a:r>
                    </a:p>
                  </a:txBody>
                  <a:tcPr anchor="ctr" anchorCtr="1">
                    <a:lnL w="12700" cap="flat" cmpd="sng" algn="ctr">
                      <a:solidFill>
                        <a:srgbClr val="FF32A9"/>
                      </a:solidFill>
                      <a:prstDash val="solid"/>
                      <a:round/>
                      <a:headEnd type="none" w="med" len="med"/>
                      <a:tailEnd type="none" w="med" len="med"/>
                    </a:lnL>
                    <a:lnR w="12700" cap="flat" cmpd="sng" algn="ctr">
                      <a:solidFill>
                        <a:srgbClr val="FF32A9"/>
                      </a:solidFill>
                      <a:prstDash val="solid"/>
                      <a:round/>
                      <a:headEnd type="none" w="med" len="med"/>
                      <a:tailEnd type="none" w="med" len="med"/>
                    </a:lnR>
                    <a:lnT w="12700" cap="flat" cmpd="sng" algn="ctr">
                      <a:solidFill>
                        <a:srgbClr val="FF32A9"/>
                      </a:solidFill>
                      <a:prstDash val="solid"/>
                      <a:round/>
                      <a:headEnd type="none" w="med" len="med"/>
                      <a:tailEnd type="none" w="med" len="med"/>
                    </a:lnT>
                    <a:lnB w="12700" cap="flat" cmpd="sng" algn="ctr">
                      <a:solidFill>
                        <a:srgbClr val="FF32A9"/>
                      </a:solidFill>
                      <a:prstDash val="solid"/>
                      <a:round/>
                      <a:headEnd type="none" w="med" len="med"/>
                      <a:tailEnd type="none" w="med" len="med"/>
                    </a:lnB>
                    <a:solidFill>
                      <a:schemeClr val="bg1"/>
                    </a:solidFill>
                  </a:tcPr>
                </a:tc>
                <a:tc>
                  <a:txBody>
                    <a:bodyPr/>
                    <a:lstStyle/>
                    <a:p>
                      <a:pPr algn="ctr"/>
                      <a:r>
                        <a:rPr lang="en-GB" sz="900" dirty="0">
                          <a:solidFill>
                            <a:srgbClr val="3E3F41"/>
                          </a:solidFill>
                          <a:latin typeface="Comic Sans MS" panose="030F0702030302020204" pitchFamily="66" charset="0"/>
                        </a:rPr>
                        <a:t>Use short sentences for impact</a:t>
                      </a:r>
                    </a:p>
                  </a:txBody>
                  <a:tcPr anchor="ctr" anchorCtr="1">
                    <a:lnL w="12700" cap="flat" cmpd="sng" algn="ctr">
                      <a:solidFill>
                        <a:srgbClr val="FF32A9"/>
                      </a:solidFill>
                      <a:prstDash val="solid"/>
                      <a:round/>
                      <a:headEnd type="none" w="med" len="med"/>
                      <a:tailEnd type="none" w="med" len="med"/>
                    </a:lnL>
                    <a:lnR w="12700" cap="flat" cmpd="sng" algn="ctr">
                      <a:solidFill>
                        <a:srgbClr val="FF32A9"/>
                      </a:solidFill>
                      <a:prstDash val="solid"/>
                      <a:round/>
                      <a:headEnd type="none" w="med" len="med"/>
                      <a:tailEnd type="none" w="med" len="med"/>
                    </a:lnR>
                    <a:lnT w="12700" cap="flat" cmpd="sng" algn="ctr">
                      <a:solidFill>
                        <a:srgbClr val="FF32A9"/>
                      </a:solidFill>
                      <a:prstDash val="solid"/>
                      <a:round/>
                      <a:headEnd type="none" w="med" len="med"/>
                      <a:tailEnd type="none" w="med" len="med"/>
                    </a:lnT>
                    <a:lnB w="12700" cap="flat" cmpd="sng" algn="ctr">
                      <a:solidFill>
                        <a:srgbClr val="FF32A9"/>
                      </a:solidFill>
                      <a:prstDash val="solid"/>
                      <a:round/>
                      <a:headEnd type="none" w="med" len="med"/>
                      <a:tailEnd type="none" w="med" len="med"/>
                    </a:lnB>
                    <a:solidFill>
                      <a:schemeClr val="bg1"/>
                    </a:solidFill>
                  </a:tcPr>
                </a:tc>
                <a:tc>
                  <a:txBody>
                    <a:bodyPr/>
                    <a:lstStyle/>
                    <a:p>
                      <a:pPr algn="ctr"/>
                      <a:r>
                        <a:rPr lang="en-GB" sz="900" dirty="0">
                          <a:solidFill>
                            <a:srgbClr val="3E3F41"/>
                          </a:solidFill>
                          <a:latin typeface="Comic Sans MS" panose="030F0702030302020204" pitchFamily="66" charset="0"/>
                        </a:rPr>
                        <a:t>Appeal to the reader</a:t>
                      </a:r>
                    </a:p>
                  </a:txBody>
                  <a:tcPr anchor="ctr" anchorCtr="1">
                    <a:lnL w="12700" cap="flat" cmpd="sng" algn="ctr">
                      <a:solidFill>
                        <a:srgbClr val="FF32A9"/>
                      </a:solidFill>
                      <a:prstDash val="solid"/>
                      <a:round/>
                      <a:headEnd type="none" w="med" len="med"/>
                      <a:tailEnd type="none" w="med" len="med"/>
                    </a:lnL>
                    <a:lnR w="12700" cap="flat" cmpd="sng" algn="ctr">
                      <a:solidFill>
                        <a:srgbClr val="FF32A9"/>
                      </a:solidFill>
                      <a:prstDash val="solid"/>
                      <a:round/>
                      <a:headEnd type="none" w="med" len="med"/>
                      <a:tailEnd type="none" w="med" len="med"/>
                    </a:lnR>
                    <a:lnT w="12700" cap="flat" cmpd="sng" algn="ctr">
                      <a:solidFill>
                        <a:srgbClr val="FF32A9"/>
                      </a:solidFill>
                      <a:prstDash val="solid"/>
                      <a:round/>
                      <a:headEnd type="none" w="med" len="med"/>
                      <a:tailEnd type="none" w="med" len="med"/>
                    </a:lnT>
                    <a:lnB w="12700" cap="flat" cmpd="sng" algn="ctr">
                      <a:solidFill>
                        <a:srgbClr val="FF32A9"/>
                      </a:solidFill>
                      <a:prstDash val="solid"/>
                      <a:round/>
                      <a:headEnd type="none" w="med" len="med"/>
                      <a:tailEnd type="none" w="med" len="med"/>
                    </a:lnB>
                    <a:solidFill>
                      <a:schemeClr val="bg1"/>
                    </a:solidFill>
                  </a:tcPr>
                </a:tc>
                <a:tc>
                  <a:txBody>
                    <a:bodyPr/>
                    <a:lstStyle/>
                    <a:p>
                      <a:pPr algn="ctr"/>
                      <a:r>
                        <a:rPr lang="en-GB" sz="900" dirty="0">
                          <a:solidFill>
                            <a:srgbClr val="3E3F41"/>
                          </a:solidFill>
                          <a:latin typeface="Comic Sans MS" panose="030F0702030302020204" pitchFamily="66" charset="0"/>
                        </a:rPr>
                        <a:t>Use exciting phrases</a:t>
                      </a:r>
                    </a:p>
                  </a:txBody>
                  <a:tcPr anchor="ctr" anchorCtr="1">
                    <a:lnL w="12700" cap="flat" cmpd="sng" algn="ctr">
                      <a:solidFill>
                        <a:srgbClr val="FF32A9"/>
                      </a:solidFill>
                      <a:prstDash val="solid"/>
                      <a:round/>
                      <a:headEnd type="none" w="med" len="med"/>
                      <a:tailEnd type="none" w="med" len="med"/>
                    </a:lnL>
                    <a:lnR w="12700" cap="flat" cmpd="sng" algn="ctr">
                      <a:solidFill>
                        <a:srgbClr val="FF32A9"/>
                      </a:solidFill>
                      <a:prstDash val="solid"/>
                      <a:round/>
                      <a:headEnd type="none" w="med" len="med"/>
                      <a:tailEnd type="none" w="med" len="med"/>
                    </a:lnR>
                    <a:lnT w="12700" cap="flat" cmpd="sng" algn="ctr">
                      <a:solidFill>
                        <a:srgbClr val="FF32A9"/>
                      </a:solidFill>
                      <a:prstDash val="solid"/>
                      <a:round/>
                      <a:headEnd type="none" w="med" len="med"/>
                      <a:tailEnd type="none" w="med" len="med"/>
                    </a:lnT>
                    <a:lnB w="12700" cap="flat" cmpd="sng" algn="ctr">
                      <a:solidFill>
                        <a:srgbClr val="FF32A9"/>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dirty="0">
                          <a:solidFill>
                            <a:srgbClr val="3E3F41"/>
                          </a:solidFill>
                          <a:latin typeface="Comic Sans MS" panose="030F0702030302020204" pitchFamily="66" charset="0"/>
                        </a:rPr>
                        <a:t>Promises</a:t>
                      </a:r>
                    </a:p>
                    <a:p>
                      <a:pPr algn="ctr"/>
                      <a:endParaRPr lang="en-GB" sz="900" dirty="0">
                        <a:solidFill>
                          <a:srgbClr val="3E3F41"/>
                        </a:solidFill>
                        <a:latin typeface="Comic Sans MS" panose="030F0702030302020204" pitchFamily="66" charset="0"/>
                      </a:endParaRPr>
                    </a:p>
                  </a:txBody>
                  <a:tcPr anchor="ctr" anchorCtr="1">
                    <a:lnL w="12700" cap="flat" cmpd="sng" algn="ctr">
                      <a:solidFill>
                        <a:srgbClr val="FF32A9"/>
                      </a:solidFill>
                      <a:prstDash val="solid"/>
                      <a:round/>
                      <a:headEnd type="none" w="med" len="med"/>
                      <a:tailEnd type="none" w="med" len="med"/>
                    </a:lnL>
                    <a:lnR w="12700" cap="flat" cmpd="sng" algn="ctr">
                      <a:solidFill>
                        <a:srgbClr val="FF32A9"/>
                      </a:solidFill>
                      <a:prstDash val="solid"/>
                      <a:round/>
                      <a:headEnd type="none" w="med" len="med"/>
                      <a:tailEnd type="none" w="med" len="med"/>
                    </a:lnR>
                    <a:lnT w="12700" cap="flat" cmpd="sng" algn="ctr">
                      <a:solidFill>
                        <a:srgbClr val="FF32A9"/>
                      </a:solidFill>
                      <a:prstDash val="solid"/>
                      <a:round/>
                      <a:headEnd type="none" w="med" len="med"/>
                      <a:tailEnd type="none" w="med" len="med"/>
                    </a:lnT>
                    <a:lnB w="12700" cap="flat" cmpd="sng" algn="ctr">
                      <a:solidFill>
                        <a:srgbClr val="FF32A9"/>
                      </a:solidFill>
                      <a:prstDash val="solid"/>
                      <a:round/>
                      <a:headEnd type="none" w="med" len="med"/>
                      <a:tailEnd type="none" w="med" len="med"/>
                    </a:lnB>
                    <a:solidFill>
                      <a:schemeClr val="bg1"/>
                    </a:solidFill>
                  </a:tcPr>
                </a:tc>
                <a:extLst>
                  <a:ext uri="{0D108BD9-81ED-4DB2-BD59-A6C34878D82A}">
                    <a16:rowId xmlns:a16="http://schemas.microsoft.com/office/drawing/2014/main" val="3067281837"/>
                  </a:ext>
                </a:extLst>
              </a:tr>
            </a:tbl>
          </a:graphicData>
        </a:graphic>
      </p:graphicFrame>
      <p:sp>
        <p:nvSpPr>
          <p:cNvPr id="2" name="Rectangle 1">
            <a:extLst>
              <a:ext uri="{FF2B5EF4-FFF2-40B4-BE49-F238E27FC236}">
                <a16:creationId xmlns:a16="http://schemas.microsoft.com/office/drawing/2014/main" id="{B47F8D96-6F27-B146-B76B-CE82EBFF855F}"/>
              </a:ext>
            </a:extLst>
          </p:cNvPr>
          <p:cNvSpPr/>
          <p:nvPr/>
        </p:nvSpPr>
        <p:spPr>
          <a:xfrm>
            <a:off x="984069" y="1358879"/>
            <a:ext cx="10241280" cy="4693578"/>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9" name="Picture 18">
            <a:extLst>
              <a:ext uri="{FF2B5EF4-FFF2-40B4-BE49-F238E27FC236}">
                <a16:creationId xmlns:a16="http://schemas.microsoft.com/office/drawing/2014/main" id="{70B14F15-5E1C-7D42-BFE3-5CF852A65E2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470114" y="1606985"/>
            <a:ext cx="1251771" cy="180060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B8EB34A-BB90-9D4A-BB74-4A074E75999A}"/>
              </a:ext>
            </a:extLst>
          </p:cNvPr>
          <p:cNvSpPr/>
          <p:nvPr/>
        </p:nvSpPr>
        <p:spPr>
          <a:xfrm>
            <a:off x="7579518" y="3872812"/>
            <a:ext cx="3556449" cy="209733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extBox 36">
            <a:extLst>
              <a:ext uri="{FF2B5EF4-FFF2-40B4-BE49-F238E27FC236}">
                <a16:creationId xmlns:a16="http://schemas.microsoft.com/office/drawing/2014/main" id="{95C377C8-E7B8-C344-A172-4670E5F5AA91}"/>
              </a:ext>
            </a:extLst>
          </p:cNvPr>
          <p:cNvSpPr txBox="1"/>
          <p:nvPr/>
        </p:nvSpPr>
        <p:spPr>
          <a:xfrm>
            <a:off x="7765933" y="3981501"/>
            <a:ext cx="3556449" cy="2080057"/>
          </a:xfrm>
          <a:prstGeom prst="rect">
            <a:avLst/>
          </a:prstGeom>
          <a:noFill/>
        </p:spPr>
        <p:txBody>
          <a:bodyPr wrap="square" rtlCol="0">
            <a:spAutoFit/>
          </a:bodyPr>
          <a:lstStyle/>
          <a:p>
            <a:r>
              <a:rPr lang="en-GB" sz="1050" b="1" dirty="0">
                <a:solidFill>
                  <a:schemeClr val="bg1"/>
                </a:solidFill>
                <a:latin typeface="Comic Sans MS" panose="030F0702030302020204" pitchFamily="66" charset="0"/>
              </a:rPr>
              <a:t>Checklist – is your writing:</a:t>
            </a:r>
          </a:p>
          <a:p>
            <a:pPr marL="133350" indent="-133350">
              <a:buFont typeface="Arial" panose="020B0604020202020204" pitchFamily="34" charset="0"/>
              <a:buChar char="•"/>
            </a:pPr>
            <a:r>
              <a:rPr lang="en-GB" sz="1050" dirty="0">
                <a:solidFill>
                  <a:schemeClr val="bg1"/>
                </a:solidFill>
                <a:latin typeface="Comic Sans MS" panose="030F0702030302020204" pitchFamily="66" charset="0"/>
              </a:rPr>
              <a:t>written in the </a:t>
            </a:r>
            <a:r>
              <a:rPr lang="en-GB" sz="1050" b="1" dirty="0">
                <a:solidFill>
                  <a:schemeClr val="bg1"/>
                </a:solidFill>
                <a:latin typeface="Comic Sans MS" panose="030F0702030302020204" pitchFamily="66" charset="0"/>
              </a:rPr>
              <a:t>present</a:t>
            </a:r>
            <a:r>
              <a:rPr lang="en-GB" sz="1050" dirty="0">
                <a:solidFill>
                  <a:schemeClr val="bg1"/>
                </a:solidFill>
                <a:latin typeface="Comic Sans MS" panose="030F0702030302020204" pitchFamily="66" charset="0"/>
              </a:rPr>
              <a:t> tense</a:t>
            </a:r>
          </a:p>
          <a:p>
            <a:pPr marL="133350" indent="-133350">
              <a:buFont typeface="Arial" panose="020B0604020202020204" pitchFamily="34" charset="0"/>
              <a:buChar char="•"/>
            </a:pPr>
            <a:r>
              <a:rPr lang="en-GB" sz="1050" dirty="0">
                <a:solidFill>
                  <a:schemeClr val="bg1"/>
                </a:solidFill>
                <a:latin typeface="Comic Sans MS" panose="030F0702030302020204" pitchFamily="66" charset="0"/>
              </a:rPr>
              <a:t>written in </a:t>
            </a:r>
            <a:r>
              <a:rPr lang="en-GB" sz="1050" b="1" dirty="0">
                <a:solidFill>
                  <a:schemeClr val="bg1"/>
                </a:solidFill>
                <a:latin typeface="Comic Sans MS" panose="030F0702030302020204" pitchFamily="66" charset="0"/>
              </a:rPr>
              <a:t>first or second</a:t>
            </a:r>
            <a:r>
              <a:rPr lang="en-GB" sz="1050" dirty="0">
                <a:solidFill>
                  <a:schemeClr val="bg1"/>
                </a:solidFill>
                <a:latin typeface="Comic Sans MS" panose="030F0702030302020204" pitchFamily="66" charset="0"/>
              </a:rPr>
              <a:t> person</a:t>
            </a:r>
          </a:p>
          <a:p>
            <a:pPr marL="133350" indent="-133350">
              <a:buFont typeface="Arial" panose="020B0604020202020204" pitchFamily="34" charset="0"/>
              <a:buChar char="•"/>
            </a:pPr>
            <a:r>
              <a:rPr lang="en-GB" sz="1050" dirty="0">
                <a:solidFill>
                  <a:schemeClr val="bg1"/>
                </a:solidFill>
                <a:latin typeface="Comic Sans MS" panose="030F0702030302020204" pitchFamily="66" charset="0"/>
              </a:rPr>
              <a:t>speaking directly to the reader</a:t>
            </a:r>
          </a:p>
          <a:p>
            <a:pPr marL="133350" indent="-133350">
              <a:buFont typeface="Arial" panose="020B0604020202020204" pitchFamily="34" charset="0"/>
              <a:buChar char="•"/>
            </a:pPr>
            <a:r>
              <a:rPr lang="en-GB" sz="1050" dirty="0">
                <a:solidFill>
                  <a:schemeClr val="bg1"/>
                </a:solidFill>
                <a:latin typeface="Comic Sans MS" panose="030F0702030302020204" pitchFamily="66" charset="0"/>
              </a:rPr>
              <a:t>written in a </a:t>
            </a:r>
            <a:r>
              <a:rPr lang="en-GB" sz="1050" b="1" dirty="0">
                <a:solidFill>
                  <a:schemeClr val="bg1"/>
                </a:solidFill>
                <a:latin typeface="Comic Sans MS" panose="030F0702030302020204" pitchFamily="66" charset="0"/>
              </a:rPr>
              <a:t>personal</a:t>
            </a:r>
            <a:r>
              <a:rPr lang="en-GB" sz="1050" dirty="0">
                <a:solidFill>
                  <a:schemeClr val="bg1"/>
                </a:solidFill>
                <a:latin typeface="Comic Sans MS" panose="030F0702030302020204" pitchFamily="66" charset="0"/>
              </a:rPr>
              <a:t> style</a:t>
            </a:r>
          </a:p>
          <a:p>
            <a:pPr marL="133350" indent="-133350">
              <a:buFont typeface="Arial" panose="020B0604020202020204" pitchFamily="34" charset="0"/>
              <a:buChar char="•"/>
            </a:pPr>
            <a:r>
              <a:rPr lang="en-GB" sz="1050" dirty="0">
                <a:solidFill>
                  <a:schemeClr val="bg1"/>
                </a:solidFill>
                <a:latin typeface="Comic Sans MS" panose="030F0702030302020204" pitchFamily="66" charset="0"/>
              </a:rPr>
              <a:t>written to make your reader want something</a:t>
            </a:r>
          </a:p>
          <a:p>
            <a:pPr>
              <a:spcBef>
                <a:spcPts val="300"/>
              </a:spcBef>
            </a:pPr>
            <a:r>
              <a:rPr lang="en-GB" sz="1050" b="1" dirty="0">
                <a:solidFill>
                  <a:schemeClr val="bg1"/>
                </a:solidFill>
                <a:latin typeface="Comic Sans MS" panose="030F0702030302020204" pitchFamily="66" charset="0"/>
              </a:rPr>
              <a:t>Have you used:</a:t>
            </a:r>
          </a:p>
          <a:p>
            <a:pPr marL="133350" indent="-133350">
              <a:buFont typeface="Arial" panose="020B0604020202020204" pitchFamily="34" charset="0"/>
              <a:buChar char="•"/>
            </a:pPr>
            <a:r>
              <a:rPr lang="en-GB" sz="1050" dirty="0">
                <a:solidFill>
                  <a:schemeClr val="bg1"/>
                </a:solidFill>
                <a:latin typeface="Comic Sans MS" panose="030F0702030302020204" pitchFamily="66" charset="0"/>
              </a:rPr>
              <a:t>a snappy slogan</a:t>
            </a:r>
          </a:p>
          <a:p>
            <a:pPr marL="133350" indent="-133350">
              <a:buFont typeface="Arial" panose="020B0604020202020204" pitchFamily="34" charset="0"/>
              <a:buChar char="•"/>
            </a:pPr>
            <a:r>
              <a:rPr lang="en-GB" sz="1050" dirty="0">
                <a:solidFill>
                  <a:schemeClr val="bg1"/>
                </a:solidFill>
                <a:latin typeface="Comic Sans MS" panose="030F0702030302020204" pitchFamily="66" charset="0"/>
              </a:rPr>
              <a:t>flowery language</a:t>
            </a:r>
          </a:p>
          <a:p>
            <a:pPr marL="133350" indent="-133350">
              <a:buFont typeface="Arial" panose="020B0604020202020204" pitchFamily="34" charset="0"/>
              <a:buChar char="•"/>
            </a:pPr>
            <a:r>
              <a:rPr lang="en-GB" sz="1050" dirty="0">
                <a:solidFill>
                  <a:schemeClr val="bg1"/>
                </a:solidFill>
                <a:latin typeface="Comic Sans MS" panose="030F0702030302020204" pitchFamily="66" charset="0"/>
              </a:rPr>
              <a:t>exaggeration</a:t>
            </a:r>
          </a:p>
          <a:p>
            <a:pPr marL="133350" indent="-133350">
              <a:buFont typeface="Arial" panose="020B0604020202020204" pitchFamily="34" charset="0"/>
              <a:buChar char="•"/>
            </a:pPr>
            <a:r>
              <a:rPr lang="en-GB" sz="1050" dirty="0">
                <a:solidFill>
                  <a:schemeClr val="bg1"/>
                </a:solidFill>
                <a:latin typeface="Comic Sans MS" panose="030F0702030302020204" pitchFamily="66" charset="0"/>
              </a:rPr>
              <a:t>weasel words?</a:t>
            </a:r>
          </a:p>
          <a:p>
            <a:endParaRPr lang="en-GB" sz="1200" dirty="0">
              <a:solidFill>
                <a:schemeClr val="bg1"/>
              </a:solidFill>
              <a:latin typeface="Comic Sans MS" panose="030F0702030302020204" pitchFamily="66" charset="0"/>
            </a:endParaRPr>
          </a:p>
        </p:txBody>
      </p:sp>
      <p:sp>
        <p:nvSpPr>
          <p:cNvPr id="43" name="Rectangle 42">
            <a:extLst>
              <a:ext uri="{FF2B5EF4-FFF2-40B4-BE49-F238E27FC236}">
                <a16:creationId xmlns:a16="http://schemas.microsoft.com/office/drawing/2014/main" id="{95980B95-A7AC-5E4B-BA26-9482C999FFA9}"/>
              </a:ext>
            </a:extLst>
          </p:cNvPr>
          <p:cNvSpPr/>
          <p:nvPr/>
        </p:nvSpPr>
        <p:spPr>
          <a:xfrm>
            <a:off x="1156061" y="1511245"/>
            <a:ext cx="3512423" cy="1860005"/>
          </a:xfrm>
          <a:prstGeom prst="rect">
            <a:avLst/>
          </a:prstGeom>
          <a:solidFill>
            <a:schemeClr val="bg1"/>
          </a:solidFill>
          <a:ln w="57150" cap="rnd">
            <a:solidFill>
              <a:srgbClr val="FFA9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FC04F5BC-10CB-554C-BE78-2622F0BD5E1E}"/>
              </a:ext>
            </a:extLst>
          </p:cNvPr>
          <p:cNvSpPr txBox="1"/>
          <p:nvPr/>
        </p:nvSpPr>
        <p:spPr>
          <a:xfrm>
            <a:off x="1156061" y="1624943"/>
            <a:ext cx="3498823" cy="323165"/>
          </a:xfrm>
          <a:prstGeom prst="rect">
            <a:avLst/>
          </a:prstGeom>
          <a:noFill/>
        </p:spPr>
        <p:txBody>
          <a:bodyPr wrap="square" rtlCol="0">
            <a:spAutoFit/>
          </a:bodyPr>
          <a:lstStyle/>
          <a:p>
            <a:pPr algn="ctr"/>
            <a:r>
              <a:rPr lang="en-GB" sz="1500" b="1" dirty="0">
                <a:solidFill>
                  <a:srgbClr val="FFA900"/>
                </a:solidFill>
                <a:latin typeface="Comic Sans MS" panose="030F0702030302020204" pitchFamily="66" charset="0"/>
              </a:rPr>
              <a:t>Spidergram</a:t>
            </a:r>
          </a:p>
        </p:txBody>
      </p:sp>
      <p:grpSp>
        <p:nvGrpSpPr>
          <p:cNvPr id="82" name="Group 81">
            <a:extLst>
              <a:ext uri="{FF2B5EF4-FFF2-40B4-BE49-F238E27FC236}">
                <a16:creationId xmlns:a16="http://schemas.microsoft.com/office/drawing/2014/main" id="{30E775D6-C8A5-3343-B63A-416867D09710}"/>
              </a:ext>
            </a:extLst>
          </p:cNvPr>
          <p:cNvGrpSpPr/>
          <p:nvPr/>
        </p:nvGrpSpPr>
        <p:grpSpPr>
          <a:xfrm>
            <a:off x="1314422" y="1636128"/>
            <a:ext cx="3168704" cy="1576906"/>
            <a:chOff x="1527810" y="1654769"/>
            <a:chExt cx="3168704" cy="1576906"/>
          </a:xfrm>
        </p:grpSpPr>
        <p:sp>
          <p:nvSpPr>
            <p:cNvPr id="22" name="Oval 21">
              <a:extLst>
                <a:ext uri="{FF2B5EF4-FFF2-40B4-BE49-F238E27FC236}">
                  <a16:creationId xmlns:a16="http://schemas.microsoft.com/office/drawing/2014/main" id="{2AFA00AF-5989-EB44-A820-2AEA4266FE85}"/>
                </a:ext>
              </a:extLst>
            </p:cNvPr>
            <p:cNvSpPr/>
            <p:nvPr/>
          </p:nvSpPr>
          <p:spPr>
            <a:xfrm>
              <a:off x="2573961" y="2265765"/>
              <a:ext cx="899791" cy="442245"/>
            </a:xfrm>
            <a:prstGeom prst="ellipse">
              <a:avLst/>
            </a:prstGeom>
            <a:noFill/>
            <a:ln w="28575">
              <a:solidFill>
                <a:srgbClr val="3E3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a:extLst>
                <a:ext uri="{FF2B5EF4-FFF2-40B4-BE49-F238E27FC236}">
                  <a16:creationId xmlns:a16="http://schemas.microsoft.com/office/drawing/2014/main" id="{339FAFBD-26AE-B74C-A1B3-4C265FE72045}"/>
                </a:ext>
              </a:extLst>
            </p:cNvPr>
            <p:cNvSpPr/>
            <p:nvPr/>
          </p:nvSpPr>
          <p:spPr>
            <a:xfrm>
              <a:off x="1842879" y="1926604"/>
              <a:ext cx="562368" cy="276402"/>
            </a:xfrm>
            <a:prstGeom prst="ellipse">
              <a:avLst/>
            </a:prstGeom>
            <a:noFill/>
            <a:ln w="28575">
              <a:solidFill>
                <a:srgbClr val="3E3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Oval 23">
              <a:extLst>
                <a:ext uri="{FF2B5EF4-FFF2-40B4-BE49-F238E27FC236}">
                  <a16:creationId xmlns:a16="http://schemas.microsoft.com/office/drawing/2014/main" id="{D4DEA158-D4EA-DF4C-96BF-E28C41CBECF4}"/>
                </a:ext>
              </a:extLst>
            </p:cNvPr>
            <p:cNvSpPr/>
            <p:nvPr/>
          </p:nvSpPr>
          <p:spPr>
            <a:xfrm>
              <a:off x="3666625" y="1847337"/>
              <a:ext cx="562368" cy="276402"/>
            </a:xfrm>
            <a:prstGeom prst="ellipse">
              <a:avLst/>
            </a:prstGeom>
            <a:noFill/>
            <a:ln w="28575">
              <a:solidFill>
                <a:srgbClr val="3E3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Oval 24">
              <a:extLst>
                <a:ext uri="{FF2B5EF4-FFF2-40B4-BE49-F238E27FC236}">
                  <a16:creationId xmlns:a16="http://schemas.microsoft.com/office/drawing/2014/main" id="{60186557-DA51-3949-863F-04561F8C783F}"/>
                </a:ext>
              </a:extLst>
            </p:cNvPr>
            <p:cNvSpPr/>
            <p:nvPr/>
          </p:nvSpPr>
          <p:spPr>
            <a:xfrm>
              <a:off x="3942395" y="2687935"/>
              <a:ext cx="562368" cy="276402"/>
            </a:xfrm>
            <a:prstGeom prst="ellipse">
              <a:avLst/>
            </a:prstGeom>
            <a:noFill/>
            <a:ln w="28575">
              <a:solidFill>
                <a:srgbClr val="3E3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25">
              <a:extLst>
                <a:ext uri="{FF2B5EF4-FFF2-40B4-BE49-F238E27FC236}">
                  <a16:creationId xmlns:a16="http://schemas.microsoft.com/office/drawing/2014/main" id="{2373F07B-3F45-0243-9F8E-A5F4216292C4}"/>
                </a:ext>
              </a:extLst>
            </p:cNvPr>
            <p:cNvSpPr/>
            <p:nvPr/>
          </p:nvSpPr>
          <p:spPr>
            <a:xfrm>
              <a:off x="3005111" y="2909058"/>
              <a:ext cx="562368" cy="276402"/>
            </a:xfrm>
            <a:prstGeom prst="ellipse">
              <a:avLst/>
            </a:prstGeom>
            <a:noFill/>
            <a:ln w="28575">
              <a:solidFill>
                <a:srgbClr val="3E3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Oval 26">
              <a:extLst>
                <a:ext uri="{FF2B5EF4-FFF2-40B4-BE49-F238E27FC236}">
                  <a16:creationId xmlns:a16="http://schemas.microsoft.com/office/drawing/2014/main" id="{6CFEBC16-F88E-C744-9300-EEA23C32DD10}"/>
                </a:ext>
              </a:extLst>
            </p:cNvPr>
            <p:cNvSpPr/>
            <p:nvPr/>
          </p:nvSpPr>
          <p:spPr>
            <a:xfrm>
              <a:off x="1828591" y="2729719"/>
              <a:ext cx="562368" cy="276402"/>
            </a:xfrm>
            <a:prstGeom prst="ellipse">
              <a:avLst/>
            </a:prstGeom>
            <a:noFill/>
            <a:ln w="28575">
              <a:solidFill>
                <a:srgbClr val="3E3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Connector 6">
              <a:extLst>
                <a:ext uri="{FF2B5EF4-FFF2-40B4-BE49-F238E27FC236}">
                  <a16:creationId xmlns:a16="http://schemas.microsoft.com/office/drawing/2014/main" id="{9C86079B-B2C8-6347-A478-7E347EC7843D}"/>
                </a:ext>
              </a:extLst>
            </p:cNvPr>
            <p:cNvCxnSpPr>
              <a:cxnSpLocks/>
              <a:stCxn id="23" idx="6"/>
              <a:endCxn id="22" idx="1"/>
            </p:cNvCxnSpPr>
            <p:nvPr/>
          </p:nvCxnSpPr>
          <p:spPr>
            <a:xfrm>
              <a:off x="2405247" y="2064805"/>
              <a:ext cx="300485" cy="265725"/>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2EEDF44-C2B8-074D-944E-005B37ADF034}"/>
                </a:ext>
              </a:extLst>
            </p:cNvPr>
            <p:cNvCxnSpPr>
              <a:cxnSpLocks/>
              <a:endCxn id="24" idx="3"/>
            </p:cNvCxnSpPr>
            <p:nvPr/>
          </p:nvCxnSpPr>
          <p:spPr>
            <a:xfrm flipV="1">
              <a:off x="3387754" y="2083261"/>
              <a:ext cx="361228" cy="278584"/>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6007941D-BEA9-2847-B376-FFC9CBA3C918}"/>
                </a:ext>
              </a:extLst>
            </p:cNvPr>
            <p:cNvCxnSpPr>
              <a:cxnSpLocks/>
              <a:endCxn id="25" idx="2"/>
            </p:cNvCxnSpPr>
            <p:nvPr/>
          </p:nvCxnSpPr>
          <p:spPr>
            <a:xfrm>
              <a:off x="3458602" y="2541427"/>
              <a:ext cx="483793" cy="284709"/>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CB1651CE-113B-C94F-B542-D1D77E3439DD}"/>
                </a:ext>
              </a:extLst>
            </p:cNvPr>
            <p:cNvCxnSpPr>
              <a:cxnSpLocks/>
              <a:endCxn id="26" idx="0"/>
            </p:cNvCxnSpPr>
            <p:nvPr/>
          </p:nvCxnSpPr>
          <p:spPr>
            <a:xfrm>
              <a:off x="3101414" y="2705733"/>
              <a:ext cx="184881" cy="203325"/>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B4AC398-CE8B-2948-A7C2-083A36028147}"/>
                </a:ext>
              </a:extLst>
            </p:cNvPr>
            <p:cNvCxnSpPr>
              <a:cxnSpLocks/>
              <a:stCxn id="22" idx="3"/>
              <a:endCxn id="27" idx="6"/>
            </p:cNvCxnSpPr>
            <p:nvPr/>
          </p:nvCxnSpPr>
          <p:spPr>
            <a:xfrm flipH="1">
              <a:off x="2390959" y="2643245"/>
              <a:ext cx="314773" cy="224675"/>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E7B8684-7291-9E42-922F-1A4E259EBFFC}"/>
                </a:ext>
              </a:extLst>
            </p:cNvPr>
            <p:cNvCxnSpPr>
              <a:cxnSpLocks/>
            </p:cNvCxnSpPr>
            <p:nvPr/>
          </p:nvCxnSpPr>
          <p:spPr>
            <a:xfrm>
              <a:off x="4167370" y="2076872"/>
              <a:ext cx="210912" cy="142768"/>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69E293EE-E962-1D42-8A4A-949A5B56BD45}"/>
                </a:ext>
              </a:extLst>
            </p:cNvPr>
            <p:cNvCxnSpPr>
              <a:cxnSpLocks/>
            </p:cNvCxnSpPr>
            <p:nvPr/>
          </p:nvCxnSpPr>
          <p:spPr>
            <a:xfrm flipV="1">
              <a:off x="3998293" y="1665733"/>
              <a:ext cx="0" cy="172398"/>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34105262-5A1D-B347-A743-E5E91A948357}"/>
                </a:ext>
              </a:extLst>
            </p:cNvPr>
            <p:cNvCxnSpPr>
              <a:cxnSpLocks/>
            </p:cNvCxnSpPr>
            <p:nvPr/>
          </p:nvCxnSpPr>
          <p:spPr>
            <a:xfrm>
              <a:off x="4485602" y="2870661"/>
              <a:ext cx="210912" cy="142768"/>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49D3A95D-0EF5-5446-9B86-FAB3ABBC8A3A}"/>
                </a:ext>
              </a:extLst>
            </p:cNvPr>
            <p:cNvCxnSpPr>
              <a:cxnSpLocks/>
            </p:cNvCxnSpPr>
            <p:nvPr/>
          </p:nvCxnSpPr>
          <p:spPr>
            <a:xfrm flipV="1">
              <a:off x="4291186" y="2486887"/>
              <a:ext cx="128588" cy="196894"/>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C97E3D21-1EDB-B245-B092-2D313A68287E}"/>
                </a:ext>
              </a:extLst>
            </p:cNvPr>
            <p:cNvCxnSpPr>
              <a:cxnSpLocks/>
            </p:cNvCxnSpPr>
            <p:nvPr/>
          </p:nvCxnSpPr>
          <p:spPr>
            <a:xfrm flipH="1">
              <a:off x="4075174" y="2963530"/>
              <a:ext cx="103247" cy="234700"/>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B3822AB2-5797-BC40-ABBD-6571A9A3F989}"/>
                </a:ext>
              </a:extLst>
            </p:cNvPr>
            <p:cNvCxnSpPr>
              <a:cxnSpLocks/>
            </p:cNvCxnSpPr>
            <p:nvPr/>
          </p:nvCxnSpPr>
          <p:spPr>
            <a:xfrm flipH="1">
              <a:off x="2840131" y="3070663"/>
              <a:ext cx="174527" cy="82491"/>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ABDB1028-356F-DC4F-A934-BFF531906367}"/>
                </a:ext>
              </a:extLst>
            </p:cNvPr>
            <p:cNvCxnSpPr>
              <a:cxnSpLocks/>
            </p:cNvCxnSpPr>
            <p:nvPr/>
          </p:nvCxnSpPr>
          <p:spPr>
            <a:xfrm flipH="1" flipV="1">
              <a:off x="3568795" y="3067429"/>
              <a:ext cx="147512" cy="89778"/>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361957CB-3A07-6C44-A571-FB732529C5B3}"/>
                </a:ext>
              </a:extLst>
            </p:cNvPr>
            <p:cNvCxnSpPr>
              <a:cxnSpLocks/>
            </p:cNvCxnSpPr>
            <p:nvPr/>
          </p:nvCxnSpPr>
          <p:spPr>
            <a:xfrm>
              <a:off x="2128834" y="3006370"/>
              <a:ext cx="107159" cy="225305"/>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15618236-167E-7D40-A9FD-FFBD2168C3EE}"/>
                </a:ext>
              </a:extLst>
            </p:cNvPr>
            <p:cNvCxnSpPr>
              <a:cxnSpLocks/>
            </p:cNvCxnSpPr>
            <p:nvPr/>
          </p:nvCxnSpPr>
          <p:spPr>
            <a:xfrm>
              <a:off x="1793080" y="2542300"/>
              <a:ext cx="107159" cy="225305"/>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F4BEB546-8AEE-A842-BCE2-A030B873FE14}"/>
                </a:ext>
              </a:extLst>
            </p:cNvPr>
            <p:cNvCxnSpPr>
              <a:cxnSpLocks/>
            </p:cNvCxnSpPr>
            <p:nvPr/>
          </p:nvCxnSpPr>
          <p:spPr>
            <a:xfrm flipH="1">
              <a:off x="1621139" y="2899487"/>
              <a:ext cx="214803" cy="147772"/>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843F1007-FF7C-F546-BD66-3155D3086D02}"/>
                </a:ext>
              </a:extLst>
            </p:cNvPr>
            <p:cNvCxnSpPr>
              <a:cxnSpLocks/>
              <a:endCxn id="23" idx="0"/>
            </p:cNvCxnSpPr>
            <p:nvPr/>
          </p:nvCxnSpPr>
          <p:spPr>
            <a:xfrm>
              <a:off x="1900236" y="1654769"/>
              <a:ext cx="223827" cy="271835"/>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B5E3D17A-6ADF-664B-A622-F225F7DAD82A}"/>
                </a:ext>
              </a:extLst>
            </p:cNvPr>
            <p:cNvCxnSpPr>
              <a:cxnSpLocks/>
            </p:cNvCxnSpPr>
            <p:nvPr/>
          </p:nvCxnSpPr>
          <p:spPr>
            <a:xfrm flipH="1">
              <a:off x="1527810" y="2099114"/>
              <a:ext cx="315274" cy="67177"/>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grpSp>
      <p:pic>
        <p:nvPicPr>
          <p:cNvPr id="89" name="Picture 88" descr="A picture containing close&#10;&#10;Description automatically generated">
            <a:extLst>
              <a:ext uri="{FF2B5EF4-FFF2-40B4-BE49-F238E27FC236}">
                <a16:creationId xmlns:a16="http://schemas.microsoft.com/office/drawing/2014/main" id="{E1B660AE-5B8D-0F4E-B2B5-35B7A5F2CC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4677193" y="1072768"/>
            <a:ext cx="2837092" cy="778600"/>
          </a:xfrm>
          <a:prstGeom prst="rect">
            <a:avLst/>
          </a:prstGeom>
        </p:spPr>
      </p:pic>
      <p:sp>
        <p:nvSpPr>
          <p:cNvPr id="90" name="Subtitle 2">
            <a:extLst>
              <a:ext uri="{FF2B5EF4-FFF2-40B4-BE49-F238E27FC236}">
                <a16:creationId xmlns:a16="http://schemas.microsoft.com/office/drawing/2014/main" id="{79B36D84-BC89-8149-A193-7DD08154A1C5}"/>
              </a:ext>
            </a:extLst>
          </p:cNvPr>
          <p:cNvSpPr txBox="1">
            <a:spLocks/>
          </p:cNvSpPr>
          <p:nvPr/>
        </p:nvSpPr>
        <p:spPr>
          <a:xfrm>
            <a:off x="5120406" y="1296632"/>
            <a:ext cx="1986564" cy="402577"/>
          </a:xfrm>
          <a:prstGeom prst="rect">
            <a:avLst/>
          </a:prstGeom>
        </p:spPr>
        <p:txBody>
          <a:bodyPr>
            <a:prstTxWarp prst="textArchUp">
              <a:avLst/>
            </a:prstTxWarp>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600" b="1" dirty="0">
                <a:solidFill>
                  <a:srgbClr val="3E3F41"/>
                </a:solidFill>
                <a:latin typeface="Comic Sans MS" panose="030F0902030302020204" pitchFamily="66" charset="0"/>
              </a:rPr>
              <a:t>Visit this place!</a:t>
            </a:r>
            <a:endParaRPr lang="en-US" sz="1600" b="1" dirty="0">
              <a:solidFill>
                <a:srgbClr val="3E3F41"/>
              </a:solidFill>
              <a:latin typeface="Comic Sans MS" panose="030F0902030302020204" pitchFamily="66" charset="0"/>
              <a:cs typeface="Arial" panose="020B0604020202020204" pitchFamily="34" charset="0"/>
            </a:endParaRPr>
          </a:p>
        </p:txBody>
      </p:sp>
      <p:sp>
        <p:nvSpPr>
          <p:cNvPr id="91" name="Rectangle 90">
            <a:extLst>
              <a:ext uri="{FF2B5EF4-FFF2-40B4-BE49-F238E27FC236}">
                <a16:creationId xmlns:a16="http://schemas.microsoft.com/office/drawing/2014/main" id="{6FCE24F7-99B7-2B4E-A8B4-7042EE2ECB06}"/>
              </a:ext>
            </a:extLst>
          </p:cNvPr>
          <p:cNvSpPr/>
          <p:nvPr/>
        </p:nvSpPr>
        <p:spPr>
          <a:xfrm>
            <a:off x="966651" y="3468425"/>
            <a:ext cx="10241280" cy="35534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Let me persuade you</a:t>
            </a:r>
          </a:p>
        </p:txBody>
      </p:sp>
    </p:spTree>
    <p:extLst>
      <p:ext uri="{BB962C8B-B14F-4D97-AF65-F5344CB8AC3E}">
        <p14:creationId xmlns:p14="http://schemas.microsoft.com/office/powerpoint/2010/main" val="16877925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53D71C0F-6660-A749-82C4-E75B794A984F}"/>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Teaching Sequence for Writing</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0" name="Text Box 21">
            <a:extLst>
              <a:ext uri="{FF2B5EF4-FFF2-40B4-BE49-F238E27FC236}">
                <a16:creationId xmlns:a16="http://schemas.microsoft.com/office/drawing/2014/main" id="{D5B5E7AC-19BE-1141-8B3E-2CCDDCEB1375}"/>
              </a:ext>
            </a:extLst>
          </p:cNvPr>
          <p:cNvSpPr txBox="1">
            <a:spLocks noChangeArrowheads="1"/>
          </p:cNvSpPr>
          <p:nvPr/>
        </p:nvSpPr>
        <p:spPr bwMode="auto">
          <a:xfrm>
            <a:off x="507541" y="6112074"/>
            <a:ext cx="4080935" cy="29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rPr>
              <a:t>Diagram from Raising Boys’ Achievements in Writing UKLA 2014 </a:t>
            </a:r>
          </a:p>
        </p:txBody>
      </p:sp>
      <p:grpSp>
        <p:nvGrpSpPr>
          <p:cNvPr id="67" name="Group 66">
            <a:extLst>
              <a:ext uri="{FF2B5EF4-FFF2-40B4-BE49-F238E27FC236}">
                <a16:creationId xmlns:a16="http://schemas.microsoft.com/office/drawing/2014/main" id="{821E2E85-081F-C640-AB65-029A74EF0BFE}"/>
              </a:ext>
            </a:extLst>
          </p:cNvPr>
          <p:cNvGrpSpPr/>
          <p:nvPr/>
        </p:nvGrpSpPr>
        <p:grpSpPr>
          <a:xfrm>
            <a:off x="1441622" y="1503385"/>
            <a:ext cx="3006811" cy="4420339"/>
            <a:chOff x="1640263" y="1503386"/>
            <a:chExt cx="2948213" cy="4334194"/>
          </a:xfrm>
        </p:grpSpPr>
        <p:sp>
          <p:nvSpPr>
            <p:cNvPr id="9" name="Oval 11">
              <a:extLst>
                <a:ext uri="{FF2B5EF4-FFF2-40B4-BE49-F238E27FC236}">
                  <a16:creationId xmlns:a16="http://schemas.microsoft.com/office/drawing/2014/main" id="{BFC5AF31-7044-774D-8F3D-CF158BFAB0E5}"/>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dirty="0"/>
            </a:p>
          </p:txBody>
        </p:sp>
        <p:sp>
          <p:nvSpPr>
            <p:cNvPr id="10" name="Oval 14">
              <a:extLst>
                <a:ext uri="{FF2B5EF4-FFF2-40B4-BE49-F238E27FC236}">
                  <a16:creationId xmlns:a16="http://schemas.microsoft.com/office/drawing/2014/main" id="{55745BE3-2C10-874C-A545-267AF3EFA02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dirty="0"/>
            </a:p>
          </p:txBody>
        </p:sp>
        <p:sp>
          <p:nvSpPr>
            <p:cNvPr id="11" name="Oval 15">
              <a:extLst>
                <a:ext uri="{FF2B5EF4-FFF2-40B4-BE49-F238E27FC236}">
                  <a16:creationId xmlns:a16="http://schemas.microsoft.com/office/drawing/2014/main" id="{A276AAB0-BF04-7643-8B48-F6FFF6C36219}"/>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dirty="0"/>
            </a:p>
          </p:txBody>
        </p:sp>
        <p:sp>
          <p:nvSpPr>
            <p:cNvPr id="13" name="Text Box 9">
              <a:extLst>
                <a:ext uri="{FF2B5EF4-FFF2-40B4-BE49-F238E27FC236}">
                  <a16:creationId xmlns:a16="http://schemas.microsoft.com/office/drawing/2014/main" id="{2066FAA0-D983-AA49-B1E9-9F42039E1563}"/>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4" name="Text Box 10">
              <a:extLst>
                <a:ext uri="{FF2B5EF4-FFF2-40B4-BE49-F238E27FC236}">
                  <a16:creationId xmlns:a16="http://schemas.microsoft.com/office/drawing/2014/main" id="{D8AE7010-D864-094A-B59C-98618F2DFDF9}"/>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5" name="Text Box 12">
              <a:extLst>
                <a:ext uri="{FF2B5EF4-FFF2-40B4-BE49-F238E27FC236}">
                  <a16:creationId xmlns:a16="http://schemas.microsoft.com/office/drawing/2014/main" id="{41710380-0A64-8040-8B26-3C459EB612E6}"/>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6" name="Text Box 13">
              <a:extLst>
                <a:ext uri="{FF2B5EF4-FFF2-40B4-BE49-F238E27FC236}">
                  <a16:creationId xmlns:a16="http://schemas.microsoft.com/office/drawing/2014/main" id="{D9BF6153-0A45-3F4A-8E11-DA0717A4A06D}"/>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36" name="Straight Arrow Connector 35">
              <a:extLst>
                <a:ext uri="{FF2B5EF4-FFF2-40B4-BE49-F238E27FC236}">
                  <a16:creationId xmlns:a16="http://schemas.microsoft.com/office/drawing/2014/main" id="{7E58EFB2-CB5E-7242-8EC4-B205690B5000}"/>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8A3EB1C5-ED12-314F-835A-57BB297847C6}"/>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87AD3879-0C3C-C84C-A3DD-98E3A647A385}"/>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51" name="Rectangle 50">
            <a:extLst>
              <a:ext uri="{FF2B5EF4-FFF2-40B4-BE49-F238E27FC236}">
                <a16:creationId xmlns:a16="http://schemas.microsoft.com/office/drawing/2014/main" id="{EB9181BE-69A1-6342-ABBE-1ECFC3F412D2}"/>
              </a:ext>
            </a:extLst>
          </p:cNvPr>
          <p:cNvSpPr/>
          <p:nvPr/>
        </p:nvSpPr>
        <p:spPr>
          <a:xfrm>
            <a:off x="5262187" y="1508362"/>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 Box 6">
            <a:extLst>
              <a:ext uri="{FF2B5EF4-FFF2-40B4-BE49-F238E27FC236}">
                <a16:creationId xmlns:a16="http://schemas.microsoft.com/office/drawing/2014/main" id="{8CAC88A2-096D-9D43-8917-0A787F39E51D}"/>
              </a:ext>
            </a:extLst>
          </p:cNvPr>
          <p:cNvSpPr txBox="1">
            <a:spLocks noChangeArrowheads="1"/>
          </p:cNvSpPr>
          <p:nvPr/>
        </p:nvSpPr>
        <p:spPr bwMode="auto">
          <a:xfrm>
            <a:off x="6648702" y="1597205"/>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500" dirty="0">
                <a:solidFill>
                  <a:srgbClr val="414042"/>
                </a:solidFill>
              </a:rPr>
              <a:t>Reading with a </a:t>
            </a:r>
            <a:r>
              <a:rPr lang="en-GB" altLang="en-US" sz="1500" b="1" dirty="0">
                <a:solidFill>
                  <a:srgbClr val="414042"/>
                </a:solidFill>
              </a:rPr>
              <a:t>reader’s eye</a:t>
            </a:r>
            <a:r>
              <a:rPr lang="en-GB" altLang="en-US" sz="1500" dirty="0">
                <a:solidFill>
                  <a:srgbClr val="414042"/>
                </a:solidFill>
              </a:rPr>
              <a:t>: </a:t>
            </a:r>
            <a:br>
              <a:rPr lang="en-GB" altLang="en-US" sz="1500" dirty="0">
                <a:solidFill>
                  <a:srgbClr val="414042"/>
                </a:solidFill>
              </a:rPr>
            </a:br>
            <a:r>
              <a:rPr lang="en-GB" altLang="en-US" sz="1500" dirty="0">
                <a:solidFill>
                  <a:srgbClr val="414042"/>
                </a:solidFill>
              </a:rPr>
              <a:t>Do I like it? </a:t>
            </a:r>
            <a:br>
              <a:rPr lang="en-GB" altLang="en-US" sz="1500" dirty="0">
                <a:solidFill>
                  <a:srgbClr val="414042"/>
                </a:solidFill>
              </a:rPr>
            </a:br>
            <a:r>
              <a:rPr lang="en-GB" altLang="en-US" sz="1500" dirty="0">
                <a:solidFill>
                  <a:srgbClr val="414042"/>
                </a:solidFill>
              </a:rPr>
              <a:t>How does it affect me?</a:t>
            </a:r>
          </a:p>
        </p:txBody>
      </p:sp>
      <p:sp>
        <p:nvSpPr>
          <p:cNvPr id="56" name="Rectangle 55">
            <a:extLst>
              <a:ext uri="{FF2B5EF4-FFF2-40B4-BE49-F238E27FC236}">
                <a16:creationId xmlns:a16="http://schemas.microsoft.com/office/drawing/2014/main" id="{ADF28A3C-BEEC-D54E-96E9-7842F12A3639}"/>
              </a:ext>
            </a:extLst>
          </p:cNvPr>
          <p:cNvSpPr/>
          <p:nvPr/>
        </p:nvSpPr>
        <p:spPr>
          <a:xfrm>
            <a:off x="5262187" y="1515302"/>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1a</a:t>
            </a:r>
          </a:p>
        </p:txBody>
      </p:sp>
      <p:sp>
        <p:nvSpPr>
          <p:cNvPr id="57" name="Rectangle 56">
            <a:extLst>
              <a:ext uri="{FF2B5EF4-FFF2-40B4-BE49-F238E27FC236}">
                <a16:creationId xmlns:a16="http://schemas.microsoft.com/office/drawing/2014/main" id="{219236C5-813E-9A4D-B0B6-9A8BB727E1B1}"/>
              </a:ext>
            </a:extLst>
          </p:cNvPr>
          <p:cNvSpPr/>
          <p:nvPr/>
        </p:nvSpPr>
        <p:spPr>
          <a:xfrm>
            <a:off x="5262187" y="2654085"/>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Box 6">
            <a:extLst>
              <a:ext uri="{FF2B5EF4-FFF2-40B4-BE49-F238E27FC236}">
                <a16:creationId xmlns:a16="http://schemas.microsoft.com/office/drawing/2014/main" id="{DBED06B3-A4E1-6D42-98BB-CC03357984BC}"/>
              </a:ext>
            </a:extLst>
          </p:cNvPr>
          <p:cNvSpPr txBox="1">
            <a:spLocks noChangeArrowheads="1"/>
          </p:cNvSpPr>
          <p:nvPr/>
        </p:nvSpPr>
        <p:spPr bwMode="auto">
          <a:xfrm>
            <a:off x="6648702" y="2742927"/>
            <a:ext cx="4208629"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Reading with a </a:t>
            </a:r>
            <a:r>
              <a:rPr lang="en-GB" altLang="en-US" sz="1500" b="1" dirty="0">
                <a:solidFill>
                  <a:srgbClr val="414042"/>
                </a:solidFill>
              </a:rPr>
              <a:t>writer’s ey</a:t>
            </a:r>
            <a:r>
              <a:rPr lang="en-GB" altLang="en-US" sz="1500" dirty="0">
                <a:solidFill>
                  <a:srgbClr val="414042"/>
                </a:solidFill>
              </a:rPr>
              <a:t>e:</a:t>
            </a:r>
            <a:br>
              <a:rPr lang="en-GB" altLang="en-US" sz="1500" dirty="0">
                <a:solidFill>
                  <a:srgbClr val="414042"/>
                </a:solidFill>
              </a:rPr>
            </a:br>
            <a:r>
              <a:rPr lang="en-GB" altLang="en-US" sz="1500" dirty="0">
                <a:solidFill>
                  <a:srgbClr val="414042"/>
                </a:solidFill>
              </a:rPr>
              <a:t>How has the writer done it? </a:t>
            </a:r>
            <a:br>
              <a:rPr lang="en-GB" altLang="en-US" sz="1500" dirty="0">
                <a:solidFill>
                  <a:srgbClr val="414042"/>
                </a:solidFill>
              </a:rPr>
            </a:br>
            <a:r>
              <a:rPr lang="en-GB" altLang="en-US" sz="1500" dirty="0">
                <a:solidFill>
                  <a:srgbClr val="414042"/>
                </a:solidFill>
              </a:rPr>
              <a:t>What techniques can I learn and apply?</a:t>
            </a:r>
          </a:p>
        </p:txBody>
      </p:sp>
      <p:sp>
        <p:nvSpPr>
          <p:cNvPr id="59" name="Rectangle 58">
            <a:extLst>
              <a:ext uri="{FF2B5EF4-FFF2-40B4-BE49-F238E27FC236}">
                <a16:creationId xmlns:a16="http://schemas.microsoft.com/office/drawing/2014/main" id="{AECFDAEE-CE1C-4444-9E81-550FAACF90E9}"/>
              </a:ext>
            </a:extLst>
          </p:cNvPr>
          <p:cNvSpPr/>
          <p:nvPr/>
        </p:nvSpPr>
        <p:spPr>
          <a:xfrm>
            <a:off x="5262187" y="2661025"/>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1b</a:t>
            </a:r>
          </a:p>
        </p:txBody>
      </p:sp>
      <p:sp>
        <p:nvSpPr>
          <p:cNvPr id="60" name="Rectangle 59">
            <a:extLst>
              <a:ext uri="{FF2B5EF4-FFF2-40B4-BE49-F238E27FC236}">
                <a16:creationId xmlns:a16="http://schemas.microsoft.com/office/drawing/2014/main" id="{852CD3DC-2AAB-5E46-847F-D3DE544E4A64}"/>
              </a:ext>
            </a:extLst>
          </p:cNvPr>
          <p:cNvSpPr/>
          <p:nvPr/>
        </p:nvSpPr>
        <p:spPr>
          <a:xfrm>
            <a:off x="5262187" y="3792119"/>
            <a:ext cx="5595144" cy="960696"/>
          </a:xfrm>
          <a:prstGeom prst="rect">
            <a:avLst/>
          </a:prstGeom>
          <a:noFill/>
          <a:ln w="38100">
            <a:solidFill>
              <a:srgbClr val="FDAD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 Box 6">
            <a:extLst>
              <a:ext uri="{FF2B5EF4-FFF2-40B4-BE49-F238E27FC236}">
                <a16:creationId xmlns:a16="http://schemas.microsoft.com/office/drawing/2014/main" id="{5C828757-2CA2-2F4B-8910-1EB1AE427DA5}"/>
              </a:ext>
            </a:extLst>
          </p:cNvPr>
          <p:cNvSpPr txBox="1">
            <a:spLocks noChangeArrowheads="1"/>
          </p:cNvSpPr>
          <p:nvPr/>
        </p:nvSpPr>
        <p:spPr bwMode="auto">
          <a:xfrm>
            <a:off x="6648702" y="3970666"/>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Capturing ideas, learning the skills, practising, planning, having a go</a:t>
            </a:r>
          </a:p>
        </p:txBody>
      </p:sp>
      <p:sp>
        <p:nvSpPr>
          <p:cNvPr id="62" name="Rectangle 61">
            <a:extLst>
              <a:ext uri="{FF2B5EF4-FFF2-40B4-BE49-F238E27FC236}">
                <a16:creationId xmlns:a16="http://schemas.microsoft.com/office/drawing/2014/main" id="{C65BFC56-1A42-984B-B7EA-E7972DD6BF36}"/>
              </a:ext>
            </a:extLst>
          </p:cNvPr>
          <p:cNvSpPr/>
          <p:nvPr/>
        </p:nvSpPr>
        <p:spPr>
          <a:xfrm>
            <a:off x="5262187" y="3799059"/>
            <a:ext cx="1245238" cy="960696"/>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2</a:t>
            </a:r>
          </a:p>
        </p:txBody>
      </p:sp>
      <p:sp>
        <p:nvSpPr>
          <p:cNvPr id="63" name="Rectangle 62">
            <a:extLst>
              <a:ext uri="{FF2B5EF4-FFF2-40B4-BE49-F238E27FC236}">
                <a16:creationId xmlns:a16="http://schemas.microsoft.com/office/drawing/2014/main" id="{70777BC2-8101-5E47-8019-3BFBE2AAF138}"/>
              </a:ext>
            </a:extLst>
          </p:cNvPr>
          <p:cNvSpPr/>
          <p:nvPr/>
        </p:nvSpPr>
        <p:spPr>
          <a:xfrm>
            <a:off x="5262187" y="4968599"/>
            <a:ext cx="5595144" cy="960696"/>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Text Box 6">
            <a:extLst>
              <a:ext uri="{FF2B5EF4-FFF2-40B4-BE49-F238E27FC236}">
                <a16:creationId xmlns:a16="http://schemas.microsoft.com/office/drawing/2014/main" id="{066A1EF9-6C85-6848-B2F1-B3D8C7C770FA}"/>
              </a:ext>
            </a:extLst>
          </p:cNvPr>
          <p:cNvSpPr txBox="1">
            <a:spLocks noChangeArrowheads="1"/>
          </p:cNvSpPr>
          <p:nvPr/>
        </p:nvSpPr>
        <p:spPr bwMode="auto">
          <a:xfrm>
            <a:off x="6648702" y="5147147"/>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Teacher modelling</a:t>
            </a:r>
            <a:br>
              <a:rPr lang="en-GB" altLang="en-US" sz="1500" dirty="0">
                <a:solidFill>
                  <a:srgbClr val="414042"/>
                </a:solidFill>
              </a:rPr>
            </a:br>
            <a:r>
              <a:rPr lang="en-GB" altLang="en-US" sz="1500" dirty="0">
                <a:solidFill>
                  <a:srgbClr val="414042"/>
                </a:solidFill>
              </a:rPr>
              <a:t>Planning, drafting, editing, writing</a:t>
            </a:r>
          </a:p>
        </p:txBody>
      </p:sp>
      <p:sp>
        <p:nvSpPr>
          <p:cNvPr id="65" name="Rectangle 64">
            <a:extLst>
              <a:ext uri="{FF2B5EF4-FFF2-40B4-BE49-F238E27FC236}">
                <a16:creationId xmlns:a16="http://schemas.microsoft.com/office/drawing/2014/main" id="{736D51C3-A651-D847-9C72-B74E3D070493}"/>
              </a:ext>
            </a:extLst>
          </p:cNvPr>
          <p:cNvSpPr/>
          <p:nvPr/>
        </p:nvSpPr>
        <p:spPr>
          <a:xfrm>
            <a:off x="5262187" y="4975540"/>
            <a:ext cx="1245238" cy="96069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3</a:t>
            </a:r>
          </a:p>
        </p:txBody>
      </p:sp>
    </p:spTree>
    <p:extLst>
      <p:ext uri="{BB962C8B-B14F-4D97-AF65-F5344CB8AC3E}">
        <p14:creationId xmlns:p14="http://schemas.microsoft.com/office/powerpoint/2010/main" val="4012581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14">
            <a:extLst>
              <a:ext uri="{FF2B5EF4-FFF2-40B4-BE49-F238E27FC236}">
                <a16:creationId xmlns:a16="http://schemas.microsoft.com/office/drawing/2014/main" id="{0F7DA8A2-08B3-FA48-BF6B-EEBC0E8FE093}"/>
              </a:ext>
            </a:extLst>
          </p:cNvPr>
          <p:cNvSpPr txBox="1">
            <a:spLocks noChangeArrowheads="1"/>
          </p:cNvSpPr>
          <p:nvPr/>
        </p:nvSpPr>
        <p:spPr bwMode="auto">
          <a:xfrm>
            <a:off x="673213" y="697255"/>
            <a:ext cx="3524574" cy="5385284"/>
          </a:xfrm>
          <a:prstGeom prst="rect">
            <a:avLst/>
          </a:prstGeom>
          <a:solidFill>
            <a:srgbClr val="00B050"/>
          </a:solidFill>
          <a:ln>
            <a:noFill/>
          </a:ln>
          <a:effectLst/>
        </p:spPr>
        <p:txBody>
          <a:bodyPr wrap="square" anchor="ctr" anchorCtr="0">
            <a:noAutofit/>
          </a:bodyPr>
          <a:lstStyle/>
          <a:p>
            <a:pPr marL="180000">
              <a:spcBef>
                <a:spcPct val="50000"/>
              </a:spcBef>
            </a:pPr>
            <a:r>
              <a:rPr lang="en-GB" altLang="en-US" sz="1600" dirty="0">
                <a:solidFill>
                  <a:schemeClr val="bg1"/>
                </a:solidFill>
                <a:latin typeface="Comic Sans MS" panose="030F0702030302020204" pitchFamily="66" charset="0"/>
              </a:rPr>
              <a:t>Nestled in the trees of Bowland Forest, you must surely discover a theme park here with a difference! </a:t>
            </a:r>
          </a:p>
          <a:p>
            <a:pPr marL="180000">
              <a:spcBef>
                <a:spcPct val="50000"/>
              </a:spcBef>
            </a:pPr>
            <a:r>
              <a:rPr lang="en-GB" altLang="en-US" sz="1600" dirty="0">
                <a:solidFill>
                  <a:schemeClr val="bg1"/>
                </a:solidFill>
                <a:latin typeface="Comic Sans MS" panose="030F0702030302020204" pitchFamily="66" charset="0"/>
              </a:rPr>
              <a:t>This exclusive theme park will take you on an amazing journey back to medieval times.</a:t>
            </a:r>
          </a:p>
          <a:p>
            <a:pPr marL="180000">
              <a:spcBef>
                <a:spcPct val="50000"/>
              </a:spcBef>
            </a:pPr>
            <a:r>
              <a:rPr lang="en-GB" altLang="en-US" sz="1600" dirty="0">
                <a:solidFill>
                  <a:schemeClr val="bg1"/>
                </a:solidFill>
                <a:latin typeface="Comic Sans MS" panose="030F0702030302020204" pitchFamily="66" charset="0"/>
              </a:rPr>
              <a:t>You can choose from a host of Robin Hood characters to guide you through all these thrilling activities.</a:t>
            </a:r>
          </a:p>
          <a:p>
            <a:pPr marL="180000">
              <a:spcBef>
                <a:spcPct val="50000"/>
              </a:spcBef>
            </a:pPr>
            <a:r>
              <a:rPr lang="en-GB" altLang="en-US" sz="1600" dirty="0">
                <a:solidFill>
                  <a:schemeClr val="bg1"/>
                </a:solidFill>
                <a:latin typeface="Comic Sans MS" panose="030F0702030302020204" pitchFamily="66" charset="0"/>
              </a:rPr>
              <a:t>Fun for all the family!</a:t>
            </a:r>
          </a:p>
          <a:p>
            <a:pPr marL="180000">
              <a:spcBef>
                <a:spcPct val="50000"/>
              </a:spcBef>
            </a:pPr>
            <a:r>
              <a:rPr lang="en-GB" altLang="en-US" sz="1600" dirty="0">
                <a:solidFill>
                  <a:schemeClr val="bg1"/>
                </a:solidFill>
                <a:latin typeface="Comic Sans MS" panose="030F0702030302020204" pitchFamily="66" charset="0"/>
              </a:rPr>
              <a:t>Everyone knows that this is the best attraction in Britain! </a:t>
            </a:r>
          </a:p>
          <a:p>
            <a:pPr marL="180000">
              <a:spcBef>
                <a:spcPct val="50000"/>
              </a:spcBef>
            </a:pPr>
            <a:r>
              <a:rPr lang="en-GB" altLang="en-US" sz="1600" dirty="0">
                <a:solidFill>
                  <a:schemeClr val="bg1"/>
                </a:solidFill>
                <a:latin typeface="Comic Sans MS" panose="030F0702030302020204" pitchFamily="66" charset="0"/>
              </a:rPr>
              <a:t>Join us soon for a unique experience by taking advantage of our special offers.</a:t>
            </a:r>
          </a:p>
        </p:txBody>
      </p:sp>
      <p:pic>
        <p:nvPicPr>
          <p:cNvPr id="26" name="Picture 18">
            <a:extLst>
              <a:ext uri="{FF2B5EF4-FFF2-40B4-BE49-F238E27FC236}">
                <a16:creationId xmlns:a16="http://schemas.microsoft.com/office/drawing/2014/main" id="{3B68C052-E08B-3548-A4FA-83155780DBA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7788" y="697255"/>
            <a:ext cx="3743828" cy="5385284"/>
          </a:xfrm>
          <a:prstGeom prst="rect">
            <a:avLst/>
          </a:prstGeom>
          <a:noFill/>
          <a:extLst>
            <a:ext uri="{909E8E84-426E-40DD-AFC4-6F175D3DCCD1}">
              <a14:hiddenFill xmlns:a14="http://schemas.microsoft.com/office/drawing/2010/main">
                <a:solidFill>
                  <a:srgbClr val="FFFFFF"/>
                </a:solidFill>
              </a14:hiddenFill>
            </a:ext>
          </a:extLst>
        </p:spPr>
      </p:pic>
      <p:sp>
        <p:nvSpPr>
          <p:cNvPr id="33" name="Text Box 14">
            <a:extLst>
              <a:ext uri="{FF2B5EF4-FFF2-40B4-BE49-F238E27FC236}">
                <a16:creationId xmlns:a16="http://schemas.microsoft.com/office/drawing/2014/main" id="{96122E85-A7CF-F946-A906-271C2528AA42}"/>
              </a:ext>
            </a:extLst>
          </p:cNvPr>
          <p:cNvSpPr txBox="1">
            <a:spLocks noChangeArrowheads="1"/>
          </p:cNvSpPr>
          <p:nvPr/>
        </p:nvSpPr>
        <p:spPr bwMode="auto">
          <a:xfrm>
            <a:off x="7944870" y="697255"/>
            <a:ext cx="3524574" cy="5385284"/>
          </a:xfrm>
          <a:prstGeom prst="rect">
            <a:avLst/>
          </a:prstGeom>
          <a:solidFill>
            <a:srgbClr val="00B050"/>
          </a:solidFill>
          <a:ln>
            <a:noFill/>
          </a:ln>
          <a:effectLst/>
        </p:spPr>
        <p:txBody>
          <a:bodyPr wrap="square" anchor="ctr" anchorCtr="0">
            <a:noAutofit/>
          </a:bodyPr>
          <a:lstStyle/>
          <a:p>
            <a:pPr marL="108000">
              <a:spcBef>
                <a:spcPts val="900"/>
              </a:spcBef>
            </a:pPr>
            <a:endParaRPr lang="en-GB" altLang="en-US" sz="1600" dirty="0">
              <a:solidFill>
                <a:schemeClr val="bg1"/>
              </a:solidFill>
              <a:latin typeface="Comic Sans MS" panose="030F0702030302020204" pitchFamily="66" charset="0"/>
            </a:endParaRPr>
          </a:p>
        </p:txBody>
      </p:sp>
      <p:pic>
        <p:nvPicPr>
          <p:cNvPr id="20" name="Picture 11">
            <a:extLst>
              <a:ext uri="{FF2B5EF4-FFF2-40B4-BE49-F238E27FC236}">
                <a16:creationId xmlns:a16="http://schemas.microsoft.com/office/drawing/2014/main" id="{97262101-FA01-6545-B900-CEC814C9B074}"/>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8241078" y="1323071"/>
            <a:ext cx="2949575" cy="188014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6CB2D9B3-C1D2-0749-9F01-2C4ED896AC3A}"/>
              </a:ext>
            </a:extLst>
          </p:cNvPr>
          <p:cNvSpPr txBox="1"/>
          <p:nvPr/>
        </p:nvSpPr>
        <p:spPr>
          <a:xfrm>
            <a:off x="7953579" y="810108"/>
            <a:ext cx="3524574" cy="400110"/>
          </a:xfrm>
          <a:prstGeom prst="rect">
            <a:avLst/>
          </a:prstGeom>
          <a:noFill/>
        </p:spPr>
        <p:txBody>
          <a:bodyPr wrap="square" rtlCol="0">
            <a:spAutoFit/>
          </a:bodyPr>
          <a:lstStyle/>
          <a:p>
            <a:pPr algn="ctr"/>
            <a:r>
              <a:rPr lang="en-GB" sz="2000" b="1" dirty="0">
                <a:solidFill>
                  <a:schemeClr val="bg1"/>
                </a:solidFill>
                <a:latin typeface="Comic Sans MS" panose="030F0702030302020204" pitchFamily="66" charset="0"/>
              </a:rPr>
              <a:t>Thrilling attractions</a:t>
            </a:r>
          </a:p>
        </p:txBody>
      </p:sp>
      <p:sp>
        <p:nvSpPr>
          <p:cNvPr id="21" name="Text Box 13">
            <a:extLst>
              <a:ext uri="{FF2B5EF4-FFF2-40B4-BE49-F238E27FC236}">
                <a16:creationId xmlns:a16="http://schemas.microsoft.com/office/drawing/2014/main" id="{D5CBA801-EDA5-2543-9B47-398F2458A25E}"/>
              </a:ext>
            </a:extLst>
          </p:cNvPr>
          <p:cNvSpPr txBox="1">
            <a:spLocks noChangeArrowheads="1"/>
          </p:cNvSpPr>
          <p:nvPr/>
        </p:nvSpPr>
        <p:spPr bwMode="auto">
          <a:xfrm>
            <a:off x="8124496" y="3250853"/>
            <a:ext cx="353653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500" dirty="0">
                <a:solidFill>
                  <a:schemeClr val="bg1"/>
                </a:solidFill>
                <a:latin typeface="Comic Sans MS" panose="030F0702030302020204" pitchFamily="66" charset="0"/>
              </a:rPr>
              <a:t>Can you escape from the Sheriff</a:t>
            </a:r>
            <a:br>
              <a:rPr lang="en-GB" altLang="en-US" sz="1500" dirty="0">
                <a:solidFill>
                  <a:schemeClr val="bg1"/>
                </a:solidFill>
                <a:latin typeface="Comic Sans MS" panose="030F0702030302020204" pitchFamily="66" charset="0"/>
              </a:rPr>
            </a:br>
            <a:r>
              <a:rPr lang="en-GB" altLang="en-US" sz="1500" dirty="0">
                <a:solidFill>
                  <a:schemeClr val="bg1"/>
                </a:solidFill>
                <a:latin typeface="Comic Sans MS" panose="030F0702030302020204" pitchFamily="66" charset="0"/>
              </a:rPr>
              <a:t>of Nottingham’s Castle Maze?</a:t>
            </a:r>
          </a:p>
        </p:txBody>
      </p:sp>
      <p:pic>
        <p:nvPicPr>
          <p:cNvPr id="22" name="Picture 15">
            <a:extLst>
              <a:ext uri="{FF2B5EF4-FFF2-40B4-BE49-F238E27FC236}">
                <a16:creationId xmlns:a16="http://schemas.microsoft.com/office/drawing/2014/main" id="{2A230117-3C81-4844-B39F-36A93D3FFEB5}"/>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8241078" y="3975337"/>
            <a:ext cx="1425755" cy="180533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23" name="Text Box 16">
            <a:extLst>
              <a:ext uri="{FF2B5EF4-FFF2-40B4-BE49-F238E27FC236}">
                <a16:creationId xmlns:a16="http://schemas.microsoft.com/office/drawing/2014/main" id="{74653158-9B5B-2243-BE78-54EE34F4DC63}"/>
              </a:ext>
            </a:extLst>
          </p:cNvPr>
          <p:cNvSpPr txBox="1">
            <a:spLocks noChangeArrowheads="1"/>
          </p:cNvSpPr>
          <p:nvPr/>
        </p:nvSpPr>
        <p:spPr bwMode="auto">
          <a:xfrm>
            <a:off x="9892764" y="4042974"/>
            <a:ext cx="1544965" cy="170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500" dirty="0">
                <a:solidFill>
                  <a:schemeClr val="bg1"/>
                </a:solidFill>
                <a:latin typeface="Comic Sans MS" panose="030F0702030302020204" pitchFamily="66" charset="0"/>
              </a:rPr>
              <a:t>Scramble through the branches on Little John’s breathtaking Tree Top Walk.</a:t>
            </a:r>
          </a:p>
        </p:txBody>
      </p:sp>
    </p:spTree>
    <p:extLst>
      <p:ext uri="{BB962C8B-B14F-4D97-AF65-F5344CB8AC3E}">
        <p14:creationId xmlns:p14="http://schemas.microsoft.com/office/powerpoint/2010/main" val="5494971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7A61D3F0-5A40-5141-8D00-DB1DA8430C85}"/>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7" name="Subtitle 2">
            <a:extLst>
              <a:ext uri="{FF2B5EF4-FFF2-40B4-BE49-F238E27FC236}">
                <a16:creationId xmlns:a16="http://schemas.microsoft.com/office/drawing/2014/main" id="{DF8FAC1D-C2DC-A543-833B-830F87726265}"/>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8" name="Oval 4">
            <a:hlinkClick r:id="rId3" action="ppaction://hlinkfile"/>
            <a:extLst>
              <a:ext uri="{FF2B5EF4-FFF2-40B4-BE49-F238E27FC236}">
                <a16:creationId xmlns:a16="http://schemas.microsoft.com/office/drawing/2014/main" id="{609723F6-EB63-E944-98D4-803B0216F3C2}"/>
              </a:ext>
            </a:extLst>
          </p:cNvPr>
          <p:cNvSpPr>
            <a:spLocks noChangeArrowheads="1"/>
          </p:cNvSpPr>
          <p:nvPr/>
        </p:nvSpPr>
        <p:spPr bwMode="auto">
          <a:xfrm>
            <a:off x="4423378" y="2804631"/>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10" name="Text Box 5">
            <a:extLst>
              <a:ext uri="{FF2B5EF4-FFF2-40B4-BE49-F238E27FC236}">
                <a16:creationId xmlns:a16="http://schemas.microsoft.com/office/drawing/2014/main" id="{0D67FAB0-B915-BE48-B7B3-333F51E0C785}"/>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Put forward your ideas, but be prepared to change your mind</a:t>
            </a:r>
          </a:p>
        </p:txBody>
      </p:sp>
      <p:sp>
        <p:nvSpPr>
          <p:cNvPr id="13" name="Text Box 6">
            <a:extLst>
              <a:ext uri="{FF2B5EF4-FFF2-40B4-BE49-F238E27FC236}">
                <a16:creationId xmlns:a16="http://schemas.microsoft.com/office/drawing/2014/main" id="{C8D3489D-0016-744F-A679-91F6C78E1CE8}"/>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How</a:t>
            </a:r>
            <a:r>
              <a:rPr lang="en-US" altLang="en-US" sz="1600" dirty="0">
                <a:solidFill>
                  <a:srgbClr val="414042"/>
                </a:solidFill>
              </a:rPr>
              <a:t> does the text make you feel?</a:t>
            </a:r>
            <a:endParaRPr lang="en-GB" altLang="en-US" sz="1600" dirty="0">
              <a:solidFill>
                <a:srgbClr val="414042"/>
              </a:solidFill>
            </a:endParaRPr>
          </a:p>
        </p:txBody>
      </p:sp>
      <p:sp>
        <p:nvSpPr>
          <p:cNvPr id="14" name="Text Box 7">
            <a:extLst>
              <a:ext uri="{FF2B5EF4-FFF2-40B4-BE49-F238E27FC236}">
                <a16:creationId xmlns:a16="http://schemas.microsoft.com/office/drawing/2014/main" id="{59FAB8C8-B63F-B740-85B1-467BAA5BD720}"/>
              </a:ext>
            </a:extLst>
          </p:cNvPr>
          <p:cNvSpPr txBox="1">
            <a:spLocks noChangeArrowheads="1"/>
          </p:cNvSpPr>
          <p:nvPr/>
        </p:nvSpPr>
        <p:spPr bwMode="auto">
          <a:xfrm>
            <a:off x="1261117" y="1818594"/>
            <a:ext cx="2313963"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What’s in </a:t>
            </a:r>
            <a:r>
              <a:rPr lang="en-GB" altLang="en-US" sz="1600" b="1" dirty="0">
                <a:solidFill>
                  <a:srgbClr val="414042"/>
                </a:solidFill>
              </a:rPr>
              <a:t>your</a:t>
            </a:r>
            <a:r>
              <a:rPr lang="en-GB" altLang="en-US" sz="1600" dirty="0">
                <a:solidFill>
                  <a:srgbClr val="414042"/>
                </a:solidFill>
              </a:rPr>
              <a:t> head? </a:t>
            </a:r>
            <a:br>
              <a:rPr lang="en-GB" altLang="en-US" sz="1600" dirty="0">
                <a:solidFill>
                  <a:srgbClr val="414042"/>
                </a:solidFill>
              </a:rPr>
            </a:br>
            <a:r>
              <a:rPr lang="en-GB" altLang="en-US" sz="1600" dirty="0">
                <a:solidFill>
                  <a:srgbClr val="414042"/>
                </a:solidFill>
              </a:rPr>
              <a:t>What do </a:t>
            </a:r>
            <a:r>
              <a:rPr lang="en-US" altLang="en-US" sz="1600" b="1" dirty="0">
                <a:solidFill>
                  <a:srgbClr val="414042"/>
                </a:solidFill>
              </a:rPr>
              <a:t>you</a:t>
            </a:r>
            <a:r>
              <a:rPr lang="en-US" altLang="en-US" sz="1600" dirty="0">
                <a:solidFill>
                  <a:srgbClr val="414042"/>
                </a:solidFill>
              </a:rPr>
              <a:t> think?</a:t>
            </a:r>
            <a:endParaRPr lang="en-GB" altLang="en-US" sz="1600" dirty="0">
              <a:solidFill>
                <a:srgbClr val="414042"/>
              </a:solidFill>
            </a:endParaRPr>
          </a:p>
        </p:txBody>
      </p:sp>
      <p:sp>
        <p:nvSpPr>
          <p:cNvPr id="15" name="Text Box 8">
            <a:extLst>
              <a:ext uri="{FF2B5EF4-FFF2-40B4-BE49-F238E27FC236}">
                <a16:creationId xmlns:a16="http://schemas.microsoft.com/office/drawing/2014/main" id="{0B575064-B591-6945-902E-FEAEB3611BCC}"/>
              </a:ext>
            </a:extLst>
          </p:cNvPr>
          <p:cNvSpPr txBox="1">
            <a:spLocks noChangeArrowheads="1"/>
          </p:cNvSpPr>
          <p:nvPr/>
        </p:nvSpPr>
        <p:spPr bwMode="auto">
          <a:xfrm>
            <a:off x="1261117" y="2901749"/>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a:solidFill>
                  <a:srgbClr val="414042"/>
                </a:solidFill>
              </a:rPr>
              <a:t>Propos</a:t>
            </a:r>
            <a:r>
              <a:rPr lang="en-US" altLang="en-US" sz="1600" dirty="0">
                <a:solidFill>
                  <a:srgbClr val="414042"/>
                </a:solidFill>
              </a:rPr>
              <a:t>e</a:t>
            </a:r>
            <a:r>
              <a:rPr lang="en-GB" altLang="en-US" sz="1600" dirty="0">
                <a:solidFill>
                  <a:srgbClr val="414042"/>
                </a:solidFill>
              </a:rPr>
              <a:t> ideas using tentative language, such as </a:t>
            </a:r>
            <a:r>
              <a:rPr lang="en-US" altLang="en-US" sz="1600" dirty="0">
                <a:solidFill>
                  <a:srgbClr val="414042"/>
                </a:solidFill>
              </a:rPr>
              <a:t>I wonder why… I think that… Perhaps…</a:t>
            </a:r>
            <a:endParaRPr lang="en-GB" altLang="en-US" sz="1600" dirty="0">
              <a:solidFill>
                <a:srgbClr val="414042"/>
              </a:solidFill>
            </a:endParaRPr>
          </a:p>
        </p:txBody>
      </p:sp>
      <p:sp>
        <p:nvSpPr>
          <p:cNvPr id="16" name="Text Box 11">
            <a:extLst>
              <a:ext uri="{FF2B5EF4-FFF2-40B4-BE49-F238E27FC236}">
                <a16:creationId xmlns:a16="http://schemas.microsoft.com/office/drawing/2014/main" id="{56127191-F216-EC4A-940B-BF26CD4BFA23}"/>
              </a:ext>
            </a:extLst>
          </p:cNvPr>
          <p:cNvSpPr txBox="1">
            <a:spLocks noChangeArrowheads="1"/>
          </p:cNvSpPr>
          <p:nvPr/>
        </p:nvSpPr>
        <p:spPr bwMode="auto">
          <a:xfrm>
            <a:off x="3898256" y="5566732"/>
            <a:ext cx="3975350" cy="46366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All ideas are accepted</a:t>
            </a:r>
          </a:p>
        </p:txBody>
      </p:sp>
      <p:sp>
        <p:nvSpPr>
          <p:cNvPr id="17" name="Text Box 9">
            <a:extLst>
              <a:ext uri="{FF2B5EF4-FFF2-40B4-BE49-F238E27FC236}">
                <a16:creationId xmlns:a16="http://schemas.microsoft.com/office/drawing/2014/main" id="{53293DDF-74EE-114B-8C81-18B7005757BC}"/>
              </a:ext>
            </a:extLst>
          </p:cNvPr>
          <p:cNvSpPr txBox="1">
            <a:spLocks noChangeArrowheads="1"/>
          </p:cNvSpPr>
          <p:nvPr/>
        </p:nvSpPr>
        <p:spPr bwMode="auto">
          <a:xfrm>
            <a:off x="8271543" y="2901750"/>
            <a:ext cx="2562546" cy="164326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Consider the</a:t>
            </a:r>
            <a:br>
              <a:rPr lang="en-GB" altLang="en-US" sz="1600" dirty="0">
                <a:solidFill>
                  <a:srgbClr val="414042"/>
                </a:solidFill>
              </a:rPr>
            </a:br>
            <a:r>
              <a:rPr lang="en-GB" altLang="en-US" sz="1600" dirty="0">
                <a:solidFill>
                  <a:srgbClr val="414042"/>
                </a:solidFill>
              </a:rPr>
              <a:t>opinions </a:t>
            </a:r>
            <a:br>
              <a:rPr lang="en-GB" altLang="en-US" sz="1600" dirty="0">
                <a:solidFill>
                  <a:srgbClr val="414042"/>
                </a:solidFill>
              </a:rPr>
            </a:br>
            <a:r>
              <a:rPr lang="en-GB" altLang="en-US" sz="1600" dirty="0">
                <a:solidFill>
                  <a:srgbClr val="414042"/>
                </a:solidFill>
              </a:rPr>
              <a:t>of others</a:t>
            </a:r>
          </a:p>
        </p:txBody>
      </p:sp>
      <p:sp>
        <p:nvSpPr>
          <p:cNvPr id="18" name="Text Box 6">
            <a:extLst>
              <a:ext uri="{FF2B5EF4-FFF2-40B4-BE49-F238E27FC236}">
                <a16:creationId xmlns:a16="http://schemas.microsoft.com/office/drawing/2014/main" id="{2CCF1363-7C78-734A-B3DD-D2839D090A40}"/>
              </a:ext>
            </a:extLst>
          </p:cNvPr>
          <p:cNvSpPr txBox="1">
            <a:spLocks noChangeArrowheads="1"/>
          </p:cNvSpPr>
          <p:nvPr/>
        </p:nvSpPr>
        <p:spPr bwMode="auto">
          <a:xfrm>
            <a:off x="8271543" y="1829864"/>
            <a:ext cx="2562546"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Identify and discuss unknown words</a:t>
            </a:r>
          </a:p>
        </p:txBody>
      </p:sp>
      <p:sp>
        <p:nvSpPr>
          <p:cNvPr id="19" name="Text Box 6">
            <a:extLst>
              <a:ext uri="{FF2B5EF4-FFF2-40B4-BE49-F238E27FC236}">
                <a16:creationId xmlns:a16="http://schemas.microsoft.com/office/drawing/2014/main" id="{ABF09F3E-AD4D-4647-B23F-37122379224D}"/>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Read aloud</a:t>
            </a:r>
            <a:br>
              <a:rPr lang="en-GB" altLang="en-US" sz="1600" dirty="0">
                <a:solidFill>
                  <a:srgbClr val="414042"/>
                </a:solidFill>
              </a:rPr>
            </a:br>
            <a:r>
              <a:rPr lang="en-GB" altLang="en-US" sz="1600" dirty="0">
                <a:solidFill>
                  <a:srgbClr val="414042"/>
                </a:solidFill>
              </a:rPr>
              <a:t>with prosody</a:t>
            </a:r>
          </a:p>
        </p:txBody>
      </p:sp>
    </p:spTree>
    <p:extLst>
      <p:ext uri="{BB962C8B-B14F-4D97-AF65-F5344CB8AC3E}">
        <p14:creationId xmlns:p14="http://schemas.microsoft.com/office/powerpoint/2010/main" val="41034257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ubtitle 2">
            <a:extLst>
              <a:ext uri="{FF2B5EF4-FFF2-40B4-BE49-F238E27FC236}">
                <a16:creationId xmlns:a16="http://schemas.microsoft.com/office/drawing/2014/main" id="{30B00858-3487-9342-A5CA-24B432909513}"/>
              </a:ext>
            </a:extLst>
          </p:cNvPr>
          <p:cNvSpPr txBox="1">
            <a:spLocks noChangeArrowheads="1"/>
          </p:cNvSpPr>
          <p:nvPr/>
        </p:nvSpPr>
        <p:spPr bwMode="auto">
          <a:xfrm>
            <a:off x="23813" y="712788"/>
            <a:ext cx="12192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3000" b="1" dirty="0">
                <a:solidFill>
                  <a:srgbClr val="0070C0"/>
                </a:solidFill>
              </a:rPr>
              <a:t>A word about prosody</a:t>
            </a:r>
          </a:p>
        </p:txBody>
      </p:sp>
      <p:sp>
        <p:nvSpPr>
          <p:cNvPr id="21" name="Rectangle 4">
            <a:extLst>
              <a:ext uri="{FF2B5EF4-FFF2-40B4-BE49-F238E27FC236}">
                <a16:creationId xmlns:a16="http://schemas.microsoft.com/office/drawing/2014/main" id="{963B8ACC-C4D7-CD4C-A5BF-507A2B5E08D3}"/>
              </a:ext>
            </a:extLst>
          </p:cNvPr>
          <p:cNvSpPr>
            <a:spLocks noChangeArrowheads="1"/>
          </p:cNvSpPr>
          <p:nvPr/>
        </p:nvSpPr>
        <p:spPr bwMode="auto">
          <a:xfrm>
            <a:off x="5364163" y="1771650"/>
            <a:ext cx="5753100" cy="2081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US" altLang="en-US" sz="2000" dirty="0">
                <a:solidFill>
                  <a:srgbClr val="414042"/>
                </a:solidFill>
              </a:rPr>
              <a:t>Fluent </a:t>
            </a:r>
            <a:r>
              <a:rPr lang="en-US" altLang="en-US" sz="2000" b="1" dirty="0">
                <a:solidFill>
                  <a:srgbClr val="0070C0"/>
                </a:solidFill>
              </a:rPr>
              <a:t>readers</a:t>
            </a:r>
            <a:r>
              <a:rPr lang="en-US" altLang="en-US" sz="2000" dirty="0">
                <a:solidFill>
                  <a:srgbClr val="414042"/>
                </a:solidFill>
              </a:rPr>
              <a:t> use </a:t>
            </a:r>
            <a:r>
              <a:rPr lang="en-US" altLang="en-US" sz="2000" b="1" dirty="0">
                <a:solidFill>
                  <a:srgbClr val="0070C0"/>
                </a:solidFill>
              </a:rPr>
              <a:t>prosody</a:t>
            </a:r>
            <a:r>
              <a:rPr lang="en-US" altLang="en-US" sz="2000" dirty="0">
                <a:solidFill>
                  <a:srgbClr val="414042"/>
                </a:solidFill>
              </a:rPr>
              <a:t> (pitch, stress, intonation, volume and timing) to convey meaning when they read aloud, whether that is actually out loud or reading ‘aloud’ in your own head – reading in your head as if you were saying it out loud.</a:t>
            </a:r>
            <a:endParaRPr lang="en-GB" altLang="en-US" sz="2000" dirty="0">
              <a:solidFill>
                <a:srgbClr val="414042"/>
              </a:solidFill>
            </a:endParaRPr>
          </a:p>
        </p:txBody>
      </p:sp>
      <p:sp>
        <p:nvSpPr>
          <p:cNvPr id="22" name="Rectangle 13">
            <a:extLst>
              <a:ext uri="{FF2B5EF4-FFF2-40B4-BE49-F238E27FC236}">
                <a16:creationId xmlns:a16="http://schemas.microsoft.com/office/drawing/2014/main" id="{C1705656-402B-2F41-8512-FCCBE2AB1530}"/>
              </a:ext>
            </a:extLst>
          </p:cNvPr>
          <p:cNvSpPr>
            <a:spLocks noChangeArrowheads="1"/>
          </p:cNvSpPr>
          <p:nvPr/>
        </p:nvSpPr>
        <p:spPr bwMode="auto">
          <a:xfrm>
            <a:off x="1500188" y="4117537"/>
            <a:ext cx="9617075" cy="179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2000" b="1" dirty="0">
                <a:solidFill>
                  <a:srgbClr val="0070C0"/>
                </a:solidFill>
              </a:rPr>
              <a:t>Prosody</a:t>
            </a:r>
            <a:r>
              <a:rPr lang="en-GB" altLang="en-US" sz="2000" dirty="0">
                <a:solidFill>
                  <a:srgbClr val="414042"/>
                </a:solidFill>
              </a:rPr>
              <a:t> is important in letting your reader </a:t>
            </a:r>
            <a:r>
              <a:rPr lang="en-US" altLang="en-US" sz="2000" dirty="0">
                <a:solidFill>
                  <a:srgbClr val="414042"/>
                </a:solidFill>
              </a:rPr>
              <a:t>know about</a:t>
            </a:r>
            <a:r>
              <a:rPr lang="en-GB" altLang="en-US" sz="2000" dirty="0">
                <a:solidFill>
                  <a:srgbClr val="414042"/>
                </a:solidFill>
              </a:rPr>
              <a:t> emotions and attitudes. When you deliberately vary the way you read something, for example to indicate fear or surprise, you are reading with prosody. You might change the way you read something to show that a different person is speaking, or you might read slowly to convey a feeling of calm, or very fast to indicate speed.</a:t>
            </a:r>
          </a:p>
        </p:txBody>
      </p:sp>
      <p:sp>
        <p:nvSpPr>
          <p:cNvPr id="23" name="Oval Callout 22">
            <a:extLst>
              <a:ext uri="{FF2B5EF4-FFF2-40B4-BE49-F238E27FC236}">
                <a16:creationId xmlns:a16="http://schemas.microsoft.com/office/drawing/2014/main" id="{7A01A79F-F4C1-254B-8F87-36B55E19E429}"/>
              </a:ext>
            </a:extLst>
          </p:cNvPr>
          <p:cNvSpPr/>
          <p:nvPr/>
        </p:nvSpPr>
        <p:spPr>
          <a:xfrm>
            <a:off x="908050" y="1322388"/>
            <a:ext cx="4125913" cy="2468562"/>
          </a:xfrm>
          <a:prstGeom prst="wedgeEllipseCallout">
            <a:avLst>
              <a:gd name="adj1" fmla="val -48868"/>
              <a:gd name="adj2" fmla="val 60561"/>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GB" altLang="en-US" sz="2000" dirty="0">
                <a:solidFill>
                  <a:srgbClr val="414042"/>
                </a:solidFill>
                <a:latin typeface="Comic Sans MS" panose="030F0902030302020204" pitchFamily="66" charset="0"/>
              </a:rPr>
              <a:t>Prosody is reading aloud with </a:t>
            </a:r>
            <a:r>
              <a:rPr lang="en-GB" altLang="en-US" sz="2000" dirty="0">
                <a:solidFill>
                  <a:srgbClr val="0070C0"/>
                </a:solidFill>
                <a:latin typeface="Comic Sans MS" panose="030F0902030302020204" pitchFamily="66" charset="0"/>
              </a:rPr>
              <a:t>intonation</a:t>
            </a:r>
            <a:r>
              <a:rPr lang="en-GB" altLang="en-US" sz="2000" dirty="0">
                <a:solidFill>
                  <a:srgbClr val="414042"/>
                </a:solidFill>
                <a:latin typeface="Comic Sans MS" panose="030F0902030302020204" pitchFamily="66" charset="0"/>
              </a:rPr>
              <a:t>, taking account of where to vary your </a:t>
            </a:r>
            <a:r>
              <a:rPr lang="en-GB" altLang="en-US" sz="2000" dirty="0">
                <a:solidFill>
                  <a:srgbClr val="0070C0"/>
                </a:solidFill>
                <a:latin typeface="Comic Sans MS" panose="030F0902030302020204" pitchFamily="66" charset="0"/>
              </a:rPr>
              <a:t>pitch, stress, volume </a:t>
            </a:r>
            <a:r>
              <a:rPr lang="en-GB" altLang="en-US" sz="2000" dirty="0">
                <a:solidFill>
                  <a:srgbClr val="414042"/>
                </a:solidFill>
                <a:latin typeface="Comic Sans MS" panose="030F0902030302020204" pitchFamily="66" charset="0"/>
              </a:rPr>
              <a:t>and </a:t>
            </a:r>
            <a:r>
              <a:rPr lang="en-GB" altLang="en-US" sz="2000" dirty="0">
                <a:solidFill>
                  <a:srgbClr val="0070C0"/>
                </a:solidFill>
                <a:latin typeface="Comic Sans MS" panose="030F0902030302020204" pitchFamily="66" charset="0"/>
              </a:rPr>
              <a:t>timing</a:t>
            </a:r>
            <a:r>
              <a:rPr lang="en-GB" altLang="en-US" sz="2000" dirty="0">
                <a:solidFill>
                  <a:srgbClr val="414042"/>
                </a:solidFill>
                <a:latin typeface="Comic Sans MS" panose="030F0902030302020204" pitchFamily="66" charset="0"/>
              </a:rPr>
              <a:t>.</a:t>
            </a:r>
          </a:p>
        </p:txBody>
      </p:sp>
    </p:spTree>
    <p:extLst>
      <p:ext uri="{BB962C8B-B14F-4D97-AF65-F5344CB8AC3E}">
        <p14:creationId xmlns:p14="http://schemas.microsoft.com/office/powerpoint/2010/main" val="7998560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22CAE8C4-AE5F-E54E-87FA-1A34A2D5BA96}"/>
              </a:ext>
            </a:extLst>
          </p:cNvPr>
          <p:cNvSpPr/>
          <p:nvPr/>
        </p:nvSpPr>
        <p:spPr>
          <a:xfrm>
            <a:off x="995837" y="3037326"/>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24" name="Rectangle 23">
            <a:extLst>
              <a:ext uri="{FF2B5EF4-FFF2-40B4-BE49-F238E27FC236}">
                <a16:creationId xmlns:a16="http://schemas.microsoft.com/office/drawing/2014/main" id="{CD1E59B3-EE43-524A-AA3E-A87700E76C09}"/>
              </a:ext>
            </a:extLst>
          </p:cNvPr>
          <p:cNvSpPr/>
          <p:nvPr/>
        </p:nvSpPr>
        <p:spPr>
          <a:xfrm>
            <a:off x="6060322" y="3037326"/>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14" name="Subtitle 2">
            <a:extLst>
              <a:ext uri="{FF2B5EF4-FFF2-40B4-BE49-F238E27FC236}">
                <a16:creationId xmlns:a16="http://schemas.microsoft.com/office/drawing/2014/main" id="{E7CB3E1B-E8DD-D642-B1EC-D15793600D96}"/>
              </a:ext>
            </a:extLst>
          </p:cNvPr>
          <p:cNvSpPr txBox="1">
            <a:spLocks/>
          </p:cNvSpPr>
          <p:nvPr/>
        </p:nvSpPr>
        <p:spPr>
          <a:xfrm>
            <a:off x="0" y="373172"/>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15" name="Subtitle 2">
            <a:extLst>
              <a:ext uri="{FF2B5EF4-FFF2-40B4-BE49-F238E27FC236}">
                <a16:creationId xmlns:a16="http://schemas.microsoft.com/office/drawing/2014/main" id="{5A8EF9FE-7DB7-0E4E-B513-16945EA5F20E}"/>
              </a:ext>
            </a:extLst>
          </p:cNvPr>
          <p:cNvSpPr txBox="1">
            <a:spLocks/>
          </p:cNvSpPr>
          <p:nvPr/>
        </p:nvSpPr>
        <p:spPr>
          <a:xfrm>
            <a:off x="0" y="76461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19" name="Rectangle 18">
            <a:extLst>
              <a:ext uri="{FF2B5EF4-FFF2-40B4-BE49-F238E27FC236}">
                <a16:creationId xmlns:a16="http://schemas.microsoft.com/office/drawing/2014/main" id="{F7677C23-EF6B-A14E-AFC4-34505B14894A}"/>
              </a:ext>
            </a:extLst>
          </p:cNvPr>
          <p:cNvSpPr/>
          <p:nvPr/>
        </p:nvSpPr>
        <p:spPr>
          <a:xfrm>
            <a:off x="986753" y="1266431"/>
            <a:ext cx="10147138" cy="1653941"/>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 Box 6">
            <a:extLst>
              <a:ext uri="{FF2B5EF4-FFF2-40B4-BE49-F238E27FC236}">
                <a16:creationId xmlns:a16="http://schemas.microsoft.com/office/drawing/2014/main" id="{B0CC06E3-F5CF-E54A-8C68-4A46F4263A2C}"/>
              </a:ext>
            </a:extLst>
          </p:cNvPr>
          <p:cNvSpPr txBox="1">
            <a:spLocks noChangeArrowheads="1"/>
          </p:cNvSpPr>
          <p:nvPr/>
        </p:nvSpPr>
        <p:spPr bwMode="auto">
          <a:xfrm>
            <a:off x="4276427" y="1403506"/>
            <a:ext cx="6711604" cy="165394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700"/>
              </a:spcBef>
              <a:buNone/>
            </a:pPr>
            <a:r>
              <a:rPr lang="en-GB" altLang="en-US" sz="1800" dirty="0">
                <a:solidFill>
                  <a:srgbClr val="414042"/>
                </a:solidFill>
              </a:rPr>
              <a:t>Listen to your teacher read aloud the text on the next slide.</a:t>
            </a:r>
          </a:p>
          <a:p>
            <a:pPr>
              <a:spcBef>
                <a:spcPts val="700"/>
              </a:spcBef>
              <a:buNone/>
            </a:pPr>
            <a:r>
              <a:rPr lang="en-GB" altLang="en-US" sz="1800" dirty="0">
                <a:solidFill>
                  <a:srgbClr val="414042"/>
                </a:solidFill>
              </a:rPr>
              <a:t>Share your initial reactions with a partner.</a:t>
            </a:r>
          </a:p>
          <a:p>
            <a:pPr>
              <a:spcBef>
                <a:spcPts val="700"/>
              </a:spcBef>
              <a:buNone/>
            </a:pPr>
            <a:r>
              <a:rPr lang="en-GB" altLang="en-US" sz="1800" dirty="0">
                <a:solidFill>
                  <a:srgbClr val="414042"/>
                </a:solidFill>
              </a:rPr>
              <a:t>Re-read the text either on your own or with a partner and jot down some thoughts using this ‘Tell me’ grid.</a:t>
            </a:r>
          </a:p>
        </p:txBody>
      </p:sp>
      <p:sp>
        <p:nvSpPr>
          <p:cNvPr id="21" name="Rectangle 20">
            <a:extLst>
              <a:ext uri="{FF2B5EF4-FFF2-40B4-BE49-F238E27FC236}">
                <a16:creationId xmlns:a16="http://schemas.microsoft.com/office/drawing/2014/main" id="{F8177A49-92FE-0B48-B94F-D1C888795411}"/>
              </a:ext>
            </a:extLst>
          </p:cNvPr>
          <p:cNvSpPr/>
          <p:nvPr/>
        </p:nvSpPr>
        <p:spPr>
          <a:xfrm>
            <a:off x="988545" y="1266431"/>
            <a:ext cx="3142022" cy="16539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 </a:t>
            </a:r>
          </a:p>
          <a:p>
            <a:pPr lvl="0" algn="ctr">
              <a:spcBef>
                <a:spcPts val="1000"/>
              </a:spcBef>
            </a:pPr>
            <a:r>
              <a:rPr lang="en-GB" altLang="en-US" dirty="0">
                <a:solidFill>
                  <a:prstClr val="white"/>
                </a:solidFill>
                <a:latin typeface="Comic Sans MS" panose="030F0902030302020204" pitchFamily="66" charset="0"/>
              </a:rPr>
              <a:t>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reader</a:t>
            </a:r>
            <a:endParaRPr lang="en-GB" altLang="en-US" sz="1700" dirty="0">
              <a:solidFill>
                <a:prstClr val="white"/>
              </a:solidFill>
              <a:latin typeface="Comic Sans MS" panose="030F0902030302020204" pitchFamily="66" charset="0"/>
            </a:endParaRPr>
          </a:p>
        </p:txBody>
      </p:sp>
      <p:sp>
        <p:nvSpPr>
          <p:cNvPr id="22" name="Rectangle 21">
            <a:extLst>
              <a:ext uri="{FF2B5EF4-FFF2-40B4-BE49-F238E27FC236}">
                <a16:creationId xmlns:a16="http://schemas.microsoft.com/office/drawing/2014/main" id="{6B994CF0-D4BC-6D4D-A91F-AE79F8E0D666}"/>
              </a:ext>
            </a:extLst>
          </p:cNvPr>
          <p:cNvSpPr/>
          <p:nvPr/>
        </p:nvSpPr>
        <p:spPr>
          <a:xfrm>
            <a:off x="986753" y="3037326"/>
            <a:ext cx="10147137" cy="325311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4595A1BE-8D51-604B-992C-8D5F8C336E7D}"/>
              </a:ext>
            </a:extLst>
          </p:cNvPr>
          <p:cNvSpPr/>
          <p:nvPr/>
        </p:nvSpPr>
        <p:spPr>
          <a:xfrm>
            <a:off x="995836" y="4655174"/>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26" name="Rectangle 25">
            <a:extLst>
              <a:ext uri="{FF2B5EF4-FFF2-40B4-BE49-F238E27FC236}">
                <a16:creationId xmlns:a16="http://schemas.microsoft.com/office/drawing/2014/main" id="{AE8706A0-1DB4-664C-A748-621272E6532D}"/>
              </a:ext>
            </a:extLst>
          </p:cNvPr>
          <p:cNvSpPr/>
          <p:nvPr/>
        </p:nvSpPr>
        <p:spPr>
          <a:xfrm>
            <a:off x="6060321" y="4655174"/>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27" name="Line 41">
            <a:extLst>
              <a:ext uri="{FF2B5EF4-FFF2-40B4-BE49-F238E27FC236}">
                <a16:creationId xmlns:a16="http://schemas.microsoft.com/office/drawing/2014/main" id="{EC5F4459-D62F-A246-BBE9-085BA88BEC59}"/>
              </a:ext>
            </a:extLst>
          </p:cNvPr>
          <p:cNvSpPr>
            <a:spLocks noChangeShapeType="1"/>
          </p:cNvSpPr>
          <p:nvPr/>
        </p:nvSpPr>
        <p:spPr bwMode="auto">
          <a:xfrm>
            <a:off x="6060321" y="3037326"/>
            <a:ext cx="0" cy="325311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8" name="Line 41">
            <a:extLst>
              <a:ext uri="{FF2B5EF4-FFF2-40B4-BE49-F238E27FC236}">
                <a16:creationId xmlns:a16="http://schemas.microsoft.com/office/drawing/2014/main" id="{A7498F88-0331-D345-BCEB-4107FDD2DE8F}"/>
              </a:ext>
            </a:extLst>
          </p:cNvPr>
          <p:cNvSpPr>
            <a:spLocks noChangeShapeType="1"/>
          </p:cNvSpPr>
          <p:nvPr/>
        </p:nvSpPr>
        <p:spPr bwMode="auto">
          <a:xfrm flipH="1">
            <a:off x="986753" y="4643634"/>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Tree>
    <p:extLst>
      <p:ext uri="{BB962C8B-B14F-4D97-AF65-F5344CB8AC3E}">
        <p14:creationId xmlns:p14="http://schemas.microsoft.com/office/powerpoint/2010/main" val="39562318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2">
            <a:extLst>
              <a:ext uri="{FF2B5EF4-FFF2-40B4-BE49-F238E27FC236}">
                <a16:creationId xmlns:a16="http://schemas.microsoft.com/office/drawing/2014/main" id="{9DD34471-6C7F-A94C-BA96-C1DF4AB8F57E}"/>
              </a:ext>
            </a:extLst>
          </p:cNvPr>
          <p:cNvSpPr txBox="1">
            <a:spLocks noChangeArrowheads="1"/>
          </p:cNvSpPr>
          <p:nvPr/>
        </p:nvSpPr>
        <p:spPr bwMode="auto">
          <a:xfrm>
            <a:off x="1469715" y="627016"/>
            <a:ext cx="9233120" cy="5556068"/>
          </a:xfrm>
          <a:prstGeom prst="rect">
            <a:avLst/>
          </a:prstGeom>
          <a:noFill/>
          <a:ln w="38100">
            <a:solidFill>
              <a:srgbClr val="00B050"/>
            </a:solidFill>
            <a:miter lim="800000"/>
            <a:headEnd/>
            <a:tailEnd/>
          </a:ln>
          <a:effectLst/>
        </p:spPr>
        <p:txBody>
          <a:bodyPr wrap="square" anchor="ctr" anchorCtr="0">
            <a:noAutofit/>
          </a:bodyPr>
          <a:lstStyle/>
          <a:p>
            <a:pPr marL="180000">
              <a:spcBef>
                <a:spcPct val="50000"/>
              </a:spcBef>
            </a:pPr>
            <a:r>
              <a:rPr lang="en-GB" altLang="en-US" sz="2400" dirty="0">
                <a:solidFill>
                  <a:srgbClr val="3E3F41"/>
                </a:solidFill>
                <a:latin typeface="Comic Sans MS" panose="030F0702030302020204" pitchFamily="66" charset="0"/>
              </a:rPr>
              <a:t>Nestled in the trees of Bowland Forest, you must surely discover a theme park here with a difference! </a:t>
            </a:r>
          </a:p>
          <a:p>
            <a:pPr marL="180000">
              <a:spcBef>
                <a:spcPct val="50000"/>
              </a:spcBef>
            </a:pPr>
            <a:r>
              <a:rPr lang="en-GB" altLang="en-US" sz="2400" dirty="0">
                <a:solidFill>
                  <a:srgbClr val="3E3F41"/>
                </a:solidFill>
                <a:latin typeface="Comic Sans MS" panose="030F0702030302020204" pitchFamily="66" charset="0"/>
              </a:rPr>
              <a:t>This exclusive theme park will take you on an amazing journey back to medieval times.</a:t>
            </a:r>
          </a:p>
          <a:p>
            <a:pPr marL="180000">
              <a:spcBef>
                <a:spcPct val="50000"/>
              </a:spcBef>
            </a:pPr>
            <a:r>
              <a:rPr lang="en-GB" altLang="en-US" sz="2400" dirty="0">
                <a:solidFill>
                  <a:srgbClr val="3E3F41"/>
                </a:solidFill>
                <a:latin typeface="Comic Sans MS" panose="030F0702030302020204" pitchFamily="66" charset="0"/>
              </a:rPr>
              <a:t>You can choose from a host of Robin Hood characters to guide you through all these thrilling activities.</a:t>
            </a:r>
          </a:p>
          <a:p>
            <a:pPr marL="180000">
              <a:spcBef>
                <a:spcPct val="50000"/>
              </a:spcBef>
            </a:pPr>
            <a:r>
              <a:rPr lang="en-GB" altLang="en-US" sz="2400" dirty="0">
                <a:solidFill>
                  <a:srgbClr val="3E3F41"/>
                </a:solidFill>
                <a:latin typeface="Comic Sans MS" panose="030F0702030302020204" pitchFamily="66" charset="0"/>
              </a:rPr>
              <a:t>Fun for all the family!</a:t>
            </a:r>
          </a:p>
          <a:p>
            <a:pPr marL="180000">
              <a:spcBef>
                <a:spcPct val="50000"/>
              </a:spcBef>
            </a:pPr>
            <a:r>
              <a:rPr lang="en-GB" altLang="en-US" sz="2400" dirty="0">
                <a:solidFill>
                  <a:srgbClr val="3E3F41"/>
                </a:solidFill>
                <a:latin typeface="Comic Sans MS" panose="030F0702030302020204" pitchFamily="66" charset="0"/>
              </a:rPr>
              <a:t>Everyone knows that this is the best attraction in Britain! </a:t>
            </a:r>
          </a:p>
          <a:p>
            <a:pPr marL="180000">
              <a:spcBef>
                <a:spcPct val="50000"/>
              </a:spcBef>
            </a:pPr>
            <a:r>
              <a:rPr lang="en-GB" altLang="en-US" sz="2400" dirty="0">
                <a:solidFill>
                  <a:srgbClr val="3E3F41"/>
                </a:solidFill>
                <a:latin typeface="Comic Sans MS" panose="030F0702030302020204" pitchFamily="66" charset="0"/>
              </a:rPr>
              <a:t>Join us soon for a unique experience by taking advantage of our special offers.</a:t>
            </a:r>
          </a:p>
        </p:txBody>
      </p:sp>
    </p:spTree>
    <p:extLst>
      <p:ext uri="{BB962C8B-B14F-4D97-AF65-F5344CB8AC3E}">
        <p14:creationId xmlns:p14="http://schemas.microsoft.com/office/powerpoint/2010/main" val="12132638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D8D0097-7722-BDFF-07FB-D8A0B7317552}"/>
              </a:ext>
            </a:extLst>
          </p:cNvPr>
          <p:cNvSpPr txBox="1"/>
          <p:nvPr/>
        </p:nvSpPr>
        <p:spPr>
          <a:xfrm>
            <a:off x="850232" y="1097592"/>
            <a:ext cx="4702628" cy="4662815"/>
          </a:xfrm>
          <a:prstGeom prst="rect">
            <a:avLst/>
          </a:prstGeom>
          <a:noFill/>
        </p:spPr>
        <p:txBody>
          <a:bodyPr wrap="square">
            <a:spAutoFit/>
          </a:bodyPr>
          <a:lstStyle/>
          <a:p>
            <a:pPr marL="180000">
              <a:spcBef>
                <a:spcPct val="50000"/>
              </a:spcBef>
            </a:pPr>
            <a:r>
              <a:rPr lang="en-GB" altLang="en-US" sz="1800" dirty="0">
                <a:solidFill>
                  <a:srgbClr val="3E3F41"/>
                </a:solidFill>
                <a:latin typeface="Comic Sans MS" panose="030F0702030302020204" pitchFamily="66" charset="0"/>
              </a:rPr>
              <a:t>Nestled in the trees of Bowland Forest, you must surely discover a theme park here with a difference! </a:t>
            </a:r>
          </a:p>
          <a:p>
            <a:pPr marL="180000">
              <a:spcBef>
                <a:spcPct val="50000"/>
              </a:spcBef>
            </a:pPr>
            <a:r>
              <a:rPr lang="en-GB" altLang="en-US" sz="1800" dirty="0">
                <a:solidFill>
                  <a:srgbClr val="3E3F41"/>
                </a:solidFill>
                <a:latin typeface="Comic Sans MS" panose="030F0702030302020204" pitchFamily="66" charset="0"/>
              </a:rPr>
              <a:t>This exclusive theme park will take you on an amazing journey back to medieval times.</a:t>
            </a:r>
          </a:p>
          <a:p>
            <a:pPr marL="180000">
              <a:spcBef>
                <a:spcPct val="50000"/>
              </a:spcBef>
            </a:pPr>
            <a:r>
              <a:rPr lang="en-GB" altLang="en-US" sz="1800" dirty="0">
                <a:solidFill>
                  <a:srgbClr val="3E3F41"/>
                </a:solidFill>
                <a:latin typeface="Comic Sans MS" panose="030F0702030302020204" pitchFamily="66" charset="0"/>
              </a:rPr>
              <a:t>You can choose from a host of Robin Hood characters to guide you through all these thrilling activities.</a:t>
            </a:r>
          </a:p>
          <a:p>
            <a:pPr marL="180000">
              <a:spcBef>
                <a:spcPct val="50000"/>
              </a:spcBef>
            </a:pPr>
            <a:r>
              <a:rPr lang="en-GB" altLang="en-US" sz="1800" dirty="0">
                <a:solidFill>
                  <a:srgbClr val="3E3F41"/>
                </a:solidFill>
                <a:latin typeface="Comic Sans MS" panose="030F0702030302020204" pitchFamily="66" charset="0"/>
              </a:rPr>
              <a:t>Fun for all the family!</a:t>
            </a:r>
          </a:p>
          <a:p>
            <a:pPr marL="180000">
              <a:spcBef>
                <a:spcPct val="50000"/>
              </a:spcBef>
            </a:pPr>
            <a:r>
              <a:rPr lang="en-GB" altLang="en-US" sz="1800" dirty="0">
                <a:solidFill>
                  <a:srgbClr val="3E3F41"/>
                </a:solidFill>
                <a:latin typeface="Comic Sans MS" panose="030F0702030302020204" pitchFamily="66" charset="0"/>
              </a:rPr>
              <a:t>Everyone knows that this is the best attraction in Britain! </a:t>
            </a:r>
          </a:p>
          <a:p>
            <a:pPr marL="180000">
              <a:spcBef>
                <a:spcPct val="50000"/>
              </a:spcBef>
            </a:pPr>
            <a:r>
              <a:rPr lang="en-GB" altLang="en-US" sz="1800" dirty="0">
                <a:solidFill>
                  <a:srgbClr val="3E3F41"/>
                </a:solidFill>
                <a:latin typeface="Comic Sans MS" panose="030F0702030302020204" pitchFamily="66" charset="0"/>
              </a:rPr>
              <a:t>Join us soon for a unique experience by taking advantage of our special offers.</a:t>
            </a:r>
          </a:p>
        </p:txBody>
      </p:sp>
      <p:sp>
        <p:nvSpPr>
          <p:cNvPr id="5" name="Text Box 5">
            <a:extLst>
              <a:ext uri="{FF2B5EF4-FFF2-40B4-BE49-F238E27FC236}">
                <a16:creationId xmlns:a16="http://schemas.microsoft.com/office/drawing/2014/main" id="{E6675E30-5004-9485-1E26-53A3C564D332}"/>
              </a:ext>
            </a:extLst>
          </p:cNvPr>
          <p:cNvSpPr txBox="1">
            <a:spLocks noChangeArrowheads="1"/>
          </p:cNvSpPr>
          <p:nvPr/>
        </p:nvSpPr>
        <p:spPr bwMode="auto">
          <a:xfrm>
            <a:off x="6188586" y="958227"/>
            <a:ext cx="5245768"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200" b="1" dirty="0">
                <a:solidFill>
                  <a:srgbClr val="3E3F41"/>
                </a:solidFill>
                <a:latin typeface="Comic Sans MS" panose="030F0702030302020204" pitchFamily="66" charset="0"/>
              </a:rPr>
              <a:t>Work with a partner.</a:t>
            </a:r>
          </a:p>
          <a:p>
            <a:pPr marL="268288" indent="-268288">
              <a:spcBef>
                <a:spcPct val="50000"/>
              </a:spcBef>
              <a:buClr>
                <a:srgbClr val="0070C0"/>
              </a:buClr>
              <a:buFont typeface="Arial" panose="020B0604020202020204" pitchFamily="34" charset="0"/>
              <a:buChar char="•"/>
            </a:pPr>
            <a:r>
              <a:rPr lang="en-GB" altLang="en-US" sz="2000" dirty="0">
                <a:solidFill>
                  <a:srgbClr val="3E3F41"/>
                </a:solidFill>
                <a:latin typeface="Comic Sans MS" panose="030F0702030302020204" pitchFamily="66" charset="0"/>
              </a:rPr>
              <a:t>Read the text again and discuss how it makes you feel.</a:t>
            </a:r>
          </a:p>
          <a:p>
            <a:pPr marL="268288" indent="-268288">
              <a:spcBef>
                <a:spcPct val="50000"/>
              </a:spcBef>
              <a:buClr>
                <a:srgbClr val="0070C0"/>
              </a:buClr>
              <a:buFont typeface="Arial" panose="020B0604020202020204" pitchFamily="34" charset="0"/>
              <a:buChar char="•"/>
            </a:pPr>
            <a:r>
              <a:rPr lang="en-GB" altLang="en-US" sz="2000" dirty="0">
                <a:solidFill>
                  <a:srgbClr val="3E3F41"/>
                </a:solidFill>
                <a:latin typeface="Comic Sans MS" panose="030F0702030302020204" pitchFamily="66" charset="0"/>
              </a:rPr>
              <a:t>Have you ever been to a theme park?</a:t>
            </a:r>
          </a:p>
          <a:p>
            <a:pPr marL="268288" indent="-268288">
              <a:spcBef>
                <a:spcPct val="50000"/>
              </a:spcBef>
              <a:buClr>
                <a:srgbClr val="0070C0"/>
              </a:buClr>
              <a:buFont typeface="Arial" panose="020B0604020202020204" pitchFamily="34" charset="0"/>
              <a:buChar char="•"/>
            </a:pPr>
            <a:r>
              <a:rPr lang="en-GB" altLang="en-US" sz="2000" dirty="0">
                <a:solidFill>
                  <a:srgbClr val="3E3F41"/>
                </a:solidFill>
                <a:latin typeface="Comic Sans MS" panose="030F0702030302020204" pitchFamily="66" charset="0"/>
              </a:rPr>
              <a:t>Did you enjoy it?</a:t>
            </a:r>
          </a:p>
          <a:p>
            <a:pPr marL="268288" indent="-268288">
              <a:spcBef>
                <a:spcPct val="50000"/>
              </a:spcBef>
              <a:buClr>
                <a:srgbClr val="0070C0"/>
              </a:buClr>
              <a:buFont typeface="Arial" panose="020B0604020202020204" pitchFamily="34" charset="0"/>
              <a:buChar char="•"/>
            </a:pPr>
            <a:r>
              <a:rPr lang="en-GB" altLang="en-US" sz="2000" dirty="0">
                <a:solidFill>
                  <a:srgbClr val="3E3F41"/>
                </a:solidFill>
                <a:latin typeface="Comic Sans MS" panose="030F0702030302020204" pitchFamily="66" charset="0"/>
              </a:rPr>
              <a:t>Do you know of any theme parks or attractions?</a:t>
            </a:r>
          </a:p>
          <a:p>
            <a:pPr marL="268288" indent="-268288">
              <a:spcBef>
                <a:spcPct val="50000"/>
              </a:spcBef>
              <a:buClr>
                <a:srgbClr val="0070C0"/>
              </a:buClr>
              <a:buFont typeface="Arial" panose="020B0604020202020204" pitchFamily="34" charset="0"/>
              <a:buChar char="•"/>
            </a:pPr>
            <a:r>
              <a:rPr lang="en-GB" altLang="en-US" sz="2000" dirty="0">
                <a:solidFill>
                  <a:srgbClr val="3E3F41"/>
                </a:solidFill>
                <a:latin typeface="Comic Sans MS" panose="030F0702030302020204" pitchFamily="66" charset="0"/>
              </a:rPr>
              <a:t>Does the text make you want to visit this one?</a:t>
            </a:r>
          </a:p>
          <a:p>
            <a:pPr marL="268288" indent="-268288">
              <a:spcBef>
                <a:spcPct val="50000"/>
              </a:spcBef>
              <a:buClr>
                <a:srgbClr val="0070C0"/>
              </a:buClr>
              <a:buFont typeface="Arial" panose="020B0604020202020204" pitchFamily="34" charset="0"/>
              <a:buChar char="•"/>
            </a:pPr>
            <a:r>
              <a:rPr lang="en-GB" altLang="en-US" sz="2000" dirty="0">
                <a:solidFill>
                  <a:srgbClr val="3E3F41"/>
                </a:solidFill>
                <a:latin typeface="Comic Sans MS" panose="030F0702030302020204" pitchFamily="66" charset="0"/>
              </a:rPr>
              <a:t>Why (or why not) would you want to go?</a:t>
            </a:r>
          </a:p>
          <a:p>
            <a:pPr marL="268288" indent="-268288">
              <a:spcBef>
                <a:spcPct val="50000"/>
              </a:spcBef>
              <a:buClr>
                <a:srgbClr val="0070C0"/>
              </a:buClr>
              <a:buFont typeface="Arial" panose="020B0604020202020204" pitchFamily="34" charset="0"/>
              <a:buChar char="•"/>
            </a:pPr>
            <a:r>
              <a:rPr lang="en-GB" altLang="en-US" sz="2000" dirty="0">
                <a:solidFill>
                  <a:srgbClr val="3E3F41"/>
                </a:solidFill>
                <a:latin typeface="Comic Sans MS" panose="030F0702030302020204" pitchFamily="66" charset="0"/>
              </a:rPr>
              <a:t>What would you expect to find if you did visit this theme park?</a:t>
            </a:r>
          </a:p>
        </p:txBody>
      </p:sp>
      <p:sp>
        <p:nvSpPr>
          <p:cNvPr id="2" name="Rectangle 1">
            <a:extLst>
              <a:ext uri="{FF2B5EF4-FFF2-40B4-BE49-F238E27FC236}">
                <a16:creationId xmlns:a16="http://schemas.microsoft.com/office/drawing/2014/main" id="{168D7B9A-27C8-6543-BF28-9E71B192ADB6}"/>
              </a:ext>
            </a:extLst>
          </p:cNvPr>
          <p:cNvSpPr/>
          <p:nvPr/>
        </p:nvSpPr>
        <p:spPr>
          <a:xfrm>
            <a:off x="757646" y="705394"/>
            <a:ext cx="5033554" cy="5399315"/>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91986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8">
            <a:extLst>
              <a:ext uri="{FF2B5EF4-FFF2-40B4-BE49-F238E27FC236}">
                <a16:creationId xmlns:a16="http://schemas.microsoft.com/office/drawing/2014/main" id="{145B6126-E18C-FA43-ACCB-FAA5C9B596D1}"/>
              </a:ext>
            </a:extLst>
          </p:cNvPr>
          <p:cNvSpPr>
            <a:spLocks noChangeArrowheads="1"/>
          </p:cNvSpPr>
          <p:nvPr/>
        </p:nvSpPr>
        <p:spPr bwMode="auto">
          <a:xfrm>
            <a:off x="2339795" y="4038933"/>
            <a:ext cx="1032655" cy="369332"/>
          </a:xfrm>
          <a:prstGeom prst="rect">
            <a:avLst/>
          </a:prstGeom>
          <a:solidFill>
            <a:srgbClr val="00B050"/>
          </a:solidFill>
          <a:ln>
            <a:noFill/>
          </a:ln>
          <a:effectLst/>
        </p:spPr>
        <p:txBody>
          <a:bodyPr wrap="non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US" altLang="ja-JP" b="1" dirty="0">
                <a:solidFill>
                  <a:schemeClr val="bg1"/>
                </a:solidFill>
                <a:ea typeface="MS PGothic" panose="020B0600070205080204" pitchFamily="34" charset="-128"/>
              </a:rPr>
              <a:t>thrilling</a:t>
            </a:r>
            <a:endParaRPr lang="en-GB" altLang="en-US" b="1" dirty="0">
              <a:solidFill>
                <a:schemeClr val="bg1"/>
              </a:solidFill>
            </a:endParaRPr>
          </a:p>
        </p:txBody>
      </p:sp>
      <p:sp>
        <p:nvSpPr>
          <p:cNvPr id="29" name="Rectangle 9">
            <a:extLst>
              <a:ext uri="{FF2B5EF4-FFF2-40B4-BE49-F238E27FC236}">
                <a16:creationId xmlns:a16="http://schemas.microsoft.com/office/drawing/2014/main" id="{1B108794-4D4B-4348-9CEC-511DA8D2E954}"/>
              </a:ext>
            </a:extLst>
          </p:cNvPr>
          <p:cNvSpPr>
            <a:spLocks noChangeArrowheads="1"/>
          </p:cNvSpPr>
          <p:nvPr/>
        </p:nvSpPr>
        <p:spPr bwMode="auto">
          <a:xfrm>
            <a:off x="2108887" y="1994856"/>
            <a:ext cx="1494469" cy="369332"/>
          </a:xfrm>
          <a:prstGeom prst="rect">
            <a:avLst/>
          </a:prstGeom>
          <a:solidFill>
            <a:srgbClr val="00B05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US" altLang="ja-JP" b="1" dirty="0">
                <a:solidFill>
                  <a:schemeClr val="bg1"/>
                </a:solidFill>
                <a:ea typeface="MS PGothic" panose="020B0600070205080204" pitchFamily="34" charset="-128"/>
              </a:rPr>
              <a:t>nestled</a:t>
            </a:r>
            <a:endParaRPr lang="en-GB" altLang="en-US" b="1" dirty="0">
              <a:solidFill>
                <a:schemeClr val="bg1"/>
              </a:solidFill>
            </a:endParaRPr>
          </a:p>
        </p:txBody>
      </p:sp>
      <p:sp>
        <p:nvSpPr>
          <p:cNvPr id="30" name="Rectangle 12">
            <a:extLst>
              <a:ext uri="{FF2B5EF4-FFF2-40B4-BE49-F238E27FC236}">
                <a16:creationId xmlns:a16="http://schemas.microsoft.com/office/drawing/2014/main" id="{76671802-03CD-A940-87D6-04819707B9D0}"/>
              </a:ext>
            </a:extLst>
          </p:cNvPr>
          <p:cNvSpPr>
            <a:spLocks noChangeArrowheads="1"/>
          </p:cNvSpPr>
          <p:nvPr/>
        </p:nvSpPr>
        <p:spPr bwMode="auto">
          <a:xfrm>
            <a:off x="1206434" y="2493797"/>
            <a:ext cx="3502025" cy="1037410"/>
          </a:xfrm>
          <a:prstGeom prst="rect">
            <a:avLst/>
          </a:prstGeom>
          <a:noFill/>
          <a:ln>
            <a:noFill/>
          </a:ln>
          <a:effectLst/>
        </p:spPr>
        <p:txBody>
          <a:bodyPr lIns="0" tIns="0" rIns="0" bIns="0" anchor="ct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r>
              <a:rPr lang="en-GB" altLang="en-US" sz="1400" b="1" dirty="0">
                <a:solidFill>
                  <a:srgbClr val="343433"/>
                </a:solidFill>
              </a:rPr>
              <a:t>Nestled</a:t>
            </a:r>
            <a:r>
              <a:rPr lang="en-GB" altLang="en-US" sz="1400" dirty="0">
                <a:solidFill>
                  <a:srgbClr val="343433"/>
                </a:solidFill>
              </a:rPr>
              <a:t> means to snuggle down or to lie comfortably next to or in something.</a:t>
            </a:r>
          </a:p>
        </p:txBody>
      </p:sp>
      <p:sp>
        <p:nvSpPr>
          <p:cNvPr id="31" name="Rectangle 15">
            <a:extLst>
              <a:ext uri="{FF2B5EF4-FFF2-40B4-BE49-F238E27FC236}">
                <a16:creationId xmlns:a16="http://schemas.microsoft.com/office/drawing/2014/main" id="{E71CD654-C1C0-FE48-82F1-16A43A13A222}"/>
              </a:ext>
            </a:extLst>
          </p:cNvPr>
          <p:cNvSpPr>
            <a:spLocks noChangeArrowheads="1"/>
          </p:cNvSpPr>
          <p:nvPr/>
        </p:nvSpPr>
        <p:spPr bwMode="auto">
          <a:xfrm>
            <a:off x="1248387" y="4765490"/>
            <a:ext cx="3215468" cy="900009"/>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r>
              <a:rPr lang="en-GB" altLang="en-US" sz="1400" dirty="0">
                <a:solidFill>
                  <a:srgbClr val="343433"/>
                </a:solidFill>
              </a:rPr>
              <a:t>A </a:t>
            </a:r>
            <a:r>
              <a:rPr lang="en-GB" altLang="en-US" sz="1400" b="1" dirty="0">
                <a:solidFill>
                  <a:srgbClr val="343433"/>
                </a:solidFill>
              </a:rPr>
              <a:t>thrilling</a:t>
            </a:r>
            <a:r>
              <a:rPr lang="en-GB" altLang="en-US" sz="1400" dirty="0">
                <a:solidFill>
                  <a:srgbClr val="343433"/>
                </a:solidFill>
              </a:rPr>
              <a:t> activity is one which will bring pleasure and excitement.</a:t>
            </a:r>
          </a:p>
        </p:txBody>
      </p:sp>
      <p:sp>
        <p:nvSpPr>
          <p:cNvPr id="32" name="Rectangle 20">
            <a:extLst>
              <a:ext uri="{FF2B5EF4-FFF2-40B4-BE49-F238E27FC236}">
                <a16:creationId xmlns:a16="http://schemas.microsoft.com/office/drawing/2014/main" id="{E3F86B67-A26C-D948-8B2F-D03BBDAEFE19}"/>
              </a:ext>
            </a:extLst>
          </p:cNvPr>
          <p:cNvSpPr>
            <a:spLocks noChangeArrowheads="1"/>
          </p:cNvSpPr>
          <p:nvPr/>
        </p:nvSpPr>
        <p:spPr bwMode="auto">
          <a:xfrm>
            <a:off x="5045538" y="2504306"/>
            <a:ext cx="2076210" cy="942137"/>
          </a:xfrm>
          <a:prstGeom prst="rect">
            <a:avLst/>
          </a:prstGeom>
          <a:noFill/>
          <a:ln>
            <a:noFill/>
          </a:ln>
          <a:effectLst/>
        </p:spPr>
        <p:txBody>
          <a:bodyPr lIns="0" tIns="0" rIns="0" bIns="0" anchor="ct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r>
              <a:rPr lang="en-GB" altLang="en-US" sz="1400" b="1" dirty="0">
                <a:solidFill>
                  <a:srgbClr val="343433"/>
                </a:solidFill>
              </a:rPr>
              <a:t>Unique</a:t>
            </a:r>
            <a:r>
              <a:rPr lang="en-GB" altLang="en-US" sz="1400" dirty="0">
                <a:solidFill>
                  <a:srgbClr val="343433"/>
                </a:solidFill>
              </a:rPr>
              <a:t> means being only one of a kind – there isn’t another one like it.</a:t>
            </a:r>
          </a:p>
        </p:txBody>
      </p:sp>
      <p:sp>
        <p:nvSpPr>
          <p:cNvPr id="33" name="Rectangle 32">
            <a:extLst>
              <a:ext uri="{FF2B5EF4-FFF2-40B4-BE49-F238E27FC236}">
                <a16:creationId xmlns:a16="http://schemas.microsoft.com/office/drawing/2014/main" id="{C9E0DD93-D929-5148-9BAE-F1E179AD6408}"/>
              </a:ext>
            </a:extLst>
          </p:cNvPr>
          <p:cNvSpPr/>
          <p:nvPr/>
        </p:nvSpPr>
        <p:spPr>
          <a:xfrm>
            <a:off x="1046205" y="2359338"/>
            <a:ext cx="3619832" cy="1322370"/>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4048F142-8678-FE4B-9FE2-6C0AC4046285}"/>
              </a:ext>
            </a:extLst>
          </p:cNvPr>
          <p:cNvSpPr/>
          <p:nvPr/>
        </p:nvSpPr>
        <p:spPr>
          <a:xfrm>
            <a:off x="1046205" y="4410560"/>
            <a:ext cx="3619832" cy="1322370"/>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8">
            <a:extLst>
              <a:ext uri="{FF2B5EF4-FFF2-40B4-BE49-F238E27FC236}">
                <a16:creationId xmlns:a16="http://schemas.microsoft.com/office/drawing/2014/main" id="{8521FD9B-2413-A94A-BE35-EF540BCB7E56}"/>
              </a:ext>
            </a:extLst>
          </p:cNvPr>
          <p:cNvSpPr>
            <a:spLocks noChangeArrowheads="1"/>
          </p:cNvSpPr>
          <p:nvPr/>
        </p:nvSpPr>
        <p:spPr bwMode="auto">
          <a:xfrm>
            <a:off x="8679282" y="4038933"/>
            <a:ext cx="1303562" cy="369332"/>
          </a:xfrm>
          <a:prstGeom prst="rect">
            <a:avLst/>
          </a:prstGeom>
          <a:solidFill>
            <a:srgbClr val="00B050"/>
          </a:solidFill>
          <a:ln>
            <a:noFill/>
          </a:ln>
          <a:effectLst/>
        </p:spPr>
        <p:txBody>
          <a:bodyPr wrap="non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attraction</a:t>
            </a:r>
            <a:endParaRPr lang="en-GB" altLang="en-US" b="1" dirty="0">
              <a:solidFill>
                <a:schemeClr val="bg1"/>
              </a:solidFill>
            </a:endParaRPr>
          </a:p>
        </p:txBody>
      </p:sp>
      <p:sp>
        <p:nvSpPr>
          <p:cNvPr id="36" name="Rectangle 9">
            <a:extLst>
              <a:ext uri="{FF2B5EF4-FFF2-40B4-BE49-F238E27FC236}">
                <a16:creationId xmlns:a16="http://schemas.microsoft.com/office/drawing/2014/main" id="{AB2F1283-3B14-7D48-94BC-A320EA7EF7A5}"/>
              </a:ext>
            </a:extLst>
          </p:cNvPr>
          <p:cNvSpPr>
            <a:spLocks noChangeArrowheads="1"/>
          </p:cNvSpPr>
          <p:nvPr/>
        </p:nvSpPr>
        <p:spPr bwMode="auto">
          <a:xfrm>
            <a:off x="8583827" y="1994856"/>
            <a:ext cx="1494469" cy="369332"/>
          </a:xfrm>
          <a:prstGeom prst="rect">
            <a:avLst/>
          </a:prstGeom>
          <a:solidFill>
            <a:srgbClr val="00B05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exclusive</a:t>
            </a:r>
            <a:endParaRPr lang="en-GB" altLang="en-US" b="1" dirty="0">
              <a:solidFill>
                <a:schemeClr val="bg1"/>
              </a:solidFill>
            </a:endParaRPr>
          </a:p>
        </p:txBody>
      </p:sp>
      <p:sp>
        <p:nvSpPr>
          <p:cNvPr id="37" name="Rectangle 12">
            <a:extLst>
              <a:ext uri="{FF2B5EF4-FFF2-40B4-BE49-F238E27FC236}">
                <a16:creationId xmlns:a16="http://schemas.microsoft.com/office/drawing/2014/main" id="{CD32B053-48B8-ED44-819E-4B8815F49275}"/>
              </a:ext>
            </a:extLst>
          </p:cNvPr>
          <p:cNvSpPr>
            <a:spLocks noChangeArrowheads="1"/>
          </p:cNvSpPr>
          <p:nvPr/>
        </p:nvSpPr>
        <p:spPr bwMode="auto">
          <a:xfrm>
            <a:off x="7681374" y="2585057"/>
            <a:ext cx="3502025" cy="946150"/>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400" dirty="0">
                <a:solidFill>
                  <a:srgbClr val="343433"/>
                </a:solidFill>
              </a:rPr>
              <a:t>The word </a:t>
            </a:r>
            <a:r>
              <a:rPr lang="en-GB" altLang="en-US" sz="1400" b="1" dirty="0">
                <a:solidFill>
                  <a:srgbClr val="343433"/>
                </a:solidFill>
              </a:rPr>
              <a:t>exclusive</a:t>
            </a:r>
            <a:r>
              <a:rPr lang="en-GB" altLang="en-US" sz="1400" dirty="0">
                <a:solidFill>
                  <a:srgbClr val="343433"/>
                </a:solidFill>
              </a:rPr>
              <a:t> can have different meanings but when talking about something special, it means it is unique to that particular theme park.</a:t>
            </a:r>
          </a:p>
        </p:txBody>
      </p:sp>
      <p:sp>
        <p:nvSpPr>
          <p:cNvPr id="38" name="Rectangle 15">
            <a:extLst>
              <a:ext uri="{FF2B5EF4-FFF2-40B4-BE49-F238E27FC236}">
                <a16:creationId xmlns:a16="http://schemas.microsoft.com/office/drawing/2014/main" id="{28AEE7E8-4F94-7440-9ADD-306BDE4B49E6}"/>
              </a:ext>
            </a:extLst>
          </p:cNvPr>
          <p:cNvSpPr>
            <a:spLocks noChangeArrowheads="1"/>
          </p:cNvSpPr>
          <p:nvPr/>
        </p:nvSpPr>
        <p:spPr bwMode="auto">
          <a:xfrm>
            <a:off x="7723327" y="4665638"/>
            <a:ext cx="3215468" cy="999861"/>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400" dirty="0">
                <a:solidFill>
                  <a:srgbClr val="343433"/>
                </a:solidFill>
              </a:rPr>
              <a:t>An</a:t>
            </a:r>
            <a:r>
              <a:rPr lang="en-GB" altLang="en-US" sz="1400" b="1" dirty="0">
                <a:solidFill>
                  <a:srgbClr val="343433"/>
                </a:solidFill>
              </a:rPr>
              <a:t> attraction </a:t>
            </a:r>
            <a:r>
              <a:rPr lang="en-GB" altLang="en-US" sz="1400" dirty="0">
                <a:solidFill>
                  <a:srgbClr val="343433"/>
                </a:solidFill>
              </a:rPr>
              <a:t>is a place that draws in visitors by providing enjoyable activities or events.</a:t>
            </a:r>
          </a:p>
        </p:txBody>
      </p:sp>
      <p:sp>
        <p:nvSpPr>
          <p:cNvPr id="39" name="Rectangle 38">
            <a:extLst>
              <a:ext uri="{FF2B5EF4-FFF2-40B4-BE49-F238E27FC236}">
                <a16:creationId xmlns:a16="http://schemas.microsoft.com/office/drawing/2014/main" id="{4245CFCF-309A-CB4D-9675-5D585156DA45}"/>
              </a:ext>
            </a:extLst>
          </p:cNvPr>
          <p:cNvSpPr/>
          <p:nvPr/>
        </p:nvSpPr>
        <p:spPr>
          <a:xfrm>
            <a:off x="7521145" y="2359338"/>
            <a:ext cx="3619832" cy="1322370"/>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ectangle 39">
            <a:extLst>
              <a:ext uri="{FF2B5EF4-FFF2-40B4-BE49-F238E27FC236}">
                <a16:creationId xmlns:a16="http://schemas.microsoft.com/office/drawing/2014/main" id="{585367F1-4CF9-4B41-AEBD-A0E27C6D1F0B}"/>
              </a:ext>
            </a:extLst>
          </p:cNvPr>
          <p:cNvSpPr/>
          <p:nvPr/>
        </p:nvSpPr>
        <p:spPr>
          <a:xfrm>
            <a:off x="7521145" y="4410560"/>
            <a:ext cx="3619832" cy="1322370"/>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9">
            <a:extLst>
              <a:ext uri="{FF2B5EF4-FFF2-40B4-BE49-F238E27FC236}">
                <a16:creationId xmlns:a16="http://schemas.microsoft.com/office/drawing/2014/main" id="{8EC7E303-7469-3F4B-A071-327AF9D6DD69}"/>
              </a:ext>
            </a:extLst>
          </p:cNvPr>
          <p:cNvSpPr>
            <a:spLocks noChangeArrowheads="1"/>
          </p:cNvSpPr>
          <p:nvPr/>
        </p:nvSpPr>
        <p:spPr bwMode="auto">
          <a:xfrm>
            <a:off x="5644629" y="1994856"/>
            <a:ext cx="897924" cy="369332"/>
          </a:xfrm>
          <a:prstGeom prst="rect">
            <a:avLst/>
          </a:prstGeom>
          <a:solidFill>
            <a:srgbClr val="00B05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unique</a:t>
            </a:r>
            <a:endParaRPr lang="en-GB" altLang="en-US" b="1" dirty="0">
              <a:solidFill>
                <a:schemeClr val="bg1"/>
              </a:solidFill>
            </a:endParaRPr>
          </a:p>
        </p:txBody>
      </p:sp>
      <p:sp>
        <p:nvSpPr>
          <p:cNvPr id="42" name="Rectangle 41">
            <a:extLst>
              <a:ext uri="{FF2B5EF4-FFF2-40B4-BE49-F238E27FC236}">
                <a16:creationId xmlns:a16="http://schemas.microsoft.com/office/drawing/2014/main" id="{922F38D8-8226-1649-81E8-339727DDA9FB}"/>
              </a:ext>
            </a:extLst>
          </p:cNvPr>
          <p:cNvSpPr/>
          <p:nvPr/>
        </p:nvSpPr>
        <p:spPr>
          <a:xfrm>
            <a:off x="4860324" y="2359338"/>
            <a:ext cx="2446638" cy="1322370"/>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20">
            <a:extLst>
              <a:ext uri="{FF2B5EF4-FFF2-40B4-BE49-F238E27FC236}">
                <a16:creationId xmlns:a16="http://schemas.microsoft.com/office/drawing/2014/main" id="{3C147CE1-697C-B94D-B619-D5915DCC34B8}"/>
              </a:ext>
            </a:extLst>
          </p:cNvPr>
          <p:cNvSpPr>
            <a:spLocks noChangeArrowheads="1"/>
          </p:cNvSpPr>
          <p:nvPr/>
        </p:nvSpPr>
        <p:spPr bwMode="auto">
          <a:xfrm>
            <a:off x="5045538" y="4555528"/>
            <a:ext cx="2076210" cy="978998"/>
          </a:xfrm>
          <a:prstGeom prst="rect">
            <a:avLst/>
          </a:prstGeom>
          <a:noFill/>
          <a:ln>
            <a:noFill/>
          </a:ln>
          <a:effectLst/>
        </p:spPr>
        <p:txBody>
          <a:bodyPr lIns="0" tIns="0" rIns="0" bIns="0" anchor="ct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400" b="1" dirty="0">
                <a:solidFill>
                  <a:srgbClr val="343433"/>
                </a:solidFill>
              </a:rPr>
              <a:t>Medieval</a:t>
            </a:r>
            <a:r>
              <a:rPr lang="en-GB" altLang="en-US" sz="1400" dirty="0">
                <a:solidFill>
                  <a:srgbClr val="343433"/>
                </a:solidFill>
              </a:rPr>
              <a:t> refers to a time in history known as The Middle Ages. This was Robin Hood’s time. </a:t>
            </a:r>
          </a:p>
        </p:txBody>
      </p:sp>
      <p:sp>
        <p:nvSpPr>
          <p:cNvPr id="44" name="Rectangle 9">
            <a:extLst>
              <a:ext uri="{FF2B5EF4-FFF2-40B4-BE49-F238E27FC236}">
                <a16:creationId xmlns:a16="http://schemas.microsoft.com/office/drawing/2014/main" id="{6F6C5FAF-A7FA-5F49-80D3-3F4814F701AF}"/>
              </a:ext>
            </a:extLst>
          </p:cNvPr>
          <p:cNvSpPr>
            <a:spLocks noChangeArrowheads="1"/>
          </p:cNvSpPr>
          <p:nvPr/>
        </p:nvSpPr>
        <p:spPr bwMode="auto">
          <a:xfrm>
            <a:off x="5238991" y="4046078"/>
            <a:ext cx="1675156" cy="369332"/>
          </a:xfrm>
          <a:prstGeom prst="rect">
            <a:avLst/>
          </a:prstGeom>
          <a:solidFill>
            <a:srgbClr val="00B05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medieval</a:t>
            </a:r>
            <a:endParaRPr lang="en-GB" altLang="en-US" b="1" dirty="0">
              <a:solidFill>
                <a:schemeClr val="bg1"/>
              </a:solidFill>
            </a:endParaRPr>
          </a:p>
        </p:txBody>
      </p:sp>
      <p:sp>
        <p:nvSpPr>
          <p:cNvPr id="45" name="Rectangle 44">
            <a:extLst>
              <a:ext uri="{FF2B5EF4-FFF2-40B4-BE49-F238E27FC236}">
                <a16:creationId xmlns:a16="http://schemas.microsoft.com/office/drawing/2014/main" id="{79F75680-71C4-5444-80B9-D104504C9EAF}"/>
              </a:ext>
            </a:extLst>
          </p:cNvPr>
          <p:cNvSpPr/>
          <p:nvPr/>
        </p:nvSpPr>
        <p:spPr>
          <a:xfrm>
            <a:off x="4860324" y="4410560"/>
            <a:ext cx="2446638" cy="1322370"/>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Subtitle 2">
            <a:extLst>
              <a:ext uri="{FF2B5EF4-FFF2-40B4-BE49-F238E27FC236}">
                <a16:creationId xmlns:a16="http://schemas.microsoft.com/office/drawing/2014/main" id="{3FBF6F17-470E-A341-BB04-3B755C897975}"/>
              </a:ext>
            </a:extLst>
          </p:cNvPr>
          <p:cNvSpPr txBox="1">
            <a:spLocks/>
          </p:cNvSpPr>
          <p:nvPr/>
        </p:nvSpPr>
        <p:spPr>
          <a:xfrm>
            <a:off x="0" y="654977"/>
            <a:ext cx="12192000" cy="9461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What is your understanding of</a:t>
            </a:r>
            <a:br>
              <a:rPr lang="en-GB" sz="2500" b="1" dirty="0">
                <a:solidFill>
                  <a:srgbClr val="0070C0"/>
                </a:solidFill>
                <a:latin typeface="Comic Sans MS" panose="030F0902030302020204" pitchFamily="66" charset="0"/>
              </a:rPr>
            </a:br>
            <a:r>
              <a:rPr lang="en-GB" sz="2500" b="1" dirty="0">
                <a:solidFill>
                  <a:srgbClr val="0070C0"/>
                </a:solidFill>
                <a:latin typeface="Comic Sans MS" panose="030F0902030302020204" pitchFamily="66" charset="0"/>
              </a:rPr>
              <a:t>these words and phrases?</a:t>
            </a:r>
          </a:p>
        </p:txBody>
      </p:sp>
      <p:sp>
        <p:nvSpPr>
          <p:cNvPr id="48" name="TextBox 47">
            <a:extLst>
              <a:ext uri="{FF2B5EF4-FFF2-40B4-BE49-F238E27FC236}">
                <a16:creationId xmlns:a16="http://schemas.microsoft.com/office/drawing/2014/main" id="{006760D3-F120-9441-A7CD-DBAF380B93CD}"/>
              </a:ext>
            </a:extLst>
          </p:cNvPr>
          <p:cNvSpPr txBox="1"/>
          <p:nvPr/>
        </p:nvSpPr>
        <p:spPr>
          <a:xfrm>
            <a:off x="500963" y="429315"/>
            <a:ext cx="2756042" cy="1277565"/>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Has the text been understood – words,</a:t>
            </a:r>
          </a:p>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phrases, </a:t>
            </a:r>
          </a:p>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etc.?</a:t>
            </a:r>
          </a:p>
        </p:txBody>
      </p:sp>
      <p:pic>
        <p:nvPicPr>
          <p:cNvPr id="49" name="Picture 48" descr="Text&#10;&#10;Description automatically generated">
            <a:extLst>
              <a:ext uri="{FF2B5EF4-FFF2-40B4-BE49-F238E27FC236}">
                <a16:creationId xmlns:a16="http://schemas.microsoft.com/office/drawing/2014/main" id="{2AFD74D4-81C5-3D41-B5A2-03BF6B7035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88356" y="709766"/>
            <a:ext cx="1569090" cy="861634"/>
          </a:xfrm>
          <a:prstGeom prst="rect">
            <a:avLst/>
          </a:prstGeom>
        </p:spPr>
      </p:pic>
      <p:sp>
        <p:nvSpPr>
          <p:cNvPr id="2" name="Rectangle 1">
            <a:extLst>
              <a:ext uri="{FF2B5EF4-FFF2-40B4-BE49-F238E27FC236}">
                <a16:creationId xmlns:a16="http://schemas.microsoft.com/office/drawing/2014/main" id="{73F1D05D-2F90-DC4B-ABE2-06163A7CFF3E}"/>
              </a:ext>
            </a:extLst>
          </p:cNvPr>
          <p:cNvSpPr/>
          <p:nvPr/>
        </p:nvSpPr>
        <p:spPr>
          <a:xfrm>
            <a:off x="500962" y="427020"/>
            <a:ext cx="2756043" cy="1378332"/>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07625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animBg="1"/>
      <p:bldP spid="34" grpId="0" animBg="1"/>
      <p:bldP spid="37" grpId="0"/>
      <p:bldP spid="38" grpId="0"/>
      <p:bldP spid="39" grpId="0" animBg="1"/>
      <p:bldP spid="40" grpId="0" animBg="1"/>
      <p:bldP spid="42" grpId="0" animBg="1"/>
      <p:bldP spid="43" grpId="0"/>
      <p:bldP spid="4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54F6DD8-F290-D956-1801-C587A6BDC8B1}"/>
              </a:ext>
            </a:extLst>
          </p:cNvPr>
          <p:cNvSpPr txBox="1"/>
          <p:nvPr/>
        </p:nvSpPr>
        <p:spPr>
          <a:xfrm>
            <a:off x="598335" y="802739"/>
            <a:ext cx="7010401" cy="5170646"/>
          </a:xfrm>
          <a:prstGeom prst="rect">
            <a:avLst/>
          </a:prstGeom>
          <a:noFill/>
        </p:spPr>
        <p:txBody>
          <a:bodyPr wrap="square">
            <a:spAutoFit/>
          </a:bodyPr>
          <a:lstStyle/>
          <a:p>
            <a:pPr marL="180000">
              <a:spcBef>
                <a:spcPts val="2000"/>
              </a:spcBef>
            </a:pPr>
            <a:r>
              <a:rPr lang="en-GB" altLang="en-US" dirty="0">
                <a:solidFill>
                  <a:srgbClr val="3E3F41"/>
                </a:solidFill>
                <a:latin typeface="Comic Sans MS" panose="030F0702030302020204" pitchFamily="66" charset="0"/>
              </a:rPr>
              <a:t>Nestled in the trees of Bowland Forest, </a:t>
            </a:r>
          </a:p>
          <a:p>
            <a:pPr marL="180000">
              <a:spcBef>
                <a:spcPts val="2000"/>
              </a:spcBef>
            </a:pPr>
            <a:r>
              <a:rPr lang="en-GB" altLang="en-US" dirty="0">
                <a:solidFill>
                  <a:srgbClr val="3E3F41"/>
                </a:solidFill>
                <a:latin typeface="Comic Sans MS" panose="030F0702030302020204" pitchFamily="66" charset="0"/>
              </a:rPr>
              <a:t>you must surely discover a theme park here with a difference!</a:t>
            </a:r>
          </a:p>
          <a:p>
            <a:pPr marL="180000">
              <a:spcBef>
                <a:spcPts val="2000"/>
              </a:spcBef>
            </a:pPr>
            <a:r>
              <a:rPr lang="en-GB" altLang="en-US" dirty="0">
                <a:solidFill>
                  <a:srgbClr val="3E3F41"/>
                </a:solidFill>
                <a:latin typeface="Comic Sans MS" panose="030F0702030302020204" pitchFamily="66" charset="0"/>
              </a:rPr>
              <a:t>This exclusive theme park will take you on an amazing journey</a:t>
            </a:r>
          </a:p>
          <a:p>
            <a:pPr marL="180000">
              <a:spcBef>
                <a:spcPts val="2000"/>
              </a:spcBef>
            </a:pPr>
            <a:r>
              <a:rPr lang="en-GB" altLang="en-US" dirty="0">
                <a:solidFill>
                  <a:srgbClr val="3E3F41"/>
                </a:solidFill>
                <a:latin typeface="Comic Sans MS" panose="030F0702030302020204" pitchFamily="66" charset="0"/>
              </a:rPr>
              <a:t>back to medieval times.</a:t>
            </a:r>
          </a:p>
          <a:p>
            <a:pPr marL="180000">
              <a:spcBef>
                <a:spcPts val="2000"/>
              </a:spcBef>
            </a:pPr>
            <a:r>
              <a:rPr lang="en-GB" altLang="en-US" dirty="0">
                <a:solidFill>
                  <a:srgbClr val="3E3F41"/>
                </a:solidFill>
                <a:latin typeface="Comic Sans MS" panose="030F0702030302020204" pitchFamily="66" charset="0"/>
              </a:rPr>
              <a:t>You can choose from a host of Robin Hood characters to</a:t>
            </a:r>
          </a:p>
          <a:p>
            <a:pPr marL="180000">
              <a:spcBef>
                <a:spcPts val="2000"/>
              </a:spcBef>
            </a:pPr>
            <a:r>
              <a:rPr lang="en-GB" altLang="en-US" dirty="0">
                <a:solidFill>
                  <a:srgbClr val="3E3F41"/>
                </a:solidFill>
                <a:latin typeface="Comic Sans MS" panose="030F0702030302020204" pitchFamily="66" charset="0"/>
              </a:rPr>
              <a:t>guide you through all these thrilling activities.</a:t>
            </a:r>
          </a:p>
          <a:p>
            <a:pPr marL="180000">
              <a:spcBef>
                <a:spcPts val="2000"/>
              </a:spcBef>
            </a:pPr>
            <a:r>
              <a:rPr lang="en-GB" altLang="en-US" dirty="0">
                <a:solidFill>
                  <a:srgbClr val="3E3F41"/>
                </a:solidFill>
                <a:latin typeface="Comic Sans MS" panose="030F0702030302020204" pitchFamily="66" charset="0"/>
              </a:rPr>
              <a:t>Fun for all the family!</a:t>
            </a:r>
          </a:p>
          <a:p>
            <a:pPr marL="180000">
              <a:spcBef>
                <a:spcPts val="2000"/>
              </a:spcBef>
            </a:pPr>
            <a:r>
              <a:rPr lang="en-GB" altLang="en-US" dirty="0">
                <a:solidFill>
                  <a:srgbClr val="3E3F41"/>
                </a:solidFill>
                <a:latin typeface="Comic Sans MS" panose="030F0702030302020204" pitchFamily="66" charset="0"/>
              </a:rPr>
              <a:t>Everyone knows that this is the best attraction in Britain!</a:t>
            </a:r>
          </a:p>
          <a:p>
            <a:pPr marL="180000">
              <a:spcBef>
                <a:spcPts val="2000"/>
              </a:spcBef>
            </a:pPr>
            <a:r>
              <a:rPr lang="en-GB" altLang="en-US" dirty="0">
                <a:solidFill>
                  <a:srgbClr val="3E3F41"/>
                </a:solidFill>
                <a:latin typeface="Comic Sans MS" panose="030F0702030302020204" pitchFamily="66" charset="0"/>
              </a:rPr>
              <a:t>Join us soon for a unique experience by taking advantage of</a:t>
            </a:r>
          </a:p>
          <a:p>
            <a:pPr marL="180000">
              <a:spcBef>
                <a:spcPts val="2000"/>
              </a:spcBef>
            </a:pPr>
            <a:r>
              <a:rPr lang="en-GB" altLang="en-US" dirty="0">
                <a:solidFill>
                  <a:srgbClr val="3E3F41"/>
                </a:solidFill>
                <a:latin typeface="Comic Sans MS" panose="030F0702030302020204" pitchFamily="66" charset="0"/>
              </a:rPr>
              <a:t>our special offers.</a:t>
            </a:r>
          </a:p>
        </p:txBody>
      </p:sp>
      <p:sp>
        <p:nvSpPr>
          <p:cNvPr id="7" name="TextBox 6">
            <a:extLst>
              <a:ext uri="{FF2B5EF4-FFF2-40B4-BE49-F238E27FC236}">
                <a16:creationId xmlns:a16="http://schemas.microsoft.com/office/drawing/2014/main" id="{6F84016C-65F4-E860-A5F1-CBA8FBEF0D1E}"/>
              </a:ext>
            </a:extLst>
          </p:cNvPr>
          <p:cNvSpPr txBox="1"/>
          <p:nvPr/>
        </p:nvSpPr>
        <p:spPr>
          <a:xfrm>
            <a:off x="8078620" y="1305341"/>
            <a:ext cx="3610845" cy="4247317"/>
          </a:xfrm>
          <a:prstGeom prst="rect">
            <a:avLst/>
          </a:prstGeom>
          <a:noFill/>
        </p:spPr>
        <p:txBody>
          <a:bodyPr wrap="square">
            <a:spAutoFit/>
          </a:bodyPr>
          <a:lstStyle/>
          <a:p>
            <a:pPr marL="180000">
              <a:spcBef>
                <a:spcPct val="50000"/>
              </a:spcBef>
            </a:pPr>
            <a:r>
              <a:rPr lang="en-GB" altLang="en-US" sz="2000" dirty="0">
                <a:solidFill>
                  <a:srgbClr val="3E3F41"/>
                </a:solidFill>
                <a:latin typeface="Comic Sans MS" panose="030F0702030302020204" pitchFamily="66" charset="0"/>
              </a:rPr>
              <a:t>You will need:</a:t>
            </a:r>
          </a:p>
          <a:p>
            <a:pPr marL="352425" indent="-255588">
              <a:spcBef>
                <a:spcPct val="50000"/>
              </a:spcBef>
              <a:buClr>
                <a:srgbClr val="0070C0"/>
              </a:buClr>
              <a:buFont typeface="Arial" panose="020B0604020202020204" pitchFamily="34" charset="0"/>
              <a:buChar char="•"/>
            </a:pPr>
            <a:r>
              <a:rPr lang="en-GB" altLang="en-US" sz="2000" dirty="0">
                <a:solidFill>
                  <a:srgbClr val="3E3F41"/>
                </a:solidFill>
                <a:latin typeface="Comic Sans MS" panose="030F0702030302020204" pitchFamily="66" charset="0"/>
              </a:rPr>
              <a:t>a partner</a:t>
            </a:r>
          </a:p>
          <a:p>
            <a:pPr marL="352425" indent="-255588">
              <a:spcBef>
                <a:spcPct val="50000"/>
              </a:spcBef>
              <a:buClr>
                <a:srgbClr val="0070C0"/>
              </a:buClr>
              <a:buFont typeface="Arial" panose="020B0604020202020204" pitchFamily="34" charset="0"/>
              <a:buChar char="•"/>
            </a:pPr>
            <a:r>
              <a:rPr lang="en-GB" altLang="en-US" sz="2000" dirty="0">
                <a:solidFill>
                  <a:srgbClr val="3E3F41"/>
                </a:solidFill>
                <a:latin typeface="Comic Sans MS" panose="030F0702030302020204" pitchFamily="66" charset="0"/>
              </a:rPr>
              <a:t>coloured pens or pencils</a:t>
            </a:r>
          </a:p>
          <a:p>
            <a:pPr marL="352425" indent="-255588">
              <a:spcBef>
                <a:spcPct val="50000"/>
              </a:spcBef>
              <a:buClr>
                <a:srgbClr val="0070C0"/>
              </a:buClr>
              <a:buFont typeface="Arial" panose="020B0604020202020204" pitchFamily="34" charset="0"/>
              <a:buChar char="•"/>
            </a:pPr>
            <a:r>
              <a:rPr lang="en-GB" altLang="en-US" sz="2000" dirty="0">
                <a:solidFill>
                  <a:srgbClr val="3E3F41"/>
                </a:solidFill>
                <a:latin typeface="Comic Sans MS" panose="030F0702030302020204" pitchFamily="66" charset="0"/>
              </a:rPr>
              <a:t>Read the text together and decide which short sections of text should be read together.</a:t>
            </a:r>
          </a:p>
          <a:p>
            <a:pPr marL="352425" indent="-255588">
              <a:spcBef>
                <a:spcPct val="50000"/>
              </a:spcBef>
              <a:buClr>
                <a:srgbClr val="0070C0"/>
              </a:buClr>
              <a:buFont typeface="Arial" panose="020B0604020202020204" pitchFamily="34" charset="0"/>
              <a:buChar char="•"/>
            </a:pPr>
            <a:r>
              <a:rPr lang="en-GB" altLang="en-US" sz="2000" dirty="0">
                <a:solidFill>
                  <a:srgbClr val="3E3F41"/>
                </a:solidFill>
                <a:latin typeface="Comic Sans MS" panose="030F0702030302020204" pitchFamily="66" charset="0"/>
              </a:rPr>
              <a:t>Scoop your finger under the sections of text and draw your scooping line.</a:t>
            </a:r>
          </a:p>
          <a:p>
            <a:pPr marL="352425" indent="-255588">
              <a:spcBef>
                <a:spcPct val="50000"/>
              </a:spcBef>
              <a:buClr>
                <a:srgbClr val="0070C0"/>
              </a:buClr>
              <a:buFont typeface="Arial" panose="020B0604020202020204" pitchFamily="34" charset="0"/>
              <a:buChar char="•"/>
            </a:pPr>
            <a:r>
              <a:rPr lang="en-GB" altLang="en-US" sz="2000" dirty="0">
                <a:solidFill>
                  <a:srgbClr val="3E3F41"/>
                </a:solidFill>
                <a:latin typeface="Comic Sans MS" panose="030F0702030302020204" pitchFamily="66" charset="0"/>
              </a:rPr>
              <a:t>Read again.</a:t>
            </a:r>
          </a:p>
        </p:txBody>
      </p:sp>
      <p:sp>
        <p:nvSpPr>
          <p:cNvPr id="26" name="Freeform 25">
            <a:extLst>
              <a:ext uri="{FF2B5EF4-FFF2-40B4-BE49-F238E27FC236}">
                <a16:creationId xmlns:a16="http://schemas.microsoft.com/office/drawing/2014/main" id="{0B110326-A564-9447-954F-869D299F5D93}"/>
              </a:ext>
            </a:extLst>
          </p:cNvPr>
          <p:cNvSpPr/>
          <p:nvPr/>
        </p:nvSpPr>
        <p:spPr>
          <a:xfrm>
            <a:off x="850888" y="1058212"/>
            <a:ext cx="4354286" cy="223321"/>
          </a:xfrm>
          <a:custGeom>
            <a:avLst/>
            <a:gdLst>
              <a:gd name="connsiteX0" fmla="*/ 0 w 3193363"/>
              <a:gd name="connsiteY0" fmla="*/ 1177092 h 1334383"/>
              <a:gd name="connsiteX1" fmla="*/ 2002971 w 3193363"/>
              <a:gd name="connsiteY1" fmla="*/ 1246761 h 1334383"/>
              <a:gd name="connsiteX2" fmla="*/ 3065417 w 3193363"/>
              <a:gd name="connsiteY2" fmla="*/ 123355 h 1334383"/>
              <a:gd name="connsiteX3" fmla="*/ 3135085 w 3193363"/>
              <a:gd name="connsiteY3" fmla="*/ 79812 h 1334383"/>
              <a:gd name="connsiteX0" fmla="*/ 0 w 3193363"/>
              <a:gd name="connsiteY0" fmla="*/ 1177092 h 1545312"/>
              <a:gd name="connsiteX1" fmla="*/ 1828799 w 3193363"/>
              <a:gd name="connsiteY1" fmla="*/ 1499309 h 1545312"/>
              <a:gd name="connsiteX2" fmla="*/ 3065417 w 3193363"/>
              <a:gd name="connsiteY2" fmla="*/ 123355 h 1545312"/>
              <a:gd name="connsiteX3" fmla="*/ 3135085 w 3193363"/>
              <a:gd name="connsiteY3" fmla="*/ 79812 h 1545312"/>
              <a:gd name="connsiteX0" fmla="*/ 0 w 3167346"/>
              <a:gd name="connsiteY0" fmla="*/ 1104226 h 1437780"/>
              <a:gd name="connsiteX1" fmla="*/ 1828799 w 3167346"/>
              <a:gd name="connsiteY1" fmla="*/ 1426443 h 1437780"/>
              <a:gd name="connsiteX2" fmla="*/ 2995749 w 3167346"/>
              <a:gd name="connsiteY2" fmla="*/ 686215 h 1437780"/>
              <a:gd name="connsiteX3" fmla="*/ 3135085 w 3167346"/>
              <a:gd name="connsiteY3" fmla="*/ 6946 h 1437780"/>
              <a:gd name="connsiteX0" fmla="*/ 0 w 3295856"/>
              <a:gd name="connsiteY0" fmla="*/ 1009700 h 1343254"/>
              <a:gd name="connsiteX1" fmla="*/ 1828799 w 3295856"/>
              <a:gd name="connsiteY1" fmla="*/ 1331917 h 1343254"/>
              <a:gd name="connsiteX2" fmla="*/ 2995749 w 3295856"/>
              <a:gd name="connsiteY2" fmla="*/ 591689 h 1343254"/>
              <a:gd name="connsiteX3" fmla="*/ 3283131 w 3295856"/>
              <a:gd name="connsiteY3" fmla="*/ 8214 h 1343254"/>
              <a:gd name="connsiteX0" fmla="*/ 0 w 3293399"/>
              <a:gd name="connsiteY0" fmla="*/ 1008336 h 1337590"/>
              <a:gd name="connsiteX1" fmla="*/ 1828799 w 3293399"/>
              <a:gd name="connsiteY1" fmla="*/ 1330553 h 1337590"/>
              <a:gd name="connsiteX2" fmla="*/ 2943498 w 3293399"/>
              <a:gd name="connsiteY2" fmla="*/ 694828 h 1337590"/>
              <a:gd name="connsiteX3" fmla="*/ 3283131 w 3293399"/>
              <a:gd name="connsiteY3" fmla="*/ 6850 h 1337590"/>
              <a:gd name="connsiteX0" fmla="*/ 0 w 2943498"/>
              <a:gd name="connsiteY0" fmla="*/ 313508 h 642762"/>
              <a:gd name="connsiteX1" fmla="*/ 1828799 w 2943498"/>
              <a:gd name="connsiteY1" fmla="*/ 635725 h 642762"/>
              <a:gd name="connsiteX2" fmla="*/ 2943498 w 2943498"/>
              <a:gd name="connsiteY2" fmla="*/ 0 h 642762"/>
              <a:gd name="connsiteX0" fmla="*/ 0 w 2943498"/>
              <a:gd name="connsiteY0" fmla="*/ 313508 h 684409"/>
              <a:gd name="connsiteX1" fmla="*/ 1828799 w 2943498"/>
              <a:gd name="connsiteY1" fmla="*/ 635725 h 684409"/>
              <a:gd name="connsiteX2" fmla="*/ 2943498 w 2943498"/>
              <a:gd name="connsiteY2" fmla="*/ 0 h 684409"/>
              <a:gd name="connsiteX0" fmla="*/ 0 w 2943498"/>
              <a:gd name="connsiteY0" fmla="*/ 313508 h 637810"/>
              <a:gd name="connsiteX1" fmla="*/ 1828799 w 2943498"/>
              <a:gd name="connsiteY1" fmla="*/ 635725 h 637810"/>
              <a:gd name="connsiteX2" fmla="*/ 2943498 w 2943498"/>
              <a:gd name="connsiteY2" fmla="*/ 0 h 637810"/>
              <a:gd name="connsiteX0" fmla="*/ 0 w 2943498"/>
              <a:gd name="connsiteY0" fmla="*/ 313508 h 586113"/>
              <a:gd name="connsiteX1" fmla="*/ 1349827 w 2943498"/>
              <a:gd name="connsiteY1" fmla="*/ 583474 h 586113"/>
              <a:gd name="connsiteX2" fmla="*/ 2943498 w 2943498"/>
              <a:gd name="connsiteY2" fmla="*/ 0 h 586113"/>
              <a:gd name="connsiteX0" fmla="*/ 0 w 2943498"/>
              <a:gd name="connsiteY0" fmla="*/ 313508 h 584652"/>
              <a:gd name="connsiteX1" fmla="*/ 1349827 w 2943498"/>
              <a:gd name="connsiteY1" fmla="*/ 583474 h 584652"/>
              <a:gd name="connsiteX2" fmla="*/ 2943498 w 2943498"/>
              <a:gd name="connsiteY2" fmla="*/ 0 h 584652"/>
              <a:gd name="connsiteX0" fmla="*/ 0 w 2838995"/>
              <a:gd name="connsiteY0" fmla="*/ 87085 h 583870"/>
              <a:gd name="connsiteX1" fmla="*/ 1245324 w 2838995"/>
              <a:gd name="connsiteY1" fmla="*/ 583474 h 583870"/>
              <a:gd name="connsiteX2" fmla="*/ 2838995 w 2838995"/>
              <a:gd name="connsiteY2" fmla="*/ 0 h 583870"/>
              <a:gd name="connsiteX0" fmla="*/ 0 w 2838995"/>
              <a:gd name="connsiteY0" fmla="*/ 87085 h 583838"/>
              <a:gd name="connsiteX1" fmla="*/ 1245324 w 2838995"/>
              <a:gd name="connsiteY1" fmla="*/ 583474 h 583838"/>
              <a:gd name="connsiteX2" fmla="*/ 2838995 w 2838995"/>
              <a:gd name="connsiteY2" fmla="*/ 0 h 583838"/>
              <a:gd name="connsiteX0" fmla="*/ 0 w 2838995"/>
              <a:gd name="connsiteY0" fmla="*/ 87085 h 583838"/>
              <a:gd name="connsiteX1" fmla="*/ 1245324 w 2838995"/>
              <a:gd name="connsiteY1" fmla="*/ 583474 h 583838"/>
              <a:gd name="connsiteX2" fmla="*/ 2838995 w 2838995"/>
              <a:gd name="connsiteY2" fmla="*/ 0 h 583838"/>
              <a:gd name="connsiteX0" fmla="*/ 0 w 2838995"/>
              <a:gd name="connsiteY0" fmla="*/ 87085 h 462061"/>
              <a:gd name="connsiteX1" fmla="*/ 1375953 w 2838995"/>
              <a:gd name="connsiteY1" fmla="*/ 461554 h 462061"/>
              <a:gd name="connsiteX2" fmla="*/ 2838995 w 2838995"/>
              <a:gd name="connsiteY2" fmla="*/ 0 h 462061"/>
              <a:gd name="connsiteX0" fmla="*/ 0 w 2838995"/>
              <a:gd name="connsiteY0" fmla="*/ 87085 h 461639"/>
              <a:gd name="connsiteX1" fmla="*/ 1375953 w 2838995"/>
              <a:gd name="connsiteY1" fmla="*/ 461554 h 461639"/>
              <a:gd name="connsiteX2" fmla="*/ 2838995 w 2838995"/>
              <a:gd name="connsiteY2" fmla="*/ 0 h 461639"/>
              <a:gd name="connsiteX0" fmla="*/ 0 w 2838995"/>
              <a:gd name="connsiteY0" fmla="*/ 87085 h 461905"/>
              <a:gd name="connsiteX1" fmla="*/ 1375953 w 2838995"/>
              <a:gd name="connsiteY1" fmla="*/ 461554 h 461905"/>
              <a:gd name="connsiteX2" fmla="*/ 2838995 w 2838995"/>
              <a:gd name="connsiteY2" fmla="*/ 0 h 461905"/>
              <a:gd name="connsiteX0" fmla="*/ 0 w 2838995"/>
              <a:gd name="connsiteY0" fmla="*/ 87085 h 383658"/>
              <a:gd name="connsiteX1" fmla="*/ 1288868 w 2838995"/>
              <a:gd name="connsiteY1" fmla="*/ 383177 h 383658"/>
              <a:gd name="connsiteX2" fmla="*/ 2838995 w 2838995"/>
              <a:gd name="connsiteY2" fmla="*/ 0 h 383658"/>
              <a:gd name="connsiteX0" fmla="*/ 0 w 2838995"/>
              <a:gd name="connsiteY0" fmla="*/ 87085 h 386078"/>
              <a:gd name="connsiteX1" fmla="*/ 1288868 w 2838995"/>
              <a:gd name="connsiteY1" fmla="*/ 383177 h 386078"/>
              <a:gd name="connsiteX2" fmla="*/ 2838995 w 2838995"/>
              <a:gd name="connsiteY2" fmla="*/ 0 h 386078"/>
              <a:gd name="connsiteX0" fmla="*/ 0 w 2838995"/>
              <a:gd name="connsiteY0" fmla="*/ 87085 h 87085"/>
              <a:gd name="connsiteX1" fmla="*/ 2838995 w 2838995"/>
              <a:gd name="connsiteY1" fmla="*/ 0 h 87085"/>
              <a:gd name="connsiteX0" fmla="*/ 0 w 2838995"/>
              <a:gd name="connsiteY0" fmla="*/ 87085 h 328018"/>
              <a:gd name="connsiteX1" fmla="*/ 2838995 w 2838995"/>
              <a:gd name="connsiteY1" fmla="*/ 0 h 328018"/>
              <a:gd name="connsiteX0" fmla="*/ 0 w 2838995"/>
              <a:gd name="connsiteY0" fmla="*/ 87085 h 444246"/>
              <a:gd name="connsiteX1" fmla="*/ 2838995 w 2838995"/>
              <a:gd name="connsiteY1" fmla="*/ 0 h 444246"/>
              <a:gd name="connsiteX0" fmla="*/ 0 w 2838995"/>
              <a:gd name="connsiteY0" fmla="*/ 87085 h 396403"/>
              <a:gd name="connsiteX1" fmla="*/ 2838995 w 2838995"/>
              <a:gd name="connsiteY1" fmla="*/ 0 h 396403"/>
              <a:gd name="connsiteX0" fmla="*/ 0 w 2838995"/>
              <a:gd name="connsiteY0" fmla="*/ 87085 h 377545"/>
              <a:gd name="connsiteX1" fmla="*/ 2838995 w 2838995"/>
              <a:gd name="connsiteY1" fmla="*/ 0 h 377545"/>
              <a:gd name="connsiteX0" fmla="*/ 0 w 4232366"/>
              <a:gd name="connsiteY0" fmla="*/ 26125 h 350881"/>
              <a:gd name="connsiteX1" fmla="*/ 4232366 w 4232366"/>
              <a:gd name="connsiteY1" fmla="*/ 0 h 350881"/>
              <a:gd name="connsiteX0" fmla="*/ 0 w 4232366"/>
              <a:gd name="connsiteY0" fmla="*/ 26125 h 227222"/>
              <a:gd name="connsiteX1" fmla="*/ 4232366 w 4232366"/>
              <a:gd name="connsiteY1" fmla="*/ 0 h 227222"/>
              <a:gd name="connsiteX0" fmla="*/ 0 w 4232366"/>
              <a:gd name="connsiteY0" fmla="*/ 26125 h 186147"/>
              <a:gd name="connsiteX1" fmla="*/ 4232366 w 4232366"/>
              <a:gd name="connsiteY1" fmla="*/ 0 h 186147"/>
              <a:gd name="connsiteX0" fmla="*/ 0 w 4232366"/>
              <a:gd name="connsiteY0" fmla="*/ 26125 h 186147"/>
              <a:gd name="connsiteX1" fmla="*/ 4232366 w 4232366"/>
              <a:gd name="connsiteY1" fmla="*/ 0 h 186147"/>
              <a:gd name="connsiteX0" fmla="*/ 0 w 4232366"/>
              <a:gd name="connsiteY0" fmla="*/ 26125 h 209734"/>
              <a:gd name="connsiteX1" fmla="*/ 4232366 w 4232366"/>
              <a:gd name="connsiteY1" fmla="*/ 0 h 209734"/>
              <a:gd name="connsiteX0" fmla="*/ 0 w 4232366"/>
              <a:gd name="connsiteY0" fmla="*/ 26125 h 248440"/>
              <a:gd name="connsiteX1" fmla="*/ 4232366 w 4232366"/>
              <a:gd name="connsiteY1" fmla="*/ 0 h 248440"/>
              <a:gd name="connsiteX0" fmla="*/ 0 w 4232366"/>
              <a:gd name="connsiteY0" fmla="*/ 43542 h 256907"/>
              <a:gd name="connsiteX1" fmla="*/ 4232366 w 4232366"/>
              <a:gd name="connsiteY1" fmla="*/ 0 h 256907"/>
              <a:gd name="connsiteX0" fmla="*/ 0 w 4293326"/>
              <a:gd name="connsiteY0" fmla="*/ 69668 h 270289"/>
              <a:gd name="connsiteX1" fmla="*/ 4293326 w 4293326"/>
              <a:gd name="connsiteY1" fmla="*/ 0 h 270289"/>
              <a:gd name="connsiteX0" fmla="*/ 0 w 4310743"/>
              <a:gd name="connsiteY0" fmla="*/ 8708 h 240330"/>
              <a:gd name="connsiteX1" fmla="*/ 4310743 w 4310743"/>
              <a:gd name="connsiteY1" fmla="*/ 0 h 240330"/>
              <a:gd name="connsiteX0" fmla="*/ 0 w 4380412"/>
              <a:gd name="connsiteY0" fmla="*/ 34834 h 252629"/>
              <a:gd name="connsiteX1" fmla="*/ 4380412 w 4380412"/>
              <a:gd name="connsiteY1" fmla="*/ 0 h 252629"/>
              <a:gd name="connsiteX0" fmla="*/ 0 w 4380412"/>
              <a:gd name="connsiteY0" fmla="*/ 34834 h 236286"/>
              <a:gd name="connsiteX1" fmla="*/ 4380412 w 4380412"/>
              <a:gd name="connsiteY1" fmla="*/ 0 h 236286"/>
              <a:gd name="connsiteX0" fmla="*/ 0 w 4354286"/>
              <a:gd name="connsiteY0" fmla="*/ 8709 h 223321"/>
              <a:gd name="connsiteX1" fmla="*/ 4354286 w 4354286"/>
              <a:gd name="connsiteY1" fmla="*/ 0 h 223321"/>
            </a:gdLst>
            <a:ahLst/>
            <a:cxnLst>
              <a:cxn ang="0">
                <a:pos x="connsiteX0" y="connsiteY0"/>
              </a:cxn>
              <a:cxn ang="0">
                <a:pos x="connsiteX1" y="connsiteY1"/>
              </a:cxn>
            </a:cxnLst>
            <a:rect l="l" t="t" r="r" b="b"/>
            <a:pathLst>
              <a:path w="4354286" h="223321">
                <a:moveTo>
                  <a:pt x="0" y="8709"/>
                </a:moveTo>
                <a:cubicBezTo>
                  <a:pt x="110309" y="275773"/>
                  <a:pt x="4104641" y="316411"/>
                  <a:pt x="4354286" y="0"/>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26">
            <a:extLst>
              <a:ext uri="{FF2B5EF4-FFF2-40B4-BE49-F238E27FC236}">
                <a16:creationId xmlns:a16="http://schemas.microsoft.com/office/drawing/2014/main" id="{84FE2EA2-F80D-9544-B885-944ECB4577DA}"/>
              </a:ext>
            </a:extLst>
          </p:cNvPr>
          <p:cNvSpPr/>
          <p:nvPr/>
        </p:nvSpPr>
        <p:spPr>
          <a:xfrm>
            <a:off x="850888" y="1627957"/>
            <a:ext cx="4147837" cy="223321"/>
          </a:xfrm>
          <a:custGeom>
            <a:avLst/>
            <a:gdLst>
              <a:gd name="connsiteX0" fmla="*/ 0 w 3193363"/>
              <a:gd name="connsiteY0" fmla="*/ 1177092 h 1334383"/>
              <a:gd name="connsiteX1" fmla="*/ 2002971 w 3193363"/>
              <a:gd name="connsiteY1" fmla="*/ 1246761 h 1334383"/>
              <a:gd name="connsiteX2" fmla="*/ 3065417 w 3193363"/>
              <a:gd name="connsiteY2" fmla="*/ 123355 h 1334383"/>
              <a:gd name="connsiteX3" fmla="*/ 3135085 w 3193363"/>
              <a:gd name="connsiteY3" fmla="*/ 79812 h 1334383"/>
              <a:gd name="connsiteX0" fmla="*/ 0 w 3193363"/>
              <a:gd name="connsiteY0" fmla="*/ 1177092 h 1545312"/>
              <a:gd name="connsiteX1" fmla="*/ 1828799 w 3193363"/>
              <a:gd name="connsiteY1" fmla="*/ 1499309 h 1545312"/>
              <a:gd name="connsiteX2" fmla="*/ 3065417 w 3193363"/>
              <a:gd name="connsiteY2" fmla="*/ 123355 h 1545312"/>
              <a:gd name="connsiteX3" fmla="*/ 3135085 w 3193363"/>
              <a:gd name="connsiteY3" fmla="*/ 79812 h 1545312"/>
              <a:gd name="connsiteX0" fmla="*/ 0 w 3167346"/>
              <a:gd name="connsiteY0" fmla="*/ 1104226 h 1437780"/>
              <a:gd name="connsiteX1" fmla="*/ 1828799 w 3167346"/>
              <a:gd name="connsiteY1" fmla="*/ 1426443 h 1437780"/>
              <a:gd name="connsiteX2" fmla="*/ 2995749 w 3167346"/>
              <a:gd name="connsiteY2" fmla="*/ 686215 h 1437780"/>
              <a:gd name="connsiteX3" fmla="*/ 3135085 w 3167346"/>
              <a:gd name="connsiteY3" fmla="*/ 6946 h 1437780"/>
              <a:gd name="connsiteX0" fmla="*/ 0 w 3295856"/>
              <a:gd name="connsiteY0" fmla="*/ 1009700 h 1343254"/>
              <a:gd name="connsiteX1" fmla="*/ 1828799 w 3295856"/>
              <a:gd name="connsiteY1" fmla="*/ 1331917 h 1343254"/>
              <a:gd name="connsiteX2" fmla="*/ 2995749 w 3295856"/>
              <a:gd name="connsiteY2" fmla="*/ 591689 h 1343254"/>
              <a:gd name="connsiteX3" fmla="*/ 3283131 w 3295856"/>
              <a:gd name="connsiteY3" fmla="*/ 8214 h 1343254"/>
              <a:gd name="connsiteX0" fmla="*/ 0 w 3293399"/>
              <a:gd name="connsiteY0" fmla="*/ 1008336 h 1337590"/>
              <a:gd name="connsiteX1" fmla="*/ 1828799 w 3293399"/>
              <a:gd name="connsiteY1" fmla="*/ 1330553 h 1337590"/>
              <a:gd name="connsiteX2" fmla="*/ 2943498 w 3293399"/>
              <a:gd name="connsiteY2" fmla="*/ 694828 h 1337590"/>
              <a:gd name="connsiteX3" fmla="*/ 3283131 w 3293399"/>
              <a:gd name="connsiteY3" fmla="*/ 6850 h 1337590"/>
              <a:gd name="connsiteX0" fmla="*/ 0 w 2943498"/>
              <a:gd name="connsiteY0" fmla="*/ 313508 h 642762"/>
              <a:gd name="connsiteX1" fmla="*/ 1828799 w 2943498"/>
              <a:gd name="connsiteY1" fmla="*/ 635725 h 642762"/>
              <a:gd name="connsiteX2" fmla="*/ 2943498 w 2943498"/>
              <a:gd name="connsiteY2" fmla="*/ 0 h 642762"/>
              <a:gd name="connsiteX0" fmla="*/ 0 w 2943498"/>
              <a:gd name="connsiteY0" fmla="*/ 313508 h 684409"/>
              <a:gd name="connsiteX1" fmla="*/ 1828799 w 2943498"/>
              <a:gd name="connsiteY1" fmla="*/ 635725 h 684409"/>
              <a:gd name="connsiteX2" fmla="*/ 2943498 w 2943498"/>
              <a:gd name="connsiteY2" fmla="*/ 0 h 684409"/>
              <a:gd name="connsiteX0" fmla="*/ 0 w 2943498"/>
              <a:gd name="connsiteY0" fmla="*/ 313508 h 637810"/>
              <a:gd name="connsiteX1" fmla="*/ 1828799 w 2943498"/>
              <a:gd name="connsiteY1" fmla="*/ 635725 h 637810"/>
              <a:gd name="connsiteX2" fmla="*/ 2943498 w 2943498"/>
              <a:gd name="connsiteY2" fmla="*/ 0 h 637810"/>
              <a:gd name="connsiteX0" fmla="*/ 0 w 2943498"/>
              <a:gd name="connsiteY0" fmla="*/ 313508 h 586113"/>
              <a:gd name="connsiteX1" fmla="*/ 1349827 w 2943498"/>
              <a:gd name="connsiteY1" fmla="*/ 583474 h 586113"/>
              <a:gd name="connsiteX2" fmla="*/ 2943498 w 2943498"/>
              <a:gd name="connsiteY2" fmla="*/ 0 h 586113"/>
              <a:gd name="connsiteX0" fmla="*/ 0 w 2943498"/>
              <a:gd name="connsiteY0" fmla="*/ 313508 h 584652"/>
              <a:gd name="connsiteX1" fmla="*/ 1349827 w 2943498"/>
              <a:gd name="connsiteY1" fmla="*/ 583474 h 584652"/>
              <a:gd name="connsiteX2" fmla="*/ 2943498 w 2943498"/>
              <a:gd name="connsiteY2" fmla="*/ 0 h 584652"/>
              <a:gd name="connsiteX0" fmla="*/ 0 w 2838995"/>
              <a:gd name="connsiteY0" fmla="*/ 87085 h 583870"/>
              <a:gd name="connsiteX1" fmla="*/ 1245324 w 2838995"/>
              <a:gd name="connsiteY1" fmla="*/ 583474 h 583870"/>
              <a:gd name="connsiteX2" fmla="*/ 2838995 w 2838995"/>
              <a:gd name="connsiteY2" fmla="*/ 0 h 583870"/>
              <a:gd name="connsiteX0" fmla="*/ 0 w 2838995"/>
              <a:gd name="connsiteY0" fmla="*/ 87085 h 583838"/>
              <a:gd name="connsiteX1" fmla="*/ 1245324 w 2838995"/>
              <a:gd name="connsiteY1" fmla="*/ 583474 h 583838"/>
              <a:gd name="connsiteX2" fmla="*/ 2838995 w 2838995"/>
              <a:gd name="connsiteY2" fmla="*/ 0 h 583838"/>
              <a:gd name="connsiteX0" fmla="*/ 0 w 2838995"/>
              <a:gd name="connsiteY0" fmla="*/ 87085 h 583838"/>
              <a:gd name="connsiteX1" fmla="*/ 1245324 w 2838995"/>
              <a:gd name="connsiteY1" fmla="*/ 583474 h 583838"/>
              <a:gd name="connsiteX2" fmla="*/ 2838995 w 2838995"/>
              <a:gd name="connsiteY2" fmla="*/ 0 h 583838"/>
              <a:gd name="connsiteX0" fmla="*/ 0 w 2838995"/>
              <a:gd name="connsiteY0" fmla="*/ 87085 h 462061"/>
              <a:gd name="connsiteX1" fmla="*/ 1375953 w 2838995"/>
              <a:gd name="connsiteY1" fmla="*/ 461554 h 462061"/>
              <a:gd name="connsiteX2" fmla="*/ 2838995 w 2838995"/>
              <a:gd name="connsiteY2" fmla="*/ 0 h 462061"/>
              <a:gd name="connsiteX0" fmla="*/ 0 w 2838995"/>
              <a:gd name="connsiteY0" fmla="*/ 87085 h 461639"/>
              <a:gd name="connsiteX1" fmla="*/ 1375953 w 2838995"/>
              <a:gd name="connsiteY1" fmla="*/ 461554 h 461639"/>
              <a:gd name="connsiteX2" fmla="*/ 2838995 w 2838995"/>
              <a:gd name="connsiteY2" fmla="*/ 0 h 461639"/>
              <a:gd name="connsiteX0" fmla="*/ 0 w 2838995"/>
              <a:gd name="connsiteY0" fmla="*/ 87085 h 461905"/>
              <a:gd name="connsiteX1" fmla="*/ 1375953 w 2838995"/>
              <a:gd name="connsiteY1" fmla="*/ 461554 h 461905"/>
              <a:gd name="connsiteX2" fmla="*/ 2838995 w 2838995"/>
              <a:gd name="connsiteY2" fmla="*/ 0 h 461905"/>
              <a:gd name="connsiteX0" fmla="*/ 0 w 2838995"/>
              <a:gd name="connsiteY0" fmla="*/ 87085 h 383658"/>
              <a:gd name="connsiteX1" fmla="*/ 1288868 w 2838995"/>
              <a:gd name="connsiteY1" fmla="*/ 383177 h 383658"/>
              <a:gd name="connsiteX2" fmla="*/ 2838995 w 2838995"/>
              <a:gd name="connsiteY2" fmla="*/ 0 h 383658"/>
              <a:gd name="connsiteX0" fmla="*/ 0 w 2838995"/>
              <a:gd name="connsiteY0" fmla="*/ 87085 h 386078"/>
              <a:gd name="connsiteX1" fmla="*/ 1288868 w 2838995"/>
              <a:gd name="connsiteY1" fmla="*/ 383177 h 386078"/>
              <a:gd name="connsiteX2" fmla="*/ 2838995 w 2838995"/>
              <a:gd name="connsiteY2" fmla="*/ 0 h 386078"/>
              <a:gd name="connsiteX0" fmla="*/ 0 w 2838995"/>
              <a:gd name="connsiteY0" fmla="*/ 87085 h 87085"/>
              <a:gd name="connsiteX1" fmla="*/ 2838995 w 2838995"/>
              <a:gd name="connsiteY1" fmla="*/ 0 h 87085"/>
              <a:gd name="connsiteX0" fmla="*/ 0 w 2838995"/>
              <a:gd name="connsiteY0" fmla="*/ 87085 h 328018"/>
              <a:gd name="connsiteX1" fmla="*/ 2838995 w 2838995"/>
              <a:gd name="connsiteY1" fmla="*/ 0 h 328018"/>
              <a:gd name="connsiteX0" fmla="*/ 0 w 2838995"/>
              <a:gd name="connsiteY0" fmla="*/ 87085 h 444246"/>
              <a:gd name="connsiteX1" fmla="*/ 2838995 w 2838995"/>
              <a:gd name="connsiteY1" fmla="*/ 0 h 444246"/>
              <a:gd name="connsiteX0" fmla="*/ 0 w 2838995"/>
              <a:gd name="connsiteY0" fmla="*/ 87085 h 396403"/>
              <a:gd name="connsiteX1" fmla="*/ 2838995 w 2838995"/>
              <a:gd name="connsiteY1" fmla="*/ 0 h 396403"/>
              <a:gd name="connsiteX0" fmla="*/ 0 w 2838995"/>
              <a:gd name="connsiteY0" fmla="*/ 87085 h 377545"/>
              <a:gd name="connsiteX1" fmla="*/ 2838995 w 2838995"/>
              <a:gd name="connsiteY1" fmla="*/ 0 h 377545"/>
              <a:gd name="connsiteX0" fmla="*/ 0 w 4232366"/>
              <a:gd name="connsiteY0" fmla="*/ 26125 h 350881"/>
              <a:gd name="connsiteX1" fmla="*/ 4232366 w 4232366"/>
              <a:gd name="connsiteY1" fmla="*/ 0 h 350881"/>
              <a:gd name="connsiteX0" fmla="*/ 0 w 4232366"/>
              <a:gd name="connsiteY0" fmla="*/ 26125 h 227222"/>
              <a:gd name="connsiteX1" fmla="*/ 4232366 w 4232366"/>
              <a:gd name="connsiteY1" fmla="*/ 0 h 227222"/>
              <a:gd name="connsiteX0" fmla="*/ 0 w 4232366"/>
              <a:gd name="connsiteY0" fmla="*/ 26125 h 186147"/>
              <a:gd name="connsiteX1" fmla="*/ 4232366 w 4232366"/>
              <a:gd name="connsiteY1" fmla="*/ 0 h 186147"/>
              <a:gd name="connsiteX0" fmla="*/ 0 w 4232366"/>
              <a:gd name="connsiteY0" fmla="*/ 26125 h 186147"/>
              <a:gd name="connsiteX1" fmla="*/ 4232366 w 4232366"/>
              <a:gd name="connsiteY1" fmla="*/ 0 h 186147"/>
              <a:gd name="connsiteX0" fmla="*/ 0 w 4232366"/>
              <a:gd name="connsiteY0" fmla="*/ 26125 h 209734"/>
              <a:gd name="connsiteX1" fmla="*/ 4232366 w 4232366"/>
              <a:gd name="connsiteY1" fmla="*/ 0 h 209734"/>
              <a:gd name="connsiteX0" fmla="*/ 0 w 4232366"/>
              <a:gd name="connsiteY0" fmla="*/ 26125 h 248440"/>
              <a:gd name="connsiteX1" fmla="*/ 4232366 w 4232366"/>
              <a:gd name="connsiteY1" fmla="*/ 0 h 248440"/>
              <a:gd name="connsiteX0" fmla="*/ 0 w 4232366"/>
              <a:gd name="connsiteY0" fmla="*/ 43542 h 256907"/>
              <a:gd name="connsiteX1" fmla="*/ 4232366 w 4232366"/>
              <a:gd name="connsiteY1" fmla="*/ 0 h 256907"/>
              <a:gd name="connsiteX0" fmla="*/ 0 w 4293326"/>
              <a:gd name="connsiteY0" fmla="*/ 69668 h 270289"/>
              <a:gd name="connsiteX1" fmla="*/ 4293326 w 4293326"/>
              <a:gd name="connsiteY1" fmla="*/ 0 h 270289"/>
              <a:gd name="connsiteX0" fmla="*/ 0 w 4310743"/>
              <a:gd name="connsiteY0" fmla="*/ 8708 h 240330"/>
              <a:gd name="connsiteX1" fmla="*/ 4310743 w 4310743"/>
              <a:gd name="connsiteY1" fmla="*/ 0 h 240330"/>
              <a:gd name="connsiteX0" fmla="*/ 0 w 4380412"/>
              <a:gd name="connsiteY0" fmla="*/ 34834 h 252629"/>
              <a:gd name="connsiteX1" fmla="*/ 4380412 w 4380412"/>
              <a:gd name="connsiteY1" fmla="*/ 0 h 252629"/>
              <a:gd name="connsiteX0" fmla="*/ 0 w 4380412"/>
              <a:gd name="connsiteY0" fmla="*/ 34834 h 236286"/>
              <a:gd name="connsiteX1" fmla="*/ 4380412 w 4380412"/>
              <a:gd name="connsiteY1" fmla="*/ 0 h 236286"/>
              <a:gd name="connsiteX0" fmla="*/ 0 w 4354286"/>
              <a:gd name="connsiteY0" fmla="*/ 8709 h 223321"/>
              <a:gd name="connsiteX1" fmla="*/ 4354286 w 4354286"/>
              <a:gd name="connsiteY1" fmla="*/ 0 h 223321"/>
            </a:gdLst>
            <a:ahLst/>
            <a:cxnLst>
              <a:cxn ang="0">
                <a:pos x="connsiteX0" y="connsiteY0"/>
              </a:cxn>
              <a:cxn ang="0">
                <a:pos x="connsiteX1" y="connsiteY1"/>
              </a:cxn>
            </a:cxnLst>
            <a:rect l="l" t="t" r="r" b="b"/>
            <a:pathLst>
              <a:path w="4354286" h="223321">
                <a:moveTo>
                  <a:pt x="0" y="8709"/>
                </a:moveTo>
                <a:cubicBezTo>
                  <a:pt x="110309" y="275773"/>
                  <a:pt x="4104641" y="316411"/>
                  <a:pt x="4354286" y="0"/>
                </a:cubicBezTo>
              </a:path>
            </a:pathLst>
          </a:cu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27">
            <a:extLst>
              <a:ext uri="{FF2B5EF4-FFF2-40B4-BE49-F238E27FC236}">
                <a16:creationId xmlns:a16="http://schemas.microsoft.com/office/drawing/2014/main" id="{654A0E8B-5495-D843-AC84-D3593DFF5972}"/>
              </a:ext>
            </a:extLst>
          </p:cNvPr>
          <p:cNvSpPr/>
          <p:nvPr/>
        </p:nvSpPr>
        <p:spPr>
          <a:xfrm>
            <a:off x="4998725" y="1627957"/>
            <a:ext cx="2542903" cy="223321"/>
          </a:xfrm>
          <a:custGeom>
            <a:avLst/>
            <a:gdLst>
              <a:gd name="connsiteX0" fmla="*/ 0 w 3193363"/>
              <a:gd name="connsiteY0" fmla="*/ 1177092 h 1334383"/>
              <a:gd name="connsiteX1" fmla="*/ 2002971 w 3193363"/>
              <a:gd name="connsiteY1" fmla="*/ 1246761 h 1334383"/>
              <a:gd name="connsiteX2" fmla="*/ 3065417 w 3193363"/>
              <a:gd name="connsiteY2" fmla="*/ 123355 h 1334383"/>
              <a:gd name="connsiteX3" fmla="*/ 3135085 w 3193363"/>
              <a:gd name="connsiteY3" fmla="*/ 79812 h 1334383"/>
              <a:gd name="connsiteX0" fmla="*/ 0 w 3193363"/>
              <a:gd name="connsiteY0" fmla="*/ 1177092 h 1545312"/>
              <a:gd name="connsiteX1" fmla="*/ 1828799 w 3193363"/>
              <a:gd name="connsiteY1" fmla="*/ 1499309 h 1545312"/>
              <a:gd name="connsiteX2" fmla="*/ 3065417 w 3193363"/>
              <a:gd name="connsiteY2" fmla="*/ 123355 h 1545312"/>
              <a:gd name="connsiteX3" fmla="*/ 3135085 w 3193363"/>
              <a:gd name="connsiteY3" fmla="*/ 79812 h 1545312"/>
              <a:gd name="connsiteX0" fmla="*/ 0 w 3167346"/>
              <a:gd name="connsiteY0" fmla="*/ 1104226 h 1437780"/>
              <a:gd name="connsiteX1" fmla="*/ 1828799 w 3167346"/>
              <a:gd name="connsiteY1" fmla="*/ 1426443 h 1437780"/>
              <a:gd name="connsiteX2" fmla="*/ 2995749 w 3167346"/>
              <a:gd name="connsiteY2" fmla="*/ 686215 h 1437780"/>
              <a:gd name="connsiteX3" fmla="*/ 3135085 w 3167346"/>
              <a:gd name="connsiteY3" fmla="*/ 6946 h 1437780"/>
              <a:gd name="connsiteX0" fmla="*/ 0 w 3295856"/>
              <a:gd name="connsiteY0" fmla="*/ 1009700 h 1343254"/>
              <a:gd name="connsiteX1" fmla="*/ 1828799 w 3295856"/>
              <a:gd name="connsiteY1" fmla="*/ 1331917 h 1343254"/>
              <a:gd name="connsiteX2" fmla="*/ 2995749 w 3295856"/>
              <a:gd name="connsiteY2" fmla="*/ 591689 h 1343254"/>
              <a:gd name="connsiteX3" fmla="*/ 3283131 w 3295856"/>
              <a:gd name="connsiteY3" fmla="*/ 8214 h 1343254"/>
              <a:gd name="connsiteX0" fmla="*/ 0 w 3293399"/>
              <a:gd name="connsiteY0" fmla="*/ 1008336 h 1337590"/>
              <a:gd name="connsiteX1" fmla="*/ 1828799 w 3293399"/>
              <a:gd name="connsiteY1" fmla="*/ 1330553 h 1337590"/>
              <a:gd name="connsiteX2" fmla="*/ 2943498 w 3293399"/>
              <a:gd name="connsiteY2" fmla="*/ 694828 h 1337590"/>
              <a:gd name="connsiteX3" fmla="*/ 3283131 w 3293399"/>
              <a:gd name="connsiteY3" fmla="*/ 6850 h 1337590"/>
              <a:gd name="connsiteX0" fmla="*/ 0 w 2943498"/>
              <a:gd name="connsiteY0" fmla="*/ 313508 h 642762"/>
              <a:gd name="connsiteX1" fmla="*/ 1828799 w 2943498"/>
              <a:gd name="connsiteY1" fmla="*/ 635725 h 642762"/>
              <a:gd name="connsiteX2" fmla="*/ 2943498 w 2943498"/>
              <a:gd name="connsiteY2" fmla="*/ 0 h 642762"/>
              <a:gd name="connsiteX0" fmla="*/ 0 w 2943498"/>
              <a:gd name="connsiteY0" fmla="*/ 313508 h 684409"/>
              <a:gd name="connsiteX1" fmla="*/ 1828799 w 2943498"/>
              <a:gd name="connsiteY1" fmla="*/ 635725 h 684409"/>
              <a:gd name="connsiteX2" fmla="*/ 2943498 w 2943498"/>
              <a:gd name="connsiteY2" fmla="*/ 0 h 684409"/>
              <a:gd name="connsiteX0" fmla="*/ 0 w 2943498"/>
              <a:gd name="connsiteY0" fmla="*/ 313508 h 637810"/>
              <a:gd name="connsiteX1" fmla="*/ 1828799 w 2943498"/>
              <a:gd name="connsiteY1" fmla="*/ 635725 h 637810"/>
              <a:gd name="connsiteX2" fmla="*/ 2943498 w 2943498"/>
              <a:gd name="connsiteY2" fmla="*/ 0 h 637810"/>
              <a:gd name="connsiteX0" fmla="*/ 0 w 2943498"/>
              <a:gd name="connsiteY0" fmla="*/ 313508 h 586113"/>
              <a:gd name="connsiteX1" fmla="*/ 1349827 w 2943498"/>
              <a:gd name="connsiteY1" fmla="*/ 583474 h 586113"/>
              <a:gd name="connsiteX2" fmla="*/ 2943498 w 2943498"/>
              <a:gd name="connsiteY2" fmla="*/ 0 h 586113"/>
              <a:gd name="connsiteX0" fmla="*/ 0 w 2943498"/>
              <a:gd name="connsiteY0" fmla="*/ 313508 h 584652"/>
              <a:gd name="connsiteX1" fmla="*/ 1349827 w 2943498"/>
              <a:gd name="connsiteY1" fmla="*/ 583474 h 584652"/>
              <a:gd name="connsiteX2" fmla="*/ 2943498 w 2943498"/>
              <a:gd name="connsiteY2" fmla="*/ 0 h 584652"/>
              <a:gd name="connsiteX0" fmla="*/ 0 w 2838995"/>
              <a:gd name="connsiteY0" fmla="*/ 87085 h 583870"/>
              <a:gd name="connsiteX1" fmla="*/ 1245324 w 2838995"/>
              <a:gd name="connsiteY1" fmla="*/ 583474 h 583870"/>
              <a:gd name="connsiteX2" fmla="*/ 2838995 w 2838995"/>
              <a:gd name="connsiteY2" fmla="*/ 0 h 583870"/>
              <a:gd name="connsiteX0" fmla="*/ 0 w 2838995"/>
              <a:gd name="connsiteY0" fmla="*/ 87085 h 583838"/>
              <a:gd name="connsiteX1" fmla="*/ 1245324 w 2838995"/>
              <a:gd name="connsiteY1" fmla="*/ 583474 h 583838"/>
              <a:gd name="connsiteX2" fmla="*/ 2838995 w 2838995"/>
              <a:gd name="connsiteY2" fmla="*/ 0 h 583838"/>
              <a:gd name="connsiteX0" fmla="*/ 0 w 2838995"/>
              <a:gd name="connsiteY0" fmla="*/ 87085 h 583838"/>
              <a:gd name="connsiteX1" fmla="*/ 1245324 w 2838995"/>
              <a:gd name="connsiteY1" fmla="*/ 583474 h 583838"/>
              <a:gd name="connsiteX2" fmla="*/ 2838995 w 2838995"/>
              <a:gd name="connsiteY2" fmla="*/ 0 h 583838"/>
              <a:gd name="connsiteX0" fmla="*/ 0 w 2838995"/>
              <a:gd name="connsiteY0" fmla="*/ 87085 h 462061"/>
              <a:gd name="connsiteX1" fmla="*/ 1375953 w 2838995"/>
              <a:gd name="connsiteY1" fmla="*/ 461554 h 462061"/>
              <a:gd name="connsiteX2" fmla="*/ 2838995 w 2838995"/>
              <a:gd name="connsiteY2" fmla="*/ 0 h 462061"/>
              <a:gd name="connsiteX0" fmla="*/ 0 w 2838995"/>
              <a:gd name="connsiteY0" fmla="*/ 87085 h 461639"/>
              <a:gd name="connsiteX1" fmla="*/ 1375953 w 2838995"/>
              <a:gd name="connsiteY1" fmla="*/ 461554 h 461639"/>
              <a:gd name="connsiteX2" fmla="*/ 2838995 w 2838995"/>
              <a:gd name="connsiteY2" fmla="*/ 0 h 461639"/>
              <a:gd name="connsiteX0" fmla="*/ 0 w 2838995"/>
              <a:gd name="connsiteY0" fmla="*/ 87085 h 461905"/>
              <a:gd name="connsiteX1" fmla="*/ 1375953 w 2838995"/>
              <a:gd name="connsiteY1" fmla="*/ 461554 h 461905"/>
              <a:gd name="connsiteX2" fmla="*/ 2838995 w 2838995"/>
              <a:gd name="connsiteY2" fmla="*/ 0 h 461905"/>
              <a:gd name="connsiteX0" fmla="*/ 0 w 2838995"/>
              <a:gd name="connsiteY0" fmla="*/ 87085 h 383658"/>
              <a:gd name="connsiteX1" fmla="*/ 1288868 w 2838995"/>
              <a:gd name="connsiteY1" fmla="*/ 383177 h 383658"/>
              <a:gd name="connsiteX2" fmla="*/ 2838995 w 2838995"/>
              <a:gd name="connsiteY2" fmla="*/ 0 h 383658"/>
              <a:gd name="connsiteX0" fmla="*/ 0 w 2838995"/>
              <a:gd name="connsiteY0" fmla="*/ 87085 h 386078"/>
              <a:gd name="connsiteX1" fmla="*/ 1288868 w 2838995"/>
              <a:gd name="connsiteY1" fmla="*/ 383177 h 386078"/>
              <a:gd name="connsiteX2" fmla="*/ 2838995 w 2838995"/>
              <a:gd name="connsiteY2" fmla="*/ 0 h 386078"/>
              <a:gd name="connsiteX0" fmla="*/ 0 w 2838995"/>
              <a:gd name="connsiteY0" fmla="*/ 87085 h 87085"/>
              <a:gd name="connsiteX1" fmla="*/ 2838995 w 2838995"/>
              <a:gd name="connsiteY1" fmla="*/ 0 h 87085"/>
              <a:gd name="connsiteX0" fmla="*/ 0 w 2838995"/>
              <a:gd name="connsiteY0" fmla="*/ 87085 h 328018"/>
              <a:gd name="connsiteX1" fmla="*/ 2838995 w 2838995"/>
              <a:gd name="connsiteY1" fmla="*/ 0 h 328018"/>
              <a:gd name="connsiteX0" fmla="*/ 0 w 2838995"/>
              <a:gd name="connsiteY0" fmla="*/ 87085 h 444246"/>
              <a:gd name="connsiteX1" fmla="*/ 2838995 w 2838995"/>
              <a:gd name="connsiteY1" fmla="*/ 0 h 444246"/>
              <a:gd name="connsiteX0" fmla="*/ 0 w 2838995"/>
              <a:gd name="connsiteY0" fmla="*/ 87085 h 396403"/>
              <a:gd name="connsiteX1" fmla="*/ 2838995 w 2838995"/>
              <a:gd name="connsiteY1" fmla="*/ 0 h 396403"/>
              <a:gd name="connsiteX0" fmla="*/ 0 w 2838995"/>
              <a:gd name="connsiteY0" fmla="*/ 87085 h 377545"/>
              <a:gd name="connsiteX1" fmla="*/ 2838995 w 2838995"/>
              <a:gd name="connsiteY1" fmla="*/ 0 h 377545"/>
              <a:gd name="connsiteX0" fmla="*/ 0 w 4232366"/>
              <a:gd name="connsiteY0" fmla="*/ 26125 h 350881"/>
              <a:gd name="connsiteX1" fmla="*/ 4232366 w 4232366"/>
              <a:gd name="connsiteY1" fmla="*/ 0 h 350881"/>
              <a:gd name="connsiteX0" fmla="*/ 0 w 4232366"/>
              <a:gd name="connsiteY0" fmla="*/ 26125 h 227222"/>
              <a:gd name="connsiteX1" fmla="*/ 4232366 w 4232366"/>
              <a:gd name="connsiteY1" fmla="*/ 0 h 227222"/>
              <a:gd name="connsiteX0" fmla="*/ 0 w 4232366"/>
              <a:gd name="connsiteY0" fmla="*/ 26125 h 186147"/>
              <a:gd name="connsiteX1" fmla="*/ 4232366 w 4232366"/>
              <a:gd name="connsiteY1" fmla="*/ 0 h 186147"/>
              <a:gd name="connsiteX0" fmla="*/ 0 w 4232366"/>
              <a:gd name="connsiteY0" fmla="*/ 26125 h 186147"/>
              <a:gd name="connsiteX1" fmla="*/ 4232366 w 4232366"/>
              <a:gd name="connsiteY1" fmla="*/ 0 h 186147"/>
              <a:gd name="connsiteX0" fmla="*/ 0 w 4232366"/>
              <a:gd name="connsiteY0" fmla="*/ 26125 h 209734"/>
              <a:gd name="connsiteX1" fmla="*/ 4232366 w 4232366"/>
              <a:gd name="connsiteY1" fmla="*/ 0 h 209734"/>
              <a:gd name="connsiteX0" fmla="*/ 0 w 4232366"/>
              <a:gd name="connsiteY0" fmla="*/ 26125 h 248440"/>
              <a:gd name="connsiteX1" fmla="*/ 4232366 w 4232366"/>
              <a:gd name="connsiteY1" fmla="*/ 0 h 248440"/>
              <a:gd name="connsiteX0" fmla="*/ 0 w 4232366"/>
              <a:gd name="connsiteY0" fmla="*/ 43542 h 256907"/>
              <a:gd name="connsiteX1" fmla="*/ 4232366 w 4232366"/>
              <a:gd name="connsiteY1" fmla="*/ 0 h 256907"/>
              <a:gd name="connsiteX0" fmla="*/ 0 w 4293326"/>
              <a:gd name="connsiteY0" fmla="*/ 69668 h 270289"/>
              <a:gd name="connsiteX1" fmla="*/ 4293326 w 4293326"/>
              <a:gd name="connsiteY1" fmla="*/ 0 h 270289"/>
              <a:gd name="connsiteX0" fmla="*/ 0 w 4310743"/>
              <a:gd name="connsiteY0" fmla="*/ 8708 h 240330"/>
              <a:gd name="connsiteX1" fmla="*/ 4310743 w 4310743"/>
              <a:gd name="connsiteY1" fmla="*/ 0 h 240330"/>
              <a:gd name="connsiteX0" fmla="*/ 0 w 4380412"/>
              <a:gd name="connsiteY0" fmla="*/ 34834 h 252629"/>
              <a:gd name="connsiteX1" fmla="*/ 4380412 w 4380412"/>
              <a:gd name="connsiteY1" fmla="*/ 0 h 252629"/>
              <a:gd name="connsiteX0" fmla="*/ 0 w 4380412"/>
              <a:gd name="connsiteY0" fmla="*/ 34834 h 236286"/>
              <a:gd name="connsiteX1" fmla="*/ 4380412 w 4380412"/>
              <a:gd name="connsiteY1" fmla="*/ 0 h 236286"/>
              <a:gd name="connsiteX0" fmla="*/ 0 w 4354286"/>
              <a:gd name="connsiteY0" fmla="*/ 8709 h 223321"/>
              <a:gd name="connsiteX1" fmla="*/ 4354286 w 4354286"/>
              <a:gd name="connsiteY1" fmla="*/ 0 h 223321"/>
            </a:gdLst>
            <a:ahLst/>
            <a:cxnLst>
              <a:cxn ang="0">
                <a:pos x="connsiteX0" y="connsiteY0"/>
              </a:cxn>
              <a:cxn ang="0">
                <a:pos x="connsiteX1" y="connsiteY1"/>
              </a:cxn>
            </a:cxnLst>
            <a:rect l="l" t="t" r="r" b="b"/>
            <a:pathLst>
              <a:path w="4354286" h="223321">
                <a:moveTo>
                  <a:pt x="0" y="8709"/>
                </a:moveTo>
                <a:cubicBezTo>
                  <a:pt x="110309" y="275773"/>
                  <a:pt x="4104641" y="316411"/>
                  <a:pt x="4354286" y="0"/>
                </a:cubicBezTo>
              </a:path>
            </a:pathLst>
          </a:cu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EB5FF14E-D844-9A4B-902D-E05C5E46934A}"/>
              </a:ext>
            </a:extLst>
          </p:cNvPr>
          <p:cNvSpPr/>
          <p:nvPr/>
        </p:nvSpPr>
        <p:spPr>
          <a:xfrm>
            <a:off x="598335" y="542925"/>
            <a:ext cx="7259790" cy="5672138"/>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61296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EDECD63-F069-67EE-E0CA-F8B90069F27E}"/>
              </a:ext>
            </a:extLst>
          </p:cNvPr>
          <p:cNvSpPr txBox="1"/>
          <p:nvPr/>
        </p:nvSpPr>
        <p:spPr>
          <a:xfrm>
            <a:off x="1071117" y="1173780"/>
            <a:ext cx="7210928" cy="4593565"/>
          </a:xfrm>
          <a:prstGeom prst="rect">
            <a:avLst/>
          </a:prstGeom>
          <a:noFill/>
        </p:spPr>
        <p:txBody>
          <a:bodyPr wrap="square">
            <a:spAutoFit/>
          </a:bodyPr>
          <a:lstStyle/>
          <a:p>
            <a:pPr marL="108000">
              <a:spcBef>
                <a:spcPts val="1500"/>
              </a:spcBef>
            </a:pPr>
            <a:r>
              <a:rPr lang="en-GB" altLang="en-US" dirty="0">
                <a:solidFill>
                  <a:srgbClr val="3E3F41"/>
                </a:solidFill>
                <a:latin typeface="Comic Sans MS" panose="030F0702030302020204" pitchFamily="66" charset="0"/>
              </a:rPr>
              <a:t>you will experience the most exciting attractions</a:t>
            </a:r>
          </a:p>
          <a:p>
            <a:pPr marL="108000">
              <a:spcBef>
                <a:spcPts val="1500"/>
              </a:spcBef>
            </a:pPr>
            <a:r>
              <a:rPr lang="en-GB" altLang="en-US" dirty="0">
                <a:solidFill>
                  <a:srgbClr val="3E3F41"/>
                </a:solidFill>
                <a:latin typeface="Comic Sans MS" panose="030F0702030302020204" pitchFamily="66" charset="0"/>
              </a:rPr>
              <a:t>you will be transported back in time. </a:t>
            </a:r>
          </a:p>
          <a:p>
            <a:pPr marL="108000">
              <a:spcBef>
                <a:spcPts val="1500"/>
              </a:spcBef>
            </a:pPr>
            <a:r>
              <a:rPr lang="en-GB" altLang="en-US" dirty="0">
                <a:solidFill>
                  <a:srgbClr val="3E3F41"/>
                </a:solidFill>
                <a:latin typeface="Comic Sans MS" panose="030F0702030302020204" pitchFamily="66" charset="0"/>
              </a:rPr>
              <a:t>you will revisit many times.</a:t>
            </a:r>
          </a:p>
          <a:p>
            <a:pPr marL="108000">
              <a:spcBef>
                <a:spcPts val="1500"/>
              </a:spcBef>
            </a:pPr>
            <a:r>
              <a:rPr lang="en-GB" altLang="en-US" dirty="0">
                <a:solidFill>
                  <a:srgbClr val="3E3F41"/>
                </a:solidFill>
                <a:latin typeface="Comic Sans MS" panose="030F0702030302020204" pitchFamily="66" charset="0"/>
              </a:rPr>
              <a:t>you could choose to relax</a:t>
            </a:r>
          </a:p>
          <a:p>
            <a:pPr marL="108000">
              <a:spcBef>
                <a:spcPts val="1500"/>
              </a:spcBef>
            </a:pPr>
            <a:r>
              <a:rPr lang="en-GB" altLang="en-US" dirty="0">
                <a:solidFill>
                  <a:srgbClr val="3E3F41"/>
                </a:solidFill>
                <a:latin typeface="Comic Sans MS" panose="030F0702030302020204" pitchFamily="66" charset="0"/>
              </a:rPr>
              <a:t>you won’t want to miss </a:t>
            </a:r>
          </a:p>
          <a:p>
            <a:pPr marL="108000">
              <a:spcBef>
                <a:spcPts val="1500"/>
              </a:spcBef>
            </a:pPr>
            <a:r>
              <a:rPr lang="en-GB" altLang="en-US" dirty="0">
                <a:solidFill>
                  <a:srgbClr val="3E3F41"/>
                </a:solidFill>
                <a:latin typeface="Comic Sans MS" panose="030F0702030302020204" pitchFamily="66" charset="0"/>
              </a:rPr>
              <a:t>Main Marian will be on hand </a:t>
            </a:r>
          </a:p>
          <a:p>
            <a:pPr marL="108000">
              <a:spcBef>
                <a:spcPts val="1500"/>
              </a:spcBef>
            </a:pPr>
            <a:r>
              <a:rPr lang="en-GB" altLang="en-US" dirty="0">
                <a:solidFill>
                  <a:srgbClr val="3E3F41"/>
                </a:solidFill>
                <a:latin typeface="Comic Sans MS" panose="030F0702030302020204" pitchFamily="66" charset="0"/>
              </a:rPr>
              <a:t>we can offer the adventure of a lifetime </a:t>
            </a:r>
          </a:p>
          <a:p>
            <a:pPr marL="108000">
              <a:spcBef>
                <a:spcPts val="1500"/>
              </a:spcBef>
            </a:pPr>
            <a:r>
              <a:rPr lang="en-GB" altLang="en-US" dirty="0">
                <a:solidFill>
                  <a:srgbClr val="3E3F41"/>
                </a:solidFill>
                <a:latin typeface="Comic Sans MS" panose="030F0702030302020204" pitchFamily="66" charset="0"/>
              </a:rPr>
              <a:t>Little John will guide you safely through the treetops </a:t>
            </a:r>
          </a:p>
          <a:p>
            <a:pPr marL="108000">
              <a:spcBef>
                <a:spcPts val="1500"/>
              </a:spcBef>
            </a:pPr>
            <a:r>
              <a:rPr lang="en-GB" altLang="en-US" dirty="0">
                <a:solidFill>
                  <a:srgbClr val="3E3F41"/>
                </a:solidFill>
                <a:latin typeface="Comic Sans MS" panose="030F0702030302020204" pitchFamily="66" charset="0"/>
              </a:rPr>
              <a:t>you can enjoy views for miles around.</a:t>
            </a:r>
          </a:p>
          <a:p>
            <a:pPr marL="108000">
              <a:spcBef>
                <a:spcPts val="1500"/>
              </a:spcBef>
            </a:pPr>
            <a:r>
              <a:rPr lang="en-GB" altLang="en-US" dirty="0">
                <a:solidFill>
                  <a:srgbClr val="3E3F41"/>
                </a:solidFill>
                <a:latin typeface="Comic Sans MS" panose="030F0702030302020204" pitchFamily="66" charset="0"/>
              </a:rPr>
              <a:t>the dastardly Sheriff of Nottingham will test your skills</a:t>
            </a:r>
          </a:p>
        </p:txBody>
      </p:sp>
      <p:sp>
        <p:nvSpPr>
          <p:cNvPr id="7" name="TextBox 6">
            <a:extLst>
              <a:ext uri="{FF2B5EF4-FFF2-40B4-BE49-F238E27FC236}">
                <a16:creationId xmlns:a16="http://schemas.microsoft.com/office/drawing/2014/main" id="{F32A8E30-29BC-80EE-8633-E9D8A456C58F}"/>
              </a:ext>
            </a:extLst>
          </p:cNvPr>
          <p:cNvSpPr txBox="1"/>
          <p:nvPr/>
        </p:nvSpPr>
        <p:spPr>
          <a:xfrm>
            <a:off x="352927" y="392850"/>
            <a:ext cx="6096000" cy="369332"/>
          </a:xfrm>
          <a:prstGeom prst="rect">
            <a:avLst/>
          </a:prstGeom>
          <a:noFill/>
        </p:spPr>
        <p:txBody>
          <a:bodyPr wrap="square">
            <a:spAutoFit/>
          </a:bodyPr>
          <a:lstStyle/>
          <a:p>
            <a:pPr marL="108000">
              <a:spcBef>
                <a:spcPts val="1200"/>
              </a:spcBef>
            </a:pPr>
            <a:r>
              <a:rPr lang="en-GB" altLang="en-US" sz="1800" dirty="0">
                <a:solidFill>
                  <a:srgbClr val="0070C0"/>
                </a:solidFill>
                <a:latin typeface="Comic Sans MS" panose="030F0702030302020204" pitchFamily="66" charset="0"/>
              </a:rPr>
              <a:t>Promises, promises</a:t>
            </a:r>
          </a:p>
        </p:txBody>
      </p:sp>
      <p:sp>
        <p:nvSpPr>
          <p:cNvPr id="8" name="TextBox 7">
            <a:extLst>
              <a:ext uri="{FF2B5EF4-FFF2-40B4-BE49-F238E27FC236}">
                <a16:creationId xmlns:a16="http://schemas.microsoft.com/office/drawing/2014/main" id="{01514154-5D38-416E-2802-BAB8543D9153}"/>
              </a:ext>
            </a:extLst>
          </p:cNvPr>
          <p:cNvSpPr txBox="1"/>
          <p:nvPr/>
        </p:nvSpPr>
        <p:spPr>
          <a:xfrm>
            <a:off x="8095009" y="1586187"/>
            <a:ext cx="3434843" cy="4139595"/>
          </a:xfrm>
          <a:prstGeom prst="rect">
            <a:avLst/>
          </a:prstGeom>
          <a:noFill/>
        </p:spPr>
        <p:txBody>
          <a:bodyPr wrap="square" rtlCol="0">
            <a:spAutoFit/>
          </a:bodyPr>
          <a:lstStyle/>
          <a:p>
            <a:pPr>
              <a:spcBef>
                <a:spcPts val="1500"/>
              </a:spcBef>
            </a:pPr>
            <a:r>
              <a:rPr lang="en-GB" sz="2000" dirty="0">
                <a:solidFill>
                  <a:srgbClr val="3E3F41"/>
                </a:solidFill>
                <a:latin typeface="Comic Sans MS" panose="030F0702030302020204" pitchFamily="66" charset="0"/>
              </a:rPr>
              <a:t>Which words can you spot that are making a promise</a:t>
            </a:r>
            <a:br>
              <a:rPr lang="en-GB" sz="2000" dirty="0">
                <a:solidFill>
                  <a:srgbClr val="3E3F41"/>
                </a:solidFill>
                <a:latin typeface="Comic Sans MS" panose="030F0702030302020204" pitchFamily="66" charset="0"/>
              </a:rPr>
            </a:br>
            <a:r>
              <a:rPr lang="en-GB" sz="2000" dirty="0">
                <a:solidFill>
                  <a:srgbClr val="3E3F41"/>
                </a:solidFill>
                <a:latin typeface="Comic Sans MS" panose="030F0702030302020204" pitchFamily="66" charset="0"/>
              </a:rPr>
              <a:t>to the reader?</a:t>
            </a:r>
          </a:p>
          <a:p>
            <a:pPr>
              <a:spcBef>
                <a:spcPts val="1500"/>
              </a:spcBef>
            </a:pPr>
            <a:r>
              <a:rPr lang="en-GB" sz="2000" dirty="0">
                <a:solidFill>
                  <a:srgbClr val="3E3F41"/>
                </a:solidFill>
                <a:latin typeface="Comic Sans MS" panose="030F0702030302020204" pitchFamily="66" charset="0"/>
              </a:rPr>
              <a:t>Can you tell which are ‘definite promises’ and which are ‘perhaps’ words?</a:t>
            </a:r>
          </a:p>
          <a:p>
            <a:pPr>
              <a:spcBef>
                <a:spcPts val="1500"/>
              </a:spcBef>
            </a:pPr>
            <a:r>
              <a:rPr lang="en-GB" sz="2000" dirty="0">
                <a:solidFill>
                  <a:srgbClr val="3E3F41"/>
                </a:solidFill>
                <a:latin typeface="Comic Sans MS" panose="030F0702030302020204" pitchFamily="66" charset="0"/>
              </a:rPr>
              <a:t>Choose the phrase you think makes the best promise. Share it with</a:t>
            </a:r>
            <a:br>
              <a:rPr lang="en-GB" sz="2000" dirty="0">
                <a:solidFill>
                  <a:srgbClr val="3E3F41"/>
                </a:solidFill>
                <a:latin typeface="Comic Sans MS" panose="030F0702030302020204" pitchFamily="66" charset="0"/>
              </a:rPr>
            </a:br>
            <a:r>
              <a:rPr lang="en-GB" sz="2000" dirty="0">
                <a:solidFill>
                  <a:srgbClr val="3E3F41"/>
                </a:solidFill>
                <a:latin typeface="Comic Sans MS" panose="030F0702030302020204" pitchFamily="66" charset="0"/>
              </a:rPr>
              <a:t>a partner and explain</a:t>
            </a:r>
            <a:br>
              <a:rPr lang="en-GB" sz="2000" dirty="0">
                <a:solidFill>
                  <a:srgbClr val="3E3F41"/>
                </a:solidFill>
                <a:latin typeface="Comic Sans MS" panose="030F0702030302020204" pitchFamily="66" charset="0"/>
              </a:rPr>
            </a:br>
            <a:r>
              <a:rPr lang="en-GB" sz="2000" dirty="0">
                <a:solidFill>
                  <a:srgbClr val="3E3F41"/>
                </a:solidFill>
                <a:latin typeface="Comic Sans MS" panose="030F0702030302020204" pitchFamily="66" charset="0"/>
              </a:rPr>
              <a:t>your choice.</a:t>
            </a:r>
          </a:p>
          <a:p>
            <a:endParaRPr lang="en-GB" dirty="0">
              <a:latin typeface="Comic Sans MS" panose="030F0702030302020204" pitchFamily="66" charset="0"/>
            </a:endParaRPr>
          </a:p>
        </p:txBody>
      </p:sp>
      <p:sp>
        <p:nvSpPr>
          <p:cNvPr id="6" name="Rectangle 5">
            <a:extLst>
              <a:ext uri="{FF2B5EF4-FFF2-40B4-BE49-F238E27FC236}">
                <a16:creationId xmlns:a16="http://schemas.microsoft.com/office/drawing/2014/main" id="{222EBB33-8603-C74E-B3BA-AFDBB3716851}"/>
              </a:ext>
            </a:extLst>
          </p:cNvPr>
          <p:cNvSpPr/>
          <p:nvPr/>
        </p:nvSpPr>
        <p:spPr>
          <a:xfrm>
            <a:off x="837326" y="945572"/>
            <a:ext cx="6862338" cy="5143500"/>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501369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EDECD63-F069-67EE-E0CA-F8B90069F27E}"/>
              </a:ext>
            </a:extLst>
          </p:cNvPr>
          <p:cNvSpPr txBox="1"/>
          <p:nvPr/>
        </p:nvSpPr>
        <p:spPr>
          <a:xfrm>
            <a:off x="1872569" y="959093"/>
            <a:ext cx="8606591" cy="4939814"/>
          </a:xfrm>
          <a:prstGeom prst="rect">
            <a:avLst/>
          </a:prstGeom>
          <a:noFill/>
        </p:spPr>
        <p:txBody>
          <a:bodyPr wrap="square">
            <a:spAutoFit/>
          </a:bodyPr>
          <a:lstStyle/>
          <a:p>
            <a:pPr marL="108000">
              <a:spcBef>
                <a:spcPts val="1000"/>
              </a:spcBef>
            </a:pPr>
            <a:r>
              <a:rPr lang="en-GB" altLang="en-US" sz="2400" dirty="0">
                <a:solidFill>
                  <a:srgbClr val="3E3F41"/>
                </a:solidFill>
                <a:latin typeface="Comic Sans MS" panose="030F0702030302020204" pitchFamily="66" charset="0"/>
              </a:rPr>
              <a:t>you </a:t>
            </a:r>
            <a:r>
              <a:rPr lang="en-GB" altLang="en-US" sz="2400" b="1" u="sng" dirty="0">
                <a:solidFill>
                  <a:srgbClr val="FF0000"/>
                </a:solidFill>
                <a:latin typeface="Comic Sans MS" panose="030F0702030302020204" pitchFamily="66" charset="0"/>
              </a:rPr>
              <a:t>will</a:t>
            </a:r>
            <a:r>
              <a:rPr lang="en-GB" altLang="en-US" sz="2400" dirty="0">
                <a:latin typeface="Comic Sans MS" panose="030F0702030302020204" pitchFamily="66" charset="0"/>
              </a:rPr>
              <a:t> </a:t>
            </a:r>
            <a:r>
              <a:rPr lang="en-GB" altLang="en-US" sz="2400" dirty="0">
                <a:solidFill>
                  <a:srgbClr val="3E3F41"/>
                </a:solidFill>
                <a:latin typeface="Comic Sans MS" panose="030F0702030302020204" pitchFamily="66" charset="0"/>
              </a:rPr>
              <a:t>experience the most exciting attractions</a:t>
            </a:r>
          </a:p>
          <a:p>
            <a:pPr marL="108000">
              <a:spcBef>
                <a:spcPts val="1000"/>
              </a:spcBef>
            </a:pPr>
            <a:r>
              <a:rPr lang="en-GB" altLang="en-US" sz="2400" dirty="0">
                <a:solidFill>
                  <a:srgbClr val="3E3F41"/>
                </a:solidFill>
                <a:latin typeface="Comic Sans MS" panose="030F0702030302020204" pitchFamily="66" charset="0"/>
              </a:rPr>
              <a:t>you</a:t>
            </a:r>
            <a:r>
              <a:rPr lang="en-GB" altLang="en-US" sz="2400" dirty="0">
                <a:latin typeface="Comic Sans MS" panose="030F0702030302020204" pitchFamily="66" charset="0"/>
              </a:rPr>
              <a:t> </a:t>
            </a:r>
            <a:r>
              <a:rPr lang="en-GB" altLang="en-US" sz="2400" b="1" u="sng" dirty="0">
                <a:solidFill>
                  <a:srgbClr val="FF0000"/>
                </a:solidFill>
                <a:latin typeface="Comic Sans MS" panose="030F0702030302020204" pitchFamily="66" charset="0"/>
              </a:rPr>
              <a:t>will</a:t>
            </a:r>
            <a:r>
              <a:rPr lang="en-GB" altLang="en-US" sz="2400" dirty="0">
                <a:latin typeface="Comic Sans MS" panose="030F0702030302020204" pitchFamily="66" charset="0"/>
              </a:rPr>
              <a:t> </a:t>
            </a:r>
            <a:r>
              <a:rPr lang="en-GB" altLang="en-US" sz="2400" dirty="0">
                <a:solidFill>
                  <a:srgbClr val="3E3F41"/>
                </a:solidFill>
                <a:latin typeface="Comic Sans MS" panose="030F0702030302020204" pitchFamily="66" charset="0"/>
              </a:rPr>
              <a:t>be transported back in time. </a:t>
            </a:r>
          </a:p>
          <a:p>
            <a:pPr marL="108000">
              <a:spcBef>
                <a:spcPts val="1000"/>
              </a:spcBef>
            </a:pPr>
            <a:r>
              <a:rPr lang="en-GB" altLang="en-US" sz="2400" dirty="0">
                <a:solidFill>
                  <a:srgbClr val="3E3F41"/>
                </a:solidFill>
                <a:latin typeface="Comic Sans MS" panose="030F0702030302020204" pitchFamily="66" charset="0"/>
              </a:rPr>
              <a:t>you</a:t>
            </a:r>
            <a:r>
              <a:rPr lang="en-GB" altLang="en-US" sz="2400" dirty="0">
                <a:latin typeface="Comic Sans MS" panose="030F0702030302020204" pitchFamily="66" charset="0"/>
              </a:rPr>
              <a:t> </a:t>
            </a:r>
            <a:r>
              <a:rPr lang="en-GB" altLang="en-US" sz="2400" b="1" u="sng" dirty="0">
                <a:solidFill>
                  <a:srgbClr val="FF0000"/>
                </a:solidFill>
                <a:latin typeface="Comic Sans MS" panose="030F0702030302020204" pitchFamily="66" charset="0"/>
              </a:rPr>
              <a:t>will</a:t>
            </a:r>
            <a:r>
              <a:rPr lang="en-GB" altLang="en-US" sz="2400" dirty="0">
                <a:latin typeface="Comic Sans MS" panose="030F0702030302020204" pitchFamily="66" charset="0"/>
              </a:rPr>
              <a:t> </a:t>
            </a:r>
            <a:r>
              <a:rPr lang="en-GB" altLang="en-US" sz="2400" dirty="0">
                <a:solidFill>
                  <a:srgbClr val="3E3F41"/>
                </a:solidFill>
                <a:latin typeface="Comic Sans MS" panose="030F0702030302020204" pitchFamily="66" charset="0"/>
              </a:rPr>
              <a:t>revisit many times.</a:t>
            </a:r>
          </a:p>
          <a:p>
            <a:pPr marL="108000">
              <a:spcBef>
                <a:spcPts val="1000"/>
              </a:spcBef>
            </a:pPr>
            <a:r>
              <a:rPr lang="en-GB" altLang="en-US" sz="2400" dirty="0">
                <a:solidFill>
                  <a:srgbClr val="3E3F41"/>
                </a:solidFill>
                <a:latin typeface="Comic Sans MS" panose="030F0702030302020204" pitchFamily="66" charset="0"/>
              </a:rPr>
              <a:t>you</a:t>
            </a:r>
            <a:r>
              <a:rPr lang="en-GB" altLang="en-US" sz="2400" dirty="0">
                <a:latin typeface="Comic Sans MS" panose="030F0702030302020204" pitchFamily="66" charset="0"/>
              </a:rPr>
              <a:t> </a:t>
            </a:r>
            <a:r>
              <a:rPr lang="en-GB" altLang="en-US" sz="2400" b="1" u="sng" dirty="0">
                <a:solidFill>
                  <a:srgbClr val="FF0000"/>
                </a:solidFill>
                <a:latin typeface="Comic Sans MS" panose="030F0702030302020204" pitchFamily="66" charset="0"/>
              </a:rPr>
              <a:t>could</a:t>
            </a:r>
            <a:r>
              <a:rPr lang="en-GB" altLang="en-US" sz="2400" dirty="0">
                <a:latin typeface="Comic Sans MS" panose="030F0702030302020204" pitchFamily="66" charset="0"/>
              </a:rPr>
              <a:t> </a:t>
            </a:r>
            <a:r>
              <a:rPr lang="en-GB" altLang="en-US" sz="2400" dirty="0">
                <a:solidFill>
                  <a:srgbClr val="3E3F41"/>
                </a:solidFill>
                <a:latin typeface="Comic Sans MS" panose="030F0702030302020204" pitchFamily="66" charset="0"/>
              </a:rPr>
              <a:t>choose to relax</a:t>
            </a:r>
          </a:p>
          <a:p>
            <a:pPr marL="108000">
              <a:spcBef>
                <a:spcPts val="1000"/>
              </a:spcBef>
            </a:pPr>
            <a:r>
              <a:rPr lang="en-GB" altLang="en-US" sz="2400" dirty="0">
                <a:solidFill>
                  <a:srgbClr val="3E3F41"/>
                </a:solidFill>
                <a:latin typeface="Comic Sans MS" panose="030F0702030302020204" pitchFamily="66" charset="0"/>
              </a:rPr>
              <a:t>you</a:t>
            </a:r>
            <a:r>
              <a:rPr lang="en-GB" altLang="en-US" sz="2400" dirty="0">
                <a:latin typeface="Comic Sans MS" panose="030F0702030302020204" pitchFamily="66" charset="0"/>
              </a:rPr>
              <a:t> </a:t>
            </a:r>
            <a:r>
              <a:rPr lang="en-GB" altLang="en-US" sz="2400" b="1" u="sng" dirty="0">
                <a:solidFill>
                  <a:srgbClr val="FF0000"/>
                </a:solidFill>
                <a:latin typeface="Comic Sans MS" panose="030F0702030302020204" pitchFamily="66" charset="0"/>
              </a:rPr>
              <a:t>won’t</a:t>
            </a:r>
            <a:r>
              <a:rPr lang="en-GB" altLang="en-US" sz="2400" dirty="0">
                <a:latin typeface="Comic Sans MS" panose="030F0702030302020204" pitchFamily="66" charset="0"/>
              </a:rPr>
              <a:t> </a:t>
            </a:r>
            <a:r>
              <a:rPr lang="en-GB" altLang="en-US" sz="2400" dirty="0">
                <a:solidFill>
                  <a:srgbClr val="3E3F41"/>
                </a:solidFill>
                <a:latin typeface="Comic Sans MS" panose="030F0702030302020204" pitchFamily="66" charset="0"/>
              </a:rPr>
              <a:t>want to miss </a:t>
            </a:r>
          </a:p>
          <a:p>
            <a:pPr marL="108000">
              <a:spcBef>
                <a:spcPts val="1000"/>
              </a:spcBef>
            </a:pPr>
            <a:r>
              <a:rPr lang="en-GB" altLang="en-US" sz="2400" dirty="0">
                <a:solidFill>
                  <a:srgbClr val="3E3F41"/>
                </a:solidFill>
                <a:latin typeface="Comic Sans MS" panose="030F0702030302020204" pitchFamily="66" charset="0"/>
              </a:rPr>
              <a:t>Main Marian </a:t>
            </a:r>
            <a:r>
              <a:rPr lang="en-GB" altLang="en-US" sz="2400" b="1" u="sng" dirty="0">
                <a:solidFill>
                  <a:srgbClr val="FF0000"/>
                </a:solidFill>
                <a:latin typeface="Comic Sans MS" panose="030F0702030302020204" pitchFamily="66" charset="0"/>
              </a:rPr>
              <a:t>will</a:t>
            </a:r>
            <a:r>
              <a:rPr lang="en-GB" altLang="en-US" sz="2400" dirty="0">
                <a:latin typeface="Comic Sans MS" panose="030F0702030302020204" pitchFamily="66" charset="0"/>
              </a:rPr>
              <a:t> </a:t>
            </a:r>
            <a:r>
              <a:rPr lang="en-GB" altLang="en-US" sz="2400" dirty="0">
                <a:solidFill>
                  <a:srgbClr val="3E3F41"/>
                </a:solidFill>
                <a:latin typeface="Comic Sans MS" panose="030F0702030302020204" pitchFamily="66" charset="0"/>
              </a:rPr>
              <a:t>be on hand </a:t>
            </a:r>
          </a:p>
          <a:p>
            <a:pPr marL="108000">
              <a:spcBef>
                <a:spcPts val="1000"/>
              </a:spcBef>
            </a:pPr>
            <a:r>
              <a:rPr lang="en-GB" altLang="en-US" sz="2400" dirty="0">
                <a:solidFill>
                  <a:srgbClr val="3E3F41"/>
                </a:solidFill>
                <a:latin typeface="Comic Sans MS" panose="030F0702030302020204" pitchFamily="66" charset="0"/>
              </a:rPr>
              <a:t>we</a:t>
            </a:r>
            <a:r>
              <a:rPr lang="en-GB" altLang="en-US" sz="2400" dirty="0">
                <a:latin typeface="Comic Sans MS" panose="030F0702030302020204" pitchFamily="66" charset="0"/>
              </a:rPr>
              <a:t> </a:t>
            </a:r>
            <a:r>
              <a:rPr lang="en-GB" altLang="en-US" sz="2400" b="1" u="sng" dirty="0">
                <a:solidFill>
                  <a:srgbClr val="FF0000"/>
                </a:solidFill>
                <a:latin typeface="Comic Sans MS" panose="030F0702030302020204" pitchFamily="66" charset="0"/>
              </a:rPr>
              <a:t>can</a:t>
            </a:r>
            <a:r>
              <a:rPr lang="en-GB" altLang="en-US" sz="2400" dirty="0">
                <a:latin typeface="Comic Sans MS" panose="030F0702030302020204" pitchFamily="66" charset="0"/>
              </a:rPr>
              <a:t> </a:t>
            </a:r>
            <a:r>
              <a:rPr lang="en-GB" altLang="en-US" sz="2400" dirty="0">
                <a:solidFill>
                  <a:srgbClr val="3E3F41"/>
                </a:solidFill>
                <a:latin typeface="Comic Sans MS" panose="030F0702030302020204" pitchFamily="66" charset="0"/>
              </a:rPr>
              <a:t>offer the adventure of a lifetime </a:t>
            </a:r>
          </a:p>
          <a:p>
            <a:pPr marL="108000">
              <a:spcBef>
                <a:spcPts val="1000"/>
              </a:spcBef>
            </a:pPr>
            <a:r>
              <a:rPr lang="en-GB" altLang="en-US" sz="2400" dirty="0">
                <a:solidFill>
                  <a:srgbClr val="3E3F41"/>
                </a:solidFill>
                <a:latin typeface="Comic Sans MS" panose="030F0702030302020204" pitchFamily="66" charset="0"/>
              </a:rPr>
              <a:t>Little John </a:t>
            </a:r>
            <a:r>
              <a:rPr lang="en-GB" altLang="en-US" sz="2400" b="1" u="sng" dirty="0">
                <a:solidFill>
                  <a:srgbClr val="FF0000"/>
                </a:solidFill>
                <a:latin typeface="Comic Sans MS" panose="030F0702030302020204" pitchFamily="66" charset="0"/>
              </a:rPr>
              <a:t>will</a:t>
            </a:r>
            <a:r>
              <a:rPr lang="en-GB" altLang="en-US" sz="2400" dirty="0">
                <a:latin typeface="Comic Sans MS" panose="030F0702030302020204" pitchFamily="66" charset="0"/>
              </a:rPr>
              <a:t> </a:t>
            </a:r>
            <a:r>
              <a:rPr lang="en-GB" altLang="en-US" sz="2400" dirty="0">
                <a:solidFill>
                  <a:srgbClr val="3E3F41"/>
                </a:solidFill>
                <a:latin typeface="Comic Sans MS" panose="030F0702030302020204" pitchFamily="66" charset="0"/>
              </a:rPr>
              <a:t>guide you safely through the treetops </a:t>
            </a:r>
          </a:p>
          <a:p>
            <a:pPr marL="108000">
              <a:spcBef>
                <a:spcPts val="1000"/>
              </a:spcBef>
            </a:pPr>
            <a:r>
              <a:rPr lang="en-GB" altLang="en-US" sz="2400" dirty="0">
                <a:solidFill>
                  <a:srgbClr val="3E3F41"/>
                </a:solidFill>
                <a:latin typeface="Comic Sans MS" panose="030F0702030302020204" pitchFamily="66" charset="0"/>
              </a:rPr>
              <a:t>you</a:t>
            </a:r>
            <a:r>
              <a:rPr lang="en-GB" altLang="en-US" sz="2400" dirty="0">
                <a:latin typeface="Comic Sans MS" panose="030F0702030302020204" pitchFamily="66" charset="0"/>
              </a:rPr>
              <a:t> </a:t>
            </a:r>
            <a:r>
              <a:rPr lang="en-GB" altLang="en-US" sz="2400" b="1" u="sng" dirty="0">
                <a:solidFill>
                  <a:srgbClr val="FF0000"/>
                </a:solidFill>
                <a:latin typeface="Comic Sans MS" panose="030F0702030302020204" pitchFamily="66" charset="0"/>
              </a:rPr>
              <a:t>can</a:t>
            </a:r>
            <a:r>
              <a:rPr lang="en-GB" altLang="en-US" sz="2400" dirty="0">
                <a:latin typeface="Comic Sans MS" panose="030F0702030302020204" pitchFamily="66" charset="0"/>
              </a:rPr>
              <a:t> </a:t>
            </a:r>
            <a:r>
              <a:rPr lang="en-GB" altLang="en-US" sz="2400" dirty="0">
                <a:solidFill>
                  <a:srgbClr val="3E3F41"/>
                </a:solidFill>
                <a:latin typeface="Comic Sans MS" panose="030F0702030302020204" pitchFamily="66" charset="0"/>
              </a:rPr>
              <a:t>enjoy views for miles around.</a:t>
            </a:r>
          </a:p>
          <a:p>
            <a:pPr marL="108000">
              <a:spcBef>
                <a:spcPts val="1000"/>
              </a:spcBef>
            </a:pPr>
            <a:r>
              <a:rPr lang="en-GB" altLang="en-US" sz="2400" dirty="0">
                <a:solidFill>
                  <a:srgbClr val="3E3F41"/>
                </a:solidFill>
                <a:latin typeface="Comic Sans MS" panose="030F0702030302020204" pitchFamily="66" charset="0"/>
              </a:rPr>
              <a:t>the dastardly Sheriff of Nottingham </a:t>
            </a:r>
            <a:r>
              <a:rPr lang="en-GB" altLang="en-US" sz="2400" b="1" u="sng" dirty="0">
                <a:solidFill>
                  <a:srgbClr val="FF0000"/>
                </a:solidFill>
                <a:latin typeface="Comic Sans MS" panose="030F0702030302020204" pitchFamily="66" charset="0"/>
              </a:rPr>
              <a:t>will</a:t>
            </a:r>
            <a:r>
              <a:rPr lang="en-GB" altLang="en-US" sz="2400" dirty="0">
                <a:latin typeface="Comic Sans MS" panose="030F0702030302020204" pitchFamily="66" charset="0"/>
              </a:rPr>
              <a:t> </a:t>
            </a:r>
            <a:r>
              <a:rPr lang="en-GB" altLang="en-US" sz="2400" dirty="0">
                <a:solidFill>
                  <a:srgbClr val="3E3F41"/>
                </a:solidFill>
                <a:latin typeface="Comic Sans MS" panose="030F0702030302020204" pitchFamily="66" charset="0"/>
              </a:rPr>
              <a:t>test your skills</a:t>
            </a:r>
          </a:p>
        </p:txBody>
      </p:sp>
      <p:sp>
        <p:nvSpPr>
          <p:cNvPr id="4" name="TextBox 3">
            <a:extLst>
              <a:ext uri="{FF2B5EF4-FFF2-40B4-BE49-F238E27FC236}">
                <a16:creationId xmlns:a16="http://schemas.microsoft.com/office/drawing/2014/main" id="{04B2E04B-C4A5-7B42-BAD0-E4CD559FBAA3}"/>
              </a:ext>
            </a:extLst>
          </p:cNvPr>
          <p:cNvSpPr txBox="1"/>
          <p:nvPr/>
        </p:nvSpPr>
        <p:spPr>
          <a:xfrm>
            <a:off x="352927" y="392850"/>
            <a:ext cx="6096000" cy="369332"/>
          </a:xfrm>
          <a:prstGeom prst="rect">
            <a:avLst/>
          </a:prstGeom>
          <a:noFill/>
        </p:spPr>
        <p:txBody>
          <a:bodyPr wrap="square">
            <a:spAutoFit/>
          </a:bodyPr>
          <a:lstStyle/>
          <a:p>
            <a:pPr marL="108000">
              <a:spcBef>
                <a:spcPts val="1200"/>
              </a:spcBef>
            </a:pPr>
            <a:r>
              <a:rPr lang="en-GB" altLang="en-US" sz="1800" dirty="0">
                <a:solidFill>
                  <a:srgbClr val="0070C0"/>
                </a:solidFill>
                <a:latin typeface="Comic Sans MS" panose="030F0702030302020204" pitchFamily="66" charset="0"/>
              </a:rPr>
              <a:t>Promises, promises</a:t>
            </a:r>
          </a:p>
        </p:txBody>
      </p:sp>
    </p:spTree>
    <p:extLst>
      <p:ext uri="{BB962C8B-B14F-4D97-AF65-F5344CB8AC3E}">
        <p14:creationId xmlns:p14="http://schemas.microsoft.com/office/powerpoint/2010/main" val="21534709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8">
            <a:extLst>
              <a:ext uri="{FF2B5EF4-FFF2-40B4-BE49-F238E27FC236}">
                <a16:creationId xmlns:a16="http://schemas.microsoft.com/office/drawing/2014/main" id="{68E66FD3-170B-4B45-98F5-10F690BB9BE3}"/>
              </a:ext>
            </a:extLst>
          </p:cNvPr>
          <p:cNvSpPr txBox="1">
            <a:spLocks noChangeArrowheads="1"/>
          </p:cNvSpPr>
          <p:nvPr/>
        </p:nvSpPr>
        <p:spPr bwMode="auto">
          <a:xfrm>
            <a:off x="1295571" y="5413171"/>
            <a:ext cx="907391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ct val="50000"/>
              </a:spcBef>
            </a:pPr>
            <a:r>
              <a:rPr lang="en-GB" altLang="en-US" dirty="0">
                <a:solidFill>
                  <a:srgbClr val="414042"/>
                </a:solidFill>
              </a:rPr>
              <a:t>The reading phase will be revisited several times over the duration of a sequence as further texts or extracts are introduced.</a:t>
            </a:r>
          </a:p>
        </p:txBody>
      </p:sp>
      <p:sp>
        <p:nvSpPr>
          <p:cNvPr id="32" name="Rectangle 31">
            <a:extLst>
              <a:ext uri="{FF2B5EF4-FFF2-40B4-BE49-F238E27FC236}">
                <a16:creationId xmlns:a16="http://schemas.microsoft.com/office/drawing/2014/main" id="{A6E3B2E0-EB03-2D40-B0C1-F59188727121}"/>
              </a:ext>
            </a:extLst>
          </p:cNvPr>
          <p:cNvSpPr/>
          <p:nvPr/>
        </p:nvSpPr>
        <p:spPr>
          <a:xfrm>
            <a:off x="1385833" y="3127506"/>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 Box 6">
            <a:extLst>
              <a:ext uri="{FF2B5EF4-FFF2-40B4-BE49-F238E27FC236}">
                <a16:creationId xmlns:a16="http://schemas.microsoft.com/office/drawing/2014/main" id="{8E4CE016-62B4-2345-9F42-63356D12CE72}"/>
              </a:ext>
            </a:extLst>
          </p:cNvPr>
          <p:cNvSpPr txBox="1">
            <a:spLocks noChangeArrowheads="1"/>
          </p:cNvSpPr>
          <p:nvPr/>
        </p:nvSpPr>
        <p:spPr bwMode="auto">
          <a:xfrm>
            <a:off x="5064392" y="3348978"/>
            <a:ext cx="5741773"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None/>
            </a:pPr>
            <a:r>
              <a:rPr lang="en-GB" altLang="en-US" sz="1600" dirty="0">
                <a:solidFill>
                  <a:srgbClr val="414042"/>
                </a:solidFill>
                <a:ea typeface="Microsoft YaHei" panose="020B0503020204020204" pitchFamily="34" charset="-122"/>
              </a:rPr>
              <a:t>The second part of the reading phase allows children to explore how the author has achieved the effects in the text through the choices made of vocabulary, sentence structure, etc. </a:t>
            </a:r>
            <a:br>
              <a:rPr lang="en-GB" altLang="en-US" sz="1600" dirty="0">
                <a:solidFill>
                  <a:srgbClr val="414042"/>
                </a:solidFill>
                <a:ea typeface="Microsoft YaHei" panose="020B0503020204020204" pitchFamily="34" charset="-122"/>
              </a:rPr>
            </a:br>
            <a:r>
              <a:rPr lang="en-GB" altLang="en-US" sz="1600" dirty="0">
                <a:solidFill>
                  <a:srgbClr val="414042"/>
                </a:solidFill>
                <a:ea typeface="Microsoft YaHei" panose="020B0503020204020204" pitchFamily="34" charset="-122"/>
              </a:rPr>
              <a:t>This is crucial for children to see themselves as writers and allows them to emulate what a skilled writer has done.</a:t>
            </a:r>
          </a:p>
        </p:txBody>
      </p:sp>
      <p:sp>
        <p:nvSpPr>
          <p:cNvPr id="34" name="Rectangle 33">
            <a:extLst>
              <a:ext uri="{FF2B5EF4-FFF2-40B4-BE49-F238E27FC236}">
                <a16:creationId xmlns:a16="http://schemas.microsoft.com/office/drawing/2014/main" id="{56CDE49C-AD52-4744-85E9-C3837A556F72}"/>
              </a:ext>
            </a:extLst>
          </p:cNvPr>
          <p:cNvSpPr/>
          <p:nvPr/>
        </p:nvSpPr>
        <p:spPr>
          <a:xfrm>
            <a:off x="1385832" y="3134447"/>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altLang="en-US" sz="2200" b="1" dirty="0">
                <a:solidFill>
                  <a:schemeClr val="bg1"/>
                </a:solidFill>
                <a:latin typeface="Comic Sans MS" panose="030F0902030302020204" pitchFamily="66" charset="0"/>
              </a:rPr>
              <a:t>Phase 1b</a:t>
            </a:r>
            <a:br>
              <a:rPr lang="en-GB" altLang="en-US" sz="2200" b="1" dirty="0">
                <a:solidFill>
                  <a:schemeClr val="bg1"/>
                </a:solidFill>
                <a:latin typeface="Comic Sans MS" panose="030F0902030302020204" pitchFamily="66" charset="0"/>
              </a:rPr>
            </a:br>
            <a:r>
              <a:rPr lang="en-GB" altLang="en-US" b="1" dirty="0">
                <a:solidFill>
                  <a:schemeClr val="bg1"/>
                </a:solidFill>
                <a:latin typeface="Comic Sans MS" panose="030F0902030302020204" pitchFamily="66" charset="0"/>
              </a:rPr>
              <a:t>Reading with a writer’s eye: </a:t>
            </a:r>
          </a:p>
          <a:p>
            <a:pPr marL="138113">
              <a:spcBef>
                <a:spcPts val="700"/>
              </a:spcBef>
            </a:pPr>
            <a:r>
              <a:rPr lang="en-GB" altLang="en-US" sz="1700" dirty="0">
                <a:solidFill>
                  <a:schemeClr val="bg1"/>
                </a:solidFill>
                <a:latin typeface="Comic Sans MS" panose="030F0902030302020204" pitchFamily="66" charset="0"/>
              </a:rPr>
              <a:t>How has the writer done it? </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What techniques can I learn and apply?</a:t>
            </a:r>
          </a:p>
        </p:txBody>
      </p:sp>
      <p:sp>
        <p:nvSpPr>
          <p:cNvPr id="35" name="Rectangle 34">
            <a:extLst>
              <a:ext uri="{FF2B5EF4-FFF2-40B4-BE49-F238E27FC236}">
                <a16:creationId xmlns:a16="http://schemas.microsoft.com/office/drawing/2014/main" id="{7EA6948E-661A-504A-B105-DABD49DE4310}"/>
              </a:ext>
            </a:extLst>
          </p:cNvPr>
          <p:cNvSpPr/>
          <p:nvPr/>
        </p:nvSpPr>
        <p:spPr>
          <a:xfrm>
            <a:off x="1385833" y="902682"/>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ext Box 6">
            <a:extLst>
              <a:ext uri="{FF2B5EF4-FFF2-40B4-BE49-F238E27FC236}">
                <a16:creationId xmlns:a16="http://schemas.microsoft.com/office/drawing/2014/main" id="{CAB23EB3-D703-9D4A-9287-FD34644DFABA}"/>
              </a:ext>
            </a:extLst>
          </p:cNvPr>
          <p:cNvSpPr txBox="1">
            <a:spLocks noChangeArrowheads="1"/>
          </p:cNvSpPr>
          <p:nvPr/>
        </p:nvSpPr>
        <p:spPr bwMode="auto">
          <a:xfrm>
            <a:off x="5064393" y="1124154"/>
            <a:ext cx="5552304"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600" dirty="0">
                <a:solidFill>
                  <a:srgbClr val="414042"/>
                </a:solidFill>
                <a:ea typeface="Microsoft YaHei" panose="020B0503020204020204" pitchFamily="34" charset="-122"/>
              </a:rPr>
              <a:t>It is recommended that the reading phase of the teaching sequence is given sufficient time for children to respond as readers to the texts they read. They need to see themselves as readers with valid opinions and responses. Written responses can be helpful in clarifying thinking.</a:t>
            </a:r>
          </a:p>
        </p:txBody>
      </p:sp>
      <p:sp>
        <p:nvSpPr>
          <p:cNvPr id="38" name="Rectangle 37">
            <a:extLst>
              <a:ext uri="{FF2B5EF4-FFF2-40B4-BE49-F238E27FC236}">
                <a16:creationId xmlns:a16="http://schemas.microsoft.com/office/drawing/2014/main" id="{B601D44D-E13F-6048-92B6-6EE8C86C7205}"/>
              </a:ext>
            </a:extLst>
          </p:cNvPr>
          <p:cNvSpPr/>
          <p:nvPr/>
        </p:nvSpPr>
        <p:spPr>
          <a:xfrm>
            <a:off x="1385832" y="909623"/>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br>
              <a:rPr lang="en-GB" altLang="en-US" sz="2200"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Reading with a reader’s eye: </a:t>
            </a:r>
          </a:p>
          <a:p>
            <a:pPr marL="138113" lvl="0">
              <a:spcBef>
                <a:spcPts val="700"/>
              </a:spcBef>
            </a:pPr>
            <a:r>
              <a:rPr lang="en-GB" altLang="en-US" sz="1700" dirty="0">
                <a:solidFill>
                  <a:prstClr val="white"/>
                </a:solidFill>
                <a:latin typeface="Comic Sans MS" panose="030F0902030302020204" pitchFamily="66" charset="0"/>
              </a:rPr>
              <a:t>Do I like it? </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How does it affect me?</a:t>
            </a:r>
            <a:endParaRPr lang="en-GB" altLang="en-US" sz="1700" b="1" dirty="0">
              <a:solidFill>
                <a:prstClr val="white"/>
              </a:solidFill>
              <a:latin typeface="Comic Sans MS" panose="030F0902030302020204" pitchFamily="66" charset="0"/>
            </a:endParaRPr>
          </a:p>
        </p:txBody>
      </p:sp>
    </p:spTree>
    <p:extLst>
      <p:ext uri="{BB962C8B-B14F-4D97-AF65-F5344CB8AC3E}">
        <p14:creationId xmlns:p14="http://schemas.microsoft.com/office/powerpoint/2010/main" val="40270447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3">
            <a:extLst>
              <a:ext uri="{FF2B5EF4-FFF2-40B4-BE49-F238E27FC236}">
                <a16:creationId xmlns:a16="http://schemas.microsoft.com/office/drawing/2014/main" id="{C98C169D-3B64-EC43-BAC3-E264F3C68BD4}"/>
              </a:ext>
            </a:extLst>
          </p:cNvPr>
          <p:cNvSpPr txBox="1">
            <a:spLocks noChangeArrowheads="1"/>
          </p:cNvSpPr>
          <p:nvPr/>
        </p:nvSpPr>
        <p:spPr bwMode="auto">
          <a:xfrm>
            <a:off x="1160834" y="2339994"/>
            <a:ext cx="8748215" cy="3888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ts val="1000"/>
              </a:spcBef>
            </a:pPr>
            <a:r>
              <a:rPr lang="en-GB" altLang="en-US" sz="1900" dirty="0">
                <a:solidFill>
                  <a:srgbClr val="3E3F41"/>
                </a:solidFill>
                <a:latin typeface="Comic Sans MS" panose="030F0702030302020204" pitchFamily="66" charset="0"/>
              </a:rPr>
              <a:t>I won’t get permission from Mum to go to the Theme Park.</a:t>
            </a:r>
          </a:p>
          <a:p>
            <a:pPr eaLnBrk="0" hangingPunct="0">
              <a:spcBef>
                <a:spcPts val="1000"/>
              </a:spcBef>
            </a:pPr>
            <a:r>
              <a:rPr lang="en-GB" altLang="en-US" sz="1900" dirty="0">
                <a:solidFill>
                  <a:srgbClr val="3E3F41"/>
                </a:solidFill>
                <a:latin typeface="Comic Sans MS" panose="030F0702030302020204" pitchFamily="66" charset="0"/>
              </a:rPr>
              <a:t>I will have to save my next week’s pocket-money.</a:t>
            </a:r>
          </a:p>
          <a:p>
            <a:pPr eaLnBrk="0" hangingPunct="0">
              <a:spcBef>
                <a:spcPts val="1000"/>
              </a:spcBef>
            </a:pPr>
            <a:r>
              <a:rPr lang="en-GB" altLang="en-US" sz="1900" dirty="0">
                <a:solidFill>
                  <a:srgbClr val="3E3F41"/>
                </a:solidFill>
                <a:latin typeface="Comic Sans MS" panose="030F0702030302020204" pitchFamily="66" charset="0"/>
              </a:rPr>
              <a:t>I must remember to pack my raincoat in case the weather is bad.</a:t>
            </a:r>
          </a:p>
          <a:p>
            <a:pPr eaLnBrk="0" hangingPunct="0">
              <a:spcBef>
                <a:spcPts val="1000"/>
              </a:spcBef>
            </a:pPr>
            <a:r>
              <a:rPr lang="en-GB" altLang="en-US" sz="1900" dirty="0">
                <a:solidFill>
                  <a:srgbClr val="3E3F41"/>
                </a:solidFill>
                <a:latin typeface="Comic Sans MS" panose="030F0702030302020204" pitchFamily="66" charset="0"/>
              </a:rPr>
              <a:t>I might not be able to go on all the activities because of my age.</a:t>
            </a:r>
          </a:p>
          <a:p>
            <a:pPr eaLnBrk="0" hangingPunct="0">
              <a:spcBef>
                <a:spcPts val="1000"/>
              </a:spcBef>
            </a:pPr>
            <a:r>
              <a:rPr lang="en-GB" altLang="en-US" sz="1900" dirty="0">
                <a:solidFill>
                  <a:srgbClr val="3E3F41"/>
                </a:solidFill>
                <a:latin typeface="Comic Sans MS" panose="030F0702030302020204" pitchFamily="66" charset="0"/>
              </a:rPr>
              <a:t>I mustn’t forget to take photographs.</a:t>
            </a:r>
          </a:p>
          <a:p>
            <a:pPr eaLnBrk="0" hangingPunct="0">
              <a:spcBef>
                <a:spcPts val="1000"/>
              </a:spcBef>
            </a:pPr>
            <a:r>
              <a:rPr lang="en-GB" altLang="en-US" sz="1900" dirty="0">
                <a:solidFill>
                  <a:srgbClr val="3E3F41"/>
                </a:solidFill>
                <a:latin typeface="Comic Sans MS" panose="030F0702030302020204" pitchFamily="66" charset="0"/>
              </a:rPr>
              <a:t>My mum may think the park is too far to travel.</a:t>
            </a:r>
          </a:p>
          <a:p>
            <a:pPr eaLnBrk="0" hangingPunct="0">
              <a:spcBef>
                <a:spcPts val="1000"/>
              </a:spcBef>
            </a:pPr>
            <a:r>
              <a:rPr lang="en-GB" altLang="en-US" sz="1900" dirty="0">
                <a:solidFill>
                  <a:srgbClr val="3E3F41"/>
                </a:solidFill>
                <a:latin typeface="Comic Sans MS" panose="030F0702030302020204" pitchFamily="66" charset="0"/>
              </a:rPr>
              <a:t>I can aim quite well so I should be good at the Archery Contest.</a:t>
            </a:r>
          </a:p>
          <a:p>
            <a:pPr eaLnBrk="0" hangingPunct="0">
              <a:spcBef>
                <a:spcPts val="1000"/>
              </a:spcBef>
            </a:pPr>
            <a:r>
              <a:rPr lang="en-GB" altLang="en-US" sz="1900" dirty="0">
                <a:solidFill>
                  <a:srgbClr val="3E3F41"/>
                </a:solidFill>
                <a:latin typeface="Comic Sans MS" panose="030F0702030302020204" pitchFamily="66" charset="0"/>
              </a:rPr>
              <a:t>I ought to try the Castle Maze but I might not be any good.</a:t>
            </a:r>
          </a:p>
          <a:p>
            <a:pPr eaLnBrk="0" hangingPunct="0">
              <a:spcBef>
                <a:spcPts val="1000"/>
              </a:spcBef>
            </a:pPr>
            <a:r>
              <a:rPr lang="en-GB" altLang="en-US" sz="1900" dirty="0">
                <a:solidFill>
                  <a:srgbClr val="3E3F41"/>
                </a:solidFill>
                <a:latin typeface="Comic Sans MS" panose="030F0702030302020204" pitchFamily="66" charset="0"/>
              </a:rPr>
              <a:t>I must be on the last bus home or else.</a:t>
            </a:r>
          </a:p>
        </p:txBody>
      </p:sp>
      <p:sp>
        <p:nvSpPr>
          <p:cNvPr id="15" name="Text Box 5">
            <a:extLst>
              <a:ext uri="{FF2B5EF4-FFF2-40B4-BE49-F238E27FC236}">
                <a16:creationId xmlns:a16="http://schemas.microsoft.com/office/drawing/2014/main" id="{49D4758B-3DCA-F843-A138-9A2A73CFA4FF}"/>
              </a:ext>
            </a:extLst>
          </p:cNvPr>
          <p:cNvSpPr txBox="1">
            <a:spLocks noChangeArrowheads="1"/>
          </p:cNvSpPr>
          <p:nvPr/>
        </p:nvSpPr>
        <p:spPr bwMode="auto">
          <a:xfrm>
            <a:off x="1160834" y="1229202"/>
            <a:ext cx="10116766"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en-GB" altLang="en-US" dirty="0">
                <a:solidFill>
                  <a:srgbClr val="3E3F41"/>
                </a:solidFill>
                <a:latin typeface="Comic Sans MS" panose="030F0702030302020204" pitchFamily="66" charset="0"/>
              </a:rPr>
              <a:t>Look at the plan someone is making for a trip to the Robin Hood Theme Park below. With a partner, identify the </a:t>
            </a:r>
            <a:r>
              <a:rPr lang="en-GB" altLang="en-US" dirty="0">
                <a:solidFill>
                  <a:srgbClr val="00B050"/>
                </a:solidFill>
                <a:latin typeface="Comic Sans MS" panose="030F0702030302020204" pitchFamily="66" charset="0"/>
              </a:rPr>
              <a:t>verbs</a:t>
            </a:r>
            <a:r>
              <a:rPr lang="en-GB" altLang="en-US" dirty="0">
                <a:latin typeface="Comic Sans MS" panose="030F0702030302020204" pitchFamily="66" charset="0"/>
              </a:rPr>
              <a:t> </a:t>
            </a:r>
            <a:r>
              <a:rPr lang="en-GB" altLang="en-US" dirty="0">
                <a:solidFill>
                  <a:srgbClr val="3E3F41"/>
                </a:solidFill>
                <a:latin typeface="Comic Sans MS" panose="030F0702030302020204" pitchFamily="66" charset="0"/>
              </a:rPr>
              <a:t>which tell the reader whether the plan says they will </a:t>
            </a:r>
            <a:r>
              <a:rPr lang="en-GB" altLang="en-US" b="1" dirty="0">
                <a:solidFill>
                  <a:srgbClr val="3E3F41"/>
                </a:solidFill>
                <a:latin typeface="Comic Sans MS" panose="030F0702030302020204" pitchFamily="66" charset="0"/>
              </a:rPr>
              <a:t>definitely</a:t>
            </a:r>
            <a:r>
              <a:rPr lang="en-GB" altLang="en-US" dirty="0">
                <a:solidFill>
                  <a:srgbClr val="3E3F41"/>
                </a:solidFill>
                <a:latin typeface="Comic Sans MS" panose="030F0702030302020204" pitchFamily="66" charset="0"/>
              </a:rPr>
              <a:t> do or not do something or whether it is just a </a:t>
            </a:r>
            <a:r>
              <a:rPr lang="en-GB" altLang="en-US" b="1" dirty="0">
                <a:solidFill>
                  <a:srgbClr val="3E3F41"/>
                </a:solidFill>
                <a:latin typeface="Comic Sans MS" panose="030F0702030302020204" pitchFamily="66" charset="0"/>
              </a:rPr>
              <a:t>possibility</a:t>
            </a:r>
            <a:r>
              <a:rPr lang="en-GB" altLang="en-US" dirty="0">
                <a:solidFill>
                  <a:srgbClr val="3E3F41"/>
                </a:solidFill>
                <a:latin typeface="Comic Sans MS" panose="030F0702030302020204" pitchFamily="66" charset="0"/>
              </a:rPr>
              <a:t>.</a:t>
            </a:r>
          </a:p>
        </p:txBody>
      </p:sp>
      <p:sp>
        <p:nvSpPr>
          <p:cNvPr id="16" name="Subtitle 2">
            <a:extLst>
              <a:ext uri="{FF2B5EF4-FFF2-40B4-BE49-F238E27FC236}">
                <a16:creationId xmlns:a16="http://schemas.microsoft.com/office/drawing/2014/main" id="{BAD06165-63ED-EF47-AAFB-AF03A8F96339}"/>
              </a:ext>
            </a:extLst>
          </p:cNvPr>
          <p:cNvSpPr txBox="1">
            <a:spLocks noChangeArrowheads="1"/>
          </p:cNvSpPr>
          <p:nvPr/>
        </p:nvSpPr>
        <p:spPr bwMode="auto">
          <a:xfrm>
            <a:off x="23813" y="548482"/>
            <a:ext cx="121681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3000" b="1" dirty="0">
                <a:solidFill>
                  <a:srgbClr val="0070C0"/>
                </a:solidFill>
              </a:rPr>
              <a:t>Definite or maybe</a:t>
            </a:r>
          </a:p>
        </p:txBody>
      </p:sp>
    </p:spTree>
    <p:extLst>
      <p:ext uri="{BB962C8B-B14F-4D97-AF65-F5344CB8AC3E}">
        <p14:creationId xmlns:p14="http://schemas.microsoft.com/office/powerpoint/2010/main" val="39294074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3">
            <a:extLst>
              <a:ext uri="{FF2B5EF4-FFF2-40B4-BE49-F238E27FC236}">
                <a16:creationId xmlns:a16="http://schemas.microsoft.com/office/drawing/2014/main" id="{C98C169D-3B64-EC43-BAC3-E264F3C68BD4}"/>
              </a:ext>
            </a:extLst>
          </p:cNvPr>
          <p:cNvSpPr txBox="1">
            <a:spLocks noChangeArrowheads="1"/>
          </p:cNvSpPr>
          <p:nvPr/>
        </p:nvSpPr>
        <p:spPr bwMode="auto">
          <a:xfrm>
            <a:off x="1160834" y="2339994"/>
            <a:ext cx="8748215" cy="3888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ts val="1000"/>
              </a:spcBef>
            </a:pPr>
            <a:r>
              <a:rPr lang="en-GB" altLang="en-US" sz="1900" dirty="0">
                <a:solidFill>
                  <a:srgbClr val="3E3F41"/>
                </a:solidFill>
                <a:latin typeface="Comic Sans MS" panose="030F0702030302020204" pitchFamily="66" charset="0"/>
              </a:rPr>
              <a:t>I </a:t>
            </a:r>
            <a:r>
              <a:rPr lang="en-GB" altLang="en-US" sz="1900" u="sng" dirty="0">
                <a:solidFill>
                  <a:srgbClr val="F13F0F"/>
                </a:solidFill>
                <a:latin typeface="Comic Sans MS" panose="030F0702030302020204" pitchFamily="66" charset="0"/>
              </a:rPr>
              <a:t>won’t</a:t>
            </a:r>
            <a:r>
              <a:rPr lang="en-GB" altLang="en-US" sz="1900" dirty="0">
                <a:solidFill>
                  <a:srgbClr val="3E3F41"/>
                </a:solidFill>
                <a:latin typeface="Comic Sans MS" panose="030F0702030302020204" pitchFamily="66" charset="0"/>
              </a:rPr>
              <a:t> get permission from Mum to go to the Theme Park.</a:t>
            </a:r>
          </a:p>
          <a:p>
            <a:pPr eaLnBrk="0" hangingPunct="0">
              <a:spcBef>
                <a:spcPts val="1000"/>
              </a:spcBef>
            </a:pPr>
            <a:r>
              <a:rPr lang="en-GB" altLang="en-US" sz="1900" dirty="0">
                <a:solidFill>
                  <a:srgbClr val="3E3F41"/>
                </a:solidFill>
                <a:latin typeface="Comic Sans MS" panose="030F0702030302020204" pitchFamily="66" charset="0"/>
              </a:rPr>
              <a:t>I </a:t>
            </a:r>
            <a:r>
              <a:rPr lang="en-GB" altLang="en-US" sz="1900" u="sng" dirty="0">
                <a:solidFill>
                  <a:srgbClr val="F13F0F"/>
                </a:solidFill>
                <a:latin typeface="Comic Sans MS" panose="030F0702030302020204" pitchFamily="66" charset="0"/>
              </a:rPr>
              <a:t>will</a:t>
            </a:r>
            <a:r>
              <a:rPr lang="en-GB" altLang="en-US" sz="1900" dirty="0">
                <a:solidFill>
                  <a:srgbClr val="3E3F41"/>
                </a:solidFill>
                <a:latin typeface="Comic Sans MS" panose="030F0702030302020204" pitchFamily="66" charset="0"/>
              </a:rPr>
              <a:t> have to save my next week’s pocket-money.</a:t>
            </a:r>
          </a:p>
          <a:p>
            <a:pPr eaLnBrk="0" hangingPunct="0">
              <a:spcBef>
                <a:spcPts val="1000"/>
              </a:spcBef>
            </a:pPr>
            <a:r>
              <a:rPr lang="en-GB" altLang="en-US" sz="1900" dirty="0">
                <a:solidFill>
                  <a:srgbClr val="3E3F41"/>
                </a:solidFill>
                <a:latin typeface="Comic Sans MS" panose="030F0702030302020204" pitchFamily="66" charset="0"/>
              </a:rPr>
              <a:t>I </a:t>
            </a:r>
            <a:r>
              <a:rPr lang="en-GB" altLang="en-US" sz="1900" u="sng" dirty="0">
                <a:solidFill>
                  <a:srgbClr val="F13F0F"/>
                </a:solidFill>
                <a:latin typeface="Comic Sans MS" panose="030F0702030302020204" pitchFamily="66" charset="0"/>
              </a:rPr>
              <a:t>must</a:t>
            </a:r>
            <a:r>
              <a:rPr lang="en-GB" altLang="en-US" sz="1900" dirty="0">
                <a:solidFill>
                  <a:srgbClr val="3E3F41"/>
                </a:solidFill>
                <a:latin typeface="Comic Sans MS" panose="030F0702030302020204" pitchFamily="66" charset="0"/>
              </a:rPr>
              <a:t> remember to pack my raincoat in case the weather is bad.</a:t>
            </a:r>
          </a:p>
          <a:p>
            <a:pPr eaLnBrk="0" hangingPunct="0">
              <a:spcBef>
                <a:spcPts val="1000"/>
              </a:spcBef>
            </a:pPr>
            <a:r>
              <a:rPr lang="en-GB" altLang="en-US" sz="1900" dirty="0">
                <a:solidFill>
                  <a:srgbClr val="3E3F41"/>
                </a:solidFill>
                <a:latin typeface="Comic Sans MS" panose="030F0702030302020204" pitchFamily="66" charset="0"/>
              </a:rPr>
              <a:t>I </a:t>
            </a:r>
            <a:r>
              <a:rPr lang="en-GB" altLang="en-US" sz="1900" u="sng" dirty="0">
                <a:solidFill>
                  <a:srgbClr val="F13F0F"/>
                </a:solidFill>
                <a:latin typeface="Comic Sans MS" panose="030F0702030302020204" pitchFamily="66" charset="0"/>
              </a:rPr>
              <a:t>might</a:t>
            </a:r>
            <a:r>
              <a:rPr lang="en-GB" altLang="en-US" sz="1900" dirty="0">
                <a:solidFill>
                  <a:srgbClr val="3E3F41"/>
                </a:solidFill>
                <a:latin typeface="Comic Sans MS" panose="030F0702030302020204" pitchFamily="66" charset="0"/>
              </a:rPr>
              <a:t> not be able to go on all the activities because of my age.</a:t>
            </a:r>
          </a:p>
          <a:p>
            <a:pPr eaLnBrk="0" hangingPunct="0">
              <a:spcBef>
                <a:spcPts val="1000"/>
              </a:spcBef>
            </a:pPr>
            <a:r>
              <a:rPr lang="en-GB" altLang="en-US" sz="1900" dirty="0">
                <a:solidFill>
                  <a:srgbClr val="3E3F41"/>
                </a:solidFill>
                <a:latin typeface="Comic Sans MS" panose="030F0702030302020204" pitchFamily="66" charset="0"/>
              </a:rPr>
              <a:t>I </a:t>
            </a:r>
            <a:r>
              <a:rPr lang="en-GB" altLang="en-US" sz="1900" u="sng" dirty="0">
                <a:solidFill>
                  <a:srgbClr val="F13F0F"/>
                </a:solidFill>
                <a:latin typeface="Comic Sans MS" panose="030F0702030302020204" pitchFamily="66" charset="0"/>
              </a:rPr>
              <a:t>mustn’t</a:t>
            </a:r>
            <a:r>
              <a:rPr lang="en-GB" altLang="en-US" sz="1900" dirty="0">
                <a:solidFill>
                  <a:srgbClr val="3E3F41"/>
                </a:solidFill>
                <a:latin typeface="Comic Sans MS" panose="030F0702030302020204" pitchFamily="66" charset="0"/>
              </a:rPr>
              <a:t> forget to take photographs.</a:t>
            </a:r>
          </a:p>
          <a:p>
            <a:pPr eaLnBrk="0" hangingPunct="0">
              <a:spcBef>
                <a:spcPts val="1000"/>
              </a:spcBef>
            </a:pPr>
            <a:r>
              <a:rPr lang="en-GB" altLang="en-US" sz="1900" dirty="0">
                <a:solidFill>
                  <a:srgbClr val="3E3F41"/>
                </a:solidFill>
                <a:latin typeface="Comic Sans MS" panose="030F0702030302020204" pitchFamily="66" charset="0"/>
              </a:rPr>
              <a:t>My mum </a:t>
            </a:r>
            <a:r>
              <a:rPr lang="en-GB" altLang="en-US" sz="1900" u="sng" dirty="0">
                <a:solidFill>
                  <a:srgbClr val="F13F0F"/>
                </a:solidFill>
                <a:latin typeface="Comic Sans MS" panose="030F0702030302020204" pitchFamily="66" charset="0"/>
              </a:rPr>
              <a:t>may</a:t>
            </a:r>
            <a:r>
              <a:rPr lang="en-GB" altLang="en-US" sz="1900" dirty="0">
                <a:solidFill>
                  <a:srgbClr val="3E3F41"/>
                </a:solidFill>
                <a:latin typeface="Comic Sans MS" panose="030F0702030302020204" pitchFamily="66" charset="0"/>
              </a:rPr>
              <a:t> think the park is too far to travel.</a:t>
            </a:r>
          </a:p>
          <a:p>
            <a:pPr eaLnBrk="0" hangingPunct="0">
              <a:spcBef>
                <a:spcPts val="1000"/>
              </a:spcBef>
            </a:pPr>
            <a:r>
              <a:rPr lang="en-GB" altLang="en-US" sz="1900" dirty="0">
                <a:solidFill>
                  <a:srgbClr val="3E3F41"/>
                </a:solidFill>
                <a:latin typeface="Comic Sans MS" panose="030F0702030302020204" pitchFamily="66" charset="0"/>
              </a:rPr>
              <a:t>I</a:t>
            </a:r>
            <a:r>
              <a:rPr lang="en-GB" altLang="en-US" sz="1900" dirty="0">
                <a:solidFill>
                  <a:srgbClr val="F13F0F"/>
                </a:solidFill>
                <a:latin typeface="Comic Sans MS" panose="030F0702030302020204" pitchFamily="66" charset="0"/>
              </a:rPr>
              <a:t> </a:t>
            </a:r>
            <a:r>
              <a:rPr lang="en-GB" altLang="en-US" sz="1900" u="sng" dirty="0">
                <a:solidFill>
                  <a:srgbClr val="F13F0F"/>
                </a:solidFill>
                <a:latin typeface="Comic Sans MS" panose="030F0702030302020204" pitchFamily="66" charset="0"/>
              </a:rPr>
              <a:t>can </a:t>
            </a:r>
            <a:r>
              <a:rPr lang="en-GB" altLang="en-US" sz="1900" dirty="0">
                <a:solidFill>
                  <a:srgbClr val="3E3F41"/>
                </a:solidFill>
                <a:latin typeface="Comic Sans MS" panose="030F0702030302020204" pitchFamily="66" charset="0"/>
              </a:rPr>
              <a:t>aim quite well so I </a:t>
            </a:r>
            <a:r>
              <a:rPr lang="en-GB" altLang="en-US" sz="1900" u="sng" dirty="0">
                <a:solidFill>
                  <a:srgbClr val="F13F0F"/>
                </a:solidFill>
                <a:latin typeface="Comic Sans MS" panose="030F0702030302020204" pitchFamily="66" charset="0"/>
              </a:rPr>
              <a:t>should</a:t>
            </a:r>
            <a:r>
              <a:rPr lang="en-GB" altLang="en-US" sz="1900" dirty="0">
                <a:solidFill>
                  <a:srgbClr val="3E3F41"/>
                </a:solidFill>
                <a:latin typeface="Comic Sans MS" panose="030F0702030302020204" pitchFamily="66" charset="0"/>
              </a:rPr>
              <a:t> be good at the Archery Contest.</a:t>
            </a:r>
          </a:p>
          <a:p>
            <a:pPr eaLnBrk="0" hangingPunct="0">
              <a:spcBef>
                <a:spcPts val="1000"/>
              </a:spcBef>
            </a:pPr>
            <a:r>
              <a:rPr lang="en-GB" altLang="en-US" sz="1900" dirty="0">
                <a:solidFill>
                  <a:srgbClr val="3E3F41"/>
                </a:solidFill>
                <a:latin typeface="Comic Sans MS" panose="030F0702030302020204" pitchFamily="66" charset="0"/>
              </a:rPr>
              <a:t>I </a:t>
            </a:r>
            <a:r>
              <a:rPr lang="en-GB" altLang="en-US" sz="1900" u="sng" dirty="0">
                <a:solidFill>
                  <a:srgbClr val="F13F0F"/>
                </a:solidFill>
                <a:latin typeface="Comic Sans MS" panose="030F0702030302020204" pitchFamily="66" charset="0"/>
              </a:rPr>
              <a:t>ought</a:t>
            </a:r>
            <a:r>
              <a:rPr lang="en-GB" altLang="en-US" sz="1900" dirty="0">
                <a:solidFill>
                  <a:srgbClr val="3E3F41"/>
                </a:solidFill>
                <a:latin typeface="Comic Sans MS" panose="030F0702030302020204" pitchFamily="66" charset="0"/>
              </a:rPr>
              <a:t> to try the Castle Maze but I </a:t>
            </a:r>
            <a:r>
              <a:rPr lang="en-GB" altLang="en-US" sz="1900" u="sng" dirty="0">
                <a:solidFill>
                  <a:srgbClr val="F13F0F"/>
                </a:solidFill>
                <a:latin typeface="Comic Sans MS" panose="030F0702030302020204" pitchFamily="66" charset="0"/>
              </a:rPr>
              <a:t>might</a:t>
            </a:r>
            <a:r>
              <a:rPr lang="en-GB" altLang="en-US" sz="1900" dirty="0">
                <a:solidFill>
                  <a:srgbClr val="3E3F41"/>
                </a:solidFill>
                <a:latin typeface="Comic Sans MS" panose="030F0702030302020204" pitchFamily="66" charset="0"/>
              </a:rPr>
              <a:t> not be any good.</a:t>
            </a:r>
          </a:p>
          <a:p>
            <a:pPr eaLnBrk="0" hangingPunct="0">
              <a:spcBef>
                <a:spcPts val="1000"/>
              </a:spcBef>
            </a:pPr>
            <a:r>
              <a:rPr lang="en-GB" altLang="en-US" sz="1900" dirty="0">
                <a:solidFill>
                  <a:srgbClr val="3E3F41"/>
                </a:solidFill>
                <a:latin typeface="Comic Sans MS" panose="030F0702030302020204" pitchFamily="66" charset="0"/>
              </a:rPr>
              <a:t>I </a:t>
            </a:r>
            <a:r>
              <a:rPr lang="en-GB" altLang="en-US" sz="1900" u="sng" dirty="0">
                <a:solidFill>
                  <a:srgbClr val="F13F0F"/>
                </a:solidFill>
                <a:latin typeface="Comic Sans MS" panose="030F0702030302020204" pitchFamily="66" charset="0"/>
              </a:rPr>
              <a:t>must</a:t>
            </a:r>
            <a:r>
              <a:rPr lang="en-GB" altLang="en-US" sz="1900" dirty="0">
                <a:solidFill>
                  <a:srgbClr val="3E3F41"/>
                </a:solidFill>
                <a:latin typeface="Comic Sans MS" panose="030F0702030302020204" pitchFamily="66" charset="0"/>
              </a:rPr>
              <a:t> be on the last bus home or else.</a:t>
            </a:r>
          </a:p>
        </p:txBody>
      </p:sp>
      <p:sp>
        <p:nvSpPr>
          <p:cNvPr id="15" name="Text Box 5">
            <a:extLst>
              <a:ext uri="{FF2B5EF4-FFF2-40B4-BE49-F238E27FC236}">
                <a16:creationId xmlns:a16="http://schemas.microsoft.com/office/drawing/2014/main" id="{49D4758B-3DCA-F843-A138-9A2A73CFA4FF}"/>
              </a:ext>
            </a:extLst>
          </p:cNvPr>
          <p:cNvSpPr txBox="1">
            <a:spLocks noChangeArrowheads="1"/>
          </p:cNvSpPr>
          <p:nvPr/>
        </p:nvSpPr>
        <p:spPr bwMode="auto">
          <a:xfrm>
            <a:off x="1160834" y="1229202"/>
            <a:ext cx="10116766"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en-GB" altLang="en-US" dirty="0">
                <a:solidFill>
                  <a:srgbClr val="3E3F41"/>
                </a:solidFill>
                <a:latin typeface="Comic Sans MS" panose="030F0702030302020204" pitchFamily="66" charset="0"/>
              </a:rPr>
              <a:t>Look at the plan someone is making for a trip to the Robin Hood Theme Park below. With a partner, identify the </a:t>
            </a:r>
            <a:r>
              <a:rPr lang="en-GB" altLang="en-US" dirty="0">
                <a:solidFill>
                  <a:srgbClr val="00B050"/>
                </a:solidFill>
                <a:latin typeface="Comic Sans MS" panose="030F0702030302020204" pitchFamily="66" charset="0"/>
              </a:rPr>
              <a:t>verbs</a:t>
            </a:r>
            <a:r>
              <a:rPr lang="en-GB" altLang="en-US" dirty="0">
                <a:latin typeface="Comic Sans MS" panose="030F0702030302020204" pitchFamily="66" charset="0"/>
              </a:rPr>
              <a:t> </a:t>
            </a:r>
            <a:r>
              <a:rPr lang="en-GB" altLang="en-US" dirty="0">
                <a:solidFill>
                  <a:srgbClr val="3E3F41"/>
                </a:solidFill>
                <a:latin typeface="Comic Sans MS" panose="030F0702030302020204" pitchFamily="66" charset="0"/>
              </a:rPr>
              <a:t>which tell the reader whether the plan says they will </a:t>
            </a:r>
            <a:r>
              <a:rPr lang="en-GB" altLang="en-US" b="1" dirty="0">
                <a:solidFill>
                  <a:srgbClr val="3E3F41"/>
                </a:solidFill>
                <a:latin typeface="Comic Sans MS" panose="030F0702030302020204" pitchFamily="66" charset="0"/>
              </a:rPr>
              <a:t>definitely</a:t>
            </a:r>
            <a:r>
              <a:rPr lang="en-GB" altLang="en-US" dirty="0">
                <a:solidFill>
                  <a:srgbClr val="3E3F41"/>
                </a:solidFill>
                <a:latin typeface="Comic Sans MS" panose="030F0702030302020204" pitchFamily="66" charset="0"/>
              </a:rPr>
              <a:t> do or not do something or whether it is just a </a:t>
            </a:r>
            <a:r>
              <a:rPr lang="en-GB" altLang="en-US" b="1" dirty="0">
                <a:solidFill>
                  <a:srgbClr val="3E3F41"/>
                </a:solidFill>
                <a:latin typeface="Comic Sans MS" panose="030F0702030302020204" pitchFamily="66" charset="0"/>
              </a:rPr>
              <a:t>possibility</a:t>
            </a:r>
            <a:r>
              <a:rPr lang="en-GB" altLang="en-US" dirty="0">
                <a:solidFill>
                  <a:srgbClr val="3E3F41"/>
                </a:solidFill>
                <a:latin typeface="Comic Sans MS" panose="030F0702030302020204" pitchFamily="66" charset="0"/>
              </a:rPr>
              <a:t>.</a:t>
            </a:r>
          </a:p>
        </p:txBody>
      </p:sp>
      <p:sp>
        <p:nvSpPr>
          <p:cNvPr id="16" name="Subtitle 2">
            <a:extLst>
              <a:ext uri="{FF2B5EF4-FFF2-40B4-BE49-F238E27FC236}">
                <a16:creationId xmlns:a16="http://schemas.microsoft.com/office/drawing/2014/main" id="{BAD06165-63ED-EF47-AAFB-AF03A8F96339}"/>
              </a:ext>
            </a:extLst>
          </p:cNvPr>
          <p:cNvSpPr txBox="1">
            <a:spLocks noChangeArrowheads="1"/>
          </p:cNvSpPr>
          <p:nvPr/>
        </p:nvSpPr>
        <p:spPr bwMode="auto">
          <a:xfrm>
            <a:off x="23813" y="548482"/>
            <a:ext cx="121681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3000" b="1" dirty="0">
                <a:solidFill>
                  <a:srgbClr val="0070C0"/>
                </a:solidFill>
              </a:rPr>
              <a:t>Definite or maybe</a:t>
            </a:r>
          </a:p>
        </p:txBody>
      </p:sp>
      <p:sp>
        <p:nvSpPr>
          <p:cNvPr id="5" name="TextBox 4">
            <a:extLst>
              <a:ext uri="{FF2B5EF4-FFF2-40B4-BE49-F238E27FC236}">
                <a16:creationId xmlns:a16="http://schemas.microsoft.com/office/drawing/2014/main" id="{8CEB89D8-E69A-714C-B5C5-DF7796E089C1}"/>
              </a:ext>
            </a:extLst>
          </p:cNvPr>
          <p:cNvSpPr txBox="1"/>
          <p:nvPr/>
        </p:nvSpPr>
        <p:spPr>
          <a:xfrm>
            <a:off x="8685651" y="2390548"/>
            <a:ext cx="2678053" cy="269134"/>
          </a:xfrm>
          <a:prstGeom prst="rect">
            <a:avLst/>
          </a:prstGeom>
          <a:noFill/>
          <a:ln w="19050">
            <a:solidFill>
              <a:srgbClr val="00B050"/>
            </a:solidFill>
          </a:ln>
        </p:spPr>
        <p:txBody>
          <a:bodyPr wrap="square" rtlCol="0" anchor="ctr" anchorCtr="1">
            <a:noAutofit/>
          </a:bodyPr>
          <a:lstStyle/>
          <a:p>
            <a:pPr algn="ctr"/>
            <a:r>
              <a:rPr lang="en-GB" sz="1700" dirty="0">
                <a:solidFill>
                  <a:srgbClr val="FF0000"/>
                </a:solidFill>
                <a:latin typeface="Comic Sans MS" panose="030F0702030302020204" pitchFamily="66" charset="0"/>
              </a:rPr>
              <a:t>Definite</a:t>
            </a:r>
          </a:p>
        </p:txBody>
      </p:sp>
      <p:sp>
        <p:nvSpPr>
          <p:cNvPr id="6" name="TextBox 5">
            <a:extLst>
              <a:ext uri="{FF2B5EF4-FFF2-40B4-BE49-F238E27FC236}">
                <a16:creationId xmlns:a16="http://schemas.microsoft.com/office/drawing/2014/main" id="{10484648-7375-0242-BA01-0B6F13CAE20C}"/>
              </a:ext>
            </a:extLst>
          </p:cNvPr>
          <p:cNvSpPr txBox="1"/>
          <p:nvPr/>
        </p:nvSpPr>
        <p:spPr>
          <a:xfrm>
            <a:off x="8685651" y="2808377"/>
            <a:ext cx="2678043" cy="269134"/>
          </a:xfrm>
          <a:prstGeom prst="rect">
            <a:avLst/>
          </a:prstGeom>
          <a:noFill/>
          <a:ln w="19050">
            <a:solidFill>
              <a:srgbClr val="00B050"/>
            </a:solidFill>
          </a:ln>
        </p:spPr>
        <p:txBody>
          <a:bodyPr wrap="square" rtlCol="0" anchor="ctr" anchorCtr="1">
            <a:noAutofit/>
          </a:bodyPr>
          <a:lstStyle/>
          <a:p>
            <a:pPr algn="ctr"/>
            <a:r>
              <a:rPr lang="en-GB" sz="1700" dirty="0">
                <a:solidFill>
                  <a:srgbClr val="FF0000"/>
                </a:solidFill>
                <a:latin typeface="Comic Sans MS" panose="030F0702030302020204" pitchFamily="66" charset="0"/>
              </a:rPr>
              <a:t>Definite</a:t>
            </a:r>
          </a:p>
        </p:txBody>
      </p:sp>
      <p:sp>
        <p:nvSpPr>
          <p:cNvPr id="7" name="TextBox 6">
            <a:extLst>
              <a:ext uri="{FF2B5EF4-FFF2-40B4-BE49-F238E27FC236}">
                <a16:creationId xmlns:a16="http://schemas.microsoft.com/office/drawing/2014/main" id="{5C4BF060-129F-BA47-8F13-231AB8F18451}"/>
              </a:ext>
            </a:extLst>
          </p:cNvPr>
          <p:cNvSpPr txBox="1"/>
          <p:nvPr/>
        </p:nvSpPr>
        <p:spPr>
          <a:xfrm>
            <a:off x="8685637" y="3226206"/>
            <a:ext cx="2678053" cy="269134"/>
          </a:xfrm>
          <a:prstGeom prst="rect">
            <a:avLst/>
          </a:prstGeom>
          <a:noFill/>
          <a:ln w="19050">
            <a:solidFill>
              <a:srgbClr val="00B050"/>
            </a:solidFill>
          </a:ln>
        </p:spPr>
        <p:txBody>
          <a:bodyPr wrap="square" rtlCol="0" anchor="ctr" anchorCtr="1">
            <a:noAutofit/>
          </a:bodyPr>
          <a:lstStyle/>
          <a:p>
            <a:pPr algn="ctr"/>
            <a:r>
              <a:rPr lang="en-GB" sz="1700" dirty="0">
                <a:solidFill>
                  <a:srgbClr val="FF0000"/>
                </a:solidFill>
                <a:latin typeface="Comic Sans MS" panose="030F0702030302020204" pitchFamily="66" charset="0"/>
              </a:rPr>
              <a:t>Definite</a:t>
            </a:r>
          </a:p>
        </p:txBody>
      </p:sp>
      <p:sp>
        <p:nvSpPr>
          <p:cNvPr id="8" name="TextBox 7">
            <a:extLst>
              <a:ext uri="{FF2B5EF4-FFF2-40B4-BE49-F238E27FC236}">
                <a16:creationId xmlns:a16="http://schemas.microsoft.com/office/drawing/2014/main" id="{B746CEF7-30F9-924F-8A90-8E415D1A7539}"/>
              </a:ext>
            </a:extLst>
          </p:cNvPr>
          <p:cNvSpPr txBox="1"/>
          <p:nvPr/>
        </p:nvSpPr>
        <p:spPr>
          <a:xfrm>
            <a:off x="8685638" y="4479693"/>
            <a:ext cx="2678060" cy="269134"/>
          </a:xfrm>
          <a:prstGeom prst="rect">
            <a:avLst/>
          </a:prstGeom>
          <a:noFill/>
          <a:ln w="19050">
            <a:solidFill>
              <a:srgbClr val="00B050"/>
            </a:solidFill>
          </a:ln>
        </p:spPr>
        <p:txBody>
          <a:bodyPr wrap="square" rtlCol="0" anchor="ctr" anchorCtr="1">
            <a:noAutofit/>
          </a:bodyPr>
          <a:lstStyle/>
          <a:p>
            <a:pPr algn="ctr"/>
            <a:r>
              <a:rPr lang="en-GB" sz="1700" dirty="0">
                <a:solidFill>
                  <a:srgbClr val="FF0000"/>
                </a:solidFill>
                <a:latin typeface="Comic Sans MS" panose="030F0702030302020204" pitchFamily="66" charset="0"/>
              </a:rPr>
              <a:t>Possibility</a:t>
            </a:r>
          </a:p>
        </p:txBody>
      </p:sp>
      <p:sp>
        <p:nvSpPr>
          <p:cNvPr id="9" name="TextBox 8">
            <a:extLst>
              <a:ext uri="{FF2B5EF4-FFF2-40B4-BE49-F238E27FC236}">
                <a16:creationId xmlns:a16="http://schemas.microsoft.com/office/drawing/2014/main" id="{4A58F104-7C33-8544-A676-2B5BDE562730}"/>
              </a:ext>
            </a:extLst>
          </p:cNvPr>
          <p:cNvSpPr txBox="1"/>
          <p:nvPr/>
        </p:nvSpPr>
        <p:spPr>
          <a:xfrm>
            <a:off x="8685638" y="4061864"/>
            <a:ext cx="2678051" cy="269134"/>
          </a:xfrm>
          <a:prstGeom prst="rect">
            <a:avLst/>
          </a:prstGeom>
          <a:noFill/>
          <a:ln w="19050">
            <a:solidFill>
              <a:srgbClr val="00B050"/>
            </a:solidFill>
          </a:ln>
        </p:spPr>
        <p:txBody>
          <a:bodyPr wrap="square" rtlCol="0" anchor="ctr" anchorCtr="1">
            <a:noAutofit/>
          </a:bodyPr>
          <a:lstStyle/>
          <a:p>
            <a:pPr algn="ctr"/>
            <a:r>
              <a:rPr lang="en-GB" sz="1700" dirty="0">
                <a:solidFill>
                  <a:srgbClr val="FF0000"/>
                </a:solidFill>
                <a:latin typeface="Comic Sans MS" panose="030F0702030302020204" pitchFamily="66" charset="0"/>
              </a:rPr>
              <a:t>Definite</a:t>
            </a:r>
          </a:p>
        </p:txBody>
      </p:sp>
      <p:sp>
        <p:nvSpPr>
          <p:cNvPr id="10" name="TextBox 9">
            <a:extLst>
              <a:ext uri="{FF2B5EF4-FFF2-40B4-BE49-F238E27FC236}">
                <a16:creationId xmlns:a16="http://schemas.microsoft.com/office/drawing/2014/main" id="{6EF2C513-0957-BA4B-8DDF-1D4AF1C53BC9}"/>
              </a:ext>
            </a:extLst>
          </p:cNvPr>
          <p:cNvSpPr txBox="1"/>
          <p:nvPr/>
        </p:nvSpPr>
        <p:spPr>
          <a:xfrm>
            <a:off x="8685645" y="3644035"/>
            <a:ext cx="2678053" cy="269134"/>
          </a:xfrm>
          <a:prstGeom prst="rect">
            <a:avLst/>
          </a:prstGeom>
          <a:noFill/>
          <a:ln w="19050">
            <a:solidFill>
              <a:srgbClr val="00B050"/>
            </a:solidFill>
          </a:ln>
        </p:spPr>
        <p:txBody>
          <a:bodyPr wrap="square" rtlCol="0" anchor="ctr" anchorCtr="1">
            <a:noAutofit/>
          </a:bodyPr>
          <a:lstStyle/>
          <a:p>
            <a:pPr algn="ctr"/>
            <a:r>
              <a:rPr lang="en-GB" sz="1700" dirty="0">
                <a:solidFill>
                  <a:srgbClr val="FF0000"/>
                </a:solidFill>
                <a:latin typeface="Comic Sans MS" panose="030F0702030302020204" pitchFamily="66" charset="0"/>
              </a:rPr>
              <a:t>Possibility</a:t>
            </a:r>
          </a:p>
        </p:txBody>
      </p:sp>
      <p:sp>
        <p:nvSpPr>
          <p:cNvPr id="11" name="TextBox 10">
            <a:extLst>
              <a:ext uri="{FF2B5EF4-FFF2-40B4-BE49-F238E27FC236}">
                <a16:creationId xmlns:a16="http://schemas.microsoft.com/office/drawing/2014/main" id="{F9744348-6ABC-944A-9918-5B229CE13869}"/>
              </a:ext>
            </a:extLst>
          </p:cNvPr>
          <p:cNvSpPr txBox="1"/>
          <p:nvPr/>
        </p:nvSpPr>
        <p:spPr>
          <a:xfrm>
            <a:off x="8685638" y="4897522"/>
            <a:ext cx="2678051" cy="269134"/>
          </a:xfrm>
          <a:prstGeom prst="rect">
            <a:avLst/>
          </a:prstGeom>
          <a:noFill/>
          <a:ln w="19050">
            <a:solidFill>
              <a:srgbClr val="00B050"/>
            </a:solidFill>
          </a:ln>
        </p:spPr>
        <p:txBody>
          <a:bodyPr wrap="square" rtlCol="0" anchor="ctr" anchorCtr="1">
            <a:noAutofit/>
          </a:bodyPr>
          <a:lstStyle/>
          <a:p>
            <a:pPr algn="ctr"/>
            <a:r>
              <a:rPr lang="en-GB" sz="1700" dirty="0">
                <a:solidFill>
                  <a:srgbClr val="FF0000"/>
                </a:solidFill>
                <a:latin typeface="Comic Sans MS" panose="030F0702030302020204" pitchFamily="66" charset="0"/>
              </a:rPr>
              <a:t>Definite AND possibility</a:t>
            </a:r>
          </a:p>
        </p:txBody>
      </p:sp>
      <p:sp>
        <p:nvSpPr>
          <p:cNvPr id="13" name="TextBox 12">
            <a:extLst>
              <a:ext uri="{FF2B5EF4-FFF2-40B4-BE49-F238E27FC236}">
                <a16:creationId xmlns:a16="http://schemas.microsoft.com/office/drawing/2014/main" id="{E9AFC0C4-9C3B-F241-AB5F-DC3877465405}"/>
              </a:ext>
            </a:extLst>
          </p:cNvPr>
          <p:cNvSpPr txBox="1"/>
          <p:nvPr/>
        </p:nvSpPr>
        <p:spPr>
          <a:xfrm>
            <a:off x="8685640" y="5315351"/>
            <a:ext cx="2678047" cy="269134"/>
          </a:xfrm>
          <a:prstGeom prst="rect">
            <a:avLst/>
          </a:prstGeom>
          <a:noFill/>
          <a:ln w="19050">
            <a:solidFill>
              <a:srgbClr val="00B050"/>
            </a:solidFill>
          </a:ln>
        </p:spPr>
        <p:txBody>
          <a:bodyPr wrap="square" rtlCol="0" anchor="ctr" anchorCtr="1">
            <a:noAutofit/>
          </a:bodyPr>
          <a:lstStyle/>
          <a:p>
            <a:pPr algn="ctr"/>
            <a:r>
              <a:rPr lang="en-GB" sz="1700" dirty="0">
                <a:solidFill>
                  <a:srgbClr val="FF0000"/>
                </a:solidFill>
                <a:latin typeface="Comic Sans MS" panose="030F0702030302020204" pitchFamily="66" charset="0"/>
              </a:rPr>
              <a:t>Definite AND possibility</a:t>
            </a:r>
          </a:p>
        </p:txBody>
      </p:sp>
      <p:sp>
        <p:nvSpPr>
          <p:cNvPr id="14" name="TextBox 13">
            <a:extLst>
              <a:ext uri="{FF2B5EF4-FFF2-40B4-BE49-F238E27FC236}">
                <a16:creationId xmlns:a16="http://schemas.microsoft.com/office/drawing/2014/main" id="{59BB792D-88E2-4641-8652-71355B616F4C}"/>
              </a:ext>
            </a:extLst>
          </p:cNvPr>
          <p:cNvSpPr txBox="1"/>
          <p:nvPr/>
        </p:nvSpPr>
        <p:spPr>
          <a:xfrm>
            <a:off x="8685637" y="5733183"/>
            <a:ext cx="2678049" cy="269134"/>
          </a:xfrm>
          <a:prstGeom prst="rect">
            <a:avLst/>
          </a:prstGeom>
          <a:noFill/>
          <a:ln w="19050">
            <a:solidFill>
              <a:srgbClr val="00B050"/>
            </a:solidFill>
          </a:ln>
        </p:spPr>
        <p:txBody>
          <a:bodyPr wrap="square" rtlCol="0" anchor="ctr" anchorCtr="1">
            <a:noAutofit/>
          </a:bodyPr>
          <a:lstStyle/>
          <a:p>
            <a:pPr algn="ctr"/>
            <a:r>
              <a:rPr lang="en-GB" sz="1700" dirty="0">
                <a:solidFill>
                  <a:srgbClr val="FF0000"/>
                </a:solidFill>
                <a:latin typeface="Comic Sans MS" panose="030F0702030302020204" pitchFamily="66" charset="0"/>
              </a:rPr>
              <a:t>Definite</a:t>
            </a:r>
          </a:p>
        </p:txBody>
      </p:sp>
    </p:spTree>
    <p:extLst>
      <p:ext uri="{BB962C8B-B14F-4D97-AF65-F5344CB8AC3E}">
        <p14:creationId xmlns:p14="http://schemas.microsoft.com/office/powerpoint/2010/main" val="27282864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14">
            <a:extLst>
              <a:ext uri="{FF2B5EF4-FFF2-40B4-BE49-F238E27FC236}">
                <a16:creationId xmlns:a16="http://schemas.microsoft.com/office/drawing/2014/main" id="{763241B7-0A58-FB41-8A0A-3B7A8298D37F}"/>
              </a:ext>
            </a:extLst>
          </p:cNvPr>
          <p:cNvSpPr txBox="1">
            <a:spLocks noChangeArrowheads="1"/>
          </p:cNvSpPr>
          <p:nvPr/>
        </p:nvSpPr>
        <p:spPr bwMode="auto">
          <a:xfrm>
            <a:off x="797053" y="670584"/>
            <a:ext cx="10597894" cy="5355312"/>
          </a:xfrm>
          <a:prstGeom prst="rect">
            <a:avLst/>
          </a:prstGeom>
          <a:solidFill>
            <a:srgbClr val="00B050"/>
          </a:solidFill>
          <a:ln>
            <a:noFill/>
          </a:ln>
          <a:effectLst/>
        </p:spPr>
        <p:txBody>
          <a:bodyPr wrap="square" anchor="ctr" anchorCtr="1">
            <a:noAutofit/>
          </a:bodyPr>
          <a:lstStyle/>
          <a:p>
            <a:pPr marL="108000">
              <a:spcBef>
                <a:spcPts val="1200"/>
              </a:spcBef>
            </a:pPr>
            <a:r>
              <a:rPr lang="en-GB" altLang="en-US" sz="1700" dirty="0">
                <a:solidFill>
                  <a:schemeClr val="bg1"/>
                </a:solidFill>
                <a:latin typeface="Comic Sans MS" panose="030F0702030302020204" pitchFamily="66" charset="0"/>
              </a:rPr>
              <a:t>Welcome to </a:t>
            </a:r>
            <a:r>
              <a:rPr lang="en-GB" altLang="en-US" sz="1900" b="1" dirty="0">
                <a:solidFill>
                  <a:schemeClr val="bg1"/>
                </a:solidFill>
                <a:latin typeface="Comic Sans MS" panose="030F0702030302020204" pitchFamily="66" charset="0"/>
              </a:rPr>
              <a:t>Robin Hood Land </a:t>
            </a:r>
            <a:r>
              <a:rPr lang="en-GB" altLang="en-US" sz="1700" dirty="0">
                <a:solidFill>
                  <a:schemeClr val="bg1"/>
                </a:solidFill>
                <a:latin typeface="Comic Sans MS" panose="030F0702030302020204" pitchFamily="66" charset="0"/>
              </a:rPr>
              <a:t>– the UK’s newest and most exciting theme park.</a:t>
            </a:r>
          </a:p>
          <a:p>
            <a:pPr marL="108000">
              <a:spcBef>
                <a:spcPts val="1200"/>
              </a:spcBef>
            </a:pPr>
            <a:r>
              <a:rPr lang="en-GB" altLang="en-US" sz="1700" dirty="0">
                <a:solidFill>
                  <a:schemeClr val="bg1"/>
                </a:solidFill>
                <a:latin typeface="Comic Sans MS" panose="030F0702030302020204" pitchFamily="66" charset="0"/>
              </a:rPr>
              <a:t>You will experience the most exciting attractions, the best activities and the most</a:t>
            </a:r>
            <a:br>
              <a:rPr lang="en-GB" altLang="en-US" sz="1700" dirty="0">
                <a:solidFill>
                  <a:schemeClr val="bg1"/>
                </a:solidFill>
                <a:latin typeface="Comic Sans MS" panose="030F0702030302020204" pitchFamily="66" charset="0"/>
              </a:rPr>
            </a:br>
            <a:r>
              <a:rPr lang="en-GB" altLang="en-US" sz="1700" dirty="0">
                <a:solidFill>
                  <a:schemeClr val="bg1"/>
                </a:solidFill>
                <a:latin typeface="Comic Sans MS" panose="030F0702030302020204" pitchFamily="66" charset="0"/>
              </a:rPr>
              <a:t>delicious food in our finest </a:t>
            </a:r>
            <a:r>
              <a:rPr lang="en-GB" altLang="en-US" sz="1900" b="1" dirty="0">
                <a:solidFill>
                  <a:schemeClr val="bg1"/>
                </a:solidFill>
                <a:latin typeface="Comic Sans MS" panose="030F0702030302020204" pitchFamily="66" charset="0"/>
              </a:rPr>
              <a:t>Friar Tuck Café and Tea Room</a:t>
            </a:r>
            <a:r>
              <a:rPr lang="en-GB" altLang="en-US" sz="1700" dirty="0">
                <a:solidFill>
                  <a:schemeClr val="bg1"/>
                </a:solidFill>
                <a:latin typeface="Comic Sans MS" panose="030F0702030302020204" pitchFamily="66" charset="0"/>
              </a:rPr>
              <a:t>.  With our original surroundings</a:t>
            </a:r>
            <a:br>
              <a:rPr lang="en-GB" altLang="en-US" sz="1700" dirty="0">
                <a:solidFill>
                  <a:schemeClr val="bg1"/>
                </a:solidFill>
                <a:latin typeface="Comic Sans MS" panose="030F0702030302020204" pitchFamily="66" charset="0"/>
              </a:rPr>
            </a:br>
            <a:r>
              <a:rPr lang="en-GB" altLang="en-US" sz="1700" dirty="0">
                <a:solidFill>
                  <a:schemeClr val="bg1"/>
                </a:solidFill>
                <a:latin typeface="Comic Sans MS" panose="030F0702030302020204" pitchFamily="66" charset="0"/>
              </a:rPr>
              <a:t>and Medieval menu, you will be transported back in time. After your first experience, you</a:t>
            </a:r>
            <a:br>
              <a:rPr lang="en-GB" altLang="en-US" sz="1700" dirty="0">
                <a:solidFill>
                  <a:schemeClr val="bg1"/>
                </a:solidFill>
                <a:latin typeface="Comic Sans MS" panose="030F0702030302020204" pitchFamily="66" charset="0"/>
              </a:rPr>
            </a:br>
            <a:r>
              <a:rPr lang="en-GB" altLang="en-US" sz="1700" dirty="0">
                <a:solidFill>
                  <a:schemeClr val="bg1"/>
                </a:solidFill>
                <a:latin typeface="Comic Sans MS" panose="030F0702030302020204" pitchFamily="66" charset="0"/>
              </a:rPr>
              <a:t>will revisit many times.</a:t>
            </a:r>
          </a:p>
          <a:p>
            <a:pPr marL="108000">
              <a:spcBef>
                <a:spcPts val="1200"/>
              </a:spcBef>
            </a:pPr>
            <a:r>
              <a:rPr lang="en-GB" altLang="en-US" sz="1700" dirty="0">
                <a:solidFill>
                  <a:schemeClr val="bg1"/>
                </a:solidFill>
                <a:latin typeface="Comic Sans MS" panose="030F0702030302020204" pitchFamily="66" charset="0"/>
              </a:rPr>
              <a:t>Quite simply, we are the coolest theme park on offer!</a:t>
            </a:r>
          </a:p>
          <a:p>
            <a:pPr marL="108000">
              <a:spcBef>
                <a:spcPts val="1200"/>
              </a:spcBef>
            </a:pPr>
            <a:r>
              <a:rPr lang="en-GB" altLang="en-US" sz="1700" dirty="0">
                <a:solidFill>
                  <a:schemeClr val="bg1"/>
                </a:solidFill>
                <a:latin typeface="Comic Sans MS" panose="030F0702030302020204" pitchFamily="66" charset="0"/>
              </a:rPr>
              <a:t>You could choose to relax, take a stroll or have a picnic in one of our spacious green areas.</a:t>
            </a:r>
          </a:p>
          <a:p>
            <a:pPr marL="108000">
              <a:spcBef>
                <a:spcPts val="1200"/>
              </a:spcBef>
            </a:pPr>
            <a:r>
              <a:rPr lang="en-GB" altLang="en-US" sz="1700" dirty="0">
                <a:solidFill>
                  <a:schemeClr val="bg1"/>
                </a:solidFill>
                <a:latin typeface="Comic Sans MS" panose="030F0702030302020204" pitchFamily="66" charset="0"/>
              </a:rPr>
              <a:t>You won’t want to miss </a:t>
            </a:r>
            <a:r>
              <a:rPr lang="en-GB" altLang="en-US" sz="1900" b="1" dirty="0">
                <a:solidFill>
                  <a:schemeClr val="bg1"/>
                </a:solidFill>
                <a:latin typeface="Comic Sans MS" panose="030F0702030302020204" pitchFamily="66" charset="0"/>
              </a:rPr>
              <a:t>The Enchanted Forest</a:t>
            </a:r>
            <a:r>
              <a:rPr lang="en-GB" altLang="en-US" sz="1700" dirty="0">
                <a:solidFill>
                  <a:schemeClr val="bg1"/>
                </a:solidFill>
                <a:latin typeface="Comic Sans MS" panose="030F0702030302020204" pitchFamily="66" charset="0"/>
              </a:rPr>
              <a:t>, which is a fantastic place to visit</a:t>
            </a:r>
            <a:br>
              <a:rPr lang="en-GB" altLang="en-US" sz="1700" dirty="0">
                <a:solidFill>
                  <a:schemeClr val="bg1"/>
                </a:solidFill>
                <a:latin typeface="Comic Sans MS" panose="030F0702030302020204" pitchFamily="66" charset="0"/>
              </a:rPr>
            </a:br>
            <a:r>
              <a:rPr lang="en-GB" altLang="en-US" sz="1700" dirty="0">
                <a:solidFill>
                  <a:schemeClr val="bg1"/>
                </a:solidFill>
                <a:latin typeface="Comic Sans MS" panose="030F0702030302020204" pitchFamily="66" charset="0"/>
              </a:rPr>
              <a:t>on a late summer’s afternoon. Hire one of the rowing boats and drift through the peaceful</a:t>
            </a:r>
            <a:br>
              <a:rPr lang="en-GB" altLang="en-US" sz="1700" dirty="0">
                <a:solidFill>
                  <a:schemeClr val="bg1"/>
                </a:solidFill>
                <a:latin typeface="Comic Sans MS" panose="030F0702030302020204" pitchFamily="66" charset="0"/>
              </a:rPr>
            </a:br>
            <a:r>
              <a:rPr lang="en-GB" altLang="en-US" sz="1700" dirty="0">
                <a:solidFill>
                  <a:schemeClr val="bg1"/>
                </a:solidFill>
                <a:latin typeface="Comic Sans MS" panose="030F0702030302020204" pitchFamily="66" charset="0"/>
              </a:rPr>
              <a:t>lagoons as the sun sets and the moon rises. Main Marian will be on hand to introduce you</a:t>
            </a:r>
            <a:br>
              <a:rPr lang="en-GB" altLang="en-US" sz="1700" dirty="0">
                <a:solidFill>
                  <a:schemeClr val="bg1"/>
                </a:solidFill>
                <a:latin typeface="Comic Sans MS" panose="030F0702030302020204" pitchFamily="66" charset="0"/>
              </a:rPr>
            </a:br>
            <a:r>
              <a:rPr lang="en-GB" altLang="en-US" sz="1700" dirty="0">
                <a:solidFill>
                  <a:schemeClr val="bg1"/>
                </a:solidFill>
                <a:latin typeface="Comic Sans MS" panose="030F0702030302020204" pitchFamily="66" charset="0"/>
              </a:rPr>
              <a:t>to the gentle woodland creatures.</a:t>
            </a:r>
          </a:p>
          <a:p>
            <a:pPr marL="108000">
              <a:spcBef>
                <a:spcPts val="1200"/>
              </a:spcBef>
            </a:pPr>
            <a:r>
              <a:rPr lang="en-GB" altLang="en-US" sz="1700" dirty="0">
                <a:solidFill>
                  <a:schemeClr val="bg1"/>
                </a:solidFill>
                <a:latin typeface="Comic Sans MS" panose="030F0702030302020204" pitchFamily="66" charset="0"/>
              </a:rPr>
              <a:t>We can offer the adventure of a lifetime with our thrilling high </a:t>
            </a:r>
            <a:r>
              <a:rPr lang="en-GB" altLang="en-US" sz="1900" b="1" dirty="0">
                <a:solidFill>
                  <a:schemeClr val="bg1"/>
                </a:solidFill>
                <a:latin typeface="Comic Sans MS" panose="030F0702030302020204" pitchFamily="66" charset="0"/>
              </a:rPr>
              <a:t>Tree Top Walk </a:t>
            </a:r>
            <a:r>
              <a:rPr lang="en-GB" altLang="en-US" sz="1700" dirty="0">
                <a:solidFill>
                  <a:schemeClr val="bg1"/>
                </a:solidFill>
                <a:latin typeface="Comic Sans MS" panose="030F0702030302020204" pitchFamily="66" charset="0"/>
              </a:rPr>
              <a:t>where Little</a:t>
            </a:r>
            <a:br>
              <a:rPr lang="en-GB" altLang="en-US" sz="1700" dirty="0">
                <a:solidFill>
                  <a:schemeClr val="bg1"/>
                </a:solidFill>
                <a:latin typeface="Comic Sans MS" panose="030F0702030302020204" pitchFamily="66" charset="0"/>
              </a:rPr>
            </a:br>
            <a:r>
              <a:rPr lang="en-GB" altLang="en-US" sz="1700" dirty="0">
                <a:solidFill>
                  <a:schemeClr val="bg1"/>
                </a:solidFill>
                <a:latin typeface="Comic Sans MS" panose="030F0702030302020204" pitchFamily="66" charset="0"/>
              </a:rPr>
              <a:t>John will guide you safely through the treetops and where you can enjoy views for miles around.</a:t>
            </a:r>
          </a:p>
          <a:p>
            <a:pPr marL="108000">
              <a:spcBef>
                <a:spcPts val="1200"/>
              </a:spcBef>
            </a:pPr>
            <a:r>
              <a:rPr lang="en-GB" altLang="en-US" sz="1700" dirty="0">
                <a:solidFill>
                  <a:schemeClr val="bg1"/>
                </a:solidFill>
                <a:latin typeface="Comic Sans MS" panose="030F0702030302020204" pitchFamily="66" charset="0"/>
              </a:rPr>
              <a:t>The dastardly Sheriff of Nottingham will test your skills as you work out your escape route</a:t>
            </a:r>
            <a:br>
              <a:rPr lang="en-GB" altLang="en-US" sz="1700" dirty="0">
                <a:solidFill>
                  <a:schemeClr val="bg1"/>
                </a:solidFill>
                <a:latin typeface="Comic Sans MS" panose="030F0702030302020204" pitchFamily="66" charset="0"/>
              </a:rPr>
            </a:br>
            <a:r>
              <a:rPr lang="en-GB" altLang="en-US" sz="1700" dirty="0">
                <a:solidFill>
                  <a:schemeClr val="bg1"/>
                </a:solidFill>
                <a:latin typeface="Comic Sans MS" panose="030F0702030302020204" pitchFamily="66" charset="0"/>
              </a:rPr>
              <a:t>from </a:t>
            </a:r>
            <a:r>
              <a:rPr lang="en-GB" altLang="en-US" sz="1900" b="1" dirty="0">
                <a:solidFill>
                  <a:schemeClr val="bg1"/>
                </a:solidFill>
                <a:latin typeface="Comic Sans MS" panose="030F0702030302020204" pitchFamily="66" charset="0"/>
              </a:rPr>
              <a:t>The Castle Maze</a:t>
            </a:r>
            <a:r>
              <a:rPr lang="en-GB" altLang="en-US" sz="1700" dirty="0">
                <a:solidFill>
                  <a:schemeClr val="bg1"/>
                </a:solidFill>
                <a:latin typeface="Comic Sans MS" panose="030F0702030302020204" pitchFamily="66" charset="0"/>
              </a:rPr>
              <a:t>. Can you free yourself from the Sheriff’s cunning traps? </a:t>
            </a:r>
          </a:p>
        </p:txBody>
      </p:sp>
    </p:spTree>
    <p:extLst>
      <p:ext uri="{BB962C8B-B14F-4D97-AF65-F5344CB8AC3E}">
        <p14:creationId xmlns:p14="http://schemas.microsoft.com/office/powerpoint/2010/main" val="14106868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4">
            <a:extLst>
              <a:ext uri="{FF2B5EF4-FFF2-40B4-BE49-F238E27FC236}">
                <a16:creationId xmlns:a16="http://schemas.microsoft.com/office/drawing/2014/main" id="{83ED9433-A896-C44D-A5B1-8AE024AE0764}"/>
              </a:ext>
            </a:extLst>
          </p:cNvPr>
          <p:cNvSpPr txBox="1">
            <a:spLocks noChangeArrowheads="1"/>
          </p:cNvSpPr>
          <p:nvPr/>
        </p:nvSpPr>
        <p:spPr bwMode="auto">
          <a:xfrm>
            <a:off x="756126" y="1152736"/>
            <a:ext cx="6607785" cy="2395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1900" dirty="0">
                <a:solidFill>
                  <a:srgbClr val="3E3F41"/>
                </a:solidFill>
                <a:latin typeface="Comic Sans MS" panose="030F0702030302020204" pitchFamily="66" charset="0"/>
              </a:rPr>
              <a:t>Garden gossip</a:t>
            </a:r>
          </a:p>
          <a:p>
            <a:pPr>
              <a:spcBef>
                <a:spcPts val="1000"/>
              </a:spcBef>
            </a:pPr>
            <a:r>
              <a:rPr lang="en-GB" altLang="en-US" sz="1900" dirty="0">
                <a:solidFill>
                  <a:srgbClr val="3E3F41"/>
                </a:solidFill>
                <a:latin typeface="Comic Sans MS" panose="030F0702030302020204" pitchFamily="66" charset="0"/>
              </a:rPr>
              <a:t>Imagine you are have visited the Robin Hood Theme Park and had a great time. </a:t>
            </a:r>
          </a:p>
          <a:p>
            <a:pPr>
              <a:spcBef>
                <a:spcPts val="1000"/>
              </a:spcBef>
            </a:pPr>
            <a:r>
              <a:rPr lang="en-GB" altLang="en-US" sz="1900" dirty="0">
                <a:solidFill>
                  <a:srgbClr val="3E3F41"/>
                </a:solidFill>
                <a:latin typeface="Comic Sans MS" panose="030F0702030302020204" pitchFamily="66" charset="0"/>
              </a:rPr>
              <a:t>In pairs, gossip about your experience. Think about the different attractions, especially what made them good (or not). What words would they use if asked for a quote for a newspaper article?</a:t>
            </a:r>
          </a:p>
        </p:txBody>
      </p:sp>
      <p:sp>
        <p:nvSpPr>
          <p:cNvPr id="12" name="AutoShape 5">
            <a:extLst>
              <a:ext uri="{FF2B5EF4-FFF2-40B4-BE49-F238E27FC236}">
                <a16:creationId xmlns:a16="http://schemas.microsoft.com/office/drawing/2014/main" id="{6024CD63-489C-F448-8384-EF287764F1A8}"/>
              </a:ext>
            </a:extLst>
          </p:cNvPr>
          <p:cNvSpPr>
            <a:spLocks noChangeArrowheads="1"/>
          </p:cNvSpPr>
          <p:nvPr/>
        </p:nvSpPr>
        <p:spPr bwMode="auto">
          <a:xfrm>
            <a:off x="6171543" y="4829924"/>
            <a:ext cx="3093901" cy="1329945"/>
          </a:xfrm>
          <a:prstGeom prst="wedgeEllipseCallout">
            <a:avLst>
              <a:gd name="adj1" fmla="val 27231"/>
              <a:gd name="adj2" fmla="val -69204"/>
            </a:avLst>
          </a:prstGeom>
          <a:solidFill>
            <a:schemeClr val="bg1"/>
          </a:solidFill>
          <a:ln w="38100">
            <a:solidFill>
              <a:srgbClr val="00B05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altLang="en-US" sz="2400" dirty="0">
              <a:solidFill>
                <a:srgbClr val="3E3F41"/>
              </a:solidFill>
            </a:endParaRPr>
          </a:p>
        </p:txBody>
      </p:sp>
      <p:sp>
        <p:nvSpPr>
          <p:cNvPr id="13" name="AutoShape 6">
            <a:extLst>
              <a:ext uri="{FF2B5EF4-FFF2-40B4-BE49-F238E27FC236}">
                <a16:creationId xmlns:a16="http://schemas.microsoft.com/office/drawing/2014/main" id="{77A4758E-8C03-604D-9905-B96B97414068}"/>
              </a:ext>
            </a:extLst>
          </p:cNvPr>
          <p:cNvSpPr>
            <a:spLocks noChangeArrowheads="1"/>
          </p:cNvSpPr>
          <p:nvPr/>
        </p:nvSpPr>
        <p:spPr bwMode="auto">
          <a:xfrm>
            <a:off x="2723599" y="4803437"/>
            <a:ext cx="3096692" cy="1329945"/>
          </a:xfrm>
          <a:prstGeom prst="wedgeEllipseCallout">
            <a:avLst>
              <a:gd name="adj1" fmla="val -35435"/>
              <a:gd name="adj2" fmla="val -55667"/>
            </a:avLst>
          </a:prstGeom>
          <a:solidFill>
            <a:schemeClr val="bg1"/>
          </a:solidFill>
          <a:ln w="38100">
            <a:solidFill>
              <a:srgbClr val="00B05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altLang="en-US" sz="2400" dirty="0">
              <a:solidFill>
                <a:srgbClr val="3E3F41"/>
              </a:solidFill>
            </a:endParaRPr>
          </a:p>
        </p:txBody>
      </p:sp>
      <p:pic>
        <p:nvPicPr>
          <p:cNvPr id="14" name="Picture 8" descr="Free vector graphics of Boy">
            <a:extLst>
              <a:ext uri="{FF2B5EF4-FFF2-40B4-BE49-F238E27FC236}">
                <a16:creationId xmlns:a16="http://schemas.microsoft.com/office/drawing/2014/main" id="{E84B691E-908D-2E47-B699-F6AC15137ED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534405" y="3479073"/>
            <a:ext cx="1573951" cy="152532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9" descr="Free vector graphics of Boy">
            <a:extLst>
              <a:ext uri="{FF2B5EF4-FFF2-40B4-BE49-F238E27FC236}">
                <a16:creationId xmlns:a16="http://schemas.microsoft.com/office/drawing/2014/main" id="{47EC5116-6EEE-F948-8492-48B5BBB11330}"/>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r="-944"/>
          <a:stretch>
            <a:fillRect/>
          </a:stretch>
        </p:blipFill>
        <p:spPr bwMode="auto">
          <a:xfrm>
            <a:off x="6697870" y="3488325"/>
            <a:ext cx="2241230" cy="1525320"/>
          </a:xfrm>
          <a:prstGeom prst="rect">
            <a:avLst/>
          </a:prstGeom>
          <a:noFill/>
          <a:extLst>
            <a:ext uri="{909E8E84-426E-40DD-AFC4-6F175D3DCCD1}">
              <a14:hiddenFill xmlns:a14="http://schemas.microsoft.com/office/drawing/2010/main">
                <a:solidFill>
                  <a:srgbClr val="FFFFFF"/>
                </a:solidFill>
              </a14:hiddenFill>
            </a:ext>
          </a:extLst>
        </p:spPr>
      </p:pic>
      <p:sp>
        <p:nvSpPr>
          <p:cNvPr id="17" name="AutoShape 12">
            <a:extLst>
              <a:ext uri="{FF2B5EF4-FFF2-40B4-BE49-F238E27FC236}">
                <a16:creationId xmlns:a16="http://schemas.microsoft.com/office/drawing/2014/main" id="{5C2F793B-0DE0-0E48-8800-5A41E02F3699}"/>
              </a:ext>
            </a:extLst>
          </p:cNvPr>
          <p:cNvSpPr>
            <a:spLocks noChangeArrowheads="1"/>
          </p:cNvSpPr>
          <p:nvPr/>
        </p:nvSpPr>
        <p:spPr bwMode="auto">
          <a:xfrm>
            <a:off x="7609999" y="970272"/>
            <a:ext cx="3825875" cy="2399403"/>
          </a:xfrm>
          <a:prstGeom prst="wedgeEllipseCallout">
            <a:avLst>
              <a:gd name="adj1" fmla="val 52171"/>
              <a:gd name="adj2" fmla="val 42630"/>
            </a:avLst>
          </a:prstGeom>
          <a:solidFill>
            <a:schemeClr val="bg1"/>
          </a:solidFill>
          <a:ln w="38100" algn="ctr">
            <a:solidFill>
              <a:srgbClr val="00B050"/>
            </a:solidFill>
            <a:prstDash val="solid"/>
            <a:miter lim="800000"/>
            <a:headEnd/>
            <a:tailEnd/>
          </a:ln>
          <a:effectLst/>
        </p:spPr>
        <p:txBody>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lnSpc>
                <a:spcPct val="92000"/>
              </a:lnSpc>
              <a:spcBef>
                <a:spcPct val="50000"/>
              </a:spcBef>
            </a:pPr>
            <a:endParaRPr lang="en-GB" altLang="en-US" sz="2000" dirty="0">
              <a:solidFill>
                <a:srgbClr val="3E3F41"/>
              </a:solidFill>
              <a:ea typeface="Microsoft YaHei" panose="020B0503020204020204" pitchFamily="34" charset="-122"/>
            </a:endParaRPr>
          </a:p>
        </p:txBody>
      </p:sp>
      <p:sp>
        <p:nvSpPr>
          <p:cNvPr id="18" name="Text Box 14">
            <a:extLst>
              <a:ext uri="{FF2B5EF4-FFF2-40B4-BE49-F238E27FC236}">
                <a16:creationId xmlns:a16="http://schemas.microsoft.com/office/drawing/2014/main" id="{1B237F91-1E48-6F48-A86C-B79155E7C2D0}"/>
              </a:ext>
            </a:extLst>
          </p:cNvPr>
          <p:cNvSpPr txBox="1">
            <a:spLocks noChangeArrowheads="1"/>
          </p:cNvSpPr>
          <p:nvPr/>
        </p:nvSpPr>
        <p:spPr bwMode="auto">
          <a:xfrm>
            <a:off x="7609999" y="1782616"/>
            <a:ext cx="3825875" cy="369332"/>
          </a:xfrm>
          <a:prstGeom prst="rect">
            <a:avLst/>
          </a:prstGeom>
          <a:noFill/>
          <a:ln>
            <a:noFill/>
          </a:ln>
          <a:effectLst/>
        </p:spPr>
        <p:txBody>
          <a:bodyPr wrap="square">
            <a:spAutoFit/>
          </a:bodyPr>
          <a:lstStyle/>
          <a:p>
            <a:pPr algn="ctr"/>
            <a:r>
              <a:rPr lang="en-GB" altLang="en-US" dirty="0">
                <a:solidFill>
                  <a:srgbClr val="3E3F41"/>
                </a:solidFill>
              </a:rPr>
              <a:t>*****</a:t>
            </a:r>
            <a:endParaRPr lang="en-GB" altLang="en-US" sz="1000" dirty="0">
              <a:solidFill>
                <a:srgbClr val="3E3F41"/>
              </a:solidFill>
              <a:latin typeface="Comic Sans MS" panose="030F0902030302020204" pitchFamily="66" charset="0"/>
            </a:endParaRPr>
          </a:p>
        </p:txBody>
      </p:sp>
      <p:sp>
        <p:nvSpPr>
          <p:cNvPr id="20" name="Subtitle 2">
            <a:extLst>
              <a:ext uri="{FF2B5EF4-FFF2-40B4-BE49-F238E27FC236}">
                <a16:creationId xmlns:a16="http://schemas.microsoft.com/office/drawing/2014/main" id="{642D0AC6-8411-724B-884E-F7F985FB4235}"/>
              </a:ext>
            </a:extLst>
          </p:cNvPr>
          <p:cNvSpPr txBox="1">
            <a:spLocks/>
          </p:cNvSpPr>
          <p:nvPr/>
        </p:nvSpPr>
        <p:spPr>
          <a:xfrm>
            <a:off x="0" y="546337"/>
            <a:ext cx="12192000" cy="53802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Reading response - oracy</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21" name="TextBox 20">
            <a:extLst>
              <a:ext uri="{FF2B5EF4-FFF2-40B4-BE49-F238E27FC236}">
                <a16:creationId xmlns:a16="http://schemas.microsoft.com/office/drawing/2014/main" id="{9F4FAECE-FE13-F64A-A3A3-A59071E22745}"/>
              </a:ext>
            </a:extLst>
          </p:cNvPr>
          <p:cNvSpPr txBox="1"/>
          <p:nvPr/>
        </p:nvSpPr>
        <p:spPr>
          <a:xfrm>
            <a:off x="7609999" y="1207321"/>
            <a:ext cx="3825875" cy="601960"/>
          </a:xfrm>
          <a:prstGeom prst="rect">
            <a:avLst/>
          </a:prstGeom>
          <a:noFill/>
        </p:spPr>
        <p:txBody>
          <a:bodyPr wrap="square">
            <a:spAutoFit/>
          </a:bodyPr>
          <a:lstStyle/>
          <a:p>
            <a:pPr algn="ctr">
              <a:lnSpc>
                <a:spcPct val="92000"/>
              </a:lnSpc>
              <a:spcBef>
                <a:spcPct val="50000"/>
              </a:spcBef>
            </a:pPr>
            <a:r>
              <a:rPr lang="en-GB" altLang="en-US" sz="1800" dirty="0">
                <a:solidFill>
                  <a:srgbClr val="3E3F41"/>
                </a:solidFill>
                <a:latin typeface="Comic Sans MS" panose="030F0902030302020204" pitchFamily="66" charset="0"/>
                <a:ea typeface="Microsoft YaHei" panose="020B0503020204020204" pitchFamily="34" charset="-122"/>
              </a:rPr>
              <a:t>May contain</a:t>
            </a:r>
            <a:br>
              <a:rPr lang="en-GB" altLang="en-US" sz="1800" dirty="0">
                <a:solidFill>
                  <a:srgbClr val="3E3F41"/>
                </a:solidFill>
                <a:latin typeface="Comic Sans MS" panose="030F0902030302020204" pitchFamily="66" charset="0"/>
                <a:ea typeface="Microsoft YaHei" panose="020B0503020204020204" pitchFamily="34" charset="-122"/>
              </a:rPr>
            </a:br>
            <a:r>
              <a:rPr lang="en-GB" altLang="en-US" sz="1800" dirty="0">
                <a:solidFill>
                  <a:srgbClr val="3E3F41"/>
                </a:solidFill>
                <a:latin typeface="Comic Sans MS" panose="030F0902030302020204" pitchFamily="66" charset="0"/>
                <a:ea typeface="Microsoft YaHei" panose="020B0503020204020204" pitchFamily="34" charset="-122"/>
              </a:rPr>
              <a:t>‘quotes’:</a:t>
            </a:r>
          </a:p>
        </p:txBody>
      </p:sp>
      <p:sp>
        <p:nvSpPr>
          <p:cNvPr id="22" name="Text Box 14">
            <a:extLst>
              <a:ext uri="{FF2B5EF4-FFF2-40B4-BE49-F238E27FC236}">
                <a16:creationId xmlns:a16="http://schemas.microsoft.com/office/drawing/2014/main" id="{3C7A90FD-719B-3044-B2F8-8CEEBA0594A5}"/>
              </a:ext>
            </a:extLst>
          </p:cNvPr>
          <p:cNvSpPr txBox="1">
            <a:spLocks noChangeArrowheads="1"/>
          </p:cNvSpPr>
          <p:nvPr/>
        </p:nvSpPr>
        <p:spPr bwMode="auto">
          <a:xfrm>
            <a:off x="8130751" y="2068194"/>
            <a:ext cx="3029692" cy="861774"/>
          </a:xfrm>
          <a:prstGeom prst="rect">
            <a:avLst/>
          </a:prstGeom>
          <a:noFill/>
          <a:ln>
            <a:noFill/>
          </a:ln>
          <a:effectLst/>
        </p:spPr>
        <p:txBody>
          <a:bodyPr wrap="square">
            <a:spAutoFit/>
          </a:bodyPr>
          <a:lstStyle/>
          <a:p>
            <a:r>
              <a:rPr lang="en-GB" altLang="en-US" sz="1000" dirty="0">
                <a:solidFill>
                  <a:srgbClr val="3E3F41"/>
                </a:solidFill>
                <a:latin typeface="Comic Sans MS" panose="030F0902030302020204" pitchFamily="66" charset="0"/>
              </a:rPr>
              <a:t>“Best theme park I have ever visited! Been here many times and never fails to be a brilliant day out for all the family. The attractions are exciting, each one brilliant in its own way. Highly recommended.”</a:t>
            </a:r>
          </a:p>
        </p:txBody>
      </p:sp>
    </p:spTree>
    <p:extLst>
      <p:ext uri="{BB962C8B-B14F-4D97-AF65-F5344CB8AC3E}">
        <p14:creationId xmlns:p14="http://schemas.microsoft.com/office/powerpoint/2010/main" val="33910763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ubtitle 2">
            <a:extLst>
              <a:ext uri="{FF2B5EF4-FFF2-40B4-BE49-F238E27FC236}">
                <a16:creationId xmlns:a16="http://schemas.microsoft.com/office/drawing/2014/main" id="{7F9E6E4F-D95F-C04C-9B8A-238BBE41A53E}"/>
              </a:ext>
            </a:extLst>
          </p:cNvPr>
          <p:cNvSpPr txBox="1">
            <a:spLocks/>
          </p:cNvSpPr>
          <p:nvPr/>
        </p:nvSpPr>
        <p:spPr>
          <a:xfrm>
            <a:off x="0" y="65117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 Create opportunities to:</a:t>
            </a:r>
            <a:endParaRPr lang="en-US" sz="2500" b="1" dirty="0">
              <a:solidFill>
                <a:srgbClr val="0070C0"/>
              </a:solidFill>
              <a:latin typeface="Comic Sans MS" panose="030F0902030302020204" pitchFamily="66" charset="0"/>
              <a:cs typeface="Arial" panose="020B0604020202020204" pitchFamily="34" charset="0"/>
            </a:endParaRPr>
          </a:p>
        </p:txBody>
      </p:sp>
      <p:graphicFrame>
        <p:nvGraphicFramePr>
          <p:cNvPr id="19" name="Table 4">
            <a:extLst>
              <a:ext uri="{FF2B5EF4-FFF2-40B4-BE49-F238E27FC236}">
                <a16:creationId xmlns:a16="http://schemas.microsoft.com/office/drawing/2014/main" id="{FE6BCB61-1C77-3E4A-B446-2DA8A88FAE3F}"/>
              </a:ext>
            </a:extLst>
          </p:cNvPr>
          <p:cNvGraphicFramePr>
            <a:graphicFrameLocks noGrp="1"/>
          </p:cNvGraphicFramePr>
          <p:nvPr/>
        </p:nvGraphicFramePr>
        <p:xfrm>
          <a:off x="871632" y="1363218"/>
          <a:ext cx="10448736" cy="3985134"/>
        </p:xfrm>
        <a:graphic>
          <a:graphicData uri="http://schemas.openxmlformats.org/drawingml/2006/table">
            <a:tbl>
              <a:tblPr firstRow="1" bandRow="1">
                <a:tableStyleId>{5C22544A-7EE6-4342-B048-85BDC9FD1C3A}</a:tableStyleId>
              </a:tblPr>
              <a:tblGrid>
                <a:gridCol w="2612184">
                  <a:extLst>
                    <a:ext uri="{9D8B030D-6E8A-4147-A177-3AD203B41FA5}">
                      <a16:colId xmlns:a16="http://schemas.microsoft.com/office/drawing/2014/main" val="366655502"/>
                    </a:ext>
                  </a:extLst>
                </a:gridCol>
                <a:gridCol w="2612184">
                  <a:extLst>
                    <a:ext uri="{9D8B030D-6E8A-4147-A177-3AD203B41FA5}">
                      <a16:colId xmlns:a16="http://schemas.microsoft.com/office/drawing/2014/main" val="128635826"/>
                    </a:ext>
                  </a:extLst>
                </a:gridCol>
                <a:gridCol w="2612184">
                  <a:extLst>
                    <a:ext uri="{9D8B030D-6E8A-4147-A177-3AD203B41FA5}">
                      <a16:colId xmlns:a16="http://schemas.microsoft.com/office/drawing/2014/main" val="971550250"/>
                    </a:ext>
                  </a:extLst>
                </a:gridCol>
                <a:gridCol w="2612184">
                  <a:extLst>
                    <a:ext uri="{9D8B030D-6E8A-4147-A177-3AD203B41FA5}">
                      <a16:colId xmlns:a16="http://schemas.microsoft.com/office/drawing/2014/main" val="3242468409"/>
                    </a:ext>
                  </a:extLst>
                </a:gridCol>
              </a:tblGrid>
              <a:tr h="1992567">
                <a:tc>
                  <a:txBody>
                    <a:bodyPr/>
                    <a:lstStyle/>
                    <a:p>
                      <a:r>
                        <a:rPr lang="en-US" dirty="0"/>
                        <a:t> </a:t>
                      </a:r>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296611071"/>
                  </a:ext>
                </a:extLst>
              </a:tr>
              <a:tr h="1992567">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2424623524"/>
                  </a:ext>
                </a:extLst>
              </a:tr>
            </a:tbl>
          </a:graphicData>
        </a:graphic>
      </p:graphicFrame>
      <p:sp>
        <p:nvSpPr>
          <p:cNvPr id="23" name="TextBox 22">
            <a:extLst>
              <a:ext uri="{FF2B5EF4-FFF2-40B4-BE49-F238E27FC236}">
                <a16:creationId xmlns:a16="http://schemas.microsoft.com/office/drawing/2014/main" id="{DBE86295-C201-3042-BD69-29EDD5337934}"/>
              </a:ext>
            </a:extLst>
          </p:cNvPr>
          <p:cNvSpPr txBox="1"/>
          <p:nvPr/>
        </p:nvSpPr>
        <p:spPr>
          <a:xfrm>
            <a:off x="1000032" y="1827226"/>
            <a:ext cx="1184818" cy="1535614"/>
          </a:xfrm>
          <a:prstGeom prst="rect">
            <a:avLst/>
          </a:prstGeom>
          <a:noFill/>
        </p:spPr>
        <p:txBody>
          <a:bodyPr wrap="square">
            <a:noAutofit/>
          </a:bodyPr>
          <a:lstStyle/>
          <a:p>
            <a:pPr marL="0" marR="0" lvl="0" indent="0" algn="l" defTabSz="914400" rtl="0" eaLnBrk="1" fontAlgn="base" latinLnBrk="0" hangingPunct="1">
              <a:lnSpc>
                <a:spcPct val="100000"/>
              </a:lnSpc>
              <a:spcBef>
                <a:spcPts val="500"/>
              </a:spcBef>
              <a:spcAft>
                <a:spcPct val="0"/>
              </a:spcAft>
              <a:buClrTx/>
              <a:buSzTx/>
              <a:buFontTx/>
              <a:buNone/>
              <a:tabLst/>
            </a:pPr>
            <a:r>
              <a:rPr kumimoji="0" lang="en-GB" altLang="en-US" sz="14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Speculate about what will happen next based on events so far.</a:t>
            </a:r>
          </a:p>
        </p:txBody>
      </p:sp>
      <p:pic>
        <p:nvPicPr>
          <p:cNvPr id="24" name="Picture 23" descr="Logo&#10;&#10;Description automatically generated">
            <a:extLst>
              <a:ext uri="{FF2B5EF4-FFF2-40B4-BE49-F238E27FC236}">
                <a16:creationId xmlns:a16="http://schemas.microsoft.com/office/drawing/2014/main" id="{502DB6D3-1BC6-3F49-8284-C27D406604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34766" y="1945116"/>
            <a:ext cx="1053889" cy="1349210"/>
          </a:xfrm>
          <a:prstGeom prst="rect">
            <a:avLst/>
          </a:prstGeom>
        </p:spPr>
      </p:pic>
      <p:sp>
        <p:nvSpPr>
          <p:cNvPr id="25" name="Rectangle 24">
            <a:extLst>
              <a:ext uri="{FF2B5EF4-FFF2-40B4-BE49-F238E27FC236}">
                <a16:creationId xmlns:a16="http://schemas.microsoft.com/office/drawing/2014/main" id="{4943B90D-3D6E-B64D-A46E-A982ED493BE0}"/>
              </a:ext>
            </a:extLst>
          </p:cNvPr>
          <p:cNvSpPr/>
          <p:nvPr/>
        </p:nvSpPr>
        <p:spPr>
          <a:xfrm>
            <a:off x="861105" y="1363218"/>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Predict</a:t>
            </a:r>
          </a:p>
        </p:txBody>
      </p:sp>
      <p:sp>
        <p:nvSpPr>
          <p:cNvPr id="26" name="Rectangle 25">
            <a:extLst>
              <a:ext uri="{FF2B5EF4-FFF2-40B4-BE49-F238E27FC236}">
                <a16:creationId xmlns:a16="http://schemas.microsoft.com/office/drawing/2014/main" id="{658E4A49-87FA-CA40-A5BB-30C78BE9B174}"/>
              </a:ext>
            </a:extLst>
          </p:cNvPr>
          <p:cNvSpPr/>
          <p:nvPr/>
        </p:nvSpPr>
        <p:spPr>
          <a:xfrm>
            <a:off x="3485505" y="1363218"/>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Question and discuss</a:t>
            </a:r>
          </a:p>
        </p:txBody>
      </p:sp>
      <p:sp>
        <p:nvSpPr>
          <p:cNvPr id="27" name="Rectangle 26">
            <a:extLst>
              <a:ext uri="{FF2B5EF4-FFF2-40B4-BE49-F238E27FC236}">
                <a16:creationId xmlns:a16="http://schemas.microsoft.com/office/drawing/2014/main" id="{3720EE74-519F-0F42-A350-67BF8E4ED37A}"/>
              </a:ext>
            </a:extLst>
          </p:cNvPr>
          <p:cNvSpPr/>
          <p:nvPr/>
        </p:nvSpPr>
        <p:spPr>
          <a:xfrm>
            <a:off x="6108125" y="1363218"/>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Clarify</a:t>
            </a:r>
          </a:p>
        </p:txBody>
      </p:sp>
      <p:sp>
        <p:nvSpPr>
          <p:cNvPr id="28" name="Rectangle 27">
            <a:extLst>
              <a:ext uri="{FF2B5EF4-FFF2-40B4-BE49-F238E27FC236}">
                <a16:creationId xmlns:a16="http://schemas.microsoft.com/office/drawing/2014/main" id="{96124E45-8B88-2541-A810-E4AC2EC390DC}"/>
              </a:ext>
            </a:extLst>
          </p:cNvPr>
          <p:cNvSpPr/>
          <p:nvPr/>
        </p:nvSpPr>
        <p:spPr>
          <a:xfrm>
            <a:off x="8710648" y="1363218"/>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Summarise</a:t>
            </a:r>
          </a:p>
        </p:txBody>
      </p:sp>
      <p:sp>
        <p:nvSpPr>
          <p:cNvPr id="29" name="Rectangle 28">
            <a:extLst>
              <a:ext uri="{FF2B5EF4-FFF2-40B4-BE49-F238E27FC236}">
                <a16:creationId xmlns:a16="http://schemas.microsoft.com/office/drawing/2014/main" id="{C3754FC0-C55E-BB43-B1AB-8312FCAF550C}"/>
              </a:ext>
            </a:extLst>
          </p:cNvPr>
          <p:cNvSpPr/>
          <p:nvPr/>
        </p:nvSpPr>
        <p:spPr>
          <a:xfrm>
            <a:off x="861105" y="336284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Think aloud</a:t>
            </a:r>
          </a:p>
        </p:txBody>
      </p:sp>
      <p:sp>
        <p:nvSpPr>
          <p:cNvPr id="30" name="Rectangle 29">
            <a:extLst>
              <a:ext uri="{FF2B5EF4-FFF2-40B4-BE49-F238E27FC236}">
                <a16:creationId xmlns:a16="http://schemas.microsoft.com/office/drawing/2014/main" id="{29079608-146D-F54A-962B-D64466F7AF4B}"/>
              </a:ext>
            </a:extLst>
          </p:cNvPr>
          <p:cNvSpPr/>
          <p:nvPr/>
        </p:nvSpPr>
        <p:spPr>
          <a:xfrm>
            <a:off x="3485505" y="336284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Note the structure</a:t>
            </a:r>
          </a:p>
        </p:txBody>
      </p:sp>
      <p:sp>
        <p:nvSpPr>
          <p:cNvPr id="31" name="Rectangle 30">
            <a:extLst>
              <a:ext uri="{FF2B5EF4-FFF2-40B4-BE49-F238E27FC236}">
                <a16:creationId xmlns:a16="http://schemas.microsoft.com/office/drawing/2014/main" id="{438E8665-D1BD-3245-8A4D-646A0D398435}"/>
              </a:ext>
            </a:extLst>
          </p:cNvPr>
          <p:cNvSpPr/>
          <p:nvPr/>
        </p:nvSpPr>
        <p:spPr>
          <a:xfrm>
            <a:off x="6108125" y="336284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Make connections</a:t>
            </a:r>
          </a:p>
        </p:txBody>
      </p:sp>
      <p:sp>
        <p:nvSpPr>
          <p:cNvPr id="32" name="Rectangle 31">
            <a:extLst>
              <a:ext uri="{FF2B5EF4-FFF2-40B4-BE49-F238E27FC236}">
                <a16:creationId xmlns:a16="http://schemas.microsoft.com/office/drawing/2014/main" id="{A4202793-7548-D244-96C4-CC570AAC5D06}"/>
              </a:ext>
            </a:extLst>
          </p:cNvPr>
          <p:cNvSpPr/>
          <p:nvPr/>
        </p:nvSpPr>
        <p:spPr>
          <a:xfrm>
            <a:off x="8710648" y="336284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Visualise</a:t>
            </a:r>
          </a:p>
        </p:txBody>
      </p:sp>
      <p:sp>
        <p:nvSpPr>
          <p:cNvPr id="33" name="TextBox 32">
            <a:extLst>
              <a:ext uri="{FF2B5EF4-FFF2-40B4-BE49-F238E27FC236}">
                <a16:creationId xmlns:a16="http://schemas.microsoft.com/office/drawing/2014/main" id="{CD96D14C-9308-4C48-9ECE-FFC7C2ED6C78}"/>
              </a:ext>
            </a:extLst>
          </p:cNvPr>
          <p:cNvSpPr txBox="1"/>
          <p:nvPr/>
        </p:nvSpPr>
        <p:spPr>
          <a:xfrm>
            <a:off x="3572410" y="1827226"/>
            <a:ext cx="105388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Why</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has the character said/done that?</a:t>
            </a:r>
          </a:p>
        </p:txBody>
      </p:sp>
      <p:sp>
        <p:nvSpPr>
          <p:cNvPr id="34" name="TextBox 33">
            <a:extLst>
              <a:ext uri="{FF2B5EF4-FFF2-40B4-BE49-F238E27FC236}">
                <a16:creationId xmlns:a16="http://schemas.microsoft.com/office/drawing/2014/main" id="{DBC30B58-4DF2-6D4D-9C2D-5C7AFD2DEBA6}"/>
              </a:ext>
            </a:extLst>
          </p:cNvPr>
          <p:cNvSpPr txBox="1"/>
          <p:nvPr/>
        </p:nvSpPr>
        <p:spPr>
          <a:xfrm>
            <a:off x="6205077" y="1827226"/>
            <a:ext cx="2353145" cy="1411789"/>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Has the text been understood – words, phrases, etc.?</a:t>
            </a:r>
          </a:p>
        </p:txBody>
      </p:sp>
      <p:sp>
        <p:nvSpPr>
          <p:cNvPr id="35" name="TextBox 34">
            <a:extLst>
              <a:ext uri="{FF2B5EF4-FFF2-40B4-BE49-F238E27FC236}">
                <a16:creationId xmlns:a16="http://schemas.microsoft.com/office/drawing/2014/main" id="{5D286E29-3A70-554F-BF12-996607647CD5}"/>
              </a:ext>
            </a:extLst>
          </p:cNvPr>
          <p:cNvSpPr txBox="1"/>
          <p:nvPr/>
        </p:nvSpPr>
        <p:spPr>
          <a:xfrm>
            <a:off x="8767406" y="1827226"/>
            <a:ext cx="255260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Collate the main ideas or events and summarise them</a:t>
            </a:r>
            <a:r>
              <a:rPr lang="en-GB" altLang="en-US" sz="1600" dirty="0">
                <a:solidFill>
                  <a:srgbClr val="343433"/>
                </a:solidFill>
                <a:latin typeface="Comic Sans MS" panose="030F0702030302020204" pitchFamily="66" charset="0"/>
                <a:cs typeface="Arial" panose="020B0604020202020204" pitchFamily="34" charset="0"/>
              </a:rPr>
              <a:t>.</a:t>
            </a:r>
          </a:p>
        </p:txBody>
      </p:sp>
      <p:sp>
        <p:nvSpPr>
          <p:cNvPr id="36" name="TextBox 35">
            <a:extLst>
              <a:ext uri="{FF2B5EF4-FFF2-40B4-BE49-F238E27FC236}">
                <a16:creationId xmlns:a16="http://schemas.microsoft.com/office/drawing/2014/main" id="{3C57726E-5C04-804A-A07E-126C7E942644}"/>
              </a:ext>
            </a:extLst>
          </p:cNvPr>
          <p:cNvSpPr txBox="1"/>
          <p:nvPr/>
        </p:nvSpPr>
        <p:spPr>
          <a:xfrm>
            <a:off x="1102534" y="3816800"/>
            <a:ext cx="2203172"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Explain and explore your ideas out loud.</a:t>
            </a:r>
          </a:p>
        </p:txBody>
      </p:sp>
      <p:sp>
        <p:nvSpPr>
          <p:cNvPr id="37" name="TextBox 36">
            <a:extLst>
              <a:ext uri="{FF2B5EF4-FFF2-40B4-BE49-F238E27FC236}">
                <a16:creationId xmlns:a16="http://schemas.microsoft.com/office/drawing/2014/main" id="{8480E27C-A982-0E4F-B80A-DED0E588AA3E}"/>
              </a:ext>
            </a:extLst>
          </p:cNvPr>
          <p:cNvSpPr txBox="1"/>
          <p:nvPr/>
        </p:nvSpPr>
        <p:spPr>
          <a:xfrm>
            <a:off x="3572409" y="3816800"/>
            <a:ext cx="1351283"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Organisation, language features, layout.</a:t>
            </a:r>
          </a:p>
        </p:txBody>
      </p:sp>
      <p:sp>
        <p:nvSpPr>
          <p:cNvPr id="38" name="TextBox 37">
            <a:extLst>
              <a:ext uri="{FF2B5EF4-FFF2-40B4-BE49-F238E27FC236}">
                <a16:creationId xmlns:a16="http://schemas.microsoft.com/office/drawing/2014/main" id="{F8704D2F-0FBD-8349-A174-B310A86F4F9E}"/>
              </a:ext>
            </a:extLst>
          </p:cNvPr>
          <p:cNvSpPr txBox="1"/>
          <p:nvPr/>
        </p:nvSpPr>
        <p:spPr>
          <a:xfrm>
            <a:off x="6205077" y="3816800"/>
            <a:ext cx="1351283" cy="1411789"/>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How does this text relate</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to other texts, your life, the world?</a:t>
            </a:r>
          </a:p>
        </p:txBody>
      </p:sp>
      <p:sp>
        <p:nvSpPr>
          <p:cNvPr id="39" name="TextBox 38">
            <a:extLst>
              <a:ext uri="{FF2B5EF4-FFF2-40B4-BE49-F238E27FC236}">
                <a16:creationId xmlns:a16="http://schemas.microsoft.com/office/drawing/2014/main" id="{B10FAA28-7ED9-F746-BEDB-C34C75AD1BB6}"/>
              </a:ext>
            </a:extLst>
          </p:cNvPr>
          <p:cNvSpPr txBox="1"/>
          <p:nvPr/>
        </p:nvSpPr>
        <p:spPr>
          <a:xfrm>
            <a:off x="8767407" y="3816800"/>
            <a:ext cx="2028930"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Form a mental picture through</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drama and</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role play.</a:t>
            </a:r>
          </a:p>
        </p:txBody>
      </p:sp>
      <p:pic>
        <p:nvPicPr>
          <p:cNvPr id="40" name="Picture 39" descr="A close-up of a book&#10;&#10;Description automatically generated with medium confidence">
            <a:extLst>
              <a:ext uri="{FF2B5EF4-FFF2-40B4-BE49-F238E27FC236}">
                <a16:creationId xmlns:a16="http://schemas.microsoft.com/office/drawing/2014/main" id="{8B69A458-4E7C-434A-ADE6-E44057082B5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19829" y="2448592"/>
            <a:ext cx="2191003" cy="666446"/>
          </a:xfrm>
          <a:prstGeom prst="rect">
            <a:avLst/>
          </a:prstGeom>
        </p:spPr>
      </p:pic>
      <p:pic>
        <p:nvPicPr>
          <p:cNvPr id="41" name="Picture 40" descr="Shape&#10;&#10;Description automatically generated with medium confidence">
            <a:extLst>
              <a:ext uri="{FF2B5EF4-FFF2-40B4-BE49-F238E27FC236}">
                <a16:creationId xmlns:a16="http://schemas.microsoft.com/office/drawing/2014/main" id="{39E471C5-FAEF-1A47-88A4-A243280DEB1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70866" y="1975122"/>
            <a:ext cx="1420610" cy="1195291"/>
          </a:xfrm>
          <a:prstGeom prst="rect">
            <a:avLst/>
          </a:prstGeom>
        </p:spPr>
      </p:pic>
      <p:sp>
        <p:nvSpPr>
          <p:cNvPr id="42" name="TextBox 41">
            <a:extLst>
              <a:ext uri="{FF2B5EF4-FFF2-40B4-BE49-F238E27FC236}">
                <a16:creationId xmlns:a16="http://schemas.microsoft.com/office/drawing/2014/main" id="{E53235B4-E7D7-494A-B198-B3E874E2BCCD}"/>
              </a:ext>
            </a:extLst>
          </p:cNvPr>
          <p:cNvSpPr txBox="1"/>
          <p:nvPr/>
        </p:nvSpPr>
        <p:spPr>
          <a:xfrm>
            <a:off x="4760721" y="2336014"/>
            <a:ext cx="1053889" cy="394606"/>
          </a:xfrm>
          <a:prstGeom prst="rect">
            <a:avLst/>
          </a:prstGeom>
          <a:noFill/>
        </p:spPr>
        <p:txBody>
          <a:bodyPr wrap="square">
            <a:noAutofit/>
          </a:bodyPr>
          <a:lstStyle/>
          <a:p>
            <a:pPr lvl="0" fontAlgn="base">
              <a:spcBef>
                <a:spcPct val="20000"/>
              </a:spcBef>
              <a:spcAft>
                <a:spcPct val="0"/>
              </a:spcAft>
            </a:pPr>
            <a:r>
              <a:rPr lang="en-GB" altLang="en-US" sz="1400" i="1" dirty="0">
                <a:latin typeface="Comic Sans MS" panose="030F0702030302020204" pitchFamily="66" charset="0"/>
                <a:cs typeface="Arial" panose="020B0604020202020204" pitchFamily="34" charset="0"/>
              </a:rPr>
              <a:t>I wonder…</a:t>
            </a:r>
          </a:p>
        </p:txBody>
      </p:sp>
      <p:pic>
        <p:nvPicPr>
          <p:cNvPr id="43" name="Picture 42" descr="A picture containing logo&#10;&#10;Description automatically generated">
            <a:extLst>
              <a:ext uri="{FF2B5EF4-FFF2-40B4-BE49-F238E27FC236}">
                <a16:creationId xmlns:a16="http://schemas.microsoft.com/office/drawing/2014/main" id="{E9440384-FB3B-B340-9FC4-8FFECF8E455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830318" y="3921842"/>
            <a:ext cx="1335224" cy="1306747"/>
          </a:xfrm>
          <a:prstGeom prst="rect">
            <a:avLst/>
          </a:prstGeom>
        </p:spPr>
      </p:pic>
      <p:pic>
        <p:nvPicPr>
          <p:cNvPr id="44" name="Picture 43" descr="Text&#10;&#10;Description automatically generated with medium confidence">
            <a:extLst>
              <a:ext uri="{FF2B5EF4-FFF2-40B4-BE49-F238E27FC236}">
                <a16:creationId xmlns:a16="http://schemas.microsoft.com/office/drawing/2014/main" id="{77EC4EC7-D2C5-344E-A903-BD94EA32EDD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524829">
            <a:off x="4845919" y="3920614"/>
            <a:ext cx="1036619" cy="1249580"/>
          </a:xfrm>
          <a:prstGeom prst="rect">
            <a:avLst/>
          </a:prstGeom>
          <a:ln w="6350">
            <a:solidFill>
              <a:schemeClr val="bg1">
                <a:lumMod val="75000"/>
              </a:schemeClr>
            </a:solidFill>
          </a:ln>
        </p:spPr>
      </p:pic>
      <p:pic>
        <p:nvPicPr>
          <p:cNvPr id="45" name="Picture 44" descr="Logo&#10;&#10;Description automatically generated">
            <a:extLst>
              <a:ext uri="{FF2B5EF4-FFF2-40B4-BE49-F238E27FC236}">
                <a16:creationId xmlns:a16="http://schemas.microsoft.com/office/drawing/2014/main" id="{E7D38084-8158-CE47-899C-C53FCBCCDB5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140345" y="3947010"/>
            <a:ext cx="1541535" cy="1281579"/>
          </a:xfrm>
          <a:prstGeom prst="rect">
            <a:avLst/>
          </a:prstGeom>
        </p:spPr>
      </p:pic>
      <p:pic>
        <p:nvPicPr>
          <p:cNvPr id="46" name="Picture 45" descr="Text&#10;&#10;Description automatically generated">
            <a:extLst>
              <a:ext uri="{FF2B5EF4-FFF2-40B4-BE49-F238E27FC236}">
                <a16:creationId xmlns:a16="http://schemas.microsoft.com/office/drawing/2014/main" id="{190B887A-B03F-DA45-9123-4B15ED0A97C5}"/>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6783651" y="2509205"/>
            <a:ext cx="1420610" cy="780100"/>
          </a:xfrm>
          <a:prstGeom prst="rect">
            <a:avLst/>
          </a:prstGeom>
        </p:spPr>
      </p:pic>
      <p:pic>
        <p:nvPicPr>
          <p:cNvPr id="47" name="Picture 46" descr="Background pattern&#10;&#10;Description automatically generated">
            <a:extLst>
              <a:ext uri="{FF2B5EF4-FFF2-40B4-BE49-F238E27FC236}">
                <a16:creationId xmlns:a16="http://schemas.microsoft.com/office/drawing/2014/main" id="{D9469E85-CBA7-4348-A61E-4EF50C8AA33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364806" y="4334169"/>
            <a:ext cx="1640087" cy="917959"/>
          </a:xfrm>
          <a:prstGeom prst="rect">
            <a:avLst/>
          </a:prstGeom>
        </p:spPr>
      </p:pic>
    </p:spTree>
    <p:extLst>
      <p:ext uri="{BB962C8B-B14F-4D97-AF65-F5344CB8AC3E}">
        <p14:creationId xmlns:p14="http://schemas.microsoft.com/office/powerpoint/2010/main" val="6277072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Subtitle 2">
            <a:extLst>
              <a:ext uri="{FF2B5EF4-FFF2-40B4-BE49-F238E27FC236}">
                <a16:creationId xmlns:a16="http://schemas.microsoft.com/office/drawing/2014/main" id="{6308B21B-EBDC-8E40-8D80-89B2A2FF025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49" name="Subtitle 2">
            <a:extLst>
              <a:ext uri="{FF2B5EF4-FFF2-40B4-BE49-F238E27FC236}">
                <a16:creationId xmlns:a16="http://schemas.microsoft.com/office/drawing/2014/main" id="{D8DB11F8-6954-654E-8C54-3AAA48AC0DB4}"/>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800" b="1" dirty="0">
                <a:solidFill>
                  <a:srgbClr val="0070C0"/>
                </a:solidFill>
                <a:latin typeface="Comic Sans MS" panose="030F0902030302020204" pitchFamily="66" charset="0"/>
              </a:rPr>
              <a:t>Reading with a writer’s eye: How has the writer done it? What techniques can I learn and apply?</a:t>
            </a:r>
          </a:p>
        </p:txBody>
      </p:sp>
      <p:sp>
        <p:nvSpPr>
          <p:cNvPr id="50" name="Oval 4">
            <a:hlinkClick r:id="rId3" action="ppaction://hlinkfile"/>
            <a:extLst>
              <a:ext uri="{FF2B5EF4-FFF2-40B4-BE49-F238E27FC236}">
                <a16:creationId xmlns:a16="http://schemas.microsoft.com/office/drawing/2014/main" id="{38972981-F1C4-D34E-9306-DFF375DAF1E9}"/>
              </a:ext>
            </a:extLst>
          </p:cNvPr>
          <p:cNvSpPr>
            <a:spLocks noChangeArrowheads="1"/>
          </p:cNvSpPr>
          <p:nvPr/>
        </p:nvSpPr>
        <p:spPr bwMode="auto">
          <a:xfrm>
            <a:off x="4423378" y="2738127"/>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1b</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writer</a:t>
            </a:r>
          </a:p>
        </p:txBody>
      </p:sp>
      <p:sp>
        <p:nvSpPr>
          <p:cNvPr id="51" name="Text Box 5">
            <a:extLst>
              <a:ext uri="{FF2B5EF4-FFF2-40B4-BE49-F238E27FC236}">
                <a16:creationId xmlns:a16="http://schemas.microsoft.com/office/drawing/2014/main" id="{20466748-BABA-EB4E-B510-A1E31A67611F}"/>
              </a:ext>
            </a:extLst>
          </p:cNvPr>
          <p:cNvSpPr txBox="1">
            <a:spLocks noChangeArrowheads="1"/>
          </p:cNvSpPr>
          <p:nvPr/>
        </p:nvSpPr>
        <p:spPr bwMode="auto">
          <a:xfrm>
            <a:off x="1261161" y="4954385"/>
            <a:ext cx="2313920" cy="107630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Can you extract the bare bones of</a:t>
            </a:r>
            <a:br>
              <a:rPr lang="en-GB" altLang="en-US" sz="1600" dirty="0">
                <a:solidFill>
                  <a:srgbClr val="414042"/>
                </a:solidFill>
              </a:rPr>
            </a:br>
            <a:r>
              <a:rPr lang="en-GB" altLang="en-US" sz="1600" dirty="0">
                <a:solidFill>
                  <a:srgbClr val="414042"/>
                </a:solidFill>
              </a:rPr>
              <a:t>the theme?</a:t>
            </a:r>
          </a:p>
        </p:txBody>
      </p:sp>
      <p:sp>
        <p:nvSpPr>
          <p:cNvPr id="52" name="Text Box 6">
            <a:extLst>
              <a:ext uri="{FF2B5EF4-FFF2-40B4-BE49-F238E27FC236}">
                <a16:creationId xmlns:a16="http://schemas.microsoft.com/office/drawing/2014/main" id="{B4841CFF-377D-6D46-8362-CE01E1B7D23C}"/>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How are the characters introduced?</a:t>
            </a:r>
          </a:p>
        </p:txBody>
      </p:sp>
      <p:sp>
        <p:nvSpPr>
          <p:cNvPr id="53" name="Text Box 7">
            <a:extLst>
              <a:ext uri="{FF2B5EF4-FFF2-40B4-BE49-F238E27FC236}">
                <a16:creationId xmlns:a16="http://schemas.microsoft.com/office/drawing/2014/main" id="{01A9D88E-24E3-1B47-8D1F-28192D4F0F03}"/>
              </a:ext>
            </a:extLst>
          </p:cNvPr>
          <p:cNvSpPr txBox="1">
            <a:spLocks noChangeArrowheads="1"/>
          </p:cNvSpPr>
          <p:nvPr/>
        </p:nvSpPr>
        <p:spPr bwMode="auto">
          <a:xfrm>
            <a:off x="1261117" y="1818594"/>
            <a:ext cx="2313963"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effect has been created and how did the writer do that?</a:t>
            </a:r>
          </a:p>
        </p:txBody>
      </p:sp>
      <p:sp>
        <p:nvSpPr>
          <p:cNvPr id="54" name="Text Box 8">
            <a:extLst>
              <a:ext uri="{FF2B5EF4-FFF2-40B4-BE49-F238E27FC236}">
                <a16:creationId xmlns:a16="http://schemas.microsoft.com/office/drawing/2014/main" id="{A10183B7-3D79-DC4C-B9B4-A0C32451906F}"/>
              </a:ext>
            </a:extLst>
          </p:cNvPr>
          <p:cNvSpPr txBox="1">
            <a:spLocks noChangeArrowheads="1"/>
          </p:cNvSpPr>
          <p:nvPr/>
        </p:nvSpPr>
        <p:spPr bwMode="auto">
          <a:xfrm>
            <a:off x="1261117" y="3063977"/>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What clues has the writer included to reveal how the character feels through action</a:t>
            </a:r>
            <a:br>
              <a:rPr lang="en-GB" altLang="en-US" sz="1600" dirty="0">
                <a:solidFill>
                  <a:srgbClr val="414042"/>
                </a:solidFill>
              </a:rPr>
            </a:br>
            <a:r>
              <a:rPr lang="en-GB" altLang="en-US" sz="1600" dirty="0">
                <a:solidFill>
                  <a:srgbClr val="414042"/>
                </a:solidFill>
              </a:rPr>
              <a:t>and dialogue?</a:t>
            </a:r>
          </a:p>
        </p:txBody>
      </p:sp>
      <p:sp>
        <p:nvSpPr>
          <p:cNvPr id="55" name="Text Box 9">
            <a:extLst>
              <a:ext uri="{FF2B5EF4-FFF2-40B4-BE49-F238E27FC236}">
                <a16:creationId xmlns:a16="http://schemas.microsoft.com/office/drawing/2014/main" id="{7D9B646C-372B-9542-8BD0-81BACB079E9F}"/>
              </a:ext>
            </a:extLst>
          </p:cNvPr>
          <p:cNvSpPr txBox="1">
            <a:spLocks noChangeArrowheads="1"/>
          </p:cNvSpPr>
          <p:nvPr/>
        </p:nvSpPr>
        <p:spPr bwMode="auto">
          <a:xfrm>
            <a:off x="8271543" y="3063977"/>
            <a:ext cx="2562546" cy="2114400"/>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 writer organised the text?</a:t>
            </a:r>
          </a:p>
        </p:txBody>
      </p:sp>
      <p:sp>
        <p:nvSpPr>
          <p:cNvPr id="56" name="Text Box 6">
            <a:extLst>
              <a:ext uri="{FF2B5EF4-FFF2-40B4-BE49-F238E27FC236}">
                <a16:creationId xmlns:a16="http://schemas.microsoft.com/office/drawing/2014/main" id="{E167EFBE-114A-9E40-91FF-674599559B73}"/>
              </a:ext>
            </a:extLst>
          </p:cNvPr>
          <p:cNvSpPr txBox="1">
            <a:spLocks noChangeArrowheads="1"/>
          </p:cNvSpPr>
          <p:nvPr/>
        </p:nvSpPr>
        <p:spPr bwMode="auto">
          <a:xfrm>
            <a:off x="8271543" y="1829864"/>
            <a:ext cx="2562546"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words and phrases has the writer chosen to create the effects?</a:t>
            </a:r>
          </a:p>
        </p:txBody>
      </p:sp>
      <p:sp>
        <p:nvSpPr>
          <p:cNvPr id="57" name="Text Box 6">
            <a:extLst>
              <a:ext uri="{FF2B5EF4-FFF2-40B4-BE49-F238E27FC236}">
                <a16:creationId xmlns:a16="http://schemas.microsoft.com/office/drawing/2014/main" id="{7D6AE0A8-1B36-C348-B3B3-2C71B1090114}"/>
              </a:ext>
            </a:extLst>
          </p:cNvPr>
          <p:cNvSpPr txBox="1">
            <a:spLocks noChangeArrowheads="1"/>
          </p:cNvSpPr>
          <p:nvPr/>
        </p:nvSpPr>
        <p:spPr bwMode="auto">
          <a:xfrm>
            <a:off x="3889131" y="5426453"/>
            <a:ext cx="6944958" cy="58641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 writer used different sentence structures?</a:t>
            </a:r>
          </a:p>
        </p:txBody>
      </p:sp>
    </p:spTree>
    <p:extLst>
      <p:ext uri="{BB962C8B-B14F-4D97-AF65-F5344CB8AC3E}">
        <p14:creationId xmlns:p14="http://schemas.microsoft.com/office/powerpoint/2010/main" val="22452253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052FB62-C7E5-2147-A0D2-DB9C44B4BC06}"/>
              </a:ext>
            </a:extLst>
          </p:cNvPr>
          <p:cNvSpPr txBox="1"/>
          <p:nvPr/>
        </p:nvSpPr>
        <p:spPr>
          <a:xfrm>
            <a:off x="0" y="1796028"/>
            <a:ext cx="12192000" cy="3724096"/>
          </a:xfrm>
          <a:prstGeom prst="rect">
            <a:avLst/>
          </a:prstGeom>
          <a:noFill/>
        </p:spPr>
        <p:txBody>
          <a:bodyPr wrap="square">
            <a:spAutoFit/>
          </a:bodyPr>
          <a:lstStyle/>
          <a:p>
            <a:pPr algn="ctr">
              <a:spcBef>
                <a:spcPts val="1500"/>
              </a:spcBef>
            </a:pPr>
            <a:r>
              <a:rPr lang="en-GB" altLang="en-US" sz="2300" dirty="0">
                <a:solidFill>
                  <a:srgbClr val="3E3F41"/>
                </a:solidFill>
                <a:latin typeface="Comic Sans MS" panose="030F0702030302020204" pitchFamily="66" charset="0"/>
              </a:rPr>
              <a:t>Examples of ‘weasel words’</a:t>
            </a:r>
          </a:p>
          <a:p>
            <a:pPr algn="ctr">
              <a:spcBef>
                <a:spcPts val="1500"/>
              </a:spcBef>
            </a:pPr>
            <a:r>
              <a:rPr lang="en-GB" altLang="en-US" sz="2300" b="1" dirty="0">
                <a:solidFill>
                  <a:srgbClr val="3E3F41"/>
                </a:solidFill>
                <a:latin typeface="Comic Sans MS" panose="030F0702030302020204" pitchFamily="66" charset="0"/>
              </a:rPr>
              <a:t>Everyone knows</a:t>
            </a:r>
            <a:r>
              <a:rPr lang="en-GB" altLang="en-US" sz="2300" dirty="0">
                <a:solidFill>
                  <a:srgbClr val="3E3F41"/>
                </a:solidFill>
                <a:latin typeface="Comic Sans MS" panose="030F0702030302020204" pitchFamily="66" charset="0"/>
              </a:rPr>
              <a:t>... </a:t>
            </a:r>
            <a:r>
              <a:rPr lang="en-GB" altLang="en-US" sz="2300" i="1" dirty="0">
                <a:solidFill>
                  <a:srgbClr val="0070C0"/>
                </a:solidFill>
                <a:latin typeface="Comic Sans MS" panose="030F0702030302020204" pitchFamily="66" charset="0"/>
              </a:rPr>
              <a:t>(Who is everyone? How do they know?)</a:t>
            </a:r>
          </a:p>
          <a:p>
            <a:pPr algn="ctr">
              <a:spcBef>
                <a:spcPts val="1500"/>
              </a:spcBef>
            </a:pPr>
            <a:r>
              <a:rPr lang="en-GB" altLang="en-US" sz="2300" b="1" dirty="0">
                <a:solidFill>
                  <a:srgbClr val="3E3F41"/>
                </a:solidFill>
                <a:latin typeface="Comic Sans MS" panose="030F0702030302020204" pitchFamily="66" charset="0"/>
              </a:rPr>
              <a:t>Clearly</a:t>
            </a:r>
            <a:r>
              <a:rPr lang="en-GB" altLang="en-US" sz="2300" dirty="0">
                <a:solidFill>
                  <a:srgbClr val="3E3F41"/>
                </a:solidFill>
                <a:latin typeface="Comic Sans MS" panose="030F0702030302020204" pitchFamily="66" charset="0"/>
              </a:rPr>
              <a:t>... </a:t>
            </a:r>
            <a:r>
              <a:rPr lang="en-GB" altLang="en-US" sz="2300" i="1" dirty="0">
                <a:solidFill>
                  <a:srgbClr val="0070C0"/>
                </a:solidFill>
                <a:latin typeface="Comic Sans MS" panose="030F0702030302020204" pitchFamily="66" charset="0"/>
              </a:rPr>
              <a:t>(Don’t question this!)</a:t>
            </a:r>
            <a:endParaRPr lang="en-GB" altLang="en-US" sz="2300" i="1" dirty="0">
              <a:solidFill>
                <a:schemeClr val="accent2"/>
              </a:solidFill>
              <a:latin typeface="Comic Sans MS" panose="030F0702030302020204" pitchFamily="66" charset="0"/>
            </a:endParaRPr>
          </a:p>
          <a:p>
            <a:pPr algn="ctr">
              <a:spcBef>
                <a:spcPts val="1500"/>
              </a:spcBef>
            </a:pPr>
            <a:r>
              <a:rPr lang="en-GB" altLang="en-US" sz="2300" b="1" dirty="0">
                <a:solidFill>
                  <a:srgbClr val="3E3F41"/>
                </a:solidFill>
                <a:latin typeface="Comic Sans MS" panose="030F0702030302020204" pitchFamily="66" charset="0"/>
              </a:rPr>
              <a:t>Surely you wouldn’t want to miss</a:t>
            </a:r>
            <a:r>
              <a:rPr lang="en-GB" altLang="en-US" sz="2300" dirty="0">
                <a:solidFill>
                  <a:srgbClr val="3E3F41"/>
                </a:solidFill>
                <a:latin typeface="Comic Sans MS" panose="030F0702030302020204" pitchFamily="66" charset="0"/>
              </a:rPr>
              <a:t>... </a:t>
            </a:r>
            <a:r>
              <a:rPr lang="en-GB" altLang="en-US" sz="2300" i="1" dirty="0">
                <a:solidFill>
                  <a:srgbClr val="0070C0"/>
                </a:solidFill>
                <a:latin typeface="Comic Sans MS" panose="030F0702030302020204" pitchFamily="66" charset="0"/>
              </a:rPr>
              <a:t>(Why not?)</a:t>
            </a:r>
          </a:p>
          <a:p>
            <a:pPr algn="ctr">
              <a:spcBef>
                <a:spcPts val="1500"/>
              </a:spcBef>
            </a:pPr>
            <a:r>
              <a:rPr lang="en-GB" altLang="en-US" sz="2300" b="1" dirty="0">
                <a:solidFill>
                  <a:srgbClr val="3E3F41"/>
                </a:solidFill>
                <a:latin typeface="Comic Sans MS" panose="030F0702030302020204" pitchFamily="66" charset="0"/>
              </a:rPr>
              <a:t>It is known that</a:t>
            </a:r>
            <a:r>
              <a:rPr lang="en-GB" altLang="en-US" sz="2300" dirty="0">
                <a:solidFill>
                  <a:srgbClr val="3E3F41"/>
                </a:solidFill>
                <a:latin typeface="Comic Sans MS" panose="030F0702030302020204" pitchFamily="66" charset="0"/>
              </a:rPr>
              <a:t>... </a:t>
            </a:r>
            <a:r>
              <a:rPr lang="en-GB" altLang="en-US" sz="2300" i="1" dirty="0">
                <a:solidFill>
                  <a:srgbClr val="0070C0"/>
                </a:solidFill>
                <a:latin typeface="Comic Sans MS" panose="030F0702030302020204" pitchFamily="66" charset="0"/>
              </a:rPr>
              <a:t>(Who knows?)</a:t>
            </a:r>
            <a:endParaRPr lang="en-GB" altLang="en-US" sz="2300" i="1" dirty="0">
              <a:solidFill>
                <a:schemeClr val="accent2"/>
              </a:solidFill>
              <a:latin typeface="Comic Sans MS" panose="030F0702030302020204" pitchFamily="66" charset="0"/>
            </a:endParaRPr>
          </a:p>
          <a:p>
            <a:pPr algn="ctr">
              <a:spcBef>
                <a:spcPts val="1500"/>
              </a:spcBef>
            </a:pPr>
            <a:r>
              <a:rPr lang="en-GB" altLang="en-US" sz="2300" b="1" dirty="0">
                <a:solidFill>
                  <a:srgbClr val="3E3F41"/>
                </a:solidFill>
                <a:latin typeface="Comic Sans MS" panose="030F0702030302020204" pitchFamily="66" charset="0"/>
              </a:rPr>
              <a:t>There is no doubt</a:t>
            </a:r>
            <a:r>
              <a:rPr lang="en-GB" altLang="en-US" sz="2300" dirty="0">
                <a:solidFill>
                  <a:srgbClr val="3E3F41"/>
                </a:solidFill>
                <a:latin typeface="Comic Sans MS" panose="030F0702030302020204" pitchFamily="66" charset="0"/>
              </a:rPr>
              <a:t>... </a:t>
            </a:r>
            <a:r>
              <a:rPr lang="en-GB" altLang="en-US" sz="2300" i="1" dirty="0">
                <a:solidFill>
                  <a:srgbClr val="0070C0"/>
                </a:solidFill>
                <a:latin typeface="Comic Sans MS" panose="030F0702030302020204" pitchFamily="66" charset="0"/>
              </a:rPr>
              <a:t>(There might be)</a:t>
            </a:r>
          </a:p>
          <a:p>
            <a:pPr algn="ctr">
              <a:spcBef>
                <a:spcPts val="1500"/>
              </a:spcBef>
            </a:pPr>
            <a:r>
              <a:rPr lang="en-GB" altLang="en-US" sz="2300" b="1" dirty="0">
                <a:solidFill>
                  <a:srgbClr val="3E3F41"/>
                </a:solidFill>
                <a:latin typeface="Comic Sans MS" panose="030F0702030302020204" pitchFamily="66" charset="0"/>
              </a:rPr>
              <a:t>No-one can deny… </a:t>
            </a:r>
            <a:r>
              <a:rPr lang="en-GB" altLang="en-US" sz="2300" i="1" dirty="0">
                <a:solidFill>
                  <a:srgbClr val="0070C0"/>
                </a:solidFill>
                <a:latin typeface="Comic Sans MS" panose="030F0702030302020204" pitchFamily="66" charset="0"/>
              </a:rPr>
              <a:t>(Someone could!)</a:t>
            </a:r>
          </a:p>
        </p:txBody>
      </p:sp>
      <p:sp>
        <p:nvSpPr>
          <p:cNvPr id="12" name="Text Box 6">
            <a:extLst>
              <a:ext uri="{FF2B5EF4-FFF2-40B4-BE49-F238E27FC236}">
                <a16:creationId xmlns:a16="http://schemas.microsoft.com/office/drawing/2014/main" id="{C405C186-A885-9547-9A48-E11223DC2578}"/>
              </a:ext>
            </a:extLst>
          </p:cNvPr>
          <p:cNvSpPr txBox="1">
            <a:spLocks noChangeArrowheads="1"/>
          </p:cNvSpPr>
          <p:nvPr/>
        </p:nvSpPr>
        <p:spPr bwMode="auto">
          <a:xfrm>
            <a:off x="833437" y="786664"/>
            <a:ext cx="985361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3E3F41"/>
                </a:solidFill>
                <a:latin typeface="Comic Sans MS" panose="030F0702030302020204" pitchFamily="66" charset="0"/>
              </a:rPr>
              <a:t>Weasel words are words and phrases used to make the reader think that something real and important has been said. They are made to sound truthful but are deliberately vague.</a:t>
            </a:r>
          </a:p>
        </p:txBody>
      </p:sp>
      <p:pic>
        <p:nvPicPr>
          <p:cNvPr id="13" name="Picture 5" descr="Free vector graphics of Ferret">
            <a:extLst>
              <a:ext uri="{FF2B5EF4-FFF2-40B4-BE49-F238E27FC236}">
                <a16:creationId xmlns:a16="http://schemas.microsoft.com/office/drawing/2014/main" id="{C2106888-EDAC-DA48-BF85-BB7A8C2D45D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50938" y="2963394"/>
            <a:ext cx="1620837" cy="3242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19141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240D2FF-53BF-C74D-BCF2-BAFA54541EB6}"/>
              </a:ext>
            </a:extLst>
          </p:cNvPr>
          <p:cNvSpPr/>
          <p:nvPr/>
        </p:nvSpPr>
        <p:spPr>
          <a:xfrm>
            <a:off x="728918" y="1263828"/>
            <a:ext cx="10812842" cy="473471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Subtitle 2">
            <a:extLst>
              <a:ext uri="{FF2B5EF4-FFF2-40B4-BE49-F238E27FC236}">
                <a16:creationId xmlns:a16="http://schemas.microsoft.com/office/drawing/2014/main" id="{02A62157-35FE-5E47-B54A-0D23F602F4FB}"/>
              </a:ext>
            </a:extLst>
          </p:cNvPr>
          <p:cNvSpPr txBox="1">
            <a:spLocks noChangeArrowheads="1"/>
          </p:cNvSpPr>
          <p:nvPr/>
        </p:nvSpPr>
        <p:spPr bwMode="auto">
          <a:xfrm>
            <a:off x="23813" y="548482"/>
            <a:ext cx="121681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3000" b="1" dirty="0">
                <a:solidFill>
                  <a:srgbClr val="0070C0"/>
                </a:solidFill>
              </a:rPr>
              <a:t>Weasel words</a:t>
            </a:r>
          </a:p>
        </p:txBody>
      </p:sp>
      <p:sp>
        <p:nvSpPr>
          <p:cNvPr id="3" name="TextBox 2">
            <a:extLst>
              <a:ext uri="{FF2B5EF4-FFF2-40B4-BE49-F238E27FC236}">
                <a16:creationId xmlns:a16="http://schemas.microsoft.com/office/drawing/2014/main" id="{6F419929-27E9-EF47-B77C-CC605383AF6F}"/>
              </a:ext>
            </a:extLst>
          </p:cNvPr>
          <p:cNvSpPr txBox="1"/>
          <p:nvPr/>
        </p:nvSpPr>
        <p:spPr>
          <a:xfrm>
            <a:off x="794369" y="1499834"/>
            <a:ext cx="10603261" cy="4262705"/>
          </a:xfrm>
          <a:prstGeom prst="rect">
            <a:avLst/>
          </a:prstGeom>
          <a:noFill/>
        </p:spPr>
        <p:txBody>
          <a:bodyPr wrap="square" rtlCol="0">
            <a:spAutoFit/>
          </a:bodyPr>
          <a:lstStyle/>
          <a:p>
            <a:pPr marL="139700">
              <a:spcBef>
                <a:spcPts val="1000"/>
              </a:spcBef>
            </a:pPr>
            <a:r>
              <a:rPr lang="en-GB" altLang="en-US" sz="1700" dirty="0">
                <a:solidFill>
                  <a:schemeClr val="bg1">
                    <a:lumMod val="95000"/>
                  </a:schemeClr>
                </a:solidFill>
                <a:latin typeface="Comic Sans MS" panose="030F0702030302020204" pitchFamily="66" charset="0"/>
              </a:rPr>
              <a:t>Welcome to </a:t>
            </a:r>
            <a:r>
              <a:rPr lang="en-GB" altLang="en-US" sz="1700" b="1" dirty="0">
                <a:solidFill>
                  <a:schemeClr val="bg1">
                    <a:lumMod val="95000"/>
                  </a:schemeClr>
                </a:solidFill>
                <a:latin typeface="Comic Sans MS" panose="030F0702030302020204" pitchFamily="66" charset="0"/>
              </a:rPr>
              <a:t>Robin Hood Land</a:t>
            </a:r>
            <a:r>
              <a:rPr lang="en-GB" altLang="en-US" sz="1700" dirty="0">
                <a:solidFill>
                  <a:schemeClr val="bg1">
                    <a:lumMod val="95000"/>
                  </a:schemeClr>
                </a:solidFill>
                <a:latin typeface="Comic Sans MS" panose="030F0702030302020204" pitchFamily="66" charset="0"/>
              </a:rPr>
              <a:t> – the UK’s newest and most exciting theme park.</a:t>
            </a:r>
          </a:p>
          <a:p>
            <a:pPr marL="139700">
              <a:spcBef>
                <a:spcPts val="1000"/>
              </a:spcBef>
            </a:pPr>
            <a:r>
              <a:rPr lang="en-GB" altLang="en-US" sz="1700" dirty="0">
                <a:solidFill>
                  <a:schemeClr val="bg1">
                    <a:lumMod val="95000"/>
                  </a:schemeClr>
                </a:solidFill>
                <a:latin typeface="Comic Sans MS" panose="030F0702030302020204" pitchFamily="66" charset="0"/>
              </a:rPr>
              <a:t>People say that this park has the most exciting attractions, the best activities and the most delicious food in our finest </a:t>
            </a:r>
            <a:r>
              <a:rPr lang="en-GB" altLang="en-US" sz="1700" b="1" dirty="0">
                <a:solidFill>
                  <a:schemeClr val="bg1">
                    <a:lumMod val="95000"/>
                  </a:schemeClr>
                </a:solidFill>
                <a:latin typeface="Comic Sans MS" panose="030F0702030302020204" pitchFamily="66" charset="0"/>
              </a:rPr>
              <a:t>Friar Tuck Café and Tea Room</a:t>
            </a:r>
            <a:r>
              <a:rPr lang="en-GB" altLang="en-US" sz="1700" dirty="0">
                <a:solidFill>
                  <a:schemeClr val="bg1">
                    <a:lumMod val="95000"/>
                  </a:schemeClr>
                </a:solidFill>
                <a:latin typeface="Comic Sans MS" panose="030F0702030302020204" pitchFamily="66" charset="0"/>
              </a:rPr>
              <a:t>. There is no doubt that our original surroundings and Medieval menu are first class. Surely you would not want to miss out on our stunning deals?</a:t>
            </a:r>
          </a:p>
          <a:p>
            <a:pPr marL="139700">
              <a:spcBef>
                <a:spcPts val="1000"/>
              </a:spcBef>
            </a:pPr>
            <a:r>
              <a:rPr lang="en-GB" altLang="en-US" sz="1700" dirty="0">
                <a:solidFill>
                  <a:schemeClr val="bg1">
                    <a:lumMod val="95000"/>
                  </a:schemeClr>
                </a:solidFill>
                <a:latin typeface="Comic Sans MS" panose="030F0702030302020204" pitchFamily="66" charset="0"/>
              </a:rPr>
              <a:t>Quite simply, we are the coolest theme park on offer!</a:t>
            </a:r>
          </a:p>
          <a:p>
            <a:pPr marL="139700">
              <a:spcBef>
                <a:spcPts val="1000"/>
              </a:spcBef>
            </a:pPr>
            <a:r>
              <a:rPr lang="en-GB" altLang="en-US" sz="1700" dirty="0">
                <a:solidFill>
                  <a:schemeClr val="bg1">
                    <a:lumMod val="95000"/>
                  </a:schemeClr>
                </a:solidFill>
                <a:latin typeface="Comic Sans MS" panose="030F0702030302020204" pitchFamily="66" charset="0"/>
              </a:rPr>
              <a:t>Scientist believe that spending time in the open air is good for you, so choose to relax, take a stroll or have a picnic in one of our spacious green areas.</a:t>
            </a:r>
          </a:p>
          <a:p>
            <a:pPr marL="139700">
              <a:spcBef>
                <a:spcPts val="1000"/>
              </a:spcBef>
            </a:pPr>
            <a:r>
              <a:rPr lang="en-GB" altLang="en-US" sz="1700" dirty="0">
                <a:solidFill>
                  <a:schemeClr val="bg1">
                    <a:lumMod val="95000"/>
                  </a:schemeClr>
                </a:solidFill>
                <a:latin typeface="Comic Sans MS" panose="030F0702030302020204" pitchFamily="66" charset="0"/>
              </a:rPr>
              <a:t>No one wants to miss </a:t>
            </a:r>
            <a:r>
              <a:rPr lang="en-GB" altLang="en-US" sz="1700" b="1" dirty="0">
                <a:solidFill>
                  <a:schemeClr val="bg1">
                    <a:lumMod val="95000"/>
                  </a:schemeClr>
                </a:solidFill>
                <a:latin typeface="Comic Sans MS" panose="030F0702030302020204" pitchFamily="66" charset="0"/>
              </a:rPr>
              <a:t>The Enchanted Forest</a:t>
            </a:r>
            <a:r>
              <a:rPr lang="en-GB" altLang="en-US" sz="1700" dirty="0">
                <a:solidFill>
                  <a:schemeClr val="bg1">
                    <a:lumMod val="95000"/>
                  </a:schemeClr>
                </a:solidFill>
                <a:latin typeface="Comic Sans MS" panose="030F0702030302020204" pitchFamily="66" charset="0"/>
              </a:rPr>
              <a:t>, which is a fantastic place to visit on a late summer’s afternoon.</a:t>
            </a:r>
          </a:p>
          <a:p>
            <a:pPr marL="139700">
              <a:spcBef>
                <a:spcPts val="1000"/>
              </a:spcBef>
            </a:pPr>
            <a:r>
              <a:rPr lang="en-GB" altLang="en-US" sz="1700" dirty="0">
                <a:solidFill>
                  <a:schemeClr val="bg1">
                    <a:lumMod val="95000"/>
                  </a:schemeClr>
                </a:solidFill>
                <a:latin typeface="Comic Sans MS" panose="030F0702030302020204" pitchFamily="66" charset="0"/>
              </a:rPr>
              <a:t>Everyone enjoys the thrilling high </a:t>
            </a:r>
            <a:r>
              <a:rPr lang="en-GB" altLang="en-US" sz="1700" b="1" dirty="0">
                <a:solidFill>
                  <a:schemeClr val="bg1">
                    <a:lumMod val="95000"/>
                  </a:schemeClr>
                </a:solidFill>
                <a:latin typeface="Comic Sans MS" panose="030F0702030302020204" pitchFamily="66" charset="0"/>
              </a:rPr>
              <a:t>Tree Top Walk</a:t>
            </a:r>
            <a:r>
              <a:rPr lang="en-GB" altLang="en-US" sz="1700" dirty="0">
                <a:solidFill>
                  <a:schemeClr val="bg1">
                    <a:lumMod val="95000"/>
                  </a:schemeClr>
                </a:solidFill>
                <a:latin typeface="Comic Sans MS" panose="030F0702030302020204" pitchFamily="66" charset="0"/>
              </a:rPr>
              <a:t> where Little John will guide you safely through</a:t>
            </a:r>
            <a:br>
              <a:rPr lang="en-GB" altLang="en-US" sz="1700" dirty="0">
                <a:solidFill>
                  <a:schemeClr val="bg1">
                    <a:lumMod val="95000"/>
                  </a:schemeClr>
                </a:solidFill>
                <a:latin typeface="Comic Sans MS" panose="030F0702030302020204" pitchFamily="66" charset="0"/>
              </a:rPr>
            </a:br>
            <a:r>
              <a:rPr lang="en-GB" altLang="en-US" sz="1700" dirty="0">
                <a:solidFill>
                  <a:schemeClr val="bg1">
                    <a:lumMod val="95000"/>
                  </a:schemeClr>
                </a:solidFill>
                <a:latin typeface="Comic Sans MS" panose="030F0702030302020204" pitchFamily="66" charset="0"/>
              </a:rPr>
              <a:t>the treetops and where you can enjoy views for miles around.</a:t>
            </a:r>
          </a:p>
          <a:p>
            <a:pPr marL="139700">
              <a:spcBef>
                <a:spcPts val="1000"/>
              </a:spcBef>
            </a:pPr>
            <a:r>
              <a:rPr lang="en-GB" altLang="en-US" sz="1700" dirty="0">
                <a:solidFill>
                  <a:schemeClr val="bg1">
                    <a:lumMod val="95000"/>
                  </a:schemeClr>
                </a:solidFill>
                <a:latin typeface="Comic Sans MS" panose="030F0702030302020204" pitchFamily="66" charset="0"/>
              </a:rPr>
              <a:t>There is no doubt that the most challenging activity is presented by the dastardly Sheriff of Nottingham who will test your skills as you work out your escape route from </a:t>
            </a:r>
            <a:r>
              <a:rPr lang="en-GB" altLang="en-US" sz="1700" b="1" dirty="0">
                <a:solidFill>
                  <a:schemeClr val="bg1">
                    <a:lumMod val="95000"/>
                  </a:schemeClr>
                </a:solidFill>
                <a:latin typeface="Comic Sans MS" panose="030F0702030302020204" pitchFamily="66" charset="0"/>
              </a:rPr>
              <a:t>The Castle Maze</a:t>
            </a:r>
            <a:r>
              <a:rPr lang="en-GB" altLang="en-US" sz="1700" dirty="0">
                <a:solidFill>
                  <a:schemeClr val="bg1">
                    <a:lumMod val="95000"/>
                  </a:schemeClr>
                </a:solidFill>
                <a:latin typeface="Comic Sans MS" panose="030F0702030302020204" pitchFamily="66" charset="0"/>
              </a:rPr>
              <a:t>.</a:t>
            </a:r>
          </a:p>
        </p:txBody>
      </p:sp>
    </p:spTree>
    <p:extLst>
      <p:ext uri="{BB962C8B-B14F-4D97-AF65-F5344CB8AC3E}">
        <p14:creationId xmlns:p14="http://schemas.microsoft.com/office/powerpoint/2010/main" val="11616410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240D2FF-53BF-C74D-BCF2-BAFA54541EB6}"/>
              </a:ext>
            </a:extLst>
          </p:cNvPr>
          <p:cNvSpPr/>
          <p:nvPr/>
        </p:nvSpPr>
        <p:spPr>
          <a:xfrm>
            <a:off x="728918" y="1263828"/>
            <a:ext cx="10812842" cy="473471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Subtitle 2">
            <a:extLst>
              <a:ext uri="{FF2B5EF4-FFF2-40B4-BE49-F238E27FC236}">
                <a16:creationId xmlns:a16="http://schemas.microsoft.com/office/drawing/2014/main" id="{02A62157-35FE-5E47-B54A-0D23F602F4FB}"/>
              </a:ext>
            </a:extLst>
          </p:cNvPr>
          <p:cNvSpPr txBox="1">
            <a:spLocks noChangeArrowheads="1"/>
          </p:cNvSpPr>
          <p:nvPr/>
        </p:nvSpPr>
        <p:spPr bwMode="auto">
          <a:xfrm>
            <a:off x="23813" y="548482"/>
            <a:ext cx="121681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3000" b="1" dirty="0">
                <a:solidFill>
                  <a:srgbClr val="0070C0"/>
                </a:solidFill>
              </a:rPr>
              <a:t>Weasel words</a:t>
            </a:r>
          </a:p>
        </p:txBody>
      </p:sp>
      <p:sp>
        <p:nvSpPr>
          <p:cNvPr id="3" name="TextBox 2">
            <a:extLst>
              <a:ext uri="{FF2B5EF4-FFF2-40B4-BE49-F238E27FC236}">
                <a16:creationId xmlns:a16="http://schemas.microsoft.com/office/drawing/2014/main" id="{6F419929-27E9-EF47-B77C-CC605383AF6F}"/>
              </a:ext>
            </a:extLst>
          </p:cNvPr>
          <p:cNvSpPr txBox="1"/>
          <p:nvPr/>
        </p:nvSpPr>
        <p:spPr>
          <a:xfrm>
            <a:off x="794369" y="1499834"/>
            <a:ext cx="10603261" cy="4262705"/>
          </a:xfrm>
          <a:prstGeom prst="rect">
            <a:avLst/>
          </a:prstGeom>
          <a:noFill/>
        </p:spPr>
        <p:txBody>
          <a:bodyPr wrap="square" rtlCol="0">
            <a:spAutoFit/>
          </a:bodyPr>
          <a:lstStyle/>
          <a:p>
            <a:pPr marL="139700">
              <a:spcBef>
                <a:spcPts val="1000"/>
              </a:spcBef>
            </a:pPr>
            <a:r>
              <a:rPr lang="en-GB" altLang="en-US" sz="1700" dirty="0">
                <a:solidFill>
                  <a:schemeClr val="bg1">
                    <a:lumMod val="95000"/>
                  </a:schemeClr>
                </a:solidFill>
                <a:latin typeface="Comic Sans MS" panose="030F0702030302020204" pitchFamily="66" charset="0"/>
              </a:rPr>
              <a:t>Welcome to </a:t>
            </a:r>
            <a:r>
              <a:rPr lang="en-GB" altLang="en-US" sz="1700" b="1" dirty="0">
                <a:solidFill>
                  <a:schemeClr val="bg1">
                    <a:lumMod val="95000"/>
                  </a:schemeClr>
                </a:solidFill>
                <a:latin typeface="Comic Sans MS" panose="030F0702030302020204" pitchFamily="66" charset="0"/>
              </a:rPr>
              <a:t>Robin Hood Land</a:t>
            </a:r>
            <a:r>
              <a:rPr lang="en-GB" altLang="en-US" sz="1700" dirty="0">
                <a:solidFill>
                  <a:schemeClr val="bg1">
                    <a:lumMod val="95000"/>
                  </a:schemeClr>
                </a:solidFill>
                <a:latin typeface="Comic Sans MS" panose="030F0702030302020204" pitchFamily="66" charset="0"/>
              </a:rPr>
              <a:t> – the UK’s newest and most exciting theme park.</a:t>
            </a:r>
          </a:p>
          <a:p>
            <a:pPr marL="139700">
              <a:spcBef>
                <a:spcPts val="1000"/>
              </a:spcBef>
            </a:pPr>
            <a:r>
              <a:rPr lang="en-GB" altLang="en-US" sz="1700" u="sng" dirty="0">
                <a:solidFill>
                  <a:schemeClr val="bg1">
                    <a:lumMod val="95000"/>
                  </a:schemeClr>
                </a:solidFill>
                <a:latin typeface="Comic Sans MS" panose="030F0702030302020204" pitchFamily="66" charset="0"/>
              </a:rPr>
              <a:t>People say that </a:t>
            </a:r>
            <a:r>
              <a:rPr lang="en-GB" altLang="en-US" sz="1700" dirty="0">
                <a:solidFill>
                  <a:schemeClr val="bg1">
                    <a:lumMod val="95000"/>
                  </a:schemeClr>
                </a:solidFill>
                <a:latin typeface="Comic Sans MS" panose="030F0702030302020204" pitchFamily="66" charset="0"/>
              </a:rPr>
              <a:t>this park has the most exciting attractions, the best activities and the most delicious food in our finest </a:t>
            </a:r>
            <a:r>
              <a:rPr lang="en-GB" altLang="en-US" sz="1700" b="1" dirty="0">
                <a:solidFill>
                  <a:schemeClr val="bg1">
                    <a:lumMod val="95000"/>
                  </a:schemeClr>
                </a:solidFill>
                <a:latin typeface="Comic Sans MS" panose="030F0702030302020204" pitchFamily="66" charset="0"/>
              </a:rPr>
              <a:t>Friar Tuck Café and Tea Room</a:t>
            </a:r>
            <a:r>
              <a:rPr lang="en-GB" altLang="en-US" sz="1700" dirty="0">
                <a:solidFill>
                  <a:schemeClr val="bg1">
                    <a:lumMod val="95000"/>
                  </a:schemeClr>
                </a:solidFill>
                <a:latin typeface="Comic Sans MS" panose="030F0702030302020204" pitchFamily="66" charset="0"/>
              </a:rPr>
              <a:t>. </a:t>
            </a:r>
            <a:r>
              <a:rPr lang="en-GB" altLang="en-US" sz="1700" u="sng" dirty="0">
                <a:solidFill>
                  <a:schemeClr val="bg1">
                    <a:lumMod val="95000"/>
                  </a:schemeClr>
                </a:solidFill>
                <a:latin typeface="Comic Sans MS" panose="030F0702030302020204" pitchFamily="66" charset="0"/>
              </a:rPr>
              <a:t>There is no doubt </a:t>
            </a:r>
            <a:r>
              <a:rPr lang="en-GB" altLang="en-US" sz="1700" dirty="0">
                <a:solidFill>
                  <a:schemeClr val="bg1">
                    <a:lumMod val="95000"/>
                  </a:schemeClr>
                </a:solidFill>
                <a:latin typeface="Comic Sans MS" panose="030F0702030302020204" pitchFamily="66" charset="0"/>
              </a:rPr>
              <a:t>that our original surroundings and Medieval menu are first class. Surely you would not want to miss out on our stunning deals?</a:t>
            </a:r>
          </a:p>
          <a:p>
            <a:pPr marL="139700">
              <a:spcBef>
                <a:spcPts val="1000"/>
              </a:spcBef>
            </a:pPr>
            <a:r>
              <a:rPr lang="en-GB" altLang="en-US" sz="1700" dirty="0">
                <a:solidFill>
                  <a:schemeClr val="bg1">
                    <a:lumMod val="95000"/>
                  </a:schemeClr>
                </a:solidFill>
                <a:latin typeface="Comic Sans MS" panose="030F0702030302020204" pitchFamily="66" charset="0"/>
              </a:rPr>
              <a:t>Quite simply, we are the coolest theme park on offer!</a:t>
            </a:r>
          </a:p>
          <a:p>
            <a:pPr marL="139700">
              <a:spcBef>
                <a:spcPts val="1000"/>
              </a:spcBef>
            </a:pPr>
            <a:r>
              <a:rPr lang="en-GB" altLang="en-US" sz="1700" u="sng" dirty="0">
                <a:solidFill>
                  <a:schemeClr val="bg1">
                    <a:lumMod val="95000"/>
                  </a:schemeClr>
                </a:solidFill>
                <a:latin typeface="Comic Sans MS" panose="030F0702030302020204" pitchFamily="66" charset="0"/>
              </a:rPr>
              <a:t>Scientist believe </a:t>
            </a:r>
            <a:r>
              <a:rPr lang="en-GB" altLang="en-US" sz="1700" dirty="0">
                <a:solidFill>
                  <a:schemeClr val="bg1">
                    <a:lumMod val="95000"/>
                  </a:schemeClr>
                </a:solidFill>
                <a:latin typeface="Comic Sans MS" panose="030F0702030302020204" pitchFamily="66" charset="0"/>
              </a:rPr>
              <a:t>that spending time in the open air is good for you, so choose to relax, take a stroll or have a picnic in one of our spacious green areas.</a:t>
            </a:r>
          </a:p>
          <a:p>
            <a:pPr marL="139700">
              <a:spcBef>
                <a:spcPts val="1000"/>
              </a:spcBef>
            </a:pPr>
            <a:r>
              <a:rPr lang="en-GB" altLang="en-US" sz="1700" u="sng" dirty="0">
                <a:solidFill>
                  <a:schemeClr val="bg1">
                    <a:lumMod val="95000"/>
                  </a:schemeClr>
                </a:solidFill>
                <a:latin typeface="Comic Sans MS" panose="030F0702030302020204" pitchFamily="66" charset="0"/>
              </a:rPr>
              <a:t>No one wants to miss </a:t>
            </a:r>
            <a:r>
              <a:rPr lang="en-GB" altLang="en-US" sz="1700" b="1" dirty="0">
                <a:solidFill>
                  <a:schemeClr val="bg1">
                    <a:lumMod val="95000"/>
                  </a:schemeClr>
                </a:solidFill>
                <a:latin typeface="Comic Sans MS" panose="030F0702030302020204" pitchFamily="66" charset="0"/>
              </a:rPr>
              <a:t>The Enchanted Forest</a:t>
            </a:r>
            <a:r>
              <a:rPr lang="en-GB" altLang="en-US" sz="1700" dirty="0">
                <a:solidFill>
                  <a:schemeClr val="bg1">
                    <a:lumMod val="95000"/>
                  </a:schemeClr>
                </a:solidFill>
                <a:latin typeface="Comic Sans MS" panose="030F0702030302020204" pitchFamily="66" charset="0"/>
              </a:rPr>
              <a:t>, which is a fantastic place to visit on a late summer’s afternoon.</a:t>
            </a:r>
          </a:p>
          <a:p>
            <a:pPr marL="139700">
              <a:spcBef>
                <a:spcPts val="1000"/>
              </a:spcBef>
            </a:pPr>
            <a:r>
              <a:rPr lang="en-GB" altLang="en-US" sz="1700" u="sng" dirty="0">
                <a:solidFill>
                  <a:schemeClr val="bg1">
                    <a:lumMod val="95000"/>
                  </a:schemeClr>
                </a:solidFill>
                <a:latin typeface="Comic Sans MS" panose="030F0702030302020204" pitchFamily="66" charset="0"/>
              </a:rPr>
              <a:t>Everyone enjoys </a:t>
            </a:r>
            <a:r>
              <a:rPr lang="en-GB" altLang="en-US" sz="1700" dirty="0">
                <a:solidFill>
                  <a:schemeClr val="bg1">
                    <a:lumMod val="95000"/>
                  </a:schemeClr>
                </a:solidFill>
                <a:latin typeface="Comic Sans MS" panose="030F0702030302020204" pitchFamily="66" charset="0"/>
              </a:rPr>
              <a:t>the thrilling high </a:t>
            </a:r>
            <a:r>
              <a:rPr lang="en-GB" altLang="en-US" sz="1700" b="1" dirty="0">
                <a:solidFill>
                  <a:schemeClr val="bg1">
                    <a:lumMod val="95000"/>
                  </a:schemeClr>
                </a:solidFill>
                <a:latin typeface="Comic Sans MS" panose="030F0702030302020204" pitchFamily="66" charset="0"/>
              </a:rPr>
              <a:t>Tree Top Walk</a:t>
            </a:r>
            <a:r>
              <a:rPr lang="en-GB" altLang="en-US" sz="1700" dirty="0">
                <a:solidFill>
                  <a:schemeClr val="bg1">
                    <a:lumMod val="95000"/>
                  </a:schemeClr>
                </a:solidFill>
                <a:latin typeface="Comic Sans MS" panose="030F0702030302020204" pitchFamily="66" charset="0"/>
              </a:rPr>
              <a:t> where Little John will guide you safely through</a:t>
            </a:r>
            <a:br>
              <a:rPr lang="en-GB" altLang="en-US" sz="1700" dirty="0">
                <a:solidFill>
                  <a:schemeClr val="bg1">
                    <a:lumMod val="95000"/>
                  </a:schemeClr>
                </a:solidFill>
                <a:latin typeface="Comic Sans MS" panose="030F0702030302020204" pitchFamily="66" charset="0"/>
              </a:rPr>
            </a:br>
            <a:r>
              <a:rPr lang="en-GB" altLang="en-US" sz="1700" dirty="0">
                <a:solidFill>
                  <a:schemeClr val="bg1">
                    <a:lumMod val="95000"/>
                  </a:schemeClr>
                </a:solidFill>
                <a:latin typeface="Comic Sans MS" panose="030F0702030302020204" pitchFamily="66" charset="0"/>
              </a:rPr>
              <a:t>the treetops and where you can enjoy views for miles around.</a:t>
            </a:r>
          </a:p>
          <a:p>
            <a:pPr marL="139700">
              <a:spcBef>
                <a:spcPts val="1000"/>
              </a:spcBef>
            </a:pPr>
            <a:r>
              <a:rPr lang="en-GB" altLang="en-US" sz="1700" u="sng" dirty="0">
                <a:solidFill>
                  <a:schemeClr val="bg1">
                    <a:lumMod val="95000"/>
                  </a:schemeClr>
                </a:solidFill>
                <a:latin typeface="Comic Sans MS" panose="030F0702030302020204" pitchFamily="66" charset="0"/>
              </a:rPr>
              <a:t>There is no doubt </a:t>
            </a:r>
            <a:r>
              <a:rPr lang="en-GB" altLang="en-US" sz="1700" dirty="0">
                <a:solidFill>
                  <a:schemeClr val="bg1">
                    <a:lumMod val="95000"/>
                  </a:schemeClr>
                </a:solidFill>
                <a:latin typeface="Comic Sans MS" panose="030F0702030302020204" pitchFamily="66" charset="0"/>
              </a:rPr>
              <a:t>that the most challenging activity is presented by the dastardly Sheriff of Nottingham who will test your skills as you work out your escape route from </a:t>
            </a:r>
            <a:r>
              <a:rPr lang="en-GB" altLang="en-US" sz="1700" b="1" dirty="0">
                <a:solidFill>
                  <a:schemeClr val="bg1">
                    <a:lumMod val="95000"/>
                  </a:schemeClr>
                </a:solidFill>
                <a:latin typeface="Comic Sans MS" panose="030F0702030302020204" pitchFamily="66" charset="0"/>
              </a:rPr>
              <a:t>The Castle Maze</a:t>
            </a:r>
            <a:r>
              <a:rPr lang="en-GB" altLang="en-US" sz="1700" dirty="0">
                <a:solidFill>
                  <a:schemeClr val="bg1">
                    <a:lumMod val="95000"/>
                  </a:schemeClr>
                </a:solidFill>
                <a:latin typeface="Comic Sans MS" panose="030F0702030302020204" pitchFamily="66" charset="0"/>
              </a:rPr>
              <a:t>.</a:t>
            </a:r>
          </a:p>
        </p:txBody>
      </p:sp>
    </p:spTree>
    <p:extLst>
      <p:ext uri="{BB962C8B-B14F-4D97-AF65-F5344CB8AC3E}">
        <p14:creationId xmlns:p14="http://schemas.microsoft.com/office/powerpoint/2010/main" val="42307156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
            <a:extLst>
              <a:ext uri="{FF2B5EF4-FFF2-40B4-BE49-F238E27FC236}">
                <a16:creationId xmlns:a16="http://schemas.microsoft.com/office/drawing/2014/main" id="{2C0DCAF0-B9C0-DB44-ACEF-4D50D3B39573}"/>
              </a:ext>
            </a:extLst>
          </p:cNvPr>
          <p:cNvGrpSpPr>
            <a:grpSpLocks/>
          </p:cNvGrpSpPr>
          <p:nvPr/>
        </p:nvGrpSpPr>
        <p:grpSpPr bwMode="auto">
          <a:xfrm>
            <a:off x="1144548" y="4324917"/>
            <a:ext cx="1876425" cy="1143000"/>
            <a:chOff x="1269" y="586"/>
            <a:chExt cx="888" cy="720"/>
          </a:xfrm>
        </p:grpSpPr>
        <p:sp>
          <p:nvSpPr>
            <p:cNvPr id="6" name="Freeform 3">
              <a:extLst>
                <a:ext uri="{FF2B5EF4-FFF2-40B4-BE49-F238E27FC236}">
                  <a16:creationId xmlns:a16="http://schemas.microsoft.com/office/drawing/2014/main" id="{EA8CE551-764A-CC4B-9F89-2EE3BBBC3560}"/>
                </a:ext>
              </a:extLst>
            </p:cNvPr>
            <p:cNvSpPr>
              <a:spLocks/>
            </p:cNvSpPr>
            <p:nvPr/>
          </p:nvSpPr>
          <p:spPr bwMode="auto">
            <a:xfrm>
              <a:off x="1269" y="673"/>
              <a:ext cx="888" cy="633"/>
            </a:xfrm>
            <a:custGeom>
              <a:avLst/>
              <a:gdLst>
                <a:gd name="T0" fmla="*/ 1166 w 1363"/>
                <a:gd name="T1" fmla="*/ 382 h 929"/>
                <a:gd name="T2" fmla="*/ 1337 w 1363"/>
                <a:gd name="T3" fmla="*/ 325 h 929"/>
                <a:gd name="T4" fmla="*/ 1360 w 1363"/>
                <a:gd name="T5" fmla="*/ 302 h 929"/>
                <a:gd name="T6" fmla="*/ 1314 w 1363"/>
                <a:gd name="T7" fmla="*/ 182 h 929"/>
                <a:gd name="T8" fmla="*/ 1280 w 1363"/>
                <a:gd name="T9" fmla="*/ 125 h 929"/>
                <a:gd name="T10" fmla="*/ 1246 w 1363"/>
                <a:gd name="T11" fmla="*/ 85 h 929"/>
                <a:gd name="T12" fmla="*/ 1132 w 1363"/>
                <a:gd name="T13" fmla="*/ 11 h 929"/>
                <a:gd name="T14" fmla="*/ 1006 w 1363"/>
                <a:gd name="T15" fmla="*/ 34 h 929"/>
                <a:gd name="T16" fmla="*/ 835 w 1363"/>
                <a:gd name="T17" fmla="*/ 0 h 929"/>
                <a:gd name="T18" fmla="*/ 618 w 1363"/>
                <a:gd name="T19" fmla="*/ 40 h 929"/>
                <a:gd name="T20" fmla="*/ 544 w 1363"/>
                <a:gd name="T21" fmla="*/ 91 h 929"/>
                <a:gd name="T22" fmla="*/ 487 w 1363"/>
                <a:gd name="T23" fmla="*/ 165 h 929"/>
                <a:gd name="T24" fmla="*/ 402 w 1363"/>
                <a:gd name="T25" fmla="*/ 125 h 929"/>
                <a:gd name="T26" fmla="*/ 293 w 1363"/>
                <a:gd name="T27" fmla="*/ 142 h 929"/>
                <a:gd name="T28" fmla="*/ 253 w 1363"/>
                <a:gd name="T29" fmla="*/ 177 h 929"/>
                <a:gd name="T30" fmla="*/ 236 w 1363"/>
                <a:gd name="T31" fmla="*/ 205 h 929"/>
                <a:gd name="T32" fmla="*/ 202 w 1363"/>
                <a:gd name="T33" fmla="*/ 262 h 929"/>
                <a:gd name="T34" fmla="*/ 174 w 1363"/>
                <a:gd name="T35" fmla="*/ 325 h 929"/>
                <a:gd name="T36" fmla="*/ 117 w 1363"/>
                <a:gd name="T37" fmla="*/ 524 h 929"/>
                <a:gd name="T38" fmla="*/ 77 w 1363"/>
                <a:gd name="T39" fmla="*/ 633 h 929"/>
                <a:gd name="T40" fmla="*/ 134 w 1363"/>
                <a:gd name="T41" fmla="*/ 667 h 929"/>
                <a:gd name="T42" fmla="*/ 214 w 1363"/>
                <a:gd name="T43" fmla="*/ 701 h 929"/>
                <a:gd name="T44" fmla="*/ 271 w 1363"/>
                <a:gd name="T45" fmla="*/ 713 h 929"/>
                <a:gd name="T46" fmla="*/ 396 w 1363"/>
                <a:gd name="T47" fmla="*/ 678 h 929"/>
                <a:gd name="T48" fmla="*/ 419 w 1363"/>
                <a:gd name="T49" fmla="*/ 610 h 929"/>
                <a:gd name="T50" fmla="*/ 425 w 1363"/>
                <a:gd name="T51" fmla="*/ 593 h 929"/>
                <a:gd name="T52" fmla="*/ 436 w 1363"/>
                <a:gd name="T53" fmla="*/ 633 h 929"/>
                <a:gd name="T54" fmla="*/ 464 w 1363"/>
                <a:gd name="T55" fmla="*/ 684 h 929"/>
                <a:gd name="T56" fmla="*/ 579 w 1363"/>
                <a:gd name="T57" fmla="*/ 770 h 929"/>
                <a:gd name="T58" fmla="*/ 647 w 1363"/>
                <a:gd name="T59" fmla="*/ 792 h 929"/>
                <a:gd name="T60" fmla="*/ 693 w 1363"/>
                <a:gd name="T61" fmla="*/ 821 h 929"/>
                <a:gd name="T62" fmla="*/ 721 w 1363"/>
                <a:gd name="T63" fmla="*/ 867 h 929"/>
                <a:gd name="T64" fmla="*/ 727 w 1363"/>
                <a:gd name="T65" fmla="*/ 889 h 929"/>
                <a:gd name="T66" fmla="*/ 886 w 1363"/>
                <a:gd name="T67" fmla="*/ 907 h 929"/>
                <a:gd name="T68" fmla="*/ 932 w 1363"/>
                <a:gd name="T69" fmla="*/ 901 h 929"/>
                <a:gd name="T70" fmla="*/ 938 w 1363"/>
                <a:gd name="T71" fmla="*/ 878 h 929"/>
                <a:gd name="T72" fmla="*/ 966 w 1363"/>
                <a:gd name="T73" fmla="*/ 884 h 929"/>
                <a:gd name="T74" fmla="*/ 1097 w 1363"/>
                <a:gd name="T75" fmla="*/ 878 h 929"/>
                <a:gd name="T76" fmla="*/ 1177 w 1363"/>
                <a:gd name="T77" fmla="*/ 832 h 929"/>
                <a:gd name="T78" fmla="*/ 1194 w 1363"/>
                <a:gd name="T79" fmla="*/ 678 h 929"/>
                <a:gd name="T80" fmla="*/ 1217 w 1363"/>
                <a:gd name="T81" fmla="*/ 593 h 929"/>
                <a:gd name="T82" fmla="*/ 1246 w 1363"/>
                <a:gd name="T83" fmla="*/ 547 h 929"/>
                <a:gd name="T84" fmla="*/ 1194 w 1363"/>
                <a:gd name="T85" fmla="*/ 490 h 929"/>
                <a:gd name="T86" fmla="*/ 1166 w 1363"/>
                <a:gd name="T87" fmla="*/ 382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3" h="929">
                  <a:moveTo>
                    <a:pt x="1166" y="382"/>
                  </a:moveTo>
                  <a:cubicBezTo>
                    <a:pt x="1223" y="362"/>
                    <a:pt x="1280" y="345"/>
                    <a:pt x="1337" y="325"/>
                  </a:cubicBezTo>
                  <a:cubicBezTo>
                    <a:pt x="1344" y="317"/>
                    <a:pt x="1359" y="313"/>
                    <a:pt x="1360" y="302"/>
                  </a:cubicBezTo>
                  <a:cubicBezTo>
                    <a:pt x="1363" y="275"/>
                    <a:pt x="1333" y="201"/>
                    <a:pt x="1314" y="182"/>
                  </a:cubicBezTo>
                  <a:cubicBezTo>
                    <a:pt x="1306" y="156"/>
                    <a:pt x="1298" y="145"/>
                    <a:pt x="1280" y="125"/>
                  </a:cubicBezTo>
                  <a:cubicBezTo>
                    <a:pt x="1273" y="105"/>
                    <a:pt x="1261" y="100"/>
                    <a:pt x="1246" y="85"/>
                  </a:cubicBezTo>
                  <a:cubicBezTo>
                    <a:pt x="1211" y="50"/>
                    <a:pt x="1179" y="28"/>
                    <a:pt x="1132" y="11"/>
                  </a:cubicBezTo>
                  <a:cubicBezTo>
                    <a:pt x="1082" y="14"/>
                    <a:pt x="1041" y="2"/>
                    <a:pt x="1006" y="34"/>
                  </a:cubicBezTo>
                  <a:cubicBezTo>
                    <a:pt x="947" y="13"/>
                    <a:pt x="900" y="4"/>
                    <a:pt x="835" y="0"/>
                  </a:cubicBezTo>
                  <a:cubicBezTo>
                    <a:pt x="755" y="4"/>
                    <a:pt x="692" y="14"/>
                    <a:pt x="618" y="40"/>
                  </a:cubicBezTo>
                  <a:cubicBezTo>
                    <a:pt x="590" y="50"/>
                    <a:pt x="573" y="81"/>
                    <a:pt x="544" y="91"/>
                  </a:cubicBezTo>
                  <a:cubicBezTo>
                    <a:pt x="521" y="115"/>
                    <a:pt x="498" y="133"/>
                    <a:pt x="487" y="165"/>
                  </a:cubicBezTo>
                  <a:cubicBezTo>
                    <a:pt x="467" y="134"/>
                    <a:pt x="438" y="130"/>
                    <a:pt x="402" y="125"/>
                  </a:cubicBezTo>
                  <a:cubicBezTo>
                    <a:pt x="351" y="129"/>
                    <a:pt x="334" y="130"/>
                    <a:pt x="293" y="142"/>
                  </a:cubicBezTo>
                  <a:cubicBezTo>
                    <a:pt x="281" y="156"/>
                    <a:pt x="266" y="164"/>
                    <a:pt x="253" y="177"/>
                  </a:cubicBezTo>
                  <a:cubicBezTo>
                    <a:pt x="239" y="224"/>
                    <a:pt x="259" y="167"/>
                    <a:pt x="236" y="205"/>
                  </a:cubicBezTo>
                  <a:cubicBezTo>
                    <a:pt x="220" y="231"/>
                    <a:pt x="229" y="237"/>
                    <a:pt x="202" y="262"/>
                  </a:cubicBezTo>
                  <a:cubicBezTo>
                    <a:pt x="194" y="285"/>
                    <a:pt x="191" y="307"/>
                    <a:pt x="174" y="325"/>
                  </a:cubicBezTo>
                  <a:cubicBezTo>
                    <a:pt x="151" y="391"/>
                    <a:pt x="135" y="456"/>
                    <a:pt x="117" y="524"/>
                  </a:cubicBezTo>
                  <a:cubicBezTo>
                    <a:pt x="108" y="558"/>
                    <a:pt x="101" y="606"/>
                    <a:pt x="77" y="633"/>
                  </a:cubicBezTo>
                  <a:cubicBezTo>
                    <a:pt x="60" y="680"/>
                    <a:pt x="0" y="657"/>
                    <a:pt x="134" y="667"/>
                  </a:cubicBezTo>
                  <a:cubicBezTo>
                    <a:pt x="163" y="677"/>
                    <a:pt x="184" y="694"/>
                    <a:pt x="214" y="701"/>
                  </a:cubicBezTo>
                  <a:cubicBezTo>
                    <a:pt x="233" y="705"/>
                    <a:pt x="271" y="713"/>
                    <a:pt x="271" y="713"/>
                  </a:cubicBezTo>
                  <a:cubicBezTo>
                    <a:pt x="325" y="709"/>
                    <a:pt x="361" y="717"/>
                    <a:pt x="396" y="678"/>
                  </a:cubicBezTo>
                  <a:cubicBezTo>
                    <a:pt x="404" y="655"/>
                    <a:pt x="411" y="633"/>
                    <a:pt x="419" y="610"/>
                  </a:cubicBezTo>
                  <a:cubicBezTo>
                    <a:pt x="421" y="604"/>
                    <a:pt x="425" y="593"/>
                    <a:pt x="425" y="593"/>
                  </a:cubicBezTo>
                  <a:cubicBezTo>
                    <a:pt x="435" y="536"/>
                    <a:pt x="427" y="568"/>
                    <a:pt x="436" y="633"/>
                  </a:cubicBezTo>
                  <a:cubicBezTo>
                    <a:pt x="438" y="646"/>
                    <a:pt x="458" y="682"/>
                    <a:pt x="464" y="684"/>
                  </a:cubicBezTo>
                  <a:cubicBezTo>
                    <a:pt x="512" y="700"/>
                    <a:pt x="537" y="745"/>
                    <a:pt x="579" y="770"/>
                  </a:cubicBezTo>
                  <a:cubicBezTo>
                    <a:pt x="598" y="781"/>
                    <a:pt x="625" y="786"/>
                    <a:pt x="647" y="792"/>
                  </a:cubicBezTo>
                  <a:cubicBezTo>
                    <a:pt x="662" y="803"/>
                    <a:pt x="681" y="807"/>
                    <a:pt x="693" y="821"/>
                  </a:cubicBezTo>
                  <a:cubicBezTo>
                    <a:pt x="706" y="836"/>
                    <a:pt x="708" y="852"/>
                    <a:pt x="721" y="867"/>
                  </a:cubicBezTo>
                  <a:cubicBezTo>
                    <a:pt x="723" y="874"/>
                    <a:pt x="720" y="887"/>
                    <a:pt x="727" y="889"/>
                  </a:cubicBezTo>
                  <a:cubicBezTo>
                    <a:pt x="746" y="895"/>
                    <a:pt x="860" y="904"/>
                    <a:pt x="886" y="907"/>
                  </a:cubicBezTo>
                  <a:cubicBezTo>
                    <a:pt x="915" y="915"/>
                    <a:pt x="914" y="929"/>
                    <a:pt x="932" y="901"/>
                  </a:cubicBezTo>
                  <a:cubicBezTo>
                    <a:pt x="934" y="893"/>
                    <a:pt x="931" y="882"/>
                    <a:pt x="938" y="878"/>
                  </a:cubicBezTo>
                  <a:cubicBezTo>
                    <a:pt x="947" y="874"/>
                    <a:pt x="956" y="884"/>
                    <a:pt x="966" y="884"/>
                  </a:cubicBezTo>
                  <a:cubicBezTo>
                    <a:pt x="1010" y="884"/>
                    <a:pt x="1053" y="880"/>
                    <a:pt x="1097" y="878"/>
                  </a:cubicBezTo>
                  <a:cubicBezTo>
                    <a:pt x="1131" y="869"/>
                    <a:pt x="1153" y="858"/>
                    <a:pt x="1177" y="832"/>
                  </a:cubicBezTo>
                  <a:cubicBezTo>
                    <a:pt x="1191" y="781"/>
                    <a:pt x="1188" y="730"/>
                    <a:pt x="1194" y="678"/>
                  </a:cubicBezTo>
                  <a:cubicBezTo>
                    <a:pt x="1197" y="654"/>
                    <a:pt x="1204" y="615"/>
                    <a:pt x="1217" y="593"/>
                  </a:cubicBezTo>
                  <a:cubicBezTo>
                    <a:pt x="1227" y="576"/>
                    <a:pt x="1239" y="567"/>
                    <a:pt x="1246" y="547"/>
                  </a:cubicBezTo>
                  <a:cubicBezTo>
                    <a:pt x="1239" y="499"/>
                    <a:pt x="1239" y="499"/>
                    <a:pt x="1194" y="490"/>
                  </a:cubicBezTo>
                  <a:cubicBezTo>
                    <a:pt x="1163" y="443"/>
                    <a:pt x="1166" y="446"/>
                    <a:pt x="1166" y="382"/>
                  </a:cubicBezTo>
                  <a:close/>
                </a:path>
              </a:pathLst>
            </a:custGeom>
            <a:solidFill>
              <a:schemeClr val="tx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7" name="Freeform 4">
              <a:extLst>
                <a:ext uri="{FF2B5EF4-FFF2-40B4-BE49-F238E27FC236}">
                  <a16:creationId xmlns:a16="http://schemas.microsoft.com/office/drawing/2014/main" id="{08055605-CAAF-AF41-A936-C6EC7E9E17EC}"/>
                </a:ext>
              </a:extLst>
            </p:cNvPr>
            <p:cNvSpPr>
              <a:spLocks/>
            </p:cNvSpPr>
            <p:nvPr/>
          </p:nvSpPr>
          <p:spPr bwMode="auto">
            <a:xfrm>
              <a:off x="1344" y="586"/>
              <a:ext cx="359" cy="273"/>
            </a:xfrm>
            <a:custGeom>
              <a:avLst/>
              <a:gdLst>
                <a:gd name="T0" fmla="*/ 235 w 421"/>
                <a:gd name="T1" fmla="*/ 301 h 353"/>
                <a:gd name="T2" fmla="*/ 188 w 421"/>
                <a:gd name="T3" fmla="*/ 242 h 353"/>
                <a:gd name="T4" fmla="*/ 88 w 421"/>
                <a:gd name="T5" fmla="*/ 178 h 353"/>
                <a:gd name="T6" fmla="*/ 70 w 421"/>
                <a:gd name="T7" fmla="*/ 166 h 353"/>
                <a:gd name="T8" fmla="*/ 35 w 421"/>
                <a:gd name="T9" fmla="*/ 154 h 353"/>
                <a:gd name="T10" fmla="*/ 6 w 421"/>
                <a:gd name="T11" fmla="*/ 125 h 353"/>
                <a:gd name="T12" fmla="*/ 106 w 421"/>
                <a:gd name="T13" fmla="*/ 19 h 353"/>
                <a:gd name="T14" fmla="*/ 165 w 421"/>
                <a:gd name="T15" fmla="*/ 36 h 353"/>
                <a:gd name="T16" fmla="*/ 170 w 421"/>
                <a:gd name="T17" fmla="*/ 54 h 353"/>
                <a:gd name="T18" fmla="*/ 200 w 421"/>
                <a:gd name="T19" fmla="*/ 107 h 353"/>
                <a:gd name="T20" fmla="*/ 217 w 421"/>
                <a:gd name="T21" fmla="*/ 160 h 353"/>
                <a:gd name="T22" fmla="*/ 229 w 421"/>
                <a:gd name="T23" fmla="*/ 195 h 353"/>
                <a:gd name="T24" fmla="*/ 247 w 421"/>
                <a:gd name="T25" fmla="*/ 213 h 353"/>
                <a:gd name="T26" fmla="*/ 306 w 421"/>
                <a:gd name="T27" fmla="*/ 36 h 353"/>
                <a:gd name="T28" fmla="*/ 406 w 421"/>
                <a:gd name="T29" fmla="*/ 42 h 353"/>
                <a:gd name="T30" fmla="*/ 394 w 421"/>
                <a:gd name="T31" fmla="*/ 89 h 353"/>
                <a:gd name="T32" fmla="*/ 323 w 421"/>
                <a:gd name="T33" fmla="*/ 178 h 353"/>
                <a:gd name="T34" fmla="*/ 270 w 421"/>
                <a:gd name="T35" fmla="*/ 242 h 353"/>
                <a:gd name="T36" fmla="*/ 247 w 421"/>
                <a:gd name="T37" fmla="*/ 277 h 353"/>
                <a:gd name="T38" fmla="*/ 229 w 421"/>
                <a:gd name="T39" fmla="*/ 289 h 353"/>
                <a:gd name="T40" fmla="*/ 235 w 421"/>
                <a:gd name="T41" fmla="*/ 301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1" h="353">
                  <a:moveTo>
                    <a:pt x="235" y="301"/>
                  </a:moveTo>
                  <a:cubicBezTo>
                    <a:pt x="226" y="275"/>
                    <a:pt x="214" y="251"/>
                    <a:pt x="188" y="242"/>
                  </a:cubicBezTo>
                  <a:cubicBezTo>
                    <a:pt x="169" y="216"/>
                    <a:pt x="121" y="187"/>
                    <a:pt x="88" y="178"/>
                  </a:cubicBezTo>
                  <a:cubicBezTo>
                    <a:pt x="82" y="174"/>
                    <a:pt x="77" y="169"/>
                    <a:pt x="70" y="166"/>
                  </a:cubicBezTo>
                  <a:cubicBezTo>
                    <a:pt x="59" y="161"/>
                    <a:pt x="35" y="154"/>
                    <a:pt x="35" y="154"/>
                  </a:cubicBezTo>
                  <a:cubicBezTo>
                    <a:pt x="26" y="148"/>
                    <a:pt x="8" y="138"/>
                    <a:pt x="6" y="125"/>
                  </a:cubicBezTo>
                  <a:cubicBezTo>
                    <a:pt x="0" y="82"/>
                    <a:pt x="72" y="30"/>
                    <a:pt x="106" y="19"/>
                  </a:cubicBezTo>
                  <a:cubicBezTo>
                    <a:pt x="120" y="21"/>
                    <a:pt x="153" y="20"/>
                    <a:pt x="165" y="36"/>
                  </a:cubicBezTo>
                  <a:cubicBezTo>
                    <a:pt x="169" y="41"/>
                    <a:pt x="167" y="48"/>
                    <a:pt x="170" y="54"/>
                  </a:cubicBezTo>
                  <a:cubicBezTo>
                    <a:pt x="179" y="72"/>
                    <a:pt x="192" y="89"/>
                    <a:pt x="200" y="107"/>
                  </a:cubicBezTo>
                  <a:cubicBezTo>
                    <a:pt x="212" y="133"/>
                    <a:pt x="210" y="138"/>
                    <a:pt x="217" y="160"/>
                  </a:cubicBezTo>
                  <a:cubicBezTo>
                    <a:pt x="221" y="172"/>
                    <a:pt x="229" y="195"/>
                    <a:pt x="229" y="195"/>
                  </a:cubicBezTo>
                  <a:cubicBezTo>
                    <a:pt x="239" y="353"/>
                    <a:pt x="238" y="282"/>
                    <a:pt x="247" y="213"/>
                  </a:cubicBezTo>
                  <a:cubicBezTo>
                    <a:pt x="254" y="157"/>
                    <a:pt x="253" y="71"/>
                    <a:pt x="306" y="36"/>
                  </a:cubicBezTo>
                  <a:cubicBezTo>
                    <a:pt x="329" y="0"/>
                    <a:pt x="376" y="24"/>
                    <a:pt x="406" y="42"/>
                  </a:cubicBezTo>
                  <a:cubicBezTo>
                    <a:pt x="421" y="67"/>
                    <a:pt x="418" y="73"/>
                    <a:pt x="394" y="89"/>
                  </a:cubicBezTo>
                  <a:cubicBezTo>
                    <a:pt x="373" y="121"/>
                    <a:pt x="348" y="149"/>
                    <a:pt x="323" y="178"/>
                  </a:cubicBezTo>
                  <a:cubicBezTo>
                    <a:pt x="303" y="201"/>
                    <a:pt x="296" y="225"/>
                    <a:pt x="270" y="242"/>
                  </a:cubicBezTo>
                  <a:cubicBezTo>
                    <a:pt x="266" y="248"/>
                    <a:pt x="252" y="272"/>
                    <a:pt x="247" y="277"/>
                  </a:cubicBezTo>
                  <a:cubicBezTo>
                    <a:pt x="242" y="282"/>
                    <a:pt x="232" y="283"/>
                    <a:pt x="229" y="289"/>
                  </a:cubicBezTo>
                  <a:cubicBezTo>
                    <a:pt x="227" y="293"/>
                    <a:pt x="233" y="297"/>
                    <a:pt x="235" y="301"/>
                  </a:cubicBezTo>
                  <a:close/>
                </a:path>
              </a:pathLst>
            </a:custGeom>
            <a:solidFill>
              <a:schemeClr val="tx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grpSp>
      <p:sp>
        <p:nvSpPr>
          <p:cNvPr id="8" name="Freeform 5">
            <a:extLst>
              <a:ext uri="{FF2B5EF4-FFF2-40B4-BE49-F238E27FC236}">
                <a16:creationId xmlns:a16="http://schemas.microsoft.com/office/drawing/2014/main" id="{EE7B0813-E942-4745-907C-44CA37C95A0D}"/>
              </a:ext>
            </a:extLst>
          </p:cNvPr>
          <p:cNvSpPr>
            <a:spLocks/>
          </p:cNvSpPr>
          <p:nvPr/>
        </p:nvSpPr>
        <p:spPr bwMode="auto">
          <a:xfrm>
            <a:off x="9491284" y="4358254"/>
            <a:ext cx="1239837" cy="1184275"/>
          </a:xfrm>
          <a:custGeom>
            <a:avLst/>
            <a:gdLst>
              <a:gd name="T0" fmla="*/ 167 w 901"/>
              <a:gd name="T1" fmla="*/ 234 h 1094"/>
              <a:gd name="T2" fmla="*/ 59 w 901"/>
              <a:gd name="T3" fmla="*/ 199 h 1094"/>
              <a:gd name="T4" fmla="*/ 105 w 901"/>
              <a:gd name="T5" fmla="*/ 142 h 1094"/>
              <a:gd name="T6" fmla="*/ 156 w 901"/>
              <a:gd name="T7" fmla="*/ 102 h 1094"/>
              <a:gd name="T8" fmla="*/ 241 w 901"/>
              <a:gd name="T9" fmla="*/ 51 h 1094"/>
              <a:gd name="T10" fmla="*/ 333 w 901"/>
              <a:gd name="T11" fmla="*/ 17 h 1094"/>
              <a:gd name="T12" fmla="*/ 401 w 901"/>
              <a:gd name="T13" fmla="*/ 5 h 1094"/>
              <a:gd name="T14" fmla="*/ 646 w 901"/>
              <a:gd name="T15" fmla="*/ 34 h 1094"/>
              <a:gd name="T16" fmla="*/ 692 w 901"/>
              <a:gd name="T17" fmla="*/ 62 h 1094"/>
              <a:gd name="T18" fmla="*/ 738 w 901"/>
              <a:gd name="T19" fmla="*/ 91 h 1094"/>
              <a:gd name="T20" fmla="*/ 772 w 901"/>
              <a:gd name="T21" fmla="*/ 137 h 1094"/>
              <a:gd name="T22" fmla="*/ 812 w 901"/>
              <a:gd name="T23" fmla="*/ 102 h 1094"/>
              <a:gd name="T24" fmla="*/ 817 w 901"/>
              <a:gd name="T25" fmla="*/ 85 h 1094"/>
              <a:gd name="T26" fmla="*/ 823 w 901"/>
              <a:gd name="T27" fmla="*/ 68 h 1094"/>
              <a:gd name="T28" fmla="*/ 806 w 901"/>
              <a:gd name="T29" fmla="*/ 131 h 1094"/>
              <a:gd name="T30" fmla="*/ 874 w 901"/>
              <a:gd name="T31" fmla="*/ 125 h 1094"/>
              <a:gd name="T32" fmla="*/ 892 w 901"/>
              <a:gd name="T33" fmla="*/ 119 h 1094"/>
              <a:gd name="T34" fmla="*/ 852 w 901"/>
              <a:gd name="T35" fmla="*/ 154 h 1094"/>
              <a:gd name="T36" fmla="*/ 829 w 901"/>
              <a:gd name="T37" fmla="*/ 182 h 1094"/>
              <a:gd name="T38" fmla="*/ 880 w 901"/>
              <a:gd name="T39" fmla="*/ 211 h 1094"/>
              <a:gd name="T40" fmla="*/ 840 w 901"/>
              <a:gd name="T41" fmla="*/ 216 h 1094"/>
              <a:gd name="T42" fmla="*/ 852 w 901"/>
              <a:gd name="T43" fmla="*/ 279 h 1094"/>
              <a:gd name="T44" fmla="*/ 886 w 901"/>
              <a:gd name="T45" fmla="*/ 348 h 1094"/>
              <a:gd name="T46" fmla="*/ 880 w 901"/>
              <a:gd name="T47" fmla="*/ 479 h 1094"/>
              <a:gd name="T48" fmla="*/ 874 w 901"/>
              <a:gd name="T49" fmla="*/ 581 h 1094"/>
              <a:gd name="T50" fmla="*/ 857 w 901"/>
              <a:gd name="T51" fmla="*/ 610 h 1094"/>
              <a:gd name="T52" fmla="*/ 789 w 901"/>
              <a:gd name="T53" fmla="*/ 764 h 1094"/>
              <a:gd name="T54" fmla="*/ 732 w 901"/>
              <a:gd name="T55" fmla="*/ 804 h 1094"/>
              <a:gd name="T56" fmla="*/ 658 w 901"/>
              <a:gd name="T57" fmla="*/ 815 h 1094"/>
              <a:gd name="T58" fmla="*/ 629 w 901"/>
              <a:gd name="T59" fmla="*/ 838 h 1094"/>
              <a:gd name="T60" fmla="*/ 601 w 901"/>
              <a:gd name="T61" fmla="*/ 884 h 1094"/>
              <a:gd name="T62" fmla="*/ 584 w 901"/>
              <a:gd name="T63" fmla="*/ 918 h 1094"/>
              <a:gd name="T64" fmla="*/ 412 w 901"/>
              <a:gd name="T65" fmla="*/ 1043 h 1094"/>
              <a:gd name="T66" fmla="*/ 327 w 901"/>
              <a:gd name="T67" fmla="*/ 1003 h 1094"/>
              <a:gd name="T68" fmla="*/ 321 w 901"/>
              <a:gd name="T69" fmla="*/ 986 h 1094"/>
              <a:gd name="T70" fmla="*/ 344 w 901"/>
              <a:gd name="T71" fmla="*/ 963 h 1094"/>
              <a:gd name="T72" fmla="*/ 361 w 901"/>
              <a:gd name="T73" fmla="*/ 929 h 1094"/>
              <a:gd name="T74" fmla="*/ 355 w 901"/>
              <a:gd name="T75" fmla="*/ 855 h 1094"/>
              <a:gd name="T76" fmla="*/ 321 w 901"/>
              <a:gd name="T77" fmla="*/ 844 h 1094"/>
              <a:gd name="T78" fmla="*/ 219 w 901"/>
              <a:gd name="T79" fmla="*/ 838 h 1094"/>
              <a:gd name="T80" fmla="*/ 150 w 901"/>
              <a:gd name="T81" fmla="*/ 798 h 1094"/>
              <a:gd name="T82" fmla="*/ 110 w 901"/>
              <a:gd name="T83" fmla="*/ 718 h 1094"/>
              <a:gd name="T84" fmla="*/ 105 w 901"/>
              <a:gd name="T85" fmla="*/ 650 h 1094"/>
              <a:gd name="T86" fmla="*/ 93 w 901"/>
              <a:gd name="T87" fmla="*/ 638 h 1094"/>
              <a:gd name="T88" fmla="*/ 48 w 901"/>
              <a:gd name="T89" fmla="*/ 541 h 1094"/>
              <a:gd name="T90" fmla="*/ 48 w 901"/>
              <a:gd name="T91" fmla="*/ 467 h 1094"/>
              <a:gd name="T92" fmla="*/ 65 w 901"/>
              <a:gd name="T93" fmla="*/ 462 h 1094"/>
              <a:gd name="T94" fmla="*/ 99 w 901"/>
              <a:gd name="T95" fmla="*/ 450 h 1094"/>
              <a:gd name="T96" fmla="*/ 150 w 901"/>
              <a:gd name="T97" fmla="*/ 399 h 1094"/>
              <a:gd name="T98" fmla="*/ 167 w 901"/>
              <a:gd name="T99" fmla="*/ 234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01" h="1094">
                <a:moveTo>
                  <a:pt x="167" y="234"/>
                </a:moveTo>
                <a:cubicBezTo>
                  <a:pt x="26" y="239"/>
                  <a:pt x="0" y="264"/>
                  <a:pt x="59" y="199"/>
                </a:cubicBezTo>
                <a:cubicBezTo>
                  <a:pt x="69" y="171"/>
                  <a:pt x="77" y="151"/>
                  <a:pt x="105" y="142"/>
                </a:cubicBezTo>
                <a:cubicBezTo>
                  <a:pt x="111" y="120"/>
                  <a:pt x="134" y="110"/>
                  <a:pt x="156" y="102"/>
                </a:cubicBezTo>
                <a:cubicBezTo>
                  <a:pt x="195" y="63"/>
                  <a:pt x="196" y="67"/>
                  <a:pt x="241" y="51"/>
                </a:cubicBezTo>
                <a:cubicBezTo>
                  <a:pt x="268" y="26"/>
                  <a:pt x="297" y="23"/>
                  <a:pt x="333" y="17"/>
                </a:cubicBezTo>
                <a:cubicBezTo>
                  <a:pt x="356" y="13"/>
                  <a:pt x="401" y="5"/>
                  <a:pt x="401" y="5"/>
                </a:cubicBezTo>
                <a:cubicBezTo>
                  <a:pt x="557" y="10"/>
                  <a:pt x="548" y="0"/>
                  <a:pt x="646" y="34"/>
                </a:cubicBezTo>
                <a:cubicBezTo>
                  <a:pt x="661" y="47"/>
                  <a:pt x="677" y="49"/>
                  <a:pt x="692" y="62"/>
                </a:cubicBezTo>
                <a:cubicBezTo>
                  <a:pt x="708" y="75"/>
                  <a:pt x="717" y="84"/>
                  <a:pt x="738" y="91"/>
                </a:cubicBezTo>
                <a:cubicBezTo>
                  <a:pt x="763" y="130"/>
                  <a:pt x="750" y="115"/>
                  <a:pt x="772" y="137"/>
                </a:cubicBezTo>
                <a:cubicBezTo>
                  <a:pt x="793" y="130"/>
                  <a:pt x="797" y="117"/>
                  <a:pt x="812" y="102"/>
                </a:cubicBezTo>
                <a:cubicBezTo>
                  <a:pt x="814" y="96"/>
                  <a:pt x="815" y="91"/>
                  <a:pt x="817" y="85"/>
                </a:cubicBezTo>
                <a:cubicBezTo>
                  <a:pt x="819" y="79"/>
                  <a:pt x="823" y="62"/>
                  <a:pt x="823" y="68"/>
                </a:cubicBezTo>
                <a:cubicBezTo>
                  <a:pt x="823" y="88"/>
                  <a:pt x="813" y="112"/>
                  <a:pt x="806" y="131"/>
                </a:cubicBezTo>
                <a:cubicBezTo>
                  <a:pt x="832" y="148"/>
                  <a:pt x="843" y="136"/>
                  <a:pt x="874" y="125"/>
                </a:cubicBezTo>
                <a:cubicBezTo>
                  <a:pt x="880" y="123"/>
                  <a:pt x="892" y="119"/>
                  <a:pt x="892" y="119"/>
                </a:cubicBezTo>
                <a:cubicBezTo>
                  <a:pt x="884" y="143"/>
                  <a:pt x="875" y="146"/>
                  <a:pt x="852" y="154"/>
                </a:cubicBezTo>
                <a:cubicBezTo>
                  <a:pt x="849" y="157"/>
                  <a:pt x="826" y="176"/>
                  <a:pt x="829" y="182"/>
                </a:cubicBezTo>
                <a:cubicBezTo>
                  <a:pt x="838" y="198"/>
                  <a:pt x="863" y="205"/>
                  <a:pt x="880" y="211"/>
                </a:cubicBezTo>
                <a:cubicBezTo>
                  <a:pt x="867" y="213"/>
                  <a:pt x="853" y="212"/>
                  <a:pt x="840" y="216"/>
                </a:cubicBezTo>
                <a:cubicBezTo>
                  <a:pt x="813" y="225"/>
                  <a:pt x="841" y="269"/>
                  <a:pt x="852" y="279"/>
                </a:cubicBezTo>
                <a:cubicBezTo>
                  <a:pt x="860" y="307"/>
                  <a:pt x="865" y="327"/>
                  <a:pt x="886" y="348"/>
                </a:cubicBezTo>
                <a:cubicBezTo>
                  <a:pt x="901" y="390"/>
                  <a:pt x="895" y="437"/>
                  <a:pt x="880" y="479"/>
                </a:cubicBezTo>
                <a:cubicBezTo>
                  <a:pt x="878" y="513"/>
                  <a:pt x="879" y="547"/>
                  <a:pt x="874" y="581"/>
                </a:cubicBezTo>
                <a:cubicBezTo>
                  <a:pt x="872" y="592"/>
                  <a:pt x="860" y="599"/>
                  <a:pt x="857" y="610"/>
                </a:cubicBezTo>
                <a:cubicBezTo>
                  <a:pt x="842" y="670"/>
                  <a:pt x="831" y="718"/>
                  <a:pt x="789" y="764"/>
                </a:cubicBezTo>
                <a:cubicBezTo>
                  <a:pt x="782" y="785"/>
                  <a:pt x="755" y="800"/>
                  <a:pt x="732" y="804"/>
                </a:cubicBezTo>
                <a:cubicBezTo>
                  <a:pt x="707" y="809"/>
                  <a:pt x="658" y="815"/>
                  <a:pt x="658" y="815"/>
                </a:cubicBezTo>
                <a:cubicBezTo>
                  <a:pt x="649" y="824"/>
                  <a:pt x="638" y="829"/>
                  <a:pt x="629" y="838"/>
                </a:cubicBezTo>
                <a:cubicBezTo>
                  <a:pt x="615" y="852"/>
                  <a:pt x="614" y="870"/>
                  <a:pt x="601" y="884"/>
                </a:cubicBezTo>
                <a:cubicBezTo>
                  <a:pt x="566" y="872"/>
                  <a:pt x="578" y="894"/>
                  <a:pt x="584" y="918"/>
                </a:cubicBezTo>
                <a:cubicBezTo>
                  <a:pt x="576" y="1094"/>
                  <a:pt x="600" y="1051"/>
                  <a:pt x="412" y="1043"/>
                </a:cubicBezTo>
                <a:cubicBezTo>
                  <a:pt x="379" y="1034"/>
                  <a:pt x="351" y="1029"/>
                  <a:pt x="327" y="1003"/>
                </a:cubicBezTo>
                <a:cubicBezTo>
                  <a:pt x="325" y="997"/>
                  <a:pt x="320" y="992"/>
                  <a:pt x="321" y="986"/>
                </a:cubicBezTo>
                <a:cubicBezTo>
                  <a:pt x="323" y="975"/>
                  <a:pt x="337" y="972"/>
                  <a:pt x="344" y="963"/>
                </a:cubicBezTo>
                <a:cubicBezTo>
                  <a:pt x="356" y="947"/>
                  <a:pt x="355" y="947"/>
                  <a:pt x="361" y="929"/>
                </a:cubicBezTo>
                <a:cubicBezTo>
                  <a:pt x="359" y="904"/>
                  <a:pt x="362" y="879"/>
                  <a:pt x="355" y="855"/>
                </a:cubicBezTo>
                <a:cubicBezTo>
                  <a:pt x="355" y="854"/>
                  <a:pt x="322" y="844"/>
                  <a:pt x="321" y="844"/>
                </a:cubicBezTo>
                <a:cubicBezTo>
                  <a:pt x="287" y="841"/>
                  <a:pt x="253" y="840"/>
                  <a:pt x="219" y="838"/>
                </a:cubicBezTo>
                <a:cubicBezTo>
                  <a:pt x="172" y="828"/>
                  <a:pt x="181" y="829"/>
                  <a:pt x="150" y="798"/>
                </a:cubicBezTo>
                <a:cubicBezTo>
                  <a:pt x="142" y="775"/>
                  <a:pt x="126" y="734"/>
                  <a:pt x="110" y="718"/>
                </a:cubicBezTo>
                <a:cubicBezTo>
                  <a:pt x="108" y="695"/>
                  <a:pt x="110" y="672"/>
                  <a:pt x="105" y="650"/>
                </a:cubicBezTo>
                <a:cubicBezTo>
                  <a:pt x="104" y="644"/>
                  <a:pt x="96" y="643"/>
                  <a:pt x="93" y="638"/>
                </a:cubicBezTo>
                <a:cubicBezTo>
                  <a:pt x="74" y="607"/>
                  <a:pt x="74" y="569"/>
                  <a:pt x="48" y="541"/>
                </a:cubicBezTo>
                <a:cubicBezTo>
                  <a:pt x="38" y="513"/>
                  <a:pt x="33" y="507"/>
                  <a:pt x="48" y="467"/>
                </a:cubicBezTo>
                <a:cubicBezTo>
                  <a:pt x="50" y="461"/>
                  <a:pt x="59" y="464"/>
                  <a:pt x="65" y="462"/>
                </a:cubicBezTo>
                <a:cubicBezTo>
                  <a:pt x="76" y="458"/>
                  <a:pt x="89" y="457"/>
                  <a:pt x="99" y="450"/>
                </a:cubicBezTo>
                <a:cubicBezTo>
                  <a:pt x="118" y="438"/>
                  <a:pt x="140" y="420"/>
                  <a:pt x="150" y="399"/>
                </a:cubicBezTo>
                <a:cubicBezTo>
                  <a:pt x="176" y="342"/>
                  <a:pt x="167" y="306"/>
                  <a:pt x="167" y="234"/>
                </a:cubicBezTo>
                <a:close/>
              </a:path>
            </a:pathLst>
          </a:custGeom>
          <a:solidFill>
            <a:schemeClr val="tx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pic>
        <p:nvPicPr>
          <p:cNvPr id="9" name="Picture 6" descr="Speech bubble by pascallapalme">
            <a:extLst>
              <a:ext uri="{FF2B5EF4-FFF2-40B4-BE49-F238E27FC236}">
                <a16:creationId xmlns:a16="http://schemas.microsoft.com/office/drawing/2014/main" id="{6ACB6EB6-B377-1A45-8F7F-B467ED0E174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777158" y="3200967"/>
            <a:ext cx="3438525" cy="22479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7" descr="Speech bubble by pascallapalme">
            <a:extLst>
              <a:ext uri="{FF2B5EF4-FFF2-40B4-BE49-F238E27FC236}">
                <a16:creationId xmlns:a16="http://schemas.microsoft.com/office/drawing/2014/main" id="{A9D26690-5FEB-C046-8AB3-3EAFA7C92E5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228592" y="3220017"/>
            <a:ext cx="3440113" cy="22479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8">
            <a:extLst>
              <a:ext uri="{FF2B5EF4-FFF2-40B4-BE49-F238E27FC236}">
                <a16:creationId xmlns:a16="http://schemas.microsoft.com/office/drawing/2014/main" id="{2FABF221-408C-4949-B250-72E4427F0163}"/>
              </a:ext>
            </a:extLst>
          </p:cNvPr>
          <p:cNvSpPr txBox="1">
            <a:spLocks noChangeArrowheads="1"/>
          </p:cNvSpPr>
          <p:nvPr/>
        </p:nvSpPr>
        <p:spPr bwMode="auto">
          <a:xfrm>
            <a:off x="1550948" y="1315471"/>
            <a:ext cx="9350731"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en-GB" altLang="en-US" sz="2400" dirty="0">
                <a:solidFill>
                  <a:srgbClr val="3E3F41"/>
                </a:solidFill>
                <a:latin typeface="Comic Sans MS" panose="030F0702030302020204" pitchFamily="66" charset="0"/>
              </a:rPr>
              <a:t>Explain to a partner what you understand about weasel words.</a:t>
            </a:r>
          </a:p>
          <a:p>
            <a:pPr eaLnBrk="0" hangingPunct="0">
              <a:spcBef>
                <a:spcPct val="50000"/>
              </a:spcBef>
            </a:pPr>
            <a:r>
              <a:rPr lang="en-GB" altLang="en-US" sz="2400" dirty="0">
                <a:solidFill>
                  <a:srgbClr val="3E3F41"/>
                </a:solidFill>
                <a:latin typeface="Comic Sans MS" panose="030F0702030302020204" pitchFamily="66" charset="0"/>
              </a:rPr>
              <a:t>Look through the websites and leaflets for attractions and see if you can find any!</a:t>
            </a:r>
          </a:p>
        </p:txBody>
      </p:sp>
    </p:spTree>
    <p:extLst>
      <p:ext uri="{BB962C8B-B14F-4D97-AF65-F5344CB8AC3E}">
        <p14:creationId xmlns:p14="http://schemas.microsoft.com/office/powerpoint/2010/main" val="13771374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2450" cy="234916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1a</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a:t>
            </a:r>
            <a:r>
              <a:rPr lang="en-GB" altLang="en-US" sz="2000" b="1" dirty="0">
                <a:solidFill>
                  <a:prstClr val="white"/>
                </a:solidFill>
                <a:latin typeface="Comic Sans MS" panose="030F0902030302020204" pitchFamily="66" charset="0"/>
              </a:rPr>
              <a:t>reader’s</a:t>
            </a:r>
            <a:r>
              <a:rPr lang="en-GB" altLang="en-US" b="1" dirty="0">
                <a:solidFill>
                  <a:prstClr val="white"/>
                </a:solidFill>
                <a:latin typeface="Comic Sans MS" panose="030F0902030302020204" pitchFamily="66" charset="0"/>
              </a:rPr>
              <a:t> eye: </a:t>
            </a:r>
          </a:p>
          <a:p>
            <a:pPr marL="138113" lvl="0">
              <a:spcBef>
                <a:spcPts val="700"/>
              </a:spcBef>
            </a:pPr>
            <a:r>
              <a:rPr lang="en-GB" altLang="en-US" sz="1700" dirty="0">
                <a:solidFill>
                  <a:prstClr val="white"/>
                </a:solidFill>
                <a:latin typeface="Comic Sans MS" panose="030F0902030302020204" pitchFamily="66" charset="0"/>
              </a:rPr>
              <a:t>Do I like it? </a:t>
            </a:r>
          </a:p>
          <a:p>
            <a:pPr marL="138113" lvl="0">
              <a:spcBef>
                <a:spcPts val="700"/>
              </a:spcBef>
            </a:pPr>
            <a:r>
              <a:rPr lang="en-GB" altLang="en-US" sz="1700" dirty="0">
                <a:solidFill>
                  <a:prstClr val="white"/>
                </a:solidFill>
                <a:latin typeface="Comic Sans MS" panose="030F0902030302020204" pitchFamily="66" charset="0"/>
              </a:rPr>
              <a:t>How does it</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affect me?</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772928" y="1437417"/>
            <a:ext cx="7356389" cy="4765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69875" indent="-182563">
              <a:spcBef>
                <a:spcPts val="1000"/>
              </a:spcBef>
              <a:buClr>
                <a:srgbClr val="0070C0"/>
              </a:buClr>
              <a:buFont typeface="Arial" panose="020B0604020202020204" pitchFamily="34" charset="0"/>
              <a:buChar char="•"/>
            </a:pPr>
            <a:r>
              <a:rPr lang="en-GB" altLang="en-US" sz="1600" i="1" dirty="0">
                <a:solidFill>
                  <a:srgbClr val="343433"/>
                </a:solidFill>
              </a:rPr>
              <a:t>‘</a:t>
            </a:r>
            <a:r>
              <a:rPr lang="en-GB" altLang="en-US" sz="1600" i="1" dirty="0">
                <a:solidFill>
                  <a:srgbClr val="414042"/>
                </a:solidFill>
              </a:rPr>
              <a:t>Think aloud’  </a:t>
            </a:r>
            <a:r>
              <a:rPr lang="en-GB" altLang="en-US" sz="1600" dirty="0">
                <a:solidFill>
                  <a:srgbClr val="414042"/>
                </a:solidFill>
              </a:rPr>
              <a:t>your thoughts as you read aloud to pupils.</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Ask yourselves questions that show how you monitor your own </a:t>
            </a:r>
            <a:br>
              <a:rPr lang="en-GB" altLang="en-US" sz="1600" dirty="0">
                <a:solidFill>
                  <a:srgbClr val="414042"/>
                </a:solidFill>
              </a:rPr>
            </a:br>
            <a:r>
              <a:rPr lang="en-GB" altLang="en-US" sz="1600" dirty="0">
                <a:solidFill>
                  <a:srgbClr val="414042"/>
                </a:solidFill>
              </a:rPr>
              <a:t>comprehension (demonstrating that it is acceptable to not fully </a:t>
            </a:r>
            <a:br>
              <a:rPr lang="en-GB" altLang="en-US" sz="1600" dirty="0">
                <a:solidFill>
                  <a:srgbClr val="414042"/>
                </a:solidFill>
              </a:rPr>
            </a:br>
            <a:r>
              <a:rPr lang="en-GB" altLang="en-US" sz="1600" dirty="0">
                <a:solidFill>
                  <a:srgbClr val="414042"/>
                </a:solidFill>
              </a:rPr>
              <a:t>understand on first reading but that you know this and also know what to do about it).</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Make </a:t>
            </a:r>
            <a:r>
              <a:rPr lang="en-GB" altLang="en-US" sz="1600" b="1" dirty="0">
                <a:solidFill>
                  <a:srgbClr val="414042"/>
                </a:solidFill>
              </a:rPr>
              <a:t>explicit</a:t>
            </a:r>
            <a:r>
              <a:rPr lang="en-GB" altLang="en-US" sz="1600" dirty="0">
                <a:solidFill>
                  <a:srgbClr val="414042"/>
                </a:solidFill>
              </a:rPr>
              <a:t> the thinking processes that result in drawing an inference.</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Demonstrate techniques and strategies as you use them, e.g. re-reading a section to clarify understanding, working out the meaning of words from contextual clues.</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Demonstrate speculating about the characters, setting and plot using tentative language, e.g. I wonder why he/she behaved like that? and make explicit the processes that result in drawing an inference.</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Explain your thinking as you use strategies to work out unfamiliar words, such as re-reading a section to clarify understanding, working out the meaning of words from contextual clues, analogy or by using etymology or morphology. </a:t>
            </a: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comprehending a text:</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33236225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4F88007-BF33-B457-E5FC-94304310F308}"/>
              </a:ext>
            </a:extLst>
          </p:cNvPr>
          <p:cNvSpPr txBox="1"/>
          <p:nvPr/>
        </p:nvSpPr>
        <p:spPr>
          <a:xfrm>
            <a:off x="782320" y="767801"/>
            <a:ext cx="10627360" cy="4114140"/>
          </a:xfrm>
          <a:prstGeom prst="rect">
            <a:avLst/>
          </a:prstGeom>
          <a:noFill/>
        </p:spPr>
        <p:txBody>
          <a:bodyPr wrap="square">
            <a:spAutoFit/>
          </a:bodyPr>
          <a:lstStyle/>
          <a:p>
            <a:pPr marL="108000">
              <a:lnSpc>
                <a:spcPct val="150000"/>
              </a:lnSpc>
            </a:pPr>
            <a:r>
              <a:rPr lang="en-GB" altLang="en-US" sz="1600" dirty="0">
                <a:solidFill>
                  <a:srgbClr val="3E3F41"/>
                </a:solidFill>
                <a:latin typeface="Comic Sans MS" panose="030F0702030302020204" pitchFamily="66" charset="0"/>
              </a:rPr>
              <a:t>Welcome to </a:t>
            </a:r>
            <a:r>
              <a:rPr lang="en-GB" altLang="en-US" sz="1600" b="1" dirty="0">
                <a:solidFill>
                  <a:srgbClr val="3E3F41"/>
                </a:solidFill>
                <a:latin typeface="Comic Sans MS" panose="030F0702030302020204" pitchFamily="66" charset="0"/>
              </a:rPr>
              <a:t>Robin Hood Land </a:t>
            </a:r>
            <a:r>
              <a:rPr lang="en-GB" altLang="en-US" sz="1600" dirty="0">
                <a:solidFill>
                  <a:srgbClr val="3E3F41"/>
                </a:solidFill>
                <a:latin typeface="Comic Sans MS" panose="030F0702030302020204" pitchFamily="66" charset="0"/>
              </a:rPr>
              <a:t>– the UK’s newest and most exciting theme park. You will experience the most exciting attractions, the best activities and the most delicious food in our finest </a:t>
            </a:r>
            <a:r>
              <a:rPr lang="en-GB" altLang="en-US" sz="1600" b="1" dirty="0">
                <a:solidFill>
                  <a:srgbClr val="3E3F41"/>
                </a:solidFill>
                <a:latin typeface="Comic Sans MS" panose="030F0702030302020204" pitchFamily="66" charset="0"/>
              </a:rPr>
              <a:t>Friar Tuck Café and Tea Room</a:t>
            </a:r>
            <a:r>
              <a:rPr lang="en-GB" altLang="en-US" sz="1600" dirty="0">
                <a:solidFill>
                  <a:srgbClr val="3E3F41"/>
                </a:solidFill>
                <a:latin typeface="Comic Sans MS" panose="030F0702030302020204" pitchFamily="66" charset="0"/>
              </a:rPr>
              <a:t>.  With our original surroundings and Medieval menu, you will be transported back in time. After your first experience, you will revisit many times. Quite simply, we are the coolest theme park on offer! You could choose to relax, take a stroll or have a picnic in one of our spacious green areas. You won’t want to miss </a:t>
            </a:r>
            <a:r>
              <a:rPr lang="en-GB" altLang="en-US" sz="1600" b="1" dirty="0">
                <a:solidFill>
                  <a:srgbClr val="3E3F41"/>
                </a:solidFill>
                <a:latin typeface="Comic Sans MS" panose="030F0702030302020204" pitchFamily="66" charset="0"/>
              </a:rPr>
              <a:t>The Enchanted Forest</a:t>
            </a:r>
            <a:r>
              <a:rPr lang="en-GB" altLang="en-US" sz="1600" dirty="0">
                <a:solidFill>
                  <a:srgbClr val="3E3F41"/>
                </a:solidFill>
                <a:latin typeface="Comic Sans MS" panose="030F0702030302020204" pitchFamily="66" charset="0"/>
              </a:rPr>
              <a:t>, which is a fantastic place to visit on a late summer’s afternoon. Hire one of the rowing boats and drift through the peaceful lagoons as the sun sets and the moon rises. Main Marian will be on hand to introduce you to the gentle woodland creatures. We can offer the adventure of a lifetime with our thrilling high </a:t>
            </a:r>
            <a:r>
              <a:rPr lang="en-GB" altLang="en-US" sz="1600" b="1" dirty="0">
                <a:solidFill>
                  <a:srgbClr val="3E3F41"/>
                </a:solidFill>
                <a:latin typeface="Comic Sans MS" panose="030F0702030302020204" pitchFamily="66" charset="0"/>
              </a:rPr>
              <a:t>Tree Top Walk </a:t>
            </a:r>
            <a:r>
              <a:rPr lang="en-GB" altLang="en-US" sz="1600" dirty="0">
                <a:solidFill>
                  <a:srgbClr val="3E3F41"/>
                </a:solidFill>
                <a:latin typeface="Comic Sans MS" panose="030F0702030302020204" pitchFamily="66" charset="0"/>
              </a:rPr>
              <a:t>where Little John will guide you safely through the treetops and where you can enjoy views for miles around. The dastardly Sheriff of Nottingham will test your skills as you work out your escape route from </a:t>
            </a:r>
            <a:r>
              <a:rPr lang="en-GB" altLang="en-US" sz="1600" b="1" dirty="0">
                <a:solidFill>
                  <a:srgbClr val="3E3F41"/>
                </a:solidFill>
                <a:latin typeface="Comic Sans MS" panose="030F0702030302020204" pitchFamily="66" charset="0"/>
              </a:rPr>
              <a:t>The Castle Maze</a:t>
            </a:r>
            <a:r>
              <a:rPr lang="en-GB" altLang="en-US" sz="1600" dirty="0">
                <a:solidFill>
                  <a:srgbClr val="3E3F41"/>
                </a:solidFill>
                <a:latin typeface="Comic Sans MS" panose="030F0702030302020204" pitchFamily="66" charset="0"/>
              </a:rPr>
              <a:t>. Can you free yourself from the Sheriff’s cunning traps? </a:t>
            </a:r>
          </a:p>
        </p:txBody>
      </p:sp>
      <p:sp>
        <p:nvSpPr>
          <p:cNvPr id="6" name="TextBox 5">
            <a:extLst>
              <a:ext uri="{FF2B5EF4-FFF2-40B4-BE49-F238E27FC236}">
                <a16:creationId xmlns:a16="http://schemas.microsoft.com/office/drawing/2014/main" id="{C8F78508-83A6-B5B5-CAC5-158D2F0312A3}"/>
              </a:ext>
            </a:extLst>
          </p:cNvPr>
          <p:cNvSpPr txBox="1"/>
          <p:nvPr/>
        </p:nvSpPr>
        <p:spPr>
          <a:xfrm>
            <a:off x="885525" y="5277810"/>
            <a:ext cx="10908632" cy="707886"/>
          </a:xfrm>
          <a:prstGeom prst="rect">
            <a:avLst/>
          </a:prstGeom>
          <a:noFill/>
        </p:spPr>
        <p:txBody>
          <a:bodyPr wrap="square" rtlCol="0">
            <a:spAutoFit/>
          </a:bodyPr>
          <a:lstStyle/>
          <a:p>
            <a:r>
              <a:rPr lang="en-GB" sz="2000" dirty="0">
                <a:solidFill>
                  <a:srgbClr val="3E3F41"/>
                </a:solidFill>
                <a:latin typeface="Comic Sans MS" panose="030F0702030302020204" pitchFamily="66" charset="0"/>
              </a:rPr>
              <a:t>Read this text again with a partner. What do you notice this time?</a:t>
            </a:r>
          </a:p>
          <a:p>
            <a:r>
              <a:rPr lang="en-GB" sz="2000" dirty="0">
                <a:solidFill>
                  <a:srgbClr val="3E3F41"/>
                </a:solidFill>
                <a:latin typeface="Comic Sans MS" panose="030F0702030302020204" pitchFamily="66" charset="0"/>
              </a:rPr>
              <a:t>Discuss what is needed to make this text easier to read.</a:t>
            </a:r>
          </a:p>
        </p:txBody>
      </p:sp>
    </p:spTree>
    <p:extLst>
      <p:ext uri="{BB962C8B-B14F-4D97-AF65-F5344CB8AC3E}">
        <p14:creationId xmlns:p14="http://schemas.microsoft.com/office/powerpoint/2010/main" val="38696046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5">
            <a:extLst>
              <a:ext uri="{FF2B5EF4-FFF2-40B4-BE49-F238E27FC236}">
                <a16:creationId xmlns:a16="http://schemas.microsoft.com/office/drawing/2014/main" id="{824AF285-010B-C44F-A2BA-ADE09CA3388A}"/>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b="10547"/>
          <a:stretch/>
        </p:blipFill>
        <p:spPr bwMode="auto">
          <a:xfrm>
            <a:off x="947384" y="919731"/>
            <a:ext cx="3220279" cy="44708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7" name="Text Box 5">
            <a:extLst>
              <a:ext uri="{FF2B5EF4-FFF2-40B4-BE49-F238E27FC236}">
                <a16:creationId xmlns:a16="http://schemas.microsoft.com/office/drawing/2014/main" id="{17FE84BD-16E9-E14B-BC63-2A750596E2DA}"/>
              </a:ext>
            </a:extLst>
          </p:cNvPr>
          <p:cNvSpPr txBox="1">
            <a:spLocks noChangeArrowheads="1"/>
          </p:cNvSpPr>
          <p:nvPr/>
        </p:nvSpPr>
        <p:spPr bwMode="auto">
          <a:xfrm>
            <a:off x="6993731" y="2818257"/>
            <a:ext cx="4328390" cy="400110"/>
          </a:xfrm>
          <a:prstGeom prst="rect">
            <a:avLst/>
          </a:prstGeom>
          <a:solidFill>
            <a:srgbClr val="F13F0F"/>
          </a:solidFill>
          <a:ln w="76200">
            <a:noFill/>
            <a:prstDash val="dash"/>
            <a:miter lim="800000"/>
            <a:headEnd/>
            <a:tailEnd/>
          </a:ln>
          <a:effectLst/>
        </p:spPr>
        <p:txBody>
          <a:bodyPr wrap="square">
            <a:spAutoFit/>
          </a:bodyPr>
          <a:lstStyle/>
          <a:p>
            <a:pPr algn="ctr">
              <a:spcBef>
                <a:spcPct val="50000"/>
              </a:spcBef>
            </a:pPr>
            <a:r>
              <a:rPr lang="en-GB" altLang="en-US" sz="2000" dirty="0">
                <a:solidFill>
                  <a:schemeClr val="bg1"/>
                </a:solidFill>
                <a:latin typeface="Comic Sans MS" panose="030F0702030302020204" pitchFamily="66" charset="0"/>
                <a:ea typeface="MS PGothic" panose="020B0600070205080204" pitchFamily="34" charset="-128"/>
              </a:rPr>
              <a:t>Choose the ending meaning ‘full of’.</a:t>
            </a:r>
          </a:p>
        </p:txBody>
      </p:sp>
      <p:sp>
        <p:nvSpPr>
          <p:cNvPr id="28" name="Text Box 4">
            <a:extLst>
              <a:ext uri="{FF2B5EF4-FFF2-40B4-BE49-F238E27FC236}">
                <a16:creationId xmlns:a16="http://schemas.microsoft.com/office/drawing/2014/main" id="{44FFAA87-F58C-704D-83F8-7807B6EA95CF}"/>
              </a:ext>
            </a:extLst>
          </p:cNvPr>
          <p:cNvSpPr txBox="1">
            <a:spLocks noChangeArrowheads="1"/>
          </p:cNvSpPr>
          <p:nvPr/>
        </p:nvSpPr>
        <p:spPr bwMode="auto">
          <a:xfrm>
            <a:off x="6993731" y="3531665"/>
            <a:ext cx="432839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6000" dirty="0">
                <a:solidFill>
                  <a:srgbClr val="F13F0F"/>
                </a:solidFill>
                <a:latin typeface="Comic Sans MS" panose="030F0702030302020204" pitchFamily="66" charset="0"/>
                <a:ea typeface="MS PGothic" panose="020B0600070205080204" pitchFamily="34" charset="-128"/>
              </a:rPr>
              <a:t>peaceful</a:t>
            </a:r>
          </a:p>
        </p:txBody>
      </p:sp>
      <p:sp>
        <p:nvSpPr>
          <p:cNvPr id="29" name="Subtitle 2">
            <a:extLst>
              <a:ext uri="{FF2B5EF4-FFF2-40B4-BE49-F238E27FC236}">
                <a16:creationId xmlns:a16="http://schemas.microsoft.com/office/drawing/2014/main" id="{68D3F9D1-339F-4543-856B-7CEDC36BDE63}"/>
              </a:ext>
            </a:extLst>
          </p:cNvPr>
          <p:cNvSpPr txBox="1">
            <a:spLocks noChangeArrowheads="1"/>
          </p:cNvSpPr>
          <p:nvPr/>
        </p:nvSpPr>
        <p:spPr bwMode="auto">
          <a:xfrm>
            <a:off x="23813" y="712788"/>
            <a:ext cx="121681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3000" b="1" dirty="0">
                <a:solidFill>
                  <a:srgbClr val="0070C0"/>
                </a:solidFill>
              </a:rPr>
              <a:t>Name that word!</a:t>
            </a:r>
          </a:p>
        </p:txBody>
      </p:sp>
      <p:grpSp>
        <p:nvGrpSpPr>
          <p:cNvPr id="31" name="Group 30">
            <a:extLst>
              <a:ext uri="{FF2B5EF4-FFF2-40B4-BE49-F238E27FC236}">
                <a16:creationId xmlns:a16="http://schemas.microsoft.com/office/drawing/2014/main" id="{95419DEC-BF6A-E946-B1C5-07603BF2A20E}"/>
              </a:ext>
            </a:extLst>
          </p:cNvPr>
          <p:cNvGrpSpPr/>
          <p:nvPr/>
        </p:nvGrpSpPr>
        <p:grpSpPr>
          <a:xfrm>
            <a:off x="4522121" y="1689464"/>
            <a:ext cx="6882180" cy="477054"/>
            <a:chOff x="3731024" y="1706623"/>
            <a:chExt cx="6882180" cy="477054"/>
          </a:xfrm>
        </p:grpSpPr>
        <p:sp>
          <p:nvSpPr>
            <p:cNvPr id="24" name="Text Box 3">
              <a:extLst>
                <a:ext uri="{FF2B5EF4-FFF2-40B4-BE49-F238E27FC236}">
                  <a16:creationId xmlns:a16="http://schemas.microsoft.com/office/drawing/2014/main" id="{418CAD45-5CD1-694D-A7E5-953CBCC697B1}"/>
                </a:ext>
              </a:extLst>
            </p:cNvPr>
            <p:cNvSpPr txBox="1">
              <a:spLocks noChangeArrowheads="1"/>
            </p:cNvSpPr>
            <p:nvPr/>
          </p:nvSpPr>
          <p:spPr bwMode="auto">
            <a:xfrm>
              <a:off x="3731024" y="1706623"/>
              <a:ext cx="688218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500" dirty="0">
                  <a:solidFill>
                    <a:srgbClr val="3E3F41"/>
                  </a:solidFill>
                  <a:latin typeface="Comic Sans MS" panose="030F0702030302020204" pitchFamily="66" charset="0"/>
                  <a:ea typeface="MS PGothic" panose="020B0600070205080204" pitchFamily="34" charset="-128"/>
                </a:rPr>
                <a:t>Enjoy a sail through the                    lagoons.</a:t>
              </a:r>
            </a:p>
          </p:txBody>
        </p:sp>
        <p:cxnSp>
          <p:nvCxnSpPr>
            <p:cNvPr id="3" name="Straight Connector 2">
              <a:extLst>
                <a:ext uri="{FF2B5EF4-FFF2-40B4-BE49-F238E27FC236}">
                  <a16:creationId xmlns:a16="http://schemas.microsoft.com/office/drawing/2014/main" id="{A6C70788-347B-A848-BF0D-D7B04F3621D2}"/>
                </a:ext>
              </a:extLst>
            </p:cNvPr>
            <p:cNvCxnSpPr>
              <a:cxnSpLocks/>
            </p:cNvCxnSpPr>
            <p:nvPr/>
          </p:nvCxnSpPr>
          <p:spPr>
            <a:xfrm>
              <a:off x="7436017" y="2092065"/>
              <a:ext cx="1751805" cy="0"/>
            </a:xfrm>
            <a:prstGeom prst="line">
              <a:avLst/>
            </a:prstGeom>
            <a:ln w="28575">
              <a:solidFill>
                <a:srgbClr val="3E3F41"/>
              </a:solidFill>
              <a:prstDash val="dash"/>
            </a:ln>
          </p:spPr>
          <p:style>
            <a:lnRef idx="1">
              <a:schemeClr val="accent1"/>
            </a:lnRef>
            <a:fillRef idx="0">
              <a:schemeClr val="accent1"/>
            </a:fillRef>
            <a:effectRef idx="0">
              <a:schemeClr val="accent1"/>
            </a:effectRef>
            <a:fontRef idx="minor">
              <a:schemeClr val="tx1"/>
            </a:fontRef>
          </p:style>
        </p:cxnSp>
      </p:grpSp>
      <p:sp>
        <p:nvSpPr>
          <p:cNvPr id="36" name="Oval 35">
            <a:extLst>
              <a:ext uri="{FF2B5EF4-FFF2-40B4-BE49-F238E27FC236}">
                <a16:creationId xmlns:a16="http://schemas.microsoft.com/office/drawing/2014/main" id="{E30EB9D8-BC53-CB47-AEAA-8BDAB67FC574}"/>
              </a:ext>
            </a:extLst>
          </p:cNvPr>
          <p:cNvSpPr/>
          <p:nvPr/>
        </p:nvSpPr>
        <p:spPr>
          <a:xfrm>
            <a:off x="4704041" y="2533594"/>
            <a:ext cx="1770900" cy="792742"/>
          </a:xfrm>
          <a:prstGeom prst="ellipse">
            <a:avLst/>
          </a:prstGeom>
          <a:solidFill>
            <a:srgbClr val="F13F0F"/>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latin typeface="Comic Sans MS" panose="030F0902030302020204" pitchFamily="66" charset="0"/>
              </a:rPr>
              <a:t>Click for</a:t>
            </a:r>
            <a:br>
              <a:rPr lang="en-US" sz="1500" b="1" dirty="0">
                <a:latin typeface="Comic Sans MS" panose="030F0902030302020204" pitchFamily="66" charset="0"/>
              </a:rPr>
            </a:br>
            <a:r>
              <a:rPr lang="en-US" sz="1500" b="1" dirty="0">
                <a:latin typeface="Comic Sans MS" panose="030F0902030302020204" pitchFamily="66" charset="0"/>
              </a:rPr>
              <a:t>a clue</a:t>
            </a:r>
          </a:p>
        </p:txBody>
      </p:sp>
      <p:sp>
        <p:nvSpPr>
          <p:cNvPr id="37" name="Oval 36">
            <a:extLst>
              <a:ext uri="{FF2B5EF4-FFF2-40B4-BE49-F238E27FC236}">
                <a16:creationId xmlns:a16="http://schemas.microsoft.com/office/drawing/2014/main" id="{1241651A-C905-4540-83BF-020439A9D21C}"/>
              </a:ext>
            </a:extLst>
          </p:cNvPr>
          <p:cNvSpPr/>
          <p:nvPr/>
        </p:nvSpPr>
        <p:spPr>
          <a:xfrm>
            <a:off x="4704041" y="3688248"/>
            <a:ext cx="1668184" cy="792742"/>
          </a:xfrm>
          <a:prstGeom prst="ellipse">
            <a:avLst/>
          </a:prstGeom>
          <a:solidFill>
            <a:srgbClr val="F13F0F"/>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latin typeface="Comic Sans MS" panose="030F0902030302020204" pitchFamily="66" charset="0"/>
              </a:rPr>
              <a:t>Click for the answer</a:t>
            </a:r>
          </a:p>
        </p:txBody>
      </p:sp>
      <p:sp>
        <p:nvSpPr>
          <p:cNvPr id="2" name="Subtitle 2">
            <a:extLst>
              <a:ext uri="{FF2B5EF4-FFF2-40B4-BE49-F238E27FC236}">
                <a16:creationId xmlns:a16="http://schemas.microsoft.com/office/drawing/2014/main" id="{FB184EC8-493A-1A62-A026-4C1D9558A2F8}"/>
              </a:ext>
            </a:extLst>
          </p:cNvPr>
          <p:cNvSpPr txBox="1">
            <a:spLocks noChangeArrowheads="1"/>
          </p:cNvSpPr>
          <p:nvPr/>
        </p:nvSpPr>
        <p:spPr bwMode="auto">
          <a:xfrm>
            <a:off x="0" y="5674260"/>
            <a:ext cx="12192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2200" dirty="0">
                <a:solidFill>
                  <a:srgbClr val="3E3F41"/>
                </a:solidFill>
              </a:rPr>
              <a:t>Now choose some new ones that would fit and try them out.</a:t>
            </a:r>
          </a:p>
        </p:txBody>
      </p:sp>
    </p:spTree>
    <p:extLst>
      <p:ext uri="{BB962C8B-B14F-4D97-AF65-F5344CB8AC3E}">
        <p14:creationId xmlns:p14="http://schemas.microsoft.com/office/powerpoint/2010/main" val="2514621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Box 5">
            <a:extLst>
              <a:ext uri="{FF2B5EF4-FFF2-40B4-BE49-F238E27FC236}">
                <a16:creationId xmlns:a16="http://schemas.microsoft.com/office/drawing/2014/main" id="{17FE84BD-16E9-E14B-BC63-2A750596E2DA}"/>
              </a:ext>
            </a:extLst>
          </p:cNvPr>
          <p:cNvSpPr txBox="1">
            <a:spLocks noChangeArrowheads="1"/>
          </p:cNvSpPr>
          <p:nvPr/>
        </p:nvSpPr>
        <p:spPr bwMode="auto">
          <a:xfrm>
            <a:off x="5343525" y="4260664"/>
            <a:ext cx="4328390" cy="400110"/>
          </a:xfrm>
          <a:prstGeom prst="rect">
            <a:avLst/>
          </a:prstGeom>
          <a:solidFill>
            <a:srgbClr val="F13F0F"/>
          </a:solidFill>
          <a:ln w="76200">
            <a:noFill/>
            <a:prstDash val="dash"/>
            <a:miter lim="800000"/>
            <a:headEnd/>
            <a:tailEnd/>
          </a:ln>
          <a:effectLst/>
        </p:spPr>
        <p:txBody>
          <a:bodyPr wrap="square">
            <a:spAutoFit/>
          </a:bodyPr>
          <a:lstStyle/>
          <a:p>
            <a:pPr algn="ctr">
              <a:spcBef>
                <a:spcPct val="50000"/>
              </a:spcBef>
            </a:pPr>
            <a:r>
              <a:rPr lang="en-GB" altLang="en-US" sz="2000" dirty="0">
                <a:solidFill>
                  <a:schemeClr val="bg1"/>
                </a:solidFill>
                <a:latin typeface="Comic Sans MS" panose="030F0702030302020204" pitchFamily="66" charset="0"/>
                <a:ea typeface="MS PGothic" panose="020B0600070205080204" pitchFamily="34" charset="-128"/>
              </a:rPr>
              <a:t>Root word: fine</a:t>
            </a:r>
          </a:p>
        </p:txBody>
      </p:sp>
      <p:sp>
        <p:nvSpPr>
          <p:cNvPr id="28" name="Text Box 4">
            <a:extLst>
              <a:ext uri="{FF2B5EF4-FFF2-40B4-BE49-F238E27FC236}">
                <a16:creationId xmlns:a16="http://schemas.microsoft.com/office/drawing/2014/main" id="{44FFAA87-F58C-704D-83F8-7807B6EA95CF}"/>
              </a:ext>
            </a:extLst>
          </p:cNvPr>
          <p:cNvSpPr txBox="1">
            <a:spLocks noChangeArrowheads="1"/>
          </p:cNvSpPr>
          <p:nvPr/>
        </p:nvSpPr>
        <p:spPr bwMode="auto">
          <a:xfrm>
            <a:off x="5343525" y="4811821"/>
            <a:ext cx="432839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6000" dirty="0">
                <a:solidFill>
                  <a:srgbClr val="F13F0F"/>
                </a:solidFill>
                <a:latin typeface="Comic Sans MS" panose="030F0702030302020204" pitchFamily="66" charset="0"/>
                <a:ea typeface="MS PGothic" panose="020B0600070205080204" pitchFamily="34" charset="-128"/>
              </a:rPr>
              <a:t>finest</a:t>
            </a:r>
          </a:p>
        </p:txBody>
      </p:sp>
      <p:grpSp>
        <p:nvGrpSpPr>
          <p:cNvPr id="31" name="Group 30">
            <a:extLst>
              <a:ext uri="{FF2B5EF4-FFF2-40B4-BE49-F238E27FC236}">
                <a16:creationId xmlns:a16="http://schemas.microsoft.com/office/drawing/2014/main" id="{95419DEC-BF6A-E946-B1C5-07603BF2A20E}"/>
              </a:ext>
            </a:extLst>
          </p:cNvPr>
          <p:cNvGrpSpPr/>
          <p:nvPr/>
        </p:nvGrpSpPr>
        <p:grpSpPr>
          <a:xfrm>
            <a:off x="1949117" y="3429000"/>
            <a:ext cx="8566484" cy="400110"/>
            <a:chOff x="3731023" y="1706623"/>
            <a:chExt cx="8566484" cy="400110"/>
          </a:xfrm>
        </p:grpSpPr>
        <p:sp>
          <p:nvSpPr>
            <p:cNvPr id="24" name="Text Box 3">
              <a:extLst>
                <a:ext uri="{FF2B5EF4-FFF2-40B4-BE49-F238E27FC236}">
                  <a16:creationId xmlns:a16="http://schemas.microsoft.com/office/drawing/2014/main" id="{418CAD45-5CD1-694D-A7E5-953CBCC697B1}"/>
                </a:ext>
              </a:extLst>
            </p:cNvPr>
            <p:cNvSpPr txBox="1">
              <a:spLocks noChangeArrowheads="1"/>
            </p:cNvSpPr>
            <p:nvPr/>
          </p:nvSpPr>
          <p:spPr bwMode="auto">
            <a:xfrm>
              <a:off x="3731023" y="1706623"/>
              <a:ext cx="856648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3E3F41"/>
                  </a:solidFill>
                  <a:latin typeface="Comic Sans MS" panose="030F0702030302020204" pitchFamily="66" charset="0"/>
                  <a:ea typeface="MS PGothic" panose="020B0600070205080204" pitchFamily="34" charset="-128"/>
                </a:rPr>
                <a:t>Enjoy the delicious food in our                         Friar Tuck Tea Room.</a:t>
              </a:r>
            </a:p>
          </p:txBody>
        </p:sp>
        <p:cxnSp>
          <p:nvCxnSpPr>
            <p:cNvPr id="3" name="Straight Connector 2">
              <a:extLst>
                <a:ext uri="{FF2B5EF4-FFF2-40B4-BE49-F238E27FC236}">
                  <a16:creationId xmlns:a16="http://schemas.microsoft.com/office/drawing/2014/main" id="{A6C70788-347B-A848-BF0D-D7B04F3621D2}"/>
                </a:ext>
              </a:extLst>
            </p:cNvPr>
            <p:cNvCxnSpPr>
              <a:cxnSpLocks/>
            </p:cNvCxnSpPr>
            <p:nvPr/>
          </p:nvCxnSpPr>
          <p:spPr>
            <a:xfrm>
              <a:off x="7502691" y="2063489"/>
              <a:ext cx="1751805" cy="0"/>
            </a:xfrm>
            <a:prstGeom prst="line">
              <a:avLst/>
            </a:prstGeom>
            <a:ln w="28575">
              <a:solidFill>
                <a:srgbClr val="3E3F41"/>
              </a:solidFill>
              <a:prstDash val="dash"/>
            </a:ln>
          </p:spPr>
          <p:style>
            <a:lnRef idx="1">
              <a:schemeClr val="accent1"/>
            </a:lnRef>
            <a:fillRef idx="0">
              <a:schemeClr val="accent1"/>
            </a:fillRef>
            <a:effectRef idx="0">
              <a:schemeClr val="accent1"/>
            </a:effectRef>
            <a:fontRef idx="minor">
              <a:schemeClr val="tx1"/>
            </a:fontRef>
          </p:style>
        </p:cxnSp>
      </p:grpSp>
      <p:sp>
        <p:nvSpPr>
          <p:cNvPr id="36" name="Oval 35">
            <a:extLst>
              <a:ext uri="{FF2B5EF4-FFF2-40B4-BE49-F238E27FC236}">
                <a16:creationId xmlns:a16="http://schemas.microsoft.com/office/drawing/2014/main" id="{E30EB9D8-BC53-CB47-AEAA-8BDAB67FC574}"/>
              </a:ext>
            </a:extLst>
          </p:cNvPr>
          <p:cNvSpPr/>
          <p:nvPr/>
        </p:nvSpPr>
        <p:spPr>
          <a:xfrm>
            <a:off x="2953265" y="3977135"/>
            <a:ext cx="1768754" cy="820290"/>
          </a:xfrm>
          <a:prstGeom prst="ellipse">
            <a:avLst/>
          </a:prstGeom>
          <a:solidFill>
            <a:srgbClr val="F13F0F"/>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latin typeface="Comic Sans MS" panose="030F0902030302020204" pitchFamily="66" charset="0"/>
              </a:rPr>
              <a:t>Click for</a:t>
            </a:r>
            <a:br>
              <a:rPr lang="en-US" sz="1500" b="1" dirty="0">
                <a:latin typeface="Comic Sans MS" panose="030F0902030302020204" pitchFamily="66" charset="0"/>
              </a:rPr>
            </a:br>
            <a:r>
              <a:rPr lang="en-US" sz="1500" b="1" dirty="0">
                <a:latin typeface="Comic Sans MS" panose="030F0902030302020204" pitchFamily="66" charset="0"/>
              </a:rPr>
              <a:t>a clue</a:t>
            </a:r>
          </a:p>
        </p:txBody>
      </p:sp>
      <p:sp>
        <p:nvSpPr>
          <p:cNvPr id="37" name="Oval 36">
            <a:extLst>
              <a:ext uri="{FF2B5EF4-FFF2-40B4-BE49-F238E27FC236}">
                <a16:creationId xmlns:a16="http://schemas.microsoft.com/office/drawing/2014/main" id="{1241651A-C905-4540-83BF-020439A9D21C}"/>
              </a:ext>
            </a:extLst>
          </p:cNvPr>
          <p:cNvSpPr/>
          <p:nvPr/>
        </p:nvSpPr>
        <p:spPr>
          <a:xfrm>
            <a:off x="2953265" y="4940856"/>
            <a:ext cx="1768754" cy="820290"/>
          </a:xfrm>
          <a:prstGeom prst="ellipse">
            <a:avLst/>
          </a:prstGeom>
          <a:solidFill>
            <a:srgbClr val="F13F0F"/>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latin typeface="Comic Sans MS" panose="030F0902030302020204" pitchFamily="66" charset="0"/>
              </a:rPr>
              <a:t>Click for the answer</a:t>
            </a:r>
          </a:p>
        </p:txBody>
      </p:sp>
      <p:pic>
        <p:nvPicPr>
          <p:cNvPr id="11" name="Picture 15">
            <a:extLst>
              <a:ext uri="{FF2B5EF4-FFF2-40B4-BE49-F238E27FC236}">
                <a16:creationId xmlns:a16="http://schemas.microsoft.com/office/drawing/2014/main" id="{C80633A3-B3D7-B94B-81B0-8769BC424CB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44065" y="642813"/>
            <a:ext cx="3486453" cy="244568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2" name="Subtitle 2">
            <a:extLst>
              <a:ext uri="{FF2B5EF4-FFF2-40B4-BE49-F238E27FC236}">
                <a16:creationId xmlns:a16="http://schemas.microsoft.com/office/drawing/2014/main" id="{B86ABAE1-45B1-C24C-8C8E-C6C663667E05}"/>
              </a:ext>
            </a:extLst>
          </p:cNvPr>
          <p:cNvSpPr txBox="1">
            <a:spLocks noChangeArrowheads="1"/>
          </p:cNvSpPr>
          <p:nvPr/>
        </p:nvSpPr>
        <p:spPr bwMode="auto">
          <a:xfrm>
            <a:off x="0" y="5812797"/>
            <a:ext cx="12192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2200" dirty="0">
                <a:solidFill>
                  <a:srgbClr val="3E3F41"/>
                </a:solidFill>
              </a:rPr>
              <a:t>Now choose some new ones that would fit and try them out.</a:t>
            </a:r>
          </a:p>
        </p:txBody>
      </p:sp>
    </p:spTree>
    <p:extLst>
      <p:ext uri="{BB962C8B-B14F-4D97-AF65-F5344CB8AC3E}">
        <p14:creationId xmlns:p14="http://schemas.microsoft.com/office/powerpoint/2010/main" val="2237183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7">
            <a:extLst>
              <a:ext uri="{FF2B5EF4-FFF2-40B4-BE49-F238E27FC236}">
                <a16:creationId xmlns:a16="http://schemas.microsoft.com/office/drawing/2014/main" id="{211EADC2-74CF-E14E-BD37-B6D624C9FCE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90442" y="620713"/>
            <a:ext cx="3611116" cy="24844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7" name="Text Box 5">
            <a:extLst>
              <a:ext uri="{FF2B5EF4-FFF2-40B4-BE49-F238E27FC236}">
                <a16:creationId xmlns:a16="http://schemas.microsoft.com/office/drawing/2014/main" id="{17FE84BD-16E9-E14B-BC63-2A750596E2DA}"/>
              </a:ext>
            </a:extLst>
          </p:cNvPr>
          <p:cNvSpPr txBox="1">
            <a:spLocks noChangeArrowheads="1"/>
          </p:cNvSpPr>
          <p:nvPr/>
        </p:nvSpPr>
        <p:spPr bwMode="auto">
          <a:xfrm>
            <a:off x="5343525" y="4257675"/>
            <a:ext cx="4328390" cy="400110"/>
          </a:xfrm>
          <a:prstGeom prst="rect">
            <a:avLst/>
          </a:prstGeom>
          <a:solidFill>
            <a:srgbClr val="F13F0F"/>
          </a:solidFill>
          <a:ln w="76200">
            <a:noFill/>
            <a:prstDash val="dash"/>
            <a:miter lim="800000"/>
            <a:headEnd/>
            <a:tailEnd/>
          </a:ln>
          <a:effectLst/>
        </p:spPr>
        <p:txBody>
          <a:bodyPr wrap="square">
            <a:spAutoFit/>
          </a:bodyPr>
          <a:lstStyle/>
          <a:p>
            <a:pPr algn="ctr">
              <a:spcBef>
                <a:spcPct val="50000"/>
              </a:spcBef>
            </a:pPr>
            <a:r>
              <a:rPr lang="en-GB" altLang="en-US" sz="2000" dirty="0">
                <a:solidFill>
                  <a:schemeClr val="bg1"/>
                </a:solidFill>
                <a:latin typeface="Comic Sans MS" panose="030F0702030302020204" pitchFamily="66" charset="0"/>
                <a:ea typeface="MS PGothic" panose="020B0600070205080204" pitchFamily="34" charset="-128"/>
              </a:rPr>
              <a:t>Root word: act</a:t>
            </a:r>
          </a:p>
        </p:txBody>
      </p:sp>
      <p:sp>
        <p:nvSpPr>
          <p:cNvPr id="28" name="Text Box 4">
            <a:extLst>
              <a:ext uri="{FF2B5EF4-FFF2-40B4-BE49-F238E27FC236}">
                <a16:creationId xmlns:a16="http://schemas.microsoft.com/office/drawing/2014/main" id="{44FFAA87-F58C-704D-83F8-7807B6EA95CF}"/>
              </a:ext>
            </a:extLst>
          </p:cNvPr>
          <p:cNvSpPr txBox="1">
            <a:spLocks noChangeArrowheads="1"/>
          </p:cNvSpPr>
          <p:nvPr/>
        </p:nvSpPr>
        <p:spPr bwMode="auto">
          <a:xfrm>
            <a:off x="5343525" y="4808832"/>
            <a:ext cx="432839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6000" dirty="0">
                <a:solidFill>
                  <a:srgbClr val="F13F0F"/>
                </a:solidFill>
                <a:latin typeface="Comic Sans MS" panose="030F0702030302020204" pitchFamily="66" charset="0"/>
                <a:ea typeface="MS PGothic" panose="020B0600070205080204" pitchFamily="34" charset="-128"/>
              </a:rPr>
              <a:t>reaction</a:t>
            </a:r>
          </a:p>
        </p:txBody>
      </p:sp>
      <p:grpSp>
        <p:nvGrpSpPr>
          <p:cNvPr id="31" name="Group 30">
            <a:extLst>
              <a:ext uri="{FF2B5EF4-FFF2-40B4-BE49-F238E27FC236}">
                <a16:creationId xmlns:a16="http://schemas.microsoft.com/office/drawing/2014/main" id="{95419DEC-BF6A-E946-B1C5-07603BF2A20E}"/>
              </a:ext>
            </a:extLst>
          </p:cNvPr>
          <p:cNvGrpSpPr/>
          <p:nvPr/>
        </p:nvGrpSpPr>
        <p:grpSpPr>
          <a:xfrm>
            <a:off x="1949117" y="3426011"/>
            <a:ext cx="8566484" cy="400110"/>
            <a:chOff x="3731023" y="1706623"/>
            <a:chExt cx="8566484" cy="400110"/>
          </a:xfrm>
        </p:grpSpPr>
        <p:sp>
          <p:nvSpPr>
            <p:cNvPr id="24" name="Text Box 3">
              <a:extLst>
                <a:ext uri="{FF2B5EF4-FFF2-40B4-BE49-F238E27FC236}">
                  <a16:creationId xmlns:a16="http://schemas.microsoft.com/office/drawing/2014/main" id="{418CAD45-5CD1-694D-A7E5-953CBCC697B1}"/>
                </a:ext>
              </a:extLst>
            </p:cNvPr>
            <p:cNvSpPr txBox="1">
              <a:spLocks noChangeArrowheads="1"/>
            </p:cNvSpPr>
            <p:nvPr/>
          </p:nvSpPr>
          <p:spPr bwMode="auto">
            <a:xfrm>
              <a:off x="3731023" y="1706623"/>
              <a:ext cx="856648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3E3F41"/>
                  </a:solidFill>
                  <a:latin typeface="Comic Sans MS" panose="030F0702030302020204" pitchFamily="66" charset="0"/>
                  <a:ea typeface="MS PGothic" panose="020B0600070205080204" pitchFamily="34" charset="-128"/>
                </a:rPr>
                <a:t>Your                       to the Castle Maze will be one of wonder!</a:t>
              </a:r>
            </a:p>
          </p:txBody>
        </p:sp>
        <p:cxnSp>
          <p:nvCxnSpPr>
            <p:cNvPr id="3" name="Straight Connector 2">
              <a:extLst>
                <a:ext uri="{FF2B5EF4-FFF2-40B4-BE49-F238E27FC236}">
                  <a16:creationId xmlns:a16="http://schemas.microsoft.com/office/drawing/2014/main" id="{A6C70788-347B-A848-BF0D-D7B04F3621D2}"/>
                </a:ext>
              </a:extLst>
            </p:cNvPr>
            <p:cNvCxnSpPr>
              <a:cxnSpLocks/>
            </p:cNvCxnSpPr>
            <p:nvPr/>
          </p:nvCxnSpPr>
          <p:spPr>
            <a:xfrm>
              <a:off x="4971420" y="2049201"/>
              <a:ext cx="1751805" cy="0"/>
            </a:xfrm>
            <a:prstGeom prst="line">
              <a:avLst/>
            </a:prstGeom>
            <a:ln w="28575">
              <a:solidFill>
                <a:srgbClr val="3E3F41"/>
              </a:solidFill>
              <a:prstDash val="dash"/>
            </a:ln>
          </p:spPr>
          <p:style>
            <a:lnRef idx="1">
              <a:schemeClr val="accent1"/>
            </a:lnRef>
            <a:fillRef idx="0">
              <a:schemeClr val="accent1"/>
            </a:fillRef>
            <a:effectRef idx="0">
              <a:schemeClr val="accent1"/>
            </a:effectRef>
            <a:fontRef idx="minor">
              <a:schemeClr val="tx1"/>
            </a:fontRef>
          </p:style>
        </p:cxnSp>
      </p:grpSp>
      <p:sp>
        <p:nvSpPr>
          <p:cNvPr id="36" name="Oval 35">
            <a:extLst>
              <a:ext uri="{FF2B5EF4-FFF2-40B4-BE49-F238E27FC236}">
                <a16:creationId xmlns:a16="http://schemas.microsoft.com/office/drawing/2014/main" id="{E30EB9D8-BC53-CB47-AEAA-8BDAB67FC574}"/>
              </a:ext>
            </a:extLst>
          </p:cNvPr>
          <p:cNvSpPr/>
          <p:nvPr/>
        </p:nvSpPr>
        <p:spPr>
          <a:xfrm>
            <a:off x="2953265" y="3977473"/>
            <a:ext cx="1768754" cy="813941"/>
          </a:xfrm>
          <a:prstGeom prst="ellipse">
            <a:avLst/>
          </a:prstGeom>
          <a:solidFill>
            <a:srgbClr val="F13F0F"/>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latin typeface="Comic Sans MS" panose="030F0902030302020204" pitchFamily="66" charset="0"/>
              </a:rPr>
              <a:t>Click for</a:t>
            </a:r>
            <a:br>
              <a:rPr lang="en-US" sz="1500" b="1" dirty="0">
                <a:latin typeface="Comic Sans MS" panose="030F0902030302020204" pitchFamily="66" charset="0"/>
              </a:rPr>
            </a:br>
            <a:r>
              <a:rPr lang="en-US" sz="1500" b="1" dirty="0">
                <a:latin typeface="Comic Sans MS" panose="030F0902030302020204" pitchFamily="66" charset="0"/>
              </a:rPr>
              <a:t>a clue</a:t>
            </a:r>
          </a:p>
        </p:txBody>
      </p:sp>
      <p:sp>
        <p:nvSpPr>
          <p:cNvPr id="37" name="Oval 36">
            <a:extLst>
              <a:ext uri="{FF2B5EF4-FFF2-40B4-BE49-F238E27FC236}">
                <a16:creationId xmlns:a16="http://schemas.microsoft.com/office/drawing/2014/main" id="{1241651A-C905-4540-83BF-020439A9D21C}"/>
              </a:ext>
            </a:extLst>
          </p:cNvPr>
          <p:cNvSpPr/>
          <p:nvPr/>
        </p:nvSpPr>
        <p:spPr>
          <a:xfrm>
            <a:off x="2953265" y="4934524"/>
            <a:ext cx="1768754" cy="823633"/>
          </a:xfrm>
          <a:prstGeom prst="ellipse">
            <a:avLst/>
          </a:prstGeom>
          <a:solidFill>
            <a:srgbClr val="F13F0F"/>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latin typeface="Comic Sans MS" panose="030F0902030302020204" pitchFamily="66" charset="0"/>
              </a:rPr>
              <a:t>Click for the answer</a:t>
            </a:r>
          </a:p>
        </p:txBody>
      </p:sp>
      <p:sp>
        <p:nvSpPr>
          <p:cNvPr id="11" name="Subtitle 2">
            <a:extLst>
              <a:ext uri="{FF2B5EF4-FFF2-40B4-BE49-F238E27FC236}">
                <a16:creationId xmlns:a16="http://schemas.microsoft.com/office/drawing/2014/main" id="{69FA8CC5-1FDD-F34D-A81B-35577A3E2892}"/>
              </a:ext>
            </a:extLst>
          </p:cNvPr>
          <p:cNvSpPr txBox="1">
            <a:spLocks noChangeArrowheads="1"/>
          </p:cNvSpPr>
          <p:nvPr/>
        </p:nvSpPr>
        <p:spPr bwMode="auto">
          <a:xfrm>
            <a:off x="0" y="5812797"/>
            <a:ext cx="12192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2200" dirty="0">
                <a:solidFill>
                  <a:srgbClr val="3E3F41"/>
                </a:solidFill>
              </a:rPr>
              <a:t>Now choose some new ones that would fit and try them out.</a:t>
            </a:r>
          </a:p>
        </p:txBody>
      </p:sp>
    </p:spTree>
    <p:extLst>
      <p:ext uri="{BB962C8B-B14F-4D97-AF65-F5344CB8AC3E}">
        <p14:creationId xmlns:p14="http://schemas.microsoft.com/office/powerpoint/2010/main" val="948189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a:extLst>
              <a:ext uri="{FF2B5EF4-FFF2-40B4-BE49-F238E27FC236}">
                <a16:creationId xmlns:a16="http://schemas.microsoft.com/office/drawing/2014/main" id="{9D059D04-C1B4-0347-875D-716D58D764F6}"/>
              </a:ext>
            </a:extLst>
          </p:cNvPr>
          <p:cNvSpPr txBox="1">
            <a:spLocks noChangeArrowheads="1"/>
          </p:cNvSpPr>
          <p:nvPr/>
        </p:nvSpPr>
        <p:spPr bwMode="auto">
          <a:xfrm>
            <a:off x="2455703" y="1162123"/>
            <a:ext cx="7907497" cy="841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800"/>
              </a:spcBef>
            </a:pPr>
            <a:r>
              <a:rPr lang="en-GB" altLang="en-US" sz="2100" dirty="0">
                <a:solidFill>
                  <a:srgbClr val="3E3F41"/>
                </a:solidFill>
                <a:latin typeface="Comic Sans MS" panose="030F0702030302020204" pitchFamily="66" charset="0"/>
              </a:rPr>
              <a:t>Work with a partner. </a:t>
            </a:r>
          </a:p>
          <a:p>
            <a:pPr>
              <a:spcBef>
                <a:spcPts val="800"/>
              </a:spcBef>
            </a:pPr>
            <a:r>
              <a:rPr lang="en-GB" altLang="en-US" sz="2100" dirty="0">
                <a:solidFill>
                  <a:srgbClr val="3E3F41"/>
                </a:solidFill>
                <a:latin typeface="Comic Sans MS" panose="030F0702030302020204" pitchFamily="66" charset="0"/>
              </a:rPr>
              <a:t>Choose a ‘weasel word’ example and invent your own sentence.</a:t>
            </a:r>
          </a:p>
        </p:txBody>
      </p:sp>
      <p:sp>
        <p:nvSpPr>
          <p:cNvPr id="6" name="Rectangle 25">
            <a:extLst>
              <a:ext uri="{FF2B5EF4-FFF2-40B4-BE49-F238E27FC236}">
                <a16:creationId xmlns:a16="http://schemas.microsoft.com/office/drawing/2014/main" id="{0A2D68BC-7279-6343-81A4-F37A0F4023CD}"/>
              </a:ext>
            </a:extLst>
          </p:cNvPr>
          <p:cNvSpPr>
            <a:spLocks noChangeArrowheads="1"/>
          </p:cNvSpPr>
          <p:nvPr/>
        </p:nvSpPr>
        <p:spPr bwMode="auto">
          <a:xfrm>
            <a:off x="2552798" y="2219528"/>
            <a:ext cx="7632602" cy="477054"/>
          </a:xfrm>
          <a:prstGeom prst="rect">
            <a:avLst/>
          </a:prstGeom>
          <a:noFill/>
          <a:ln w="1905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500" dirty="0">
                <a:solidFill>
                  <a:srgbClr val="F13F0F"/>
                </a:solidFill>
                <a:latin typeface="Comic Sans MS" panose="030F0702030302020204" pitchFamily="66" charset="0"/>
              </a:rPr>
              <a:t>Scientists believe that…</a:t>
            </a:r>
          </a:p>
        </p:txBody>
      </p:sp>
      <p:sp>
        <p:nvSpPr>
          <p:cNvPr id="7" name="Rectangle 26">
            <a:extLst>
              <a:ext uri="{FF2B5EF4-FFF2-40B4-BE49-F238E27FC236}">
                <a16:creationId xmlns:a16="http://schemas.microsoft.com/office/drawing/2014/main" id="{EA8D6633-1F57-064E-90B9-A52A62F5DCC3}"/>
              </a:ext>
            </a:extLst>
          </p:cNvPr>
          <p:cNvSpPr>
            <a:spLocks noChangeArrowheads="1"/>
          </p:cNvSpPr>
          <p:nvPr/>
        </p:nvSpPr>
        <p:spPr bwMode="auto">
          <a:xfrm>
            <a:off x="2552798" y="2888942"/>
            <a:ext cx="7632602" cy="477054"/>
          </a:xfrm>
          <a:prstGeom prst="rect">
            <a:avLst/>
          </a:prstGeom>
          <a:noFill/>
          <a:ln w="1905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500" dirty="0">
                <a:solidFill>
                  <a:srgbClr val="F13F0F"/>
                </a:solidFill>
                <a:latin typeface="Comic Sans MS" panose="030F0702030302020204" pitchFamily="66" charset="0"/>
              </a:rPr>
              <a:t>Everyone knows…</a:t>
            </a:r>
          </a:p>
        </p:txBody>
      </p:sp>
      <p:sp>
        <p:nvSpPr>
          <p:cNvPr id="8" name="Rectangle 34">
            <a:extLst>
              <a:ext uri="{FF2B5EF4-FFF2-40B4-BE49-F238E27FC236}">
                <a16:creationId xmlns:a16="http://schemas.microsoft.com/office/drawing/2014/main" id="{BE7AD974-AEEF-854A-9A6B-2E0FFD94C0D3}"/>
              </a:ext>
            </a:extLst>
          </p:cNvPr>
          <p:cNvSpPr>
            <a:spLocks noChangeArrowheads="1"/>
          </p:cNvSpPr>
          <p:nvPr/>
        </p:nvSpPr>
        <p:spPr bwMode="auto">
          <a:xfrm>
            <a:off x="2552798" y="3536057"/>
            <a:ext cx="7632602" cy="477054"/>
          </a:xfrm>
          <a:prstGeom prst="rect">
            <a:avLst/>
          </a:prstGeom>
          <a:noFill/>
          <a:ln w="1905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500" dirty="0">
                <a:solidFill>
                  <a:srgbClr val="F13F0F"/>
                </a:solidFill>
                <a:latin typeface="Comic Sans MS" panose="030F0702030302020204" pitchFamily="66" charset="0"/>
              </a:rPr>
              <a:t>Lots of people have said…</a:t>
            </a:r>
          </a:p>
        </p:txBody>
      </p:sp>
      <p:sp>
        <p:nvSpPr>
          <p:cNvPr id="9" name="Rectangle 35">
            <a:extLst>
              <a:ext uri="{FF2B5EF4-FFF2-40B4-BE49-F238E27FC236}">
                <a16:creationId xmlns:a16="http://schemas.microsoft.com/office/drawing/2014/main" id="{D77B7ADA-66C3-064F-B484-2619C0530F4E}"/>
              </a:ext>
            </a:extLst>
          </p:cNvPr>
          <p:cNvSpPr>
            <a:spLocks noChangeArrowheads="1"/>
          </p:cNvSpPr>
          <p:nvPr/>
        </p:nvSpPr>
        <p:spPr bwMode="auto">
          <a:xfrm>
            <a:off x="2552798" y="4205471"/>
            <a:ext cx="7632602" cy="477054"/>
          </a:xfrm>
          <a:prstGeom prst="rect">
            <a:avLst/>
          </a:prstGeom>
          <a:noFill/>
          <a:ln w="1905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500" dirty="0">
                <a:solidFill>
                  <a:srgbClr val="F13F0F"/>
                </a:solidFill>
                <a:latin typeface="Comic Sans MS" panose="030F0702030302020204" pitchFamily="66" charset="0"/>
              </a:rPr>
              <a:t>Obviously, this is the best…</a:t>
            </a:r>
          </a:p>
        </p:txBody>
      </p:sp>
      <p:sp>
        <p:nvSpPr>
          <p:cNvPr id="10" name="Rectangle 36">
            <a:extLst>
              <a:ext uri="{FF2B5EF4-FFF2-40B4-BE49-F238E27FC236}">
                <a16:creationId xmlns:a16="http://schemas.microsoft.com/office/drawing/2014/main" id="{D4C01CA8-EF38-004A-B4F3-D7C7FC0EEEAE}"/>
              </a:ext>
            </a:extLst>
          </p:cNvPr>
          <p:cNvSpPr>
            <a:spLocks noChangeArrowheads="1"/>
          </p:cNvSpPr>
          <p:nvPr/>
        </p:nvSpPr>
        <p:spPr bwMode="auto">
          <a:xfrm>
            <a:off x="2564704" y="4901489"/>
            <a:ext cx="7632602" cy="477054"/>
          </a:xfrm>
          <a:prstGeom prst="rect">
            <a:avLst/>
          </a:prstGeom>
          <a:noFill/>
          <a:ln w="1905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500" dirty="0">
                <a:solidFill>
                  <a:srgbClr val="F13F0F"/>
                </a:solidFill>
                <a:latin typeface="Comic Sans MS" panose="030F0702030302020204" pitchFamily="66" charset="0"/>
              </a:rPr>
              <a:t>There is no doubt that…</a:t>
            </a:r>
          </a:p>
        </p:txBody>
      </p:sp>
      <p:sp>
        <p:nvSpPr>
          <p:cNvPr id="11" name="Rectangle 37">
            <a:extLst>
              <a:ext uri="{FF2B5EF4-FFF2-40B4-BE49-F238E27FC236}">
                <a16:creationId xmlns:a16="http://schemas.microsoft.com/office/drawing/2014/main" id="{F9236A9C-3A68-804F-989B-8006995A78BA}"/>
              </a:ext>
            </a:extLst>
          </p:cNvPr>
          <p:cNvSpPr>
            <a:spLocks noChangeArrowheads="1"/>
          </p:cNvSpPr>
          <p:nvPr/>
        </p:nvSpPr>
        <p:spPr bwMode="auto">
          <a:xfrm>
            <a:off x="2552798" y="5616808"/>
            <a:ext cx="7632602" cy="477054"/>
          </a:xfrm>
          <a:prstGeom prst="rect">
            <a:avLst/>
          </a:prstGeom>
          <a:noFill/>
          <a:ln w="1905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500" dirty="0">
                <a:solidFill>
                  <a:srgbClr val="F13F0F"/>
                </a:solidFill>
                <a:latin typeface="Comic Sans MS" panose="030F0702030302020204" pitchFamily="66" charset="0"/>
              </a:rPr>
              <a:t>Surely, you wouldn’t want to miss…</a:t>
            </a:r>
          </a:p>
        </p:txBody>
      </p:sp>
      <p:sp>
        <p:nvSpPr>
          <p:cNvPr id="15" name="Subtitle 2">
            <a:extLst>
              <a:ext uri="{FF2B5EF4-FFF2-40B4-BE49-F238E27FC236}">
                <a16:creationId xmlns:a16="http://schemas.microsoft.com/office/drawing/2014/main" id="{0B448C05-45BC-824E-95D2-B4F8EE948608}"/>
              </a:ext>
            </a:extLst>
          </p:cNvPr>
          <p:cNvSpPr txBox="1">
            <a:spLocks noChangeArrowheads="1"/>
          </p:cNvSpPr>
          <p:nvPr/>
        </p:nvSpPr>
        <p:spPr bwMode="auto">
          <a:xfrm>
            <a:off x="23813" y="548482"/>
            <a:ext cx="121681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3000" b="1" dirty="0">
                <a:solidFill>
                  <a:srgbClr val="0070C0"/>
                </a:solidFill>
              </a:rPr>
              <a:t>Weasel words</a:t>
            </a:r>
          </a:p>
        </p:txBody>
      </p:sp>
      <p:sp>
        <p:nvSpPr>
          <p:cNvPr id="2" name="Rectangle 1">
            <a:extLst>
              <a:ext uri="{FF2B5EF4-FFF2-40B4-BE49-F238E27FC236}">
                <a16:creationId xmlns:a16="http://schemas.microsoft.com/office/drawing/2014/main" id="{7E1A839B-8D2F-D527-D44B-E98A3AFBC880}"/>
              </a:ext>
            </a:extLst>
          </p:cNvPr>
          <p:cNvSpPr/>
          <p:nvPr/>
        </p:nvSpPr>
        <p:spPr>
          <a:xfrm>
            <a:off x="540498" y="496716"/>
            <a:ext cx="1682002" cy="2322162"/>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sz="1600" dirty="0">
                <a:solidFill>
                  <a:prstClr val="white"/>
                </a:solidFill>
                <a:latin typeface="Comic Sans MS" panose="030F0902030302020204" pitchFamily="66" charset="0"/>
              </a:rPr>
              <a:t>Capturing ideas, learning</a:t>
            </a:r>
            <a:br>
              <a:rPr lang="en-GB" altLang="en-US" sz="1600" dirty="0">
                <a:solidFill>
                  <a:prstClr val="white"/>
                </a:solidFill>
                <a:latin typeface="Comic Sans MS" panose="030F0902030302020204" pitchFamily="66" charset="0"/>
              </a:rPr>
            </a:br>
            <a:r>
              <a:rPr lang="en-GB" altLang="en-US" sz="1600" dirty="0">
                <a:solidFill>
                  <a:prstClr val="white"/>
                </a:solidFill>
                <a:latin typeface="Comic Sans MS" panose="030F0902030302020204" pitchFamily="66" charset="0"/>
              </a:rPr>
              <a:t>the skills, practising, planning, having a go</a:t>
            </a:r>
          </a:p>
        </p:txBody>
      </p:sp>
    </p:spTree>
    <p:extLst>
      <p:ext uri="{BB962C8B-B14F-4D97-AF65-F5344CB8AC3E}">
        <p14:creationId xmlns:p14="http://schemas.microsoft.com/office/powerpoint/2010/main" val="19246304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able 4">
            <a:extLst>
              <a:ext uri="{FF2B5EF4-FFF2-40B4-BE49-F238E27FC236}">
                <a16:creationId xmlns:a16="http://schemas.microsoft.com/office/drawing/2014/main" id="{0D9948DB-93C4-7646-8F7E-73D8E4A539BD}"/>
              </a:ext>
            </a:extLst>
          </p:cNvPr>
          <p:cNvGraphicFramePr>
            <a:graphicFrameLocks noGrp="1"/>
          </p:cNvGraphicFramePr>
          <p:nvPr>
            <p:extLst>
              <p:ext uri="{D42A27DB-BD31-4B8C-83A1-F6EECF244321}">
                <p14:modId xmlns:p14="http://schemas.microsoft.com/office/powerpoint/2010/main" val="3203327325"/>
              </p:ext>
            </p:extLst>
          </p:nvPr>
        </p:nvGraphicFramePr>
        <p:xfrm>
          <a:off x="1058867" y="593558"/>
          <a:ext cx="10059915" cy="5582652"/>
        </p:xfrm>
        <a:graphic>
          <a:graphicData uri="http://schemas.openxmlformats.org/drawingml/2006/table">
            <a:tbl>
              <a:tblPr firstRow="1" bandRow="1">
                <a:tableStyleId>{5C22544A-7EE6-4342-B048-85BDC9FD1C3A}</a:tableStyleId>
              </a:tblPr>
              <a:tblGrid>
                <a:gridCol w="2011983">
                  <a:extLst>
                    <a:ext uri="{9D8B030D-6E8A-4147-A177-3AD203B41FA5}">
                      <a16:colId xmlns:a16="http://schemas.microsoft.com/office/drawing/2014/main" val="2569356104"/>
                    </a:ext>
                  </a:extLst>
                </a:gridCol>
                <a:gridCol w="2011983">
                  <a:extLst>
                    <a:ext uri="{9D8B030D-6E8A-4147-A177-3AD203B41FA5}">
                      <a16:colId xmlns:a16="http://schemas.microsoft.com/office/drawing/2014/main" val="3345113456"/>
                    </a:ext>
                  </a:extLst>
                </a:gridCol>
                <a:gridCol w="2011983">
                  <a:extLst>
                    <a:ext uri="{9D8B030D-6E8A-4147-A177-3AD203B41FA5}">
                      <a16:colId xmlns:a16="http://schemas.microsoft.com/office/drawing/2014/main" val="3027344738"/>
                    </a:ext>
                  </a:extLst>
                </a:gridCol>
                <a:gridCol w="2011983">
                  <a:extLst>
                    <a:ext uri="{9D8B030D-6E8A-4147-A177-3AD203B41FA5}">
                      <a16:colId xmlns:a16="http://schemas.microsoft.com/office/drawing/2014/main" val="4193028787"/>
                    </a:ext>
                  </a:extLst>
                </a:gridCol>
                <a:gridCol w="2011983">
                  <a:extLst>
                    <a:ext uri="{9D8B030D-6E8A-4147-A177-3AD203B41FA5}">
                      <a16:colId xmlns:a16="http://schemas.microsoft.com/office/drawing/2014/main" val="1367044727"/>
                    </a:ext>
                  </a:extLst>
                </a:gridCol>
              </a:tblGrid>
              <a:tr h="724737">
                <a:tc gridSpan="2">
                  <a:txBody>
                    <a:bodyPr/>
                    <a:lstStyle/>
                    <a:p>
                      <a:pPr marL="0" indent="52388">
                        <a:tabLst/>
                      </a:pPr>
                      <a:endParaRPr lang="en-GB" sz="2000" dirty="0">
                        <a:solidFill>
                          <a:schemeClr val="bg1"/>
                        </a:solidFill>
                        <a:latin typeface="Comic Sans MS" panose="030F0702030302020204" pitchFamily="66" charset="0"/>
                      </a:endParaRPr>
                    </a:p>
                  </a:txBody>
                  <a:tcPr anchor="ctr">
                    <a:lnL w="28575" cap="flat" cmpd="sng" algn="ctr">
                      <a:solidFill>
                        <a:srgbClr val="FF32A9"/>
                      </a:solidFill>
                      <a:prstDash val="solid"/>
                      <a:round/>
                      <a:headEnd type="none" w="med" len="med"/>
                      <a:tailEnd type="none" w="med" len="med"/>
                    </a:lnL>
                    <a:lnR w="28575" cap="flat" cmpd="sng" algn="ctr">
                      <a:solidFill>
                        <a:srgbClr val="FF32A9"/>
                      </a:solidFill>
                      <a:prstDash val="solid"/>
                      <a:round/>
                      <a:headEnd type="none" w="med" len="med"/>
                      <a:tailEnd type="none" w="med" len="med"/>
                    </a:lnR>
                    <a:lnT w="28575" cap="flat" cmpd="sng" algn="ctr">
                      <a:solidFill>
                        <a:srgbClr val="FF32A9"/>
                      </a:solidFill>
                      <a:prstDash val="solid"/>
                      <a:round/>
                      <a:headEnd type="none" w="med" len="med"/>
                      <a:tailEnd type="none" w="med" len="med"/>
                    </a:lnT>
                    <a:lnB w="28575" cap="flat" cmpd="sng" algn="ctr">
                      <a:solidFill>
                        <a:srgbClr val="FF32A9"/>
                      </a:solidFill>
                      <a:prstDash val="solid"/>
                      <a:round/>
                      <a:headEnd type="none" w="med" len="med"/>
                      <a:tailEnd type="none" w="med" len="med"/>
                    </a:lnB>
                    <a:solidFill>
                      <a:srgbClr val="FF32A9"/>
                    </a:solidFill>
                  </a:tcPr>
                </a:tc>
                <a:tc hMerge="1">
                  <a:txBody>
                    <a:bodyPr/>
                    <a:lstStyle/>
                    <a:p>
                      <a:endParaRPr lang="en-GB"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2000" dirty="0">
                        <a:solidFill>
                          <a:schemeClr val="tx1"/>
                        </a:solidFill>
                        <a:latin typeface="Comic Sans MS" panose="030F0702030302020204" pitchFamily="66" charset="0"/>
                      </a:endParaRPr>
                    </a:p>
                  </a:txBody>
                  <a:tcPr>
                    <a:lnL w="28575" cap="flat" cmpd="sng" algn="ctr">
                      <a:solidFill>
                        <a:srgbClr val="FF32A9"/>
                      </a:solidFill>
                      <a:prstDash val="solid"/>
                      <a:round/>
                      <a:headEnd type="none" w="med" len="med"/>
                      <a:tailEnd type="none" w="med" len="med"/>
                    </a:lnL>
                    <a:lnR w="28575" cap="flat" cmpd="sng" algn="ctr">
                      <a:solidFill>
                        <a:srgbClr val="FF32A9"/>
                      </a:solidFill>
                      <a:prstDash val="solid"/>
                      <a:round/>
                      <a:headEnd type="none" w="med" len="med"/>
                      <a:tailEnd type="none" w="med" len="med"/>
                    </a:lnR>
                    <a:lnT w="28575" cap="flat" cmpd="sng" algn="ctr">
                      <a:solidFill>
                        <a:srgbClr val="FF32A9"/>
                      </a:solidFill>
                      <a:prstDash val="solid"/>
                      <a:round/>
                      <a:headEnd type="none" w="med" len="med"/>
                      <a:tailEnd type="none" w="med" len="med"/>
                    </a:lnT>
                    <a:lnB w="28575" cap="flat" cmpd="sng" algn="ctr">
                      <a:solidFill>
                        <a:srgbClr val="FF32A9"/>
                      </a:solidFill>
                      <a:prstDash val="solid"/>
                      <a:round/>
                      <a:headEnd type="none" w="med" len="med"/>
                      <a:tailEnd type="none" w="med" len="med"/>
                    </a:lnB>
                    <a:solidFill>
                      <a:srgbClr val="FF32A9"/>
                    </a:solidFill>
                  </a:tcPr>
                </a:tc>
                <a:tc>
                  <a:txBody>
                    <a:bodyPr/>
                    <a:lstStyle/>
                    <a:p>
                      <a:endParaRPr lang="en-GB" sz="2000" dirty="0">
                        <a:solidFill>
                          <a:schemeClr val="tx1"/>
                        </a:solidFill>
                        <a:latin typeface="Comic Sans MS" panose="030F0702030302020204" pitchFamily="66" charset="0"/>
                      </a:endParaRPr>
                    </a:p>
                  </a:txBody>
                  <a:tcPr>
                    <a:lnL w="28575" cap="flat" cmpd="sng" algn="ctr">
                      <a:solidFill>
                        <a:srgbClr val="FF32A9"/>
                      </a:solidFill>
                      <a:prstDash val="solid"/>
                      <a:round/>
                      <a:headEnd type="none" w="med" len="med"/>
                      <a:tailEnd type="none" w="med" len="med"/>
                    </a:lnL>
                    <a:lnR w="28575" cap="flat" cmpd="sng" algn="ctr">
                      <a:solidFill>
                        <a:srgbClr val="FF32A9"/>
                      </a:solidFill>
                      <a:prstDash val="solid"/>
                      <a:round/>
                      <a:headEnd type="none" w="med" len="med"/>
                      <a:tailEnd type="none" w="med" len="med"/>
                    </a:lnR>
                    <a:lnT w="28575" cap="flat" cmpd="sng" algn="ctr">
                      <a:solidFill>
                        <a:srgbClr val="FF32A9"/>
                      </a:solidFill>
                      <a:prstDash val="solid"/>
                      <a:round/>
                      <a:headEnd type="none" w="med" len="med"/>
                      <a:tailEnd type="none" w="med" len="med"/>
                    </a:lnT>
                    <a:lnB w="28575" cap="flat" cmpd="sng" algn="ctr">
                      <a:solidFill>
                        <a:srgbClr val="FF32A9"/>
                      </a:solidFill>
                      <a:prstDash val="solid"/>
                      <a:round/>
                      <a:headEnd type="none" w="med" len="med"/>
                      <a:tailEnd type="none" w="med" len="med"/>
                    </a:lnB>
                    <a:solidFill>
                      <a:srgbClr val="FF32A9"/>
                    </a:solidFill>
                  </a:tcPr>
                </a:tc>
                <a:tc>
                  <a:txBody>
                    <a:bodyPr/>
                    <a:lstStyle/>
                    <a:p>
                      <a:endParaRPr lang="en-GB" sz="2000" dirty="0">
                        <a:solidFill>
                          <a:schemeClr val="tx1"/>
                        </a:solidFill>
                        <a:latin typeface="Comic Sans MS" panose="030F0702030302020204" pitchFamily="66" charset="0"/>
                      </a:endParaRPr>
                    </a:p>
                  </a:txBody>
                  <a:tcPr>
                    <a:lnL w="28575" cap="flat" cmpd="sng" algn="ctr">
                      <a:solidFill>
                        <a:srgbClr val="FF32A9"/>
                      </a:solidFill>
                      <a:prstDash val="solid"/>
                      <a:round/>
                      <a:headEnd type="none" w="med" len="med"/>
                      <a:tailEnd type="none" w="med" len="med"/>
                    </a:lnL>
                    <a:lnR w="28575" cap="flat" cmpd="sng" algn="ctr">
                      <a:solidFill>
                        <a:srgbClr val="FF32A9"/>
                      </a:solidFill>
                      <a:prstDash val="solid"/>
                      <a:round/>
                      <a:headEnd type="none" w="med" len="med"/>
                      <a:tailEnd type="none" w="med" len="med"/>
                    </a:lnR>
                    <a:lnT w="28575" cap="flat" cmpd="sng" algn="ctr">
                      <a:solidFill>
                        <a:srgbClr val="FF32A9"/>
                      </a:solidFill>
                      <a:prstDash val="solid"/>
                      <a:round/>
                      <a:headEnd type="none" w="med" len="med"/>
                      <a:tailEnd type="none" w="med" len="med"/>
                    </a:lnT>
                    <a:lnB w="28575" cap="flat" cmpd="sng" algn="ctr">
                      <a:solidFill>
                        <a:srgbClr val="FF32A9"/>
                      </a:solidFill>
                      <a:prstDash val="solid"/>
                      <a:round/>
                      <a:headEnd type="none" w="med" len="med"/>
                      <a:tailEnd type="none" w="med" len="med"/>
                    </a:lnB>
                    <a:solidFill>
                      <a:srgbClr val="FF32A9"/>
                    </a:solidFill>
                  </a:tcPr>
                </a:tc>
                <a:extLst>
                  <a:ext uri="{0D108BD9-81ED-4DB2-BD59-A6C34878D82A}">
                    <a16:rowId xmlns:a16="http://schemas.microsoft.com/office/drawing/2014/main" val="1375894249"/>
                  </a:ext>
                </a:extLst>
              </a:tr>
              <a:tr h="1619305">
                <a:tc>
                  <a:txBody>
                    <a:bodyPr/>
                    <a:lstStyle/>
                    <a:p>
                      <a:pPr algn="ctr"/>
                      <a:r>
                        <a:rPr lang="en-GB" sz="2000" dirty="0">
                          <a:solidFill>
                            <a:srgbClr val="3E3F41"/>
                          </a:solidFill>
                          <a:latin typeface="Comic Sans MS" panose="030F0702030302020204" pitchFamily="66" charset="0"/>
                        </a:rPr>
                        <a:t>Snappy slogans</a:t>
                      </a:r>
                    </a:p>
                  </a:txBody>
                  <a:tcPr anchorCtr="1">
                    <a:lnL w="28575" cap="flat" cmpd="sng" algn="ctr">
                      <a:solidFill>
                        <a:srgbClr val="FF32A9"/>
                      </a:solidFill>
                      <a:prstDash val="solid"/>
                      <a:round/>
                      <a:headEnd type="none" w="med" len="med"/>
                      <a:tailEnd type="none" w="med" len="med"/>
                    </a:lnL>
                    <a:lnR w="28575" cap="flat" cmpd="sng" algn="ctr">
                      <a:solidFill>
                        <a:srgbClr val="FF32A9"/>
                      </a:solidFill>
                      <a:prstDash val="solid"/>
                      <a:round/>
                      <a:headEnd type="none" w="med" len="med"/>
                      <a:tailEnd type="none" w="med" len="med"/>
                    </a:lnR>
                    <a:lnT w="28575" cap="flat" cmpd="sng" algn="ctr">
                      <a:solidFill>
                        <a:srgbClr val="FF32A9"/>
                      </a:solidFill>
                      <a:prstDash val="solid"/>
                      <a:round/>
                      <a:headEnd type="none" w="med" len="med"/>
                      <a:tailEnd type="none" w="med" len="med"/>
                    </a:lnT>
                    <a:lnB w="28575" cap="flat" cmpd="sng" algn="ctr">
                      <a:solidFill>
                        <a:srgbClr val="FF32A9"/>
                      </a:solidFill>
                      <a:prstDash val="solid"/>
                      <a:round/>
                      <a:headEnd type="none" w="med" len="med"/>
                      <a:tailEnd type="none" w="med" len="med"/>
                    </a:lnB>
                    <a:solidFill>
                      <a:schemeClr val="bg1"/>
                    </a:solidFill>
                  </a:tcPr>
                </a:tc>
                <a:tc>
                  <a:txBody>
                    <a:bodyPr/>
                    <a:lstStyle/>
                    <a:p>
                      <a:pPr algn="ctr"/>
                      <a:r>
                        <a:rPr lang="en-GB" sz="2000" dirty="0">
                          <a:solidFill>
                            <a:srgbClr val="3E3F41"/>
                          </a:solidFill>
                          <a:latin typeface="Comic Sans MS" panose="030F0702030302020204" pitchFamily="66" charset="0"/>
                        </a:rPr>
                        <a:t>Flowery language</a:t>
                      </a:r>
                    </a:p>
                  </a:txBody>
                  <a:tcPr anchorCtr="1">
                    <a:lnL w="28575" cap="flat" cmpd="sng" algn="ctr">
                      <a:solidFill>
                        <a:srgbClr val="FF32A9"/>
                      </a:solidFill>
                      <a:prstDash val="solid"/>
                      <a:round/>
                      <a:headEnd type="none" w="med" len="med"/>
                      <a:tailEnd type="none" w="med" len="med"/>
                    </a:lnL>
                    <a:lnR w="28575" cap="flat" cmpd="sng" algn="ctr">
                      <a:solidFill>
                        <a:srgbClr val="FF32A9"/>
                      </a:solidFill>
                      <a:prstDash val="solid"/>
                      <a:round/>
                      <a:headEnd type="none" w="med" len="med"/>
                      <a:tailEnd type="none" w="med" len="med"/>
                    </a:lnR>
                    <a:lnT w="28575" cap="flat" cmpd="sng" algn="ctr">
                      <a:solidFill>
                        <a:srgbClr val="FF32A9"/>
                      </a:solidFill>
                      <a:prstDash val="solid"/>
                      <a:round/>
                      <a:headEnd type="none" w="med" len="med"/>
                      <a:tailEnd type="none" w="med" len="med"/>
                    </a:lnT>
                    <a:lnB w="28575" cap="flat" cmpd="sng" algn="ctr">
                      <a:solidFill>
                        <a:srgbClr val="FF32A9"/>
                      </a:solidFill>
                      <a:prstDash val="solid"/>
                      <a:round/>
                      <a:headEnd type="none" w="med" len="med"/>
                      <a:tailEnd type="none" w="med" len="med"/>
                    </a:lnB>
                    <a:solidFill>
                      <a:schemeClr val="bg1"/>
                    </a:solidFill>
                  </a:tcPr>
                </a:tc>
                <a:tc>
                  <a:txBody>
                    <a:bodyPr/>
                    <a:lstStyle/>
                    <a:p>
                      <a:pPr algn="ctr"/>
                      <a:r>
                        <a:rPr lang="en-GB" sz="2000" dirty="0">
                          <a:solidFill>
                            <a:srgbClr val="3E3F41"/>
                          </a:solidFill>
                          <a:latin typeface="Comic Sans MS" panose="030F0702030302020204" pitchFamily="66" charset="0"/>
                        </a:rPr>
                        <a:t>Time-limited offers</a:t>
                      </a:r>
                    </a:p>
                  </a:txBody>
                  <a:tcPr anchorCtr="1">
                    <a:lnL w="28575" cap="flat" cmpd="sng" algn="ctr">
                      <a:solidFill>
                        <a:srgbClr val="FF32A9"/>
                      </a:solidFill>
                      <a:prstDash val="solid"/>
                      <a:round/>
                      <a:headEnd type="none" w="med" len="med"/>
                      <a:tailEnd type="none" w="med" len="med"/>
                    </a:lnL>
                    <a:lnR w="28575" cap="flat" cmpd="sng" algn="ctr">
                      <a:solidFill>
                        <a:srgbClr val="FF32A9"/>
                      </a:solidFill>
                      <a:prstDash val="solid"/>
                      <a:round/>
                      <a:headEnd type="none" w="med" len="med"/>
                      <a:tailEnd type="none" w="med" len="med"/>
                    </a:lnR>
                    <a:lnT w="28575" cap="flat" cmpd="sng" algn="ctr">
                      <a:solidFill>
                        <a:srgbClr val="FF32A9"/>
                      </a:solidFill>
                      <a:prstDash val="solid"/>
                      <a:round/>
                      <a:headEnd type="none" w="med" len="med"/>
                      <a:tailEnd type="none" w="med" len="med"/>
                    </a:lnT>
                    <a:lnB w="28575" cap="flat" cmpd="sng" algn="ctr">
                      <a:solidFill>
                        <a:srgbClr val="FF32A9"/>
                      </a:solidFill>
                      <a:prstDash val="solid"/>
                      <a:round/>
                      <a:headEnd type="none" w="med" len="med"/>
                      <a:tailEnd type="none" w="med" len="med"/>
                    </a:lnB>
                    <a:solidFill>
                      <a:schemeClr val="bg1"/>
                    </a:solidFill>
                  </a:tcPr>
                </a:tc>
                <a:tc>
                  <a:txBody>
                    <a:bodyPr/>
                    <a:lstStyle/>
                    <a:p>
                      <a:pPr algn="ctr"/>
                      <a:r>
                        <a:rPr lang="en-GB" sz="2000" dirty="0">
                          <a:solidFill>
                            <a:srgbClr val="3E3F41"/>
                          </a:solidFill>
                          <a:latin typeface="Comic Sans MS" panose="030F0702030302020204" pitchFamily="66" charset="0"/>
                        </a:rPr>
                        <a:t>Use facts</a:t>
                      </a:r>
                    </a:p>
                  </a:txBody>
                  <a:tcPr anchorCtr="1">
                    <a:lnL w="28575" cap="flat" cmpd="sng" algn="ctr">
                      <a:solidFill>
                        <a:srgbClr val="FF32A9"/>
                      </a:solidFill>
                      <a:prstDash val="solid"/>
                      <a:round/>
                      <a:headEnd type="none" w="med" len="med"/>
                      <a:tailEnd type="none" w="med" len="med"/>
                    </a:lnL>
                    <a:lnR w="28575" cap="flat" cmpd="sng" algn="ctr">
                      <a:solidFill>
                        <a:srgbClr val="FF32A9"/>
                      </a:solidFill>
                      <a:prstDash val="solid"/>
                      <a:round/>
                      <a:headEnd type="none" w="med" len="med"/>
                      <a:tailEnd type="none" w="med" len="med"/>
                    </a:lnR>
                    <a:lnT w="28575" cap="flat" cmpd="sng" algn="ctr">
                      <a:solidFill>
                        <a:srgbClr val="FF32A9"/>
                      </a:solidFill>
                      <a:prstDash val="solid"/>
                      <a:round/>
                      <a:headEnd type="none" w="med" len="med"/>
                      <a:tailEnd type="none" w="med" len="med"/>
                    </a:lnT>
                    <a:lnB w="28575" cap="flat" cmpd="sng" algn="ctr">
                      <a:solidFill>
                        <a:srgbClr val="FF32A9"/>
                      </a:solidFill>
                      <a:prstDash val="solid"/>
                      <a:round/>
                      <a:headEnd type="none" w="med" len="med"/>
                      <a:tailEnd type="none" w="med" len="med"/>
                    </a:lnB>
                    <a:solidFill>
                      <a:schemeClr val="bg1"/>
                    </a:solidFill>
                  </a:tcPr>
                </a:tc>
                <a:tc>
                  <a:txBody>
                    <a:bodyPr/>
                    <a:lstStyle/>
                    <a:p>
                      <a:pPr algn="ctr"/>
                      <a:r>
                        <a:rPr lang="en-GB" sz="2000" dirty="0">
                          <a:solidFill>
                            <a:srgbClr val="3E3F41"/>
                          </a:solidFill>
                          <a:latin typeface="Comic Sans MS" panose="030F0702030302020204" pitchFamily="66" charset="0"/>
                        </a:rPr>
                        <a:t>Say your attraction is</a:t>
                      </a:r>
                      <a:br>
                        <a:rPr lang="en-GB" sz="2000" dirty="0">
                          <a:solidFill>
                            <a:srgbClr val="3E3F41"/>
                          </a:solidFill>
                          <a:latin typeface="Comic Sans MS" panose="030F0702030302020204" pitchFamily="66" charset="0"/>
                        </a:rPr>
                      </a:br>
                      <a:r>
                        <a:rPr lang="en-GB" sz="2000" dirty="0">
                          <a:solidFill>
                            <a:srgbClr val="3E3F41"/>
                          </a:solidFill>
                          <a:latin typeface="Comic Sans MS" panose="030F0702030302020204" pitchFamily="66" charset="0"/>
                        </a:rPr>
                        <a:t>the best</a:t>
                      </a:r>
                    </a:p>
                  </a:txBody>
                  <a:tcPr anchorCtr="1">
                    <a:lnL w="28575" cap="flat" cmpd="sng" algn="ctr">
                      <a:solidFill>
                        <a:srgbClr val="FF32A9"/>
                      </a:solidFill>
                      <a:prstDash val="solid"/>
                      <a:round/>
                      <a:headEnd type="none" w="med" len="med"/>
                      <a:tailEnd type="none" w="med" len="med"/>
                    </a:lnL>
                    <a:lnR w="28575" cap="flat" cmpd="sng" algn="ctr">
                      <a:solidFill>
                        <a:srgbClr val="FF32A9"/>
                      </a:solidFill>
                      <a:prstDash val="solid"/>
                      <a:round/>
                      <a:headEnd type="none" w="med" len="med"/>
                      <a:tailEnd type="none" w="med" len="med"/>
                    </a:lnR>
                    <a:lnT w="28575" cap="flat" cmpd="sng" algn="ctr">
                      <a:solidFill>
                        <a:srgbClr val="FF32A9"/>
                      </a:solidFill>
                      <a:prstDash val="solid"/>
                      <a:round/>
                      <a:headEnd type="none" w="med" len="med"/>
                      <a:tailEnd type="none" w="med" len="med"/>
                    </a:lnT>
                    <a:lnB w="28575" cap="flat" cmpd="sng" algn="ctr">
                      <a:solidFill>
                        <a:srgbClr val="FF32A9"/>
                      </a:solidFill>
                      <a:prstDash val="solid"/>
                      <a:round/>
                      <a:headEnd type="none" w="med" len="med"/>
                      <a:tailEnd type="none" w="med" len="med"/>
                    </a:lnB>
                    <a:solidFill>
                      <a:schemeClr val="bg1"/>
                    </a:solidFill>
                  </a:tcPr>
                </a:tc>
                <a:extLst>
                  <a:ext uri="{0D108BD9-81ED-4DB2-BD59-A6C34878D82A}">
                    <a16:rowId xmlns:a16="http://schemas.microsoft.com/office/drawing/2014/main" val="2804011374"/>
                  </a:ext>
                </a:extLst>
              </a:tr>
              <a:tr h="1619305">
                <a:tc>
                  <a:txBody>
                    <a:bodyPr/>
                    <a:lstStyle/>
                    <a:p>
                      <a:pPr algn="ctr"/>
                      <a:r>
                        <a:rPr lang="en-GB" sz="2000" dirty="0">
                          <a:solidFill>
                            <a:srgbClr val="3E3F41"/>
                          </a:solidFill>
                          <a:latin typeface="Comic Sans MS" panose="030F0702030302020204" pitchFamily="66" charset="0"/>
                        </a:rPr>
                        <a:t>Exaggerate</a:t>
                      </a:r>
                    </a:p>
                  </a:txBody>
                  <a:tcPr anchorCtr="1">
                    <a:lnL w="28575" cap="flat" cmpd="sng" algn="ctr">
                      <a:solidFill>
                        <a:srgbClr val="FF32A9"/>
                      </a:solidFill>
                      <a:prstDash val="solid"/>
                      <a:round/>
                      <a:headEnd type="none" w="med" len="med"/>
                      <a:tailEnd type="none" w="med" len="med"/>
                    </a:lnL>
                    <a:lnR w="28575" cap="flat" cmpd="sng" algn="ctr">
                      <a:solidFill>
                        <a:srgbClr val="FF32A9"/>
                      </a:solidFill>
                      <a:prstDash val="solid"/>
                      <a:round/>
                      <a:headEnd type="none" w="med" len="med"/>
                      <a:tailEnd type="none" w="med" len="med"/>
                    </a:lnR>
                    <a:lnT w="28575" cap="flat" cmpd="sng" algn="ctr">
                      <a:solidFill>
                        <a:srgbClr val="FF32A9"/>
                      </a:solidFill>
                      <a:prstDash val="solid"/>
                      <a:round/>
                      <a:headEnd type="none" w="med" len="med"/>
                      <a:tailEnd type="none" w="med" len="med"/>
                    </a:lnT>
                    <a:lnB w="28575" cap="flat" cmpd="sng" algn="ctr">
                      <a:solidFill>
                        <a:srgbClr val="FF32A9"/>
                      </a:solidFill>
                      <a:prstDash val="solid"/>
                      <a:round/>
                      <a:headEnd type="none" w="med" len="med"/>
                      <a:tailEnd type="none" w="med" len="med"/>
                    </a:lnB>
                    <a:solidFill>
                      <a:schemeClr val="bg1"/>
                    </a:solidFill>
                  </a:tcPr>
                </a:tc>
                <a:tc>
                  <a:txBody>
                    <a:bodyPr/>
                    <a:lstStyle/>
                    <a:p>
                      <a:pPr algn="ctr"/>
                      <a:r>
                        <a:rPr lang="en-GB" sz="2000" dirty="0">
                          <a:solidFill>
                            <a:srgbClr val="3E3F41"/>
                          </a:solidFill>
                          <a:latin typeface="Comic Sans MS" panose="030F0702030302020204" pitchFamily="66" charset="0"/>
                        </a:rPr>
                        <a:t>Repeat words and phrases</a:t>
                      </a:r>
                    </a:p>
                  </a:txBody>
                  <a:tcPr anchorCtr="1">
                    <a:lnL w="28575" cap="flat" cmpd="sng" algn="ctr">
                      <a:solidFill>
                        <a:srgbClr val="FF32A9"/>
                      </a:solidFill>
                      <a:prstDash val="solid"/>
                      <a:round/>
                      <a:headEnd type="none" w="med" len="med"/>
                      <a:tailEnd type="none" w="med" len="med"/>
                    </a:lnL>
                    <a:lnR w="28575" cap="flat" cmpd="sng" algn="ctr">
                      <a:solidFill>
                        <a:srgbClr val="FF32A9"/>
                      </a:solidFill>
                      <a:prstDash val="solid"/>
                      <a:round/>
                      <a:headEnd type="none" w="med" len="med"/>
                      <a:tailEnd type="none" w="med" len="med"/>
                    </a:lnR>
                    <a:lnT w="28575" cap="flat" cmpd="sng" algn="ctr">
                      <a:solidFill>
                        <a:srgbClr val="FF32A9"/>
                      </a:solidFill>
                      <a:prstDash val="solid"/>
                      <a:round/>
                      <a:headEnd type="none" w="med" len="med"/>
                      <a:tailEnd type="none" w="med" len="med"/>
                    </a:lnT>
                    <a:lnB w="28575" cap="flat" cmpd="sng" algn="ctr">
                      <a:solidFill>
                        <a:srgbClr val="FF32A9"/>
                      </a:solidFill>
                      <a:prstDash val="solid"/>
                      <a:round/>
                      <a:headEnd type="none" w="med" len="med"/>
                      <a:tailEnd type="none" w="med" len="med"/>
                    </a:lnB>
                    <a:solidFill>
                      <a:schemeClr val="bg1"/>
                    </a:solidFill>
                  </a:tcPr>
                </a:tc>
                <a:tc>
                  <a:txBody>
                    <a:bodyPr/>
                    <a:lstStyle/>
                    <a:p>
                      <a:pPr algn="ctr"/>
                      <a:r>
                        <a:rPr lang="en-GB" sz="2000" dirty="0">
                          <a:solidFill>
                            <a:srgbClr val="3E3F41"/>
                          </a:solidFill>
                          <a:latin typeface="Comic Sans MS" panose="030F0702030302020204" pitchFamily="66" charset="0"/>
                        </a:rPr>
                        <a:t>Personal-speak to your reader</a:t>
                      </a:r>
                    </a:p>
                  </a:txBody>
                  <a:tcPr anchorCtr="1">
                    <a:lnL w="28575" cap="flat" cmpd="sng" algn="ctr">
                      <a:solidFill>
                        <a:srgbClr val="FF32A9"/>
                      </a:solidFill>
                      <a:prstDash val="solid"/>
                      <a:round/>
                      <a:headEnd type="none" w="med" len="med"/>
                      <a:tailEnd type="none" w="med" len="med"/>
                    </a:lnL>
                    <a:lnR w="28575" cap="flat" cmpd="sng" algn="ctr">
                      <a:solidFill>
                        <a:srgbClr val="FF32A9"/>
                      </a:solidFill>
                      <a:prstDash val="solid"/>
                      <a:round/>
                      <a:headEnd type="none" w="med" len="med"/>
                      <a:tailEnd type="none" w="med" len="med"/>
                    </a:lnR>
                    <a:lnT w="28575" cap="flat" cmpd="sng" algn="ctr">
                      <a:solidFill>
                        <a:srgbClr val="FF32A9"/>
                      </a:solidFill>
                      <a:prstDash val="solid"/>
                      <a:round/>
                      <a:headEnd type="none" w="med" len="med"/>
                      <a:tailEnd type="none" w="med" len="med"/>
                    </a:lnT>
                    <a:lnB w="28575" cap="flat" cmpd="sng" algn="ctr">
                      <a:solidFill>
                        <a:srgbClr val="FF32A9"/>
                      </a:solidFill>
                      <a:prstDash val="solid"/>
                      <a:round/>
                      <a:headEnd type="none" w="med" len="med"/>
                      <a:tailEnd type="none" w="med" len="med"/>
                    </a:lnB>
                    <a:solidFill>
                      <a:schemeClr val="bg1"/>
                    </a:solidFill>
                  </a:tcPr>
                </a:tc>
                <a:tc>
                  <a:txBody>
                    <a:bodyPr/>
                    <a:lstStyle/>
                    <a:p>
                      <a:pPr algn="ctr"/>
                      <a:r>
                        <a:rPr lang="en-GB" sz="2000" dirty="0">
                          <a:solidFill>
                            <a:srgbClr val="3E3F41"/>
                          </a:solidFill>
                          <a:latin typeface="Comic Sans MS" panose="030F0702030302020204" pitchFamily="66" charset="0"/>
                        </a:rPr>
                        <a:t>Weasel words</a:t>
                      </a:r>
                    </a:p>
                  </a:txBody>
                  <a:tcPr anchorCtr="1">
                    <a:lnL w="28575" cap="flat" cmpd="sng" algn="ctr">
                      <a:solidFill>
                        <a:srgbClr val="FF32A9"/>
                      </a:solidFill>
                      <a:prstDash val="solid"/>
                      <a:round/>
                      <a:headEnd type="none" w="med" len="med"/>
                      <a:tailEnd type="none" w="med" len="med"/>
                    </a:lnL>
                    <a:lnR w="28575" cap="flat" cmpd="sng" algn="ctr">
                      <a:solidFill>
                        <a:srgbClr val="FF32A9"/>
                      </a:solidFill>
                      <a:prstDash val="solid"/>
                      <a:round/>
                      <a:headEnd type="none" w="med" len="med"/>
                      <a:tailEnd type="none" w="med" len="med"/>
                    </a:lnR>
                    <a:lnT w="28575" cap="flat" cmpd="sng" algn="ctr">
                      <a:solidFill>
                        <a:srgbClr val="FF32A9"/>
                      </a:solidFill>
                      <a:prstDash val="solid"/>
                      <a:round/>
                      <a:headEnd type="none" w="med" len="med"/>
                      <a:tailEnd type="none" w="med" len="med"/>
                    </a:lnT>
                    <a:lnB w="28575" cap="flat" cmpd="sng" algn="ctr">
                      <a:solidFill>
                        <a:srgbClr val="FF32A9"/>
                      </a:solidFill>
                      <a:prstDash val="solid"/>
                      <a:round/>
                      <a:headEnd type="none" w="med" len="med"/>
                      <a:tailEnd type="none" w="med" len="med"/>
                    </a:lnB>
                    <a:solidFill>
                      <a:schemeClr val="bg1"/>
                    </a:solidFill>
                  </a:tcPr>
                </a:tc>
                <a:tc>
                  <a:txBody>
                    <a:bodyPr/>
                    <a:lstStyle/>
                    <a:p>
                      <a:pPr algn="ctr"/>
                      <a:r>
                        <a:rPr lang="en-GB" sz="2000" dirty="0">
                          <a:solidFill>
                            <a:srgbClr val="3E3F41"/>
                          </a:solidFill>
                          <a:latin typeface="Comic Sans MS" panose="030F0702030302020204" pitchFamily="66" charset="0"/>
                        </a:rPr>
                        <a:t>Tempt the</a:t>
                      </a:r>
                      <a:br>
                        <a:rPr lang="en-GB" sz="2000" dirty="0">
                          <a:solidFill>
                            <a:srgbClr val="3E3F41"/>
                          </a:solidFill>
                          <a:latin typeface="Comic Sans MS" panose="030F0702030302020204" pitchFamily="66" charset="0"/>
                        </a:rPr>
                      </a:br>
                      <a:r>
                        <a:rPr lang="en-GB" sz="2000" dirty="0">
                          <a:solidFill>
                            <a:srgbClr val="3E3F41"/>
                          </a:solidFill>
                          <a:latin typeface="Comic Sans MS" panose="030F0702030302020204" pitchFamily="66" charset="0"/>
                        </a:rPr>
                        <a:t>reader</a:t>
                      </a:r>
                    </a:p>
                  </a:txBody>
                  <a:tcPr anchorCtr="1">
                    <a:lnL w="28575" cap="flat" cmpd="sng" algn="ctr">
                      <a:solidFill>
                        <a:srgbClr val="FF32A9"/>
                      </a:solidFill>
                      <a:prstDash val="solid"/>
                      <a:round/>
                      <a:headEnd type="none" w="med" len="med"/>
                      <a:tailEnd type="none" w="med" len="med"/>
                    </a:lnL>
                    <a:lnR w="28575" cap="flat" cmpd="sng" algn="ctr">
                      <a:solidFill>
                        <a:srgbClr val="FF32A9"/>
                      </a:solidFill>
                      <a:prstDash val="solid"/>
                      <a:round/>
                      <a:headEnd type="none" w="med" len="med"/>
                      <a:tailEnd type="none" w="med" len="med"/>
                    </a:lnR>
                    <a:lnT w="28575" cap="flat" cmpd="sng" algn="ctr">
                      <a:solidFill>
                        <a:srgbClr val="FF32A9"/>
                      </a:solidFill>
                      <a:prstDash val="solid"/>
                      <a:round/>
                      <a:headEnd type="none" w="med" len="med"/>
                      <a:tailEnd type="none" w="med" len="med"/>
                    </a:lnT>
                    <a:lnB w="28575" cap="flat" cmpd="sng" algn="ctr">
                      <a:solidFill>
                        <a:srgbClr val="FF32A9"/>
                      </a:solidFill>
                      <a:prstDash val="solid"/>
                      <a:round/>
                      <a:headEnd type="none" w="med" len="med"/>
                      <a:tailEnd type="none" w="med" len="med"/>
                    </a:lnB>
                    <a:solidFill>
                      <a:schemeClr val="bg1"/>
                    </a:solidFill>
                  </a:tcPr>
                </a:tc>
                <a:extLst>
                  <a:ext uri="{0D108BD9-81ED-4DB2-BD59-A6C34878D82A}">
                    <a16:rowId xmlns:a16="http://schemas.microsoft.com/office/drawing/2014/main" val="2330917437"/>
                  </a:ext>
                </a:extLst>
              </a:tr>
              <a:tr h="1619305">
                <a:tc>
                  <a:txBody>
                    <a:bodyPr/>
                    <a:lstStyle/>
                    <a:p>
                      <a:pPr algn="ctr"/>
                      <a:r>
                        <a:rPr lang="en-GB" sz="2000" dirty="0">
                          <a:solidFill>
                            <a:srgbClr val="3E3F41"/>
                          </a:solidFill>
                          <a:latin typeface="Comic Sans MS" panose="030F0702030302020204" pitchFamily="66" charset="0"/>
                        </a:rPr>
                        <a:t>Say things to create a picture</a:t>
                      </a:r>
                    </a:p>
                  </a:txBody>
                  <a:tcPr anchorCtr="1">
                    <a:lnL w="28575" cap="flat" cmpd="sng" algn="ctr">
                      <a:solidFill>
                        <a:srgbClr val="FF32A9"/>
                      </a:solidFill>
                      <a:prstDash val="solid"/>
                      <a:round/>
                      <a:headEnd type="none" w="med" len="med"/>
                      <a:tailEnd type="none" w="med" len="med"/>
                    </a:lnL>
                    <a:lnR w="28575" cap="flat" cmpd="sng" algn="ctr">
                      <a:solidFill>
                        <a:srgbClr val="FF32A9"/>
                      </a:solidFill>
                      <a:prstDash val="solid"/>
                      <a:round/>
                      <a:headEnd type="none" w="med" len="med"/>
                      <a:tailEnd type="none" w="med" len="med"/>
                    </a:lnR>
                    <a:lnT w="28575" cap="flat" cmpd="sng" algn="ctr">
                      <a:solidFill>
                        <a:srgbClr val="FF32A9"/>
                      </a:solidFill>
                      <a:prstDash val="solid"/>
                      <a:round/>
                      <a:headEnd type="none" w="med" len="med"/>
                      <a:tailEnd type="none" w="med" len="med"/>
                    </a:lnT>
                    <a:lnB w="28575" cap="flat" cmpd="sng" algn="ctr">
                      <a:solidFill>
                        <a:srgbClr val="FF32A9"/>
                      </a:solidFill>
                      <a:prstDash val="solid"/>
                      <a:round/>
                      <a:headEnd type="none" w="med" len="med"/>
                      <a:tailEnd type="none" w="med" len="med"/>
                    </a:lnB>
                    <a:solidFill>
                      <a:schemeClr val="bg1"/>
                    </a:solidFill>
                  </a:tcPr>
                </a:tc>
                <a:tc>
                  <a:txBody>
                    <a:bodyPr/>
                    <a:lstStyle/>
                    <a:p>
                      <a:pPr algn="ctr"/>
                      <a:r>
                        <a:rPr lang="en-GB" sz="2000" dirty="0">
                          <a:solidFill>
                            <a:srgbClr val="3E3F41"/>
                          </a:solidFill>
                          <a:latin typeface="Comic Sans MS" panose="030F0702030302020204" pitchFamily="66" charset="0"/>
                        </a:rPr>
                        <a:t>Use short sentences for impact</a:t>
                      </a:r>
                    </a:p>
                  </a:txBody>
                  <a:tcPr anchorCtr="1">
                    <a:lnL w="28575" cap="flat" cmpd="sng" algn="ctr">
                      <a:solidFill>
                        <a:srgbClr val="FF32A9"/>
                      </a:solidFill>
                      <a:prstDash val="solid"/>
                      <a:round/>
                      <a:headEnd type="none" w="med" len="med"/>
                      <a:tailEnd type="none" w="med" len="med"/>
                    </a:lnL>
                    <a:lnR w="28575" cap="flat" cmpd="sng" algn="ctr">
                      <a:solidFill>
                        <a:srgbClr val="FF32A9"/>
                      </a:solidFill>
                      <a:prstDash val="solid"/>
                      <a:round/>
                      <a:headEnd type="none" w="med" len="med"/>
                      <a:tailEnd type="none" w="med" len="med"/>
                    </a:lnR>
                    <a:lnT w="28575" cap="flat" cmpd="sng" algn="ctr">
                      <a:solidFill>
                        <a:srgbClr val="FF32A9"/>
                      </a:solidFill>
                      <a:prstDash val="solid"/>
                      <a:round/>
                      <a:headEnd type="none" w="med" len="med"/>
                      <a:tailEnd type="none" w="med" len="med"/>
                    </a:lnT>
                    <a:lnB w="28575" cap="flat" cmpd="sng" algn="ctr">
                      <a:solidFill>
                        <a:srgbClr val="FF32A9"/>
                      </a:solidFill>
                      <a:prstDash val="solid"/>
                      <a:round/>
                      <a:headEnd type="none" w="med" len="med"/>
                      <a:tailEnd type="none" w="med" len="med"/>
                    </a:lnB>
                    <a:solidFill>
                      <a:schemeClr val="bg1"/>
                    </a:solidFill>
                  </a:tcPr>
                </a:tc>
                <a:tc>
                  <a:txBody>
                    <a:bodyPr/>
                    <a:lstStyle/>
                    <a:p>
                      <a:pPr algn="ctr"/>
                      <a:r>
                        <a:rPr lang="en-GB" sz="2000" dirty="0">
                          <a:solidFill>
                            <a:srgbClr val="3E3F41"/>
                          </a:solidFill>
                          <a:latin typeface="Comic Sans MS" panose="030F0702030302020204" pitchFamily="66" charset="0"/>
                        </a:rPr>
                        <a:t>Appeal to the reader</a:t>
                      </a:r>
                    </a:p>
                  </a:txBody>
                  <a:tcPr anchorCtr="1">
                    <a:lnL w="28575" cap="flat" cmpd="sng" algn="ctr">
                      <a:solidFill>
                        <a:srgbClr val="FF32A9"/>
                      </a:solidFill>
                      <a:prstDash val="solid"/>
                      <a:round/>
                      <a:headEnd type="none" w="med" len="med"/>
                      <a:tailEnd type="none" w="med" len="med"/>
                    </a:lnL>
                    <a:lnR w="28575" cap="flat" cmpd="sng" algn="ctr">
                      <a:solidFill>
                        <a:srgbClr val="FF32A9"/>
                      </a:solidFill>
                      <a:prstDash val="solid"/>
                      <a:round/>
                      <a:headEnd type="none" w="med" len="med"/>
                      <a:tailEnd type="none" w="med" len="med"/>
                    </a:lnR>
                    <a:lnT w="28575" cap="flat" cmpd="sng" algn="ctr">
                      <a:solidFill>
                        <a:srgbClr val="FF32A9"/>
                      </a:solidFill>
                      <a:prstDash val="solid"/>
                      <a:round/>
                      <a:headEnd type="none" w="med" len="med"/>
                      <a:tailEnd type="none" w="med" len="med"/>
                    </a:lnT>
                    <a:lnB w="28575" cap="flat" cmpd="sng" algn="ctr">
                      <a:solidFill>
                        <a:srgbClr val="FF32A9"/>
                      </a:solidFill>
                      <a:prstDash val="solid"/>
                      <a:round/>
                      <a:headEnd type="none" w="med" len="med"/>
                      <a:tailEnd type="none" w="med" len="med"/>
                    </a:lnB>
                    <a:solidFill>
                      <a:schemeClr val="bg1"/>
                    </a:solidFill>
                  </a:tcPr>
                </a:tc>
                <a:tc>
                  <a:txBody>
                    <a:bodyPr/>
                    <a:lstStyle/>
                    <a:p>
                      <a:pPr algn="ctr"/>
                      <a:r>
                        <a:rPr lang="en-GB" sz="2000" dirty="0">
                          <a:solidFill>
                            <a:srgbClr val="3E3F41"/>
                          </a:solidFill>
                          <a:latin typeface="Comic Sans MS" panose="030F0702030302020204" pitchFamily="66" charset="0"/>
                        </a:rPr>
                        <a:t>Use exciting phrases</a:t>
                      </a:r>
                    </a:p>
                  </a:txBody>
                  <a:tcPr anchorCtr="1">
                    <a:lnL w="28575" cap="flat" cmpd="sng" algn="ctr">
                      <a:solidFill>
                        <a:srgbClr val="FF32A9"/>
                      </a:solidFill>
                      <a:prstDash val="solid"/>
                      <a:round/>
                      <a:headEnd type="none" w="med" len="med"/>
                      <a:tailEnd type="none" w="med" len="med"/>
                    </a:lnL>
                    <a:lnR w="28575" cap="flat" cmpd="sng" algn="ctr">
                      <a:solidFill>
                        <a:srgbClr val="FF32A9"/>
                      </a:solidFill>
                      <a:prstDash val="solid"/>
                      <a:round/>
                      <a:headEnd type="none" w="med" len="med"/>
                      <a:tailEnd type="none" w="med" len="med"/>
                    </a:lnR>
                    <a:lnT w="28575" cap="flat" cmpd="sng" algn="ctr">
                      <a:solidFill>
                        <a:srgbClr val="FF32A9"/>
                      </a:solidFill>
                      <a:prstDash val="solid"/>
                      <a:round/>
                      <a:headEnd type="none" w="med" len="med"/>
                      <a:tailEnd type="none" w="med" len="med"/>
                    </a:lnT>
                    <a:lnB w="28575" cap="flat" cmpd="sng" algn="ctr">
                      <a:solidFill>
                        <a:srgbClr val="FF32A9"/>
                      </a:solidFill>
                      <a:prstDash val="solid"/>
                      <a:round/>
                      <a:headEnd type="none" w="med" len="med"/>
                      <a:tailEnd type="none" w="med" len="med"/>
                    </a:lnB>
                    <a:solidFill>
                      <a:schemeClr val="bg1"/>
                    </a:solidFill>
                  </a:tcPr>
                </a:tc>
                <a:tc>
                  <a:txBody>
                    <a:bodyPr/>
                    <a:lstStyle/>
                    <a:p>
                      <a:pPr algn="ctr"/>
                      <a:r>
                        <a:rPr lang="en-GB" sz="2000" dirty="0">
                          <a:solidFill>
                            <a:srgbClr val="3E3F41"/>
                          </a:solidFill>
                          <a:latin typeface="Comic Sans MS" panose="030F0702030302020204" pitchFamily="66" charset="0"/>
                        </a:rPr>
                        <a:t>Promises</a:t>
                      </a:r>
                    </a:p>
                  </a:txBody>
                  <a:tcPr anchorCtr="1">
                    <a:lnL w="28575" cap="flat" cmpd="sng" algn="ctr">
                      <a:solidFill>
                        <a:srgbClr val="FF32A9"/>
                      </a:solidFill>
                      <a:prstDash val="solid"/>
                      <a:round/>
                      <a:headEnd type="none" w="med" len="med"/>
                      <a:tailEnd type="none" w="med" len="med"/>
                    </a:lnL>
                    <a:lnR w="28575" cap="flat" cmpd="sng" algn="ctr">
                      <a:solidFill>
                        <a:srgbClr val="FF32A9"/>
                      </a:solidFill>
                      <a:prstDash val="solid"/>
                      <a:round/>
                      <a:headEnd type="none" w="med" len="med"/>
                      <a:tailEnd type="none" w="med" len="med"/>
                    </a:lnR>
                    <a:lnT w="28575" cap="flat" cmpd="sng" algn="ctr">
                      <a:solidFill>
                        <a:srgbClr val="FF32A9"/>
                      </a:solidFill>
                      <a:prstDash val="solid"/>
                      <a:round/>
                      <a:headEnd type="none" w="med" len="med"/>
                      <a:tailEnd type="none" w="med" len="med"/>
                    </a:lnT>
                    <a:lnB w="28575" cap="flat" cmpd="sng" algn="ctr">
                      <a:solidFill>
                        <a:srgbClr val="FF32A9"/>
                      </a:solidFill>
                      <a:prstDash val="solid"/>
                      <a:round/>
                      <a:headEnd type="none" w="med" len="med"/>
                      <a:tailEnd type="none" w="med" len="med"/>
                    </a:lnB>
                    <a:solidFill>
                      <a:schemeClr val="bg1"/>
                    </a:solidFill>
                  </a:tcPr>
                </a:tc>
                <a:extLst>
                  <a:ext uri="{0D108BD9-81ED-4DB2-BD59-A6C34878D82A}">
                    <a16:rowId xmlns:a16="http://schemas.microsoft.com/office/drawing/2014/main" val="3067281837"/>
                  </a:ext>
                </a:extLst>
              </a:tr>
            </a:tbl>
          </a:graphicData>
        </a:graphic>
      </p:graphicFrame>
      <p:sp>
        <p:nvSpPr>
          <p:cNvPr id="2" name="TextBox 1">
            <a:extLst>
              <a:ext uri="{FF2B5EF4-FFF2-40B4-BE49-F238E27FC236}">
                <a16:creationId xmlns:a16="http://schemas.microsoft.com/office/drawing/2014/main" id="{627AC3AF-066C-F737-0CCD-62DE614B9F73}"/>
              </a:ext>
            </a:extLst>
          </p:cNvPr>
          <p:cNvSpPr txBox="1"/>
          <p:nvPr/>
        </p:nvSpPr>
        <p:spPr>
          <a:xfrm>
            <a:off x="4122822" y="688875"/>
            <a:ext cx="4588042" cy="400110"/>
          </a:xfrm>
          <a:prstGeom prst="rect">
            <a:avLst/>
          </a:prstGeom>
          <a:noFill/>
        </p:spPr>
        <p:txBody>
          <a:bodyPr wrap="square" rtlCol="0">
            <a:spAutoFit/>
          </a:bodyPr>
          <a:lstStyle/>
          <a:p>
            <a:r>
              <a:rPr lang="en-GB" sz="2000" dirty="0">
                <a:solidFill>
                  <a:schemeClr val="bg1"/>
                </a:solidFill>
                <a:latin typeface="Comic Sans MS" panose="030F0702030302020204" pitchFamily="66" charset="0"/>
              </a:rPr>
              <a:t>Persuasive techniques bingo board</a:t>
            </a:r>
          </a:p>
        </p:txBody>
      </p:sp>
    </p:spTree>
    <p:extLst>
      <p:ext uri="{BB962C8B-B14F-4D97-AF65-F5344CB8AC3E}">
        <p14:creationId xmlns:p14="http://schemas.microsoft.com/office/powerpoint/2010/main" val="33633394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4">
            <a:extLst>
              <a:ext uri="{FF2B5EF4-FFF2-40B4-BE49-F238E27FC236}">
                <a16:creationId xmlns:a16="http://schemas.microsoft.com/office/drawing/2014/main" id="{C65F34B7-217B-4C44-8303-B01B2B8BCFEA}"/>
              </a:ext>
            </a:extLst>
          </p:cNvPr>
          <p:cNvSpPr txBox="1">
            <a:spLocks noChangeArrowheads="1"/>
          </p:cNvSpPr>
          <p:nvPr/>
        </p:nvSpPr>
        <p:spPr bwMode="auto">
          <a:xfrm>
            <a:off x="1068815" y="1439605"/>
            <a:ext cx="4417586" cy="4612852"/>
          </a:xfrm>
          <a:prstGeom prst="rect">
            <a:avLst/>
          </a:prstGeom>
          <a:solidFill>
            <a:srgbClr val="00B050"/>
          </a:solidFill>
          <a:ln>
            <a:noFill/>
          </a:ln>
          <a:effectLst/>
        </p:spPr>
        <p:txBody>
          <a:bodyPr wrap="square" anchor="ctr" anchorCtr="0">
            <a:noAutofit/>
          </a:bodyPr>
          <a:lstStyle/>
          <a:p>
            <a:pPr marL="108000">
              <a:spcBef>
                <a:spcPct val="50000"/>
              </a:spcBef>
            </a:pPr>
            <a:r>
              <a:rPr lang="en-GB" altLang="en-US" sz="1700" dirty="0">
                <a:solidFill>
                  <a:schemeClr val="bg1"/>
                </a:solidFill>
                <a:latin typeface="Comic Sans MS" panose="030F0702030302020204" pitchFamily="66" charset="0"/>
              </a:rPr>
              <a:t>Nestled in the trees of Bowland Forest, you must surely discover a theme park here with a difference! </a:t>
            </a:r>
          </a:p>
          <a:p>
            <a:pPr marL="108000">
              <a:spcBef>
                <a:spcPct val="50000"/>
              </a:spcBef>
            </a:pPr>
            <a:r>
              <a:rPr lang="en-GB" altLang="en-US" sz="1700" dirty="0">
                <a:solidFill>
                  <a:schemeClr val="bg1"/>
                </a:solidFill>
                <a:latin typeface="Comic Sans MS" panose="030F0702030302020204" pitchFamily="66" charset="0"/>
              </a:rPr>
              <a:t>This exclusive theme park will take you</a:t>
            </a:r>
            <a:br>
              <a:rPr lang="en-GB" altLang="en-US" sz="1700" dirty="0">
                <a:solidFill>
                  <a:schemeClr val="bg1"/>
                </a:solidFill>
                <a:latin typeface="Comic Sans MS" panose="030F0702030302020204" pitchFamily="66" charset="0"/>
              </a:rPr>
            </a:br>
            <a:r>
              <a:rPr lang="en-GB" altLang="en-US" sz="1700" dirty="0">
                <a:solidFill>
                  <a:schemeClr val="bg1"/>
                </a:solidFill>
                <a:latin typeface="Comic Sans MS" panose="030F0702030302020204" pitchFamily="66" charset="0"/>
              </a:rPr>
              <a:t>on an amazing journey back to</a:t>
            </a:r>
            <a:br>
              <a:rPr lang="en-GB" altLang="en-US" sz="1700" dirty="0">
                <a:solidFill>
                  <a:schemeClr val="bg1"/>
                </a:solidFill>
                <a:latin typeface="Comic Sans MS" panose="030F0702030302020204" pitchFamily="66" charset="0"/>
              </a:rPr>
            </a:br>
            <a:r>
              <a:rPr lang="en-GB" altLang="en-US" sz="1700" dirty="0">
                <a:solidFill>
                  <a:schemeClr val="bg1"/>
                </a:solidFill>
                <a:latin typeface="Comic Sans MS" panose="030F0702030302020204" pitchFamily="66" charset="0"/>
              </a:rPr>
              <a:t>medieval times.</a:t>
            </a:r>
          </a:p>
          <a:p>
            <a:pPr marL="108000">
              <a:spcBef>
                <a:spcPct val="50000"/>
              </a:spcBef>
            </a:pPr>
            <a:r>
              <a:rPr lang="en-GB" altLang="en-US" sz="1700" dirty="0">
                <a:solidFill>
                  <a:schemeClr val="bg1"/>
                </a:solidFill>
                <a:latin typeface="Comic Sans MS" panose="030F0702030302020204" pitchFamily="66" charset="0"/>
              </a:rPr>
              <a:t>You can choose from a host of Robin Hood characters to guide you through all these thrilling activities.</a:t>
            </a:r>
          </a:p>
          <a:p>
            <a:pPr marL="108000">
              <a:spcBef>
                <a:spcPct val="50000"/>
              </a:spcBef>
            </a:pPr>
            <a:r>
              <a:rPr lang="en-GB" altLang="en-US" sz="1700" dirty="0">
                <a:solidFill>
                  <a:schemeClr val="bg1"/>
                </a:solidFill>
                <a:latin typeface="Comic Sans MS" panose="030F0702030302020204" pitchFamily="66" charset="0"/>
              </a:rPr>
              <a:t>Fun for all the family!</a:t>
            </a:r>
          </a:p>
          <a:p>
            <a:pPr marL="108000">
              <a:spcBef>
                <a:spcPct val="50000"/>
              </a:spcBef>
            </a:pPr>
            <a:r>
              <a:rPr lang="en-GB" altLang="en-US" sz="1700" dirty="0">
                <a:solidFill>
                  <a:schemeClr val="bg1"/>
                </a:solidFill>
                <a:latin typeface="Comic Sans MS" panose="030F0702030302020204" pitchFamily="66" charset="0"/>
              </a:rPr>
              <a:t>Everyone knows that this is the best attraction in Britain! </a:t>
            </a:r>
          </a:p>
          <a:p>
            <a:pPr marL="108000">
              <a:spcBef>
                <a:spcPct val="50000"/>
              </a:spcBef>
            </a:pPr>
            <a:r>
              <a:rPr lang="en-GB" altLang="en-US" sz="1700" dirty="0">
                <a:solidFill>
                  <a:schemeClr val="bg1"/>
                </a:solidFill>
                <a:latin typeface="Comic Sans MS" panose="030F0702030302020204" pitchFamily="66" charset="0"/>
              </a:rPr>
              <a:t>Join us soon for a unique experience by taking advantage of our special offers.</a:t>
            </a:r>
          </a:p>
        </p:txBody>
      </p:sp>
      <p:sp>
        <p:nvSpPr>
          <p:cNvPr id="8" name="Text Box 5">
            <a:extLst>
              <a:ext uri="{FF2B5EF4-FFF2-40B4-BE49-F238E27FC236}">
                <a16:creationId xmlns:a16="http://schemas.microsoft.com/office/drawing/2014/main" id="{CE0F8ADF-1E74-404C-AA34-30CA25587C85}"/>
              </a:ext>
            </a:extLst>
          </p:cNvPr>
          <p:cNvSpPr txBox="1">
            <a:spLocks noChangeArrowheads="1"/>
          </p:cNvSpPr>
          <p:nvPr/>
        </p:nvSpPr>
        <p:spPr bwMode="auto">
          <a:xfrm>
            <a:off x="6096000" y="1922455"/>
            <a:ext cx="5027186" cy="3647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200" b="1" dirty="0">
                <a:solidFill>
                  <a:srgbClr val="3E3F41"/>
                </a:solidFill>
                <a:latin typeface="Comic Sans MS" panose="030F0702030302020204" pitchFamily="66" charset="0"/>
              </a:rPr>
              <a:t>Work with a partner.</a:t>
            </a:r>
          </a:p>
          <a:p>
            <a:pPr marL="268288" indent="-268288">
              <a:spcBef>
                <a:spcPct val="50000"/>
              </a:spcBef>
              <a:buClr>
                <a:srgbClr val="0070C0"/>
              </a:buClr>
              <a:buFont typeface="Arial" panose="020B0604020202020204" pitchFamily="34" charset="0"/>
              <a:buChar char="•"/>
            </a:pPr>
            <a:r>
              <a:rPr lang="en-GB" altLang="en-US" sz="2200" dirty="0">
                <a:solidFill>
                  <a:srgbClr val="3E3F41"/>
                </a:solidFill>
                <a:latin typeface="Comic Sans MS" panose="030F0702030302020204" pitchFamily="66" charset="0"/>
              </a:rPr>
              <a:t>Discuss which words you think are ‘doing their job’?</a:t>
            </a:r>
          </a:p>
          <a:p>
            <a:pPr marL="268288" indent="-268288">
              <a:spcBef>
                <a:spcPct val="50000"/>
              </a:spcBef>
              <a:buClr>
                <a:srgbClr val="0070C0"/>
              </a:buClr>
              <a:buFont typeface="Arial" panose="020B0604020202020204" pitchFamily="34" charset="0"/>
              <a:buChar char="•"/>
            </a:pPr>
            <a:r>
              <a:rPr lang="en-GB" altLang="en-US" sz="2200" dirty="0">
                <a:solidFill>
                  <a:srgbClr val="3E3F41"/>
                </a:solidFill>
                <a:latin typeface="Comic Sans MS" panose="030F0702030302020204" pitchFamily="66" charset="0"/>
              </a:rPr>
              <a:t>Highlight those words you think are effective in getting the reader to take notice.</a:t>
            </a:r>
          </a:p>
          <a:p>
            <a:pPr marL="268288" indent="-268288">
              <a:spcBef>
                <a:spcPct val="50000"/>
              </a:spcBef>
              <a:buClr>
                <a:srgbClr val="0070C0"/>
              </a:buClr>
              <a:buFont typeface="Arial" panose="020B0604020202020204" pitchFamily="34" charset="0"/>
              <a:buChar char="•"/>
            </a:pPr>
            <a:r>
              <a:rPr lang="en-GB" altLang="en-US" sz="2200" dirty="0">
                <a:solidFill>
                  <a:srgbClr val="3E3F41"/>
                </a:solidFill>
                <a:latin typeface="Comic Sans MS" panose="030F0702030302020204" pitchFamily="66" charset="0"/>
              </a:rPr>
              <a:t>Can you use the words in new sentences? Remember – you are trying to </a:t>
            </a:r>
            <a:r>
              <a:rPr lang="en-GB" altLang="en-US" sz="2200" i="1" dirty="0">
                <a:solidFill>
                  <a:srgbClr val="3E3F41"/>
                </a:solidFill>
                <a:latin typeface="Comic Sans MS" panose="030F0702030302020204" pitchFamily="66" charset="0"/>
              </a:rPr>
              <a:t>persuade</a:t>
            </a:r>
            <a:r>
              <a:rPr lang="en-GB" altLang="en-US" sz="2200" dirty="0">
                <a:solidFill>
                  <a:srgbClr val="3E3F41"/>
                </a:solidFill>
                <a:latin typeface="Comic Sans MS" panose="030F0702030302020204" pitchFamily="66" charset="0"/>
              </a:rPr>
              <a:t> someone.</a:t>
            </a:r>
          </a:p>
        </p:txBody>
      </p:sp>
      <p:pic>
        <p:nvPicPr>
          <p:cNvPr id="9" name="Picture 8" descr="Free vector graphics of Wrench">
            <a:extLst>
              <a:ext uri="{FF2B5EF4-FFF2-40B4-BE49-F238E27FC236}">
                <a16:creationId xmlns:a16="http://schemas.microsoft.com/office/drawing/2014/main" id="{36676501-71B8-C744-873D-8DEED41913F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280641" y="583479"/>
            <a:ext cx="742924" cy="704914"/>
          </a:xfrm>
          <a:prstGeom prst="rect">
            <a:avLst/>
          </a:prstGeom>
          <a:noFill/>
          <a:extLst>
            <a:ext uri="{909E8E84-426E-40DD-AFC4-6F175D3DCCD1}">
              <a14:hiddenFill xmlns:a14="http://schemas.microsoft.com/office/drawing/2010/main">
                <a:solidFill>
                  <a:srgbClr val="FFFFFF"/>
                </a:solidFill>
              </a14:hiddenFill>
            </a:ext>
          </a:extLst>
        </p:spPr>
      </p:pic>
      <p:sp>
        <p:nvSpPr>
          <p:cNvPr id="11" name="Subtitle 2">
            <a:extLst>
              <a:ext uri="{FF2B5EF4-FFF2-40B4-BE49-F238E27FC236}">
                <a16:creationId xmlns:a16="http://schemas.microsoft.com/office/drawing/2014/main" id="{3C149028-7FE7-514D-BFFF-6591F06FBB9E}"/>
              </a:ext>
            </a:extLst>
          </p:cNvPr>
          <p:cNvSpPr txBox="1">
            <a:spLocks/>
          </p:cNvSpPr>
          <p:nvPr/>
        </p:nvSpPr>
        <p:spPr>
          <a:xfrm>
            <a:off x="0" y="654977"/>
            <a:ext cx="12192000" cy="9461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Reading activity: Doing their jobs!</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10699297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7731774-57C6-F34E-AE28-4C68B013F86C}"/>
              </a:ext>
            </a:extLst>
          </p:cNvPr>
          <p:cNvSpPr txBox="1"/>
          <p:nvPr/>
        </p:nvSpPr>
        <p:spPr>
          <a:xfrm>
            <a:off x="1411059" y="4836077"/>
            <a:ext cx="4702087" cy="338554"/>
          </a:xfrm>
          <a:prstGeom prst="rect">
            <a:avLst/>
          </a:prstGeom>
          <a:solidFill>
            <a:schemeClr val="accent1">
              <a:lumMod val="20000"/>
              <a:lumOff val="80000"/>
            </a:schemeClr>
          </a:solidFill>
        </p:spPr>
        <p:txBody>
          <a:bodyPr wrap="square" rtlCol="0" anchor="ctr" anchorCtr="0">
            <a:noAutofit/>
          </a:bodyPr>
          <a:lstStyle/>
          <a:p>
            <a:r>
              <a:rPr lang="en-GB" sz="1600" dirty="0">
                <a:latin typeface="Comic Sans MS" panose="030F0702030302020204" pitchFamily="66" charset="0"/>
              </a:rPr>
              <a:t>Verbs used to have an effect on the reader</a:t>
            </a:r>
          </a:p>
        </p:txBody>
      </p:sp>
      <p:sp>
        <p:nvSpPr>
          <p:cNvPr id="4" name="TextBox 3">
            <a:extLst>
              <a:ext uri="{FF2B5EF4-FFF2-40B4-BE49-F238E27FC236}">
                <a16:creationId xmlns:a16="http://schemas.microsoft.com/office/drawing/2014/main" id="{94D04133-3CAF-1C4D-AE31-CEDFC6716054}"/>
              </a:ext>
            </a:extLst>
          </p:cNvPr>
          <p:cNvSpPr txBox="1"/>
          <p:nvPr/>
        </p:nvSpPr>
        <p:spPr>
          <a:xfrm>
            <a:off x="6278610" y="4835295"/>
            <a:ext cx="4502330" cy="338554"/>
          </a:xfrm>
          <a:prstGeom prst="rect">
            <a:avLst/>
          </a:prstGeom>
          <a:solidFill>
            <a:srgbClr val="FFCCFF"/>
          </a:solidFill>
        </p:spPr>
        <p:txBody>
          <a:bodyPr wrap="square" rtlCol="0" anchor="ctr" anchorCtr="0">
            <a:noAutofit/>
          </a:bodyPr>
          <a:lstStyle/>
          <a:p>
            <a:r>
              <a:rPr lang="en-GB" sz="1600" dirty="0">
                <a:latin typeface="Comic Sans MS" panose="030F0702030302020204" pitchFamily="66" charset="0"/>
              </a:rPr>
              <a:t>Adjectives to describe</a:t>
            </a:r>
          </a:p>
        </p:txBody>
      </p:sp>
      <p:sp>
        <p:nvSpPr>
          <p:cNvPr id="5" name="TextBox 4">
            <a:extLst>
              <a:ext uri="{FF2B5EF4-FFF2-40B4-BE49-F238E27FC236}">
                <a16:creationId xmlns:a16="http://schemas.microsoft.com/office/drawing/2014/main" id="{072B06FC-A19D-E74C-AF08-84824BE69E00}"/>
              </a:ext>
            </a:extLst>
          </p:cNvPr>
          <p:cNvSpPr txBox="1"/>
          <p:nvPr/>
        </p:nvSpPr>
        <p:spPr>
          <a:xfrm>
            <a:off x="6278610" y="5256898"/>
            <a:ext cx="4502331" cy="338554"/>
          </a:xfrm>
          <a:prstGeom prst="rect">
            <a:avLst/>
          </a:prstGeom>
          <a:solidFill>
            <a:srgbClr val="FFFF00"/>
          </a:solidFill>
        </p:spPr>
        <p:txBody>
          <a:bodyPr wrap="square" rtlCol="0" anchor="ctr" anchorCtr="0">
            <a:noAutofit/>
          </a:bodyPr>
          <a:lstStyle/>
          <a:p>
            <a:r>
              <a:rPr lang="en-GB" sz="1600" dirty="0">
                <a:latin typeface="Comic Sans MS" panose="030F0702030302020204" pitchFamily="66" charset="0"/>
              </a:rPr>
              <a:t>Phrases to attract and interest the reader</a:t>
            </a:r>
          </a:p>
        </p:txBody>
      </p:sp>
      <p:sp>
        <p:nvSpPr>
          <p:cNvPr id="6" name="TextBox 5">
            <a:extLst>
              <a:ext uri="{FF2B5EF4-FFF2-40B4-BE49-F238E27FC236}">
                <a16:creationId xmlns:a16="http://schemas.microsoft.com/office/drawing/2014/main" id="{40ABA611-ABBA-144F-96C9-A657985B07A1}"/>
              </a:ext>
            </a:extLst>
          </p:cNvPr>
          <p:cNvSpPr txBox="1"/>
          <p:nvPr/>
        </p:nvSpPr>
        <p:spPr>
          <a:xfrm>
            <a:off x="1411059" y="5256898"/>
            <a:ext cx="4702087" cy="338554"/>
          </a:xfrm>
          <a:prstGeom prst="rect">
            <a:avLst/>
          </a:prstGeom>
          <a:solidFill>
            <a:srgbClr val="73FA00"/>
          </a:solidFill>
        </p:spPr>
        <p:txBody>
          <a:bodyPr wrap="square" rtlCol="0" anchor="ctr" anchorCtr="0">
            <a:noAutofit/>
          </a:bodyPr>
          <a:lstStyle/>
          <a:p>
            <a:r>
              <a:rPr lang="en-GB" sz="1600" dirty="0">
                <a:latin typeface="Comic Sans MS" panose="030F0702030302020204" pitchFamily="66" charset="0"/>
              </a:rPr>
              <a:t>Modal verbs used to attract the reader</a:t>
            </a:r>
          </a:p>
        </p:txBody>
      </p:sp>
      <p:sp>
        <p:nvSpPr>
          <p:cNvPr id="7" name="TextBox 6">
            <a:extLst>
              <a:ext uri="{FF2B5EF4-FFF2-40B4-BE49-F238E27FC236}">
                <a16:creationId xmlns:a16="http://schemas.microsoft.com/office/drawing/2014/main" id="{1067B223-4D48-9941-B67A-E8123655AD76}"/>
              </a:ext>
            </a:extLst>
          </p:cNvPr>
          <p:cNvSpPr txBox="1"/>
          <p:nvPr/>
        </p:nvSpPr>
        <p:spPr>
          <a:xfrm>
            <a:off x="1411059" y="5744384"/>
            <a:ext cx="9369882" cy="338554"/>
          </a:xfrm>
          <a:prstGeom prst="rect">
            <a:avLst/>
          </a:prstGeom>
          <a:solidFill>
            <a:schemeClr val="accent4"/>
          </a:solidFill>
        </p:spPr>
        <p:txBody>
          <a:bodyPr wrap="square" rtlCol="0" anchor="ctr" anchorCtr="0">
            <a:noAutofit/>
          </a:bodyPr>
          <a:lstStyle/>
          <a:p>
            <a:r>
              <a:rPr lang="en-GB" sz="1600" dirty="0">
                <a:latin typeface="Comic Sans MS" panose="030F0702030302020204" pitchFamily="66" charset="0"/>
              </a:rPr>
              <a:t>Weasel words to make the reader feel that they will miss out if they don’t take this opportunity</a:t>
            </a:r>
          </a:p>
        </p:txBody>
      </p:sp>
      <p:sp>
        <p:nvSpPr>
          <p:cNvPr id="8" name="TextBox 7">
            <a:extLst>
              <a:ext uri="{FF2B5EF4-FFF2-40B4-BE49-F238E27FC236}">
                <a16:creationId xmlns:a16="http://schemas.microsoft.com/office/drawing/2014/main" id="{857FFF8C-CC43-2847-BC07-031253DD972A}"/>
              </a:ext>
            </a:extLst>
          </p:cNvPr>
          <p:cNvSpPr txBox="1"/>
          <p:nvPr/>
        </p:nvSpPr>
        <p:spPr>
          <a:xfrm>
            <a:off x="1620065" y="992778"/>
            <a:ext cx="1009924" cy="278479"/>
          </a:xfrm>
          <a:prstGeom prst="rect">
            <a:avLst/>
          </a:prstGeom>
          <a:solidFill>
            <a:schemeClr val="accent1">
              <a:lumMod val="20000"/>
              <a:lumOff val="80000"/>
            </a:schemeClr>
          </a:solidFill>
        </p:spPr>
        <p:txBody>
          <a:bodyPr wrap="square" rtlCol="0" anchor="ctr" anchorCtr="0">
            <a:noAutofit/>
          </a:bodyPr>
          <a:lstStyle/>
          <a:p>
            <a:endParaRPr lang="en-GB" sz="1600" dirty="0">
              <a:latin typeface="Comic Sans MS" panose="030F0702030302020204" pitchFamily="66" charset="0"/>
            </a:endParaRPr>
          </a:p>
        </p:txBody>
      </p:sp>
      <p:sp>
        <p:nvSpPr>
          <p:cNvPr id="10" name="TextBox 9">
            <a:extLst>
              <a:ext uri="{FF2B5EF4-FFF2-40B4-BE49-F238E27FC236}">
                <a16:creationId xmlns:a16="http://schemas.microsoft.com/office/drawing/2014/main" id="{535F1D9B-C1BB-2141-9735-76ADDD1F60C6}"/>
              </a:ext>
            </a:extLst>
          </p:cNvPr>
          <p:cNvSpPr txBox="1"/>
          <p:nvPr/>
        </p:nvSpPr>
        <p:spPr>
          <a:xfrm>
            <a:off x="8020866" y="992778"/>
            <a:ext cx="1009923" cy="278479"/>
          </a:xfrm>
          <a:prstGeom prst="rect">
            <a:avLst/>
          </a:prstGeom>
          <a:solidFill>
            <a:schemeClr val="accent1">
              <a:lumMod val="20000"/>
              <a:lumOff val="80000"/>
            </a:schemeClr>
          </a:solidFill>
        </p:spPr>
        <p:txBody>
          <a:bodyPr wrap="square" rtlCol="0" anchor="ctr" anchorCtr="0">
            <a:noAutofit/>
          </a:bodyPr>
          <a:lstStyle/>
          <a:p>
            <a:endParaRPr lang="en-GB" sz="1600" dirty="0">
              <a:latin typeface="Comic Sans MS" panose="030F0702030302020204" pitchFamily="66" charset="0"/>
            </a:endParaRPr>
          </a:p>
        </p:txBody>
      </p:sp>
      <p:sp>
        <p:nvSpPr>
          <p:cNvPr id="11" name="TextBox 10">
            <a:extLst>
              <a:ext uri="{FF2B5EF4-FFF2-40B4-BE49-F238E27FC236}">
                <a16:creationId xmlns:a16="http://schemas.microsoft.com/office/drawing/2014/main" id="{AF1871AC-C060-AE41-9F5F-ABDF565DC22F}"/>
              </a:ext>
            </a:extLst>
          </p:cNvPr>
          <p:cNvSpPr txBox="1"/>
          <p:nvPr/>
        </p:nvSpPr>
        <p:spPr>
          <a:xfrm>
            <a:off x="8098971" y="2481944"/>
            <a:ext cx="661852" cy="278479"/>
          </a:xfrm>
          <a:prstGeom prst="rect">
            <a:avLst/>
          </a:prstGeom>
          <a:solidFill>
            <a:schemeClr val="accent1">
              <a:lumMod val="20000"/>
              <a:lumOff val="80000"/>
            </a:schemeClr>
          </a:solidFill>
        </p:spPr>
        <p:txBody>
          <a:bodyPr wrap="square" rtlCol="0" anchor="ctr" anchorCtr="0">
            <a:noAutofit/>
          </a:bodyPr>
          <a:lstStyle/>
          <a:p>
            <a:endParaRPr lang="en-GB" sz="1600" dirty="0">
              <a:latin typeface="Comic Sans MS" panose="030F0702030302020204" pitchFamily="66" charset="0"/>
            </a:endParaRPr>
          </a:p>
        </p:txBody>
      </p:sp>
      <p:sp>
        <p:nvSpPr>
          <p:cNvPr id="12" name="TextBox 11">
            <a:extLst>
              <a:ext uri="{FF2B5EF4-FFF2-40B4-BE49-F238E27FC236}">
                <a16:creationId xmlns:a16="http://schemas.microsoft.com/office/drawing/2014/main" id="{2480707C-7AD7-2D41-9E7A-2B1B494AFA4E}"/>
              </a:ext>
            </a:extLst>
          </p:cNvPr>
          <p:cNvSpPr txBox="1"/>
          <p:nvPr/>
        </p:nvSpPr>
        <p:spPr>
          <a:xfrm>
            <a:off x="1610266" y="4066903"/>
            <a:ext cx="915220" cy="278479"/>
          </a:xfrm>
          <a:prstGeom prst="rect">
            <a:avLst/>
          </a:prstGeom>
          <a:solidFill>
            <a:schemeClr val="accent1">
              <a:lumMod val="20000"/>
              <a:lumOff val="80000"/>
            </a:schemeClr>
          </a:solidFill>
        </p:spPr>
        <p:txBody>
          <a:bodyPr wrap="square" rtlCol="0" anchor="ctr" anchorCtr="0">
            <a:noAutofit/>
          </a:bodyPr>
          <a:lstStyle/>
          <a:p>
            <a:endParaRPr lang="en-GB" sz="1600" dirty="0">
              <a:latin typeface="Comic Sans MS" panose="030F0702030302020204" pitchFamily="66" charset="0"/>
            </a:endParaRPr>
          </a:p>
        </p:txBody>
      </p:sp>
      <p:sp>
        <p:nvSpPr>
          <p:cNvPr id="13" name="TextBox 12">
            <a:extLst>
              <a:ext uri="{FF2B5EF4-FFF2-40B4-BE49-F238E27FC236}">
                <a16:creationId xmlns:a16="http://schemas.microsoft.com/office/drawing/2014/main" id="{93F75151-06E8-C548-B7CE-A6DEEDD6E56A}"/>
              </a:ext>
            </a:extLst>
          </p:cNvPr>
          <p:cNvSpPr txBox="1"/>
          <p:nvPr/>
        </p:nvSpPr>
        <p:spPr>
          <a:xfrm>
            <a:off x="1593940" y="992778"/>
            <a:ext cx="1009924" cy="278479"/>
          </a:xfrm>
          <a:prstGeom prst="rect">
            <a:avLst/>
          </a:prstGeom>
          <a:solidFill>
            <a:schemeClr val="accent1">
              <a:lumMod val="20000"/>
              <a:lumOff val="80000"/>
            </a:schemeClr>
          </a:solidFill>
        </p:spPr>
        <p:txBody>
          <a:bodyPr wrap="square" rtlCol="0" anchor="ctr" anchorCtr="0">
            <a:noAutofit/>
          </a:bodyPr>
          <a:lstStyle/>
          <a:p>
            <a:endParaRPr lang="en-GB" sz="1600" dirty="0">
              <a:latin typeface="Comic Sans MS" panose="030F0702030302020204" pitchFamily="66" charset="0"/>
            </a:endParaRPr>
          </a:p>
        </p:txBody>
      </p:sp>
      <p:sp>
        <p:nvSpPr>
          <p:cNvPr id="14" name="TextBox 13">
            <a:extLst>
              <a:ext uri="{FF2B5EF4-FFF2-40B4-BE49-F238E27FC236}">
                <a16:creationId xmlns:a16="http://schemas.microsoft.com/office/drawing/2014/main" id="{22B2B889-C457-504C-AAAE-816B769D9A22}"/>
              </a:ext>
            </a:extLst>
          </p:cNvPr>
          <p:cNvSpPr txBox="1"/>
          <p:nvPr/>
        </p:nvSpPr>
        <p:spPr>
          <a:xfrm>
            <a:off x="6662056" y="992778"/>
            <a:ext cx="609601" cy="278479"/>
          </a:xfrm>
          <a:prstGeom prst="rect">
            <a:avLst/>
          </a:prstGeom>
          <a:solidFill>
            <a:srgbClr val="73FA00"/>
          </a:solidFill>
          <a:ln>
            <a:noFill/>
          </a:ln>
        </p:spPr>
        <p:txBody>
          <a:bodyPr wrap="square" rtlCol="0" anchor="ctr" anchorCtr="0">
            <a:noAutofit/>
          </a:bodyPr>
          <a:lstStyle/>
          <a:p>
            <a:endParaRPr lang="en-GB" sz="1600" dirty="0">
              <a:latin typeface="Comic Sans MS" panose="030F0702030302020204" pitchFamily="66" charset="0"/>
            </a:endParaRPr>
          </a:p>
        </p:txBody>
      </p:sp>
      <p:sp>
        <p:nvSpPr>
          <p:cNvPr id="15" name="TextBox 14">
            <a:extLst>
              <a:ext uri="{FF2B5EF4-FFF2-40B4-BE49-F238E27FC236}">
                <a16:creationId xmlns:a16="http://schemas.microsoft.com/office/drawing/2014/main" id="{D52BD361-78DB-534E-9FE0-DA284A925A5A}"/>
              </a:ext>
            </a:extLst>
          </p:cNvPr>
          <p:cNvSpPr txBox="1"/>
          <p:nvPr/>
        </p:nvSpPr>
        <p:spPr>
          <a:xfrm>
            <a:off x="4655127" y="1724298"/>
            <a:ext cx="387334" cy="278479"/>
          </a:xfrm>
          <a:prstGeom prst="rect">
            <a:avLst/>
          </a:prstGeom>
          <a:solidFill>
            <a:srgbClr val="73FA00"/>
          </a:solidFill>
          <a:ln>
            <a:noFill/>
          </a:ln>
        </p:spPr>
        <p:txBody>
          <a:bodyPr wrap="square" rtlCol="0" anchor="ctr" anchorCtr="0">
            <a:noAutofit/>
          </a:bodyPr>
          <a:lstStyle/>
          <a:p>
            <a:endParaRPr lang="en-GB" sz="1600" dirty="0">
              <a:latin typeface="Comic Sans MS" panose="030F0702030302020204" pitchFamily="66" charset="0"/>
            </a:endParaRPr>
          </a:p>
        </p:txBody>
      </p:sp>
      <p:sp>
        <p:nvSpPr>
          <p:cNvPr id="17" name="TextBox 16">
            <a:extLst>
              <a:ext uri="{FF2B5EF4-FFF2-40B4-BE49-F238E27FC236}">
                <a16:creationId xmlns:a16="http://schemas.microsoft.com/office/drawing/2014/main" id="{E2E495E1-D309-AC4D-AC61-5EC162F3C999}"/>
              </a:ext>
            </a:extLst>
          </p:cNvPr>
          <p:cNvSpPr txBox="1"/>
          <p:nvPr/>
        </p:nvSpPr>
        <p:spPr>
          <a:xfrm>
            <a:off x="2151016" y="2473236"/>
            <a:ext cx="452847" cy="278479"/>
          </a:xfrm>
          <a:prstGeom prst="rect">
            <a:avLst/>
          </a:prstGeom>
          <a:solidFill>
            <a:srgbClr val="73FA00"/>
          </a:solidFill>
          <a:ln>
            <a:noFill/>
          </a:ln>
        </p:spPr>
        <p:txBody>
          <a:bodyPr wrap="square" rtlCol="0" anchor="ctr" anchorCtr="0">
            <a:noAutofit/>
          </a:bodyPr>
          <a:lstStyle/>
          <a:p>
            <a:endParaRPr lang="en-GB" sz="1600" dirty="0">
              <a:latin typeface="Comic Sans MS" panose="030F0702030302020204" pitchFamily="66" charset="0"/>
            </a:endParaRPr>
          </a:p>
        </p:txBody>
      </p:sp>
      <p:sp>
        <p:nvSpPr>
          <p:cNvPr id="18" name="TextBox 17">
            <a:extLst>
              <a:ext uri="{FF2B5EF4-FFF2-40B4-BE49-F238E27FC236}">
                <a16:creationId xmlns:a16="http://schemas.microsoft.com/office/drawing/2014/main" id="{56271C9B-FDB2-454A-85C8-23EAC5CB1F37}"/>
              </a:ext>
            </a:extLst>
          </p:cNvPr>
          <p:cNvSpPr txBox="1"/>
          <p:nvPr/>
        </p:nvSpPr>
        <p:spPr>
          <a:xfrm>
            <a:off x="6768797" y="1724298"/>
            <a:ext cx="949235" cy="278479"/>
          </a:xfrm>
          <a:prstGeom prst="rect">
            <a:avLst/>
          </a:prstGeom>
          <a:solidFill>
            <a:srgbClr val="FFADD6"/>
          </a:solidFill>
          <a:ln>
            <a:noFill/>
          </a:ln>
        </p:spPr>
        <p:txBody>
          <a:bodyPr wrap="square" rtlCol="0" anchor="ctr" anchorCtr="0">
            <a:noAutofit/>
          </a:bodyPr>
          <a:lstStyle/>
          <a:p>
            <a:endParaRPr lang="en-GB" sz="1600" dirty="0">
              <a:latin typeface="Comic Sans MS" panose="030F0702030302020204" pitchFamily="66" charset="0"/>
            </a:endParaRPr>
          </a:p>
        </p:txBody>
      </p:sp>
      <p:sp>
        <p:nvSpPr>
          <p:cNvPr id="19" name="TextBox 18">
            <a:extLst>
              <a:ext uri="{FF2B5EF4-FFF2-40B4-BE49-F238E27FC236}">
                <a16:creationId xmlns:a16="http://schemas.microsoft.com/office/drawing/2014/main" id="{AFDB99B8-C8CC-9E43-BD4A-045B0EBA2217}"/>
              </a:ext>
            </a:extLst>
          </p:cNvPr>
          <p:cNvSpPr txBox="1"/>
          <p:nvPr/>
        </p:nvSpPr>
        <p:spPr>
          <a:xfrm>
            <a:off x="2368730" y="2778035"/>
            <a:ext cx="949235" cy="278479"/>
          </a:xfrm>
          <a:prstGeom prst="rect">
            <a:avLst/>
          </a:prstGeom>
          <a:solidFill>
            <a:srgbClr val="FFADD6"/>
          </a:solidFill>
          <a:ln>
            <a:noFill/>
          </a:ln>
        </p:spPr>
        <p:txBody>
          <a:bodyPr wrap="square" rtlCol="0" anchor="ctr" anchorCtr="0">
            <a:noAutofit/>
          </a:bodyPr>
          <a:lstStyle/>
          <a:p>
            <a:endParaRPr lang="en-GB" sz="1600" dirty="0">
              <a:latin typeface="Comic Sans MS" panose="030F0702030302020204" pitchFamily="66" charset="0"/>
            </a:endParaRPr>
          </a:p>
        </p:txBody>
      </p:sp>
      <p:sp>
        <p:nvSpPr>
          <p:cNvPr id="20" name="TextBox 19">
            <a:extLst>
              <a:ext uri="{FF2B5EF4-FFF2-40B4-BE49-F238E27FC236}">
                <a16:creationId xmlns:a16="http://schemas.microsoft.com/office/drawing/2014/main" id="{32C9E453-177D-084E-BA48-CEC405820092}"/>
              </a:ext>
            </a:extLst>
          </p:cNvPr>
          <p:cNvSpPr txBox="1"/>
          <p:nvPr/>
        </p:nvSpPr>
        <p:spPr>
          <a:xfrm>
            <a:off x="5259977" y="3631475"/>
            <a:ext cx="566058" cy="278479"/>
          </a:xfrm>
          <a:prstGeom prst="rect">
            <a:avLst/>
          </a:prstGeom>
          <a:solidFill>
            <a:srgbClr val="FFADD6"/>
          </a:solidFill>
          <a:ln>
            <a:noFill/>
          </a:ln>
        </p:spPr>
        <p:txBody>
          <a:bodyPr wrap="square" rtlCol="0" anchor="ctr" anchorCtr="0">
            <a:noAutofit/>
          </a:bodyPr>
          <a:lstStyle/>
          <a:p>
            <a:endParaRPr lang="en-GB" sz="1600" dirty="0">
              <a:latin typeface="Comic Sans MS" panose="030F0702030302020204" pitchFamily="66" charset="0"/>
            </a:endParaRPr>
          </a:p>
        </p:txBody>
      </p:sp>
      <p:sp>
        <p:nvSpPr>
          <p:cNvPr id="21" name="TextBox 20">
            <a:extLst>
              <a:ext uri="{FF2B5EF4-FFF2-40B4-BE49-F238E27FC236}">
                <a16:creationId xmlns:a16="http://schemas.microsoft.com/office/drawing/2014/main" id="{576BFECC-E5BF-0246-9143-6DB3CBA55DCA}"/>
              </a:ext>
            </a:extLst>
          </p:cNvPr>
          <p:cNvSpPr txBox="1"/>
          <p:nvPr/>
        </p:nvSpPr>
        <p:spPr>
          <a:xfrm>
            <a:off x="3701142" y="4066903"/>
            <a:ext cx="783771" cy="278479"/>
          </a:xfrm>
          <a:prstGeom prst="rect">
            <a:avLst/>
          </a:prstGeom>
          <a:solidFill>
            <a:srgbClr val="FFADD6"/>
          </a:solidFill>
          <a:ln>
            <a:noFill/>
          </a:ln>
        </p:spPr>
        <p:txBody>
          <a:bodyPr wrap="square" rtlCol="0" anchor="ctr" anchorCtr="0">
            <a:noAutofit/>
          </a:bodyPr>
          <a:lstStyle/>
          <a:p>
            <a:endParaRPr lang="en-GB" sz="1600" dirty="0">
              <a:latin typeface="Comic Sans MS" panose="030F0702030302020204" pitchFamily="66" charset="0"/>
            </a:endParaRPr>
          </a:p>
        </p:txBody>
      </p:sp>
      <p:sp>
        <p:nvSpPr>
          <p:cNvPr id="22" name="TextBox 21">
            <a:extLst>
              <a:ext uri="{FF2B5EF4-FFF2-40B4-BE49-F238E27FC236}">
                <a16:creationId xmlns:a16="http://schemas.microsoft.com/office/drawing/2014/main" id="{683496F4-88C2-0743-8A8A-D407CDF2A56A}"/>
              </a:ext>
            </a:extLst>
          </p:cNvPr>
          <p:cNvSpPr txBox="1"/>
          <p:nvPr/>
        </p:nvSpPr>
        <p:spPr>
          <a:xfrm>
            <a:off x="8856616" y="4066903"/>
            <a:ext cx="844732" cy="278479"/>
          </a:xfrm>
          <a:prstGeom prst="rect">
            <a:avLst/>
          </a:prstGeom>
          <a:solidFill>
            <a:srgbClr val="FFADD6"/>
          </a:solidFill>
          <a:ln>
            <a:noFill/>
          </a:ln>
        </p:spPr>
        <p:txBody>
          <a:bodyPr wrap="square" rtlCol="0" anchor="ctr" anchorCtr="0">
            <a:noAutofit/>
          </a:bodyPr>
          <a:lstStyle/>
          <a:p>
            <a:endParaRPr lang="en-GB" sz="1600" dirty="0">
              <a:latin typeface="Comic Sans MS" panose="030F0702030302020204" pitchFamily="66" charset="0"/>
            </a:endParaRPr>
          </a:p>
        </p:txBody>
      </p:sp>
      <p:sp>
        <p:nvSpPr>
          <p:cNvPr id="23" name="TextBox 22">
            <a:extLst>
              <a:ext uri="{FF2B5EF4-FFF2-40B4-BE49-F238E27FC236}">
                <a16:creationId xmlns:a16="http://schemas.microsoft.com/office/drawing/2014/main" id="{216EFDA3-A5DC-4D4E-B6F6-BD6F5CBBD6ED}"/>
              </a:ext>
            </a:extLst>
          </p:cNvPr>
          <p:cNvSpPr txBox="1"/>
          <p:nvPr/>
        </p:nvSpPr>
        <p:spPr>
          <a:xfrm>
            <a:off x="2229394" y="1314995"/>
            <a:ext cx="2151017" cy="278479"/>
          </a:xfrm>
          <a:prstGeom prst="rect">
            <a:avLst/>
          </a:prstGeom>
          <a:solidFill>
            <a:srgbClr val="FFFF00"/>
          </a:solidFill>
          <a:ln>
            <a:noFill/>
          </a:ln>
        </p:spPr>
        <p:txBody>
          <a:bodyPr wrap="square" rtlCol="0" anchor="ctr" anchorCtr="0">
            <a:noAutofit/>
          </a:bodyPr>
          <a:lstStyle/>
          <a:p>
            <a:endParaRPr lang="en-GB" sz="1600" dirty="0">
              <a:latin typeface="Comic Sans MS" panose="030F0702030302020204" pitchFamily="66" charset="0"/>
            </a:endParaRPr>
          </a:p>
        </p:txBody>
      </p:sp>
      <p:sp>
        <p:nvSpPr>
          <p:cNvPr id="24" name="TextBox 23">
            <a:extLst>
              <a:ext uri="{FF2B5EF4-FFF2-40B4-BE49-F238E27FC236}">
                <a16:creationId xmlns:a16="http://schemas.microsoft.com/office/drawing/2014/main" id="{10602C76-960A-E54F-A21A-611F4ACB7F39}"/>
              </a:ext>
            </a:extLst>
          </p:cNvPr>
          <p:cNvSpPr txBox="1"/>
          <p:nvPr/>
        </p:nvSpPr>
        <p:spPr>
          <a:xfrm>
            <a:off x="1610266" y="1733007"/>
            <a:ext cx="3044861" cy="278479"/>
          </a:xfrm>
          <a:prstGeom prst="rect">
            <a:avLst/>
          </a:prstGeom>
          <a:solidFill>
            <a:srgbClr val="FFFF00"/>
          </a:solidFill>
          <a:ln>
            <a:noFill/>
          </a:ln>
        </p:spPr>
        <p:txBody>
          <a:bodyPr wrap="square" rtlCol="0" anchor="ctr" anchorCtr="0">
            <a:noAutofit/>
          </a:bodyPr>
          <a:lstStyle/>
          <a:p>
            <a:endParaRPr lang="en-GB" sz="1600" dirty="0">
              <a:latin typeface="Comic Sans MS" panose="030F0702030302020204" pitchFamily="66" charset="0"/>
            </a:endParaRPr>
          </a:p>
        </p:txBody>
      </p:sp>
      <p:sp>
        <p:nvSpPr>
          <p:cNvPr id="25" name="TextBox 24">
            <a:extLst>
              <a:ext uri="{FF2B5EF4-FFF2-40B4-BE49-F238E27FC236}">
                <a16:creationId xmlns:a16="http://schemas.microsoft.com/office/drawing/2014/main" id="{46DFAF94-C5F7-4B4B-B3A8-843AB1705670}"/>
              </a:ext>
            </a:extLst>
          </p:cNvPr>
          <p:cNvSpPr txBox="1"/>
          <p:nvPr/>
        </p:nvSpPr>
        <p:spPr>
          <a:xfrm>
            <a:off x="1610266" y="3196047"/>
            <a:ext cx="2674351" cy="278479"/>
          </a:xfrm>
          <a:prstGeom prst="rect">
            <a:avLst/>
          </a:prstGeom>
          <a:solidFill>
            <a:srgbClr val="FFFF00"/>
          </a:solidFill>
          <a:ln>
            <a:noFill/>
          </a:ln>
        </p:spPr>
        <p:txBody>
          <a:bodyPr wrap="square" rtlCol="0" anchor="ctr" anchorCtr="0">
            <a:noAutofit/>
          </a:bodyPr>
          <a:lstStyle/>
          <a:p>
            <a:endParaRPr lang="en-GB" sz="1600" dirty="0">
              <a:latin typeface="Comic Sans MS" panose="030F0702030302020204" pitchFamily="66" charset="0"/>
            </a:endParaRPr>
          </a:p>
        </p:txBody>
      </p:sp>
      <p:sp>
        <p:nvSpPr>
          <p:cNvPr id="26" name="TextBox 25">
            <a:extLst>
              <a:ext uri="{FF2B5EF4-FFF2-40B4-BE49-F238E27FC236}">
                <a16:creationId xmlns:a16="http://schemas.microsoft.com/office/drawing/2014/main" id="{031B05EF-F7C2-F046-B0D2-0DE0C3B78538}"/>
              </a:ext>
            </a:extLst>
          </p:cNvPr>
          <p:cNvSpPr txBox="1"/>
          <p:nvPr/>
        </p:nvSpPr>
        <p:spPr>
          <a:xfrm>
            <a:off x="5876783" y="3631475"/>
            <a:ext cx="2352817" cy="278479"/>
          </a:xfrm>
          <a:prstGeom prst="rect">
            <a:avLst/>
          </a:prstGeom>
          <a:solidFill>
            <a:srgbClr val="FFFF00"/>
          </a:solidFill>
          <a:ln>
            <a:noFill/>
          </a:ln>
        </p:spPr>
        <p:txBody>
          <a:bodyPr wrap="square" rtlCol="0" anchor="ctr" anchorCtr="0">
            <a:noAutofit/>
          </a:bodyPr>
          <a:lstStyle/>
          <a:p>
            <a:endParaRPr lang="en-GB" sz="1600" dirty="0">
              <a:latin typeface="Comic Sans MS" panose="030F0702030302020204" pitchFamily="66" charset="0"/>
            </a:endParaRPr>
          </a:p>
        </p:txBody>
      </p:sp>
      <p:sp>
        <p:nvSpPr>
          <p:cNvPr id="27" name="TextBox 26">
            <a:extLst>
              <a:ext uri="{FF2B5EF4-FFF2-40B4-BE49-F238E27FC236}">
                <a16:creationId xmlns:a16="http://schemas.microsoft.com/office/drawing/2014/main" id="{97A143BB-A522-CA48-BDDC-5D127920C404}"/>
              </a:ext>
            </a:extLst>
          </p:cNvPr>
          <p:cNvSpPr txBox="1"/>
          <p:nvPr/>
        </p:nvSpPr>
        <p:spPr>
          <a:xfrm>
            <a:off x="1592166" y="3631475"/>
            <a:ext cx="1891264" cy="278479"/>
          </a:xfrm>
          <a:prstGeom prst="rect">
            <a:avLst/>
          </a:prstGeom>
          <a:solidFill>
            <a:srgbClr val="FFA900"/>
          </a:solidFill>
          <a:ln>
            <a:noFill/>
          </a:ln>
        </p:spPr>
        <p:txBody>
          <a:bodyPr wrap="square" rtlCol="0" anchor="ctr" anchorCtr="0">
            <a:noAutofit/>
          </a:bodyPr>
          <a:lstStyle/>
          <a:p>
            <a:endParaRPr lang="en-GB" sz="1600" dirty="0">
              <a:latin typeface="Comic Sans MS" panose="030F0702030302020204" pitchFamily="66" charset="0"/>
            </a:endParaRPr>
          </a:p>
        </p:txBody>
      </p:sp>
      <p:sp>
        <p:nvSpPr>
          <p:cNvPr id="16" name="Text Box 2">
            <a:extLst>
              <a:ext uri="{FF2B5EF4-FFF2-40B4-BE49-F238E27FC236}">
                <a16:creationId xmlns:a16="http://schemas.microsoft.com/office/drawing/2014/main" id="{9DD34471-6C7F-A94C-BA96-C1DF4AB8F57E}"/>
              </a:ext>
            </a:extLst>
          </p:cNvPr>
          <p:cNvSpPr txBox="1">
            <a:spLocks noChangeArrowheads="1"/>
          </p:cNvSpPr>
          <p:nvPr/>
        </p:nvSpPr>
        <p:spPr bwMode="auto">
          <a:xfrm>
            <a:off x="1411058" y="775062"/>
            <a:ext cx="9369881" cy="3796938"/>
          </a:xfrm>
          <a:prstGeom prst="rect">
            <a:avLst/>
          </a:prstGeom>
          <a:noFill/>
          <a:ln w="38100">
            <a:solidFill>
              <a:srgbClr val="00B050"/>
            </a:solidFill>
            <a:miter lim="800000"/>
            <a:headEnd/>
            <a:tailEnd/>
          </a:ln>
          <a:effectLst/>
        </p:spPr>
        <p:txBody>
          <a:bodyPr wrap="square" anchor="ctr" anchorCtr="0">
            <a:noAutofit/>
          </a:bodyPr>
          <a:lstStyle/>
          <a:p>
            <a:pPr marL="180000">
              <a:spcBef>
                <a:spcPct val="50000"/>
              </a:spcBef>
            </a:pPr>
            <a:r>
              <a:rPr lang="en-GB" altLang="en-US" sz="1900" dirty="0">
                <a:solidFill>
                  <a:srgbClr val="3E3F41"/>
                </a:solidFill>
                <a:latin typeface="Comic Sans MS" panose="030F0702030302020204" pitchFamily="66" charset="0"/>
              </a:rPr>
              <a:t>Nestled in the trees of Bowland Forest, you must surely discover a theme park here with a difference! </a:t>
            </a:r>
          </a:p>
          <a:p>
            <a:pPr marL="180000">
              <a:spcBef>
                <a:spcPct val="50000"/>
              </a:spcBef>
            </a:pPr>
            <a:r>
              <a:rPr lang="en-GB" altLang="en-US" sz="1900" dirty="0">
                <a:solidFill>
                  <a:srgbClr val="3E3F41"/>
                </a:solidFill>
                <a:latin typeface="Comic Sans MS" panose="030F0702030302020204" pitchFamily="66" charset="0"/>
              </a:rPr>
              <a:t>This exclusive theme park will take you on an amazing journey back to medieval times.</a:t>
            </a:r>
          </a:p>
          <a:p>
            <a:pPr marL="180000">
              <a:spcBef>
                <a:spcPct val="50000"/>
              </a:spcBef>
            </a:pPr>
            <a:r>
              <a:rPr lang="en-GB" altLang="en-US" sz="1900" dirty="0">
                <a:solidFill>
                  <a:srgbClr val="3E3F41"/>
                </a:solidFill>
                <a:latin typeface="Comic Sans MS" panose="030F0702030302020204" pitchFamily="66" charset="0"/>
              </a:rPr>
              <a:t>You can choose from a host of Robin Hood characters to guide you through all these thrilling activities.</a:t>
            </a:r>
          </a:p>
          <a:p>
            <a:pPr marL="180000">
              <a:spcBef>
                <a:spcPct val="50000"/>
              </a:spcBef>
            </a:pPr>
            <a:r>
              <a:rPr lang="en-GB" altLang="en-US" sz="1900" dirty="0">
                <a:solidFill>
                  <a:srgbClr val="3E3F41"/>
                </a:solidFill>
                <a:latin typeface="Comic Sans MS" panose="030F0702030302020204" pitchFamily="66" charset="0"/>
              </a:rPr>
              <a:t>Fun for all the family!</a:t>
            </a:r>
          </a:p>
          <a:p>
            <a:pPr marL="180000">
              <a:spcBef>
                <a:spcPct val="50000"/>
              </a:spcBef>
            </a:pPr>
            <a:r>
              <a:rPr lang="en-GB" altLang="en-US" sz="1900" dirty="0">
                <a:solidFill>
                  <a:srgbClr val="3E3F41"/>
                </a:solidFill>
                <a:latin typeface="Comic Sans MS" panose="030F0702030302020204" pitchFamily="66" charset="0"/>
              </a:rPr>
              <a:t>Everyone knows that this is the best attraction in Britain! </a:t>
            </a:r>
          </a:p>
          <a:p>
            <a:pPr marL="180000">
              <a:spcBef>
                <a:spcPct val="50000"/>
              </a:spcBef>
            </a:pPr>
            <a:r>
              <a:rPr lang="en-GB" altLang="en-US" sz="1900" dirty="0">
                <a:solidFill>
                  <a:srgbClr val="3E3F41"/>
                </a:solidFill>
                <a:latin typeface="Comic Sans MS" panose="030F0702030302020204" pitchFamily="66" charset="0"/>
              </a:rPr>
              <a:t>Join us soon for a unique experience by taking advantage of our special offers.</a:t>
            </a:r>
          </a:p>
        </p:txBody>
      </p:sp>
    </p:spTree>
    <p:extLst>
      <p:ext uri="{BB962C8B-B14F-4D97-AF65-F5344CB8AC3E}">
        <p14:creationId xmlns:p14="http://schemas.microsoft.com/office/powerpoint/2010/main" val="2990476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4" grpId="0" animBg="1"/>
      <p:bldP spid="15"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A9D944A-9C35-1DB4-F251-AAB266EB77E5}"/>
              </a:ext>
            </a:extLst>
          </p:cNvPr>
          <p:cNvSpPr txBox="1"/>
          <p:nvPr/>
        </p:nvSpPr>
        <p:spPr>
          <a:xfrm>
            <a:off x="1043653" y="1121719"/>
            <a:ext cx="10104694" cy="5057795"/>
          </a:xfrm>
          <a:prstGeom prst="rect">
            <a:avLst/>
          </a:prstGeom>
          <a:noFill/>
        </p:spPr>
        <p:txBody>
          <a:bodyPr wrap="square">
            <a:spAutoFit/>
          </a:bodyPr>
          <a:lstStyle/>
          <a:p>
            <a:pPr>
              <a:spcBef>
                <a:spcPts val="800"/>
              </a:spcBef>
            </a:pPr>
            <a:r>
              <a:rPr lang="en-GB" altLang="en-US" sz="1600" dirty="0">
                <a:solidFill>
                  <a:srgbClr val="3E3F41"/>
                </a:solidFill>
                <a:latin typeface="Comic Sans MS" panose="030F0702030302020204" pitchFamily="66" charset="0"/>
              </a:rPr>
              <a:t>You will experience the most exciting attractions, the best activities and the most delicious food in our finest </a:t>
            </a:r>
            <a:r>
              <a:rPr lang="en-GB" altLang="en-US" sz="1600" b="1" dirty="0">
                <a:solidFill>
                  <a:srgbClr val="3E3F41"/>
                </a:solidFill>
                <a:latin typeface="Comic Sans MS" panose="030F0702030302020204" pitchFamily="66" charset="0"/>
              </a:rPr>
              <a:t>Friar Tuck Café and Tea Room</a:t>
            </a:r>
            <a:r>
              <a:rPr lang="en-GB" altLang="en-US" sz="1600" dirty="0">
                <a:solidFill>
                  <a:srgbClr val="3E3F41"/>
                </a:solidFill>
                <a:latin typeface="Comic Sans MS" panose="030F0702030302020204" pitchFamily="66" charset="0"/>
              </a:rPr>
              <a:t>. </a:t>
            </a:r>
          </a:p>
          <a:p>
            <a:pPr>
              <a:spcBef>
                <a:spcPts val="800"/>
              </a:spcBef>
            </a:pPr>
            <a:r>
              <a:rPr lang="en-GB" altLang="en-US" sz="1600" dirty="0">
                <a:solidFill>
                  <a:srgbClr val="3E3F41"/>
                </a:solidFill>
                <a:latin typeface="Comic Sans MS" panose="030F0702030302020204" pitchFamily="66" charset="0"/>
              </a:rPr>
              <a:t>Main Marian will be on hand to introduce you to the gentle woodland creatures. </a:t>
            </a:r>
          </a:p>
          <a:p>
            <a:pPr>
              <a:spcBef>
                <a:spcPts val="800"/>
              </a:spcBef>
            </a:pPr>
            <a:r>
              <a:rPr lang="en-GB" altLang="en-US" sz="1600" dirty="0">
                <a:solidFill>
                  <a:srgbClr val="3E3F41"/>
                </a:solidFill>
                <a:latin typeface="Comic Sans MS" panose="030F0702030302020204" pitchFamily="66" charset="0"/>
              </a:rPr>
              <a:t>We can offer the adventure of a lifetime with our thrilling high </a:t>
            </a:r>
            <a:r>
              <a:rPr lang="en-GB" altLang="en-US" sz="1600" b="1" dirty="0">
                <a:solidFill>
                  <a:srgbClr val="3E3F41"/>
                </a:solidFill>
                <a:latin typeface="Comic Sans MS" panose="030F0702030302020204" pitchFamily="66" charset="0"/>
              </a:rPr>
              <a:t>Tree Top Walk </a:t>
            </a:r>
            <a:r>
              <a:rPr lang="en-GB" altLang="en-US" sz="1600" dirty="0">
                <a:solidFill>
                  <a:srgbClr val="3E3F41"/>
                </a:solidFill>
                <a:latin typeface="Comic Sans MS" panose="030F0702030302020204" pitchFamily="66" charset="0"/>
              </a:rPr>
              <a:t>where Little John will guide you safely through the treetops and where you can enjoy views for miles around. </a:t>
            </a:r>
          </a:p>
          <a:p>
            <a:pPr>
              <a:spcBef>
                <a:spcPts val="800"/>
              </a:spcBef>
            </a:pPr>
            <a:r>
              <a:rPr lang="en-GB" altLang="en-US" sz="1600" dirty="0">
                <a:solidFill>
                  <a:srgbClr val="3E3F41"/>
                </a:solidFill>
                <a:latin typeface="Comic Sans MS" panose="030F0702030302020204" pitchFamily="66" charset="0"/>
              </a:rPr>
              <a:t>Can you free yourself from the Sheriff’s cunning traps? </a:t>
            </a:r>
          </a:p>
          <a:p>
            <a:pPr>
              <a:spcBef>
                <a:spcPts val="800"/>
              </a:spcBef>
            </a:pPr>
            <a:r>
              <a:rPr lang="en-GB" altLang="en-US" sz="1600" dirty="0">
                <a:solidFill>
                  <a:srgbClr val="3E3F41"/>
                </a:solidFill>
                <a:latin typeface="Comic Sans MS" panose="030F0702030302020204" pitchFamily="66" charset="0"/>
              </a:rPr>
              <a:t>With our original surroundings and Medieval menu, you will be transported back in time. </a:t>
            </a:r>
          </a:p>
          <a:p>
            <a:pPr>
              <a:spcBef>
                <a:spcPts val="800"/>
              </a:spcBef>
            </a:pPr>
            <a:r>
              <a:rPr lang="en-GB" altLang="en-US" sz="1600" dirty="0">
                <a:solidFill>
                  <a:srgbClr val="3E3F41"/>
                </a:solidFill>
                <a:latin typeface="Comic Sans MS" panose="030F0702030302020204" pitchFamily="66" charset="0"/>
              </a:rPr>
              <a:t>After your first experience, you will revisit many times. </a:t>
            </a:r>
          </a:p>
          <a:p>
            <a:pPr>
              <a:spcBef>
                <a:spcPts val="800"/>
              </a:spcBef>
            </a:pPr>
            <a:r>
              <a:rPr lang="en-GB" altLang="en-US" sz="1600" dirty="0">
                <a:solidFill>
                  <a:srgbClr val="3E3F41"/>
                </a:solidFill>
                <a:latin typeface="Comic Sans MS" panose="030F0702030302020204" pitchFamily="66" charset="0"/>
              </a:rPr>
              <a:t>Hire one of the rowing boats and drift through the peaceful lagoons as the sun sets and the moon rises. </a:t>
            </a:r>
          </a:p>
          <a:p>
            <a:pPr>
              <a:spcBef>
                <a:spcPts val="800"/>
              </a:spcBef>
            </a:pPr>
            <a:r>
              <a:rPr lang="en-GB" altLang="en-US" sz="1600" dirty="0">
                <a:solidFill>
                  <a:srgbClr val="3E3F41"/>
                </a:solidFill>
                <a:latin typeface="Comic Sans MS" panose="030F0702030302020204" pitchFamily="66" charset="0"/>
              </a:rPr>
              <a:t>You won’t want to miss </a:t>
            </a:r>
            <a:r>
              <a:rPr lang="en-GB" altLang="en-US" sz="1600" b="1" dirty="0">
                <a:solidFill>
                  <a:srgbClr val="3E3F41"/>
                </a:solidFill>
                <a:latin typeface="Comic Sans MS" panose="030F0702030302020204" pitchFamily="66" charset="0"/>
              </a:rPr>
              <a:t>The Enchanted Forest</a:t>
            </a:r>
            <a:r>
              <a:rPr lang="en-GB" altLang="en-US" sz="1600" dirty="0">
                <a:solidFill>
                  <a:srgbClr val="3E3F41"/>
                </a:solidFill>
                <a:latin typeface="Comic Sans MS" panose="030F0702030302020204" pitchFamily="66" charset="0"/>
              </a:rPr>
              <a:t>, which is a fantastic place to visit on a late summer’s afternoon. </a:t>
            </a:r>
          </a:p>
          <a:p>
            <a:pPr>
              <a:spcBef>
                <a:spcPts val="800"/>
              </a:spcBef>
            </a:pPr>
            <a:r>
              <a:rPr lang="en-GB" altLang="en-US" sz="1600" dirty="0">
                <a:solidFill>
                  <a:srgbClr val="3E3F41"/>
                </a:solidFill>
                <a:latin typeface="Comic Sans MS" panose="030F0702030302020204" pitchFamily="66" charset="0"/>
              </a:rPr>
              <a:t>The dastardly Sheriff of Nottingham will test your skills as you work out your escape route from</a:t>
            </a:r>
            <a:br>
              <a:rPr lang="en-GB" altLang="en-US" sz="1600" dirty="0">
                <a:solidFill>
                  <a:srgbClr val="3E3F41"/>
                </a:solidFill>
                <a:latin typeface="Comic Sans MS" panose="030F0702030302020204" pitchFamily="66" charset="0"/>
              </a:rPr>
            </a:br>
            <a:r>
              <a:rPr lang="en-GB" altLang="en-US" sz="1600" b="1" dirty="0">
                <a:solidFill>
                  <a:srgbClr val="3E3F41"/>
                </a:solidFill>
                <a:latin typeface="Comic Sans MS" panose="030F0702030302020204" pitchFamily="66" charset="0"/>
              </a:rPr>
              <a:t>The Castle Maze</a:t>
            </a:r>
            <a:r>
              <a:rPr lang="en-GB" altLang="en-US" sz="1600" dirty="0">
                <a:solidFill>
                  <a:srgbClr val="3E3F41"/>
                </a:solidFill>
                <a:latin typeface="Comic Sans MS" panose="030F0702030302020204" pitchFamily="66" charset="0"/>
              </a:rPr>
              <a:t>. </a:t>
            </a:r>
          </a:p>
          <a:p>
            <a:pPr>
              <a:spcBef>
                <a:spcPts val="800"/>
              </a:spcBef>
            </a:pPr>
            <a:r>
              <a:rPr lang="en-GB" altLang="en-US" sz="1600" dirty="0">
                <a:solidFill>
                  <a:srgbClr val="3E3F41"/>
                </a:solidFill>
                <a:latin typeface="Comic Sans MS" panose="030F0702030302020204" pitchFamily="66" charset="0"/>
              </a:rPr>
              <a:t>Quite simply, we are the coolest theme park on offer! You could choose to relax, take a stroll or have a picnic in one of our spacious green areas. </a:t>
            </a:r>
          </a:p>
          <a:p>
            <a:pPr>
              <a:spcBef>
                <a:spcPts val="800"/>
              </a:spcBef>
            </a:pPr>
            <a:r>
              <a:rPr lang="en-GB" altLang="en-US" sz="1600" dirty="0">
                <a:solidFill>
                  <a:srgbClr val="3E3F41"/>
                </a:solidFill>
                <a:latin typeface="Comic Sans MS" panose="030F0702030302020204" pitchFamily="66" charset="0"/>
              </a:rPr>
              <a:t>Welcome to </a:t>
            </a:r>
            <a:r>
              <a:rPr lang="en-GB" altLang="en-US" sz="1600" b="1" dirty="0">
                <a:solidFill>
                  <a:srgbClr val="3E3F41"/>
                </a:solidFill>
                <a:latin typeface="Comic Sans MS" panose="030F0702030302020204" pitchFamily="66" charset="0"/>
              </a:rPr>
              <a:t>Robin Hood Land </a:t>
            </a:r>
            <a:r>
              <a:rPr lang="en-GB" altLang="en-US" sz="1600" dirty="0">
                <a:solidFill>
                  <a:srgbClr val="3E3F41"/>
                </a:solidFill>
                <a:latin typeface="Comic Sans MS" panose="030F0702030302020204" pitchFamily="66" charset="0"/>
              </a:rPr>
              <a:t>– the UK’s newest and most exciting theme park. </a:t>
            </a:r>
          </a:p>
        </p:txBody>
      </p:sp>
      <p:sp>
        <p:nvSpPr>
          <p:cNvPr id="3" name="TextBox 2">
            <a:extLst>
              <a:ext uri="{FF2B5EF4-FFF2-40B4-BE49-F238E27FC236}">
                <a16:creationId xmlns:a16="http://schemas.microsoft.com/office/drawing/2014/main" id="{BE02EF70-2134-6635-AA89-66EEBF06166C}"/>
              </a:ext>
            </a:extLst>
          </p:cNvPr>
          <p:cNvSpPr txBox="1"/>
          <p:nvPr/>
        </p:nvSpPr>
        <p:spPr>
          <a:xfrm>
            <a:off x="401054" y="604643"/>
            <a:ext cx="11389892" cy="369332"/>
          </a:xfrm>
          <a:prstGeom prst="rect">
            <a:avLst/>
          </a:prstGeom>
          <a:noFill/>
        </p:spPr>
        <p:txBody>
          <a:bodyPr wrap="square" rtlCol="0">
            <a:spAutoFit/>
          </a:bodyPr>
          <a:lstStyle/>
          <a:p>
            <a:pPr algn="ctr"/>
            <a:r>
              <a:rPr lang="en-GB" dirty="0">
                <a:solidFill>
                  <a:srgbClr val="3E3F41"/>
                </a:solidFill>
                <a:latin typeface="Comic Sans MS" panose="030F0702030302020204" pitchFamily="66" charset="0"/>
              </a:rPr>
              <a:t>Can you group the information? Look for clues to help you, such as repeated words and connections.  </a:t>
            </a:r>
          </a:p>
        </p:txBody>
      </p:sp>
    </p:spTree>
    <p:extLst>
      <p:ext uri="{BB962C8B-B14F-4D97-AF65-F5344CB8AC3E}">
        <p14:creationId xmlns:p14="http://schemas.microsoft.com/office/powerpoint/2010/main" val="1322324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BEFF98CF-595A-F74E-BE19-36F7C9352215}"/>
              </a:ext>
            </a:extLst>
          </p:cNvPr>
          <p:cNvSpPr/>
          <p:nvPr/>
        </p:nvSpPr>
        <p:spPr>
          <a:xfrm>
            <a:off x="531081" y="488246"/>
            <a:ext cx="2281921" cy="157147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88900" lvl="0">
              <a:spcBef>
                <a:spcPts val="500"/>
              </a:spcBef>
              <a:tabLst>
                <a:tab pos="41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43" name="Text Box 29">
            <a:extLst>
              <a:ext uri="{FF2B5EF4-FFF2-40B4-BE49-F238E27FC236}">
                <a16:creationId xmlns:a16="http://schemas.microsoft.com/office/drawing/2014/main" id="{C7C8F9EE-1CB2-6F47-AED5-F0B0A823CA05}"/>
              </a:ext>
            </a:extLst>
          </p:cNvPr>
          <p:cNvSpPr txBox="1">
            <a:spLocks noChangeArrowheads="1"/>
          </p:cNvSpPr>
          <p:nvPr/>
        </p:nvSpPr>
        <p:spPr bwMode="auto">
          <a:xfrm>
            <a:off x="3072173" y="812316"/>
            <a:ext cx="810279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3E3F41"/>
                </a:solidFill>
                <a:latin typeface="Comic Sans MS" panose="030F0702030302020204" pitchFamily="66" charset="0"/>
              </a:rPr>
              <a:t>In this phase, you will be learning and practising the techniques to create your own piece of writing leading to writing a persuasive text based on what you have read. Consider the features of persuasive texts.</a:t>
            </a:r>
          </a:p>
        </p:txBody>
      </p:sp>
      <p:sp>
        <p:nvSpPr>
          <p:cNvPr id="54" name="WordArt 37">
            <a:extLst>
              <a:ext uri="{FF2B5EF4-FFF2-40B4-BE49-F238E27FC236}">
                <a16:creationId xmlns:a16="http://schemas.microsoft.com/office/drawing/2014/main" id="{22AFF7ED-A4F8-3B43-A01C-537FE19A8CA6}"/>
              </a:ext>
            </a:extLst>
          </p:cNvPr>
          <p:cNvSpPr>
            <a:spLocks noChangeArrowheads="1" noChangeShapeType="1" noTextEdit="1"/>
          </p:cNvSpPr>
          <p:nvPr/>
        </p:nvSpPr>
        <p:spPr bwMode="auto">
          <a:xfrm>
            <a:off x="3600450" y="2188834"/>
            <a:ext cx="4991100" cy="346075"/>
          </a:xfrm>
          <a:prstGeom prst="rect">
            <a:avLst/>
          </a:prstGeom>
          <a:ln>
            <a:noFill/>
          </a:ln>
        </p:spPr>
        <p:txBody>
          <a:bodyPr wrap="none" fromWordArt="1">
            <a:prstTxWarp prst="textDoubleWave1">
              <a:avLst>
                <a:gd name="adj1" fmla="val 6500"/>
                <a:gd name="adj2" fmla="val -676"/>
              </a:avLst>
            </a:prstTxWarp>
          </a:bodyPr>
          <a:lstStyle/>
          <a:p>
            <a:pPr algn="ctr"/>
            <a:r>
              <a:rPr lang="en-GB" sz="2000" kern="10" dirty="0">
                <a:ln w="9525">
                  <a:noFill/>
                  <a:round/>
                  <a:headEnd/>
                  <a:tailEnd/>
                </a:ln>
                <a:solidFill>
                  <a:srgbClr val="00B050"/>
                </a:solidFill>
                <a:effectLst>
                  <a:outerShdw dist="35921" dir="2700000" algn="ctr" rotWithShape="0">
                    <a:srgbClr val="C0C0C0">
                      <a:alpha val="79999"/>
                    </a:srgbClr>
                  </a:outerShdw>
                </a:effectLst>
              </a:rPr>
              <a:t>Writers' Toolkit</a:t>
            </a:r>
          </a:p>
        </p:txBody>
      </p:sp>
      <p:graphicFrame>
        <p:nvGraphicFramePr>
          <p:cNvPr id="55" name="Group 82">
            <a:extLst>
              <a:ext uri="{FF2B5EF4-FFF2-40B4-BE49-F238E27FC236}">
                <a16:creationId xmlns:a16="http://schemas.microsoft.com/office/drawing/2014/main" id="{A4E772B9-D12B-634A-BACD-62E0225A8626}"/>
              </a:ext>
            </a:extLst>
          </p:cNvPr>
          <p:cNvGraphicFramePr>
            <a:graphicFrameLocks noGrp="1"/>
          </p:cNvGraphicFramePr>
          <p:nvPr>
            <p:extLst>
              <p:ext uri="{D42A27DB-BD31-4B8C-83A1-F6EECF244321}">
                <p14:modId xmlns:p14="http://schemas.microsoft.com/office/powerpoint/2010/main" val="1432880785"/>
              </p:ext>
            </p:extLst>
          </p:nvPr>
        </p:nvGraphicFramePr>
        <p:xfrm>
          <a:off x="896009" y="2752078"/>
          <a:ext cx="10157934" cy="3469949"/>
        </p:xfrm>
        <a:graphic>
          <a:graphicData uri="http://schemas.openxmlformats.org/drawingml/2006/table">
            <a:tbl>
              <a:tblPr/>
              <a:tblGrid>
                <a:gridCol w="10157934">
                  <a:extLst>
                    <a:ext uri="{9D8B030D-6E8A-4147-A177-3AD203B41FA5}">
                      <a16:colId xmlns:a16="http://schemas.microsoft.com/office/drawing/2014/main" val="2072576029"/>
                    </a:ext>
                  </a:extLst>
                </a:gridCol>
              </a:tblGrid>
              <a:tr h="61242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200" b="1" i="0" u="none" strike="noStrike" cap="none" normalizeH="0" baseline="0" dirty="0">
                          <a:ln>
                            <a:noFill/>
                          </a:ln>
                          <a:solidFill>
                            <a:srgbClr val="F13F0F"/>
                          </a:solidFill>
                          <a:effectLst/>
                          <a:latin typeface="Comic Sans MS" panose="030F0702030302020204" pitchFamily="66" charset="0"/>
                          <a:cs typeface="Arial" panose="020B0604020202020204" pitchFamily="34" charset="0"/>
                        </a:rPr>
                        <a:t>Remember to …</a:t>
                      </a:r>
                    </a:p>
                  </a:txBody>
                  <a:tcPr marT="45723" marB="45723" anchor="ctr" horzOverflow="overflow">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017411993"/>
                  </a:ext>
                </a:extLst>
              </a:tr>
              <a:tr h="57150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200" b="0" i="0" u="none" strike="noStrike" cap="none" normalizeH="0" baseline="0" dirty="0">
                          <a:ln>
                            <a:noFill/>
                          </a:ln>
                          <a:solidFill>
                            <a:srgbClr val="F13F0F"/>
                          </a:solidFill>
                          <a:effectLst/>
                          <a:latin typeface="Comic Sans MS" panose="030F0702030302020204" pitchFamily="66" charset="0"/>
                          <a:cs typeface="Times New Roman" panose="02020603050405020304" pitchFamily="18" charset="0"/>
                        </a:rPr>
                        <a:t>W</a:t>
                      </a:r>
                      <a:r>
                        <a:rPr kumimoji="0" lang="en-GB" altLang="en-US" sz="2200" b="0" i="0" u="none" strike="noStrike" cap="none" normalizeH="0" baseline="0" dirty="0">
                          <a:ln>
                            <a:noFill/>
                          </a:ln>
                          <a:solidFill>
                            <a:srgbClr val="F13F0F"/>
                          </a:solidFill>
                          <a:effectLst/>
                          <a:latin typeface="Comic Sans MS" panose="030F0702030302020204" pitchFamily="66" charset="0"/>
                          <a:cs typeface="Times New Roman" panose="02020603050405020304" pitchFamily="18" charset="0"/>
                        </a:rPr>
                        <a:t>rite in the first or sec</a:t>
                      </a:r>
                      <a:r>
                        <a:rPr kumimoji="0" lang="en-US" altLang="en-US" sz="2200" b="0" i="0" u="none" strike="noStrike" cap="none" normalizeH="0" baseline="0" dirty="0">
                          <a:ln>
                            <a:noFill/>
                          </a:ln>
                          <a:solidFill>
                            <a:srgbClr val="F13F0F"/>
                          </a:solidFill>
                          <a:effectLst/>
                          <a:latin typeface="Comic Sans MS" panose="030F0702030302020204" pitchFamily="66" charset="0"/>
                          <a:cs typeface="Times New Roman" panose="02020603050405020304" pitchFamily="18" charset="0"/>
                        </a:rPr>
                        <a:t>ond</a:t>
                      </a:r>
                      <a:r>
                        <a:rPr kumimoji="0" lang="en-GB" altLang="en-US" sz="2200" b="0" i="0" u="none" strike="noStrike" cap="none" normalizeH="0" baseline="0" dirty="0">
                          <a:ln>
                            <a:noFill/>
                          </a:ln>
                          <a:solidFill>
                            <a:srgbClr val="F13F0F"/>
                          </a:solidFill>
                          <a:effectLst/>
                          <a:latin typeface="Comic Sans MS" panose="030F0702030302020204" pitchFamily="66" charset="0"/>
                          <a:cs typeface="Times New Roman" panose="02020603050405020304" pitchFamily="18" charset="0"/>
                        </a:rPr>
                        <a:t> person speaking to the reader directly</a:t>
                      </a:r>
                    </a:p>
                  </a:txBody>
                  <a:tcPr marT="45723" marB="45723" anchor="ctr" horzOverflow="overflow">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41418997"/>
                  </a:ext>
                </a:extLst>
              </a:tr>
              <a:tr h="57150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200" b="0" i="0" u="none" strike="noStrike" cap="none" normalizeH="0" baseline="0" dirty="0">
                          <a:ln>
                            <a:noFill/>
                          </a:ln>
                          <a:solidFill>
                            <a:srgbClr val="F13F0F"/>
                          </a:solidFill>
                          <a:effectLst/>
                          <a:latin typeface="Comic Sans MS" panose="030F0702030302020204" pitchFamily="66" charset="0"/>
                          <a:cs typeface="Times New Roman" panose="02020603050405020304" pitchFamily="18" charset="0"/>
                        </a:rPr>
                        <a:t>Use techniques of persuasive writing such as exaggeration and weasel words</a:t>
                      </a:r>
                      <a:endParaRPr kumimoji="0" lang="en-GB" altLang="en-US" sz="2200" b="0" i="0" u="none" strike="noStrike" cap="none" normalizeH="0" baseline="0" dirty="0">
                        <a:ln>
                          <a:noFill/>
                        </a:ln>
                        <a:solidFill>
                          <a:srgbClr val="F13F0F"/>
                        </a:solidFill>
                        <a:effectLst/>
                        <a:latin typeface="Comic Sans MS" panose="030F0702030302020204" pitchFamily="66" charset="0"/>
                        <a:cs typeface="Times New Roman" panose="02020603050405020304" pitchFamily="18" charset="0"/>
                      </a:endParaRPr>
                    </a:p>
                  </a:txBody>
                  <a:tcPr marT="45723" marB="45723" anchor="ctr" horzOverflow="overflow">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649758912"/>
                  </a:ext>
                </a:extLst>
              </a:tr>
              <a:tr h="57150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200" b="0" i="0" u="none" strike="noStrike" cap="none" normalizeH="0" baseline="0" dirty="0">
                          <a:ln>
                            <a:noFill/>
                          </a:ln>
                          <a:solidFill>
                            <a:srgbClr val="F13F0F"/>
                          </a:solidFill>
                          <a:effectLst/>
                          <a:latin typeface="Comic Sans MS" panose="030F0702030302020204" pitchFamily="66" charset="0"/>
                          <a:cs typeface="Times New Roman" panose="02020603050405020304" pitchFamily="18" charset="0"/>
                        </a:rPr>
                        <a:t>Include illustrations and photographs where appropriate</a:t>
                      </a:r>
                    </a:p>
                  </a:txBody>
                  <a:tcPr marT="45723" marB="45723" anchor="ctr" horzOverflow="overflow">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646482379"/>
                  </a:ext>
                </a:extLst>
              </a:tr>
              <a:tr h="57150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200" b="0" i="0" u="none" strike="noStrike" cap="none" normalizeH="0" baseline="0" dirty="0">
                          <a:ln>
                            <a:noFill/>
                          </a:ln>
                          <a:solidFill>
                            <a:srgbClr val="F13F0F"/>
                          </a:solidFill>
                          <a:effectLst/>
                          <a:latin typeface="Comic Sans MS" panose="030F0702030302020204" pitchFamily="66" charset="0"/>
                          <a:cs typeface="Times New Roman" panose="02020603050405020304" pitchFamily="18" charset="0"/>
                        </a:rPr>
                        <a:t>B</a:t>
                      </a:r>
                      <a:r>
                        <a:rPr kumimoji="0" lang="en-GB" altLang="en-US" sz="2200" b="0" i="0" u="none" strike="noStrike" cap="none" normalizeH="0" baseline="0" dirty="0">
                          <a:ln>
                            <a:noFill/>
                          </a:ln>
                          <a:solidFill>
                            <a:srgbClr val="F13F0F"/>
                          </a:solidFill>
                          <a:effectLst/>
                          <a:latin typeface="Comic Sans MS" panose="030F0702030302020204" pitchFamily="66" charset="0"/>
                          <a:cs typeface="Times New Roman" panose="02020603050405020304" pitchFamily="18" charset="0"/>
                        </a:rPr>
                        <a:t>e factual but </a:t>
                      </a:r>
                      <a:r>
                        <a:rPr kumimoji="0" lang="en-US" altLang="en-US" sz="2200" b="0" i="0" u="none" strike="noStrike" cap="none" normalizeH="0" baseline="0" dirty="0">
                          <a:ln>
                            <a:noFill/>
                          </a:ln>
                          <a:solidFill>
                            <a:srgbClr val="F13F0F"/>
                          </a:solidFill>
                          <a:effectLst/>
                          <a:latin typeface="Comic Sans MS" panose="030F0702030302020204" pitchFamily="66" charset="0"/>
                          <a:cs typeface="Times New Roman" panose="02020603050405020304" pitchFamily="18" charset="0"/>
                        </a:rPr>
                        <a:t>make it sound appealing</a:t>
                      </a:r>
                      <a:endParaRPr kumimoji="0" lang="en-GB" altLang="en-US" sz="2200" b="0" i="0" u="none" strike="noStrike" cap="none" normalizeH="0" baseline="0" dirty="0">
                        <a:ln>
                          <a:noFill/>
                        </a:ln>
                        <a:solidFill>
                          <a:srgbClr val="F13F0F"/>
                        </a:solidFill>
                        <a:effectLst/>
                        <a:latin typeface="Comic Sans MS" panose="030F0702030302020204" pitchFamily="66" charset="0"/>
                        <a:cs typeface="Times New Roman" panose="02020603050405020304" pitchFamily="18" charset="0"/>
                      </a:endParaRPr>
                    </a:p>
                  </a:txBody>
                  <a:tcPr marT="45723" marB="45723" anchor="ctr" horzOverflow="overflow">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673012727"/>
                  </a:ext>
                </a:extLst>
              </a:tr>
              <a:tr h="57150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200" b="0" i="0" u="none" strike="noStrike" cap="none" normalizeH="0" baseline="0" dirty="0">
                          <a:ln>
                            <a:noFill/>
                          </a:ln>
                          <a:solidFill>
                            <a:srgbClr val="F13F0F"/>
                          </a:solidFill>
                          <a:effectLst/>
                          <a:latin typeface="Comic Sans MS" panose="030F0702030302020204" pitchFamily="66" charset="0"/>
                          <a:cs typeface="Times New Roman" panose="02020603050405020304" pitchFamily="18" charset="0"/>
                        </a:rPr>
                        <a:t>Organise your writing into paragraphs</a:t>
                      </a:r>
                    </a:p>
                  </a:txBody>
                  <a:tcPr marT="45723" marB="45723" anchor="ctr" horzOverflow="overflow">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294273755"/>
                  </a:ext>
                </a:extLst>
              </a:tr>
            </a:tbl>
          </a:graphicData>
        </a:graphic>
      </p:graphicFrame>
    </p:spTree>
    <p:extLst>
      <p:ext uri="{BB962C8B-B14F-4D97-AF65-F5344CB8AC3E}">
        <p14:creationId xmlns:p14="http://schemas.microsoft.com/office/powerpoint/2010/main" val="3616172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9014" cy="28255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1b</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a:t>
            </a:r>
            <a:r>
              <a:rPr lang="en-GB" altLang="en-US" sz="2000" b="1" dirty="0">
                <a:solidFill>
                  <a:prstClr val="white"/>
                </a:solidFill>
                <a:latin typeface="Comic Sans MS" panose="030F0902030302020204" pitchFamily="66" charset="0"/>
              </a:rPr>
              <a:t>writer’s</a:t>
            </a:r>
            <a:r>
              <a:rPr lang="en-GB" altLang="en-US" b="1" dirty="0">
                <a:solidFill>
                  <a:prstClr val="white"/>
                </a:solidFill>
                <a:latin typeface="Comic Sans MS" panose="030F0902030302020204" pitchFamily="66" charset="0"/>
              </a:rPr>
              <a:t> eye: </a:t>
            </a:r>
          </a:p>
          <a:p>
            <a:pPr marL="138113" lvl="0">
              <a:spcBef>
                <a:spcPts val="700"/>
              </a:spcBef>
            </a:pPr>
            <a:r>
              <a:rPr lang="en-GB" altLang="en-US" sz="1700" dirty="0">
                <a:solidFill>
                  <a:prstClr val="white"/>
                </a:solidFill>
                <a:latin typeface="Comic Sans MS" panose="030F0902030302020204" pitchFamily="66" charset="0"/>
              </a:rPr>
              <a:t>How has the writer done it? </a:t>
            </a:r>
          </a:p>
          <a:p>
            <a:pPr marL="138113" lvl="0">
              <a:spcBef>
                <a:spcPts val="700"/>
              </a:spcBef>
            </a:pPr>
            <a:r>
              <a:rPr lang="en-GB" altLang="en-US" sz="1700" dirty="0">
                <a:solidFill>
                  <a:prstClr val="white"/>
                </a:solidFill>
                <a:latin typeface="Comic Sans MS" panose="030F0902030302020204" pitchFamily="66" charset="0"/>
              </a:rPr>
              <a:t>What techniques can I learn and apply?</a:t>
            </a:r>
            <a:endParaRPr lang="en-GB" altLang="en-US" sz="1700" b="1" dirty="0">
              <a:solidFill>
                <a:prstClr val="white"/>
              </a:solidFill>
              <a:latin typeface="Comic Sans MS" panose="030F0902030302020204" pitchFamily="66" charset="0"/>
            </a:endParaRP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analysing a text:</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5" name="Rectangle 8">
            <a:extLst>
              <a:ext uri="{FF2B5EF4-FFF2-40B4-BE49-F238E27FC236}">
                <a16:creationId xmlns:a16="http://schemas.microsoft.com/office/drawing/2014/main" id="{ADA15C21-9F5E-5C4F-989E-D772119FB328}"/>
              </a:ext>
            </a:extLst>
          </p:cNvPr>
          <p:cNvSpPr>
            <a:spLocks noChangeArrowheads="1"/>
          </p:cNvSpPr>
          <p:nvPr/>
        </p:nvSpPr>
        <p:spPr bwMode="auto">
          <a:xfrm>
            <a:off x="3863542" y="1437417"/>
            <a:ext cx="7033058" cy="4765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The teacher’s role in the analysis stage is to model for the children how to identify authors’ techniques and the intention for the text</a:t>
            </a:r>
            <a:br>
              <a:rPr lang="en-GB" altLang="ja-JP" sz="1600" dirty="0">
                <a:solidFill>
                  <a:srgbClr val="414042"/>
                </a:solidFill>
                <a:ea typeface="MS PGothic" panose="020B0600070205080204" pitchFamily="34" charset="-128"/>
              </a:rPr>
            </a:br>
            <a:r>
              <a:rPr lang="en-GB" altLang="ja-JP" sz="1600" dirty="0">
                <a:solidFill>
                  <a:srgbClr val="414042"/>
                </a:solidFill>
                <a:ea typeface="MS PGothic" panose="020B0600070205080204" pitchFamily="34" charset="-128"/>
              </a:rPr>
              <a:t>and the intended effect upon the reader, asking ‘</a:t>
            </a:r>
            <a:r>
              <a:rPr lang="en-GB" altLang="ja-JP" sz="1600" i="1" dirty="0">
                <a:solidFill>
                  <a:srgbClr val="414042"/>
                </a:solidFill>
                <a:ea typeface="MS PGothic" panose="020B0600070205080204" pitchFamily="34" charset="-128"/>
              </a:rPr>
              <a:t>How did the writer</a:t>
            </a:r>
            <a:br>
              <a:rPr lang="en-GB" altLang="ja-JP" sz="1600" i="1" dirty="0">
                <a:solidFill>
                  <a:srgbClr val="414042"/>
                </a:solidFill>
                <a:ea typeface="MS PGothic" panose="020B0600070205080204" pitchFamily="34" charset="-128"/>
              </a:rPr>
            </a:br>
            <a:r>
              <a:rPr lang="en-GB" altLang="ja-JP" sz="1600" i="1" dirty="0">
                <a:solidFill>
                  <a:srgbClr val="414042"/>
                </a:solidFill>
                <a:ea typeface="MS PGothic" panose="020B0600070205080204" pitchFamily="34" charset="-128"/>
              </a:rPr>
              <a:t>do that?</a:t>
            </a:r>
            <a:r>
              <a:rPr lang="en-GB" altLang="ja-JP" sz="1600" dirty="0">
                <a:solidFill>
                  <a:srgbClr val="414042"/>
                </a:solidFill>
                <a:ea typeface="MS PGothic" panose="020B0600070205080204" pitchFamily="34" charset="-128"/>
              </a:rPr>
              <a:t>’. </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Consider what structures, register and language have been used and provide opportunities for the children to explore and discuss these.</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Model working out the meaning of unfamiliar words and phrases by re-reading, pointing out the context, making analogies to known words, linking thoughts to etymological and morphological clues.</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Children need to be taught how to infer, activate prior knowledge, understand the language used and monitor their own understanding. This knowledge is used to inform the children’s own writing.</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Demonstrate looking for clues that the writer has included to reveal character through action and dialogue.</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Model recording and retrieving information from a working wall or a writing journal.</a:t>
            </a:r>
          </a:p>
        </p:txBody>
      </p:sp>
    </p:spTree>
    <p:extLst>
      <p:ext uri="{BB962C8B-B14F-4D97-AF65-F5344CB8AC3E}">
        <p14:creationId xmlns:p14="http://schemas.microsoft.com/office/powerpoint/2010/main" val="41008505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83245B1-257E-364D-9689-C983340B1E78}"/>
              </a:ext>
            </a:extLst>
          </p:cNvPr>
          <p:cNvGrpSpPr/>
          <p:nvPr/>
        </p:nvGrpSpPr>
        <p:grpSpPr>
          <a:xfrm>
            <a:off x="4937585" y="2041599"/>
            <a:ext cx="5290577" cy="3271984"/>
            <a:chOff x="4937585" y="2073967"/>
            <a:chExt cx="5290577" cy="3271984"/>
          </a:xfrm>
        </p:grpSpPr>
        <p:sp>
          <p:nvSpPr>
            <p:cNvPr id="11" name="Rectangle 12">
              <a:extLst>
                <a:ext uri="{FF2B5EF4-FFF2-40B4-BE49-F238E27FC236}">
                  <a16:creationId xmlns:a16="http://schemas.microsoft.com/office/drawing/2014/main" id="{6DECD101-651F-324A-951E-CB45EAB8FAAB}"/>
                </a:ext>
              </a:extLst>
            </p:cNvPr>
            <p:cNvSpPr>
              <a:spLocks noChangeArrowheads="1"/>
            </p:cNvSpPr>
            <p:nvPr/>
          </p:nvSpPr>
          <p:spPr bwMode="auto">
            <a:xfrm>
              <a:off x="5038202" y="2073967"/>
              <a:ext cx="5136396" cy="3271984"/>
            </a:xfrm>
            <a:prstGeom prst="rect">
              <a:avLst/>
            </a:prstGeom>
            <a:solidFill>
              <a:srgbClr val="0070C0"/>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dirty="0"/>
            </a:p>
          </p:txBody>
        </p:sp>
        <p:sp>
          <p:nvSpPr>
            <p:cNvPr id="12" name="Rectangle 11">
              <a:extLst>
                <a:ext uri="{FF2B5EF4-FFF2-40B4-BE49-F238E27FC236}">
                  <a16:creationId xmlns:a16="http://schemas.microsoft.com/office/drawing/2014/main" id="{E3E33698-60C2-7043-B158-E14FF026F32D}"/>
                </a:ext>
              </a:extLst>
            </p:cNvPr>
            <p:cNvSpPr/>
            <p:nvPr/>
          </p:nvSpPr>
          <p:spPr>
            <a:xfrm>
              <a:off x="5073127" y="2108892"/>
              <a:ext cx="2138991" cy="34941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Box 21">
              <a:extLst>
                <a:ext uri="{FF2B5EF4-FFF2-40B4-BE49-F238E27FC236}">
                  <a16:creationId xmlns:a16="http://schemas.microsoft.com/office/drawing/2014/main" id="{A1954874-0C5F-4E43-8BFA-5F0BB84DDF92}"/>
                </a:ext>
              </a:extLst>
            </p:cNvPr>
            <p:cNvSpPr txBox="1">
              <a:spLocks noChangeArrowheads="1"/>
            </p:cNvSpPr>
            <p:nvPr/>
          </p:nvSpPr>
          <p:spPr bwMode="auto">
            <a:xfrm rot="733957">
              <a:off x="9045488" y="4833973"/>
              <a:ext cx="103636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Paragraphs</a:t>
              </a:r>
            </a:p>
          </p:txBody>
        </p:sp>
        <p:sp>
          <p:nvSpPr>
            <p:cNvPr id="16" name="Text Box 23">
              <a:extLst>
                <a:ext uri="{FF2B5EF4-FFF2-40B4-BE49-F238E27FC236}">
                  <a16:creationId xmlns:a16="http://schemas.microsoft.com/office/drawing/2014/main" id="{E3FF8436-024F-704C-9A78-DF58AEF191DB}"/>
                </a:ext>
              </a:extLst>
            </p:cNvPr>
            <p:cNvSpPr txBox="1">
              <a:spLocks noChangeArrowheads="1"/>
            </p:cNvSpPr>
            <p:nvPr/>
          </p:nvSpPr>
          <p:spPr bwMode="auto">
            <a:xfrm rot="21344383">
              <a:off x="5032866" y="3768300"/>
              <a:ext cx="101928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chemeClr val="bg1"/>
                  </a:solidFill>
                  <a:ea typeface="MS PGothic" panose="020B0600070205080204" pitchFamily="34" charset="-128"/>
                </a:rPr>
                <a:t>Words</a:t>
              </a:r>
              <a:br>
                <a:rPr lang="en-GB" altLang="en-US" sz="1200" dirty="0">
                  <a:solidFill>
                    <a:schemeClr val="bg1"/>
                  </a:solidFill>
                  <a:ea typeface="MS PGothic" panose="020B0600070205080204" pitchFamily="34" charset="-128"/>
                </a:rPr>
              </a:br>
              <a:r>
                <a:rPr lang="en-GB" altLang="en-US" sz="1200" dirty="0">
                  <a:solidFill>
                    <a:schemeClr val="bg1"/>
                  </a:solidFill>
                  <a:ea typeface="MS PGothic" panose="020B0600070205080204" pitchFamily="34" charset="-128"/>
                </a:rPr>
                <a:t>relating to</a:t>
              </a:r>
              <a:br>
                <a:rPr lang="en-GB" altLang="en-US" sz="1200" dirty="0">
                  <a:solidFill>
                    <a:schemeClr val="bg1"/>
                  </a:solidFill>
                  <a:ea typeface="MS PGothic" panose="020B0600070205080204" pitchFamily="34" charset="-128"/>
                </a:rPr>
              </a:br>
              <a:r>
                <a:rPr lang="en-GB" altLang="en-US" sz="1200" dirty="0">
                  <a:solidFill>
                    <a:schemeClr val="bg1"/>
                  </a:solidFill>
                  <a:ea typeface="MS PGothic" panose="020B0600070205080204" pitchFamily="34" charset="-128"/>
                </a:rPr>
                <a:t>this text</a:t>
              </a:r>
            </a:p>
          </p:txBody>
        </p:sp>
        <p:sp>
          <p:nvSpPr>
            <p:cNvPr id="17" name="Text Box 24">
              <a:extLst>
                <a:ext uri="{FF2B5EF4-FFF2-40B4-BE49-F238E27FC236}">
                  <a16:creationId xmlns:a16="http://schemas.microsoft.com/office/drawing/2014/main" id="{45F3A042-5853-DC49-98BD-5846087612B3}"/>
                </a:ext>
              </a:extLst>
            </p:cNvPr>
            <p:cNvSpPr txBox="1">
              <a:spLocks noChangeArrowheads="1"/>
            </p:cNvSpPr>
            <p:nvPr/>
          </p:nvSpPr>
          <p:spPr bwMode="auto">
            <a:xfrm rot="21346810">
              <a:off x="4937585" y="2520682"/>
              <a:ext cx="287342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Include facts and description</a:t>
              </a:r>
            </a:p>
          </p:txBody>
        </p:sp>
        <p:sp>
          <p:nvSpPr>
            <p:cNvPr id="18" name="Text Box 26">
              <a:extLst>
                <a:ext uri="{FF2B5EF4-FFF2-40B4-BE49-F238E27FC236}">
                  <a16:creationId xmlns:a16="http://schemas.microsoft.com/office/drawing/2014/main" id="{BEA5D123-C7E3-E24A-8DDB-7FC9495E6EA4}"/>
                </a:ext>
              </a:extLst>
            </p:cNvPr>
            <p:cNvSpPr txBox="1">
              <a:spLocks noChangeArrowheads="1"/>
            </p:cNvSpPr>
            <p:nvPr/>
          </p:nvSpPr>
          <p:spPr bwMode="auto">
            <a:xfrm>
              <a:off x="5095974" y="2128517"/>
              <a:ext cx="229131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are the ingredients?</a:t>
              </a:r>
            </a:p>
          </p:txBody>
        </p:sp>
        <p:sp>
          <p:nvSpPr>
            <p:cNvPr id="20" name="Text Box 41">
              <a:extLst>
                <a:ext uri="{FF2B5EF4-FFF2-40B4-BE49-F238E27FC236}">
                  <a16:creationId xmlns:a16="http://schemas.microsoft.com/office/drawing/2014/main" id="{CD8B8BC2-ECB6-B84B-B790-5E39B77D87DD}"/>
                </a:ext>
              </a:extLst>
            </p:cNvPr>
            <p:cNvSpPr txBox="1">
              <a:spLocks noChangeArrowheads="1"/>
            </p:cNvSpPr>
            <p:nvPr/>
          </p:nvSpPr>
          <p:spPr bwMode="auto">
            <a:xfrm rot="21186644">
              <a:off x="6347690" y="4799564"/>
              <a:ext cx="212304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Some use of weasel words</a:t>
              </a:r>
            </a:p>
          </p:txBody>
        </p:sp>
        <p:sp>
          <p:nvSpPr>
            <p:cNvPr id="21" name="Text Box 42">
              <a:extLst>
                <a:ext uri="{FF2B5EF4-FFF2-40B4-BE49-F238E27FC236}">
                  <a16:creationId xmlns:a16="http://schemas.microsoft.com/office/drawing/2014/main" id="{47A9C249-CCA7-6748-83B2-3557BDA58FE4}"/>
                </a:ext>
              </a:extLst>
            </p:cNvPr>
            <p:cNvSpPr txBox="1">
              <a:spLocks noChangeArrowheads="1"/>
            </p:cNvSpPr>
            <p:nvPr/>
          </p:nvSpPr>
          <p:spPr bwMode="auto">
            <a:xfrm rot="808886">
              <a:off x="8430981" y="2303928"/>
              <a:ext cx="179718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Written in the first or second person</a:t>
              </a:r>
            </a:p>
          </p:txBody>
        </p:sp>
      </p:grpSp>
      <p:sp>
        <p:nvSpPr>
          <p:cNvPr id="24" name="Subtitle 2">
            <a:extLst>
              <a:ext uri="{FF2B5EF4-FFF2-40B4-BE49-F238E27FC236}">
                <a16:creationId xmlns:a16="http://schemas.microsoft.com/office/drawing/2014/main" id="{8155F074-2F66-2D43-B3A9-B4F32D547DD3}"/>
              </a:ext>
            </a:extLst>
          </p:cNvPr>
          <p:cNvSpPr txBox="1">
            <a:spLocks/>
          </p:cNvSpPr>
          <p:nvPr/>
        </p:nvSpPr>
        <p:spPr>
          <a:xfrm>
            <a:off x="444843" y="624540"/>
            <a:ext cx="11306434"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Teaching modelling</a:t>
            </a:r>
            <a:endParaRPr lang="en-US" sz="2500" b="1" dirty="0">
              <a:solidFill>
                <a:srgbClr val="0070C0"/>
              </a:solidFill>
              <a:latin typeface="Comic Sans MS" panose="030F0902030302020204" pitchFamily="66" charset="0"/>
              <a:cs typeface="Arial" panose="020B0604020202020204" pitchFamily="34" charset="0"/>
            </a:endParaRPr>
          </a:p>
        </p:txBody>
      </p:sp>
      <p:grpSp>
        <p:nvGrpSpPr>
          <p:cNvPr id="29" name="Group 28">
            <a:extLst>
              <a:ext uri="{FF2B5EF4-FFF2-40B4-BE49-F238E27FC236}">
                <a16:creationId xmlns:a16="http://schemas.microsoft.com/office/drawing/2014/main" id="{21D70541-6B2E-7F47-874C-229EE2D0180E}"/>
              </a:ext>
            </a:extLst>
          </p:cNvPr>
          <p:cNvGrpSpPr/>
          <p:nvPr/>
        </p:nvGrpSpPr>
        <p:grpSpPr>
          <a:xfrm>
            <a:off x="5968849" y="2753871"/>
            <a:ext cx="3315900" cy="1841091"/>
            <a:chOff x="5968849" y="2786239"/>
            <a:chExt cx="3315900" cy="1841091"/>
          </a:xfrm>
        </p:grpSpPr>
        <p:sp>
          <p:nvSpPr>
            <p:cNvPr id="30" name="Rectangle 13">
              <a:extLst>
                <a:ext uri="{FF2B5EF4-FFF2-40B4-BE49-F238E27FC236}">
                  <a16:creationId xmlns:a16="http://schemas.microsoft.com/office/drawing/2014/main" id="{94C6A391-01DB-4144-86E8-1F708CB095F1}"/>
                </a:ext>
              </a:extLst>
            </p:cNvPr>
            <p:cNvSpPr>
              <a:spLocks noChangeArrowheads="1"/>
            </p:cNvSpPr>
            <p:nvPr/>
          </p:nvSpPr>
          <p:spPr bwMode="auto">
            <a:xfrm>
              <a:off x="6020997" y="2786239"/>
              <a:ext cx="3263752" cy="1841091"/>
            </a:xfrm>
            <a:prstGeom prst="rect">
              <a:avLst/>
            </a:prstGeom>
            <a:solidFill>
              <a:schemeClr val="bg1"/>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dirty="0"/>
            </a:p>
          </p:txBody>
        </p:sp>
        <p:sp>
          <p:nvSpPr>
            <p:cNvPr id="31" name="Rectangle 30">
              <a:extLst>
                <a:ext uri="{FF2B5EF4-FFF2-40B4-BE49-F238E27FC236}">
                  <a16:creationId xmlns:a16="http://schemas.microsoft.com/office/drawing/2014/main" id="{B42CF62D-053C-6946-B919-4F97FFDF10CB}"/>
                </a:ext>
              </a:extLst>
            </p:cNvPr>
            <p:cNvSpPr/>
            <p:nvPr/>
          </p:nvSpPr>
          <p:spPr>
            <a:xfrm>
              <a:off x="6073610" y="2823340"/>
              <a:ext cx="3171034" cy="443302"/>
            </a:xfrm>
            <a:prstGeom prst="rect">
              <a:avLst/>
            </a:prstGeom>
            <a:solidFill>
              <a:srgbClr val="39AB4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 Box 15">
              <a:extLst>
                <a:ext uri="{FF2B5EF4-FFF2-40B4-BE49-F238E27FC236}">
                  <a16:creationId xmlns:a16="http://schemas.microsoft.com/office/drawing/2014/main" id="{33DC18A5-AAD3-AA4D-8776-426AB0F1E532}"/>
                </a:ext>
              </a:extLst>
            </p:cNvPr>
            <p:cNvSpPr txBox="1">
              <a:spLocks noChangeArrowheads="1"/>
            </p:cNvSpPr>
            <p:nvPr/>
          </p:nvSpPr>
          <p:spPr bwMode="auto">
            <a:xfrm>
              <a:off x="6130273" y="2801450"/>
              <a:ext cx="294422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effect do you want to have on the reader?</a:t>
              </a:r>
            </a:p>
          </p:txBody>
        </p:sp>
        <p:sp>
          <p:nvSpPr>
            <p:cNvPr id="33" name="Text Box 16">
              <a:extLst>
                <a:ext uri="{FF2B5EF4-FFF2-40B4-BE49-F238E27FC236}">
                  <a16:creationId xmlns:a16="http://schemas.microsoft.com/office/drawing/2014/main" id="{6193A581-8D1C-F542-AAFD-3FF27F7EBF63}"/>
                </a:ext>
              </a:extLst>
            </p:cNvPr>
            <p:cNvSpPr txBox="1">
              <a:spLocks noChangeArrowheads="1"/>
            </p:cNvSpPr>
            <p:nvPr/>
          </p:nvSpPr>
          <p:spPr bwMode="auto">
            <a:xfrm rot="368276">
              <a:off x="8194083" y="3385515"/>
              <a:ext cx="102107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To explain</a:t>
              </a:r>
            </a:p>
          </p:txBody>
        </p:sp>
        <p:sp>
          <p:nvSpPr>
            <p:cNvPr id="34" name="Text Box 17">
              <a:extLst>
                <a:ext uri="{FF2B5EF4-FFF2-40B4-BE49-F238E27FC236}">
                  <a16:creationId xmlns:a16="http://schemas.microsoft.com/office/drawing/2014/main" id="{7D4A13B3-4B2B-B749-AF4E-87C5950DE742}"/>
                </a:ext>
              </a:extLst>
            </p:cNvPr>
            <p:cNvSpPr txBox="1">
              <a:spLocks noChangeArrowheads="1"/>
            </p:cNvSpPr>
            <p:nvPr/>
          </p:nvSpPr>
          <p:spPr bwMode="auto">
            <a:xfrm rot="21027077">
              <a:off x="5968849" y="3581590"/>
              <a:ext cx="109027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Be informed</a:t>
              </a:r>
            </a:p>
          </p:txBody>
        </p:sp>
        <p:sp>
          <p:nvSpPr>
            <p:cNvPr id="35" name="Text Box 18">
              <a:extLst>
                <a:ext uri="{FF2B5EF4-FFF2-40B4-BE49-F238E27FC236}">
                  <a16:creationId xmlns:a16="http://schemas.microsoft.com/office/drawing/2014/main" id="{BE6D4EEC-1F7F-2744-8E11-793FBD19CCF7}"/>
                </a:ext>
              </a:extLst>
            </p:cNvPr>
            <p:cNvSpPr txBox="1">
              <a:spLocks noChangeArrowheads="1"/>
            </p:cNvSpPr>
            <p:nvPr/>
          </p:nvSpPr>
          <p:spPr bwMode="auto">
            <a:xfrm rot="21315130">
              <a:off x="6030161" y="4127858"/>
              <a:ext cx="203449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To describe events or situations</a:t>
              </a:r>
            </a:p>
          </p:txBody>
        </p:sp>
        <p:sp>
          <p:nvSpPr>
            <p:cNvPr id="36" name="Text Box 19">
              <a:extLst>
                <a:ext uri="{FF2B5EF4-FFF2-40B4-BE49-F238E27FC236}">
                  <a16:creationId xmlns:a16="http://schemas.microsoft.com/office/drawing/2014/main" id="{4FC8ADB1-45B7-4F49-A966-1F3AF3E1FA6F}"/>
                </a:ext>
              </a:extLst>
            </p:cNvPr>
            <p:cNvSpPr txBox="1">
              <a:spLocks noChangeArrowheads="1"/>
            </p:cNvSpPr>
            <p:nvPr/>
          </p:nvSpPr>
          <p:spPr bwMode="auto">
            <a:xfrm rot="1186130">
              <a:off x="8120089" y="3818371"/>
              <a:ext cx="114366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To be</a:t>
              </a:r>
              <a:br>
                <a:rPr lang="en-GB" altLang="en-US" sz="1000" dirty="0">
                  <a:solidFill>
                    <a:srgbClr val="414042"/>
                  </a:solidFill>
                  <a:ea typeface="MS PGothic" panose="020B0600070205080204" pitchFamily="34" charset="-128"/>
                </a:rPr>
              </a:br>
              <a:r>
                <a:rPr lang="en-GB" altLang="en-US" sz="1000" dirty="0">
                  <a:solidFill>
                    <a:srgbClr val="414042"/>
                  </a:solidFill>
                  <a:ea typeface="MS PGothic" panose="020B0600070205080204" pitchFamily="34" charset="-128"/>
                </a:rPr>
                <a:t>inspired to research further</a:t>
              </a:r>
            </a:p>
          </p:txBody>
        </p:sp>
      </p:grpSp>
      <p:grpSp>
        <p:nvGrpSpPr>
          <p:cNvPr id="37" name="Group 36">
            <a:extLst>
              <a:ext uri="{FF2B5EF4-FFF2-40B4-BE49-F238E27FC236}">
                <a16:creationId xmlns:a16="http://schemas.microsoft.com/office/drawing/2014/main" id="{16730E74-27AE-3B45-B2E8-1C5D69EA9F3D}"/>
              </a:ext>
            </a:extLst>
          </p:cNvPr>
          <p:cNvGrpSpPr/>
          <p:nvPr/>
        </p:nvGrpSpPr>
        <p:grpSpPr>
          <a:xfrm>
            <a:off x="4240459" y="1337103"/>
            <a:ext cx="6929680" cy="4674627"/>
            <a:chOff x="4240459" y="1369471"/>
            <a:chExt cx="6929680" cy="4674627"/>
          </a:xfrm>
        </p:grpSpPr>
        <p:sp>
          <p:nvSpPr>
            <p:cNvPr id="38" name="Rectangle 37">
              <a:extLst>
                <a:ext uri="{FF2B5EF4-FFF2-40B4-BE49-F238E27FC236}">
                  <a16:creationId xmlns:a16="http://schemas.microsoft.com/office/drawing/2014/main" id="{031EC4C7-FB0B-5D43-8D3A-ED65CEC9AE03}"/>
                </a:ext>
              </a:extLst>
            </p:cNvPr>
            <p:cNvSpPr/>
            <p:nvPr/>
          </p:nvSpPr>
          <p:spPr>
            <a:xfrm>
              <a:off x="4330241" y="1385562"/>
              <a:ext cx="2718629" cy="36493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25">
              <a:extLst>
                <a:ext uri="{FF2B5EF4-FFF2-40B4-BE49-F238E27FC236}">
                  <a16:creationId xmlns:a16="http://schemas.microsoft.com/office/drawing/2014/main" id="{F45807D1-F26C-CC43-AE79-BC160B2E2195}"/>
                </a:ext>
              </a:extLst>
            </p:cNvPr>
            <p:cNvSpPr>
              <a:spLocks noChangeArrowheads="1"/>
            </p:cNvSpPr>
            <p:nvPr/>
          </p:nvSpPr>
          <p:spPr bwMode="auto">
            <a:xfrm>
              <a:off x="4330241" y="1369471"/>
              <a:ext cx="6645264" cy="4674627"/>
            </a:xfrm>
            <a:prstGeom prst="rect">
              <a:avLst/>
            </a:prstGeom>
            <a:noFill/>
            <a:ln w="38100" algn="ctr">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dirty="0"/>
            </a:p>
          </p:txBody>
        </p:sp>
        <p:sp>
          <p:nvSpPr>
            <p:cNvPr id="40" name="Text Box 27">
              <a:extLst>
                <a:ext uri="{FF2B5EF4-FFF2-40B4-BE49-F238E27FC236}">
                  <a16:creationId xmlns:a16="http://schemas.microsoft.com/office/drawing/2014/main" id="{DFD9A386-D9B4-5646-8BED-5DD5488EEA7D}"/>
                </a:ext>
              </a:extLst>
            </p:cNvPr>
            <p:cNvSpPr txBox="1">
              <a:spLocks noChangeArrowheads="1"/>
            </p:cNvSpPr>
            <p:nvPr/>
          </p:nvSpPr>
          <p:spPr bwMode="auto">
            <a:xfrm>
              <a:off x="4240459" y="1419680"/>
              <a:ext cx="288187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What examples might be included?</a:t>
              </a:r>
            </a:p>
          </p:txBody>
        </p:sp>
        <p:sp>
          <p:nvSpPr>
            <p:cNvPr id="41" name="Text Box 29">
              <a:extLst>
                <a:ext uri="{FF2B5EF4-FFF2-40B4-BE49-F238E27FC236}">
                  <a16:creationId xmlns:a16="http://schemas.microsoft.com/office/drawing/2014/main" id="{F16C952F-4F3E-E543-87E6-49F7E420637B}"/>
                </a:ext>
              </a:extLst>
            </p:cNvPr>
            <p:cNvSpPr txBox="1">
              <a:spLocks noChangeArrowheads="1"/>
            </p:cNvSpPr>
            <p:nvPr/>
          </p:nvSpPr>
          <p:spPr bwMode="auto">
            <a:xfrm rot="386731">
              <a:off x="7828426" y="5556526"/>
              <a:ext cx="159771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3E3F41"/>
                  </a:solidFill>
                  <a:ea typeface="MS PGothic" panose="020B0600070205080204" pitchFamily="34" charset="-128"/>
                </a:rPr>
                <a:t>views</a:t>
              </a:r>
            </a:p>
          </p:txBody>
        </p:sp>
        <p:sp>
          <p:nvSpPr>
            <p:cNvPr id="44" name="Text Box 33">
              <a:extLst>
                <a:ext uri="{FF2B5EF4-FFF2-40B4-BE49-F238E27FC236}">
                  <a16:creationId xmlns:a16="http://schemas.microsoft.com/office/drawing/2014/main" id="{00C928E7-237E-4948-B741-5DA5B1F07551}"/>
                </a:ext>
              </a:extLst>
            </p:cNvPr>
            <p:cNvSpPr txBox="1">
              <a:spLocks noChangeArrowheads="1"/>
            </p:cNvSpPr>
            <p:nvPr/>
          </p:nvSpPr>
          <p:spPr bwMode="auto">
            <a:xfrm rot="21292383">
              <a:off x="7393166" y="1503469"/>
              <a:ext cx="323804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Vocabulary related to the information text chosen</a:t>
              </a:r>
            </a:p>
          </p:txBody>
        </p:sp>
        <p:sp>
          <p:nvSpPr>
            <p:cNvPr id="45" name="Text Box 34">
              <a:extLst>
                <a:ext uri="{FF2B5EF4-FFF2-40B4-BE49-F238E27FC236}">
                  <a16:creationId xmlns:a16="http://schemas.microsoft.com/office/drawing/2014/main" id="{65B5EA98-DF72-0A4A-8C3F-FE3DEE584A45}"/>
                </a:ext>
              </a:extLst>
            </p:cNvPr>
            <p:cNvSpPr txBox="1">
              <a:spLocks noChangeArrowheads="1"/>
            </p:cNvSpPr>
            <p:nvPr/>
          </p:nvSpPr>
          <p:spPr bwMode="auto">
            <a:xfrm rot="1496312">
              <a:off x="4243551" y="4394065"/>
              <a:ext cx="8844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3E3F41"/>
                  </a:solidFill>
                  <a:ea typeface="MS PGothic" panose="020B0600070205080204" pitchFamily="34" charset="-128"/>
                </a:rPr>
                <a:t>coolest</a:t>
              </a:r>
            </a:p>
          </p:txBody>
        </p:sp>
        <p:sp>
          <p:nvSpPr>
            <p:cNvPr id="46" name="Text Box 35">
              <a:extLst>
                <a:ext uri="{FF2B5EF4-FFF2-40B4-BE49-F238E27FC236}">
                  <a16:creationId xmlns:a16="http://schemas.microsoft.com/office/drawing/2014/main" id="{290044DF-64C2-0544-9E65-20D31EC23B9F}"/>
                </a:ext>
              </a:extLst>
            </p:cNvPr>
            <p:cNvSpPr txBox="1">
              <a:spLocks noChangeArrowheads="1"/>
            </p:cNvSpPr>
            <p:nvPr/>
          </p:nvSpPr>
          <p:spPr bwMode="auto">
            <a:xfrm rot="21071271">
              <a:off x="6636611" y="5555476"/>
              <a:ext cx="116698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3E3F41"/>
                  </a:solidFill>
                  <a:ea typeface="MS PGothic" panose="020B0600070205080204" pitchFamily="34" charset="-128"/>
                </a:rPr>
                <a:t>enjoy</a:t>
              </a:r>
            </a:p>
          </p:txBody>
        </p:sp>
        <p:sp>
          <p:nvSpPr>
            <p:cNvPr id="47" name="Text Box 43">
              <a:extLst>
                <a:ext uri="{FF2B5EF4-FFF2-40B4-BE49-F238E27FC236}">
                  <a16:creationId xmlns:a16="http://schemas.microsoft.com/office/drawing/2014/main" id="{508AD717-182C-9E4F-AFF1-7E2147A16D00}"/>
                </a:ext>
              </a:extLst>
            </p:cNvPr>
            <p:cNvSpPr txBox="1">
              <a:spLocks noChangeArrowheads="1"/>
            </p:cNvSpPr>
            <p:nvPr/>
          </p:nvSpPr>
          <p:spPr bwMode="auto">
            <a:xfrm rot="945026">
              <a:off x="10003002" y="2591943"/>
              <a:ext cx="116713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3E3F41"/>
                  </a:solidFill>
                  <a:ea typeface="MS PGothic" panose="020B0600070205080204" pitchFamily="34" charset="-128"/>
                </a:rPr>
                <a:t>exciting</a:t>
              </a:r>
            </a:p>
          </p:txBody>
        </p:sp>
        <p:sp>
          <p:nvSpPr>
            <p:cNvPr id="51" name="Text Box 43">
              <a:extLst>
                <a:ext uri="{FF2B5EF4-FFF2-40B4-BE49-F238E27FC236}">
                  <a16:creationId xmlns:a16="http://schemas.microsoft.com/office/drawing/2014/main" id="{50CCF1C2-10F3-3C43-89C5-B0424D672A2C}"/>
                </a:ext>
              </a:extLst>
            </p:cNvPr>
            <p:cNvSpPr txBox="1">
              <a:spLocks noChangeArrowheads="1"/>
            </p:cNvSpPr>
            <p:nvPr/>
          </p:nvSpPr>
          <p:spPr bwMode="auto">
            <a:xfrm rot="20651728">
              <a:off x="9977914" y="4206637"/>
              <a:ext cx="11671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3E3F41"/>
                  </a:solidFill>
                  <a:ea typeface="MS PGothic" panose="020B0600070205080204" pitchFamily="34" charset="-128"/>
                </a:rPr>
                <a:t>theme</a:t>
              </a:r>
              <a:br>
                <a:rPr lang="en-GB" altLang="en-US" sz="1200" dirty="0">
                  <a:solidFill>
                    <a:srgbClr val="3E3F41"/>
                  </a:solidFill>
                  <a:ea typeface="MS PGothic" panose="020B0600070205080204" pitchFamily="34" charset="-128"/>
                </a:rPr>
              </a:br>
              <a:r>
                <a:rPr lang="en-GB" altLang="en-US" sz="1200" dirty="0">
                  <a:solidFill>
                    <a:srgbClr val="3E3F41"/>
                  </a:solidFill>
                  <a:ea typeface="MS PGothic" panose="020B0600070205080204" pitchFamily="34" charset="-128"/>
                </a:rPr>
                <a:t>park</a:t>
              </a:r>
            </a:p>
          </p:txBody>
        </p:sp>
        <p:sp>
          <p:nvSpPr>
            <p:cNvPr id="52" name="Text Box 29">
              <a:extLst>
                <a:ext uri="{FF2B5EF4-FFF2-40B4-BE49-F238E27FC236}">
                  <a16:creationId xmlns:a16="http://schemas.microsoft.com/office/drawing/2014/main" id="{64A6165E-5E99-E246-BC7A-80B24E44ADEA}"/>
                </a:ext>
              </a:extLst>
            </p:cNvPr>
            <p:cNvSpPr txBox="1">
              <a:spLocks noChangeArrowheads="1"/>
            </p:cNvSpPr>
            <p:nvPr/>
          </p:nvSpPr>
          <p:spPr bwMode="auto">
            <a:xfrm rot="386731">
              <a:off x="5078257" y="5556526"/>
              <a:ext cx="119309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3E3F41"/>
                  </a:solidFill>
                  <a:ea typeface="MS PGothic" panose="020B0600070205080204" pitchFamily="34" charset="-128"/>
                </a:rPr>
                <a:t>thrilling</a:t>
              </a:r>
            </a:p>
          </p:txBody>
        </p:sp>
        <p:sp>
          <p:nvSpPr>
            <p:cNvPr id="53" name="Text Box 34">
              <a:extLst>
                <a:ext uri="{FF2B5EF4-FFF2-40B4-BE49-F238E27FC236}">
                  <a16:creationId xmlns:a16="http://schemas.microsoft.com/office/drawing/2014/main" id="{565BB60A-300B-FE4D-B850-49E04E6924D0}"/>
                </a:ext>
              </a:extLst>
            </p:cNvPr>
            <p:cNvSpPr txBox="1">
              <a:spLocks noChangeArrowheads="1"/>
            </p:cNvSpPr>
            <p:nvPr/>
          </p:nvSpPr>
          <p:spPr bwMode="auto">
            <a:xfrm rot="20462319">
              <a:off x="4294948" y="1865274"/>
              <a:ext cx="108559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None/>
              </a:pPr>
              <a:r>
                <a:rPr lang="en-GB" altLang="en-US" sz="1200" dirty="0">
                  <a:solidFill>
                    <a:srgbClr val="414042"/>
                  </a:solidFill>
                  <a:ea typeface="MS PGothic" panose="020B0600070205080204" pitchFamily="34" charset="-128"/>
                </a:rPr>
                <a:t>adventures  </a:t>
              </a:r>
              <a:br>
                <a:rPr lang="en-GB" altLang="en-US" sz="1200" dirty="0">
                  <a:solidFill>
                    <a:srgbClr val="414042"/>
                  </a:solidFill>
                  <a:ea typeface="MS PGothic" panose="020B0600070205080204" pitchFamily="34" charset="-128"/>
                </a:rPr>
              </a:br>
              <a:r>
                <a:rPr lang="en-GB" altLang="en-US" sz="1200" dirty="0">
                  <a:solidFill>
                    <a:srgbClr val="414042"/>
                  </a:solidFill>
                  <a:ea typeface="MS PGothic" panose="020B0600070205080204" pitchFamily="34" charset="-128"/>
                </a:rPr>
                <a:t>     of a</a:t>
              </a:r>
              <a:br>
                <a:rPr lang="en-GB" altLang="en-US" sz="1200" dirty="0">
                  <a:solidFill>
                    <a:srgbClr val="414042"/>
                  </a:solidFill>
                  <a:ea typeface="MS PGothic" panose="020B0600070205080204" pitchFamily="34" charset="-128"/>
                </a:rPr>
              </a:br>
              <a:r>
                <a:rPr lang="en-GB" altLang="en-US" sz="1200" dirty="0">
                  <a:solidFill>
                    <a:srgbClr val="414042"/>
                  </a:solidFill>
                  <a:ea typeface="MS PGothic" panose="020B0600070205080204" pitchFamily="34" charset="-128"/>
                </a:rPr>
                <a:t>lifetime</a:t>
              </a:r>
            </a:p>
          </p:txBody>
        </p:sp>
        <p:sp>
          <p:nvSpPr>
            <p:cNvPr id="42" name="Text Box 35">
              <a:extLst>
                <a:ext uri="{FF2B5EF4-FFF2-40B4-BE49-F238E27FC236}">
                  <a16:creationId xmlns:a16="http://schemas.microsoft.com/office/drawing/2014/main" id="{C3E3DFDA-9BCD-2146-AEEB-31ADF415ADF7}"/>
                </a:ext>
              </a:extLst>
            </p:cNvPr>
            <p:cNvSpPr txBox="1">
              <a:spLocks noChangeArrowheads="1"/>
            </p:cNvSpPr>
            <p:nvPr/>
          </p:nvSpPr>
          <p:spPr bwMode="auto">
            <a:xfrm rot="21071271">
              <a:off x="9456812" y="5555475"/>
              <a:ext cx="116698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3E3F41"/>
                  </a:solidFill>
                  <a:ea typeface="MS PGothic" panose="020B0600070205080204" pitchFamily="34" charset="-128"/>
                </a:rPr>
                <a:t>activities</a:t>
              </a:r>
            </a:p>
          </p:txBody>
        </p:sp>
      </p:grpSp>
      <p:grpSp>
        <p:nvGrpSpPr>
          <p:cNvPr id="5" name="Group 4">
            <a:extLst>
              <a:ext uri="{FF2B5EF4-FFF2-40B4-BE49-F238E27FC236}">
                <a16:creationId xmlns:a16="http://schemas.microsoft.com/office/drawing/2014/main" id="{3B3F0104-FBB1-8C47-8948-FC5C6F4635CF}"/>
              </a:ext>
            </a:extLst>
          </p:cNvPr>
          <p:cNvGrpSpPr/>
          <p:nvPr/>
        </p:nvGrpSpPr>
        <p:grpSpPr>
          <a:xfrm>
            <a:off x="1047008" y="1589490"/>
            <a:ext cx="2693876" cy="2672551"/>
            <a:chOff x="1047008" y="1589490"/>
            <a:chExt cx="2693876" cy="2672551"/>
          </a:xfrm>
        </p:grpSpPr>
        <p:grpSp>
          <p:nvGrpSpPr>
            <p:cNvPr id="25" name="Group 2">
              <a:extLst>
                <a:ext uri="{FF2B5EF4-FFF2-40B4-BE49-F238E27FC236}">
                  <a16:creationId xmlns:a16="http://schemas.microsoft.com/office/drawing/2014/main" id="{5FC44A16-5FC9-1B41-A9C6-166643A90544}"/>
                </a:ext>
              </a:extLst>
            </p:cNvPr>
            <p:cNvGrpSpPr>
              <a:grpSpLocks/>
            </p:cNvGrpSpPr>
            <p:nvPr/>
          </p:nvGrpSpPr>
          <p:grpSpPr bwMode="auto">
            <a:xfrm>
              <a:off x="1047008" y="1589490"/>
              <a:ext cx="2693876" cy="2672551"/>
              <a:chOff x="3805" y="1284"/>
              <a:chExt cx="1955" cy="1637"/>
            </a:xfrm>
          </p:grpSpPr>
          <p:sp>
            <p:nvSpPr>
              <p:cNvPr id="26" name="Text Box 12">
                <a:extLst>
                  <a:ext uri="{FF2B5EF4-FFF2-40B4-BE49-F238E27FC236}">
                    <a16:creationId xmlns:a16="http://schemas.microsoft.com/office/drawing/2014/main" id="{8F834B29-F5BE-A046-8FDB-5D999EAB72D1}"/>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27" name="Text Box 13">
                <a:extLst>
                  <a:ext uri="{FF2B5EF4-FFF2-40B4-BE49-F238E27FC236}">
                    <a16:creationId xmlns:a16="http://schemas.microsoft.com/office/drawing/2014/main" id="{E0AF6B43-24B5-A249-BCDD-9AABE86337D8}"/>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3E3F41"/>
                    </a:solidFill>
                  </a:rPr>
                  <a:t>Teacher scribing</a:t>
                </a:r>
              </a:p>
              <a:p>
                <a:pPr algn="ctr" eaLnBrk="1" hangingPunct="1">
                  <a:lnSpc>
                    <a:spcPct val="90000"/>
                  </a:lnSpc>
                  <a:buFontTx/>
                  <a:buNone/>
                </a:pPr>
                <a:r>
                  <a:rPr lang="en-GB" altLang="en-US" sz="1700" dirty="0">
                    <a:solidFill>
                      <a:srgbClr val="3E3F41"/>
                    </a:solidFill>
                  </a:rPr>
                  <a:t>Supported writing</a:t>
                </a:r>
              </a:p>
              <a:p>
                <a:pPr algn="ctr" eaLnBrk="1" hangingPunct="1">
                  <a:lnSpc>
                    <a:spcPct val="90000"/>
                  </a:lnSpc>
                  <a:buFontTx/>
                  <a:buNone/>
                </a:pPr>
                <a:r>
                  <a:rPr lang="en-GB" altLang="en-US" sz="1700" dirty="0">
                    <a:solidFill>
                      <a:srgbClr val="3E3F41"/>
                    </a:solidFill>
                  </a:rPr>
                  <a:t>Independent writing</a:t>
                </a:r>
              </a:p>
            </p:txBody>
          </p:sp>
          <p:sp>
            <p:nvSpPr>
              <p:cNvPr id="28" name="Oval 14">
                <a:extLst>
                  <a:ext uri="{FF2B5EF4-FFF2-40B4-BE49-F238E27FC236}">
                    <a16:creationId xmlns:a16="http://schemas.microsoft.com/office/drawing/2014/main" id="{E4183FB6-2C09-C848-8E8C-0DDB83C685F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48" name="Straight Arrow Connector 47">
              <a:extLst>
                <a:ext uri="{FF2B5EF4-FFF2-40B4-BE49-F238E27FC236}">
                  <a16:creationId xmlns:a16="http://schemas.microsoft.com/office/drawing/2014/main" id="{7EC0AB23-FA55-4249-8EDE-A4A1CABAE0C6}"/>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49" name="Rectangle 48">
            <a:extLst>
              <a:ext uri="{FF2B5EF4-FFF2-40B4-BE49-F238E27FC236}">
                <a16:creationId xmlns:a16="http://schemas.microsoft.com/office/drawing/2014/main" id="{0984ACA2-ACE1-9044-88C9-F134DAACE539}"/>
              </a:ext>
            </a:extLst>
          </p:cNvPr>
          <p:cNvSpPr/>
          <p:nvPr/>
        </p:nvSpPr>
        <p:spPr>
          <a:xfrm>
            <a:off x="7062328" y="3296684"/>
            <a:ext cx="1091174" cy="755463"/>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Text Box 15">
            <a:extLst>
              <a:ext uri="{FF2B5EF4-FFF2-40B4-BE49-F238E27FC236}">
                <a16:creationId xmlns:a16="http://schemas.microsoft.com/office/drawing/2014/main" id="{DFB95A8F-1269-0A45-8B60-B8CBC4A4DA53}"/>
              </a:ext>
            </a:extLst>
          </p:cNvPr>
          <p:cNvSpPr txBox="1">
            <a:spLocks noChangeArrowheads="1"/>
          </p:cNvSpPr>
          <p:nvPr/>
        </p:nvSpPr>
        <p:spPr bwMode="auto">
          <a:xfrm>
            <a:off x="7045596" y="3338953"/>
            <a:ext cx="112160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Start with audience and purpose</a:t>
            </a:r>
          </a:p>
        </p:txBody>
      </p:sp>
      <p:sp>
        <p:nvSpPr>
          <p:cNvPr id="2" name="Text Box 21">
            <a:extLst>
              <a:ext uri="{FF2B5EF4-FFF2-40B4-BE49-F238E27FC236}">
                <a16:creationId xmlns:a16="http://schemas.microsoft.com/office/drawing/2014/main" id="{8E2AB612-99C5-1C80-DA16-8EEAD61E7CED}"/>
              </a:ext>
            </a:extLst>
          </p:cNvPr>
          <p:cNvSpPr txBox="1">
            <a:spLocks noChangeArrowheads="1"/>
          </p:cNvSpPr>
          <p:nvPr/>
        </p:nvSpPr>
        <p:spPr bwMode="auto">
          <a:xfrm rot="733957">
            <a:off x="9279181" y="3594135"/>
            <a:ext cx="103636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Present</a:t>
            </a:r>
            <a:br>
              <a:rPr lang="en-GB" altLang="en-US" sz="1200" dirty="0">
                <a:solidFill>
                  <a:schemeClr val="bg1"/>
                </a:solidFill>
                <a:ea typeface="MS PGothic" panose="020B0600070205080204" pitchFamily="34" charset="-128"/>
              </a:rPr>
            </a:br>
            <a:r>
              <a:rPr lang="en-GB" altLang="en-US" sz="1200" dirty="0">
                <a:solidFill>
                  <a:schemeClr val="bg1"/>
                </a:solidFill>
                <a:ea typeface="MS PGothic" panose="020B0600070205080204" pitchFamily="34" charset="-128"/>
              </a:rPr>
              <a:t>tense</a:t>
            </a:r>
          </a:p>
        </p:txBody>
      </p:sp>
    </p:spTree>
    <p:extLst>
      <p:ext uri="{BB962C8B-B14F-4D97-AF65-F5344CB8AC3E}">
        <p14:creationId xmlns:p14="http://schemas.microsoft.com/office/powerpoint/2010/main" val="144457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 Box 4">
            <a:extLst>
              <a:ext uri="{FF2B5EF4-FFF2-40B4-BE49-F238E27FC236}">
                <a16:creationId xmlns:a16="http://schemas.microsoft.com/office/drawing/2014/main" id="{8FA6E9E0-5FA3-CD4E-B1B0-641205A3B398}"/>
              </a:ext>
            </a:extLst>
          </p:cNvPr>
          <p:cNvSpPr txBox="1">
            <a:spLocks noChangeArrowheads="1"/>
          </p:cNvSpPr>
          <p:nvPr/>
        </p:nvSpPr>
        <p:spPr bwMode="auto">
          <a:xfrm>
            <a:off x="5497183" y="1247633"/>
            <a:ext cx="5757557" cy="4362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23900" indent="-368300">
              <a:defRPr>
                <a:solidFill>
                  <a:schemeClr val="tx1"/>
                </a:solidFill>
                <a:latin typeface="Comic Sans MS" panose="030F0702030302020204" pitchFamily="66" charset="0"/>
                <a:cs typeface="Arial" panose="020B0604020202020204" pitchFamily="34" charset="0"/>
              </a:defRPr>
            </a:lvl2pPr>
            <a:lvl3pPr marL="1081088">
              <a:defRPr>
                <a:solidFill>
                  <a:schemeClr val="tx1"/>
                </a:solidFill>
                <a:latin typeface="Comic Sans MS" panose="030F0702030302020204" pitchFamily="66" charset="0"/>
                <a:cs typeface="Arial" panose="020B0604020202020204" pitchFamily="34" charset="0"/>
              </a:defRPr>
            </a:lvl3pPr>
            <a:lvl4pPr>
              <a:defRPr>
                <a:solidFill>
                  <a:schemeClr val="tx1"/>
                </a:solidFill>
                <a:latin typeface="Comic Sans MS" panose="030F0702030302020204" pitchFamily="66" charset="0"/>
                <a:cs typeface="Arial" panose="020B0604020202020204" pitchFamily="34" charset="0"/>
              </a:defRPr>
            </a:lvl4pPr>
            <a:lvl5pPr>
              <a:defRPr>
                <a:solidFill>
                  <a:schemeClr val="tx1"/>
                </a:solidFill>
                <a:latin typeface="Comic Sans MS" panose="030F07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spcBef>
                <a:spcPts val="1500"/>
              </a:spcBef>
            </a:pPr>
            <a:r>
              <a:rPr lang="en-GB" altLang="en-US" sz="2000" dirty="0">
                <a:solidFill>
                  <a:srgbClr val="3E3F41"/>
                </a:solidFill>
              </a:rPr>
              <a:t>We are going to produce a new information leaflet for the Robin Hood Theme Park.</a:t>
            </a:r>
          </a:p>
          <a:p>
            <a:pPr>
              <a:spcBef>
                <a:spcPts val="1500"/>
              </a:spcBef>
            </a:pPr>
            <a:r>
              <a:rPr lang="en-GB" altLang="en-US" sz="2000" dirty="0">
                <a:solidFill>
                  <a:srgbClr val="3E3F41"/>
                </a:solidFill>
              </a:rPr>
              <a:t>You are going to write a section of the leaflet to attract visitors to the park.</a:t>
            </a:r>
          </a:p>
          <a:p>
            <a:pPr>
              <a:spcBef>
                <a:spcPts val="1500"/>
              </a:spcBef>
            </a:pPr>
            <a:r>
              <a:rPr lang="en-GB" altLang="en-US" sz="2000" dirty="0">
                <a:solidFill>
                  <a:srgbClr val="3E3F41"/>
                </a:solidFill>
              </a:rPr>
              <a:t>You need to decide which you think are the best writing techniques to persuade someone to visit. Think about what would appeal to you the most.</a:t>
            </a:r>
          </a:p>
          <a:p>
            <a:pPr>
              <a:spcBef>
                <a:spcPts val="1500"/>
              </a:spcBef>
            </a:pPr>
            <a:r>
              <a:rPr lang="en-GB" altLang="en-US" sz="2000" dirty="0">
                <a:solidFill>
                  <a:srgbClr val="3E3F41"/>
                </a:solidFill>
              </a:rPr>
              <a:t>Choose to write an introduction about the whole theme park, or choose one of the attractions. Make sure you include the techniques you have seen in the examples.  </a:t>
            </a:r>
          </a:p>
        </p:txBody>
      </p:sp>
      <p:pic>
        <p:nvPicPr>
          <p:cNvPr id="55" name="Picture 16">
            <a:extLst>
              <a:ext uri="{FF2B5EF4-FFF2-40B4-BE49-F238E27FC236}">
                <a16:creationId xmlns:a16="http://schemas.microsoft.com/office/drawing/2014/main" id="{C4BF838A-86E1-B44A-AC7D-3D2095BC185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4704" y="365698"/>
            <a:ext cx="4223971" cy="60795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9606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4">
            <a:extLst>
              <a:ext uri="{FF2B5EF4-FFF2-40B4-BE49-F238E27FC236}">
                <a16:creationId xmlns:a16="http://schemas.microsoft.com/office/drawing/2014/main" id="{22B183DB-E816-1C45-A264-80103592469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21054" y="365697"/>
            <a:ext cx="4217621" cy="6079577"/>
          </a:xfrm>
          <a:prstGeom prst="rect">
            <a:avLst/>
          </a:prstGeom>
          <a:noFill/>
          <a:ln w="6350">
            <a:noFill/>
            <a:miter lim="800000"/>
            <a:headEnd/>
            <a:tailEnd/>
          </a:ln>
          <a:extLst>
            <a:ext uri="{909E8E84-426E-40DD-AFC4-6F175D3DCCD1}">
              <a14:hiddenFill xmlns:a14="http://schemas.microsoft.com/office/drawing/2010/main">
                <a:solidFill>
                  <a:srgbClr val="FFFFFF"/>
                </a:solidFill>
              </a14:hiddenFill>
            </a:ext>
          </a:extLst>
        </p:spPr>
      </p:pic>
      <p:sp>
        <p:nvSpPr>
          <p:cNvPr id="9" name="AutoShape 9">
            <a:extLst>
              <a:ext uri="{FF2B5EF4-FFF2-40B4-BE49-F238E27FC236}">
                <a16:creationId xmlns:a16="http://schemas.microsoft.com/office/drawing/2014/main" id="{181BEDAA-0CFE-0B43-9539-4E26876F2B86}"/>
              </a:ext>
            </a:extLst>
          </p:cNvPr>
          <p:cNvSpPr>
            <a:spLocks noChangeArrowheads="1"/>
          </p:cNvSpPr>
          <p:nvPr/>
        </p:nvSpPr>
        <p:spPr bwMode="auto">
          <a:xfrm>
            <a:off x="7211037" y="791919"/>
            <a:ext cx="4211343" cy="2017700"/>
          </a:xfrm>
          <a:prstGeom prst="wedgeRoundRectCallout">
            <a:avLst>
              <a:gd name="adj1" fmla="val -48491"/>
              <a:gd name="adj2" fmla="val -61194"/>
              <a:gd name="adj3" fmla="val 16667"/>
            </a:avLst>
          </a:prstGeom>
          <a:solidFill>
            <a:schemeClr val="bg1"/>
          </a:solidFill>
          <a:ln w="28575" algn="ctr">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pPr algn="ctr"/>
            <a:r>
              <a:rPr lang="en-GB" altLang="en-US" sz="1400" i="1" dirty="0">
                <a:solidFill>
                  <a:srgbClr val="3E3F41"/>
                </a:solidFill>
                <a:latin typeface="Comic Sans MS" panose="030F0702030302020204" pitchFamily="66" charset="0"/>
              </a:rPr>
              <a:t>Let me show you how I would write this persuasive leaflet. I want the reader to be tempted by the words I use so I need to choose carefully. I am going to write the introduction. I am going to look at the illustrations to help me decide what to write. Remember – this is an imaginary location, so you can be as inventive as you like!</a:t>
            </a:r>
            <a:endParaRPr lang="en-GB" altLang="en-US" sz="1600" i="1" dirty="0">
              <a:latin typeface="Comic Sans MS" panose="030F0702030302020204" pitchFamily="66" charset="0"/>
            </a:endParaRPr>
          </a:p>
        </p:txBody>
      </p:sp>
      <p:sp>
        <p:nvSpPr>
          <p:cNvPr id="10" name="Text Box 2">
            <a:extLst>
              <a:ext uri="{FF2B5EF4-FFF2-40B4-BE49-F238E27FC236}">
                <a16:creationId xmlns:a16="http://schemas.microsoft.com/office/drawing/2014/main" id="{12539D9E-6297-374B-82E9-C8DAED7BCDD1}"/>
              </a:ext>
            </a:extLst>
          </p:cNvPr>
          <p:cNvSpPr txBox="1">
            <a:spLocks noChangeArrowheads="1"/>
          </p:cNvSpPr>
          <p:nvPr/>
        </p:nvSpPr>
        <p:spPr bwMode="auto">
          <a:xfrm>
            <a:off x="4979758" y="3060575"/>
            <a:ext cx="6442622" cy="1876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5000"/>
              </a:lnSpc>
              <a:spcBef>
                <a:spcPct val="50000"/>
              </a:spcBef>
            </a:pPr>
            <a:r>
              <a:rPr lang="en-GB" altLang="en-US" sz="1700" dirty="0">
                <a:solidFill>
                  <a:srgbClr val="3E3F41"/>
                </a:solidFill>
                <a:latin typeface="Comic Sans MS" panose="030F0702030302020204" pitchFamily="66" charset="0"/>
              </a:rPr>
              <a:t>The brand new Robin Hood Theme Park is located in the heart of the Bowland Forest and a warm welcome awaits you and your family. Everyone agrees that you are guaranteed an adventure of a lifetime on this fun day out. It is easy to get to and offers a whole range of activities from an Enchanted Forest to the chance to take part in an archery contest.</a:t>
            </a:r>
          </a:p>
        </p:txBody>
      </p:sp>
      <p:sp>
        <p:nvSpPr>
          <p:cNvPr id="11" name="AutoShape 12">
            <a:extLst>
              <a:ext uri="{FF2B5EF4-FFF2-40B4-BE49-F238E27FC236}">
                <a16:creationId xmlns:a16="http://schemas.microsoft.com/office/drawing/2014/main" id="{56DEAFC3-553C-7342-84A2-3C8D58626C5A}"/>
              </a:ext>
            </a:extLst>
          </p:cNvPr>
          <p:cNvSpPr>
            <a:spLocks noChangeArrowheads="1"/>
          </p:cNvSpPr>
          <p:nvPr/>
        </p:nvSpPr>
        <p:spPr bwMode="auto">
          <a:xfrm>
            <a:off x="4979758" y="5196140"/>
            <a:ext cx="6419605" cy="861521"/>
          </a:xfrm>
          <a:prstGeom prst="wedgeRoundRectCallout">
            <a:avLst>
              <a:gd name="adj1" fmla="val -36515"/>
              <a:gd name="adj2" fmla="val 80969"/>
              <a:gd name="adj3" fmla="val 16667"/>
            </a:avLst>
          </a:prstGeom>
          <a:solidFill>
            <a:schemeClr val="bg1"/>
          </a:solidFill>
          <a:ln w="28575">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r>
              <a:rPr lang="en-GB" altLang="en-US" sz="1400" i="1" dirty="0">
                <a:solidFill>
                  <a:srgbClr val="3E3F41"/>
                </a:solidFill>
                <a:latin typeface="Comic Sans MS" panose="030F0702030302020204" pitchFamily="66" charset="0"/>
              </a:rPr>
              <a:t>Does this sound right? Let’s read it together and see if it works.</a:t>
            </a:r>
          </a:p>
          <a:p>
            <a:pPr algn="ctr"/>
            <a:r>
              <a:rPr lang="en-GB" altLang="en-US" sz="1400" i="1" dirty="0">
                <a:solidFill>
                  <a:srgbClr val="3E3F41"/>
                </a:solidFill>
                <a:latin typeface="Comic Sans MS" panose="030F0702030302020204" pitchFamily="66" charset="0"/>
              </a:rPr>
              <a:t>Now read again with your partner and discuss any improvements you would like to suggest and we’ll see if we can improve this.</a:t>
            </a:r>
          </a:p>
        </p:txBody>
      </p:sp>
      <p:grpSp>
        <p:nvGrpSpPr>
          <p:cNvPr id="16" name="Group 15">
            <a:extLst>
              <a:ext uri="{FF2B5EF4-FFF2-40B4-BE49-F238E27FC236}">
                <a16:creationId xmlns:a16="http://schemas.microsoft.com/office/drawing/2014/main" id="{595EBE7B-A814-A94C-8DAD-8B5040CD0DD6}"/>
              </a:ext>
            </a:extLst>
          </p:cNvPr>
          <p:cNvGrpSpPr/>
          <p:nvPr/>
        </p:nvGrpSpPr>
        <p:grpSpPr>
          <a:xfrm>
            <a:off x="4843717" y="725418"/>
            <a:ext cx="2162278" cy="2145161"/>
            <a:chOff x="1047008" y="1589490"/>
            <a:chExt cx="2693876" cy="2672551"/>
          </a:xfrm>
        </p:grpSpPr>
        <p:grpSp>
          <p:nvGrpSpPr>
            <p:cNvPr id="17" name="Group 2">
              <a:extLst>
                <a:ext uri="{FF2B5EF4-FFF2-40B4-BE49-F238E27FC236}">
                  <a16:creationId xmlns:a16="http://schemas.microsoft.com/office/drawing/2014/main" id="{CBFF6CA3-A051-3245-BC0B-1187574BC1C8}"/>
                </a:ext>
              </a:extLst>
            </p:cNvPr>
            <p:cNvGrpSpPr>
              <a:grpSpLocks/>
            </p:cNvGrpSpPr>
            <p:nvPr/>
          </p:nvGrpSpPr>
          <p:grpSpPr bwMode="auto">
            <a:xfrm>
              <a:off x="1047008" y="1589490"/>
              <a:ext cx="2693876" cy="2672551"/>
              <a:chOff x="3805" y="1284"/>
              <a:chExt cx="1955" cy="1637"/>
            </a:xfrm>
          </p:grpSpPr>
          <p:sp>
            <p:nvSpPr>
              <p:cNvPr id="19" name="Text Box 12">
                <a:extLst>
                  <a:ext uri="{FF2B5EF4-FFF2-40B4-BE49-F238E27FC236}">
                    <a16:creationId xmlns:a16="http://schemas.microsoft.com/office/drawing/2014/main" id="{FB12DCAC-304E-4D44-A952-F479BE6ADAF8}"/>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b="1" dirty="0">
                    <a:solidFill>
                      <a:srgbClr val="0070C0"/>
                    </a:solidFill>
                  </a:rPr>
                  <a:t>Teacher modelling</a:t>
                </a:r>
              </a:p>
            </p:txBody>
          </p:sp>
          <p:sp>
            <p:nvSpPr>
              <p:cNvPr id="20" name="Text Box 13">
                <a:extLst>
                  <a:ext uri="{FF2B5EF4-FFF2-40B4-BE49-F238E27FC236}">
                    <a16:creationId xmlns:a16="http://schemas.microsoft.com/office/drawing/2014/main" id="{8CC1D286-7FB8-AD44-8BB0-A8D7CB4EDF46}"/>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dirty="0">
                    <a:solidFill>
                      <a:srgbClr val="3E3F41"/>
                    </a:solidFill>
                  </a:rPr>
                  <a:t>Teacher scribing</a:t>
                </a:r>
              </a:p>
              <a:p>
                <a:pPr algn="ctr" eaLnBrk="1" hangingPunct="1">
                  <a:lnSpc>
                    <a:spcPct val="90000"/>
                  </a:lnSpc>
                  <a:buFontTx/>
                  <a:buNone/>
                </a:pPr>
                <a:r>
                  <a:rPr lang="en-GB" altLang="en-US" sz="1500" dirty="0">
                    <a:solidFill>
                      <a:srgbClr val="3E3F41"/>
                    </a:solidFill>
                  </a:rPr>
                  <a:t>Supported writing</a:t>
                </a:r>
              </a:p>
              <a:p>
                <a:pPr algn="ctr" eaLnBrk="1" hangingPunct="1">
                  <a:lnSpc>
                    <a:spcPct val="90000"/>
                  </a:lnSpc>
                  <a:buFontTx/>
                  <a:buNone/>
                </a:pPr>
                <a:r>
                  <a:rPr lang="en-GB" altLang="en-US" sz="1500" dirty="0">
                    <a:solidFill>
                      <a:srgbClr val="3E3F41"/>
                    </a:solidFill>
                  </a:rPr>
                  <a:t>Independent writing</a:t>
                </a:r>
              </a:p>
            </p:txBody>
          </p:sp>
          <p:sp>
            <p:nvSpPr>
              <p:cNvPr id="21" name="Oval 14">
                <a:extLst>
                  <a:ext uri="{FF2B5EF4-FFF2-40B4-BE49-F238E27FC236}">
                    <a16:creationId xmlns:a16="http://schemas.microsoft.com/office/drawing/2014/main" id="{5701B4BC-1BC1-9E4A-A135-C85300F1C15A}"/>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8" name="Straight Arrow Connector 17">
              <a:extLst>
                <a:ext uri="{FF2B5EF4-FFF2-40B4-BE49-F238E27FC236}">
                  <a16:creationId xmlns:a16="http://schemas.microsoft.com/office/drawing/2014/main" id="{BAB0FAEE-358A-1240-8947-8237BEA248AE}"/>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303914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6E5A60F-0C0B-9F48-8765-D92AA9C76B37}"/>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21054" y="365697"/>
            <a:ext cx="4220017" cy="60795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9" name="AutoShape 9">
            <a:extLst>
              <a:ext uri="{FF2B5EF4-FFF2-40B4-BE49-F238E27FC236}">
                <a16:creationId xmlns:a16="http://schemas.microsoft.com/office/drawing/2014/main" id="{181BEDAA-0CFE-0B43-9539-4E26876F2B86}"/>
              </a:ext>
            </a:extLst>
          </p:cNvPr>
          <p:cNvSpPr>
            <a:spLocks noChangeArrowheads="1"/>
          </p:cNvSpPr>
          <p:nvPr/>
        </p:nvSpPr>
        <p:spPr bwMode="auto">
          <a:xfrm>
            <a:off x="7437120" y="1225878"/>
            <a:ext cx="3718996" cy="2263427"/>
          </a:xfrm>
          <a:prstGeom prst="wedgeRoundRectCallout">
            <a:avLst>
              <a:gd name="adj1" fmla="val -48952"/>
              <a:gd name="adj2" fmla="val -75670"/>
              <a:gd name="adj3" fmla="val 16667"/>
            </a:avLst>
          </a:prstGeom>
          <a:solidFill>
            <a:schemeClr val="bg1"/>
          </a:solidFill>
          <a:ln w="28575" algn="ctr">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pPr algn="ctr"/>
            <a:r>
              <a:rPr lang="en-GB" altLang="en-US" sz="1400" i="1" dirty="0">
                <a:solidFill>
                  <a:srgbClr val="3E3F41"/>
                </a:solidFill>
              </a:rPr>
              <a:t>I</a:t>
            </a:r>
            <a:r>
              <a:rPr lang="en-GB" altLang="en-US" sz="1400" i="1" dirty="0">
                <a:solidFill>
                  <a:srgbClr val="3E3F41"/>
                </a:solidFill>
                <a:latin typeface="Comic Sans MS" panose="030F0702030302020204" pitchFamily="66" charset="0"/>
              </a:rPr>
              <a:t>n the next sentence, I want to make my reader think that there really is something for everyone, so I am going to mention what activities are on offer. I don’t want to go into too much detail, though, because your different sections will do that.</a:t>
            </a:r>
          </a:p>
        </p:txBody>
      </p:sp>
      <p:sp>
        <p:nvSpPr>
          <p:cNvPr id="10" name="Text Box 2">
            <a:extLst>
              <a:ext uri="{FF2B5EF4-FFF2-40B4-BE49-F238E27FC236}">
                <a16:creationId xmlns:a16="http://schemas.microsoft.com/office/drawing/2014/main" id="{12539D9E-6297-374B-82E9-C8DAED7BCDD1}"/>
              </a:ext>
            </a:extLst>
          </p:cNvPr>
          <p:cNvSpPr txBox="1">
            <a:spLocks noChangeArrowheads="1"/>
          </p:cNvSpPr>
          <p:nvPr/>
        </p:nvSpPr>
        <p:spPr bwMode="auto">
          <a:xfrm>
            <a:off x="5098216" y="3871094"/>
            <a:ext cx="6057900" cy="2177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5000"/>
              </a:lnSpc>
              <a:spcBef>
                <a:spcPct val="50000"/>
              </a:spcBef>
            </a:pPr>
            <a:r>
              <a:rPr lang="en-GB" altLang="en-US" sz="1700" dirty="0">
                <a:solidFill>
                  <a:srgbClr val="3E3F41"/>
                </a:solidFill>
                <a:latin typeface="Comic Sans MS" panose="030F0702030302020204" pitchFamily="66" charset="0"/>
              </a:rPr>
              <a:t>You will become a time-traveller when you visit this unique theme park as it will take you on an amazing journey right back to Medieval times. You will meet Robin Hood and his band of outlaws, but they are not here to ambush you! They are here to guide you through all the exciting activities. People say that this is the best attraction</a:t>
            </a:r>
            <a:br>
              <a:rPr lang="en-GB" altLang="en-US" sz="1700" dirty="0">
                <a:solidFill>
                  <a:srgbClr val="3E3F41"/>
                </a:solidFill>
                <a:latin typeface="Comic Sans MS" panose="030F0702030302020204" pitchFamily="66" charset="0"/>
              </a:rPr>
            </a:br>
            <a:r>
              <a:rPr lang="en-GB" altLang="en-US" sz="1700" dirty="0">
                <a:solidFill>
                  <a:srgbClr val="3E3F41"/>
                </a:solidFill>
                <a:latin typeface="Comic Sans MS" panose="030F0702030302020204" pitchFamily="66" charset="0"/>
              </a:rPr>
              <a:t>they have ever visited.</a:t>
            </a:r>
          </a:p>
        </p:txBody>
      </p:sp>
      <p:grpSp>
        <p:nvGrpSpPr>
          <p:cNvPr id="16" name="Group 15">
            <a:extLst>
              <a:ext uri="{FF2B5EF4-FFF2-40B4-BE49-F238E27FC236}">
                <a16:creationId xmlns:a16="http://schemas.microsoft.com/office/drawing/2014/main" id="{595EBE7B-A814-A94C-8DAD-8B5040CD0DD6}"/>
              </a:ext>
            </a:extLst>
          </p:cNvPr>
          <p:cNvGrpSpPr/>
          <p:nvPr/>
        </p:nvGrpSpPr>
        <p:grpSpPr>
          <a:xfrm>
            <a:off x="4843717" y="725418"/>
            <a:ext cx="2162278" cy="2145161"/>
            <a:chOff x="1047008" y="1589490"/>
            <a:chExt cx="2693876" cy="2672551"/>
          </a:xfrm>
        </p:grpSpPr>
        <p:grpSp>
          <p:nvGrpSpPr>
            <p:cNvPr id="17" name="Group 2">
              <a:extLst>
                <a:ext uri="{FF2B5EF4-FFF2-40B4-BE49-F238E27FC236}">
                  <a16:creationId xmlns:a16="http://schemas.microsoft.com/office/drawing/2014/main" id="{CBFF6CA3-A051-3245-BC0B-1187574BC1C8}"/>
                </a:ext>
              </a:extLst>
            </p:cNvPr>
            <p:cNvGrpSpPr>
              <a:grpSpLocks/>
            </p:cNvGrpSpPr>
            <p:nvPr/>
          </p:nvGrpSpPr>
          <p:grpSpPr bwMode="auto">
            <a:xfrm>
              <a:off x="1047008" y="1589490"/>
              <a:ext cx="2693876" cy="2672551"/>
              <a:chOff x="3805" y="1284"/>
              <a:chExt cx="1955" cy="1637"/>
            </a:xfrm>
          </p:grpSpPr>
          <p:sp>
            <p:nvSpPr>
              <p:cNvPr id="19" name="Text Box 12">
                <a:extLst>
                  <a:ext uri="{FF2B5EF4-FFF2-40B4-BE49-F238E27FC236}">
                    <a16:creationId xmlns:a16="http://schemas.microsoft.com/office/drawing/2014/main" id="{FB12DCAC-304E-4D44-A952-F479BE6ADAF8}"/>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b="1" dirty="0">
                    <a:solidFill>
                      <a:srgbClr val="0070C0"/>
                    </a:solidFill>
                  </a:rPr>
                  <a:t>Teacher modelling</a:t>
                </a:r>
              </a:p>
            </p:txBody>
          </p:sp>
          <p:sp>
            <p:nvSpPr>
              <p:cNvPr id="20" name="Text Box 13">
                <a:extLst>
                  <a:ext uri="{FF2B5EF4-FFF2-40B4-BE49-F238E27FC236}">
                    <a16:creationId xmlns:a16="http://schemas.microsoft.com/office/drawing/2014/main" id="{8CC1D286-7FB8-AD44-8BB0-A8D7CB4EDF46}"/>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dirty="0">
                    <a:solidFill>
                      <a:srgbClr val="3E3F41"/>
                    </a:solidFill>
                  </a:rPr>
                  <a:t>Teacher scribing</a:t>
                </a:r>
              </a:p>
              <a:p>
                <a:pPr algn="ctr" eaLnBrk="1" hangingPunct="1">
                  <a:lnSpc>
                    <a:spcPct val="90000"/>
                  </a:lnSpc>
                  <a:buFontTx/>
                  <a:buNone/>
                </a:pPr>
                <a:r>
                  <a:rPr lang="en-GB" altLang="en-US" sz="1500" dirty="0">
                    <a:solidFill>
                      <a:srgbClr val="3E3F41"/>
                    </a:solidFill>
                  </a:rPr>
                  <a:t>Supported writing</a:t>
                </a:r>
              </a:p>
              <a:p>
                <a:pPr algn="ctr" eaLnBrk="1" hangingPunct="1">
                  <a:lnSpc>
                    <a:spcPct val="90000"/>
                  </a:lnSpc>
                  <a:buFontTx/>
                  <a:buNone/>
                </a:pPr>
                <a:r>
                  <a:rPr lang="en-GB" altLang="en-US" sz="1500" dirty="0">
                    <a:solidFill>
                      <a:srgbClr val="3E3F41"/>
                    </a:solidFill>
                  </a:rPr>
                  <a:t>Independent writing</a:t>
                </a:r>
              </a:p>
            </p:txBody>
          </p:sp>
          <p:sp>
            <p:nvSpPr>
              <p:cNvPr id="21" name="Oval 14">
                <a:extLst>
                  <a:ext uri="{FF2B5EF4-FFF2-40B4-BE49-F238E27FC236}">
                    <a16:creationId xmlns:a16="http://schemas.microsoft.com/office/drawing/2014/main" id="{5701B4BC-1BC1-9E4A-A135-C85300F1C15A}"/>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8" name="Straight Arrow Connector 17">
              <a:extLst>
                <a:ext uri="{FF2B5EF4-FFF2-40B4-BE49-F238E27FC236}">
                  <a16:creationId xmlns:a16="http://schemas.microsoft.com/office/drawing/2014/main" id="{BAB0FAEE-358A-1240-8947-8237BEA248AE}"/>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1668631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9">
            <a:extLst>
              <a:ext uri="{FF2B5EF4-FFF2-40B4-BE49-F238E27FC236}">
                <a16:creationId xmlns:a16="http://schemas.microsoft.com/office/drawing/2014/main" id="{181BEDAA-0CFE-0B43-9539-4E26876F2B86}"/>
              </a:ext>
            </a:extLst>
          </p:cNvPr>
          <p:cNvSpPr>
            <a:spLocks noChangeArrowheads="1"/>
          </p:cNvSpPr>
          <p:nvPr/>
        </p:nvSpPr>
        <p:spPr bwMode="auto">
          <a:xfrm>
            <a:off x="9136380" y="1081923"/>
            <a:ext cx="2249088" cy="3543343"/>
          </a:xfrm>
          <a:prstGeom prst="wedgeRoundRectCallout">
            <a:avLst>
              <a:gd name="adj1" fmla="val 44143"/>
              <a:gd name="adj2" fmla="val -65515"/>
              <a:gd name="adj3" fmla="val 16667"/>
            </a:avLst>
          </a:prstGeom>
          <a:solidFill>
            <a:schemeClr val="bg1"/>
          </a:solidFill>
          <a:ln w="28575" algn="ctr">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pPr algn="ctr"/>
            <a:r>
              <a:rPr lang="en-GB" altLang="en-US" sz="1400" i="1" dirty="0">
                <a:solidFill>
                  <a:srgbClr val="3E3F41"/>
                </a:solidFill>
                <a:latin typeface="Comic Sans MS" panose="030F0702030302020204" pitchFamily="66" charset="0"/>
              </a:rPr>
              <a:t>Now I want you to think carefully about how I should present one of the features – I am going to choose the café. Work with your partner to think about what you will say to make the café sound appealing to visitors and then we will share ideas.</a:t>
            </a:r>
          </a:p>
        </p:txBody>
      </p:sp>
      <p:sp>
        <p:nvSpPr>
          <p:cNvPr id="10" name="Text Box 2">
            <a:extLst>
              <a:ext uri="{FF2B5EF4-FFF2-40B4-BE49-F238E27FC236}">
                <a16:creationId xmlns:a16="http://schemas.microsoft.com/office/drawing/2014/main" id="{12539D9E-6297-374B-82E9-C8DAED7BCDD1}"/>
              </a:ext>
            </a:extLst>
          </p:cNvPr>
          <p:cNvSpPr txBox="1">
            <a:spLocks noChangeArrowheads="1"/>
          </p:cNvSpPr>
          <p:nvPr/>
        </p:nvSpPr>
        <p:spPr bwMode="auto">
          <a:xfrm>
            <a:off x="1532316" y="4919517"/>
            <a:ext cx="9265224"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1700" dirty="0">
                <a:solidFill>
                  <a:srgbClr val="3E3F41"/>
                </a:solidFill>
                <a:latin typeface="Comic Sans MS" panose="030F0702030302020204" pitchFamily="66" charset="0"/>
              </a:rPr>
              <a:t>Join Friar Tuck at the Medieval Café and Tea Room where breakfast, lunch and supper are served every day until 7 o’clock. Enjoy a steaming hot pie made in the traditional way (vegetarian options are always available). Your drinks will be served in large flagons and you will be seated in original surroundings for a truly Medieval experience.</a:t>
            </a:r>
          </a:p>
        </p:txBody>
      </p:sp>
      <p:grpSp>
        <p:nvGrpSpPr>
          <p:cNvPr id="16" name="Group 15">
            <a:extLst>
              <a:ext uri="{FF2B5EF4-FFF2-40B4-BE49-F238E27FC236}">
                <a16:creationId xmlns:a16="http://schemas.microsoft.com/office/drawing/2014/main" id="{595EBE7B-A814-A94C-8DAD-8B5040CD0DD6}"/>
              </a:ext>
            </a:extLst>
          </p:cNvPr>
          <p:cNvGrpSpPr/>
          <p:nvPr/>
        </p:nvGrpSpPr>
        <p:grpSpPr>
          <a:xfrm>
            <a:off x="867797" y="954018"/>
            <a:ext cx="2162278" cy="2145161"/>
            <a:chOff x="1047008" y="1589490"/>
            <a:chExt cx="2693876" cy="2672551"/>
          </a:xfrm>
        </p:grpSpPr>
        <p:grpSp>
          <p:nvGrpSpPr>
            <p:cNvPr id="17" name="Group 2">
              <a:extLst>
                <a:ext uri="{FF2B5EF4-FFF2-40B4-BE49-F238E27FC236}">
                  <a16:creationId xmlns:a16="http://schemas.microsoft.com/office/drawing/2014/main" id="{CBFF6CA3-A051-3245-BC0B-1187574BC1C8}"/>
                </a:ext>
              </a:extLst>
            </p:cNvPr>
            <p:cNvGrpSpPr>
              <a:grpSpLocks/>
            </p:cNvGrpSpPr>
            <p:nvPr/>
          </p:nvGrpSpPr>
          <p:grpSpPr bwMode="auto">
            <a:xfrm>
              <a:off x="1047008" y="1589490"/>
              <a:ext cx="2693876" cy="2672551"/>
              <a:chOff x="3805" y="1284"/>
              <a:chExt cx="1955" cy="1637"/>
            </a:xfrm>
          </p:grpSpPr>
          <p:sp>
            <p:nvSpPr>
              <p:cNvPr id="19" name="Text Box 12">
                <a:extLst>
                  <a:ext uri="{FF2B5EF4-FFF2-40B4-BE49-F238E27FC236}">
                    <a16:creationId xmlns:a16="http://schemas.microsoft.com/office/drawing/2014/main" id="{FB12DCAC-304E-4D44-A952-F479BE6ADAF8}"/>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dirty="0">
                    <a:solidFill>
                      <a:srgbClr val="3E3F41"/>
                    </a:solidFill>
                  </a:rPr>
                  <a:t>Teacher modelling</a:t>
                </a:r>
              </a:p>
            </p:txBody>
          </p:sp>
          <p:sp>
            <p:nvSpPr>
              <p:cNvPr id="20" name="Text Box 13">
                <a:extLst>
                  <a:ext uri="{FF2B5EF4-FFF2-40B4-BE49-F238E27FC236}">
                    <a16:creationId xmlns:a16="http://schemas.microsoft.com/office/drawing/2014/main" id="{8CC1D286-7FB8-AD44-8BB0-A8D7CB4EDF46}"/>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b="1" dirty="0">
                    <a:solidFill>
                      <a:srgbClr val="0070C0"/>
                    </a:solidFill>
                  </a:rPr>
                  <a:t>Teacher scribing</a:t>
                </a:r>
              </a:p>
              <a:p>
                <a:pPr algn="ctr" eaLnBrk="1" hangingPunct="1">
                  <a:lnSpc>
                    <a:spcPct val="90000"/>
                  </a:lnSpc>
                  <a:buFontTx/>
                  <a:buNone/>
                </a:pPr>
                <a:r>
                  <a:rPr lang="en-GB" altLang="en-US" sz="1500" dirty="0">
                    <a:solidFill>
                      <a:srgbClr val="3E3F41"/>
                    </a:solidFill>
                  </a:rPr>
                  <a:t>Supported writing</a:t>
                </a:r>
              </a:p>
              <a:p>
                <a:pPr algn="ctr" eaLnBrk="1" hangingPunct="1">
                  <a:lnSpc>
                    <a:spcPct val="90000"/>
                  </a:lnSpc>
                  <a:buFontTx/>
                  <a:buNone/>
                </a:pPr>
                <a:r>
                  <a:rPr lang="en-GB" altLang="en-US" sz="1500" dirty="0">
                    <a:solidFill>
                      <a:srgbClr val="3E3F41"/>
                    </a:solidFill>
                  </a:rPr>
                  <a:t>Independent writing</a:t>
                </a:r>
              </a:p>
            </p:txBody>
          </p:sp>
          <p:sp>
            <p:nvSpPr>
              <p:cNvPr id="21" name="Oval 14">
                <a:extLst>
                  <a:ext uri="{FF2B5EF4-FFF2-40B4-BE49-F238E27FC236}">
                    <a16:creationId xmlns:a16="http://schemas.microsoft.com/office/drawing/2014/main" id="{5701B4BC-1BC1-9E4A-A135-C85300F1C15A}"/>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8" name="Straight Arrow Connector 17">
              <a:extLst>
                <a:ext uri="{FF2B5EF4-FFF2-40B4-BE49-F238E27FC236}">
                  <a16:creationId xmlns:a16="http://schemas.microsoft.com/office/drawing/2014/main" id="{BAB0FAEE-358A-1240-8947-8237BEA248AE}"/>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pic>
        <p:nvPicPr>
          <p:cNvPr id="11" name="Picture 11">
            <a:extLst>
              <a:ext uri="{FF2B5EF4-FFF2-40B4-BE49-F238E27FC236}">
                <a16:creationId xmlns:a16="http://schemas.microsoft.com/office/drawing/2014/main" id="{364FAF0F-E540-1345-B1E3-070960DF9D0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64179" y="923538"/>
            <a:ext cx="5238097" cy="367124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77155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3">
            <a:extLst>
              <a:ext uri="{FF2B5EF4-FFF2-40B4-BE49-F238E27FC236}">
                <a16:creationId xmlns:a16="http://schemas.microsoft.com/office/drawing/2014/main" id="{F8997998-48BD-F84D-B668-96A9B966B59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461462" y="3230295"/>
            <a:ext cx="4491337" cy="292491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9" name="AutoShape 9">
            <a:extLst>
              <a:ext uri="{FF2B5EF4-FFF2-40B4-BE49-F238E27FC236}">
                <a16:creationId xmlns:a16="http://schemas.microsoft.com/office/drawing/2014/main" id="{181BEDAA-0CFE-0B43-9539-4E26876F2B86}"/>
              </a:ext>
            </a:extLst>
          </p:cNvPr>
          <p:cNvSpPr>
            <a:spLocks noChangeArrowheads="1"/>
          </p:cNvSpPr>
          <p:nvPr/>
        </p:nvSpPr>
        <p:spPr bwMode="auto">
          <a:xfrm>
            <a:off x="8199120" y="3685843"/>
            <a:ext cx="3125082" cy="2228854"/>
          </a:xfrm>
          <a:prstGeom prst="wedgeRoundRectCallout">
            <a:avLst>
              <a:gd name="adj1" fmla="val 44143"/>
              <a:gd name="adj2" fmla="val -65515"/>
              <a:gd name="adj3" fmla="val 16667"/>
            </a:avLst>
          </a:prstGeom>
          <a:solidFill>
            <a:schemeClr val="bg1"/>
          </a:solidFill>
          <a:ln w="28575" algn="ctr">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pPr>
              <a:spcBef>
                <a:spcPts val="1000"/>
              </a:spcBef>
            </a:pPr>
            <a:r>
              <a:rPr lang="en-GB" altLang="en-US" sz="1400" i="1" dirty="0">
                <a:solidFill>
                  <a:srgbClr val="3E3F41"/>
                </a:solidFill>
                <a:latin typeface="Comic Sans MS" panose="030F0702030302020204" pitchFamily="66" charset="0"/>
              </a:rPr>
              <a:t>Join with another pair to try things out if you wish.</a:t>
            </a:r>
          </a:p>
          <a:p>
            <a:pPr>
              <a:spcBef>
                <a:spcPts val="1000"/>
              </a:spcBef>
            </a:pPr>
            <a:r>
              <a:rPr lang="en-GB" altLang="en-US" sz="1400" i="1" dirty="0">
                <a:solidFill>
                  <a:srgbClr val="3E3F41"/>
                </a:solidFill>
                <a:latin typeface="Comic Sans MS" panose="030F0702030302020204" pitchFamily="66" charset="0"/>
              </a:rPr>
              <a:t>Remember to check the success criteria to keep you focused,</a:t>
            </a:r>
            <a:br>
              <a:rPr lang="en-GB" altLang="en-US" sz="1400" i="1" dirty="0">
                <a:solidFill>
                  <a:srgbClr val="3E3F41"/>
                </a:solidFill>
                <a:latin typeface="Comic Sans MS" panose="030F0702030302020204" pitchFamily="66" charset="0"/>
              </a:rPr>
            </a:br>
            <a:r>
              <a:rPr lang="en-GB" altLang="en-US" sz="1400" i="1" dirty="0">
                <a:solidFill>
                  <a:srgbClr val="3E3F41"/>
                </a:solidFill>
                <a:latin typeface="Comic Sans MS" panose="030F0702030302020204" pitchFamily="66" charset="0"/>
              </a:rPr>
              <a:t>but you do not have to include every feature.</a:t>
            </a:r>
          </a:p>
        </p:txBody>
      </p:sp>
      <p:grpSp>
        <p:nvGrpSpPr>
          <p:cNvPr id="16" name="Group 15">
            <a:extLst>
              <a:ext uri="{FF2B5EF4-FFF2-40B4-BE49-F238E27FC236}">
                <a16:creationId xmlns:a16="http://schemas.microsoft.com/office/drawing/2014/main" id="{595EBE7B-A814-A94C-8DAD-8B5040CD0DD6}"/>
              </a:ext>
            </a:extLst>
          </p:cNvPr>
          <p:cNvGrpSpPr/>
          <p:nvPr/>
        </p:nvGrpSpPr>
        <p:grpSpPr>
          <a:xfrm>
            <a:off x="867797" y="954018"/>
            <a:ext cx="2162278" cy="2145161"/>
            <a:chOff x="1047008" y="1589490"/>
            <a:chExt cx="2693876" cy="2672551"/>
          </a:xfrm>
        </p:grpSpPr>
        <p:grpSp>
          <p:nvGrpSpPr>
            <p:cNvPr id="17" name="Group 2">
              <a:extLst>
                <a:ext uri="{FF2B5EF4-FFF2-40B4-BE49-F238E27FC236}">
                  <a16:creationId xmlns:a16="http://schemas.microsoft.com/office/drawing/2014/main" id="{CBFF6CA3-A051-3245-BC0B-1187574BC1C8}"/>
                </a:ext>
              </a:extLst>
            </p:cNvPr>
            <p:cNvGrpSpPr>
              <a:grpSpLocks/>
            </p:cNvGrpSpPr>
            <p:nvPr/>
          </p:nvGrpSpPr>
          <p:grpSpPr bwMode="auto">
            <a:xfrm>
              <a:off x="1047008" y="1589490"/>
              <a:ext cx="2693876" cy="2672551"/>
              <a:chOff x="3805" y="1284"/>
              <a:chExt cx="1955" cy="1637"/>
            </a:xfrm>
          </p:grpSpPr>
          <p:sp>
            <p:nvSpPr>
              <p:cNvPr id="19" name="Text Box 12">
                <a:extLst>
                  <a:ext uri="{FF2B5EF4-FFF2-40B4-BE49-F238E27FC236}">
                    <a16:creationId xmlns:a16="http://schemas.microsoft.com/office/drawing/2014/main" id="{FB12DCAC-304E-4D44-A952-F479BE6ADAF8}"/>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dirty="0">
                    <a:solidFill>
                      <a:srgbClr val="3E3F41"/>
                    </a:solidFill>
                  </a:rPr>
                  <a:t>Teacher modelling</a:t>
                </a:r>
              </a:p>
            </p:txBody>
          </p:sp>
          <p:sp>
            <p:nvSpPr>
              <p:cNvPr id="20" name="Text Box 13">
                <a:extLst>
                  <a:ext uri="{FF2B5EF4-FFF2-40B4-BE49-F238E27FC236}">
                    <a16:creationId xmlns:a16="http://schemas.microsoft.com/office/drawing/2014/main" id="{8CC1D286-7FB8-AD44-8BB0-A8D7CB4EDF46}"/>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dirty="0">
                    <a:solidFill>
                      <a:srgbClr val="3E3F41"/>
                    </a:solidFill>
                  </a:rPr>
                  <a:t>Teacher scribing</a:t>
                </a:r>
              </a:p>
              <a:p>
                <a:pPr algn="ctr" eaLnBrk="1" hangingPunct="1">
                  <a:lnSpc>
                    <a:spcPct val="90000"/>
                  </a:lnSpc>
                  <a:buFontTx/>
                  <a:buNone/>
                </a:pPr>
                <a:r>
                  <a:rPr lang="en-GB" altLang="en-US" sz="1500" b="1" dirty="0">
                    <a:solidFill>
                      <a:srgbClr val="0070C0"/>
                    </a:solidFill>
                  </a:rPr>
                  <a:t>Supported writing</a:t>
                </a:r>
              </a:p>
              <a:p>
                <a:pPr algn="ctr" eaLnBrk="1" hangingPunct="1">
                  <a:lnSpc>
                    <a:spcPct val="90000"/>
                  </a:lnSpc>
                  <a:buFontTx/>
                  <a:buNone/>
                </a:pPr>
                <a:r>
                  <a:rPr lang="en-GB" altLang="en-US" sz="1500" dirty="0">
                    <a:solidFill>
                      <a:srgbClr val="3E3F41"/>
                    </a:solidFill>
                  </a:rPr>
                  <a:t>Independent writing</a:t>
                </a:r>
              </a:p>
            </p:txBody>
          </p:sp>
          <p:sp>
            <p:nvSpPr>
              <p:cNvPr id="21" name="Oval 14">
                <a:extLst>
                  <a:ext uri="{FF2B5EF4-FFF2-40B4-BE49-F238E27FC236}">
                    <a16:creationId xmlns:a16="http://schemas.microsoft.com/office/drawing/2014/main" id="{5701B4BC-1BC1-9E4A-A135-C85300F1C15A}"/>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8" name="Straight Arrow Connector 17">
              <a:extLst>
                <a:ext uri="{FF2B5EF4-FFF2-40B4-BE49-F238E27FC236}">
                  <a16:creationId xmlns:a16="http://schemas.microsoft.com/office/drawing/2014/main" id="{BAB0FAEE-358A-1240-8947-8237BEA248AE}"/>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4" name="AutoShape 9">
            <a:extLst>
              <a:ext uri="{FF2B5EF4-FFF2-40B4-BE49-F238E27FC236}">
                <a16:creationId xmlns:a16="http://schemas.microsoft.com/office/drawing/2014/main" id="{C396A0B8-733A-CF4F-BD61-FD8A54042981}"/>
              </a:ext>
            </a:extLst>
          </p:cNvPr>
          <p:cNvSpPr>
            <a:spLocks noChangeArrowheads="1"/>
          </p:cNvSpPr>
          <p:nvPr/>
        </p:nvSpPr>
        <p:spPr bwMode="auto">
          <a:xfrm>
            <a:off x="3461461" y="927344"/>
            <a:ext cx="7862741" cy="2000313"/>
          </a:xfrm>
          <a:prstGeom prst="wedgeRoundRectCallout">
            <a:avLst>
              <a:gd name="adj1" fmla="val -37032"/>
              <a:gd name="adj2" fmla="val -63991"/>
              <a:gd name="adj3" fmla="val 16667"/>
            </a:avLst>
          </a:prstGeom>
          <a:solidFill>
            <a:schemeClr val="bg1"/>
          </a:solidFill>
          <a:ln w="28575" algn="ctr">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pPr>
              <a:spcBef>
                <a:spcPts val="1000"/>
              </a:spcBef>
            </a:pPr>
            <a:r>
              <a:rPr lang="en-GB" altLang="en-US" sz="1400" i="1" dirty="0">
                <a:solidFill>
                  <a:srgbClr val="3E3F41"/>
                </a:solidFill>
                <a:latin typeface="Comic Sans MS" panose="030F0702030302020204" pitchFamily="66" charset="0"/>
              </a:rPr>
              <a:t>Now I want you to work with your partner to:</a:t>
            </a:r>
          </a:p>
          <a:p>
            <a:pPr marL="180975" indent="-180975">
              <a:spcBef>
                <a:spcPts val="1000"/>
              </a:spcBef>
              <a:buClr>
                <a:srgbClr val="FFA900"/>
              </a:buClr>
              <a:buFont typeface="Arial" panose="020B0604020202020204" pitchFamily="34" charset="0"/>
              <a:buChar char="•"/>
            </a:pPr>
            <a:r>
              <a:rPr lang="en-GB" altLang="en-US" sz="1400" i="1" dirty="0">
                <a:solidFill>
                  <a:srgbClr val="3E3F41"/>
                </a:solidFill>
                <a:latin typeface="Comic Sans MS" panose="030F0702030302020204" pitchFamily="66" charset="0"/>
              </a:rPr>
              <a:t>Try out words, sentences and paragraphs on whiteboards or in writing journals.</a:t>
            </a:r>
          </a:p>
          <a:p>
            <a:pPr marL="180975" indent="-180975">
              <a:spcBef>
                <a:spcPts val="1000"/>
              </a:spcBef>
              <a:buClr>
                <a:srgbClr val="FFA900"/>
              </a:buClr>
              <a:buFont typeface="Arial" panose="020B0604020202020204" pitchFamily="34" charset="0"/>
              <a:buChar char="•"/>
            </a:pPr>
            <a:r>
              <a:rPr lang="en-GB" altLang="en-US" sz="1400" i="1" dirty="0">
                <a:solidFill>
                  <a:srgbClr val="3E3F41"/>
                </a:solidFill>
                <a:latin typeface="Comic Sans MS" panose="030F0702030302020204" pitchFamily="66" charset="0"/>
              </a:rPr>
              <a:t>Refer back to the working wall and the features we have discussed and use what you think will work, but change anything you feel needs improving.</a:t>
            </a:r>
          </a:p>
          <a:p>
            <a:pPr marL="180975" indent="-180975">
              <a:spcBef>
                <a:spcPts val="1000"/>
              </a:spcBef>
              <a:buClr>
                <a:srgbClr val="FFA900"/>
              </a:buClr>
              <a:buFont typeface="Arial" panose="020B0604020202020204" pitchFamily="34" charset="0"/>
              <a:buChar char="•"/>
            </a:pPr>
            <a:r>
              <a:rPr lang="en-GB" altLang="en-US" sz="1400" i="1" dirty="0">
                <a:solidFill>
                  <a:srgbClr val="3E3F41"/>
                </a:solidFill>
                <a:latin typeface="Comic Sans MS" panose="030F0702030302020204" pitchFamily="66" charset="0"/>
              </a:rPr>
              <a:t>Use the working wall, writing journals, dictionaries,  thesauruses, etc.</a:t>
            </a:r>
          </a:p>
        </p:txBody>
      </p:sp>
    </p:spTree>
    <p:extLst>
      <p:ext uri="{BB962C8B-B14F-4D97-AF65-F5344CB8AC3E}">
        <p14:creationId xmlns:p14="http://schemas.microsoft.com/office/powerpoint/2010/main" val="36131996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Picture 16">
            <a:extLst>
              <a:ext uri="{FF2B5EF4-FFF2-40B4-BE49-F238E27FC236}">
                <a16:creationId xmlns:a16="http://schemas.microsoft.com/office/drawing/2014/main" id="{C4BF838A-86E1-B44A-AC7D-3D2095BC185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4704" y="365698"/>
            <a:ext cx="4223971" cy="60795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5" name="AutoShape 9">
            <a:extLst>
              <a:ext uri="{FF2B5EF4-FFF2-40B4-BE49-F238E27FC236}">
                <a16:creationId xmlns:a16="http://schemas.microsoft.com/office/drawing/2014/main" id="{B4F8AFAE-8811-444B-8238-9B8BA2A2C946}"/>
              </a:ext>
            </a:extLst>
          </p:cNvPr>
          <p:cNvSpPr>
            <a:spLocks noChangeArrowheads="1"/>
          </p:cNvSpPr>
          <p:nvPr/>
        </p:nvSpPr>
        <p:spPr bwMode="auto">
          <a:xfrm>
            <a:off x="7315540" y="769438"/>
            <a:ext cx="4047465" cy="5319123"/>
          </a:xfrm>
          <a:prstGeom prst="wedgeRoundRectCallout">
            <a:avLst>
              <a:gd name="adj1" fmla="val 2609"/>
              <a:gd name="adj2" fmla="val -53553"/>
              <a:gd name="adj3" fmla="val 16667"/>
            </a:avLst>
          </a:prstGeom>
          <a:solidFill>
            <a:schemeClr val="bg1"/>
          </a:solidFill>
          <a:ln w="28575" algn="ctr">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p>
            <a:pPr>
              <a:spcBef>
                <a:spcPts val="700"/>
              </a:spcBef>
              <a:buClr>
                <a:srgbClr val="FFA900"/>
              </a:buClr>
            </a:pPr>
            <a:r>
              <a:rPr lang="en-GB" altLang="en-US" sz="1400" i="1" dirty="0">
                <a:solidFill>
                  <a:srgbClr val="3E3F41"/>
                </a:solidFill>
                <a:latin typeface="Comic Sans MS" panose="030F0702030302020204" pitchFamily="66" charset="0"/>
              </a:rPr>
              <a:t>Now I want you to work independently to:</a:t>
            </a:r>
          </a:p>
          <a:p>
            <a:pPr marL="285750" indent="-285750">
              <a:spcBef>
                <a:spcPts val="700"/>
              </a:spcBef>
              <a:buClr>
                <a:srgbClr val="FFA900"/>
              </a:buClr>
              <a:buFont typeface="Arial" panose="020B0604020202020204" pitchFamily="34" charset="0"/>
              <a:buChar char="•"/>
            </a:pPr>
            <a:r>
              <a:rPr lang="en-GB" altLang="en-US" sz="1400" i="1" dirty="0">
                <a:solidFill>
                  <a:srgbClr val="3E3F41"/>
                </a:solidFill>
                <a:latin typeface="Comic Sans MS" panose="030F0702030302020204" pitchFamily="66" charset="0"/>
              </a:rPr>
              <a:t>Choose which attraction you will write about or invent your own (but stick to the theme).</a:t>
            </a:r>
          </a:p>
          <a:p>
            <a:pPr marL="285750" indent="-285750">
              <a:spcBef>
                <a:spcPts val="700"/>
              </a:spcBef>
              <a:buClr>
                <a:srgbClr val="FFA900"/>
              </a:buClr>
              <a:buFont typeface="Arial" panose="020B0604020202020204" pitchFamily="34" charset="0"/>
              <a:buChar char="•"/>
            </a:pPr>
            <a:r>
              <a:rPr lang="en-GB" altLang="en-US" sz="1400" i="1" dirty="0">
                <a:solidFill>
                  <a:srgbClr val="3E3F41"/>
                </a:solidFill>
                <a:latin typeface="Comic Sans MS" panose="030F0702030302020204" pitchFamily="66" charset="0"/>
              </a:rPr>
              <a:t>Look at the features list and the agreed success criteria to select what you would like to include.</a:t>
            </a:r>
          </a:p>
          <a:p>
            <a:pPr marL="285750" indent="-285750">
              <a:spcBef>
                <a:spcPts val="700"/>
              </a:spcBef>
              <a:buClr>
                <a:srgbClr val="FFA900"/>
              </a:buClr>
              <a:buFont typeface="Arial" panose="020B0604020202020204" pitchFamily="34" charset="0"/>
              <a:buChar char="•"/>
            </a:pPr>
            <a:r>
              <a:rPr lang="en-GB" altLang="en-US" sz="1400" i="1" dirty="0">
                <a:solidFill>
                  <a:srgbClr val="3E3F41"/>
                </a:solidFill>
                <a:latin typeface="Comic Sans MS" panose="030F0702030302020204" pitchFamily="66" charset="0"/>
              </a:rPr>
              <a:t>Look at the examples we have already and see if there is anything you would like to use.</a:t>
            </a:r>
          </a:p>
          <a:p>
            <a:pPr marL="285750" indent="-285750">
              <a:spcBef>
                <a:spcPts val="700"/>
              </a:spcBef>
              <a:buClr>
                <a:srgbClr val="FFA900"/>
              </a:buClr>
              <a:buFont typeface="Arial" panose="020B0604020202020204" pitchFamily="34" charset="0"/>
              <a:buChar char="•"/>
            </a:pPr>
            <a:r>
              <a:rPr lang="en-GB" altLang="en-US" sz="1400" i="1" dirty="0">
                <a:solidFill>
                  <a:srgbClr val="3E3F41"/>
                </a:solidFill>
                <a:latin typeface="Comic Sans MS" panose="030F0702030302020204" pitchFamily="66" charset="0"/>
              </a:rPr>
              <a:t>Try out words, sentences and paragraphs on whiteboards or in writing journals.</a:t>
            </a:r>
          </a:p>
          <a:p>
            <a:pPr marL="285750" indent="-285750">
              <a:spcBef>
                <a:spcPts val="700"/>
              </a:spcBef>
              <a:buClr>
                <a:srgbClr val="FFA900"/>
              </a:buClr>
              <a:buFont typeface="Arial" panose="020B0604020202020204" pitchFamily="34" charset="0"/>
              <a:buChar char="•"/>
            </a:pPr>
            <a:r>
              <a:rPr lang="en-GB" altLang="en-US" sz="1400" i="1" dirty="0">
                <a:solidFill>
                  <a:srgbClr val="3E3F41"/>
                </a:solidFill>
                <a:latin typeface="Comic Sans MS" panose="030F0702030302020204" pitchFamily="66" charset="0"/>
              </a:rPr>
              <a:t>Use the working wall, writing journals, timeline, dictionaries,  thesauruses, etc.</a:t>
            </a:r>
          </a:p>
          <a:p>
            <a:pPr marL="285750" indent="-285750">
              <a:spcBef>
                <a:spcPts val="700"/>
              </a:spcBef>
              <a:buClr>
                <a:srgbClr val="FFA900"/>
              </a:buClr>
              <a:buFont typeface="Arial" panose="020B0604020202020204" pitchFamily="34" charset="0"/>
              <a:buChar char="•"/>
            </a:pPr>
            <a:r>
              <a:rPr lang="en-GB" altLang="en-US" sz="1400" i="1" dirty="0">
                <a:solidFill>
                  <a:srgbClr val="3E3F41"/>
                </a:solidFill>
                <a:latin typeface="Comic Sans MS" panose="030F0702030302020204" pitchFamily="66" charset="0"/>
              </a:rPr>
              <a:t>Show on your writing where you feel you have included what we have learnt.</a:t>
            </a:r>
          </a:p>
        </p:txBody>
      </p:sp>
      <p:grpSp>
        <p:nvGrpSpPr>
          <p:cNvPr id="6" name="Group 5">
            <a:extLst>
              <a:ext uri="{FF2B5EF4-FFF2-40B4-BE49-F238E27FC236}">
                <a16:creationId xmlns:a16="http://schemas.microsoft.com/office/drawing/2014/main" id="{2D5EA662-F19F-2249-AE0D-79018D4580B9}"/>
              </a:ext>
            </a:extLst>
          </p:cNvPr>
          <p:cNvGrpSpPr/>
          <p:nvPr/>
        </p:nvGrpSpPr>
        <p:grpSpPr>
          <a:xfrm>
            <a:off x="4843717" y="611118"/>
            <a:ext cx="2162278" cy="2145161"/>
            <a:chOff x="1047008" y="1589490"/>
            <a:chExt cx="2693876" cy="2672551"/>
          </a:xfrm>
        </p:grpSpPr>
        <p:grpSp>
          <p:nvGrpSpPr>
            <p:cNvPr id="7" name="Group 2">
              <a:extLst>
                <a:ext uri="{FF2B5EF4-FFF2-40B4-BE49-F238E27FC236}">
                  <a16:creationId xmlns:a16="http://schemas.microsoft.com/office/drawing/2014/main" id="{E48CC463-ED4B-874C-92D0-9C9DEA49822D}"/>
                </a:ext>
              </a:extLst>
            </p:cNvPr>
            <p:cNvGrpSpPr>
              <a:grpSpLocks/>
            </p:cNvGrpSpPr>
            <p:nvPr/>
          </p:nvGrpSpPr>
          <p:grpSpPr bwMode="auto">
            <a:xfrm>
              <a:off x="1047008" y="1589490"/>
              <a:ext cx="2693876" cy="2672551"/>
              <a:chOff x="3805" y="1284"/>
              <a:chExt cx="1955" cy="1637"/>
            </a:xfrm>
          </p:grpSpPr>
          <p:sp>
            <p:nvSpPr>
              <p:cNvPr id="9" name="Text Box 12">
                <a:extLst>
                  <a:ext uri="{FF2B5EF4-FFF2-40B4-BE49-F238E27FC236}">
                    <a16:creationId xmlns:a16="http://schemas.microsoft.com/office/drawing/2014/main" id="{D8A4CBE7-A352-EF4F-B276-B8CC924D130E}"/>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dirty="0">
                    <a:solidFill>
                      <a:srgbClr val="3E3F41"/>
                    </a:solidFill>
                  </a:rPr>
                  <a:t>Teacher modelling</a:t>
                </a:r>
              </a:p>
            </p:txBody>
          </p:sp>
          <p:sp>
            <p:nvSpPr>
              <p:cNvPr id="10" name="Text Box 13">
                <a:extLst>
                  <a:ext uri="{FF2B5EF4-FFF2-40B4-BE49-F238E27FC236}">
                    <a16:creationId xmlns:a16="http://schemas.microsoft.com/office/drawing/2014/main" id="{B9B810B2-F7E2-3A4C-8844-52C4261AAC71}"/>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dirty="0">
                    <a:solidFill>
                      <a:srgbClr val="3E3F41"/>
                    </a:solidFill>
                  </a:rPr>
                  <a:t>Teacher scribing</a:t>
                </a:r>
              </a:p>
              <a:p>
                <a:pPr algn="ctr" eaLnBrk="1" hangingPunct="1">
                  <a:lnSpc>
                    <a:spcPct val="90000"/>
                  </a:lnSpc>
                  <a:buFontTx/>
                  <a:buNone/>
                </a:pPr>
                <a:r>
                  <a:rPr lang="en-GB" altLang="en-US" sz="1500" dirty="0">
                    <a:solidFill>
                      <a:srgbClr val="3E3F41"/>
                    </a:solidFill>
                  </a:rPr>
                  <a:t>Supported writing</a:t>
                </a:r>
              </a:p>
              <a:p>
                <a:pPr algn="ctr" eaLnBrk="1" hangingPunct="1">
                  <a:lnSpc>
                    <a:spcPct val="90000"/>
                  </a:lnSpc>
                  <a:buFontTx/>
                  <a:buNone/>
                </a:pPr>
                <a:r>
                  <a:rPr lang="en-GB" altLang="en-US" sz="1500" b="1" dirty="0">
                    <a:solidFill>
                      <a:srgbClr val="0070C0"/>
                    </a:solidFill>
                  </a:rPr>
                  <a:t>Independent writing</a:t>
                </a:r>
              </a:p>
            </p:txBody>
          </p:sp>
          <p:sp>
            <p:nvSpPr>
              <p:cNvPr id="11" name="Oval 14">
                <a:extLst>
                  <a:ext uri="{FF2B5EF4-FFF2-40B4-BE49-F238E27FC236}">
                    <a16:creationId xmlns:a16="http://schemas.microsoft.com/office/drawing/2014/main" id="{757E5828-C0F0-9041-B621-8D392DC4BF84}"/>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8" name="Straight Arrow Connector 7">
              <a:extLst>
                <a:ext uri="{FF2B5EF4-FFF2-40B4-BE49-F238E27FC236}">
                  <a16:creationId xmlns:a16="http://schemas.microsoft.com/office/drawing/2014/main" id="{570A7C94-B0C1-BB4C-95EA-839BC5FFABE5}"/>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123260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A4DEC9C-06E1-7A4D-9515-B948DA14EF50}"/>
              </a:ext>
            </a:extLst>
          </p:cNvPr>
          <p:cNvSpPr/>
          <p:nvPr/>
        </p:nvSpPr>
        <p:spPr>
          <a:xfrm>
            <a:off x="1384366" y="2133600"/>
            <a:ext cx="9428177" cy="2881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nvGrpSpPr>
          <p:cNvPr id="2" name="Group 1">
            <a:extLst>
              <a:ext uri="{FF2B5EF4-FFF2-40B4-BE49-F238E27FC236}">
                <a16:creationId xmlns:a16="http://schemas.microsoft.com/office/drawing/2014/main" id="{754CC74B-306E-244D-AEA2-ECDA39EF27D2}"/>
              </a:ext>
            </a:extLst>
          </p:cNvPr>
          <p:cNvGrpSpPr/>
          <p:nvPr/>
        </p:nvGrpSpPr>
        <p:grpSpPr>
          <a:xfrm>
            <a:off x="1460398" y="2194396"/>
            <a:ext cx="9274920" cy="2761175"/>
            <a:chOff x="-4885" y="1926943"/>
            <a:chExt cx="12196886" cy="3631054"/>
          </a:xfrm>
        </p:grpSpPr>
        <p:pic>
          <p:nvPicPr>
            <p:cNvPr id="18" name="Picture 16">
              <a:extLst>
                <a:ext uri="{FF2B5EF4-FFF2-40B4-BE49-F238E27FC236}">
                  <a16:creationId xmlns:a16="http://schemas.microsoft.com/office/drawing/2014/main" id="{6D6AE396-E2A7-D14C-AF95-25256AF96936}"/>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4146996" y="1926943"/>
              <a:ext cx="4025969" cy="363105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19" name="Picture 11">
              <a:extLst>
                <a:ext uri="{FF2B5EF4-FFF2-40B4-BE49-F238E27FC236}">
                  <a16:creationId xmlns:a16="http://schemas.microsoft.com/office/drawing/2014/main" id="{F8168136-0E90-AA4D-983E-FAFDF32DB24E}"/>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260235" y="1926943"/>
              <a:ext cx="3931766" cy="363105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20" name="Picture 11">
              <a:extLst>
                <a:ext uri="{FF2B5EF4-FFF2-40B4-BE49-F238E27FC236}">
                  <a16:creationId xmlns:a16="http://schemas.microsoft.com/office/drawing/2014/main" id="{9C062045-88CE-DE48-B7E4-C62B4C5E74C9}"/>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885" y="1926944"/>
              <a:ext cx="4072600" cy="363105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8" name="Subtitle 2">
            <a:extLst>
              <a:ext uri="{FF2B5EF4-FFF2-40B4-BE49-F238E27FC236}">
                <a16:creationId xmlns:a16="http://schemas.microsoft.com/office/drawing/2014/main" id="{BA27D233-5F65-F343-A75B-D3C72F3CCA94}"/>
              </a:ext>
            </a:extLst>
          </p:cNvPr>
          <p:cNvSpPr txBox="1">
            <a:spLocks/>
          </p:cNvSpPr>
          <p:nvPr/>
        </p:nvSpPr>
        <p:spPr>
          <a:xfrm>
            <a:off x="0" y="580193"/>
            <a:ext cx="12192000" cy="11579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600"/>
              </a:spcBef>
              <a:buNone/>
            </a:pPr>
            <a:r>
              <a:rPr lang="en-GB" sz="3600" b="1" dirty="0">
                <a:solidFill>
                  <a:schemeClr val="bg1"/>
                </a:solidFill>
                <a:latin typeface="Comic Sans MS" panose="030F0902030302020204" pitchFamily="66" charset="0"/>
                <a:cs typeface="Arial" panose="020B0604020202020204" pitchFamily="34" charset="0"/>
              </a:rPr>
              <a:t>Robin Hood</a:t>
            </a:r>
          </a:p>
          <a:p>
            <a:pPr marL="0" indent="0" algn="ctr">
              <a:lnSpc>
                <a:spcPct val="100000"/>
              </a:lnSpc>
              <a:spcBef>
                <a:spcPts val="600"/>
              </a:spcBef>
              <a:buNone/>
            </a:pPr>
            <a:r>
              <a:rPr lang="en-GB" dirty="0">
                <a:solidFill>
                  <a:schemeClr val="bg1"/>
                </a:solidFill>
                <a:latin typeface="Comic Sans MS" panose="030F0702030302020204" pitchFamily="66" charset="0"/>
              </a:rPr>
              <a:t>Non-fiction</a:t>
            </a:r>
            <a:endParaRPr lang="en-US" sz="3500" b="1" dirty="0">
              <a:solidFill>
                <a:schemeClr val="bg1"/>
              </a:solidFill>
              <a:latin typeface="Comic Sans MS" panose="030F0902030302020204" pitchFamily="66" charset="0"/>
              <a:cs typeface="Arial" panose="020B0604020202020204" pitchFamily="34" charset="0"/>
            </a:endParaRPr>
          </a:p>
        </p:txBody>
      </p:sp>
      <p:sp>
        <p:nvSpPr>
          <p:cNvPr id="9" name="Subtitle 2">
            <a:extLst>
              <a:ext uri="{FF2B5EF4-FFF2-40B4-BE49-F238E27FC236}">
                <a16:creationId xmlns:a16="http://schemas.microsoft.com/office/drawing/2014/main" id="{26032633-BE41-AF4B-A356-06EC88700DC6}"/>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1" name="Picture 10" descr="A picture containing text, clipart&#10;&#10;Description automatically generated">
            <a:extLst>
              <a:ext uri="{FF2B5EF4-FFF2-40B4-BE49-F238E27FC236}">
                <a16:creationId xmlns:a16="http://schemas.microsoft.com/office/drawing/2014/main" id="{33D0A675-D815-0B42-B7C1-CE32046CF3D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2" name="Subtitle 2">
            <a:extLst>
              <a:ext uri="{FF2B5EF4-FFF2-40B4-BE49-F238E27FC236}">
                <a16:creationId xmlns:a16="http://schemas.microsoft.com/office/drawing/2014/main" id="{B53D07D4-A2E2-1942-BED9-A705B16CD35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iChild and its licensors. All rights reserved. Not for commercial use.</a:t>
            </a:r>
          </a:p>
        </p:txBody>
      </p:sp>
    </p:spTree>
    <p:extLst>
      <p:ext uri="{BB962C8B-B14F-4D97-AF65-F5344CB8AC3E}">
        <p14:creationId xmlns:p14="http://schemas.microsoft.com/office/powerpoint/2010/main" val="100046807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D52D0C0-3F4A-4E45-859F-425D8C486118}"/>
              </a:ext>
            </a:extLst>
          </p:cNvPr>
          <p:cNvGrpSpPr/>
          <p:nvPr/>
        </p:nvGrpSpPr>
        <p:grpSpPr>
          <a:xfrm>
            <a:off x="3375465" y="1548959"/>
            <a:ext cx="5419437" cy="1613385"/>
            <a:chOff x="-4885" y="1926943"/>
            <a:chExt cx="12196886" cy="3631054"/>
          </a:xfrm>
        </p:grpSpPr>
        <p:pic>
          <p:nvPicPr>
            <p:cNvPr id="19" name="Picture 16">
              <a:extLst>
                <a:ext uri="{FF2B5EF4-FFF2-40B4-BE49-F238E27FC236}">
                  <a16:creationId xmlns:a16="http://schemas.microsoft.com/office/drawing/2014/main" id="{59EF31BD-8D22-1C47-A742-1AB10CDC346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146996" y="1926943"/>
              <a:ext cx="4025969" cy="363105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21" name="Picture 11">
              <a:extLst>
                <a:ext uri="{FF2B5EF4-FFF2-40B4-BE49-F238E27FC236}">
                  <a16:creationId xmlns:a16="http://schemas.microsoft.com/office/drawing/2014/main" id="{65747ECB-2060-0A43-A641-8544763E02FD}"/>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8260235" y="1926943"/>
              <a:ext cx="3931766" cy="363105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22" name="Picture 11">
              <a:extLst>
                <a:ext uri="{FF2B5EF4-FFF2-40B4-BE49-F238E27FC236}">
                  <a16:creationId xmlns:a16="http://schemas.microsoft.com/office/drawing/2014/main" id="{AA4E48A6-0D08-D245-BBCE-AE466554569B}"/>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4885" y="1926944"/>
              <a:ext cx="4072600" cy="363105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20" name="TextBox 19">
            <a:extLst>
              <a:ext uri="{FF2B5EF4-FFF2-40B4-BE49-F238E27FC236}">
                <a16:creationId xmlns:a16="http://schemas.microsoft.com/office/drawing/2014/main" id="{93D1A8FB-5D2F-7349-B9C9-364CC2D76303}"/>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D4D3918E-63D9-014F-BEAB-559880B6C35C}"/>
              </a:ext>
            </a:extLst>
          </p:cNvPr>
          <p:cNvSpPr txBox="1"/>
          <p:nvPr/>
        </p:nvSpPr>
        <p:spPr>
          <a:xfrm>
            <a:off x="11441151" y="3888059"/>
            <a:ext cx="184731" cy="369332"/>
          </a:xfrm>
          <a:prstGeom prst="rect">
            <a:avLst/>
          </a:prstGeom>
          <a:noFill/>
        </p:spPr>
        <p:txBody>
          <a:bodyPr wrap="none" rtlCol="0">
            <a:spAutoFit/>
          </a:bodyPr>
          <a:lstStyle/>
          <a:p>
            <a:endParaRPr lang="en-US" dirty="0"/>
          </a:p>
        </p:txBody>
      </p:sp>
      <p:sp>
        <p:nvSpPr>
          <p:cNvPr id="65" name="TextBox 64">
            <a:extLst>
              <a:ext uri="{FF2B5EF4-FFF2-40B4-BE49-F238E27FC236}">
                <a16:creationId xmlns:a16="http://schemas.microsoft.com/office/drawing/2014/main" id="{493B7A0F-FA6F-374B-8243-C3A8C00C3E1B}"/>
              </a:ext>
            </a:extLst>
          </p:cNvPr>
          <p:cNvSpPr txBox="1"/>
          <p:nvPr/>
        </p:nvSpPr>
        <p:spPr>
          <a:xfrm>
            <a:off x="-314793" y="5306518"/>
            <a:ext cx="184731" cy="369332"/>
          </a:xfrm>
          <a:prstGeom prst="rect">
            <a:avLst/>
          </a:prstGeom>
          <a:noFill/>
        </p:spPr>
        <p:txBody>
          <a:bodyPr wrap="none" rtlCol="0">
            <a:spAutoFit/>
          </a:bodyPr>
          <a:lstStyle/>
          <a:p>
            <a:endParaRPr lang="en-US" dirty="0"/>
          </a:p>
        </p:txBody>
      </p:sp>
      <p:sp>
        <p:nvSpPr>
          <p:cNvPr id="6" name="Text Box 4">
            <a:extLst>
              <a:ext uri="{FF2B5EF4-FFF2-40B4-BE49-F238E27FC236}">
                <a16:creationId xmlns:a16="http://schemas.microsoft.com/office/drawing/2014/main" id="{25393EBB-A0EB-0E45-9B6B-13819791CA6E}"/>
              </a:ext>
            </a:extLst>
          </p:cNvPr>
          <p:cNvSpPr txBox="1">
            <a:spLocks noChangeArrowheads="1"/>
          </p:cNvSpPr>
          <p:nvPr/>
        </p:nvSpPr>
        <p:spPr bwMode="auto">
          <a:xfrm>
            <a:off x="45245" y="3320764"/>
            <a:ext cx="12191999" cy="73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000" dirty="0">
                <a:solidFill>
                  <a:srgbClr val="414042"/>
                </a:solidFill>
              </a:rPr>
              <a:t>Original illustrations by Stella Perrett, Radical Cartoons</a:t>
            </a:r>
            <a:br>
              <a:rPr lang="en-GB" altLang="en-US" sz="2000" dirty="0"/>
            </a:br>
            <a:r>
              <a:rPr lang="en-GB" altLang="en-US" sz="2000" dirty="0">
                <a:solidFill>
                  <a:srgbClr val="0563C1"/>
                </a:solidFill>
                <a:hlinkClick r:id="rId6">
                  <a:extLst>
                    <a:ext uri="{A12FA001-AC4F-418D-AE19-62706E023703}">
                      <ahyp:hlinkClr xmlns:ahyp="http://schemas.microsoft.com/office/drawing/2018/hyperlinkcolor" val="tx"/>
                    </a:ext>
                  </a:extLst>
                </a:hlinkClick>
              </a:rPr>
              <a:t>https</a:t>
            </a:r>
            <a:r>
              <a:rPr lang="en-GB" altLang="en-US" sz="2000" dirty="0">
                <a:solidFill>
                  <a:srgbClr val="0070C0"/>
                </a:solidFill>
                <a:hlinkClick r:id="rId6">
                  <a:extLst>
                    <a:ext uri="{A12FA001-AC4F-418D-AE19-62706E023703}">
                      <ahyp:hlinkClr xmlns:ahyp="http://schemas.microsoft.com/office/drawing/2018/hyperlinkcolor" val="tx"/>
                    </a:ext>
                  </a:extLst>
                </a:hlinkClick>
              </a:rPr>
              <a:t>://www.radicalcartoons.com/</a:t>
            </a:r>
            <a:endParaRPr lang="en-GB" altLang="en-US" sz="2000" dirty="0">
              <a:solidFill>
                <a:srgbClr val="0070C0"/>
              </a:solidFill>
            </a:endParaRPr>
          </a:p>
          <a:p>
            <a:pPr algn="ctr">
              <a:spcBef>
                <a:spcPts val="1000"/>
              </a:spcBef>
              <a:buNone/>
            </a:pPr>
            <a:br>
              <a:rPr lang="en-GB" altLang="en-US" sz="2000" dirty="0"/>
            </a:br>
            <a:endParaRPr lang="en-GB" altLang="en-US" sz="2000" dirty="0"/>
          </a:p>
        </p:txBody>
      </p:sp>
      <p:sp>
        <p:nvSpPr>
          <p:cNvPr id="9" name="Rectangle 8">
            <a:extLst>
              <a:ext uri="{FF2B5EF4-FFF2-40B4-BE49-F238E27FC236}">
                <a16:creationId xmlns:a16="http://schemas.microsoft.com/office/drawing/2014/main" id="{0A0A4239-9D4D-034F-83B8-E52243A32EB0}"/>
              </a:ext>
            </a:extLst>
          </p:cNvPr>
          <p:cNvSpPr>
            <a:spLocks noChangeArrowheads="1"/>
          </p:cNvSpPr>
          <p:nvPr/>
        </p:nvSpPr>
        <p:spPr bwMode="auto">
          <a:xfrm>
            <a:off x="-35314" y="4578551"/>
            <a:ext cx="12191999"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30000"/>
              </a:spcBef>
              <a:buFontTx/>
              <a:buNone/>
            </a:pPr>
            <a:r>
              <a:rPr lang="en-GB" altLang="en-US" sz="2000" dirty="0">
                <a:solidFill>
                  <a:srgbClr val="414042"/>
                </a:solidFill>
              </a:rPr>
              <a:t>Supporting comments for the reading phase  used with kind permission of</a:t>
            </a:r>
            <a:br>
              <a:rPr lang="en-GB" altLang="en-US" sz="2000" dirty="0">
                <a:solidFill>
                  <a:srgbClr val="0070C0"/>
                </a:solidFill>
              </a:rPr>
            </a:br>
            <a:r>
              <a:rPr lang="en-GB" altLang="en-US" sz="2000" dirty="0">
                <a:solidFill>
                  <a:srgbClr val="0070C0"/>
                </a:solidFill>
                <a:hlinkClick r:id="rId7">
                  <a:extLst>
                    <a:ext uri="{A12FA001-AC4F-418D-AE19-62706E023703}">
                      <ahyp:hlinkClr xmlns:ahyp="http://schemas.microsoft.com/office/drawing/2018/hyperlinkcolor" val="tx"/>
                    </a:ext>
                  </a:extLst>
                </a:hlinkClick>
              </a:rPr>
              <a:t>https://jamesdurran.blog/</a:t>
            </a:r>
            <a:r>
              <a:rPr lang="en-GB" altLang="en-US" sz="2000" dirty="0">
                <a:solidFill>
                  <a:srgbClr val="0070C0"/>
                </a:solidFill>
              </a:rPr>
              <a:t> </a:t>
            </a:r>
          </a:p>
        </p:txBody>
      </p:sp>
    </p:spTree>
    <p:extLst>
      <p:ext uri="{BB962C8B-B14F-4D97-AF65-F5344CB8AC3E}">
        <p14:creationId xmlns:p14="http://schemas.microsoft.com/office/powerpoint/2010/main" val="4280331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BA4AB4-43C8-F24A-B16C-AC76B352222C}"/>
              </a:ext>
            </a:extLst>
          </p:cNvPr>
          <p:cNvSpPr/>
          <p:nvPr/>
        </p:nvSpPr>
        <p:spPr>
          <a:xfrm>
            <a:off x="873213" y="1484313"/>
            <a:ext cx="2529014" cy="2150077"/>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dirty="0">
                <a:solidFill>
                  <a:prstClr val="white"/>
                </a:solidFill>
                <a:latin typeface="Comic Sans MS" panose="030F0902030302020204" pitchFamily="66" charset="0"/>
              </a:rPr>
              <a:t>Capturing ideas, learning the skills, practising, planning, having a go</a:t>
            </a:r>
          </a:p>
        </p:txBody>
      </p:sp>
      <p:sp>
        <p:nvSpPr>
          <p:cNvPr id="3" name="Rectangle 8">
            <a:extLst>
              <a:ext uri="{FF2B5EF4-FFF2-40B4-BE49-F238E27FC236}">
                <a16:creationId xmlns:a16="http://schemas.microsoft.com/office/drawing/2014/main" id="{6C602329-440E-704D-A19B-6BB4FFB3B850}"/>
              </a:ext>
            </a:extLst>
          </p:cNvPr>
          <p:cNvSpPr>
            <a:spLocks noChangeArrowheads="1"/>
          </p:cNvSpPr>
          <p:nvPr/>
        </p:nvSpPr>
        <p:spPr bwMode="auto">
          <a:xfrm>
            <a:off x="3945921" y="1447158"/>
            <a:ext cx="6597510" cy="3301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sz="2000" dirty="0">
                <a:solidFill>
                  <a:srgbClr val="414042"/>
                </a:solidFill>
                <a:ea typeface="Microsoft YaHei" panose="020B0503020204020204" pitchFamily="34" charset="-122"/>
              </a:rPr>
              <a:t>During this phase, provide plenty of opportunities for children to learn and practise the skills you wish to see in the writing, focusing on the needs of the children in your class. Allow children to work in pairs or small groups to discuss and rehearse elements of writing. Make use of a working wall or writing journal to record examples of good practice.</a:t>
            </a:r>
          </a:p>
        </p:txBody>
      </p:sp>
    </p:spTree>
    <p:extLst>
      <p:ext uri="{BB962C8B-B14F-4D97-AF65-F5344CB8AC3E}">
        <p14:creationId xmlns:p14="http://schemas.microsoft.com/office/powerpoint/2010/main" val="2934329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9BEAD52-6E88-1C4A-81A1-CF3FD16CBEC9}"/>
              </a:ext>
            </a:extLst>
          </p:cNvPr>
          <p:cNvSpPr/>
          <p:nvPr/>
        </p:nvSpPr>
        <p:spPr>
          <a:xfrm>
            <a:off x="873213" y="777887"/>
            <a:ext cx="2529014" cy="191941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5" name="Rectangle 8">
            <a:extLst>
              <a:ext uri="{FF2B5EF4-FFF2-40B4-BE49-F238E27FC236}">
                <a16:creationId xmlns:a16="http://schemas.microsoft.com/office/drawing/2014/main" id="{A01CACC0-8731-C843-8FC7-09ADB5E7091D}"/>
              </a:ext>
            </a:extLst>
          </p:cNvPr>
          <p:cNvSpPr>
            <a:spLocks noChangeArrowheads="1"/>
          </p:cNvSpPr>
          <p:nvPr/>
        </p:nvSpPr>
        <p:spPr bwMode="auto">
          <a:xfrm>
            <a:off x="3876790" y="777887"/>
            <a:ext cx="7282276" cy="5047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800"/>
              </a:spcBef>
            </a:pPr>
            <a:r>
              <a:rPr lang="en-GB" altLang="en-US" dirty="0">
                <a:solidFill>
                  <a:srgbClr val="3E3F41"/>
                </a:solidFill>
                <a:ea typeface="Microsoft YaHei" panose="020B0503020204020204" pitchFamily="34" charset="-122"/>
              </a:rPr>
              <a:t>During this phase, provide plenty of opportunities for children to learn and practise the skills you wish to see in the writing, focusing on the needs of the children in your class. Allow children to work in pairs or small groups to discuss and rehearse elements of writing. Make use of a working wall or writing journal to record examples of good practice.</a:t>
            </a:r>
          </a:p>
          <a:p>
            <a:pPr marL="0" indent="0" eaLnBrk="0" hangingPunct="0">
              <a:spcBef>
                <a:spcPts val="800"/>
              </a:spcBef>
            </a:pPr>
            <a:r>
              <a:rPr lang="en-GB" altLang="en-US" dirty="0">
                <a:solidFill>
                  <a:srgbClr val="3E3F41"/>
                </a:solidFill>
                <a:latin typeface="Comic Sans MS" panose="030F0702030302020204" pitchFamily="66" charset="0"/>
                <a:ea typeface="Microsoft YaHei" panose="020B0503020204020204" pitchFamily="34" charset="-122"/>
              </a:rPr>
              <a:t>During this phase, ensure that you physically show the children what to do when writing by modelling your thought processes and making it explicit how you make decisions to create the text. </a:t>
            </a:r>
          </a:p>
          <a:p>
            <a:pPr marL="0" indent="0">
              <a:spcBef>
                <a:spcPts val="800"/>
              </a:spcBef>
            </a:pPr>
            <a:r>
              <a:rPr lang="en-GB" altLang="en-US" b="1" dirty="0">
                <a:solidFill>
                  <a:srgbClr val="3E3F41"/>
                </a:solidFill>
                <a:latin typeface="Comic Sans MS" panose="030F0702030302020204" pitchFamily="66" charset="0"/>
                <a:ea typeface="Microsoft YaHei" panose="020B0503020204020204" pitchFamily="34" charset="-122"/>
              </a:rPr>
              <a:t>Model:</a:t>
            </a:r>
            <a:br>
              <a:rPr lang="en-GB" altLang="en-US" dirty="0">
                <a:solidFill>
                  <a:srgbClr val="3E3F41"/>
                </a:solidFill>
                <a:latin typeface="Comic Sans MS" panose="030F0702030302020204" pitchFamily="66" charset="0"/>
                <a:ea typeface="Microsoft YaHei" panose="020B0503020204020204" pitchFamily="34" charset="-122"/>
              </a:rPr>
            </a:br>
            <a:r>
              <a:rPr lang="en-GB" altLang="en-US" dirty="0">
                <a:solidFill>
                  <a:srgbClr val="3E3F41"/>
                </a:solidFill>
                <a:latin typeface="Comic Sans MS" panose="030F0702030302020204" pitchFamily="66" charset="0"/>
              </a:rPr>
              <a:t>Drawing on research to select appropriate facts to appeal to the reader.</a:t>
            </a:r>
          </a:p>
          <a:p>
            <a:pPr marL="0" indent="0">
              <a:spcBef>
                <a:spcPts val="800"/>
              </a:spcBef>
            </a:pPr>
            <a:r>
              <a:rPr lang="en-GB" altLang="en-US" dirty="0">
                <a:solidFill>
                  <a:srgbClr val="3E3F41"/>
                </a:solidFill>
                <a:latin typeface="Comic Sans MS" panose="030F0702030302020204" pitchFamily="66" charset="0"/>
              </a:rPr>
              <a:t>Constructing sentences concisely when presenting facts.</a:t>
            </a:r>
          </a:p>
          <a:p>
            <a:pPr marL="0" indent="0">
              <a:spcBef>
                <a:spcPts val="800"/>
              </a:spcBef>
            </a:pPr>
            <a:r>
              <a:rPr lang="en-GB" altLang="en-US" dirty="0">
                <a:solidFill>
                  <a:srgbClr val="3E3F41"/>
                </a:solidFill>
                <a:latin typeface="Comic Sans MS" panose="030F0702030302020204" pitchFamily="66" charset="0"/>
              </a:rPr>
              <a:t>The use of techniques to make the reader consider, such as writing in the second person.</a:t>
            </a:r>
          </a:p>
          <a:p>
            <a:pPr marL="0" indent="0">
              <a:spcBef>
                <a:spcPts val="800"/>
              </a:spcBef>
            </a:pPr>
            <a:r>
              <a:rPr lang="en-GB" altLang="en-US" dirty="0">
                <a:solidFill>
                  <a:srgbClr val="3E3F41"/>
                </a:solidFill>
                <a:latin typeface="Comic Sans MS" panose="030F0702030302020204" pitchFamily="66" charset="0"/>
              </a:rPr>
              <a:t>Demonstrate using the working wall to retrieve previously recorded strategies and techniques.</a:t>
            </a:r>
            <a:endParaRPr lang="en-GB" altLang="en-US" dirty="0">
              <a:solidFill>
                <a:srgbClr val="3E3F41"/>
              </a:solidFill>
              <a:latin typeface="Comic Sans MS" panose="030F0702030302020204" pitchFamily="66" charset="0"/>
              <a:ea typeface="Microsoft YaHei" panose="020B0503020204020204" pitchFamily="34" charset="-122"/>
            </a:endParaRPr>
          </a:p>
          <a:p>
            <a:pPr marL="0" indent="0">
              <a:spcBef>
                <a:spcPts val="1000"/>
              </a:spcBef>
            </a:pPr>
            <a:endParaRPr lang="en-GB" altLang="en-US" dirty="0">
              <a:solidFill>
                <a:srgbClr val="3E3F41"/>
              </a:solidFill>
              <a:ea typeface="Microsoft YaHei" panose="020B0503020204020204" pitchFamily="34" charset="-122"/>
            </a:endParaRPr>
          </a:p>
        </p:txBody>
      </p:sp>
    </p:spTree>
    <p:extLst>
      <p:ext uri="{BB962C8B-B14F-4D97-AF65-F5344CB8AC3E}">
        <p14:creationId xmlns:p14="http://schemas.microsoft.com/office/powerpoint/2010/main" val="3651942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2AB0F6C-18DD-A544-B12A-43ACA2F9181F}"/>
              </a:ext>
            </a:extLst>
          </p:cNvPr>
          <p:cNvGrpSpPr/>
          <p:nvPr/>
        </p:nvGrpSpPr>
        <p:grpSpPr>
          <a:xfrm>
            <a:off x="1062681" y="819183"/>
            <a:ext cx="3550508" cy="5219633"/>
            <a:chOff x="1640263" y="1503386"/>
            <a:chExt cx="2948213" cy="4334194"/>
          </a:xfrm>
        </p:grpSpPr>
        <p:sp>
          <p:nvSpPr>
            <p:cNvPr id="6" name="Oval 11">
              <a:extLst>
                <a:ext uri="{FF2B5EF4-FFF2-40B4-BE49-F238E27FC236}">
                  <a16:creationId xmlns:a16="http://schemas.microsoft.com/office/drawing/2014/main" id="{32B26A40-93B3-9649-AE33-A6A73DFA9CBD}"/>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dirty="0"/>
            </a:p>
          </p:txBody>
        </p:sp>
        <p:sp>
          <p:nvSpPr>
            <p:cNvPr id="9" name="Oval 14">
              <a:extLst>
                <a:ext uri="{FF2B5EF4-FFF2-40B4-BE49-F238E27FC236}">
                  <a16:creationId xmlns:a16="http://schemas.microsoft.com/office/drawing/2014/main" id="{7D3495DD-C85D-1648-9CD4-C85515DBEE4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dirty="0"/>
            </a:p>
          </p:txBody>
        </p:sp>
        <p:sp>
          <p:nvSpPr>
            <p:cNvPr id="10" name="Oval 15">
              <a:extLst>
                <a:ext uri="{FF2B5EF4-FFF2-40B4-BE49-F238E27FC236}">
                  <a16:creationId xmlns:a16="http://schemas.microsoft.com/office/drawing/2014/main" id="{31F39B5C-A53B-3249-8D5E-8E60B089627C}"/>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dirty="0"/>
            </a:p>
          </p:txBody>
        </p:sp>
        <p:sp>
          <p:nvSpPr>
            <p:cNvPr id="12" name="Text Box 9">
              <a:extLst>
                <a:ext uri="{FF2B5EF4-FFF2-40B4-BE49-F238E27FC236}">
                  <a16:creationId xmlns:a16="http://schemas.microsoft.com/office/drawing/2014/main" id="{975846CC-7FBB-4548-8220-C7C8F555AF75}"/>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3" name="Text Box 10">
              <a:extLst>
                <a:ext uri="{FF2B5EF4-FFF2-40B4-BE49-F238E27FC236}">
                  <a16:creationId xmlns:a16="http://schemas.microsoft.com/office/drawing/2014/main" id="{C012B4F5-97E0-B945-8635-763B2AF4A4C3}"/>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4" name="Text Box 12">
              <a:extLst>
                <a:ext uri="{FF2B5EF4-FFF2-40B4-BE49-F238E27FC236}">
                  <a16:creationId xmlns:a16="http://schemas.microsoft.com/office/drawing/2014/main" id="{41C9DB65-73E7-314E-A37D-52EF7481CF34}"/>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5" name="Text Box 13">
              <a:extLst>
                <a:ext uri="{FF2B5EF4-FFF2-40B4-BE49-F238E27FC236}">
                  <a16:creationId xmlns:a16="http://schemas.microsoft.com/office/drawing/2014/main" id="{313F1A7C-F3C3-9A46-99C2-37BAFF77FDC8}"/>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16" name="Straight Arrow Connector 15">
              <a:extLst>
                <a:ext uri="{FF2B5EF4-FFF2-40B4-BE49-F238E27FC236}">
                  <a16:creationId xmlns:a16="http://schemas.microsoft.com/office/drawing/2014/main" id="{C10E2FB8-C56B-5143-AE9A-61949AB6DF6D}"/>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C4D3C5F-3B36-1C4E-B76C-7A5A2CABD13D}"/>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4AB0BF8-B363-8746-839A-4A4DE25D2439}"/>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20" name="Rectangle 4">
            <a:extLst>
              <a:ext uri="{FF2B5EF4-FFF2-40B4-BE49-F238E27FC236}">
                <a16:creationId xmlns:a16="http://schemas.microsoft.com/office/drawing/2014/main" id="{4EA7AD61-C701-FE4C-B92C-1697354CD08D}"/>
              </a:ext>
            </a:extLst>
          </p:cNvPr>
          <p:cNvSpPr>
            <a:spLocks noChangeArrowheads="1"/>
          </p:cNvSpPr>
          <p:nvPr/>
        </p:nvSpPr>
        <p:spPr bwMode="auto">
          <a:xfrm>
            <a:off x="5056832" y="886916"/>
            <a:ext cx="6169968" cy="5313398"/>
          </a:xfrm>
          <a:prstGeom prst="rect">
            <a:avLst/>
          </a:prstGeom>
          <a:solidFill>
            <a:schemeClr val="bg1">
              <a:alpha val="20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25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FontTx/>
              <a:buNone/>
            </a:pPr>
            <a:r>
              <a:rPr lang="en-US" altLang="en-US" sz="1600" dirty="0">
                <a:solidFill>
                  <a:srgbClr val="3E3F41"/>
                </a:solidFill>
                <a:ea typeface="Microsoft YaHei" panose="020B0503020204020204" pitchFamily="34" charset="-122"/>
              </a:rPr>
              <a:t>The activities in this unit of work have been designed to follow the teaching sequence from reading to writing and examples are provided of persuasive texts in a similar context.</a:t>
            </a:r>
          </a:p>
          <a:p>
            <a:pPr indent="0">
              <a:spcBef>
                <a:spcPts val="1000"/>
              </a:spcBef>
              <a:buFontTx/>
              <a:buNone/>
            </a:pPr>
            <a:r>
              <a:rPr lang="en-GB" altLang="en-US" sz="1600" dirty="0">
                <a:solidFill>
                  <a:srgbClr val="3E3F41"/>
                </a:solidFill>
                <a:ea typeface="Microsoft YaHei" panose="020B0503020204020204" pitchFamily="34" charset="-122"/>
              </a:rPr>
              <a:t>There are specific activities to teach grammar, punctuation and vocabulary but teachers will identify further opportunities to meet the needs of the children in their classes. </a:t>
            </a:r>
          </a:p>
          <a:p>
            <a:pPr indent="0">
              <a:spcBef>
                <a:spcPts val="1000"/>
              </a:spcBef>
              <a:buFontTx/>
              <a:buNone/>
            </a:pPr>
            <a:r>
              <a:rPr lang="en-GB" altLang="en-US" sz="1600" dirty="0">
                <a:solidFill>
                  <a:srgbClr val="3E3F41"/>
                </a:solidFill>
                <a:ea typeface="Microsoft YaHei" panose="020B0503020204020204" pitchFamily="34" charset="-122"/>
              </a:rPr>
              <a:t>It is not intended to be a prescriptive unit of work where all activities are worked through slavishly, but rather as a repository of possible</a:t>
            </a:r>
            <a:r>
              <a:rPr lang="en-US" altLang="en-US" sz="1600" dirty="0">
                <a:solidFill>
                  <a:srgbClr val="3E3F41"/>
                </a:solidFill>
                <a:ea typeface="Microsoft YaHei" panose="020B0503020204020204" pitchFamily="34" charset="-122"/>
              </a:rPr>
              <a:t> teaching opportunities</a:t>
            </a:r>
            <a:r>
              <a:rPr lang="en-GB" altLang="en-US" sz="1600" dirty="0">
                <a:solidFill>
                  <a:srgbClr val="3E3F41"/>
                </a:solidFill>
                <a:ea typeface="Microsoft YaHei" panose="020B0503020204020204" pitchFamily="34" charset="-122"/>
              </a:rPr>
              <a:t>. Teachers should select from, and adapt, the</a:t>
            </a:r>
            <a:r>
              <a:rPr lang="en-US" altLang="en-US" sz="1600" dirty="0">
                <a:solidFill>
                  <a:srgbClr val="3E3F41"/>
                </a:solidFill>
                <a:ea typeface="Microsoft YaHei" panose="020B0503020204020204" pitchFamily="34" charset="-122"/>
              </a:rPr>
              <a:t> range of suggested activities </a:t>
            </a:r>
            <a:r>
              <a:rPr lang="en-GB" altLang="en-US" sz="1600" dirty="0">
                <a:solidFill>
                  <a:srgbClr val="3E3F41"/>
                </a:solidFill>
                <a:ea typeface="Microsoft YaHei" panose="020B0503020204020204" pitchFamily="34" charset="-122"/>
              </a:rPr>
              <a:t>to meet the needs of the children they teach.</a:t>
            </a:r>
          </a:p>
          <a:p>
            <a:pPr indent="0">
              <a:spcBef>
                <a:spcPts val="1000"/>
              </a:spcBef>
              <a:buFontTx/>
              <a:buNone/>
            </a:pPr>
            <a:r>
              <a:rPr lang="en-GB" altLang="en-US" sz="1600" dirty="0">
                <a:solidFill>
                  <a:srgbClr val="3E3F41"/>
                </a:solidFill>
                <a:ea typeface="Microsoft YaHei" panose="020B0503020204020204" pitchFamily="34" charset="-122"/>
              </a:rPr>
              <a:t>There are opportunities to </a:t>
            </a:r>
            <a:r>
              <a:rPr lang="en-US" altLang="en-US" sz="1600" dirty="0">
                <a:solidFill>
                  <a:srgbClr val="3E3F41"/>
                </a:solidFill>
                <a:ea typeface="Microsoft YaHei" panose="020B0503020204020204" pitchFamily="34" charset="-122"/>
              </a:rPr>
              <a:t>immerse the children in the theme with suggested links and texts. There are further opportunities for children to develop the idea of persuasive language further, for example creating their own television adverts for the theme park which is the topic of this unit.</a:t>
            </a:r>
            <a:endParaRPr lang="en-GB" altLang="en-US" sz="1600" dirty="0">
              <a:solidFill>
                <a:srgbClr val="3E3F41"/>
              </a:solidFill>
              <a:ea typeface="Microsoft YaHei" panose="020B0503020204020204" pitchFamily="34" charset="-122"/>
            </a:endParaRPr>
          </a:p>
          <a:p>
            <a:pPr indent="0">
              <a:spcBef>
                <a:spcPts val="1000"/>
              </a:spcBef>
              <a:buFontTx/>
              <a:buNone/>
            </a:pPr>
            <a:r>
              <a:rPr lang="en-GB" altLang="en-US" sz="1600" dirty="0">
                <a:solidFill>
                  <a:srgbClr val="3E3F41"/>
                </a:solidFill>
                <a:ea typeface="Microsoft YaHei" panose="020B0503020204020204" pitchFamily="34" charset="-122"/>
              </a:rPr>
              <a:t>Some slides contain additional teacher guidance in the ‘Notes’ area of the slides which will not be visible to the children.</a:t>
            </a:r>
          </a:p>
        </p:txBody>
      </p:sp>
    </p:spTree>
    <p:extLst>
      <p:ext uri="{BB962C8B-B14F-4D97-AF65-F5344CB8AC3E}">
        <p14:creationId xmlns:p14="http://schemas.microsoft.com/office/powerpoint/2010/main" val="1600490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
            <a:extLst>
              <a:ext uri="{FF2B5EF4-FFF2-40B4-BE49-F238E27FC236}">
                <a16:creationId xmlns:a16="http://schemas.microsoft.com/office/drawing/2014/main" id="{06856400-79A4-D549-9651-BEE7082CB106}"/>
              </a:ext>
            </a:extLst>
          </p:cNvPr>
          <p:cNvSpPr txBox="1">
            <a:spLocks noChangeArrowheads="1"/>
          </p:cNvSpPr>
          <p:nvPr/>
        </p:nvSpPr>
        <p:spPr bwMode="auto">
          <a:xfrm>
            <a:off x="1390502" y="1869410"/>
            <a:ext cx="9658500" cy="2698175"/>
          </a:xfrm>
          <a:prstGeom prst="rect">
            <a:avLst/>
          </a:prstGeom>
          <a:noFill/>
          <a:ln>
            <a:noFill/>
          </a:ln>
          <a:effectLst/>
        </p:spPr>
        <p:txBody>
          <a:bodyPr wrap="square">
            <a:spAutoFit/>
          </a:bodyPr>
          <a:lstStyle>
            <a:lvl1pPr marL="355600" indent="-355600">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marL="227013" indent="-227013">
              <a:spcBef>
                <a:spcPts val="1300"/>
              </a:spcBef>
              <a:buClr>
                <a:srgbClr val="0070C0"/>
              </a:buClr>
              <a:buFont typeface="Arial" panose="020B0604020202020204" pitchFamily="34" charset="0"/>
              <a:buChar char="•"/>
            </a:pPr>
            <a:r>
              <a:rPr lang="en-GB" altLang="en-US" sz="1800" dirty="0">
                <a:solidFill>
                  <a:srgbClr val="3E3F41"/>
                </a:solidFill>
              </a:rPr>
              <a:t>Provide multiple and meaningful opportunities to practise reading different texts in subject-specific contexts</a:t>
            </a:r>
          </a:p>
          <a:p>
            <a:pPr marL="227013" indent="-227013">
              <a:spcBef>
                <a:spcPts val="1300"/>
              </a:spcBef>
              <a:buClr>
                <a:srgbClr val="0070C0"/>
              </a:buClr>
              <a:buFont typeface="Arial" panose="020B0604020202020204" pitchFamily="34" charset="0"/>
              <a:buChar char="•"/>
            </a:pPr>
            <a:r>
              <a:rPr lang="en-GB" altLang="en-US" sz="1800" dirty="0">
                <a:solidFill>
                  <a:srgbClr val="3E3F41"/>
                </a:solidFill>
              </a:rPr>
              <a:t>Pre-expose children to relevant background knowledge</a:t>
            </a:r>
          </a:p>
          <a:p>
            <a:pPr marL="227013" indent="-227013">
              <a:spcBef>
                <a:spcPts val="1300"/>
              </a:spcBef>
              <a:buClr>
                <a:srgbClr val="0070C0"/>
              </a:buClr>
              <a:buFont typeface="Arial" panose="020B0604020202020204" pitchFamily="34" charset="0"/>
              <a:buChar char="•"/>
            </a:pPr>
            <a:r>
              <a:rPr lang="en-GB" altLang="en-US" sz="1800" dirty="0">
                <a:solidFill>
                  <a:srgbClr val="3E3F41"/>
                </a:solidFill>
              </a:rPr>
              <a:t>Pre-expose children to unknown or unfamiliar vocabulary</a:t>
            </a:r>
          </a:p>
          <a:p>
            <a:pPr marL="227013" indent="-227013">
              <a:spcBef>
                <a:spcPts val="1300"/>
              </a:spcBef>
              <a:buClr>
                <a:srgbClr val="0070C0"/>
              </a:buClr>
              <a:buFont typeface="Arial" panose="020B0604020202020204" pitchFamily="34" charset="0"/>
              <a:buChar char="•"/>
            </a:pPr>
            <a:r>
              <a:rPr lang="en-GB" altLang="en-US" sz="1800" dirty="0">
                <a:solidFill>
                  <a:srgbClr val="3E3F41"/>
                </a:solidFill>
              </a:rPr>
              <a:t>Identify natural links with what they already know: text-to-self, text-to-text and text-to-world connections</a:t>
            </a:r>
          </a:p>
          <a:p>
            <a:pPr marL="227013" indent="-227013">
              <a:spcBef>
                <a:spcPts val="1300"/>
              </a:spcBef>
              <a:buClr>
                <a:srgbClr val="0070C0"/>
              </a:buClr>
              <a:buFont typeface="Arial" panose="020B0604020202020204" pitchFamily="34" charset="0"/>
              <a:buChar char="•"/>
            </a:pPr>
            <a:r>
              <a:rPr lang="en-GB" altLang="en-US" sz="1800" dirty="0">
                <a:solidFill>
                  <a:srgbClr val="3E3F41"/>
                </a:solidFill>
              </a:rPr>
              <a:t>Identify children who are ‘experts’ in a particular field and build upon their knowledge</a:t>
            </a:r>
          </a:p>
        </p:txBody>
      </p:sp>
      <p:sp>
        <p:nvSpPr>
          <p:cNvPr id="20" name="Subtitle 2">
            <a:extLst>
              <a:ext uri="{FF2B5EF4-FFF2-40B4-BE49-F238E27FC236}">
                <a16:creationId xmlns:a16="http://schemas.microsoft.com/office/drawing/2014/main" id="{FDD5E63B-086E-3041-9992-6EA820CB76D4}"/>
              </a:ext>
            </a:extLst>
          </p:cNvPr>
          <p:cNvSpPr txBox="1">
            <a:spLocks/>
          </p:cNvSpPr>
          <p:nvPr/>
        </p:nvSpPr>
        <p:spPr>
          <a:xfrm>
            <a:off x="0" y="654977"/>
            <a:ext cx="12192000" cy="9461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Strategies for teaching non-fiction</a:t>
            </a:r>
            <a:br>
              <a:rPr lang="en-GB" sz="3000" b="1" dirty="0">
                <a:solidFill>
                  <a:srgbClr val="0070C0"/>
                </a:solidFill>
                <a:latin typeface="Comic Sans MS" panose="030F0902030302020204" pitchFamily="66" charset="0"/>
              </a:rPr>
            </a:br>
            <a:r>
              <a:rPr lang="en-GB" sz="3000" b="1" dirty="0">
                <a:solidFill>
                  <a:srgbClr val="0070C0"/>
                </a:solidFill>
                <a:latin typeface="Comic Sans MS" panose="030F0902030302020204" pitchFamily="66" charset="0"/>
              </a:rPr>
              <a:t>reading and writing</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2" name="Rectangle 4">
            <a:extLst>
              <a:ext uri="{FF2B5EF4-FFF2-40B4-BE49-F238E27FC236}">
                <a16:creationId xmlns:a16="http://schemas.microsoft.com/office/drawing/2014/main" id="{0E9CC2C2-6D2F-BC49-BA81-69A6E02BEA5E}"/>
              </a:ext>
            </a:extLst>
          </p:cNvPr>
          <p:cNvSpPr>
            <a:spLocks noChangeArrowheads="1"/>
          </p:cNvSpPr>
          <p:nvPr/>
        </p:nvSpPr>
        <p:spPr bwMode="auto">
          <a:xfrm>
            <a:off x="1450596" y="5328908"/>
            <a:ext cx="9413520" cy="679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SzPct val="45000"/>
              <a:buFont typeface="Corbel" panose="020B0503020204020204" pitchFamily="34" charset="0"/>
              <a:buNone/>
            </a:pPr>
            <a:r>
              <a:rPr lang="en-GB" altLang="en-US" sz="1900" dirty="0">
                <a:solidFill>
                  <a:srgbClr val="414042"/>
                </a:solidFill>
              </a:rPr>
              <a:t>What other strategies or approaches have you used to support the comprehension of non fiction texts?</a:t>
            </a:r>
          </a:p>
        </p:txBody>
      </p:sp>
      <p:grpSp>
        <p:nvGrpSpPr>
          <p:cNvPr id="3" name="Group 2">
            <a:extLst>
              <a:ext uri="{FF2B5EF4-FFF2-40B4-BE49-F238E27FC236}">
                <a16:creationId xmlns:a16="http://schemas.microsoft.com/office/drawing/2014/main" id="{FFBCF346-0C02-F74C-89B4-6D1048E514CB}"/>
              </a:ext>
            </a:extLst>
          </p:cNvPr>
          <p:cNvGrpSpPr/>
          <p:nvPr/>
        </p:nvGrpSpPr>
        <p:grpSpPr>
          <a:xfrm>
            <a:off x="1475996" y="4699141"/>
            <a:ext cx="1417106" cy="629767"/>
            <a:chOff x="1447421" y="5108827"/>
            <a:chExt cx="1171682" cy="629767"/>
          </a:xfrm>
        </p:grpSpPr>
        <p:sp>
          <p:nvSpPr>
            <p:cNvPr id="7" name="TextBox 6">
              <a:extLst>
                <a:ext uri="{FF2B5EF4-FFF2-40B4-BE49-F238E27FC236}">
                  <a16:creationId xmlns:a16="http://schemas.microsoft.com/office/drawing/2014/main" id="{61290FBF-2217-624E-B2B2-15682BD4BA92}"/>
                </a:ext>
              </a:extLst>
            </p:cNvPr>
            <p:cNvSpPr txBox="1"/>
            <p:nvPr/>
          </p:nvSpPr>
          <p:spPr>
            <a:xfrm flipH="1">
              <a:off x="1450596" y="5108827"/>
              <a:ext cx="1168507" cy="400110"/>
            </a:xfrm>
            <a:prstGeom prst="rect">
              <a:avLst/>
            </a:prstGeom>
            <a:noFill/>
          </p:spPr>
          <p:txBody>
            <a:bodyPr wrap="square">
              <a:spAutoFit/>
            </a:bodyPr>
            <a:lstStyle/>
            <a:p>
              <a:r>
                <a:rPr lang="en-GB" altLang="en-US" sz="2000" b="1" dirty="0">
                  <a:solidFill>
                    <a:srgbClr val="0070C0"/>
                  </a:solidFill>
                  <a:latin typeface="Comic Sans MS" panose="030F0902030302020204" pitchFamily="66" charset="0"/>
                </a:rPr>
                <a:t>Reflect:</a:t>
              </a:r>
              <a:endParaRPr lang="en-US" sz="2000" b="1" dirty="0">
                <a:solidFill>
                  <a:srgbClr val="0070C0"/>
                </a:solidFill>
                <a:latin typeface="Comic Sans MS" panose="030F0902030302020204" pitchFamily="66" charset="0"/>
              </a:endParaRPr>
            </a:p>
          </p:txBody>
        </p:sp>
        <p:sp>
          <p:nvSpPr>
            <p:cNvPr id="8" name="TextBox 7">
              <a:extLst>
                <a:ext uri="{FF2B5EF4-FFF2-40B4-BE49-F238E27FC236}">
                  <a16:creationId xmlns:a16="http://schemas.microsoft.com/office/drawing/2014/main" id="{BE6AE2BB-4B84-4145-B5F9-19F7A05CC9D8}"/>
                </a:ext>
              </a:extLst>
            </p:cNvPr>
            <p:cNvSpPr txBox="1"/>
            <p:nvPr/>
          </p:nvSpPr>
          <p:spPr>
            <a:xfrm rot="10800000" flipH="1">
              <a:off x="1447421" y="5338484"/>
              <a:ext cx="1168507" cy="400110"/>
            </a:xfrm>
            <a:prstGeom prst="rect">
              <a:avLst/>
            </a:prstGeom>
            <a:noFill/>
            <a:scene3d>
              <a:camera prst="orthographicFront">
                <a:rot lat="0" lon="10800000" rev="0"/>
              </a:camera>
              <a:lightRig rig="threePt" dir="t"/>
            </a:scene3d>
          </p:spPr>
          <p:txBody>
            <a:bodyPr wrap="square">
              <a:spAutoFit/>
            </a:bodyPr>
            <a:lstStyle/>
            <a:p>
              <a:r>
                <a:rPr lang="en-GB" altLang="en-US" sz="2000" b="1" dirty="0">
                  <a:solidFill>
                    <a:srgbClr val="0070C0"/>
                  </a:solidFill>
                  <a:latin typeface="Comic Sans MS" panose="030F0902030302020204" pitchFamily="66" charset="0"/>
                </a:rPr>
                <a:t>Reflect:</a:t>
              </a:r>
              <a:endParaRPr lang="en-US" sz="2000" b="1" dirty="0">
                <a:solidFill>
                  <a:srgbClr val="0070C0"/>
                </a:solidFill>
                <a:latin typeface="Comic Sans MS" panose="030F0902030302020204" pitchFamily="66" charset="0"/>
              </a:endParaRPr>
            </a:p>
          </p:txBody>
        </p:sp>
      </p:grpSp>
    </p:spTree>
    <p:extLst>
      <p:ext uri="{BB962C8B-B14F-4D97-AF65-F5344CB8AC3E}">
        <p14:creationId xmlns:p14="http://schemas.microsoft.com/office/powerpoint/2010/main" val="1793942863"/>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24308</TotalTime>
  <Words>9076</Words>
  <Application>Microsoft Macintosh PowerPoint</Application>
  <PresentationFormat>Widescreen</PresentationFormat>
  <Paragraphs>711</Paragraphs>
  <Slides>58</Slides>
  <Notes>55</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58</vt:i4>
      </vt:variant>
    </vt:vector>
  </HeadingPairs>
  <TitlesOfParts>
    <vt:vector size="70" baseType="lpstr">
      <vt:lpstr>Arial</vt:lpstr>
      <vt:lpstr>Arial Black</vt:lpstr>
      <vt:lpstr>Arial Narrow</vt:lpstr>
      <vt:lpstr>Calibri</vt:lpstr>
      <vt:lpstr>Calibri Light</vt:lpstr>
      <vt:lpstr>Comic Sans MS</vt:lpstr>
      <vt:lpstr>Corbel</vt:lpstr>
      <vt:lpstr>Lora</vt:lpstr>
      <vt:lpstr>Old English Text MT</vt:lpstr>
      <vt:lpstr>Times New Roman</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sandra moyes</cp:lastModifiedBy>
  <cp:revision>2514</cp:revision>
  <dcterms:created xsi:type="dcterms:W3CDTF">2021-01-11T17:47:06Z</dcterms:created>
  <dcterms:modified xsi:type="dcterms:W3CDTF">2023-04-11T09:21:56Z</dcterms:modified>
</cp:coreProperties>
</file>