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63"/>
  </p:notesMasterIdLst>
  <p:sldIdLst>
    <p:sldId id="274" r:id="rId3"/>
    <p:sldId id="277" r:id="rId4"/>
    <p:sldId id="278" r:id="rId5"/>
    <p:sldId id="279" r:id="rId6"/>
    <p:sldId id="280" r:id="rId7"/>
    <p:sldId id="385" r:id="rId8"/>
    <p:sldId id="410" r:id="rId9"/>
    <p:sldId id="283" r:id="rId10"/>
    <p:sldId id="285" r:id="rId11"/>
    <p:sldId id="288" r:id="rId12"/>
    <p:sldId id="286" r:id="rId13"/>
    <p:sldId id="416" r:id="rId14"/>
    <p:sldId id="492" r:id="rId15"/>
    <p:sldId id="494" r:id="rId16"/>
    <p:sldId id="495" r:id="rId17"/>
    <p:sldId id="496" r:id="rId18"/>
    <p:sldId id="643" r:id="rId19"/>
    <p:sldId id="642" r:id="rId20"/>
    <p:sldId id="644" r:id="rId21"/>
    <p:sldId id="645" r:id="rId22"/>
    <p:sldId id="646" r:id="rId23"/>
    <p:sldId id="647" r:id="rId24"/>
    <p:sldId id="648" r:id="rId25"/>
    <p:sldId id="649" r:id="rId26"/>
    <p:sldId id="650" r:id="rId27"/>
    <p:sldId id="651" r:id="rId28"/>
    <p:sldId id="652" r:id="rId29"/>
    <p:sldId id="510" r:id="rId30"/>
    <p:sldId id="296" r:id="rId31"/>
    <p:sldId id="297" r:id="rId32"/>
    <p:sldId id="653" r:id="rId33"/>
    <p:sldId id="512" r:id="rId34"/>
    <p:sldId id="654" r:id="rId35"/>
    <p:sldId id="655" r:id="rId36"/>
    <p:sldId id="511" r:id="rId37"/>
    <p:sldId id="305" r:id="rId38"/>
    <p:sldId id="656" r:id="rId39"/>
    <p:sldId id="657" r:id="rId40"/>
    <p:sldId id="658" r:id="rId41"/>
    <p:sldId id="659" r:id="rId42"/>
    <p:sldId id="660" r:id="rId43"/>
    <p:sldId id="661" r:id="rId44"/>
    <p:sldId id="676" r:id="rId45"/>
    <p:sldId id="664" r:id="rId46"/>
    <p:sldId id="662" r:id="rId47"/>
    <p:sldId id="665" r:id="rId48"/>
    <p:sldId id="663" r:id="rId49"/>
    <p:sldId id="666" r:id="rId50"/>
    <p:sldId id="667" r:id="rId51"/>
    <p:sldId id="668" r:id="rId52"/>
    <p:sldId id="669" r:id="rId53"/>
    <p:sldId id="670" r:id="rId54"/>
    <p:sldId id="671" r:id="rId55"/>
    <p:sldId id="672" r:id="rId56"/>
    <p:sldId id="677" r:id="rId57"/>
    <p:sldId id="674" r:id="rId58"/>
    <p:sldId id="675" r:id="rId59"/>
    <p:sldId id="378" r:id="rId60"/>
    <p:sldId id="275" r:id="rId61"/>
    <p:sldId id="375"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1300" userDrawn="1">
          <p15:clr>
            <a:srgbClr val="A4A3A4"/>
          </p15:clr>
        </p15:guide>
        <p15:guide id="4" pos="2139" userDrawn="1">
          <p15:clr>
            <a:srgbClr val="A4A3A4"/>
          </p15:clr>
        </p15:guide>
        <p15:guide id="5" pos="1640" userDrawn="1">
          <p15:clr>
            <a:srgbClr val="A4A3A4"/>
          </p15:clr>
        </p15:guide>
        <p15:guide id="8" pos="6040" userDrawn="1">
          <p15:clr>
            <a:srgbClr val="A4A3A4"/>
          </p15:clr>
        </p15:guide>
        <p15:guide id="9" pos="5360" userDrawn="1">
          <p15:clr>
            <a:srgbClr val="A4A3A4"/>
          </p15:clr>
        </p15:guide>
        <p15:guide id="10" orient="horz" pos="1979" userDrawn="1">
          <p15:clr>
            <a:srgbClr val="A4A3A4"/>
          </p15:clr>
        </p15:guide>
        <p15:guide id="11" orient="horz" pos="550" userDrawn="1">
          <p15:clr>
            <a:srgbClr val="A4A3A4"/>
          </p15:clr>
        </p15:guide>
        <p15:guide id="13" orient="horz" pos="1207" userDrawn="1">
          <p15:clr>
            <a:srgbClr val="A4A3A4"/>
          </p15:clr>
        </p15:guide>
        <p15:guide id="14" orient="horz" pos="4088" userDrawn="1">
          <p15:clr>
            <a:srgbClr val="A4A3A4"/>
          </p15:clr>
        </p15:guide>
        <p15:guide id="15" orient="horz" pos="3793" userDrawn="1">
          <p15:clr>
            <a:srgbClr val="A4A3A4"/>
          </p15:clr>
        </p15:guide>
        <p15:guide id="16" orient="horz" pos="4065" userDrawn="1">
          <p15:clr>
            <a:srgbClr val="A4A3A4"/>
          </p15:clr>
        </p15:guide>
        <p15:guide id="17" orient="horz" pos="413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414042"/>
    <a:srgbClr val="39AB47"/>
    <a:srgbClr val="D8222A"/>
    <a:srgbClr val="CC0099"/>
    <a:srgbClr val="3E3F41"/>
    <a:srgbClr val="EC7206"/>
    <a:srgbClr val="F3C4D3"/>
    <a:srgbClr val="FDAD2D"/>
    <a:srgbClr val="27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45" autoAdjust="0"/>
    <p:restoredTop sz="78643" autoAdjust="0"/>
  </p:normalViewPr>
  <p:slideViewPr>
    <p:cSldViewPr snapToGrid="0" snapToObjects="1">
      <p:cViewPr varScale="1">
        <p:scale>
          <a:sx n="48" d="100"/>
          <a:sy n="48" d="100"/>
        </p:scale>
        <p:origin x="58" y="398"/>
      </p:cViewPr>
      <p:guideLst>
        <p:guide pos="1300"/>
        <p:guide pos="2139"/>
        <p:guide pos="1640"/>
        <p:guide pos="6040"/>
        <p:guide pos="5360"/>
        <p:guide orient="horz" pos="1979"/>
        <p:guide orient="horz" pos="550"/>
        <p:guide orient="horz" pos="1207"/>
        <p:guide orient="horz" pos="4088"/>
        <p:guide orient="horz" pos="3793"/>
        <p:guide orient="horz" pos="4065"/>
        <p:guide orient="horz" pos="4133"/>
      </p:guideLst>
    </p:cSldViewPr>
  </p:slideViewPr>
  <p:notesTextViewPr>
    <p:cViewPr>
      <p:scale>
        <a:sx n="1" d="1"/>
        <a:sy n="1" d="1"/>
      </p:scale>
      <p:origin x="0" y="0"/>
    </p:cViewPr>
  </p:notesTextViewPr>
  <p:notesViewPr>
    <p:cSldViewPr snapToGrid="0" snapToObjects="1">
      <p:cViewPr varScale="1">
        <p:scale>
          <a:sx n="142" d="100"/>
          <a:sy n="142" d="100"/>
        </p:scale>
        <p:origin x="3464" y="16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4/7/2023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Provide plenty of opportunities to immerse children in poetry. Through poetry, children can feel the rhythms and flows of complicated language without the need for deep understanding. They can appreciate precise word choices, particularly in a diamante poem which does not have the distraction of other words around. Consider using other poetry on a similar theme to strengthen vocabulary, e.g. </a:t>
            </a:r>
            <a:r>
              <a:rPr lang="en-GB" altLang="en-US" i="1" dirty="0"/>
              <a:t>The Lost Words</a:t>
            </a:r>
            <a:r>
              <a:rPr lang="en-GB" altLang="en-US" dirty="0"/>
              <a:t> by Robert Macfarlane and Jackie Morris, or </a:t>
            </a:r>
            <a:r>
              <a:rPr lang="en-GB" altLang="en-US" i="1" dirty="0"/>
              <a:t>I Am the Seed That Grew the Tree - A Nature Poem for Every Day of the Year: National Trust - Poetry Collections </a:t>
            </a:r>
            <a:r>
              <a:rPr lang="en-GB" altLang="en-US" dirty="0"/>
              <a:t>by Fiona Waters and </a:t>
            </a:r>
            <a:r>
              <a:rPr lang="en-GB" altLang="en-US" dirty="0" err="1"/>
              <a:t>Frann</a:t>
            </a:r>
            <a:r>
              <a:rPr lang="en-GB" altLang="en-US" dirty="0"/>
              <a:t> Preston-Gannon.</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2447247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680325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Making the outcome clear at the outset gives a clear focus for where the work is leading. Diamante poems can have different structures. If this is too challenging for the children you teach, change it to suit.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23576809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ea typeface="Microsoft YaHei" panose="020B0503020204020204" pitchFamily="34" charset="-122"/>
              </a:rPr>
              <a:t>This objective applies to years 3 and 4. </a:t>
            </a:r>
          </a:p>
          <a:p>
            <a:pPr indent="7938">
              <a:spcBef>
                <a:spcPts val="1000"/>
              </a:spcBef>
            </a:pPr>
            <a:r>
              <a:rPr lang="en-GB" altLang="en-US" sz="2200" dirty="0">
                <a:solidFill>
                  <a:srgbClr val="414042"/>
                </a:solidFill>
              </a:rPr>
              <a:t>Terminology revisited from Year 2: noun, adjective, verb, including the use of the progressive form of verbs.</a:t>
            </a:r>
          </a:p>
          <a:p>
            <a:endParaRPr lang="en-GB" altLang="en-US" sz="12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25676115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a:t>
            </a:r>
            <a:r>
              <a:rPr lang="en-GB" altLang="en-US" dirty="0" err="1"/>
              <a:t>deally</a:t>
            </a:r>
            <a:r>
              <a:rPr lang="en-GB" altLang="en-US" dirty="0"/>
              <a:t>, children should experience at first hand what it is like to be in a forest or wood so if this is possible in the local area, a visit is recommended. If this is not possible or practical, display an image (or images) to generate vocabulary, focusing on nouns, verbs and adjectives. Lots of images of all kinds of forests can be found here: https://</a:t>
            </a:r>
            <a:r>
              <a:rPr lang="en-GB" altLang="en-US" dirty="0" err="1"/>
              <a:t>pixabay.com</a:t>
            </a:r>
            <a:r>
              <a:rPr lang="en-GB" altLang="en-US" dirty="0"/>
              <a:t>/images/search/forest/ and here: https://</a:t>
            </a:r>
            <a:r>
              <a:rPr lang="en-GB" altLang="en-US" dirty="0" err="1"/>
              <a:t>unsplash.com</a:t>
            </a:r>
            <a:r>
              <a:rPr lang="en-GB" altLang="en-US" dirty="0"/>
              <a:t>/s/photos/forest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29837562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Idea adapted from page 9 The Enormous Book of talk for Writing Games for KS2 by Pie and Poppy Corbett. This is a game that can be played frequently to support any type of writing. Done regularly, the children will improve their capacity to generate words. Once a list has been devised, the words could be used to create phrases which can be used in writing. The words provided here are examples. Use what the children in the class generate.</a:t>
            </a:r>
          </a:p>
          <a:p>
            <a:endParaRPr lang="en-US" dirty="0"/>
          </a:p>
          <a:p>
            <a:endParaRPr lang="en-GB" altLang="en-US" sz="12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34254589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are suggestions for possible words. Children may think of their own examples.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771181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Ensure that children know that these are </a:t>
            </a:r>
            <a:r>
              <a:rPr lang="en-GB" altLang="en-US" b="1" dirty="0"/>
              <a:t>phrases</a:t>
            </a:r>
            <a:r>
              <a:rPr lang="en-GB" altLang="en-US" dirty="0"/>
              <a:t> and not sentences. To use these progressive verbs in sentences, an auxiliary verb would be needed as well, e.g. </a:t>
            </a:r>
            <a:r>
              <a:rPr lang="en-GB" altLang="en-US" i="1" dirty="0"/>
              <a:t>branches sprawling across every space</a:t>
            </a:r>
            <a:r>
              <a:rPr lang="en-GB" altLang="en-US" dirty="0"/>
              <a:t> would be </a:t>
            </a:r>
            <a:r>
              <a:rPr lang="en-GB" altLang="en-US" i="1" dirty="0"/>
              <a:t>Branches </a:t>
            </a:r>
            <a:r>
              <a:rPr lang="en-GB" altLang="en-US" b="1" i="1" u="sng" dirty="0"/>
              <a:t>were</a:t>
            </a:r>
            <a:r>
              <a:rPr lang="en-GB" altLang="en-US" i="1" dirty="0"/>
              <a:t> sprawling across every space</a:t>
            </a:r>
            <a:r>
              <a:rPr lang="en-GB" altLang="en-US" dirty="0"/>
              <a: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2348757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1655227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3311538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Teaching Sequence for Writing is still the recommended approach to the teaching of reading and writing. Slides 1-Xx are specifically for </a:t>
            </a:r>
            <a:r>
              <a:rPr lang="en-US" altLang="en-US" dirty="0"/>
              <a:t>teachers; subsequent slides are intended to be used in the classroom with the children.</a:t>
            </a: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10644055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8425962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11475432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12507123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Loop game (this slide and the next), also provided on the accompanying Word document. Both can be edited. Print and cut out enough for all the children in your class.</a:t>
            </a:r>
          </a:p>
          <a:p>
            <a:r>
              <a:rPr lang="en-GB" altLang="en-US" dirty="0"/>
              <a:t>Further opportunities to explore negative prefixes creating antonyms will be identified in other areas, such as guided reading.</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25323154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Loop game (also supplied on the accompanying Word document). Please print and cut out enough for all the children in your class.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42622584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solidFill>
                  <a:srgbClr val="990033"/>
                </a:solidFill>
              </a:rPr>
              <a:t>This is an activity for pairs of children to generate alternative words with similar meanings. Children could make big posters of synonyms they find that could be displayed on the working wall and revisited frequently to play word games. Children should be encouraged to choose carefully to create shades of meaning. It is worth carrying out this activity with common words that children use to help them vary their writing, e.g. went, said, etc. NB Use of a thesaurus is not a requirement at Year 3 but can help children expand their vocabulary and explore shades of meaning. Teachers should decide on the appropriateness of the use of a thesaurus, either a paper version or online.</a:t>
            </a:r>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21383276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Children’s comments can lead the discussion picking up of different interpretations.</a:t>
            </a:r>
            <a:endParaRPr lang="en-GB" altLang="en-US" dirty="0"/>
          </a:p>
          <a:p>
            <a:r>
              <a:rPr lang="en-GB" altLang="en-US" i="1" dirty="0"/>
              <a:t>Structure the questioning to build in challenge and support.</a:t>
            </a:r>
          </a:p>
          <a:p>
            <a:r>
              <a:rPr lang="en-GB" altLang="en-US" i="1" dirty="0"/>
              <a:t>Children learn from each other by listening to classmates justify and elaborate.</a:t>
            </a:r>
          </a:p>
          <a:p>
            <a:r>
              <a:rPr lang="en-GB" altLang="en-US" i="1" dirty="0"/>
              <a:t>Supporting comments used with kind permission of https://</a:t>
            </a:r>
            <a:r>
              <a:rPr lang="en-GB" altLang="en-US" i="1" dirty="0" err="1"/>
              <a:t>jamesdurran.blog</a:t>
            </a:r>
            <a:r>
              <a:rPr lang="en-GB" altLang="en-US" i="1" dirty="0"/>
              <a:t>/</a:t>
            </a:r>
          </a:p>
          <a:p>
            <a:r>
              <a:rPr lang="en-GB" altLang="en-US" dirty="0"/>
              <a:t>Reading aloud with prosody is central to a poetry unit and needs to be modelled by the teacher.</a:t>
            </a:r>
          </a:p>
          <a:p>
            <a:r>
              <a:rPr lang="en-GB" altLang="en-US" dirty="0"/>
              <a:t> </a:t>
            </a:r>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31577753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sz="1200" i="1" dirty="0"/>
              <a:t>Importance of talk and analysis being rooted in personal response; </a:t>
            </a:r>
          </a:p>
          <a:p>
            <a:pPr eaLnBrk="1" hangingPunct="1"/>
            <a:r>
              <a:rPr lang="en-GB" altLang="en-US" sz="1200" i="1" dirty="0"/>
              <a:t>Give individuals or pairs their own copy of the text. A ‘Tell-me grid’ (supplied on the accompanying PDF file) recommended by Aidan Chambers is one mechanism for structuring thinking</a:t>
            </a:r>
          </a:p>
          <a:p>
            <a:pPr eaLnBrk="1" hangingPunct="1"/>
            <a:r>
              <a:rPr lang="en-GB" altLang="en-US" sz="1200" i="1" dirty="0"/>
              <a:t>Blend pair, small group and whole-class talk. </a:t>
            </a:r>
            <a:endParaRPr lang="en-GB" altLang="en-US" sz="1200" dirty="0"/>
          </a:p>
          <a:p>
            <a:pPr eaLnBrk="1" hangingPunct="1"/>
            <a:r>
              <a:rPr lang="en-GB" altLang="en-US" sz="1200" i="1" dirty="0"/>
              <a:t>Train pupils over time to talk in small groups; strategies for structuring talk (turn-taking in a given order, asking each other questions, etc) </a:t>
            </a:r>
            <a:endParaRPr lang="en-GB" altLang="en-US" sz="1200" dirty="0"/>
          </a:p>
          <a:p>
            <a:pPr eaLnBrk="1" hangingPunct="1"/>
            <a:r>
              <a:rPr lang="en-GB" altLang="en-US" sz="1200" i="1" dirty="0"/>
              <a:t>The teacher spends time joining tables; over a series of lessons, can interact with and assess individuals as you might in small group reading sessions</a:t>
            </a:r>
            <a:r>
              <a:rPr lang="en-GB" altLang="en-US" sz="1200" i="1" dirty="0">
                <a:ea typeface="Microsoft YaHei" panose="020B0503020204020204" pitchFamily="34" charset="-122"/>
              </a:rPr>
              <a:t>.</a:t>
            </a:r>
            <a:endParaRPr lang="en-GB" altLang="en-US" sz="1200" dirty="0"/>
          </a:p>
          <a:p>
            <a:pPr eaLnBrk="1" hangingPunct="1"/>
            <a:r>
              <a:rPr lang="en-GB" altLang="en-US" i="1" dirty="0"/>
              <a:t>.</a:t>
            </a:r>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14148028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t>Importance of talk and analysis being rooted in personal response; </a:t>
            </a:r>
          </a:p>
          <a:p>
            <a:pPr eaLnBrk="1" hangingPunct="1"/>
            <a:r>
              <a:rPr lang="en-GB" altLang="en-US" i="1" dirty="0"/>
              <a:t>Give individuals or pairs their own copy of the text. A ‘Tell-me grid’ (supplied on the accompanying PDF file) recommended by Aidan Chambers is one mechanism for structuring thinking. </a:t>
            </a:r>
          </a:p>
          <a:p>
            <a:pPr eaLnBrk="1" hangingPunct="1"/>
            <a:r>
              <a:rPr lang="en-GB" altLang="en-US" i="1" dirty="0"/>
              <a:t>Blend pair, small group and whole-class talk</a:t>
            </a:r>
            <a:endParaRPr lang="en-GB" altLang="en-US" dirty="0"/>
          </a:p>
          <a:p>
            <a:pPr eaLnBrk="1" hangingPunct="1"/>
            <a:r>
              <a:rPr lang="en-GB" altLang="en-US" i="1" dirty="0"/>
              <a:t>Train pupils over time to talk in small groups; strategies for structuring talk (turn-taking in a given order, asking each other questions, etc)</a:t>
            </a:r>
            <a:endParaRPr lang="en-GB" altLang="en-US" dirty="0"/>
          </a:p>
          <a:p>
            <a:pPr eaLnBrk="1" hangingPunct="1"/>
            <a:r>
              <a:rPr lang="en-GB" altLang="en-US" i="1" dirty="0"/>
              <a:t>The teacher spends time joining tables; over a series of lessons, can interact with and assess individuals as might in small group reading sessions</a:t>
            </a:r>
            <a:endParaRPr lang="en-GB" altLang="en-US" dirty="0"/>
          </a:p>
          <a:p>
            <a:pPr eaLnBrk="1" hangingPunct="1"/>
            <a:endParaRPr lang="en-GB"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3816906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Do not underestimate the investment made at the reading phase which will pay dividends in the writing phase.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two examples should be presented to the children, then time allowed for them to discuss. If teachers feel that the children are ready, they can encourage them to change some of the words and consider the effects of the changes.</a:t>
            </a:r>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5193117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sz="1200" i="1" dirty="0"/>
              <a:t>Importance of talk and analysis being rooted in personal response; </a:t>
            </a:r>
          </a:p>
          <a:p>
            <a:pPr eaLnBrk="1" hangingPunct="1"/>
            <a:r>
              <a:rPr lang="en-GB" altLang="en-US" sz="1200" i="1" dirty="0"/>
              <a:t>Give individuals or pairs their own copy of the text. A ‘Tell-me grid’ (referred to on the next slide, and supplied on the accompanying PDF file) recommended by Aidan Chambers is one mechanism for structuring thinking</a:t>
            </a:r>
          </a:p>
          <a:p>
            <a:pPr eaLnBrk="1" hangingPunct="1"/>
            <a:r>
              <a:rPr lang="en-GB" altLang="en-US" sz="1200" i="1" dirty="0"/>
              <a:t>Blend pair, small group and whole-class talk. </a:t>
            </a:r>
            <a:endParaRPr lang="en-GB" altLang="en-US" sz="1200" dirty="0"/>
          </a:p>
          <a:p>
            <a:pPr eaLnBrk="1" hangingPunct="1"/>
            <a:r>
              <a:rPr lang="en-GB" altLang="en-US" sz="1200" i="1" dirty="0"/>
              <a:t>Train pupils over time to talk in small groups; strategies for structuring talk (turn-taking in a given order, asking each other questions, etc) </a:t>
            </a:r>
            <a:endParaRPr lang="en-GB" altLang="en-US" sz="1200" dirty="0"/>
          </a:p>
          <a:p>
            <a:pPr eaLnBrk="1" hangingPunct="1"/>
            <a:r>
              <a:rPr lang="en-GB" altLang="en-US" sz="1200" i="1" dirty="0"/>
              <a:t>The teacher spends time joining tables; over a series of lessons, can interact with and assess individuals as might in small group reading sessions</a:t>
            </a:r>
            <a:r>
              <a:rPr lang="en-GB" altLang="en-US" sz="1200" i="1" dirty="0">
                <a:ea typeface="Microsoft YaHei" panose="020B0503020204020204" pitchFamily="34" charset="-122"/>
              </a:rPr>
              <a:t>.</a:t>
            </a:r>
            <a:endParaRPr lang="en-GB" altLang="en-US" sz="1200" dirty="0"/>
          </a:p>
          <a:p>
            <a:pPr eaLnBrk="1" hangingPunct="1"/>
            <a:r>
              <a:rPr lang="en-GB" altLang="en-US" i="1" dirty="0"/>
              <a:t>.</a:t>
            </a:r>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15283340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t>This Tell-Me grid is supplied on the accompanying PDF file.</a:t>
            </a:r>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28701687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19328679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sz="1200" dirty="0">
              <a:solidFill>
                <a:srgbClr val="414042"/>
              </a:solidFill>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14985617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Choose one or two objectives to be the main focus of studying the text with a poet’s eye. Use the word ‘poet’ when speaking to the children. They need to see themselves as poets.</a:t>
            </a:r>
          </a:p>
          <a:p>
            <a:r>
              <a:rPr lang="en-GB" altLang="en-US" dirty="0"/>
              <a:t>The wording of these response prompts is slightly different when reading as a poet.</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31934227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1370389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Nouns presented here are suggestions. Teachers should select the most appropriate.</a:t>
            </a:r>
          </a:p>
        </p:txBody>
      </p:sp>
      <p:sp>
        <p:nvSpPr>
          <p:cNvPr id="4" name="Slide Number Placeholder 3"/>
          <p:cNvSpPr>
            <a:spLocks noGrp="1"/>
          </p:cNvSpPr>
          <p:nvPr>
            <p:ph type="sldNum" sz="quarter" idx="5"/>
          </p:nvPr>
        </p:nvSpPr>
        <p:spPr/>
        <p:txBody>
          <a:bodyPr/>
          <a:lstStyle/>
          <a:p>
            <a:fld id="{311D70A8-8575-AB47-B894-1AEE29AFC934}" type="slidenum">
              <a:rPr lang="en-US" smtClean="0"/>
              <a:t>43</a:t>
            </a:fld>
            <a:endParaRPr lang="en-US"/>
          </a:p>
        </p:txBody>
      </p:sp>
    </p:spTree>
    <p:extLst>
      <p:ext uri="{BB962C8B-B14F-4D97-AF65-F5344CB8AC3E}">
        <p14:creationId xmlns:p14="http://schemas.microsoft.com/office/powerpoint/2010/main" val="8318790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idea that nouns follow determiners can be confusing if there is an adjective in between. Explain to children that if the adjective can be taken out e.g. ‘the tall trees’ becomes ‘the trees’, this verifies it’s a noun.</a:t>
            </a:r>
          </a:p>
          <a:p>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44</a:t>
            </a:fld>
            <a:endParaRPr lang="en-US"/>
          </a:p>
        </p:txBody>
      </p:sp>
    </p:spTree>
    <p:extLst>
      <p:ext uri="{BB962C8B-B14F-4D97-AF65-F5344CB8AC3E}">
        <p14:creationId xmlns:p14="http://schemas.microsoft.com/office/powerpoint/2010/main" val="7559997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Teachers should explain what is meant by precise and precision if necessary. (Choose just the right words in the right place)</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46</a:t>
            </a:fld>
            <a:endParaRPr lang="en-US"/>
          </a:p>
        </p:txBody>
      </p:sp>
    </p:spTree>
    <p:extLst>
      <p:ext uri="{BB962C8B-B14F-4D97-AF65-F5344CB8AC3E}">
        <p14:creationId xmlns:p14="http://schemas.microsoft.com/office/powerpoint/2010/main" val="2765434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47</a:t>
            </a:fld>
            <a:endParaRPr lang="en-US"/>
          </a:p>
        </p:txBody>
      </p:sp>
    </p:spTree>
    <p:extLst>
      <p:ext uri="{BB962C8B-B14F-4D97-AF65-F5344CB8AC3E}">
        <p14:creationId xmlns:p14="http://schemas.microsoft.com/office/powerpoint/2010/main" val="10590559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idea that nouns follow determiners can be confusing if there is an adjective in between. Explain to children that if the adjective can be taken out e.g. the tall trees becomes the trees, this verifies it’s a noun.</a:t>
            </a:r>
          </a:p>
          <a:p>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48</a:t>
            </a:fld>
            <a:endParaRPr lang="en-US"/>
          </a:p>
        </p:txBody>
      </p:sp>
    </p:spTree>
    <p:extLst>
      <p:ext uri="{BB962C8B-B14F-4D97-AF65-F5344CB8AC3E}">
        <p14:creationId xmlns:p14="http://schemas.microsoft.com/office/powerpoint/2010/main" val="30684050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49</a:t>
            </a:fld>
            <a:endParaRPr lang="en-US"/>
          </a:p>
        </p:txBody>
      </p:sp>
    </p:spTree>
    <p:extLst>
      <p:ext uri="{BB962C8B-B14F-4D97-AF65-F5344CB8AC3E}">
        <p14:creationId xmlns:p14="http://schemas.microsoft.com/office/powerpoint/2010/main" val="38494691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50</a:t>
            </a:fld>
            <a:endParaRPr lang="en-US"/>
          </a:p>
        </p:txBody>
      </p:sp>
    </p:spTree>
    <p:extLst>
      <p:ext uri="{BB962C8B-B14F-4D97-AF65-F5344CB8AC3E}">
        <p14:creationId xmlns:p14="http://schemas.microsoft.com/office/powerpoint/2010/main" val="17781694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Please note that the terminology ‘continuous’ and ‘progressive’ have the same meaning. ‘Progressive’ is used more overtly in the NC 2014 but the previous common term was ‘continuous’ and has been left in just this place.</a:t>
            </a:r>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51</a:t>
            </a:fld>
            <a:endParaRPr lang="en-US"/>
          </a:p>
        </p:txBody>
      </p:sp>
    </p:spTree>
    <p:extLst>
      <p:ext uri="{BB962C8B-B14F-4D97-AF65-F5344CB8AC3E}">
        <p14:creationId xmlns:p14="http://schemas.microsoft.com/office/powerpoint/2010/main" val="19446814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English language does not have a specific verb for the future tense but uses an auxiliary verb to indicate future, e.g. I will be.</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52</a:t>
            </a:fld>
            <a:endParaRPr lang="en-US"/>
          </a:p>
        </p:txBody>
      </p:sp>
    </p:spTree>
    <p:extLst>
      <p:ext uri="{BB962C8B-B14F-4D97-AF65-F5344CB8AC3E}">
        <p14:creationId xmlns:p14="http://schemas.microsoft.com/office/powerpoint/2010/main" val="32694259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53</a:t>
            </a:fld>
            <a:endParaRPr lang="en-US"/>
          </a:p>
        </p:txBody>
      </p:sp>
    </p:spTree>
    <p:extLst>
      <p:ext uri="{BB962C8B-B14F-4D97-AF65-F5344CB8AC3E}">
        <p14:creationId xmlns:p14="http://schemas.microsoft.com/office/powerpoint/2010/main" val="971457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Designed to revisit and strengthen vocabulary used in a text. Additional points may be awarded for additional word skills, such as identifying roots and affixes.</a:t>
            </a:r>
          </a:p>
          <a:p>
            <a:r>
              <a:rPr lang="en-GB" altLang="en-US" dirty="0"/>
              <a:t>May be edited and adapted for any text.</a:t>
            </a:r>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54</a:t>
            </a:fld>
            <a:endParaRPr lang="en-US"/>
          </a:p>
        </p:txBody>
      </p:sp>
    </p:spTree>
    <p:extLst>
      <p:ext uri="{BB962C8B-B14F-4D97-AF65-F5344CB8AC3E}">
        <p14:creationId xmlns:p14="http://schemas.microsoft.com/office/powerpoint/2010/main" val="20299535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teacher should call out synonyms for the words displayed. </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55</a:t>
            </a:fld>
            <a:endParaRPr lang="en-US"/>
          </a:p>
        </p:txBody>
      </p:sp>
    </p:spTree>
    <p:extLst>
      <p:ext uri="{BB962C8B-B14F-4D97-AF65-F5344CB8AC3E}">
        <p14:creationId xmlns:p14="http://schemas.microsoft.com/office/powerpoint/2010/main" val="20639237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56</a:t>
            </a:fld>
            <a:endParaRPr lang="en-US"/>
          </a:p>
        </p:txBody>
      </p:sp>
    </p:spTree>
    <p:extLst>
      <p:ext uri="{BB962C8B-B14F-4D97-AF65-F5344CB8AC3E}">
        <p14:creationId xmlns:p14="http://schemas.microsoft.com/office/powerpoint/2010/main" val="9211753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808522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modelling technique may be applied to any poem that has a a structure or pattern. Identify the techniques used in the poem then use as a scaffold to enable children to write their own poems.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57</a:t>
            </a:fld>
            <a:endParaRPr lang="en-US"/>
          </a:p>
        </p:txBody>
      </p:sp>
    </p:spTree>
    <p:extLst>
      <p:ext uri="{BB962C8B-B14F-4D97-AF65-F5344CB8AC3E}">
        <p14:creationId xmlns:p14="http://schemas.microsoft.com/office/powerpoint/2010/main" val="4577699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Co-construct the success criteria with the children and agree what the writing COULD include. This is modelled here but can be introduce at any point in the sequence and should reflect what the teacher and the children have identified as possible elements to include. The ‘ingredients’ of this type of poem are very general as each child’s poem should be unique to them.</a:t>
            </a:r>
          </a:p>
          <a:p>
            <a:r>
              <a:rPr lang="en-GB" altLang="en-US" dirty="0"/>
              <a:t>Any vocabulary recorded for potential use should only be capitalised where a capital letter is needed, e.g. the start of sentences, proper nouns. Otherwise, stick to lower case so when children use the words, they won’t capitalise them in the middle of a sentence.</a:t>
            </a:r>
          </a:p>
          <a:p>
            <a:r>
              <a:rPr lang="en-GB" altLang="en-US" dirty="0"/>
              <a:t>The agreed success criteria is a repository to select from, not a hard and fast ‘tick every item’.</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58</a:t>
            </a:fld>
            <a:endParaRPr lang="en-US"/>
          </a:p>
        </p:txBody>
      </p:sp>
    </p:spTree>
    <p:extLst>
      <p:ext uri="{BB962C8B-B14F-4D97-AF65-F5344CB8AC3E}">
        <p14:creationId xmlns:p14="http://schemas.microsoft.com/office/powerpoint/2010/main" val="36011815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60</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406283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latin typeface="Comic Sans MS" panose="030F0902030302020204" pitchFamily="66" charset="0"/>
              </a:rPr>
              <a:t>The poems selected are suggestions only. Teachers may choose to use the recommended approaches with poems of their own choice.</a:t>
            </a:r>
            <a:endParaRPr lang="en-GB" altLang="en-US" sz="800" dirty="0">
              <a:latin typeface="Comic Sans MS" panose="030F0902030302020204" pitchFamily="66" charset="0"/>
              <a:ea typeface="Microsoft YaHei" panose="020B0503020204020204" pitchFamily="34" charset="-122"/>
            </a:endParaRPr>
          </a:p>
          <a:p>
            <a:pPr eaLnBrk="1" hangingPunct="1"/>
            <a:endParaRPr lang="en-US"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777329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9263" eaLnBrk="1" hangingPunct="1">
              <a:spcBef>
                <a:spcPct val="0"/>
              </a:spcBef>
              <a:tabLst>
                <a:tab pos="723900" algn="l"/>
                <a:tab pos="1447800" algn="l"/>
                <a:tab pos="2171700" algn="l"/>
                <a:tab pos="2895600" algn="l"/>
                <a:tab pos="3619500" algn="l"/>
                <a:tab pos="4343400" algn="l"/>
                <a:tab pos="5067300" algn="l"/>
              </a:tabLst>
            </a:pPr>
            <a:endParaRPr lang="en-GB" altLang="en-US" sz="2000" dirty="0">
              <a:latin typeface="Comic Sans MS" panose="030F0902030302020204" pitchFamily="66" charset="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139783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Pupils should be taught to distinguish shades of meaning among related words. </a:t>
            </a:r>
          </a:p>
          <a:p>
            <a:r>
              <a:rPr lang="en-US" altLang="en-US" dirty="0"/>
              <a:t>Reading, re-reading, and rehearsing poems … for presentation and performance give pupils opportunities to discuss language, including vocabulary, extending their interest in the meaning and origin of words.</a:t>
            </a:r>
          </a:p>
          <a:p>
            <a:r>
              <a:rPr lang="en-US" altLang="en-US" dirty="0"/>
              <a:t>The deliberate exploration of nouns, verbs and adjectives in this type of poetry will reinforce children’s understanding of these basic sentence concepts.</a:t>
            </a:r>
          </a:p>
          <a:p>
            <a:pPr algn="ctr">
              <a:spcBef>
                <a:spcPct val="0"/>
              </a:spcBef>
            </a:pPr>
            <a:endParaRPr lang="en-US"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3726770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4/7/2023</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4/7/2023</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4/7/2023</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4/7/2023</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 Diagonal Corner of Rectangle 9">
            <a:extLst>
              <a:ext uri="{FF2B5EF4-FFF2-40B4-BE49-F238E27FC236}">
                <a16:creationId xmlns:a16="http://schemas.microsoft.com/office/drawing/2014/main" id="{46EBDEC0-797C-5D4E-B0BB-79C109156836}"/>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82264046-A222-BD41-96CC-9209274E82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 Diagonal Corner of Rectangle 9">
            <a:extLst>
              <a:ext uri="{FF2B5EF4-FFF2-40B4-BE49-F238E27FC236}">
                <a16:creationId xmlns:a16="http://schemas.microsoft.com/office/drawing/2014/main" id="{9E6C6BD6-68C8-9548-BAB5-437A71A19D8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63DD79FF-7CA1-D34D-A195-CA11B46A78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226A8D3-A520-AA41-B78E-46B11CC199E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BE0CD794-A33B-9944-A210-12B783E5A92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4/7/2023</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4/7/2023</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4/7/2023</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4/7/2023</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4/7/2023</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4/7/2023</a:t>
            </a:fld>
            <a:endParaRPr lang="en-US"/>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openxmlformats.org/officeDocument/2006/relationships/image" Target="https://openclipart.org/image/800px/svg_to_png/85069/pixzain-thermometer.png" TargetMode="External"/><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image" Target="../media/image15.png"/><Relationship Id="rId5" Type="http://schemas.openxmlformats.org/officeDocument/2006/relationships/image" Target="https://openclipart.org/image/800px/svg_to_png/211184/termometro-quente.png" TargetMode="External"/><Relationship Id="rId4" Type="http://schemas.openxmlformats.org/officeDocument/2006/relationships/image" Target="../media/image14.png"/><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18.xml"/><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16.xml"/><Relationship Id="rId4" Type="http://schemas.openxmlformats.org/officeDocument/2006/relationships/image" Target="../media/image29.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hyperlink" Target="https://jamesdurran.blog/" TargetMode="External"/><Relationship Id="rId2" Type="http://schemas.openxmlformats.org/officeDocument/2006/relationships/notesSlide" Target="../notesSlides/notesSlide52.xml"/><Relationship Id="rId1" Type="http://schemas.openxmlformats.org/officeDocument/2006/relationships/slideLayout" Target="../slideLayouts/slideLayout18.xml"/><Relationship Id="rId6" Type="http://schemas.openxmlformats.org/officeDocument/2006/relationships/image" Target="../media/image7.jpeg"/><Relationship Id="rId5" Type="http://schemas.openxmlformats.org/officeDocument/2006/relationships/image" Target="../media/image2.jpeg"/><Relationship Id="rId4" Type="http://schemas.openxmlformats.org/officeDocument/2006/relationships/hyperlink" Target="https://www.radicalcartoons.com/"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8880D0A-3747-1640-92F9-CBF2068DB191}"/>
              </a:ext>
            </a:extLst>
          </p:cNvPr>
          <p:cNvSpPr/>
          <p:nvPr/>
        </p:nvSpPr>
        <p:spPr>
          <a:xfrm>
            <a:off x="0" y="1846994"/>
            <a:ext cx="12195996"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7" name="Picture 9">
            <a:extLst>
              <a:ext uri="{FF2B5EF4-FFF2-40B4-BE49-F238E27FC236}">
                <a16:creationId xmlns:a16="http://schemas.microsoft.com/office/drawing/2014/main" id="{1A3C3BF7-CF90-D540-97E6-9B29D80D039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16" t="2230" r="5878" b="31609"/>
          <a:stretch/>
        </p:blipFill>
        <p:spPr bwMode="auto">
          <a:xfrm>
            <a:off x="0" y="1930603"/>
            <a:ext cx="3994589" cy="3626565"/>
          </a:xfrm>
          <a:prstGeom prst="rect">
            <a:avLst/>
          </a:prstGeom>
          <a:noFill/>
          <a:ln w="28575">
            <a:noFill/>
            <a:miter lim="800000"/>
            <a:headEnd/>
            <a:tailEnd/>
          </a:ln>
          <a:extLst>
            <a:ext uri="{909E8E84-426E-40DD-AFC4-6F175D3DCCD1}">
              <a14:hiddenFill xmlns:a14="http://schemas.microsoft.com/office/drawing/2010/main">
                <a:solidFill>
                  <a:srgbClr val="FFFFFF"/>
                </a:solidFill>
              </a14:hiddenFill>
            </a:ext>
          </a:extLst>
        </p:spPr>
      </p:pic>
      <p:pic>
        <p:nvPicPr>
          <p:cNvPr id="18" name="Picture 7" descr="tall trees with dried leaves on ground">
            <a:extLst>
              <a:ext uri="{FF2B5EF4-FFF2-40B4-BE49-F238E27FC236}">
                <a16:creationId xmlns:a16="http://schemas.microsoft.com/office/drawing/2014/main" id="{276026FE-8627-A442-A033-540E6DAEDC7F}"/>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26316" t="1547" r="15391" b="18905"/>
          <a:stretch/>
        </p:blipFill>
        <p:spPr bwMode="auto">
          <a:xfrm>
            <a:off x="4094957" y="1914837"/>
            <a:ext cx="4001852" cy="3642331"/>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4</a:t>
            </a:r>
            <a:endParaRPr lang="en-US" sz="2000" b="1" dirty="0">
              <a:solidFill>
                <a:schemeClr val="bg1"/>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6047C413-64FE-974C-AB7C-8F86EC33F63E}"/>
              </a:ext>
            </a:extLst>
          </p:cNvPr>
          <p:cNvGrpSpPr/>
          <p:nvPr/>
        </p:nvGrpSpPr>
        <p:grpSpPr>
          <a:xfrm>
            <a:off x="4634444" y="5885900"/>
            <a:ext cx="2832327" cy="646331"/>
            <a:chOff x="4568598" y="5897859"/>
            <a:chExt cx="2832327" cy="646331"/>
          </a:xfrm>
        </p:grpSpPr>
        <p:sp>
          <p:nvSpPr>
            <p:cNvPr id="13" name="TextBox 12">
              <a:extLst>
                <a:ext uri="{FF2B5EF4-FFF2-40B4-BE49-F238E27FC236}">
                  <a16:creationId xmlns:a16="http://schemas.microsoft.com/office/drawing/2014/main" id="{A927C276-F847-1D41-BD80-3B0D0DBDC04D}"/>
                </a:ext>
              </a:extLst>
            </p:cNvPr>
            <p:cNvSpPr txBox="1"/>
            <p:nvPr/>
          </p:nvSpPr>
          <p:spPr>
            <a:xfrm>
              <a:off x="4568598" y="5897859"/>
              <a:ext cx="2450288" cy="646331"/>
            </a:xfrm>
            <a:prstGeom prst="rect">
              <a:avLst/>
            </a:prstGeom>
            <a:noFill/>
          </p:spPr>
          <p:txBody>
            <a:bodyPr wrap="square">
              <a:spAutoFit/>
            </a:bodyPr>
            <a:lstStyle/>
            <a:p>
              <a:r>
                <a:rPr lang="en-GB" sz="1200" dirty="0">
                  <a:solidFill>
                    <a:schemeClr val="bg1"/>
                  </a:solidFill>
                  <a:latin typeface="Arial" panose="020B0604020202020204" pitchFamily="34" charset="0"/>
                  <a:cs typeface="Arial" panose="020B0604020202020204" pitchFamily="34" charset="0"/>
                </a:rPr>
                <a:t>Produced in collaboration with the National Association for the Teaching of English (NATE)</a:t>
              </a:r>
              <a:endParaRPr lang="en-US" sz="1200" dirty="0">
                <a:solidFill>
                  <a:schemeClr val="bg1"/>
                </a:solidFill>
                <a:latin typeface="Arial" panose="020B0604020202020204" pitchFamily="34" charset="0"/>
                <a:cs typeface="Arial" panose="020B0604020202020204" pitchFamily="34" charset="0"/>
              </a:endParaRPr>
            </a:p>
          </p:txBody>
        </p:sp>
        <p:pic>
          <p:nvPicPr>
            <p:cNvPr id="19" name="Picture 18" descr="A black and white logo&#10;&#10;Description automatically generated with medium confidence">
              <a:extLst>
                <a:ext uri="{FF2B5EF4-FFF2-40B4-BE49-F238E27FC236}">
                  <a16:creationId xmlns:a16="http://schemas.microsoft.com/office/drawing/2014/main" id="{5B40E381-692E-C54D-A87D-1479EAFC5B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23613" y="5968599"/>
              <a:ext cx="477312" cy="536976"/>
            </a:xfrm>
            <a:prstGeom prst="rect">
              <a:avLst/>
            </a:prstGeom>
          </p:spPr>
        </p:pic>
      </p:grpSp>
      <p:pic>
        <p:nvPicPr>
          <p:cNvPr id="24" name="Picture 23" descr="Graphical user interface, application&#10;&#10;Description automatically generated">
            <a:extLst>
              <a:ext uri="{FF2B5EF4-FFF2-40B4-BE49-F238E27FC236}">
                <a16:creationId xmlns:a16="http://schemas.microsoft.com/office/drawing/2014/main" id="{A607AAD4-14AB-C94F-86F9-FAC7C5E03EB4}"/>
              </a:ext>
            </a:extLst>
          </p:cNvPr>
          <p:cNvPicPr>
            <a:picLocks noChangeAspect="1"/>
          </p:cNvPicPr>
          <p:nvPr/>
        </p:nvPicPr>
        <p:blipFill>
          <a:blip r:embed="rId6" cstate="screen">
            <a:alphaModFix/>
            <a:extLst>
              <a:ext uri="{28A0092B-C50C-407E-A947-70E740481C1C}">
                <a14:useLocalDpi xmlns:a14="http://schemas.microsoft.com/office/drawing/2010/main"/>
              </a:ext>
            </a:extLst>
          </a:blip>
          <a:stretch>
            <a:fillRect/>
          </a:stretch>
        </p:blipFill>
        <p:spPr>
          <a:xfrm>
            <a:off x="117982" y="5828480"/>
            <a:ext cx="1764793" cy="794394"/>
          </a:xfrm>
          <a:prstGeom prst="rect">
            <a:avLst/>
          </a:prstGeom>
        </p:spPr>
      </p:pic>
      <p:grpSp>
        <p:nvGrpSpPr>
          <p:cNvPr id="25" name="Group 24">
            <a:extLst>
              <a:ext uri="{FF2B5EF4-FFF2-40B4-BE49-F238E27FC236}">
                <a16:creationId xmlns:a16="http://schemas.microsoft.com/office/drawing/2014/main" id="{BD760D32-EED5-814A-B1D2-B7A13B303280}"/>
              </a:ext>
            </a:extLst>
          </p:cNvPr>
          <p:cNvGrpSpPr/>
          <p:nvPr/>
        </p:nvGrpSpPr>
        <p:grpSpPr>
          <a:xfrm>
            <a:off x="1812926" y="6122379"/>
            <a:ext cx="1119109" cy="230832"/>
            <a:chOff x="1812926" y="6122379"/>
            <a:chExt cx="1119109" cy="230832"/>
          </a:xfrm>
        </p:grpSpPr>
        <p:pic>
          <p:nvPicPr>
            <p:cNvPr id="26" name="Picture 25" descr="A picture containing text, clipart&#10;&#10;Description automatically generated">
              <a:extLst>
                <a:ext uri="{FF2B5EF4-FFF2-40B4-BE49-F238E27FC236}">
                  <a16:creationId xmlns:a16="http://schemas.microsoft.com/office/drawing/2014/main" id="{D6082184-F3AA-274C-AA4A-374DB15C648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8" name="Title 1">
              <a:extLst>
                <a:ext uri="{FF2B5EF4-FFF2-40B4-BE49-F238E27FC236}">
                  <a16:creationId xmlns:a16="http://schemas.microsoft.com/office/drawing/2014/main" id="{AA22D556-56AB-F545-8B9D-E5C75E17F398}"/>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grpSp>
      <p:sp>
        <p:nvSpPr>
          <p:cNvPr id="16" name="Title 1">
            <a:extLst>
              <a:ext uri="{FF2B5EF4-FFF2-40B4-BE49-F238E27FC236}">
                <a16:creationId xmlns:a16="http://schemas.microsoft.com/office/drawing/2014/main" id="{0C03A632-968A-0745-9B07-6E712A91470F}"/>
              </a:ext>
            </a:extLst>
          </p:cNvPr>
          <p:cNvSpPr txBox="1">
            <a:spLocks/>
          </p:cNvSpPr>
          <p:nvPr/>
        </p:nvSpPr>
        <p:spPr>
          <a:xfrm>
            <a:off x="-2" y="351091"/>
            <a:ext cx="12192002" cy="124649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Robin Hood</a:t>
            </a:r>
          </a:p>
          <a:p>
            <a:pPr algn="ctr">
              <a:lnSpc>
                <a:spcPct val="100000"/>
              </a:lnSpc>
              <a:spcBef>
                <a:spcPts val="600"/>
              </a:spcBef>
            </a:pPr>
            <a:r>
              <a:rPr lang="en-GB" sz="3000" dirty="0">
                <a:solidFill>
                  <a:schemeClr val="bg1"/>
                </a:solidFill>
                <a:latin typeface="Comic Sans MS" panose="030F0702030302020204" pitchFamily="66" charset="0"/>
              </a:rPr>
              <a:t>Poetry</a:t>
            </a:r>
            <a:endParaRPr lang="en-GB" sz="4000" b="1" dirty="0">
              <a:solidFill>
                <a:schemeClr val="bg1"/>
              </a:solidFill>
              <a:latin typeface="Comic Sans MS" panose="030F0902030302020204" pitchFamily="66" charset="0"/>
              <a:cs typeface="Arial" panose="020B0604020202020204" pitchFamily="34" charset="0"/>
            </a:endParaRPr>
          </a:p>
        </p:txBody>
      </p:sp>
      <p:pic>
        <p:nvPicPr>
          <p:cNvPr id="22" name="Picture 11">
            <a:extLst>
              <a:ext uri="{FF2B5EF4-FFF2-40B4-BE49-F238E27FC236}">
                <a16:creationId xmlns:a16="http://schemas.microsoft.com/office/drawing/2014/main" id="{DEF0AF22-1CD8-1349-B4FD-BA2244DFED9C}"/>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l="1" r="2510" b="4218"/>
          <a:stretch/>
        </p:blipFill>
        <p:spPr bwMode="auto">
          <a:xfrm>
            <a:off x="8185419" y="1926943"/>
            <a:ext cx="4001852" cy="36310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345116-B929-E449-ADF6-BC6BD553423F}"/>
              </a:ext>
            </a:extLst>
          </p:cNvPr>
          <p:cNvSpPr/>
          <p:nvPr/>
        </p:nvSpPr>
        <p:spPr>
          <a:xfrm>
            <a:off x="972066" y="763031"/>
            <a:ext cx="2529016"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22" name="Rectangle 21">
            <a:extLst>
              <a:ext uri="{FF2B5EF4-FFF2-40B4-BE49-F238E27FC236}">
                <a16:creationId xmlns:a16="http://schemas.microsoft.com/office/drawing/2014/main" id="{E06FE0F1-D07D-874E-8BEF-573DE4ADDF98}"/>
              </a:ext>
            </a:extLst>
          </p:cNvPr>
          <p:cNvSpPr/>
          <p:nvPr/>
        </p:nvSpPr>
        <p:spPr>
          <a:xfrm>
            <a:off x="972066" y="1546719"/>
            <a:ext cx="2529016" cy="215718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600" dirty="0">
                <a:solidFill>
                  <a:srgbClr val="3E3F41"/>
                </a:solidFill>
                <a:latin typeface="Comic Sans MS" panose="030F0902030302020204" pitchFamily="66" charset="0"/>
              </a:rPr>
              <a:t>Prepare poems to read aloud and to perform, showing understanding through intonation, tone and volume so that the meaning is clear to an audience.</a:t>
            </a:r>
          </a:p>
        </p:txBody>
      </p:sp>
      <p:sp>
        <p:nvSpPr>
          <p:cNvPr id="23" name="Rectangle 22">
            <a:extLst>
              <a:ext uri="{FF2B5EF4-FFF2-40B4-BE49-F238E27FC236}">
                <a16:creationId xmlns:a16="http://schemas.microsoft.com/office/drawing/2014/main" id="{9A6B2C4B-199B-B845-AF01-231F8B1DDDE3}"/>
              </a:ext>
            </a:extLst>
          </p:cNvPr>
          <p:cNvSpPr/>
          <p:nvPr/>
        </p:nvSpPr>
        <p:spPr>
          <a:xfrm>
            <a:off x="972066" y="3841955"/>
            <a:ext cx="2529016" cy="1275235"/>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600" dirty="0" err="1">
                <a:solidFill>
                  <a:srgbClr val="3E3F41"/>
                </a:solidFill>
                <a:latin typeface="Comic Sans MS" panose="030F0902030302020204" pitchFamily="66" charset="0"/>
              </a:rPr>
              <a:t>Recognise</a:t>
            </a:r>
            <a:r>
              <a:rPr lang="en-US" sz="1600" dirty="0">
                <a:solidFill>
                  <a:srgbClr val="3E3F41"/>
                </a:solidFill>
                <a:latin typeface="Comic Sans MS" panose="030F0902030302020204" pitchFamily="66" charset="0"/>
              </a:rPr>
              <a:t> some different forms of poetry, for example diamante poems</a:t>
            </a:r>
          </a:p>
        </p:txBody>
      </p:sp>
      <p:sp>
        <p:nvSpPr>
          <p:cNvPr id="24" name="Rectangle 23">
            <a:extLst>
              <a:ext uri="{FF2B5EF4-FFF2-40B4-BE49-F238E27FC236}">
                <a16:creationId xmlns:a16="http://schemas.microsoft.com/office/drawing/2014/main" id="{922B634A-2179-FA45-9C95-DB51A5B58216}"/>
              </a:ext>
            </a:extLst>
          </p:cNvPr>
          <p:cNvSpPr/>
          <p:nvPr/>
        </p:nvSpPr>
        <p:spPr>
          <a:xfrm>
            <a:off x="972067" y="5318172"/>
            <a:ext cx="2529016" cy="72737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ct val="0"/>
              </a:spcBef>
              <a:buClr>
                <a:srgbClr val="000000"/>
              </a:buClr>
              <a:buFont typeface="Times New Roman" panose="02020603050405020304" pitchFamily="18" charset="0"/>
              <a:buNone/>
            </a:pPr>
            <a:r>
              <a:rPr lang="en-GB" altLang="en-US" sz="1600" dirty="0">
                <a:solidFill>
                  <a:srgbClr val="414042"/>
                </a:solidFill>
                <a:latin typeface="Comic Sans MS" panose="030F0902030302020204" pitchFamily="66" charset="0"/>
                <a:ea typeface="Microsoft YaHei" panose="020B0503020204020204" pitchFamily="34" charset="-122"/>
              </a:rPr>
              <a:t>Identify and collect synonyms.</a:t>
            </a:r>
          </a:p>
        </p:txBody>
      </p:sp>
      <p:sp>
        <p:nvSpPr>
          <p:cNvPr id="25" name="Rectangle 24">
            <a:extLst>
              <a:ext uri="{FF2B5EF4-FFF2-40B4-BE49-F238E27FC236}">
                <a16:creationId xmlns:a16="http://schemas.microsoft.com/office/drawing/2014/main" id="{D6CD5A0F-D882-544F-8EE3-954DE8A682C9}"/>
              </a:ext>
            </a:extLst>
          </p:cNvPr>
          <p:cNvSpPr/>
          <p:nvPr/>
        </p:nvSpPr>
        <p:spPr>
          <a:xfrm>
            <a:off x="8641493" y="763031"/>
            <a:ext cx="2529016"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26" name="Rectangle 25">
            <a:extLst>
              <a:ext uri="{FF2B5EF4-FFF2-40B4-BE49-F238E27FC236}">
                <a16:creationId xmlns:a16="http://schemas.microsoft.com/office/drawing/2014/main" id="{EDEB8C55-3D7B-6B4E-A5ED-41040B7B6E68}"/>
              </a:ext>
            </a:extLst>
          </p:cNvPr>
          <p:cNvSpPr/>
          <p:nvPr/>
        </p:nvSpPr>
        <p:spPr>
          <a:xfrm>
            <a:off x="8641493" y="1546720"/>
            <a:ext cx="2529016" cy="914508"/>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pPr>
            <a:r>
              <a:rPr lang="en-GB" altLang="en-US" sz="1600" dirty="0">
                <a:solidFill>
                  <a:srgbClr val="3E3F41"/>
                </a:solidFill>
                <a:latin typeface="Comic Sans MS" panose="030F0902030302020204" pitchFamily="66" charset="0"/>
                <a:ea typeface="Microsoft YaHei" panose="020B0503020204020204" pitchFamily="34" charset="-122"/>
              </a:rPr>
              <a:t>Take account of audience.</a:t>
            </a:r>
          </a:p>
        </p:txBody>
      </p:sp>
      <p:sp>
        <p:nvSpPr>
          <p:cNvPr id="27" name="Rectangle 26">
            <a:extLst>
              <a:ext uri="{FF2B5EF4-FFF2-40B4-BE49-F238E27FC236}">
                <a16:creationId xmlns:a16="http://schemas.microsoft.com/office/drawing/2014/main" id="{0950BCBE-22D0-EA44-8655-E886CB6443D4}"/>
              </a:ext>
            </a:extLst>
          </p:cNvPr>
          <p:cNvSpPr/>
          <p:nvPr/>
        </p:nvSpPr>
        <p:spPr>
          <a:xfrm>
            <a:off x="8641493" y="2599279"/>
            <a:ext cx="2529016" cy="1590336"/>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GB" altLang="en-US" sz="1600" dirty="0">
                <a:solidFill>
                  <a:srgbClr val="414042"/>
                </a:solidFill>
                <a:latin typeface="Comic Sans MS" panose="030F0902030302020204" pitchFamily="66" charset="0"/>
                <a:ea typeface="Microsoft YaHei" panose="020B0503020204020204" pitchFamily="34" charset="-122"/>
              </a:rPr>
              <a:t>Use nouns, verbs and adjectives.</a:t>
            </a:r>
          </a:p>
        </p:txBody>
      </p:sp>
      <p:sp>
        <p:nvSpPr>
          <p:cNvPr id="28" name="Rectangle 27">
            <a:extLst>
              <a:ext uri="{FF2B5EF4-FFF2-40B4-BE49-F238E27FC236}">
                <a16:creationId xmlns:a16="http://schemas.microsoft.com/office/drawing/2014/main" id="{6E4B8674-734B-D84D-90F9-0FBFFC4FEF58}"/>
              </a:ext>
            </a:extLst>
          </p:cNvPr>
          <p:cNvSpPr/>
          <p:nvPr/>
        </p:nvSpPr>
        <p:spPr>
          <a:xfrm>
            <a:off x="8641492" y="4339244"/>
            <a:ext cx="2529016" cy="1706297"/>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pPr>
            <a:r>
              <a:rPr lang="en-GB" altLang="en-US" sz="1600" dirty="0">
                <a:solidFill>
                  <a:srgbClr val="414042"/>
                </a:solidFill>
                <a:latin typeface="Comic Sans MS" panose="030F0902030302020204" pitchFamily="66" charset="0"/>
                <a:ea typeface="Microsoft YaHei" panose="020B0503020204020204" pitchFamily="34" charset="-122"/>
              </a:rPr>
              <a:t>Evaluate and edit writing by assessing the effectiveness of their own and others’ writing.</a:t>
            </a:r>
          </a:p>
        </p:txBody>
      </p:sp>
      <p:pic>
        <p:nvPicPr>
          <p:cNvPr id="12" name="Picture 20">
            <a:extLst>
              <a:ext uri="{FF2B5EF4-FFF2-40B4-BE49-F238E27FC236}">
                <a16:creationId xmlns:a16="http://schemas.microsoft.com/office/drawing/2014/main" id="{1B68DA99-469F-5A47-A95F-73B092B288E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39143" y="705494"/>
            <a:ext cx="3897812" cy="5401965"/>
          </a:xfrm>
          <a:prstGeom prst="rect">
            <a:avLst/>
          </a:prstGeom>
          <a:solidFill>
            <a:srgbClr val="CCFFCC"/>
          </a:solidFill>
        </p:spPr>
      </p:pic>
    </p:spTree>
    <p:extLst>
      <p:ext uri="{BB962C8B-B14F-4D97-AF65-F5344CB8AC3E}">
        <p14:creationId xmlns:p14="http://schemas.microsoft.com/office/powerpoint/2010/main" val="4130748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0">
            <a:extLst>
              <a:ext uri="{FF2B5EF4-FFF2-40B4-BE49-F238E27FC236}">
                <a16:creationId xmlns:a16="http://schemas.microsoft.com/office/drawing/2014/main" id="{7A20579B-01B9-9E45-BA00-B165DD1A05E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30586" y="1548579"/>
            <a:ext cx="3449684" cy="4270330"/>
          </a:xfrm>
          <a:prstGeom prst="rect">
            <a:avLst/>
          </a:prstGeom>
          <a:solidFill>
            <a:srgbClr val="CCFFCC"/>
          </a:solidFill>
        </p:spPr>
      </p:pic>
      <p:sp>
        <p:nvSpPr>
          <p:cNvPr id="6" name="Rectangle 5">
            <a:extLst>
              <a:ext uri="{FF2B5EF4-FFF2-40B4-BE49-F238E27FC236}">
                <a16:creationId xmlns:a16="http://schemas.microsoft.com/office/drawing/2014/main" id="{1A9BD404-C047-4F43-9E50-A3B040D35CF8}"/>
              </a:ext>
            </a:extLst>
          </p:cNvPr>
          <p:cNvSpPr>
            <a:spLocks noChangeArrowheads="1"/>
          </p:cNvSpPr>
          <p:nvPr/>
        </p:nvSpPr>
        <p:spPr bwMode="auto">
          <a:xfrm>
            <a:off x="4665349" y="1431229"/>
            <a:ext cx="6831019" cy="4696103"/>
          </a:xfrm>
          <a:prstGeom prst="rect">
            <a:avLst/>
          </a:prstGeom>
          <a:noFill/>
          <a:ln>
            <a:noFill/>
          </a:ln>
          <a:effec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eaLnBrk="1" hangingPunct="1">
              <a:lnSpc>
                <a:spcPct val="115000"/>
              </a:lnSpc>
              <a:spcBef>
                <a:spcPts val="0"/>
              </a:spcBef>
              <a:spcAft>
                <a:spcPts val="1500"/>
              </a:spcAft>
              <a:buNone/>
            </a:pPr>
            <a:r>
              <a:rPr lang="en-GB" altLang="ja-JP" sz="1900" dirty="0">
                <a:solidFill>
                  <a:srgbClr val="3E3F41"/>
                </a:solidFill>
                <a:ea typeface="MS PGothic" panose="020B0600070205080204" pitchFamily="34" charset="-128"/>
              </a:rPr>
              <a:t>In this unit, you will have opportunities to listen to, read, enjoy and write poetry. You will read a poem linked to the woodland environment in which Robin Hood and his band of outlaws lived. </a:t>
            </a:r>
          </a:p>
          <a:p>
            <a:pPr indent="0" eaLnBrk="1" hangingPunct="1">
              <a:lnSpc>
                <a:spcPct val="115000"/>
              </a:lnSpc>
              <a:spcBef>
                <a:spcPts val="0"/>
              </a:spcBef>
              <a:spcAft>
                <a:spcPts val="1500"/>
              </a:spcAft>
              <a:buNone/>
            </a:pPr>
            <a:r>
              <a:rPr lang="en-GB" altLang="ja-JP" sz="1900" dirty="0">
                <a:solidFill>
                  <a:srgbClr val="3E3F41"/>
                </a:solidFill>
                <a:ea typeface="MS PGothic" panose="020B0600070205080204" pitchFamily="34" charset="-128"/>
              </a:rPr>
              <a:t>Poetry gives you opportunities to explore and experiment with language and it allows you to express feelings and ideas in writing in a creative and more relaxed way. Poets use a wide range of poem types, language effects, patterns and rhyme to charm and fascinate their audience.</a:t>
            </a:r>
          </a:p>
          <a:p>
            <a:pPr indent="0" eaLnBrk="1" hangingPunct="1">
              <a:lnSpc>
                <a:spcPct val="115000"/>
              </a:lnSpc>
              <a:spcBef>
                <a:spcPts val="0"/>
              </a:spcBef>
              <a:spcAft>
                <a:spcPts val="1500"/>
              </a:spcAft>
              <a:buNone/>
            </a:pPr>
            <a:r>
              <a:rPr lang="en-GB" altLang="ja-JP" sz="1900" dirty="0">
                <a:solidFill>
                  <a:srgbClr val="3E3F41"/>
                </a:solidFill>
                <a:ea typeface="MS PGothic" panose="020B0600070205080204" pitchFamily="34" charset="-128"/>
              </a:rPr>
              <a:t>Reading poems aloud, and sharing them with others, can add to the poetry experience. Make sure you use your voice to help you hear the rhythm and beat of the poem.</a:t>
            </a:r>
          </a:p>
        </p:txBody>
      </p:sp>
      <p:sp>
        <p:nvSpPr>
          <p:cNvPr id="7" name="Subtitle 2">
            <a:extLst>
              <a:ext uri="{FF2B5EF4-FFF2-40B4-BE49-F238E27FC236}">
                <a16:creationId xmlns:a16="http://schemas.microsoft.com/office/drawing/2014/main" id="{C9D3FCBF-F975-1249-AFC8-A5A09659081E}"/>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Poetry</a:t>
            </a:r>
          </a:p>
        </p:txBody>
      </p:sp>
    </p:spTree>
    <p:extLst>
      <p:ext uri="{BB962C8B-B14F-4D97-AF65-F5344CB8AC3E}">
        <p14:creationId xmlns:p14="http://schemas.microsoft.com/office/powerpoint/2010/main" val="985128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A9BD404-C047-4F43-9E50-A3B040D35CF8}"/>
              </a:ext>
            </a:extLst>
          </p:cNvPr>
          <p:cNvSpPr>
            <a:spLocks noChangeArrowheads="1"/>
          </p:cNvSpPr>
          <p:nvPr/>
        </p:nvSpPr>
        <p:spPr bwMode="auto">
          <a:xfrm>
            <a:off x="5094483" y="1463257"/>
            <a:ext cx="5909237" cy="4673732"/>
          </a:xfrm>
          <a:prstGeom prst="rect">
            <a:avLst/>
          </a:prstGeom>
          <a:noFill/>
          <a:ln>
            <a:noFill/>
          </a:ln>
          <a:effec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nSpc>
                <a:spcPct val="115000"/>
              </a:lnSpc>
              <a:spcBef>
                <a:spcPct val="40000"/>
              </a:spcBef>
              <a:buFontTx/>
              <a:buNone/>
            </a:pPr>
            <a:r>
              <a:rPr lang="en-US" altLang="en-US" sz="1900" dirty="0">
                <a:solidFill>
                  <a:srgbClr val="414042"/>
                </a:solidFill>
                <a:latin typeface="Comic Sans MS" panose="030F0702030302020204" pitchFamily="66" charset="0"/>
                <a:ea typeface="Microsoft YaHei" panose="020B0503020204020204" pitchFamily="34" charset="-122"/>
              </a:rPr>
              <a:t>In this unit, you will read, perform and discuss different diamante poems.</a:t>
            </a:r>
          </a:p>
          <a:p>
            <a:pPr>
              <a:lnSpc>
                <a:spcPct val="115000"/>
              </a:lnSpc>
              <a:spcBef>
                <a:spcPct val="40000"/>
              </a:spcBef>
              <a:buFontTx/>
              <a:buNone/>
            </a:pPr>
            <a:r>
              <a:rPr lang="en-US" altLang="en-US" sz="1900" b="1" dirty="0">
                <a:solidFill>
                  <a:srgbClr val="414042"/>
                </a:solidFill>
                <a:latin typeface="Comic Sans MS" panose="030F0702030302020204" pitchFamily="66" charset="0"/>
                <a:ea typeface="Microsoft YaHei" panose="020B0503020204020204" pitchFamily="34" charset="-122"/>
              </a:rPr>
              <a:t>You will:</a:t>
            </a:r>
          </a:p>
          <a:p>
            <a:pPr marL="223838" indent="-223838">
              <a:spcBef>
                <a:spcPts val="500"/>
              </a:spcBef>
              <a:buClr>
                <a:srgbClr val="0070C0"/>
              </a:buClr>
              <a:buFont typeface="Arial" panose="020B0604020202020204" pitchFamily="34" charset="0"/>
              <a:buChar char="•"/>
            </a:pPr>
            <a:r>
              <a:rPr lang="en-US" altLang="en-US" sz="1900" dirty="0">
                <a:solidFill>
                  <a:srgbClr val="414042"/>
                </a:solidFill>
                <a:latin typeface="Comic Sans MS" panose="030F0702030302020204" pitchFamily="66" charset="0"/>
                <a:ea typeface="Microsoft YaHei" panose="020B0503020204020204" pitchFamily="34" charset="-122"/>
              </a:rPr>
              <a:t>read and discuss poems </a:t>
            </a:r>
          </a:p>
          <a:p>
            <a:pPr marL="223838" indent="-223838">
              <a:spcBef>
                <a:spcPts val="500"/>
              </a:spcBef>
              <a:buClr>
                <a:srgbClr val="0070C0"/>
              </a:buClr>
              <a:buFont typeface="Arial" panose="020B0604020202020204" pitchFamily="34" charset="0"/>
              <a:buChar char="•"/>
            </a:pPr>
            <a:r>
              <a:rPr lang="en-US" altLang="en-US" sz="1900" dirty="0">
                <a:solidFill>
                  <a:srgbClr val="414042"/>
                </a:solidFill>
                <a:latin typeface="Comic Sans MS" panose="030F0702030302020204" pitchFamily="66" charset="0"/>
                <a:ea typeface="Microsoft YaHei" panose="020B0503020204020204" pitchFamily="34" charset="-122"/>
              </a:rPr>
              <a:t>prepare poems to read aloud either alone or as part of a group</a:t>
            </a:r>
          </a:p>
          <a:p>
            <a:pPr marL="223838" indent="-223838">
              <a:lnSpc>
                <a:spcPct val="115000"/>
              </a:lnSpc>
              <a:spcBef>
                <a:spcPct val="40000"/>
              </a:spcBef>
              <a:buClr>
                <a:srgbClr val="0070C0"/>
              </a:buClr>
              <a:buFont typeface="Arial" panose="020B0604020202020204" pitchFamily="34" charset="0"/>
              <a:buChar char="•"/>
            </a:pPr>
            <a:r>
              <a:rPr lang="en-US" altLang="en-US" sz="1900" dirty="0">
                <a:solidFill>
                  <a:srgbClr val="414042"/>
                </a:solidFill>
                <a:latin typeface="Comic Sans MS" panose="030F0702030302020204" pitchFamily="66" charset="0"/>
                <a:ea typeface="Microsoft YaHei" panose="020B0503020204020204" pitchFamily="34" charset="-122"/>
              </a:rPr>
              <a:t>consider how you can enhance your performance though intonation, tone and volume</a:t>
            </a:r>
          </a:p>
          <a:p>
            <a:pPr marL="223838" indent="-223838">
              <a:lnSpc>
                <a:spcPct val="115000"/>
              </a:lnSpc>
              <a:spcBef>
                <a:spcPct val="40000"/>
              </a:spcBef>
              <a:buClr>
                <a:srgbClr val="0070C0"/>
              </a:buClr>
              <a:buFont typeface="Arial" panose="020B0604020202020204" pitchFamily="34" charset="0"/>
              <a:buChar char="•"/>
            </a:pPr>
            <a:r>
              <a:rPr lang="en-US" altLang="en-US" sz="1900" dirty="0">
                <a:solidFill>
                  <a:srgbClr val="414042"/>
                </a:solidFill>
                <a:latin typeface="Comic Sans MS" panose="030F0702030302020204" pitchFamily="66" charset="0"/>
                <a:ea typeface="Microsoft YaHei" panose="020B0503020204020204" pitchFamily="34" charset="-122"/>
              </a:rPr>
              <a:t>identify and use synonyms</a:t>
            </a:r>
          </a:p>
          <a:p>
            <a:pPr marL="223838" indent="-223838">
              <a:lnSpc>
                <a:spcPct val="115000"/>
              </a:lnSpc>
              <a:spcBef>
                <a:spcPct val="40000"/>
              </a:spcBef>
              <a:buClr>
                <a:srgbClr val="0070C0"/>
              </a:buClr>
              <a:buFont typeface="Arial" panose="020B0604020202020204" pitchFamily="34" charset="0"/>
              <a:buChar char="•"/>
            </a:pPr>
            <a:r>
              <a:rPr lang="en-US" altLang="en-US" sz="1900" dirty="0">
                <a:solidFill>
                  <a:srgbClr val="414042"/>
                </a:solidFill>
                <a:latin typeface="Comic Sans MS" panose="030F0702030302020204" pitchFamily="66" charset="0"/>
                <a:ea typeface="Microsoft YaHei" panose="020B0503020204020204" pitchFamily="34" charset="-122"/>
              </a:rPr>
              <a:t>write your own version of a similarly-themed poem in the style of the poem just read.</a:t>
            </a:r>
          </a:p>
        </p:txBody>
      </p:sp>
      <p:pic>
        <p:nvPicPr>
          <p:cNvPr id="4" name="Picture 20">
            <a:extLst>
              <a:ext uri="{FF2B5EF4-FFF2-40B4-BE49-F238E27FC236}">
                <a16:creationId xmlns:a16="http://schemas.microsoft.com/office/drawing/2014/main" id="{112D8E17-4DCD-CE47-84D8-15DBD35ACFD1}"/>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343232" y="1571278"/>
            <a:ext cx="3303583" cy="4089473"/>
          </a:xfrm>
          <a:prstGeom prst="rect">
            <a:avLst/>
          </a:prstGeom>
          <a:solidFill>
            <a:srgbClr val="CCFFCC"/>
          </a:solidFill>
        </p:spPr>
      </p:pic>
      <p:sp>
        <p:nvSpPr>
          <p:cNvPr id="7" name="Subtitle 2">
            <a:extLst>
              <a:ext uri="{FF2B5EF4-FFF2-40B4-BE49-F238E27FC236}">
                <a16:creationId xmlns:a16="http://schemas.microsoft.com/office/drawing/2014/main" id="{4E2F0F3D-12FD-884C-B8E3-02678830AE9A}"/>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Poetry</a:t>
            </a:r>
          </a:p>
        </p:txBody>
      </p:sp>
    </p:spTree>
    <p:extLst>
      <p:ext uri="{BB962C8B-B14F-4D97-AF65-F5344CB8AC3E}">
        <p14:creationId xmlns:p14="http://schemas.microsoft.com/office/powerpoint/2010/main" val="35155330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F997B9-4C34-5A4C-B3A0-D0EA6929B05B}"/>
              </a:ext>
            </a:extLst>
          </p:cNvPr>
          <p:cNvSpPr txBox="1"/>
          <p:nvPr/>
        </p:nvSpPr>
        <p:spPr>
          <a:xfrm>
            <a:off x="1177414" y="2035743"/>
            <a:ext cx="5157408" cy="3499932"/>
          </a:xfrm>
          <a:prstGeom prst="rect">
            <a:avLst/>
          </a:prstGeom>
          <a:noFill/>
        </p:spPr>
        <p:txBody>
          <a:bodyPr wrap="square" rtlCol="0">
            <a:spAutoFit/>
          </a:bodyPr>
          <a:lstStyle/>
          <a:p>
            <a:pPr>
              <a:lnSpc>
                <a:spcPct val="115000"/>
              </a:lnSpc>
              <a:spcBef>
                <a:spcPct val="40000"/>
              </a:spcBef>
            </a:pPr>
            <a:r>
              <a:rPr lang="en-GB" altLang="en-US" sz="2000" dirty="0">
                <a:solidFill>
                  <a:srgbClr val="414042"/>
                </a:solidFill>
                <a:latin typeface="Comic Sans MS" panose="030F0702030302020204" pitchFamily="66" charset="0"/>
                <a:ea typeface="Microsoft YaHei" panose="020B0503020204020204" pitchFamily="34" charset="-122"/>
              </a:rPr>
              <a:t>The poems you will read are called </a:t>
            </a:r>
            <a:r>
              <a:rPr lang="en-GB" altLang="en-US" sz="2000" b="1" dirty="0">
                <a:solidFill>
                  <a:srgbClr val="414042"/>
                </a:solidFill>
                <a:latin typeface="Comic Sans MS" panose="030F0702030302020204" pitchFamily="66" charset="0"/>
                <a:ea typeface="Microsoft YaHei" panose="020B0503020204020204" pitchFamily="34" charset="-122"/>
              </a:rPr>
              <a:t>diamante</a:t>
            </a:r>
            <a:r>
              <a:rPr lang="en-GB" altLang="en-US" sz="2000" dirty="0">
                <a:solidFill>
                  <a:srgbClr val="414042"/>
                </a:solidFill>
                <a:latin typeface="Comic Sans MS" panose="030F0702030302020204" pitchFamily="66" charset="0"/>
                <a:ea typeface="Microsoft YaHei" panose="020B0503020204020204" pitchFamily="34" charset="-122"/>
              </a:rPr>
              <a:t> poems. </a:t>
            </a:r>
          </a:p>
          <a:p>
            <a:pPr>
              <a:lnSpc>
                <a:spcPct val="115000"/>
              </a:lnSpc>
              <a:spcBef>
                <a:spcPct val="40000"/>
              </a:spcBef>
            </a:pPr>
            <a:r>
              <a:rPr lang="en-GB" altLang="en-US" sz="2000" dirty="0">
                <a:solidFill>
                  <a:srgbClr val="414042"/>
                </a:solidFill>
                <a:latin typeface="Comic Sans MS" panose="030F0702030302020204" pitchFamily="66" charset="0"/>
                <a:ea typeface="Microsoft YaHei" panose="020B0503020204020204" pitchFamily="34" charset="-122"/>
              </a:rPr>
              <a:t>Diamante poems have a simple structure but they are really good to help you think about words with similar meanings. These are known as </a:t>
            </a:r>
            <a:r>
              <a:rPr lang="en-GB" altLang="en-US" sz="2000" b="1" dirty="0">
                <a:solidFill>
                  <a:srgbClr val="414042"/>
                </a:solidFill>
                <a:latin typeface="Comic Sans MS" panose="030F0702030302020204" pitchFamily="66" charset="0"/>
                <a:ea typeface="Microsoft YaHei" panose="020B0503020204020204" pitchFamily="34" charset="-122"/>
              </a:rPr>
              <a:t>synonym diamante poems</a:t>
            </a:r>
            <a:r>
              <a:rPr lang="en-GB" altLang="en-US" sz="2000" dirty="0">
                <a:solidFill>
                  <a:srgbClr val="414042"/>
                </a:solidFill>
                <a:latin typeface="Comic Sans MS" panose="030F0702030302020204" pitchFamily="66" charset="0"/>
                <a:ea typeface="Microsoft YaHei" panose="020B0503020204020204" pitchFamily="34" charset="-122"/>
              </a:rPr>
              <a:t>.</a:t>
            </a:r>
          </a:p>
          <a:p>
            <a:pPr>
              <a:lnSpc>
                <a:spcPct val="115000"/>
              </a:lnSpc>
              <a:spcBef>
                <a:spcPct val="40000"/>
              </a:spcBef>
            </a:pPr>
            <a:r>
              <a:rPr lang="en-GB" altLang="en-US" sz="2000" dirty="0">
                <a:solidFill>
                  <a:srgbClr val="414042"/>
                </a:solidFill>
                <a:latin typeface="Comic Sans MS" panose="030F0702030302020204" pitchFamily="66" charset="0"/>
                <a:ea typeface="Microsoft YaHei" panose="020B0503020204020204" pitchFamily="34" charset="-122"/>
              </a:rPr>
              <a:t>You will read examples of synonym diamante poems and then write</a:t>
            </a:r>
            <a:br>
              <a:rPr lang="en-GB" altLang="en-US" sz="2000" dirty="0">
                <a:solidFill>
                  <a:srgbClr val="414042"/>
                </a:solidFill>
                <a:latin typeface="Comic Sans MS" panose="030F0702030302020204" pitchFamily="66" charset="0"/>
                <a:ea typeface="Microsoft YaHei" panose="020B0503020204020204" pitchFamily="34" charset="-122"/>
              </a:rPr>
            </a:br>
            <a:r>
              <a:rPr lang="en-GB" altLang="en-US" sz="2000" dirty="0">
                <a:solidFill>
                  <a:srgbClr val="414042"/>
                </a:solidFill>
                <a:latin typeface="Comic Sans MS" panose="030F0702030302020204" pitchFamily="66" charset="0"/>
                <a:ea typeface="Microsoft YaHei" panose="020B0503020204020204" pitchFamily="34" charset="-122"/>
              </a:rPr>
              <a:t>one yourself.</a:t>
            </a:r>
          </a:p>
        </p:txBody>
      </p:sp>
      <p:grpSp>
        <p:nvGrpSpPr>
          <p:cNvPr id="6" name="Group 18">
            <a:extLst>
              <a:ext uri="{FF2B5EF4-FFF2-40B4-BE49-F238E27FC236}">
                <a16:creationId xmlns:a16="http://schemas.microsoft.com/office/drawing/2014/main" id="{4BB439D2-5023-F143-9DC1-0B168AD608EA}"/>
              </a:ext>
            </a:extLst>
          </p:cNvPr>
          <p:cNvGrpSpPr>
            <a:grpSpLocks/>
          </p:cNvGrpSpPr>
          <p:nvPr/>
        </p:nvGrpSpPr>
        <p:grpSpPr bwMode="auto">
          <a:xfrm>
            <a:off x="6531123" y="589935"/>
            <a:ext cx="4824063" cy="5462803"/>
            <a:chOff x="4114" y="181"/>
            <a:chExt cx="3370" cy="3813"/>
          </a:xfrm>
        </p:grpSpPr>
        <p:sp>
          <p:nvSpPr>
            <p:cNvPr id="7" name="AutoShape 16">
              <a:extLst>
                <a:ext uri="{FF2B5EF4-FFF2-40B4-BE49-F238E27FC236}">
                  <a16:creationId xmlns:a16="http://schemas.microsoft.com/office/drawing/2014/main" id="{A15F1949-C596-4643-94AE-032F29E9BAA1}"/>
                </a:ext>
              </a:extLst>
            </p:cNvPr>
            <p:cNvSpPr>
              <a:spLocks noChangeArrowheads="1"/>
            </p:cNvSpPr>
            <p:nvPr/>
          </p:nvSpPr>
          <p:spPr bwMode="auto">
            <a:xfrm>
              <a:off x="4114" y="181"/>
              <a:ext cx="3370" cy="3813"/>
            </a:xfrm>
            <a:prstGeom prst="diamond">
              <a:avLst/>
            </a:prstGeom>
            <a:solidFill>
              <a:schemeClr val="bg1"/>
            </a:solidFill>
            <a:ln w="38100">
              <a:solidFill>
                <a:srgbClr val="0070C0"/>
              </a:solidFill>
              <a:miter lim="800000"/>
              <a:headEnd/>
              <a:tailEnd/>
            </a:ln>
            <a:effectLst>
              <a:outerShdw dist="104727" dir="842175" sx="103000" sy="103000" algn="ctr" rotWithShape="0">
                <a:srgbClr val="0070C0">
                  <a:alpha val="38000"/>
                </a:srgbClr>
              </a:outerShdw>
            </a:effectLst>
          </p:spPr>
          <p:txBody>
            <a:bodyPr wrap="none" anchor="ctr"/>
            <a:lstStyle/>
            <a:p>
              <a:endParaRPr lang="en-GB" dirty="0"/>
            </a:p>
          </p:txBody>
        </p:sp>
        <p:sp>
          <p:nvSpPr>
            <p:cNvPr id="8" name="Rectangle 15">
              <a:extLst>
                <a:ext uri="{FF2B5EF4-FFF2-40B4-BE49-F238E27FC236}">
                  <a16:creationId xmlns:a16="http://schemas.microsoft.com/office/drawing/2014/main" id="{3D2001C9-B8BB-FE47-83D4-FE02241E6BFB}"/>
                </a:ext>
              </a:extLst>
            </p:cNvPr>
            <p:cNvSpPr>
              <a:spLocks noChangeArrowheads="1"/>
            </p:cNvSpPr>
            <p:nvPr/>
          </p:nvSpPr>
          <p:spPr bwMode="auto">
            <a:xfrm>
              <a:off x="4659" y="754"/>
              <a:ext cx="2266" cy="2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lnSpc>
                  <a:spcPct val="180000"/>
                </a:lnSpc>
              </a:pPr>
              <a:r>
                <a:rPr lang="en-GB" altLang="en-US" sz="2000" dirty="0">
                  <a:solidFill>
                    <a:srgbClr val="0070C0"/>
                  </a:solidFill>
                  <a:latin typeface="Comic Sans MS" panose="030F0902030302020204" pitchFamily="66" charset="0"/>
                </a:rPr>
                <a:t>Noun</a:t>
              </a:r>
              <a:br>
                <a:rPr lang="en-GB" altLang="en-US" sz="2000" dirty="0">
                  <a:solidFill>
                    <a:srgbClr val="0070C0"/>
                  </a:solidFill>
                  <a:latin typeface="Comic Sans MS" panose="030F0902030302020204" pitchFamily="66" charset="0"/>
                </a:rPr>
              </a:br>
              <a:r>
                <a:rPr lang="en-GB" altLang="en-US" sz="2000" dirty="0">
                  <a:solidFill>
                    <a:srgbClr val="0070C0"/>
                  </a:solidFill>
                  <a:latin typeface="Comic Sans MS" panose="030F0902030302020204" pitchFamily="66" charset="0"/>
                </a:rPr>
                <a:t>Adjective, Adjective</a:t>
              </a:r>
              <a:br>
                <a:rPr lang="en-GB" altLang="en-US" sz="2000" dirty="0">
                  <a:solidFill>
                    <a:srgbClr val="0070C0"/>
                  </a:solidFill>
                  <a:latin typeface="Comic Sans MS" panose="030F0902030302020204" pitchFamily="66" charset="0"/>
                </a:rPr>
              </a:br>
              <a:r>
                <a:rPr lang="en-GB" altLang="en-US" sz="2000" dirty="0">
                  <a:solidFill>
                    <a:srgbClr val="0070C0"/>
                  </a:solidFill>
                  <a:latin typeface="Comic Sans MS" panose="030F0902030302020204" pitchFamily="66" charset="0"/>
                </a:rPr>
                <a:t>Verb, Verb, Verb</a:t>
              </a:r>
              <a:br>
                <a:rPr lang="en-GB" altLang="en-US" sz="2000" dirty="0">
                  <a:solidFill>
                    <a:srgbClr val="0070C0"/>
                  </a:solidFill>
                  <a:latin typeface="Comic Sans MS" panose="030F0902030302020204" pitchFamily="66" charset="0"/>
                </a:rPr>
              </a:br>
              <a:r>
                <a:rPr lang="en-GB" altLang="en-US" sz="2000" dirty="0">
                  <a:solidFill>
                    <a:srgbClr val="0070C0"/>
                  </a:solidFill>
                  <a:latin typeface="Comic Sans MS" panose="030F0902030302020204" pitchFamily="66" charset="0"/>
                </a:rPr>
                <a:t>Noun, Noun, Noun, Noun</a:t>
              </a:r>
              <a:br>
                <a:rPr lang="en-GB" altLang="en-US" sz="2000" dirty="0">
                  <a:solidFill>
                    <a:srgbClr val="0070C0"/>
                  </a:solidFill>
                  <a:latin typeface="Comic Sans MS" panose="030F0902030302020204" pitchFamily="66" charset="0"/>
                </a:rPr>
              </a:br>
              <a:r>
                <a:rPr lang="en-GB" altLang="en-US" sz="2000" dirty="0">
                  <a:solidFill>
                    <a:srgbClr val="0070C0"/>
                  </a:solidFill>
                  <a:latin typeface="Comic Sans MS" panose="030F0902030302020204" pitchFamily="66" charset="0"/>
                </a:rPr>
                <a:t>Verb, Verb, Verb</a:t>
              </a:r>
              <a:br>
                <a:rPr lang="en-GB" altLang="en-US" sz="2000" dirty="0">
                  <a:solidFill>
                    <a:srgbClr val="0070C0"/>
                  </a:solidFill>
                  <a:latin typeface="Comic Sans MS" panose="030F0902030302020204" pitchFamily="66" charset="0"/>
                </a:rPr>
              </a:br>
              <a:r>
                <a:rPr lang="en-GB" altLang="en-US" sz="2000" dirty="0">
                  <a:solidFill>
                    <a:srgbClr val="0070C0"/>
                  </a:solidFill>
                  <a:latin typeface="Comic Sans MS" panose="030F0902030302020204" pitchFamily="66" charset="0"/>
                </a:rPr>
                <a:t>Adjective, Adjective</a:t>
              </a:r>
              <a:br>
                <a:rPr lang="en-GB" altLang="en-US" sz="2000" dirty="0">
                  <a:solidFill>
                    <a:srgbClr val="0070C0"/>
                  </a:solidFill>
                  <a:latin typeface="Comic Sans MS" panose="030F0902030302020204" pitchFamily="66" charset="0"/>
                </a:rPr>
              </a:br>
              <a:r>
                <a:rPr lang="en-GB" altLang="en-US" sz="2000" dirty="0">
                  <a:solidFill>
                    <a:srgbClr val="0070C0"/>
                  </a:solidFill>
                  <a:latin typeface="Comic Sans MS" panose="030F0902030302020204" pitchFamily="66" charset="0"/>
                </a:rPr>
                <a:t>Noun </a:t>
              </a:r>
            </a:p>
          </p:txBody>
        </p:sp>
      </p:grpSp>
      <p:sp>
        <p:nvSpPr>
          <p:cNvPr id="9" name="Subtitle 2">
            <a:extLst>
              <a:ext uri="{FF2B5EF4-FFF2-40B4-BE49-F238E27FC236}">
                <a16:creationId xmlns:a16="http://schemas.microsoft.com/office/drawing/2014/main" id="{E449C595-9F6A-F147-9E29-4BABB9E4A343}"/>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Poetry</a:t>
            </a:r>
          </a:p>
        </p:txBody>
      </p:sp>
    </p:spTree>
    <p:extLst>
      <p:ext uri="{BB962C8B-B14F-4D97-AF65-F5344CB8AC3E}">
        <p14:creationId xmlns:p14="http://schemas.microsoft.com/office/powerpoint/2010/main" val="20018875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12491012-EAFD-9844-99B3-9FBE96C03C2B}"/>
              </a:ext>
            </a:extLst>
          </p:cNvPr>
          <p:cNvSpPr txBox="1">
            <a:spLocks/>
          </p:cNvSpPr>
          <p:nvPr/>
        </p:nvSpPr>
        <p:spPr>
          <a:xfrm>
            <a:off x="0" y="8581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Objectives</a:t>
            </a:r>
          </a:p>
        </p:txBody>
      </p:sp>
      <p:sp>
        <p:nvSpPr>
          <p:cNvPr id="6" name="Rectangle 5">
            <a:extLst>
              <a:ext uri="{FF2B5EF4-FFF2-40B4-BE49-F238E27FC236}">
                <a16:creationId xmlns:a16="http://schemas.microsoft.com/office/drawing/2014/main" id="{E5F66485-F9F0-5A40-A1B0-8569B91CFD6D}"/>
              </a:ext>
            </a:extLst>
          </p:cNvPr>
          <p:cNvSpPr>
            <a:spLocks noChangeArrowheads="1"/>
          </p:cNvSpPr>
          <p:nvPr/>
        </p:nvSpPr>
        <p:spPr bwMode="auto">
          <a:xfrm>
            <a:off x="400050" y="1642886"/>
            <a:ext cx="11361420" cy="1415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174625">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indent="0" algn="ctr" eaLnBrk="1" hangingPunct="1"/>
            <a:r>
              <a:rPr lang="en-GB" altLang="en-US" sz="2500" dirty="0">
                <a:solidFill>
                  <a:srgbClr val="3E3F41"/>
                </a:solidFill>
              </a:rPr>
              <a:t>Identify how language, structure, and</a:t>
            </a:r>
            <a:br>
              <a:rPr lang="en-GB" altLang="en-US" sz="2500" dirty="0">
                <a:solidFill>
                  <a:srgbClr val="3E3F41"/>
                </a:solidFill>
              </a:rPr>
            </a:br>
            <a:r>
              <a:rPr lang="en-GB" altLang="en-US" sz="2500" dirty="0">
                <a:solidFill>
                  <a:srgbClr val="3E3F41"/>
                </a:solidFill>
              </a:rPr>
              <a:t>presentation contribute to meaning.</a:t>
            </a:r>
          </a:p>
          <a:p>
            <a:pPr indent="0" algn="ctr" eaLnBrk="1" hangingPunct="1">
              <a:spcBef>
                <a:spcPct val="50000"/>
              </a:spcBef>
            </a:pPr>
            <a:endParaRPr lang="en-GB" altLang="en-US" sz="2400" dirty="0">
              <a:solidFill>
                <a:srgbClr val="990033"/>
              </a:solidFill>
            </a:endParaRPr>
          </a:p>
        </p:txBody>
      </p:sp>
      <p:grpSp>
        <p:nvGrpSpPr>
          <p:cNvPr id="7" name="Group 6">
            <a:extLst>
              <a:ext uri="{FF2B5EF4-FFF2-40B4-BE49-F238E27FC236}">
                <a16:creationId xmlns:a16="http://schemas.microsoft.com/office/drawing/2014/main" id="{831CF862-C4E9-EA4C-B19E-5679A00257F4}"/>
              </a:ext>
            </a:extLst>
          </p:cNvPr>
          <p:cNvGrpSpPr/>
          <p:nvPr/>
        </p:nvGrpSpPr>
        <p:grpSpPr>
          <a:xfrm>
            <a:off x="4160521" y="3058658"/>
            <a:ext cx="3166109" cy="2714426"/>
            <a:chOff x="4540559" y="2378539"/>
            <a:chExt cx="4566620" cy="3733483"/>
          </a:xfrm>
        </p:grpSpPr>
        <p:pic>
          <p:nvPicPr>
            <p:cNvPr id="8" name="Picture 7" descr="A picture containing text&#10;&#10;Description automatically generated">
              <a:extLst>
                <a:ext uri="{FF2B5EF4-FFF2-40B4-BE49-F238E27FC236}">
                  <a16:creationId xmlns:a16="http://schemas.microsoft.com/office/drawing/2014/main" id="{9F31CDC6-2BCC-E245-8C1B-E7CC224BD3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9" name="Oval 8">
              <a:extLst>
                <a:ext uri="{FF2B5EF4-FFF2-40B4-BE49-F238E27FC236}">
                  <a16:creationId xmlns:a16="http://schemas.microsoft.com/office/drawing/2014/main" id="{5070A603-8A1F-7E4E-AB83-4D223BDCCB9A}"/>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431441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1E73D2A7-659C-C545-9B21-33D5690DC0C8}"/>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Get ready for reading</a:t>
            </a:r>
          </a:p>
        </p:txBody>
      </p:sp>
      <p:pic>
        <p:nvPicPr>
          <p:cNvPr id="9" name="Picture 7" descr="tall trees with dried leaves on ground">
            <a:extLst>
              <a:ext uri="{FF2B5EF4-FFF2-40B4-BE49-F238E27FC236}">
                <a16:creationId xmlns:a16="http://schemas.microsoft.com/office/drawing/2014/main" id="{A090DA5F-F4C9-4047-BAA5-35123AD8E6A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270270" y="1804718"/>
            <a:ext cx="5620605" cy="374879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BE12B048-86AA-0446-BDCA-834389824EC3}"/>
              </a:ext>
            </a:extLst>
          </p:cNvPr>
          <p:cNvSpPr txBox="1"/>
          <p:nvPr/>
        </p:nvSpPr>
        <p:spPr>
          <a:xfrm>
            <a:off x="1151497" y="1893693"/>
            <a:ext cx="3500949" cy="3801041"/>
          </a:xfrm>
          <a:prstGeom prst="rect">
            <a:avLst/>
          </a:prstGeom>
          <a:noFill/>
        </p:spPr>
        <p:txBody>
          <a:bodyPr wrap="square" rtlCol="0">
            <a:spAutoFit/>
          </a:bodyPr>
          <a:lstStyle/>
          <a:p>
            <a:pPr>
              <a:spcBef>
                <a:spcPts val="1500"/>
              </a:spcBef>
            </a:pPr>
            <a:r>
              <a:rPr lang="en-GB" altLang="en-US" sz="2200" i="1" dirty="0">
                <a:solidFill>
                  <a:srgbClr val="414042"/>
                </a:solidFill>
                <a:latin typeface="Comic Sans MS" panose="030F0702030302020204" pitchFamily="66" charset="0"/>
                <a:ea typeface="Microsoft YaHei" panose="020B0503020204020204" pitchFamily="34" charset="-122"/>
              </a:rPr>
              <a:t>If you go down in the woods today…</a:t>
            </a:r>
          </a:p>
          <a:p>
            <a:pPr>
              <a:spcBef>
                <a:spcPts val="1500"/>
              </a:spcBef>
            </a:pPr>
            <a:r>
              <a:rPr lang="en-GB" altLang="en-US" sz="2200" dirty="0">
                <a:solidFill>
                  <a:srgbClr val="414042"/>
                </a:solidFill>
                <a:latin typeface="Comic Sans MS" panose="030F0702030302020204" pitchFamily="66" charset="0"/>
                <a:ea typeface="Microsoft YaHei" panose="020B0503020204020204" pitchFamily="34" charset="-122"/>
              </a:rPr>
              <a:t>Imagine you are there in the wood.</a:t>
            </a:r>
          </a:p>
          <a:p>
            <a:pPr>
              <a:spcBef>
                <a:spcPts val="1500"/>
              </a:spcBef>
            </a:pPr>
            <a:r>
              <a:rPr lang="en-GB" altLang="en-US" sz="2200" dirty="0">
                <a:solidFill>
                  <a:srgbClr val="414042"/>
                </a:solidFill>
                <a:latin typeface="Comic Sans MS" panose="030F0702030302020204" pitchFamily="66" charset="0"/>
                <a:ea typeface="Microsoft YaHei" panose="020B0503020204020204" pitchFamily="34" charset="-122"/>
              </a:rPr>
              <a:t>Work with a partner and think of as many words as you can to describe what you can see, hear, smell and touch.</a:t>
            </a:r>
          </a:p>
          <a:p>
            <a:endParaRPr lang="en-GB" dirty="0"/>
          </a:p>
        </p:txBody>
      </p:sp>
    </p:spTree>
    <p:extLst>
      <p:ext uri="{BB962C8B-B14F-4D97-AF65-F5344CB8AC3E}">
        <p14:creationId xmlns:p14="http://schemas.microsoft.com/office/powerpoint/2010/main" val="28498432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60" descr="A picture containing tree, outdoor, plant, forest&#10;&#10;Description automatically generated">
            <a:extLst>
              <a:ext uri="{FF2B5EF4-FFF2-40B4-BE49-F238E27FC236}">
                <a16:creationId xmlns:a16="http://schemas.microsoft.com/office/drawing/2014/main" id="{5D70D7A5-646B-7148-BFF1-5BCB1DD539D5}"/>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399010" y="1662135"/>
            <a:ext cx="11380125" cy="4784227"/>
          </a:xfrm>
          <a:prstGeom prst="rect">
            <a:avLst/>
          </a:prstGeom>
          <a:effectLst/>
        </p:spPr>
      </p:pic>
      <p:sp>
        <p:nvSpPr>
          <p:cNvPr id="5" name="TextBox 4">
            <a:extLst>
              <a:ext uri="{FF2B5EF4-FFF2-40B4-BE49-F238E27FC236}">
                <a16:creationId xmlns:a16="http://schemas.microsoft.com/office/drawing/2014/main" id="{B06B7ABF-8A18-1A4B-90CD-EC1AA3515902}"/>
              </a:ext>
            </a:extLst>
          </p:cNvPr>
          <p:cNvSpPr txBox="1"/>
          <p:nvPr/>
        </p:nvSpPr>
        <p:spPr>
          <a:xfrm>
            <a:off x="1" y="529645"/>
            <a:ext cx="12192000" cy="400110"/>
          </a:xfrm>
          <a:prstGeom prst="rect">
            <a:avLst/>
          </a:prstGeom>
          <a:noFill/>
        </p:spPr>
        <p:txBody>
          <a:bodyPr wrap="square" rtlCol="0">
            <a:spAutoFit/>
          </a:bodyPr>
          <a:lstStyle/>
          <a:p>
            <a:pPr algn="ctr"/>
            <a:r>
              <a:rPr lang="en-GB" sz="2000" b="1" dirty="0">
                <a:solidFill>
                  <a:srgbClr val="0070C0"/>
                </a:solidFill>
                <a:latin typeface="Comic Sans MS" panose="030F0702030302020204" pitchFamily="66" charset="0"/>
              </a:rPr>
              <a:t>Word List Race</a:t>
            </a:r>
          </a:p>
        </p:txBody>
      </p:sp>
      <p:sp>
        <p:nvSpPr>
          <p:cNvPr id="7" name="TextBox 6">
            <a:extLst>
              <a:ext uri="{FF2B5EF4-FFF2-40B4-BE49-F238E27FC236}">
                <a16:creationId xmlns:a16="http://schemas.microsoft.com/office/drawing/2014/main" id="{0DBA12F1-AB0C-C44F-B350-E52DE8D9C7CA}"/>
              </a:ext>
            </a:extLst>
          </p:cNvPr>
          <p:cNvSpPr txBox="1"/>
          <p:nvPr/>
        </p:nvSpPr>
        <p:spPr>
          <a:xfrm>
            <a:off x="657482" y="909744"/>
            <a:ext cx="10451515" cy="584775"/>
          </a:xfrm>
          <a:prstGeom prst="rect">
            <a:avLst/>
          </a:prstGeom>
          <a:noFill/>
        </p:spPr>
        <p:txBody>
          <a:bodyPr wrap="square" rtlCol="0">
            <a:spAutoFit/>
          </a:bodyPr>
          <a:lstStyle/>
          <a:p>
            <a:r>
              <a:rPr lang="en-GB" sz="1600" dirty="0">
                <a:solidFill>
                  <a:srgbClr val="414042"/>
                </a:solidFill>
                <a:latin typeface="Comic Sans MS" panose="030F0702030302020204" pitchFamily="66" charset="0"/>
              </a:rPr>
              <a:t>You have one minute to write down as many words as possible that you can think of associated with a forest or wood. Hold the image in your head and let all your thoughts and senses help you to think of words.</a:t>
            </a:r>
          </a:p>
        </p:txBody>
      </p:sp>
      <p:sp>
        <p:nvSpPr>
          <p:cNvPr id="9" name="TextBox 8">
            <a:extLst>
              <a:ext uri="{FF2B5EF4-FFF2-40B4-BE49-F238E27FC236}">
                <a16:creationId xmlns:a16="http://schemas.microsoft.com/office/drawing/2014/main" id="{BF7E366C-7B69-0F48-A970-05F0F76C9648}"/>
              </a:ext>
            </a:extLst>
          </p:cNvPr>
          <p:cNvSpPr txBox="1"/>
          <p:nvPr/>
        </p:nvSpPr>
        <p:spPr>
          <a:xfrm>
            <a:off x="918412" y="2127121"/>
            <a:ext cx="1481564" cy="353943"/>
          </a:xfrm>
          <a:prstGeom prst="rect">
            <a:avLst/>
          </a:prstGeom>
          <a:solidFill>
            <a:schemeClr val="bg1"/>
          </a:solidFill>
          <a:ln>
            <a:noFill/>
          </a:ln>
        </p:spPr>
        <p:txBody>
          <a:bodyPr wrap="square" rtlCol="0">
            <a:spAutoFit/>
          </a:bodyPr>
          <a:lstStyle/>
          <a:p>
            <a:pPr algn="ctr"/>
            <a:r>
              <a:rPr lang="en-GB" sz="1700" dirty="0">
                <a:solidFill>
                  <a:srgbClr val="414042"/>
                </a:solidFill>
                <a:latin typeface="Comic Sans MS" panose="030F0702030302020204" pitchFamily="66" charset="0"/>
              </a:rPr>
              <a:t>slipping</a:t>
            </a:r>
          </a:p>
        </p:txBody>
      </p:sp>
      <p:sp>
        <p:nvSpPr>
          <p:cNvPr id="10" name="TextBox 9">
            <a:extLst>
              <a:ext uri="{FF2B5EF4-FFF2-40B4-BE49-F238E27FC236}">
                <a16:creationId xmlns:a16="http://schemas.microsoft.com/office/drawing/2014/main" id="{27A398C0-BCB7-3C44-B25C-099630A4408D}"/>
              </a:ext>
            </a:extLst>
          </p:cNvPr>
          <p:cNvSpPr txBox="1"/>
          <p:nvPr/>
        </p:nvSpPr>
        <p:spPr>
          <a:xfrm>
            <a:off x="918412" y="2622513"/>
            <a:ext cx="1481564" cy="353943"/>
          </a:xfrm>
          <a:prstGeom prst="rect">
            <a:avLst/>
          </a:prstGeom>
          <a:solidFill>
            <a:schemeClr val="bg1"/>
          </a:solidFill>
          <a:ln>
            <a:noFill/>
          </a:ln>
        </p:spPr>
        <p:txBody>
          <a:bodyPr wrap="square" rtlCol="0">
            <a:spAutoFit/>
          </a:bodyPr>
          <a:lstStyle/>
          <a:p>
            <a:pPr algn="ctr"/>
            <a:r>
              <a:rPr lang="en-GB" sz="1700" dirty="0">
                <a:solidFill>
                  <a:srgbClr val="414042"/>
                </a:solidFill>
                <a:latin typeface="Comic Sans MS" panose="030F0702030302020204" pitchFamily="66" charset="0"/>
              </a:rPr>
              <a:t>waiting</a:t>
            </a:r>
          </a:p>
        </p:txBody>
      </p:sp>
      <p:sp>
        <p:nvSpPr>
          <p:cNvPr id="11" name="TextBox 10">
            <a:extLst>
              <a:ext uri="{FF2B5EF4-FFF2-40B4-BE49-F238E27FC236}">
                <a16:creationId xmlns:a16="http://schemas.microsoft.com/office/drawing/2014/main" id="{7C113952-607A-4D48-98A4-AF5F993DFD4E}"/>
              </a:ext>
            </a:extLst>
          </p:cNvPr>
          <p:cNvSpPr txBox="1"/>
          <p:nvPr/>
        </p:nvSpPr>
        <p:spPr>
          <a:xfrm>
            <a:off x="921952" y="3613297"/>
            <a:ext cx="1474484" cy="353943"/>
          </a:xfrm>
          <a:prstGeom prst="rect">
            <a:avLst/>
          </a:prstGeom>
          <a:solidFill>
            <a:schemeClr val="bg1"/>
          </a:solidFill>
          <a:ln>
            <a:noFill/>
          </a:ln>
        </p:spPr>
        <p:txBody>
          <a:bodyPr wrap="square" rtlCol="0">
            <a:spAutoFit/>
          </a:bodyPr>
          <a:lstStyle/>
          <a:p>
            <a:pPr algn="ctr"/>
            <a:r>
              <a:rPr lang="en-GB" sz="1700" dirty="0">
                <a:solidFill>
                  <a:srgbClr val="414042"/>
                </a:solidFill>
                <a:latin typeface="Comic Sans MS" panose="030F0702030302020204" pitchFamily="66" charset="0"/>
              </a:rPr>
              <a:t>twig</a:t>
            </a:r>
          </a:p>
        </p:txBody>
      </p:sp>
      <p:sp>
        <p:nvSpPr>
          <p:cNvPr id="12" name="TextBox 11">
            <a:extLst>
              <a:ext uri="{FF2B5EF4-FFF2-40B4-BE49-F238E27FC236}">
                <a16:creationId xmlns:a16="http://schemas.microsoft.com/office/drawing/2014/main" id="{0BA9FBF7-B134-D44F-AABA-787D1B4B1B5C}"/>
              </a:ext>
            </a:extLst>
          </p:cNvPr>
          <p:cNvSpPr txBox="1"/>
          <p:nvPr/>
        </p:nvSpPr>
        <p:spPr>
          <a:xfrm>
            <a:off x="918412" y="3117905"/>
            <a:ext cx="1481564" cy="353943"/>
          </a:xfrm>
          <a:prstGeom prst="rect">
            <a:avLst/>
          </a:prstGeom>
          <a:solidFill>
            <a:schemeClr val="bg1"/>
          </a:solidFill>
          <a:ln>
            <a:noFill/>
          </a:ln>
        </p:spPr>
        <p:txBody>
          <a:bodyPr wrap="square" rtlCol="0">
            <a:spAutoFit/>
          </a:bodyPr>
          <a:lstStyle/>
          <a:p>
            <a:pPr algn="ctr"/>
            <a:r>
              <a:rPr lang="en-GB" sz="1700" dirty="0">
                <a:solidFill>
                  <a:srgbClr val="414042"/>
                </a:solidFill>
                <a:latin typeface="Comic Sans MS" panose="030F0702030302020204" pitchFamily="66" charset="0"/>
              </a:rPr>
              <a:t>woods</a:t>
            </a:r>
          </a:p>
        </p:txBody>
      </p:sp>
      <p:sp>
        <p:nvSpPr>
          <p:cNvPr id="13" name="TextBox 12">
            <a:extLst>
              <a:ext uri="{FF2B5EF4-FFF2-40B4-BE49-F238E27FC236}">
                <a16:creationId xmlns:a16="http://schemas.microsoft.com/office/drawing/2014/main" id="{55D34A9B-E1E6-7842-A344-84491C85EFCC}"/>
              </a:ext>
            </a:extLst>
          </p:cNvPr>
          <p:cNvSpPr txBox="1"/>
          <p:nvPr/>
        </p:nvSpPr>
        <p:spPr>
          <a:xfrm>
            <a:off x="939156" y="4108689"/>
            <a:ext cx="1440076" cy="353943"/>
          </a:xfrm>
          <a:prstGeom prst="rect">
            <a:avLst/>
          </a:prstGeom>
          <a:solidFill>
            <a:schemeClr val="bg1"/>
          </a:solidFill>
          <a:ln>
            <a:noFill/>
          </a:ln>
        </p:spPr>
        <p:txBody>
          <a:bodyPr wrap="square" rtlCol="0">
            <a:spAutoFit/>
          </a:bodyPr>
          <a:lstStyle/>
          <a:p>
            <a:pPr algn="ctr"/>
            <a:r>
              <a:rPr lang="en-GB" sz="1700" dirty="0">
                <a:solidFill>
                  <a:srgbClr val="414042"/>
                </a:solidFill>
                <a:latin typeface="Comic Sans MS" panose="030F0702030302020204" pitchFamily="66" charset="0"/>
              </a:rPr>
              <a:t>thorns</a:t>
            </a:r>
          </a:p>
        </p:txBody>
      </p:sp>
      <p:sp>
        <p:nvSpPr>
          <p:cNvPr id="14" name="TextBox 13">
            <a:extLst>
              <a:ext uri="{FF2B5EF4-FFF2-40B4-BE49-F238E27FC236}">
                <a16:creationId xmlns:a16="http://schemas.microsoft.com/office/drawing/2014/main" id="{1F5FF735-6650-0441-975B-C42E0DFEDE26}"/>
              </a:ext>
            </a:extLst>
          </p:cNvPr>
          <p:cNvSpPr txBox="1"/>
          <p:nvPr/>
        </p:nvSpPr>
        <p:spPr>
          <a:xfrm>
            <a:off x="939156" y="4604081"/>
            <a:ext cx="1440076" cy="353943"/>
          </a:xfrm>
          <a:prstGeom prst="rect">
            <a:avLst/>
          </a:prstGeom>
          <a:solidFill>
            <a:schemeClr val="bg1"/>
          </a:solidFill>
          <a:ln>
            <a:noFill/>
          </a:ln>
        </p:spPr>
        <p:txBody>
          <a:bodyPr wrap="square" rtlCol="0">
            <a:spAutoFit/>
          </a:bodyPr>
          <a:lstStyle/>
          <a:p>
            <a:pPr algn="ctr"/>
            <a:r>
              <a:rPr lang="en-GB" sz="1700" dirty="0">
                <a:solidFill>
                  <a:srgbClr val="414042"/>
                </a:solidFill>
                <a:latin typeface="Comic Sans MS" panose="030F0702030302020204" pitchFamily="66" charset="0"/>
              </a:rPr>
              <a:t>forest</a:t>
            </a:r>
          </a:p>
        </p:txBody>
      </p:sp>
      <p:sp>
        <p:nvSpPr>
          <p:cNvPr id="15" name="TextBox 14">
            <a:extLst>
              <a:ext uri="{FF2B5EF4-FFF2-40B4-BE49-F238E27FC236}">
                <a16:creationId xmlns:a16="http://schemas.microsoft.com/office/drawing/2014/main" id="{54A57BA6-3CC5-074D-867F-23A8FFDAFA13}"/>
              </a:ext>
            </a:extLst>
          </p:cNvPr>
          <p:cNvSpPr txBox="1"/>
          <p:nvPr/>
        </p:nvSpPr>
        <p:spPr>
          <a:xfrm>
            <a:off x="939156" y="5099473"/>
            <a:ext cx="1440076" cy="353943"/>
          </a:xfrm>
          <a:prstGeom prst="rect">
            <a:avLst/>
          </a:prstGeom>
          <a:solidFill>
            <a:schemeClr val="bg1"/>
          </a:solidFill>
          <a:ln>
            <a:noFill/>
          </a:ln>
        </p:spPr>
        <p:txBody>
          <a:bodyPr wrap="square" rtlCol="0">
            <a:spAutoFit/>
          </a:bodyPr>
          <a:lstStyle/>
          <a:p>
            <a:pPr algn="ctr"/>
            <a:r>
              <a:rPr lang="en-GB" sz="1700" dirty="0">
                <a:solidFill>
                  <a:srgbClr val="414042"/>
                </a:solidFill>
                <a:latin typeface="Comic Sans MS" panose="030F0702030302020204" pitchFamily="66" charset="0"/>
              </a:rPr>
              <a:t>ground</a:t>
            </a:r>
          </a:p>
        </p:txBody>
      </p:sp>
      <p:sp>
        <p:nvSpPr>
          <p:cNvPr id="16" name="TextBox 15">
            <a:extLst>
              <a:ext uri="{FF2B5EF4-FFF2-40B4-BE49-F238E27FC236}">
                <a16:creationId xmlns:a16="http://schemas.microsoft.com/office/drawing/2014/main" id="{D582E3DA-A455-3D4A-BE8C-6207FB50C669}"/>
              </a:ext>
            </a:extLst>
          </p:cNvPr>
          <p:cNvSpPr txBox="1"/>
          <p:nvPr/>
        </p:nvSpPr>
        <p:spPr>
          <a:xfrm>
            <a:off x="939156" y="5594863"/>
            <a:ext cx="1440076" cy="353943"/>
          </a:xfrm>
          <a:prstGeom prst="rect">
            <a:avLst/>
          </a:prstGeom>
          <a:solidFill>
            <a:schemeClr val="bg1"/>
          </a:solidFill>
          <a:ln>
            <a:noFill/>
          </a:ln>
        </p:spPr>
        <p:txBody>
          <a:bodyPr wrap="square" rtlCol="0">
            <a:spAutoFit/>
          </a:bodyPr>
          <a:lstStyle/>
          <a:p>
            <a:pPr algn="ctr"/>
            <a:r>
              <a:rPr lang="en-GB" sz="1700" dirty="0">
                <a:solidFill>
                  <a:srgbClr val="414042"/>
                </a:solidFill>
                <a:latin typeface="Comic Sans MS" panose="030F0702030302020204" pitchFamily="66" charset="0"/>
              </a:rPr>
              <a:t>nettles</a:t>
            </a:r>
          </a:p>
        </p:txBody>
      </p:sp>
      <p:sp>
        <p:nvSpPr>
          <p:cNvPr id="17" name="TextBox 16">
            <a:extLst>
              <a:ext uri="{FF2B5EF4-FFF2-40B4-BE49-F238E27FC236}">
                <a16:creationId xmlns:a16="http://schemas.microsoft.com/office/drawing/2014/main" id="{60FD0BDA-0505-4347-B9F9-E9BBB766C124}"/>
              </a:ext>
            </a:extLst>
          </p:cNvPr>
          <p:cNvSpPr txBox="1"/>
          <p:nvPr/>
        </p:nvSpPr>
        <p:spPr>
          <a:xfrm>
            <a:off x="2791964" y="2127122"/>
            <a:ext cx="1481564" cy="353943"/>
          </a:xfrm>
          <a:prstGeom prst="rect">
            <a:avLst/>
          </a:prstGeom>
          <a:solidFill>
            <a:schemeClr val="bg1"/>
          </a:solidFill>
          <a:ln>
            <a:noFill/>
          </a:ln>
        </p:spPr>
        <p:txBody>
          <a:bodyPr wrap="square" rtlCol="0">
            <a:spAutoFit/>
          </a:bodyPr>
          <a:lstStyle/>
          <a:p>
            <a:pPr algn="ctr"/>
            <a:r>
              <a:rPr lang="en-GB" sz="1700" dirty="0">
                <a:solidFill>
                  <a:srgbClr val="414042"/>
                </a:solidFill>
                <a:latin typeface="Comic Sans MS" panose="030F0702030302020204" pitchFamily="66" charset="0"/>
              </a:rPr>
              <a:t>weeds</a:t>
            </a:r>
          </a:p>
        </p:txBody>
      </p:sp>
      <p:sp>
        <p:nvSpPr>
          <p:cNvPr id="18" name="TextBox 17">
            <a:extLst>
              <a:ext uri="{FF2B5EF4-FFF2-40B4-BE49-F238E27FC236}">
                <a16:creationId xmlns:a16="http://schemas.microsoft.com/office/drawing/2014/main" id="{53EE4D87-BA03-5A43-A716-BAC12B90E5A7}"/>
              </a:ext>
            </a:extLst>
          </p:cNvPr>
          <p:cNvSpPr txBox="1"/>
          <p:nvPr/>
        </p:nvSpPr>
        <p:spPr>
          <a:xfrm>
            <a:off x="2791964" y="2622514"/>
            <a:ext cx="1481565" cy="353943"/>
          </a:xfrm>
          <a:prstGeom prst="rect">
            <a:avLst/>
          </a:prstGeom>
          <a:solidFill>
            <a:schemeClr val="bg1"/>
          </a:solidFill>
          <a:ln>
            <a:noFill/>
          </a:ln>
        </p:spPr>
        <p:txBody>
          <a:bodyPr wrap="square" rtlCol="0">
            <a:spAutoFit/>
          </a:bodyPr>
          <a:lstStyle/>
          <a:p>
            <a:pPr algn="ctr"/>
            <a:r>
              <a:rPr lang="en-GB" sz="1700" dirty="0">
                <a:solidFill>
                  <a:srgbClr val="414042"/>
                </a:solidFill>
                <a:latin typeface="Comic Sans MS" panose="030F0702030302020204" pitchFamily="66" charset="0"/>
              </a:rPr>
              <a:t>roaming</a:t>
            </a:r>
          </a:p>
        </p:txBody>
      </p:sp>
      <p:sp>
        <p:nvSpPr>
          <p:cNvPr id="19" name="TextBox 18">
            <a:extLst>
              <a:ext uri="{FF2B5EF4-FFF2-40B4-BE49-F238E27FC236}">
                <a16:creationId xmlns:a16="http://schemas.microsoft.com/office/drawing/2014/main" id="{EBE35621-883A-1B44-9420-E7E21658A7B4}"/>
              </a:ext>
            </a:extLst>
          </p:cNvPr>
          <p:cNvSpPr txBox="1"/>
          <p:nvPr/>
        </p:nvSpPr>
        <p:spPr>
          <a:xfrm>
            <a:off x="2791963" y="3117906"/>
            <a:ext cx="1481566" cy="353943"/>
          </a:xfrm>
          <a:prstGeom prst="rect">
            <a:avLst/>
          </a:prstGeom>
          <a:solidFill>
            <a:schemeClr val="bg1"/>
          </a:solidFill>
          <a:ln>
            <a:noFill/>
          </a:ln>
        </p:spPr>
        <p:txBody>
          <a:bodyPr wrap="square" rtlCol="0">
            <a:spAutoFit/>
          </a:bodyPr>
          <a:lstStyle/>
          <a:p>
            <a:pPr algn="ctr"/>
            <a:r>
              <a:rPr lang="en-GB" sz="1700" dirty="0">
                <a:solidFill>
                  <a:srgbClr val="414042"/>
                </a:solidFill>
                <a:latin typeface="Comic Sans MS" panose="030F0702030302020204" pitchFamily="66" charset="0"/>
              </a:rPr>
              <a:t>branches</a:t>
            </a:r>
          </a:p>
        </p:txBody>
      </p:sp>
      <p:sp>
        <p:nvSpPr>
          <p:cNvPr id="20" name="TextBox 19">
            <a:extLst>
              <a:ext uri="{FF2B5EF4-FFF2-40B4-BE49-F238E27FC236}">
                <a16:creationId xmlns:a16="http://schemas.microsoft.com/office/drawing/2014/main" id="{3DA02E40-B101-BC42-996A-33F9BBA32D42}"/>
              </a:ext>
            </a:extLst>
          </p:cNvPr>
          <p:cNvSpPr txBox="1"/>
          <p:nvPr/>
        </p:nvSpPr>
        <p:spPr>
          <a:xfrm>
            <a:off x="2795504" y="3613298"/>
            <a:ext cx="1474485" cy="353943"/>
          </a:xfrm>
          <a:prstGeom prst="rect">
            <a:avLst/>
          </a:prstGeom>
          <a:solidFill>
            <a:schemeClr val="bg1"/>
          </a:solidFill>
          <a:ln>
            <a:noFill/>
          </a:ln>
        </p:spPr>
        <p:txBody>
          <a:bodyPr wrap="square" rtlCol="0">
            <a:spAutoFit/>
          </a:bodyPr>
          <a:lstStyle/>
          <a:p>
            <a:pPr algn="ctr"/>
            <a:r>
              <a:rPr lang="en-GB" sz="1700" dirty="0">
                <a:solidFill>
                  <a:srgbClr val="414042"/>
                </a:solidFill>
                <a:latin typeface="Comic Sans MS" panose="030F0702030302020204" pitchFamily="66" charset="0"/>
              </a:rPr>
              <a:t>falling</a:t>
            </a:r>
          </a:p>
        </p:txBody>
      </p:sp>
      <p:sp>
        <p:nvSpPr>
          <p:cNvPr id="21" name="TextBox 20">
            <a:extLst>
              <a:ext uri="{FF2B5EF4-FFF2-40B4-BE49-F238E27FC236}">
                <a16:creationId xmlns:a16="http://schemas.microsoft.com/office/drawing/2014/main" id="{226FB2D1-5998-6245-ACD1-966406C6B967}"/>
              </a:ext>
            </a:extLst>
          </p:cNvPr>
          <p:cNvSpPr txBox="1"/>
          <p:nvPr/>
        </p:nvSpPr>
        <p:spPr>
          <a:xfrm>
            <a:off x="2795504" y="4604082"/>
            <a:ext cx="1474484" cy="353943"/>
          </a:xfrm>
          <a:prstGeom prst="rect">
            <a:avLst/>
          </a:prstGeom>
          <a:solidFill>
            <a:schemeClr val="bg1"/>
          </a:solidFill>
          <a:ln>
            <a:noFill/>
          </a:ln>
        </p:spPr>
        <p:txBody>
          <a:bodyPr wrap="square" rtlCol="0">
            <a:spAutoFit/>
          </a:bodyPr>
          <a:lstStyle/>
          <a:p>
            <a:pPr algn="ctr"/>
            <a:r>
              <a:rPr lang="en-GB" sz="1700" dirty="0">
                <a:solidFill>
                  <a:srgbClr val="414042"/>
                </a:solidFill>
                <a:latin typeface="Comic Sans MS" panose="030F0702030302020204" pitchFamily="66" charset="0"/>
              </a:rPr>
              <a:t>clump</a:t>
            </a:r>
          </a:p>
        </p:txBody>
      </p:sp>
      <p:sp>
        <p:nvSpPr>
          <p:cNvPr id="22" name="TextBox 21">
            <a:extLst>
              <a:ext uri="{FF2B5EF4-FFF2-40B4-BE49-F238E27FC236}">
                <a16:creationId xmlns:a16="http://schemas.microsoft.com/office/drawing/2014/main" id="{C1CA9293-F321-5F40-A0D2-F57CA4D85A00}"/>
              </a:ext>
            </a:extLst>
          </p:cNvPr>
          <p:cNvSpPr txBox="1"/>
          <p:nvPr/>
        </p:nvSpPr>
        <p:spPr>
          <a:xfrm>
            <a:off x="2795505" y="5099474"/>
            <a:ext cx="1474483" cy="353943"/>
          </a:xfrm>
          <a:prstGeom prst="rect">
            <a:avLst/>
          </a:prstGeom>
          <a:solidFill>
            <a:schemeClr val="bg1"/>
          </a:solidFill>
          <a:ln>
            <a:noFill/>
          </a:ln>
        </p:spPr>
        <p:txBody>
          <a:bodyPr wrap="square" rtlCol="0">
            <a:spAutoFit/>
          </a:bodyPr>
          <a:lstStyle/>
          <a:p>
            <a:pPr algn="ctr"/>
            <a:r>
              <a:rPr lang="en-GB" sz="1700" dirty="0">
                <a:solidFill>
                  <a:srgbClr val="414042"/>
                </a:solidFill>
                <a:latin typeface="Comic Sans MS" panose="030F0702030302020204" pitchFamily="66" charset="0"/>
              </a:rPr>
              <a:t>tangle</a:t>
            </a:r>
          </a:p>
        </p:txBody>
      </p:sp>
      <p:sp>
        <p:nvSpPr>
          <p:cNvPr id="23" name="TextBox 22">
            <a:extLst>
              <a:ext uri="{FF2B5EF4-FFF2-40B4-BE49-F238E27FC236}">
                <a16:creationId xmlns:a16="http://schemas.microsoft.com/office/drawing/2014/main" id="{52FB1C29-B885-EF4C-8694-72079EB9F53A}"/>
              </a:ext>
            </a:extLst>
          </p:cNvPr>
          <p:cNvSpPr txBox="1"/>
          <p:nvPr/>
        </p:nvSpPr>
        <p:spPr>
          <a:xfrm>
            <a:off x="2795505" y="5594863"/>
            <a:ext cx="1474482" cy="353943"/>
          </a:xfrm>
          <a:prstGeom prst="rect">
            <a:avLst/>
          </a:prstGeom>
          <a:solidFill>
            <a:schemeClr val="bg1"/>
          </a:solidFill>
          <a:ln>
            <a:noFill/>
          </a:ln>
        </p:spPr>
        <p:txBody>
          <a:bodyPr wrap="square" rtlCol="0">
            <a:spAutoFit/>
          </a:bodyPr>
          <a:lstStyle/>
          <a:p>
            <a:pPr algn="ctr"/>
            <a:r>
              <a:rPr lang="en-GB" sz="1700" dirty="0">
                <a:solidFill>
                  <a:srgbClr val="414042"/>
                </a:solidFill>
                <a:latin typeface="Comic Sans MS" panose="030F0702030302020204" pitchFamily="66" charset="0"/>
              </a:rPr>
              <a:t>path</a:t>
            </a:r>
          </a:p>
        </p:txBody>
      </p:sp>
      <p:sp>
        <p:nvSpPr>
          <p:cNvPr id="24" name="Rectangle 16">
            <a:extLst>
              <a:ext uri="{FF2B5EF4-FFF2-40B4-BE49-F238E27FC236}">
                <a16:creationId xmlns:a16="http://schemas.microsoft.com/office/drawing/2014/main" id="{D0BF76B6-73DF-0F48-BCAB-C5AA5B7D72A5}"/>
              </a:ext>
            </a:extLst>
          </p:cNvPr>
          <p:cNvSpPr>
            <a:spLocks noChangeArrowheads="1"/>
          </p:cNvSpPr>
          <p:nvPr/>
        </p:nvSpPr>
        <p:spPr bwMode="auto">
          <a:xfrm>
            <a:off x="4680102" y="2121495"/>
            <a:ext cx="1474486"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brambles</a:t>
            </a:r>
          </a:p>
        </p:txBody>
      </p:sp>
      <p:sp>
        <p:nvSpPr>
          <p:cNvPr id="25" name="Rectangle 49">
            <a:extLst>
              <a:ext uri="{FF2B5EF4-FFF2-40B4-BE49-F238E27FC236}">
                <a16:creationId xmlns:a16="http://schemas.microsoft.com/office/drawing/2014/main" id="{CFBBCE8B-A326-1A4B-A497-3D9DDE8695D1}"/>
              </a:ext>
            </a:extLst>
          </p:cNvPr>
          <p:cNvSpPr>
            <a:spLocks noChangeArrowheads="1"/>
          </p:cNvSpPr>
          <p:nvPr/>
        </p:nvSpPr>
        <p:spPr bwMode="auto">
          <a:xfrm>
            <a:off x="4680102" y="2618179"/>
            <a:ext cx="1474486"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sprawling</a:t>
            </a:r>
          </a:p>
        </p:txBody>
      </p:sp>
      <p:sp>
        <p:nvSpPr>
          <p:cNvPr id="26" name="Text Box 24">
            <a:extLst>
              <a:ext uri="{FF2B5EF4-FFF2-40B4-BE49-F238E27FC236}">
                <a16:creationId xmlns:a16="http://schemas.microsoft.com/office/drawing/2014/main" id="{E1EAF4BF-1C6D-7243-A2DB-C9C6A63A4EC4}"/>
              </a:ext>
            </a:extLst>
          </p:cNvPr>
          <p:cNvSpPr txBox="1">
            <a:spLocks noChangeArrowheads="1"/>
          </p:cNvSpPr>
          <p:nvPr/>
        </p:nvSpPr>
        <p:spPr bwMode="auto">
          <a:xfrm>
            <a:off x="4680102" y="3114863"/>
            <a:ext cx="1474486"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err="1">
                <a:solidFill>
                  <a:srgbClr val="414042"/>
                </a:solidFill>
                <a:latin typeface="Comic Sans MS" panose="030F0702030302020204" pitchFamily="66" charset="0"/>
              </a:rPr>
              <a:t>copse</a:t>
            </a:r>
            <a:endParaRPr lang="en-GB" altLang="en-US" sz="1700" dirty="0">
              <a:solidFill>
                <a:srgbClr val="414042"/>
              </a:solidFill>
              <a:latin typeface="Comic Sans MS" panose="030F0702030302020204" pitchFamily="66" charset="0"/>
            </a:endParaRPr>
          </a:p>
        </p:txBody>
      </p:sp>
      <p:sp>
        <p:nvSpPr>
          <p:cNvPr id="27" name="Text Box 44">
            <a:extLst>
              <a:ext uri="{FF2B5EF4-FFF2-40B4-BE49-F238E27FC236}">
                <a16:creationId xmlns:a16="http://schemas.microsoft.com/office/drawing/2014/main" id="{FC01945B-DF69-1744-804D-09F6689FB5E2}"/>
              </a:ext>
            </a:extLst>
          </p:cNvPr>
          <p:cNvSpPr txBox="1">
            <a:spLocks noChangeArrowheads="1"/>
          </p:cNvSpPr>
          <p:nvPr/>
        </p:nvSpPr>
        <p:spPr bwMode="auto">
          <a:xfrm>
            <a:off x="4680103" y="3611547"/>
            <a:ext cx="1474485"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shadows</a:t>
            </a:r>
          </a:p>
        </p:txBody>
      </p:sp>
      <p:sp>
        <p:nvSpPr>
          <p:cNvPr id="28" name="Rectangle 26">
            <a:extLst>
              <a:ext uri="{FF2B5EF4-FFF2-40B4-BE49-F238E27FC236}">
                <a16:creationId xmlns:a16="http://schemas.microsoft.com/office/drawing/2014/main" id="{4BFB7E90-32DB-FD42-9C54-457539B3C2D3}"/>
              </a:ext>
            </a:extLst>
          </p:cNvPr>
          <p:cNvSpPr>
            <a:spLocks noChangeArrowheads="1"/>
          </p:cNvSpPr>
          <p:nvPr/>
        </p:nvSpPr>
        <p:spPr bwMode="auto">
          <a:xfrm>
            <a:off x="2795504" y="4108690"/>
            <a:ext cx="1474484"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oak</a:t>
            </a:r>
          </a:p>
        </p:txBody>
      </p:sp>
      <p:sp>
        <p:nvSpPr>
          <p:cNvPr id="29" name="Text Box 23">
            <a:extLst>
              <a:ext uri="{FF2B5EF4-FFF2-40B4-BE49-F238E27FC236}">
                <a16:creationId xmlns:a16="http://schemas.microsoft.com/office/drawing/2014/main" id="{73DCACBC-F08F-3D4D-949C-DED6985F46ED}"/>
              </a:ext>
            </a:extLst>
          </p:cNvPr>
          <p:cNvSpPr txBox="1">
            <a:spLocks noChangeArrowheads="1"/>
          </p:cNvSpPr>
          <p:nvPr/>
        </p:nvSpPr>
        <p:spPr bwMode="auto">
          <a:xfrm>
            <a:off x="4676110" y="4108231"/>
            <a:ext cx="1482471"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undergrowth</a:t>
            </a:r>
          </a:p>
        </p:txBody>
      </p:sp>
      <p:sp>
        <p:nvSpPr>
          <p:cNvPr id="30" name="Text Box 31">
            <a:extLst>
              <a:ext uri="{FF2B5EF4-FFF2-40B4-BE49-F238E27FC236}">
                <a16:creationId xmlns:a16="http://schemas.microsoft.com/office/drawing/2014/main" id="{57FA7894-D179-6E46-9EA2-220DD70330FB}"/>
              </a:ext>
            </a:extLst>
          </p:cNvPr>
          <p:cNvSpPr txBox="1">
            <a:spLocks noChangeArrowheads="1"/>
          </p:cNvSpPr>
          <p:nvPr/>
        </p:nvSpPr>
        <p:spPr bwMode="auto">
          <a:xfrm>
            <a:off x="4676109" y="4604915"/>
            <a:ext cx="1482472"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leaves</a:t>
            </a:r>
          </a:p>
        </p:txBody>
      </p:sp>
      <p:sp>
        <p:nvSpPr>
          <p:cNvPr id="31" name="Text Box 22">
            <a:extLst>
              <a:ext uri="{FF2B5EF4-FFF2-40B4-BE49-F238E27FC236}">
                <a16:creationId xmlns:a16="http://schemas.microsoft.com/office/drawing/2014/main" id="{2E63C86D-65C5-DD4D-91BB-CCE07446F5CC}"/>
              </a:ext>
            </a:extLst>
          </p:cNvPr>
          <p:cNvSpPr txBox="1">
            <a:spLocks noChangeArrowheads="1"/>
          </p:cNvSpPr>
          <p:nvPr/>
        </p:nvSpPr>
        <p:spPr bwMode="auto">
          <a:xfrm>
            <a:off x="4676109" y="5101599"/>
            <a:ext cx="1482473"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thicket</a:t>
            </a:r>
          </a:p>
        </p:txBody>
      </p:sp>
      <p:sp>
        <p:nvSpPr>
          <p:cNvPr id="32" name="Text Box 25">
            <a:extLst>
              <a:ext uri="{FF2B5EF4-FFF2-40B4-BE49-F238E27FC236}">
                <a16:creationId xmlns:a16="http://schemas.microsoft.com/office/drawing/2014/main" id="{CD149FF4-F745-0A4E-AC4D-66195270ACCC}"/>
              </a:ext>
            </a:extLst>
          </p:cNvPr>
          <p:cNvSpPr txBox="1">
            <a:spLocks noChangeArrowheads="1"/>
          </p:cNvSpPr>
          <p:nvPr/>
        </p:nvSpPr>
        <p:spPr bwMode="auto">
          <a:xfrm>
            <a:off x="4676108" y="5598280"/>
            <a:ext cx="1482474"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bracken</a:t>
            </a:r>
          </a:p>
        </p:txBody>
      </p:sp>
      <p:sp>
        <p:nvSpPr>
          <p:cNvPr id="33" name="Text Box 42">
            <a:extLst>
              <a:ext uri="{FF2B5EF4-FFF2-40B4-BE49-F238E27FC236}">
                <a16:creationId xmlns:a16="http://schemas.microsoft.com/office/drawing/2014/main" id="{CCA60AD4-B958-994C-88D6-483B135994BC}"/>
              </a:ext>
            </a:extLst>
          </p:cNvPr>
          <p:cNvSpPr txBox="1">
            <a:spLocks noChangeArrowheads="1"/>
          </p:cNvSpPr>
          <p:nvPr/>
        </p:nvSpPr>
        <p:spPr bwMode="auto">
          <a:xfrm>
            <a:off x="6535354" y="2121495"/>
            <a:ext cx="1280623"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eerie</a:t>
            </a:r>
          </a:p>
        </p:txBody>
      </p:sp>
      <p:sp>
        <p:nvSpPr>
          <p:cNvPr id="34" name="Rectangle 51">
            <a:extLst>
              <a:ext uri="{FF2B5EF4-FFF2-40B4-BE49-F238E27FC236}">
                <a16:creationId xmlns:a16="http://schemas.microsoft.com/office/drawing/2014/main" id="{E484BC92-A98B-2F4E-B3FF-0FF6E5E388E0}"/>
              </a:ext>
            </a:extLst>
          </p:cNvPr>
          <p:cNvSpPr>
            <a:spLocks noChangeArrowheads="1"/>
          </p:cNvSpPr>
          <p:nvPr/>
        </p:nvSpPr>
        <p:spPr bwMode="auto">
          <a:xfrm>
            <a:off x="6535354" y="2698552"/>
            <a:ext cx="1280622"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grasping</a:t>
            </a:r>
          </a:p>
        </p:txBody>
      </p:sp>
      <p:sp>
        <p:nvSpPr>
          <p:cNvPr id="35" name="Rectangle 53">
            <a:extLst>
              <a:ext uri="{FF2B5EF4-FFF2-40B4-BE49-F238E27FC236}">
                <a16:creationId xmlns:a16="http://schemas.microsoft.com/office/drawing/2014/main" id="{42F02E2A-939C-0146-B86F-2FED01F191A8}"/>
              </a:ext>
            </a:extLst>
          </p:cNvPr>
          <p:cNvSpPr>
            <a:spLocks noChangeArrowheads="1"/>
          </p:cNvSpPr>
          <p:nvPr/>
        </p:nvSpPr>
        <p:spPr bwMode="auto">
          <a:xfrm>
            <a:off x="6536870" y="3275609"/>
            <a:ext cx="1277590"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crackling</a:t>
            </a:r>
          </a:p>
        </p:txBody>
      </p:sp>
      <p:sp>
        <p:nvSpPr>
          <p:cNvPr id="36" name="Text Box 46">
            <a:extLst>
              <a:ext uri="{FF2B5EF4-FFF2-40B4-BE49-F238E27FC236}">
                <a16:creationId xmlns:a16="http://schemas.microsoft.com/office/drawing/2014/main" id="{57BB00FD-CC7D-1743-B525-2334A1D1E324}"/>
              </a:ext>
            </a:extLst>
          </p:cNvPr>
          <p:cNvSpPr txBox="1">
            <a:spLocks noChangeArrowheads="1"/>
          </p:cNvSpPr>
          <p:nvPr/>
        </p:nvSpPr>
        <p:spPr bwMode="auto">
          <a:xfrm>
            <a:off x="6535354" y="3852666"/>
            <a:ext cx="1280623"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musty</a:t>
            </a:r>
          </a:p>
        </p:txBody>
      </p:sp>
      <p:sp>
        <p:nvSpPr>
          <p:cNvPr id="37" name="Rectangle 54">
            <a:extLst>
              <a:ext uri="{FF2B5EF4-FFF2-40B4-BE49-F238E27FC236}">
                <a16:creationId xmlns:a16="http://schemas.microsoft.com/office/drawing/2014/main" id="{91239BC9-C573-6045-B739-909B171DCC58}"/>
              </a:ext>
            </a:extLst>
          </p:cNvPr>
          <p:cNvSpPr>
            <a:spLocks noChangeArrowheads="1"/>
          </p:cNvSpPr>
          <p:nvPr/>
        </p:nvSpPr>
        <p:spPr bwMode="auto">
          <a:xfrm>
            <a:off x="6536870" y="4429723"/>
            <a:ext cx="1277590"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crunching</a:t>
            </a:r>
          </a:p>
        </p:txBody>
      </p:sp>
      <p:sp>
        <p:nvSpPr>
          <p:cNvPr id="38" name="Rectangle 55">
            <a:extLst>
              <a:ext uri="{FF2B5EF4-FFF2-40B4-BE49-F238E27FC236}">
                <a16:creationId xmlns:a16="http://schemas.microsoft.com/office/drawing/2014/main" id="{9B868C8E-11BB-DB4D-9DAD-8622C922527C}"/>
              </a:ext>
            </a:extLst>
          </p:cNvPr>
          <p:cNvSpPr>
            <a:spLocks noChangeArrowheads="1"/>
          </p:cNvSpPr>
          <p:nvPr/>
        </p:nvSpPr>
        <p:spPr bwMode="auto">
          <a:xfrm>
            <a:off x="6534720" y="5006780"/>
            <a:ext cx="1281890"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902030302020204" pitchFamily="66" charset="0"/>
              </a:rPr>
              <a:t>dappling</a:t>
            </a:r>
          </a:p>
        </p:txBody>
      </p:sp>
      <p:sp>
        <p:nvSpPr>
          <p:cNvPr id="39" name="Rectangle 56">
            <a:extLst>
              <a:ext uri="{FF2B5EF4-FFF2-40B4-BE49-F238E27FC236}">
                <a16:creationId xmlns:a16="http://schemas.microsoft.com/office/drawing/2014/main" id="{147BB355-226B-AD4F-A479-FEF9C43C28F4}"/>
              </a:ext>
            </a:extLst>
          </p:cNvPr>
          <p:cNvSpPr>
            <a:spLocks noChangeArrowheads="1"/>
          </p:cNvSpPr>
          <p:nvPr/>
        </p:nvSpPr>
        <p:spPr bwMode="auto">
          <a:xfrm>
            <a:off x="6535354" y="5583834"/>
            <a:ext cx="1280623"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902030302020204" pitchFamily="66" charset="0"/>
              </a:rPr>
              <a:t>creaking</a:t>
            </a:r>
          </a:p>
        </p:txBody>
      </p:sp>
      <p:sp>
        <p:nvSpPr>
          <p:cNvPr id="40" name="Text Box 40">
            <a:extLst>
              <a:ext uri="{FF2B5EF4-FFF2-40B4-BE49-F238E27FC236}">
                <a16:creationId xmlns:a16="http://schemas.microsoft.com/office/drawing/2014/main" id="{4041FB05-F4E8-0144-89C2-63B5757E8532}"/>
              </a:ext>
            </a:extLst>
          </p:cNvPr>
          <p:cNvSpPr txBox="1">
            <a:spLocks noChangeArrowheads="1"/>
          </p:cNvSpPr>
          <p:nvPr/>
        </p:nvSpPr>
        <p:spPr bwMode="auto">
          <a:xfrm>
            <a:off x="8188562" y="2123173"/>
            <a:ext cx="1280622"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overgrown</a:t>
            </a:r>
          </a:p>
        </p:txBody>
      </p:sp>
      <p:sp>
        <p:nvSpPr>
          <p:cNvPr id="41" name="Text Box 45">
            <a:extLst>
              <a:ext uri="{FF2B5EF4-FFF2-40B4-BE49-F238E27FC236}">
                <a16:creationId xmlns:a16="http://schemas.microsoft.com/office/drawing/2014/main" id="{5F192142-396F-C246-8160-FFC51F57F6C9}"/>
              </a:ext>
            </a:extLst>
          </p:cNvPr>
          <p:cNvSpPr txBox="1">
            <a:spLocks noChangeArrowheads="1"/>
          </p:cNvSpPr>
          <p:nvPr/>
        </p:nvSpPr>
        <p:spPr bwMode="auto">
          <a:xfrm>
            <a:off x="8188562" y="2694890"/>
            <a:ext cx="1280622"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dank</a:t>
            </a:r>
          </a:p>
        </p:txBody>
      </p:sp>
      <p:sp>
        <p:nvSpPr>
          <p:cNvPr id="42" name="Text Box 45">
            <a:extLst>
              <a:ext uri="{FF2B5EF4-FFF2-40B4-BE49-F238E27FC236}">
                <a16:creationId xmlns:a16="http://schemas.microsoft.com/office/drawing/2014/main" id="{0EF74620-794F-FF4A-8B59-7EE0905FBF42}"/>
              </a:ext>
            </a:extLst>
          </p:cNvPr>
          <p:cNvSpPr txBox="1">
            <a:spLocks noChangeArrowheads="1"/>
          </p:cNvSpPr>
          <p:nvPr/>
        </p:nvSpPr>
        <p:spPr bwMode="auto">
          <a:xfrm>
            <a:off x="8188562" y="3265666"/>
            <a:ext cx="1280622"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tumbling</a:t>
            </a:r>
          </a:p>
        </p:txBody>
      </p:sp>
      <p:sp>
        <p:nvSpPr>
          <p:cNvPr id="43" name="Text Box 36">
            <a:extLst>
              <a:ext uri="{FF2B5EF4-FFF2-40B4-BE49-F238E27FC236}">
                <a16:creationId xmlns:a16="http://schemas.microsoft.com/office/drawing/2014/main" id="{E27D1695-FE53-9148-8B0B-5C9B3008B640}"/>
              </a:ext>
            </a:extLst>
          </p:cNvPr>
          <p:cNvSpPr txBox="1">
            <a:spLocks noChangeArrowheads="1"/>
          </p:cNvSpPr>
          <p:nvPr/>
        </p:nvSpPr>
        <p:spPr bwMode="auto">
          <a:xfrm>
            <a:off x="8188562" y="3836106"/>
            <a:ext cx="1280622"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shadowy</a:t>
            </a:r>
          </a:p>
        </p:txBody>
      </p:sp>
      <p:sp>
        <p:nvSpPr>
          <p:cNvPr id="44" name="Text Box 37">
            <a:extLst>
              <a:ext uri="{FF2B5EF4-FFF2-40B4-BE49-F238E27FC236}">
                <a16:creationId xmlns:a16="http://schemas.microsoft.com/office/drawing/2014/main" id="{BBABE113-9713-EC44-B2CA-64478C9B6A22}"/>
              </a:ext>
            </a:extLst>
          </p:cNvPr>
          <p:cNvSpPr txBox="1">
            <a:spLocks noChangeArrowheads="1"/>
          </p:cNvSpPr>
          <p:nvPr/>
        </p:nvSpPr>
        <p:spPr bwMode="auto">
          <a:xfrm>
            <a:off x="8188562" y="4410439"/>
            <a:ext cx="1280622"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hushed</a:t>
            </a:r>
          </a:p>
        </p:txBody>
      </p:sp>
      <p:sp>
        <p:nvSpPr>
          <p:cNvPr id="45" name="Text Box 38">
            <a:extLst>
              <a:ext uri="{FF2B5EF4-FFF2-40B4-BE49-F238E27FC236}">
                <a16:creationId xmlns:a16="http://schemas.microsoft.com/office/drawing/2014/main" id="{41DB46C3-0E0C-354A-96E3-56C35DC286F7}"/>
              </a:ext>
            </a:extLst>
          </p:cNvPr>
          <p:cNvSpPr txBox="1">
            <a:spLocks noChangeArrowheads="1"/>
          </p:cNvSpPr>
          <p:nvPr/>
        </p:nvSpPr>
        <p:spPr bwMode="auto">
          <a:xfrm>
            <a:off x="8188562" y="4980622"/>
            <a:ext cx="1280622"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leafy</a:t>
            </a:r>
          </a:p>
        </p:txBody>
      </p:sp>
      <p:sp>
        <p:nvSpPr>
          <p:cNvPr id="46" name="Text Box 39">
            <a:extLst>
              <a:ext uri="{FF2B5EF4-FFF2-40B4-BE49-F238E27FC236}">
                <a16:creationId xmlns:a16="http://schemas.microsoft.com/office/drawing/2014/main" id="{E8DADBC7-EF31-4C41-9A08-5A99BB41DFE9}"/>
              </a:ext>
            </a:extLst>
          </p:cNvPr>
          <p:cNvSpPr txBox="1">
            <a:spLocks noChangeArrowheads="1"/>
          </p:cNvSpPr>
          <p:nvPr/>
        </p:nvSpPr>
        <p:spPr bwMode="auto">
          <a:xfrm>
            <a:off x="8188562" y="5583835"/>
            <a:ext cx="1280622"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untrodden</a:t>
            </a:r>
          </a:p>
        </p:txBody>
      </p:sp>
      <p:sp>
        <p:nvSpPr>
          <p:cNvPr id="47" name="Text Box 43">
            <a:extLst>
              <a:ext uri="{FF2B5EF4-FFF2-40B4-BE49-F238E27FC236}">
                <a16:creationId xmlns:a16="http://schemas.microsoft.com/office/drawing/2014/main" id="{3EC5FFA9-1686-B24C-86C5-0FCE9C9EF67B}"/>
              </a:ext>
            </a:extLst>
          </p:cNvPr>
          <p:cNvSpPr txBox="1">
            <a:spLocks noChangeArrowheads="1"/>
          </p:cNvSpPr>
          <p:nvPr/>
        </p:nvSpPr>
        <p:spPr bwMode="auto">
          <a:xfrm>
            <a:off x="9881315" y="2121496"/>
            <a:ext cx="1348363"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1700" dirty="0">
                <a:solidFill>
                  <a:srgbClr val="414042"/>
                </a:solidFill>
                <a:latin typeface="Comic Sans MS" panose="030F0702030302020204" pitchFamily="66" charset="0"/>
              </a:rPr>
              <a:t>scary</a:t>
            </a:r>
          </a:p>
        </p:txBody>
      </p:sp>
      <p:sp>
        <p:nvSpPr>
          <p:cNvPr id="48" name="Text Box 34">
            <a:extLst>
              <a:ext uri="{FF2B5EF4-FFF2-40B4-BE49-F238E27FC236}">
                <a16:creationId xmlns:a16="http://schemas.microsoft.com/office/drawing/2014/main" id="{9A0B81F2-3C61-BD49-AC1F-0F4A4EB937A4}"/>
              </a:ext>
            </a:extLst>
          </p:cNvPr>
          <p:cNvSpPr txBox="1">
            <a:spLocks noChangeArrowheads="1"/>
          </p:cNvSpPr>
          <p:nvPr/>
        </p:nvSpPr>
        <p:spPr bwMode="auto">
          <a:xfrm>
            <a:off x="9869099" y="2693213"/>
            <a:ext cx="1372795"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wild</a:t>
            </a:r>
          </a:p>
        </p:txBody>
      </p:sp>
      <p:sp>
        <p:nvSpPr>
          <p:cNvPr id="49" name="Text Box 35">
            <a:extLst>
              <a:ext uri="{FF2B5EF4-FFF2-40B4-BE49-F238E27FC236}">
                <a16:creationId xmlns:a16="http://schemas.microsoft.com/office/drawing/2014/main" id="{330AAE02-97A4-C847-AA05-5F1D990C4C63}"/>
              </a:ext>
            </a:extLst>
          </p:cNvPr>
          <p:cNvSpPr txBox="1">
            <a:spLocks noChangeArrowheads="1"/>
          </p:cNvSpPr>
          <p:nvPr/>
        </p:nvSpPr>
        <p:spPr bwMode="auto">
          <a:xfrm>
            <a:off x="9869099" y="3264930"/>
            <a:ext cx="1372795"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damp</a:t>
            </a:r>
          </a:p>
        </p:txBody>
      </p:sp>
      <p:sp>
        <p:nvSpPr>
          <p:cNvPr id="50" name="Rectangle 27">
            <a:extLst>
              <a:ext uri="{FF2B5EF4-FFF2-40B4-BE49-F238E27FC236}">
                <a16:creationId xmlns:a16="http://schemas.microsoft.com/office/drawing/2014/main" id="{C310D287-4C21-704C-B981-197D7064EBAE}"/>
              </a:ext>
            </a:extLst>
          </p:cNvPr>
          <p:cNvSpPr>
            <a:spLocks noChangeArrowheads="1"/>
          </p:cNvSpPr>
          <p:nvPr/>
        </p:nvSpPr>
        <p:spPr bwMode="auto">
          <a:xfrm>
            <a:off x="9869099" y="3836647"/>
            <a:ext cx="1372795"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massive</a:t>
            </a:r>
          </a:p>
        </p:txBody>
      </p:sp>
      <p:sp>
        <p:nvSpPr>
          <p:cNvPr id="51" name="Rectangle 28">
            <a:extLst>
              <a:ext uri="{FF2B5EF4-FFF2-40B4-BE49-F238E27FC236}">
                <a16:creationId xmlns:a16="http://schemas.microsoft.com/office/drawing/2014/main" id="{0DBD70C0-A49D-6B45-A3DE-F7C0AB478C91}"/>
              </a:ext>
            </a:extLst>
          </p:cNvPr>
          <p:cNvSpPr>
            <a:spLocks noChangeArrowheads="1"/>
          </p:cNvSpPr>
          <p:nvPr/>
        </p:nvSpPr>
        <p:spPr bwMode="auto">
          <a:xfrm>
            <a:off x="9870123" y="4408364"/>
            <a:ext cx="1370746"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deep</a:t>
            </a:r>
          </a:p>
        </p:txBody>
      </p:sp>
      <p:sp>
        <p:nvSpPr>
          <p:cNvPr id="52" name="Text Box 32">
            <a:extLst>
              <a:ext uri="{FF2B5EF4-FFF2-40B4-BE49-F238E27FC236}">
                <a16:creationId xmlns:a16="http://schemas.microsoft.com/office/drawing/2014/main" id="{50D1118C-F737-1344-8644-F3FD26C49BCE}"/>
              </a:ext>
            </a:extLst>
          </p:cNvPr>
          <p:cNvSpPr txBox="1">
            <a:spLocks noChangeArrowheads="1"/>
          </p:cNvSpPr>
          <p:nvPr/>
        </p:nvSpPr>
        <p:spPr bwMode="auto">
          <a:xfrm>
            <a:off x="9874755" y="4980083"/>
            <a:ext cx="1361483"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dense</a:t>
            </a:r>
          </a:p>
        </p:txBody>
      </p:sp>
      <p:sp>
        <p:nvSpPr>
          <p:cNvPr id="53" name="Text Box 33">
            <a:extLst>
              <a:ext uri="{FF2B5EF4-FFF2-40B4-BE49-F238E27FC236}">
                <a16:creationId xmlns:a16="http://schemas.microsoft.com/office/drawing/2014/main" id="{07D78CC9-A68A-EF40-8630-2C91AC703DBA}"/>
              </a:ext>
            </a:extLst>
          </p:cNvPr>
          <p:cNvSpPr txBox="1">
            <a:spLocks noChangeArrowheads="1"/>
          </p:cNvSpPr>
          <p:nvPr/>
        </p:nvSpPr>
        <p:spPr bwMode="auto">
          <a:xfrm>
            <a:off x="9871113" y="5584460"/>
            <a:ext cx="1368766" cy="353943"/>
          </a:xfrm>
          <a:prstGeom prst="rect">
            <a:avLst/>
          </a:prstGeom>
          <a:solidFill>
            <a:schemeClr val="bg1"/>
          </a:solidFill>
          <a:ln w="9525">
            <a:no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dark</a:t>
            </a:r>
          </a:p>
        </p:txBody>
      </p:sp>
      <p:sp>
        <p:nvSpPr>
          <p:cNvPr id="55" name="Rectangle 1">
            <a:extLst>
              <a:ext uri="{FF2B5EF4-FFF2-40B4-BE49-F238E27FC236}">
                <a16:creationId xmlns:a16="http://schemas.microsoft.com/office/drawing/2014/main" id="{4AB75DC6-46B6-8A48-A47B-6440FBD39C21}"/>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6" name="TextBox 55">
            <a:extLst>
              <a:ext uri="{FF2B5EF4-FFF2-40B4-BE49-F238E27FC236}">
                <a16:creationId xmlns:a16="http://schemas.microsoft.com/office/drawing/2014/main" id="{0EE5B0E7-AB35-8B4A-BA78-4FC160D06C44}"/>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Tree>
    <p:extLst>
      <p:ext uri="{BB962C8B-B14F-4D97-AF65-F5344CB8AC3E}">
        <p14:creationId xmlns:p14="http://schemas.microsoft.com/office/powerpoint/2010/main" val="833519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3"/>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46"/>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47"/>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50"/>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51"/>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52"/>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DBA12F1-AB0C-C44F-B350-E52DE8D9C7CA}"/>
              </a:ext>
            </a:extLst>
          </p:cNvPr>
          <p:cNvSpPr txBox="1"/>
          <p:nvPr/>
        </p:nvSpPr>
        <p:spPr>
          <a:xfrm>
            <a:off x="0" y="1028410"/>
            <a:ext cx="12191999" cy="369332"/>
          </a:xfrm>
          <a:prstGeom prst="rect">
            <a:avLst/>
          </a:prstGeom>
          <a:noFill/>
        </p:spPr>
        <p:txBody>
          <a:bodyPr wrap="square" rtlCol="0">
            <a:spAutoFit/>
          </a:bodyPr>
          <a:lstStyle/>
          <a:p>
            <a:pPr algn="ctr"/>
            <a:r>
              <a:rPr lang="en-GB" dirty="0">
                <a:solidFill>
                  <a:srgbClr val="414042"/>
                </a:solidFill>
                <a:latin typeface="Comic Sans MS" panose="030F0702030302020204" pitchFamily="66" charset="0"/>
              </a:rPr>
              <a:t>Look at your word lists. Can you identify which are </a:t>
            </a:r>
            <a:r>
              <a:rPr lang="en-GB" b="1" dirty="0">
                <a:solidFill>
                  <a:srgbClr val="414042"/>
                </a:solidFill>
                <a:latin typeface="Comic Sans MS" panose="030F0702030302020204" pitchFamily="66" charset="0"/>
              </a:rPr>
              <a:t>nouns</a:t>
            </a:r>
            <a:r>
              <a:rPr lang="en-GB" dirty="0">
                <a:solidFill>
                  <a:srgbClr val="414042"/>
                </a:solidFill>
                <a:latin typeface="Comic Sans MS" panose="030F0702030302020204" pitchFamily="66" charset="0"/>
              </a:rPr>
              <a:t>, which are </a:t>
            </a:r>
            <a:r>
              <a:rPr lang="en-GB" b="1" dirty="0">
                <a:solidFill>
                  <a:srgbClr val="414042"/>
                </a:solidFill>
                <a:latin typeface="Comic Sans MS" panose="030F0702030302020204" pitchFamily="66" charset="0"/>
              </a:rPr>
              <a:t>adjectives</a:t>
            </a:r>
            <a:r>
              <a:rPr lang="en-GB" dirty="0">
                <a:solidFill>
                  <a:srgbClr val="414042"/>
                </a:solidFill>
                <a:latin typeface="Comic Sans MS" panose="030F0702030302020204" pitchFamily="66" charset="0"/>
              </a:rPr>
              <a:t> and which are </a:t>
            </a:r>
            <a:r>
              <a:rPr lang="en-GB" b="1" dirty="0">
                <a:solidFill>
                  <a:srgbClr val="414042"/>
                </a:solidFill>
                <a:latin typeface="Comic Sans MS" panose="030F0702030302020204" pitchFamily="66" charset="0"/>
              </a:rPr>
              <a:t>verbs</a:t>
            </a:r>
            <a:r>
              <a:rPr lang="en-GB" dirty="0">
                <a:solidFill>
                  <a:srgbClr val="414042"/>
                </a:solidFill>
                <a:latin typeface="Comic Sans MS" panose="030F0702030302020204" pitchFamily="66" charset="0"/>
              </a:rPr>
              <a:t>?</a:t>
            </a:r>
          </a:p>
        </p:txBody>
      </p:sp>
      <p:sp>
        <p:nvSpPr>
          <p:cNvPr id="9" name="TextBox 8">
            <a:extLst>
              <a:ext uri="{FF2B5EF4-FFF2-40B4-BE49-F238E27FC236}">
                <a16:creationId xmlns:a16="http://schemas.microsoft.com/office/drawing/2014/main" id="{BF7E366C-7B69-0F48-A970-05F0F76C9648}"/>
              </a:ext>
            </a:extLst>
          </p:cNvPr>
          <p:cNvSpPr txBox="1"/>
          <p:nvPr/>
        </p:nvSpPr>
        <p:spPr>
          <a:xfrm>
            <a:off x="1731030" y="1597903"/>
            <a:ext cx="1481564" cy="353943"/>
          </a:xfrm>
          <a:prstGeom prst="rect">
            <a:avLst/>
          </a:prstGeom>
          <a:solidFill>
            <a:schemeClr val="bg1"/>
          </a:solidFill>
          <a:ln w="12700">
            <a:solidFill>
              <a:srgbClr val="D8222A"/>
            </a:solidFill>
          </a:ln>
        </p:spPr>
        <p:txBody>
          <a:bodyPr wrap="square" rtlCol="0">
            <a:spAutoFit/>
          </a:bodyPr>
          <a:lstStyle/>
          <a:p>
            <a:pPr algn="ctr"/>
            <a:r>
              <a:rPr lang="en-GB" altLang="en-US" sz="1700" dirty="0">
                <a:solidFill>
                  <a:srgbClr val="414042"/>
                </a:solidFill>
                <a:latin typeface="Comic Sans MS" panose="030F0702030302020204" pitchFamily="66" charset="0"/>
              </a:rPr>
              <a:t>twig</a:t>
            </a:r>
          </a:p>
        </p:txBody>
      </p:sp>
      <p:sp>
        <p:nvSpPr>
          <p:cNvPr id="10" name="TextBox 9">
            <a:extLst>
              <a:ext uri="{FF2B5EF4-FFF2-40B4-BE49-F238E27FC236}">
                <a16:creationId xmlns:a16="http://schemas.microsoft.com/office/drawing/2014/main" id="{27A398C0-BCB7-3C44-B25C-099630A4408D}"/>
              </a:ext>
            </a:extLst>
          </p:cNvPr>
          <p:cNvSpPr txBox="1"/>
          <p:nvPr/>
        </p:nvSpPr>
        <p:spPr>
          <a:xfrm>
            <a:off x="1731030" y="2120474"/>
            <a:ext cx="1481564" cy="353943"/>
          </a:xfrm>
          <a:prstGeom prst="rect">
            <a:avLst/>
          </a:prstGeom>
          <a:solidFill>
            <a:schemeClr val="bg1"/>
          </a:solidFill>
          <a:ln w="12700">
            <a:solidFill>
              <a:srgbClr val="D8222A"/>
            </a:solidFill>
          </a:ln>
        </p:spPr>
        <p:txBody>
          <a:bodyPr wrap="square" rtlCol="0">
            <a:spAutoFit/>
          </a:bodyPr>
          <a:lstStyle/>
          <a:p>
            <a:pPr algn="ctr"/>
            <a:r>
              <a:rPr lang="en-GB" altLang="en-US" sz="1700" dirty="0">
                <a:solidFill>
                  <a:srgbClr val="414042"/>
                </a:solidFill>
                <a:latin typeface="Comic Sans MS" panose="030F0702030302020204" pitchFamily="66" charset="0"/>
              </a:rPr>
              <a:t>thorns</a:t>
            </a:r>
            <a:endParaRPr lang="en-GB" sz="1700" dirty="0">
              <a:solidFill>
                <a:srgbClr val="414042"/>
              </a:solidFill>
              <a:latin typeface="Comic Sans MS" panose="030F0702030302020204" pitchFamily="66" charset="0"/>
            </a:endParaRPr>
          </a:p>
        </p:txBody>
      </p:sp>
      <p:sp>
        <p:nvSpPr>
          <p:cNvPr id="11" name="TextBox 10">
            <a:extLst>
              <a:ext uri="{FF2B5EF4-FFF2-40B4-BE49-F238E27FC236}">
                <a16:creationId xmlns:a16="http://schemas.microsoft.com/office/drawing/2014/main" id="{7C113952-607A-4D48-98A4-AF5F993DFD4E}"/>
              </a:ext>
            </a:extLst>
          </p:cNvPr>
          <p:cNvSpPr txBox="1"/>
          <p:nvPr/>
        </p:nvSpPr>
        <p:spPr>
          <a:xfrm>
            <a:off x="1734570" y="3165616"/>
            <a:ext cx="1474484" cy="353943"/>
          </a:xfrm>
          <a:prstGeom prst="rect">
            <a:avLst/>
          </a:prstGeom>
          <a:solidFill>
            <a:schemeClr val="bg1"/>
          </a:solidFill>
          <a:ln w="12700">
            <a:solidFill>
              <a:srgbClr val="D8222A"/>
            </a:solidFill>
          </a:ln>
        </p:spPr>
        <p:txBody>
          <a:bodyPr wrap="square" rtlCol="0">
            <a:spAutoFit/>
          </a:bodyPr>
          <a:lstStyle/>
          <a:p>
            <a:pPr algn="ctr"/>
            <a:r>
              <a:rPr lang="en-GB" altLang="en-US" sz="1700" dirty="0">
                <a:solidFill>
                  <a:srgbClr val="414042"/>
                </a:solidFill>
                <a:latin typeface="Comic Sans MS" panose="030F0702030302020204" pitchFamily="66" charset="0"/>
              </a:rPr>
              <a:t>ground</a:t>
            </a:r>
            <a:endParaRPr lang="en-GB" sz="1700" dirty="0">
              <a:solidFill>
                <a:srgbClr val="414042"/>
              </a:solidFill>
              <a:latin typeface="Comic Sans MS" panose="030F0702030302020204" pitchFamily="66" charset="0"/>
            </a:endParaRPr>
          </a:p>
        </p:txBody>
      </p:sp>
      <p:sp>
        <p:nvSpPr>
          <p:cNvPr id="12" name="TextBox 11">
            <a:extLst>
              <a:ext uri="{FF2B5EF4-FFF2-40B4-BE49-F238E27FC236}">
                <a16:creationId xmlns:a16="http://schemas.microsoft.com/office/drawing/2014/main" id="{0BA9FBF7-B134-D44F-AABA-787D1B4B1B5C}"/>
              </a:ext>
            </a:extLst>
          </p:cNvPr>
          <p:cNvSpPr txBox="1"/>
          <p:nvPr/>
        </p:nvSpPr>
        <p:spPr>
          <a:xfrm>
            <a:off x="1731030" y="2643045"/>
            <a:ext cx="1481564" cy="353943"/>
          </a:xfrm>
          <a:prstGeom prst="rect">
            <a:avLst/>
          </a:prstGeom>
          <a:solidFill>
            <a:schemeClr val="bg1"/>
          </a:solidFill>
          <a:ln w="12700">
            <a:solidFill>
              <a:srgbClr val="D8222A"/>
            </a:solidFill>
          </a:ln>
        </p:spPr>
        <p:txBody>
          <a:bodyPr wrap="square" rtlCol="0">
            <a:spAutoFit/>
          </a:bodyPr>
          <a:lstStyle/>
          <a:p>
            <a:pPr algn="ctr"/>
            <a:r>
              <a:rPr lang="en-GB" altLang="en-US" sz="1700" dirty="0">
                <a:solidFill>
                  <a:srgbClr val="414042"/>
                </a:solidFill>
                <a:latin typeface="Comic Sans MS" panose="030F0702030302020204" pitchFamily="66" charset="0"/>
              </a:rPr>
              <a:t>forest</a:t>
            </a:r>
            <a:endParaRPr lang="en-GB" sz="1700" dirty="0">
              <a:solidFill>
                <a:srgbClr val="414042"/>
              </a:solidFill>
              <a:latin typeface="Comic Sans MS" panose="030F0702030302020204" pitchFamily="66" charset="0"/>
            </a:endParaRPr>
          </a:p>
        </p:txBody>
      </p:sp>
      <p:sp>
        <p:nvSpPr>
          <p:cNvPr id="13" name="TextBox 12">
            <a:extLst>
              <a:ext uri="{FF2B5EF4-FFF2-40B4-BE49-F238E27FC236}">
                <a16:creationId xmlns:a16="http://schemas.microsoft.com/office/drawing/2014/main" id="{55D34A9B-E1E6-7842-A344-84491C85EFCC}"/>
              </a:ext>
            </a:extLst>
          </p:cNvPr>
          <p:cNvSpPr txBox="1"/>
          <p:nvPr/>
        </p:nvSpPr>
        <p:spPr>
          <a:xfrm>
            <a:off x="1751774" y="3688187"/>
            <a:ext cx="1440076" cy="353943"/>
          </a:xfrm>
          <a:prstGeom prst="rect">
            <a:avLst/>
          </a:prstGeom>
          <a:solidFill>
            <a:schemeClr val="bg1"/>
          </a:solidFill>
          <a:ln w="12700">
            <a:solidFill>
              <a:srgbClr val="D8222A"/>
            </a:solidFill>
          </a:ln>
        </p:spPr>
        <p:txBody>
          <a:bodyPr wrap="square" rtlCol="0">
            <a:spAutoFit/>
          </a:bodyPr>
          <a:lstStyle/>
          <a:p>
            <a:pPr algn="ctr"/>
            <a:r>
              <a:rPr lang="en-GB" altLang="en-US" sz="1700" dirty="0">
                <a:solidFill>
                  <a:srgbClr val="414042"/>
                </a:solidFill>
                <a:latin typeface="Comic Sans MS" panose="030F0702030302020204" pitchFamily="66" charset="0"/>
              </a:rPr>
              <a:t>nettles</a:t>
            </a:r>
            <a:endParaRPr lang="en-GB" sz="1700" dirty="0">
              <a:solidFill>
                <a:srgbClr val="414042"/>
              </a:solidFill>
              <a:latin typeface="Comic Sans MS" panose="030F0702030302020204" pitchFamily="66" charset="0"/>
            </a:endParaRPr>
          </a:p>
        </p:txBody>
      </p:sp>
      <p:sp>
        <p:nvSpPr>
          <p:cNvPr id="14" name="TextBox 13">
            <a:extLst>
              <a:ext uri="{FF2B5EF4-FFF2-40B4-BE49-F238E27FC236}">
                <a16:creationId xmlns:a16="http://schemas.microsoft.com/office/drawing/2014/main" id="{1F5FF735-6650-0441-975B-C42E0DFEDE26}"/>
              </a:ext>
            </a:extLst>
          </p:cNvPr>
          <p:cNvSpPr txBox="1"/>
          <p:nvPr/>
        </p:nvSpPr>
        <p:spPr>
          <a:xfrm>
            <a:off x="1751774" y="4210758"/>
            <a:ext cx="1440076" cy="353943"/>
          </a:xfrm>
          <a:prstGeom prst="rect">
            <a:avLst/>
          </a:prstGeom>
          <a:solidFill>
            <a:schemeClr val="bg1"/>
          </a:solidFill>
          <a:ln w="12700">
            <a:solidFill>
              <a:srgbClr val="D8222A"/>
            </a:solidFill>
          </a:ln>
        </p:spPr>
        <p:txBody>
          <a:bodyPr wrap="square" rtlCol="0">
            <a:spAutoFit/>
          </a:bodyPr>
          <a:lstStyle/>
          <a:p>
            <a:pPr algn="ctr"/>
            <a:r>
              <a:rPr lang="en-GB" altLang="en-US" sz="1700" dirty="0">
                <a:solidFill>
                  <a:srgbClr val="414042"/>
                </a:solidFill>
                <a:latin typeface="Comic Sans MS" panose="030F0702030302020204" pitchFamily="66" charset="0"/>
              </a:rPr>
              <a:t>weeds</a:t>
            </a:r>
            <a:endParaRPr lang="en-GB" sz="1700" dirty="0">
              <a:solidFill>
                <a:srgbClr val="414042"/>
              </a:solidFill>
              <a:latin typeface="Comic Sans MS" panose="030F0702030302020204" pitchFamily="66" charset="0"/>
            </a:endParaRPr>
          </a:p>
        </p:txBody>
      </p:sp>
      <p:sp>
        <p:nvSpPr>
          <p:cNvPr id="15" name="TextBox 14">
            <a:extLst>
              <a:ext uri="{FF2B5EF4-FFF2-40B4-BE49-F238E27FC236}">
                <a16:creationId xmlns:a16="http://schemas.microsoft.com/office/drawing/2014/main" id="{54A57BA6-3CC5-074D-867F-23A8FFDAFA13}"/>
              </a:ext>
            </a:extLst>
          </p:cNvPr>
          <p:cNvSpPr txBox="1"/>
          <p:nvPr/>
        </p:nvSpPr>
        <p:spPr>
          <a:xfrm>
            <a:off x="1751774" y="4733329"/>
            <a:ext cx="1440076" cy="353943"/>
          </a:xfrm>
          <a:prstGeom prst="rect">
            <a:avLst/>
          </a:prstGeom>
          <a:solidFill>
            <a:schemeClr val="bg1"/>
          </a:solidFill>
          <a:ln w="12700">
            <a:solidFill>
              <a:srgbClr val="D8222A"/>
            </a:solidFill>
          </a:ln>
        </p:spPr>
        <p:txBody>
          <a:bodyPr wrap="square" rtlCol="0">
            <a:spAutoFit/>
          </a:bodyPr>
          <a:lstStyle/>
          <a:p>
            <a:pPr algn="ctr"/>
            <a:r>
              <a:rPr lang="en-GB" altLang="en-US" sz="1700" dirty="0">
                <a:solidFill>
                  <a:srgbClr val="414042"/>
                </a:solidFill>
                <a:latin typeface="Comic Sans MS" panose="030F0702030302020204" pitchFamily="66" charset="0"/>
              </a:rPr>
              <a:t>brambles</a:t>
            </a:r>
            <a:endParaRPr lang="en-GB" sz="1700" dirty="0">
              <a:solidFill>
                <a:srgbClr val="414042"/>
              </a:solidFill>
              <a:latin typeface="Comic Sans MS" panose="030F0702030302020204" pitchFamily="66" charset="0"/>
            </a:endParaRPr>
          </a:p>
        </p:txBody>
      </p:sp>
      <p:sp>
        <p:nvSpPr>
          <p:cNvPr id="16" name="TextBox 15">
            <a:extLst>
              <a:ext uri="{FF2B5EF4-FFF2-40B4-BE49-F238E27FC236}">
                <a16:creationId xmlns:a16="http://schemas.microsoft.com/office/drawing/2014/main" id="{D582E3DA-A455-3D4A-BE8C-6207FB50C669}"/>
              </a:ext>
            </a:extLst>
          </p:cNvPr>
          <p:cNvSpPr txBox="1"/>
          <p:nvPr/>
        </p:nvSpPr>
        <p:spPr>
          <a:xfrm>
            <a:off x="1763473" y="5255900"/>
            <a:ext cx="1440076" cy="353943"/>
          </a:xfrm>
          <a:prstGeom prst="rect">
            <a:avLst/>
          </a:prstGeom>
          <a:solidFill>
            <a:schemeClr val="bg1"/>
          </a:solidFill>
          <a:ln w="12700">
            <a:solidFill>
              <a:srgbClr val="D8222A"/>
            </a:solidFill>
          </a:ln>
        </p:spPr>
        <p:txBody>
          <a:bodyPr wrap="square" rtlCol="0">
            <a:spAutoFit/>
          </a:bodyPr>
          <a:lstStyle/>
          <a:p>
            <a:pPr algn="ctr"/>
            <a:r>
              <a:rPr lang="en-GB" altLang="en-US" sz="1700" dirty="0">
                <a:solidFill>
                  <a:srgbClr val="414042"/>
                </a:solidFill>
                <a:latin typeface="Comic Sans MS" panose="030F0702030302020204" pitchFamily="66" charset="0"/>
              </a:rPr>
              <a:t>path</a:t>
            </a:r>
            <a:endParaRPr lang="en-GB" sz="1700" dirty="0">
              <a:solidFill>
                <a:srgbClr val="414042"/>
              </a:solidFill>
              <a:latin typeface="Comic Sans MS" panose="030F0702030302020204" pitchFamily="66" charset="0"/>
            </a:endParaRPr>
          </a:p>
        </p:txBody>
      </p:sp>
      <p:sp>
        <p:nvSpPr>
          <p:cNvPr id="17" name="TextBox 16">
            <a:extLst>
              <a:ext uri="{FF2B5EF4-FFF2-40B4-BE49-F238E27FC236}">
                <a16:creationId xmlns:a16="http://schemas.microsoft.com/office/drawing/2014/main" id="{60FD0BDA-0505-4347-B9F9-E9BBB766C124}"/>
              </a:ext>
            </a:extLst>
          </p:cNvPr>
          <p:cNvSpPr txBox="1"/>
          <p:nvPr/>
        </p:nvSpPr>
        <p:spPr>
          <a:xfrm>
            <a:off x="3604582" y="1597904"/>
            <a:ext cx="1481564" cy="353943"/>
          </a:xfrm>
          <a:prstGeom prst="rect">
            <a:avLst/>
          </a:prstGeom>
          <a:solidFill>
            <a:schemeClr val="bg1"/>
          </a:solidFill>
          <a:ln w="12700">
            <a:solidFill>
              <a:srgbClr val="D8222A"/>
            </a:solidFill>
          </a:ln>
        </p:spPr>
        <p:txBody>
          <a:bodyPr wrap="square" rtlCol="0">
            <a:spAutoFit/>
          </a:bodyPr>
          <a:lstStyle/>
          <a:p>
            <a:pPr algn="ctr"/>
            <a:r>
              <a:rPr lang="en-GB" altLang="en-US" sz="1700" dirty="0">
                <a:solidFill>
                  <a:srgbClr val="414042"/>
                </a:solidFill>
                <a:latin typeface="Comic Sans MS" panose="030F0702030302020204" pitchFamily="66" charset="0"/>
              </a:rPr>
              <a:t>branches</a:t>
            </a:r>
          </a:p>
        </p:txBody>
      </p:sp>
      <p:sp>
        <p:nvSpPr>
          <p:cNvPr id="18" name="TextBox 17">
            <a:extLst>
              <a:ext uri="{FF2B5EF4-FFF2-40B4-BE49-F238E27FC236}">
                <a16:creationId xmlns:a16="http://schemas.microsoft.com/office/drawing/2014/main" id="{53EE4D87-BA03-5A43-A716-BAC12B90E5A7}"/>
              </a:ext>
            </a:extLst>
          </p:cNvPr>
          <p:cNvSpPr txBox="1"/>
          <p:nvPr/>
        </p:nvSpPr>
        <p:spPr>
          <a:xfrm>
            <a:off x="3604582" y="2120475"/>
            <a:ext cx="1481565" cy="353943"/>
          </a:xfrm>
          <a:prstGeom prst="rect">
            <a:avLst/>
          </a:prstGeom>
          <a:solidFill>
            <a:schemeClr val="bg1"/>
          </a:solidFill>
          <a:ln w="12700">
            <a:solidFill>
              <a:srgbClr val="D8222A"/>
            </a:solidFill>
          </a:ln>
        </p:spPr>
        <p:txBody>
          <a:bodyPr wrap="square" rtlCol="0">
            <a:spAutoFit/>
          </a:bodyPr>
          <a:lstStyle/>
          <a:p>
            <a:pPr algn="ctr"/>
            <a:r>
              <a:rPr lang="en-GB" altLang="en-US" sz="1700" dirty="0" err="1">
                <a:solidFill>
                  <a:srgbClr val="414042"/>
                </a:solidFill>
                <a:latin typeface="Comic Sans MS" panose="030F0702030302020204" pitchFamily="66" charset="0"/>
              </a:rPr>
              <a:t>copse</a:t>
            </a:r>
            <a:endParaRPr lang="en-GB" altLang="en-US" sz="1700" dirty="0">
              <a:solidFill>
                <a:srgbClr val="414042"/>
              </a:solidFill>
              <a:latin typeface="Comic Sans MS" panose="030F0702030302020204" pitchFamily="66" charset="0"/>
            </a:endParaRPr>
          </a:p>
        </p:txBody>
      </p:sp>
      <p:sp>
        <p:nvSpPr>
          <p:cNvPr id="19" name="TextBox 18">
            <a:extLst>
              <a:ext uri="{FF2B5EF4-FFF2-40B4-BE49-F238E27FC236}">
                <a16:creationId xmlns:a16="http://schemas.microsoft.com/office/drawing/2014/main" id="{EBE35621-883A-1B44-9420-E7E21658A7B4}"/>
              </a:ext>
            </a:extLst>
          </p:cNvPr>
          <p:cNvSpPr txBox="1"/>
          <p:nvPr/>
        </p:nvSpPr>
        <p:spPr>
          <a:xfrm>
            <a:off x="3604581" y="3165617"/>
            <a:ext cx="1481566" cy="353943"/>
          </a:xfrm>
          <a:prstGeom prst="rect">
            <a:avLst/>
          </a:prstGeom>
          <a:solidFill>
            <a:schemeClr val="bg1"/>
          </a:solidFill>
          <a:ln w="12700">
            <a:solidFill>
              <a:srgbClr val="D8222A"/>
            </a:solidFill>
          </a:ln>
        </p:spPr>
        <p:txBody>
          <a:bodyPr wrap="square" rtlCol="0">
            <a:spAutoFit/>
          </a:bodyPr>
          <a:lstStyle/>
          <a:p>
            <a:pPr algn="ctr"/>
            <a:r>
              <a:rPr lang="en-GB" altLang="en-US" sz="1700" dirty="0">
                <a:solidFill>
                  <a:srgbClr val="414042"/>
                </a:solidFill>
                <a:latin typeface="Comic Sans MS" panose="030F0702030302020204" pitchFamily="66" charset="0"/>
              </a:rPr>
              <a:t>undergrowth</a:t>
            </a:r>
            <a:endParaRPr lang="en-GB" sz="1700" dirty="0">
              <a:solidFill>
                <a:srgbClr val="414042"/>
              </a:solidFill>
              <a:latin typeface="Comic Sans MS" panose="030F0702030302020204" pitchFamily="66" charset="0"/>
            </a:endParaRPr>
          </a:p>
        </p:txBody>
      </p:sp>
      <p:sp>
        <p:nvSpPr>
          <p:cNvPr id="20" name="TextBox 19">
            <a:extLst>
              <a:ext uri="{FF2B5EF4-FFF2-40B4-BE49-F238E27FC236}">
                <a16:creationId xmlns:a16="http://schemas.microsoft.com/office/drawing/2014/main" id="{3DA02E40-B101-BC42-996A-33F9BBA32D42}"/>
              </a:ext>
            </a:extLst>
          </p:cNvPr>
          <p:cNvSpPr txBox="1"/>
          <p:nvPr/>
        </p:nvSpPr>
        <p:spPr>
          <a:xfrm>
            <a:off x="3608122" y="3688188"/>
            <a:ext cx="1474485" cy="353943"/>
          </a:xfrm>
          <a:prstGeom prst="rect">
            <a:avLst/>
          </a:prstGeom>
          <a:solidFill>
            <a:schemeClr val="bg1"/>
          </a:solidFill>
          <a:ln w="12700">
            <a:solidFill>
              <a:srgbClr val="D8222A"/>
            </a:solidFill>
          </a:ln>
        </p:spPr>
        <p:txBody>
          <a:bodyPr wrap="square" rtlCol="0">
            <a:spAutoFit/>
          </a:bodyPr>
          <a:lstStyle/>
          <a:p>
            <a:pPr algn="ctr"/>
            <a:r>
              <a:rPr lang="en-GB" altLang="en-US" sz="1700" dirty="0">
                <a:solidFill>
                  <a:srgbClr val="414042"/>
                </a:solidFill>
                <a:latin typeface="Comic Sans MS" panose="030F0702030302020204" pitchFamily="66" charset="0"/>
              </a:rPr>
              <a:t>clump</a:t>
            </a:r>
          </a:p>
        </p:txBody>
      </p:sp>
      <p:sp>
        <p:nvSpPr>
          <p:cNvPr id="21" name="TextBox 20">
            <a:extLst>
              <a:ext uri="{FF2B5EF4-FFF2-40B4-BE49-F238E27FC236}">
                <a16:creationId xmlns:a16="http://schemas.microsoft.com/office/drawing/2014/main" id="{226FB2D1-5998-6245-ACD1-966406C6B967}"/>
              </a:ext>
            </a:extLst>
          </p:cNvPr>
          <p:cNvSpPr txBox="1"/>
          <p:nvPr/>
        </p:nvSpPr>
        <p:spPr>
          <a:xfrm>
            <a:off x="3608122" y="4733330"/>
            <a:ext cx="1474484" cy="353943"/>
          </a:xfrm>
          <a:prstGeom prst="rect">
            <a:avLst/>
          </a:prstGeom>
          <a:solidFill>
            <a:schemeClr val="bg1"/>
          </a:solidFill>
          <a:ln w="12700">
            <a:solidFill>
              <a:srgbClr val="D8222A"/>
            </a:solidFill>
          </a:ln>
        </p:spPr>
        <p:txBody>
          <a:bodyPr wrap="square" rtlCol="0">
            <a:spAutoFit/>
          </a:bodyPr>
          <a:lstStyle/>
          <a:p>
            <a:pPr algn="ctr"/>
            <a:r>
              <a:rPr lang="en-GB" altLang="en-US" sz="1700" dirty="0">
                <a:solidFill>
                  <a:srgbClr val="414042"/>
                </a:solidFill>
                <a:latin typeface="Comic Sans MS" panose="030F0702030302020204" pitchFamily="66" charset="0"/>
              </a:rPr>
              <a:t>thicket</a:t>
            </a:r>
            <a:endParaRPr lang="en-GB" sz="1700" dirty="0">
              <a:solidFill>
                <a:srgbClr val="414042"/>
              </a:solidFill>
              <a:latin typeface="Comic Sans MS" panose="030F0702030302020204" pitchFamily="66" charset="0"/>
            </a:endParaRPr>
          </a:p>
        </p:txBody>
      </p:sp>
      <p:sp>
        <p:nvSpPr>
          <p:cNvPr id="22" name="TextBox 21">
            <a:extLst>
              <a:ext uri="{FF2B5EF4-FFF2-40B4-BE49-F238E27FC236}">
                <a16:creationId xmlns:a16="http://schemas.microsoft.com/office/drawing/2014/main" id="{C1CA9293-F321-5F40-A0D2-F57CA4D85A00}"/>
              </a:ext>
            </a:extLst>
          </p:cNvPr>
          <p:cNvSpPr txBox="1"/>
          <p:nvPr/>
        </p:nvSpPr>
        <p:spPr>
          <a:xfrm>
            <a:off x="3608123" y="5255901"/>
            <a:ext cx="1474483" cy="353943"/>
          </a:xfrm>
          <a:prstGeom prst="rect">
            <a:avLst/>
          </a:prstGeom>
          <a:solidFill>
            <a:schemeClr val="bg1"/>
          </a:solidFill>
          <a:ln w="12700">
            <a:solidFill>
              <a:srgbClr val="D8222A"/>
            </a:solidFill>
          </a:ln>
        </p:spPr>
        <p:txBody>
          <a:bodyPr wrap="square" rtlCol="0">
            <a:spAutoFit/>
          </a:bodyPr>
          <a:lstStyle/>
          <a:p>
            <a:pPr algn="ctr"/>
            <a:r>
              <a:rPr lang="en-GB" altLang="en-US" sz="1700" dirty="0">
                <a:solidFill>
                  <a:srgbClr val="414042"/>
                </a:solidFill>
                <a:latin typeface="Comic Sans MS" panose="030F0702030302020204" pitchFamily="66" charset="0"/>
              </a:rPr>
              <a:t>leaves</a:t>
            </a:r>
            <a:endParaRPr lang="en-GB" sz="1700" dirty="0">
              <a:solidFill>
                <a:srgbClr val="414042"/>
              </a:solidFill>
              <a:latin typeface="Comic Sans MS" panose="030F0702030302020204" pitchFamily="66" charset="0"/>
            </a:endParaRPr>
          </a:p>
        </p:txBody>
      </p:sp>
      <p:sp>
        <p:nvSpPr>
          <p:cNvPr id="24" name="Rectangle 16">
            <a:extLst>
              <a:ext uri="{FF2B5EF4-FFF2-40B4-BE49-F238E27FC236}">
                <a16:creationId xmlns:a16="http://schemas.microsoft.com/office/drawing/2014/main" id="{D0BF76B6-73DF-0F48-BCAB-C5AA5B7D72A5}"/>
              </a:ext>
            </a:extLst>
          </p:cNvPr>
          <p:cNvSpPr>
            <a:spLocks noChangeArrowheads="1"/>
          </p:cNvSpPr>
          <p:nvPr/>
        </p:nvSpPr>
        <p:spPr bwMode="auto">
          <a:xfrm>
            <a:off x="5492720" y="1592277"/>
            <a:ext cx="1474486" cy="353943"/>
          </a:xfrm>
          <a:prstGeom prst="rect">
            <a:avLst/>
          </a:prstGeom>
          <a:solidFill>
            <a:schemeClr val="bg1"/>
          </a:solidFill>
          <a:ln w="12700">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overgrown</a:t>
            </a:r>
          </a:p>
        </p:txBody>
      </p:sp>
      <p:sp>
        <p:nvSpPr>
          <p:cNvPr id="25" name="Rectangle 49">
            <a:extLst>
              <a:ext uri="{FF2B5EF4-FFF2-40B4-BE49-F238E27FC236}">
                <a16:creationId xmlns:a16="http://schemas.microsoft.com/office/drawing/2014/main" id="{CFBBCE8B-A326-1A4B-A497-3D9DDE8695D1}"/>
              </a:ext>
            </a:extLst>
          </p:cNvPr>
          <p:cNvSpPr>
            <a:spLocks noChangeArrowheads="1"/>
          </p:cNvSpPr>
          <p:nvPr/>
        </p:nvSpPr>
        <p:spPr bwMode="auto">
          <a:xfrm>
            <a:off x="5492720" y="2115551"/>
            <a:ext cx="1474486" cy="353943"/>
          </a:xfrm>
          <a:prstGeom prst="rect">
            <a:avLst/>
          </a:prstGeom>
          <a:solidFill>
            <a:schemeClr val="bg1"/>
          </a:solidFill>
          <a:ln w="12700">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eerie</a:t>
            </a:r>
          </a:p>
        </p:txBody>
      </p:sp>
      <p:sp>
        <p:nvSpPr>
          <p:cNvPr id="26" name="Text Box 24">
            <a:extLst>
              <a:ext uri="{FF2B5EF4-FFF2-40B4-BE49-F238E27FC236}">
                <a16:creationId xmlns:a16="http://schemas.microsoft.com/office/drawing/2014/main" id="{E1EAF4BF-1C6D-7243-A2DB-C9C6A63A4EC4}"/>
              </a:ext>
            </a:extLst>
          </p:cNvPr>
          <p:cNvSpPr txBox="1">
            <a:spLocks noChangeArrowheads="1"/>
          </p:cNvSpPr>
          <p:nvPr/>
        </p:nvSpPr>
        <p:spPr bwMode="auto">
          <a:xfrm>
            <a:off x="5492720" y="2638825"/>
            <a:ext cx="1474486" cy="353943"/>
          </a:xfrm>
          <a:prstGeom prst="rect">
            <a:avLst/>
          </a:prstGeom>
          <a:solidFill>
            <a:schemeClr val="bg1"/>
          </a:solidFill>
          <a:ln w="12700">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dank</a:t>
            </a:r>
          </a:p>
        </p:txBody>
      </p:sp>
      <p:sp>
        <p:nvSpPr>
          <p:cNvPr id="27" name="Text Box 44">
            <a:extLst>
              <a:ext uri="{FF2B5EF4-FFF2-40B4-BE49-F238E27FC236}">
                <a16:creationId xmlns:a16="http://schemas.microsoft.com/office/drawing/2014/main" id="{FC01945B-DF69-1744-804D-09F6689FB5E2}"/>
              </a:ext>
            </a:extLst>
          </p:cNvPr>
          <p:cNvSpPr txBox="1">
            <a:spLocks noChangeArrowheads="1"/>
          </p:cNvSpPr>
          <p:nvPr/>
        </p:nvSpPr>
        <p:spPr bwMode="auto">
          <a:xfrm>
            <a:off x="5492721" y="3162099"/>
            <a:ext cx="1474485" cy="353943"/>
          </a:xfrm>
          <a:prstGeom prst="rect">
            <a:avLst/>
          </a:prstGeom>
          <a:solidFill>
            <a:schemeClr val="bg1"/>
          </a:solidFill>
          <a:ln w="12700">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shadowy</a:t>
            </a:r>
          </a:p>
        </p:txBody>
      </p:sp>
      <p:sp>
        <p:nvSpPr>
          <p:cNvPr id="28" name="Rectangle 26">
            <a:extLst>
              <a:ext uri="{FF2B5EF4-FFF2-40B4-BE49-F238E27FC236}">
                <a16:creationId xmlns:a16="http://schemas.microsoft.com/office/drawing/2014/main" id="{4BFB7E90-32DB-FD42-9C54-457539B3C2D3}"/>
              </a:ext>
            </a:extLst>
          </p:cNvPr>
          <p:cNvSpPr>
            <a:spLocks noChangeArrowheads="1"/>
          </p:cNvSpPr>
          <p:nvPr/>
        </p:nvSpPr>
        <p:spPr bwMode="auto">
          <a:xfrm>
            <a:off x="3608122" y="4210759"/>
            <a:ext cx="1474484" cy="353943"/>
          </a:xfrm>
          <a:prstGeom prst="rect">
            <a:avLst/>
          </a:prstGeom>
          <a:solidFill>
            <a:schemeClr val="bg1"/>
          </a:solidFill>
          <a:ln w="12700">
            <a:solidFill>
              <a:srgbClr val="D8222A"/>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tangle</a:t>
            </a:r>
          </a:p>
        </p:txBody>
      </p:sp>
      <p:sp>
        <p:nvSpPr>
          <p:cNvPr id="29" name="Text Box 23">
            <a:extLst>
              <a:ext uri="{FF2B5EF4-FFF2-40B4-BE49-F238E27FC236}">
                <a16:creationId xmlns:a16="http://schemas.microsoft.com/office/drawing/2014/main" id="{73DCACBC-F08F-3D4D-949C-DED6985F46ED}"/>
              </a:ext>
            </a:extLst>
          </p:cNvPr>
          <p:cNvSpPr txBox="1">
            <a:spLocks noChangeArrowheads="1"/>
          </p:cNvSpPr>
          <p:nvPr/>
        </p:nvSpPr>
        <p:spPr bwMode="auto">
          <a:xfrm>
            <a:off x="5488728" y="3685373"/>
            <a:ext cx="1482471" cy="353943"/>
          </a:xfrm>
          <a:prstGeom prst="rect">
            <a:avLst/>
          </a:prstGeom>
          <a:solidFill>
            <a:schemeClr val="bg1"/>
          </a:solidFill>
          <a:ln w="12700">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musty</a:t>
            </a:r>
          </a:p>
        </p:txBody>
      </p:sp>
      <p:sp>
        <p:nvSpPr>
          <p:cNvPr id="30" name="Text Box 31">
            <a:extLst>
              <a:ext uri="{FF2B5EF4-FFF2-40B4-BE49-F238E27FC236}">
                <a16:creationId xmlns:a16="http://schemas.microsoft.com/office/drawing/2014/main" id="{57FA7894-D179-6E46-9EA2-220DD70330FB}"/>
              </a:ext>
            </a:extLst>
          </p:cNvPr>
          <p:cNvSpPr txBox="1">
            <a:spLocks noChangeArrowheads="1"/>
          </p:cNvSpPr>
          <p:nvPr/>
        </p:nvSpPr>
        <p:spPr bwMode="auto">
          <a:xfrm>
            <a:off x="5488727" y="4208647"/>
            <a:ext cx="1482472" cy="353943"/>
          </a:xfrm>
          <a:prstGeom prst="rect">
            <a:avLst/>
          </a:prstGeom>
          <a:solidFill>
            <a:schemeClr val="bg1"/>
          </a:solidFill>
          <a:ln w="12700">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musty</a:t>
            </a:r>
          </a:p>
        </p:txBody>
      </p:sp>
      <p:sp>
        <p:nvSpPr>
          <p:cNvPr id="31" name="Text Box 22">
            <a:extLst>
              <a:ext uri="{FF2B5EF4-FFF2-40B4-BE49-F238E27FC236}">
                <a16:creationId xmlns:a16="http://schemas.microsoft.com/office/drawing/2014/main" id="{2E63C86D-65C5-DD4D-91BB-CCE07446F5CC}"/>
              </a:ext>
            </a:extLst>
          </p:cNvPr>
          <p:cNvSpPr txBox="1">
            <a:spLocks noChangeArrowheads="1"/>
          </p:cNvSpPr>
          <p:nvPr/>
        </p:nvSpPr>
        <p:spPr bwMode="auto">
          <a:xfrm>
            <a:off x="5488727" y="4731921"/>
            <a:ext cx="1482473" cy="353943"/>
          </a:xfrm>
          <a:prstGeom prst="rect">
            <a:avLst/>
          </a:prstGeom>
          <a:solidFill>
            <a:schemeClr val="bg1"/>
          </a:solidFill>
          <a:ln w="12700">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deep</a:t>
            </a:r>
          </a:p>
        </p:txBody>
      </p:sp>
      <p:sp>
        <p:nvSpPr>
          <p:cNvPr id="32" name="Text Box 25">
            <a:extLst>
              <a:ext uri="{FF2B5EF4-FFF2-40B4-BE49-F238E27FC236}">
                <a16:creationId xmlns:a16="http://schemas.microsoft.com/office/drawing/2014/main" id="{CD149FF4-F745-0A4E-AC4D-66195270ACCC}"/>
              </a:ext>
            </a:extLst>
          </p:cNvPr>
          <p:cNvSpPr txBox="1">
            <a:spLocks noChangeArrowheads="1"/>
          </p:cNvSpPr>
          <p:nvPr/>
        </p:nvSpPr>
        <p:spPr bwMode="auto">
          <a:xfrm>
            <a:off x="5488726" y="5255195"/>
            <a:ext cx="1482474" cy="353943"/>
          </a:xfrm>
          <a:prstGeom prst="rect">
            <a:avLst/>
          </a:prstGeom>
          <a:solidFill>
            <a:schemeClr val="bg1"/>
          </a:solidFill>
          <a:ln w="12700">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dense</a:t>
            </a:r>
          </a:p>
        </p:txBody>
      </p:sp>
      <p:sp>
        <p:nvSpPr>
          <p:cNvPr id="33" name="Text Box 42">
            <a:extLst>
              <a:ext uri="{FF2B5EF4-FFF2-40B4-BE49-F238E27FC236}">
                <a16:creationId xmlns:a16="http://schemas.microsoft.com/office/drawing/2014/main" id="{CCA60AD4-B958-994C-88D6-483B135994BC}"/>
              </a:ext>
            </a:extLst>
          </p:cNvPr>
          <p:cNvSpPr txBox="1">
            <a:spLocks noChangeArrowheads="1"/>
          </p:cNvSpPr>
          <p:nvPr/>
        </p:nvSpPr>
        <p:spPr bwMode="auto">
          <a:xfrm>
            <a:off x="7347972" y="1592277"/>
            <a:ext cx="1280623" cy="353943"/>
          </a:xfrm>
          <a:prstGeom prst="rect">
            <a:avLst/>
          </a:prstGeom>
          <a:solidFill>
            <a:schemeClr val="bg1"/>
          </a:solidFill>
          <a:ln w="12700">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massive</a:t>
            </a:r>
          </a:p>
        </p:txBody>
      </p:sp>
      <p:sp>
        <p:nvSpPr>
          <p:cNvPr id="34" name="Rectangle 51">
            <a:extLst>
              <a:ext uri="{FF2B5EF4-FFF2-40B4-BE49-F238E27FC236}">
                <a16:creationId xmlns:a16="http://schemas.microsoft.com/office/drawing/2014/main" id="{E484BC92-A98B-2F4E-B3FF-0FF6E5E388E0}"/>
              </a:ext>
            </a:extLst>
          </p:cNvPr>
          <p:cNvSpPr>
            <a:spLocks noChangeArrowheads="1"/>
          </p:cNvSpPr>
          <p:nvPr/>
        </p:nvSpPr>
        <p:spPr bwMode="auto">
          <a:xfrm>
            <a:off x="7347972" y="2289976"/>
            <a:ext cx="1280622" cy="353943"/>
          </a:xfrm>
          <a:prstGeom prst="rect">
            <a:avLst/>
          </a:prstGeom>
          <a:solidFill>
            <a:schemeClr val="bg1"/>
          </a:solidFill>
          <a:ln w="12700">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hushed</a:t>
            </a:r>
          </a:p>
        </p:txBody>
      </p:sp>
      <p:sp>
        <p:nvSpPr>
          <p:cNvPr id="35" name="Rectangle 53">
            <a:extLst>
              <a:ext uri="{FF2B5EF4-FFF2-40B4-BE49-F238E27FC236}">
                <a16:creationId xmlns:a16="http://schemas.microsoft.com/office/drawing/2014/main" id="{42F02E2A-939C-0146-B86F-2FED01F191A8}"/>
              </a:ext>
            </a:extLst>
          </p:cNvPr>
          <p:cNvSpPr>
            <a:spLocks noChangeArrowheads="1"/>
          </p:cNvSpPr>
          <p:nvPr/>
        </p:nvSpPr>
        <p:spPr bwMode="auto">
          <a:xfrm>
            <a:off x="7349488" y="2987675"/>
            <a:ext cx="1277590" cy="353943"/>
          </a:xfrm>
          <a:prstGeom prst="rect">
            <a:avLst/>
          </a:prstGeom>
          <a:solidFill>
            <a:schemeClr val="bg1"/>
          </a:solidFill>
          <a:ln w="12700">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leafy</a:t>
            </a:r>
          </a:p>
        </p:txBody>
      </p:sp>
      <p:sp>
        <p:nvSpPr>
          <p:cNvPr id="36" name="Text Box 46">
            <a:extLst>
              <a:ext uri="{FF2B5EF4-FFF2-40B4-BE49-F238E27FC236}">
                <a16:creationId xmlns:a16="http://schemas.microsoft.com/office/drawing/2014/main" id="{57BB00FD-CC7D-1743-B525-2334A1D1E324}"/>
              </a:ext>
            </a:extLst>
          </p:cNvPr>
          <p:cNvSpPr txBox="1">
            <a:spLocks noChangeArrowheads="1"/>
          </p:cNvSpPr>
          <p:nvPr/>
        </p:nvSpPr>
        <p:spPr bwMode="auto">
          <a:xfrm>
            <a:off x="7347972" y="3685374"/>
            <a:ext cx="1280623" cy="353943"/>
          </a:xfrm>
          <a:prstGeom prst="rect">
            <a:avLst/>
          </a:prstGeom>
          <a:solidFill>
            <a:schemeClr val="bg1"/>
          </a:solidFill>
          <a:ln w="12700">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dark</a:t>
            </a:r>
          </a:p>
        </p:txBody>
      </p:sp>
      <p:sp>
        <p:nvSpPr>
          <p:cNvPr id="37" name="Rectangle 54">
            <a:extLst>
              <a:ext uri="{FF2B5EF4-FFF2-40B4-BE49-F238E27FC236}">
                <a16:creationId xmlns:a16="http://schemas.microsoft.com/office/drawing/2014/main" id="{91239BC9-C573-6045-B739-909B171DCC58}"/>
              </a:ext>
            </a:extLst>
          </p:cNvPr>
          <p:cNvSpPr>
            <a:spLocks noChangeArrowheads="1"/>
          </p:cNvSpPr>
          <p:nvPr/>
        </p:nvSpPr>
        <p:spPr bwMode="auto">
          <a:xfrm>
            <a:off x="7349488" y="4383073"/>
            <a:ext cx="1277590" cy="353943"/>
          </a:xfrm>
          <a:prstGeom prst="rect">
            <a:avLst/>
          </a:prstGeom>
          <a:solidFill>
            <a:schemeClr val="bg1"/>
          </a:solidFill>
          <a:ln w="12700">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untrodden</a:t>
            </a:r>
          </a:p>
        </p:txBody>
      </p:sp>
      <p:sp>
        <p:nvSpPr>
          <p:cNvPr id="38" name="Rectangle 55">
            <a:extLst>
              <a:ext uri="{FF2B5EF4-FFF2-40B4-BE49-F238E27FC236}">
                <a16:creationId xmlns:a16="http://schemas.microsoft.com/office/drawing/2014/main" id="{9B868C8E-11BB-DB4D-9DAD-8622C922527C}"/>
              </a:ext>
            </a:extLst>
          </p:cNvPr>
          <p:cNvSpPr>
            <a:spLocks noChangeArrowheads="1"/>
          </p:cNvSpPr>
          <p:nvPr/>
        </p:nvSpPr>
        <p:spPr bwMode="auto">
          <a:xfrm>
            <a:off x="7347338" y="5080772"/>
            <a:ext cx="1281890" cy="353943"/>
          </a:xfrm>
          <a:prstGeom prst="rect">
            <a:avLst/>
          </a:prstGeom>
          <a:solidFill>
            <a:schemeClr val="bg1"/>
          </a:solidFill>
          <a:ln w="12700">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scary</a:t>
            </a:r>
            <a:endParaRPr lang="en-GB" altLang="en-US" sz="1700" dirty="0">
              <a:solidFill>
                <a:srgbClr val="414042"/>
              </a:solidFill>
              <a:latin typeface="Comic Sans MS" panose="030F0902030302020204" pitchFamily="66" charset="0"/>
            </a:endParaRPr>
          </a:p>
        </p:txBody>
      </p:sp>
      <p:sp>
        <p:nvSpPr>
          <p:cNvPr id="39" name="Rectangle 56">
            <a:extLst>
              <a:ext uri="{FF2B5EF4-FFF2-40B4-BE49-F238E27FC236}">
                <a16:creationId xmlns:a16="http://schemas.microsoft.com/office/drawing/2014/main" id="{147BB355-226B-AD4F-A479-FEF9C43C28F4}"/>
              </a:ext>
            </a:extLst>
          </p:cNvPr>
          <p:cNvSpPr>
            <a:spLocks noChangeArrowheads="1"/>
          </p:cNvSpPr>
          <p:nvPr/>
        </p:nvSpPr>
        <p:spPr bwMode="auto">
          <a:xfrm>
            <a:off x="7347972" y="5778469"/>
            <a:ext cx="1280623" cy="353943"/>
          </a:xfrm>
          <a:prstGeom prst="rect">
            <a:avLst/>
          </a:prstGeom>
          <a:solidFill>
            <a:schemeClr val="bg1"/>
          </a:solidFill>
          <a:ln w="12700">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wild</a:t>
            </a:r>
            <a:endParaRPr lang="en-GB" altLang="en-US" sz="1700" dirty="0">
              <a:solidFill>
                <a:srgbClr val="414042"/>
              </a:solidFill>
              <a:latin typeface="Comic Sans MS" panose="030F0902030302020204" pitchFamily="66" charset="0"/>
            </a:endParaRPr>
          </a:p>
        </p:txBody>
      </p:sp>
      <p:sp>
        <p:nvSpPr>
          <p:cNvPr id="40" name="Text Box 40">
            <a:extLst>
              <a:ext uri="{FF2B5EF4-FFF2-40B4-BE49-F238E27FC236}">
                <a16:creationId xmlns:a16="http://schemas.microsoft.com/office/drawing/2014/main" id="{4041FB05-F4E8-0144-89C2-63B5757E8532}"/>
              </a:ext>
            </a:extLst>
          </p:cNvPr>
          <p:cNvSpPr txBox="1">
            <a:spLocks noChangeArrowheads="1"/>
          </p:cNvSpPr>
          <p:nvPr/>
        </p:nvSpPr>
        <p:spPr bwMode="auto">
          <a:xfrm>
            <a:off x="9001180" y="1593955"/>
            <a:ext cx="1280622" cy="353943"/>
          </a:xfrm>
          <a:prstGeom prst="rect">
            <a:avLst/>
          </a:prstGeom>
          <a:solidFill>
            <a:schemeClr val="bg1"/>
          </a:solidFill>
          <a:ln w="12700">
            <a:solidFill>
              <a:srgbClr val="39AB47"/>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sprawling</a:t>
            </a:r>
          </a:p>
        </p:txBody>
      </p:sp>
      <p:sp>
        <p:nvSpPr>
          <p:cNvPr id="41" name="Text Box 45">
            <a:extLst>
              <a:ext uri="{FF2B5EF4-FFF2-40B4-BE49-F238E27FC236}">
                <a16:creationId xmlns:a16="http://schemas.microsoft.com/office/drawing/2014/main" id="{5F192142-396F-C246-8160-FFC51F57F6C9}"/>
              </a:ext>
            </a:extLst>
          </p:cNvPr>
          <p:cNvSpPr txBox="1">
            <a:spLocks noChangeArrowheads="1"/>
          </p:cNvSpPr>
          <p:nvPr/>
        </p:nvSpPr>
        <p:spPr bwMode="auto">
          <a:xfrm>
            <a:off x="9001180" y="2117019"/>
            <a:ext cx="1280622" cy="353943"/>
          </a:xfrm>
          <a:prstGeom prst="rect">
            <a:avLst/>
          </a:prstGeom>
          <a:solidFill>
            <a:schemeClr val="bg1"/>
          </a:solidFill>
          <a:ln w="12700">
            <a:solidFill>
              <a:srgbClr val="39AB47"/>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slipping</a:t>
            </a:r>
          </a:p>
        </p:txBody>
      </p:sp>
      <p:sp>
        <p:nvSpPr>
          <p:cNvPr id="42" name="Text Box 45">
            <a:extLst>
              <a:ext uri="{FF2B5EF4-FFF2-40B4-BE49-F238E27FC236}">
                <a16:creationId xmlns:a16="http://schemas.microsoft.com/office/drawing/2014/main" id="{0EF74620-794F-FF4A-8B59-7EE0905FBF42}"/>
              </a:ext>
            </a:extLst>
          </p:cNvPr>
          <p:cNvSpPr txBox="1">
            <a:spLocks noChangeArrowheads="1"/>
          </p:cNvSpPr>
          <p:nvPr/>
        </p:nvSpPr>
        <p:spPr bwMode="auto">
          <a:xfrm>
            <a:off x="9001180" y="2640083"/>
            <a:ext cx="1280622" cy="353943"/>
          </a:xfrm>
          <a:prstGeom prst="rect">
            <a:avLst/>
          </a:prstGeom>
          <a:solidFill>
            <a:schemeClr val="bg1"/>
          </a:solidFill>
          <a:ln w="12700">
            <a:solidFill>
              <a:srgbClr val="39AB47"/>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waiting</a:t>
            </a:r>
          </a:p>
        </p:txBody>
      </p:sp>
      <p:sp>
        <p:nvSpPr>
          <p:cNvPr id="43" name="Text Box 36">
            <a:extLst>
              <a:ext uri="{FF2B5EF4-FFF2-40B4-BE49-F238E27FC236}">
                <a16:creationId xmlns:a16="http://schemas.microsoft.com/office/drawing/2014/main" id="{E27D1695-FE53-9148-8B0B-5C9B3008B640}"/>
              </a:ext>
            </a:extLst>
          </p:cNvPr>
          <p:cNvSpPr txBox="1">
            <a:spLocks noChangeArrowheads="1"/>
          </p:cNvSpPr>
          <p:nvPr/>
        </p:nvSpPr>
        <p:spPr bwMode="auto">
          <a:xfrm>
            <a:off x="9001180" y="3163147"/>
            <a:ext cx="1280622" cy="353943"/>
          </a:xfrm>
          <a:prstGeom prst="rect">
            <a:avLst/>
          </a:prstGeom>
          <a:solidFill>
            <a:schemeClr val="bg1"/>
          </a:solidFill>
          <a:ln w="12700">
            <a:solidFill>
              <a:srgbClr val="39AB47"/>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grasping</a:t>
            </a:r>
          </a:p>
        </p:txBody>
      </p:sp>
      <p:sp>
        <p:nvSpPr>
          <p:cNvPr id="44" name="Text Box 37">
            <a:extLst>
              <a:ext uri="{FF2B5EF4-FFF2-40B4-BE49-F238E27FC236}">
                <a16:creationId xmlns:a16="http://schemas.microsoft.com/office/drawing/2014/main" id="{BBABE113-9713-EC44-B2CA-64478C9B6A22}"/>
              </a:ext>
            </a:extLst>
          </p:cNvPr>
          <p:cNvSpPr txBox="1">
            <a:spLocks noChangeArrowheads="1"/>
          </p:cNvSpPr>
          <p:nvPr/>
        </p:nvSpPr>
        <p:spPr bwMode="auto">
          <a:xfrm>
            <a:off x="9001180" y="3686211"/>
            <a:ext cx="1280622" cy="353943"/>
          </a:xfrm>
          <a:prstGeom prst="rect">
            <a:avLst/>
          </a:prstGeom>
          <a:solidFill>
            <a:schemeClr val="bg1"/>
          </a:solidFill>
          <a:ln w="12700">
            <a:solidFill>
              <a:srgbClr val="39AB47"/>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crackling</a:t>
            </a:r>
          </a:p>
        </p:txBody>
      </p:sp>
      <p:sp>
        <p:nvSpPr>
          <p:cNvPr id="45" name="Text Box 38">
            <a:extLst>
              <a:ext uri="{FF2B5EF4-FFF2-40B4-BE49-F238E27FC236}">
                <a16:creationId xmlns:a16="http://schemas.microsoft.com/office/drawing/2014/main" id="{41DB46C3-0E0C-354A-96E3-56C35DC286F7}"/>
              </a:ext>
            </a:extLst>
          </p:cNvPr>
          <p:cNvSpPr txBox="1">
            <a:spLocks noChangeArrowheads="1"/>
          </p:cNvSpPr>
          <p:nvPr/>
        </p:nvSpPr>
        <p:spPr bwMode="auto">
          <a:xfrm>
            <a:off x="9001180" y="4209275"/>
            <a:ext cx="1280622" cy="353943"/>
          </a:xfrm>
          <a:prstGeom prst="rect">
            <a:avLst/>
          </a:prstGeom>
          <a:solidFill>
            <a:schemeClr val="bg1"/>
          </a:solidFill>
          <a:ln w="12700">
            <a:solidFill>
              <a:srgbClr val="39AB47"/>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crunching</a:t>
            </a:r>
          </a:p>
        </p:txBody>
      </p:sp>
      <p:sp>
        <p:nvSpPr>
          <p:cNvPr id="46" name="Text Box 39">
            <a:extLst>
              <a:ext uri="{FF2B5EF4-FFF2-40B4-BE49-F238E27FC236}">
                <a16:creationId xmlns:a16="http://schemas.microsoft.com/office/drawing/2014/main" id="{E8DADBC7-EF31-4C41-9A08-5A99BB41DFE9}"/>
              </a:ext>
            </a:extLst>
          </p:cNvPr>
          <p:cNvSpPr txBox="1">
            <a:spLocks noChangeArrowheads="1"/>
          </p:cNvSpPr>
          <p:nvPr/>
        </p:nvSpPr>
        <p:spPr bwMode="auto">
          <a:xfrm>
            <a:off x="9001180" y="4732339"/>
            <a:ext cx="1280622" cy="353943"/>
          </a:xfrm>
          <a:prstGeom prst="rect">
            <a:avLst/>
          </a:prstGeom>
          <a:solidFill>
            <a:schemeClr val="bg1"/>
          </a:solidFill>
          <a:ln w="12700">
            <a:solidFill>
              <a:srgbClr val="39AB47"/>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roaming</a:t>
            </a:r>
          </a:p>
        </p:txBody>
      </p:sp>
      <p:sp>
        <p:nvSpPr>
          <p:cNvPr id="55" name="Rectangle 1">
            <a:extLst>
              <a:ext uri="{FF2B5EF4-FFF2-40B4-BE49-F238E27FC236}">
                <a16:creationId xmlns:a16="http://schemas.microsoft.com/office/drawing/2014/main" id="{4AB75DC6-46B6-8A48-A47B-6440FBD39C21}"/>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6" name="TextBox 55">
            <a:extLst>
              <a:ext uri="{FF2B5EF4-FFF2-40B4-BE49-F238E27FC236}">
                <a16:creationId xmlns:a16="http://schemas.microsoft.com/office/drawing/2014/main" id="{0EE5B0E7-AB35-8B4A-BA78-4FC160D06C44}"/>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54" name="Subtitle 2">
            <a:extLst>
              <a:ext uri="{FF2B5EF4-FFF2-40B4-BE49-F238E27FC236}">
                <a16:creationId xmlns:a16="http://schemas.microsoft.com/office/drawing/2014/main" id="{811872E9-1825-C945-A4AC-F8815184EB22}"/>
              </a:ext>
            </a:extLst>
          </p:cNvPr>
          <p:cNvSpPr txBox="1">
            <a:spLocks/>
          </p:cNvSpPr>
          <p:nvPr/>
        </p:nvSpPr>
        <p:spPr>
          <a:xfrm>
            <a:off x="0" y="53853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Word classes</a:t>
            </a:r>
          </a:p>
        </p:txBody>
      </p:sp>
      <p:sp>
        <p:nvSpPr>
          <p:cNvPr id="100" name="TextBox 99">
            <a:extLst>
              <a:ext uri="{FF2B5EF4-FFF2-40B4-BE49-F238E27FC236}">
                <a16:creationId xmlns:a16="http://schemas.microsoft.com/office/drawing/2014/main" id="{8E140F20-EF88-9A42-836B-7C7F2832FE6C}"/>
              </a:ext>
            </a:extLst>
          </p:cNvPr>
          <p:cNvSpPr txBox="1"/>
          <p:nvPr/>
        </p:nvSpPr>
        <p:spPr>
          <a:xfrm>
            <a:off x="1763473" y="5778469"/>
            <a:ext cx="1440076" cy="353943"/>
          </a:xfrm>
          <a:prstGeom prst="rect">
            <a:avLst/>
          </a:prstGeom>
          <a:solidFill>
            <a:schemeClr val="bg1"/>
          </a:solidFill>
          <a:ln w="12700">
            <a:solidFill>
              <a:srgbClr val="D8222A"/>
            </a:solidFill>
          </a:ln>
        </p:spPr>
        <p:txBody>
          <a:bodyPr wrap="square" rtlCol="0">
            <a:spAutoFit/>
          </a:bodyPr>
          <a:lstStyle/>
          <a:p>
            <a:pPr algn="ctr"/>
            <a:r>
              <a:rPr lang="en-GB" altLang="en-US" sz="1700" dirty="0">
                <a:solidFill>
                  <a:srgbClr val="414042"/>
                </a:solidFill>
                <a:latin typeface="Comic Sans MS" panose="030F0702030302020204" pitchFamily="66" charset="0"/>
              </a:rPr>
              <a:t>oak</a:t>
            </a:r>
            <a:endParaRPr lang="en-GB" sz="1700" dirty="0">
              <a:solidFill>
                <a:srgbClr val="414042"/>
              </a:solidFill>
              <a:latin typeface="Comic Sans MS" panose="030F0702030302020204" pitchFamily="66" charset="0"/>
            </a:endParaRPr>
          </a:p>
        </p:txBody>
      </p:sp>
      <p:sp>
        <p:nvSpPr>
          <p:cNvPr id="101" name="TextBox 100">
            <a:extLst>
              <a:ext uri="{FF2B5EF4-FFF2-40B4-BE49-F238E27FC236}">
                <a16:creationId xmlns:a16="http://schemas.microsoft.com/office/drawing/2014/main" id="{DCDA7693-B204-5F48-8A56-AB9E45F35E51}"/>
              </a:ext>
            </a:extLst>
          </p:cNvPr>
          <p:cNvSpPr txBox="1"/>
          <p:nvPr/>
        </p:nvSpPr>
        <p:spPr>
          <a:xfrm>
            <a:off x="3608123" y="5778469"/>
            <a:ext cx="1474482" cy="353943"/>
          </a:xfrm>
          <a:prstGeom prst="rect">
            <a:avLst/>
          </a:prstGeom>
          <a:solidFill>
            <a:schemeClr val="bg1"/>
          </a:solidFill>
          <a:ln w="12700">
            <a:solidFill>
              <a:srgbClr val="D8222A"/>
            </a:solidFill>
          </a:ln>
        </p:spPr>
        <p:txBody>
          <a:bodyPr wrap="square" rtlCol="0">
            <a:spAutoFit/>
          </a:bodyPr>
          <a:lstStyle/>
          <a:p>
            <a:pPr algn="ctr"/>
            <a:r>
              <a:rPr lang="en-GB" sz="1700" dirty="0">
                <a:solidFill>
                  <a:srgbClr val="414042"/>
                </a:solidFill>
                <a:latin typeface="Comic Sans MS" panose="030F0702030302020204" pitchFamily="66" charset="0"/>
              </a:rPr>
              <a:t>bracken</a:t>
            </a:r>
          </a:p>
        </p:txBody>
      </p:sp>
      <p:sp>
        <p:nvSpPr>
          <p:cNvPr id="102" name="TextBox 101">
            <a:extLst>
              <a:ext uri="{FF2B5EF4-FFF2-40B4-BE49-F238E27FC236}">
                <a16:creationId xmlns:a16="http://schemas.microsoft.com/office/drawing/2014/main" id="{A40AAF59-6538-0E41-9366-C744A9F8E630}"/>
              </a:ext>
            </a:extLst>
          </p:cNvPr>
          <p:cNvSpPr txBox="1"/>
          <p:nvPr/>
        </p:nvSpPr>
        <p:spPr>
          <a:xfrm>
            <a:off x="3604581" y="2643046"/>
            <a:ext cx="1481566" cy="353943"/>
          </a:xfrm>
          <a:prstGeom prst="rect">
            <a:avLst/>
          </a:prstGeom>
          <a:solidFill>
            <a:schemeClr val="bg1"/>
          </a:solidFill>
          <a:ln w="12700">
            <a:solidFill>
              <a:srgbClr val="D8222A"/>
            </a:solidFill>
          </a:ln>
        </p:spPr>
        <p:txBody>
          <a:bodyPr wrap="square" rtlCol="0">
            <a:spAutoFit/>
          </a:bodyPr>
          <a:lstStyle/>
          <a:p>
            <a:pPr algn="ctr"/>
            <a:r>
              <a:rPr lang="en-GB" altLang="en-US" sz="1700" dirty="0">
                <a:solidFill>
                  <a:srgbClr val="414042"/>
                </a:solidFill>
                <a:latin typeface="Comic Sans MS" panose="030F0702030302020204" pitchFamily="66" charset="0"/>
              </a:rPr>
              <a:t>shadow</a:t>
            </a:r>
            <a:endParaRPr lang="en-GB" sz="1700" dirty="0">
              <a:solidFill>
                <a:srgbClr val="414042"/>
              </a:solidFill>
              <a:latin typeface="Comic Sans MS" panose="030F0702030302020204" pitchFamily="66" charset="0"/>
            </a:endParaRPr>
          </a:p>
        </p:txBody>
      </p:sp>
      <p:sp>
        <p:nvSpPr>
          <p:cNvPr id="103" name="Text Box 25">
            <a:extLst>
              <a:ext uri="{FF2B5EF4-FFF2-40B4-BE49-F238E27FC236}">
                <a16:creationId xmlns:a16="http://schemas.microsoft.com/office/drawing/2014/main" id="{6D913725-E830-B647-91F8-8AC58394ED9A}"/>
              </a:ext>
            </a:extLst>
          </p:cNvPr>
          <p:cNvSpPr txBox="1">
            <a:spLocks noChangeArrowheads="1"/>
          </p:cNvSpPr>
          <p:nvPr/>
        </p:nvSpPr>
        <p:spPr bwMode="auto">
          <a:xfrm>
            <a:off x="5488726" y="5778469"/>
            <a:ext cx="1482474" cy="353943"/>
          </a:xfrm>
          <a:prstGeom prst="rect">
            <a:avLst/>
          </a:prstGeom>
          <a:solidFill>
            <a:schemeClr val="bg1"/>
          </a:solidFill>
          <a:ln w="12700">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414042"/>
                </a:solidFill>
                <a:latin typeface="Comic Sans MS" panose="030F0702030302020204" pitchFamily="66" charset="0"/>
              </a:rPr>
              <a:t>damp</a:t>
            </a:r>
          </a:p>
        </p:txBody>
      </p:sp>
      <p:sp>
        <p:nvSpPr>
          <p:cNvPr id="106" name="Text Box 38">
            <a:extLst>
              <a:ext uri="{FF2B5EF4-FFF2-40B4-BE49-F238E27FC236}">
                <a16:creationId xmlns:a16="http://schemas.microsoft.com/office/drawing/2014/main" id="{C408D07B-D96E-104D-9AE7-FE0E5ED1FFFC}"/>
              </a:ext>
            </a:extLst>
          </p:cNvPr>
          <p:cNvSpPr txBox="1">
            <a:spLocks noChangeArrowheads="1"/>
          </p:cNvSpPr>
          <p:nvPr/>
        </p:nvSpPr>
        <p:spPr bwMode="auto">
          <a:xfrm>
            <a:off x="9001180" y="5255403"/>
            <a:ext cx="1280622" cy="353943"/>
          </a:xfrm>
          <a:prstGeom prst="rect">
            <a:avLst/>
          </a:prstGeom>
          <a:solidFill>
            <a:schemeClr val="bg1"/>
          </a:solidFill>
          <a:ln w="12700">
            <a:solidFill>
              <a:srgbClr val="39AB47"/>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dappling</a:t>
            </a:r>
          </a:p>
        </p:txBody>
      </p:sp>
      <p:sp>
        <p:nvSpPr>
          <p:cNvPr id="107" name="Text Box 39">
            <a:extLst>
              <a:ext uri="{FF2B5EF4-FFF2-40B4-BE49-F238E27FC236}">
                <a16:creationId xmlns:a16="http://schemas.microsoft.com/office/drawing/2014/main" id="{E9B6F27B-67F2-A644-A3B6-E9A77490E89B}"/>
              </a:ext>
            </a:extLst>
          </p:cNvPr>
          <p:cNvSpPr txBox="1">
            <a:spLocks noChangeArrowheads="1"/>
          </p:cNvSpPr>
          <p:nvPr/>
        </p:nvSpPr>
        <p:spPr bwMode="auto">
          <a:xfrm>
            <a:off x="9001180" y="5778469"/>
            <a:ext cx="1280622" cy="353943"/>
          </a:xfrm>
          <a:prstGeom prst="rect">
            <a:avLst/>
          </a:prstGeom>
          <a:solidFill>
            <a:schemeClr val="bg1"/>
          </a:solidFill>
          <a:ln w="12700">
            <a:solidFill>
              <a:srgbClr val="39AB47"/>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700" dirty="0">
                <a:solidFill>
                  <a:srgbClr val="414042"/>
                </a:solidFill>
                <a:latin typeface="Comic Sans MS" panose="030F0702030302020204" pitchFamily="66" charset="0"/>
              </a:rPr>
              <a:t>creaking</a:t>
            </a:r>
          </a:p>
        </p:txBody>
      </p:sp>
    </p:spTree>
    <p:extLst>
      <p:ext uri="{BB962C8B-B14F-4D97-AF65-F5344CB8AC3E}">
        <p14:creationId xmlns:p14="http://schemas.microsoft.com/office/powerpoint/2010/main" val="5806796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1">
            <a:extLst>
              <a:ext uri="{FF2B5EF4-FFF2-40B4-BE49-F238E27FC236}">
                <a16:creationId xmlns:a16="http://schemas.microsoft.com/office/drawing/2014/main" id="{4AB75DC6-46B6-8A48-A47B-6440FBD39C21}"/>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6" name="TextBox 55">
            <a:extLst>
              <a:ext uri="{FF2B5EF4-FFF2-40B4-BE49-F238E27FC236}">
                <a16:creationId xmlns:a16="http://schemas.microsoft.com/office/drawing/2014/main" id="{0EE5B0E7-AB35-8B4A-BA78-4FC160D06C44}"/>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54" name="Subtitle 2">
            <a:extLst>
              <a:ext uri="{FF2B5EF4-FFF2-40B4-BE49-F238E27FC236}">
                <a16:creationId xmlns:a16="http://schemas.microsoft.com/office/drawing/2014/main" id="{811872E9-1825-C945-A4AC-F8815184EB22}"/>
              </a:ext>
            </a:extLst>
          </p:cNvPr>
          <p:cNvSpPr txBox="1">
            <a:spLocks/>
          </p:cNvSpPr>
          <p:nvPr/>
        </p:nvSpPr>
        <p:spPr>
          <a:xfrm>
            <a:off x="0" y="53853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200" b="1" dirty="0" err="1">
                <a:solidFill>
                  <a:srgbClr val="0070C0"/>
                </a:solidFill>
                <a:latin typeface="Comic Sans MS" panose="030F0902030302020204" pitchFamily="66" charset="0"/>
                <a:cs typeface="Arial" panose="020B0604020202020204" pitchFamily="34" charset="0"/>
              </a:rPr>
              <a:t>Visualisation</a:t>
            </a:r>
            <a:endParaRPr lang="en-US" sz="3200" b="1" dirty="0">
              <a:solidFill>
                <a:srgbClr val="0070C0"/>
              </a:solidFill>
              <a:latin typeface="Comic Sans MS" panose="030F0902030302020204" pitchFamily="66" charset="0"/>
              <a:cs typeface="Arial" panose="020B0604020202020204" pitchFamily="34" charset="0"/>
            </a:endParaRPr>
          </a:p>
        </p:txBody>
      </p:sp>
      <p:sp>
        <p:nvSpPr>
          <p:cNvPr id="109" name="TextBox 108">
            <a:extLst>
              <a:ext uri="{FF2B5EF4-FFF2-40B4-BE49-F238E27FC236}">
                <a16:creationId xmlns:a16="http://schemas.microsoft.com/office/drawing/2014/main" id="{33F33805-2009-DB47-8264-48C7DA094ED2}"/>
              </a:ext>
            </a:extLst>
          </p:cNvPr>
          <p:cNvSpPr txBox="1"/>
          <p:nvPr/>
        </p:nvSpPr>
        <p:spPr>
          <a:xfrm>
            <a:off x="1114425" y="1372136"/>
            <a:ext cx="9963150" cy="1267014"/>
          </a:xfrm>
          <a:prstGeom prst="rect">
            <a:avLst/>
          </a:prstGeom>
          <a:noFill/>
        </p:spPr>
        <p:txBody>
          <a:bodyPr wrap="square" rtlCol="0">
            <a:spAutoFit/>
          </a:bodyPr>
          <a:lstStyle/>
          <a:p>
            <a:pPr>
              <a:spcAft>
                <a:spcPts val="1000"/>
              </a:spcAft>
            </a:pPr>
            <a:r>
              <a:rPr lang="en-GB" sz="1700" dirty="0">
                <a:solidFill>
                  <a:srgbClr val="414042"/>
                </a:solidFill>
                <a:latin typeface="Comic Sans MS" panose="030F0902030302020204" pitchFamily="66" charset="0"/>
              </a:rPr>
              <a:t>Look at the phrases below. They are describing Robin Hood’s forest.</a:t>
            </a:r>
            <a:br>
              <a:rPr lang="en-GB" sz="1700" dirty="0">
                <a:solidFill>
                  <a:srgbClr val="414042"/>
                </a:solidFill>
                <a:latin typeface="Comic Sans MS" panose="030F0902030302020204" pitchFamily="66" charset="0"/>
              </a:rPr>
            </a:br>
            <a:r>
              <a:rPr lang="en-GB" sz="1700" dirty="0">
                <a:solidFill>
                  <a:srgbClr val="414042"/>
                </a:solidFill>
                <a:latin typeface="Comic Sans MS" panose="030F0902030302020204" pitchFamily="66" charset="0"/>
              </a:rPr>
              <a:t>Think about how each word has been used and what effect these words have on you, the reader.</a:t>
            </a:r>
          </a:p>
          <a:p>
            <a:pPr>
              <a:spcAft>
                <a:spcPts val="1000"/>
              </a:spcAft>
            </a:pPr>
            <a:r>
              <a:rPr lang="en-GB" sz="1700" dirty="0">
                <a:solidFill>
                  <a:srgbClr val="414042"/>
                </a:solidFill>
                <a:latin typeface="Comic Sans MS" panose="030F0902030302020204" pitchFamily="66" charset="0"/>
              </a:rPr>
              <a:t>Talk to a partner about the images they create in your mind.</a:t>
            </a:r>
            <a:br>
              <a:rPr lang="en-GB" sz="1700" dirty="0">
                <a:solidFill>
                  <a:srgbClr val="414042"/>
                </a:solidFill>
                <a:latin typeface="Comic Sans MS" panose="030F0902030302020204" pitchFamily="66" charset="0"/>
              </a:rPr>
            </a:br>
            <a:r>
              <a:rPr lang="en-GB" sz="1700" dirty="0">
                <a:solidFill>
                  <a:srgbClr val="414042"/>
                </a:solidFill>
                <a:latin typeface="Comic Sans MS" panose="030F0902030302020204" pitchFamily="66" charset="0"/>
              </a:rPr>
              <a:t>Create an illustration based on these images. </a:t>
            </a:r>
          </a:p>
        </p:txBody>
      </p:sp>
      <p:sp>
        <p:nvSpPr>
          <p:cNvPr id="110" name="Rectangle 6">
            <a:extLst>
              <a:ext uri="{FF2B5EF4-FFF2-40B4-BE49-F238E27FC236}">
                <a16:creationId xmlns:a16="http://schemas.microsoft.com/office/drawing/2014/main" id="{93F7BCB3-0113-5840-8C0D-C3A60BFF14A8}"/>
              </a:ext>
            </a:extLst>
          </p:cNvPr>
          <p:cNvSpPr>
            <a:spLocks noChangeArrowheads="1"/>
          </p:cNvSpPr>
          <p:nvPr/>
        </p:nvSpPr>
        <p:spPr bwMode="auto">
          <a:xfrm>
            <a:off x="749374" y="3150196"/>
            <a:ext cx="5088994" cy="369332"/>
          </a:xfrm>
          <a:prstGeom prst="rect">
            <a:avLst/>
          </a:prstGeom>
          <a:noFill/>
          <a:ln w="9525">
            <a:solidFill>
              <a:srgbClr val="0070C0"/>
            </a:solidFill>
            <a:prstDash val="solid"/>
            <a:miter lim="800000"/>
            <a:headEnd/>
            <a:tailEnd/>
          </a:ln>
          <a:effectLst/>
        </p:spPr>
        <p:txBody>
          <a:bodyPr wrap="square">
            <a:spAutoFit/>
          </a:bodyPr>
          <a:lstStyle/>
          <a:p>
            <a:pPr algn="ctr"/>
            <a:r>
              <a:rPr lang="en-GB" altLang="en-US" dirty="0">
                <a:solidFill>
                  <a:srgbClr val="414042"/>
                </a:solidFill>
                <a:latin typeface="Comic Sans MS" panose="030F0902030302020204" pitchFamily="66" charset="0"/>
              </a:rPr>
              <a:t>thorny branches sprawling across every space</a:t>
            </a:r>
          </a:p>
        </p:txBody>
      </p:sp>
      <p:sp>
        <p:nvSpPr>
          <p:cNvPr id="111" name="Rectangle 7">
            <a:extLst>
              <a:ext uri="{FF2B5EF4-FFF2-40B4-BE49-F238E27FC236}">
                <a16:creationId xmlns:a16="http://schemas.microsoft.com/office/drawing/2014/main" id="{BA1B73CB-BA7A-364E-8247-70280184A6DD}"/>
              </a:ext>
            </a:extLst>
          </p:cNvPr>
          <p:cNvSpPr>
            <a:spLocks noChangeArrowheads="1"/>
          </p:cNvSpPr>
          <p:nvPr/>
        </p:nvSpPr>
        <p:spPr bwMode="auto">
          <a:xfrm>
            <a:off x="3756253" y="3860247"/>
            <a:ext cx="4888893" cy="369332"/>
          </a:xfrm>
          <a:prstGeom prst="rect">
            <a:avLst/>
          </a:prstGeom>
          <a:noFill/>
          <a:ln w="9525">
            <a:solidFill>
              <a:srgbClr val="0070C0"/>
            </a:solidFill>
            <a:prstDash val="solid"/>
            <a:miter lim="800000"/>
            <a:headEnd/>
            <a:tailEnd/>
          </a:ln>
          <a:effectLst/>
        </p:spPr>
        <p:txBody>
          <a:bodyPr wrap="square">
            <a:spAutoFit/>
          </a:bodyPr>
          <a:lstStyle/>
          <a:p>
            <a:pPr algn="ctr"/>
            <a:r>
              <a:rPr lang="en-GB" altLang="en-US" dirty="0">
                <a:solidFill>
                  <a:srgbClr val="414042"/>
                </a:solidFill>
                <a:latin typeface="Comic Sans MS" panose="030F0902030302020204" pitchFamily="66" charset="0"/>
              </a:rPr>
              <a:t>bright sunlight dappling through the leaves</a:t>
            </a:r>
          </a:p>
        </p:txBody>
      </p:sp>
      <p:sp>
        <p:nvSpPr>
          <p:cNvPr id="112" name="Rectangle 8">
            <a:extLst>
              <a:ext uri="{FF2B5EF4-FFF2-40B4-BE49-F238E27FC236}">
                <a16:creationId xmlns:a16="http://schemas.microsoft.com/office/drawing/2014/main" id="{F04BF57E-C6C7-3247-94A3-61B6FF78E1B0}"/>
              </a:ext>
            </a:extLst>
          </p:cNvPr>
          <p:cNvSpPr>
            <a:spLocks noChangeArrowheads="1"/>
          </p:cNvSpPr>
          <p:nvPr/>
        </p:nvSpPr>
        <p:spPr bwMode="auto">
          <a:xfrm>
            <a:off x="749374" y="4590954"/>
            <a:ext cx="5451326" cy="369332"/>
          </a:xfrm>
          <a:prstGeom prst="rect">
            <a:avLst/>
          </a:prstGeom>
          <a:noFill/>
          <a:ln w="9525">
            <a:solidFill>
              <a:srgbClr val="0070C0"/>
            </a:solidFill>
            <a:prstDash val="solid"/>
            <a:miter lim="800000"/>
            <a:headEnd/>
            <a:tailEnd/>
          </a:ln>
          <a:effectLst/>
        </p:spPr>
        <p:txBody>
          <a:bodyPr wrap="square">
            <a:spAutoFit/>
          </a:bodyPr>
          <a:lstStyle/>
          <a:p>
            <a:pPr algn="ctr"/>
            <a:r>
              <a:rPr lang="en-GB" altLang="en-US" dirty="0">
                <a:solidFill>
                  <a:srgbClr val="414042"/>
                </a:solidFill>
                <a:latin typeface="Comic Sans MS" panose="030F0902030302020204" pitchFamily="66" charset="0"/>
              </a:rPr>
              <a:t>eerie shadows creeping through the undergrowth</a:t>
            </a:r>
          </a:p>
        </p:txBody>
      </p:sp>
      <p:sp>
        <p:nvSpPr>
          <p:cNvPr id="113" name="Rectangle 9">
            <a:extLst>
              <a:ext uri="{FF2B5EF4-FFF2-40B4-BE49-F238E27FC236}">
                <a16:creationId xmlns:a16="http://schemas.microsoft.com/office/drawing/2014/main" id="{42CDB08C-A8F0-F048-A2B7-BC9F823E8FF2}"/>
              </a:ext>
            </a:extLst>
          </p:cNvPr>
          <p:cNvSpPr>
            <a:spLocks noChangeArrowheads="1"/>
          </p:cNvSpPr>
          <p:nvPr/>
        </p:nvSpPr>
        <p:spPr bwMode="auto">
          <a:xfrm>
            <a:off x="6932588" y="4586285"/>
            <a:ext cx="4491620" cy="369332"/>
          </a:xfrm>
          <a:prstGeom prst="rect">
            <a:avLst/>
          </a:prstGeom>
          <a:noFill/>
          <a:ln w="9525">
            <a:solidFill>
              <a:srgbClr val="0070C0"/>
            </a:solidFill>
            <a:prstDash val="solid"/>
            <a:miter lim="800000"/>
            <a:headEnd/>
            <a:tailEnd/>
          </a:ln>
          <a:effectLst/>
        </p:spPr>
        <p:txBody>
          <a:bodyPr wrap="square">
            <a:spAutoFit/>
          </a:bodyPr>
          <a:lstStyle/>
          <a:p>
            <a:pPr algn="ctr"/>
            <a:r>
              <a:rPr lang="en-GB" altLang="en-US" dirty="0">
                <a:solidFill>
                  <a:srgbClr val="414042"/>
                </a:solidFill>
                <a:latin typeface="Comic Sans MS" panose="030F0902030302020204" pitchFamily="66" charset="0"/>
              </a:rPr>
              <a:t>prickly brambles swaying and scratching </a:t>
            </a:r>
          </a:p>
        </p:txBody>
      </p:sp>
      <p:sp>
        <p:nvSpPr>
          <p:cNvPr id="114" name="Rectangle 10">
            <a:extLst>
              <a:ext uri="{FF2B5EF4-FFF2-40B4-BE49-F238E27FC236}">
                <a16:creationId xmlns:a16="http://schemas.microsoft.com/office/drawing/2014/main" id="{1F51F374-C663-E64A-BF2D-0CB1DAB4E9F5}"/>
              </a:ext>
            </a:extLst>
          </p:cNvPr>
          <p:cNvSpPr>
            <a:spLocks noChangeArrowheads="1"/>
          </p:cNvSpPr>
          <p:nvPr/>
        </p:nvSpPr>
        <p:spPr bwMode="auto">
          <a:xfrm>
            <a:off x="749374" y="5312324"/>
            <a:ext cx="4243851" cy="369332"/>
          </a:xfrm>
          <a:prstGeom prst="rect">
            <a:avLst/>
          </a:prstGeom>
          <a:noFill/>
          <a:ln w="9525">
            <a:solidFill>
              <a:srgbClr val="0070C0"/>
            </a:solidFill>
            <a:prstDash val="solid"/>
            <a:miter lim="800000"/>
            <a:headEnd/>
            <a:tailEnd/>
          </a:ln>
          <a:effectLst/>
        </p:spPr>
        <p:txBody>
          <a:bodyPr wrap="square">
            <a:spAutoFit/>
          </a:bodyPr>
          <a:lstStyle/>
          <a:p>
            <a:pPr algn="ctr"/>
            <a:r>
              <a:rPr lang="en-GB" altLang="en-US" dirty="0">
                <a:solidFill>
                  <a:srgbClr val="414042"/>
                </a:solidFill>
                <a:latin typeface="Comic Sans MS" panose="030F0902030302020204" pitchFamily="66" charset="0"/>
              </a:rPr>
              <a:t>golden leaves fluttering to the ground</a:t>
            </a:r>
          </a:p>
        </p:txBody>
      </p:sp>
      <p:sp>
        <p:nvSpPr>
          <p:cNvPr id="115" name="Rectangle 11">
            <a:extLst>
              <a:ext uri="{FF2B5EF4-FFF2-40B4-BE49-F238E27FC236}">
                <a16:creationId xmlns:a16="http://schemas.microsoft.com/office/drawing/2014/main" id="{4C41F328-3FC2-D444-A5F0-A6B95EAAA2FD}"/>
              </a:ext>
            </a:extLst>
          </p:cNvPr>
          <p:cNvSpPr>
            <a:spLocks noChangeArrowheads="1"/>
          </p:cNvSpPr>
          <p:nvPr/>
        </p:nvSpPr>
        <p:spPr bwMode="auto">
          <a:xfrm>
            <a:off x="7031501" y="3150196"/>
            <a:ext cx="4392707" cy="369332"/>
          </a:xfrm>
          <a:prstGeom prst="rect">
            <a:avLst/>
          </a:prstGeom>
          <a:noFill/>
          <a:ln w="9525">
            <a:solidFill>
              <a:srgbClr val="0070C0"/>
            </a:solidFill>
            <a:prstDash val="solid"/>
            <a:miter lim="800000"/>
            <a:headEnd/>
            <a:tailEnd/>
          </a:ln>
          <a:effectLst/>
        </p:spPr>
        <p:txBody>
          <a:bodyPr wrap="square">
            <a:spAutoFit/>
          </a:bodyPr>
          <a:lstStyle/>
          <a:p>
            <a:pPr algn="ctr"/>
            <a:r>
              <a:rPr lang="en-GB" altLang="en-US" dirty="0">
                <a:solidFill>
                  <a:srgbClr val="414042"/>
                </a:solidFill>
                <a:latin typeface="Comic Sans MS" panose="030F0902030302020204" pitchFamily="66" charset="0"/>
              </a:rPr>
              <a:t>tall straight trees reaching to the sky </a:t>
            </a:r>
          </a:p>
        </p:txBody>
      </p:sp>
      <p:sp>
        <p:nvSpPr>
          <p:cNvPr id="116" name="Rectangle 12">
            <a:extLst>
              <a:ext uri="{FF2B5EF4-FFF2-40B4-BE49-F238E27FC236}">
                <a16:creationId xmlns:a16="http://schemas.microsoft.com/office/drawing/2014/main" id="{AA986D39-8E60-9A4F-A0ED-55A9827D9C36}"/>
              </a:ext>
            </a:extLst>
          </p:cNvPr>
          <p:cNvSpPr>
            <a:spLocks noChangeArrowheads="1"/>
          </p:cNvSpPr>
          <p:nvPr/>
        </p:nvSpPr>
        <p:spPr bwMode="auto">
          <a:xfrm>
            <a:off x="6131278" y="5312323"/>
            <a:ext cx="5292930" cy="369332"/>
          </a:xfrm>
          <a:prstGeom prst="rect">
            <a:avLst/>
          </a:prstGeom>
          <a:noFill/>
          <a:ln w="9525">
            <a:solidFill>
              <a:srgbClr val="0070C0"/>
            </a:solidFill>
            <a:prstDash val="solid"/>
            <a:miter lim="800000"/>
            <a:headEnd/>
            <a:tailEnd/>
          </a:ln>
          <a:effectLst/>
        </p:spPr>
        <p:txBody>
          <a:bodyPr wrap="square">
            <a:spAutoFit/>
          </a:bodyPr>
          <a:lstStyle/>
          <a:p>
            <a:pPr algn="ctr"/>
            <a:r>
              <a:rPr lang="en-GB" altLang="en-US" dirty="0">
                <a:solidFill>
                  <a:srgbClr val="414042"/>
                </a:solidFill>
                <a:latin typeface="Comic Sans MS" panose="030F0902030302020204" pitchFamily="66" charset="0"/>
              </a:rPr>
              <a:t>crunchy bracken  sprawling through the weeds</a:t>
            </a:r>
          </a:p>
        </p:txBody>
      </p:sp>
    </p:spTree>
    <p:extLst>
      <p:ext uri="{BB962C8B-B14F-4D97-AF65-F5344CB8AC3E}">
        <p14:creationId xmlns:p14="http://schemas.microsoft.com/office/powerpoint/2010/main" val="4970331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1">
            <a:extLst>
              <a:ext uri="{FF2B5EF4-FFF2-40B4-BE49-F238E27FC236}">
                <a16:creationId xmlns:a16="http://schemas.microsoft.com/office/drawing/2014/main" id="{4AB75DC6-46B6-8A48-A47B-6440FBD39C21}"/>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6" name="TextBox 55">
            <a:extLst>
              <a:ext uri="{FF2B5EF4-FFF2-40B4-BE49-F238E27FC236}">
                <a16:creationId xmlns:a16="http://schemas.microsoft.com/office/drawing/2014/main" id="{0EE5B0E7-AB35-8B4A-BA78-4FC160D06C44}"/>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4" name="TextBox 13">
            <a:extLst>
              <a:ext uri="{FF2B5EF4-FFF2-40B4-BE49-F238E27FC236}">
                <a16:creationId xmlns:a16="http://schemas.microsoft.com/office/drawing/2014/main" id="{6ABAE25D-F420-C046-AE14-53096202C1A8}"/>
              </a:ext>
            </a:extLst>
          </p:cNvPr>
          <p:cNvSpPr txBox="1"/>
          <p:nvPr/>
        </p:nvSpPr>
        <p:spPr>
          <a:xfrm>
            <a:off x="428266" y="1464555"/>
            <a:ext cx="11335467" cy="400110"/>
          </a:xfrm>
          <a:prstGeom prst="rect">
            <a:avLst/>
          </a:prstGeom>
          <a:noFill/>
        </p:spPr>
        <p:txBody>
          <a:bodyPr wrap="square" rtlCol="0">
            <a:spAutoFit/>
          </a:bodyPr>
          <a:lstStyle/>
          <a:p>
            <a:pPr algn="ctr"/>
            <a:r>
              <a:rPr lang="en-GB" sz="2000" dirty="0">
                <a:solidFill>
                  <a:srgbClr val="414042"/>
                </a:solidFill>
                <a:latin typeface="Comic Sans MS" panose="030F0702030302020204" pitchFamily="66" charset="0"/>
              </a:rPr>
              <a:t>What are </a:t>
            </a:r>
            <a:r>
              <a:rPr lang="en-GB" sz="2000" b="1" dirty="0">
                <a:solidFill>
                  <a:srgbClr val="414042"/>
                </a:solidFill>
                <a:latin typeface="Comic Sans MS" panose="030F0702030302020204" pitchFamily="66" charset="0"/>
              </a:rPr>
              <a:t>synonyms</a:t>
            </a:r>
            <a:r>
              <a:rPr lang="en-GB" sz="2000" dirty="0">
                <a:solidFill>
                  <a:srgbClr val="414042"/>
                </a:solidFill>
                <a:latin typeface="Comic Sans MS" panose="030F0702030302020204" pitchFamily="66" charset="0"/>
              </a:rPr>
              <a:t> and </a:t>
            </a:r>
            <a:r>
              <a:rPr lang="en-GB" sz="2000" b="1" dirty="0">
                <a:solidFill>
                  <a:srgbClr val="414042"/>
                </a:solidFill>
                <a:latin typeface="Comic Sans MS" panose="030F0702030302020204" pitchFamily="66" charset="0"/>
              </a:rPr>
              <a:t>antonyms</a:t>
            </a:r>
            <a:r>
              <a:rPr lang="en-GB" sz="2000" dirty="0">
                <a:solidFill>
                  <a:srgbClr val="414042"/>
                </a:solidFill>
                <a:latin typeface="Comic Sans MS" panose="030F0702030302020204" pitchFamily="66" charset="0"/>
              </a:rPr>
              <a:t>?</a:t>
            </a:r>
          </a:p>
        </p:txBody>
      </p:sp>
      <p:sp>
        <p:nvSpPr>
          <p:cNvPr id="15" name="TextBox 14">
            <a:extLst>
              <a:ext uri="{FF2B5EF4-FFF2-40B4-BE49-F238E27FC236}">
                <a16:creationId xmlns:a16="http://schemas.microsoft.com/office/drawing/2014/main" id="{02C1DBBE-AAA5-FE4F-B184-FD6D8CF7E8AD}"/>
              </a:ext>
            </a:extLst>
          </p:cNvPr>
          <p:cNvSpPr txBox="1"/>
          <p:nvPr/>
        </p:nvSpPr>
        <p:spPr>
          <a:xfrm>
            <a:off x="2242121" y="1992887"/>
            <a:ext cx="7790838" cy="400110"/>
          </a:xfrm>
          <a:prstGeom prst="rect">
            <a:avLst/>
          </a:prstGeom>
          <a:noFill/>
        </p:spPr>
        <p:txBody>
          <a:bodyPr wrap="square" rtlCol="0">
            <a:spAutoFit/>
          </a:bodyPr>
          <a:lstStyle/>
          <a:p>
            <a:r>
              <a:rPr lang="en-GB" sz="2000" dirty="0">
                <a:solidFill>
                  <a:srgbClr val="0070C0"/>
                </a:solidFill>
                <a:latin typeface="Comic Sans MS" panose="030F0702030302020204" pitchFamily="66" charset="0"/>
              </a:rPr>
              <a:t>Synonyms</a:t>
            </a:r>
            <a:r>
              <a:rPr lang="en-GB" sz="2000" dirty="0">
                <a:latin typeface="Comic Sans MS" panose="030F0702030302020204" pitchFamily="66" charset="0"/>
              </a:rPr>
              <a:t> </a:t>
            </a:r>
            <a:r>
              <a:rPr lang="en-GB" sz="2000" dirty="0">
                <a:solidFill>
                  <a:srgbClr val="414042"/>
                </a:solidFill>
                <a:latin typeface="Comic Sans MS" panose="030F0702030302020204" pitchFamily="66" charset="0"/>
              </a:rPr>
              <a:t>are words which have </a:t>
            </a:r>
            <a:r>
              <a:rPr lang="en-GB" sz="2000" dirty="0">
                <a:solidFill>
                  <a:srgbClr val="0070C0"/>
                </a:solidFill>
                <a:latin typeface="Comic Sans MS" panose="030F0702030302020204" pitchFamily="66" charset="0"/>
              </a:rPr>
              <a:t>similar</a:t>
            </a:r>
            <a:r>
              <a:rPr lang="en-GB" sz="2000" dirty="0">
                <a:latin typeface="Comic Sans MS" panose="030F0702030302020204" pitchFamily="66" charset="0"/>
              </a:rPr>
              <a:t> </a:t>
            </a:r>
            <a:r>
              <a:rPr lang="en-GB" sz="2000" dirty="0">
                <a:solidFill>
                  <a:srgbClr val="414042"/>
                </a:solidFill>
                <a:latin typeface="Comic Sans MS" panose="030F0702030302020204" pitchFamily="66" charset="0"/>
              </a:rPr>
              <a:t>meanings to each other.</a:t>
            </a:r>
          </a:p>
        </p:txBody>
      </p:sp>
      <p:sp>
        <p:nvSpPr>
          <p:cNvPr id="17" name="TextBox 16">
            <a:extLst>
              <a:ext uri="{FF2B5EF4-FFF2-40B4-BE49-F238E27FC236}">
                <a16:creationId xmlns:a16="http://schemas.microsoft.com/office/drawing/2014/main" id="{80AA29FA-ED01-2246-8250-E6C3EE2BFEFD}"/>
              </a:ext>
            </a:extLst>
          </p:cNvPr>
          <p:cNvSpPr txBox="1"/>
          <p:nvPr/>
        </p:nvSpPr>
        <p:spPr>
          <a:xfrm>
            <a:off x="2261882" y="2484931"/>
            <a:ext cx="9717529" cy="400110"/>
          </a:xfrm>
          <a:prstGeom prst="rect">
            <a:avLst/>
          </a:prstGeom>
          <a:noFill/>
        </p:spPr>
        <p:txBody>
          <a:bodyPr wrap="square" rtlCol="0">
            <a:spAutoFit/>
          </a:bodyPr>
          <a:lstStyle/>
          <a:p>
            <a:r>
              <a:rPr lang="en-GB" sz="2000" b="1" dirty="0">
                <a:solidFill>
                  <a:srgbClr val="414042"/>
                </a:solidFill>
                <a:latin typeface="Comic Sans MS" panose="030F0702030302020204" pitchFamily="66" charset="0"/>
              </a:rPr>
              <a:t>tall – </a:t>
            </a:r>
            <a:r>
              <a:rPr lang="en-GB" sz="2000" b="1" dirty="0">
                <a:solidFill>
                  <a:srgbClr val="0070C0"/>
                </a:solidFill>
                <a:latin typeface="Comic Sans MS" panose="030F0702030302020204" pitchFamily="66" charset="0"/>
              </a:rPr>
              <a:t>high, towering, giant</a:t>
            </a:r>
          </a:p>
        </p:txBody>
      </p:sp>
      <p:sp>
        <p:nvSpPr>
          <p:cNvPr id="18" name="TextBox 17">
            <a:extLst>
              <a:ext uri="{FF2B5EF4-FFF2-40B4-BE49-F238E27FC236}">
                <a16:creationId xmlns:a16="http://schemas.microsoft.com/office/drawing/2014/main" id="{D5D3A019-8347-6B42-BB37-5E8212C16099}"/>
              </a:ext>
            </a:extLst>
          </p:cNvPr>
          <p:cNvSpPr txBox="1"/>
          <p:nvPr/>
        </p:nvSpPr>
        <p:spPr>
          <a:xfrm>
            <a:off x="2242118" y="3254438"/>
            <a:ext cx="9717529" cy="400110"/>
          </a:xfrm>
          <a:prstGeom prst="rect">
            <a:avLst/>
          </a:prstGeom>
          <a:noFill/>
        </p:spPr>
        <p:txBody>
          <a:bodyPr wrap="square" rtlCol="0">
            <a:spAutoFit/>
          </a:bodyPr>
          <a:lstStyle/>
          <a:p>
            <a:r>
              <a:rPr lang="en-GB" sz="2000" dirty="0">
                <a:solidFill>
                  <a:srgbClr val="0070C0"/>
                </a:solidFill>
                <a:latin typeface="Comic Sans MS" panose="030F0702030302020204" pitchFamily="66" charset="0"/>
              </a:rPr>
              <a:t>Antonyms</a:t>
            </a:r>
            <a:r>
              <a:rPr lang="en-GB" sz="2000" dirty="0">
                <a:latin typeface="Comic Sans MS" panose="030F0702030302020204" pitchFamily="66" charset="0"/>
              </a:rPr>
              <a:t> </a:t>
            </a:r>
            <a:r>
              <a:rPr lang="en-GB" sz="2000" dirty="0">
                <a:solidFill>
                  <a:srgbClr val="414042"/>
                </a:solidFill>
                <a:latin typeface="Comic Sans MS" panose="030F0702030302020204" pitchFamily="66" charset="0"/>
              </a:rPr>
              <a:t>are words which have </a:t>
            </a:r>
            <a:r>
              <a:rPr lang="en-GB" sz="2000" dirty="0">
                <a:solidFill>
                  <a:srgbClr val="0070C0"/>
                </a:solidFill>
                <a:latin typeface="Comic Sans MS" panose="030F0702030302020204" pitchFamily="66" charset="0"/>
              </a:rPr>
              <a:t>opposite</a:t>
            </a:r>
            <a:r>
              <a:rPr lang="en-GB" sz="2000" dirty="0">
                <a:solidFill>
                  <a:srgbClr val="414042"/>
                </a:solidFill>
                <a:latin typeface="Comic Sans MS" panose="030F0702030302020204" pitchFamily="66" charset="0"/>
              </a:rPr>
              <a:t> meanings to each other.</a:t>
            </a:r>
          </a:p>
        </p:txBody>
      </p:sp>
      <p:pic>
        <p:nvPicPr>
          <p:cNvPr id="19" name="Picture 16" descr="Free vector graphics of Pines">
            <a:extLst>
              <a:ext uri="{FF2B5EF4-FFF2-40B4-BE49-F238E27FC236}">
                <a16:creationId xmlns:a16="http://schemas.microsoft.com/office/drawing/2014/main" id="{D5D67892-7E1B-BC4A-9E37-E069C907D4C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85405" y="1454357"/>
            <a:ext cx="1656713" cy="3313425"/>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2B53DDD1-E8D5-3241-A8DD-53F276EB89D6}"/>
              </a:ext>
            </a:extLst>
          </p:cNvPr>
          <p:cNvSpPr txBox="1"/>
          <p:nvPr/>
        </p:nvSpPr>
        <p:spPr>
          <a:xfrm>
            <a:off x="3528746" y="4304635"/>
            <a:ext cx="1398469" cy="400110"/>
          </a:xfrm>
          <a:prstGeom prst="rect">
            <a:avLst/>
          </a:prstGeom>
          <a:noFill/>
        </p:spPr>
        <p:txBody>
          <a:bodyPr wrap="square" rtlCol="0">
            <a:spAutoFit/>
          </a:bodyPr>
          <a:lstStyle/>
          <a:p>
            <a:r>
              <a:rPr lang="en-GB" sz="2000" b="1" dirty="0">
                <a:solidFill>
                  <a:srgbClr val="414042"/>
                </a:solidFill>
                <a:latin typeface="Comic Sans MS" panose="030F0702030302020204" pitchFamily="66" charset="0"/>
              </a:rPr>
              <a:t>hot – </a:t>
            </a:r>
            <a:r>
              <a:rPr lang="en-GB" sz="2000" b="1" dirty="0">
                <a:solidFill>
                  <a:srgbClr val="0070C0"/>
                </a:solidFill>
                <a:latin typeface="Comic Sans MS" panose="030F0702030302020204" pitchFamily="66" charset="0"/>
              </a:rPr>
              <a:t>cold</a:t>
            </a:r>
          </a:p>
        </p:txBody>
      </p:sp>
      <p:sp>
        <p:nvSpPr>
          <p:cNvPr id="21" name="TextBox 20">
            <a:extLst>
              <a:ext uri="{FF2B5EF4-FFF2-40B4-BE49-F238E27FC236}">
                <a16:creationId xmlns:a16="http://schemas.microsoft.com/office/drawing/2014/main" id="{D94E4CE0-C8B0-CA40-8064-632E6A487B17}"/>
              </a:ext>
            </a:extLst>
          </p:cNvPr>
          <p:cNvSpPr txBox="1"/>
          <p:nvPr/>
        </p:nvSpPr>
        <p:spPr>
          <a:xfrm>
            <a:off x="7804464" y="4311847"/>
            <a:ext cx="1571183" cy="400110"/>
          </a:xfrm>
          <a:prstGeom prst="rect">
            <a:avLst/>
          </a:prstGeom>
          <a:noFill/>
        </p:spPr>
        <p:txBody>
          <a:bodyPr wrap="square" rtlCol="0">
            <a:spAutoFit/>
          </a:bodyPr>
          <a:lstStyle/>
          <a:p>
            <a:r>
              <a:rPr lang="en-GB" sz="2000" b="1" dirty="0">
                <a:solidFill>
                  <a:srgbClr val="414042"/>
                </a:solidFill>
                <a:latin typeface="Comic Sans MS" panose="030F0702030302020204" pitchFamily="66" charset="0"/>
              </a:rPr>
              <a:t>big – </a:t>
            </a:r>
            <a:r>
              <a:rPr lang="en-GB" sz="2000" b="1" dirty="0">
                <a:solidFill>
                  <a:srgbClr val="0070C0"/>
                </a:solidFill>
                <a:latin typeface="Comic Sans MS" panose="030F0702030302020204" pitchFamily="66" charset="0"/>
              </a:rPr>
              <a:t>small</a:t>
            </a:r>
          </a:p>
        </p:txBody>
      </p:sp>
      <p:pic>
        <p:nvPicPr>
          <p:cNvPr id="22" name="Picture 3" descr="Termômetro quente thermometer hot by aristoteles - Fever.">
            <a:extLst>
              <a:ext uri="{FF2B5EF4-FFF2-40B4-BE49-F238E27FC236}">
                <a16:creationId xmlns:a16="http://schemas.microsoft.com/office/drawing/2014/main" id="{DDDC715A-A88B-2F4E-A1FB-3B4B44FF6A9B}"/>
              </a:ext>
            </a:extLst>
          </p:cNvPr>
          <p:cNvPicPr>
            <a:picLocks noChangeAspect="1" noChangeArrowheads="1"/>
          </p:cNvPicPr>
          <p:nvPr/>
        </p:nvPicPr>
        <p:blipFill>
          <a:blip r:embed="rId4" r:link="rId5" cstate="screen">
            <a:extLst>
              <a:ext uri="{28A0092B-C50C-407E-A947-70E740481C1C}">
                <a14:useLocalDpi xmlns:a14="http://schemas.microsoft.com/office/drawing/2010/main"/>
              </a:ext>
            </a:extLst>
          </a:blip>
          <a:srcRect/>
          <a:stretch>
            <a:fillRect/>
          </a:stretch>
        </p:blipFill>
        <p:spPr bwMode="auto">
          <a:xfrm>
            <a:off x="2085808" y="4287381"/>
            <a:ext cx="1462088" cy="1089025"/>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4">
            <a:extLst>
              <a:ext uri="{FF2B5EF4-FFF2-40B4-BE49-F238E27FC236}">
                <a16:creationId xmlns:a16="http://schemas.microsoft.com/office/drawing/2014/main" id="{048C6546-6305-0B4E-B79D-903A33B00662}"/>
              </a:ext>
            </a:extLst>
          </p:cNvPr>
          <p:cNvGrpSpPr>
            <a:grpSpLocks/>
          </p:cNvGrpSpPr>
          <p:nvPr/>
        </p:nvGrpSpPr>
        <p:grpSpPr bwMode="auto">
          <a:xfrm>
            <a:off x="4646316" y="4098388"/>
            <a:ext cx="862012" cy="1227138"/>
            <a:chOff x="1103" y="2940"/>
            <a:chExt cx="680" cy="1003"/>
          </a:xfrm>
        </p:grpSpPr>
        <p:pic>
          <p:nvPicPr>
            <p:cNvPr id="24" name="Picture 5" descr="Pixzain Thermometer by pixzain - A simple blue thermometer">
              <a:extLst>
                <a:ext uri="{FF2B5EF4-FFF2-40B4-BE49-F238E27FC236}">
                  <a16:creationId xmlns:a16="http://schemas.microsoft.com/office/drawing/2014/main" id="{778B5DD1-350C-FA47-8E73-4054379E3478}"/>
                </a:ext>
              </a:extLst>
            </p:cNvPr>
            <p:cNvPicPr>
              <a:picLocks noChangeAspect="1" noChangeArrowheads="1"/>
            </p:cNvPicPr>
            <p:nvPr/>
          </p:nvPicPr>
          <p:blipFill>
            <a:blip r:embed="rId6" r:link="rId7" cstate="screen">
              <a:extLst>
                <a:ext uri="{28A0092B-C50C-407E-A947-70E740481C1C}">
                  <a14:useLocalDpi xmlns:a14="http://schemas.microsoft.com/office/drawing/2010/main"/>
                </a:ext>
              </a:extLst>
            </a:blip>
            <a:srcRect/>
            <a:stretch>
              <a:fillRect/>
            </a:stretch>
          </p:blipFill>
          <p:spPr bwMode="auto">
            <a:xfrm>
              <a:off x="1367" y="2940"/>
              <a:ext cx="401" cy="1003"/>
            </a:xfrm>
            <a:prstGeom prst="rect">
              <a:avLst/>
            </a:prstGeom>
            <a:noFill/>
            <a:extLst>
              <a:ext uri="{909E8E84-426E-40DD-AFC4-6F175D3DCCD1}">
                <a14:hiddenFill xmlns:a14="http://schemas.microsoft.com/office/drawing/2010/main">
                  <a:solidFill>
                    <a:srgbClr val="FFFFFF"/>
                  </a:solidFill>
                </a14:hiddenFill>
              </a:ext>
            </a:extLst>
          </p:spPr>
        </p:pic>
        <p:sp>
          <p:nvSpPr>
            <p:cNvPr id="25" name="WordArt 6">
              <a:extLst>
                <a:ext uri="{FF2B5EF4-FFF2-40B4-BE49-F238E27FC236}">
                  <a16:creationId xmlns:a16="http://schemas.microsoft.com/office/drawing/2014/main" id="{E8B063DA-9428-CE49-A58E-C51FCF9D892F}"/>
                </a:ext>
              </a:extLst>
            </p:cNvPr>
            <p:cNvSpPr>
              <a:spLocks noChangeArrowheads="1" noChangeShapeType="1" noTextEdit="1"/>
            </p:cNvSpPr>
            <p:nvPr/>
          </p:nvSpPr>
          <p:spPr bwMode="auto">
            <a:xfrm>
              <a:off x="1103" y="3628"/>
              <a:ext cx="680" cy="298"/>
            </a:xfrm>
            <a:prstGeom prst="rect">
              <a:avLst/>
            </a:prstGeom>
          </p:spPr>
          <p:txBody>
            <a:bodyPr wrap="none" fromWordArt="1">
              <a:prstTxWarp prst="textPlain">
                <a:avLst>
                  <a:gd name="adj" fmla="val 50000"/>
                </a:avLst>
              </a:prstTxWarp>
            </a:bodyPr>
            <a:lstStyle/>
            <a:p>
              <a:pPr algn="ctr"/>
              <a:r>
                <a:rPr lang="en-GB" sz="3600" kern="10" dirty="0">
                  <a:ln w="19050">
                    <a:solidFill>
                      <a:srgbClr val="3333CC"/>
                    </a:solidFill>
                    <a:round/>
                    <a:headEnd/>
                    <a:tailEnd/>
                  </a:ln>
                  <a:solidFill>
                    <a:srgbClr val="00FFFF">
                      <a:alpha val="50000"/>
                    </a:srgbClr>
                  </a:solidFill>
                  <a:effectLst>
                    <a:outerShdw dist="45791" dir="2021404" algn="ctr" rotWithShape="0">
                      <a:srgbClr val="9999FF"/>
                    </a:outerShdw>
                  </a:effectLst>
                  <a:latin typeface="Arial Rounded MT Bold" panose="020F0704030504030204" pitchFamily="34" charset="0"/>
                </a:rPr>
                <a:t>-3°C</a:t>
              </a:r>
            </a:p>
          </p:txBody>
        </p:sp>
      </p:grpSp>
      <p:pic>
        <p:nvPicPr>
          <p:cNvPr id="26" name="Picture 18" descr="Free vector graphics of Teddy bear">
            <a:extLst>
              <a:ext uri="{FF2B5EF4-FFF2-40B4-BE49-F238E27FC236}">
                <a16:creationId xmlns:a16="http://schemas.microsoft.com/office/drawing/2014/main" id="{743DA064-4595-B845-8D88-CD4D7B6BCF42}"/>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292289" y="3930264"/>
            <a:ext cx="1656713" cy="189423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9" descr="Free vector graphics of Teddy bear">
            <a:extLst>
              <a:ext uri="{FF2B5EF4-FFF2-40B4-BE49-F238E27FC236}">
                <a16:creationId xmlns:a16="http://schemas.microsoft.com/office/drawing/2014/main" id="{1BF1DEE7-2970-E14A-A37F-EC241B8073BB}"/>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9268617" y="4116773"/>
            <a:ext cx="940521" cy="1076617"/>
          </a:xfrm>
          <a:prstGeom prst="rect">
            <a:avLst/>
          </a:prstGeom>
          <a:noFill/>
          <a:extLst>
            <a:ext uri="{909E8E84-426E-40DD-AFC4-6F175D3DCCD1}">
              <a14:hiddenFill xmlns:a14="http://schemas.microsoft.com/office/drawing/2010/main">
                <a:solidFill>
                  <a:srgbClr val="FFFFFF"/>
                </a:solidFill>
              </a14:hiddenFill>
            </a:ext>
          </a:extLst>
        </p:spPr>
      </p:pic>
      <p:sp>
        <p:nvSpPr>
          <p:cNvPr id="29" name="Subtitle 2">
            <a:extLst>
              <a:ext uri="{FF2B5EF4-FFF2-40B4-BE49-F238E27FC236}">
                <a16:creationId xmlns:a16="http://schemas.microsoft.com/office/drawing/2014/main" id="{FE41C91B-B887-CE4B-9AC5-847AB12C99D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200" b="1" dirty="0">
                <a:solidFill>
                  <a:srgbClr val="0070C0"/>
                </a:solidFill>
                <a:latin typeface="Comic Sans MS" panose="030F0902030302020204" pitchFamily="66" charset="0"/>
                <a:cs typeface="Arial" panose="020B0604020202020204" pitchFamily="34" charset="0"/>
              </a:rPr>
              <a:t>Language effects</a:t>
            </a:r>
          </a:p>
        </p:txBody>
      </p:sp>
    </p:spTree>
    <p:extLst>
      <p:ext uri="{BB962C8B-B14F-4D97-AF65-F5344CB8AC3E}">
        <p14:creationId xmlns:p14="http://schemas.microsoft.com/office/powerpoint/2010/main" val="22165307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
        <p:nvSpPr>
          <p:cNvPr id="27" name="Text Box 21">
            <a:extLst>
              <a:ext uri="{FF2B5EF4-FFF2-40B4-BE49-F238E27FC236}">
                <a16:creationId xmlns:a16="http://schemas.microsoft.com/office/drawing/2014/main" id="{8A759230-D2D9-E34F-8F0C-AB2A58C8DFDC}"/>
              </a:ext>
            </a:extLst>
          </p:cNvPr>
          <p:cNvSpPr txBox="1">
            <a:spLocks noChangeArrowheads="1"/>
          </p:cNvSpPr>
          <p:nvPr/>
        </p:nvSpPr>
        <p:spPr bwMode="auto">
          <a:xfrm>
            <a:off x="531813" y="6140450"/>
            <a:ext cx="4081462"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latin typeface="Arial" panose="020B0604020202020204" pitchFamily="34" charset="0"/>
              </a:rPr>
              <a:t>Diagram from Raising Boys’ Achievements in Writing UKLA 2014 </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ubtitle 2">
            <a:extLst>
              <a:ext uri="{FF2B5EF4-FFF2-40B4-BE49-F238E27FC236}">
                <a16:creationId xmlns:a16="http://schemas.microsoft.com/office/drawing/2014/main" id="{FE41C91B-B887-CE4B-9AC5-847AB12C99D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200" b="1" dirty="0">
                <a:solidFill>
                  <a:srgbClr val="0070C0"/>
                </a:solidFill>
                <a:latin typeface="Comic Sans MS" panose="030F0902030302020204" pitchFamily="66" charset="0"/>
                <a:cs typeface="Arial" panose="020B0604020202020204" pitchFamily="34" charset="0"/>
              </a:rPr>
              <a:t>Synonym and antonym information</a:t>
            </a:r>
          </a:p>
        </p:txBody>
      </p:sp>
      <p:sp>
        <p:nvSpPr>
          <p:cNvPr id="28" name="Text Box 3">
            <a:extLst>
              <a:ext uri="{FF2B5EF4-FFF2-40B4-BE49-F238E27FC236}">
                <a16:creationId xmlns:a16="http://schemas.microsoft.com/office/drawing/2014/main" id="{3AE37FBD-1469-9442-9610-CF752FECC12A}"/>
              </a:ext>
            </a:extLst>
          </p:cNvPr>
          <p:cNvSpPr txBox="1">
            <a:spLocks noChangeArrowheads="1"/>
          </p:cNvSpPr>
          <p:nvPr/>
        </p:nvSpPr>
        <p:spPr bwMode="auto">
          <a:xfrm>
            <a:off x="985837" y="1501992"/>
            <a:ext cx="10220325" cy="4637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spcBef>
                <a:spcPct val="60000"/>
              </a:spcBef>
            </a:pPr>
            <a:r>
              <a:rPr lang="en-GB" altLang="en-US" sz="2000" b="1" dirty="0">
                <a:solidFill>
                  <a:srgbClr val="0070C0"/>
                </a:solidFill>
                <a:latin typeface="Comic Sans MS" panose="030F0702030302020204" pitchFamily="66" charset="0"/>
              </a:rPr>
              <a:t>Synonyms</a:t>
            </a:r>
            <a:r>
              <a:rPr lang="en-GB" altLang="en-US" sz="2000" dirty="0">
                <a:solidFill>
                  <a:srgbClr val="414042"/>
                </a:solidFill>
                <a:latin typeface="Comic Sans MS" panose="030F0702030302020204" pitchFamily="66" charset="0"/>
              </a:rPr>
              <a:t> are words that have very similar meanings, such as close, near, local, but which have slight differences in context, e.g. </a:t>
            </a:r>
            <a:r>
              <a:rPr lang="en-GB" altLang="en-US" sz="2000" i="1" dirty="0">
                <a:solidFill>
                  <a:srgbClr val="414042"/>
                </a:solidFill>
                <a:latin typeface="Comic Sans MS" panose="030F0702030302020204" pitchFamily="66" charset="0"/>
              </a:rPr>
              <a:t>The shop was close</a:t>
            </a:r>
            <a:r>
              <a:rPr lang="en-GB" altLang="en-US" sz="2000" dirty="0">
                <a:solidFill>
                  <a:srgbClr val="414042"/>
                </a:solidFill>
                <a:latin typeface="Comic Sans MS" panose="030F0702030302020204" pitchFamily="66" charset="0"/>
              </a:rPr>
              <a:t> could be </a:t>
            </a:r>
            <a:r>
              <a:rPr lang="en-GB" altLang="en-US" sz="2000" i="1" dirty="0">
                <a:solidFill>
                  <a:srgbClr val="414042"/>
                </a:solidFill>
                <a:latin typeface="Comic Sans MS" panose="030F0702030302020204" pitchFamily="66" charset="0"/>
              </a:rPr>
              <a:t>The shop was local</a:t>
            </a:r>
            <a:r>
              <a:rPr lang="en-GB" altLang="en-US" sz="2000" dirty="0">
                <a:solidFill>
                  <a:srgbClr val="414042"/>
                </a:solidFill>
                <a:latin typeface="Comic Sans MS" panose="030F0702030302020204" pitchFamily="66" charset="0"/>
              </a:rPr>
              <a:t>, but </a:t>
            </a:r>
            <a:r>
              <a:rPr lang="en-GB" altLang="en-US" sz="2000" i="1" dirty="0">
                <a:solidFill>
                  <a:srgbClr val="414042"/>
                </a:solidFill>
                <a:latin typeface="Comic Sans MS" panose="030F0702030302020204" pitchFamily="66" charset="0"/>
              </a:rPr>
              <a:t>They were close friends</a:t>
            </a:r>
            <a:r>
              <a:rPr lang="en-GB" altLang="en-US" sz="2000" dirty="0">
                <a:solidFill>
                  <a:srgbClr val="414042"/>
                </a:solidFill>
                <a:latin typeface="Comic Sans MS" panose="030F0702030302020204" pitchFamily="66" charset="0"/>
              </a:rPr>
              <a:t> wouldn’t work as </a:t>
            </a:r>
            <a:r>
              <a:rPr lang="en-GB" altLang="en-US" sz="2000" i="1" dirty="0">
                <a:solidFill>
                  <a:srgbClr val="414042"/>
                </a:solidFill>
                <a:latin typeface="Comic Sans MS" panose="030F0702030302020204" pitchFamily="66" charset="0"/>
              </a:rPr>
              <a:t>They were local friends</a:t>
            </a:r>
            <a:r>
              <a:rPr lang="en-GB" altLang="en-US" sz="2000" dirty="0">
                <a:solidFill>
                  <a:srgbClr val="414042"/>
                </a:solidFill>
                <a:latin typeface="Comic Sans MS" panose="030F0702030302020204" pitchFamily="66" charset="0"/>
              </a:rPr>
              <a:t>. </a:t>
            </a:r>
          </a:p>
          <a:p>
            <a:pPr>
              <a:lnSpc>
                <a:spcPct val="110000"/>
              </a:lnSpc>
              <a:spcBef>
                <a:spcPct val="60000"/>
              </a:spcBef>
            </a:pPr>
            <a:r>
              <a:rPr lang="en-GB" altLang="en-US" sz="2000" b="1" dirty="0">
                <a:solidFill>
                  <a:srgbClr val="0070C0"/>
                </a:solidFill>
                <a:latin typeface="Comic Sans MS" panose="030F0702030302020204" pitchFamily="66" charset="0"/>
              </a:rPr>
              <a:t>Antonyms</a:t>
            </a:r>
            <a:r>
              <a:rPr lang="en-GB" altLang="en-US" sz="2000" dirty="0">
                <a:solidFill>
                  <a:srgbClr val="414042"/>
                </a:solidFill>
                <a:latin typeface="Comic Sans MS" panose="030F0702030302020204" pitchFamily="66" charset="0"/>
              </a:rPr>
              <a:t> are words which have opposite meanings, such as near/far, hot/cold. Many antonyms are formed from the root word by the addition of a prefix. e.g. happy/unhappy; possible/impossible.</a:t>
            </a:r>
          </a:p>
          <a:p>
            <a:pPr>
              <a:lnSpc>
                <a:spcPct val="110000"/>
              </a:lnSpc>
              <a:spcBef>
                <a:spcPct val="60000"/>
              </a:spcBef>
            </a:pPr>
            <a:r>
              <a:rPr lang="en-GB" altLang="en-US" sz="2000" dirty="0">
                <a:solidFill>
                  <a:srgbClr val="414042"/>
                </a:solidFill>
                <a:latin typeface="Comic Sans MS" panose="030F0702030302020204" pitchFamily="66" charset="0"/>
              </a:rPr>
              <a:t>A dictionary of synonyms and antonyms is called a thesaurus, but take care! There is another group of words called </a:t>
            </a:r>
            <a:r>
              <a:rPr lang="en-GB" altLang="en-US" sz="2000" b="1" dirty="0">
                <a:solidFill>
                  <a:srgbClr val="414042"/>
                </a:solidFill>
                <a:latin typeface="Comic Sans MS" panose="030F0702030302020204" pitchFamily="66" charset="0"/>
              </a:rPr>
              <a:t>homonyms</a:t>
            </a:r>
            <a:r>
              <a:rPr lang="en-GB" altLang="en-US" sz="2000" dirty="0">
                <a:solidFill>
                  <a:srgbClr val="414042"/>
                </a:solidFill>
                <a:latin typeface="Comic Sans MS" panose="030F0702030302020204" pitchFamily="66" charset="0"/>
              </a:rPr>
              <a:t> – words that look and sound the same but have different meanings, e.g. watch:</a:t>
            </a:r>
          </a:p>
          <a:p>
            <a:pPr algn="ctr">
              <a:lnSpc>
                <a:spcPct val="110000"/>
              </a:lnSpc>
              <a:spcBef>
                <a:spcPct val="60000"/>
              </a:spcBef>
            </a:pPr>
            <a:r>
              <a:rPr lang="en-GB" altLang="en-US" sz="2200" dirty="0">
                <a:solidFill>
                  <a:srgbClr val="414042"/>
                </a:solidFill>
                <a:latin typeface="Comic Sans MS" panose="030F0702030302020204" pitchFamily="66" charset="0"/>
              </a:rPr>
              <a:t>I looked at my </a:t>
            </a:r>
            <a:r>
              <a:rPr lang="en-GB" altLang="en-US" sz="2200" dirty="0">
                <a:solidFill>
                  <a:srgbClr val="0070C0"/>
                </a:solidFill>
                <a:latin typeface="Comic Sans MS" panose="030F0702030302020204" pitchFamily="66" charset="0"/>
              </a:rPr>
              <a:t>watch</a:t>
            </a:r>
            <a:r>
              <a:rPr lang="en-GB" altLang="en-US" sz="2200" dirty="0">
                <a:solidFill>
                  <a:srgbClr val="414042"/>
                </a:solidFill>
                <a:latin typeface="Comic Sans MS" panose="030F0702030302020204" pitchFamily="66" charset="0"/>
              </a:rPr>
              <a:t>.	</a:t>
            </a:r>
            <a:r>
              <a:rPr lang="en-GB" altLang="en-US" sz="2200" dirty="0">
                <a:solidFill>
                  <a:srgbClr val="0070C0"/>
                </a:solidFill>
                <a:latin typeface="Comic Sans MS" panose="030F0702030302020204" pitchFamily="66" charset="0"/>
              </a:rPr>
              <a:t>Watch</a:t>
            </a:r>
            <a:r>
              <a:rPr lang="en-GB" altLang="en-US" sz="2200" dirty="0">
                <a:solidFill>
                  <a:srgbClr val="414042"/>
                </a:solidFill>
                <a:latin typeface="Comic Sans MS" panose="030F0702030302020204" pitchFamily="66" charset="0"/>
              </a:rPr>
              <a:t> the football </a:t>
            </a:r>
            <a:r>
              <a:rPr lang="en-GB" altLang="en-US" sz="2200" dirty="0">
                <a:solidFill>
                  <a:srgbClr val="0070C0"/>
                </a:solidFill>
                <a:latin typeface="Comic Sans MS" panose="030F0702030302020204" pitchFamily="66" charset="0"/>
              </a:rPr>
              <a:t>match</a:t>
            </a:r>
            <a:r>
              <a:rPr lang="en-GB" altLang="en-US" sz="2200" dirty="0">
                <a:solidFill>
                  <a:srgbClr val="414042"/>
                </a:solidFill>
                <a:latin typeface="Comic Sans MS" panose="030F0702030302020204" pitchFamily="66" charset="0"/>
              </a:rPr>
              <a:t>.</a:t>
            </a:r>
          </a:p>
          <a:p>
            <a:pPr algn="ctr">
              <a:lnSpc>
                <a:spcPct val="110000"/>
              </a:lnSpc>
              <a:spcBef>
                <a:spcPts val="1000"/>
              </a:spcBef>
            </a:pPr>
            <a:r>
              <a:rPr lang="en-GB" altLang="en-US" sz="2200" dirty="0">
                <a:solidFill>
                  <a:srgbClr val="414042"/>
                </a:solidFill>
                <a:latin typeface="Comic Sans MS" panose="030F0702030302020204" pitchFamily="66" charset="0"/>
              </a:rPr>
              <a:t>His shoes were a good </a:t>
            </a:r>
            <a:r>
              <a:rPr lang="en-GB" altLang="en-US" sz="2200" dirty="0">
                <a:solidFill>
                  <a:srgbClr val="0070C0"/>
                </a:solidFill>
                <a:latin typeface="Comic Sans MS" panose="030F0702030302020204" pitchFamily="66" charset="0"/>
              </a:rPr>
              <a:t>match</a:t>
            </a:r>
            <a:r>
              <a:rPr lang="en-GB" altLang="en-US" sz="2200" dirty="0">
                <a:solidFill>
                  <a:srgbClr val="414042"/>
                </a:solidFill>
                <a:latin typeface="Comic Sans MS" panose="030F0702030302020204" pitchFamily="66" charset="0"/>
              </a:rPr>
              <a:t> for his bag</a:t>
            </a:r>
            <a:r>
              <a:rPr lang="en-GB" altLang="en-US" sz="2000" dirty="0">
                <a:solidFill>
                  <a:srgbClr val="414042"/>
                </a:solidFill>
                <a:latin typeface="Comic Sans MS" panose="030F0702030302020204" pitchFamily="66" charset="0"/>
              </a:rPr>
              <a:t>.</a:t>
            </a:r>
          </a:p>
        </p:txBody>
      </p:sp>
    </p:spTree>
    <p:extLst>
      <p:ext uri="{BB962C8B-B14F-4D97-AF65-F5344CB8AC3E}">
        <p14:creationId xmlns:p14="http://schemas.microsoft.com/office/powerpoint/2010/main" val="2728401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ubtitle 2">
            <a:extLst>
              <a:ext uri="{FF2B5EF4-FFF2-40B4-BE49-F238E27FC236}">
                <a16:creationId xmlns:a16="http://schemas.microsoft.com/office/drawing/2014/main" id="{FE41C91B-B887-CE4B-9AC5-847AB12C99D5}"/>
              </a:ext>
            </a:extLst>
          </p:cNvPr>
          <p:cNvSpPr txBox="1">
            <a:spLocks/>
          </p:cNvSpPr>
          <p:nvPr/>
        </p:nvSpPr>
        <p:spPr>
          <a:xfrm>
            <a:off x="0" y="80195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dirty="0">
                <a:solidFill>
                  <a:srgbClr val="414042"/>
                </a:solidFill>
                <a:latin typeface="Comic Sans MS" panose="030F0902030302020204" pitchFamily="66" charset="0"/>
                <a:cs typeface="Arial" panose="020B0604020202020204" pitchFamily="34" charset="0"/>
              </a:rPr>
              <a:t>Replace with synonyms – </a:t>
            </a:r>
            <a:br>
              <a:rPr lang="en-US" sz="2500" dirty="0">
                <a:solidFill>
                  <a:srgbClr val="414042"/>
                </a:solidFill>
                <a:latin typeface="Comic Sans MS" panose="030F0902030302020204" pitchFamily="66" charset="0"/>
                <a:cs typeface="Arial" panose="020B0604020202020204" pitchFamily="34" charset="0"/>
              </a:rPr>
            </a:br>
            <a:r>
              <a:rPr lang="en-US" sz="2500" dirty="0">
                <a:solidFill>
                  <a:srgbClr val="414042"/>
                </a:solidFill>
                <a:latin typeface="Comic Sans MS" panose="030F0902030302020204" pitchFamily="66" charset="0"/>
                <a:cs typeface="Arial" panose="020B0604020202020204" pitchFamily="34" charset="0"/>
              </a:rPr>
              <a:t>choose words which express the meaning more effectively:</a:t>
            </a:r>
          </a:p>
        </p:txBody>
      </p:sp>
      <p:sp>
        <p:nvSpPr>
          <p:cNvPr id="6" name="Text Box 2">
            <a:extLst>
              <a:ext uri="{FF2B5EF4-FFF2-40B4-BE49-F238E27FC236}">
                <a16:creationId xmlns:a16="http://schemas.microsoft.com/office/drawing/2014/main" id="{2D8A7C9F-5154-2A47-8A05-8CFCFEDE09C6}"/>
              </a:ext>
            </a:extLst>
          </p:cNvPr>
          <p:cNvSpPr txBox="1">
            <a:spLocks noChangeArrowheads="1"/>
          </p:cNvSpPr>
          <p:nvPr/>
        </p:nvSpPr>
        <p:spPr bwMode="auto">
          <a:xfrm>
            <a:off x="1467999" y="2281993"/>
            <a:ext cx="8669037" cy="336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500" dirty="0">
                <a:solidFill>
                  <a:srgbClr val="414042"/>
                </a:solidFill>
                <a:latin typeface="Comic Sans MS" panose="030F0702030302020204" pitchFamily="66" charset="0"/>
              </a:rPr>
              <a:t>My mum was very </a:t>
            </a:r>
            <a:r>
              <a:rPr lang="en-GB" altLang="en-US" sz="2500" u="sng" dirty="0">
                <a:solidFill>
                  <a:srgbClr val="414042"/>
                </a:solidFill>
                <a:latin typeface="Comic Sans MS" panose="030F0702030302020204" pitchFamily="66" charset="0"/>
              </a:rPr>
              <a:t>cross</a:t>
            </a:r>
            <a:r>
              <a:rPr lang="en-GB" altLang="en-US" sz="2500" dirty="0">
                <a:solidFill>
                  <a:srgbClr val="414042"/>
                </a:solidFill>
                <a:latin typeface="Comic Sans MS" panose="030F0702030302020204" pitchFamily="66" charset="0"/>
              </a:rPr>
              <a:t> when I was late home.</a:t>
            </a:r>
          </a:p>
          <a:p>
            <a:pPr>
              <a:spcBef>
                <a:spcPct val="50000"/>
              </a:spcBef>
            </a:pPr>
            <a:r>
              <a:rPr lang="en-GB" altLang="en-US" sz="2500" dirty="0">
                <a:solidFill>
                  <a:srgbClr val="414042"/>
                </a:solidFill>
                <a:latin typeface="Comic Sans MS" panose="030F0702030302020204" pitchFamily="66" charset="0"/>
              </a:rPr>
              <a:t>I had </a:t>
            </a:r>
            <a:r>
              <a:rPr lang="en-GB" altLang="en-US" sz="2500" u="sng" dirty="0">
                <a:solidFill>
                  <a:srgbClr val="414042"/>
                </a:solidFill>
                <a:latin typeface="Comic Sans MS" panose="030F0702030302020204" pitchFamily="66" charset="0"/>
              </a:rPr>
              <a:t>walked</a:t>
            </a:r>
            <a:r>
              <a:rPr lang="en-GB" altLang="en-US" sz="2500" dirty="0">
                <a:solidFill>
                  <a:srgbClr val="414042"/>
                </a:solidFill>
                <a:latin typeface="Comic Sans MS" panose="030F0702030302020204" pitchFamily="66" charset="0"/>
              </a:rPr>
              <a:t> home through the </a:t>
            </a:r>
            <a:r>
              <a:rPr lang="en-GB" altLang="en-US" sz="2500" u="sng" dirty="0">
                <a:solidFill>
                  <a:srgbClr val="414042"/>
                </a:solidFill>
                <a:latin typeface="Comic Sans MS" panose="030F0702030302020204" pitchFamily="66" charset="0"/>
              </a:rPr>
              <a:t>dark</a:t>
            </a:r>
            <a:r>
              <a:rPr lang="en-GB" altLang="en-US" sz="2500" dirty="0">
                <a:solidFill>
                  <a:srgbClr val="414042"/>
                </a:solidFill>
                <a:latin typeface="Comic Sans MS" panose="030F0702030302020204" pitchFamily="66" charset="0"/>
              </a:rPr>
              <a:t> forest.</a:t>
            </a:r>
          </a:p>
          <a:p>
            <a:pPr>
              <a:spcBef>
                <a:spcPct val="50000"/>
              </a:spcBef>
            </a:pPr>
            <a:r>
              <a:rPr lang="en-GB" altLang="en-US" sz="2500" dirty="0">
                <a:solidFill>
                  <a:srgbClr val="414042"/>
                </a:solidFill>
                <a:latin typeface="Comic Sans MS" panose="030F0702030302020204" pitchFamily="66" charset="0"/>
              </a:rPr>
              <a:t>The forest was a </a:t>
            </a:r>
            <a:r>
              <a:rPr lang="en-GB" altLang="en-US" sz="2500" u="sng" dirty="0">
                <a:solidFill>
                  <a:srgbClr val="414042"/>
                </a:solidFill>
                <a:latin typeface="Comic Sans MS" panose="030F0702030302020204" pitchFamily="66" charset="0"/>
              </a:rPr>
              <a:t>thick</a:t>
            </a:r>
            <a:r>
              <a:rPr lang="en-GB" altLang="en-US" sz="2500" dirty="0">
                <a:solidFill>
                  <a:srgbClr val="414042"/>
                </a:solidFill>
                <a:latin typeface="Comic Sans MS" panose="030F0702030302020204" pitchFamily="66" charset="0"/>
              </a:rPr>
              <a:t> tangle of </a:t>
            </a:r>
            <a:r>
              <a:rPr lang="en-GB" altLang="en-US" sz="2500" u="sng" dirty="0">
                <a:solidFill>
                  <a:srgbClr val="414042"/>
                </a:solidFill>
                <a:latin typeface="Comic Sans MS" panose="030F0702030302020204" pitchFamily="66" charset="0"/>
              </a:rPr>
              <a:t>secret</a:t>
            </a:r>
            <a:r>
              <a:rPr lang="en-GB" altLang="en-US" sz="2500" dirty="0">
                <a:solidFill>
                  <a:srgbClr val="414042"/>
                </a:solidFill>
                <a:latin typeface="Comic Sans MS" panose="030F0702030302020204" pitchFamily="66" charset="0"/>
              </a:rPr>
              <a:t> paths.</a:t>
            </a:r>
          </a:p>
          <a:p>
            <a:pPr>
              <a:spcBef>
                <a:spcPct val="50000"/>
              </a:spcBef>
            </a:pPr>
            <a:r>
              <a:rPr lang="en-GB" altLang="en-US" sz="2500" dirty="0">
                <a:solidFill>
                  <a:srgbClr val="414042"/>
                </a:solidFill>
                <a:latin typeface="Comic Sans MS" panose="030F0702030302020204" pitchFamily="66" charset="0"/>
              </a:rPr>
              <a:t>There were </a:t>
            </a:r>
            <a:r>
              <a:rPr lang="en-GB" altLang="en-US" sz="2500" u="sng" dirty="0">
                <a:solidFill>
                  <a:srgbClr val="414042"/>
                </a:solidFill>
                <a:latin typeface="Comic Sans MS" panose="030F0702030302020204" pitchFamily="66" charset="0"/>
              </a:rPr>
              <a:t>old</a:t>
            </a:r>
            <a:r>
              <a:rPr lang="en-GB" altLang="en-US" sz="2500" dirty="0">
                <a:solidFill>
                  <a:srgbClr val="414042"/>
                </a:solidFill>
                <a:latin typeface="Comic Sans MS" panose="030F0702030302020204" pitchFamily="66" charset="0"/>
              </a:rPr>
              <a:t> leaves and </a:t>
            </a:r>
            <a:r>
              <a:rPr lang="en-GB" altLang="en-US" sz="2500" u="sng" dirty="0">
                <a:solidFill>
                  <a:srgbClr val="414042"/>
                </a:solidFill>
                <a:latin typeface="Comic Sans MS" panose="030F0702030302020204" pitchFamily="66" charset="0"/>
              </a:rPr>
              <a:t>dead</a:t>
            </a:r>
            <a:r>
              <a:rPr lang="en-GB" altLang="en-US" sz="2500" dirty="0">
                <a:solidFill>
                  <a:srgbClr val="414042"/>
                </a:solidFill>
                <a:latin typeface="Comic Sans MS" panose="030F0702030302020204" pitchFamily="66" charset="0"/>
              </a:rPr>
              <a:t> branches on the ground.</a:t>
            </a:r>
          </a:p>
          <a:p>
            <a:pPr>
              <a:spcBef>
                <a:spcPct val="50000"/>
              </a:spcBef>
            </a:pPr>
            <a:r>
              <a:rPr lang="en-GB" altLang="en-US" sz="2500" dirty="0">
                <a:solidFill>
                  <a:srgbClr val="414042"/>
                </a:solidFill>
                <a:latin typeface="Comic Sans MS" panose="030F0702030302020204" pitchFamily="66" charset="0"/>
              </a:rPr>
              <a:t>Ivy grew up the </a:t>
            </a:r>
            <a:r>
              <a:rPr lang="en-GB" altLang="en-US" sz="2500" u="sng" dirty="0">
                <a:solidFill>
                  <a:srgbClr val="414042"/>
                </a:solidFill>
                <a:latin typeface="Comic Sans MS" panose="030F0702030302020204" pitchFamily="66" charset="0"/>
              </a:rPr>
              <a:t>tall</a:t>
            </a:r>
            <a:r>
              <a:rPr lang="en-GB" altLang="en-US" sz="2500" dirty="0">
                <a:solidFill>
                  <a:srgbClr val="414042"/>
                </a:solidFill>
                <a:latin typeface="Comic Sans MS" panose="030F0702030302020204" pitchFamily="66" charset="0"/>
              </a:rPr>
              <a:t> trees.</a:t>
            </a:r>
          </a:p>
          <a:p>
            <a:pPr>
              <a:spcBef>
                <a:spcPct val="50000"/>
              </a:spcBef>
            </a:pPr>
            <a:r>
              <a:rPr lang="en-GB" altLang="en-US" sz="2500" dirty="0">
                <a:solidFill>
                  <a:srgbClr val="414042"/>
                </a:solidFill>
                <a:latin typeface="Comic Sans MS" panose="030F0702030302020204" pitchFamily="66" charset="0"/>
              </a:rPr>
              <a:t>I was </a:t>
            </a:r>
            <a:r>
              <a:rPr lang="en-GB" altLang="en-US" sz="2500" u="sng" dirty="0">
                <a:solidFill>
                  <a:srgbClr val="414042"/>
                </a:solidFill>
                <a:latin typeface="Comic Sans MS" panose="030F0702030302020204" pitchFamily="66" charset="0"/>
              </a:rPr>
              <a:t>glad</a:t>
            </a:r>
            <a:r>
              <a:rPr lang="en-GB" altLang="en-US" sz="2500" dirty="0">
                <a:solidFill>
                  <a:srgbClr val="414042"/>
                </a:solidFill>
                <a:latin typeface="Comic Sans MS" panose="030F0702030302020204" pitchFamily="66" charset="0"/>
              </a:rPr>
              <a:t> to leave it and go home.</a:t>
            </a:r>
          </a:p>
        </p:txBody>
      </p:sp>
      <p:grpSp>
        <p:nvGrpSpPr>
          <p:cNvPr id="7" name="Group 6">
            <a:extLst>
              <a:ext uri="{FF2B5EF4-FFF2-40B4-BE49-F238E27FC236}">
                <a16:creationId xmlns:a16="http://schemas.microsoft.com/office/drawing/2014/main" id="{07C27B0F-B54B-5747-8C15-3DA6E8E47F05}"/>
              </a:ext>
            </a:extLst>
          </p:cNvPr>
          <p:cNvGrpSpPr/>
          <p:nvPr/>
        </p:nvGrpSpPr>
        <p:grpSpPr>
          <a:xfrm>
            <a:off x="8556857" y="1977655"/>
            <a:ext cx="2167144" cy="1857976"/>
            <a:chOff x="4540559" y="2378539"/>
            <a:chExt cx="4566620" cy="3733483"/>
          </a:xfrm>
        </p:grpSpPr>
        <p:pic>
          <p:nvPicPr>
            <p:cNvPr id="8" name="Picture 7" descr="A picture containing text&#10;&#10;Description automatically generated">
              <a:extLst>
                <a:ext uri="{FF2B5EF4-FFF2-40B4-BE49-F238E27FC236}">
                  <a16:creationId xmlns:a16="http://schemas.microsoft.com/office/drawing/2014/main" id="{4E7C2173-D91C-4944-9424-B786C54674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9" name="Oval 8">
              <a:extLst>
                <a:ext uri="{FF2B5EF4-FFF2-40B4-BE49-F238E27FC236}">
                  <a16:creationId xmlns:a16="http://schemas.microsoft.com/office/drawing/2014/main" id="{475F38BE-50D4-7747-9046-7C02CAF2DA4C}"/>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120351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7C27B0F-B54B-5747-8C15-3DA6E8E47F05}"/>
              </a:ext>
            </a:extLst>
          </p:cNvPr>
          <p:cNvGrpSpPr/>
          <p:nvPr/>
        </p:nvGrpSpPr>
        <p:grpSpPr>
          <a:xfrm>
            <a:off x="7605823" y="3801300"/>
            <a:ext cx="2586551" cy="2217550"/>
            <a:chOff x="4540559" y="2378539"/>
            <a:chExt cx="4566620" cy="3733483"/>
          </a:xfrm>
        </p:grpSpPr>
        <p:pic>
          <p:nvPicPr>
            <p:cNvPr id="8" name="Picture 7" descr="A picture containing text&#10;&#10;Description automatically generated">
              <a:extLst>
                <a:ext uri="{FF2B5EF4-FFF2-40B4-BE49-F238E27FC236}">
                  <a16:creationId xmlns:a16="http://schemas.microsoft.com/office/drawing/2014/main" id="{4E7C2173-D91C-4944-9424-B786C54674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9" name="Oval 8">
              <a:extLst>
                <a:ext uri="{FF2B5EF4-FFF2-40B4-BE49-F238E27FC236}">
                  <a16:creationId xmlns:a16="http://schemas.microsoft.com/office/drawing/2014/main" id="{475F38BE-50D4-7747-9046-7C02CAF2DA4C}"/>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 Box 2">
            <a:extLst>
              <a:ext uri="{FF2B5EF4-FFF2-40B4-BE49-F238E27FC236}">
                <a16:creationId xmlns:a16="http://schemas.microsoft.com/office/drawing/2014/main" id="{CE740BE6-D505-7B47-9A3F-5FEBB2CB775C}"/>
              </a:ext>
            </a:extLst>
          </p:cNvPr>
          <p:cNvSpPr txBox="1">
            <a:spLocks noChangeArrowheads="1"/>
          </p:cNvSpPr>
          <p:nvPr/>
        </p:nvSpPr>
        <p:spPr bwMode="auto">
          <a:xfrm>
            <a:off x="1343246" y="1014924"/>
            <a:ext cx="9771321" cy="3541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500" dirty="0">
                <a:solidFill>
                  <a:srgbClr val="414042"/>
                </a:solidFill>
                <a:latin typeface="Comic Sans MS" panose="030F0702030302020204" pitchFamily="66" charset="0"/>
              </a:rPr>
              <a:t>Here are some suggestions:</a:t>
            </a:r>
          </a:p>
          <a:p>
            <a:pPr>
              <a:spcBef>
                <a:spcPts val="2000"/>
              </a:spcBef>
            </a:pPr>
            <a:r>
              <a:rPr lang="en-GB" altLang="en-US" sz="2000" dirty="0">
                <a:solidFill>
                  <a:srgbClr val="414042"/>
                </a:solidFill>
                <a:latin typeface="Comic Sans MS" panose="030F0702030302020204" pitchFamily="66" charset="0"/>
              </a:rPr>
              <a:t>My mum was very </a:t>
            </a:r>
            <a:r>
              <a:rPr lang="en-GB" altLang="en-US" sz="2000" dirty="0">
                <a:solidFill>
                  <a:srgbClr val="0070C0"/>
                </a:solidFill>
                <a:latin typeface="Comic Sans MS" panose="030F0702030302020204" pitchFamily="66" charset="0"/>
              </a:rPr>
              <a:t>angry/annoyed </a:t>
            </a:r>
            <a:r>
              <a:rPr lang="en-GB" altLang="en-US" sz="2000" dirty="0">
                <a:solidFill>
                  <a:srgbClr val="414042"/>
                </a:solidFill>
                <a:latin typeface="Comic Sans MS" panose="030F0702030302020204" pitchFamily="66" charset="0"/>
              </a:rPr>
              <a:t>when I was late home.</a:t>
            </a:r>
          </a:p>
          <a:p>
            <a:pPr>
              <a:spcBef>
                <a:spcPts val="1500"/>
              </a:spcBef>
            </a:pPr>
            <a:r>
              <a:rPr lang="en-GB" altLang="en-US" sz="2000" dirty="0">
                <a:solidFill>
                  <a:srgbClr val="414042"/>
                </a:solidFill>
                <a:latin typeface="Comic Sans MS" panose="030F0702030302020204" pitchFamily="66" charset="0"/>
              </a:rPr>
              <a:t>I had </a:t>
            </a:r>
            <a:r>
              <a:rPr lang="en-GB" altLang="en-US" sz="2000" dirty="0">
                <a:solidFill>
                  <a:srgbClr val="0070C0"/>
                </a:solidFill>
                <a:latin typeface="Comic Sans MS" panose="030F0702030302020204" pitchFamily="66" charset="0"/>
              </a:rPr>
              <a:t>staggered/stumbled </a:t>
            </a:r>
            <a:r>
              <a:rPr lang="en-GB" altLang="en-US" sz="2000" dirty="0">
                <a:solidFill>
                  <a:srgbClr val="414042"/>
                </a:solidFill>
                <a:latin typeface="Comic Sans MS" panose="030F0702030302020204" pitchFamily="66" charset="0"/>
              </a:rPr>
              <a:t>home through the </a:t>
            </a:r>
            <a:r>
              <a:rPr lang="en-GB" altLang="en-US" sz="2000" dirty="0">
                <a:solidFill>
                  <a:srgbClr val="0070C0"/>
                </a:solidFill>
                <a:latin typeface="Comic Sans MS" panose="030F0702030302020204" pitchFamily="66" charset="0"/>
              </a:rPr>
              <a:t>shadowy/eerie </a:t>
            </a:r>
            <a:r>
              <a:rPr lang="en-GB" altLang="en-US" sz="2000" dirty="0">
                <a:solidFill>
                  <a:srgbClr val="414042"/>
                </a:solidFill>
                <a:latin typeface="Comic Sans MS" panose="030F0702030302020204" pitchFamily="66" charset="0"/>
              </a:rPr>
              <a:t>forest.</a:t>
            </a:r>
          </a:p>
          <a:p>
            <a:pPr>
              <a:spcBef>
                <a:spcPts val="1500"/>
              </a:spcBef>
            </a:pPr>
            <a:r>
              <a:rPr lang="en-GB" altLang="en-US" sz="2000" dirty="0">
                <a:solidFill>
                  <a:srgbClr val="414042"/>
                </a:solidFill>
                <a:latin typeface="Comic Sans MS" panose="030F0702030302020204" pitchFamily="66" charset="0"/>
              </a:rPr>
              <a:t>The forest was a </a:t>
            </a:r>
            <a:r>
              <a:rPr lang="en-GB" altLang="en-US" sz="2000" dirty="0">
                <a:solidFill>
                  <a:srgbClr val="0070C0"/>
                </a:solidFill>
                <a:latin typeface="Comic Sans MS" panose="030F0702030302020204" pitchFamily="66" charset="0"/>
              </a:rPr>
              <a:t>dense/thick </a:t>
            </a:r>
            <a:r>
              <a:rPr lang="en-GB" altLang="en-US" sz="2000" dirty="0">
                <a:solidFill>
                  <a:srgbClr val="414042"/>
                </a:solidFill>
                <a:latin typeface="Comic Sans MS" panose="030F0702030302020204" pitchFamily="66" charset="0"/>
              </a:rPr>
              <a:t>tangle of </a:t>
            </a:r>
            <a:r>
              <a:rPr lang="en-GB" altLang="en-US" sz="2000" dirty="0">
                <a:solidFill>
                  <a:srgbClr val="0070C0"/>
                </a:solidFill>
                <a:latin typeface="Comic Sans MS" panose="030F0702030302020204" pitchFamily="66" charset="0"/>
              </a:rPr>
              <a:t>hidden/mysterious </a:t>
            </a:r>
            <a:r>
              <a:rPr lang="en-GB" altLang="en-US" sz="2000" dirty="0">
                <a:solidFill>
                  <a:srgbClr val="414042"/>
                </a:solidFill>
                <a:latin typeface="Comic Sans MS" panose="030F0702030302020204" pitchFamily="66" charset="0"/>
              </a:rPr>
              <a:t>paths.</a:t>
            </a:r>
          </a:p>
          <a:p>
            <a:pPr>
              <a:spcBef>
                <a:spcPts val="1500"/>
              </a:spcBef>
            </a:pPr>
            <a:r>
              <a:rPr lang="en-GB" altLang="en-US" sz="2000" dirty="0">
                <a:solidFill>
                  <a:srgbClr val="414042"/>
                </a:solidFill>
                <a:latin typeface="Comic Sans MS" panose="030F0702030302020204" pitchFamily="66" charset="0"/>
              </a:rPr>
              <a:t>There were </a:t>
            </a:r>
            <a:r>
              <a:rPr lang="en-GB" altLang="en-US" sz="2000" dirty="0">
                <a:solidFill>
                  <a:srgbClr val="0070C0"/>
                </a:solidFill>
                <a:latin typeface="Comic Sans MS" panose="030F0702030302020204" pitchFamily="66" charset="0"/>
              </a:rPr>
              <a:t>rotting/decaying </a:t>
            </a:r>
            <a:r>
              <a:rPr lang="en-GB" altLang="en-US" sz="2000" dirty="0">
                <a:solidFill>
                  <a:srgbClr val="414042"/>
                </a:solidFill>
                <a:latin typeface="Comic Sans MS" panose="030F0702030302020204" pitchFamily="66" charset="0"/>
              </a:rPr>
              <a:t>leaves and </a:t>
            </a:r>
            <a:r>
              <a:rPr lang="en-GB" altLang="en-US" sz="2000" dirty="0">
                <a:solidFill>
                  <a:srgbClr val="0070C0"/>
                </a:solidFill>
                <a:latin typeface="Comic Sans MS" panose="030F0702030302020204" pitchFamily="66" charset="0"/>
              </a:rPr>
              <a:t>thick/gnarled </a:t>
            </a:r>
            <a:r>
              <a:rPr lang="en-GB" altLang="en-US" sz="2000" dirty="0">
                <a:solidFill>
                  <a:srgbClr val="414042"/>
                </a:solidFill>
                <a:latin typeface="Comic Sans MS" panose="030F0702030302020204" pitchFamily="66" charset="0"/>
              </a:rPr>
              <a:t>branches on the ground.</a:t>
            </a:r>
          </a:p>
          <a:p>
            <a:pPr>
              <a:spcBef>
                <a:spcPts val="1500"/>
              </a:spcBef>
            </a:pPr>
            <a:r>
              <a:rPr lang="en-GB" altLang="en-US" sz="2000" dirty="0">
                <a:solidFill>
                  <a:srgbClr val="414042"/>
                </a:solidFill>
                <a:latin typeface="Comic Sans MS" panose="030F0702030302020204" pitchFamily="66" charset="0"/>
              </a:rPr>
              <a:t>Ivy grew up the </a:t>
            </a:r>
            <a:r>
              <a:rPr lang="en-GB" altLang="en-US" sz="2000" dirty="0">
                <a:solidFill>
                  <a:srgbClr val="0070C0"/>
                </a:solidFill>
                <a:latin typeface="Comic Sans MS" panose="030F0702030302020204" pitchFamily="66" charset="0"/>
              </a:rPr>
              <a:t>towering/lofty </a:t>
            </a:r>
            <a:r>
              <a:rPr lang="en-GB" altLang="en-US" sz="2000" dirty="0">
                <a:solidFill>
                  <a:srgbClr val="414042"/>
                </a:solidFill>
                <a:latin typeface="Comic Sans MS" panose="030F0702030302020204" pitchFamily="66" charset="0"/>
              </a:rPr>
              <a:t>trees.</a:t>
            </a:r>
          </a:p>
          <a:p>
            <a:pPr>
              <a:spcBef>
                <a:spcPts val="1500"/>
              </a:spcBef>
            </a:pPr>
            <a:r>
              <a:rPr lang="en-GB" altLang="en-US" sz="2000" dirty="0">
                <a:solidFill>
                  <a:srgbClr val="414042"/>
                </a:solidFill>
                <a:latin typeface="Comic Sans MS" panose="030F0702030302020204" pitchFamily="66" charset="0"/>
              </a:rPr>
              <a:t>I was </a:t>
            </a:r>
            <a:r>
              <a:rPr lang="en-GB" altLang="en-US" sz="2000" dirty="0">
                <a:solidFill>
                  <a:srgbClr val="0070C0"/>
                </a:solidFill>
                <a:latin typeface="Comic Sans MS" panose="030F0702030302020204" pitchFamily="66" charset="0"/>
              </a:rPr>
              <a:t>thankful/relieved </a:t>
            </a:r>
            <a:r>
              <a:rPr lang="en-GB" altLang="en-US" sz="2000" dirty="0">
                <a:solidFill>
                  <a:srgbClr val="414042"/>
                </a:solidFill>
                <a:latin typeface="Comic Sans MS" panose="030F0702030302020204" pitchFamily="66" charset="0"/>
              </a:rPr>
              <a:t>to leave it and go home.</a:t>
            </a:r>
          </a:p>
        </p:txBody>
      </p:sp>
    </p:spTree>
    <p:extLst>
      <p:ext uri="{BB962C8B-B14F-4D97-AF65-F5344CB8AC3E}">
        <p14:creationId xmlns:p14="http://schemas.microsoft.com/office/powerpoint/2010/main" val="30181973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7C27B0F-B54B-5747-8C15-3DA6E8E47F05}"/>
              </a:ext>
            </a:extLst>
          </p:cNvPr>
          <p:cNvGrpSpPr/>
          <p:nvPr/>
        </p:nvGrpSpPr>
        <p:grpSpPr>
          <a:xfrm>
            <a:off x="7605823" y="3801300"/>
            <a:ext cx="2586551" cy="2217550"/>
            <a:chOff x="4540559" y="2378539"/>
            <a:chExt cx="4566620" cy="3733483"/>
          </a:xfrm>
        </p:grpSpPr>
        <p:pic>
          <p:nvPicPr>
            <p:cNvPr id="8" name="Picture 7" descr="A picture containing text&#10;&#10;Description automatically generated">
              <a:extLst>
                <a:ext uri="{FF2B5EF4-FFF2-40B4-BE49-F238E27FC236}">
                  <a16:creationId xmlns:a16="http://schemas.microsoft.com/office/drawing/2014/main" id="{4E7C2173-D91C-4944-9424-B786C54674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9" name="Oval 8">
              <a:extLst>
                <a:ext uri="{FF2B5EF4-FFF2-40B4-BE49-F238E27FC236}">
                  <a16:creationId xmlns:a16="http://schemas.microsoft.com/office/drawing/2014/main" id="{475F38BE-50D4-7747-9046-7C02CAF2DA4C}"/>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 Box 2">
            <a:extLst>
              <a:ext uri="{FF2B5EF4-FFF2-40B4-BE49-F238E27FC236}">
                <a16:creationId xmlns:a16="http://schemas.microsoft.com/office/drawing/2014/main" id="{CE740BE6-D505-7B47-9A3F-5FEBB2CB775C}"/>
              </a:ext>
            </a:extLst>
          </p:cNvPr>
          <p:cNvSpPr txBox="1">
            <a:spLocks noChangeArrowheads="1"/>
          </p:cNvSpPr>
          <p:nvPr/>
        </p:nvSpPr>
        <p:spPr bwMode="auto">
          <a:xfrm>
            <a:off x="1343246" y="1014924"/>
            <a:ext cx="9997854" cy="3541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500" dirty="0">
                <a:solidFill>
                  <a:srgbClr val="414042"/>
                </a:solidFill>
                <a:latin typeface="Comic Sans MS" panose="030F0702030302020204" pitchFamily="66" charset="0"/>
              </a:rPr>
              <a:t>Replace with antonyms - choose words which </a:t>
            </a:r>
            <a:r>
              <a:rPr lang="en-GB" altLang="en-US" sz="2500" b="1" dirty="0">
                <a:solidFill>
                  <a:srgbClr val="414042"/>
                </a:solidFill>
                <a:latin typeface="Comic Sans MS" panose="030F0702030302020204" pitchFamily="66" charset="0"/>
              </a:rPr>
              <a:t>change</a:t>
            </a:r>
            <a:r>
              <a:rPr lang="en-GB" altLang="en-US" sz="2500" dirty="0">
                <a:solidFill>
                  <a:srgbClr val="414042"/>
                </a:solidFill>
                <a:latin typeface="Comic Sans MS" panose="030F0702030302020204" pitchFamily="66" charset="0"/>
              </a:rPr>
              <a:t> the meaning:</a:t>
            </a:r>
          </a:p>
          <a:p>
            <a:pPr>
              <a:spcBef>
                <a:spcPts val="2000"/>
              </a:spcBef>
            </a:pPr>
            <a:r>
              <a:rPr lang="en-GB" altLang="en-US" sz="2000" dirty="0">
                <a:solidFill>
                  <a:srgbClr val="414042"/>
                </a:solidFill>
                <a:latin typeface="Comic Sans MS" panose="030F0702030302020204" pitchFamily="66" charset="0"/>
              </a:rPr>
              <a:t>My mum was very </a:t>
            </a:r>
            <a:r>
              <a:rPr lang="en-GB" altLang="en-US" sz="2000" u="sng" dirty="0">
                <a:solidFill>
                  <a:srgbClr val="0070C0"/>
                </a:solidFill>
                <a:latin typeface="Comic Sans MS" panose="030F0702030302020204" pitchFamily="66" charset="0"/>
              </a:rPr>
              <a:t>cross</a:t>
            </a:r>
            <a:r>
              <a:rPr lang="en-GB" altLang="en-US" sz="2000" dirty="0">
                <a:solidFill>
                  <a:srgbClr val="0070C0"/>
                </a:solidFill>
                <a:latin typeface="Comic Sans MS" panose="030F0702030302020204" pitchFamily="66" charset="0"/>
              </a:rPr>
              <a:t> </a:t>
            </a:r>
            <a:r>
              <a:rPr lang="en-GB" altLang="en-US" sz="2000" dirty="0">
                <a:solidFill>
                  <a:srgbClr val="414042"/>
                </a:solidFill>
                <a:latin typeface="Comic Sans MS" panose="030F0702030302020204" pitchFamily="66" charset="0"/>
              </a:rPr>
              <a:t>when I was late home.</a:t>
            </a:r>
          </a:p>
          <a:p>
            <a:pPr>
              <a:spcBef>
                <a:spcPts val="1500"/>
              </a:spcBef>
            </a:pPr>
            <a:r>
              <a:rPr lang="en-GB" altLang="en-US" sz="2000" dirty="0">
                <a:solidFill>
                  <a:srgbClr val="414042"/>
                </a:solidFill>
                <a:latin typeface="Comic Sans MS" panose="030F0702030302020204" pitchFamily="66" charset="0"/>
              </a:rPr>
              <a:t>I had </a:t>
            </a:r>
            <a:r>
              <a:rPr lang="en-GB" altLang="en-US" sz="2000" u="sng" dirty="0">
                <a:solidFill>
                  <a:srgbClr val="0070C0"/>
                </a:solidFill>
                <a:latin typeface="Comic Sans MS" panose="030F0702030302020204" pitchFamily="66" charset="0"/>
              </a:rPr>
              <a:t>walked</a:t>
            </a:r>
            <a:r>
              <a:rPr lang="en-GB" altLang="en-US" sz="2000" dirty="0">
                <a:solidFill>
                  <a:srgbClr val="0070C0"/>
                </a:solidFill>
                <a:latin typeface="Comic Sans MS" panose="030F0702030302020204" pitchFamily="66" charset="0"/>
              </a:rPr>
              <a:t> </a:t>
            </a:r>
            <a:r>
              <a:rPr lang="en-GB" altLang="en-US" sz="2000" dirty="0">
                <a:solidFill>
                  <a:srgbClr val="414042"/>
                </a:solidFill>
                <a:latin typeface="Comic Sans MS" panose="030F0702030302020204" pitchFamily="66" charset="0"/>
              </a:rPr>
              <a:t>home through the </a:t>
            </a:r>
            <a:r>
              <a:rPr lang="en-GB" altLang="en-US" sz="2000" u="sng" dirty="0">
                <a:solidFill>
                  <a:srgbClr val="0070C0"/>
                </a:solidFill>
                <a:latin typeface="Comic Sans MS" panose="030F0702030302020204" pitchFamily="66" charset="0"/>
              </a:rPr>
              <a:t>dark</a:t>
            </a:r>
            <a:r>
              <a:rPr lang="en-GB" altLang="en-US" sz="2000" dirty="0">
                <a:solidFill>
                  <a:srgbClr val="0070C0"/>
                </a:solidFill>
                <a:latin typeface="Comic Sans MS" panose="030F0702030302020204" pitchFamily="66" charset="0"/>
              </a:rPr>
              <a:t> </a:t>
            </a:r>
            <a:r>
              <a:rPr lang="en-GB" altLang="en-US" sz="2000" dirty="0">
                <a:solidFill>
                  <a:srgbClr val="414042"/>
                </a:solidFill>
                <a:latin typeface="Comic Sans MS" panose="030F0702030302020204" pitchFamily="66" charset="0"/>
              </a:rPr>
              <a:t>forest.</a:t>
            </a:r>
          </a:p>
          <a:p>
            <a:pPr>
              <a:spcBef>
                <a:spcPts val="1500"/>
              </a:spcBef>
            </a:pPr>
            <a:r>
              <a:rPr lang="en-GB" altLang="en-US" sz="2000" dirty="0">
                <a:solidFill>
                  <a:srgbClr val="414042"/>
                </a:solidFill>
                <a:latin typeface="Comic Sans MS" panose="030F0702030302020204" pitchFamily="66" charset="0"/>
              </a:rPr>
              <a:t>The forest was a </a:t>
            </a:r>
            <a:r>
              <a:rPr lang="en-GB" altLang="en-US" sz="2000" u="sng" dirty="0">
                <a:solidFill>
                  <a:srgbClr val="0070C0"/>
                </a:solidFill>
                <a:latin typeface="Comic Sans MS" panose="030F0702030302020204" pitchFamily="66" charset="0"/>
              </a:rPr>
              <a:t>thick</a:t>
            </a:r>
            <a:r>
              <a:rPr lang="en-GB" altLang="en-US" sz="2000" dirty="0">
                <a:solidFill>
                  <a:srgbClr val="0070C0"/>
                </a:solidFill>
                <a:latin typeface="Comic Sans MS" panose="030F0702030302020204" pitchFamily="66" charset="0"/>
              </a:rPr>
              <a:t> </a:t>
            </a:r>
            <a:r>
              <a:rPr lang="en-GB" altLang="en-US" sz="2000" dirty="0">
                <a:solidFill>
                  <a:srgbClr val="414042"/>
                </a:solidFill>
                <a:latin typeface="Comic Sans MS" panose="030F0702030302020204" pitchFamily="66" charset="0"/>
              </a:rPr>
              <a:t>tangle of </a:t>
            </a:r>
            <a:r>
              <a:rPr lang="en-GB" altLang="en-US" sz="2000" u="sng" dirty="0">
                <a:solidFill>
                  <a:srgbClr val="0070C0"/>
                </a:solidFill>
                <a:latin typeface="Comic Sans MS" panose="030F0702030302020204" pitchFamily="66" charset="0"/>
              </a:rPr>
              <a:t>secret</a:t>
            </a:r>
            <a:r>
              <a:rPr lang="en-GB" altLang="en-US" sz="2000" dirty="0">
                <a:solidFill>
                  <a:srgbClr val="0070C0"/>
                </a:solidFill>
                <a:latin typeface="Comic Sans MS" panose="030F0702030302020204" pitchFamily="66" charset="0"/>
              </a:rPr>
              <a:t> </a:t>
            </a:r>
            <a:r>
              <a:rPr lang="en-GB" altLang="en-US" sz="2000" dirty="0">
                <a:solidFill>
                  <a:srgbClr val="414042"/>
                </a:solidFill>
                <a:latin typeface="Comic Sans MS" panose="030F0702030302020204" pitchFamily="66" charset="0"/>
              </a:rPr>
              <a:t>paths.</a:t>
            </a:r>
          </a:p>
          <a:p>
            <a:pPr>
              <a:spcBef>
                <a:spcPts val="1500"/>
              </a:spcBef>
            </a:pPr>
            <a:r>
              <a:rPr lang="en-GB" altLang="en-US" sz="2000" dirty="0">
                <a:solidFill>
                  <a:srgbClr val="414042"/>
                </a:solidFill>
                <a:latin typeface="Comic Sans MS" panose="030F0702030302020204" pitchFamily="66" charset="0"/>
              </a:rPr>
              <a:t>There were </a:t>
            </a:r>
            <a:r>
              <a:rPr lang="en-GB" altLang="en-US" sz="2000" u="sng" dirty="0">
                <a:solidFill>
                  <a:srgbClr val="0070C0"/>
                </a:solidFill>
                <a:latin typeface="Comic Sans MS" panose="030F0702030302020204" pitchFamily="66" charset="0"/>
              </a:rPr>
              <a:t>old</a:t>
            </a:r>
            <a:r>
              <a:rPr lang="en-GB" altLang="en-US" sz="2000" dirty="0">
                <a:solidFill>
                  <a:srgbClr val="0070C0"/>
                </a:solidFill>
                <a:latin typeface="Comic Sans MS" panose="030F0702030302020204" pitchFamily="66" charset="0"/>
              </a:rPr>
              <a:t> </a:t>
            </a:r>
            <a:r>
              <a:rPr lang="en-GB" altLang="en-US" sz="2000" dirty="0">
                <a:solidFill>
                  <a:srgbClr val="414042"/>
                </a:solidFill>
                <a:latin typeface="Comic Sans MS" panose="030F0702030302020204" pitchFamily="66" charset="0"/>
              </a:rPr>
              <a:t>leaves and </a:t>
            </a:r>
            <a:r>
              <a:rPr lang="en-GB" altLang="en-US" sz="2000" u="sng" dirty="0">
                <a:solidFill>
                  <a:srgbClr val="0070C0"/>
                </a:solidFill>
                <a:latin typeface="Comic Sans MS" panose="030F0702030302020204" pitchFamily="66" charset="0"/>
              </a:rPr>
              <a:t>dead</a:t>
            </a:r>
            <a:r>
              <a:rPr lang="en-GB" altLang="en-US" sz="2000" dirty="0">
                <a:solidFill>
                  <a:srgbClr val="0070C0"/>
                </a:solidFill>
                <a:latin typeface="Comic Sans MS" panose="030F0702030302020204" pitchFamily="66" charset="0"/>
              </a:rPr>
              <a:t> </a:t>
            </a:r>
            <a:r>
              <a:rPr lang="en-GB" altLang="en-US" sz="2000" dirty="0">
                <a:solidFill>
                  <a:srgbClr val="414042"/>
                </a:solidFill>
                <a:latin typeface="Comic Sans MS" panose="030F0702030302020204" pitchFamily="66" charset="0"/>
              </a:rPr>
              <a:t>branches on the ground.</a:t>
            </a:r>
          </a:p>
          <a:p>
            <a:pPr>
              <a:spcBef>
                <a:spcPts val="1500"/>
              </a:spcBef>
            </a:pPr>
            <a:r>
              <a:rPr lang="en-GB" altLang="en-US" sz="2000" dirty="0">
                <a:solidFill>
                  <a:srgbClr val="414042"/>
                </a:solidFill>
                <a:latin typeface="Comic Sans MS" panose="030F0702030302020204" pitchFamily="66" charset="0"/>
              </a:rPr>
              <a:t>Ivy grew up the </a:t>
            </a:r>
            <a:r>
              <a:rPr lang="en-GB" altLang="en-US" sz="2000" u="sng" dirty="0">
                <a:solidFill>
                  <a:srgbClr val="0070C0"/>
                </a:solidFill>
                <a:latin typeface="Comic Sans MS" panose="030F0702030302020204" pitchFamily="66" charset="0"/>
              </a:rPr>
              <a:t>tall</a:t>
            </a:r>
            <a:r>
              <a:rPr lang="en-GB" altLang="en-US" sz="2000" dirty="0">
                <a:solidFill>
                  <a:srgbClr val="0070C0"/>
                </a:solidFill>
                <a:latin typeface="Comic Sans MS" panose="030F0702030302020204" pitchFamily="66" charset="0"/>
              </a:rPr>
              <a:t> </a:t>
            </a:r>
            <a:r>
              <a:rPr lang="en-GB" altLang="en-US" sz="2000" dirty="0">
                <a:solidFill>
                  <a:srgbClr val="414042"/>
                </a:solidFill>
                <a:latin typeface="Comic Sans MS" panose="030F0702030302020204" pitchFamily="66" charset="0"/>
              </a:rPr>
              <a:t>trees.</a:t>
            </a:r>
          </a:p>
          <a:p>
            <a:pPr>
              <a:spcBef>
                <a:spcPts val="1500"/>
              </a:spcBef>
            </a:pPr>
            <a:r>
              <a:rPr lang="en-GB" altLang="en-US" sz="2000" dirty="0">
                <a:solidFill>
                  <a:srgbClr val="414042"/>
                </a:solidFill>
                <a:latin typeface="Comic Sans MS" panose="030F0702030302020204" pitchFamily="66" charset="0"/>
              </a:rPr>
              <a:t>I was </a:t>
            </a:r>
            <a:r>
              <a:rPr lang="en-GB" altLang="en-US" sz="2000" u="sng" dirty="0">
                <a:solidFill>
                  <a:srgbClr val="0070C0"/>
                </a:solidFill>
                <a:latin typeface="Comic Sans MS" panose="030F0702030302020204" pitchFamily="66" charset="0"/>
              </a:rPr>
              <a:t>glad</a:t>
            </a:r>
            <a:r>
              <a:rPr lang="en-GB" altLang="en-US" sz="2000" dirty="0">
                <a:solidFill>
                  <a:srgbClr val="0070C0"/>
                </a:solidFill>
                <a:latin typeface="Comic Sans MS" panose="030F0702030302020204" pitchFamily="66" charset="0"/>
              </a:rPr>
              <a:t> </a:t>
            </a:r>
            <a:r>
              <a:rPr lang="en-GB" altLang="en-US" sz="2000" dirty="0">
                <a:solidFill>
                  <a:srgbClr val="414042"/>
                </a:solidFill>
                <a:latin typeface="Comic Sans MS" panose="030F0702030302020204" pitchFamily="66" charset="0"/>
              </a:rPr>
              <a:t>to leave it and go home.</a:t>
            </a:r>
          </a:p>
        </p:txBody>
      </p:sp>
    </p:spTree>
    <p:extLst>
      <p:ext uri="{BB962C8B-B14F-4D97-AF65-F5344CB8AC3E}">
        <p14:creationId xmlns:p14="http://schemas.microsoft.com/office/powerpoint/2010/main" val="14202087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7C27B0F-B54B-5747-8C15-3DA6E8E47F05}"/>
              </a:ext>
            </a:extLst>
          </p:cNvPr>
          <p:cNvGrpSpPr/>
          <p:nvPr/>
        </p:nvGrpSpPr>
        <p:grpSpPr>
          <a:xfrm>
            <a:off x="7605823" y="3801300"/>
            <a:ext cx="2586551" cy="2217550"/>
            <a:chOff x="4540559" y="2378539"/>
            <a:chExt cx="4566620" cy="3733483"/>
          </a:xfrm>
        </p:grpSpPr>
        <p:pic>
          <p:nvPicPr>
            <p:cNvPr id="8" name="Picture 7" descr="A picture containing text&#10;&#10;Description automatically generated">
              <a:extLst>
                <a:ext uri="{FF2B5EF4-FFF2-40B4-BE49-F238E27FC236}">
                  <a16:creationId xmlns:a16="http://schemas.microsoft.com/office/drawing/2014/main" id="{4E7C2173-D91C-4944-9424-B786C54674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9" name="Oval 8">
              <a:extLst>
                <a:ext uri="{FF2B5EF4-FFF2-40B4-BE49-F238E27FC236}">
                  <a16:creationId xmlns:a16="http://schemas.microsoft.com/office/drawing/2014/main" id="{475F38BE-50D4-7747-9046-7C02CAF2DA4C}"/>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 Box 2">
            <a:extLst>
              <a:ext uri="{FF2B5EF4-FFF2-40B4-BE49-F238E27FC236}">
                <a16:creationId xmlns:a16="http://schemas.microsoft.com/office/drawing/2014/main" id="{CE740BE6-D505-7B47-9A3F-5FEBB2CB775C}"/>
              </a:ext>
            </a:extLst>
          </p:cNvPr>
          <p:cNvSpPr txBox="1">
            <a:spLocks noChangeArrowheads="1"/>
          </p:cNvSpPr>
          <p:nvPr/>
        </p:nvSpPr>
        <p:spPr bwMode="auto">
          <a:xfrm>
            <a:off x="1343246" y="1014924"/>
            <a:ext cx="9997854" cy="3541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500" dirty="0">
                <a:solidFill>
                  <a:srgbClr val="414042"/>
                </a:solidFill>
                <a:latin typeface="Comic Sans MS" panose="030F0702030302020204" pitchFamily="66" charset="0"/>
              </a:rPr>
              <a:t>Replace with antonyms - choose words which </a:t>
            </a:r>
            <a:r>
              <a:rPr lang="en-GB" altLang="en-US" sz="2500" b="1" dirty="0">
                <a:solidFill>
                  <a:srgbClr val="414042"/>
                </a:solidFill>
                <a:latin typeface="Comic Sans MS" panose="030F0702030302020204" pitchFamily="66" charset="0"/>
              </a:rPr>
              <a:t>change</a:t>
            </a:r>
            <a:r>
              <a:rPr lang="en-GB" altLang="en-US" sz="2500" dirty="0">
                <a:solidFill>
                  <a:srgbClr val="414042"/>
                </a:solidFill>
                <a:latin typeface="Comic Sans MS" panose="030F0702030302020204" pitchFamily="66" charset="0"/>
              </a:rPr>
              <a:t> the meaning:</a:t>
            </a:r>
          </a:p>
          <a:p>
            <a:pPr>
              <a:spcBef>
                <a:spcPts val="2000"/>
              </a:spcBef>
            </a:pPr>
            <a:r>
              <a:rPr lang="en-GB" altLang="en-US" sz="2000" dirty="0">
                <a:solidFill>
                  <a:srgbClr val="414042"/>
                </a:solidFill>
                <a:latin typeface="Comic Sans MS" panose="030F0702030302020204" pitchFamily="66" charset="0"/>
              </a:rPr>
              <a:t>My mum was very </a:t>
            </a:r>
            <a:r>
              <a:rPr lang="en-GB" altLang="en-US" sz="2000" dirty="0">
                <a:solidFill>
                  <a:srgbClr val="0070C0"/>
                </a:solidFill>
                <a:latin typeface="Comic Sans MS" panose="030F0702030302020204" pitchFamily="66" charset="0"/>
              </a:rPr>
              <a:t>pleased/happy </a:t>
            </a:r>
            <a:r>
              <a:rPr lang="en-GB" altLang="en-US" sz="2000" dirty="0">
                <a:solidFill>
                  <a:srgbClr val="414042"/>
                </a:solidFill>
                <a:latin typeface="Comic Sans MS" panose="030F0702030302020204" pitchFamily="66" charset="0"/>
              </a:rPr>
              <a:t>when I was home </a:t>
            </a:r>
            <a:r>
              <a:rPr lang="en-GB" altLang="en-US" sz="2000" dirty="0">
                <a:solidFill>
                  <a:srgbClr val="0070C0"/>
                </a:solidFill>
                <a:latin typeface="Comic Sans MS" panose="030F0702030302020204" pitchFamily="66" charset="0"/>
              </a:rPr>
              <a:t>early</a:t>
            </a:r>
            <a:r>
              <a:rPr lang="en-GB" altLang="en-US" sz="2000" dirty="0">
                <a:solidFill>
                  <a:srgbClr val="414042"/>
                </a:solidFill>
                <a:latin typeface="Comic Sans MS" panose="030F0702030302020204" pitchFamily="66" charset="0"/>
              </a:rPr>
              <a:t>.</a:t>
            </a:r>
          </a:p>
          <a:p>
            <a:pPr>
              <a:spcBef>
                <a:spcPts val="1500"/>
              </a:spcBef>
            </a:pPr>
            <a:r>
              <a:rPr lang="en-GB" altLang="en-US" sz="2000" dirty="0">
                <a:solidFill>
                  <a:srgbClr val="414042"/>
                </a:solidFill>
                <a:latin typeface="Comic Sans MS" panose="030F0702030302020204" pitchFamily="66" charset="0"/>
              </a:rPr>
              <a:t>I had </a:t>
            </a:r>
            <a:r>
              <a:rPr lang="en-GB" altLang="en-US" sz="2000" dirty="0">
                <a:solidFill>
                  <a:srgbClr val="0070C0"/>
                </a:solidFill>
                <a:latin typeface="Comic Sans MS" panose="030F0702030302020204" pitchFamily="66" charset="0"/>
              </a:rPr>
              <a:t>trekked/hiked </a:t>
            </a:r>
            <a:r>
              <a:rPr lang="en-GB" altLang="en-US" sz="2000" dirty="0">
                <a:solidFill>
                  <a:srgbClr val="414042"/>
                </a:solidFill>
                <a:latin typeface="Comic Sans MS" panose="030F0702030302020204" pitchFamily="66" charset="0"/>
              </a:rPr>
              <a:t>home through the </a:t>
            </a:r>
            <a:r>
              <a:rPr lang="en-GB" altLang="en-US" sz="2000" dirty="0">
                <a:solidFill>
                  <a:srgbClr val="0070C0"/>
                </a:solidFill>
                <a:latin typeface="Comic Sans MS" panose="030F0702030302020204" pitchFamily="66" charset="0"/>
              </a:rPr>
              <a:t>bright/sunny </a:t>
            </a:r>
            <a:r>
              <a:rPr lang="en-GB" altLang="en-US" sz="2000" dirty="0">
                <a:solidFill>
                  <a:srgbClr val="414042"/>
                </a:solidFill>
                <a:latin typeface="Comic Sans MS" panose="030F0702030302020204" pitchFamily="66" charset="0"/>
              </a:rPr>
              <a:t>forest.</a:t>
            </a:r>
          </a:p>
          <a:p>
            <a:pPr>
              <a:spcBef>
                <a:spcPts val="1500"/>
              </a:spcBef>
            </a:pPr>
            <a:r>
              <a:rPr lang="en-GB" altLang="en-US" sz="2000" dirty="0">
                <a:solidFill>
                  <a:srgbClr val="414042"/>
                </a:solidFill>
                <a:latin typeface="Comic Sans MS" panose="030F0702030302020204" pitchFamily="66" charset="0"/>
              </a:rPr>
              <a:t>The forest was a </a:t>
            </a:r>
            <a:r>
              <a:rPr lang="en-GB" altLang="en-US" sz="2000" dirty="0">
                <a:solidFill>
                  <a:srgbClr val="0070C0"/>
                </a:solidFill>
                <a:latin typeface="Comic Sans MS" panose="030F0702030302020204" pitchFamily="66" charset="0"/>
              </a:rPr>
              <a:t>lovely/curving </a:t>
            </a:r>
            <a:r>
              <a:rPr lang="en-GB" altLang="en-US" sz="2000" dirty="0">
                <a:solidFill>
                  <a:srgbClr val="414042"/>
                </a:solidFill>
                <a:latin typeface="Comic Sans MS" panose="030F0702030302020204" pitchFamily="66" charset="0"/>
              </a:rPr>
              <a:t>tangle of </a:t>
            </a:r>
            <a:r>
              <a:rPr lang="en-GB" altLang="en-US" sz="2000" dirty="0">
                <a:solidFill>
                  <a:srgbClr val="0070C0"/>
                </a:solidFill>
                <a:latin typeface="Comic Sans MS" panose="030F0702030302020204" pitchFamily="66" charset="0"/>
              </a:rPr>
              <a:t>quiet/hidden </a:t>
            </a:r>
            <a:r>
              <a:rPr lang="en-GB" altLang="en-US" sz="2000" dirty="0">
                <a:solidFill>
                  <a:srgbClr val="414042"/>
                </a:solidFill>
                <a:latin typeface="Comic Sans MS" panose="030F0702030302020204" pitchFamily="66" charset="0"/>
              </a:rPr>
              <a:t>paths.</a:t>
            </a:r>
          </a:p>
          <a:p>
            <a:pPr>
              <a:spcBef>
                <a:spcPts val="1500"/>
              </a:spcBef>
            </a:pPr>
            <a:r>
              <a:rPr lang="en-GB" altLang="en-US" sz="2000" dirty="0">
                <a:solidFill>
                  <a:srgbClr val="414042"/>
                </a:solidFill>
                <a:latin typeface="Comic Sans MS" panose="030F0702030302020204" pitchFamily="66" charset="0"/>
              </a:rPr>
              <a:t>There were </a:t>
            </a:r>
            <a:r>
              <a:rPr lang="en-GB" altLang="en-US" sz="2000" dirty="0">
                <a:solidFill>
                  <a:srgbClr val="0070C0"/>
                </a:solidFill>
                <a:latin typeface="Comic Sans MS" panose="030F0702030302020204" pitchFamily="66" charset="0"/>
              </a:rPr>
              <a:t>orange/autumn </a:t>
            </a:r>
            <a:r>
              <a:rPr lang="en-GB" altLang="en-US" sz="2000" dirty="0">
                <a:solidFill>
                  <a:srgbClr val="414042"/>
                </a:solidFill>
                <a:latin typeface="Comic Sans MS" panose="030F0702030302020204" pitchFamily="66" charset="0"/>
              </a:rPr>
              <a:t>leaves and </a:t>
            </a:r>
            <a:r>
              <a:rPr lang="en-GB" altLang="en-US" sz="2000" dirty="0">
                <a:solidFill>
                  <a:srgbClr val="0070C0"/>
                </a:solidFill>
                <a:latin typeface="Comic Sans MS" panose="030F0702030302020204" pitchFamily="66" charset="0"/>
              </a:rPr>
              <a:t>slender/smooth </a:t>
            </a:r>
            <a:r>
              <a:rPr lang="en-GB" altLang="en-US" sz="2000" dirty="0">
                <a:solidFill>
                  <a:srgbClr val="414042"/>
                </a:solidFill>
                <a:latin typeface="Comic Sans MS" panose="030F0702030302020204" pitchFamily="66" charset="0"/>
              </a:rPr>
              <a:t>branches on the ground.</a:t>
            </a:r>
          </a:p>
          <a:p>
            <a:pPr>
              <a:spcBef>
                <a:spcPts val="1500"/>
              </a:spcBef>
            </a:pPr>
            <a:r>
              <a:rPr lang="en-GB" altLang="en-US" sz="2000" dirty="0">
                <a:solidFill>
                  <a:srgbClr val="414042"/>
                </a:solidFill>
                <a:latin typeface="Comic Sans MS" panose="030F0702030302020204" pitchFamily="66" charset="0"/>
              </a:rPr>
              <a:t>Ivy grew up the </a:t>
            </a:r>
            <a:r>
              <a:rPr lang="en-GB" altLang="en-US" sz="2000" dirty="0">
                <a:solidFill>
                  <a:srgbClr val="0070C0"/>
                </a:solidFill>
                <a:latin typeface="Comic Sans MS" panose="030F0702030302020204" pitchFamily="66" charset="0"/>
              </a:rPr>
              <a:t>soaring/waving </a:t>
            </a:r>
            <a:r>
              <a:rPr lang="en-GB" altLang="en-US" sz="2000" dirty="0">
                <a:solidFill>
                  <a:srgbClr val="414042"/>
                </a:solidFill>
                <a:latin typeface="Comic Sans MS" panose="030F0702030302020204" pitchFamily="66" charset="0"/>
              </a:rPr>
              <a:t>trees.</a:t>
            </a:r>
          </a:p>
          <a:p>
            <a:pPr>
              <a:spcBef>
                <a:spcPts val="1500"/>
              </a:spcBef>
            </a:pPr>
            <a:r>
              <a:rPr lang="en-GB" altLang="en-US" sz="2000" dirty="0">
                <a:solidFill>
                  <a:srgbClr val="414042"/>
                </a:solidFill>
                <a:latin typeface="Comic Sans MS" panose="030F0702030302020204" pitchFamily="66" charset="0"/>
              </a:rPr>
              <a:t>I was </a:t>
            </a:r>
            <a:r>
              <a:rPr lang="en-GB" altLang="en-US" sz="2000" dirty="0">
                <a:solidFill>
                  <a:srgbClr val="0070C0"/>
                </a:solidFill>
                <a:latin typeface="Comic Sans MS" panose="030F0702030302020204" pitchFamily="66" charset="0"/>
              </a:rPr>
              <a:t>sad/upset </a:t>
            </a:r>
            <a:r>
              <a:rPr lang="en-GB" altLang="en-US" sz="2000" dirty="0">
                <a:solidFill>
                  <a:srgbClr val="414042"/>
                </a:solidFill>
                <a:latin typeface="Comic Sans MS" panose="030F0702030302020204" pitchFamily="66" charset="0"/>
              </a:rPr>
              <a:t>to leave it and go home.</a:t>
            </a:r>
          </a:p>
        </p:txBody>
      </p:sp>
    </p:spTree>
    <p:extLst>
      <p:ext uri="{BB962C8B-B14F-4D97-AF65-F5344CB8AC3E}">
        <p14:creationId xmlns:p14="http://schemas.microsoft.com/office/powerpoint/2010/main" val="18117135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oup 55">
            <a:extLst>
              <a:ext uri="{FF2B5EF4-FFF2-40B4-BE49-F238E27FC236}">
                <a16:creationId xmlns:a16="http://schemas.microsoft.com/office/drawing/2014/main" id="{D87061A0-865E-5942-B779-0A0373220E68}"/>
              </a:ext>
            </a:extLst>
          </p:cNvPr>
          <p:cNvGraphicFramePr>
            <a:graphicFrameLocks noGrp="1"/>
          </p:cNvGraphicFramePr>
          <p:nvPr>
            <p:extLst>
              <p:ext uri="{D42A27DB-BD31-4B8C-83A1-F6EECF244321}">
                <p14:modId xmlns:p14="http://schemas.microsoft.com/office/powerpoint/2010/main" val="4291206860"/>
              </p:ext>
            </p:extLst>
          </p:nvPr>
        </p:nvGraphicFramePr>
        <p:xfrm>
          <a:off x="1186881" y="662984"/>
          <a:ext cx="9818238" cy="5400030"/>
        </p:xfrm>
        <a:graphic>
          <a:graphicData uri="http://schemas.openxmlformats.org/drawingml/2006/table">
            <a:tbl>
              <a:tblPr/>
              <a:tblGrid>
                <a:gridCol w="1635936">
                  <a:extLst>
                    <a:ext uri="{9D8B030D-6E8A-4147-A177-3AD203B41FA5}">
                      <a16:colId xmlns:a16="http://schemas.microsoft.com/office/drawing/2014/main" val="2728205759"/>
                    </a:ext>
                  </a:extLst>
                </a:gridCol>
                <a:gridCol w="1637248">
                  <a:extLst>
                    <a:ext uri="{9D8B030D-6E8A-4147-A177-3AD203B41FA5}">
                      <a16:colId xmlns:a16="http://schemas.microsoft.com/office/drawing/2014/main" val="2744114548"/>
                    </a:ext>
                  </a:extLst>
                </a:gridCol>
                <a:gridCol w="1635935">
                  <a:extLst>
                    <a:ext uri="{9D8B030D-6E8A-4147-A177-3AD203B41FA5}">
                      <a16:colId xmlns:a16="http://schemas.microsoft.com/office/drawing/2014/main" val="1792114578"/>
                    </a:ext>
                  </a:extLst>
                </a:gridCol>
                <a:gridCol w="1635936">
                  <a:extLst>
                    <a:ext uri="{9D8B030D-6E8A-4147-A177-3AD203B41FA5}">
                      <a16:colId xmlns:a16="http://schemas.microsoft.com/office/drawing/2014/main" val="1804996728"/>
                    </a:ext>
                  </a:extLst>
                </a:gridCol>
                <a:gridCol w="1637248">
                  <a:extLst>
                    <a:ext uri="{9D8B030D-6E8A-4147-A177-3AD203B41FA5}">
                      <a16:colId xmlns:a16="http://schemas.microsoft.com/office/drawing/2014/main" val="3110003780"/>
                    </a:ext>
                  </a:extLst>
                </a:gridCol>
                <a:gridCol w="1635935">
                  <a:extLst>
                    <a:ext uri="{9D8B030D-6E8A-4147-A177-3AD203B41FA5}">
                      <a16:colId xmlns:a16="http://schemas.microsoft.com/office/drawing/2014/main" val="4022188337"/>
                    </a:ext>
                  </a:extLst>
                </a:gridCol>
              </a:tblGrid>
              <a:tr h="9000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b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b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huge</a:t>
                      </a:r>
                    </a:p>
                  </a:txBody>
                  <a:tcPr marL="83008" marR="83008" marT="43164" marB="43164" anchor="ctr" horzOverflow="overflow">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 synonym for eerie?</a:t>
                      </a:r>
                    </a:p>
                  </a:txBody>
                  <a:tcPr marL="83008" marR="83008" marT="43164" marB="43164" anchor="ctr"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b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b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spooky</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for deep?</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shallow</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synonym for angry?</a:t>
                      </a:r>
                    </a:p>
                  </a:txBody>
                  <a:tcPr marL="83008" marR="83008" marT="43164" marB="43164" anchor="ctr" horzOverflow="overflow">
                    <a:lnL w="28575" cap="flat" cmpd="sng" algn="ctr">
                      <a:no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460072390"/>
                  </a:ext>
                </a:extLst>
              </a:tr>
              <a:tr h="9000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furious</a:t>
                      </a:r>
                    </a:p>
                  </a:txBody>
                  <a:tcPr marL="83008" marR="83008" marT="43164" marB="43164" anchor="ctr" horzOverflow="overflow">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a:t>
                      </a:r>
                      <a:b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b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for weak?</a:t>
                      </a:r>
                    </a:p>
                  </a:txBody>
                  <a:tcPr marL="83008" marR="83008" marT="43164" marB="43164" anchor="ctr"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strong</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 synonym for fast?</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b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b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quick</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for happy?</a:t>
                      </a:r>
                    </a:p>
                  </a:txBody>
                  <a:tcPr marL="83008" marR="83008" marT="43164" marB="43164" anchor="ctr" horzOverflow="overflow">
                    <a:lnL w="28575" cap="flat" cmpd="sng" algn="ctr">
                      <a:no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239652407"/>
                  </a:ext>
                </a:extLst>
              </a:tr>
              <a:tr h="9000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unhappy</a:t>
                      </a:r>
                    </a:p>
                  </a:txBody>
                  <a:tcPr marL="83008" marR="83008" marT="43164" marB="43164" anchor="ctr" horzOverflow="overflow">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 synonym for lovely?</a:t>
                      </a:r>
                    </a:p>
                  </a:txBody>
                  <a:tcPr marL="83008" marR="83008" marT="43164" marB="43164" anchor="ctr"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gorgeous</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for equal?</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414042"/>
                          </a:solidFill>
                          <a:effectLst/>
                          <a:latin typeface="Comic Sans MS" panose="030F0702030302020204" pitchFamily="66" charset="0"/>
                          <a:cs typeface="Arial" panose="020B0604020202020204" pitchFamily="34" charset="0"/>
                        </a:rPr>
                        <a:t>I have </a:t>
                      </a:r>
                      <a:r>
                        <a:rPr kumimoji="0" lang="en-GB" altLang="en-US" sz="1600" b="1" i="0" u="none" strike="noStrike" cap="none" normalizeH="0" baseline="0">
                          <a:ln>
                            <a:noFill/>
                          </a:ln>
                          <a:solidFill>
                            <a:srgbClr val="414042"/>
                          </a:solidFill>
                          <a:effectLst/>
                          <a:latin typeface="Comic Sans MS" panose="030F0702030302020204" pitchFamily="66" charset="0"/>
                          <a:cs typeface="Arial" panose="020B0604020202020204" pitchFamily="34" charset="0"/>
                        </a:rPr>
                        <a:t>unequal</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 synonym for hungry?</a:t>
                      </a:r>
                    </a:p>
                  </a:txBody>
                  <a:tcPr marL="83008" marR="83008" marT="43164" marB="43164" anchor="ctr" horzOverflow="overflow">
                    <a:lnL w="28575" cap="flat" cmpd="sng" algn="ctr">
                      <a:no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4105093964"/>
                  </a:ext>
                </a:extLst>
              </a:tr>
              <a:tr h="9000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starving</a:t>
                      </a:r>
                    </a:p>
                  </a:txBody>
                  <a:tcPr marL="83008" marR="83008" marT="43164" marB="43164" anchor="ctr" horzOverflow="overflow">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a:t>
                      </a:r>
                      <a:b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b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for big?</a:t>
                      </a:r>
                    </a:p>
                  </a:txBody>
                  <a:tcPr marL="83008" marR="83008" marT="43164" marB="43164" anchor="ctr"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b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b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small</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 synonym for loud?</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b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b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noisy</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a:t>
                      </a:r>
                      <a:b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b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for soft?</a:t>
                      </a:r>
                    </a:p>
                  </a:txBody>
                  <a:tcPr marL="83008" marR="83008" marT="43164" marB="43164" anchor="ctr" horzOverflow="overflow">
                    <a:lnL w="28575" cap="flat" cmpd="sng" algn="ctr">
                      <a:no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3496935087"/>
                  </a:ext>
                </a:extLst>
              </a:tr>
              <a:tr h="9000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b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b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hard</a:t>
                      </a:r>
                    </a:p>
                  </a:txBody>
                  <a:tcPr marL="83008" marR="83008" marT="43164" marB="43164" anchor="ctr" horzOverflow="overflow">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a:t>
                      </a:r>
                      <a:b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b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for healthy?</a:t>
                      </a:r>
                    </a:p>
                  </a:txBody>
                  <a:tcPr marL="83008" marR="83008" marT="43164" marB="43164" anchor="ctr"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unhealthy</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 synonym for thin?</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slender</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a:t>
                      </a:r>
                      <a:b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b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for reliable?</a:t>
                      </a:r>
                    </a:p>
                  </a:txBody>
                  <a:tcPr marL="83008" marR="83008" marT="43164" marB="43164" anchor="ctr" horzOverflow="overflow">
                    <a:lnL w="28575" cap="flat" cmpd="sng" algn="ctr">
                      <a:no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3559251074"/>
                  </a:ext>
                </a:extLst>
              </a:tr>
              <a:tr h="9000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unreliable</a:t>
                      </a:r>
                    </a:p>
                  </a:txBody>
                  <a:tcPr marL="83008" marR="83008" marT="43164" marB="43164" anchor="ctr" horzOverflow="overflow">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 synonym for yelled?</a:t>
                      </a:r>
                    </a:p>
                  </a:txBody>
                  <a:tcPr marL="83008" marR="83008" marT="43164" marB="43164" anchor="ctr"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shouted</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for pleasant?</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6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unpleasant</a:t>
                      </a:r>
                    </a:p>
                  </a:txBody>
                  <a:tcPr marL="83008" marR="83008" marT="43164" marB="43164" anchor="ctr" horzOverflow="overflow">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 synonym for dirty?</a:t>
                      </a:r>
                    </a:p>
                  </a:txBody>
                  <a:tcPr marL="83008" marR="83008" marT="43164" marB="43164" anchor="ctr" horzOverflow="overflow">
                    <a:lnL w="28575" cap="flat" cmpd="sng" algn="ctr">
                      <a:no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183910900"/>
                  </a:ext>
                </a:extLst>
              </a:tr>
            </a:tbl>
          </a:graphicData>
        </a:graphic>
      </p:graphicFrame>
    </p:spTree>
    <p:extLst>
      <p:ext uri="{BB962C8B-B14F-4D97-AF65-F5344CB8AC3E}">
        <p14:creationId xmlns:p14="http://schemas.microsoft.com/office/powerpoint/2010/main" val="28837150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oup 55">
            <a:extLst>
              <a:ext uri="{FF2B5EF4-FFF2-40B4-BE49-F238E27FC236}">
                <a16:creationId xmlns:a16="http://schemas.microsoft.com/office/drawing/2014/main" id="{0509577A-DA41-7545-9463-CD4139E8710B}"/>
              </a:ext>
            </a:extLst>
          </p:cNvPr>
          <p:cNvGraphicFramePr>
            <a:graphicFrameLocks noGrp="1"/>
          </p:cNvGraphicFramePr>
          <p:nvPr>
            <p:extLst>
              <p:ext uri="{D42A27DB-BD31-4B8C-83A1-F6EECF244321}">
                <p14:modId xmlns:p14="http://schemas.microsoft.com/office/powerpoint/2010/main" val="3963810701"/>
              </p:ext>
            </p:extLst>
          </p:nvPr>
        </p:nvGraphicFramePr>
        <p:xfrm>
          <a:off x="1186880" y="662983"/>
          <a:ext cx="9818238" cy="5499360"/>
        </p:xfrm>
        <a:graphic>
          <a:graphicData uri="http://schemas.openxmlformats.org/drawingml/2006/table">
            <a:tbl>
              <a:tblPr/>
              <a:tblGrid>
                <a:gridCol w="1635936">
                  <a:extLst>
                    <a:ext uri="{9D8B030D-6E8A-4147-A177-3AD203B41FA5}">
                      <a16:colId xmlns:a16="http://schemas.microsoft.com/office/drawing/2014/main" val="3133231349"/>
                    </a:ext>
                  </a:extLst>
                </a:gridCol>
                <a:gridCol w="1637248">
                  <a:extLst>
                    <a:ext uri="{9D8B030D-6E8A-4147-A177-3AD203B41FA5}">
                      <a16:colId xmlns:a16="http://schemas.microsoft.com/office/drawing/2014/main" val="3208362989"/>
                    </a:ext>
                  </a:extLst>
                </a:gridCol>
                <a:gridCol w="1635935">
                  <a:extLst>
                    <a:ext uri="{9D8B030D-6E8A-4147-A177-3AD203B41FA5}">
                      <a16:colId xmlns:a16="http://schemas.microsoft.com/office/drawing/2014/main" val="1333287295"/>
                    </a:ext>
                  </a:extLst>
                </a:gridCol>
                <a:gridCol w="1635936">
                  <a:extLst>
                    <a:ext uri="{9D8B030D-6E8A-4147-A177-3AD203B41FA5}">
                      <a16:colId xmlns:a16="http://schemas.microsoft.com/office/drawing/2014/main" val="1449962060"/>
                    </a:ext>
                  </a:extLst>
                </a:gridCol>
                <a:gridCol w="1637248">
                  <a:extLst>
                    <a:ext uri="{9D8B030D-6E8A-4147-A177-3AD203B41FA5}">
                      <a16:colId xmlns:a16="http://schemas.microsoft.com/office/drawing/2014/main" val="2332348605"/>
                    </a:ext>
                  </a:extLst>
                </a:gridCol>
                <a:gridCol w="1635935">
                  <a:extLst>
                    <a:ext uri="{9D8B030D-6E8A-4147-A177-3AD203B41FA5}">
                      <a16:colId xmlns:a16="http://schemas.microsoft.com/office/drawing/2014/main" val="3853770795"/>
                    </a:ext>
                  </a:extLst>
                </a:gridCol>
              </a:tblGrid>
              <a:tr h="9000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b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b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filthy</a:t>
                      </a:r>
                    </a:p>
                  </a:txBody>
                  <a:tcPr marL="90000" marR="90000" marT="46800" marB="46800" anchor="ctr"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a:t>
                      </a:r>
                      <a:b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b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for dry?</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b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b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soaking</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 synonym for strong?</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powerful</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for difficult?</a:t>
                      </a:r>
                    </a:p>
                  </a:txBody>
                  <a:tcPr marL="90000" marR="90000" marT="46800" marB="46800" anchor="ctr" horzOverflow="overflow">
                    <a:lnL w="28575" cap="flat" cmpd="sng" algn="ctr">
                      <a:no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267447836"/>
                  </a:ext>
                </a:extLst>
              </a:tr>
              <a:tr h="9000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easy</a:t>
                      </a:r>
                    </a:p>
                  </a:txBody>
                  <a:tcPr marL="90000" marR="90000" marT="46800" marB="46800" anchor="ctr"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 synonym for keen?</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eager</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for new?</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b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b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old</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 synonym for sweet?</a:t>
                      </a:r>
                    </a:p>
                  </a:txBody>
                  <a:tcPr marL="90000" marR="90000" marT="46800" marB="46800" anchor="ctr" horzOverflow="overflow">
                    <a:lnL w="28575" cap="flat" cmpd="sng" algn="ctr">
                      <a:noFill/>
                      <a:prstDash val="solid"/>
                      <a:round/>
                      <a:headEnd type="none" w="med" len="med"/>
                      <a:tailEnd type="none" w="med" len="med"/>
                    </a:lnL>
                    <a:lnR w="38100" cap="flat" cmpd="sng" algn="ctr">
                      <a:solidFill>
                        <a:srgbClr val="0070C0"/>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117364703"/>
                  </a:ext>
                </a:extLst>
              </a:tr>
              <a:tr h="9000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a:t>
                      </a: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 sugary</a:t>
                      </a:r>
                    </a:p>
                  </a:txBody>
                  <a:tcPr marL="90000" marR="90000" marT="46800" marB="46800" anchor="ctr"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for sensible?</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a:t>
                      </a: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 </a:t>
                      </a:r>
                      <a:b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b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silly</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 synonym for tired?</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a:ln>
                            <a:noFill/>
                          </a:ln>
                          <a:solidFill>
                            <a:srgbClr val="414042"/>
                          </a:solidFill>
                          <a:effectLst/>
                          <a:latin typeface="Comic Sans MS" panose="030F0702030302020204" pitchFamily="66" charset="0"/>
                          <a:cs typeface="Arial" panose="020B0604020202020204" pitchFamily="34" charset="0"/>
                        </a:rPr>
                        <a:t>I have</a:t>
                      </a:r>
                      <a:r>
                        <a:rPr kumimoji="0" lang="en-GB" altLang="en-US" sz="1800" b="1" i="0" u="none" strike="noStrike" cap="none" normalizeH="0" baseline="0">
                          <a:ln>
                            <a:noFill/>
                          </a:ln>
                          <a:solidFill>
                            <a:srgbClr val="414042"/>
                          </a:solidFill>
                          <a:effectLst/>
                          <a:latin typeface="Comic Sans MS" panose="030F0702030302020204" pitchFamily="66" charset="0"/>
                          <a:cs typeface="Arial" panose="020B0604020202020204" pitchFamily="34" charset="0"/>
                        </a:rPr>
                        <a:t> sleepy</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for careful?</a:t>
                      </a:r>
                    </a:p>
                  </a:txBody>
                  <a:tcPr marL="90000" marR="90000" marT="46800" marB="46800" anchor="ctr" horzOverflow="overflow">
                    <a:lnL w="28575" cap="flat" cmpd="sng" algn="ctr">
                      <a:noFill/>
                      <a:prstDash val="solid"/>
                      <a:round/>
                      <a:headEnd type="none" w="med" len="med"/>
                      <a:tailEnd type="none" w="med" len="med"/>
                    </a:lnL>
                    <a:lnR w="38100" cap="flat" cmpd="sng" algn="ctr">
                      <a:solidFill>
                        <a:srgbClr val="0070C0"/>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285202585"/>
                  </a:ext>
                </a:extLst>
              </a:tr>
              <a:tr h="9000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a:t>
                      </a: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 careless</a:t>
                      </a:r>
                    </a:p>
                  </a:txBody>
                  <a:tcPr marL="90000" marR="90000" marT="46800" marB="46800" anchor="ctr"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 synonym for fragile?</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a:t>
                      </a: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 delicate</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for polite?</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a:t>
                      </a: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 impolite</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for busy?</a:t>
                      </a:r>
                    </a:p>
                  </a:txBody>
                  <a:tcPr marL="90000" marR="90000" marT="46800" marB="46800" anchor="ctr" horzOverflow="overflow">
                    <a:lnL w="28575" cap="flat" cmpd="sng" algn="ctr">
                      <a:noFill/>
                      <a:prstDash val="solid"/>
                      <a:round/>
                      <a:headEnd type="none" w="med" len="med"/>
                      <a:tailEnd type="none" w="med" len="med"/>
                    </a:lnL>
                    <a:lnR w="38100" cap="flat" cmpd="sng" algn="ctr">
                      <a:solidFill>
                        <a:srgbClr val="0070C0"/>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53199854"/>
                  </a:ext>
                </a:extLst>
              </a:tr>
              <a:tr h="9000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a:t>
                      </a: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 </a:t>
                      </a:r>
                      <a:b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b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idle</a:t>
                      </a:r>
                    </a:p>
                  </a:txBody>
                  <a:tcPr marL="90000" marR="90000" marT="46800" marB="46800" anchor="ctr"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for tidy?</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a:t>
                      </a: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 untidy</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 synonym for remember?</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a:t>
                      </a: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 recall</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for tightly? </a:t>
                      </a:r>
                    </a:p>
                  </a:txBody>
                  <a:tcPr marL="90000" marR="90000" marT="46800" marB="46800" anchor="ctr" horzOverflow="overflow">
                    <a:lnL w="28575" cap="flat" cmpd="sng" algn="ctr">
                      <a:noFill/>
                      <a:prstDash val="solid"/>
                      <a:round/>
                      <a:headEnd type="none" w="med" len="med"/>
                      <a:tailEnd type="none" w="med" len="med"/>
                    </a:lnL>
                    <a:lnR w="38100" cap="flat" cmpd="sng" algn="ctr">
                      <a:solidFill>
                        <a:srgbClr val="0070C0"/>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807433402"/>
                  </a:ext>
                </a:extLst>
              </a:tr>
              <a:tr h="9000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loosely</a:t>
                      </a:r>
                    </a:p>
                  </a:txBody>
                  <a:tcPr marL="90000" marR="90000" marT="46800" marB="46800" anchor="ctr"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 synonym for whisper?</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murmur</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an antonym for patient?</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 have </a:t>
                      </a:r>
                      <a:r>
                        <a:rPr kumimoji="0" lang="en-GB" altLang="en-US" sz="1800" b="1"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impatient</a:t>
                      </a:r>
                    </a:p>
                  </a:txBody>
                  <a:tcPr marL="90000" marR="90000" marT="46800" marB="46800" anchor="ctr" horzOverflow="overflow">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Who has a synonym for massive?</a:t>
                      </a:r>
                    </a:p>
                  </a:txBody>
                  <a:tcPr marL="90000" marR="90000" marT="46800" marB="46800" anchor="ctr" horzOverflow="overflow">
                    <a:lnL w="28575" cap="flat" cmpd="sng" algn="ctr">
                      <a:noFill/>
                      <a:prstDash val="solid"/>
                      <a:round/>
                      <a:headEnd type="none" w="med" len="med"/>
                      <a:tailEnd type="none" w="med" len="med"/>
                    </a:lnL>
                    <a:lnR w="38100" cap="flat" cmpd="sng" algn="ctr">
                      <a:solidFill>
                        <a:srgbClr val="0070C0"/>
                      </a:solidFill>
                      <a:prstDash val="solid"/>
                      <a:round/>
                      <a:headEnd type="none" w="med" len="med"/>
                      <a:tailEnd type="none" w="med" len="med"/>
                    </a:lnR>
                    <a:lnT w="28575" cap="flat" cmpd="sng" algn="ctr">
                      <a:solidFill>
                        <a:schemeClr val="bg1"/>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4098219731"/>
                  </a:ext>
                </a:extLst>
              </a:tr>
            </a:tbl>
          </a:graphicData>
        </a:graphic>
      </p:graphicFrame>
    </p:spTree>
    <p:extLst>
      <p:ext uri="{BB962C8B-B14F-4D97-AF65-F5344CB8AC3E}">
        <p14:creationId xmlns:p14="http://schemas.microsoft.com/office/powerpoint/2010/main" val="10527633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64951582-82F8-BE4C-98EB-84C936903E3A}"/>
              </a:ext>
            </a:extLst>
          </p:cNvPr>
          <p:cNvSpPr>
            <a:spLocks noChangeArrowheads="1"/>
          </p:cNvSpPr>
          <p:nvPr/>
        </p:nvSpPr>
        <p:spPr bwMode="auto">
          <a:xfrm>
            <a:off x="1141146" y="1264004"/>
            <a:ext cx="9790577" cy="1449628"/>
          </a:xfrm>
          <a:prstGeom prst="rect">
            <a:avLst/>
          </a:prstGeom>
          <a:noFill/>
          <a:ln>
            <a:noFill/>
          </a:ln>
          <a:effectLst/>
        </p:spPr>
        <p:txBody>
          <a:bodyPr wrap="square" anchor="ctr">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ct val="30000"/>
              </a:spcBef>
            </a:pPr>
            <a:r>
              <a:rPr lang="en-GB" altLang="en-US" dirty="0">
                <a:solidFill>
                  <a:srgbClr val="414042"/>
                </a:solidFill>
                <a:ea typeface="Microsoft YaHei" panose="020B0503020204020204" pitchFamily="34" charset="-122"/>
              </a:rPr>
              <a:t>Work in pairs.</a:t>
            </a:r>
          </a:p>
          <a:p>
            <a:pPr>
              <a:spcBef>
                <a:spcPct val="30000"/>
              </a:spcBef>
            </a:pPr>
            <a:r>
              <a:rPr lang="en-GB" altLang="en-US" dirty="0">
                <a:solidFill>
                  <a:srgbClr val="414042"/>
                </a:solidFill>
                <a:ea typeface="Microsoft YaHei" panose="020B0503020204020204" pitchFamily="34" charset="-122"/>
              </a:rPr>
              <a:t>You need materials to create posters for display, such as  a thesaurus, paper and pencils.</a:t>
            </a:r>
          </a:p>
          <a:p>
            <a:pPr>
              <a:spcBef>
                <a:spcPct val="30000"/>
              </a:spcBef>
            </a:pPr>
            <a:r>
              <a:rPr lang="en-GB" altLang="en-US" dirty="0">
                <a:solidFill>
                  <a:srgbClr val="414042"/>
                </a:solidFill>
                <a:ea typeface="Microsoft YaHei" panose="020B0503020204020204" pitchFamily="34" charset="-122"/>
              </a:rPr>
              <a:t>How many synonyms can you find for the adjectives you thought of? </a:t>
            </a:r>
          </a:p>
          <a:p>
            <a:pPr>
              <a:spcBef>
                <a:spcPct val="30000"/>
              </a:spcBef>
            </a:pPr>
            <a:r>
              <a:rPr lang="en-GB" altLang="en-US" dirty="0">
                <a:solidFill>
                  <a:srgbClr val="414042"/>
                </a:solidFill>
                <a:ea typeface="Microsoft YaHei" panose="020B0503020204020204" pitchFamily="34" charset="-122"/>
              </a:rPr>
              <a:t>You may need to find the root word. Take care – some may not fit! </a:t>
            </a:r>
          </a:p>
        </p:txBody>
      </p:sp>
      <p:sp>
        <p:nvSpPr>
          <p:cNvPr id="6" name="Text Box 61">
            <a:extLst>
              <a:ext uri="{FF2B5EF4-FFF2-40B4-BE49-F238E27FC236}">
                <a16:creationId xmlns:a16="http://schemas.microsoft.com/office/drawing/2014/main" id="{58F977D6-A7E0-B74A-9751-78C5D526F270}"/>
              </a:ext>
            </a:extLst>
          </p:cNvPr>
          <p:cNvSpPr txBox="1">
            <a:spLocks noChangeArrowheads="1"/>
          </p:cNvSpPr>
          <p:nvPr/>
        </p:nvSpPr>
        <p:spPr bwMode="auto">
          <a:xfrm>
            <a:off x="1178680" y="3071094"/>
            <a:ext cx="2124075" cy="406400"/>
          </a:xfrm>
          <a:prstGeom prst="rect">
            <a:avLst/>
          </a:prstGeom>
          <a:noFill/>
          <a:ln w="28575">
            <a:solidFill>
              <a:srgbClr val="0070C0"/>
            </a:solidFill>
            <a:prstDash val="solid"/>
            <a:miter lim="800000"/>
            <a:headEnd/>
            <a:tailEnd/>
          </a:ln>
          <a:effectLst/>
        </p:spPr>
        <p:txBody>
          <a:bodyPr>
            <a:spAutoFit/>
          </a:bodyPr>
          <a:lstStyle/>
          <a:p>
            <a:pPr algn="ctr">
              <a:spcBef>
                <a:spcPct val="50000"/>
              </a:spcBef>
            </a:pPr>
            <a:r>
              <a:rPr lang="en-GB" altLang="en-US" sz="2000" dirty="0">
                <a:solidFill>
                  <a:srgbClr val="414042"/>
                </a:solidFill>
                <a:latin typeface="Comic Sans MS" panose="030F0902030302020204" pitchFamily="66" charset="0"/>
              </a:rPr>
              <a:t>overgrown</a:t>
            </a:r>
          </a:p>
        </p:txBody>
      </p:sp>
      <p:sp>
        <p:nvSpPr>
          <p:cNvPr id="7" name="Text Box 62">
            <a:extLst>
              <a:ext uri="{FF2B5EF4-FFF2-40B4-BE49-F238E27FC236}">
                <a16:creationId xmlns:a16="http://schemas.microsoft.com/office/drawing/2014/main" id="{F645CA4B-56FD-B44C-8AC4-C2E3866C6BB5}"/>
              </a:ext>
            </a:extLst>
          </p:cNvPr>
          <p:cNvSpPr txBox="1">
            <a:spLocks noChangeArrowheads="1"/>
          </p:cNvSpPr>
          <p:nvPr/>
        </p:nvSpPr>
        <p:spPr bwMode="auto">
          <a:xfrm>
            <a:off x="1178681" y="3821977"/>
            <a:ext cx="2124075" cy="406400"/>
          </a:xfrm>
          <a:prstGeom prst="rect">
            <a:avLst/>
          </a:prstGeom>
          <a:noFill/>
          <a:ln w="28575">
            <a:solidFill>
              <a:srgbClr val="0070C0"/>
            </a:solidFill>
            <a:prstDash val="solid"/>
            <a:miter lim="800000"/>
            <a:headEnd/>
            <a:tailEnd/>
          </a:ln>
          <a:effectLst/>
        </p:spPr>
        <p:txBody>
          <a:bodyPr>
            <a:spAutoFit/>
          </a:bodyPr>
          <a:lstStyle/>
          <a:p>
            <a:pPr algn="ctr">
              <a:spcBef>
                <a:spcPct val="50000"/>
              </a:spcBef>
            </a:pPr>
            <a:r>
              <a:rPr lang="en-GB" altLang="en-US" sz="2000">
                <a:solidFill>
                  <a:srgbClr val="414042"/>
                </a:solidFill>
                <a:latin typeface="Comic Sans MS" panose="030F0902030302020204" pitchFamily="66" charset="0"/>
              </a:rPr>
              <a:t>eerie</a:t>
            </a:r>
          </a:p>
        </p:txBody>
      </p:sp>
      <p:sp>
        <p:nvSpPr>
          <p:cNvPr id="8" name="Text Box 65">
            <a:extLst>
              <a:ext uri="{FF2B5EF4-FFF2-40B4-BE49-F238E27FC236}">
                <a16:creationId xmlns:a16="http://schemas.microsoft.com/office/drawing/2014/main" id="{7677D9B6-A70A-1B42-8855-3AAE0A48FC58}"/>
              </a:ext>
            </a:extLst>
          </p:cNvPr>
          <p:cNvSpPr txBox="1">
            <a:spLocks noChangeArrowheads="1"/>
          </p:cNvSpPr>
          <p:nvPr/>
        </p:nvSpPr>
        <p:spPr bwMode="auto">
          <a:xfrm>
            <a:off x="1178680" y="4572860"/>
            <a:ext cx="2124075" cy="406400"/>
          </a:xfrm>
          <a:prstGeom prst="rect">
            <a:avLst/>
          </a:prstGeom>
          <a:noFill/>
          <a:ln w="28575">
            <a:solidFill>
              <a:srgbClr val="0070C0"/>
            </a:solidFill>
            <a:prstDash val="solid"/>
            <a:miter lim="800000"/>
            <a:headEnd/>
            <a:tailEnd/>
          </a:ln>
          <a:effectLst/>
        </p:spPr>
        <p:txBody>
          <a:bodyPr>
            <a:spAutoFit/>
          </a:bodyPr>
          <a:lstStyle/>
          <a:p>
            <a:pPr algn="ctr">
              <a:spcBef>
                <a:spcPct val="50000"/>
              </a:spcBef>
            </a:pPr>
            <a:r>
              <a:rPr lang="en-GB" altLang="en-US" sz="2000">
                <a:solidFill>
                  <a:srgbClr val="414042"/>
                </a:solidFill>
                <a:latin typeface="Comic Sans MS" panose="030F0902030302020204" pitchFamily="66" charset="0"/>
              </a:rPr>
              <a:t>dank</a:t>
            </a:r>
          </a:p>
        </p:txBody>
      </p:sp>
      <p:sp>
        <p:nvSpPr>
          <p:cNvPr id="9" name="Text Box 54">
            <a:extLst>
              <a:ext uri="{FF2B5EF4-FFF2-40B4-BE49-F238E27FC236}">
                <a16:creationId xmlns:a16="http://schemas.microsoft.com/office/drawing/2014/main" id="{3CA781DB-BFE3-3B40-855F-41967B387529}"/>
              </a:ext>
            </a:extLst>
          </p:cNvPr>
          <p:cNvSpPr txBox="1">
            <a:spLocks noChangeArrowheads="1"/>
          </p:cNvSpPr>
          <p:nvPr/>
        </p:nvSpPr>
        <p:spPr bwMode="auto">
          <a:xfrm>
            <a:off x="1178679" y="5323742"/>
            <a:ext cx="2124075" cy="406400"/>
          </a:xfrm>
          <a:prstGeom prst="rect">
            <a:avLst/>
          </a:prstGeom>
          <a:noFill/>
          <a:ln w="28575">
            <a:solidFill>
              <a:srgbClr val="0070C0"/>
            </a:solidFill>
            <a:prstDash val="solid"/>
            <a:miter lim="800000"/>
            <a:headEnd/>
            <a:tailEnd/>
          </a:ln>
          <a:effectLst/>
        </p:spPr>
        <p:txBody>
          <a:bodyPr>
            <a:spAutoFit/>
          </a:bodyPr>
          <a:lstStyle/>
          <a:p>
            <a:pPr algn="ctr">
              <a:spcBef>
                <a:spcPct val="50000"/>
              </a:spcBef>
            </a:pPr>
            <a:r>
              <a:rPr lang="en-GB" altLang="en-US" sz="2000">
                <a:solidFill>
                  <a:srgbClr val="414042"/>
                </a:solidFill>
                <a:latin typeface="Comic Sans MS" panose="030F0902030302020204" pitchFamily="66" charset="0"/>
              </a:rPr>
              <a:t>dark</a:t>
            </a:r>
          </a:p>
        </p:txBody>
      </p:sp>
      <p:sp>
        <p:nvSpPr>
          <p:cNvPr id="10" name="Text Box 66">
            <a:extLst>
              <a:ext uri="{FF2B5EF4-FFF2-40B4-BE49-F238E27FC236}">
                <a16:creationId xmlns:a16="http://schemas.microsoft.com/office/drawing/2014/main" id="{9683D1DF-8FE1-4E41-A8DE-C4C89DD630AE}"/>
              </a:ext>
            </a:extLst>
          </p:cNvPr>
          <p:cNvSpPr txBox="1">
            <a:spLocks noChangeArrowheads="1"/>
          </p:cNvSpPr>
          <p:nvPr/>
        </p:nvSpPr>
        <p:spPr bwMode="auto">
          <a:xfrm>
            <a:off x="3734872" y="3071094"/>
            <a:ext cx="2124075" cy="406400"/>
          </a:xfrm>
          <a:prstGeom prst="rect">
            <a:avLst/>
          </a:prstGeom>
          <a:noFill/>
          <a:ln w="28575">
            <a:solidFill>
              <a:srgbClr val="0070C0"/>
            </a:solidFill>
            <a:prstDash val="solid"/>
            <a:miter lim="800000"/>
            <a:headEnd/>
            <a:tailEnd/>
          </a:ln>
          <a:effectLst/>
        </p:spPr>
        <p:txBody>
          <a:bodyPr>
            <a:spAutoFit/>
          </a:bodyPr>
          <a:lstStyle/>
          <a:p>
            <a:pPr algn="ctr">
              <a:spcBef>
                <a:spcPct val="50000"/>
              </a:spcBef>
            </a:pPr>
            <a:r>
              <a:rPr lang="en-GB" altLang="en-US" sz="2000" dirty="0">
                <a:solidFill>
                  <a:srgbClr val="414042"/>
                </a:solidFill>
                <a:latin typeface="Comic Sans MS" panose="030F0902030302020204" pitchFamily="66" charset="0"/>
              </a:rPr>
              <a:t>musty</a:t>
            </a:r>
          </a:p>
        </p:txBody>
      </p:sp>
      <p:sp>
        <p:nvSpPr>
          <p:cNvPr id="11" name="Rectangle 50">
            <a:extLst>
              <a:ext uri="{FF2B5EF4-FFF2-40B4-BE49-F238E27FC236}">
                <a16:creationId xmlns:a16="http://schemas.microsoft.com/office/drawing/2014/main" id="{87118815-AFCB-5248-8570-038D20FBD043}"/>
              </a:ext>
            </a:extLst>
          </p:cNvPr>
          <p:cNvSpPr>
            <a:spLocks noChangeArrowheads="1"/>
          </p:cNvSpPr>
          <p:nvPr/>
        </p:nvSpPr>
        <p:spPr bwMode="auto">
          <a:xfrm>
            <a:off x="3734872" y="3827503"/>
            <a:ext cx="2124075" cy="406400"/>
          </a:xfrm>
          <a:prstGeom prst="rect">
            <a:avLst/>
          </a:prstGeom>
          <a:noFill/>
          <a:ln w="28575">
            <a:solidFill>
              <a:srgbClr val="0070C0"/>
            </a:solidFill>
            <a:prstDash val="solid"/>
            <a:miter lim="800000"/>
            <a:headEnd/>
            <a:tailEnd/>
          </a:ln>
          <a:effectLst/>
        </p:spPr>
        <p:txBody>
          <a:bodyPr wrap="square">
            <a:spAutoFit/>
          </a:bodyPr>
          <a:lstStyle/>
          <a:p>
            <a:pPr algn="ctr"/>
            <a:r>
              <a:rPr lang="en-GB" altLang="en-US" sz="2000" dirty="0">
                <a:solidFill>
                  <a:srgbClr val="414042"/>
                </a:solidFill>
                <a:latin typeface="Comic Sans MS" panose="030F0902030302020204" pitchFamily="66" charset="0"/>
              </a:rPr>
              <a:t>deep</a:t>
            </a:r>
          </a:p>
        </p:txBody>
      </p:sp>
      <p:sp>
        <p:nvSpPr>
          <p:cNvPr id="12" name="Text Box 53">
            <a:extLst>
              <a:ext uri="{FF2B5EF4-FFF2-40B4-BE49-F238E27FC236}">
                <a16:creationId xmlns:a16="http://schemas.microsoft.com/office/drawing/2014/main" id="{C3CE6E3D-8F69-7C4E-A1A6-8C8EFE5DA386}"/>
              </a:ext>
            </a:extLst>
          </p:cNvPr>
          <p:cNvSpPr txBox="1">
            <a:spLocks noChangeArrowheads="1"/>
          </p:cNvSpPr>
          <p:nvPr/>
        </p:nvSpPr>
        <p:spPr bwMode="auto">
          <a:xfrm>
            <a:off x="3734871" y="4583912"/>
            <a:ext cx="2124075" cy="406400"/>
          </a:xfrm>
          <a:prstGeom prst="rect">
            <a:avLst/>
          </a:prstGeom>
          <a:noFill/>
          <a:ln w="28575">
            <a:solidFill>
              <a:srgbClr val="0070C0"/>
            </a:solidFill>
            <a:prstDash val="solid"/>
            <a:miter lim="800000"/>
            <a:headEnd/>
            <a:tailEnd/>
          </a:ln>
          <a:effectLst/>
        </p:spPr>
        <p:txBody>
          <a:bodyPr>
            <a:spAutoFit/>
          </a:bodyPr>
          <a:lstStyle/>
          <a:p>
            <a:pPr algn="ctr">
              <a:spcBef>
                <a:spcPct val="50000"/>
              </a:spcBef>
            </a:pPr>
            <a:r>
              <a:rPr lang="en-GB" altLang="en-US" sz="2000">
                <a:solidFill>
                  <a:srgbClr val="414042"/>
                </a:solidFill>
                <a:latin typeface="Comic Sans MS" panose="030F0902030302020204" pitchFamily="66" charset="0"/>
              </a:rPr>
              <a:t>dense</a:t>
            </a:r>
          </a:p>
        </p:txBody>
      </p:sp>
      <p:sp>
        <p:nvSpPr>
          <p:cNvPr id="13" name="Text Box 56">
            <a:extLst>
              <a:ext uri="{FF2B5EF4-FFF2-40B4-BE49-F238E27FC236}">
                <a16:creationId xmlns:a16="http://schemas.microsoft.com/office/drawing/2014/main" id="{9C90B2E1-3389-C345-B2EF-17628FE4C48F}"/>
              </a:ext>
            </a:extLst>
          </p:cNvPr>
          <p:cNvSpPr txBox="1">
            <a:spLocks noChangeArrowheads="1"/>
          </p:cNvSpPr>
          <p:nvPr/>
        </p:nvSpPr>
        <p:spPr bwMode="auto">
          <a:xfrm>
            <a:off x="3734871" y="5340321"/>
            <a:ext cx="2124074" cy="406400"/>
          </a:xfrm>
          <a:prstGeom prst="rect">
            <a:avLst/>
          </a:prstGeom>
          <a:noFill/>
          <a:ln w="28575">
            <a:solidFill>
              <a:srgbClr val="0070C0"/>
            </a:solidFill>
            <a:prstDash val="solid"/>
            <a:miter lim="800000"/>
            <a:headEnd/>
            <a:tailEnd/>
          </a:ln>
          <a:effectLst/>
        </p:spPr>
        <p:txBody>
          <a:bodyPr wrap="square">
            <a:spAutoFit/>
          </a:bodyPr>
          <a:lstStyle/>
          <a:p>
            <a:pPr algn="ctr">
              <a:spcBef>
                <a:spcPct val="50000"/>
              </a:spcBef>
            </a:pPr>
            <a:r>
              <a:rPr lang="en-GB" altLang="en-US" sz="2000" dirty="0">
                <a:solidFill>
                  <a:srgbClr val="414042"/>
                </a:solidFill>
                <a:latin typeface="Comic Sans MS" panose="030F0902030302020204" pitchFamily="66" charset="0"/>
              </a:rPr>
              <a:t>damp</a:t>
            </a:r>
          </a:p>
        </p:txBody>
      </p:sp>
      <p:sp>
        <p:nvSpPr>
          <p:cNvPr id="14" name="Text Box 59">
            <a:extLst>
              <a:ext uri="{FF2B5EF4-FFF2-40B4-BE49-F238E27FC236}">
                <a16:creationId xmlns:a16="http://schemas.microsoft.com/office/drawing/2014/main" id="{07C9D5DA-49F7-7443-A353-B76C4037EA68}"/>
              </a:ext>
            </a:extLst>
          </p:cNvPr>
          <p:cNvSpPr txBox="1">
            <a:spLocks noChangeArrowheads="1"/>
          </p:cNvSpPr>
          <p:nvPr/>
        </p:nvSpPr>
        <p:spPr bwMode="auto">
          <a:xfrm>
            <a:off x="6271219" y="3071094"/>
            <a:ext cx="2124075" cy="406400"/>
          </a:xfrm>
          <a:prstGeom prst="rect">
            <a:avLst/>
          </a:prstGeom>
          <a:noFill/>
          <a:ln w="28575">
            <a:solidFill>
              <a:srgbClr val="0070C0"/>
            </a:solidFill>
            <a:prstDash val="solid"/>
            <a:miter lim="800000"/>
            <a:headEnd/>
            <a:tailEnd/>
          </a:ln>
          <a:effectLst/>
        </p:spPr>
        <p:txBody>
          <a:bodyPr>
            <a:spAutoFit/>
          </a:bodyPr>
          <a:lstStyle/>
          <a:p>
            <a:pPr algn="ctr">
              <a:spcBef>
                <a:spcPct val="50000"/>
              </a:spcBef>
            </a:pPr>
            <a:r>
              <a:rPr lang="en-GB" altLang="en-US" sz="2000" dirty="0">
                <a:solidFill>
                  <a:srgbClr val="414042"/>
                </a:solidFill>
                <a:latin typeface="Comic Sans MS" panose="030F0902030302020204" pitchFamily="66" charset="0"/>
              </a:rPr>
              <a:t>leafy</a:t>
            </a:r>
          </a:p>
        </p:txBody>
      </p:sp>
      <p:sp>
        <p:nvSpPr>
          <p:cNvPr id="15" name="Text Box 60">
            <a:extLst>
              <a:ext uri="{FF2B5EF4-FFF2-40B4-BE49-F238E27FC236}">
                <a16:creationId xmlns:a16="http://schemas.microsoft.com/office/drawing/2014/main" id="{611628FA-A554-5045-BDCC-FC3A2266A5DA}"/>
              </a:ext>
            </a:extLst>
          </p:cNvPr>
          <p:cNvSpPr txBox="1">
            <a:spLocks noChangeArrowheads="1"/>
          </p:cNvSpPr>
          <p:nvPr/>
        </p:nvSpPr>
        <p:spPr bwMode="auto">
          <a:xfrm>
            <a:off x="6271219" y="3840163"/>
            <a:ext cx="2124075" cy="406400"/>
          </a:xfrm>
          <a:prstGeom prst="rect">
            <a:avLst/>
          </a:prstGeom>
          <a:noFill/>
          <a:ln w="28575">
            <a:solidFill>
              <a:srgbClr val="0070C0"/>
            </a:solidFill>
            <a:prstDash val="solid"/>
            <a:miter lim="800000"/>
            <a:headEnd/>
            <a:tailEnd/>
          </a:ln>
          <a:effectLst/>
        </p:spPr>
        <p:txBody>
          <a:bodyPr>
            <a:spAutoFit/>
          </a:bodyPr>
          <a:lstStyle/>
          <a:p>
            <a:pPr algn="ctr">
              <a:spcBef>
                <a:spcPct val="50000"/>
              </a:spcBef>
            </a:pPr>
            <a:r>
              <a:rPr lang="en-GB" altLang="en-US" sz="2000" dirty="0">
                <a:solidFill>
                  <a:srgbClr val="414042"/>
                </a:solidFill>
                <a:latin typeface="Comic Sans MS" panose="030F0902030302020204" pitchFamily="66" charset="0"/>
              </a:rPr>
              <a:t>untrodden</a:t>
            </a:r>
          </a:p>
        </p:txBody>
      </p:sp>
      <p:sp>
        <p:nvSpPr>
          <p:cNvPr id="16" name="Text Box 63">
            <a:extLst>
              <a:ext uri="{FF2B5EF4-FFF2-40B4-BE49-F238E27FC236}">
                <a16:creationId xmlns:a16="http://schemas.microsoft.com/office/drawing/2014/main" id="{0D6AD95E-F176-1D49-A1B1-5611DC28EC4B}"/>
              </a:ext>
            </a:extLst>
          </p:cNvPr>
          <p:cNvSpPr txBox="1">
            <a:spLocks noChangeArrowheads="1"/>
          </p:cNvSpPr>
          <p:nvPr/>
        </p:nvSpPr>
        <p:spPr bwMode="auto">
          <a:xfrm>
            <a:off x="6271219" y="4587947"/>
            <a:ext cx="2124075" cy="406400"/>
          </a:xfrm>
          <a:prstGeom prst="rect">
            <a:avLst/>
          </a:prstGeom>
          <a:noFill/>
          <a:ln w="28575">
            <a:solidFill>
              <a:srgbClr val="0070C0"/>
            </a:solidFill>
            <a:prstDash val="solid"/>
            <a:miter lim="800000"/>
            <a:headEnd/>
            <a:tailEnd/>
          </a:ln>
          <a:effectLst/>
        </p:spPr>
        <p:txBody>
          <a:bodyPr wrap="square">
            <a:spAutoFit/>
          </a:bodyPr>
          <a:lstStyle/>
          <a:p>
            <a:pPr algn="ctr">
              <a:spcBef>
                <a:spcPct val="50000"/>
              </a:spcBef>
            </a:pPr>
            <a:r>
              <a:rPr lang="en-GB" altLang="en-US" sz="2000" dirty="0">
                <a:solidFill>
                  <a:srgbClr val="414042"/>
                </a:solidFill>
                <a:latin typeface="Comic Sans MS" panose="030F0902030302020204" pitchFamily="66" charset="0"/>
              </a:rPr>
              <a:t>scary</a:t>
            </a:r>
          </a:p>
        </p:txBody>
      </p:sp>
      <p:sp>
        <p:nvSpPr>
          <p:cNvPr id="17" name="Text Box 55">
            <a:extLst>
              <a:ext uri="{FF2B5EF4-FFF2-40B4-BE49-F238E27FC236}">
                <a16:creationId xmlns:a16="http://schemas.microsoft.com/office/drawing/2014/main" id="{E7BD8C95-AC70-DB4F-B812-DD356616BAF2}"/>
              </a:ext>
            </a:extLst>
          </p:cNvPr>
          <p:cNvSpPr txBox="1">
            <a:spLocks noChangeArrowheads="1"/>
          </p:cNvSpPr>
          <p:nvPr/>
        </p:nvSpPr>
        <p:spPr bwMode="auto">
          <a:xfrm>
            <a:off x="6271219" y="5335731"/>
            <a:ext cx="2124075" cy="406400"/>
          </a:xfrm>
          <a:prstGeom prst="rect">
            <a:avLst/>
          </a:prstGeom>
          <a:noFill/>
          <a:ln w="28575">
            <a:solidFill>
              <a:srgbClr val="0070C0"/>
            </a:solidFill>
            <a:prstDash val="solid"/>
            <a:miter lim="800000"/>
            <a:headEnd/>
            <a:tailEnd/>
          </a:ln>
          <a:effectLst/>
        </p:spPr>
        <p:txBody>
          <a:bodyPr>
            <a:spAutoFit/>
          </a:bodyPr>
          <a:lstStyle/>
          <a:p>
            <a:pPr algn="ctr">
              <a:spcBef>
                <a:spcPct val="50000"/>
              </a:spcBef>
            </a:pPr>
            <a:r>
              <a:rPr lang="en-GB" altLang="en-US" sz="2000" dirty="0">
                <a:solidFill>
                  <a:srgbClr val="414042"/>
                </a:solidFill>
                <a:latin typeface="Comic Sans MS" panose="030F0902030302020204" pitchFamily="66" charset="0"/>
              </a:rPr>
              <a:t>wild</a:t>
            </a:r>
          </a:p>
        </p:txBody>
      </p:sp>
      <p:sp>
        <p:nvSpPr>
          <p:cNvPr id="18" name="Text Box 58">
            <a:extLst>
              <a:ext uri="{FF2B5EF4-FFF2-40B4-BE49-F238E27FC236}">
                <a16:creationId xmlns:a16="http://schemas.microsoft.com/office/drawing/2014/main" id="{82AFE661-A53B-FA48-A5F6-A2D3F600C283}"/>
              </a:ext>
            </a:extLst>
          </p:cNvPr>
          <p:cNvSpPr txBox="1">
            <a:spLocks noChangeArrowheads="1"/>
          </p:cNvSpPr>
          <p:nvPr/>
        </p:nvSpPr>
        <p:spPr bwMode="auto">
          <a:xfrm>
            <a:off x="8807648" y="3071094"/>
            <a:ext cx="2124075" cy="406400"/>
          </a:xfrm>
          <a:prstGeom prst="rect">
            <a:avLst/>
          </a:prstGeom>
          <a:noFill/>
          <a:ln w="28575">
            <a:solidFill>
              <a:srgbClr val="0070C0"/>
            </a:solidFill>
            <a:prstDash val="solid"/>
            <a:miter lim="800000"/>
            <a:headEnd/>
            <a:tailEnd/>
          </a:ln>
          <a:effectLst/>
        </p:spPr>
        <p:txBody>
          <a:bodyPr>
            <a:spAutoFit/>
          </a:bodyPr>
          <a:lstStyle/>
          <a:p>
            <a:pPr algn="ctr">
              <a:spcBef>
                <a:spcPct val="50000"/>
              </a:spcBef>
            </a:pPr>
            <a:r>
              <a:rPr lang="en-GB" altLang="en-US" sz="2000" dirty="0">
                <a:solidFill>
                  <a:srgbClr val="414042"/>
                </a:solidFill>
                <a:latin typeface="Comic Sans MS" panose="030F0902030302020204" pitchFamily="66" charset="0"/>
              </a:rPr>
              <a:t>hushed</a:t>
            </a:r>
          </a:p>
        </p:txBody>
      </p:sp>
      <p:sp>
        <p:nvSpPr>
          <p:cNvPr id="19" name="Rectangle 49">
            <a:extLst>
              <a:ext uri="{FF2B5EF4-FFF2-40B4-BE49-F238E27FC236}">
                <a16:creationId xmlns:a16="http://schemas.microsoft.com/office/drawing/2014/main" id="{7E6FA7C8-7F38-C64F-AE39-E2F92848EAA2}"/>
              </a:ext>
            </a:extLst>
          </p:cNvPr>
          <p:cNvSpPr>
            <a:spLocks noChangeArrowheads="1"/>
          </p:cNvSpPr>
          <p:nvPr/>
        </p:nvSpPr>
        <p:spPr bwMode="auto">
          <a:xfrm>
            <a:off x="8807648" y="3821977"/>
            <a:ext cx="2124075" cy="406400"/>
          </a:xfrm>
          <a:prstGeom prst="rect">
            <a:avLst/>
          </a:prstGeom>
          <a:noFill/>
          <a:ln w="28575">
            <a:solidFill>
              <a:srgbClr val="0070C0"/>
            </a:solidFill>
            <a:prstDash val="solid"/>
            <a:miter lim="800000"/>
            <a:headEnd/>
            <a:tailEnd/>
          </a:ln>
          <a:effectLst/>
        </p:spPr>
        <p:txBody>
          <a:bodyPr wrap="square">
            <a:spAutoFit/>
          </a:bodyPr>
          <a:lstStyle/>
          <a:p>
            <a:pPr algn="ctr"/>
            <a:r>
              <a:rPr lang="en-GB" altLang="en-US" sz="2000" dirty="0">
                <a:solidFill>
                  <a:srgbClr val="414042"/>
                </a:solidFill>
                <a:latin typeface="Comic Sans MS" panose="030F0902030302020204" pitchFamily="66" charset="0"/>
              </a:rPr>
              <a:t>massive</a:t>
            </a:r>
          </a:p>
        </p:txBody>
      </p:sp>
      <p:sp>
        <p:nvSpPr>
          <p:cNvPr id="20" name="Text Box 57">
            <a:extLst>
              <a:ext uri="{FF2B5EF4-FFF2-40B4-BE49-F238E27FC236}">
                <a16:creationId xmlns:a16="http://schemas.microsoft.com/office/drawing/2014/main" id="{639FBB1C-50F7-9742-B286-30345C176E7D}"/>
              </a:ext>
            </a:extLst>
          </p:cNvPr>
          <p:cNvSpPr txBox="1">
            <a:spLocks noChangeArrowheads="1"/>
          </p:cNvSpPr>
          <p:nvPr/>
        </p:nvSpPr>
        <p:spPr bwMode="auto">
          <a:xfrm>
            <a:off x="8807648" y="4583912"/>
            <a:ext cx="2124075" cy="406400"/>
          </a:xfrm>
          <a:prstGeom prst="rect">
            <a:avLst/>
          </a:prstGeom>
          <a:noFill/>
          <a:ln w="28575">
            <a:solidFill>
              <a:srgbClr val="0070C0"/>
            </a:solidFill>
            <a:prstDash val="solid"/>
            <a:miter lim="800000"/>
            <a:headEnd/>
            <a:tailEnd/>
          </a:ln>
          <a:effectLst/>
        </p:spPr>
        <p:txBody>
          <a:bodyPr>
            <a:spAutoFit/>
          </a:bodyPr>
          <a:lstStyle/>
          <a:p>
            <a:pPr algn="ctr">
              <a:spcBef>
                <a:spcPct val="50000"/>
              </a:spcBef>
            </a:pPr>
            <a:r>
              <a:rPr lang="en-GB" altLang="en-US" sz="2000">
                <a:solidFill>
                  <a:srgbClr val="414042"/>
                </a:solidFill>
                <a:latin typeface="Comic Sans MS" panose="030F0902030302020204" pitchFamily="66" charset="0"/>
              </a:rPr>
              <a:t>shadowy</a:t>
            </a:r>
          </a:p>
        </p:txBody>
      </p:sp>
      <p:sp>
        <p:nvSpPr>
          <p:cNvPr id="21" name="Rectangle 1">
            <a:extLst>
              <a:ext uri="{FF2B5EF4-FFF2-40B4-BE49-F238E27FC236}">
                <a16:creationId xmlns:a16="http://schemas.microsoft.com/office/drawing/2014/main" id="{E0CAE9B7-A4A4-7B49-A765-307D3B6253A3}"/>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22" name="TextBox 21">
            <a:extLst>
              <a:ext uri="{FF2B5EF4-FFF2-40B4-BE49-F238E27FC236}">
                <a16:creationId xmlns:a16="http://schemas.microsoft.com/office/drawing/2014/main" id="{87BED633-5C33-1147-B6AE-A21C125F9086}"/>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23" name="Subtitle 2">
            <a:extLst>
              <a:ext uri="{FF2B5EF4-FFF2-40B4-BE49-F238E27FC236}">
                <a16:creationId xmlns:a16="http://schemas.microsoft.com/office/drawing/2014/main" id="{5265CD1E-2BD7-124A-842C-4DDBF2D8F3C0}"/>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200" b="1" dirty="0">
                <a:solidFill>
                  <a:srgbClr val="0070C0"/>
                </a:solidFill>
                <a:latin typeface="Comic Sans MS" panose="030F0902030302020204" pitchFamily="66" charset="0"/>
                <a:cs typeface="Arial" panose="020B0604020202020204" pitchFamily="34" charset="0"/>
              </a:rPr>
              <a:t>Synonyms for adjectives</a:t>
            </a:r>
          </a:p>
        </p:txBody>
      </p:sp>
    </p:spTree>
    <p:extLst>
      <p:ext uri="{BB962C8B-B14F-4D97-AF65-F5344CB8AC3E}">
        <p14:creationId xmlns:p14="http://schemas.microsoft.com/office/powerpoint/2010/main" val="4278249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Put forward your ideas, but be prepared to change your mind.</a:t>
            </a:r>
          </a:p>
        </p:txBody>
      </p:sp>
      <p:sp>
        <p:nvSpPr>
          <p:cNvPr id="13" name="Text Box 6">
            <a:extLst>
              <a:ext uri="{FF2B5EF4-FFF2-40B4-BE49-F238E27FC236}">
                <a16:creationId xmlns:a16="http://schemas.microsoft.com/office/drawing/2014/main" id="{C8D3489D-0016-744F-A679-91F6C78E1CE8}"/>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a:t>
            </a:r>
            <a:r>
              <a:rPr lang="en-US" altLang="en-US" sz="1600" dirty="0">
                <a:solidFill>
                  <a:srgbClr val="414042"/>
                </a:solidFill>
              </a:rPr>
              <a:t> does the poem make you feel?</a:t>
            </a:r>
            <a:endParaRPr lang="en-GB" altLang="en-US" sz="1600" dirty="0">
              <a:solidFill>
                <a:srgbClr val="414042"/>
              </a:solidFill>
            </a:endParaRP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err="1">
                <a:solidFill>
                  <a:srgbClr val="414042"/>
                </a:solidFill>
              </a:rPr>
              <a:t>Propos</a:t>
            </a:r>
            <a:r>
              <a:rPr lang="en-US" altLang="en-US" sz="1600" dirty="0">
                <a:solidFill>
                  <a:srgbClr val="414042"/>
                </a:solidFill>
              </a:rPr>
              <a:t>e</a:t>
            </a:r>
            <a:r>
              <a:rPr lang="en-GB" altLang="en-US" sz="1600" dirty="0">
                <a:solidFill>
                  <a:srgbClr val="414042"/>
                </a:solidFill>
              </a:rPr>
              <a:t> ideas using tentative language, such as </a:t>
            </a:r>
            <a:r>
              <a:rPr lang="en-US" altLang="en-US" sz="1600" dirty="0">
                <a:solidFill>
                  <a:srgbClr val="414042"/>
                </a:solidFill>
              </a:rPr>
              <a:t>I wonder why… I think that… Perhaps…</a:t>
            </a:r>
            <a:endParaRPr lang="en-GB" altLang="en-US" sz="1600" dirty="0">
              <a:solidFill>
                <a:srgbClr val="414042"/>
              </a:solidFill>
            </a:endParaRP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identify the mood of the poem?</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Identify and discuss unknown words.</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prosody.</a:t>
            </a:r>
          </a:p>
        </p:txBody>
      </p:sp>
    </p:spTree>
    <p:extLst>
      <p:ext uri="{BB962C8B-B14F-4D97-AF65-F5344CB8AC3E}">
        <p14:creationId xmlns:p14="http://schemas.microsoft.com/office/powerpoint/2010/main" val="27720074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Subtitle 2">
            <a:extLst>
              <a:ext uri="{FF2B5EF4-FFF2-40B4-BE49-F238E27FC236}">
                <a16:creationId xmlns:a16="http://schemas.microsoft.com/office/drawing/2014/main" id="{A5B4066B-EFA0-DB49-9349-22DF539F647A}"/>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3" name="Subtitle 2">
            <a:extLst>
              <a:ext uri="{FF2B5EF4-FFF2-40B4-BE49-F238E27FC236}">
                <a16:creationId xmlns:a16="http://schemas.microsoft.com/office/drawing/2014/main" id="{22B80E6A-58CA-BA4C-B443-F0016F861099}"/>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54" name="Rectangle 53">
            <a:extLst>
              <a:ext uri="{FF2B5EF4-FFF2-40B4-BE49-F238E27FC236}">
                <a16:creationId xmlns:a16="http://schemas.microsoft.com/office/drawing/2014/main" id="{00898082-5412-7249-8FFB-DAC7295E7BAF}"/>
              </a:ext>
            </a:extLst>
          </p:cNvPr>
          <p:cNvSpPr/>
          <p:nvPr/>
        </p:nvSpPr>
        <p:spPr>
          <a:xfrm>
            <a:off x="1056319" y="1987671"/>
            <a:ext cx="10147138" cy="328270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55">
            <a:extLst>
              <a:ext uri="{FF2B5EF4-FFF2-40B4-BE49-F238E27FC236}">
                <a16:creationId xmlns:a16="http://schemas.microsoft.com/office/drawing/2014/main" id="{E0986AF5-23D9-F34F-9F52-1FFA3550A3ED}"/>
              </a:ext>
            </a:extLst>
          </p:cNvPr>
          <p:cNvSpPr/>
          <p:nvPr/>
        </p:nvSpPr>
        <p:spPr>
          <a:xfrm>
            <a:off x="1056318" y="1994612"/>
            <a:ext cx="3439663" cy="32684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a:t>
            </a:r>
          </a:p>
          <a:p>
            <a:pPr lvl="0" algn="ctr">
              <a:spcBef>
                <a:spcPts val="1000"/>
              </a:spcBef>
            </a:pPr>
            <a:r>
              <a:rPr lang="en-GB" altLang="en-US" dirty="0">
                <a:solidFill>
                  <a:prstClr val="white"/>
                </a:solidFill>
                <a:latin typeface="Comic Sans MS" panose="030F0902030302020204" pitchFamily="66" charset="0"/>
              </a:rPr>
              <a:t>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8" name="Text Box 4">
            <a:extLst>
              <a:ext uri="{FF2B5EF4-FFF2-40B4-BE49-F238E27FC236}">
                <a16:creationId xmlns:a16="http://schemas.microsoft.com/office/drawing/2014/main" id="{70A7F26D-DEB4-B44E-A496-C10EDE1C3243}"/>
              </a:ext>
            </a:extLst>
          </p:cNvPr>
          <p:cNvSpPr txBox="1">
            <a:spLocks noChangeArrowheads="1"/>
          </p:cNvSpPr>
          <p:nvPr/>
        </p:nvSpPr>
        <p:spPr bwMode="auto">
          <a:xfrm>
            <a:off x="5186659" y="2879015"/>
            <a:ext cx="5509916" cy="1328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ts val="1000"/>
              </a:spcBef>
              <a:buNone/>
            </a:pPr>
            <a:r>
              <a:rPr lang="en-GB" altLang="en-US" sz="1800" dirty="0">
                <a:solidFill>
                  <a:srgbClr val="414042"/>
                </a:solidFill>
              </a:rPr>
              <a:t>You are going to read a diamante poem about a dark and gloomy forest. </a:t>
            </a:r>
          </a:p>
          <a:p>
            <a:pPr>
              <a:spcBef>
                <a:spcPts val="1000"/>
              </a:spcBef>
              <a:buNone/>
            </a:pPr>
            <a:r>
              <a:rPr lang="en-GB" altLang="en-US" sz="1800" dirty="0">
                <a:solidFill>
                  <a:srgbClr val="414042"/>
                </a:solidFill>
              </a:rPr>
              <a:t>Work with a partner to discuss how this makes you feel and compete the “Tell me” grid below.</a:t>
            </a:r>
          </a:p>
        </p:txBody>
      </p:sp>
    </p:spTree>
    <p:extLst>
      <p:ext uri="{BB962C8B-B14F-4D97-AF65-F5344CB8AC3E}">
        <p14:creationId xmlns:p14="http://schemas.microsoft.com/office/powerpoint/2010/main" val="3293638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A6E3B2E0-EB03-2D40-B0C1-F59188727121}"/>
              </a:ext>
            </a:extLst>
          </p:cNvPr>
          <p:cNvSpPr/>
          <p:nvPr/>
        </p:nvSpPr>
        <p:spPr>
          <a:xfrm>
            <a:off x="1385833" y="2940150"/>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5000225" y="3161622"/>
            <a:ext cx="5555481"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None/>
            </a:pPr>
            <a:r>
              <a:rPr lang="en-GB" altLang="en-US" sz="1600" dirty="0">
                <a:solidFill>
                  <a:srgbClr val="343433"/>
                </a:solidFill>
                <a:ea typeface="Microsoft YaHei" panose="020B0503020204020204" pitchFamily="34" charset="-122"/>
              </a:rPr>
              <a:t>The second part of the reading phase allows children to explore how the author has achieved the effects in the text through the choices made of vocabulary, sentence structure, etc. This is crucial for children to see themselves as writers and allows them to emulate what 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1385832" y="2947091"/>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1385833" y="715326"/>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5000224" y="822563"/>
            <a:ext cx="5741773"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343433"/>
                </a:solidFill>
                <a:ea typeface="Microsoft YaHei" panose="020B0503020204020204" pitchFamily="34" charset="-122"/>
              </a:rPr>
              <a:t>It is recommended that the reading phase of the teaching sequence is given sufficient time for children to respond as readers to the texts they read. They need to see themselves as readers with valid opinions and responses. Written responses can be helpful in clarifying thinking. With poetry in particular, opportunities need to be provided for reading and performance.</a:t>
            </a:r>
          </a:p>
        </p:txBody>
      </p:sp>
      <p:sp>
        <p:nvSpPr>
          <p:cNvPr id="38" name="Rectangle 37">
            <a:extLst>
              <a:ext uri="{FF2B5EF4-FFF2-40B4-BE49-F238E27FC236}">
                <a16:creationId xmlns:a16="http://schemas.microsoft.com/office/drawing/2014/main" id="{B601D44D-E13F-6048-92B6-6EE8C86C7205}"/>
              </a:ext>
            </a:extLst>
          </p:cNvPr>
          <p:cNvSpPr/>
          <p:nvPr/>
        </p:nvSpPr>
        <p:spPr>
          <a:xfrm>
            <a:off x="1385832" y="722267"/>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
        <p:nvSpPr>
          <p:cNvPr id="10" name="Rectangle 9">
            <a:extLst>
              <a:ext uri="{FF2B5EF4-FFF2-40B4-BE49-F238E27FC236}">
                <a16:creationId xmlns:a16="http://schemas.microsoft.com/office/drawing/2014/main" id="{BF4A2672-6FFD-FE48-AD3F-7B025A7B722C}"/>
              </a:ext>
            </a:extLst>
          </p:cNvPr>
          <p:cNvSpPr/>
          <p:nvPr/>
        </p:nvSpPr>
        <p:spPr>
          <a:xfrm>
            <a:off x="1385832" y="5164507"/>
            <a:ext cx="9420334" cy="9699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600" dirty="0">
                <a:solidFill>
                  <a:schemeClr val="bg1"/>
                </a:solidFill>
                <a:latin typeface="Comic Sans MS" panose="030F0902030302020204" pitchFamily="66" charset="0"/>
              </a:rPr>
              <a:t>The reading phase will be revisited several times over the duration of a sequence as further texts or extracts are introduced. NB Poetry reading will focus on reading aloud, performance and enjoyment.</a:t>
            </a: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A247749-3442-1747-95A1-DE470FDCFED4}"/>
              </a:ext>
            </a:extLst>
          </p:cNvPr>
          <p:cNvGrpSpPr/>
          <p:nvPr/>
        </p:nvGrpSpPr>
        <p:grpSpPr>
          <a:xfrm>
            <a:off x="1056319" y="1075186"/>
            <a:ext cx="10147138" cy="4600684"/>
            <a:chOff x="1056319" y="1075186"/>
            <a:chExt cx="10147138" cy="4600684"/>
          </a:xfrm>
        </p:grpSpPr>
        <p:sp>
          <p:nvSpPr>
            <p:cNvPr id="17" name="Rectangle 16">
              <a:extLst>
                <a:ext uri="{FF2B5EF4-FFF2-40B4-BE49-F238E27FC236}">
                  <a16:creationId xmlns:a16="http://schemas.microsoft.com/office/drawing/2014/main" id="{7C9FA7A4-21BC-8F48-908C-66D8F6AC1B71}"/>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8" name="Rectangle 17">
              <a:extLst>
                <a:ext uri="{FF2B5EF4-FFF2-40B4-BE49-F238E27FC236}">
                  <a16:creationId xmlns:a16="http://schemas.microsoft.com/office/drawing/2014/main" id="{EF46A7DD-F4C6-B546-B806-0A7B634DC234}"/>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 name="Rectangle 1">
              <a:extLst>
                <a:ext uri="{FF2B5EF4-FFF2-40B4-BE49-F238E27FC236}">
                  <a16:creationId xmlns:a16="http://schemas.microsoft.com/office/drawing/2014/main" id="{EECE5433-EA07-204F-A5C1-0DF8ED38C337}"/>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6" name="Rectangle 15">
              <a:extLst>
                <a:ext uri="{FF2B5EF4-FFF2-40B4-BE49-F238E27FC236}">
                  <a16:creationId xmlns:a16="http://schemas.microsoft.com/office/drawing/2014/main" id="{666F0AB0-B57E-1946-BB2E-88720E2CAAA6}"/>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50" name="Line 41">
              <a:extLst>
                <a:ext uri="{FF2B5EF4-FFF2-40B4-BE49-F238E27FC236}">
                  <a16:creationId xmlns:a16="http://schemas.microsoft.com/office/drawing/2014/main" id="{EB1699CA-C86B-DA46-91B5-7253C2B8D341}"/>
                </a:ext>
              </a:extLst>
            </p:cNvPr>
            <p:cNvSpPr>
              <a:spLocks noChangeShapeType="1"/>
            </p:cNvSpPr>
            <p:nvPr/>
          </p:nvSpPr>
          <p:spPr bwMode="auto">
            <a:xfrm>
              <a:off x="6120805" y="1091297"/>
              <a:ext cx="0" cy="4572869"/>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Rectangle 56">
              <a:extLst>
                <a:ext uri="{FF2B5EF4-FFF2-40B4-BE49-F238E27FC236}">
                  <a16:creationId xmlns:a16="http://schemas.microsoft.com/office/drawing/2014/main" id="{6B07371E-7D32-884B-AEE7-9C3B35771CE4}"/>
                </a:ext>
              </a:extLst>
            </p:cNvPr>
            <p:cNvSpPr/>
            <p:nvPr/>
          </p:nvSpPr>
          <p:spPr>
            <a:xfrm>
              <a:off x="1056319" y="1075186"/>
              <a:ext cx="10147138" cy="46006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Line 41">
              <a:extLst>
                <a:ext uri="{FF2B5EF4-FFF2-40B4-BE49-F238E27FC236}">
                  <a16:creationId xmlns:a16="http://schemas.microsoft.com/office/drawing/2014/main" id="{80DE8BEB-5AA2-A446-B373-8A15A7E4E1A8}"/>
                </a:ext>
              </a:extLst>
            </p:cNvPr>
            <p:cNvSpPr>
              <a:spLocks noChangeShapeType="1"/>
            </p:cNvSpPr>
            <p:nvPr/>
          </p:nvSpPr>
          <p:spPr bwMode="auto">
            <a:xfrm flipH="1">
              <a:off x="1056319" y="336934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extLst>
      <p:ext uri="{BB962C8B-B14F-4D97-AF65-F5344CB8AC3E}">
        <p14:creationId xmlns:p14="http://schemas.microsoft.com/office/powerpoint/2010/main" val="39562318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5">
            <a:extLst>
              <a:ext uri="{FF2B5EF4-FFF2-40B4-BE49-F238E27FC236}">
                <a16:creationId xmlns:a16="http://schemas.microsoft.com/office/drawing/2014/main" id="{9E4B02D4-FE39-8D49-B3F3-B60452BA501E}"/>
              </a:ext>
            </a:extLst>
          </p:cNvPr>
          <p:cNvGrpSpPr>
            <a:grpSpLocks/>
          </p:cNvGrpSpPr>
          <p:nvPr/>
        </p:nvGrpSpPr>
        <p:grpSpPr bwMode="auto">
          <a:xfrm>
            <a:off x="4963927" y="481817"/>
            <a:ext cx="6342248" cy="5777345"/>
            <a:chOff x="4114" y="181"/>
            <a:chExt cx="3370" cy="3813"/>
          </a:xfrm>
        </p:grpSpPr>
        <p:sp>
          <p:nvSpPr>
            <p:cNvPr id="12" name="AutoShape 6">
              <a:extLst>
                <a:ext uri="{FF2B5EF4-FFF2-40B4-BE49-F238E27FC236}">
                  <a16:creationId xmlns:a16="http://schemas.microsoft.com/office/drawing/2014/main" id="{414C3B9A-0233-CE42-BE73-D8C835A10ED1}"/>
                </a:ext>
              </a:extLst>
            </p:cNvPr>
            <p:cNvSpPr>
              <a:spLocks noChangeArrowheads="1"/>
            </p:cNvSpPr>
            <p:nvPr/>
          </p:nvSpPr>
          <p:spPr bwMode="auto">
            <a:xfrm>
              <a:off x="4114" y="181"/>
              <a:ext cx="3370" cy="3813"/>
            </a:xfrm>
            <a:prstGeom prst="diamond">
              <a:avLst/>
            </a:prstGeom>
            <a:solidFill>
              <a:schemeClr val="bg1"/>
            </a:solidFill>
            <a:ln w="38100">
              <a:solidFill>
                <a:srgbClr val="0070C0"/>
              </a:solidFill>
              <a:miter lim="800000"/>
              <a:headEnd/>
              <a:tailEnd/>
            </a:ln>
            <a:effectLst>
              <a:outerShdw dist="104727" dir="842175" sx="103000" sy="103000" algn="ctr" rotWithShape="0">
                <a:srgbClr val="0070C0">
                  <a:alpha val="42000"/>
                </a:srgbClr>
              </a:outerShdw>
            </a:effectLst>
          </p:spPr>
          <p:txBody>
            <a:bodyPr wrap="none" anchor="ctr"/>
            <a:lstStyle/>
            <a:p>
              <a:endParaRPr lang="en-GB"/>
            </a:p>
          </p:txBody>
        </p:sp>
        <p:sp>
          <p:nvSpPr>
            <p:cNvPr id="13" name="Rectangle 7">
              <a:extLst>
                <a:ext uri="{FF2B5EF4-FFF2-40B4-BE49-F238E27FC236}">
                  <a16:creationId xmlns:a16="http://schemas.microsoft.com/office/drawing/2014/main" id="{B07E5CBA-46E9-7549-8AD8-A4B5F8160D65}"/>
                </a:ext>
              </a:extLst>
            </p:cNvPr>
            <p:cNvSpPr>
              <a:spLocks noChangeArrowheads="1"/>
            </p:cNvSpPr>
            <p:nvPr/>
          </p:nvSpPr>
          <p:spPr bwMode="auto">
            <a:xfrm>
              <a:off x="4491" y="596"/>
              <a:ext cx="2615" cy="2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lnSpc>
                  <a:spcPct val="180000"/>
                </a:lnSpc>
              </a:pPr>
              <a:r>
                <a:rPr lang="en-GB" altLang="en-US" sz="2200" dirty="0">
                  <a:solidFill>
                    <a:srgbClr val="414042"/>
                  </a:solidFill>
                  <a:latin typeface="Comic Sans MS" panose="030F0902030302020204" pitchFamily="66" charset="0"/>
                </a:rPr>
                <a:t>wood</a:t>
              </a:r>
              <a:br>
                <a:rPr lang="en-GB" altLang="en-US" sz="2200" dirty="0">
                  <a:solidFill>
                    <a:srgbClr val="414042"/>
                  </a:solidFill>
                  <a:latin typeface="Comic Sans MS" panose="030F0902030302020204" pitchFamily="66" charset="0"/>
                </a:rPr>
              </a:br>
              <a:r>
                <a:rPr lang="en-GB" altLang="en-US" sz="2200" dirty="0">
                  <a:solidFill>
                    <a:srgbClr val="414042"/>
                  </a:solidFill>
                  <a:latin typeface="Comic Sans MS" panose="030F0902030302020204" pitchFamily="66" charset="0"/>
                </a:rPr>
                <a:t>dark, gloomy</a:t>
              </a:r>
              <a:br>
                <a:rPr lang="en-GB" altLang="en-US" sz="2200" dirty="0">
                  <a:solidFill>
                    <a:srgbClr val="414042"/>
                  </a:solidFill>
                  <a:latin typeface="Comic Sans MS" panose="030F0902030302020204" pitchFamily="66" charset="0"/>
                </a:rPr>
              </a:br>
              <a:r>
                <a:rPr lang="en-GB" altLang="en-US" sz="2200" dirty="0">
                  <a:solidFill>
                    <a:srgbClr val="414042"/>
                  </a:solidFill>
                  <a:latin typeface="Comic Sans MS" panose="030F0902030302020204" pitchFamily="66" charset="0"/>
                </a:rPr>
                <a:t>tangling, blocking, scratching</a:t>
              </a:r>
              <a:br>
                <a:rPr lang="en-GB" altLang="en-US" sz="2200" dirty="0">
                  <a:solidFill>
                    <a:srgbClr val="414042"/>
                  </a:solidFill>
                  <a:latin typeface="Comic Sans MS" panose="030F0902030302020204" pitchFamily="66" charset="0"/>
                </a:rPr>
              </a:br>
              <a:r>
                <a:rPr lang="en-GB" altLang="en-US" sz="2200" dirty="0">
                  <a:solidFill>
                    <a:srgbClr val="414042"/>
                  </a:solidFill>
                  <a:latin typeface="Comic Sans MS" panose="030F0902030302020204" pitchFamily="66" charset="0"/>
                </a:rPr>
                <a:t>branches, nettles, brambles, leaves</a:t>
              </a:r>
              <a:br>
                <a:rPr lang="en-GB" altLang="en-US" sz="2200" dirty="0">
                  <a:solidFill>
                    <a:srgbClr val="414042"/>
                  </a:solidFill>
                  <a:latin typeface="Comic Sans MS" panose="030F0902030302020204" pitchFamily="66" charset="0"/>
                </a:rPr>
              </a:br>
              <a:r>
                <a:rPr lang="en-GB" altLang="en-US" sz="2200" dirty="0">
                  <a:solidFill>
                    <a:srgbClr val="414042"/>
                  </a:solidFill>
                  <a:latin typeface="Comic Sans MS" panose="030F0902030302020204" pitchFamily="66" charset="0"/>
                </a:rPr>
                <a:t>twisting, decaying, grasping</a:t>
              </a:r>
              <a:br>
                <a:rPr lang="en-GB" altLang="en-US" sz="2200" dirty="0">
                  <a:solidFill>
                    <a:srgbClr val="414042"/>
                  </a:solidFill>
                  <a:latin typeface="Comic Sans MS" panose="030F0902030302020204" pitchFamily="66" charset="0"/>
                </a:rPr>
              </a:br>
              <a:r>
                <a:rPr lang="en-GB" altLang="en-US" sz="2200" dirty="0">
                  <a:solidFill>
                    <a:srgbClr val="414042"/>
                  </a:solidFill>
                  <a:latin typeface="Comic Sans MS" panose="030F0902030302020204" pitchFamily="66" charset="0"/>
                </a:rPr>
                <a:t>wild, scary</a:t>
              </a:r>
              <a:br>
                <a:rPr lang="en-GB" altLang="en-US" sz="2200" dirty="0">
                  <a:solidFill>
                    <a:srgbClr val="414042"/>
                  </a:solidFill>
                  <a:latin typeface="Comic Sans MS" panose="030F0902030302020204" pitchFamily="66" charset="0"/>
                </a:rPr>
              </a:br>
              <a:r>
                <a:rPr lang="en-GB" altLang="en-US" sz="2200" dirty="0">
                  <a:solidFill>
                    <a:srgbClr val="414042"/>
                  </a:solidFill>
                  <a:latin typeface="Comic Sans MS" panose="030F0902030302020204" pitchFamily="66" charset="0"/>
                </a:rPr>
                <a:t>forest </a:t>
              </a:r>
            </a:p>
          </p:txBody>
        </p:sp>
      </p:grpSp>
      <p:sp>
        <p:nvSpPr>
          <p:cNvPr id="14" name="Text Box 14">
            <a:extLst>
              <a:ext uri="{FF2B5EF4-FFF2-40B4-BE49-F238E27FC236}">
                <a16:creationId xmlns:a16="http://schemas.microsoft.com/office/drawing/2014/main" id="{F6F815EA-08D2-C04C-B1F6-382296C6CC83}"/>
              </a:ext>
            </a:extLst>
          </p:cNvPr>
          <p:cNvSpPr txBox="1">
            <a:spLocks noChangeArrowheads="1"/>
          </p:cNvSpPr>
          <p:nvPr/>
        </p:nvSpPr>
        <p:spPr bwMode="auto">
          <a:xfrm>
            <a:off x="885825" y="1137395"/>
            <a:ext cx="4766063" cy="4555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3000"/>
              </a:spcBef>
            </a:pPr>
            <a:r>
              <a:rPr lang="en-GB" altLang="en-US" sz="2000" dirty="0">
                <a:solidFill>
                  <a:srgbClr val="414042"/>
                </a:solidFill>
                <a:latin typeface="Comic Sans MS" panose="030F0702030302020204" pitchFamily="66" charset="0"/>
              </a:rPr>
              <a:t>1 noun</a:t>
            </a:r>
          </a:p>
          <a:p>
            <a:pPr>
              <a:spcBef>
                <a:spcPts val="3000"/>
              </a:spcBef>
            </a:pPr>
            <a:r>
              <a:rPr lang="en-GB" altLang="en-US" sz="2000" dirty="0">
                <a:solidFill>
                  <a:srgbClr val="414042"/>
                </a:solidFill>
                <a:latin typeface="Comic Sans MS" panose="030F0702030302020204" pitchFamily="66" charset="0"/>
              </a:rPr>
              <a:t>2 adjectives</a:t>
            </a:r>
          </a:p>
          <a:p>
            <a:pPr>
              <a:spcBef>
                <a:spcPts val="3000"/>
              </a:spcBef>
            </a:pPr>
            <a:r>
              <a:rPr lang="en-GB" altLang="en-US" sz="2000" dirty="0">
                <a:solidFill>
                  <a:srgbClr val="414042"/>
                </a:solidFill>
                <a:latin typeface="Comic Sans MS" panose="030F0702030302020204" pitchFamily="66" charset="0"/>
              </a:rPr>
              <a:t>3 verbs</a:t>
            </a:r>
          </a:p>
          <a:p>
            <a:pPr>
              <a:spcBef>
                <a:spcPts val="3000"/>
              </a:spcBef>
            </a:pPr>
            <a:r>
              <a:rPr lang="en-GB" altLang="en-US" sz="2000" dirty="0">
                <a:solidFill>
                  <a:srgbClr val="414042"/>
                </a:solidFill>
                <a:latin typeface="Comic Sans MS" panose="030F0702030302020204" pitchFamily="66" charset="0"/>
              </a:rPr>
              <a:t>4 words linked to the first line</a:t>
            </a:r>
          </a:p>
          <a:p>
            <a:pPr>
              <a:spcBef>
                <a:spcPts val="3000"/>
              </a:spcBef>
            </a:pPr>
            <a:r>
              <a:rPr lang="en-GB" altLang="en-US" sz="2000" dirty="0">
                <a:solidFill>
                  <a:srgbClr val="414042"/>
                </a:solidFill>
                <a:latin typeface="Comic Sans MS" panose="030F0702030302020204" pitchFamily="66" charset="0"/>
              </a:rPr>
              <a:t>3 verbs</a:t>
            </a:r>
          </a:p>
          <a:p>
            <a:pPr>
              <a:spcBef>
                <a:spcPts val="3000"/>
              </a:spcBef>
            </a:pPr>
            <a:r>
              <a:rPr lang="en-GB" altLang="en-US" sz="2000" dirty="0">
                <a:solidFill>
                  <a:srgbClr val="414042"/>
                </a:solidFill>
                <a:latin typeface="Comic Sans MS" panose="030F0702030302020204" pitchFamily="66" charset="0"/>
              </a:rPr>
              <a:t>2 adjectives</a:t>
            </a:r>
          </a:p>
          <a:p>
            <a:pPr>
              <a:spcBef>
                <a:spcPts val="3000"/>
              </a:spcBef>
            </a:pPr>
            <a:r>
              <a:rPr lang="en-GB" altLang="en-US" sz="2000" dirty="0">
                <a:solidFill>
                  <a:srgbClr val="414042"/>
                </a:solidFill>
                <a:latin typeface="Comic Sans MS" panose="030F0702030302020204" pitchFamily="66" charset="0"/>
              </a:rPr>
              <a:t>One noun – a synonym of the first line</a:t>
            </a:r>
          </a:p>
        </p:txBody>
      </p:sp>
    </p:spTree>
    <p:extLst>
      <p:ext uri="{BB962C8B-B14F-4D97-AF65-F5344CB8AC3E}">
        <p14:creationId xmlns:p14="http://schemas.microsoft.com/office/powerpoint/2010/main" val="25141852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Subtitle 2">
            <a:extLst>
              <a:ext uri="{FF2B5EF4-FFF2-40B4-BE49-F238E27FC236}">
                <a16:creationId xmlns:a16="http://schemas.microsoft.com/office/drawing/2014/main" id="{A5B4066B-EFA0-DB49-9349-22DF539F647A}"/>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3" name="Subtitle 2">
            <a:extLst>
              <a:ext uri="{FF2B5EF4-FFF2-40B4-BE49-F238E27FC236}">
                <a16:creationId xmlns:a16="http://schemas.microsoft.com/office/drawing/2014/main" id="{22B80E6A-58CA-BA4C-B443-F0016F861099}"/>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54" name="Rectangle 53">
            <a:extLst>
              <a:ext uri="{FF2B5EF4-FFF2-40B4-BE49-F238E27FC236}">
                <a16:creationId xmlns:a16="http://schemas.microsoft.com/office/drawing/2014/main" id="{00898082-5412-7249-8FFB-DAC7295E7BAF}"/>
              </a:ext>
            </a:extLst>
          </p:cNvPr>
          <p:cNvSpPr/>
          <p:nvPr/>
        </p:nvSpPr>
        <p:spPr>
          <a:xfrm>
            <a:off x="1056319" y="2186642"/>
            <a:ext cx="10147138" cy="296723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55">
            <a:extLst>
              <a:ext uri="{FF2B5EF4-FFF2-40B4-BE49-F238E27FC236}">
                <a16:creationId xmlns:a16="http://schemas.microsoft.com/office/drawing/2014/main" id="{E0986AF5-23D9-F34F-9F52-1FFA3550A3ED}"/>
              </a:ext>
            </a:extLst>
          </p:cNvPr>
          <p:cNvSpPr/>
          <p:nvPr/>
        </p:nvSpPr>
        <p:spPr>
          <a:xfrm>
            <a:off x="1056318" y="2193582"/>
            <a:ext cx="3439663" cy="29543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a:t>
            </a:r>
          </a:p>
          <a:p>
            <a:pPr lvl="0" algn="ctr">
              <a:spcBef>
                <a:spcPts val="1000"/>
              </a:spcBef>
            </a:pPr>
            <a:r>
              <a:rPr lang="en-GB" altLang="en-US" dirty="0">
                <a:solidFill>
                  <a:prstClr val="white"/>
                </a:solidFill>
                <a:latin typeface="Comic Sans MS" panose="030F0902030302020204" pitchFamily="66" charset="0"/>
              </a:rPr>
              <a:t>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8" name="Text Box 4">
            <a:extLst>
              <a:ext uri="{FF2B5EF4-FFF2-40B4-BE49-F238E27FC236}">
                <a16:creationId xmlns:a16="http://schemas.microsoft.com/office/drawing/2014/main" id="{70A7F26D-DEB4-B44E-A496-C10EDE1C3243}"/>
              </a:ext>
            </a:extLst>
          </p:cNvPr>
          <p:cNvSpPr txBox="1">
            <a:spLocks noChangeArrowheads="1"/>
          </p:cNvSpPr>
          <p:nvPr/>
        </p:nvSpPr>
        <p:spPr bwMode="auto">
          <a:xfrm>
            <a:off x="5043783" y="2747271"/>
            <a:ext cx="5985287" cy="1733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ts val="1000"/>
              </a:spcBef>
              <a:buNone/>
            </a:pPr>
            <a:r>
              <a:rPr lang="en-GB" altLang="en-US" sz="1800" dirty="0">
                <a:solidFill>
                  <a:srgbClr val="414042"/>
                </a:solidFill>
              </a:rPr>
              <a:t>Of course, not all woods and forests are dark and gloomy.</a:t>
            </a:r>
          </a:p>
          <a:p>
            <a:pPr>
              <a:spcBef>
                <a:spcPts val="1000"/>
              </a:spcBef>
              <a:buNone/>
            </a:pPr>
            <a:r>
              <a:rPr lang="en-GB" altLang="en-US" sz="1800" dirty="0">
                <a:solidFill>
                  <a:srgbClr val="414042"/>
                </a:solidFill>
              </a:rPr>
              <a:t>Read the poem on slide 34 and discuss with a partner.</a:t>
            </a:r>
          </a:p>
          <a:p>
            <a:pPr>
              <a:spcBef>
                <a:spcPts val="1000"/>
              </a:spcBef>
              <a:buNone/>
            </a:pPr>
            <a:r>
              <a:rPr lang="en-GB" altLang="en-US" sz="1800" dirty="0">
                <a:solidFill>
                  <a:srgbClr val="414042"/>
                </a:solidFill>
              </a:rPr>
              <a:t>Which do you like better and why?</a:t>
            </a:r>
          </a:p>
          <a:p>
            <a:pPr>
              <a:spcBef>
                <a:spcPts val="0"/>
              </a:spcBef>
              <a:buNone/>
            </a:pPr>
            <a:endParaRPr lang="en-GB" altLang="en-US" sz="1800" dirty="0">
              <a:solidFill>
                <a:srgbClr val="414042"/>
              </a:solidFill>
            </a:endParaRPr>
          </a:p>
        </p:txBody>
      </p:sp>
    </p:spTree>
    <p:extLst>
      <p:ext uri="{BB962C8B-B14F-4D97-AF65-F5344CB8AC3E}">
        <p14:creationId xmlns:p14="http://schemas.microsoft.com/office/powerpoint/2010/main" val="16531167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A247749-3442-1747-95A1-DE470FDCFED4}"/>
              </a:ext>
            </a:extLst>
          </p:cNvPr>
          <p:cNvGrpSpPr/>
          <p:nvPr/>
        </p:nvGrpSpPr>
        <p:grpSpPr>
          <a:xfrm>
            <a:off x="1056319" y="1075186"/>
            <a:ext cx="10147138" cy="4600684"/>
            <a:chOff x="1056319" y="1075186"/>
            <a:chExt cx="10147138" cy="4600684"/>
          </a:xfrm>
        </p:grpSpPr>
        <p:sp>
          <p:nvSpPr>
            <p:cNvPr id="17" name="Rectangle 16">
              <a:extLst>
                <a:ext uri="{FF2B5EF4-FFF2-40B4-BE49-F238E27FC236}">
                  <a16:creationId xmlns:a16="http://schemas.microsoft.com/office/drawing/2014/main" id="{7C9FA7A4-21BC-8F48-908C-66D8F6AC1B71}"/>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8" name="Rectangle 17">
              <a:extLst>
                <a:ext uri="{FF2B5EF4-FFF2-40B4-BE49-F238E27FC236}">
                  <a16:creationId xmlns:a16="http://schemas.microsoft.com/office/drawing/2014/main" id="{EF46A7DD-F4C6-B546-B806-0A7B634DC234}"/>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 name="Rectangle 1">
              <a:extLst>
                <a:ext uri="{FF2B5EF4-FFF2-40B4-BE49-F238E27FC236}">
                  <a16:creationId xmlns:a16="http://schemas.microsoft.com/office/drawing/2014/main" id="{EECE5433-EA07-204F-A5C1-0DF8ED38C337}"/>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6" name="Rectangle 15">
              <a:extLst>
                <a:ext uri="{FF2B5EF4-FFF2-40B4-BE49-F238E27FC236}">
                  <a16:creationId xmlns:a16="http://schemas.microsoft.com/office/drawing/2014/main" id="{666F0AB0-B57E-1946-BB2E-88720E2CAAA6}"/>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50" name="Line 41">
              <a:extLst>
                <a:ext uri="{FF2B5EF4-FFF2-40B4-BE49-F238E27FC236}">
                  <a16:creationId xmlns:a16="http://schemas.microsoft.com/office/drawing/2014/main" id="{EB1699CA-C86B-DA46-91B5-7253C2B8D341}"/>
                </a:ext>
              </a:extLst>
            </p:cNvPr>
            <p:cNvSpPr>
              <a:spLocks noChangeShapeType="1"/>
            </p:cNvSpPr>
            <p:nvPr/>
          </p:nvSpPr>
          <p:spPr bwMode="auto">
            <a:xfrm>
              <a:off x="6120805" y="1091297"/>
              <a:ext cx="0" cy="4572869"/>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Rectangle 56">
              <a:extLst>
                <a:ext uri="{FF2B5EF4-FFF2-40B4-BE49-F238E27FC236}">
                  <a16:creationId xmlns:a16="http://schemas.microsoft.com/office/drawing/2014/main" id="{6B07371E-7D32-884B-AEE7-9C3B35771CE4}"/>
                </a:ext>
              </a:extLst>
            </p:cNvPr>
            <p:cNvSpPr/>
            <p:nvPr/>
          </p:nvSpPr>
          <p:spPr>
            <a:xfrm>
              <a:off x="1056319" y="1075186"/>
              <a:ext cx="10147138" cy="46006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Line 41">
              <a:extLst>
                <a:ext uri="{FF2B5EF4-FFF2-40B4-BE49-F238E27FC236}">
                  <a16:creationId xmlns:a16="http://schemas.microsoft.com/office/drawing/2014/main" id="{80DE8BEB-5AA2-A446-B373-8A15A7E4E1A8}"/>
                </a:ext>
              </a:extLst>
            </p:cNvPr>
            <p:cNvSpPr>
              <a:spLocks noChangeShapeType="1"/>
            </p:cNvSpPr>
            <p:nvPr/>
          </p:nvSpPr>
          <p:spPr bwMode="auto">
            <a:xfrm flipH="1">
              <a:off x="1056319" y="336934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extLst>
      <p:ext uri="{BB962C8B-B14F-4D97-AF65-F5344CB8AC3E}">
        <p14:creationId xmlns:p14="http://schemas.microsoft.com/office/powerpoint/2010/main" val="4203578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2">
            <a:extLst>
              <a:ext uri="{FF2B5EF4-FFF2-40B4-BE49-F238E27FC236}">
                <a16:creationId xmlns:a16="http://schemas.microsoft.com/office/drawing/2014/main" id="{3FC90E2E-B40D-B644-BA25-1C6A8E7E8E07}"/>
              </a:ext>
            </a:extLst>
          </p:cNvPr>
          <p:cNvGrpSpPr>
            <a:grpSpLocks/>
          </p:cNvGrpSpPr>
          <p:nvPr/>
        </p:nvGrpSpPr>
        <p:grpSpPr bwMode="auto">
          <a:xfrm>
            <a:off x="2982191" y="578146"/>
            <a:ext cx="6466609" cy="5701708"/>
            <a:chOff x="4114" y="181"/>
            <a:chExt cx="3370" cy="3813"/>
          </a:xfrm>
        </p:grpSpPr>
        <p:sp>
          <p:nvSpPr>
            <p:cNvPr id="11" name="AutoShape 3">
              <a:extLst>
                <a:ext uri="{FF2B5EF4-FFF2-40B4-BE49-F238E27FC236}">
                  <a16:creationId xmlns:a16="http://schemas.microsoft.com/office/drawing/2014/main" id="{AC188FAE-37AD-734D-98E0-AD77015093B0}"/>
                </a:ext>
              </a:extLst>
            </p:cNvPr>
            <p:cNvSpPr>
              <a:spLocks noChangeArrowheads="1"/>
            </p:cNvSpPr>
            <p:nvPr/>
          </p:nvSpPr>
          <p:spPr bwMode="auto">
            <a:xfrm>
              <a:off x="4114" y="181"/>
              <a:ext cx="3370" cy="3813"/>
            </a:xfrm>
            <a:prstGeom prst="diamond">
              <a:avLst/>
            </a:prstGeom>
            <a:solidFill>
              <a:schemeClr val="bg1"/>
            </a:solidFill>
            <a:ln w="38100">
              <a:solidFill>
                <a:srgbClr val="0070C0"/>
              </a:solidFill>
              <a:miter lim="800000"/>
              <a:headEnd/>
              <a:tailEnd/>
            </a:ln>
            <a:effectLst>
              <a:outerShdw dist="104727" sx="103000" sy="103000" algn="ctr" rotWithShape="0">
                <a:srgbClr val="0070C0">
                  <a:alpha val="42000"/>
                </a:srgbClr>
              </a:outerShdw>
            </a:effectLst>
          </p:spPr>
          <p:txBody>
            <a:bodyPr wrap="none" anchor="ctr"/>
            <a:lstStyle/>
            <a:p>
              <a:endParaRPr lang="en-GB"/>
            </a:p>
          </p:txBody>
        </p:sp>
        <p:sp>
          <p:nvSpPr>
            <p:cNvPr id="12" name="Rectangle 4">
              <a:extLst>
                <a:ext uri="{FF2B5EF4-FFF2-40B4-BE49-F238E27FC236}">
                  <a16:creationId xmlns:a16="http://schemas.microsoft.com/office/drawing/2014/main" id="{50564549-6522-3F44-8E85-1A2ECD26BBB9}"/>
                </a:ext>
              </a:extLst>
            </p:cNvPr>
            <p:cNvSpPr>
              <a:spLocks noChangeArrowheads="1"/>
            </p:cNvSpPr>
            <p:nvPr/>
          </p:nvSpPr>
          <p:spPr bwMode="auto">
            <a:xfrm>
              <a:off x="4659" y="578"/>
              <a:ext cx="2266" cy="2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lnSpc>
                  <a:spcPct val="180000"/>
                </a:lnSpc>
              </a:pPr>
              <a:r>
                <a:rPr lang="en-GB" altLang="en-US" sz="2200" dirty="0">
                  <a:solidFill>
                    <a:srgbClr val="414042"/>
                  </a:solidFill>
                  <a:latin typeface="Comic Sans MS" panose="030F0902030302020204" pitchFamily="66" charset="0"/>
                </a:rPr>
                <a:t>wood</a:t>
              </a:r>
              <a:br>
                <a:rPr lang="en-GB" altLang="en-US" sz="2200" dirty="0">
                  <a:solidFill>
                    <a:srgbClr val="414042"/>
                  </a:solidFill>
                  <a:latin typeface="Comic Sans MS" panose="030F0902030302020204" pitchFamily="66" charset="0"/>
                </a:rPr>
              </a:br>
              <a:r>
                <a:rPr lang="en-GB" altLang="en-US" sz="2200" dirty="0">
                  <a:solidFill>
                    <a:srgbClr val="414042"/>
                  </a:solidFill>
                  <a:latin typeface="Comic Sans MS" panose="030F0902030302020204" pitchFamily="66" charset="0"/>
                </a:rPr>
                <a:t>tall, majestic</a:t>
              </a:r>
              <a:br>
                <a:rPr lang="en-GB" altLang="en-US" sz="2200" dirty="0">
                  <a:solidFill>
                    <a:srgbClr val="414042"/>
                  </a:solidFill>
                  <a:latin typeface="Comic Sans MS" panose="030F0902030302020204" pitchFamily="66" charset="0"/>
                </a:rPr>
              </a:br>
              <a:r>
                <a:rPr lang="en-GB" altLang="en-US" sz="2200" dirty="0">
                  <a:solidFill>
                    <a:srgbClr val="414042"/>
                  </a:solidFill>
                  <a:latin typeface="Comic Sans MS" panose="030F0902030302020204" pitchFamily="66" charset="0"/>
                </a:rPr>
                <a:t>swaying, stretching, dancing</a:t>
              </a:r>
              <a:br>
                <a:rPr lang="en-GB" altLang="en-US" sz="2200" dirty="0">
                  <a:solidFill>
                    <a:srgbClr val="414042"/>
                  </a:solidFill>
                  <a:latin typeface="Comic Sans MS" panose="030F0902030302020204" pitchFamily="66" charset="0"/>
                </a:rPr>
              </a:br>
              <a:r>
                <a:rPr lang="en-GB" altLang="en-US" sz="2200" dirty="0">
                  <a:solidFill>
                    <a:srgbClr val="414042"/>
                  </a:solidFill>
                  <a:latin typeface="Comic Sans MS" panose="030F0902030302020204" pitchFamily="66" charset="0"/>
                </a:rPr>
                <a:t>leaves, flowers, insects, berries</a:t>
              </a:r>
              <a:br>
                <a:rPr lang="en-GB" altLang="en-US" sz="2200" dirty="0">
                  <a:solidFill>
                    <a:srgbClr val="414042"/>
                  </a:solidFill>
                  <a:latin typeface="Comic Sans MS" panose="030F0902030302020204" pitchFamily="66" charset="0"/>
                </a:rPr>
              </a:br>
              <a:r>
                <a:rPr lang="en-GB" altLang="en-US" sz="2200" dirty="0">
                  <a:solidFill>
                    <a:srgbClr val="414042"/>
                  </a:solidFill>
                  <a:latin typeface="Comic Sans MS" panose="030F0902030302020204" pitchFamily="66" charset="0"/>
                </a:rPr>
                <a:t>hanging, bursting, fluttering </a:t>
              </a:r>
              <a:br>
                <a:rPr lang="en-GB" altLang="en-US" sz="2200" dirty="0">
                  <a:solidFill>
                    <a:srgbClr val="414042"/>
                  </a:solidFill>
                  <a:latin typeface="Comic Sans MS" panose="030F0902030302020204" pitchFamily="66" charset="0"/>
                </a:rPr>
              </a:br>
              <a:r>
                <a:rPr lang="en-GB" altLang="en-US" sz="2200" dirty="0">
                  <a:solidFill>
                    <a:srgbClr val="414042"/>
                  </a:solidFill>
                  <a:latin typeface="Comic Sans MS" panose="030F0902030302020204" pitchFamily="66" charset="0"/>
                </a:rPr>
                <a:t>beautiful, magnificent</a:t>
              </a:r>
              <a:br>
                <a:rPr lang="en-GB" altLang="en-US" sz="2200" dirty="0">
                  <a:solidFill>
                    <a:srgbClr val="414042"/>
                  </a:solidFill>
                  <a:latin typeface="Comic Sans MS" panose="030F0902030302020204" pitchFamily="66" charset="0"/>
                </a:rPr>
              </a:br>
              <a:r>
                <a:rPr lang="en-GB" altLang="en-US" sz="2200" dirty="0">
                  <a:solidFill>
                    <a:srgbClr val="414042"/>
                  </a:solidFill>
                  <a:latin typeface="Comic Sans MS" panose="030F0902030302020204" pitchFamily="66" charset="0"/>
                </a:rPr>
                <a:t>forest </a:t>
              </a:r>
            </a:p>
          </p:txBody>
        </p:sp>
      </p:grpSp>
    </p:spTree>
    <p:extLst>
      <p:ext uri="{BB962C8B-B14F-4D97-AF65-F5344CB8AC3E}">
        <p14:creationId xmlns:p14="http://schemas.microsoft.com/office/powerpoint/2010/main" val="17394552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C897519-9F2F-5448-80C3-971F7B579DA1}"/>
              </a:ext>
            </a:extLst>
          </p:cNvPr>
          <p:cNvGrpSpPr/>
          <p:nvPr/>
        </p:nvGrpSpPr>
        <p:grpSpPr>
          <a:xfrm>
            <a:off x="521472" y="472107"/>
            <a:ext cx="2047558" cy="1948877"/>
            <a:chOff x="521472" y="506941"/>
            <a:chExt cx="2047558" cy="1948877"/>
          </a:xfrm>
        </p:grpSpPr>
        <p:sp>
          <p:nvSpPr>
            <p:cNvPr id="32" name="Rectangle 31">
              <a:extLst>
                <a:ext uri="{FF2B5EF4-FFF2-40B4-BE49-F238E27FC236}">
                  <a16:creationId xmlns:a16="http://schemas.microsoft.com/office/drawing/2014/main" id="{BADCE657-785A-4640-868C-88B95146DBB0}"/>
                </a:ext>
              </a:extLst>
            </p:cNvPr>
            <p:cNvSpPr/>
            <p:nvPr/>
          </p:nvSpPr>
          <p:spPr>
            <a:xfrm>
              <a:off x="521472" y="506941"/>
              <a:ext cx="2047558"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sp>
          <p:nvSpPr>
            <p:cNvPr id="36" name="TextBox 35">
              <a:extLst>
                <a:ext uri="{FF2B5EF4-FFF2-40B4-BE49-F238E27FC236}">
                  <a16:creationId xmlns:a16="http://schemas.microsoft.com/office/drawing/2014/main" id="{27E1375F-4505-3B40-A667-7BFEF13A686D}"/>
                </a:ext>
              </a:extLst>
            </p:cNvPr>
            <p:cNvSpPr txBox="1"/>
            <p:nvPr/>
          </p:nvSpPr>
          <p:spPr>
            <a:xfrm>
              <a:off x="660398" y="960901"/>
              <a:ext cx="1847671" cy="580516"/>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 out loud</a:t>
              </a:r>
            </a:p>
          </p:txBody>
        </p:sp>
        <p:pic>
          <p:nvPicPr>
            <p:cNvPr id="37" name="Picture 36" descr="Background pattern&#10;&#10;Description automatically generated">
              <a:extLst>
                <a:ext uri="{FF2B5EF4-FFF2-40B4-BE49-F238E27FC236}">
                  <a16:creationId xmlns:a16="http://schemas.microsoft.com/office/drawing/2014/main" id="{F62D55EB-52E5-F841-B98D-EA80D1E8B5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2354" y="1468148"/>
              <a:ext cx="1583757" cy="886431"/>
            </a:xfrm>
            <a:prstGeom prst="rect">
              <a:avLst/>
            </a:prstGeom>
          </p:spPr>
        </p:pic>
        <p:sp>
          <p:nvSpPr>
            <p:cNvPr id="3" name="Rectangle 2">
              <a:extLst>
                <a:ext uri="{FF2B5EF4-FFF2-40B4-BE49-F238E27FC236}">
                  <a16:creationId xmlns:a16="http://schemas.microsoft.com/office/drawing/2014/main" id="{3FCD4B63-6252-C542-A3E5-89713C7EDE8B}"/>
                </a:ext>
              </a:extLst>
            </p:cNvPr>
            <p:cNvSpPr/>
            <p:nvPr/>
          </p:nvSpPr>
          <p:spPr>
            <a:xfrm>
              <a:off x="521472" y="506942"/>
              <a:ext cx="2047558" cy="194887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Text Box 19">
            <a:extLst>
              <a:ext uri="{FF2B5EF4-FFF2-40B4-BE49-F238E27FC236}">
                <a16:creationId xmlns:a16="http://schemas.microsoft.com/office/drawing/2014/main" id="{B8459ED4-FE68-214C-94B8-58B347003546}"/>
              </a:ext>
            </a:extLst>
          </p:cNvPr>
          <p:cNvSpPr txBox="1">
            <a:spLocks noChangeArrowheads="1"/>
          </p:cNvSpPr>
          <p:nvPr/>
        </p:nvSpPr>
        <p:spPr bwMode="auto">
          <a:xfrm>
            <a:off x="1075027" y="3631524"/>
            <a:ext cx="10041946" cy="2015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893763" indent="-436563">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Aft>
                <a:spcPts val="1000"/>
              </a:spcAft>
              <a:buClr>
                <a:srgbClr val="0070C0"/>
              </a:buClr>
            </a:pPr>
            <a:r>
              <a:rPr lang="en-GB" altLang="en-US" sz="2000" dirty="0">
                <a:solidFill>
                  <a:srgbClr val="3E3F41"/>
                </a:solidFill>
              </a:rPr>
              <a:t>Work with a partner. Discuss the poem you have heard. Think about:</a:t>
            </a:r>
          </a:p>
          <a:p>
            <a:pPr marL="355600" lvl="1" indent="-304800" eaLnBrk="1" hangingPunct="1">
              <a:spcAft>
                <a:spcPts val="1000"/>
              </a:spcAft>
              <a:buClr>
                <a:srgbClr val="0070C0"/>
              </a:buClr>
              <a:buFont typeface="Arial" panose="020B0604020202020204" pitchFamily="34" charset="0"/>
              <a:buChar char="•"/>
            </a:pPr>
            <a:r>
              <a:rPr lang="en-GB" altLang="en-US" sz="2000" dirty="0">
                <a:solidFill>
                  <a:srgbClr val="3E3F41"/>
                </a:solidFill>
              </a:rPr>
              <a:t>How did the poem make you feel?</a:t>
            </a:r>
          </a:p>
          <a:p>
            <a:pPr marL="355600" lvl="1" indent="-304800" eaLnBrk="1" hangingPunct="1">
              <a:spcAft>
                <a:spcPts val="1000"/>
              </a:spcAft>
              <a:buClr>
                <a:srgbClr val="0070C0"/>
              </a:buClr>
              <a:buFont typeface="Arial" panose="020B0604020202020204" pitchFamily="34" charset="0"/>
              <a:buChar char="•"/>
            </a:pPr>
            <a:r>
              <a:rPr lang="en-GB" altLang="en-US" sz="2000" dirty="0">
                <a:solidFill>
                  <a:srgbClr val="3E3F41"/>
                </a:solidFill>
              </a:rPr>
              <a:t>Were there any words you particularly liked, or any that you didn’t understand?</a:t>
            </a:r>
          </a:p>
          <a:p>
            <a:pPr marL="355600" lvl="1" indent="-304800" eaLnBrk="1" hangingPunct="1">
              <a:spcAft>
                <a:spcPts val="1000"/>
              </a:spcAft>
              <a:buClr>
                <a:srgbClr val="0070C0"/>
              </a:buClr>
              <a:buFont typeface="Arial" panose="020B0604020202020204" pitchFamily="34" charset="0"/>
              <a:buChar char="•"/>
            </a:pPr>
            <a:r>
              <a:rPr lang="en-GB" altLang="en-US" sz="2000" dirty="0">
                <a:solidFill>
                  <a:srgbClr val="3E3F41"/>
                </a:solidFill>
              </a:rPr>
              <a:t>Is there anything in the poem that reminded you of another text, or something in your own life?</a:t>
            </a:r>
          </a:p>
        </p:txBody>
      </p:sp>
      <p:grpSp>
        <p:nvGrpSpPr>
          <p:cNvPr id="52" name="Group 51">
            <a:extLst>
              <a:ext uri="{FF2B5EF4-FFF2-40B4-BE49-F238E27FC236}">
                <a16:creationId xmlns:a16="http://schemas.microsoft.com/office/drawing/2014/main" id="{BAE23D2A-FB76-794E-A96E-EBE77F669CAF}"/>
              </a:ext>
            </a:extLst>
          </p:cNvPr>
          <p:cNvGrpSpPr/>
          <p:nvPr/>
        </p:nvGrpSpPr>
        <p:grpSpPr>
          <a:xfrm>
            <a:off x="4121736" y="614826"/>
            <a:ext cx="6412788" cy="2217304"/>
            <a:chOff x="1056319" y="1075186"/>
            <a:chExt cx="10147138" cy="4600684"/>
          </a:xfrm>
        </p:grpSpPr>
        <p:sp>
          <p:nvSpPr>
            <p:cNvPr id="53" name="Rectangle 52">
              <a:extLst>
                <a:ext uri="{FF2B5EF4-FFF2-40B4-BE49-F238E27FC236}">
                  <a16:creationId xmlns:a16="http://schemas.microsoft.com/office/drawing/2014/main" id="{4D12674D-3AA7-7943-8AE9-8ED95D6A8C1E}"/>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Comic Sans MS" panose="030F0902030302020204" pitchFamily="66" charset="0"/>
                </a:rPr>
                <a:t>I want to know…</a:t>
              </a:r>
            </a:p>
          </p:txBody>
        </p:sp>
        <p:sp>
          <p:nvSpPr>
            <p:cNvPr id="54" name="Rectangle 53">
              <a:extLst>
                <a:ext uri="{FF2B5EF4-FFF2-40B4-BE49-F238E27FC236}">
                  <a16:creationId xmlns:a16="http://schemas.microsoft.com/office/drawing/2014/main" id="{D7704FC3-349B-A24E-A383-CE76EA26E761}"/>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Comic Sans MS" panose="030F0902030302020204" pitchFamily="66" charset="0"/>
                </a:rPr>
                <a:t>It reminded me of…</a:t>
              </a:r>
            </a:p>
          </p:txBody>
        </p:sp>
        <p:sp>
          <p:nvSpPr>
            <p:cNvPr id="55" name="Rectangle 54">
              <a:extLst>
                <a:ext uri="{FF2B5EF4-FFF2-40B4-BE49-F238E27FC236}">
                  <a16:creationId xmlns:a16="http://schemas.microsoft.com/office/drawing/2014/main" id="{7B8A3234-041F-2B42-90EE-360E7674C80E}"/>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Comic Sans MS" panose="030F0902030302020204" pitchFamily="66" charset="0"/>
                </a:rPr>
                <a:t>What I like</a:t>
              </a:r>
            </a:p>
          </p:txBody>
        </p:sp>
        <p:sp>
          <p:nvSpPr>
            <p:cNvPr id="56" name="Rectangle 55">
              <a:extLst>
                <a:ext uri="{FF2B5EF4-FFF2-40B4-BE49-F238E27FC236}">
                  <a16:creationId xmlns:a16="http://schemas.microsoft.com/office/drawing/2014/main" id="{44C22240-B566-2040-9AB1-F7E792E63D3B}"/>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Comic Sans MS" panose="030F0902030302020204" pitchFamily="66" charset="0"/>
                </a:rPr>
                <a:t>What I didn’t like</a:t>
              </a:r>
            </a:p>
          </p:txBody>
        </p:sp>
        <p:sp>
          <p:nvSpPr>
            <p:cNvPr id="57" name="Line 41">
              <a:extLst>
                <a:ext uri="{FF2B5EF4-FFF2-40B4-BE49-F238E27FC236}">
                  <a16:creationId xmlns:a16="http://schemas.microsoft.com/office/drawing/2014/main" id="{623B4179-B520-E84F-B12D-6D32C7460AD0}"/>
                </a:ext>
              </a:extLst>
            </p:cNvPr>
            <p:cNvSpPr>
              <a:spLocks noChangeShapeType="1"/>
            </p:cNvSpPr>
            <p:nvPr/>
          </p:nvSpPr>
          <p:spPr bwMode="auto">
            <a:xfrm>
              <a:off x="6120805" y="1091297"/>
              <a:ext cx="0" cy="4572869"/>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500"/>
            </a:p>
          </p:txBody>
        </p:sp>
        <p:sp>
          <p:nvSpPr>
            <p:cNvPr id="58" name="Rectangle 57">
              <a:extLst>
                <a:ext uri="{FF2B5EF4-FFF2-40B4-BE49-F238E27FC236}">
                  <a16:creationId xmlns:a16="http://schemas.microsoft.com/office/drawing/2014/main" id="{CBD32B10-E0E7-464B-AB7D-6EB6F15C2290}"/>
                </a:ext>
              </a:extLst>
            </p:cNvPr>
            <p:cNvSpPr/>
            <p:nvPr/>
          </p:nvSpPr>
          <p:spPr>
            <a:xfrm>
              <a:off x="1056319" y="1075186"/>
              <a:ext cx="10147138" cy="46006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9" name="Line 41">
              <a:extLst>
                <a:ext uri="{FF2B5EF4-FFF2-40B4-BE49-F238E27FC236}">
                  <a16:creationId xmlns:a16="http://schemas.microsoft.com/office/drawing/2014/main" id="{942165FB-9E22-F248-B280-2D81AB8E3685}"/>
                </a:ext>
              </a:extLst>
            </p:cNvPr>
            <p:cNvSpPr>
              <a:spLocks noChangeShapeType="1"/>
            </p:cNvSpPr>
            <p:nvPr/>
          </p:nvSpPr>
          <p:spPr bwMode="auto">
            <a:xfrm flipH="1">
              <a:off x="1056319" y="336934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500"/>
            </a:p>
          </p:txBody>
        </p:sp>
      </p:grpSp>
    </p:spTree>
    <p:extLst>
      <p:ext uri="{BB962C8B-B14F-4D97-AF65-F5344CB8AC3E}">
        <p14:creationId xmlns:p14="http://schemas.microsoft.com/office/powerpoint/2010/main" val="32621854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eaLnBrk="1" hangingPunct="1">
              <a:spcBef>
                <a:spcPts val="1000"/>
              </a:spcBef>
              <a:buFontTx/>
              <a:buNone/>
            </a:pPr>
            <a:r>
              <a:rPr lang="en-GB" altLang="en-US" sz="1800" b="1" dirty="0">
                <a:solidFill>
                  <a:srgbClr val="0070C0"/>
                </a:solidFill>
                <a:latin typeface="Comic Sans MS" panose="030F0902030302020204" pitchFamily="66" charset="0"/>
              </a:rPr>
              <a:t>Reading with a poet’s eye: How has the poet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626697"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515874" y="1818594"/>
            <a:ext cx="2313963" cy="1365183"/>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effect has</a:t>
            </a:r>
            <a:br>
              <a:rPr lang="en-GB" altLang="en-US" sz="1600" dirty="0">
                <a:solidFill>
                  <a:srgbClr val="414042"/>
                </a:solidFill>
              </a:rPr>
            </a:br>
            <a:r>
              <a:rPr lang="en-GB" altLang="en-US" sz="1600" dirty="0">
                <a:solidFill>
                  <a:srgbClr val="414042"/>
                </a:solidFill>
              </a:rPr>
              <a:t>been created and</a:t>
            </a:r>
            <a:br>
              <a:rPr lang="en-GB" altLang="en-US" sz="1600" dirty="0">
                <a:solidFill>
                  <a:srgbClr val="414042"/>
                </a:solidFill>
              </a:rPr>
            </a:br>
            <a:r>
              <a:rPr lang="en-GB" altLang="en-US" sz="1600" dirty="0">
                <a:solidFill>
                  <a:srgbClr val="414042"/>
                </a:solidFill>
              </a:rPr>
              <a:t>how did the writer</a:t>
            </a:r>
            <a:br>
              <a:rPr lang="en-GB" altLang="en-US" sz="1600" dirty="0">
                <a:solidFill>
                  <a:srgbClr val="414042"/>
                </a:solidFill>
              </a:rPr>
            </a:br>
            <a:r>
              <a:rPr lang="en-GB" altLang="en-US" sz="1600" dirty="0">
                <a:solidFill>
                  <a:srgbClr val="414042"/>
                </a:solidFill>
              </a:rPr>
              <a:t>do that?</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515874" y="3544625"/>
            <a:ext cx="2313963" cy="124890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language effects have</a:t>
            </a:r>
            <a:br>
              <a:rPr lang="en-GB" altLang="en-US" sz="1600" dirty="0">
                <a:solidFill>
                  <a:srgbClr val="414042"/>
                </a:solidFill>
              </a:rPr>
            </a:br>
            <a:r>
              <a:rPr lang="en-GB" altLang="en-US" sz="1600" dirty="0">
                <a:solidFill>
                  <a:srgbClr val="414042"/>
                </a:solidFill>
              </a:rPr>
              <a:t>been used?</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312733" y="4014536"/>
            <a:ext cx="2340770" cy="155798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words and phrases has the writer chosen to create the effects?</a:t>
            </a:r>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312733" y="2258109"/>
            <a:ext cx="2340770" cy="1474245"/>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How is the poem structured?</a:t>
            </a:r>
          </a:p>
        </p:txBody>
      </p:sp>
      <p:sp>
        <p:nvSpPr>
          <p:cNvPr id="13" name="Text Box 5">
            <a:extLst>
              <a:ext uri="{FF2B5EF4-FFF2-40B4-BE49-F238E27FC236}">
                <a16:creationId xmlns:a16="http://schemas.microsoft.com/office/drawing/2014/main" id="{07D03CB6-F38F-5444-BF78-7EFE62D86D3A}"/>
              </a:ext>
            </a:extLst>
          </p:cNvPr>
          <p:cNvSpPr txBox="1">
            <a:spLocks noChangeArrowheads="1"/>
          </p:cNvSpPr>
          <p:nvPr/>
        </p:nvSpPr>
        <p:spPr bwMode="auto">
          <a:xfrm>
            <a:off x="1515918" y="5184843"/>
            <a:ext cx="2313920" cy="82802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explain the theme of the poem?</a:t>
            </a:r>
          </a:p>
        </p:txBody>
      </p:sp>
    </p:spTree>
    <p:extLst>
      <p:ext uri="{BB962C8B-B14F-4D97-AF65-F5344CB8AC3E}">
        <p14:creationId xmlns:p14="http://schemas.microsoft.com/office/powerpoint/2010/main" val="35008040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3">
            <a:extLst>
              <a:ext uri="{FF2B5EF4-FFF2-40B4-BE49-F238E27FC236}">
                <a16:creationId xmlns:a16="http://schemas.microsoft.com/office/drawing/2014/main" id="{B9A5758C-B354-8B40-B707-7553E44F93F9}"/>
              </a:ext>
            </a:extLst>
          </p:cNvPr>
          <p:cNvGrpSpPr>
            <a:grpSpLocks/>
          </p:cNvGrpSpPr>
          <p:nvPr/>
        </p:nvGrpSpPr>
        <p:grpSpPr bwMode="auto">
          <a:xfrm>
            <a:off x="1628503" y="514443"/>
            <a:ext cx="8934994" cy="5669280"/>
            <a:chOff x="4114" y="181"/>
            <a:chExt cx="3370" cy="3813"/>
          </a:xfrm>
          <a:solidFill>
            <a:schemeClr val="bg1"/>
          </a:solidFill>
        </p:grpSpPr>
        <p:sp>
          <p:nvSpPr>
            <p:cNvPr id="15" name="AutoShape 4">
              <a:extLst>
                <a:ext uri="{FF2B5EF4-FFF2-40B4-BE49-F238E27FC236}">
                  <a16:creationId xmlns:a16="http://schemas.microsoft.com/office/drawing/2014/main" id="{C55585C7-BB21-814A-A24B-557EF1FF6F6B}"/>
                </a:ext>
              </a:extLst>
            </p:cNvPr>
            <p:cNvSpPr>
              <a:spLocks noChangeArrowheads="1"/>
            </p:cNvSpPr>
            <p:nvPr/>
          </p:nvSpPr>
          <p:spPr bwMode="auto">
            <a:xfrm>
              <a:off x="4114" y="181"/>
              <a:ext cx="3370" cy="3813"/>
            </a:xfrm>
            <a:prstGeom prst="diamond">
              <a:avLst/>
            </a:prstGeom>
            <a:grpFill/>
            <a:ln w="38100">
              <a:solidFill>
                <a:srgbClr val="0070C0"/>
              </a:solidFill>
              <a:miter lim="800000"/>
              <a:headEnd/>
              <a:tailEnd/>
            </a:ln>
            <a:effectLst>
              <a:outerShdw dist="104727" dir="842175" sx="103000" sy="103000" algn="ctr" rotWithShape="0">
                <a:srgbClr val="0070C0">
                  <a:alpha val="42000"/>
                </a:srgbClr>
              </a:outerShdw>
            </a:effectLst>
          </p:spPr>
          <p:txBody>
            <a:bodyPr wrap="none" anchor="ctr"/>
            <a:lstStyle/>
            <a:p>
              <a:endParaRPr lang="en-GB" dirty="0"/>
            </a:p>
          </p:txBody>
        </p:sp>
        <p:sp>
          <p:nvSpPr>
            <p:cNvPr id="16" name="Rectangle 5">
              <a:extLst>
                <a:ext uri="{FF2B5EF4-FFF2-40B4-BE49-F238E27FC236}">
                  <a16:creationId xmlns:a16="http://schemas.microsoft.com/office/drawing/2014/main" id="{A87194D9-540C-FE44-83E5-245786DD779C}"/>
                </a:ext>
              </a:extLst>
            </p:cNvPr>
            <p:cNvSpPr>
              <a:spLocks noChangeArrowheads="1"/>
            </p:cNvSpPr>
            <p:nvPr/>
          </p:nvSpPr>
          <p:spPr bwMode="auto">
            <a:xfrm>
              <a:off x="4659" y="1880"/>
              <a:ext cx="2266" cy="254"/>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endParaRPr lang="en-US" altLang="en-US" sz="2400">
                <a:solidFill>
                  <a:srgbClr val="990033"/>
                </a:solidFill>
              </a:endParaRPr>
            </a:p>
          </p:txBody>
        </p:sp>
      </p:grpSp>
      <p:sp>
        <p:nvSpPr>
          <p:cNvPr id="17" name="Rectangle 6">
            <a:extLst>
              <a:ext uri="{FF2B5EF4-FFF2-40B4-BE49-F238E27FC236}">
                <a16:creationId xmlns:a16="http://schemas.microsoft.com/office/drawing/2014/main" id="{4BA568BC-07DF-7B4C-AD8C-EFA5EAACCA3A}"/>
              </a:ext>
            </a:extLst>
          </p:cNvPr>
          <p:cNvSpPr>
            <a:spLocks noChangeArrowheads="1"/>
          </p:cNvSpPr>
          <p:nvPr/>
        </p:nvSpPr>
        <p:spPr bwMode="auto">
          <a:xfrm>
            <a:off x="5137240" y="1269236"/>
            <a:ext cx="200727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600" b="1" dirty="0">
                <a:solidFill>
                  <a:srgbClr val="414042"/>
                </a:solidFill>
                <a:latin typeface="Comic Sans MS" panose="030F0702030302020204" pitchFamily="66" charset="0"/>
              </a:rPr>
              <a:t>To start writing a diamante poem, you need to:</a:t>
            </a:r>
          </a:p>
        </p:txBody>
      </p:sp>
      <p:sp>
        <p:nvSpPr>
          <p:cNvPr id="18" name="Rectangle 7">
            <a:extLst>
              <a:ext uri="{FF2B5EF4-FFF2-40B4-BE49-F238E27FC236}">
                <a16:creationId xmlns:a16="http://schemas.microsoft.com/office/drawing/2014/main" id="{B760784F-9071-C543-BE3C-ACB79585ED11}"/>
              </a:ext>
            </a:extLst>
          </p:cNvPr>
          <p:cNvSpPr>
            <a:spLocks noChangeArrowheads="1"/>
          </p:cNvSpPr>
          <p:nvPr/>
        </p:nvSpPr>
        <p:spPr bwMode="auto">
          <a:xfrm>
            <a:off x="4334638" y="2184862"/>
            <a:ext cx="38830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179388">
              <a:defRPr>
                <a:solidFill>
                  <a:schemeClr val="tx1"/>
                </a:solidFill>
                <a:latin typeface="Comic Sans MS" panose="030F0702030302020204" pitchFamily="66" charset="0"/>
                <a:cs typeface="Arial" panose="020B0604020202020204" pitchFamily="34" charset="0"/>
              </a:defRPr>
            </a:lvl1pPr>
            <a:lvl2pPr>
              <a:defRPr>
                <a:solidFill>
                  <a:schemeClr val="tx1"/>
                </a:solidFill>
                <a:latin typeface="Comic Sans MS" panose="030F0702030302020204" pitchFamily="66" charset="0"/>
                <a:cs typeface="Arial" panose="020B0604020202020204" pitchFamily="34" charset="0"/>
              </a:defRPr>
            </a:lvl2pPr>
            <a:lvl3pPr>
              <a:defRPr>
                <a:solidFill>
                  <a:schemeClr val="tx1"/>
                </a:solidFill>
                <a:latin typeface="Comic Sans MS" panose="030F0702030302020204" pitchFamily="66" charset="0"/>
                <a:cs typeface="Arial" panose="020B0604020202020204" pitchFamily="34" charset="0"/>
              </a:defRPr>
            </a:lvl3pPr>
            <a:lvl4pPr>
              <a:defRPr>
                <a:solidFill>
                  <a:schemeClr val="tx1"/>
                </a:solidFill>
                <a:latin typeface="Comic Sans MS" panose="030F0702030302020204" pitchFamily="66" charset="0"/>
                <a:cs typeface="Arial" panose="020B0604020202020204" pitchFamily="34" charset="0"/>
              </a:defRPr>
            </a:lvl4pPr>
            <a:lvl5pPr>
              <a:defRPr>
                <a:solidFill>
                  <a:schemeClr val="tx1"/>
                </a:solidFill>
                <a:latin typeface="Comic Sans MS" panose="030F07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indent="0"/>
            <a:r>
              <a:rPr lang="en-GB" altLang="en-US" sz="1600" dirty="0">
                <a:solidFill>
                  <a:srgbClr val="414042"/>
                </a:solidFill>
              </a:rPr>
              <a:t>decide what you will write about – choose your nouns</a:t>
            </a:r>
          </a:p>
        </p:txBody>
      </p:sp>
      <p:sp>
        <p:nvSpPr>
          <p:cNvPr id="19" name="Rectangle 8">
            <a:extLst>
              <a:ext uri="{FF2B5EF4-FFF2-40B4-BE49-F238E27FC236}">
                <a16:creationId xmlns:a16="http://schemas.microsoft.com/office/drawing/2014/main" id="{DFCCC819-2EE8-814C-9146-57C674A48449}"/>
              </a:ext>
            </a:extLst>
          </p:cNvPr>
          <p:cNvSpPr>
            <a:spLocks noChangeArrowheads="1"/>
          </p:cNvSpPr>
          <p:nvPr/>
        </p:nvSpPr>
        <p:spPr bwMode="auto">
          <a:xfrm>
            <a:off x="4334638" y="2843432"/>
            <a:ext cx="46101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altLang="en-US" sz="1600" dirty="0">
                <a:solidFill>
                  <a:srgbClr val="414042"/>
                </a:solidFill>
                <a:latin typeface="Comic Sans MS" panose="030F0702030302020204" pitchFamily="66" charset="0"/>
              </a:rPr>
              <a:t>choose your adjectives carefully</a:t>
            </a:r>
          </a:p>
        </p:txBody>
      </p:sp>
      <p:sp>
        <p:nvSpPr>
          <p:cNvPr id="20" name="Rectangle 11">
            <a:extLst>
              <a:ext uri="{FF2B5EF4-FFF2-40B4-BE49-F238E27FC236}">
                <a16:creationId xmlns:a16="http://schemas.microsoft.com/office/drawing/2014/main" id="{108A6B25-102F-8E40-8B6D-80EE8759A161}"/>
              </a:ext>
            </a:extLst>
          </p:cNvPr>
          <p:cNvSpPr>
            <a:spLocks noChangeArrowheads="1"/>
          </p:cNvSpPr>
          <p:nvPr/>
        </p:nvSpPr>
        <p:spPr bwMode="auto">
          <a:xfrm>
            <a:off x="4334638" y="3235471"/>
            <a:ext cx="46101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altLang="en-US" sz="1600" dirty="0">
                <a:solidFill>
                  <a:srgbClr val="414042"/>
                </a:solidFill>
                <a:latin typeface="Comic Sans MS" panose="030F0702030302020204" pitchFamily="66" charset="0"/>
              </a:rPr>
              <a:t>choose your verbs carefully</a:t>
            </a:r>
          </a:p>
        </p:txBody>
      </p:sp>
      <p:sp>
        <p:nvSpPr>
          <p:cNvPr id="21" name="Rectangle 12">
            <a:extLst>
              <a:ext uri="{FF2B5EF4-FFF2-40B4-BE49-F238E27FC236}">
                <a16:creationId xmlns:a16="http://schemas.microsoft.com/office/drawing/2014/main" id="{153F87C2-B094-B742-9A1F-EF1FDEB110B5}"/>
              </a:ext>
            </a:extLst>
          </p:cNvPr>
          <p:cNvSpPr>
            <a:spLocks noChangeArrowheads="1"/>
          </p:cNvSpPr>
          <p:nvPr/>
        </p:nvSpPr>
        <p:spPr bwMode="auto">
          <a:xfrm>
            <a:off x="4380931" y="3644824"/>
            <a:ext cx="46101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altLang="en-US" sz="1600" dirty="0">
                <a:solidFill>
                  <a:srgbClr val="414042"/>
                </a:solidFill>
                <a:latin typeface="Comic Sans MS" panose="030F0702030302020204" pitchFamily="66" charset="0"/>
              </a:rPr>
              <a:t>put it together</a:t>
            </a:r>
          </a:p>
        </p:txBody>
      </p:sp>
      <p:sp>
        <p:nvSpPr>
          <p:cNvPr id="22" name="Rectangle 13">
            <a:extLst>
              <a:ext uri="{FF2B5EF4-FFF2-40B4-BE49-F238E27FC236}">
                <a16:creationId xmlns:a16="http://schemas.microsoft.com/office/drawing/2014/main" id="{8264AD9C-A1A9-A046-9543-9E0D8D10152D}"/>
              </a:ext>
            </a:extLst>
          </p:cNvPr>
          <p:cNvSpPr>
            <a:spLocks noChangeArrowheads="1"/>
          </p:cNvSpPr>
          <p:nvPr/>
        </p:nvSpPr>
        <p:spPr bwMode="auto">
          <a:xfrm>
            <a:off x="4568729" y="4055498"/>
            <a:ext cx="46101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altLang="en-US" sz="1600" dirty="0">
                <a:solidFill>
                  <a:srgbClr val="414042"/>
                </a:solidFill>
                <a:latin typeface="Comic Sans MS" panose="030F0702030302020204" pitchFamily="66" charset="0"/>
              </a:rPr>
              <a:t>read it aloud</a:t>
            </a:r>
          </a:p>
        </p:txBody>
      </p:sp>
      <p:sp>
        <p:nvSpPr>
          <p:cNvPr id="23" name="Rectangle 14">
            <a:extLst>
              <a:ext uri="{FF2B5EF4-FFF2-40B4-BE49-F238E27FC236}">
                <a16:creationId xmlns:a16="http://schemas.microsoft.com/office/drawing/2014/main" id="{224447E5-7CFE-4F46-97D9-1FFF6EF0C178}"/>
              </a:ext>
            </a:extLst>
          </p:cNvPr>
          <p:cNvSpPr>
            <a:spLocks noChangeArrowheads="1"/>
          </p:cNvSpPr>
          <p:nvPr/>
        </p:nvSpPr>
        <p:spPr bwMode="auto">
          <a:xfrm>
            <a:off x="4938895" y="4466172"/>
            <a:ext cx="46101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altLang="en-US" sz="1600" dirty="0">
                <a:solidFill>
                  <a:srgbClr val="414042"/>
                </a:solidFill>
                <a:latin typeface="Comic Sans MS" panose="030F0702030302020204" pitchFamily="66" charset="0"/>
              </a:rPr>
              <a:t>take advice and improve</a:t>
            </a:r>
          </a:p>
        </p:txBody>
      </p:sp>
      <p:sp>
        <p:nvSpPr>
          <p:cNvPr id="24" name="Rectangle 15">
            <a:extLst>
              <a:ext uri="{FF2B5EF4-FFF2-40B4-BE49-F238E27FC236}">
                <a16:creationId xmlns:a16="http://schemas.microsoft.com/office/drawing/2014/main" id="{0068ECE8-703B-AB4F-85D6-284F8E4F73A0}"/>
              </a:ext>
            </a:extLst>
          </p:cNvPr>
          <p:cNvSpPr>
            <a:spLocks noChangeArrowheads="1"/>
          </p:cNvSpPr>
          <p:nvPr/>
        </p:nvSpPr>
        <p:spPr bwMode="auto">
          <a:xfrm>
            <a:off x="5343527" y="4882013"/>
            <a:ext cx="262897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1600" dirty="0">
                <a:solidFill>
                  <a:srgbClr val="414042"/>
                </a:solidFill>
                <a:latin typeface="Comic Sans MS" panose="030F0702030302020204" pitchFamily="66" charset="0"/>
              </a:rPr>
              <a:t>Perform your poem!</a:t>
            </a:r>
          </a:p>
        </p:txBody>
      </p:sp>
      <p:pic>
        <p:nvPicPr>
          <p:cNvPr id="25" name="Picture 17" descr="Free illustrations of Leaves">
            <a:extLst>
              <a:ext uri="{FF2B5EF4-FFF2-40B4-BE49-F238E27FC236}">
                <a16:creationId xmlns:a16="http://schemas.microsoft.com/office/drawing/2014/main" id="{79A70F1A-D63C-F948-8D0D-E7D209A7A71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20872870">
            <a:off x="2468648" y="2709341"/>
            <a:ext cx="1209664" cy="120966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1" descr="Free vector graphics of Leaf">
            <a:extLst>
              <a:ext uri="{FF2B5EF4-FFF2-40B4-BE49-F238E27FC236}">
                <a16:creationId xmlns:a16="http://schemas.microsoft.com/office/drawing/2014/main" id="{9BF7CDBA-5C59-9C49-A90A-B2B9382B97F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3192594">
            <a:off x="3999220" y="3634279"/>
            <a:ext cx="316045" cy="30750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31" descr="Free vector graphics of Leaf">
            <a:extLst>
              <a:ext uri="{FF2B5EF4-FFF2-40B4-BE49-F238E27FC236}">
                <a16:creationId xmlns:a16="http://schemas.microsoft.com/office/drawing/2014/main" id="{F10048C2-52B1-E246-BF81-FFB9DE82167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3192594">
            <a:off x="4563106" y="4392928"/>
            <a:ext cx="316045" cy="30750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1" descr="Free vector graphics of Leaf">
            <a:extLst>
              <a:ext uri="{FF2B5EF4-FFF2-40B4-BE49-F238E27FC236}">
                <a16:creationId xmlns:a16="http://schemas.microsoft.com/office/drawing/2014/main" id="{90D3E77A-18DF-F74C-8C66-12DCBBF9FC3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3192594">
            <a:off x="4216985" y="3985089"/>
            <a:ext cx="316045" cy="30750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1" descr="Free vector graphics of Leaf">
            <a:extLst>
              <a:ext uri="{FF2B5EF4-FFF2-40B4-BE49-F238E27FC236}">
                <a16:creationId xmlns:a16="http://schemas.microsoft.com/office/drawing/2014/main" id="{E75C4F9C-BAA5-8644-93B9-074B2320ED2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3192594">
            <a:off x="4998640" y="4822492"/>
            <a:ext cx="316045" cy="30750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1" descr="Free vector graphics of Leaf">
            <a:extLst>
              <a:ext uri="{FF2B5EF4-FFF2-40B4-BE49-F238E27FC236}">
                <a16:creationId xmlns:a16="http://schemas.microsoft.com/office/drawing/2014/main" id="{5470AF33-9313-EB4A-9194-3752A417C25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3192594">
            <a:off x="3999218" y="3212932"/>
            <a:ext cx="316045" cy="30750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1" descr="Free vector graphics of Leaf">
            <a:extLst>
              <a:ext uri="{FF2B5EF4-FFF2-40B4-BE49-F238E27FC236}">
                <a16:creationId xmlns:a16="http://schemas.microsoft.com/office/drawing/2014/main" id="{32777785-BD3D-EB41-AC10-547B9D062AA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3192594">
            <a:off x="3999218" y="2832685"/>
            <a:ext cx="316045" cy="307503"/>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1" descr="Free vector graphics of Leaf">
            <a:extLst>
              <a:ext uri="{FF2B5EF4-FFF2-40B4-BE49-F238E27FC236}">
                <a16:creationId xmlns:a16="http://schemas.microsoft.com/office/drawing/2014/main" id="{B866CB02-C621-4A42-99D2-8B9378ABF8C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3192594">
            <a:off x="3999218" y="2168178"/>
            <a:ext cx="316045" cy="307503"/>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7" descr="Free illustrations of Leaves">
            <a:extLst>
              <a:ext uri="{FF2B5EF4-FFF2-40B4-BE49-F238E27FC236}">
                <a16:creationId xmlns:a16="http://schemas.microsoft.com/office/drawing/2014/main" id="{1C9C395D-8C05-1647-BBD6-76C28C4AE03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20872870">
            <a:off x="8250323" y="2709341"/>
            <a:ext cx="1209664" cy="1209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94479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5">
            <a:extLst>
              <a:ext uri="{FF2B5EF4-FFF2-40B4-BE49-F238E27FC236}">
                <a16:creationId xmlns:a16="http://schemas.microsoft.com/office/drawing/2014/main" id="{BD82989B-6503-AD4C-B938-2E0103B4C4BF}"/>
              </a:ext>
            </a:extLst>
          </p:cNvPr>
          <p:cNvSpPr>
            <a:spLocks noChangeArrowheads="1"/>
          </p:cNvSpPr>
          <p:nvPr/>
        </p:nvSpPr>
        <p:spPr bwMode="auto">
          <a:xfrm>
            <a:off x="1988199" y="600490"/>
            <a:ext cx="8035979" cy="804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sz="1900" dirty="0">
                <a:solidFill>
                  <a:srgbClr val="3E3F41"/>
                </a:solidFill>
                <a:latin typeface="Comic Sans MS" panose="030F0902030302020204" pitchFamily="66" charset="0"/>
              </a:rPr>
              <a:t>What are </a:t>
            </a:r>
            <a:r>
              <a:rPr lang="en-GB" altLang="en-US" sz="1900" dirty="0">
                <a:solidFill>
                  <a:srgbClr val="D8222A"/>
                </a:solidFill>
                <a:latin typeface="Comic Sans MS" panose="030F0902030302020204" pitchFamily="66" charset="0"/>
              </a:rPr>
              <a:t>nouns</a:t>
            </a:r>
            <a:r>
              <a:rPr lang="en-GB" altLang="en-US" sz="1900" dirty="0">
                <a:solidFill>
                  <a:srgbClr val="3E3F41"/>
                </a:solidFill>
                <a:latin typeface="Comic Sans MS" panose="030F0902030302020204" pitchFamily="66" charset="0"/>
              </a:rPr>
              <a:t>?</a:t>
            </a:r>
            <a:endParaRPr lang="en-GB" altLang="en-US" sz="1900" b="1" dirty="0">
              <a:solidFill>
                <a:srgbClr val="0070C0"/>
              </a:solidFill>
              <a:latin typeface="Comic Sans MS" panose="030F0902030302020204" pitchFamily="66" charset="0"/>
            </a:endParaRPr>
          </a:p>
          <a:p>
            <a:pPr>
              <a:spcBef>
                <a:spcPts val="700"/>
              </a:spcBef>
            </a:pPr>
            <a:r>
              <a:rPr lang="en-GB" altLang="en-US" sz="1900" dirty="0">
                <a:solidFill>
                  <a:srgbClr val="3E3F41"/>
                </a:solidFill>
                <a:latin typeface="Comic Sans MS" panose="030F0902030302020204" pitchFamily="66" charset="0"/>
              </a:rPr>
              <a:t>A noun is the name of an object, a person, a place of a feeling.</a:t>
            </a:r>
          </a:p>
        </p:txBody>
      </p:sp>
      <p:grpSp>
        <p:nvGrpSpPr>
          <p:cNvPr id="4" name="Group 13">
            <a:extLst>
              <a:ext uri="{FF2B5EF4-FFF2-40B4-BE49-F238E27FC236}">
                <a16:creationId xmlns:a16="http://schemas.microsoft.com/office/drawing/2014/main" id="{26A34BD3-C98A-C044-AD32-69EBD3474204}"/>
              </a:ext>
            </a:extLst>
          </p:cNvPr>
          <p:cNvGrpSpPr>
            <a:grpSpLocks/>
          </p:cNvGrpSpPr>
          <p:nvPr/>
        </p:nvGrpSpPr>
        <p:grpSpPr bwMode="auto">
          <a:xfrm>
            <a:off x="5611168" y="2054410"/>
            <a:ext cx="936625" cy="952917"/>
            <a:chOff x="3069" y="3266"/>
            <a:chExt cx="786" cy="764"/>
          </a:xfrm>
          <a:solidFill>
            <a:srgbClr val="D8222A"/>
          </a:solidFill>
        </p:grpSpPr>
        <p:sp>
          <p:nvSpPr>
            <p:cNvPr id="5" name="AutoShape 6">
              <a:extLst>
                <a:ext uri="{FF2B5EF4-FFF2-40B4-BE49-F238E27FC236}">
                  <a16:creationId xmlns:a16="http://schemas.microsoft.com/office/drawing/2014/main" id="{43706BEC-18EC-554E-BB73-BB214442A376}"/>
                </a:ext>
              </a:extLst>
            </p:cNvPr>
            <p:cNvSpPr>
              <a:spLocks noChangeArrowheads="1"/>
            </p:cNvSpPr>
            <p:nvPr/>
          </p:nvSpPr>
          <p:spPr bwMode="auto">
            <a:xfrm>
              <a:off x="3069" y="3266"/>
              <a:ext cx="786" cy="745"/>
            </a:xfrm>
            <a:prstGeom prst="upArrow">
              <a:avLst>
                <a:gd name="adj1" fmla="val 50000"/>
                <a:gd name="adj2" fmla="val 25573"/>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lang="en-US" altLang="en-US" sz="2400">
                <a:solidFill>
                  <a:srgbClr val="FE0055"/>
                </a:solidFill>
              </a:endParaRPr>
            </a:p>
          </p:txBody>
        </p:sp>
        <p:sp>
          <p:nvSpPr>
            <p:cNvPr id="6" name="Text Box 7">
              <a:extLst>
                <a:ext uri="{FF2B5EF4-FFF2-40B4-BE49-F238E27FC236}">
                  <a16:creationId xmlns:a16="http://schemas.microsoft.com/office/drawing/2014/main" id="{8B97E2CE-019D-F94B-AF1F-E581743CF2B0}"/>
                </a:ext>
              </a:extLst>
            </p:cNvPr>
            <p:cNvSpPr txBox="1">
              <a:spLocks noChangeArrowheads="1"/>
            </p:cNvSpPr>
            <p:nvPr/>
          </p:nvSpPr>
          <p:spPr bwMode="auto">
            <a:xfrm rot="10800000">
              <a:off x="3197" y="3312"/>
              <a:ext cx="465" cy="718"/>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nchor="ctr" anchorCtr="1">
              <a:spAutoFit/>
            </a:bodyPr>
            <a:lstStyle/>
            <a:p>
              <a:pPr algn="ctr">
                <a:spcBef>
                  <a:spcPct val="50000"/>
                </a:spcBef>
              </a:pPr>
              <a:r>
                <a:rPr lang="en-GB" altLang="en-US" sz="2400" b="1" dirty="0">
                  <a:solidFill>
                    <a:schemeClr val="bg1"/>
                  </a:solidFill>
                  <a:latin typeface="Comic Sans MS" panose="030F0902030302020204" pitchFamily="66" charset="0"/>
                </a:rPr>
                <a:t>noun</a:t>
              </a:r>
            </a:p>
          </p:txBody>
        </p:sp>
      </p:grpSp>
      <p:pic>
        <p:nvPicPr>
          <p:cNvPr id="7" name="Picture 22" descr="tall trees with dried leaves on ground">
            <a:extLst>
              <a:ext uri="{FF2B5EF4-FFF2-40B4-BE49-F238E27FC236}">
                <a16:creationId xmlns:a16="http://schemas.microsoft.com/office/drawing/2014/main" id="{2FAFEA4D-7764-FF4B-A837-537BE5F0EFDE}"/>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619258" y="3127160"/>
            <a:ext cx="6953484" cy="289856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21">
            <a:extLst>
              <a:ext uri="{FF2B5EF4-FFF2-40B4-BE49-F238E27FC236}">
                <a16:creationId xmlns:a16="http://schemas.microsoft.com/office/drawing/2014/main" id="{975168B5-0407-A24A-B4B3-FEBA3EAB18E3}"/>
              </a:ext>
            </a:extLst>
          </p:cNvPr>
          <p:cNvSpPr>
            <a:spLocks noChangeArrowheads="1"/>
          </p:cNvSpPr>
          <p:nvPr/>
        </p:nvSpPr>
        <p:spPr bwMode="auto">
          <a:xfrm>
            <a:off x="3616106" y="1540973"/>
            <a:ext cx="320165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800" dirty="0">
                <a:solidFill>
                  <a:srgbClr val="414042"/>
                </a:solidFill>
                <a:latin typeface="Comic Sans MS" panose="030F0702030302020204" pitchFamily="66" charset="0"/>
              </a:rPr>
              <a:t>deep, dark </a:t>
            </a:r>
            <a:r>
              <a:rPr lang="en-GB" altLang="en-US" sz="2800" dirty="0">
                <a:solidFill>
                  <a:srgbClr val="D8222A"/>
                </a:solidFill>
                <a:latin typeface="Comic Sans MS" panose="030F0702030302020204" pitchFamily="66" charset="0"/>
              </a:rPr>
              <a:t>forest</a:t>
            </a:r>
            <a:endParaRPr lang="en-GB" altLang="en-US" sz="2800" dirty="0">
              <a:solidFill>
                <a:srgbClr val="414042"/>
              </a:solidFill>
              <a:latin typeface="Comic Sans MS" panose="030F0702030302020204" pitchFamily="66" charset="0"/>
            </a:endParaRPr>
          </a:p>
        </p:txBody>
      </p:sp>
    </p:spTree>
    <p:extLst>
      <p:ext uri="{BB962C8B-B14F-4D97-AF65-F5344CB8AC3E}">
        <p14:creationId xmlns:p14="http://schemas.microsoft.com/office/powerpoint/2010/main" val="1792072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1">
            <a:extLst>
              <a:ext uri="{FF2B5EF4-FFF2-40B4-BE49-F238E27FC236}">
                <a16:creationId xmlns:a16="http://schemas.microsoft.com/office/drawing/2014/main" id="{975168B5-0407-A24A-B4B3-FEBA3EAB18E3}"/>
              </a:ext>
            </a:extLst>
          </p:cNvPr>
          <p:cNvSpPr>
            <a:spLocks noChangeArrowheads="1"/>
          </p:cNvSpPr>
          <p:nvPr/>
        </p:nvSpPr>
        <p:spPr bwMode="auto">
          <a:xfrm>
            <a:off x="3363925" y="1527820"/>
            <a:ext cx="382691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800" dirty="0">
                <a:solidFill>
                  <a:srgbClr val="414042"/>
                </a:solidFill>
                <a:latin typeface="Comic Sans MS" panose="030F0702030302020204" pitchFamily="66" charset="0"/>
              </a:rPr>
              <a:t>Overgrown </a:t>
            </a:r>
            <a:r>
              <a:rPr lang="en-GB" altLang="en-US" sz="2800" dirty="0">
                <a:solidFill>
                  <a:srgbClr val="D8222A"/>
                </a:solidFill>
                <a:latin typeface="Comic Sans MS" panose="030F0702030302020204" pitchFamily="66" charset="0"/>
              </a:rPr>
              <a:t>brambles</a:t>
            </a:r>
            <a:endParaRPr lang="en-GB" altLang="en-US" sz="2800" dirty="0">
              <a:solidFill>
                <a:srgbClr val="414042"/>
              </a:solidFill>
              <a:latin typeface="Comic Sans MS" panose="030F0702030302020204" pitchFamily="66" charset="0"/>
            </a:endParaRPr>
          </a:p>
        </p:txBody>
      </p:sp>
      <p:sp>
        <p:nvSpPr>
          <p:cNvPr id="10" name="Rectangle 15">
            <a:extLst>
              <a:ext uri="{FF2B5EF4-FFF2-40B4-BE49-F238E27FC236}">
                <a16:creationId xmlns:a16="http://schemas.microsoft.com/office/drawing/2014/main" id="{1AEC89A3-37C3-6741-AC83-FB143E871B92}"/>
              </a:ext>
            </a:extLst>
          </p:cNvPr>
          <p:cNvSpPr>
            <a:spLocks noChangeArrowheads="1"/>
          </p:cNvSpPr>
          <p:nvPr/>
        </p:nvSpPr>
        <p:spPr bwMode="auto">
          <a:xfrm>
            <a:off x="1988199" y="600490"/>
            <a:ext cx="8035979" cy="804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sz="1900" dirty="0">
                <a:solidFill>
                  <a:srgbClr val="3E3F41"/>
                </a:solidFill>
                <a:latin typeface="Comic Sans MS" panose="030F0902030302020204" pitchFamily="66" charset="0"/>
              </a:rPr>
              <a:t>What are </a:t>
            </a:r>
            <a:r>
              <a:rPr lang="en-GB" altLang="en-US" sz="1900" dirty="0">
                <a:solidFill>
                  <a:srgbClr val="D8222A"/>
                </a:solidFill>
                <a:latin typeface="Comic Sans MS" panose="030F0902030302020204" pitchFamily="66" charset="0"/>
              </a:rPr>
              <a:t>nouns</a:t>
            </a:r>
            <a:r>
              <a:rPr lang="en-GB" altLang="en-US" sz="1900" dirty="0">
                <a:solidFill>
                  <a:srgbClr val="3E3F41"/>
                </a:solidFill>
                <a:latin typeface="Comic Sans MS" panose="030F0902030302020204" pitchFamily="66" charset="0"/>
              </a:rPr>
              <a:t>?</a:t>
            </a:r>
            <a:endParaRPr lang="en-GB" altLang="en-US" sz="1900" b="1" dirty="0">
              <a:solidFill>
                <a:srgbClr val="0070C0"/>
              </a:solidFill>
              <a:latin typeface="Comic Sans MS" panose="030F0902030302020204" pitchFamily="66" charset="0"/>
            </a:endParaRPr>
          </a:p>
          <a:p>
            <a:pPr>
              <a:spcBef>
                <a:spcPts val="700"/>
              </a:spcBef>
            </a:pPr>
            <a:r>
              <a:rPr lang="en-GB" altLang="en-US" sz="1900" dirty="0">
                <a:solidFill>
                  <a:srgbClr val="3E3F41"/>
                </a:solidFill>
                <a:latin typeface="Comic Sans MS" panose="030F0902030302020204" pitchFamily="66" charset="0"/>
              </a:rPr>
              <a:t>A noun is the name of an object, a person, a place of a feeling.</a:t>
            </a:r>
          </a:p>
        </p:txBody>
      </p:sp>
      <p:pic>
        <p:nvPicPr>
          <p:cNvPr id="11" name="Picture 22" descr="tall trees with dried leaves on ground">
            <a:extLst>
              <a:ext uri="{FF2B5EF4-FFF2-40B4-BE49-F238E27FC236}">
                <a16:creationId xmlns:a16="http://schemas.microsoft.com/office/drawing/2014/main" id="{74964A5C-E3EF-BB4C-87D3-83733137EDF1}"/>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619258" y="3127160"/>
            <a:ext cx="6953484" cy="289856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3">
            <a:extLst>
              <a:ext uri="{FF2B5EF4-FFF2-40B4-BE49-F238E27FC236}">
                <a16:creationId xmlns:a16="http://schemas.microsoft.com/office/drawing/2014/main" id="{377296DF-DA4C-DB43-A391-19A8A6B8C726}"/>
              </a:ext>
            </a:extLst>
          </p:cNvPr>
          <p:cNvGrpSpPr>
            <a:grpSpLocks/>
          </p:cNvGrpSpPr>
          <p:nvPr/>
        </p:nvGrpSpPr>
        <p:grpSpPr bwMode="auto">
          <a:xfrm>
            <a:off x="5611168" y="2054410"/>
            <a:ext cx="936625" cy="952917"/>
            <a:chOff x="3069" y="3266"/>
            <a:chExt cx="786" cy="764"/>
          </a:xfrm>
          <a:solidFill>
            <a:srgbClr val="D8222A"/>
          </a:solidFill>
        </p:grpSpPr>
        <p:sp>
          <p:nvSpPr>
            <p:cNvPr id="13" name="AutoShape 6">
              <a:extLst>
                <a:ext uri="{FF2B5EF4-FFF2-40B4-BE49-F238E27FC236}">
                  <a16:creationId xmlns:a16="http://schemas.microsoft.com/office/drawing/2014/main" id="{6E15A18F-FED4-884D-894A-5FAB175CF22F}"/>
                </a:ext>
              </a:extLst>
            </p:cNvPr>
            <p:cNvSpPr>
              <a:spLocks noChangeArrowheads="1"/>
            </p:cNvSpPr>
            <p:nvPr/>
          </p:nvSpPr>
          <p:spPr bwMode="auto">
            <a:xfrm>
              <a:off x="3069" y="3266"/>
              <a:ext cx="786" cy="745"/>
            </a:xfrm>
            <a:prstGeom prst="upArrow">
              <a:avLst>
                <a:gd name="adj1" fmla="val 50000"/>
                <a:gd name="adj2" fmla="val 25573"/>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lang="en-US" altLang="en-US" sz="2400">
                <a:solidFill>
                  <a:srgbClr val="FE0055"/>
                </a:solidFill>
              </a:endParaRPr>
            </a:p>
          </p:txBody>
        </p:sp>
        <p:sp>
          <p:nvSpPr>
            <p:cNvPr id="14" name="Text Box 7">
              <a:extLst>
                <a:ext uri="{FF2B5EF4-FFF2-40B4-BE49-F238E27FC236}">
                  <a16:creationId xmlns:a16="http://schemas.microsoft.com/office/drawing/2014/main" id="{6CF40A44-610A-1846-AF9F-B780E4AC31F9}"/>
                </a:ext>
              </a:extLst>
            </p:cNvPr>
            <p:cNvSpPr txBox="1">
              <a:spLocks noChangeArrowheads="1"/>
            </p:cNvSpPr>
            <p:nvPr/>
          </p:nvSpPr>
          <p:spPr bwMode="auto">
            <a:xfrm rot="10800000">
              <a:off x="3197" y="3312"/>
              <a:ext cx="465" cy="718"/>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nchor="ctr" anchorCtr="1">
              <a:spAutoFit/>
            </a:bodyPr>
            <a:lstStyle/>
            <a:p>
              <a:pPr algn="ctr">
                <a:spcBef>
                  <a:spcPct val="50000"/>
                </a:spcBef>
              </a:pPr>
              <a:r>
                <a:rPr lang="en-GB" altLang="en-US" sz="2400" b="1" dirty="0">
                  <a:solidFill>
                    <a:schemeClr val="bg1"/>
                  </a:solidFill>
                  <a:latin typeface="Comic Sans MS" panose="030F0902030302020204" pitchFamily="66" charset="0"/>
                </a:rPr>
                <a:t>noun</a:t>
              </a:r>
            </a:p>
          </p:txBody>
        </p:sp>
      </p:grpSp>
    </p:spTree>
    <p:extLst>
      <p:ext uri="{BB962C8B-B14F-4D97-AF65-F5344CB8AC3E}">
        <p14:creationId xmlns:p14="http://schemas.microsoft.com/office/powerpoint/2010/main" val="392421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2450" cy="25949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reader’s eye: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772928" y="1421375"/>
            <a:ext cx="7356389" cy="4889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9875" indent="-182563" eaLnBrk="1" hangingPunct="1">
              <a:spcBef>
                <a:spcPts val="1000"/>
              </a:spcBef>
              <a:buClr>
                <a:srgbClr val="0070C0"/>
              </a:buClr>
              <a:buFont typeface="Arial" panose="020B0604020202020204" pitchFamily="34" charset="0"/>
              <a:buChar char="•"/>
            </a:pPr>
            <a:r>
              <a:rPr lang="en-GB" altLang="en-US" sz="1600" i="1" dirty="0">
                <a:solidFill>
                  <a:srgbClr val="343433"/>
                </a:solidFill>
              </a:rPr>
              <a:t>‘</a:t>
            </a:r>
            <a:r>
              <a:rPr lang="en-GB" altLang="en-US" sz="1600" i="1" dirty="0">
                <a:solidFill>
                  <a:srgbClr val="414042"/>
                </a:solidFill>
              </a:rPr>
              <a:t>Think aloud’</a:t>
            </a:r>
            <a:r>
              <a:rPr lang="en-GB" altLang="en-US" sz="1600" dirty="0">
                <a:solidFill>
                  <a:srgbClr val="414042"/>
                </a:solidFill>
              </a:rPr>
              <a:t>  your thoughts as you read aloud to pupils</a:t>
            </a:r>
            <a:r>
              <a:rPr lang="en-US" altLang="en-US" sz="1600" dirty="0">
                <a:solidFill>
                  <a:srgbClr val="414042"/>
                </a:solidFill>
              </a:rPr>
              <a:t>.</a:t>
            </a:r>
          </a:p>
          <a:p>
            <a:pPr marL="269875" indent="-182563" eaLnBrk="1" hangingPunct="1">
              <a:spcBef>
                <a:spcPts val="1000"/>
              </a:spcBef>
              <a:buClr>
                <a:srgbClr val="0070C0"/>
              </a:buClr>
              <a:buFont typeface="Arial" panose="020B0604020202020204" pitchFamily="34" charset="0"/>
              <a:buChar char="•"/>
            </a:pPr>
            <a:r>
              <a:rPr lang="en-GB" altLang="en-US" sz="1600" dirty="0">
                <a:solidFill>
                  <a:srgbClr val="414042"/>
                </a:solidFill>
              </a:rPr>
              <a:t>Ask yourselves questions that show how you monitor your own </a:t>
            </a:r>
            <a:br>
              <a:rPr lang="en-GB" altLang="en-US" sz="1600" dirty="0">
                <a:solidFill>
                  <a:srgbClr val="414042"/>
                </a:solidFill>
              </a:rPr>
            </a:br>
            <a:r>
              <a:rPr lang="en-GB" altLang="en-US" sz="1600" dirty="0">
                <a:solidFill>
                  <a:srgbClr val="414042"/>
                </a:solidFill>
              </a:rPr>
              <a:t>comprehension (demonstrating that it is acceptable</a:t>
            </a:r>
            <a:r>
              <a:rPr lang="en-US" altLang="en-US" sz="1600" dirty="0">
                <a:solidFill>
                  <a:srgbClr val="414042"/>
                </a:solidFill>
              </a:rPr>
              <a:t> to not fully </a:t>
            </a:r>
            <a:br>
              <a:rPr lang="en-US" altLang="en-US" sz="1600" dirty="0">
                <a:solidFill>
                  <a:srgbClr val="414042"/>
                </a:solidFill>
              </a:rPr>
            </a:br>
            <a:r>
              <a:rPr lang="en-US" altLang="en-US" sz="1600" dirty="0">
                <a:solidFill>
                  <a:srgbClr val="414042"/>
                </a:solidFill>
              </a:rPr>
              <a:t>understand on first reading but that you know this and also know what</a:t>
            </a:r>
            <a:br>
              <a:rPr lang="en-US" altLang="en-US" sz="1600" dirty="0">
                <a:solidFill>
                  <a:srgbClr val="414042"/>
                </a:solidFill>
              </a:rPr>
            </a:br>
            <a:r>
              <a:rPr lang="en-US" altLang="en-US" sz="1600" dirty="0">
                <a:solidFill>
                  <a:srgbClr val="414042"/>
                </a:solidFill>
              </a:rPr>
              <a:t>to do about it).</a:t>
            </a:r>
            <a:endParaRPr lang="en-GB" altLang="en-US" sz="1600" dirty="0">
              <a:solidFill>
                <a:srgbClr val="414042"/>
              </a:solidFill>
            </a:endParaRPr>
          </a:p>
          <a:p>
            <a:pPr marL="269875" indent="-182563" eaLnBrk="1" hangingPunct="1">
              <a:spcBef>
                <a:spcPts val="1000"/>
              </a:spcBef>
              <a:buClr>
                <a:srgbClr val="0070C0"/>
              </a:buClr>
              <a:buFont typeface="Arial" panose="020B0604020202020204" pitchFamily="34" charset="0"/>
              <a:buChar char="•"/>
            </a:pPr>
            <a:r>
              <a:rPr lang="en-GB" altLang="en-US" sz="1600" dirty="0">
                <a:solidFill>
                  <a:srgbClr val="414042"/>
                </a:solidFill>
              </a:rPr>
              <a:t>Make </a:t>
            </a:r>
            <a:r>
              <a:rPr lang="en-GB" altLang="en-US" sz="1600" b="1" dirty="0">
                <a:solidFill>
                  <a:srgbClr val="414042"/>
                </a:solidFill>
              </a:rPr>
              <a:t>explicit</a:t>
            </a:r>
            <a:r>
              <a:rPr lang="en-GB" altLang="en-US" sz="1600" dirty="0">
                <a:solidFill>
                  <a:srgbClr val="414042"/>
                </a:solidFill>
              </a:rPr>
              <a:t> the thinking processes that result in drawing an inference</a:t>
            </a:r>
            <a:r>
              <a:rPr lang="en-US" altLang="en-US" sz="1600" dirty="0">
                <a:solidFill>
                  <a:srgbClr val="414042"/>
                </a:solidFill>
              </a:rPr>
              <a:t>.</a:t>
            </a:r>
            <a:endParaRPr lang="en-GB" altLang="en-US" sz="1600" dirty="0">
              <a:solidFill>
                <a:srgbClr val="414042"/>
              </a:solidFill>
            </a:endParaRP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techniques and strategies as you use them, e.g. re-reading a section to clarify understanding, working out the meaning of words from contextual clues.</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speculating about the characters, setting and plot using tentative language, e.g. I wonder why he/she behaved like that? and make explicit the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Explain your thinking as you use strategies to work out unfamiliar words, such as re-reading a section to clarify understanding, working out the meaning of words from contextual clues, analogy or by using etymology or morphology. </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a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1">
            <a:extLst>
              <a:ext uri="{FF2B5EF4-FFF2-40B4-BE49-F238E27FC236}">
                <a16:creationId xmlns:a16="http://schemas.microsoft.com/office/drawing/2014/main" id="{975168B5-0407-A24A-B4B3-FEBA3EAB18E3}"/>
              </a:ext>
            </a:extLst>
          </p:cNvPr>
          <p:cNvSpPr>
            <a:spLocks noChangeArrowheads="1"/>
          </p:cNvSpPr>
          <p:nvPr/>
        </p:nvSpPr>
        <p:spPr bwMode="auto">
          <a:xfrm>
            <a:off x="4354228" y="1528916"/>
            <a:ext cx="278967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800" dirty="0">
                <a:solidFill>
                  <a:srgbClr val="414042"/>
                </a:solidFill>
                <a:latin typeface="Comic Sans MS" panose="030F0702030302020204" pitchFamily="66" charset="0"/>
              </a:rPr>
              <a:t>Eerie </a:t>
            </a:r>
            <a:r>
              <a:rPr lang="en-GB" altLang="en-US" sz="2800" dirty="0">
                <a:solidFill>
                  <a:srgbClr val="D8222A"/>
                </a:solidFill>
                <a:latin typeface="Comic Sans MS" panose="030F0702030302020204" pitchFamily="66" charset="0"/>
              </a:rPr>
              <a:t>shallows</a:t>
            </a:r>
            <a:endParaRPr lang="en-GB" altLang="en-US" sz="2800" dirty="0">
              <a:solidFill>
                <a:srgbClr val="414042"/>
              </a:solidFill>
              <a:latin typeface="Comic Sans MS" panose="030F0702030302020204" pitchFamily="66" charset="0"/>
            </a:endParaRPr>
          </a:p>
        </p:txBody>
      </p:sp>
      <p:sp>
        <p:nvSpPr>
          <p:cNvPr id="10" name="Rectangle 15">
            <a:extLst>
              <a:ext uri="{FF2B5EF4-FFF2-40B4-BE49-F238E27FC236}">
                <a16:creationId xmlns:a16="http://schemas.microsoft.com/office/drawing/2014/main" id="{0B989C3C-15E4-2646-A4D1-EE8057C870E0}"/>
              </a:ext>
            </a:extLst>
          </p:cNvPr>
          <p:cNvSpPr>
            <a:spLocks noChangeArrowheads="1"/>
          </p:cNvSpPr>
          <p:nvPr/>
        </p:nvSpPr>
        <p:spPr bwMode="auto">
          <a:xfrm>
            <a:off x="1988199" y="600490"/>
            <a:ext cx="8035979" cy="804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sz="1900" dirty="0">
                <a:solidFill>
                  <a:srgbClr val="3E3F41"/>
                </a:solidFill>
                <a:latin typeface="Comic Sans MS" panose="030F0902030302020204" pitchFamily="66" charset="0"/>
              </a:rPr>
              <a:t>What are </a:t>
            </a:r>
            <a:r>
              <a:rPr lang="en-GB" altLang="en-US" sz="1900" dirty="0">
                <a:solidFill>
                  <a:srgbClr val="D8222A"/>
                </a:solidFill>
                <a:latin typeface="Comic Sans MS" panose="030F0902030302020204" pitchFamily="66" charset="0"/>
              </a:rPr>
              <a:t>nouns</a:t>
            </a:r>
            <a:r>
              <a:rPr lang="en-GB" altLang="en-US" sz="1900" dirty="0">
                <a:solidFill>
                  <a:srgbClr val="3E3F41"/>
                </a:solidFill>
                <a:latin typeface="Comic Sans MS" panose="030F0902030302020204" pitchFamily="66" charset="0"/>
              </a:rPr>
              <a:t>?</a:t>
            </a:r>
            <a:endParaRPr lang="en-GB" altLang="en-US" sz="1900" b="1" dirty="0">
              <a:solidFill>
                <a:srgbClr val="0070C0"/>
              </a:solidFill>
              <a:latin typeface="Comic Sans MS" panose="030F0902030302020204" pitchFamily="66" charset="0"/>
            </a:endParaRPr>
          </a:p>
          <a:p>
            <a:pPr>
              <a:spcBef>
                <a:spcPts val="700"/>
              </a:spcBef>
            </a:pPr>
            <a:r>
              <a:rPr lang="en-GB" altLang="en-US" sz="1900" dirty="0">
                <a:solidFill>
                  <a:srgbClr val="3E3F41"/>
                </a:solidFill>
                <a:latin typeface="Comic Sans MS" panose="030F0902030302020204" pitchFamily="66" charset="0"/>
              </a:rPr>
              <a:t>A noun is the name of an object, a person, a place of a feeling.</a:t>
            </a:r>
          </a:p>
        </p:txBody>
      </p:sp>
      <p:pic>
        <p:nvPicPr>
          <p:cNvPr id="11" name="Picture 22" descr="tall trees with dried leaves on ground">
            <a:extLst>
              <a:ext uri="{FF2B5EF4-FFF2-40B4-BE49-F238E27FC236}">
                <a16:creationId xmlns:a16="http://schemas.microsoft.com/office/drawing/2014/main" id="{C273B00B-158F-3647-8784-ED33E4854F29}"/>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619258" y="3127160"/>
            <a:ext cx="6953484" cy="289856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3">
            <a:extLst>
              <a:ext uri="{FF2B5EF4-FFF2-40B4-BE49-F238E27FC236}">
                <a16:creationId xmlns:a16="http://schemas.microsoft.com/office/drawing/2014/main" id="{E65ADD51-2332-0C4E-8E24-2A1D93BA38C3}"/>
              </a:ext>
            </a:extLst>
          </p:cNvPr>
          <p:cNvGrpSpPr>
            <a:grpSpLocks/>
          </p:cNvGrpSpPr>
          <p:nvPr/>
        </p:nvGrpSpPr>
        <p:grpSpPr bwMode="auto">
          <a:xfrm>
            <a:off x="5611168" y="2054410"/>
            <a:ext cx="936625" cy="952917"/>
            <a:chOff x="3069" y="3266"/>
            <a:chExt cx="786" cy="764"/>
          </a:xfrm>
          <a:solidFill>
            <a:srgbClr val="D8222A"/>
          </a:solidFill>
        </p:grpSpPr>
        <p:sp>
          <p:nvSpPr>
            <p:cNvPr id="13" name="AutoShape 6">
              <a:extLst>
                <a:ext uri="{FF2B5EF4-FFF2-40B4-BE49-F238E27FC236}">
                  <a16:creationId xmlns:a16="http://schemas.microsoft.com/office/drawing/2014/main" id="{2272E413-75CA-4440-BC63-5CB3AC7A8119}"/>
                </a:ext>
              </a:extLst>
            </p:cNvPr>
            <p:cNvSpPr>
              <a:spLocks noChangeArrowheads="1"/>
            </p:cNvSpPr>
            <p:nvPr/>
          </p:nvSpPr>
          <p:spPr bwMode="auto">
            <a:xfrm>
              <a:off x="3069" y="3266"/>
              <a:ext cx="786" cy="745"/>
            </a:xfrm>
            <a:prstGeom prst="upArrow">
              <a:avLst>
                <a:gd name="adj1" fmla="val 50000"/>
                <a:gd name="adj2" fmla="val 25573"/>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lang="en-US" altLang="en-US" sz="2400">
                <a:solidFill>
                  <a:srgbClr val="FE0055"/>
                </a:solidFill>
              </a:endParaRPr>
            </a:p>
          </p:txBody>
        </p:sp>
        <p:sp>
          <p:nvSpPr>
            <p:cNvPr id="14" name="Text Box 7">
              <a:extLst>
                <a:ext uri="{FF2B5EF4-FFF2-40B4-BE49-F238E27FC236}">
                  <a16:creationId xmlns:a16="http://schemas.microsoft.com/office/drawing/2014/main" id="{50BECE67-A177-2A44-A92B-4306AF4793CA}"/>
                </a:ext>
              </a:extLst>
            </p:cNvPr>
            <p:cNvSpPr txBox="1">
              <a:spLocks noChangeArrowheads="1"/>
            </p:cNvSpPr>
            <p:nvPr/>
          </p:nvSpPr>
          <p:spPr bwMode="auto">
            <a:xfrm rot="10800000">
              <a:off x="3197" y="3312"/>
              <a:ext cx="465" cy="718"/>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nchor="ctr" anchorCtr="1">
              <a:spAutoFit/>
            </a:bodyPr>
            <a:lstStyle/>
            <a:p>
              <a:pPr algn="ctr">
                <a:spcBef>
                  <a:spcPct val="50000"/>
                </a:spcBef>
              </a:pPr>
              <a:r>
                <a:rPr lang="en-GB" altLang="en-US" sz="2400" b="1" dirty="0">
                  <a:solidFill>
                    <a:schemeClr val="bg1"/>
                  </a:solidFill>
                  <a:latin typeface="Comic Sans MS" panose="030F0902030302020204" pitchFamily="66" charset="0"/>
                </a:rPr>
                <a:t>noun</a:t>
              </a:r>
            </a:p>
          </p:txBody>
        </p:sp>
      </p:grpSp>
    </p:spTree>
    <p:extLst>
      <p:ext uri="{BB962C8B-B14F-4D97-AF65-F5344CB8AC3E}">
        <p14:creationId xmlns:p14="http://schemas.microsoft.com/office/powerpoint/2010/main" val="3828255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1">
            <a:extLst>
              <a:ext uri="{FF2B5EF4-FFF2-40B4-BE49-F238E27FC236}">
                <a16:creationId xmlns:a16="http://schemas.microsoft.com/office/drawing/2014/main" id="{975168B5-0407-A24A-B4B3-FEBA3EAB18E3}"/>
              </a:ext>
            </a:extLst>
          </p:cNvPr>
          <p:cNvSpPr>
            <a:spLocks noChangeArrowheads="1"/>
          </p:cNvSpPr>
          <p:nvPr/>
        </p:nvSpPr>
        <p:spPr bwMode="auto">
          <a:xfrm>
            <a:off x="2929063" y="1517500"/>
            <a:ext cx="5015243"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800" dirty="0">
                <a:solidFill>
                  <a:srgbClr val="414042"/>
                </a:solidFill>
                <a:latin typeface="Comic Sans MS" panose="030F0702030302020204" pitchFamily="66" charset="0"/>
              </a:rPr>
              <a:t>Wet, musty </a:t>
            </a:r>
            <a:r>
              <a:rPr lang="en-GB" altLang="en-US" sz="2800" dirty="0">
                <a:solidFill>
                  <a:srgbClr val="D8222A"/>
                </a:solidFill>
                <a:latin typeface="Comic Sans MS" panose="030F0702030302020204" pitchFamily="66" charset="0"/>
              </a:rPr>
              <a:t>undergrowth</a:t>
            </a:r>
          </a:p>
          <a:p>
            <a:endParaRPr lang="en-GB" altLang="en-US" sz="2800" dirty="0">
              <a:solidFill>
                <a:srgbClr val="414042"/>
              </a:solidFill>
              <a:latin typeface="Comic Sans MS" panose="030F0702030302020204" pitchFamily="66" charset="0"/>
            </a:endParaRPr>
          </a:p>
        </p:txBody>
      </p:sp>
      <p:sp>
        <p:nvSpPr>
          <p:cNvPr id="10" name="Rectangle 15">
            <a:extLst>
              <a:ext uri="{FF2B5EF4-FFF2-40B4-BE49-F238E27FC236}">
                <a16:creationId xmlns:a16="http://schemas.microsoft.com/office/drawing/2014/main" id="{A9294D24-7C98-A940-8E56-859FD36502F5}"/>
              </a:ext>
            </a:extLst>
          </p:cNvPr>
          <p:cNvSpPr>
            <a:spLocks noChangeArrowheads="1"/>
          </p:cNvSpPr>
          <p:nvPr/>
        </p:nvSpPr>
        <p:spPr bwMode="auto">
          <a:xfrm>
            <a:off x="1988199" y="600490"/>
            <a:ext cx="8035979" cy="804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sz="1900" dirty="0">
                <a:solidFill>
                  <a:srgbClr val="3E3F41"/>
                </a:solidFill>
                <a:latin typeface="Comic Sans MS" panose="030F0902030302020204" pitchFamily="66" charset="0"/>
              </a:rPr>
              <a:t>What are </a:t>
            </a:r>
            <a:r>
              <a:rPr lang="en-GB" altLang="en-US" sz="1900" dirty="0">
                <a:solidFill>
                  <a:srgbClr val="D8222A"/>
                </a:solidFill>
                <a:latin typeface="Comic Sans MS" panose="030F0902030302020204" pitchFamily="66" charset="0"/>
              </a:rPr>
              <a:t>nouns</a:t>
            </a:r>
            <a:r>
              <a:rPr lang="en-GB" altLang="en-US" sz="1900" dirty="0">
                <a:solidFill>
                  <a:srgbClr val="3E3F41"/>
                </a:solidFill>
                <a:latin typeface="Comic Sans MS" panose="030F0902030302020204" pitchFamily="66" charset="0"/>
              </a:rPr>
              <a:t>?</a:t>
            </a:r>
            <a:endParaRPr lang="en-GB" altLang="en-US" sz="1900" b="1" dirty="0">
              <a:solidFill>
                <a:srgbClr val="0070C0"/>
              </a:solidFill>
              <a:latin typeface="Comic Sans MS" panose="030F0902030302020204" pitchFamily="66" charset="0"/>
            </a:endParaRPr>
          </a:p>
          <a:p>
            <a:pPr>
              <a:spcBef>
                <a:spcPts val="700"/>
              </a:spcBef>
            </a:pPr>
            <a:r>
              <a:rPr lang="en-GB" altLang="en-US" sz="1900" dirty="0">
                <a:solidFill>
                  <a:srgbClr val="3E3F41"/>
                </a:solidFill>
                <a:latin typeface="Comic Sans MS" panose="030F0902030302020204" pitchFamily="66" charset="0"/>
              </a:rPr>
              <a:t>A noun is the name of an object, a person, a place of a feeling.</a:t>
            </a:r>
          </a:p>
        </p:txBody>
      </p:sp>
      <p:pic>
        <p:nvPicPr>
          <p:cNvPr id="11" name="Picture 22" descr="tall trees with dried leaves on ground">
            <a:extLst>
              <a:ext uri="{FF2B5EF4-FFF2-40B4-BE49-F238E27FC236}">
                <a16:creationId xmlns:a16="http://schemas.microsoft.com/office/drawing/2014/main" id="{D38EDC59-029B-3143-82B9-4A063DA34572}"/>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619258" y="3127160"/>
            <a:ext cx="6953484" cy="289856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3">
            <a:extLst>
              <a:ext uri="{FF2B5EF4-FFF2-40B4-BE49-F238E27FC236}">
                <a16:creationId xmlns:a16="http://schemas.microsoft.com/office/drawing/2014/main" id="{9B57F81E-8AB9-C844-9FAC-CCF6A25EFBEC}"/>
              </a:ext>
            </a:extLst>
          </p:cNvPr>
          <p:cNvGrpSpPr>
            <a:grpSpLocks/>
          </p:cNvGrpSpPr>
          <p:nvPr/>
        </p:nvGrpSpPr>
        <p:grpSpPr bwMode="auto">
          <a:xfrm>
            <a:off x="5611168" y="2054410"/>
            <a:ext cx="936625" cy="952917"/>
            <a:chOff x="3069" y="3266"/>
            <a:chExt cx="786" cy="764"/>
          </a:xfrm>
          <a:solidFill>
            <a:srgbClr val="D8222A"/>
          </a:solidFill>
        </p:grpSpPr>
        <p:sp>
          <p:nvSpPr>
            <p:cNvPr id="13" name="AutoShape 6">
              <a:extLst>
                <a:ext uri="{FF2B5EF4-FFF2-40B4-BE49-F238E27FC236}">
                  <a16:creationId xmlns:a16="http://schemas.microsoft.com/office/drawing/2014/main" id="{748A4DCA-07AA-0144-8904-4CF17E4619C1}"/>
                </a:ext>
              </a:extLst>
            </p:cNvPr>
            <p:cNvSpPr>
              <a:spLocks noChangeArrowheads="1"/>
            </p:cNvSpPr>
            <p:nvPr/>
          </p:nvSpPr>
          <p:spPr bwMode="auto">
            <a:xfrm>
              <a:off x="3069" y="3266"/>
              <a:ext cx="786" cy="745"/>
            </a:xfrm>
            <a:prstGeom prst="upArrow">
              <a:avLst>
                <a:gd name="adj1" fmla="val 50000"/>
                <a:gd name="adj2" fmla="val 25573"/>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lang="en-US" altLang="en-US" sz="2400">
                <a:solidFill>
                  <a:srgbClr val="FE0055"/>
                </a:solidFill>
              </a:endParaRPr>
            </a:p>
          </p:txBody>
        </p:sp>
        <p:sp>
          <p:nvSpPr>
            <p:cNvPr id="14" name="Text Box 7">
              <a:extLst>
                <a:ext uri="{FF2B5EF4-FFF2-40B4-BE49-F238E27FC236}">
                  <a16:creationId xmlns:a16="http://schemas.microsoft.com/office/drawing/2014/main" id="{B45AA6E7-4095-3940-A826-4F23F199C8A3}"/>
                </a:ext>
              </a:extLst>
            </p:cNvPr>
            <p:cNvSpPr txBox="1">
              <a:spLocks noChangeArrowheads="1"/>
            </p:cNvSpPr>
            <p:nvPr/>
          </p:nvSpPr>
          <p:spPr bwMode="auto">
            <a:xfrm rot="10800000">
              <a:off x="3197" y="3312"/>
              <a:ext cx="465" cy="718"/>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nchor="ctr" anchorCtr="1">
              <a:spAutoFit/>
            </a:bodyPr>
            <a:lstStyle/>
            <a:p>
              <a:pPr algn="ctr">
                <a:spcBef>
                  <a:spcPct val="50000"/>
                </a:spcBef>
              </a:pPr>
              <a:r>
                <a:rPr lang="en-GB" altLang="en-US" sz="2400" b="1" dirty="0">
                  <a:solidFill>
                    <a:schemeClr val="bg1"/>
                  </a:solidFill>
                  <a:latin typeface="Comic Sans MS" panose="030F0902030302020204" pitchFamily="66" charset="0"/>
                </a:rPr>
                <a:t>noun</a:t>
              </a:r>
            </a:p>
          </p:txBody>
        </p:sp>
      </p:grpSp>
    </p:spTree>
    <p:extLst>
      <p:ext uri="{BB962C8B-B14F-4D97-AF65-F5344CB8AC3E}">
        <p14:creationId xmlns:p14="http://schemas.microsoft.com/office/powerpoint/2010/main" val="3578809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1">
            <a:extLst>
              <a:ext uri="{FF2B5EF4-FFF2-40B4-BE49-F238E27FC236}">
                <a16:creationId xmlns:a16="http://schemas.microsoft.com/office/drawing/2014/main" id="{975168B5-0407-A24A-B4B3-FEBA3EAB18E3}"/>
              </a:ext>
            </a:extLst>
          </p:cNvPr>
          <p:cNvSpPr>
            <a:spLocks noChangeArrowheads="1"/>
          </p:cNvSpPr>
          <p:nvPr/>
        </p:nvSpPr>
        <p:spPr bwMode="auto">
          <a:xfrm>
            <a:off x="4057155" y="1521601"/>
            <a:ext cx="367500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800" dirty="0">
                <a:solidFill>
                  <a:srgbClr val="414042"/>
                </a:solidFill>
                <a:latin typeface="Comic Sans MS" panose="030F0702030302020204" pitchFamily="66" charset="0"/>
              </a:rPr>
              <a:t>Crunchy </a:t>
            </a:r>
            <a:r>
              <a:rPr lang="en-GB" altLang="en-US" sz="2800" dirty="0">
                <a:solidFill>
                  <a:srgbClr val="D8222A"/>
                </a:solidFill>
                <a:latin typeface="Comic Sans MS" panose="030F0702030302020204" pitchFamily="66" charset="0"/>
              </a:rPr>
              <a:t>leaves</a:t>
            </a:r>
            <a:endParaRPr lang="en-GB" altLang="en-US" sz="2800" dirty="0">
              <a:solidFill>
                <a:srgbClr val="414042"/>
              </a:solidFill>
              <a:latin typeface="Comic Sans MS" panose="030F0702030302020204" pitchFamily="66" charset="0"/>
            </a:endParaRPr>
          </a:p>
        </p:txBody>
      </p:sp>
      <p:sp>
        <p:nvSpPr>
          <p:cNvPr id="10" name="Rectangle 15">
            <a:extLst>
              <a:ext uri="{FF2B5EF4-FFF2-40B4-BE49-F238E27FC236}">
                <a16:creationId xmlns:a16="http://schemas.microsoft.com/office/drawing/2014/main" id="{275C99E7-8CD1-5940-B764-56E8E113AC3A}"/>
              </a:ext>
            </a:extLst>
          </p:cNvPr>
          <p:cNvSpPr>
            <a:spLocks noChangeArrowheads="1"/>
          </p:cNvSpPr>
          <p:nvPr/>
        </p:nvSpPr>
        <p:spPr bwMode="auto">
          <a:xfrm>
            <a:off x="1988199" y="600490"/>
            <a:ext cx="8035979" cy="804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sz="1900" dirty="0">
                <a:solidFill>
                  <a:srgbClr val="3E3F41"/>
                </a:solidFill>
                <a:latin typeface="Comic Sans MS" panose="030F0902030302020204" pitchFamily="66" charset="0"/>
              </a:rPr>
              <a:t>What are </a:t>
            </a:r>
            <a:r>
              <a:rPr lang="en-GB" altLang="en-US" sz="1900" dirty="0">
                <a:solidFill>
                  <a:srgbClr val="D8222A"/>
                </a:solidFill>
                <a:latin typeface="Comic Sans MS" panose="030F0902030302020204" pitchFamily="66" charset="0"/>
              </a:rPr>
              <a:t>nouns</a:t>
            </a:r>
            <a:r>
              <a:rPr lang="en-GB" altLang="en-US" sz="1900" dirty="0">
                <a:solidFill>
                  <a:srgbClr val="3E3F41"/>
                </a:solidFill>
                <a:latin typeface="Comic Sans MS" panose="030F0902030302020204" pitchFamily="66" charset="0"/>
              </a:rPr>
              <a:t>?</a:t>
            </a:r>
            <a:endParaRPr lang="en-GB" altLang="en-US" sz="1900" b="1" dirty="0">
              <a:solidFill>
                <a:srgbClr val="0070C0"/>
              </a:solidFill>
              <a:latin typeface="Comic Sans MS" panose="030F0902030302020204" pitchFamily="66" charset="0"/>
            </a:endParaRPr>
          </a:p>
          <a:p>
            <a:pPr>
              <a:spcBef>
                <a:spcPts val="700"/>
              </a:spcBef>
            </a:pPr>
            <a:r>
              <a:rPr lang="en-GB" altLang="en-US" sz="1900" dirty="0">
                <a:solidFill>
                  <a:srgbClr val="3E3F41"/>
                </a:solidFill>
                <a:latin typeface="Comic Sans MS" panose="030F0902030302020204" pitchFamily="66" charset="0"/>
              </a:rPr>
              <a:t>A noun is the name of an object, a person, a place of a feeling.</a:t>
            </a:r>
          </a:p>
        </p:txBody>
      </p:sp>
      <p:pic>
        <p:nvPicPr>
          <p:cNvPr id="11" name="Picture 22" descr="tall trees with dried leaves on ground">
            <a:extLst>
              <a:ext uri="{FF2B5EF4-FFF2-40B4-BE49-F238E27FC236}">
                <a16:creationId xmlns:a16="http://schemas.microsoft.com/office/drawing/2014/main" id="{AA9ABEA7-D92B-C249-9C3B-5FAAB7654181}"/>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2619258" y="3127160"/>
            <a:ext cx="6953484" cy="289856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3">
            <a:extLst>
              <a:ext uri="{FF2B5EF4-FFF2-40B4-BE49-F238E27FC236}">
                <a16:creationId xmlns:a16="http://schemas.microsoft.com/office/drawing/2014/main" id="{34992713-4590-C64F-949E-B1A35266FFB0}"/>
              </a:ext>
            </a:extLst>
          </p:cNvPr>
          <p:cNvGrpSpPr>
            <a:grpSpLocks/>
          </p:cNvGrpSpPr>
          <p:nvPr/>
        </p:nvGrpSpPr>
        <p:grpSpPr bwMode="auto">
          <a:xfrm>
            <a:off x="5611168" y="2054410"/>
            <a:ext cx="936625" cy="952917"/>
            <a:chOff x="3069" y="3266"/>
            <a:chExt cx="786" cy="764"/>
          </a:xfrm>
          <a:solidFill>
            <a:srgbClr val="D8222A"/>
          </a:solidFill>
        </p:grpSpPr>
        <p:sp>
          <p:nvSpPr>
            <p:cNvPr id="13" name="AutoShape 6">
              <a:extLst>
                <a:ext uri="{FF2B5EF4-FFF2-40B4-BE49-F238E27FC236}">
                  <a16:creationId xmlns:a16="http://schemas.microsoft.com/office/drawing/2014/main" id="{45BB2683-D1B9-684A-8210-F4909B9C3E52}"/>
                </a:ext>
              </a:extLst>
            </p:cNvPr>
            <p:cNvSpPr>
              <a:spLocks noChangeArrowheads="1"/>
            </p:cNvSpPr>
            <p:nvPr/>
          </p:nvSpPr>
          <p:spPr bwMode="auto">
            <a:xfrm>
              <a:off x="3069" y="3266"/>
              <a:ext cx="786" cy="745"/>
            </a:xfrm>
            <a:prstGeom prst="upArrow">
              <a:avLst>
                <a:gd name="adj1" fmla="val 50000"/>
                <a:gd name="adj2" fmla="val 25573"/>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lang="en-US" altLang="en-US" sz="2400">
                <a:solidFill>
                  <a:srgbClr val="FE0055"/>
                </a:solidFill>
              </a:endParaRPr>
            </a:p>
          </p:txBody>
        </p:sp>
        <p:sp>
          <p:nvSpPr>
            <p:cNvPr id="14" name="Text Box 7">
              <a:extLst>
                <a:ext uri="{FF2B5EF4-FFF2-40B4-BE49-F238E27FC236}">
                  <a16:creationId xmlns:a16="http://schemas.microsoft.com/office/drawing/2014/main" id="{CE1A480B-7A54-3148-9E31-0C39D1BAE151}"/>
                </a:ext>
              </a:extLst>
            </p:cNvPr>
            <p:cNvSpPr txBox="1">
              <a:spLocks noChangeArrowheads="1"/>
            </p:cNvSpPr>
            <p:nvPr/>
          </p:nvSpPr>
          <p:spPr bwMode="auto">
            <a:xfrm rot="10800000">
              <a:off x="3197" y="3312"/>
              <a:ext cx="465" cy="718"/>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nchor="ctr" anchorCtr="1">
              <a:spAutoFit/>
            </a:bodyPr>
            <a:lstStyle/>
            <a:p>
              <a:pPr algn="ctr">
                <a:spcBef>
                  <a:spcPct val="50000"/>
                </a:spcBef>
              </a:pPr>
              <a:r>
                <a:rPr lang="en-GB" altLang="en-US" sz="2400" b="1" dirty="0">
                  <a:solidFill>
                    <a:schemeClr val="bg1"/>
                  </a:solidFill>
                  <a:latin typeface="Comic Sans MS" panose="030F0902030302020204" pitchFamily="66" charset="0"/>
                </a:rPr>
                <a:t>noun</a:t>
              </a:r>
            </a:p>
          </p:txBody>
        </p:sp>
      </p:grpSp>
    </p:spTree>
    <p:extLst>
      <p:ext uri="{BB962C8B-B14F-4D97-AF65-F5344CB8AC3E}">
        <p14:creationId xmlns:p14="http://schemas.microsoft.com/office/powerpoint/2010/main" val="1452840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B21E77-4B11-1993-EE4D-3A8BA0704292}"/>
              </a:ext>
            </a:extLst>
          </p:cNvPr>
          <p:cNvSpPr txBox="1"/>
          <p:nvPr/>
        </p:nvSpPr>
        <p:spPr>
          <a:xfrm>
            <a:off x="5966146" y="1086084"/>
            <a:ext cx="2523499" cy="400110"/>
          </a:xfrm>
          <a:prstGeom prst="rect">
            <a:avLst/>
          </a:prstGeom>
          <a:solidFill>
            <a:schemeClr val="bg1"/>
          </a:solidFill>
          <a:ln w="12700">
            <a:solidFill>
              <a:srgbClr val="D8222A"/>
            </a:solidFill>
          </a:ln>
        </p:spPr>
        <p:txBody>
          <a:bodyPr wrap="square" rtlCol="0">
            <a:spAutoFit/>
          </a:bodyPr>
          <a:lstStyle/>
          <a:p>
            <a:pPr algn="ctr"/>
            <a:r>
              <a:rPr lang="en-GB" altLang="en-US" sz="2000" dirty="0">
                <a:solidFill>
                  <a:srgbClr val="414042"/>
                </a:solidFill>
                <a:latin typeface="Comic Sans MS" panose="030F0702030302020204" pitchFamily="66" charset="0"/>
              </a:rPr>
              <a:t>twig</a:t>
            </a:r>
          </a:p>
        </p:txBody>
      </p:sp>
      <p:sp>
        <p:nvSpPr>
          <p:cNvPr id="3" name="TextBox 2">
            <a:extLst>
              <a:ext uri="{FF2B5EF4-FFF2-40B4-BE49-F238E27FC236}">
                <a16:creationId xmlns:a16="http://schemas.microsoft.com/office/drawing/2014/main" id="{4551BFFE-996B-C688-3FE4-43470AEE4370}"/>
              </a:ext>
            </a:extLst>
          </p:cNvPr>
          <p:cNvSpPr txBox="1"/>
          <p:nvPr/>
        </p:nvSpPr>
        <p:spPr>
          <a:xfrm>
            <a:off x="5966146" y="1608655"/>
            <a:ext cx="2523499" cy="400110"/>
          </a:xfrm>
          <a:prstGeom prst="rect">
            <a:avLst/>
          </a:prstGeom>
          <a:solidFill>
            <a:schemeClr val="bg1"/>
          </a:solidFill>
          <a:ln w="12700">
            <a:solidFill>
              <a:srgbClr val="D8222A"/>
            </a:solidFill>
          </a:ln>
        </p:spPr>
        <p:txBody>
          <a:bodyPr wrap="square" rtlCol="0">
            <a:spAutoFit/>
          </a:bodyPr>
          <a:lstStyle/>
          <a:p>
            <a:pPr algn="ctr"/>
            <a:r>
              <a:rPr lang="en-GB" altLang="en-US" sz="2000" dirty="0">
                <a:solidFill>
                  <a:srgbClr val="414042"/>
                </a:solidFill>
                <a:latin typeface="Comic Sans MS" panose="030F0702030302020204" pitchFamily="66" charset="0"/>
              </a:rPr>
              <a:t>thorns</a:t>
            </a:r>
            <a:endParaRPr lang="en-GB" sz="2000" dirty="0">
              <a:solidFill>
                <a:srgbClr val="414042"/>
              </a:solidFill>
              <a:latin typeface="Comic Sans MS" panose="030F0702030302020204" pitchFamily="66" charset="0"/>
            </a:endParaRPr>
          </a:p>
        </p:txBody>
      </p:sp>
      <p:sp>
        <p:nvSpPr>
          <p:cNvPr id="4" name="TextBox 3">
            <a:extLst>
              <a:ext uri="{FF2B5EF4-FFF2-40B4-BE49-F238E27FC236}">
                <a16:creationId xmlns:a16="http://schemas.microsoft.com/office/drawing/2014/main" id="{76C4EF71-8BBF-0A47-EB9F-18DE989907BE}"/>
              </a:ext>
            </a:extLst>
          </p:cNvPr>
          <p:cNvSpPr txBox="1"/>
          <p:nvPr/>
        </p:nvSpPr>
        <p:spPr>
          <a:xfrm>
            <a:off x="5969686" y="2653797"/>
            <a:ext cx="2511439" cy="400110"/>
          </a:xfrm>
          <a:prstGeom prst="rect">
            <a:avLst/>
          </a:prstGeom>
          <a:solidFill>
            <a:schemeClr val="bg1"/>
          </a:solidFill>
          <a:ln w="12700">
            <a:solidFill>
              <a:srgbClr val="D8222A"/>
            </a:solidFill>
          </a:ln>
        </p:spPr>
        <p:txBody>
          <a:bodyPr wrap="square" rtlCol="0">
            <a:spAutoFit/>
          </a:bodyPr>
          <a:lstStyle/>
          <a:p>
            <a:pPr algn="ctr"/>
            <a:r>
              <a:rPr lang="en-GB" altLang="en-US" sz="2000" dirty="0">
                <a:solidFill>
                  <a:srgbClr val="414042"/>
                </a:solidFill>
                <a:latin typeface="Comic Sans MS" panose="030F0702030302020204" pitchFamily="66" charset="0"/>
              </a:rPr>
              <a:t>ground</a:t>
            </a:r>
            <a:endParaRPr lang="en-GB" sz="2000" dirty="0">
              <a:solidFill>
                <a:srgbClr val="414042"/>
              </a:solidFill>
              <a:latin typeface="Comic Sans MS" panose="030F0702030302020204" pitchFamily="66" charset="0"/>
            </a:endParaRPr>
          </a:p>
        </p:txBody>
      </p:sp>
      <p:sp>
        <p:nvSpPr>
          <p:cNvPr id="5" name="TextBox 4">
            <a:extLst>
              <a:ext uri="{FF2B5EF4-FFF2-40B4-BE49-F238E27FC236}">
                <a16:creationId xmlns:a16="http://schemas.microsoft.com/office/drawing/2014/main" id="{DEB04429-5C6C-3DB0-4506-60D58AF20E97}"/>
              </a:ext>
            </a:extLst>
          </p:cNvPr>
          <p:cNvSpPr txBox="1"/>
          <p:nvPr/>
        </p:nvSpPr>
        <p:spPr>
          <a:xfrm>
            <a:off x="5966146" y="2131226"/>
            <a:ext cx="2523499" cy="400110"/>
          </a:xfrm>
          <a:prstGeom prst="rect">
            <a:avLst/>
          </a:prstGeom>
          <a:solidFill>
            <a:schemeClr val="bg1"/>
          </a:solidFill>
          <a:ln w="12700">
            <a:solidFill>
              <a:srgbClr val="D8222A"/>
            </a:solidFill>
          </a:ln>
        </p:spPr>
        <p:txBody>
          <a:bodyPr wrap="square" rtlCol="0">
            <a:spAutoFit/>
          </a:bodyPr>
          <a:lstStyle/>
          <a:p>
            <a:pPr algn="ctr"/>
            <a:r>
              <a:rPr lang="en-GB" altLang="en-US" sz="2000" dirty="0">
                <a:solidFill>
                  <a:srgbClr val="414042"/>
                </a:solidFill>
                <a:latin typeface="Comic Sans MS" panose="030F0702030302020204" pitchFamily="66" charset="0"/>
              </a:rPr>
              <a:t>forest</a:t>
            </a:r>
            <a:endParaRPr lang="en-GB" sz="2000" dirty="0">
              <a:solidFill>
                <a:srgbClr val="414042"/>
              </a:solidFill>
              <a:latin typeface="Comic Sans MS" panose="030F0702030302020204" pitchFamily="66" charset="0"/>
            </a:endParaRPr>
          </a:p>
        </p:txBody>
      </p:sp>
      <p:sp>
        <p:nvSpPr>
          <p:cNvPr id="6" name="TextBox 5">
            <a:extLst>
              <a:ext uri="{FF2B5EF4-FFF2-40B4-BE49-F238E27FC236}">
                <a16:creationId xmlns:a16="http://schemas.microsoft.com/office/drawing/2014/main" id="{6EF093E2-1436-62BF-7E49-D7025137DE1E}"/>
              </a:ext>
            </a:extLst>
          </p:cNvPr>
          <p:cNvSpPr txBox="1"/>
          <p:nvPr/>
        </p:nvSpPr>
        <p:spPr>
          <a:xfrm>
            <a:off x="5986890" y="3176368"/>
            <a:ext cx="2452833" cy="400110"/>
          </a:xfrm>
          <a:prstGeom prst="rect">
            <a:avLst/>
          </a:prstGeom>
          <a:solidFill>
            <a:schemeClr val="bg1"/>
          </a:solidFill>
          <a:ln w="12700">
            <a:solidFill>
              <a:srgbClr val="D8222A"/>
            </a:solidFill>
          </a:ln>
        </p:spPr>
        <p:txBody>
          <a:bodyPr wrap="square" rtlCol="0">
            <a:spAutoFit/>
          </a:bodyPr>
          <a:lstStyle/>
          <a:p>
            <a:pPr algn="ctr"/>
            <a:r>
              <a:rPr lang="en-GB" altLang="en-US" sz="2000" dirty="0">
                <a:solidFill>
                  <a:srgbClr val="414042"/>
                </a:solidFill>
                <a:latin typeface="Comic Sans MS" panose="030F0702030302020204" pitchFamily="66" charset="0"/>
              </a:rPr>
              <a:t>nettles</a:t>
            </a:r>
            <a:endParaRPr lang="en-GB" sz="2000" dirty="0">
              <a:solidFill>
                <a:srgbClr val="414042"/>
              </a:solidFill>
              <a:latin typeface="Comic Sans MS" panose="030F0702030302020204" pitchFamily="66" charset="0"/>
            </a:endParaRPr>
          </a:p>
        </p:txBody>
      </p:sp>
      <p:sp>
        <p:nvSpPr>
          <p:cNvPr id="7" name="TextBox 6">
            <a:extLst>
              <a:ext uri="{FF2B5EF4-FFF2-40B4-BE49-F238E27FC236}">
                <a16:creationId xmlns:a16="http://schemas.microsoft.com/office/drawing/2014/main" id="{95ABCC1E-3836-8623-8CB9-A738D978036C}"/>
              </a:ext>
            </a:extLst>
          </p:cNvPr>
          <p:cNvSpPr txBox="1"/>
          <p:nvPr/>
        </p:nvSpPr>
        <p:spPr>
          <a:xfrm>
            <a:off x="5986890" y="3698939"/>
            <a:ext cx="2452833" cy="400110"/>
          </a:xfrm>
          <a:prstGeom prst="rect">
            <a:avLst/>
          </a:prstGeom>
          <a:solidFill>
            <a:schemeClr val="bg1"/>
          </a:solidFill>
          <a:ln w="12700">
            <a:solidFill>
              <a:srgbClr val="D8222A"/>
            </a:solidFill>
          </a:ln>
        </p:spPr>
        <p:txBody>
          <a:bodyPr wrap="square" rtlCol="0">
            <a:spAutoFit/>
          </a:bodyPr>
          <a:lstStyle/>
          <a:p>
            <a:pPr algn="ctr"/>
            <a:r>
              <a:rPr lang="en-GB" altLang="en-US" sz="2000" dirty="0">
                <a:solidFill>
                  <a:srgbClr val="414042"/>
                </a:solidFill>
                <a:latin typeface="Comic Sans MS" panose="030F0702030302020204" pitchFamily="66" charset="0"/>
              </a:rPr>
              <a:t>weeds</a:t>
            </a:r>
            <a:endParaRPr lang="en-GB" sz="2000" dirty="0">
              <a:solidFill>
                <a:srgbClr val="414042"/>
              </a:solidFill>
              <a:latin typeface="Comic Sans MS" panose="030F0702030302020204" pitchFamily="66" charset="0"/>
            </a:endParaRPr>
          </a:p>
        </p:txBody>
      </p:sp>
      <p:sp>
        <p:nvSpPr>
          <p:cNvPr id="8" name="TextBox 7">
            <a:extLst>
              <a:ext uri="{FF2B5EF4-FFF2-40B4-BE49-F238E27FC236}">
                <a16:creationId xmlns:a16="http://schemas.microsoft.com/office/drawing/2014/main" id="{2E2245AC-CDD8-5E10-7F3D-DD6C2784EAB4}"/>
              </a:ext>
            </a:extLst>
          </p:cNvPr>
          <p:cNvSpPr txBox="1"/>
          <p:nvPr/>
        </p:nvSpPr>
        <p:spPr>
          <a:xfrm>
            <a:off x="5986890" y="4221510"/>
            <a:ext cx="2452833" cy="400110"/>
          </a:xfrm>
          <a:prstGeom prst="rect">
            <a:avLst/>
          </a:prstGeom>
          <a:solidFill>
            <a:schemeClr val="bg1"/>
          </a:solidFill>
          <a:ln w="12700">
            <a:solidFill>
              <a:srgbClr val="D8222A"/>
            </a:solidFill>
          </a:ln>
        </p:spPr>
        <p:txBody>
          <a:bodyPr wrap="square" rtlCol="0">
            <a:spAutoFit/>
          </a:bodyPr>
          <a:lstStyle/>
          <a:p>
            <a:pPr algn="ctr"/>
            <a:r>
              <a:rPr lang="en-GB" altLang="en-US" sz="2000" dirty="0">
                <a:solidFill>
                  <a:srgbClr val="414042"/>
                </a:solidFill>
                <a:latin typeface="Comic Sans MS" panose="030F0702030302020204" pitchFamily="66" charset="0"/>
              </a:rPr>
              <a:t>brambles</a:t>
            </a:r>
            <a:endParaRPr lang="en-GB" sz="2000" dirty="0">
              <a:solidFill>
                <a:srgbClr val="414042"/>
              </a:solidFill>
              <a:latin typeface="Comic Sans MS" panose="030F0702030302020204" pitchFamily="66" charset="0"/>
            </a:endParaRPr>
          </a:p>
        </p:txBody>
      </p:sp>
      <p:sp>
        <p:nvSpPr>
          <p:cNvPr id="9" name="TextBox 8">
            <a:extLst>
              <a:ext uri="{FF2B5EF4-FFF2-40B4-BE49-F238E27FC236}">
                <a16:creationId xmlns:a16="http://schemas.microsoft.com/office/drawing/2014/main" id="{DA539B60-7AB1-2D75-7028-73E29E230679}"/>
              </a:ext>
            </a:extLst>
          </p:cNvPr>
          <p:cNvSpPr txBox="1"/>
          <p:nvPr/>
        </p:nvSpPr>
        <p:spPr>
          <a:xfrm>
            <a:off x="5998589" y="4744081"/>
            <a:ext cx="2452833" cy="400110"/>
          </a:xfrm>
          <a:prstGeom prst="rect">
            <a:avLst/>
          </a:prstGeom>
          <a:solidFill>
            <a:schemeClr val="bg1"/>
          </a:solidFill>
          <a:ln w="12700">
            <a:solidFill>
              <a:srgbClr val="D8222A"/>
            </a:solidFill>
          </a:ln>
        </p:spPr>
        <p:txBody>
          <a:bodyPr wrap="square" rtlCol="0">
            <a:spAutoFit/>
          </a:bodyPr>
          <a:lstStyle/>
          <a:p>
            <a:pPr algn="ctr"/>
            <a:r>
              <a:rPr lang="en-GB" altLang="en-US" sz="2000" dirty="0">
                <a:solidFill>
                  <a:srgbClr val="414042"/>
                </a:solidFill>
                <a:latin typeface="Comic Sans MS" panose="030F0702030302020204" pitchFamily="66" charset="0"/>
              </a:rPr>
              <a:t>path</a:t>
            </a:r>
            <a:endParaRPr lang="en-GB" sz="2000" dirty="0">
              <a:solidFill>
                <a:srgbClr val="414042"/>
              </a:solidFill>
              <a:latin typeface="Comic Sans MS" panose="030F0702030302020204" pitchFamily="66" charset="0"/>
            </a:endParaRPr>
          </a:p>
        </p:txBody>
      </p:sp>
      <p:sp>
        <p:nvSpPr>
          <p:cNvPr id="10" name="TextBox 9">
            <a:extLst>
              <a:ext uri="{FF2B5EF4-FFF2-40B4-BE49-F238E27FC236}">
                <a16:creationId xmlns:a16="http://schemas.microsoft.com/office/drawing/2014/main" id="{AA61C1BD-4E97-A68A-8C0C-8C2FF4917A92}"/>
              </a:ext>
            </a:extLst>
          </p:cNvPr>
          <p:cNvSpPr txBox="1"/>
          <p:nvPr/>
        </p:nvSpPr>
        <p:spPr>
          <a:xfrm>
            <a:off x="8657845" y="1086085"/>
            <a:ext cx="2523499" cy="400110"/>
          </a:xfrm>
          <a:prstGeom prst="rect">
            <a:avLst/>
          </a:prstGeom>
          <a:solidFill>
            <a:schemeClr val="bg1"/>
          </a:solidFill>
          <a:ln w="12700">
            <a:solidFill>
              <a:srgbClr val="D8222A"/>
            </a:solidFill>
          </a:ln>
        </p:spPr>
        <p:txBody>
          <a:bodyPr wrap="square" rtlCol="0">
            <a:spAutoFit/>
          </a:bodyPr>
          <a:lstStyle/>
          <a:p>
            <a:pPr algn="ctr"/>
            <a:r>
              <a:rPr lang="en-GB" altLang="en-US" sz="2000" dirty="0">
                <a:solidFill>
                  <a:srgbClr val="414042"/>
                </a:solidFill>
                <a:latin typeface="Comic Sans MS" panose="030F0702030302020204" pitchFamily="66" charset="0"/>
              </a:rPr>
              <a:t>branches</a:t>
            </a:r>
          </a:p>
        </p:txBody>
      </p:sp>
      <p:sp>
        <p:nvSpPr>
          <p:cNvPr id="11" name="TextBox 10">
            <a:extLst>
              <a:ext uri="{FF2B5EF4-FFF2-40B4-BE49-F238E27FC236}">
                <a16:creationId xmlns:a16="http://schemas.microsoft.com/office/drawing/2014/main" id="{825149C2-CBC0-3360-1FE4-9C93E97B1B7E}"/>
              </a:ext>
            </a:extLst>
          </p:cNvPr>
          <p:cNvSpPr txBox="1"/>
          <p:nvPr/>
        </p:nvSpPr>
        <p:spPr>
          <a:xfrm>
            <a:off x="8657846" y="1608656"/>
            <a:ext cx="2523500" cy="400110"/>
          </a:xfrm>
          <a:prstGeom prst="rect">
            <a:avLst/>
          </a:prstGeom>
          <a:solidFill>
            <a:schemeClr val="bg1"/>
          </a:solidFill>
          <a:ln w="12700">
            <a:solidFill>
              <a:srgbClr val="D8222A"/>
            </a:solidFill>
          </a:ln>
        </p:spPr>
        <p:txBody>
          <a:bodyPr wrap="square" rtlCol="0">
            <a:spAutoFit/>
          </a:bodyPr>
          <a:lstStyle/>
          <a:p>
            <a:pPr algn="ctr"/>
            <a:r>
              <a:rPr lang="en-GB" altLang="en-US" sz="2000" dirty="0" err="1">
                <a:solidFill>
                  <a:srgbClr val="414042"/>
                </a:solidFill>
                <a:latin typeface="Comic Sans MS" panose="030F0702030302020204" pitchFamily="66" charset="0"/>
              </a:rPr>
              <a:t>copse</a:t>
            </a:r>
            <a:endParaRPr lang="en-GB" altLang="en-US" sz="2000" dirty="0">
              <a:solidFill>
                <a:srgbClr val="414042"/>
              </a:solidFill>
              <a:latin typeface="Comic Sans MS" panose="030F0702030302020204" pitchFamily="66" charset="0"/>
            </a:endParaRPr>
          </a:p>
        </p:txBody>
      </p:sp>
      <p:sp>
        <p:nvSpPr>
          <p:cNvPr id="12" name="TextBox 11">
            <a:extLst>
              <a:ext uri="{FF2B5EF4-FFF2-40B4-BE49-F238E27FC236}">
                <a16:creationId xmlns:a16="http://schemas.microsoft.com/office/drawing/2014/main" id="{1B4A9D19-9CDB-16CB-9F0C-0D68E8E3D188}"/>
              </a:ext>
            </a:extLst>
          </p:cNvPr>
          <p:cNvSpPr txBox="1"/>
          <p:nvPr/>
        </p:nvSpPr>
        <p:spPr>
          <a:xfrm>
            <a:off x="8657845" y="2653798"/>
            <a:ext cx="2523502" cy="400110"/>
          </a:xfrm>
          <a:prstGeom prst="rect">
            <a:avLst/>
          </a:prstGeom>
          <a:solidFill>
            <a:schemeClr val="bg1"/>
          </a:solidFill>
          <a:ln w="12700">
            <a:solidFill>
              <a:srgbClr val="D8222A"/>
            </a:solidFill>
          </a:ln>
        </p:spPr>
        <p:txBody>
          <a:bodyPr wrap="square" rtlCol="0">
            <a:spAutoFit/>
          </a:bodyPr>
          <a:lstStyle/>
          <a:p>
            <a:pPr algn="ctr"/>
            <a:r>
              <a:rPr lang="en-GB" altLang="en-US" sz="2000" dirty="0">
                <a:solidFill>
                  <a:srgbClr val="414042"/>
                </a:solidFill>
                <a:latin typeface="Comic Sans MS" panose="030F0702030302020204" pitchFamily="66" charset="0"/>
              </a:rPr>
              <a:t>undergrowth</a:t>
            </a:r>
            <a:endParaRPr lang="en-GB" sz="2000" dirty="0">
              <a:solidFill>
                <a:srgbClr val="414042"/>
              </a:solidFill>
              <a:latin typeface="Comic Sans MS" panose="030F0702030302020204" pitchFamily="66" charset="0"/>
            </a:endParaRPr>
          </a:p>
        </p:txBody>
      </p:sp>
      <p:sp>
        <p:nvSpPr>
          <p:cNvPr id="13" name="TextBox 12">
            <a:extLst>
              <a:ext uri="{FF2B5EF4-FFF2-40B4-BE49-F238E27FC236}">
                <a16:creationId xmlns:a16="http://schemas.microsoft.com/office/drawing/2014/main" id="{0B0AB454-841F-05E5-42CD-B84575DAA62B}"/>
              </a:ext>
            </a:extLst>
          </p:cNvPr>
          <p:cNvSpPr txBox="1"/>
          <p:nvPr/>
        </p:nvSpPr>
        <p:spPr>
          <a:xfrm>
            <a:off x="8661386" y="3176369"/>
            <a:ext cx="2511441" cy="400110"/>
          </a:xfrm>
          <a:prstGeom prst="rect">
            <a:avLst/>
          </a:prstGeom>
          <a:solidFill>
            <a:schemeClr val="bg1"/>
          </a:solidFill>
          <a:ln w="12700">
            <a:solidFill>
              <a:srgbClr val="D8222A"/>
            </a:solidFill>
          </a:ln>
        </p:spPr>
        <p:txBody>
          <a:bodyPr wrap="square" rtlCol="0">
            <a:spAutoFit/>
          </a:bodyPr>
          <a:lstStyle/>
          <a:p>
            <a:pPr algn="ctr"/>
            <a:r>
              <a:rPr lang="en-GB" altLang="en-US" sz="2000" dirty="0">
                <a:solidFill>
                  <a:srgbClr val="414042"/>
                </a:solidFill>
                <a:latin typeface="Comic Sans MS" panose="030F0702030302020204" pitchFamily="66" charset="0"/>
              </a:rPr>
              <a:t>clump</a:t>
            </a:r>
          </a:p>
        </p:txBody>
      </p:sp>
      <p:sp>
        <p:nvSpPr>
          <p:cNvPr id="14" name="TextBox 13">
            <a:extLst>
              <a:ext uri="{FF2B5EF4-FFF2-40B4-BE49-F238E27FC236}">
                <a16:creationId xmlns:a16="http://schemas.microsoft.com/office/drawing/2014/main" id="{FA91189A-E7F5-86EA-A901-99E3F640EEF2}"/>
              </a:ext>
            </a:extLst>
          </p:cNvPr>
          <p:cNvSpPr txBox="1"/>
          <p:nvPr/>
        </p:nvSpPr>
        <p:spPr>
          <a:xfrm>
            <a:off x="8661385" y="4221511"/>
            <a:ext cx="2511439" cy="400110"/>
          </a:xfrm>
          <a:prstGeom prst="rect">
            <a:avLst/>
          </a:prstGeom>
          <a:solidFill>
            <a:schemeClr val="bg1"/>
          </a:solidFill>
          <a:ln w="12700">
            <a:solidFill>
              <a:srgbClr val="D8222A"/>
            </a:solidFill>
          </a:ln>
        </p:spPr>
        <p:txBody>
          <a:bodyPr wrap="square" rtlCol="0">
            <a:spAutoFit/>
          </a:bodyPr>
          <a:lstStyle/>
          <a:p>
            <a:pPr algn="ctr"/>
            <a:r>
              <a:rPr lang="en-GB" altLang="en-US" sz="2000" dirty="0">
                <a:solidFill>
                  <a:srgbClr val="414042"/>
                </a:solidFill>
                <a:latin typeface="Comic Sans MS" panose="030F0702030302020204" pitchFamily="66" charset="0"/>
              </a:rPr>
              <a:t>thicket</a:t>
            </a:r>
            <a:endParaRPr lang="en-GB" sz="2000" dirty="0">
              <a:solidFill>
                <a:srgbClr val="414042"/>
              </a:solidFill>
              <a:latin typeface="Comic Sans MS" panose="030F0702030302020204" pitchFamily="66" charset="0"/>
            </a:endParaRPr>
          </a:p>
        </p:txBody>
      </p:sp>
      <p:sp>
        <p:nvSpPr>
          <p:cNvPr id="15" name="TextBox 14">
            <a:extLst>
              <a:ext uri="{FF2B5EF4-FFF2-40B4-BE49-F238E27FC236}">
                <a16:creationId xmlns:a16="http://schemas.microsoft.com/office/drawing/2014/main" id="{B80FA569-3F73-63CA-B9E1-E28CDF39A91C}"/>
              </a:ext>
            </a:extLst>
          </p:cNvPr>
          <p:cNvSpPr txBox="1"/>
          <p:nvPr/>
        </p:nvSpPr>
        <p:spPr>
          <a:xfrm>
            <a:off x="8661387" y="4744082"/>
            <a:ext cx="2511438" cy="400110"/>
          </a:xfrm>
          <a:prstGeom prst="rect">
            <a:avLst/>
          </a:prstGeom>
          <a:solidFill>
            <a:schemeClr val="bg1"/>
          </a:solidFill>
          <a:ln w="12700">
            <a:solidFill>
              <a:srgbClr val="D8222A"/>
            </a:solidFill>
          </a:ln>
        </p:spPr>
        <p:txBody>
          <a:bodyPr wrap="square" rtlCol="0">
            <a:spAutoFit/>
          </a:bodyPr>
          <a:lstStyle/>
          <a:p>
            <a:pPr algn="ctr"/>
            <a:r>
              <a:rPr lang="en-GB" altLang="en-US" sz="2000" dirty="0">
                <a:solidFill>
                  <a:srgbClr val="414042"/>
                </a:solidFill>
                <a:latin typeface="Comic Sans MS" panose="030F0702030302020204" pitchFamily="66" charset="0"/>
              </a:rPr>
              <a:t>leaves</a:t>
            </a:r>
            <a:endParaRPr lang="en-GB" sz="2000" dirty="0">
              <a:solidFill>
                <a:srgbClr val="414042"/>
              </a:solidFill>
              <a:latin typeface="Comic Sans MS" panose="030F0702030302020204" pitchFamily="66" charset="0"/>
            </a:endParaRPr>
          </a:p>
        </p:txBody>
      </p:sp>
      <p:sp>
        <p:nvSpPr>
          <p:cNvPr id="16" name="Rectangle 26">
            <a:extLst>
              <a:ext uri="{FF2B5EF4-FFF2-40B4-BE49-F238E27FC236}">
                <a16:creationId xmlns:a16="http://schemas.microsoft.com/office/drawing/2014/main" id="{9AC76AFB-6F65-16AE-1536-342523310073}"/>
              </a:ext>
            </a:extLst>
          </p:cNvPr>
          <p:cNvSpPr>
            <a:spLocks noChangeArrowheads="1"/>
          </p:cNvSpPr>
          <p:nvPr/>
        </p:nvSpPr>
        <p:spPr bwMode="auto">
          <a:xfrm>
            <a:off x="8661385" y="3698940"/>
            <a:ext cx="2511439" cy="400110"/>
          </a:xfrm>
          <a:prstGeom prst="rect">
            <a:avLst/>
          </a:prstGeom>
          <a:solidFill>
            <a:schemeClr val="bg1"/>
          </a:solidFill>
          <a:ln w="12700">
            <a:solidFill>
              <a:srgbClr val="D8222A"/>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2000" dirty="0">
                <a:solidFill>
                  <a:srgbClr val="414042"/>
                </a:solidFill>
                <a:latin typeface="Comic Sans MS" panose="030F0702030302020204" pitchFamily="66" charset="0"/>
              </a:rPr>
              <a:t>tangle</a:t>
            </a:r>
          </a:p>
        </p:txBody>
      </p:sp>
      <p:sp>
        <p:nvSpPr>
          <p:cNvPr id="17" name="TextBox 16">
            <a:extLst>
              <a:ext uri="{FF2B5EF4-FFF2-40B4-BE49-F238E27FC236}">
                <a16:creationId xmlns:a16="http://schemas.microsoft.com/office/drawing/2014/main" id="{F91D7001-D7F6-39E4-0EEB-9FE198D8963D}"/>
              </a:ext>
            </a:extLst>
          </p:cNvPr>
          <p:cNvSpPr txBox="1"/>
          <p:nvPr/>
        </p:nvSpPr>
        <p:spPr>
          <a:xfrm>
            <a:off x="5998589" y="5266650"/>
            <a:ext cx="2452833" cy="400110"/>
          </a:xfrm>
          <a:prstGeom prst="rect">
            <a:avLst/>
          </a:prstGeom>
          <a:solidFill>
            <a:schemeClr val="bg1"/>
          </a:solidFill>
          <a:ln w="12700">
            <a:solidFill>
              <a:srgbClr val="D8222A"/>
            </a:solidFill>
          </a:ln>
        </p:spPr>
        <p:txBody>
          <a:bodyPr wrap="square" rtlCol="0">
            <a:spAutoFit/>
          </a:bodyPr>
          <a:lstStyle/>
          <a:p>
            <a:pPr algn="ctr"/>
            <a:r>
              <a:rPr lang="en-GB" altLang="en-US" sz="2000" dirty="0">
                <a:solidFill>
                  <a:srgbClr val="414042"/>
                </a:solidFill>
                <a:latin typeface="Comic Sans MS" panose="030F0702030302020204" pitchFamily="66" charset="0"/>
              </a:rPr>
              <a:t>oak</a:t>
            </a:r>
            <a:endParaRPr lang="en-GB" sz="2000" dirty="0">
              <a:solidFill>
                <a:srgbClr val="414042"/>
              </a:solidFill>
              <a:latin typeface="Comic Sans MS" panose="030F0702030302020204" pitchFamily="66" charset="0"/>
            </a:endParaRPr>
          </a:p>
        </p:txBody>
      </p:sp>
      <p:sp>
        <p:nvSpPr>
          <p:cNvPr id="18" name="TextBox 17">
            <a:extLst>
              <a:ext uri="{FF2B5EF4-FFF2-40B4-BE49-F238E27FC236}">
                <a16:creationId xmlns:a16="http://schemas.microsoft.com/office/drawing/2014/main" id="{0F062F72-D9A8-1B6F-28F4-BCFAAE29A935}"/>
              </a:ext>
            </a:extLst>
          </p:cNvPr>
          <p:cNvSpPr txBox="1"/>
          <p:nvPr/>
        </p:nvSpPr>
        <p:spPr>
          <a:xfrm>
            <a:off x="8661387" y="5266650"/>
            <a:ext cx="2511436" cy="400110"/>
          </a:xfrm>
          <a:prstGeom prst="rect">
            <a:avLst/>
          </a:prstGeom>
          <a:solidFill>
            <a:schemeClr val="bg1"/>
          </a:solidFill>
          <a:ln w="12700">
            <a:solidFill>
              <a:srgbClr val="D8222A"/>
            </a:solidFill>
          </a:ln>
        </p:spPr>
        <p:txBody>
          <a:bodyPr wrap="square" rtlCol="0">
            <a:spAutoFit/>
          </a:bodyPr>
          <a:lstStyle/>
          <a:p>
            <a:pPr algn="ctr"/>
            <a:r>
              <a:rPr lang="en-GB" sz="2000" dirty="0">
                <a:solidFill>
                  <a:srgbClr val="414042"/>
                </a:solidFill>
                <a:latin typeface="Comic Sans MS" panose="030F0702030302020204" pitchFamily="66" charset="0"/>
              </a:rPr>
              <a:t>bracken</a:t>
            </a:r>
          </a:p>
        </p:txBody>
      </p:sp>
      <p:sp>
        <p:nvSpPr>
          <p:cNvPr id="19" name="TextBox 18">
            <a:extLst>
              <a:ext uri="{FF2B5EF4-FFF2-40B4-BE49-F238E27FC236}">
                <a16:creationId xmlns:a16="http://schemas.microsoft.com/office/drawing/2014/main" id="{D6716EFD-5B3A-7F8F-098E-E79B08CA4E23}"/>
              </a:ext>
            </a:extLst>
          </p:cNvPr>
          <p:cNvSpPr txBox="1"/>
          <p:nvPr/>
        </p:nvSpPr>
        <p:spPr>
          <a:xfrm>
            <a:off x="8657845" y="2131227"/>
            <a:ext cx="2523502" cy="400110"/>
          </a:xfrm>
          <a:prstGeom prst="rect">
            <a:avLst/>
          </a:prstGeom>
          <a:solidFill>
            <a:schemeClr val="bg1"/>
          </a:solidFill>
          <a:ln w="12700">
            <a:solidFill>
              <a:srgbClr val="D8222A"/>
            </a:solidFill>
          </a:ln>
        </p:spPr>
        <p:txBody>
          <a:bodyPr wrap="square" rtlCol="0">
            <a:spAutoFit/>
          </a:bodyPr>
          <a:lstStyle/>
          <a:p>
            <a:pPr algn="ctr"/>
            <a:r>
              <a:rPr lang="en-GB" altLang="en-US" sz="2000" dirty="0">
                <a:solidFill>
                  <a:srgbClr val="414042"/>
                </a:solidFill>
                <a:latin typeface="Comic Sans MS" panose="030F0702030302020204" pitchFamily="66" charset="0"/>
              </a:rPr>
              <a:t>shadow</a:t>
            </a:r>
            <a:endParaRPr lang="en-GB" sz="2000" dirty="0">
              <a:solidFill>
                <a:srgbClr val="414042"/>
              </a:solidFill>
              <a:latin typeface="Comic Sans MS" panose="030F0702030302020204" pitchFamily="66" charset="0"/>
            </a:endParaRPr>
          </a:p>
        </p:txBody>
      </p:sp>
      <p:sp>
        <p:nvSpPr>
          <p:cNvPr id="20" name="Text Box 19">
            <a:extLst>
              <a:ext uri="{FF2B5EF4-FFF2-40B4-BE49-F238E27FC236}">
                <a16:creationId xmlns:a16="http://schemas.microsoft.com/office/drawing/2014/main" id="{E83442FA-4D5C-C179-7BF7-3816609DBC7D}"/>
              </a:ext>
            </a:extLst>
          </p:cNvPr>
          <p:cNvSpPr txBox="1">
            <a:spLocks noChangeArrowheads="1"/>
          </p:cNvSpPr>
          <p:nvPr/>
        </p:nvSpPr>
        <p:spPr bwMode="auto">
          <a:xfrm>
            <a:off x="1075027" y="1604109"/>
            <a:ext cx="4395331" cy="3067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893763" indent="-436563">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Aft>
                <a:spcPts val="1000"/>
              </a:spcAft>
              <a:buClr>
                <a:srgbClr val="0070C0"/>
              </a:buClr>
            </a:pPr>
            <a:r>
              <a:rPr lang="en-GB" altLang="en-US" sz="2000" dirty="0">
                <a:solidFill>
                  <a:srgbClr val="3E3F41"/>
                </a:solidFill>
              </a:rPr>
              <a:t>Work with a partner. </a:t>
            </a:r>
          </a:p>
          <a:p>
            <a:pPr eaLnBrk="1" hangingPunct="1">
              <a:spcAft>
                <a:spcPts val="1000"/>
              </a:spcAft>
              <a:buClr>
                <a:srgbClr val="0070C0"/>
              </a:buClr>
            </a:pPr>
            <a:r>
              <a:rPr lang="en-GB" altLang="en-US" sz="2000" dirty="0">
                <a:solidFill>
                  <a:srgbClr val="3E3F41"/>
                </a:solidFill>
              </a:rPr>
              <a:t>Choose 5 nouns you could use to name objects in a wood or forest. </a:t>
            </a:r>
          </a:p>
          <a:p>
            <a:pPr eaLnBrk="1" hangingPunct="1">
              <a:spcAft>
                <a:spcPts val="1000"/>
              </a:spcAft>
              <a:buClr>
                <a:srgbClr val="0070C0"/>
              </a:buClr>
            </a:pPr>
            <a:r>
              <a:rPr lang="en-GB" altLang="en-US" sz="2000" dirty="0">
                <a:solidFill>
                  <a:srgbClr val="3E3F41"/>
                </a:solidFill>
              </a:rPr>
              <a:t>Think of as many adjectives and verbs as you can that would fit with your chosen nouns.</a:t>
            </a:r>
          </a:p>
          <a:p>
            <a:pPr eaLnBrk="1" hangingPunct="1">
              <a:spcAft>
                <a:spcPts val="1000"/>
              </a:spcAft>
              <a:buClr>
                <a:srgbClr val="0070C0"/>
              </a:buClr>
            </a:pPr>
            <a:r>
              <a:rPr lang="en-GB" altLang="en-US" sz="2000" dirty="0">
                <a:solidFill>
                  <a:srgbClr val="3E3F41"/>
                </a:solidFill>
              </a:rPr>
              <a:t>Record for future use.</a:t>
            </a:r>
          </a:p>
          <a:p>
            <a:pPr eaLnBrk="1" hangingPunct="1">
              <a:spcAft>
                <a:spcPts val="1000"/>
              </a:spcAft>
              <a:buClr>
                <a:srgbClr val="0070C0"/>
              </a:buClr>
            </a:pPr>
            <a:r>
              <a:rPr lang="en-GB" altLang="en-US" sz="2000" dirty="0">
                <a:solidFill>
                  <a:srgbClr val="3E3F41"/>
                </a:solidFill>
              </a:rPr>
              <a:t>Join with another pair and share.</a:t>
            </a:r>
          </a:p>
        </p:txBody>
      </p:sp>
    </p:spTree>
    <p:extLst>
      <p:ext uri="{BB962C8B-B14F-4D97-AF65-F5344CB8AC3E}">
        <p14:creationId xmlns:p14="http://schemas.microsoft.com/office/powerpoint/2010/main" val="13528930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ubtitle 2">
            <a:extLst>
              <a:ext uri="{FF2B5EF4-FFF2-40B4-BE49-F238E27FC236}">
                <a16:creationId xmlns:a16="http://schemas.microsoft.com/office/drawing/2014/main" id="{5C795C96-4890-8242-B970-B2CD4FF5428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Noun Information</a:t>
            </a:r>
          </a:p>
        </p:txBody>
      </p:sp>
      <p:sp>
        <p:nvSpPr>
          <p:cNvPr id="13" name="Rectangle 12">
            <a:extLst>
              <a:ext uri="{FF2B5EF4-FFF2-40B4-BE49-F238E27FC236}">
                <a16:creationId xmlns:a16="http://schemas.microsoft.com/office/drawing/2014/main" id="{B733AA24-99BA-8440-953A-57FB2A068719}"/>
              </a:ext>
            </a:extLst>
          </p:cNvPr>
          <p:cNvSpPr>
            <a:spLocks noChangeArrowheads="1"/>
          </p:cNvSpPr>
          <p:nvPr/>
        </p:nvSpPr>
        <p:spPr bwMode="auto">
          <a:xfrm>
            <a:off x="1662419" y="1643530"/>
            <a:ext cx="9135570"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200" dirty="0">
                <a:solidFill>
                  <a:srgbClr val="414042"/>
                </a:solidFill>
                <a:latin typeface="Comic Sans MS" panose="030F0702030302020204" pitchFamily="66" charset="0"/>
              </a:rPr>
              <a:t>The surest method to identify </a:t>
            </a:r>
            <a:r>
              <a:rPr lang="en-GB" altLang="en-US" sz="2200" dirty="0">
                <a:solidFill>
                  <a:srgbClr val="D8222A"/>
                </a:solidFill>
                <a:latin typeface="Comic Sans MS" panose="030F0702030302020204" pitchFamily="66" charset="0"/>
              </a:rPr>
              <a:t>nouns</a:t>
            </a:r>
            <a:r>
              <a:rPr lang="en-GB" altLang="en-US" sz="2200" dirty="0">
                <a:solidFill>
                  <a:srgbClr val="414042"/>
                </a:solidFill>
                <a:latin typeface="Comic Sans MS" panose="030F0702030302020204" pitchFamily="66" charset="0"/>
              </a:rPr>
              <a:t> is by the ways that most can be used after determiners such as </a:t>
            </a:r>
            <a:r>
              <a:rPr lang="en-GB" altLang="en-US" sz="2200" i="1" dirty="0">
                <a:solidFill>
                  <a:srgbClr val="414042"/>
                </a:solidFill>
                <a:latin typeface="Comic Sans MS" panose="030F0702030302020204" pitchFamily="66" charset="0"/>
              </a:rPr>
              <a:t>a, the</a:t>
            </a:r>
            <a:r>
              <a:rPr lang="en-GB" altLang="en-US" sz="2200" dirty="0">
                <a:solidFill>
                  <a:srgbClr val="414042"/>
                </a:solidFill>
                <a:latin typeface="Comic Sans MS" panose="030F0702030302020204" pitchFamily="66" charset="0"/>
              </a:rPr>
              <a:t>, </a:t>
            </a:r>
            <a:r>
              <a:rPr lang="en-GB" altLang="en-US" sz="2200" i="1" dirty="0">
                <a:solidFill>
                  <a:srgbClr val="414042"/>
                </a:solidFill>
                <a:latin typeface="Comic Sans MS" panose="030F0702030302020204" pitchFamily="66" charset="0"/>
              </a:rPr>
              <a:t>this</a:t>
            </a:r>
            <a:r>
              <a:rPr lang="en-GB" altLang="en-US" sz="2200" dirty="0">
                <a:solidFill>
                  <a:srgbClr val="414042"/>
                </a:solidFill>
                <a:latin typeface="Comic Sans MS" panose="030F0702030302020204" pitchFamily="66" charset="0"/>
              </a:rPr>
              <a:t>, </a:t>
            </a:r>
            <a:r>
              <a:rPr lang="en-GB" altLang="en-US" sz="2200" i="1" dirty="0">
                <a:solidFill>
                  <a:srgbClr val="414042"/>
                </a:solidFill>
                <a:latin typeface="Comic Sans MS" panose="030F0702030302020204" pitchFamily="66" charset="0"/>
              </a:rPr>
              <a:t>that</a:t>
            </a:r>
            <a:r>
              <a:rPr lang="en-GB" altLang="en-US" sz="2200" dirty="0">
                <a:solidFill>
                  <a:srgbClr val="414042"/>
                </a:solidFill>
                <a:latin typeface="Comic Sans MS" panose="030F0702030302020204" pitchFamily="66" charset="0"/>
              </a:rPr>
              <a:t>, etc.</a:t>
            </a:r>
          </a:p>
          <a:p>
            <a:endParaRPr lang="en-GB" altLang="en-US" sz="2200" dirty="0">
              <a:solidFill>
                <a:srgbClr val="414042"/>
              </a:solidFill>
              <a:latin typeface="Comic Sans MS" panose="030F0702030302020204" pitchFamily="66" charset="0"/>
            </a:endParaRPr>
          </a:p>
          <a:p>
            <a:r>
              <a:rPr lang="en-GB" altLang="en-US" sz="2200" dirty="0">
                <a:solidFill>
                  <a:srgbClr val="D8222A"/>
                </a:solidFill>
                <a:latin typeface="Comic Sans MS" panose="030F0702030302020204" pitchFamily="66" charset="0"/>
              </a:rPr>
              <a:t>Nouns</a:t>
            </a:r>
            <a:r>
              <a:rPr lang="en-GB" altLang="en-US" sz="2200" dirty="0">
                <a:solidFill>
                  <a:srgbClr val="414042"/>
                </a:solidFill>
                <a:latin typeface="Comic Sans MS" panose="030F0702030302020204" pitchFamily="66" charset="0"/>
              </a:rPr>
              <a:t> may be classified as </a:t>
            </a:r>
            <a:r>
              <a:rPr lang="en-GB" altLang="en-US" sz="2200" dirty="0">
                <a:solidFill>
                  <a:srgbClr val="D8222A"/>
                </a:solidFill>
                <a:latin typeface="Comic Sans MS" panose="030F0702030302020204" pitchFamily="66" charset="0"/>
              </a:rPr>
              <a:t>common</a:t>
            </a:r>
            <a:r>
              <a:rPr lang="en-GB" altLang="en-US" sz="2200" b="1" dirty="0">
                <a:solidFill>
                  <a:srgbClr val="414042"/>
                </a:solidFill>
                <a:latin typeface="Comic Sans MS" panose="030F0702030302020204" pitchFamily="66" charset="0"/>
              </a:rPr>
              <a:t> </a:t>
            </a:r>
            <a:r>
              <a:rPr lang="en-GB" altLang="en-US" sz="2200" dirty="0">
                <a:solidFill>
                  <a:srgbClr val="414042"/>
                </a:solidFill>
                <a:latin typeface="Comic Sans MS" panose="030F0702030302020204" pitchFamily="66" charset="0"/>
              </a:rPr>
              <a:t>(e.g. </a:t>
            </a:r>
            <a:r>
              <a:rPr lang="en-GB" altLang="en-US" sz="2200" i="1" dirty="0">
                <a:solidFill>
                  <a:srgbClr val="414042"/>
                </a:solidFill>
                <a:latin typeface="Comic Sans MS" panose="030F0702030302020204" pitchFamily="66" charset="0"/>
              </a:rPr>
              <a:t>pencil, animal</a:t>
            </a:r>
            <a:r>
              <a:rPr lang="en-GB" altLang="en-US" sz="2200" dirty="0">
                <a:solidFill>
                  <a:srgbClr val="414042"/>
                </a:solidFill>
                <a:latin typeface="Comic Sans MS" panose="030F0702030302020204" pitchFamily="66" charset="0"/>
              </a:rPr>
              <a:t>) or </a:t>
            </a:r>
            <a:r>
              <a:rPr lang="en-GB" altLang="en-US" sz="2200" dirty="0">
                <a:solidFill>
                  <a:srgbClr val="D8222A"/>
                </a:solidFill>
                <a:latin typeface="Comic Sans MS" panose="030F0702030302020204" pitchFamily="66" charset="0"/>
              </a:rPr>
              <a:t>proper</a:t>
            </a:r>
            <a:r>
              <a:rPr lang="en-GB" altLang="en-US" sz="2200" b="1" dirty="0">
                <a:solidFill>
                  <a:srgbClr val="414042"/>
                </a:solidFill>
                <a:latin typeface="Comic Sans MS" panose="030F0702030302020204" pitchFamily="66" charset="0"/>
              </a:rPr>
              <a:t> </a:t>
            </a:r>
            <a:r>
              <a:rPr lang="en-GB" altLang="en-US" sz="2200" dirty="0">
                <a:solidFill>
                  <a:srgbClr val="414042"/>
                </a:solidFill>
                <a:latin typeface="Comic Sans MS" panose="030F0702030302020204" pitchFamily="66" charset="0"/>
              </a:rPr>
              <a:t>(e.g. </a:t>
            </a:r>
            <a:r>
              <a:rPr lang="en-GB" altLang="en-US" sz="2200" i="1" dirty="0">
                <a:solidFill>
                  <a:srgbClr val="414042"/>
                </a:solidFill>
                <a:latin typeface="Comic Sans MS" panose="030F0702030302020204" pitchFamily="66" charset="0"/>
              </a:rPr>
              <a:t>Jane</a:t>
            </a:r>
            <a:r>
              <a:rPr lang="en-GB" altLang="en-US" sz="2200" dirty="0">
                <a:solidFill>
                  <a:srgbClr val="414042"/>
                </a:solidFill>
                <a:latin typeface="Comic Sans MS" panose="030F0702030302020204" pitchFamily="66" charset="0"/>
              </a:rPr>
              <a:t>, </a:t>
            </a:r>
            <a:r>
              <a:rPr lang="en-GB" altLang="en-US" sz="2200" i="1" dirty="0">
                <a:solidFill>
                  <a:srgbClr val="414042"/>
                </a:solidFill>
                <a:latin typeface="Comic Sans MS" panose="030F0702030302020204" pitchFamily="66" charset="0"/>
              </a:rPr>
              <a:t>Thursday – when they need a capital letter and don’t always follow a determiner).</a:t>
            </a:r>
          </a:p>
          <a:p>
            <a:endParaRPr lang="en-GB" altLang="en-US" sz="2200" dirty="0">
              <a:solidFill>
                <a:srgbClr val="414042"/>
              </a:solidFill>
              <a:latin typeface="Comic Sans MS" panose="030F0702030302020204" pitchFamily="66" charset="0"/>
            </a:endParaRPr>
          </a:p>
          <a:p>
            <a:r>
              <a:rPr lang="en-GB" altLang="en-US" sz="2200" dirty="0">
                <a:solidFill>
                  <a:srgbClr val="D8222A"/>
                </a:solidFill>
                <a:latin typeface="Comic Sans MS" panose="030F0702030302020204" pitchFamily="66" charset="0"/>
              </a:rPr>
              <a:t>Nouns</a:t>
            </a:r>
            <a:r>
              <a:rPr lang="en-GB" altLang="en-US" sz="2200" dirty="0">
                <a:solidFill>
                  <a:srgbClr val="414042"/>
                </a:solidFill>
                <a:latin typeface="Comic Sans MS" panose="030F0702030302020204" pitchFamily="66" charset="0"/>
              </a:rPr>
              <a:t> can also be </a:t>
            </a:r>
            <a:r>
              <a:rPr lang="en-GB" altLang="en-US" sz="2200" dirty="0">
                <a:solidFill>
                  <a:srgbClr val="D8222A"/>
                </a:solidFill>
                <a:latin typeface="Comic Sans MS" panose="030F0702030302020204" pitchFamily="66" charset="0"/>
              </a:rPr>
              <a:t>abstract</a:t>
            </a:r>
            <a:r>
              <a:rPr lang="en-GB" altLang="en-US" sz="2200" dirty="0">
                <a:solidFill>
                  <a:srgbClr val="414042"/>
                </a:solidFill>
                <a:latin typeface="Comic Sans MS" panose="030F0702030302020204" pitchFamily="66" charset="0"/>
              </a:rPr>
              <a:t>: nouns that name feelings, qualities or states, e.g. courage, trust, beauty. </a:t>
            </a:r>
          </a:p>
          <a:p>
            <a:endParaRPr lang="en-GB" altLang="en-US" sz="2200" dirty="0">
              <a:solidFill>
                <a:srgbClr val="414042"/>
              </a:solidFill>
              <a:latin typeface="Comic Sans MS" panose="030F0702030302020204" pitchFamily="66" charset="0"/>
            </a:endParaRPr>
          </a:p>
          <a:p>
            <a:r>
              <a:rPr lang="en-GB" altLang="en-US" sz="2200" dirty="0">
                <a:solidFill>
                  <a:srgbClr val="414042"/>
                </a:solidFill>
                <a:latin typeface="Comic Sans MS" panose="030F0702030302020204" pitchFamily="66" charset="0"/>
              </a:rPr>
              <a:t>Collective nouns are names for groups of people or things:</a:t>
            </a:r>
          </a:p>
          <a:p>
            <a:r>
              <a:rPr lang="en-GB" altLang="en-US" sz="2200" dirty="0">
                <a:solidFill>
                  <a:srgbClr val="414042"/>
                </a:solidFill>
                <a:latin typeface="Comic Sans MS" panose="030F0702030302020204" pitchFamily="66" charset="0"/>
              </a:rPr>
              <a:t>a </a:t>
            </a:r>
            <a:r>
              <a:rPr lang="en-GB" altLang="en-US" sz="2200" dirty="0">
                <a:solidFill>
                  <a:srgbClr val="D8222A"/>
                </a:solidFill>
                <a:latin typeface="Comic Sans MS" panose="030F0702030302020204" pitchFamily="66" charset="0"/>
              </a:rPr>
              <a:t>herd</a:t>
            </a:r>
            <a:r>
              <a:rPr lang="en-GB" altLang="en-US" sz="2200" dirty="0">
                <a:solidFill>
                  <a:srgbClr val="414042"/>
                </a:solidFill>
                <a:latin typeface="Comic Sans MS" panose="030F0702030302020204" pitchFamily="66" charset="0"/>
              </a:rPr>
              <a:t> of cows	a </a:t>
            </a:r>
            <a:r>
              <a:rPr lang="en-GB" altLang="en-US" sz="2200" dirty="0">
                <a:solidFill>
                  <a:srgbClr val="D8222A"/>
                </a:solidFill>
                <a:latin typeface="Comic Sans MS" panose="030F0702030302020204" pitchFamily="66" charset="0"/>
              </a:rPr>
              <a:t>swarm</a:t>
            </a:r>
            <a:r>
              <a:rPr lang="en-GB" altLang="en-US" sz="2200" dirty="0">
                <a:solidFill>
                  <a:srgbClr val="414042"/>
                </a:solidFill>
                <a:latin typeface="Comic Sans MS" panose="030F0702030302020204" pitchFamily="66" charset="0"/>
              </a:rPr>
              <a:t> of bees		a </a:t>
            </a:r>
            <a:r>
              <a:rPr lang="en-GB" altLang="en-US" sz="2200" dirty="0">
                <a:solidFill>
                  <a:srgbClr val="D8222A"/>
                </a:solidFill>
                <a:latin typeface="Comic Sans MS" panose="030F0702030302020204" pitchFamily="66" charset="0"/>
              </a:rPr>
              <a:t>shoal</a:t>
            </a:r>
            <a:r>
              <a:rPr lang="en-GB" altLang="en-US" sz="2200" dirty="0">
                <a:solidFill>
                  <a:srgbClr val="414042"/>
                </a:solidFill>
                <a:latin typeface="Comic Sans MS" panose="030F0702030302020204" pitchFamily="66" charset="0"/>
              </a:rPr>
              <a:t> of fish</a:t>
            </a:r>
          </a:p>
        </p:txBody>
      </p:sp>
    </p:spTree>
    <p:extLst>
      <p:ext uri="{BB962C8B-B14F-4D97-AF65-F5344CB8AC3E}">
        <p14:creationId xmlns:p14="http://schemas.microsoft.com/office/powerpoint/2010/main" val="39893045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5">
            <a:extLst>
              <a:ext uri="{FF2B5EF4-FFF2-40B4-BE49-F238E27FC236}">
                <a16:creationId xmlns:a16="http://schemas.microsoft.com/office/drawing/2014/main" id="{5740CF18-142F-C14E-A347-BF7D8A71DCBA}"/>
              </a:ext>
            </a:extLst>
          </p:cNvPr>
          <p:cNvSpPr>
            <a:spLocks noChangeArrowheads="1"/>
          </p:cNvSpPr>
          <p:nvPr/>
        </p:nvSpPr>
        <p:spPr bwMode="auto">
          <a:xfrm>
            <a:off x="1067670" y="1368361"/>
            <a:ext cx="2912659" cy="407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sz="2200" dirty="0">
                <a:solidFill>
                  <a:srgbClr val="D8222A"/>
                </a:solidFill>
                <a:latin typeface="Comic Sans MS" panose="030F0902030302020204" pitchFamily="66" charset="0"/>
              </a:rPr>
              <a:t>Nouns </a:t>
            </a:r>
            <a:r>
              <a:rPr lang="en-GB" altLang="en-US" sz="2200" dirty="0">
                <a:solidFill>
                  <a:srgbClr val="3E3F41"/>
                </a:solidFill>
                <a:latin typeface="Comic Sans MS" panose="030F0902030302020204" pitchFamily="66" charset="0"/>
              </a:rPr>
              <a:t>name things:</a:t>
            </a:r>
            <a:endParaRPr lang="en-GB" altLang="en-US" sz="2200" b="1" dirty="0">
              <a:solidFill>
                <a:srgbClr val="0070C0"/>
              </a:solidFill>
              <a:latin typeface="Comic Sans MS" panose="030F0902030302020204" pitchFamily="66" charset="0"/>
            </a:endParaRPr>
          </a:p>
        </p:txBody>
      </p:sp>
      <p:sp>
        <p:nvSpPr>
          <p:cNvPr id="12" name="Text Box 15">
            <a:extLst>
              <a:ext uri="{FF2B5EF4-FFF2-40B4-BE49-F238E27FC236}">
                <a16:creationId xmlns:a16="http://schemas.microsoft.com/office/drawing/2014/main" id="{4245749C-4CFE-5941-A115-0CE82D9BFDD3}"/>
              </a:ext>
            </a:extLst>
          </p:cNvPr>
          <p:cNvSpPr txBox="1">
            <a:spLocks noChangeArrowheads="1"/>
          </p:cNvSpPr>
          <p:nvPr/>
        </p:nvSpPr>
        <p:spPr bwMode="auto">
          <a:xfrm>
            <a:off x="1146641" y="5082321"/>
            <a:ext cx="2336800" cy="471488"/>
          </a:xfrm>
          <a:prstGeom prst="rect">
            <a:avLst/>
          </a:prstGeom>
          <a:solidFill>
            <a:srgbClr val="FFFFFF"/>
          </a:solidFill>
          <a:ln w="19050">
            <a:solidFill>
              <a:srgbClr val="D8222A"/>
            </a:solidFill>
            <a:miter lim="800000"/>
            <a:headEnd/>
            <a:tailEnd/>
          </a:ln>
        </p:spPr>
        <p:txBody>
          <a:bodyPr/>
          <a:lstStyle/>
          <a:p>
            <a:pPr algn="ctr"/>
            <a:r>
              <a:rPr lang="en-GB" altLang="en-US" sz="2400" dirty="0">
                <a:solidFill>
                  <a:srgbClr val="D8222A"/>
                </a:solidFill>
                <a:latin typeface="Comic Sans MS" panose="030F0902030302020204" pitchFamily="66" charset="0"/>
                <a:cs typeface="Times New Roman" panose="02020603050405020304" pitchFamily="18" charset="0"/>
              </a:rPr>
              <a:t>undergrowth</a:t>
            </a:r>
          </a:p>
        </p:txBody>
      </p:sp>
      <p:sp>
        <p:nvSpPr>
          <p:cNvPr id="17" name="Text Box 3">
            <a:extLst>
              <a:ext uri="{FF2B5EF4-FFF2-40B4-BE49-F238E27FC236}">
                <a16:creationId xmlns:a16="http://schemas.microsoft.com/office/drawing/2014/main" id="{5E1962D1-7CD1-E744-8F43-B56CEF5A2D21}"/>
              </a:ext>
            </a:extLst>
          </p:cNvPr>
          <p:cNvSpPr txBox="1">
            <a:spLocks noChangeArrowheads="1"/>
          </p:cNvSpPr>
          <p:nvPr/>
        </p:nvSpPr>
        <p:spPr bwMode="auto">
          <a:xfrm>
            <a:off x="1146641" y="2069726"/>
            <a:ext cx="2336800" cy="482600"/>
          </a:xfrm>
          <a:prstGeom prst="rect">
            <a:avLst/>
          </a:prstGeom>
          <a:solidFill>
            <a:srgbClr val="FFFFFF"/>
          </a:solidFill>
          <a:ln w="19050">
            <a:solidFill>
              <a:srgbClr val="D8222A"/>
            </a:solidFill>
            <a:miter lim="800000"/>
            <a:headEnd/>
            <a:tailEnd/>
          </a:ln>
        </p:spPr>
        <p:txBody>
          <a:bodyPr/>
          <a:lstStyle/>
          <a:p>
            <a:pPr algn="ctr"/>
            <a:r>
              <a:rPr lang="en-GB" altLang="en-US" sz="2400">
                <a:solidFill>
                  <a:srgbClr val="D8222A"/>
                </a:solidFill>
                <a:latin typeface="Comic Sans MS" panose="030F0902030302020204" pitchFamily="66" charset="0"/>
                <a:cs typeface="Times New Roman" panose="02020603050405020304" pitchFamily="18" charset="0"/>
              </a:rPr>
              <a:t>branches</a:t>
            </a:r>
            <a:endParaRPr lang="en-GB" altLang="en-US" sz="2400">
              <a:solidFill>
                <a:srgbClr val="D8222A"/>
              </a:solidFill>
              <a:latin typeface="Comic Sans MS" panose="030F0902030302020204" pitchFamily="66" charset="0"/>
            </a:endParaRPr>
          </a:p>
        </p:txBody>
      </p:sp>
      <p:sp>
        <p:nvSpPr>
          <p:cNvPr id="18" name="Text Box 4">
            <a:extLst>
              <a:ext uri="{FF2B5EF4-FFF2-40B4-BE49-F238E27FC236}">
                <a16:creationId xmlns:a16="http://schemas.microsoft.com/office/drawing/2014/main" id="{09AEC643-6F94-2D4C-98C8-11957B5D5525}"/>
              </a:ext>
            </a:extLst>
          </p:cNvPr>
          <p:cNvSpPr txBox="1">
            <a:spLocks noChangeArrowheads="1"/>
          </p:cNvSpPr>
          <p:nvPr/>
        </p:nvSpPr>
        <p:spPr bwMode="auto">
          <a:xfrm>
            <a:off x="1146641" y="3091387"/>
            <a:ext cx="2336800" cy="481013"/>
          </a:xfrm>
          <a:prstGeom prst="rect">
            <a:avLst/>
          </a:prstGeom>
          <a:solidFill>
            <a:srgbClr val="FFFFFF"/>
          </a:solidFill>
          <a:ln w="19050">
            <a:solidFill>
              <a:srgbClr val="D8222A"/>
            </a:solidFill>
            <a:miter lim="800000"/>
            <a:headEnd/>
            <a:tailEnd/>
          </a:ln>
        </p:spPr>
        <p:txBody>
          <a:bodyPr/>
          <a:lstStyle/>
          <a:p>
            <a:pPr algn="ctr" eaLnBrk="0" hangingPunct="0"/>
            <a:r>
              <a:rPr lang="en-GB" altLang="en-US" sz="2400">
                <a:solidFill>
                  <a:srgbClr val="D8222A"/>
                </a:solidFill>
                <a:latin typeface="Comic Sans MS" panose="030F0902030302020204" pitchFamily="66" charset="0"/>
                <a:cs typeface="Times New Roman" panose="02020603050405020304" pitchFamily="18" charset="0"/>
              </a:rPr>
              <a:t>trees</a:t>
            </a:r>
          </a:p>
        </p:txBody>
      </p:sp>
      <p:sp>
        <p:nvSpPr>
          <p:cNvPr id="19" name="Text Box 5">
            <a:extLst>
              <a:ext uri="{FF2B5EF4-FFF2-40B4-BE49-F238E27FC236}">
                <a16:creationId xmlns:a16="http://schemas.microsoft.com/office/drawing/2014/main" id="{279FF6E9-8B5E-0C41-BBF2-A2F68D374E21}"/>
              </a:ext>
            </a:extLst>
          </p:cNvPr>
          <p:cNvSpPr txBox="1">
            <a:spLocks noChangeArrowheads="1"/>
          </p:cNvSpPr>
          <p:nvPr/>
        </p:nvSpPr>
        <p:spPr bwMode="auto">
          <a:xfrm>
            <a:off x="1146641" y="4111461"/>
            <a:ext cx="2338387" cy="431800"/>
          </a:xfrm>
          <a:prstGeom prst="rect">
            <a:avLst/>
          </a:prstGeom>
          <a:solidFill>
            <a:srgbClr val="FFFFFF"/>
          </a:solidFill>
          <a:ln w="19050">
            <a:solidFill>
              <a:srgbClr val="D8222A"/>
            </a:solidFill>
            <a:miter lim="800000"/>
            <a:headEnd/>
            <a:tailEnd/>
          </a:ln>
        </p:spPr>
        <p:txBody>
          <a:bodyPr/>
          <a:lstStyle/>
          <a:p>
            <a:pPr algn="ctr" eaLnBrk="0" hangingPunct="0"/>
            <a:r>
              <a:rPr lang="en-GB" altLang="en-US" sz="2400">
                <a:solidFill>
                  <a:srgbClr val="D8222A"/>
                </a:solidFill>
                <a:latin typeface="Comic Sans MS" panose="030F0902030302020204" pitchFamily="66" charset="0"/>
                <a:cs typeface="Times New Roman" panose="02020603050405020304" pitchFamily="18" charset="0"/>
              </a:rPr>
              <a:t>owl</a:t>
            </a:r>
            <a:endParaRPr lang="en-GB" altLang="en-US" sz="2400">
              <a:solidFill>
                <a:srgbClr val="D8222A"/>
              </a:solidFill>
              <a:latin typeface="Comic Sans MS" panose="030F0902030302020204" pitchFamily="66" charset="0"/>
            </a:endParaRPr>
          </a:p>
        </p:txBody>
      </p:sp>
      <p:pic>
        <p:nvPicPr>
          <p:cNvPr id="20" name="Picture 13" descr="Free illustrations of Forest">
            <a:extLst>
              <a:ext uri="{FF2B5EF4-FFF2-40B4-BE49-F238E27FC236}">
                <a16:creationId xmlns:a16="http://schemas.microsoft.com/office/drawing/2014/main" id="{001423CA-A59B-844F-84C7-E9EB2A1C1BE1}"/>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793004" y="2071875"/>
            <a:ext cx="4632325" cy="3495675"/>
          </a:xfrm>
          <a:prstGeom prst="rect">
            <a:avLst/>
          </a:prstGeom>
          <a:noFill/>
          <a:extLst>
            <a:ext uri="{909E8E84-426E-40DD-AFC4-6F175D3DCCD1}">
              <a14:hiddenFill xmlns:a14="http://schemas.microsoft.com/office/drawing/2010/main">
                <a:solidFill>
                  <a:srgbClr val="FFFFFF"/>
                </a:solidFill>
              </a14:hiddenFill>
            </a:ext>
          </a:extLst>
        </p:spPr>
      </p:pic>
      <p:sp>
        <p:nvSpPr>
          <p:cNvPr id="21" name="Subtitle 2">
            <a:extLst>
              <a:ext uri="{FF2B5EF4-FFF2-40B4-BE49-F238E27FC236}">
                <a16:creationId xmlns:a16="http://schemas.microsoft.com/office/drawing/2014/main" id="{5C795C96-4890-8242-B970-B2CD4FF5428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D8222A"/>
                </a:solidFill>
                <a:latin typeface="Comic Sans MS" panose="030F0902030302020204" pitchFamily="66" charset="0"/>
                <a:cs typeface="Arial" panose="020B0604020202020204" pitchFamily="34" charset="0"/>
              </a:rPr>
              <a:t>Nouns</a:t>
            </a:r>
          </a:p>
        </p:txBody>
      </p:sp>
      <p:sp>
        <p:nvSpPr>
          <p:cNvPr id="22" name="Text Box 15">
            <a:extLst>
              <a:ext uri="{FF2B5EF4-FFF2-40B4-BE49-F238E27FC236}">
                <a16:creationId xmlns:a16="http://schemas.microsoft.com/office/drawing/2014/main" id="{067ED087-5826-FC4A-AEFD-3FF679E70FD8}"/>
              </a:ext>
            </a:extLst>
          </p:cNvPr>
          <p:cNvSpPr txBox="1">
            <a:spLocks noChangeArrowheads="1"/>
          </p:cNvSpPr>
          <p:nvPr/>
        </p:nvSpPr>
        <p:spPr bwMode="auto">
          <a:xfrm>
            <a:off x="8695304" y="5082321"/>
            <a:ext cx="2336800" cy="471488"/>
          </a:xfrm>
          <a:prstGeom prst="rect">
            <a:avLst/>
          </a:prstGeom>
          <a:solidFill>
            <a:srgbClr val="FFFFFF"/>
          </a:solidFill>
          <a:ln w="19050">
            <a:solidFill>
              <a:srgbClr val="D8222A"/>
            </a:solidFill>
            <a:miter lim="800000"/>
            <a:headEnd/>
            <a:tailEnd/>
          </a:ln>
        </p:spPr>
        <p:txBody>
          <a:bodyPr/>
          <a:lstStyle/>
          <a:p>
            <a:pPr algn="ctr"/>
            <a:r>
              <a:rPr lang="en-GB" altLang="en-US" sz="2400" dirty="0">
                <a:solidFill>
                  <a:srgbClr val="D8222A"/>
                </a:solidFill>
                <a:latin typeface="Comic Sans MS" panose="030F0902030302020204" pitchFamily="66" charset="0"/>
                <a:cs typeface="Times New Roman" panose="02020603050405020304" pitchFamily="18" charset="0"/>
              </a:rPr>
              <a:t>creepers</a:t>
            </a:r>
          </a:p>
        </p:txBody>
      </p:sp>
      <p:sp>
        <p:nvSpPr>
          <p:cNvPr id="23" name="Text Box 3">
            <a:extLst>
              <a:ext uri="{FF2B5EF4-FFF2-40B4-BE49-F238E27FC236}">
                <a16:creationId xmlns:a16="http://schemas.microsoft.com/office/drawing/2014/main" id="{302F05FD-9718-3747-95E1-CE30D3D6A8CE}"/>
              </a:ext>
            </a:extLst>
          </p:cNvPr>
          <p:cNvSpPr txBox="1">
            <a:spLocks noChangeArrowheads="1"/>
          </p:cNvSpPr>
          <p:nvPr/>
        </p:nvSpPr>
        <p:spPr bwMode="auto">
          <a:xfrm>
            <a:off x="8695304" y="2069726"/>
            <a:ext cx="2336800" cy="482600"/>
          </a:xfrm>
          <a:prstGeom prst="rect">
            <a:avLst/>
          </a:prstGeom>
          <a:solidFill>
            <a:srgbClr val="FFFFFF"/>
          </a:solidFill>
          <a:ln w="19050">
            <a:solidFill>
              <a:srgbClr val="D8222A"/>
            </a:solidFill>
            <a:miter lim="800000"/>
            <a:headEnd/>
            <a:tailEnd/>
          </a:ln>
        </p:spPr>
        <p:txBody>
          <a:bodyPr/>
          <a:lstStyle/>
          <a:p>
            <a:pPr algn="ctr"/>
            <a:r>
              <a:rPr lang="en-GB" altLang="en-US" sz="2400" dirty="0">
                <a:solidFill>
                  <a:srgbClr val="D8222A"/>
                </a:solidFill>
                <a:latin typeface="Comic Sans MS" panose="030F0902030302020204" pitchFamily="66" charset="0"/>
                <a:cs typeface="Times New Roman" panose="02020603050405020304" pitchFamily="18" charset="0"/>
              </a:rPr>
              <a:t>roots</a:t>
            </a:r>
            <a:endParaRPr lang="en-GB" altLang="en-US" sz="2400" dirty="0">
              <a:solidFill>
                <a:srgbClr val="D8222A"/>
              </a:solidFill>
              <a:latin typeface="Comic Sans MS" panose="030F0902030302020204" pitchFamily="66" charset="0"/>
            </a:endParaRPr>
          </a:p>
        </p:txBody>
      </p:sp>
      <p:sp>
        <p:nvSpPr>
          <p:cNvPr id="24" name="Text Box 4">
            <a:extLst>
              <a:ext uri="{FF2B5EF4-FFF2-40B4-BE49-F238E27FC236}">
                <a16:creationId xmlns:a16="http://schemas.microsoft.com/office/drawing/2014/main" id="{D313E6E8-2395-D24B-9499-90B85D93794C}"/>
              </a:ext>
            </a:extLst>
          </p:cNvPr>
          <p:cNvSpPr txBox="1">
            <a:spLocks noChangeArrowheads="1"/>
          </p:cNvSpPr>
          <p:nvPr/>
        </p:nvSpPr>
        <p:spPr bwMode="auto">
          <a:xfrm>
            <a:off x="8695304" y="3091387"/>
            <a:ext cx="2336800" cy="481013"/>
          </a:xfrm>
          <a:prstGeom prst="rect">
            <a:avLst/>
          </a:prstGeom>
          <a:solidFill>
            <a:srgbClr val="FFFFFF"/>
          </a:solidFill>
          <a:ln w="19050">
            <a:solidFill>
              <a:srgbClr val="D8222A"/>
            </a:solidFill>
            <a:miter lim="800000"/>
            <a:headEnd/>
            <a:tailEnd/>
          </a:ln>
        </p:spPr>
        <p:txBody>
          <a:bodyPr/>
          <a:lstStyle/>
          <a:p>
            <a:pPr algn="ctr" eaLnBrk="0" hangingPunct="0"/>
            <a:r>
              <a:rPr lang="en-GB" altLang="en-US" sz="2400" dirty="0">
                <a:solidFill>
                  <a:srgbClr val="D8222A"/>
                </a:solidFill>
                <a:latin typeface="Comic Sans MS" panose="030F0902030302020204" pitchFamily="66" charset="0"/>
                <a:cs typeface="Times New Roman" panose="02020603050405020304" pitchFamily="18" charset="0"/>
              </a:rPr>
              <a:t>leaves</a:t>
            </a:r>
          </a:p>
        </p:txBody>
      </p:sp>
      <p:sp>
        <p:nvSpPr>
          <p:cNvPr id="25" name="Text Box 5">
            <a:extLst>
              <a:ext uri="{FF2B5EF4-FFF2-40B4-BE49-F238E27FC236}">
                <a16:creationId xmlns:a16="http://schemas.microsoft.com/office/drawing/2014/main" id="{DE7D4D07-AB01-7748-B04C-CAB2499E5164}"/>
              </a:ext>
            </a:extLst>
          </p:cNvPr>
          <p:cNvSpPr txBox="1">
            <a:spLocks noChangeArrowheads="1"/>
          </p:cNvSpPr>
          <p:nvPr/>
        </p:nvSpPr>
        <p:spPr bwMode="auto">
          <a:xfrm>
            <a:off x="8733305" y="4111461"/>
            <a:ext cx="2338387" cy="431800"/>
          </a:xfrm>
          <a:prstGeom prst="rect">
            <a:avLst/>
          </a:prstGeom>
          <a:solidFill>
            <a:srgbClr val="FFFFFF"/>
          </a:solidFill>
          <a:ln w="19050">
            <a:solidFill>
              <a:srgbClr val="D8222A"/>
            </a:solidFill>
            <a:miter lim="800000"/>
            <a:headEnd/>
            <a:tailEnd/>
          </a:ln>
        </p:spPr>
        <p:txBody>
          <a:bodyPr/>
          <a:lstStyle/>
          <a:p>
            <a:pPr algn="ctr" eaLnBrk="0" hangingPunct="0"/>
            <a:r>
              <a:rPr lang="en-GB" altLang="en-US" sz="2400" dirty="0">
                <a:solidFill>
                  <a:srgbClr val="D8222A"/>
                </a:solidFill>
                <a:latin typeface="Comic Sans MS" panose="030F0902030302020204" pitchFamily="66" charset="0"/>
                <a:cs typeface="Times New Roman" panose="02020603050405020304" pitchFamily="18" charset="0"/>
              </a:rPr>
              <a:t>thorns</a:t>
            </a:r>
            <a:endParaRPr lang="en-GB" altLang="en-US" sz="2400" dirty="0">
              <a:solidFill>
                <a:srgbClr val="D8222A"/>
              </a:solidFill>
              <a:latin typeface="Comic Sans MS" panose="030F0902030302020204" pitchFamily="66" charset="0"/>
            </a:endParaRPr>
          </a:p>
        </p:txBody>
      </p:sp>
    </p:spTree>
    <p:extLst>
      <p:ext uri="{BB962C8B-B14F-4D97-AF65-F5344CB8AC3E}">
        <p14:creationId xmlns:p14="http://schemas.microsoft.com/office/powerpoint/2010/main" val="31538677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2">
            <a:extLst>
              <a:ext uri="{FF2B5EF4-FFF2-40B4-BE49-F238E27FC236}">
                <a16:creationId xmlns:a16="http://schemas.microsoft.com/office/drawing/2014/main" id="{7E0DE289-D7FA-7442-B420-371B997BC3F0}"/>
              </a:ext>
            </a:extLst>
          </p:cNvPr>
          <p:cNvSpPr txBox="1">
            <a:spLocks noChangeArrowheads="1"/>
          </p:cNvSpPr>
          <p:nvPr/>
        </p:nvSpPr>
        <p:spPr bwMode="auto">
          <a:xfrm>
            <a:off x="1108880" y="820817"/>
            <a:ext cx="9989479" cy="253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dirty="0">
                <a:solidFill>
                  <a:srgbClr val="D8222A"/>
                </a:solidFill>
                <a:latin typeface="Comic Sans MS" panose="030F0702030302020204" pitchFamily="66" charset="0"/>
              </a:rPr>
              <a:t>Nouns</a:t>
            </a:r>
            <a:r>
              <a:rPr lang="en-GB" altLang="en-US" dirty="0">
                <a:solidFill>
                  <a:srgbClr val="414042"/>
                </a:solidFill>
                <a:latin typeface="Comic Sans MS" panose="030F0702030302020204" pitchFamily="66" charset="0"/>
              </a:rPr>
              <a:t> should be chosen </a:t>
            </a:r>
            <a:r>
              <a:rPr lang="en-GB" altLang="en-US" b="1" dirty="0">
                <a:solidFill>
                  <a:srgbClr val="414042"/>
                </a:solidFill>
                <a:latin typeface="Comic Sans MS" panose="030F0702030302020204" pitchFamily="66" charset="0"/>
              </a:rPr>
              <a:t>precisely</a:t>
            </a:r>
            <a:r>
              <a:rPr lang="en-GB" altLang="en-US" dirty="0">
                <a:solidFill>
                  <a:srgbClr val="414042"/>
                </a:solidFill>
                <a:latin typeface="Comic Sans MS" panose="030F0702030302020204" pitchFamily="66" charset="0"/>
              </a:rPr>
              <a:t> when writing so the reader knows exactly what you mean, e.g. if you write about ‘</a:t>
            </a:r>
            <a:r>
              <a:rPr lang="en-GB" altLang="en-US" i="1" dirty="0">
                <a:solidFill>
                  <a:srgbClr val="414042"/>
                </a:solidFill>
                <a:latin typeface="Comic Sans MS" panose="030F0702030302020204" pitchFamily="66" charset="0"/>
              </a:rPr>
              <a:t>a woman’</a:t>
            </a:r>
            <a:r>
              <a:rPr lang="en-GB" altLang="en-US" dirty="0">
                <a:solidFill>
                  <a:srgbClr val="414042"/>
                </a:solidFill>
                <a:latin typeface="Comic Sans MS" panose="030F0702030302020204" pitchFamily="66" charset="0"/>
              </a:rPr>
              <a:t> she could be a teacher, a ballet dancer or an astronaut!</a:t>
            </a:r>
          </a:p>
          <a:p>
            <a:pPr>
              <a:spcBef>
                <a:spcPts val="1000"/>
              </a:spcBef>
            </a:pPr>
            <a:r>
              <a:rPr lang="en-GB" altLang="en-US" dirty="0">
                <a:solidFill>
                  <a:srgbClr val="414042"/>
                </a:solidFill>
                <a:latin typeface="Comic Sans MS" panose="030F0702030302020204" pitchFamily="66" charset="0"/>
              </a:rPr>
              <a:t>For example: The animal followed the girl doesn’t tell the reader what kind of animal or what kind of girl.</a:t>
            </a:r>
          </a:p>
          <a:p>
            <a:pPr>
              <a:spcBef>
                <a:spcPts val="1000"/>
              </a:spcBef>
            </a:pPr>
            <a:r>
              <a:rPr lang="en-GB" altLang="en-US" dirty="0">
                <a:solidFill>
                  <a:srgbClr val="414042"/>
                </a:solidFill>
                <a:latin typeface="Comic Sans MS" panose="030F0702030302020204" pitchFamily="66" charset="0"/>
              </a:rPr>
              <a:t>The reader gets a much clearer picture if you write:</a:t>
            </a:r>
          </a:p>
          <a:p>
            <a:pPr lvl="3">
              <a:spcBef>
                <a:spcPts val="1000"/>
              </a:spcBef>
            </a:pPr>
            <a:r>
              <a:rPr lang="en-GB" altLang="en-US" dirty="0">
                <a:solidFill>
                  <a:srgbClr val="414042"/>
                </a:solidFill>
                <a:latin typeface="Comic Sans MS" panose="030F0702030302020204" pitchFamily="66" charset="0"/>
              </a:rPr>
              <a:t>The wolf followed Red Riding Hood.	or…</a:t>
            </a:r>
          </a:p>
          <a:p>
            <a:pPr lvl="3">
              <a:spcBef>
                <a:spcPts val="1000"/>
              </a:spcBef>
            </a:pPr>
            <a:r>
              <a:rPr lang="en-GB" altLang="en-US" dirty="0">
                <a:solidFill>
                  <a:srgbClr val="414042"/>
                </a:solidFill>
                <a:latin typeface="Comic Sans MS" panose="030F0702030302020204" pitchFamily="66" charset="0"/>
              </a:rPr>
              <a:t>The lamb followed Mary.</a:t>
            </a:r>
          </a:p>
        </p:txBody>
      </p:sp>
      <p:sp>
        <p:nvSpPr>
          <p:cNvPr id="15" name="Text Box 3">
            <a:extLst>
              <a:ext uri="{FF2B5EF4-FFF2-40B4-BE49-F238E27FC236}">
                <a16:creationId xmlns:a16="http://schemas.microsoft.com/office/drawing/2014/main" id="{F246E8AC-FBF1-6E4D-9655-005A5B139B5F}"/>
              </a:ext>
            </a:extLst>
          </p:cNvPr>
          <p:cNvSpPr txBox="1">
            <a:spLocks noChangeArrowheads="1"/>
          </p:cNvSpPr>
          <p:nvPr/>
        </p:nvSpPr>
        <p:spPr bwMode="auto">
          <a:xfrm>
            <a:off x="1108881" y="3652663"/>
            <a:ext cx="8141800" cy="2446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dirty="0">
                <a:solidFill>
                  <a:srgbClr val="414042"/>
                </a:solidFill>
                <a:latin typeface="Comic Sans MS" panose="030F0702030302020204" pitchFamily="66" charset="0"/>
              </a:rPr>
              <a:t>Change the common nouns in the following sentences to be more </a:t>
            </a:r>
            <a:r>
              <a:rPr lang="en-GB" altLang="en-US" b="1" dirty="0">
                <a:solidFill>
                  <a:srgbClr val="414042"/>
                </a:solidFill>
                <a:latin typeface="Comic Sans MS" panose="030F0702030302020204" pitchFamily="66" charset="0"/>
              </a:rPr>
              <a:t>precise</a:t>
            </a:r>
            <a:r>
              <a:rPr lang="en-GB" altLang="en-US" dirty="0">
                <a:solidFill>
                  <a:srgbClr val="414042"/>
                </a:solidFill>
                <a:latin typeface="Comic Sans MS" panose="030F0702030302020204" pitchFamily="66" charset="0"/>
              </a:rPr>
              <a:t>:</a:t>
            </a:r>
          </a:p>
          <a:p>
            <a:pPr lvl="3">
              <a:spcBef>
                <a:spcPts val="1000"/>
              </a:spcBef>
            </a:pPr>
            <a:r>
              <a:rPr lang="en-GB" altLang="en-US" dirty="0">
                <a:solidFill>
                  <a:srgbClr val="414042"/>
                </a:solidFill>
                <a:latin typeface="Comic Sans MS" panose="030F0702030302020204" pitchFamily="66" charset="0"/>
              </a:rPr>
              <a:t>The boy stood in the room.</a:t>
            </a:r>
          </a:p>
          <a:p>
            <a:pPr lvl="3">
              <a:spcBef>
                <a:spcPts val="1000"/>
              </a:spcBef>
            </a:pPr>
            <a:r>
              <a:rPr lang="en-GB" altLang="en-US" dirty="0">
                <a:solidFill>
                  <a:srgbClr val="D8222A"/>
                </a:solidFill>
                <a:latin typeface="Comic Sans MS" panose="030F0702030302020204" pitchFamily="66" charset="0"/>
              </a:rPr>
              <a:t>Harry stood in the bedroom </a:t>
            </a:r>
            <a:r>
              <a:rPr lang="en-GB" altLang="en-US" dirty="0">
                <a:solidFill>
                  <a:srgbClr val="414042"/>
                </a:solidFill>
                <a:latin typeface="Comic Sans MS" panose="030F0702030302020204" pitchFamily="66" charset="0"/>
              </a:rPr>
              <a:t>has a different meaning than </a:t>
            </a:r>
          </a:p>
          <a:p>
            <a:pPr lvl="3">
              <a:spcBef>
                <a:spcPts val="1000"/>
              </a:spcBef>
            </a:pPr>
            <a:r>
              <a:rPr lang="en-GB" altLang="en-US" dirty="0">
                <a:solidFill>
                  <a:srgbClr val="D8222A"/>
                </a:solidFill>
                <a:latin typeface="Comic Sans MS" panose="030F0702030302020204" pitchFamily="66" charset="0"/>
              </a:rPr>
              <a:t>Mr Potter stood in the cellar</a:t>
            </a:r>
          </a:p>
          <a:p>
            <a:pPr lvl="3">
              <a:spcBef>
                <a:spcPts val="1000"/>
              </a:spcBef>
            </a:pPr>
            <a:r>
              <a:rPr lang="en-GB" altLang="en-US" dirty="0">
                <a:solidFill>
                  <a:srgbClr val="414042"/>
                </a:solidFill>
                <a:latin typeface="Comic Sans MS" panose="030F0702030302020204" pitchFamily="66" charset="0"/>
              </a:rPr>
              <a:t>The cat climbed the wall.</a:t>
            </a:r>
          </a:p>
          <a:p>
            <a:pPr lvl="3">
              <a:spcBef>
                <a:spcPts val="1000"/>
              </a:spcBef>
            </a:pPr>
            <a:r>
              <a:rPr lang="en-GB" altLang="en-US" dirty="0">
                <a:solidFill>
                  <a:srgbClr val="414042"/>
                </a:solidFill>
                <a:latin typeface="Comic Sans MS" panose="030F0702030302020204" pitchFamily="66" charset="0"/>
              </a:rPr>
              <a:t>The woman left the building.</a:t>
            </a:r>
          </a:p>
        </p:txBody>
      </p:sp>
    </p:spTree>
    <p:extLst>
      <p:ext uri="{BB962C8B-B14F-4D97-AF65-F5344CB8AC3E}">
        <p14:creationId xmlns:p14="http://schemas.microsoft.com/office/powerpoint/2010/main" val="35388321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4">
            <a:extLst>
              <a:ext uri="{FF2B5EF4-FFF2-40B4-BE49-F238E27FC236}">
                <a16:creationId xmlns:a16="http://schemas.microsoft.com/office/drawing/2014/main" id="{2AD9CD78-748E-D445-86E9-4D1BE3717D99}"/>
              </a:ext>
            </a:extLst>
          </p:cNvPr>
          <p:cNvSpPr>
            <a:spLocks noChangeArrowheads="1"/>
          </p:cNvSpPr>
          <p:nvPr/>
        </p:nvSpPr>
        <p:spPr bwMode="auto">
          <a:xfrm>
            <a:off x="912813" y="1213242"/>
            <a:ext cx="10349547" cy="1579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ts val="1000"/>
              </a:spcBef>
            </a:pPr>
            <a:r>
              <a:rPr lang="en-GB" altLang="en-US" sz="2000" dirty="0">
                <a:solidFill>
                  <a:srgbClr val="39AB47"/>
                </a:solidFill>
                <a:latin typeface="Comic Sans MS" panose="030F0702030302020204" pitchFamily="66" charset="0"/>
                <a:cs typeface="Times New Roman" panose="02020603050405020304" pitchFamily="18" charset="0"/>
              </a:rPr>
              <a:t>Adjectives</a:t>
            </a:r>
            <a:r>
              <a:rPr lang="en-GB" altLang="en-US" sz="2000" dirty="0">
                <a:latin typeface="Comic Sans MS" panose="030F0702030302020204" pitchFamily="66" charset="0"/>
                <a:cs typeface="Times New Roman" panose="02020603050405020304" pitchFamily="18" charset="0"/>
              </a:rPr>
              <a:t> </a:t>
            </a:r>
            <a:r>
              <a:rPr lang="en-GB" altLang="en-US" sz="2000" dirty="0">
                <a:solidFill>
                  <a:srgbClr val="414042"/>
                </a:solidFill>
                <a:latin typeface="Comic Sans MS" panose="030F0702030302020204" pitchFamily="66" charset="0"/>
                <a:cs typeface="Times New Roman" panose="02020603050405020304" pitchFamily="18" charset="0"/>
              </a:rPr>
              <a:t>describe people, animals, places and objects and add detail to a sentence.</a:t>
            </a:r>
          </a:p>
          <a:p>
            <a:pPr eaLnBrk="0" hangingPunct="0">
              <a:spcBef>
                <a:spcPts val="1000"/>
              </a:spcBef>
            </a:pPr>
            <a:r>
              <a:rPr lang="en-GB" altLang="en-US" sz="2000" dirty="0">
                <a:solidFill>
                  <a:srgbClr val="414042"/>
                </a:solidFill>
                <a:latin typeface="Comic Sans MS" panose="030F0702030302020204" pitchFamily="66" charset="0"/>
                <a:cs typeface="Times New Roman" panose="02020603050405020304" pitchFamily="18" charset="0"/>
              </a:rPr>
              <a:t>Adjectives come before a noun, </a:t>
            </a:r>
            <a:br>
              <a:rPr lang="en-GB" altLang="en-US" sz="2000" dirty="0">
                <a:solidFill>
                  <a:srgbClr val="414042"/>
                </a:solidFill>
                <a:latin typeface="Comic Sans MS" panose="030F0702030302020204" pitchFamily="66" charset="0"/>
                <a:cs typeface="Times New Roman" panose="02020603050405020304" pitchFamily="18" charset="0"/>
              </a:rPr>
            </a:br>
            <a:r>
              <a:rPr lang="en-GB" altLang="en-US" sz="2000" dirty="0">
                <a:solidFill>
                  <a:srgbClr val="414042"/>
                </a:solidFill>
                <a:latin typeface="Comic Sans MS" panose="030F0702030302020204" pitchFamily="66" charset="0"/>
                <a:cs typeface="Times New Roman" panose="02020603050405020304" pitchFamily="18" charset="0"/>
              </a:rPr>
              <a:t>or after the verb ‘to be’, e.g.  She is beautiful.</a:t>
            </a:r>
          </a:p>
          <a:p>
            <a:pPr eaLnBrk="0" hangingPunct="0">
              <a:spcBef>
                <a:spcPts val="1000"/>
              </a:spcBef>
            </a:pPr>
            <a:r>
              <a:rPr lang="en-GB" altLang="en-US" sz="2000" dirty="0">
                <a:solidFill>
                  <a:srgbClr val="414042"/>
                </a:solidFill>
                <a:latin typeface="Comic Sans MS" panose="030F0702030302020204" pitchFamily="66" charset="0"/>
                <a:cs typeface="Times New Roman" panose="02020603050405020304" pitchFamily="18" charset="0"/>
              </a:rPr>
              <a:t>Adjectives of degree can use </a:t>
            </a:r>
            <a:r>
              <a:rPr lang="en-GB" altLang="en-US" sz="2000" b="1" dirty="0">
                <a:solidFill>
                  <a:srgbClr val="414042"/>
                </a:solidFill>
                <a:latin typeface="Comic Sans MS" panose="030F0702030302020204" pitchFamily="66" charset="0"/>
                <a:cs typeface="Times New Roman" panose="02020603050405020304" pitchFamily="18" charset="0"/>
              </a:rPr>
              <a:t>suffixes</a:t>
            </a:r>
            <a:r>
              <a:rPr lang="en-GB" altLang="en-US" sz="2000" dirty="0">
                <a:solidFill>
                  <a:srgbClr val="414042"/>
                </a:solidFill>
                <a:latin typeface="Comic Sans MS" panose="030F0702030302020204" pitchFamily="66" charset="0"/>
                <a:cs typeface="Times New Roman" panose="02020603050405020304" pitchFamily="18" charset="0"/>
              </a:rPr>
              <a:t> to make comparatives and superlatives:</a:t>
            </a:r>
          </a:p>
        </p:txBody>
      </p:sp>
      <p:graphicFrame>
        <p:nvGraphicFramePr>
          <p:cNvPr id="27" name="Group 21">
            <a:extLst>
              <a:ext uri="{FF2B5EF4-FFF2-40B4-BE49-F238E27FC236}">
                <a16:creationId xmlns:a16="http://schemas.microsoft.com/office/drawing/2014/main" id="{8B4EB647-DDFF-714D-BBEF-C098515461A9}"/>
              </a:ext>
            </a:extLst>
          </p:cNvPr>
          <p:cNvGraphicFramePr>
            <a:graphicFrameLocks noGrp="1"/>
          </p:cNvGraphicFramePr>
          <p:nvPr>
            <p:extLst>
              <p:ext uri="{D42A27DB-BD31-4B8C-83A1-F6EECF244321}">
                <p14:modId xmlns:p14="http://schemas.microsoft.com/office/powerpoint/2010/main" val="3516022754"/>
              </p:ext>
            </p:extLst>
          </p:nvPr>
        </p:nvGraphicFramePr>
        <p:xfrm>
          <a:off x="987425" y="3062193"/>
          <a:ext cx="10274934" cy="595005"/>
        </p:xfrm>
        <a:graphic>
          <a:graphicData uri="http://schemas.openxmlformats.org/drawingml/2006/table">
            <a:tbl>
              <a:tblPr/>
              <a:tblGrid>
                <a:gridCol w="3423982">
                  <a:extLst>
                    <a:ext uri="{9D8B030D-6E8A-4147-A177-3AD203B41FA5}">
                      <a16:colId xmlns:a16="http://schemas.microsoft.com/office/drawing/2014/main" val="490122328"/>
                    </a:ext>
                  </a:extLst>
                </a:gridCol>
                <a:gridCol w="3426970">
                  <a:extLst>
                    <a:ext uri="{9D8B030D-6E8A-4147-A177-3AD203B41FA5}">
                      <a16:colId xmlns:a16="http://schemas.microsoft.com/office/drawing/2014/main" val="1737442023"/>
                    </a:ext>
                  </a:extLst>
                </a:gridCol>
                <a:gridCol w="3423982">
                  <a:extLst>
                    <a:ext uri="{9D8B030D-6E8A-4147-A177-3AD203B41FA5}">
                      <a16:colId xmlns:a16="http://schemas.microsoft.com/office/drawing/2014/main" val="568593860"/>
                    </a:ext>
                  </a:extLst>
                </a:gridCol>
              </a:tblGrid>
              <a:tr h="5950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dirty="0">
                          <a:ln>
                            <a:noFill/>
                          </a:ln>
                          <a:solidFill>
                            <a:srgbClr val="39AB47"/>
                          </a:solidFill>
                          <a:effectLst/>
                          <a:latin typeface="Comic Sans MS" panose="030F0702030302020204" pitchFamily="66" charset="0"/>
                          <a:cs typeface="Times New Roman" panose="02020603050405020304" pitchFamily="18" charset="0"/>
                        </a:rPr>
                        <a:t>scary</a:t>
                      </a:r>
                    </a:p>
                  </a:txBody>
                  <a:tcP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dirty="0">
                          <a:ln>
                            <a:noFill/>
                          </a:ln>
                          <a:solidFill>
                            <a:srgbClr val="39AB47"/>
                          </a:solidFill>
                          <a:effectLst/>
                          <a:latin typeface="Comic Sans MS" panose="030F0702030302020204" pitchFamily="66" charset="0"/>
                          <a:cs typeface="Times New Roman" panose="02020603050405020304" pitchFamily="18" charset="0"/>
                        </a:rPr>
                        <a:t>scarier</a:t>
                      </a:r>
                    </a:p>
                  </a:txBody>
                  <a:tcP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dirty="0">
                          <a:ln>
                            <a:noFill/>
                          </a:ln>
                          <a:solidFill>
                            <a:srgbClr val="39AB47"/>
                          </a:solidFill>
                          <a:effectLst/>
                          <a:latin typeface="Comic Sans MS" panose="030F0702030302020204" pitchFamily="66" charset="0"/>
                          <a:cs typeface="Times New Roman" panose="02020603050405020304" pitchFamily="18" charset="0"/>
                        </a:rPr>
                        <a:t>scariest</a:t>
                      </a:r>
                    </a:p>
                  </a:txBody>
                  <a:tcP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56528048"/>
                  </a:ext>
                </a:extLst>
              </a:tr>
            </a:tbl>
          </a:graphicData>
        </a:graphic>
      </p:graphicFrame>
      <p:sp>
        <p:nvSpPr>
          <p:cNvPr id="29" name="Rectangle 28">
            <a:extLst>
              <a:ext uri="{FF2B5EF4-FFF2-40B4-BE49-F238E27FC236}">
                <a16:creationId xmlns:a16="http://schemas.microsoft.com/office/drawing/2014/main" id="{C726ED41-18ED-9249-9B31-DE06E2BCC79F}"/>
              </a:ext>
            </a:extLst>
          </p:cNvPr>
          <p:cNvSpPr>
            <a:spLocks noChangeArrowheads="1"/>
          </p:cNvSpPr>
          <p:nvPr/>
        </p:nvSpPr>
        <p:spPr bwMode="auto">
          <a:xfrm>
            <a:off x="4374515" y="4315327"/>
            <a:ext cx="7142480" cy="1887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ts val="1000"/>
              </a:spcBef>
            </a:pPr>
            <a:r>
              <a:rPr lang="en-GB" altLang="en-US" sz="2500" dirty="0">
                <a:solidFill>
                  <a:srgbClr val="414042"/>
                </a:solidFill>
                <a:latin typeface="Comic Sans MS" panose="030F0702030302020204" pitchFamily="66" charset="0"/>
              </a:rPr>
              <a:t>It was dark in the </a:t>
            </a:r>
            <a:r>
              <a:rPr lang="en-GB" altLang="en-US" sz="2500" dirty="0">
                <a:solidFill>
                  <a:srgbClr val="39AB47"/>
                </a:solidFill>
                <a:latin typeface="Comic Sans MS" panose="030F0702030302020204" pitchFamily="66" charset="0"/>
              </a:rPr>
              <a:t>scary, tangled </a:t>
            </a:r>
            <a:r>
              <a:rPr lang="en-GB" altLang="en-US" sz="2500" dirty="0">
                <a:solidFill>
                  <a:srgbClr val="414042"/>
                </a:solidFill>
                <a:latin typeface="Comic Sans MS" panose="030F0702030302020204" pitchFamily="66" charset="0"/>
              </a:rPr>
              <a:t>forest.</a:t>
            </a:r>
          </a:p>
          <a:p>
            <a:pPr eaLnBrk="0" hangingPunct="0">
              <a:spcBef>
                <a:spcPts val="1000"/>
              </a:spcBef>
            </a:pPr>
            <a:r>
              <a:rPr lang="en-GB" altLang="en-US" sz="2500" dirty="0">
                <a:solidFill>
                  <a:srgbClr val="414042"/>
                </a:solidFill>
                <a:latin typeface="Comic Sans MS" panose="030F0702030302020204" pitchFamily="66" charset="0"/>
              </a:rPr>
              <a:t>It was </a:t>
            </a:r>
            <a:r>
              <a:rPr lang="en-GB" altLang="en-US" sz="2500" dirty="0">
                <a:solidFill>
                  <a:srgbClr val="39AB47"/>
                </a:solidFill>
                <a:latin typeface="Comic Sans MS" panose="030F0702030302020204" pitchFamily="66" charset="0"/>
              </a:rPr>
              <a:t>scarier</a:t>
            </a:r>
            <a:r>
              <a:rPr lang="en-GB" altLang="en-US" sz="2500" dirty="0">
                <a:solidFill>
                  <a:srgbClr val="414042"/>
                </a:solidFill>
                <a:latin typeface="Comic Sans MS" panose="030F0702030302020204" pitchFamily="66" charset="0"/>
              </a:rPr>
              <a:t> than anywhere I had ever been.</a:t>
            </a:r>
          </a:p>
          <a:p>
            <a:pPr eaLnBrk="0" hangingPunct="0">
              <a:spcBef>
                <a:spcPts val="1000"/>
              </a:spcBef>
            </a:pPr>
            <a:r>
              <a:rPr lang="en-GB" altLang="en-US" sz="2500" dirty="0">
                <a:solidFill>
                  <a:srgbClr val="414042"/>
                </a:solidFill>
                <a:latin typeface="Comic Sans MS" panose="030F0702030302020204" pitchFamily="66" charset="0"/>
              </a:rPr>
              <a:t>It was the </a:t>
            </a:r>
            <a:r>
              <a:rPr lang="en-GB" altLang="en-US" sz="2500" dirty="0">
                <a:solidFill>
                  <a:srgbClr val="39AB47"/>
                </a:solidFill>
                <a:latin typeface="Comic Sans MS" panose="030F0702030302020204" pitchFamily="66" charset="0"/>
              </a:rPr>
              <a:t>scariest</a:t>
            </a:r>
            <a:r>
              <a:rPr lang="en-GB" altLang="en-US" sz="2500" dirty="0">
                <a:solidFill>
                  <a:srgbClr val="414042"/>
                </a:solidFill>
                <a:latin typeface="Comic Sans MS" panose="030F0702030302020204" pitchFamily="66" charset="0"/>
              </a:rPr>
              <a:t> place I had ever been.</a:t>
            </a:r>
          </a:p>
          <a:p>
            <a:pPr eaLnBrk="0" hangingPunct="0"/>
            <a:endParaRPr lang="en-GB" altLang="en-US" sz="2500" dirty="0">
              <a:latin typeface="Comic Sans MS" panose="030F0702030302020204" pitchFamily="66" charset="0"/>
            </a:endParaRPr>
          </a:p>
        </p:txBody>
      </p:sp>
      <p:sp>
        <p:nvSpPr>
          <p:cNvPr id="32" name="Subtitle 2">
            <a:extLst>
              <a:ext uri="{FF2B5EF4-FFF2-40B4-BE49-F238E27FC236}">
                <a16:creationId xmlns:a16="http://schemas.microsoft.com/office/drawing/2014/main" id="{6803E4C8-1417-9948-8C49-DAA3C2CADB63}"/>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902030302020204" pitchFamily="66" charset="0"/>
                <a:cs typeface="Arial" panose="020B0604020202020204" pitchFamily="34" charset="0"/>
              </a:rPr>
              <a:t>Adjective Information</a:t>
            </a:r>
          </a:p>
        </p:txBody>
      </p:sp>
      <p:pic>
        <p:nvPicPr>
          <p:cNvPr id="3" name="Picture 2" descr="A picture containing tree, outdoor, forest, dark&#10;&#10;Description automatically generated">
            <a:extLst>
              <a:ext uri="{FF2B5EF4-FFF2-40B4-BE49-F238E27FC236}">
                <a16:creationId xmlns:a16="http://schemas.microsoft.com/office/drawing/2014/main" id="{E6209797-DA30-1C43-8CBC-661509DDC3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7425" y="4017528"/>
            <a:ext cx="3051175" cy="2039102"/>
          </a:xfrm>
          <a:prstGeom prst="rect">
            <a:avLst/>
          </a:prstGeom>
        </p:spPr>
      </p:pic>
    </p:spTree>
    <p:extLst>
      <p:ext uri="{BB962C8B-B14F-4D97-AF65-F5344CB8AC3E}">
        <p14:creationId xmlns:p14="http://schemas.microsoft.com/office/powerpoint/2010/main" val="20702968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ubtitle 2">
            <a:extLst>
              <a:ext uri="{FF2B5EF4-FFF2-40B4-BE49-F238E27FC236}">
                <a16:creationId xmlns:a16="http://schemas.microsoft.com/office/drawing/2014/main" id="{5C795C96-4890-8242-B970-B2CD4FF5428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902030302020204" pitchFamily="66" charset="0"/>
                <a:cs typeface="Arial" panose="020B0604020202020204" pitchFamily="34" charset="0"/>
              </a:rPr>
              <a:t>Adjective Information</a:t>
            </a:r>
          </a:p>
        </p:txBody>
      </p:sp>
      <p:sp>
        <p:nvSpPr>
          <p:cNvPr id="4" name="Text Box 3">
            <a:extLst>
              <a:ext uri="{FF2B5EF4-FFF2-40B4-BE49-F238E27FC236}">
                <a16:creationId xmlns:a16="http://schemas.microsoft.com/office/drawing/2014/main" id="{DB7DFD28-59B7-A249-9581-612E34D15190}"/>
              </a:ext>
            </a:extLst>
          </p:cNvPr>
          <p:cNvSpPr txBox="1">
            <a:spLocks noChangeArrowheads="1"/>
          </p:cNvSpPr>
          <p:nvPr/>
        </p:nvSpPr>
        <p:spPr bwMode="auto">
          <a:xfrm>
            <a:off x="1414145" y="1541561"/>
            <a:ext cx="9363710"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702030302020204" pitchFamily="66" charset="0"/>
              </a:rPr>
              <a:t>Adjectives can make sentences more interesting to read but </a:t>
            </a:r>
            <a:r>
              <a:rPr lang="en-GB" altLang="en-US" sz="2000" b="1" dirty="0">
                <a:solidFill>
                  <a:srgbClr val="414042"/>
                </a:solidFill>
                <a:latin typeface="Comic Sans MS" panose="030F0702030302020204" pitchFamily="66" charset="0"/>
              </a:rPr>
              <a:t>must always earn their place</a:t>
            </a:r>
            <a:r>
              <a:rPr lang="en-GB" altLang="en-US" sz="2000" dirty="0">
                <a:solidFill>
                  <a:srgbClr val="414042"/>
                </a:solidFill>
                <a:latin typeface="Comic Sans MS" panose="030F0702030302020204" pitchFamily="66" charset="0"/>
              </a:rPr>
              <a:t>. Often, a well-chosen single adjective is more effective than several weak ones … less is more!</a:t>
            </a:r>
          </a:p>
          <a:p>
            <a:pPr>
              <a:spcBef>
                <a:spcPct val="50000"/>
              </a:spcBef>
            </a:pPr>
            <a:r>
              <a:rPr lang="en-GB" altLang="en-US" sz="2000" dirty="0">
                <a:solidFill>
                  <a:srgbClr val="414042"/>
                </a:solidFill>
                <a:latin typeface="Comic Sans MS" panose="030F0702030302020204" pitchFamily="66" charset="0"/>
              </a:rPr>
              <a:t>Adjectives can be placed before a noun to make the meaning more specific: The </a:t>
            </a:r>
            <a:r>
              <a:rPr lang="en-GB" altLang="en-US" sz="2000" dirty="0">
                <a:solidFill>
                  <a:srgbClr val="39AB47"/>
                </a:solidFill>
                <a:latin typeface="Comic Sans MS" panose="030F0702030302020204" pitchFamily="66" charset="0"/>
              </a:rPr>
              <a:t>twisted</a:t>
            </a:r>
            <a:r>
              <a:rPr lang="en-GB" altLang="en-US" sz="2000" dirty="0">
                <a:solidFill>
                  <a:srgbClr val="414042"/>
                </a:solidFill>
                <a:latin typeface="Comic Sans MS" panose="030F0702030302020204" pitchFamily="66" charset="0"/>
              </a:rPr>
              <a:t> branches loomed ahead.</a:t>
            </a:r>
          </a:p>
          <a:p>
            <a:pPr>
              <a:spcBef>
                <a:spcPct val="50000"/>
              </a:spcBef>
            </a:pPr>
            <a:r>
              <a:rPr lang="en-GB" altLang="en-US" sz="2000" dirty="0">
                <a:solidFill>
                  <a:srgbClr val="414042"/>
                </a:solidFill>
                <a:latin typeface="Comic Sans MS" panose="030F0702030302020204" pitchFamily="66" charset="0"/>
              </a:rPr>
              <a:t>They can go after a the verb to be, as its complement: </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The branches were </a:t>
            </a:r>
            <a:r>
              <a:rPr lang="en-GB" altLang="en-US" sz="2000" dirty="0">
                <a:solidFill>
                  <a:srgbClr val="39AB47"/>
                </a:solidFill>
                <a:latin typeface="Comic Sans MS" panose="030F0702030302020204" pitchFamily="66" charset="0"/>
              </a:rPr>
              <a:t>twisted</a:t>
            </a:r>
            <a:r>
              <a:rPr lang="en-GB" altLang="en-US" sz="2000" dirty="0">
                <a:solidFill>
                  <a:srgbClr val="414042"/>
                </a:solidFill>
                <a:latin typeface="Comic Sans MS" panose="030F0702030302020204" pitchFamily="66" charset="0"/>
              </a:rPr>
              <a:t>.</a:t>
            </a:r>
          </a:p>
          <a:p>
            <a:pPr>
              <a:spcBef>
                <a:spcPct val="50000"/>
              </a:spcBef>
            </a:pPr>
            <a:r>
              <a:rPr lang="en-GB" altLang="en-US" sz="2000" dirty="0">
                <a:solidFill>
                  <a:srgbClr val="414042"/>
                </a:solidFill>
                <a:latin typeface="Comic Sans MS" panose="030F0702030302020204" pitchFamily="66" charset="0"/>
              </a:rPr>
              <a:t>They can come in twos: </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The </a:t>
            </a:r>
            <a:r>
              <a:rPr lang="en-GB" altLang="en-US" sz="2000" dirty="0">
                <a:solidFill>
                  <a:srgbClr val="39AB47"/>
                </a:solidFill>
                <a:latin typeface="Comic Sans MS" panose="030F0702030302020204" pitchFamily="66" charset="0"/>
              </a:rPr>
              <a:t>dark, twisted </a:t>
            </a:r>
            <a:r>
              <a:rPr lang="en-GB" altLang="en-US" sz="2000" dirty="0">
                <a:solidFill>
                  <a:srgbClr val="414042"/>
                </a:solidFill>
                <a:latin typeface="Comic Sans MS" panose="030F0702030302020204" pitchFamily="66" charset="0"/>
              </a:rPr>
              <a:t>branches loomed ahead.</a:t>
            </a:r>
          </a:p>
          <a:p>
            <a:pPr>
              <a:spcBef>
                <a:spcPct val="50000"/>
              </a:spcBef>
            </a:pPr>
            <a:r>
              <a:rPr lang="en-GB" altLang="en-US" sz="2000" dirty="0">
                <a:solidFill>
                  <a:srgbClr val="414042"/>
                </a:solidFill>
                <a:latin typeface="Comic Sans MS" panose="030F0702030302020204" pitchFamily="66" charset="0"/>
              </a:rPr>
              <a:t>They can come in degrees:</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The woods were </a:t>
            </a:r>
            <a:r>
              <a:rPr lang="en-GB" altLang="en-US" sz="2000" dirty="0">
                <a:solidFill>
                  <a:srgbClr val="39AB47"/>
                </a:solidFill>
                <a:latin typeface="Comic Sans MS" panose="030F0702030302020204" pitchFamily="66" charset="0"/>
              </a:rPr>
              <a:t>darker</a:t>
            </a:r>
            <a:r>
              <a:rPr lang="en-GB" altLang="en-US" sz="2000" dirty="0">
                <a:solidFill>
                  <a:srgbClr val="414042"/>
                </a:solidFill>
                <a:latin typeface="Comic Sans MS" panose="030F0702030302020204" pitchFamily="66" charset="0"/>
              </a:rPr>
              <a:t> than the fields but they were darkest in the centre.</a:t>
            </a:r>
          </a:p>
        </p:txBody>
      </p:sp>
    </p:spTree>
    <p:extLst>
      <p:ext uri="{BB962C8B-B14F-4D97-AF65-F5344CB8AC3E}">
        <p14:creationId xmlns:p14="http://schemas.microsoft.com/office/powerpoint/2010/main" val="9939035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Group 21">
            <a:extLst>
              <a:ext uri="{FF2B5EF4-FFF2-40B4-BE49-F238E27FC236}">
                <a16:creationId xmlns:a16="http://schemas.microsoft.com/office/drawing/2014/main" id="{AF619377-E1ED-8740-868E-7510E5E1C4B8}"/>
              </a:ext>
            </a:extLst>
          </p:cNvPr>
          <p:cNvGraphicFramePr>
            <a:graphicFrameLocks noGrp="1"/>
          </p:cNvGraphicFramePr>
          <p:nvPr>
            <p:extLst>
              <p:ext uri="{D42A27DB-BD31-4B8C-83A1-F6EECF244321}">
                <p14:modId xmlns:p14="http://schemas.microsoft.com/office/powerpoint/2010/main" val="1620067827"/>
              </p:ext>
            </p:extLst>
          </p:nvPr>
        </p:nvGraphicFramePr>
        <p:xfrm>
          <a:off x="958533" y="5491191"/>
          <a:ext cx="10274933" cy="518160"/>
        </p:xfrm>
        <a:graphic>
          <a:graphicData uri="http://schemas.openxmlformats.org/drawingml/2006/table">
            <a:tbl>
              <a:tblPr/>
              <a:tblGrid>
                <a:gridCol w="2568173">
                  <a:extLst>
                    <a:ext uri="{9D8B030D-6E8A-4147-A177-3AD203B41FA5}">
                      <a16:colId xmlns:a16="http://schemas.microsoft.com/office/drawing/2014/main" val="490122328"/>
                    </a:ext>
                  </a:extLst>
                </a:gridCol>
                <a:gridCol w="2570414">
                  <a:extLst>
                    <a:ext uri="{9D8B030D-6E8A-4147-A177-3AD203B41FA5}">
                      <a16:colId xmlns:a16="http://schemas.microsoft.com/office/drawing/2014/main" val="1737442023"/>
                    </a:ext>
                  </a:extLst>
                </a:gridCol>
                <a:gridCol w="2568173">
                  <a:extLst>
                    <a:ext uri="{9D8B030D-6E8A-4147-A177-3AD203B41FA5}">
                      <a16:colId xmlns:a16="http://schemas.microsoft.com/office/drawing/2014/main" val="568593860"/>
                    </a:ext>
                  </a:extLst>
                </a:gridCol>
                <a:gridCol w="2568173">
                  <a:extLst>
                    <a:ext uri="{9D8B030D-6E8A-4147-A177-3AD203B41FA5}">
                      <a16:colId xmlns:a16="http://schemas.microsoft.com/office/drawing/2014/main" val="671523366"/>
                    </a:ext>
                  </a:extLst>
                </a:gridCol>
              </a:tblGrid>
              <a:tr h="46764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terrify</a:t>
                      </a:r>
                    </a:p>
                  </a:txBody>
                  <a:tcP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dirty="0">
                          <a:ln>
                            <a:noFill/>
                          </a:ln>
                          <a:solidFill>
                            <a:srgbClr val="39AB47"/>
                          </a:solidFill>
                          <a:effectLst/>
                          <a:latin typeface="Comic Sans MS" panose="030F0702030302020204" pitchFamily="66" charset="0"/>
                          <a:cs typeface="Times New Roman" panose="02020603050405020304" pitchFamily="18" charset="0"/>
                        </a:rPr>
                        <a:t>terrifying</a:t>
                      </a:r>
                    </a:p>
                  </a:txBody>
                  <a:tcP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scare</a:t>
                      </a:r>
                    </a:p>
                  </a:txBody>
                  <a:tcP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dirty="0">
                          <a:ln>
                            <a:noFill/>
                          </a:ln>
                          <a:solidFill>
                            <a:srgbClr val="39AB47"/>
                          </a:solidFill>
                          <a:effectLst/>
                          <a:latin typeface="Comic Sans MS" panose="030F0702030302020204" pitchFamily="66" charset="0"/>
                          <a:cs typeface="Times New Roman" panose="02020603050405020304" pitchFamily="18" charset="0"/>
                        </a:rPr>
                        <a:t>scary</a:t>
                      </a:r>
                    </a:p>
                  </a:txBody>
                  <a:tcP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56528048"/>
                  </a:ext>
                </a:extLst>
              </a:tr>
            </a:tbl>
          </a:graphicData>
        </a:graphic>
      </p:graphicFrame>
      <p:sp>
        <p:nvSpPr>
          <p:cNvPr id="26" name="Rectangle 4">
            <a:extLst>
              <a:ext uri="{FF2B5EF4-FFF2-40B4-BE49-F238E27FC236}">
                <a16:creationId xmlns:a16="http://schemas.microsoft.com/office/drawing/2014/main" id="{2AD9CD78-748E-D445-86E9-4D1BE3717D99}"/>
              </a:ext>
            </a:extLst>
          </p:cNvPr>
          <p:cNvSpPr>
            <a:spLocks noChangeArrowheads="1"/>
          </p:cNvSpPr>
          <p:nvPr/>
        </p:nvSpPr>
        <p:spPr bwMode="auto">
          <a:xfrm>
            <a:off x="912813" y="1179420"/>
            <a:ext cx="1034954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ts val="1000"/>
              </a:spcBef>
            </a:pPr>
            <a:r>
              <a:rPr lang="en-GB" altLang="en-US" dirty="0">
                <a:solidFill>
                  <a:srgbClr val="39AB47"/>
                </a:solidFill>
                <a:latin typeface="Comic Sans MS" panose="030F0702030302020204" pitchFamily="66" charset="0"/>
                <a:cs typeface="Times New Roman" panose="02020603050405020304" pitchFamily="18" charset="0"/>
              </a:rPr>
              <a:t>Adjectives</a:t>
            </a:r>
            <a:r>
              <a:rPr lang="en-GB" altLang="en-US" dirty="0">
                <a:latin typeface="Comic Sans MS" panose="030F0702030302020204" pitchFamily="66" charset="0"/>
                <a:cs typeface="Times New Roman" panose="02020603050405020304" pitchFamily="18" charset="0"/>
              </a:rPr>
              <a:t> </a:t>
            </a:r>
            <a:r>
              <a:rPr lang="en-GB" altLang="en-US" dirty="0">
                <a:solidFill>
                  <a:srgbClr val="414042"/>
                </a:solidFill>
                <a:latin typeface="Comic Sans MS" panose="030F0702030302020204" pitchFamily="66" charset="0"/>
              </a:rPr>
              <a:t>can describe colour, quantity, shape and size: </a:t>
            </a:r>
            <a:endParaRPr lang="en-GB" altLang="en-US" dirty="0">
              <a:solidFill>
                <a:srgbClr val="414042"/>
              </a:solidFill>
              <a:latin typeface="Comic Sans MS" panose="030F0702030302020204" pitchFamily="66" charset="0"/>
              <a:cs typeface="Times New Roman" panose="02020603050405020304" pitchFamily="18" charset="0"/>
            </a:endParaRPr>
          </a:p>
        </p:txBody>
      </p:sp>
      <p:graphicFrame>
        <p:nvGraphicFramePr>
          <p:cNvPr id="27" name="Group 21">
            <a:extLst>
              <a:ext uri="{FF2B5EF4-FFF2-40B4-BE49-F238E27FC236}">
                <a16:creationId xmlns:a16="http://schemas.microsoft.com/office/drawing/2014/main" id="{8B4EB647-DDFF-714D-BBEF-C098515461A9}"/>
              </a:ext>
            </a:extLst>
          </p:cNvPr>
          <p:cNvGraphicFramePr>
            <a:graphicFrameLocks noGrp="1"/>
          </p:cNvGraphicFramePr>
          <p:nvPr>
            <p:extLst>
              <p:ext uri="{D42A27DB-BD31-4B8C-83A1-F6EECF244321}">
                <p14:modId xmlns:p14="http://schemas.microsoft.com/office/powerpoint/2010/main" val="1269267829"/>
              </p:ext>
            </p:extLst>
          </p:nvPr>
        </p:nvGraphicFramePr>
        <p:xfrm>
          <a:off x="958533" y="4291509"/>
          <a:ext cx="10274933" cy="518160"/>
        </p:xfrm>
        <a:graphic>
          <a:graphicData uri="http://schemas.openxmlformats.org/drawingml/2006/table">
            <a:tbl>
              <a:tblPr/>
              <a:tblGrid>
                <a:gridCol w="2568173">
                  <a:extLst>
                    <a:ext uri="{9D8B030D-6E8A-4147-A177-3AD203B41FA5}">
                      <a16:colId xmlns:a16="http://schemas.microsoft.com/office/drawing/2014/main" val="490122328"/>
                    </a:ext>
                  </a:extLst>
                </a:gridCol>
                <a:gridCol w="2570414">
                  <a:extLst>
                    <a:ext uri="{9D8B030D-6E8A-4147-A177-3AD203B41FA5}">
                      <a16:colId xmlns:a16="http://schemas.microsoft.com/office/drawing/2014/main" val="1737442023"/>
                    </a:ext>
                  </a:extLst>
                </a:gridCol>
                <a:gridCol w="2568173">
                  <a:extLst>
                    <a:ext uri="{9D8B030D-6E8A-4147-A177-3AD203B41FA5}">
                      <a16:colId xmlns:a16="http://schemas.microsoft.com/office/drawing/2014/main" val="568593860"/>
                    </a:ext>
                  </a:extLst>
                </a:gridCol>
                <a:gridCol w="2568173">
                  <a:extLst>
                    <a:ext uri="{9D8B030D-6E8A-4147-A177-3AD203B41FA5}">
                      <a16:colId xmlns:a16="http://schemas.microsoft.com/office/drawing/2014/main" val="671523366"/>
                    </a:ext>
                  </a:extLst>
                </a:gridCol>
              </a:tblGrid>
              <a:tr h="46764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danger</a:t>
                      </a:r>
                    </a:p>
                  </a:txBody>
                  <a:tcP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dirty="0">
                          <a:ln>
                            <a:noFill/>
                          </a:ln>
                          <a:solidFill>
                            <a:srgbClr val="39AB47"/>
                          </a:solidFill>
                          <a:effectLst/>
                          <a:latin typeface="Comic Sans MS" panose="030F0702030302020204" pitchFamily="66" charset="0"/>
                          <a:cs typeface="Times New Roman" panose="02020603050405020304" pitchFamily="18" charset="0"/>
                        </a:rPr>
                        <a:t>dangerous</a:t>
                      </a:r>
                    </a:p>
                  </a:txBody>
                  <a:tcP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leaf</a:t>
                      </a:r>
                    </a:p>
                  </a:txBody>
                  <a:tcP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dirty="0">
                          <a:ln>
                            <a:noFill/>
                          </a:ln>
                          <a:solidFill>
                            <a:srgbClr val="39AB47"/>
                          </a:solidFill>
                          <a:effectLst/>
                          <a:latin typeface="Comic Sans MS" panose="030F0702030302020204" pitchFamily="66" charset="0"/>
                          <a:cs typeface="Times New Roman" panose="02020603050405020304" pitchFamily="18" charset="0"/>
                        </a:rPr>
                        <a:t>leafy</a:t>
                      </a:r>
                    </a:p>
                  </a:txBody>
                  <a:tcP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56528048"/>
                  </a:ext>
                </a:extLst>
              </a:tr>
            </a:tbl>
          </a:graphicData>
        </a:graphic>
      </p:graphicFrame>
      <p:sp>
        <p:nvSpPr>
          <p:cNvPr id="32" name="Subtitle 2">
            <a:extLst>
              <a:ext uri="{FF2B5EF4-FFF2-40B4-BE49-F238E27FC236}">
                <a16:creationId xmlns:a16="http://schemas.microsoft.com/office/drawing/2014/main" id="{6803E4C8-1417-9948-8C49-DAA3C2CADB63}"/>
              </a:ext>
            </a:extLst>
          </p:cNvPr>
          <p:cNvSpPr txBox="1">
            <a:spLocks/>
          </p:cNvSpPr>
          <p:nvPr/>
        </p:nvSpPr>
        <p:spPr>
          <a:xfrm>
            <a:off x="0" y="53951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902030302020204" pitchFamily="66" charset="0"/>
                <a:cs typeface="Arial" panose="020B0604020202020204" pitchFamily="34" charset="0"/>
              </a:rPr>
              <a:t>Adjective Information</a:t>
            </a:r>
          </a:p>
        </p:txBody>
      </p:sp>
      <p:sp>
        <p:nvSpPr>
          <p:cNvPr id="7" name="Text Box 3">
            <a:extLst>
              <a:ext uri="{FF2B5EF4-FFF2-40B4-BE49-F238E27FC236}">
                <a16:creationId xmlns:a16="http://schemas.microsoft.com/office/drawing/2014/main" id="{71410726-D281-6447-BCF7-C900612F12BF}"/>
              </a:ext>
            </a:extLst>
          </p:cNvPr>
          <p:cNvSpPr txBox="1">
            <a:spLocks noChangeArrowheads="1"/>
          </p:cNvSpPr>
          <p:nvPr/>
        </p:nvSpPr>
        <p:spPr bwMode="auto">
          <a:xfrm>
            <a:off x="912813" y="1549087"/>
            <a:ext cx="10596491" cy="2613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1">
              <a:spcBef>
                <a:spcPct val="5000"/>
              </a:spcBef>
            </a:pPr>
            <a:r>
              <a:rPr lang="en-GB" altLang="en-US" dirty="0">
                <a:solidFill>
                  <a:srgbClr val="414042"/>
                </a:solidFill>
                <a:latin typeface="Comic Sans MS" panose="030F0702030302020204" pitchFamily="66" charset="0"/>
              </a:rPr>
              <a:t>The </a:t>
            </a:r>
            <a:r>
              <a:rPr lang="en-GB" altLang="en-US" dirty="0">
                <a:solidFill>
                  <a:srgbClr val="39AB47"/>
                </a:solidFill>
                <a:latin typeface="Comic Sans MS" panose="030F0702030302020204" pitchFamily="66" charset="0"/>
              </a:rPr>
              <a:t>green</a:t>
            </a:r>
            <a:r>
              <a:rPr lang="en-GB" altLang="en-US" dirty="0">
                <a:solidFill>
                  <a:srgbClr val="414042"/>
                </a:solidFill>
                <a:latin typeface="Comic Sans MS" panose="030F0702030302020204" pitchFamily="66" charset="0"/>
              </a:rPr>
              <a:t> leaves.</a:t>
            </a:r>
          </a:p>
          <a:p>
            <a:pPr lvl="1">
              <a:spcBef>
                <a:spcPct val="5000"/>
              </a:spcBef>
            </a:pPr>
            <a:r>
              <a:rPr lang="en-GB" altLang="en-US" dirty="0">
                <a:solidFill>
                  <a:srgbClr val="414042"/>
                </a:solidFill>
                <a:latin typeface="Comic Sans MS" panose="030F0702030302020204" pitchFamily="66" charset="0"/>
              </a:rPr>
              <a:t>The </a:t>
            </a:r>
            <a:r>
              <a:rPr lang="en-GB" altLang="en-US" dirty="0">
                <a:solidFill>
                  <a:srgbClr val="39AB47"/>
                </a:solidFill>
                <a:latin typeface="Comic Sans MS" panose="030F0702030302020204" pitchFamily="66" charset="0"/>
              </a:rPr>
              <a:t>huge</a:t>
            </a:r>
            <a:r>
              <a:rPr lang="en-GB" altLang="en-US" dirty="0">
                <a:solidFill>
                  <a:srgbClr val="414042"/>
                </a:solidFill>
                <a:latin typeface="Comic Sans MS" panose="030F0702030302020204" pitchFamily="66" charset="0"/>
              </a:rPr>
              <a:t> tree.</a:t>
            </a:r>
          </a:p>
          <a:p>
            <a:pPr lvl="1">
              <a:spcBef>
                <a:spcPct val="5000"/>
              </a:spcBef>
            </a:pPr>
            <a:r>
              <a:rPr lang="en-GB" altLang="en-US" dirty="0">
                <a:solidFill>
                  <a:srgbClr val="414042"/>
                </a:solidFill>
                <a:latin typeface="Comic Sans MS" panose="030F0702030302020204" pitchFamily="66" charset="0"/>
              </a:rPr>
              <a:t>The </a:t>
            </a:r>
            <a:r>
              <a:rPr lang="en-GB" altLang="en-US" dirty="0">
                <a:solidFill>
                  <a:srgbClr val="39AB47"/>
                </a:solidFill>
                <a:latin typeface="Comic Sans MS" panose="030F0702030302020204" pitchFamily="66" charset="0"/>
              </a:rPr>
              <a:t>twisted</a:t>
            </a:r>
            <a:r>
              <a:rPr lang="en-GB" altLang="en-US" dirty="0">
                <a:solidFill>
                  <a:srgbClr val="414042"/>
                </a:solidFill>
                <a:latin typeface="Comic Sans MS" panose="030F0702030302020204" pitchFamily="66" charset="0"/>
              </a:rPr>
              <a:t> branches.</a:t>
            </a:r>
          </a:p>
          <a:p>
            <a:pPr>
              <a:spcBef>
                <a:spcPct val="50000"/>
              </a:spcBef>
            </a:pPr>
            <a:r>
              <a:rPr lang="en-GB" altLang="en-US" dirty="0">
                <a:solidFill>
                  <a:srgbClr val="414042"/>
                </a:solidFill>
                <a:latin typeface="Comic Sans MS" panose="030F0702030302020204" pitchFamily="66" charset="0"/>
              </a:rPr>
              <a:t>BUT – adjectives must always be selected to add information which is </a:t>
            </a:r>
            <a:r>
              <a:rPr lang="en-GB" altLang="en-US" i="1" dirty="0">
                <a:solidFill>
                  <a:srgbClr val="414042"/>
                </a:solidFill>
                <a:latin typeface="Comic Sans MS" panose="030F0702030302020204" pitchFamily="66" charset="0"/>
              </a:rPr>
              <a:t>relevant</a:t>
            </a:r>
            <a:r>
              <a:rPr lang="en-GB" altLang="en-US" dirty="0">
                <a:solidFill>
                  <a:srgbClr val="414042"/>
                </a:solidFill>
                <a:latin typeface="Comic Sans MS" panose="030F0702030302020204" pitchFamily="66" charset="0"/>
              </a:rPr>
              <a:t> – does your reader need to know what colour the leaves are? Will that add relevant information? Perhaps if the leaves were described as ‘yellow’ or ‘brown’ it would reveal the time of year, but green is information that doesn’t add anything.</a:t>
            </a:r>
          </a:p>
          <a:p>
            <a:pPr>
              <a:spcBef>
                <a:spcPct val="50000"/>
              </a:spcBef>
            </a:pPr>
            <a:r>
              <a:rPr lang="en-GB" altLang="en-US" dirty="0">
                <a:solidFill>
                  <a:srgbClr val="414042"/>
                </a:solidFill>
                <a:latin typeface="Comic Sans MS" panose="030F0702030302020204" pitchFamily="66" charset="0"/>
              </a:rPr>
              <a:t>Adjectives can be made by adding a suffix to a noun:</a:t>
            </a:r>
          </a:p>
        </p:txBody>
      </p:sp>
      <p:sp>
        <p:nvSpPr>
          <p:cNvPr id="10" name="TextBox 9">
            <a:extLst>
              <a:ext uri="{FF2B5EF4-FFF2-40B4-BE49-F238E27FC236}">
                <a16:creationId xmlns:a16="http://schemas.microsoft.com/office/drawing/2014/main" id="{A7745E85-D6FF-714D-8522-2239A8F3C220}"/>
              </a:ext>
            </a:extLst>
          </p:cNvPr>
          <p:cNvSpPr txBox="1"/>
          <p:nvPr/>
        </p:nvSpPr>
        <p:spPr>
          <a:xfrm>
            <a:off x="912813" y="4965764"/>
            <a:ext cx="6093724" cy="369332"/>
          </a:xfrm>
          <a:prstGeom prst="rect">
            <a:avLst/>
          </a:prstGeom>
          <a:noFill/>
        </p:spPr>
        <p:txBody>
          <a:bodyPr wrap="square">
            <a:spAutoFit/>
          </a:bodyPr>
          <a:lstStyle/>
          <a:p>
            <a:pPr>
              <a:spcBef>
                <a:spcPct val="50000"/>
              </a:spcBef>
            </a:pPr>
            <a:r>
              <a:rPr lang="en-GB" altLang="en-US" dirty="0">
                <a:solidFill>
                  <a:srgbClr val="414042"/>
                </a:solidFill>
                <a:latin typeface="Comic Sans MS" panose="030F0702030302020204" pitchFamily="66" charset="0"/>
              </a:rPr>
              <a:t>or a suffix to a verb:</a:t>
            </a:r>
          </a:p>
        </p:txBody>
      </p:sp>
    </p:spTree>
    <p:extLst>
      <p:ext uri="{BB962C8B-B14F-4D97-AF65-F5344CB8AC3E}">
        <p14:creationId xmlns:p14="http://schemas.microsoft.com/office/powerpoint/2010/main" val="691951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writer’s 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6" name="Rectangle 8">
            <a:extLst>
              <a:ext uri="{FF2B5EF4-FFF2-40B4-BE49-F238E27FC236}">
                <a16:creationId xmlns:a16="http://schemas.microsoft.com/office/drawing/2014/main" id="{B2523658-43F7-7344-8C86-DBFEBC158EC3}"/>
              </a:ext>
            </a:extLst>
          </p:cNvPr>
          <p:cNvSpPr>
            <a:spLocks noChangeArrowheads="1"/>
          </p:cNvSpPr>
          <p:nvPr/>
        </p:nvSpPr>
        <p:spPr bwMode="auto">
          <a:xfrm>
            <a:off x="3863542" y="1437417"/>
            <a:ext cx="7208110" cy="4765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The teacher’s role in the analysis stage is to model for the children how to identify authors’ techniques and the intention for the text</a:t>
            </a:r>
            <a:br>
              <a:rPr lang="en-GB" altLang="ja-JP" sz="1600" dirty="0">
                <a:solidFill>
                  <a:srgbClr val="414042"/>
                </a:solidFill>
                <a:ea typeface="MS PGothic" panose="020B0600070205080204" pitchFamily="34" charset="-128"/>
              </a:rPr>
            </a:br>
            <a:r>
              <a:rPr lang="en-GB" altLang="ja-JP" sz="1600" dirty="0">
                <a:solidFill>
                  <a:srgbClr val="414042"/>
                </a:solidFill>
                <a:ea typeface="MS PGothic" panose="020B0600070205080204" pitchFamily="34" charset="-128"/>
              </a:rPr>
              <a:t>and the intended effect upon the reader, asking ‘</a:t>
            </a:r>
            <a:r>
              <a:rPr lang="en-GB" altLang="ja-JP" sz="1600" i="1" dirty="0">
                <a:solidFill>
                  <a:srgbClr val="414042"/>
                </a:solidFill>
                <a:ea typeface="MS PGothic" panose="020B0600070205080204" pitchFamily="34" charset="-128"/>
              </a:rPr>
              <a:t>How did the writer</a:t>
            </a:r>
            <a:br>
              <a:rPr lang="en-GB" altLang="ja-JP" sz="1600" i="1" dirty="0">
                <a:solidFill>
                  <a:srgbClr val="414042"/>
                </a:solidFill>
                <a:ea typeface="MS PGothic" panose="020B0600070205080204" pitchFamily="34" charset="-128"/>
              </a:rPr>
            </a:br>
            <a:r>
              <a:rPr lang="en-GB" altLang="ja-JP" sz="1600" i="1" dirty="0">
                <a:solidFill>
                  <a:srgbClr val="414042"/>
                </a:solidFill>
                <a:ea typeface="MS PGothic" panose="020B0600070205080204" pitchFamily="34" charset="-128"/>
              </a:rPr>
              <a:t>do that?</a:t>
            </a:r>
            <a:r>
              <a:rPr lang="en-GB" altLang="ja-JP" sz="1600" dirty="0">
                <a:solidFill>
                  <a:srgbClr val="414042"/>
                </a:solidFill>
                <a:ea typeface="MS PGothic" panose="020B0600070205080204" pitchFamily="34" charset="-128"/>
              </a:rPr>
              <a:t>’. </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Consider what structures, register and language have been used and provide opportunities for the children to explore and discuss these.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working out the meaning of unfamiliar words and phrases by</a:t>
            </a:r>
            <a:br>
              <a:rPr lang="en-GB" altLang="ja-JP" sz="1600" dirty="0">
                <a:solidFill>
                  <a:srgbClr val="414042"/>
                </a:solidFill>
                <a:ea typeface="Microsoft YaHei" panose="020B0503020204020204" pitchFamily="34" charset="-122"/>
              </a:rPr>
            </a:br>
            <a:r>
              <a:rPr lang="en-GB" altLang="ja-JP" sz="1600" dirty="0">
                <a:solidFill>
                  <a:srgbClr val="414042"/>
                </a:solidFill>
                <a:ea typeface="Microsoft YaHei" panose="020B0503020204020204" pitchFamily="34" charset="-122"/>
              </a:rPr>
              <a:t>re-reading, pointing out the context, making analogies to known words, linking thoughts to etymological and morphological clues.</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Children need to be taught how to infer, activate prior knowledge, understand the language used and monitor their own understanding. This knowledge is used to inform the children’s own writing.</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Demonstrate looking for clues that the writer has included to reveal character through action and dialogue.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recording and retrieving information from a working wall or a writing journal.</a:t>
            </a:r>
          </a:p>
        </p:txBody>
      </p:sp>
    </p:spTree>
    <p:extLst>
      <p:ext uri="{BB962C8B-B14F-4D97-AF65-F5344CB8AC3E}">
        <p14:creationId xmlns:p14="http://schemas.microsoft.com/office/powerpoint/2010/main" val="41008505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6A1DE16A-FE76-B143-8B9A-A5DE46FC252C}"/>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Verbs</a:t>
            </a:r>
          </a:p>
        </p:txBody>
      </p:sp>
      <p:sp>
        <p:nvSpPr>
          <p:cNvPr id="9" name="Text Box 4">
            <a:extLst>
              <a:ext uri="{FF2B5EF4-FFF2-40B4-BE49-F238E27FC236}">
                <a16:creationId xmlns:a16="http://schemas.microsoft.com/office/drawing/2014/main" id="{7A471443-A4DD-0C44-946F-D90BA4AA1A6F}"/>
              </a:ext>
            </a:extLst>
          </p:cNvPr>
          <p:cNvSpPr txBox="1">
            <a:spLocks noChangeArrowheads="1"/>
          </p:cNvSpPr>
          <p:nvPr/>
        </p:nvSpPr>
        <p:spPr bwMode="auto">
          <a:xfrm>
            <a:off x="450376" y="1364977"/>
            <a:ext cx="11218459"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400" dirty="0">
                <a:solidFill>
                  <a:srgbClr val="0070C0"/>
                </a:solidFill>
                <a:latin typeface="Comic Sans MS" panose="030F0702030302020204" pitchFamily="66" charset="0"/>
              </a:rPr>
              <a:t>Verbs</a:t>
            </a:r>
            <a:r>
              <a:rPr lang="en-GB" altLang="en-US" sz="2400" dirty="0">
                <a:solidFill>
                  <a:srgbClr val="414042"/>
                </a:solidFill>
                <a:latin typeface="Comic Sans MS" panose="030F0702030302020204" pitchFamily="66" charset="0"/>
              </a:rPr>
              <a:t> are words that tell the reader what is happening in a sentence. </a:t>
            </a:r>
            <a:br>
              <a:rPr lang="en-GB" altLang="en-US" sz="2400" dirty="0">
                <a:solidFill>
                  <a:srgbClr val="414042"/>
                </a:solidFill>
                <a:latin typeface="Comic Sans MS" panose="030F0702030302020204" pitchFamily="66" charset="0"/>
              </a:rPr>
            </a:br>
            <a:r>
              <a:rPr lang="en-GB" altLang="en-US" sz="2400" dirty="0">
                <a:solidFill>
                  <a:srgbClr val="414042"/>
                </a:solidFill>
                <a:latin typeface="Comic Sans MS" panose="030F0702030302020204" pitchFamily="66" charset="0"/>
              </a:rPr>
              <a:t>They are </a:t>
            </a:r>
            <a:r>
              <a:rPr lang="en-GB" altLang="en-US" sz="2400" dirty="0">
                <a:solidFill>
                  <a:srgbClr val="0070C0"/>
                </a:solidFill>
                <a:latin typeface="Comic Sans MS" panose="030F0702030302020204" pitchFamily="66" charset="0"/>
              </a:rPr>
              <a:t>action</a:t>
            </a:r>
            <a:r>
              <a:rPr lang="en-GB" altLang="en-US" sz="2400" dirty="0">
                <a:solidFill>
                  <a:srgbClr val="414042"/>
                </a:solidFill>
                <a:latin typeface="Comic Sans MS" panose="030F0702030302020204" pitchFamily="66" charset="0"/>
              </a:rPr>
              <a:t> or </a:t>
            </a:r>
            <a:r>
              <a:rPr lang="en-GB" altLang="en-US" sz="2400" dirty="0">
                <a:solidFill>
                  <a:srgbClr val="0070C0"/>
                </a:solidFill>
                <a:latin typeface="Comic Sans MS" panose="030F0702030302020204" pitchFamily="66" charset="0"/>
              </a:rPr>
              <a:t>being</a:t>
            </a:r>
            <a:r>
              <a:rPr lang="en-GB" altLang="en-US" sz="2400" dirty="0">
                <a:solidFill>
                  <a:srgbClr val="414042"/>
                </a:solidFill>
                <a:latin typeface="Comic Sans MS" panose="030F0702030302020204" pitchFamily="66" charset="0"/>
              </a:rPr>
              <a:t> words.</a:t>
            </a:r>
          </a:p>
          <a:p>
            <a:pPr algn="ctr">
              <a:spcBef>
                <a:spcPct val="50000"/>
              </a:spcBef>
            </a:pPr>
            <a:r>
              <a:rPr lang="en-GB" altLang="en-US" sz="2400" dirty="0">
                <a:solidFill>
                  <a:srgbClr val="414042"/>
                </a:solidFill>
                <a:latin typeface="Comic Sans MS" panose="030F0702030302020204" pitchFamily="66" charset="0"/>
              </a:rPr>
              <a:t>The </a:t>
            </a:r>
            <a:r>
              <a:rPr lang="en-GB" altLang="en-US" sz="2400" dirty="0">
                <a:solidFill>
                  <a:srgbClr val="0070C0"/>
                </a:solidFill>
                <a:latin typeface="Comic Sans MS" panose="030F0702030302020204" pitchFamily="66" charset="0"/>
              </a:rPr>
              <a:t>verb</a:t>
            </a:r>
            <a:r>
              <a:rPr lang="en-GB" altLang="en-US" sz="2400" dirty="0">
                <a:solidFill>
                  <a:srgbClr val="414042"/>
                </a:solidFill>
                <a:latin typeface="Comic Sans MS" panose="030F0702030302020204" pitchFamily="66" charset="0"/>
              </a:rPr>
              <a:t> is at the heart of a clause.</a:t>
            </a:r>
          </a:p>
          <a:p>
            <a:pPr algn="ctr">
              <a:spcBef>
                <a:spcPct val="50000"/>
              </a:spcBef>
            </a:pPr>
            <a:r>
              <a:rPr lang="en-GB" altLang="en-US" sz="2400" dirty="0">
                <a:solidFill>
                  <a:srgbClr val="414042"/>
                </a:solidFill>
                <a:latin typeface="Comic Sans MS" panose="030F0702030302020204" pitchFamily="66" charset="0"/>
              </a:rPr>
              <a:t>Verbs have tenses.</a:t>
            </a:r>
          </a:p>
        </p:txBody>
      </p:sp>
      <p:sp>
        <p:nvSpPr>
          <p:cNvPr id="11" name="Text Box 5">
            <a:extLst>
              <a:ext uri="{FF2B5EF4-FFF2-40B4-BE49-F238E27FC236}">
                <a16:creationId xmlns:a16="http://schemas.microsoft.com/office/drawing/2014/main" id="{FCE4908F-67A6-0F48-B2BF-831582BB7E3D}"/>
              </a:ext>
            </a:extLst>
          </p:cNvPr>
          <p:cNvSpPr txBox="1">
            <a:spLocks noChangeArrowheads="1"/>
          </p:cNvSpPr>
          <p:nvPr/>
        </p:nvSpPr>
        <p:spPr bwMode="auto">
          <a:xfrm>
            <a:off x="2082483" y="4174173"/>
            <a:ext cx="5672137" cy="1160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2800" dirty="0">
                <a:solidFill>
                  <a:srgbClr val="414042"/>
                </a:solidFill>
                <a:latin typeface="Comic Sans MS" panose="030F0702030302020204" pitchFamily="66" charset="0"/>
              </a:rPr>
              <a:t>The tree grows (present)</a:t>
            </a:r>
          </a:p>
          <a:p>
            <a:pPr>
              <a:spcBef>
                <a:spcPct val="50000"/>
              </a:spcBef>
            </a:pPr>
            <a:r>
              <a:rPr lang="en-GB" altLang="en-US" sz="2800" dirty="0">
                <a:solidFill>
                  <a:srgbClr val="414042"/>
                </a:solidFill>
                <a:latin typeface="Comic Sans MS" panose="030F0702030302020204" pitchFamily="66" charset="0"/>
              </a:rPr>
              <a:t>The tree grew (past)</a:t>
            </a:r>
          </a:p>
        </p:txBody>
      </p:sp>
      <p:pic>
        <p:nvPicPr>
          <p:cNvPr id="3" name="Picture 2" descr="A picture containing plant, flower&#10;&#10;Description automatically generated">
            <a:extLst>
              <a:ext uri="{FF2B5EF4-FFF2-40B4-BE49-F238E27FC236}">
                <a16:creationId xmlns:a16="http://schemas.microsoft.com/office/drawing/2014/main" id="{CC5C2BD6-D535-CB46-ABC9-6366D3DF2A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78089" y="2848656"/>
            <a:ext cx="3158491" cy="3354367"/>
          </a:xfrm>
          <a:prstGeom prst="rect">
            <a:avLst/>
          </a:prstGeom>
        </p:spPr>
      </p:pic>
    </p:spTree>
    <p:extLst>
      <p:ext uri="{BB962C8B-B14F-4D97-AF65-F5344CB8AC3E}">
        <p14:creationId xmlns:p14="http://schemas.microsoft.com/office/powerpoint/2010/main" val="20981700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6A1DE16A-FE76-B143-8B9A-A5DE46FC252C}"/>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Objectives</a:t>
            </a:r>
          </a:p>
        </p:txBody>
      </p:sp>
      <p:sp>
        <p:nvSpPr>
          <p:cNvPr id="7" name="Rectangle 6">
            <a:extLst>
              <a:ext uri="{FF2B5EF4-FFF2-40B4-BE49-F238E27FC236}">
                <a16:creationId xmlns:a16="http://schemas.microsoft.com/office/drawing/2014/main" id="{A06DE024-8817-9648-B9DF-01466D6C2704}"/>
              </a:ext>
            </a:extLst>
          </p:cNvPr>
          <p:cNvSpPr>
            <a:spLocks noChangeArrowheads="1"/>
          </p:cNvSpPr>
          <p:nvPr/>
        </p:nvSpPr>
        <p:spPr bwMode="auto">
          <a:xfrm>
            <a:off x="1239445" y="2043430"/>
            <a:ext cx="6517715" cy="3395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2200" b="1" dirty="0">
                <a:solidFill>
                  <a:srgbClr val="414042"/>
                </a:solidFill>
                <a:latin typeface="Comic Sans MS" panose="030F0702030302020204" pitchFamily="66" charset="0"/>
              </a:rPr>
              <a:t>Revision from Year 2</a:t>
            </a:r>
          </a:p>
          <a:p>
            <a:pPr>
              <a:spcBef>
                <a:spcPts val="1000"/>
              </a:spcBef>
            </a:pPr>
            <a:r>
              <a:rPr lang="en-GB" altLang="en-US" sz="2200" dirty="0">
                <a:solidFill>
                  <a:srgbClr val="414042"/>
                </a:solidFill>
                <a:latin typeface="Comic Sans MS" panose="030F0702030302020204" pitchFamily="66" charset="0"/>
              </a:rPr>
              <a:t>Re-read to check that writing makes sense and that </a:t>
            </a:r>
            <a:r>
              <a:rPr lang="en-GB" altLang="en-US" sz="2200" dirty="0">
                <a:solidFill>
                  <a:srgbClr val="0070C0"/>
                </a:solidFill>
                <a:latin typeface="Comic Sans MS" panose="030F0702030302020204" pitchFamily="66" charset="0"/>
              </a:rPr>
              <a:t>verbs</a:t>
            </a:r>
            <a:r>
              <a:rPr lang="en-GB" altLang="en-US" sz="2200" dirty="0">
                <a:solidFill>
                  <a:srgbClr val="414042"/>
                </a:solidFill>
                <a:latin typeface="Comic Sans MS" panose="030F0702030302020204" pitchFamily="66" charset="0"/>
              </a:rPr>
              <a:t> to indicate time are used correctly and consistently, including verbs in the </a:t>
            </a:r>
            <a:r>
              <a:rPr lang="en-GB" altLang="en-US" sz="2200" b="1" dirty="0">
                <a:solidFill>
                  <a:srgbClr val="0070C0"/>
                </a:solidFill>
                <a:latin typeface="Comic Sans MS" panose="030F0702030302020204" pitchFamily="66" charset="0"/>
              </a:rPr>
              <a:t>continuous</a:t>
            </a:r>
            <a:r>
              <a:rPr lang="en-GB" altLang="en-US" sz="2200" dirty="0">
                <a:solidFill>
                  <a:srgbClr val="414042"/>
                </a:solidFill>
                <a:latin typeface="Comic Sans MS" panose="030F0702030302020204" pitchFamily="66" charset="0"/>
              </a:rPr>
              <a:t> form.</a:t>
            </a:r>
          </a:p>
          <a:p>
            <a:pPr>
              <a:spcBef>
                <a:spcPts val="1000"/>
              </a:spcBef>
            </a:pPr>
            <a:r>
              <a:rPr lang="en-GB" altLang="en-US" sz="2200" dirty="0">
                <a:solidFill>
                  <a:srgbClr val="414042"/>
                </a:solidFill>
                <a:latin typeface="Comic Sans MS" panose="030F0702030302020204" pitchFamily="66" charset="0"/>
              </a:rPr>
              <a:t>Use the </a:t>
            </a:r>
            <a:r>
              <a:rPr lang="en-GB" altLang="en-US" sz="2200" dirty="0">
                <a:solidFill>
                  <a:srgbClr val="0070C0"/>
                </a:solidFill>
                <a:latin typeface="Comic Sans MS" panose="030F0702030302020204" pitchFamily="66" charset="0"/>
              </a:rPr>
              <a:t>progressive form of verbs </a:t>
            </a:r>
            <a:r>
              <a:rPr lang="en-GB" altLang="en-US" sz="2200" dirty="0">
                <a:solidFill>
                  <a:srgbClr val="414042"/>
                </a:solidFill>
                <a:latin typeface="Comic Sans MS" panose="030F0702030302020204" pitchFamily="66" charset="0"/>
              </a:rPr>
              <a:t>in the </a:t>
            </a:r>
            <a:r>
              <a:rPr lang="en-GB" altLang="en-US" sz="2200" dirty="0">
                <a:solidFill>
                  <a:srgbClr val="0070C0"/>
                </a:solidFill>
                <a:latin typeface="Comic Sans MS" panose="030F0702030302020204" pitchFamily="66" charset="0"/>
              </a:rPr>
              <a:t>present</a:t>
            </a:r>
            <a:r>
              <a:rPr lang="en-GB" altLang="en-US" sz="2200" dirty="0">
                <a:solidFill>
                  <a:srgbClr val="414042"/>
                </a:solidFill>
                <a:latin typeface="Comic Sans MS" panose="030F0702030302020204" pitchFamily="66" charset="0"/>
              </a:rPr>
              <a:t> and </a:t>
            </a:r>
            <a:r>
              <a:rPr lang="en-GB" altLang="en-US" sz="2200" dirty="0">
                <a:solidFill>
                  <a:srgbClr val="0070C0"/>
                </a:solidFill>
                <a:latin typeface="Comic Sans MS" panose="030F0702030302020204" pitchFamily="66" charset="0"/>
              </a:rPr>
              <a:t>past</a:t>
            </a:r>
            <a:r>
              <a:rPr lang="en-GB" altLang="en-US" sz="2200" dirty="0">
                <a:solidFill>
                  <a:srgbClr val="414042"/>
                </a:solidFill>
                <a:latin typeface="Comic Sans MS" panose="030F0702030302020204" pitchFamily="66" charset="0"/>
              </a:rPr>
              <a:t> tense to mark actions in progress (for example, drumming, shouting).	</a:t>
            </a:r>
          </a:p>
        </p:txBody>
      </p:sp>
      <p:grpSp>
        <p:nvGrpSpPr>
          <p:cNvPr id="10" name="Group 9">
            <a:extLst>
              <a:ext uri="{FF2B5EF4-FFF2-40B4-BE49-F238E27FC236}">
                <a16:creationId xmlns:a16="http://schemas.microsoft.com/office/drawing/2014/main" id="{461E2F07-CF77-814E-B8B8-2ADD93784742}"/>
              </a:ext>
            </a:extLst>
          </p:cNvPr>
          <p:cNvGrpSpPr/>
          <p:nvPr/>
        </p:nvGrpSpPr>
        <p:grpSpPr>
          <a:xfrm>
            <a:off x="7887763" y="2644140"/>
            <a:ext cx="3180785" cy="2727010"/>
            <a:chOff x="4540559" y="2378539"/>
            <a:chExt cx="4566620" cy="3733483"/>
          </a:xfrm>
        </p:grpSpPr>
        <p:pic>
          <p:nvPicPr>
            <p:cNvPr id="12" name="Picture 11" descr="A picture containing text&#10;&#10;Description automatically generated">
              <a:extLst>
                <a:ext uri="{FF2B5EF4-FFF2-40B4-BE49-F238E27FC236}">
                  <a16:creationId xmlns:a16="http://schemas.microsoft.com/office/drawing/2014/main" id="{9CB90299-00C9-AB4C-B53E-DB85E58C067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13" name="Oval 12">
              <a:extLst>
                <a:ext uri="{FF2B5EF4-FFF2-40B4-BE49-F238E27FC236}">
                  <a16:creationId xmlns:a16="http://schemas.microsoft.com/office/drawing/2014/main" id="{A86FD0CF-4F00-064B-A89C-1B86F94A6167}"/>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837285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7649173B-E27F-7544-86E2-C109CA8EED30}"/>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Verb information</a:t>
            </a:r>
          </a:p>
        </p:txBody>
      </p:sp>
      <p:sp>
        <p:nvSpPr>
          <p:cNvPr id="11" name="Text Box 3">
            <a:extLst>
              <a:ext uri="{FF2B5EF4-FFF2-40B4-BE49-F238E27FC236}">
                <a16:creationId xmlns:a16="http://schemas.microsoft.com/office/drawing/2014/main" id="{165BD369-00B4-1A46-9C0C-056665E67264}"/>
              </a:ext>
            </a:extLst>
          </p:cNvPr>
          <p:cNvSpPr txBox="1">
            <a:spLocks noChangeArrowheads="1"/>
          </p:cNvSpPr>
          <p:nvPr/>
        </p:nvSpPr>
        <p:spPr bwMode="auto">
          <a:xfrm>
            <a:off x="1037115" y="1264004"/>
            <a:ext cx="1121845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57188" indent="-357188">
              <a:defRPr>
                <a:solidFill>
                  <a:schemeClr val="tx1"/>
                </a:solidFill>
                <a:latin typeface="Comic Sans MS" panose="030F0702030302020204" pitchFamily="66" charset="0"/>
                <a:cs typeface="Arial" panose="020B0604020202020204" pitchFamily="34" charset="0"/>
              </a:defRPr>
            </a:lvl1pPr>
            <a:lvl2pPr marL="536575">
              <a:defRPr>
                <a:solidFill>
                  <a:schemeClr val="tx1"/>
                </a:solidFill>
                <a:latin typeface="Comic Sans MS" panose="030F0702030302020204" pitchFamily="66" charset="0"/>
                <a:cs typeface="Arial" panose="020B0604020202020204" pitchFamily="34" charset="0"/>
              </a:defRPr>
            </a:lvl2pPr>
            <a:lvl3pPr>
              <a:defRPr>
                <a:solidFill>
                  <a:schemeClr val="tx1"/>
                </a:solidFill>
                <a:latin typeface="Comic Sans MS" panose="030F0702030302020204" pitchFamily="66" charset="0"/>
                <a:cs typeface="Arial" panose="020B0604020202020204" pitchFamily="34" charset="0"/>
              </a:defRPr>
            </a:lvl3pPr>
            <a:lvl4pPr>
              <a:defRPr>
                <a:solidFill>
                  <a:schemeClr val="tx1"/>
                </a:solidFill>
                <a:latin typeface="Comic Sans MS" panose="030F0702030302020204" pitchFamily="66" charset="0"/>
                <a:cs typeface="Arial" panose="020B0604020202020204" pitchFamily="34" charset="0"/>
              </a:defRPr>
            </a:lvl4pPr>
            <a:lvl5pPr>
              <a:defRPr>
                <a:solidFill>
                  <a:schemeClr val="tx1"/>
                </a:solidFill>
                <a:latin typeface="Comic Sans MS" panose="030F07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000" dirty="0">
                <a:solidFill>
                  <a:srgbClr val="414042"/>
                </a:solidFill>
              </a:rPr>
              <a:t>A verb can express:</a:t>
            </a:r>
          </a:p>
          <a:p>
            <a:pPr marL="271463" indent="-271463">
              <a:buClr>
                <a:srgbClr val="0070C0"/>
              </a:buClr>
              <a:buFont typeface="Arial" panose="020B0604020202020204" pitchFamily="34" charset="0"/>
              <a:buChar char="•"/>
            </a:pPr>
            <a:r>
              <a:rPr lang="en-GB" altLang="en-US" sz="2000" dirty="0">
                <a:solidFill>
                  <a:srgbClr val="414042"/>
                </a:solidFill>
              </a:rPr>
              <a:t>A state of being (e.g., </a:t>
            </a:r>
            <a:r>
              <a:rPr lang="en-GB" altLang="en-US" sz="2000" i="1" dirty="0">
                <a:solidFill>
                  <a:srgbClr val="414042"/>
                </a:solidFill>
              </a:rPr>
              <a:t>to be</a:t>
            </a:r>
            <a:r>
              <a:rPr lang="en-GB" altLang="en-US" sz="2000" dirty="0">
                <a:solidFill>
                  <a:srgbClr val="414042"/>
                </a:solidFill>
              </a:rPr>
              <a:t>, </a:t>
            </a:r>
            <a:r>
              <a:rPr lang="en-GB" altLang="en-US" sz="2000" i="1" dirty="0">
                <a:solidFill>
                  <a:srgbClr val="414042"/>
                </a:solidFill>
              </a:rPr>
              <a:t>to live</a:t>
            </a:r>
            <a:r>
              <a:rPr lang="en-GB" altLang="en-US" sz="2000" dirty="0">
                <a:solidFill>
                  <a:srgbClr val="414042"/>
                </a:solidFill>
              </a:rPr>
              <a:t>). </a:t>
            </a:r>
          </a:p>
        </p:txBody>
      </p:sp>
      <p:graphicFrame>
        <p:nvGraphicFramePr>
          <p:cNvPr id="14" name="Group 4">
            <a:extLst>
              <a:ext uri="{FF2B5EF4-FFF2-40B4-BE49-F238E27FC236}">
                <a16:creationId xmlns:a16="http://schemas.microsoft.com/office/drawing/2014/main" id="{B8543100-33B0-364D-BEB6-84A2C7F8A589}"/>
              </a:ext>
            </a:extLst>
          </p:cNvPr>
          <p:cNvGraphicFramePr>
            <a:graphicFrameLocks noGrp="1"/>
          </p:cNvGraphicFramePr>
          <p:nvPr>
            <p:extLst>
              <p:ext uri="{D42A27DB-BD31-4B8C-83A1-F6EECF244321}">
                <p14:modId xmlns:p14="http://schemas.microsoft.com/office/powerpoint/2010/main" val="477734065"/>
              </p:ext>
            </p:extLst>
          </p:nvPr>
        </p:nvGraphicFramePr>
        <p:xfrm>
          <a:off x="1121727" y="2208634"/>
          <a:ext cx="9988233" cy="2233825"/>
        </p:xfrm>
        <a:graphic>
          <a:graphicData uri="http://schemas.openxmlformats.org/drawingml/2006/table">
            <a:tbl>
              <a:tblPr/>
              <a:tblGrid>
                <a:gridCol w="2639439">
                  <a:extLst>
                    <a:ext uri="{9D8B030D-6E8A-4147-A177-3AD203B41FA5}">
                      <a16:colId xmlns:a16="http://schemas.microsoft.com/office/drawing/2014/main" val="2210693699"/>
                    </a:ext>
                  </a:extLst>
                </a:gridCol>
                <a:gridCol w="2448944">
                  <a:extLst>
                    <a:ext uri="{9D8B030D-6E8A-4147-A177-3AD203B41FA5}">
                      <a16:colId xmlns:a16="http://schemas.microsoft.com/office/drawing/2014/main" val="3431627936"/>
                    </a:ext>
                  </a:extLst>
                </a:gridCol>
                <a:gridCol w="2450907">
                  <a:extLst>
                    <a:ext uri="{9D8B030D-6E8A-4147-A177-3AD203B41FA5}">
                      <a16:colId xmlns:a16="http://schemas.microsoft.com/office/drawing/2014/main" val="4119595674"/>
                    </a:ext>
                  </a:extLst>
                </a:gridCol>
                <a:gridCol w="2448943">
                  <a:extLst>
                    <a:ext uri="{9D8B030D-6E8A-4147-A177-3AD203B41FA5}">
                      <a16:colId xmlns:a16="http://schemas.microsoft.com/office/drawing/2014/main" val="1678654777"/>
                    </a:ext>
                  </a:extLst>
                </a:gridCol>
              </a:tblGrid>
              <a:tr h="44676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Subject</a:t>
                      </a:r>
                    </a:p>
                  </a:txBody>
                  <a:tcPr horzOverflow="overflow">
                    <a:lnL w="381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a:ln>
                            <a:noFill/>
                          </a:ln>
                          <a:solidFill>
                            <a:srgbClr val="414042"/>
                          </a:solidFill>
                          <a:effectLst/>
                          <a:latin typeface="Comic Sans MS" panose="030F0702030302020204" pitchFamily="66" charset="0"/>
                          <a:cs typeface="Arial" panose="020B0604020202020204" pitchFamily="34" charset="0"/>
                        </a:rPr>
                        <a:t>Past</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a:ln>
                            <a:noFill/>
                          </a:ln>
                          <a:solidFill>
                            <a:srgbClr val="414042"/>
                          </a:solidFill>
                          <a:effectLst/>
                          <a:latin typeface="Comic Sans MS" panose="030F0702030302020204" pitchFamily="66" charset="0"/>
                          <a:cs typeface="Arial" panose="020B0604020202020204" pitchFamily="34" charset="0"/>
                        </a:rPr>
                        <a:t>Present</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Future</a:t>
                      </a:r>
                    </a:p>
                  </a:txBody>
                  <a:tcPr horzOverflow="overflow">
                    <a:lnL w="127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04379862"/>
                  </a:ext>
                </a:extLst>
              </a:tr>
              <a:tr h="44676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1" i="0" u="none" strike="noStrike" cap="none" normalizeH="0" baseline="0">
                          <a:ln>
                            <a:noFill/>
                          </a:ln>
                          <a:solidFill>
                            <a:srgbClr val="414042"/>
                          </a:solidFill>
                          <a:effectLst/>
                          <a:latin typeface="Comic Sans MS" panose="030F0702030302020204" pitchFamily="66" charset="0"/>
                          <a:cs typeface="Arial" panose="020B0604020202020204" pitchFamily="34" charset="0"/>
                        </a:rPr>
                        <a:t>I</a:t>
                      </a:r>
                    </a:p>
                  </a:txBody>
                  <a:tcPr horzOverflow="overflow">
                    <a:lnL w="381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a:ln>
                            <a:noFill/>
                          </a:ln>
                          <a:solidFill>
                            <a:srgbClr val="414042"/>
                          </a:solidFill>
                          <a:effectLst/>
                          <a:latin typeface="Comic Sans MS" panose="030F0702030302020204" pitchFamily="66" charset="0"/>
                          <a:cs typeface="Arial" panose="020B0604020202020204" pitchFamily="34" charset="0"/>
                        </a:rPr>
                        <a:t>was</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a:ln>
                            <a:noFill/>
                          </a:ln>
                          <a:solidFill>
                            <a:srgbClr val="414042"/>
                          </a:solidFill>
                          <a:effectLst/>
                          <a:latin typeface="Comic Sans MS" panose="030F0702030302020204" pitchFamily="66" charset="0"/>
                          <a:cs typeface="Arial" panose="020B0604020202020204" pitchFamily="34" charset="0"/>
                        </a:rPr>
                        <a:t>am</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a:ln>
                            <a:noFill/>
                          </a:ln>
                          <a:solidFill>
                            <a:srgbClr val="414042"/>
                          </a:solidFill>
                          <a:effectLst/>
                          <a:latin typeface="Comic Sans MS" panose="030F0702030302020204" pitchFamily="66" charset="0"/>
                          <a:cs typeface="Arial" panose="020B0604020202020204" pitchFamily="34" charset="0"/>
                        </a:rPr>
                        <a:t>will be</a:t>
                      </a:r>
                    </a:p>
                  </a:txBody>
                  <a:tcPr horzOverflow="overflow">
                    <a:lnL w="127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77167044"/>
                  </a:ext>
                </a:extLst>
              </a:tr>
              <a:tr h="44676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a:ln>
                            <a:noFill/>
                          </a:ln>
                          <a:solidFill>
                            <a:srgbClr val="414042"/>
                          </a:solidFill>
                          <a:effectLst/>
                          <a:latin typeface="Comic Sans MS" panose="030F0702030302020204" pitchFamily="66" charset="0"/>
                          <a:cs typeface="Arial" panose="020B0604020202020204" pitchFamily="34" charset="0"/>
                        </a:rPr>
                        <a:t>You</a:t>
                      </a:r>
                    </a:p>
                  </a:txBody>
                  <a:tcPr horzOverflow="overflow">
                    <a:lnL w="381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a:ln>
                            <a:noFill/>
                          </a:ln>
                          <a:solidFill>
                            <a:srgbClr val="414042"/>
                          </a:solidFill>
                          <a:effectLst/>
                          <a:latin typeface="Comic Sans MS" panose="030F0702030302020204" pitchFamily="66" charset="0"/>
                          <a:cs typeface="Arial" panose="020B0604020202020204" pitchFamily="34" charset="0"/>
                        </a:rPr>
                        <a:t>were</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a:ln>
                            <a:noFill/>
                          </a:ln>
                          <a:solidFill>
                            <a:srgbClr val="414042"/>
                          </a:solidFill>
                          <a:effectLst/>
                          <a:latin typeface="Comic Sans MS" panose="030F0702030302020204" pitchFamily="66" charset="0"/>
                          <a:cs typeface="Arial" panose="020B0604020202020204" pitchFamily="34" charset="0"/>
                        </a:rPr>
                        <a:t>are</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a:ln>
                            <a:noFill/>
                          </a:ln>
                          <a:solidFill>
                            <a:srgbClr val="414042"/>
                          </a:solidFill>
                          <a:effectLst/>
                          <a:latin typeface="Comic Sans MS" panose="030F0702030302020204" pitchFamily="66" charset="0"/>
                          <a:cs typeface="Arial" panose="020B0604020202020204" pitchFamily="34" charset="0"/>
                        </a:rPr>
                        <a:t>will be</a:t>
                      </a:r>
                    </a:p>
                  </a:txBody>
                  <a:tcPr horzOverflow="overflow">
                    <a:lnL w="127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15693790"/>
                  </a:ext>
                </a:extLst>
              </a:tr>
              <a:tr h="44676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a:ln>
                            <a:noFill/>
                          </a:ln>
                          <a:solidFill>
                            <a:srgbClr val="414042"/>
                          </a:solidFill>
                          <a:effectLst/>
                          <a:latin typeface="Comic Sans MS" panose="030F0702030302020204" pitchFamily="66" charset="0"/>
                          <a:cs typeface="Arial" panose="020B0604020202020204" pitchFamily="34" charset="0"/>
                        </a:rPr>
                        <a:t>He/ she/ it</a:t>
                      </a:r>
                    </a:p>
                  </a:txBody>
                  <a:tcPr horzOverflow="overflow">
                    <a:lnL w="381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a:ln>
                            <a:noFill/>
                          </a:ln>
                          <a:solidFill>
                            <a:srgbClr val="414042"/>
                          </a:solidFill>
                          <a:effectLst/>
                          <a:latin typeface="Comic Sans MS" panose="030F0702030302020204" pitchFamily="66" charset="0"/>
                          <a:cs typeface="Arial" panose="020B0604020202020204" pitchFamily="34" charset="0"/>
                        </a:rPr>
                        <a:t>was</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is</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will be</a:t>
                      </a:r>
                    </a:p>
                  </a:txBody>
                  <a:tcPr horzOverflow="overflow">
                    <a:lnL w="127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37380781"/>
                  </a:ext>
                </a:extLst>
              </a:tr>
              <a:tr h="44676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We/ they</a:t>
                      </a:r>
                    </a:p>
                  </a:txBody>
                  <a:tcPr horzOverflow="overflow">
                    <a:lnL w="381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a:ln>
                            <a:noFill/>
                          </a:ln>
                          <a:solidFill>
                            <a:srgbClr val="414042"/>
                          </a:solidFill>
                          <a:effectLst/>
                          <a:latin typeface="Comic Sans MS" panose="030F0702030302020204" pitchFamily="66" charset="0"/>
                          <a:cs typeface="Arial" panose="020B0604020202020204" pitchFamily="34" charset="0"/>
                        </a:rPr>
                        <a:t>were</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are</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will be</a:t>
                      </a:r>
                    </a:p>
                  </a:txBody>
                  <a:tcPr horzOverflow="overflow">
                    <a:lnL w="127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504177"/>
                  </a:ext>
                </a:extLst>
              </a:tr>
            </a:tbl>
          </a:graphicData>
        </a:graphic>
      </p:graphicFrame>
      <p:sp>
        <p:nvSpPr>
          <p:cNvPr id="15" name="Rectangle 36">
            <a:extLst>
              <a:ext uri="{FF2B5EF4-FFF2-40B4-BE49-F238E27FC236}">
                <a16:creationId xmlns:a16="http://schemas.microsoft.com/office/drawing/2014/main" id="{6712CE59-6F98-1F46-94FF-E2ADE34B0108}"/>
              </a:ext>
            </a:extLst>
          </p:cNvPr>
          <p:cNvSpPr>
            <a:spLocks noChangeArrowheads="1"/>
          </p:cNvSpPr>
          <p:nvPr/>
        </p:nvSpPr>
        <p:spPr bwMode="auto">
          <a:xfrm>
            <a:off x="1037115" y="4649366"/>
            <a:ext cx="9732559" cy="1451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57188" indent="-357188">
              <a:defRPr>
                <a:solidFill>
                  <a:schemeClr val="tx1"/>
                </a:solidFill>
                <a:latin typeface="Comic Sans MS" panose="030F0702030302020204" pitchFamily="66" charset="0"/>
                <a:cs typeface="Arial" panose="020B0604020202020204" pitchFamily="34" charset="0"/>
              </a:defRPr>
            </a:lvl1pPr>
            <a:lvl2pPr marL="536575">
              <a:defRPr>
                <a:solidFill>
                  <a:schemeClr val="tx1"/>
                </a:solidFill>
                <a:latin typeface="Comic Sans MS" panose="030F0702030302020204" pitchFamily="66" charset="0"/>
                <a:cs typeface="Arial" panose="020B0604020202020204" pitchFamily="34" charset="0"/>
              </a:defRPr>
            </a:lvl2pPr>
            <a:lvl3pPr>
              <a:defRPr>
                <a:solidFill>
                  <a:schemeClr val="tx1"/>
                </a:solidFill>
                <a:latin typeface="Comic Sans MS" panose="030F0702030302020204" pitchFamily="66" charset="0"/>
                <a:cs typeface="Arial" panose="020B0604020202020204" pitchFamily="34" charset="0"/>
              </a:defRPr>
            </a:lvl3pPr>
            <a:lvl4pPr>
              <a:defRPr>
                <a:solidFill>
                  <a:schemeClr val="tx1"/>
                </a:solidFill>
                <a:latin typeface="Comic Sans MS" panose="030F0702030302020204" pitchFamily="66" charset="0"/>
                <a:cs typeface="Arial" panose="020B0604020202020204" pitchFamily="34" charset="0"/>
              </a:defRPr>
            </a:lvl4pPr>
            <a:lvl5pPr>
              <a:defRPr>
                <a:solidFill>
                  <a:schemeClr val="tx1"/>
                </a:solidFill>
                <a:latin typeface="Comic Sans MS" panose="030F07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271463" indent="-271463">
              <a:buClr>
                <a:srgbClr val="0070C0"/>
              </a:buClr>
              <a:buFont typeface="Arial" panose="020B0604020202020204" pitchFamily="34" charset="0"/>
              <a:buChar char="•"/>
            </a:pPr>
            <a:r>
              <a:rPr lang="en-GB" altLang="en-US" sz="2000" dirty="0">
                <a:solidFill>
                  <a:srgbClr val="414042"/>
                </a:solidFill>
              </a:rPr>
              <a:t>A mental action (e.g., </a:t>
            </a:r>
            <a:r>
              <a:rPr lang="en-GB" altLang="en-US" sz="2000" i="1" dirty="0">
                <a:solidFill>
                  <a:srgbClr val="414042"/>
                </a:solidFill>
              </a:rPr>
              <a:t>to believe, to trust, to judge</a:t>
            </a:r>
            <a:r>
              <a:rPr lang="en-GB" altLang="en-US" sz="2000" dirty="0">
                <a:solidFill>
                  <a:srgbClr val="414042"/>
                </a:solidFill>
              </a:rPr>
              <a:t>). </a:t>
            </a:r>
          </a:p>
          <a:p>
            <a:pPr marL="271463" indent="-271463">
              <a:buClr>
                <a:srgbClr val="0070C0"/>
              </a:buClr>
              <a:buFont typeface="Arial" panose="020B0604020202020204" pitchFamily="34" charset="0"/>
              <a:buChar char="•"/>
            </a:pPr>
            <a:r>
              <a:rPr lang="en-GB" altLang="en-US" sz="2000" dirty="0">
                <a:solidFill>
                  <a:srgbClr val="414042"/>
                </a:solidFill>
              </a:rPr>
              <a:t>A physical action (e.g., </a:t>
            </a:r>
            <a:r>
              <a:rPr lang="en-GB" altLang="en-US" sz="2000" i="1" dirty="0">
                <a:solidFill>
                  <a:srgbClr val="414042"/>
                </a:solidFill>
              </a:rPr>
              <a:t>to read</a:t>
            </a:r>
            <a:r>
              <a:rPr lang="en-GB" altLang="en-US" sz="2000" dirty="0">
                <a:solidFill>
                  <a:srgbClr val="414042"/>
                </a:solidFill>
              </a:rPr>
              <a:t>, </a:t>
            </a:r>
            <a:r>
              <a:rPr lang="en-GB" altLang="en-US" sz="2000" i="1" dirty="0">
                <a:solidFill>
                  <a:srgbClr val="414042"/>
                </a:solidFill>
              </a:rPr>
              <a:t>to play</a:t>
            </a:r>
            <a:r>
              <a:rPr lang="en-GB" altLang="en-US" sz="2000" dirty="0">
                <a:solidFill>
                  <a:srgbClr val="414042"/>
                </a:solidFill>
              </a:rPr>
              <a:t>, </a:t>
            </a:r>
            <a:r>
              <a:rPr lang="en-GB" altLang="en-US" sz="2000" i="1" dirty="0">
                <a:solidFill>
                  <a:srgbClr val="414042"/>
                </a:solidFill>
              </a:rPr>
              <a:t>to run</a:t>
            </a:r>
            <a:r>
              <a:rPr lang="en-GB" altLang="en-US" sz="2000" dirty="0">
                <a:solidFill>
                  <a:srgbClr val="414042"/>
                </a:solidFill>
              </a:rPr>
              <a:t>).</a:t>
            </a:r>
          </a:p>
          <a:p>
            <a:pPr marL="0" indent="0">
              <a:spcBef>
                <a:spcPts val="1000"/>
              </a:spcBef>
              <a:buClr>
                <a:srgbClr val="0070C0"/>
              </a:buClr>
            </a:pPr>
            <a:r>
              <a:rPr lang="en-GB" altLang="en-US" sz="2000" dirty="0">
                <a:solidFill>
                  <a:srgbClr val="414042"/>
                </a:solidFill>
              </a:rPr>
              <a:t>If you aren’t sure whether a sentence contains an action verb or not, look at every word in the sentence and ask: Can you do it? If you can, it’s a verb.</a:t>
            </a:r>
          </a:p>
        </p:txBody>
      </p:sp>
    </p:spTree>
    <p:extLst>
      <p:ext uri="{BB962C8B-B14F-4D97-AF65-F5344CB8AC3E}">
        <p14:creationId xmlns:p14="http://schemas.microsoft.com/office/powerpoint/2010/main" val="22148217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7649173B-E27F-7544-86E2-C109CA8EED30}"/>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Just do it – Active learning</a:t>
            </a:r>
          </a:p>
        </p:txBody>
      </p:sp>
      <p:sp>
        <p:nvSpPr>
          <p:cNvPr id="7" name="Rectangle 6">
            <a:extLst>
              <a:ext uri="{FF2B5EF4-FFF2-40B4-BE49-F238E27FC236}">
                <a16:creationId xmlns:a16="http://schemas.microsoft.com/office/drawing/2014/main" id="{9D3AA117-EE88-E847-A36B-A8A1BD678B04}"/>
              </a:ext>
            </a:extLst>
          </p:cNvPr>
          <p:cNvSpPr>
            <a:spLocks noChangeArrowheads="1"/>
          </p:cNvSpPr>
          <p:nvPr/>
        </p:nvSpPr>
        <p:spPr bwMode="auto">
          <a:xfrm>
            <a:off x="744598" y="1149281"/>
            <a:ext cx="10205342"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GB" altLang="en-US" dirty="0">
                <a:solidFill>
                  <a:srgbClr val="414042"/>
                </a:solidFill>
                <a:latin typeface="Comic Sans MS" panose="030F0702030302020204" pitchFamily="66" charset="0"/>
              </a:rPr>
              <a:t>Find your corner!</a:t>
            </a:r>
          </a:p>
          <a:p>
            <a:pPr eaLnBrk="0" hangingPunct="0">
              <a:spcBef>
                <a:spcPct val="30000"/>
              </a:spcBef>
            </a:pPr>
            <a:r>
              <a:rPr lang="en-GB" altLang="en-US" dirty="0">
                <a:solidFill>
                  <a:srgbClr val="414042"/>
                </a:solidFill>
                <a:latin typeface="Comic Sans MS" panose="030F0702030302020204" pitchFamily="66" charset="0"/>
              </a:rPr>
              <a:t>Your teacher has placed these words in different parts of the room (or hall or playground!) Your teacher will call out synonyms for the words. </a:t>
            </a:r>
          </a:p>
          <a:p>
            <a:pPr eaLnBrk="0" hangingPunct="0">
              <a:spcBef>
                <a:spcPct val="30000"/>
              </a:spcBef>
            </a:pPr>
            <a:r>
              <a:rPr lang="en-GB" altLang="en-US" dirty="0">
                <a:solidFill>
                  <a:srgbClr val="414042"/>
                </a:solidFill>
                <a:latin typeface="Comic Sans MS" panose="030F0702030302020204" pitchFamily="66" charset="0"/>
              </a:rPr>
              <a:t>Go to the location that matches the words called. Why not do some actions as you go, and it could even be a PE warm-up!</a:t>
            </a:r>
          </a:p>
        </p:txBody>
      </p:sp>
      <p:sp>
        <p:nvSpPr>
          <p:cNvPr id="8" name="Text Box 4">
            <a:extLst>
              <a:ext uri="{FF2B5EF4-FFF2-40B4-BE49-F238E27FC236}">
                <a16:creationId xmlns:a16="http://schemas.microsoft.com/office/drawing/2014/main" id="{0B4B9D8F-76F9-AA4B-A1CF-D33CDE69AABD}"/>
              </a:ext>
            </a:extLst>
          </p:cNvPr>
          <p:cNvSpPr txBox="1">
            <a:spLocks noChangeArrowheads="1"/>
          </p:cNvSpPr>
          <p:nvPr/>
        </p:nvSpPr>
        <p:spPr bwMode="auto">
          <a:xfrm>
            <a:off x="3510156" y="5108692"/>
            <a:ext cx="1897062" cy="400110"/>
          </a:xfrm>
          <a:prstGeom prst="rect">
            <a:avLst/>
          </a:prstGeom>
          <a:solidFill>
            <a:srgbClr val="0070C0"/>
          </a:solidFill>
          <a:ln w="28575">
            <a:noFill/>
            <a:miter lim="800000"/>
            <a:headEnd/>
            <a:tailEnd/>
          </a:ln>
          <a:effectLst/>
        </p:spPr>
        <p:txBody>
          <a:bodyPr>
            <a:spAutoFit/>
          </a:bodyPr>
          <a:lstStyle/>
          <a:p>
            <a:pPr algn="ctr" eaLnBrk="0" hangingPunct="0">
              <a:spcBef>
                <a:spcPct val="50000"/>
              </a:spcBef>
            </a:pPr>
            <a:r>
              <a:rPr lang="en-GB" altLang="en-US" sz="2000" dirty="0">
                <a:solidFill>
                  <a:srgbClr val="FFFFFF"/>
                </a:solidFill>
                <a:latin typeface="Comic Sans MS" panose="030F0702030302020204" pitchFamily="66" charset="0"/>
              </a:rPr>
              <a:t>wood</a:t>
            </a:r>
          </a:p>
        </p:txBody>
      </p:sp>
      <p:sp>
        <p:nvSpPr>
          <p:cNvPr id="10" name="Text Box 5">
            <a:extLst>
              <a:ext uri="{FF2B5EF4-FFF2-40B4-BE49-F238E27FC236}">
                <a16:creationId xmlns:a16="http://schemas.microsoft.com/office/drawing/2014/main" id="{77EF2BD9-3B00-EA44-9D16-DF841F7560CE}"/>
              </a:ext>
            </a:extLst>
          </p:cNvPr>
          <p:cNvSpPr txBox="1">
            <a:spLocks noChangeArrowheads="1"/>
          </p:cNvSpPr>
          <p:nvPr/>
        </p:nvSpPr>
        <p:spPr bwMode="auto">
          <a:xfrm>
            <a:off x="8670255" y="3579888"/>
            <a:ext cx="1912937" cy="400110"/>
          </a:xfrm>
          <a:prstGeom prst="rect">
            <a:avLst/>
          </a:prstGeom>
          <a:solidFill>
            <a:srgbClr val="0070C0"/>
          </a:solidFill>
          <a:ln w="28575">
            <a:noFill/>
            <a:miter lim="800000"/>
            <a:headEnd/>
            <a:tailEnd/>
          </a:ln>
          <a:effectLst/>
        </p:spPr>
        <p:txBody>
          <a:bodyPr>
            <a:spAutoFit/>
          </a:bodyPr>
          <a:lstStyle/>
          <a:p>
            <a:pPr algn="ctr" eaLnBrk="0" hangingPunct="0">
              <a:spcBef>
                <a:spcPct val="50000"/>
              </a:spcBef>
            </a:pPr>
            <a:r>
              <a:rPr lang="en-GB" altLang="en-US" sz="2000" dirty="0">
                <a:solidFill>
                  <a:srgbClr val="FFFFFF"/>
                </a:solidFill>
                <a:latin typeface="Comic Sans MS" panose="030F0702030302020204" pitchFamily="66" charset="0"/>
              </a:rPr>
              <a:t>bright</a:t>
            </a:r>
          </a:p>
        </p:txBody>
      </p:sp>
      <p:sp>
        <p:nvSpPr>
          <p:cNvPr id="12" name="Text Box 6">
            <a:extLst>
              <a:ext uri="{FF2B5EF4-FFF2-40B4-BE49-F238E27FC236}">
                <a16:creationId xmlns:a16="http://schemas.microsoft.com/office/drawing/2014/main" id="{33296B79-1E7D-1A4F-9583-4C9060A40B23}"/>
              </a:ext>
            </a:extLst>
          </p:cNvPr>
          <p:cNvSpPr txBox="1">
            <a:spLocks noChangeArrowheads="1"/>
          </p:cNvSpPr>
          <p:nvPr/>
        </p:nvSpPr>
        <p:spPr bwMode="auto">
          <a:xfrm>
            <a:off x="8670255" y="5108692"/>
            <a:ext cx="1925637" cy="400110"/>
          </a:xfrm>
          <a:prstGeom prst="rect">
            <a:avLst/>
          </a:prstGeom>
          <a:solidFill>
            <a:srgbClr val="0070C0"/>
          </a:solidFill>
          <a:ln w="28575">
            <a:noFill/>
            <a:miter lim="800000"/>
            <a:headEnd/>
            <a:tailEnd/>
          </a:ln>
          <a:effectLst/>
        </p:spPr>
        <p:txBody>
          <a:bodyPr>
            <a:spAutoFit/>
          </a:bodyPr>
          <a:lstStyle/>
          <a:p>
            <a:pPr algn="ctr" eaLnBrk="0" hangingPunct="0">
              <a:spcBef>
                <a:spcPct val="50000"/>
              </a:spcBef>
            </a:pPr>
            <a:r>
              <a:rPr lang="en-GB" altLang="en-US" sz="2000" dirty="0">
                <a:solidFill>
                  <a:srgbClr val="FFFFFF"/>
                </a:solidFill>
                <a:latin typeface="Comic Sans MS" panose="030F0702030302020204" pitchFamily="66" charset="0"/>
              </a:rPr>
              <a:t>majestic</a:t>
            </a:r>
          </a:p>
        </p:txBody>
      </p:sp>
      <p:sp>
        <p:nvSpPr>
          <p:cNvPr id="13" name="Text Box 7">
            <a:extLst>
              <a:ext uri="{FF2B5EF4-FFF2-40B4-BE49-F238E27FC236}">
                <a16:creationId xmlns:a16="http://schemas.microsoft.com/office/drawing/2014/main" id="{8B562E3C-F02F-B14E-B271-55D6DA925016}"/>
              </a:ext>
            </a:extLst>
          </p:cNvPr>
          <p:cNvSpPr txBox="1">
            <a:spLocks noChangeArrowheads="1"/>
          </p:cNvSpPr>
          <p:nvPr/>
        </p:nvSpPr>
        <p:spPr bwMode="auto">
          <a:xfrm>
            <a:off x="3510156" y="3579888"/>
            <a:ext cx="1897063" cy="400110"/>
          </a:xfrm>
          <a:prstGeom prst="rect">
            <a:avLst/>
          </a:prstGeom>
          <a:solidFill>
            <a:srgbClr val="0070C0"/>
          </a:solidFill>
          <a:ln w="28575">
            <a:noFill/>
            <a:miter lim="800000"/>
            <a:headEnd/>
            <a:tailEnd/>
          </a:ln>
          <a:effectLst/>
        </p:spPr>
        <p:txBody>
          <a:bodyPr>
            <a:spAutoFit/>
          </a:bodyPr>
          <a:lstStyle/>
          <a:p>
            <a:pPr algn="ctr" eaLnBrk="0" hangingPunct="0">
              <a:spcBef>
                <a:spcPct val="50000"/>
              </a:spcBef>
            </a:pPr>
            <a:r>
              <a:rPr lang="en-GB" altLang="en-US" sz="2000" dirty="0">
                <a:solidFill>
                  <a:srgbClr val="FFFFFF"/>
                </a:solidFill>
                <a:latin typeface="Comic Sans MS" panose="030F0702030302020204" pitchFamily="66" charset="0"/>
              </a:rPr>
              <a:t>gloomy</a:t>
            </a:r>
          </a:p>
        </p:txBody>
      </p:sp>
      <p:sp>
        <p:nvSpPr>
          <p:cNvPr id="16" name="Text Box 8">
            <a:extLst>
              <a:ext uri="{FF2B5EF4-FFF2-40B4-BE49-F238E27FC236}">
                <a16:creationId xmlns:a16="http://schemas.microsoft.com/office/drawing/2014/main" id="{2D7E73E1-A430-F44A-A989-FEEAB9E4568E}"/>
              </a:ext>
            </a:extLst>
          </p:cNvPr>
          <p:cNvSpPr txBox="1">
            <a:spLocks noChangeArrowheads="1"/>
          </p:cNvSpPr>
          <p:nvPr/>
        </p:nvSpPr>
        <p:spPr bwMode="auto">
          <a:xfrm>
            <a:off x="1977271" y="3083601"/>
            <a:ext cx="1174112" cy="1415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10000"/>
              </a:spcBef>
            </a:pPr>
            <a:r>
              <a:rPr lang="en-GB" altLang="en-US" sz="2000" dirty="0">
                <a:solidFill>
                  <a:srgbClr val="414042"/>
                </a:solidFill>
                <a:latin typeface="Comic Sans MS" panose="030F0702030302020204" pitchFamily="66" charset="0"/>
              </a:rPr>
              <a:t>dismal</a:t>
            </a:r>
          </a:p>
          <a:p>
            <a:pPr eaLnBrk="0" hangingPunct="0">
              <a:spcBef>
                <a:spcPct val="10000"/>
              </a:spcBef>
            </a:pPr>
            <a:r>
              <a:rPr lang="en-GB" altLang="en-US" sz="2000" dirty="0">
                <a:solidFill>
                  <a:srgbClr val="414042"/>
                </a:solidFill>
                <a:latin typeface="Comic Sans MS" panose="030F0702030302020204" pitchFamily="66" charset="0"/>
              </a:rPr>
              <a:t>sunless</a:t>
            </a:r>
          </a:p>
          <a:p>
            <a:pPr eaLnBrk="0" hangingPunct="0">
              <a:spcBef>
                <a:spcPct val="10000"/>
              </a:spcBef>
            </a:pPr>
            <a:r>
              <a:rPr lang="en-GB" altLang="en-US" sz="2000" dirty="0">
                <a:solidFill>
                  <a:srgbClr val="414042"/>
                </a:solidFill>
                <a:latin typeface="Comic Sans MS" panose="030F0702030302020204" pitchFamily="66" charset="0"/>
              </a:rPr>
              <a:t>dreary</a:t>
            </a:r>
          </a:p>
          <a:p>
            <a:pPr eaLnBrk="0" hangingPunct="0">
              <a:spcBef>
                <a:spcPct val="10000"/>
              </a:spcBef>
            </a:pPr>
            <a:r>
              <a:rPr lang="en-GB" altLang="en-US" sz="2000" dirty="0">
                <a:solidFill>
                  <a:srgbClr val="414042"/>
                </a:solidFill>
                <a:latin typeface="Comic Sans MS" panose="030F0702030302020204" pitchFamily="66" charset="0"/>
              </a:rPr>
              <a:t>dark</a:t>
            </a:r>
          </a:p>
        </p:txBody>
      </p:sp>
      <p:sp>
        <p:nvSpPr>
          <p:cNvPr id="17" name="Text Box 9">
            <a:extLst>
              <a:ext uri="{FF2B5EF4-FFF2-40B4-BE49-F238E27FC236}">
                <a16:creationId xmlns:a16="http://schemas.microsoft.com/office/drawing/2014/main" id="{B578ED64-64E6-C34D-B15F-C929522C1940}"/>
              </a:ext>
            </a:extLst>
          </p:cNvPr>
          <p:cNvSpPr txBox="1">
            <a:spLocks noChangeArrowheads="1"/>
          </p:cNvSpPr>
          <p:nvPr/>
        </p:nvSpPr>
        <p:spPr bwMode="auto">
          <a:xfrm>
            <a:off x="1977270" y="4619463"/>
            <a:ext cx="2255838" cy="1415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10000"/>
              </a:spcBef>
            </a:pPr>
            <a:r>
              <a:rPr lang="en-GB" altLang="en-US" sz="2000" dirty="0">
                <a:solidFill>
                  <a:srgbClr val="414042"/>
                </a:solidFill>
                <a:latin typeface="Comic Sans MS" panose="030F0702030302020204" pitchFamily="66" charset="0"/>
              </a:rPr>
              <a:t>forest</a:t>
            </a:r>
          </a:p>
          <a:p>
            <a:pPr eaLnBrk="0" hangingPunct="0">
              <a:spcBef>
                <a:spcPct val="10000"/>
              </a:spcBef>
            </a:pPr>
            <a:r>
              <a:rPr lang="en-GB" altLang="en-US" sz="2000" dirty="0" err="1">
                <a:solidFill>
                  <a:srgbClr val="414042"/>
                </a:solidFill>
                <a:latin typeface="Comic Sans MS" panose="030F0702030302020204" pitchFamily="66" charset="0"/>
              </a:rPr>
              <a:t>copse</a:t>
            </a:r>
            <a:endParaRPr lang="en-GB" altLang="en-US" sz="2000" dirty="0">
              <a:solidFill>
                <a:srgbClr val="414042"/>
              </a:solidFill>
              <a:latin typeface="Comic Sans MS" panose="030F0702030302020204" pitchFamily="66" charset="0"/>
            </a:endParaRPr>
          </a:p>
          <a:p>
            <a:pPr eaLnBrk="0" hangingPunct="0">
              <a:spcBef>
                <a:spcPct val="10000"/>
              </a:spcBef>
            </a:pPr>
            <a:r>
              <a:rPr lang="en-GB" altLang="en-US" sz="2000" dirty="0">
                <a:solidFill>
                  <a:srgbClr val="414042"/>
                </a:solidFill>
                <a:latin typeface="Comic Sans MS" panose="030F0702030302020204" pitchFamily="66" charset="0"/>
              </a:rPr>
              <a:t>thicket</a:t>
            </a:r>
          </a:p>
          <a:p>
            <a:pPr eaLnBrk="0" hangingPunct="0">
              <a:spcBef>
                <a:spcPct val="10000"/>
              </a:spcBef>
            </a:pPr>
            <a:r>
              <a:rPr lang="en-GB" altLang="en-US" sz="2000" dirty="0">
                <a:solidFill>
                  <a:srgbClr val="414042"/>
                </a:solidFill>
                <a:latin typeface="Comic Sans MS" panose="030F0702030302020204" pitchFamily="66" charset="0"/>
              </a:rPr>
              <a:t>trees</a:t>
            </a:r>
          </a:p>
        </p:txBody>
      </p:sp>
      <p:sp>
        <p:nvSpPr>
          <p:cNvPr id="18" name="Text Box 12">
            <a:extLst>
              <a:ext uri="{FF2B5EF4-FFF2-40B4-BE49-F238E27FC236}">
                <a16:creationId xmlns:a16="http://schemas.microsoft.com/office/drawing/2014/main" id="{562D3B87-546B-2443-AEE7-F3442260DB17}"/>
              </a:ext>
            </a:extLst>
          </p:cNvPr>
          <p:cNvSpPr txBox="1">
            <a:spLocks noChangeArrowheads="1"/>
          </p:cNvSpPr>
          <p:nvPr/>
        </p:nvSpPr>
        <p:spPr bwMode="auto">
          <a:xfrm>
            <a:off x="6855190" y="3076722"/>
            <a:ext cx="1228442" cy="1415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10000"/>
              </a:spcBef>
            </a:pPr>
            <a:r>
              <a:rPr lang="en-GB" altLang="en-US" sz="2000" dirty="0">
                <a:solidFill>
                  <a:srgbClr val="414042"/>
                </a:solidFill>
                <a:latin typeface="Comic Sans MS" panose="030F0702030302020204" pitchFamily="66" charset="0"/>
              </a:rPr>
              <a:t>light</a:t>
            </a:r>
          </a:p>
          <a:p>
            <a:pPr eaLnBrk="0" hangingPunct="0">
              <a:spcBef>
                <a:spcPct val="10000"/>
              </a:spcBef>
            </a:pPr>
            <a:r>
              <a:rPr lang="en-GB" altLang="en-US" sz="2000" dirty="0">
                <a:solidFill>
                  <a:srgbClr val="414042"/>
                </a:solidFill>
                <a:latin typeface="Comic Sans MS" panose="030F0702030302020204" pitchFamily="66" charset="0"/>
              </a:rPr>
              <a:t>vivid</a:t>
            </a:r>
          </a:p>
          <a:p>
            <a:pPr eaLnBrk="0" hangingPunct="0">
              <a:spcBef>
                <a:spcPct val="10000"/>
              </a:spcBef>
            </a:pPr>
            <a:r>
              <a:rPr lang="en-GB" altLang="en-US" sz="2000" dirty="0">
                <a:solidFill>
                  <a:srgbClr val="414042"/>
                </a:solidFill>
                <a:latin typeface="Comic Sans MS" panose="030F0702030302020204" pitchFamily="66" charset="0"/>
              </a:rPr>
              <a:t>vibrant</a:t>
            </a:r>
          </a:p>
          <a:p>
            <a:pPr eaLnBrk="0" hangingPunct="0">
              <a:spcBef>
                <a:spcPct val="10000"/>
              </a:spcBef>
            </a:pPr>
            <a:r>
              <a:rPr lang="en-GB" altLang="en-US" sz="2000" dirty="0">
                <a:solidFill>
                  <a:srgbClr val="414042"/>
                </a:solidFill>
                <a:latin typeface="Comic Sans MS" panose="030F0702030302020204" pitchFamily="66" charset="0"/>
              </a:rPr>
              <a:t>lush</a:t>
            </a:r>
          </a:p>
        </p:txBody>
      </p:sp>
      <p:sp>
        <p:nvSpPr>
          <p:cNvPr id="19" name="Text Box 13">
            <a:extLst>
              <a:ext uri="{FF2B5EF4-FFF2-40B4-BE49-F238E27FC236}">
                <a16:creationId xmlns:a16="http://schemas.microsoft.com/office/drawing/2014/main" id="{18EB7957-4686-474A-B998-F162C8ABEB53}"/>
              </a:ext>
            </a:extLst>
          </p:cNvPr>
          <p:cNvSpPr txBox="1">
            <a:spLocks noChangeArrowheads="1"/>
          </p:cNvSpPr>
          <p:nvPr/>
        </p:nvSpPr>
        <p:spPr bwMode="auto">
          <a:xfrm>
            <a:off x="6855191" y="4619463"/>
            <a:ext cx="1564910" cy="1415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10000"/>
              </a:spcBef>
            </a:pPr>
            <a:r>
              <a:rPr lang="en-GB" altLang="en-US" sz="2000" dirty="0">
                <a:solidFill>
                  <a:srgbClr val="414042"/>
                </a:solidFill>
                <a:latin typeface="Comic Sans MS" panose="030F0702030302020204" pitchFamily="66" charset="0"/>
              </a:rPr>
              <a:t>awesome</a:t>
            </a:r>
          </a:p>
          <a:p>
            <a:pPr eaLnBrk="0" hangingPunct="0">
              <a:spcBef>
                <a:spcPct val="10000"/>
              </a:spcBef>
            </a:pPr>
            <a:r>
              <a:rPr lang="en-GB" altLang="en-US" sz="2000" dirty="0">
                <a:solidFill>
                  <a:srgbClr val="414042"/>
                </a:solidFill>
                <a:latin typeface="Comic Sans MS" panose="030F0702030302020204" pitchFamily="66" charset="0"/>
              </a:rPr>
              <a:t>imposing</a:t>
            </a:r>
          </a:p>
          <a:p>
            <a:pPr eaLnBrk="0" hangingPunct="0">
              <a:spcBef>
                <a:spcPct val="10000"/>
              </a:spcBef>
            </a:pPr>
            <a:r>
              <a:rPr lang="en-GB" altLang="en-US" sz="2000" dirty="0">
                <a:solidFill>
                  <a:srgbClr val="414042"/>
                </a:solidFill>
                <a:latin typeface="Comic Sans MS" panose="030F0702030302020204" pitchFamily="66" charset="0"/>
              </a:rPr>
              <a:t>dignified</a:t>
            </a:r>
          </a:p>
          <a:p>
            <a:pPr eaLnBrk="0" hangingPunct="0">
              <a:spcBef>
                <a:spcPct val="10000"/>
              </a:spcBef>
            </a:pPr>
            <a:r>
              <a:rPr lang="en-GB" altLang="en-US" sz="2000" dirty="0">
                <a:solidFill>
                  <a:srgbClr val="414042"/>
                </a:solidFill>
                <a:latin typeface="Comic Sans MS" panose="030F0702030302020204" pitchFamily="66" charset="0"/>
              </a:rPr>
              <a:t>impressive</a:t>
            </a:r>
          </a:p>
        </p:txBody>
      </p:sp>
      <p:sp>
        <p:nvSpPr>
          <p:cNvPr id="20" name="AutoShape 10">
            <a:extLst>
              <a:ext uri="{FF2B5EF4-FFF2-40B4-BE49-F238E27FC236}">
                <a16:creationId xmlns:a16="http://schemas.microsoft.com/office/drawing/2014/main" id="{08EFD3EB-F0CA-AF42-B6CC-9A9BB99B4E82}"/>
              </a:ext>
            </a:extLst>
          </p:cNvPr>
          <p:cNvSpPr>
            <a:spLocks/>
          </p:cNvSpPr>
          <p:nvPr/>
        </p:nvSpPr>
        <p:spPr bwMode="auto">
          <a:xfrm>
            <a:off x="3151382" y="3080152"/>
            <a:ext cx="232966" cy="1415418"/>
          </a:xfrm>
          <a:prstGeom prst="rightBrace">
            <a:avLst>
              <a:gd name="adj1" fmla="val 44414"/>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2000"/>
          </a:p>
        </p:txBody>
      </p:sp>
      <p:sp>
        <p:nvSpPr>
          <p:cNvPr id="24" name="AutoShape 10">
            <a:extLst>
              <a:ext uri="{FF2B5EF4-FFF2-40B4-BE49-F238E27FC236}">
                <a16:creationId xmlns:a16="http://schemas.microsoft.com/office/drawing/2014/main" id="{4E07D150-01D1-8343-B1A5-A69B951566B2}"/>
              </a:ext>
            </a:extLst>
          </p:cNvPr>
          <p:cNvSpPr>
            <a:spLocks/>
          </p:cNvSpPr>
          <p:nvPr/>
        </p:nvSpPr>
        <p:spPr bwMode="auto">
          <a:xfrm>
            <a:off x="8272022" y="3080152"/>
            <a:ext cx="232966" cy="1415418"/>
          </a:xfrm>
          <a:prstGeom prst="rightBrace">
            <a:avLst>
              <a:gd name="adj1" fmla="val 44414"/>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2000"/>
          </a:p>
        </p:txBody>
      </p:sp>
      <p:sp>
        <p:nvSpPr>
          <p:cNvPr id="25" name="AutoShape 10">
            <a:extLst>
              <a:ext uri="{FF2B5EF4-FFF2-40B4-BE49-F238E27FC236}">
                <a16:creationId xmlns:a16="http://schemas.microsoft.com/office/drawing/2014/main" id="{3FE0DE4A-CDFF-114F-B4FD-0BB68AB57840}"/>
              </a:ext>
            </a:extLst>
          </p:cNvPr>
          <p:cNvSpPr>
            <a:spLocks/>
          </p:cNvSpPr>
          <p:nvPr/>
        </p:nvSpPr>
        <p:spPr bwMode="auto">
          <a:xfrm>
            <a:off x="8272022" y="4612147"/>
            <a:ext cx="232966" cy="1415418"/>
          </a:xfrm>
          <a:prstGeom prst="rightBrace">
            <a:avLst>
              <a:gd name="adj1" fmla="val 44414"/>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2000"/>
          </a:p>
        </p:txBody>
      </p:sp>
      <p:sp>
        <p:nvSpPr>
          <p:cNvPr id="26" name="AutoShape 10">
            <a:extLst>
              <a:ext uri="{FF2B5EF4-FFF2-40B4-BE49-F238E27FC236}">
                <a16:creationId xmlns:a16="http://schemas.microsoft.com/office/drawing/2014/main" id="{59FC3051-D2D1-CF49-92D6-FB9C3BD0DA14}"/>
              </a:ext>
            </a:extLst>
          </p:cNvPr>
          <p:cNvSpPr>
            <a:spLocks/>
          </p:cNvSpPr>
          <p:nvPr/>
        </p:nvSpPr>
        <p:spPr bwMode="auto">
          <a:xfrm>
            <a:off x="3143762" y="4612147"/>
            <a:ext cx="232966" cy="1415418"/>
          </a:xfrm>
          <a:prstGeom prst="rightBrace">
            <a:avLst>
              <a:gd name="adj1" fmla="val 44414"/>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2000"/>
          </a:p>
        </p:txBody>
      </p:sp>
    </p:spTree>
    <p:extLst>
      <p:ext uri="{BB962C8B-B14F-4D97-AF65-F5344CB8AC3E}">
        <p14:creationId xmlns:p14="http://schemas.microsoft.com/office/powerpoint/2010/main" val="5310645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3970D1CF-79CF-5140-AFD6-B7CA5C19CDE3}"/>
              </a:ext>
            </a:extLst>
          </p:cNvPr>
          <p:cNvGrpSpPr/>
          <p:nvPr/>
        </p:nvGrpSpPr>
        <p:grpSpPr>
          <a:xfrm>
            <a:off x="3711575" y="1762392"/>
            <a:ext cx="4768850" cy="1295400"/>
            <a:chOff x="3499171" y="1396632"/>
            <a:chExt cx="4768850" cy="1295400"/>
          </a:xfrm>
        </p:grpSpPr>
        <p:sp>
          <p:nvSpPr>
            <p:cNvPr id="22" name="WordArt 2">
              <a:extLst>
                <a:ext uri="{FF2B5EF4-FFF2-40B4-BE49-F238E27FC236}">
                  <a16:creationId xmlns:a16="http://schemas.microsoft.com/office/drawing/2014/main" id="{E7D8B386-FE56-2A40-9278-B6DC2834C677}"/>
                </a:ext>
              </a:extLst>
            </p:cNvPr>
            <p:cNvSpPr>
              <a:spLocks noChangeArrowheads="1" noChangeShapeType="1" noTextEdit="1"/>
            </p:cNvSpPr>
            <p:nvPr/>
          </p:nvSpPr>
          <p:spPr bwMode="auto">
            <a:xfrm>
              <a:off x="3499171" y="1396632"/>
              <a:ext cx="4768850" cy="1295400"/>
            </a:xfrm>
            <a:prstGeom prst="rect">
              <a:avLst/>
            </a:prstGeom>
            <a:ln w="0">
              <a:noFill/>
            </a:ln>
            <a:extLs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algn="ctr"/>
              <a:r>
                <a:rPr lang="en-GB" sz="3600" b="1" kern="10" dirty="0">
                  <a:ln w="69850">
                    <a:solidFill>
                      <a:srgbClr val="FDBF2D"/>
                    </a:solidFill>
                    <a:round/>
                    <a:headEnd/>
                    <a:tailEnd/>
                  </a:ln>
                  <a:solidFill>
                    <a:srgbClr val="FDBF2D"/>
                  </a:solidFill>
                  <a:latin typeface="Comic Sans MS" panose="030F0902030302020204" pitchFamily="66" charset="0"/>
                </a:rPr>
                <a:t>Word Slap</a:t>
              </a:r>
            </a:p>
          </p:txBody>
        </p:sp>
        <p:sp>
          <p:nvSpPr>
            <p:cNvPr id="23" name="WordArt 2">
              <a:extLst>
                <a:ext uri="{FF2B5EF4-FFF2-40B4-BE49-F238E27FC236}">
                  <a16:creationId xmlns:a16="http://schemas.microsoft.com/office/drawing/2014/main" id="{13D99DB6-D64F-5446-8182-287DD87F905D}"/>
                </a:ext>
              </a:extLst>
            </p:cNvPr>
            <p:cNvSpPr>
              <a:spLocks noChangeArrowheads="1" noChangeShapeType="1" noTextEdit="1"/>
            </p:cNvSpPr>
            <p:nvPr/>
          </p:nvSpPr>
          <p:spPr bwMode="auto">
            <a:xfrm>
              <a:off x="3499171" y="1396632"/>
              <a:ext cx="4768850" cy="1295400"/>
            </a:xfrm>
            <a:prstGeom prst="rect">
              <a:avLst/>
            </a:prstGeom>
            <a:noFill/>
            <a:ln>
              <a:noFill/>
            </a:ln>
            <a:extLs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algn="ctr"/>
              <a:r>
                <a:rPr lang="en-GB" sz="3600" b="1" kern="10" dirty="0">
                  <a:ln w="9525">
                    <a:noFill/>
                    <a:round/>
                    <a:headEnd/>
                    <a:tailEnd/>
                  </a:ln>
                  <a:solidFill>
                    <a:srgbClr val="FF4F79"/>
                  </a:solidFill>
                  <a:latin typeface="Comic Sans MS" panose="030F0902030302020204" pitchFamily="66" charset="0"/>
                </a:rPr>
                <a:t>Word Slap</a:t>
              </a:r>
            </a:p>
          </p:txBody>
        </p:sp>
      </p:grpSp>
      <p:sp>
        <p:nvSpPr>
          <p:cNvPr id="27" name="Text Box 3">
            <a:extLst>
              <a:ext uri="{FF2B5EF4-FFF2-40B4-BE49-F238E27FC236}">
                <a16:creationId xmlns:a16="http://schemas.microsoft.com/office/drawing/2014/main" id="{9A484258-BA87-1843-951C-C89FC3C69291}"/>
              </a:ext>
            </a:extLst>
          </p:cNvPr>
          <p:cNvSpPr txBox="1">
            <a:spLocks noChangeArrowheads="1"/>
          </p:cNvSpPr>
          <p:nvPr/>
        </p:nvSpPr>
        <p:spPr bwMode="auto">
          <a:xfrm>
            <a:off x="1320800" y="3057792"/>
            <a:ext cx="9682480" cy="2718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2000"/>
              </a:spcBef>
            </a:pPr>
            <a:r>
              <a:rPr lang="en-GB" altLang="en-US" sz="2200" dirty="0">
                <a:solidFill>
                  <a:srgbClr val="414042"/>
                </a:solidFill>
                <a:latin typeface="Comic Sans MS" panose="030F0702030302020204" pitchFamily="66" charset="0"/>
              </a:rPr>
              <a:t>The next slide can be used as a teaching tool or a team game. The class should be divided into 2 teams. One representative from each team should stand in front of the whiteboard. On a given clue, (e.g. </a:t>
            </a:r>
            <a:r>
              <a:rPr lang="en-GB" altLang="en-US" sz="2200" b="1" dirty="0">
                <a:solidFill>
                  <a:srgbClr val="414042"/>
                </a:solidFill>
                <a:latin typeface="Comic Sans MS" panose="030F0702030302020204" pitchFamily="66" charset="0"/>
              </a:rPr>
              <a:t>a synonym for tall</a:t>
            </a:r>
            <a:r>
              <a:rPr lang="en-GB" altLang="en-US" sz="2200" dirty="0">
                <a:solidFill>
                  <a:srgbClr val="414042"/>
                </a:solidFill>
                <a:latin typeface="Comic Sans MS" panose="030F0702030302020204" pitchFamily="66" charset="0"/>
              </a:rPr>
              <a:t>), the children should point to the correct answer. The first one to do so gets a point, and the winner is the first to get 5 points.</a:t>
            </a:r>
          </a:p>
          <a:p>
            <a:pPr>
              <a:spcBef>
                <a:spcPts val="2000"/>
              </a:spcBef>
            </a:pPr>
            <a:r>
              <a:rPr lang="en-GB" altLang="en-US" sz="2200" dirty="0">
                <a:solidFill>
                  <a:srgbClr val="414042"/>
                </a:solidFill>
                <a:latin typeface="Comic Sans MS" panose="030F0702030302020204" pitchFamily="66" charset="0"/>
              </a:rPr>
              <a:t>N.B. Feather dusters or pipe insulation make good pointers and don’t damage surfaces.</a:t>
            </a:r>
          </a:p>
        </p:txBody>
      </p:sp>
    </p:spTree>
    <p:extLst>
      <p:ext uri="{BB962C8B-B14F-4D97-AF65-F5344CB8AC3E}">
        <p14:creationId xmlns:p14="http://schemas.microsoft.com/office/powerpoint/2010/main" val="38730113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41719226-A8E8-4EC4-E9A9-44DEAFEFBBA2}"/>
              </a:ext>
            </a:extLst>
          </p:cNvPr>
          <p:cNvSpPr txBox="1">
            <a:spLocks/>
          </p:cNvSpPr>
          <p:nvPr/>
        </p:nvSpPr>
        <p:spPr>
          <a:xfrm>
            <a:off x="381000" y="691418"/>
            <a:ext cx="1133856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200" b="1" dirty="0">
                <a:solidFill>
                  <a:srgbClr val="0070C0"/>
                </a:solidFill>
                <a:latin typeface="Comic Sans MS" panose="030F0902030302020204" pitchFamily="66" charset="0"/>
                <a:cs typeface="Arial" panose="020B0604020202020204" pitchFamily="34" charset="0"/>
              </a:rPr>
              <a:t>Vocabulary</a:t>
            </a:r>
          </a:p>
        </p:txBody>
      </p:sp>
      <p:sp>
        <p:nvSpPr>
          <p:cNvPr id="3" name="Oval 2">
            <a:extLst>
              <a:ext uri="{FF2B5EF4-FFF2-40B4-BE49-F238E27FC236}">
                <a16:creationId xmlns:a16="http://schemas.microsoft.com/office/drawing/2014/main" id="{3A723341-D429-9F0F-EE83-9701554BEED0}"/>
              </a:ext>
            </a:extLst>
          </p:cNvPr>
          <p:cNvSpPr>
            <a:spLocks noChangeArrowheads="1"/>
          </p:cNvSpPr>
          <p:nvPr/>
        </p:nvSpPr>
        <p:spPr bwMode="auto">
          <a:xfrm>
            <a:off x="900917" y="1686099"/>
            <a:ext cx="2453882" cy="1223963"/>
          </a:xfrm>
          <a:prstGeom prst="ellipse">
            <a:avLst/>
          </a:prstGeom>
          <a:solidFill>
            <a:schemeClr val="bg1"/>
          </a:solidFill>
          <a:ln w="38100" algn="ctr">
            <a:solidFill>
              <a:srgbClr val="0070C0"/>
            </a:solidFill>
            <a:round/>
            <a:headEnd/>
            <a:tailEnd/>
          </a:ln>
          <a:effectLst/>
        </p:spPr>
        <p:txBody>
          <a:bodyPr wrap="none" anchor="ctr"/>
          <a:lstStyle/>
          <a:p>
            <a:pPr algn="ctr"/>
            <a:r>
              <a:rPr lang="en-GB" altLang="en-US" sz="2800" dirty="0">
                <a:solidFill>
                  <a:srgbClr val="414042"/>
                </a:solidFill>
                <a:latin typeface="Comic Sans MS" panose="030F0702030302020204" pitchFamily="66" charset="0"/>
              </a:rPr>
              <a:t>towering</a:t>
            </a:r>
          </a:p>
        </p:txBody>
      </p:sp>
      <p:sp>
        <p:nvSpPr>
          <p:cNvPr id="4" name="Oval 48">
            <a:extLst>
              <a:ext uri="{FF2B5EF4-FFF2-40B4-BE49-F238E27FC236}">
                <a16:creationId xmlns:a16="http://schemas.microsoft.com/office/drawing/2014/main" id="{5882F133-D1EA-F3E7-BF3C-AB2AD7CFA070}"/>
              </a:ext>
            </a:extLst>
          </p:cNvPr>
          <p:cNvSpPr>
            <a:spLocks noChangeArrowheads="1"/>
          </p:cNvSpPr>
          <p:nvPr/>
        </p:nvSpPr>
        <p:spPr bwMode="auto">
          <a:xfrm>
            <a:off x="900184" y="3072342"/>
            <a:ext cx="2455346" cy="1223962"/>
          </a:xfrm>
          <a:prstGeom prst="ellipse">
            <a:avLst/>
          </a:prstGeom>
          <a:solidFill>
            <a:schemeClr val="bg1"/>
          </a:solidFill>
          <a:ln w="38100" algn="ctr">
            <a:solidFill>
              <a:srgbClr val="0070C0"/>
            </a:solidFill>
            <a:round/>
            <a:headEnd/>
            <a:tailEnd/>
          </a:ln>
          <a:effectLst/>
        </p:spPr>
        <p:txBody>
          <a:bodyPr wrap="none" anchor="ctr"/>
          <a:lstStyle/>
          <a:p>
            <a:pPr algn="ctr"/>
            <a:r>
              <a:rPr lang="en-GB" altLang="en-US" sz="2800" dirty="0">
                <a:solidFill>
                  <a:srgbClr val="414042"/>
                </a:solidFill>
                <a:latin typeface="Comic Sans MS" panose="030F0702030302020204" pitchFamily="66" charset="0"/>
              </a:rPr>
              <a:t>dense</a:t>
            </a:r>
          </a:p>
        </p:txBody>
      </p:sp>
      <p:sp>
        <p:nvSpPr>
          <p:cNvPr id="5" name="Oval 36">
            <a:extLst>
              <a:ext uri="{FF2B5EF4-FFF2-40B4-BE49-F238E27FC236}">
                <a16:creationId xmlns:a16="http://schemas.microsoft.com/office/drawing/2014/main" id="{675FA571-9620-41DC-8BA4-D96FD65E8EC6}"/>
              </a:ext>
            </a:extLst>
          </p:cNvPr>
          <p:cNvSpPr>
            <a:spLocks noChangeArrowheads="1"/>
          </p:cNvSpPr>
          <p:nvPr/>
        </p:nvSpPr>
        <p:spPr bwMode="auto">
          <a:xfrm>
            <a:off x="899453" y="4458584"/>
            <a:ext cx="2456810" cy="1223962"/>
          </a:xfrm>
          <a:prstGeom prst="ellipse">
            <a:avLst/>
          </a:prstGeom>
          <a:solidFill>
            <a:schemeClr val="bg1"/>
          </a:solidFill>
          <a:ln w="38100" algn="ctr">
            <a:solidFill>
              <a:srgbClr val="0070C0"/>
            </a:solidFill>
            <a:round/>
            <a:headEnd/>
            <a:tailEnd/>
          </a:ln>
          <a:effectLst/>
        </p:spPr>
        <p:txBody>
          <a:bodyPr wrap="none" anchor="ctr"/>
          <a:lstStyle/>
          <a:p>
            <a:pPr algn="ctr"/>
            <a:r>
              <a:rPr lang="en-GB" altLang="en-US" sz="2800" dirty="0">
                <a:solidFill>
                  <a:srgbClr val="414042"/>
                </a:solidFill>
                <a:latin typeface="Comic Sans MS" panose="030F0702030302020204" pitchFamily="66" charset="0"/>
              </a:rPr>
              <a:t>dark</a:t>
            </a:r>
          </a:p>
        </p:txBody>
      </p:sp>
      <p:sp>
        <p:nvSpPr>
          <p:cNvPr id="6" name="Oval 5">
            <a:extLst>
              <a:ext uri="{FF2B5EF4-FFF2-40B4-BE49-F238E27FC236}">
                <a16:creationId xmlns:a16="http://schemas.microsoft.com/office/drawing/2014/main" id="{F3E5FEC6-F17A-5B8E-964E-A918C591459B}"/>
              </a:ext>
            </a:extLst>
          </p:cNvPr>
          <p:cNvSpPr>
            <a:spLocks noChangeArrowheads="1"/>
          </p:cNvSpPr>
          <p:nvPr/>
        </p:nvSpPr>
        <p:spPr bwMode="auto">
          <a:xfrm>
            <a:off x="3545856" y="1686099"/>
            <a:ext cx="2453882" cy="1223963"/>
          </a:xfrm>
          <a:prstGeom prst="ellipse">
            <a:avLst/>
          </a:prstGeom>
          <a:solidFill>
            <a:schemeClr val="bg1"/>
          </a:solidFill>
          <a:ln w="38100" algn="ctr">
            <a:solidFill>
              <a:srgbClr val="0070C0"/>
            </a:solidFill>
            <a:round/>
            <a:headEnd/>
            <a:tailEnd/>
          </a:ln>
          <a:effectLst/>
        </p:spPr>
        <p:txBody>
          <a:bodyPr wrap="none" anchor="ctr"/>
          <a:lstStyle/>
          <a:p>
            <a:pPr algn="ctr"/>
            <a:r>
              <a:rPr lang="en-GB" altLang="en-US" sz="2800" dirty="0">
                <a:solidFill>
                  <a:srgbClr val="414042"/>
                </a:solidFill>
                <a:latin typeface="Comic Sans MS" panose="030F0702030302020204" pitchFamily="66" charset="0"/>
              </a:rPr>
              <a:t>eerie</a:t>
            </a:r>
          </a:p>
        </p:txBody>
      </p:sp>
      <p:sp>
        <p:nvSpPr>
          <p:cNvPr id="7" name="Oval 48">
            <a:extLst>
              <a:ext uri="{FF2B5EF4-FFF2-40B4-BE49-F238E27FC236}">
                <a16:creationId xmlns:a16="http://schemas.microsoft.com/office/drawing/2014/main" id="{BA322B7A-306C-29AB-F572-51B76F98D5DE}"/>
              </a:ext>
            </a:extLst>
          </p:cNvPr>
          <p:cNvSpPr>
            <a:spLocks noChangeArrowheads="1"/>
          </p:cNvSpPr>
          <p:nvPr/>
        </p:nvSpPr>
        <p:spPr bwMode="auto">
          <a:xfrm>
            <a:off x="3545123" y="3072342"/>
            <a:ext cx="2455346" cy="1223962"/>
          </a:xfrm>
          <a:prstGeom prst="ellipse">
            <a:avLst/>
          </a:prstGeom>
          <a:solidFill>
            <a:schemeClr val="bg1"/>
          </a:solidFill>
          <a:ln w="38100" algn="ctr">
            <a:solidFill>
              <a:srgbClr val="0070C0"/>
            </a:solidFill>
            <a:round/>
            <a:headEnd/>
            <a:tailEnd/>
          </a:ln>
          <a:effectLst/>
        </p:spPr>
        <p:txBody>
          <a:bodyPr wrap="none" anchor="ctr"/>
          <a:lstStyle/>
          <a:p>
            <a:pPr algn="ctr"/>
            <a:r>
              <a:rPr lang="en-GB" altLang="en-US" sz="2800" dirty="0">
                <a:solidFill>
                  <a:srgbClr val="414042"/>
                </a:solidFill>
                <a:latin typeface="Comic Sans MS" panose="030F0702030302020204" pitchFamily="66" charset="0"/>
              </a:rPr>
              <a:t>scary</a:t>
            </a:r>
          </a:p>
        </p:txBody>
      </p:sp>
      <p:sp>
        <p:nvSpPr>
          <p:cNvPr id="8" name="Oval 7">
            <a:extLst>
              <a:ext uri="{FF2B5EF4-FFF2-40B4-BE49-F238E27FC236}">
                <a16:creationId xmlns:a16="http://schemas.microsoft.com/office/drawing/2014/main" id="{69EF57F7-FE9F-6C7F-8CED-B3BFFDE1BCB5}"/>
              </a:ext>
            </a:extLst>
          </p:cNvPr>
          <p:cNvSpPr>
            <a:spLocks noChangeArrowheads="1"/>
          </p:cNvSpPr>
          <p:nvPr/>
        </p:nvSpPr>
        <p:spPr bwMode="auto">
          <a:xfrm>
            <a:off x="3545856" y="4458584"/>
            <a:ext cx="2453882" cy="1223963"/>
          </a:xfrm>
          <a:prstGeom prst="ellipse">
            <a:avLst/>
          </a:prstGeom>
          <a:solidFill>
            <a:schemeClr val="bg1"/>
          </a:solidFill>
          <a:ln w="38100" algn="ctr">
            <a:solidFill>
              <a:srgbClr val="0070C0"/>
            </a:solidFill>
            <a:round/>
            <a:headEnd/>
            <a:tailEnd/>
          </a:ln>
          <a:effectLst/>
        </p:spPr>
        <p:txBody>
          <a:bodyPr wrap="none" anchor="ctr"/>
          <a:lstStyle/>
          <a:p>
            <a:pPr algn="ctr"/>
            <a:r>
              <a:rPr lang="en-GB" altLang="en-US" sz="2800" dirty="0">
                <a:solidFill>
                  <a:srgbClr val="414042"/>
                </a:solidFill>
                <a:latin typeface="Comic Sans MS" panose="030F0702030302020204" pitchFamily="66" charset="0"/>
              </a:rPr>
              <a:t>overgrown</a:t>
            </a:r>
          </a:p>
        </p:txBody>
      </p:sp>
      <p:sp>
        <p:nvSpPr>
          <p:cNvPr id="9" name="Oval 48">
            <a:extLst>
              <a:ext uri="{FF2B5EF4-FFF2-40B4-BE49-F238E27FC236}">
                <a16:creationId xmlns:a16="http://schemas.microsoft.com/office/drawing/2014/main" id="{1FB8B597-3B64-B11D-18E8-D80D0C323152}"/>
              </a:ext>
            </a:extLst>
          </p:cNvPr>
          <p:cNvSpPr>
            <a:spLocks noChangeArrowheads="1"/>
          </p:cNvSpPr>
          <p:nvPr/>
        </p:nvSpPr>
        <p:spPr bwMode="auto">
          <a:xfrm>
            <a:off x="6190064" y="1686099"/>
            <a:ext cx="2455346" cy="1223962"/>
          </a:xfrm>
          <a:prstGeom prst="ellipse">
            <a:avLst/>
          </a:prstGeom>
          <a:solidFill>
            <a:schemeClr val="bg1"/>
          </a:solidFill>
          <a:ln w="38100" algn="ctr">
            <a:solidFill>
              <a:srgbClr val="0070C0"/>
            </a:solidFill>
            <a:round/>
            <a:headEnd/>
            <a:tailEnd/>
          </a:ln>
          <a:effectLst/>
        </p:spPr>
        <p:txBody>
          <a:bodyPr wrap="none" anchor="ctr"/>
          <a:lstStyle/>
          <a:p>
            <a:pPr algn="ctr"/>
            <a:r>
              <a:rPr lang="en-GB" altLang="en-US" sz="2800" dirty="0">
                <a:solidFill>
                  <a:srgbClr val="414042"/>
                </a:solidFill>
                <a:latin typeface="Comic Sans MS" panose="030F0702030302020204" pitchFamily="66" charset="0"/>
              </a:rPr>
              <a:t>untrodden</a:t>
            </a:r>
          </a:p>
        </p:txBody>
      </p:sp>
      <p:sp>
        <p:nvSpPr>
          <p:cNvPr id="10" name="Oval 36">
            <a:extLst>
              <a:ext uri="{FF2B5EF4-FFF2-40B4-BE49-F238E27FC236}">
                <a16:creationId xmlns:a16="http://schemas.microsoft.com/office/drawing/2014/main" id="{02DAF377-002B-B1CE-3613-BE707B488AB9}"/>
              </a:ext>
            </a:extLst>
          </p:cNvPr>
          <p:cNvSpPr>
            <a:spLocks noChangeArrowheads="1"/>
          </p:cNvSpPr>
          <p:nvPr/>
        </p:nvSpPr>
        <p:spPr bwMode="auto">
          <a:xfrm>
            <a:off x="6189332" y="3072342"/>
            <a:ext cx="2456810" cy="1223962"/>
          </a:xfrm>
          <a:prstGeom prst="ellipse">
            <a:avLst/>
          </a:prstGeom>
          <a:solidFill>
            <a:schemeClr val="bg1"/>
          </a:solidFill>
          <a:ln w="38100" algn="ctr">
            <a:solidFill>
              <a:srgbClr val="0070C0"/>
            </a:solidFill>
            <a:round/>
            <a:headEnd/>
            <a:tailEnd/>
          </a:ln>
          <a:effectLst/>
        </p:spPr>
        <p:txBody>
          <a:bodyPr wrap="none" anchor="ctr"/>
          <a:lstStyle/>
          <a:p>
            <a:pPr algn="ctr"/>
            <a:r>
              <a:rPr lang="en-GB" altLang="en-US" sz="2800" dirty="0">
                <a:solidFill>
                  <a:srgbClr val="414042"/>
                </a:solidFill>
                <a:latin typeface="Comic Sans MS" panose="030F0702030302020204" pitchFamily="66" charset="0"/>
              </a:rPr>
              <a:t>wild</a:t>
            </a:r>
          </a:p>
        </p:txBody>
      </p:sp>
      <p:sp>
        <p:nvSpPr>
          <p:cNvPr id="11" name="Oval 10">
            <a:extLst>
              <a:ext uri="{FF2B5EF4-FFF2-40B4-BE49-F238E27FC236}">
                <a16:creationId xmlns:a16="http://schemas.microsoft.com/office/drawing/2014/main" id="{752EEFE1-8ABA-17E6-5374-006B750B1534}"/>
              </a:ext>
            </a:extLst>
          </p:cNvPr>
          <p:cNvSpPr>
            <a:spLocks noChangeArrowheads="1"/>
          </p:cNvSpPr>
          <p:nvPr/>
        </p:nvSpPr>
        <p:spPr bwMode="auto">
          <a:xfrm>
            <a:off x="8837200" y="1686099"/>
            <a:ext cx="2453882" cy="1223963"/>
          </a:xfrm>
          <a:prstGeom prst="ellipse">
            <a:avLst/>
          </a:prstGeom>
          <a:solidFill>
            <a:schemeClr val="bg1"/>
          </a:solidFill>
          <a:ln w="38100" algn="ctr">
            <a:solidFill>
              <a:srgbClr val="0070C0"/>
            </a:solidFill>
            <a:round/>
            <a:headEnd/>
            <a:tailEnd/>
          </a:ln>
          <a:effectLst/>
        </p:spPr>
        <p:txBody>
          <a:bodyPr wrap="none" anchor="ctr"/>
          <a:lstStyle/>
          <a:p>
            <a:pPr algn="ctr"/>
            <a:r>
              <a:rPr lang="en-GB" altLang="en-US" sz="2800" dirty="0">
                <a:solidFill>
                  <a:srgbClr val="414042"/>
                </a:solidFill>
                <a:latin typeface="Comic Sans MS" panose="030F0702030302020204" pitchFamily="66" charset="0"/>
              </a:rPr>
              <a:t>leafy</a:t>
            </a:r>
          </a:p>
        </p:txBody>
      </p:sp>
      <p:sp>
        <p:nvSpPr>
          <p:cNvPr id="12" name="Oval 48">
            <a:extLst>
              <a:ext uri="{FF2B5EF4-FFF2-40B4-BE49-F238E27FC236}">
                <a16:creationId xmlns:a16="http://schemas.microsoft.com/office/drawing/2014/main" id="{BB7E3415-ACC9-BCD6-82E8-26665F02E0A1}"/>
              </a:ext>
            </a:extLst>
          </p:cNvPr>
          <p:cNvSpPr>
            <a:spLocks noChangeArrowheads="1"/>
          </p:cNvSpPr>
          <p:nvPr/>
        </p:nvSpPr>
        <p:spPr bwMode="auto">
          <a:xfrm>
            <a:off x="8836467" y="3072342"/>
            <a:ext cx="2455346" cy="1223962"/>
          </a:xfrm>
          <a:prstGeom prst="ellipse">
            <a:avLst/>
          </a:prstGeom>
          <a:solidFill>
            <a:schemeClr val="bg1"/>
          </a:solidFill>
          <a:ln w="38100" algn="ctr">
            <a:solidFill>
              <a:srgbClr val="0070C0"/>
            </a:solidFill>
            <a:round/>
            <a:headEnd/>
            <a:tailEnd/>
          </a:ln>
          <a:effectLst/>
        </p:spPr>
        <p:txBody>
          <a:bodyPr wrap="none" anchor="ctr"/>
          <a:lstStyle/>
          <a:p>
            <a:pPr algn="ctr"/>
            <a:r>
              <a:rPr lang="en-GB" altLang="en-US" sz="2800" dirty="0">
                <a:solidFill>
                  <a:srgbClr val="414042"/>
                </a:solidFill>
                <a:latin typeface="Comic Sans MS" panose="030F0702030302020204" pitchFamily="66" charset="0"/>
              </a:rPr>
              <a:t>hushed</a:t>
            </a:r>
          </a:p>
        </p:txBody>
      </p:sp>
      <p:sp>
        <p:nvSpPr>
          <p:cNvPr id="13" name="Oval 36">
            <a:extLst>
              <a:ext uri="{FF2B5EF4-FFF2-40B4-BE49-F238E27FC236}">
                <a16:creationId xmlns:a16="http://schemas.microsoft.com/office/drawing/2014/main" id="{DA232B1C-9F5B-C534-3369-0346CA727579}"/>
              </a:ext>
            </a:extLst>
          </p:cNvPr>
          <p:cNvSpPr>
            <a:spLocks noChangeArrowheads="1"/>
          </p:cNvSpPr>
          <p:nvPr/>
        </p:nvSpPr>
        <p:spPr bwMode="auto">
          <a:xfrm>
            <a:off x="8835736" y="4458584"/>
            <a:ext cx="2456810" cy="1223962"/>
          </a:xfrm>
          <a:prstGeom prst="ellipse">
            <a:avLst/>
          </a:prstGeom>
          <a:solidFill>
            <a:schemeClr val="bg1"/>
          </a:solidFill>
          <a:ln w="38100" algn="ctr">
            <a:solidFill>
              <a:srgbClr val="0070C0"/>
            </a:solidFill>
            <a:round/>
            <a:headEnd/>
            <a:tailEnd/>
          </a:ln>
          <a:effectLst/>
        </p:spPr>
        <p:txBody>
          <a:bodyPr wrap="none" anchor="ctr"/>
          <a:lstStyle/>
          <a:p>
            <a:pPr algn="ctr"/>
            <a:r>
              <a:rPr lang="en-GB" altLang="en-US" sz="2800" dirty="0">
                <a:solidFill>
                  <a:srgbClr val="414042"/>
                </a:solidFill>
                <a:latin typeface="Comic Sans MS" panose="030F0702030302020204" pitchFamily="66" charset="0"/>
              </a:rPr>
              <a:t>shadowy</a:t>
            </a:r>
          </a:p>
        </p:txBody>
      </p:sp>
      <p:sp>
        <p:nvSpPr>
          <p:cNvPr id="14" name="Oval 13">
            <a:extLst>
              <a:ext uri="{FF2B5EF4-FFF2-40B4-BE49-F238E27FC236}">
                <a16:creationId xmlns:a16="http://schemas.microsoft.com/office/drawing/2014/main" id="{064716F6-D032-EA05-E3AA-49D7D1759881}"/>
              </a:ext>
            </a:extLst>
          </p:cNvPr>
          <p:cNvSpPr>
            <a:spLocks noChangeArrowheads="1"/>
          </p:cNvSpPr>
          <p:nvPr/>
        </p:nvSpPr>
        <p:spPr bwMode="auto">
          <a:xfrm>
            <a:off x="6190796" y="4458584"/>
            <a:ext cx="2453882" cy="1223963"/>
          </a:xfrm>
          <a:prstGeom prst="ellipse">
            <a:avLst/>
          </a:prstGeom>
          <a:solidFill>
            <a:schemeClr val="bg1"/>
          </a:solidFill>
          <a:ln w="38100" algn="ctr">
            <a:solidFill>
              <a:srgbClr val="0070C0"/>
            </a:solidFill>
            <a:round/>
            <a:headEnd/>
            <a:tailEnd/>
          </a:ln>
          <a:effectLst/>
        </p:spPr>
        <p:txBody>
          <a:bodyPr wrap="none" anchor="ctr"/>
          <a:lstStyle/>
          <a:p>
            <a:pPr algn="ctr"/>
            <a:r>
              <a:rPr lang="en-GB" altLang="en-US" sz="2800" dirty="0">
                <a:solidFill>
                  <a:srgbClr val="414042"/>
                </a:solidFill>
                <a:latin typeface="Comic Sans MS" panose="030F0702030302020204" pitchFamily="66" charset="0"/>
              </a:rPr>
              <a:t>musty</a:t>
            </a:r>
          </a:p>
        </p:txBody>
      </p:sp>
    </p:spTree>
    <p:extLst>
      <p:ext uri="{BB962C8B-B14F-4D97-AF65-F5344CB8AC3E}">
        <p14:creationId xmlns:p14="http://schemas.microsoft.com/office/powerpoint/2010/main" val="59126234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4">
            <a:extLst>
              <a:ext uri="{FF2B5EF4-FFF2-40B4-BE49-F238E27FC236}">
                <a16:creationId xmlns:a16="http://schemas.microsoft.com/office/drawing/2014/main" id="{3BFF72CC-ED78-DD46-9A9E-405ECAF7AC0C}"/>
              </a:ext>
            </a:extLst>
          </p:cNvPr>
          <p:cNvSpPr txBox="1">
            <a:spLocks noChangeArrowheads="1"/>
          </p:cNvSpPr>
          <p:nvPr/>
        </p:nvSpPr>
        <p:spPr bwMode="auto">
          <a:xfrm>
            <a:off x="933961" y="755754"/>
            <a:ext cx="10337942" cy="1579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spcBef>
                <a:spcPts val="2000"/>
              </a:spcBef>
              <a:buFontTx/>
              <a:buNone/>
            </a:pPr>
            <a:r>
              <a:rPr lang="en-GB" altLang="en-US" sz="2000" dirty="0">
                <a:solidFill>
                  <a:srgbClr val="414042"/>
                </a:solidFill>
              </a:rPr>
              <a:t>When a word has been taught and children feel confident, they should be encouraged to write the word on a piece of card and place it in the word jar. </a:t>
            </a:r>
          </a:p>
          <a:p>
            <a:pPr>
              <a:spcBef>
                <a:spcPts val="2000"/>
              </a:spcBef>
              <a:buFontTx/>
              <a:buNone/>
            </a:pPr>
            <a:r>
              <a:rPr lang="en-GB" altLang="en-US" sz="2000" dirty="0">
                <a:solidFill>
                  <a:srgbClr val="414042"/>
                </a:solidFill>
              </a:rPr>
              <a:t>Playing Word Jar games regularly will ensure that the children hear and use the word again and again.</a:t>
            </a:r>
          </a:p>
        </p:txBody>
      </p:sp>
      <p:graphicFrame>
        <p:nvGraphicFramePr>
          <p:cNvPr id="18" name="Group 54">
            <a:extLst>
              <a:ext uri="{FF2B5EF4-FFF2-40B4-BE49-F238E27FC236}">
                <a16:creationId xmlns:a16="http://schemas.microsoft.com/office/drawing/2014/main" id="{246C88F0-62DD-4B4F-9F06-9481476A52CA}"/>
              </a:ext>
            </a:extLst>
          </p:cNvPr>
          <p:cNvGraphicFramePr>
            <a:graphicFrameLocks noGrp="1"/>
          </p:cNvGraphicFramePr>
          <p:nvPr>
            <p:extLst>
              <p:ext uri="{D42A27DB-BD31-4B8C-83A1-F6EECF244321}">
                <p14:modId xmlns:p14="http://schemas.microsoft.com/office/powerpoint/2010/main" val="3083384896"/>
              </p:ext>
            </p:extLst>
          </p:nvPr>
        </p:nvGraphicFramePr>
        <p:xfrm>
          <a:off x="3396895" y="2652383"/>
          <a:ext cx="7750956" cy="3332033"/>
        </p:xfrm>
        <a:graphic>
          <a:graphicData uri="http://schemas.openxmlformats.org/drawingml/2006/table">
            <a:tbl>
              <a:tblPr/>
              <a:tblGrid>
                <a:gridCol w="2583141">
                  <a:extLst>
                    <a:ext uri="{9D8B030D-6E8A-4147-A177-3AD203B41FA5}">
                      <a16:colId xmlns:a16="http://schemas.microsoft.com/office/drawing/2014/main" val="2619017062"/>
                    </a:ext>
                  </a:extLst>
                </a:gridCol>
                <a:gridCol w="2584674">
                  <a:extLst>
                    <a:ext uri="{9D8B030D-6E8A-4147-A177-3AD203B41FA5}">
                      <a16:colId xmlns:a16="http://schemas.microsoft.com/office/drawing/2014/main" val="797017438"/>
                    </a:ext>
                  </a:extLst>
                </a:gridCol>
                <a:gridCol w="2583141">
                  <a:extLst>
                    <a:ext uri="{9D8B030D-6E8A-4147-A177-3AD203B41FA5}">
                      <a16:colId xmlns:a16="http://schemas.microsoft.com/office/drawing/2014/main" val="3801951498"/>
                    </a:ext>
                  </a:extLst>
                </a:gridCol>
              </a:tblGrid>
              <a:tr h="105368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What word family does this word belong to?</a:t>
                      </a:r>
                    </a:p>
                  </a:txBody>
                  <a:tcPr marL="90000" marR="90000" marT="46800" marB="46800" anchor="ctr" anchorCtr="1" horzOverflow="overflow">
                    <a:lnL w="28575"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0070C0"/>
                          </a:solidFill>
                          <a:effectLst/>
                          <a:latin typeface="Comic Sans MS" panose="030F0702030302020204" pitchFamily="66" charset="0"/>
                          <a:cs typeface="Arial" panose="020B0604020202020204" pitchFamily="34" charset="0"/>
                        </a:rPr>
                        <a:t>Is there a prefix or a suffix?</a:t>
                      </a:r>
                    </a:p>
                  </a:txBody>
                  <a:tcPr marL="90000" marR="90000" marT="46800" marB="46800" anchor="ctr" anchorCtr="1" horzOverflow="overflow">
                    <a:lnL w="127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Can you add a prefix or a suffix?</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2413079419"/>
                  </a:ext>
                </a:extLst>
              </a:tr>
              <a:tr h="107692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0070C0"/>
                          </a:solidFill>
                          <a:effectLst/>
                          <a:latin typeface="Comic Sans MS" panose="030F0702030302020204" pitchFamily="66" charset="0"/>
                          <a:cs typeface="Arial" panose="020B0604020202020204" pitchFamily="34" charset="0"/>
                        </a:rPr>
                        <a:t>Give a synonym.</a:t>
                      </a:r>
                    </a:p>
                  </a:txBody>
                  <a:tcPr marL="90000" marR="90000" marT="46800" marB="46800" anchor="ctr" anchorCtr="1" horzOverflow="overflow">
                    <a:lnL w="28575"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When could you use this word?</a:t>
                      </a:r>
                    </a:p>
                  </a:txBody>
                  <a:tcPr marL="90000" marR="90000" marT="46800" marB="46800" anchor="ctr" anchorCtr="1" horzOverflow="overflow">
                    <a:lnL w="127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0070C0"/>
                          </a:solidFill>
                          <a:effectLst/>
                          <a:latin typeface="Comic Sans MS" panose="030F0702030302020204" pitchFamily="66" charset="0"/>
                          <a:cs typeface="Arial" panose="020B0604020202020204" pitchFamily="34" charset="0"/>
                        </a:rPr>
                        <a:t>Can you find a ‘word within a word’?</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25018536"/>
                  </a:ext>
                </a:extLst>
              </a:tr>
              <a:tr h="1201421">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Make up sentences containing </a:t>
                      </a:r>
                      <a:b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b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your word.</a:t>
                      </a:r>
                    </a:p>
                  </a:txBody>
                  <a:tcPr marL="90000" marR="90000" marT="46800" marB="46800" anchor="ctr" anchorCtr="1" horzOverflow="overflow">
                    <a:lnL w="28575"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0070C0"/>
                          </a:solidFill>
                          <a:effectLst/>
                          <a:latin typeface="Comic Sans MS" panose="030F0702030302020204" pitchFamily="66" charset="0"/>
                          <a:cs typeface="Arial" panose="020B0604020202020204" pitchFamily="34" charset="0"/>
                        </a:rPr>
                        <a:t>What is the root of this word?</a:t>
                      </a:r>
                    </a:p>
                  </a:txBody>
                  <a:tcPr marL="90000" marR="90000" marT="46800" marB="46800" anchor="ctr" anchorCtr="1" horzOverflow="overflow">
                    <a:lnL w="127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Give an antonym.</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273648583"/>
                  </a:ext>
                </a:extLst>
              </a:tr>
            </a:tbl>
          </a:graphicData>
        </a:graphic>
      </p:graphicFrame>
      <p:pic>
        <p:nvPicPr>
          <p:cNvPr id="3" name="Picture 2" descr="A picture containing arrow&#10;&#10;Description automatically generated">
            <a:extLst>
              <a:ext uri="{FF2B5EF4-FFF2-40B4-BE49-F238E27FC236}">
                <a16:creationId xmlns:a16="http://schemas.microsoft.com/office/drawing/2014/main" id="{19C954D2-894E-9E47-9E92-3E9C3B0417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3961" y="2652383"/>
            <a:ext cx="1998363" cy="3332034"/>
          </a:xfrm>
          <a:prstGeom prst="rect">
            <a:avLst/>
          </a:prstGeom>
        </p:spPr>
      </p:pic>
    </p:spTree>
    <p:extLst>
      <p:ext uri="{BB962C8B-B14F-4D97-AF65-F5344CB8AC3E}">
        <p14:creationId xmlns:p14="http://schemas.microsoft.com/office/powerpoint/2010/main" val="33658698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9DF84E7E-9CE5-6D4F-B12F-B887FB181FA4}"/>
              </a:ext>
            </a:extLst>
          </p:cNvPr>
          <p:cNvGrpSpPr/>
          <p:nvPr/>
        </p:nvGrpSpPr>
        <p:grpSpPr>
          <a:xfrm>
            <a:off x="630358" y="490018"/>
            <a:ext cx="2008955" cy="2133542"/>
            <a:chOff x="630358" y="490018"/>
            <a:chExt cx="2008955" cy="2133542"/>
          </a:xfrm>
        </p:grpSpPr>
        <p:pic>
          <p:nvPicPr>
            <p:cNvPr id="3" name="Picture 2" descr="A picture containing plant, flower&#10;&#10;Description automatically generated">
              <a:extLst>
                <a:ext uri="{FF2B5EF4-FFF2-40B4-BE49-F238E27FC236}">
                  <a16:creationId xmlns:a16="http://schemas.microsoft.com/office/drawing/2014/main" id="{CC5C2BD6-D535-CB46-ABC9-6366D3DF2A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358" y="490018"/>
              <a:ext cx="2008955" cy="2133542"/>
            </a:xfrm>
            <a:prstGeom prst="rect">
              <a:avLst/>
            </a:prstGeom>
          </p:spPr>
        </p:pic>
        <p:sp>
          <p:nvSpPr>
            <p:cNvPr id="6" name="Oval 5">
              <a:extLst>
                <a:ext uri="{FF2B5EF4-FFF2-40B4-BE49-F238E27FC236}">
                  <a16:creationId xmlns:a16="http://schemas.microsoft.com/office/drawing/2014/main" id="{54AA39EF-631B-7742-A7C7-9D1B3831F53C}"/>
                </a:ext>
              </a:extLst>
            </p:cNvPr>
            <p:cNvSpPr/>
            <p:nvPr/>
          </p:nvSpPr>
          <p:spPr>
            <a:xfrm>
              <a:off x="731837" y="904875"/>
              <a:ext cx="1797050" cy="702056"/>
            </a:xfrm>
            <a:prstGeom prst="ellipse">
              <a:avLst/>
            </a:prstGeom>
            <a:solidFill>
              <a:schemeClr val="tx1">
                <a:alpha val="39000"/>
              </a:schemeClr>
            </a:solidFill>
            <a:ln>
              <a:noFill/>
            </a:ln>
            <a:effectLst>
              <a:outerShdw blurRad="50800" dist="50800" dir="5400000" algn="ctr" rotWithShape="0">
                <a:srgbClr val="000000">
                  <a:alpha val="44000"/>
                </a:srgbClr>
              </a:outerShd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4316153A-E81D-6047-B10C-585CAE5DC6A0}"/>
                </a:ext>
              </a:extLst>
            </p:cNvPr>
            <p:cNvSpPr txBox="1"/>
            <p:nvPr/>
          </p:nvSpPr>
          <p:spPr>
            <a:xfrm>
              <a:off x="902970" y="1040459"/>
              <a:ext cx="1552892" cy="430887"/>
            </a:xfrm>
            <a:prstGeom prst="rect">
              <a:avLst/>
            </a:prstGeom>
            <a:noFill/>
          </p:spPr>
          <p:txBody>
            <a:bodyPr wrap="square" rtlCol="0">
              <a:noAutofit/>
            </a:bodyPr>
            <a:lstStyle/>
            <a:p>
              <a:r>
                <a:rPr lang="en-US" sz="2200" b="1" dirty="0">
                  <a:solidFill>
                    <a:schemeClr val="bg1"/>
                  </a:solidFill>
                  <a:latin typeface="Comic Sans MS" panose="030F0902030302020204" pitchFamily="66" charset="0"/>
                </a:rPr>
                <a:t>Your turn</a:t>
              </a:r>
            </a:p>
          </p:txBody>
        </p:sp>
      </p:grpSp>
      <p:sp>
        <p:nvSpPr>
          <p:cNvPr id="12" name="Text Box 2">
            <a:extLst>
              <a:ext uri="{FF2B5EF4-FFF2-40B4-BE49-F238E27FC236}">
                <a16:creationId xmlns:a16="http://schemas.microsoft.com/office/drawing/2014/main" id="{9A7CF273-2C2C-0542-800B-D16130DDB54E}"/>
              </a:ext>
            </a:extLst>
          </p:cNvPr>
          <p:cNvSpPr txBox="1">
            <a:spLocks noChangeArrowheads="1"/>
          </p:cNvSpPr>
          <p:nvPr/>
        </p:nvSpPr>
        <p:spPr bwMode="auto">
          <a:xfrm>
            <a:off x="3194133" y="2351080"/>
            <a:ext cx="7826792" cy="359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42913" indent="-442913">
              <a:defRPr>
                <a:solidFill>
                  <a:schemeClr val="tx1"/>
                </a:solidFill>
                <a:latin typeface="Comic Sans MS" panose="030F0702030302020204" pitchFamily="66" charset="0"/>
                <a:cs typeface="Arial" panose="020B0604020202020204" pitchFamily="34" charset="0"/>
              </a:defRPr>
            </a:lvl1pPr>
            <a:lvl2pPr marL="622300">
              <a:defRPr>
                <a:solidFill>
                  <a:schemeClr val="tx1"/>
                </a:solidFill>
                <a:latin typeface="Comic Sans MS" panose="030F0702030302020204" pitchFamily="66" charset="0"/>
                <a:cs typeface="Arial" panose="020B0604020202020204" pitchFamily="34" charset="0"/>
              </a:defRPr>
            </a:lvl2pPr>
            <a:lvl3pPr>
              <a:defRPr>
                <a:solidFill>
                  <a:schemeClr val="tx1"/>
                </a:solidFill>
                <a:latin typeface="Comic Sans MS" panose="030F0702030302020204" pitchFamily="66" charset="0"/>
                <a:cs typeface="Arial" panose="020B0604020202020204" pitchFamily="34" charset="0"/>
              </a:defRPr>
            </a:lvl3pPr>
            <a:lvl4pPr>
              <a:defRPr>
                <a:solidFill>
                  <a:schemeClr val="tx1"/>
                </a:solidFill>
                <a:latin typeface="Comic Sans MS" panose="030F0702030302020204" pitchFamily="66" charset="0"/>
                <a:cs typeface="Arial" panose="020B0604020202020204" pitchFamily="34" charset="0"/>
              </a:defRPr>
            </a:lvl4pPr>
            <a:lvl5pPr>
              <a:defRPr>
                <a:solidFill>
                  <a:schemeClr val="tx1"/>
                </a:solidFill>
                <a:latin typeface="Comic Sans MS" panose="030F07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222250" indent="-214313">
              <a:spcBef>
                <a:spcPct val="50000"/>
              </a:spcBef>
              <a:buClr>
                <a:srgbClr val="0070C0"/>
              </a:buClr>
              <a:buFont typeface="Arial" panose="020B0604020202020204" pitchFamily="34" charset="0"/>
              <a:buChar char="•"/>
            </a:pPr>
            <a:r>
              <a:rPr lang="en-GB" altLang="en-US" sz="2000" dirty="0">
                <a:solidFill>
                  <a:srgbClr val="414042"/>
                </a:solidFill>
              </a:rPr>
              <a:t>The first word is a noun </a:t>
            </a:r>
          </a:p>
          <a:p>
            <a:pPr marL="222250" indent="-214313">
              <a:spcBef>
                <a:spcPct val="50000"/>
              </a:spcBef>
              <a:buClr>
                <a:srgbClr val="0070C0"/>
              </a:buClr>
              <a:buFont typeface="Arial" panose="020B0604020202020204" pitchFamily="34" charset="0"/>
              <a:buChar char="•"/>
            </a:pPr>
            <a:r>
              <a:rPr lang="en-GB" altLang="en-US" sz="2000" dirty="0">
                <a:solidFill>
                  <a:srgbClr val="414042"/>
                </a:solidFill>
              </a:rPr>
              <a:t>The second line has two adjectives</a:t>
            </a:r>
          </a:p>
          <a:p>
            <a:pPr marL="222250" indent="-214313">
              <a:spcBef>
                <a:spcPct val="50000"/>
              </a:spcBef>
              <a:buClr>
                <a:srgbClr val="0070C0"/>
              </a:buClr>
              <a:buFont typeface="Arial" panose="020B0604020202020204" pitchFamily="34" charset="0"/>
              <a:buChar char="•"/>
            </a:pPr>
            <a:r>
              <a:rPr lang="en-GB" altLang="en-US" sz="2000" dirty="0">
                <a:solidFill>
                  <a:srgbClr val="414042"/>
                </a:solidFill>
              </a:rPr>
              <a:t>The third line has three verbs</a:t>
            </a:r>
          </a:p>
          <a:p>
            <a:pPr marL="222250" indent="-214313">
              <a:spcBef>
                <a:spcPct val="50000"/>
              </a:spcBef>
              <a:buClr>
                <a:srgbClr val="0070C0"/>
              </a:buClr>
              <a:buFont typeface="Arial" panose="020B0604020202020204" pitchFamily="34" charset="0"/>
              <a:buChar char="•"/>
            </a:pPr>
            <a:r>
              <a:rPr lang="en-GB" altLang="en-US" sz="2000" dirty="0">
                <a:solidFill>
                  <a:srgbClr val="414042"/>
                </a:solidFill>
              </a:rPr>
              <a:t>The fourth line has four words linked to the first word</a:t>
            </a:r>
          </a:p>
          <a:p>
            <a:pPr marL="222250" indent="-214313">
              <a:spcBef>
                <a:spcPct val="50000"/>
              </a:spcBef>
              <a:buClr>
                <a:srgbClr val="0070C0"/>
              </a:buClr>
              <a:buFont typeface="Arial" panose="020B0604020202020204" pitchFamily="34" charset="0"/>
              <a:buChar char="•"/>
            </a:pPr>
            <a:r>
              <a:rPr lang="en-GB" altLang="en-US" sz="2000" dirty="0">
                <a:solidFill>
                  <a:srgbClr val="414042"/>
                </a:solidFill>
              </a:rPr>
              <a:t>The fifth line has three verbs</a:t>
            </a:r>
          </a:p>
          <a:p>
            <a:pPr marL="222250" indent="-214313">
              <a:spcBef>
                <a:spcPct val="50000"/>
              </a:spcBef>
              <a:buClr>
                <a:srgbClr val="0070C0"/>
              </a:buClr>
              <a:buFont typeface="Arial" panose="020B0604020202020204" pitchFamily="34" charset="0"/>
              <a:buChar char="•"/>
            </a:pPr>
            <a:r>
              <a:rPr lang="en-GB" altLang="en-US" sz="2000" dirty="0">
                <a:solidFill>
                  <a:srgbClr val="414042"/>
                </a:solidFill>
              </a:rPr>
              <a:t>The sixth line has two adjectives</a:t>
            </a:r>
          </a:p>
          <a:p>
            <a:pPr marL="222250" indent="-214313">
              <a:spcBef>
                <a:spcPct val="50000"/>
              </a:spcBef>
              <a:buClr>
                <a:srgbClr val="0070C0"/>
              </a:buClr>
              <a:buFont typeface="Arial" panose="020B0604020202020204" pitchFamily="34" charset="0"/>
              <a:buChar char="•"/>
            </a:pPr>
            <a:r>
              <a:rPr lang="en-GB" altLang="en-US" sz="2000" dirty="0">
                <a:solidFill>
                  <a:srgbClr val="414042"/>
                </a:solidFill>
              </a:rPr>
              <a:t>The last word is a noun linked to the first word</a:t>
            </a:r>
          </a:p>
          <a:p>
            <a:pPr>
              <a:spcBef>
                <a:spcPct val="50000"/>
              </a:spcBef>
            </a:pPr>
            <a:endParaRPr lang="en-GB" altLang="en-US" sz="2000" dirty="0">
              <a:solidFill>
                <a:srgbClr val="414042"/>
              </a:solidFill>
            </a:endParaRPr>
          </a:p>
        </p:txBody>
      </p:sp>
      <p:sp>
        <p:nvSpPr>
          <p:cNvPr id="13" name="Text Box 4">
            <a:extLst>
              <a:ext uri="{FF2B5EF4-FFF2-40B4-BE49-F238E27FC236}">
                <a16:creationId xmlns:a16="http://schemas.microsoft.com/office/drawing/2014/main" id="{275FCC49-502D-2D43-B06D-5F75E5AF1CEE}"/>
              </a:ext>
            </a:extLst>
          </p:cNvPr>
          <p:cNvSpPr txBox="1">
            <a:spLocks noChangeArrowheads="1"/>
          </p:cNvSpPr>
          <p:nvPr/>
        </p:nvSpPr>
        <p:spPr bwMode="auto">
          <a:xfrm>
            <a:off x="3194133" y="1557163"/>
            <a:ext cx="874658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tabLst>
                <a:tab pos="361950" algn="l"/>
              </a:tabLst>
              <a:defRPr sz="3200">
                <a:solidFill>
                  <a:schemeClr val="tx1"/>
                </a:solidFill>
                <a:latin typeface="Comic Sans MS" panose="030F0702030302020204" pitchFamily="66" charset="0"/>
                <a:cs typeface="Arial" panose="020B0604020202020204" pitchFamily="34" charset="0"/>
              </a:defRPr>
            </a:lvl1pPr>
            <a:lvl2pPr marL="533400" indent="-285750">
              <a:spcBef>
                <a:spcPct val="20000"/>
              </a:spcBef>
              <a:buChar char="–"/>
              <a:tabLst>
                <a:tab pos="361950" algn="l"/>
              </a:tabLst>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tabLst>
                <a:tab pos="361950" algn="l"/>
              </a:tabLst>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tabLst>
                <a:tab pos="361950" algn="l"/>
              </a:tabLst>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tabLst>
                <a:tab pos="361950" algn="l"/>
              </a:tabLst>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tabLst>
                <a:tab pos="361950" algn="l"/>
              </a:tabLst>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tabLst>
                <a:tab pos="361950" algn="l"/>
              </a:tabLst>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tabLst>
                <a:tab pos="361950" algn="l"/>
              </a:tabLst>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tabLst>
                <a:tab pos="361950" algn="l"/>
              </a:tabLst>
              <a:defRPr sz="2000">
                <a:solidFill>
                  <a:schemeClr val="tx1"/>
                </a:solidFill>
                <a:latin typeface="Comic Sans MS" panose="030F0702030302020204" pitchFamily="66" charset="0"/>
                <a:cs typeface="Arial" panose="020B0604020202020204" pitchFamily="34" charset="0"/>
              </a:defRPr>
            </a:lvl9pPr>
          </a:lstStyle>
          <a:p>
            <a:pPr>
              <a:spcBef>
                <a:spcPct val="50000"/>
              </a:spcBef>
              <a:buFontTx/>
              <a:buNone/>
            </a:pPr>
            <a:r>
              <a:rPr lang="en-GB" altLang="en-US" sz="2400" b="1" dirty="0">
                <a:solidFill>
                  <a:srgbClr val="414042"/>
                </a:solidFill>
              </a:rPr>
              <a:t>Can you follow a similar structure?</a:t>
            </a:r>
          </a:p>
        </p:txBody>
      </p:sp>
      <p:grpSp>
        <p:nvGrpSpPr>
          <p:cNvPr id="14" name="Group 13">
            <a:extLst>
              <a:ext uri="{FF2B5EF4-FFF2-40B4-BE49-F238E27FC236}">
                <a16:creationId xmlns:a16="http://schemas.microsoft.com/office/drawing/2014/main" id="{02007B78-37C7-5F4D-A38A-492CCCA196FD}"/>
              </a:ext>
            </a:extLst>
          </p:cNvPr>
          <p:cNvGrpSpPr/>
          <p:nvPr/>
        </p:nvGrpSpPr>
        <p:grpSpPr>
          <a:xfrm>
            <a:off x="8561232" y="1203306"/>
            <a:ext cx="2596050" cy="2225694"/>
            <a:chOff x="4540559" y="2378539"/>
            <a:chExt cx="4566620" cy="3733483"/>
          </a:xfrm>
        </p:grpSpPr>
        <p:pic>
          <p:nvPicPr>
            <p:cNvPr id="15" name="Picture 14" descr="A picture containing text&#10;&#10;Description automatically generated">
              <a:extLst>
                <a:ext uri="{FF2B5EF4-FFF2-40B4-BE49-F238E27FC236}">
                  <a16:creationId xmlns:a16="http://schemas.microsoft.com/office/drawing/2014/main" id="{54C74C0F-8607-E649-B597-2B8C5BCCB31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16" name="Oval 15">
              <a:extLst>
                <a:ext uri="{FF2B5EF4-FFF2-40B4-BE49-F238E27FC236}">
                  <a16:creationId xmlns:a16="http://schemas.microsoft.com/office/drawing/2014/main" id="{244CB1DB-8388-034D-855A-8F7A6A1EB6F5}"/>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03361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83245B1-257E-364D-9689-C983340B1E78}"/>
              </a:ext>
            </a:extLst>
          </p:cNvPr>
          <p:cNvGrpSpPr/>
          <p:nvPr/>
        </p:nvGrpSpPr>
        <p:grpSpPr>
          <a:xfrm>
            <a:off x="4976443" y="2044566"/>
            <a:ext cx="5198155" cy="3271984"/>
            <a:chOff x="4976443" y="2073967"/>
            <a:chExt cx="5198155" cy="3271984"/>
          </a:xfrm>
        </p:grpSpPr>
        <p:sp>
          <p:nvSpPr>
            <p:cNvPr id="11" name="Rectangle 12">
              <a:extLst>
                <a:ext uri="{FF2B5EF4-FFF2-40B4-BE49-F238E27FC236}">
                  <a16:creationId xmlns:a16="http://schemas.microsoft.com/office/drawing/2014/main" id="{6DECD101-651F-324A-951E-CB45EAB8FAAB}"/>
                </a:ext>
              </a:extLst>
            </p:cNvPr>
            <p:cNvSpPr>
              <a:spLocks noChangeArrowheads="1"/>
            </p:cNvSpPr>
            <p:nvPr/>
          </p:nvSpPr>
          <p:spPr bwMode="auto">
            <a:xfrm>
              <a:off x="5038202" y="2073967"/>
              <a:ext cx="5136396" cy="3271984"/>
            </a:xfrm>
            <a:prstGeom prst="rect">
              <a:avLst/>
            </a:prstGeom>
            <a:solidFill>
              <a:srgbClr val="0070C0"/>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12" name="Rectangle 11">
              <a:extLst>
                <a:ext uri="{FF2B5EF4-FFF2-40B4-BE49-F238E27FC236}">
                  <a16:creationId xmlns:a16="http://schemas.microsoft.com/office/drawing/2014/main" id="{E3E33698-60C2-7043-B158-E14FF026F32D}"/>
                </a:ext>
              </a:extLst>
            </p:cNvPr>
            <p:cNvSpPr/>
            <p:nvPr/>
          </p:nvSpPr>
          <p:spPr>
            <a:xfrm>
              <a:off x="5073127" y="2108892"/>
              <a:ext cx="2138991" cy="34941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 Box 22">
              <a:extLst>
                <a:ext uri="{FF2B5EF4-FFF2-40B4-BE49-F238E27FC236}">
                  <a16:creationId xmlns:a16="http://schemas.microsoft.com/office/drawing/2014/main" id="{3CE99F78-DB1F-6446-9CE4-511688751E17}"/>
                </a:ext>
              </a:extLst>
            </p:cNvPr>
            <p:cNvSpPr txBox="1">
              <a:spLocks noChangeArrowheads="1"/>
            </p:cNvSpPr>
            <p:nvPr/>
          </p:nvSpPr>
          <p:spPr bwMode="auto">
            <a:xfrm rot="20899821">
              <a:off x="5167337" y="4836396"/>
              <a:ext cx="10444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Adjectives</a:t>
              </a:r>
            </a:p>
          </p:txBody>
        </p:sp>
        <p:sp>
          <p:nvSpPr>
            <p:cNvPr id="18" name="Text Box 26">
              <a:extLst>
                <a:ext uri="{FF2B5EF4-FFF2-40B4-BE49-F238E27FC236}">
                  <a16:creationId xmlns:a16="http://schemas.microsoft.com/office/drawing/2014/main" id="{BEA5D123-C7E3-E24A-8DDB-7FC9495E6EA4}"/>
                </a:ext>
              </a:extLst>
            </p:cNvPr>
            <p:cNvSpPr txBox="1">
              <a:spLocks noChangeArrowheads="1"/>
            </p:cNvSpPr>
            <p:nvPr/>
          </p:nvSpPr>
          <p:spPr bwMode="auto">
            <a:xfrm>
              <a:off x="5020554" y="2128518"/>
              <a:ext cx="216679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are the ingredients?</a:t>
              </a:r>
            </a:p>
          </p:txBody>
        </p:sp>
        <p:sp>
          <p:nvSpPr>
            <p:cNvPr id="20" name="Text Box 41">
              <a:extLst>
                <a:ext uri="{FF2B5EF4-FFF2-40B4-BE49-F238E27FC236}">
                  <a16:creationId xmlns:a16="http://schemas.microsoft.com/office/drawing/2014/main" id="{CD8B8BC2-ECB6-B84B-B790-5E39B77D87DD}"/>
                </a:ext>
              </a:extLst>
            </p:cNvPr>
            <p:cNvSpPr txBox="1">
              <a:spLocks noChangeArrowheads="1"/>
            </p:cNvSpPr>
            <p:nvPr/>
          </p:nvSpPr>
          <p:spPr bwMode="auto">
            <a:xfrm rot="21018900">
              <a:off x="8467474" y="4871703"/>
              <a:ext cx="92994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Verbs</a:t>
              </a:r>
            </a:p>
          </p:txBody>
        </p:sp>
        <p:sp>
          <p:nvSpPr>
            <p:cNvPr id="21" name="Text Box 42">
              <a:extLst>
                <a:ext uri="{FF2B5EF4-FFF2-40B4-BE49-F238E27FC236}">
                  <a16:creationId xmlns:a16="http://schemas.microsoft.com/office/drawing/2014/main" id="{47A9C249-CCA7-6748-83B2-3557BDA58FE4}"/>
                </a:ext>
              </a:extLst>
            </p:cNvPr>
            <p:cNvSpPr txBox="1">
              <a:spLocks noChangeArrowheads="1"/>
            </p:cNvSpPr>
            <p:nvPr/>
          </p:nvSpPr>
          <p:spPr bwMode="auto">
            <a:xfrm rot="21200120">
              <a:off x="8156380" y="2280626"/>
              <a:ext cx="165954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Use of synonyms</a:t>
              </a:r>
            </a:p>
          </p:txBody>
        </p:sp>
        <p:sp>
          <p:nvSpPr>
            <p:cNvPr id="41" name="Text Box 22">
              <a:extLst>
                <a:ext uri="{FF2B5EF4-FFF2-40B4-BE49-F238E27FC236}">
                  <a16:creationId xmlns:a16="http://schemas.microsoft.com/office/drawing/2014/main" id="{4DBC169B-5901-9342-A9FF-E3F382CBE77E}"/>
                </a:ext>
              </a:extLst>
            </p:cNvPr>
            <p:cNvSpPr txBox="1">
              <a:spLocks noChangeArrowheads="1"/>
            </p:cNvSpPr>
            <p:nvPr/>
          </p:nvSpPr>
          <p:spPr bwMode="auto">
            <a:xfrm rot="20723419">
              <a:off x="4976443" y="3069148"/>
              <a:ext cx="97282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noun</a:t>
              </a:r>
            </a:p>
          </p:txBody>
        </p:sp>
      </p:grpSp>
      <p:sp>
        <p:nvSpPr>
          <p:cNvPr id="24" name="Subtitle 2">
            <a:extLst>
              <a:ext uri="{FF2B5EF4-FFF2-40B4-BE49-F238E27FC236}">
                <a16:creationId xmlns:a16="http://schemas.microsoft.com/office/drawing/2014/main" id="{8155F074-2F66-2D43-B3A9-B4F32D547DD3}"/>
              </a:ext>
            </a:extLst>
          </p:cNvPr>
          <p:cNvSpPr txBox="1">
            <a:spLocks/>
          </p:cNvSpPr>
          <p:nvPr/>
        </p:nvSpPr>
        <p:spPr>
          <a:xfrm>
            <a:off x="0" y="62668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a:t>
            </a:r>
          </a:p>
        </p:txBody>
      </p:sp>
      <p:grpSp>
        <p:nvGrpSpPr>
          <p:cNvPr id="25" name="Group 2">
            <a:extLst>
              <a:ext uri="{FF2B5EF4-FFF2-40B4-BE49-F238E27FC236}">
                <a16:creationId xmlns:a16="http://schemas.microsoft.com/office/drawing/2014/main" id="{5FC44A16-5FC9-1B41-A9C6-166643A90544}"/>
              </a:ext>
            </a:extLst>
          </p:cNvPr>
          <p:cNvGrpSpPr>
            <a:grpSpLocks/>
          </p:cNvGrpSpPr>
          <p:nvPr/>
        </p:nvGrpSpPr>
        <p:grpSpPr bwMode="auto">
          <a:xfrm>
            <a:off x="1047008" y="2537244"/>
            <a:ext cx="2693876" cy="2672551"/>
            <a:chOff x="3805" y="1284"/>
            <a:chExt cx="1955" cy="1637"/>
          </a:xfrm>
        </p:grpSpPr>
        <p:sp>
          <p:nvSpPr>
            <p:cNvPr id="26" name="Text Box 12">
              <a:extLst>
                <a:ext uri="{FF2B5EF4-FFF2-40B4-BE49-F238E27FC236}">
                  <a16:creationId xmlns:a16="http://schemas.microsoft.com/office/drawing/2014/main" id="{8F834B29-F5BE-A046-8FDB-5D999EAB72D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7" name="Text Box 13">
              <a:extLst>
                <a:ext uri="{FF2B5EF4-FFF2-40B4-BE49-F238E27FC236}">
                  <a16:creationId xmlns:a16="http://schemas.microsoft.com/office/drawing/2014/main" id="{E0AF6B43-24B5-A249-BCDD-9AABE86337D8}"/>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8" name="Oval 14">
              <a:extLst>
                <a:ext uri="{FF2B5EF4-FFF2-40B4-BE49-F238E27FC236}">
                  <a16:creationId xmlns:a16="http://schemas.microsoft.com/office/drawing/2014/main" id="{E4183FB6-2C09-C848-8E8C-0DDB83C685F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grpSp>
        <p:nvGrpSpPr>
          <p:cNvPr id="29" name="Group 28">
            <a:extLst>
              <a:ext uri="{FF2B5EF4-FFF2-40B4-BE49-F238E27FC236}">
                <a16:creationId xmlns:a16="http://schemas.microsoft.com/office/drawing/2014/main" id="{21D70541-6B2E-7F47-874C-229EE2D0180E}"/>
              </a:ext>
            </a:extLst>
          </p:cNvPr>
          <p:cNvGrpSpPr/>
          <p:nvPr/>
        </p:nvGrpSpPr>
        <p:grpSpPr>
          <a:xfrm>
            <a:off x="6020997" y="2756838"/>
            <a:ext cx="3263752" cy="1841091"/>
            <a:chOff x="6020997" y="2786239"/>
            <a:chExt cx="3263752" cy="1841091"/>
          </a:xfrm>
        </p:grpSpPr>
        <p:sp>
          <p:nvSpPr>
            <p:cNvPr id="30" name="Rectangle 13">
              <a:extLst>
                <a:ext uri="{FF2B5EF4-FFF2-40B4-BE49-F238E27FC236}">
                  <a16:creationId xmlns:a16="http://schemas.microsoft.com/office/drawing/2014/main" id="{94C6A391-01DB-4144-86E8-1F708CB095F1}"/>
                </a:ext>
              </a:extLst>
            </p:cNvPr>
            <p:cNvSpPr>
              <a:spLocks noChangeArrowheads="1"/>
            </p:cNvSpPr>
            <p:nvPr/>
          </p:nvSpPr>
          <p:spPr bwMode="auto">
            <a:xfrm>
              <a:off x="6020997" y="2786239"/>
              <a:ext cx="3263752" cy="1841091"/>
            </a:xfrm>
            <a:prstGeom prst="rect">
              <a:avLst/>
            </a:prstGeom>
            <a:solidFill>
              <a:schemeClr val="bg1"/>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31" name="Rectangle 30">
              <a:extLst>
                <a:ext uri="{FF2B5EF4-FFF2-40B4-BE49-F238E27FC236}">
                  <a16:creationId xmlns:a16="http://schemas.microsoft.com/office/drawing/2014/main" id="{B42CF62D-053C-6946-B919-4F97FFDF10CB}"/>
                </a:ext>
              </a:extLst>
            </p:cNvPr>
            <p:cNvSpPr/>
            <p:nvPr/>
          </p:nvSpPr>
          <p:spPr>
            <a:xfrm>
              <a:off x="6054360" y="2823340"/>
              <a:ext cx="3196272" cy="443302"/>
            </a:xfrm>
            <a:prstGeom prst="rect">
              <a:avLst/>
            </a:prstGeom>
            <a:solidFill>
              <a:srgbClr val="39AB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Box 15">
              <a:extLst>
                <a:ext uri="{FF2B5EF4-FFF2-40B4-BE49-F238E27FC236}">
                  <a16:creationId xmlns:a16="http://schemas.microsoft.com/office/drawing/2014/main" id="{33DC18A5-AAD3-AA4D-8776-426AB0F1E532}"/>
                </a:ext>
              </a:extLst>
            </p:cNvPr>
            <p:cNvSpPr txBox="1">
              <a:spLocks noChangeArrowheads="1"/>
            </p:cNvSpPr>
            <p:nvPr/>
          </p:nvSpPr>
          <p:spPr bwMode="auto">
            <a:xfrm>
              <a:off x="6137641" y="2801449"/>
              <a:ext cx="27898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effect do you want to have on the reader?</a:t>
              </a:r>
            </a:p>
          </p:txBody>
        </p:sp>
      </p:grpSp>
      <p:grpSp>
        <p:nvGrpSpPr>
          <p:cNvPr id="37" name="Group 36">
            <a:extLst>
              <a:ext uri="{FF2B5EF4-FFF2-40B4-BE49-F238E27FC236}">
                <a16:creationId xmlns:a16="http://schemas.microsoft.com/office/drawing/2014/main" id="{16730E74-27AE-3B45-B2E8-1C5D69EA9F3D}"/>
              </a:ext>
            </a:extLst>
          </p:cNvPr>
          <p:cNvGrpSpPr/>
          <p:nvPr/>
        </p:nvGrpSpPr>
        <p:grpSpPr>
          <a:xfrm>
            <a:off x="4204253" y="1340070"/>
            <a:ext cx="6771252" cy="4674627"/>
            <a:chOff x="4204253" y="1369471"/>
            <a:chExt cx="6771252" cy="4674627"/>
          </a:xfrm>
        </p:grpSpPr>
        <p:sp>
          <p:nvSpPr>
            <p:cNvPr id="38" name="Rectangle 37">
              <a:extLst>
                <a:ext uri="{FF2B5EF4-FFF2-40B4-BE49-F238E27FC236}">
                  <a16:creationId xmlns:a16="http://schemas.microsoft.com/office/drawing/2014/main" id="{031EC4C7-FB0B-5D43-8D3A-ED65CEC9AE03}"/>
                </a:ext>
              </a:extLst>
            </p:cNvPr>
            <p:cNvSpPr/>
            <p:nvPr/>
          </p:nvSpPr>
          <p:spPr>
            <a:xfrm>
              <a:off x="4330241" y="1391956"/>
              <a:ext cx="2718629" cy="3649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25">
              <a:extLst>
                <a:ext uri="{FF2B5EF4-FFF2-40B4-BE49-F238E27FC236}">
                  <a16:creationId xmlns:a16="http://schemas.microsoft.com/office/drawing/2014/main" id="{F45807D1-F26C-CC43-AE79-BC160B2E2195}"/>
                </a:ext>
              </a:extLst>
            </p:cNvPr>
            <p:cNvSpPr>
              <a:spLocks noChangeArrowheads="1"/>
            </p:cNvSpPr>
            <p:nvPr/>
          </p:nvSpPr>
          <p:spPr bwMode="auto">
            <a:xfrm>
              <a:off x="4330241" y="1369471"/>
              <a:ext cx="6645264" cy="4674627"/>
            </a:xfrm>
            <a:prstGeom prst="rect">
              <a:avLst/>
            </a:prstGeom>
            <a:noFill/>
            <a:ln w="3810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40" name="Text Box 27">
              <a:extLst>
                <a:ext uri="{FF2B5EF4-FFF2-40B4-BE49-F238E27FC236}">
                  <a16:creationId xmlns:a16="http://schemas.microsoft.com/office/drawing/2014/main" id="{DFD9A386-D9B4-5646-8BED-5DD5488EEA7D}"/>
                </a:ext>
              </a:extLst>
            </p:cNvPr>
            <p:cNvSpPr txBox="1">
              <a:spLocks noChangeArrowheads="1"/>
            </p:cNvSpPr>
            <p:nvPr/>
          </p:nvSpPr>
          <p:spPr bwMode="auto">
            <a:xfrm>
              <a:off x="4204253" y="1426073"/>
              <a:ext cx="284461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What examples might be included?</a:t>
              </a:r>
            </a:p>
          </p:txBody>
        </p:sp>
        <p:sp>
          <p:nvSpPr>
            <p:cNvPr id="44" name="Text Box 33">
              <a:extLst>
                <a:ext uri="{FF2B5EF4-FFF2-40B4-BE49-F238E27FC236}">
                  <a16:creationId xmlns:a16="http://schemas.microsoft.com/office/drawing/2014/main" id="{00C928E7-237E-4948-B741-5DA5B1F07551}"/>
                </a:ext>
              </a:extLst>
            </p:cNvPr>
            <p:cNvSpPr txBox="1">
              <a:spLocks noChangeArrowheads="1"/>
            </p:cNvSpPr>
            <p:nvPr/>
          </p:nvSpPr>
          <p:spPr bwMode="auto">
            <a:xfrm rot="21227924">
              <a:off x="7270221" y="1573418"/>
              <a:ext cx="17452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trees</a:t>
              </a:r>
            </a:p>
          </p:txBody>
        </p:sp>
        <p:sp>
          <p:nvSpPr>
            <p:cNvPr id="42" name="Text Box 33">
              <a:extLst>
                <a:ext uri="{FF2B5EF4-FFF2-40B4-BE49-F238E27FC236}">
                  <a16:creationId xmlns:a16="http://schemas.microsoft.com/office/drawing/2014/main" id="{274EFC60-431F-2D45-B5B6-F0C41219C8AC}"/>
                </a:ext>
              </a:extLst>
            </p:cNvPr>
            <p:cNvSpPr txBox="1">
              <a:spLocks noChangeArrowheads="1"/>
            </p:cNvSpPr>
            <p:nvPr/>
          </p:nvSpPr>
          <p:spPr bwMode="auto">
            <a:xfrm rot="826113">
              <a:off x="9424344" y="1643190"/>
              <a:ext cx="132569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woods</a:t>
              </a:r>
            </a:p>
          </p:txBody>
        </p:sp>
        <p:sp>
          <p:nvSpPr>
            <p:cNvPr id="43" name="Text Box 33">
              <a:extLst>
                <a:ext uri="{FF2B5EF4-FFF2-40B4-BE49-F238E27FC236}">
                  <a16:creationId xmlns:a16="http://schemas.microsoft.com/office/drawing/2014/main" id="{C9BAFA12-F69E-3E44-A247-F52788A0BB70}"/>
                </a:ext>
              </a:extLst>
            </p:cNvPr>
            <p:cNvSpPr txBox="1">
              <a:spLocks noChangeArrowheads="1"/>
            </p:cNvSpPr>
            <p:nvPr/>
          </p:nvSpPr>
          <p:spPr bwMode="auto">
            <a:xfrm rot="21386463">
              <a:off x="5912433" y="5560523"/>
              <a:ext cx="348012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forest</a:t>
              </a:r>
            </a:p>
          </p:txBody>
        </p:sp>
      </p:grpSp>
      <p:cxnSp>
        <p:nvCxnSpPr>
          <p:cNvPr id="48" name="Straight Arrow Connector 47">
            <a:extLst>
              <a:ext uri="{FF2B5EF4-FFF2-40B4-BE49-F238E27FC236}">
                <a16:creationId xmlns:a16="http://schemas.microsoft.com/office/drawing/2014/main" id="{7EC0AB23-FA55-4249-8EDE-A4A1CABAE0C6}"/>
              </a:ext>
            </a:extLst>
          </p:cNvPr>
          <p:cNvCxnSpPr>
            <a:cxnSpLocks/>
          </p:cNvCxnSpPr>
          <p:nvPr/>
        </p:nvCxnSpPr>
        <p:spPr>
          <a:xfrm>
            <a:off x="2371899" y="3368013"/>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0984ACA2-ACE1-9044-88C9-F134DAACE539}"/>
              </a:ext>
            </a:extLst>
          </p:cNvPr>
          <p:cNvSpPr/>
          <p:nvPr/>
        </p:nvSpPr>
        <p:spPr>
          <a:xfrm>
            <a:off x="6933315" y="3299651"/>
            <a:ext cx="1396201" cy="75546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 Box 15">
            <a:extLst>
              <a:ext uri="{FF2B5EF4-FFF2-40B4-BE49-F238E27FC236}">
                <a16:creationId xmlns:a16="http://schemas.microsoft.com/office/drawing/2014/main" id="{DFB95A8F-1269-0A45-8B60-B8CBC4A4DA53}"/>
              </a:ext>
            </a:extLst>
          </p:cNvPr>
          <p:cNvSpPr txBox="1">
            <a:spLocks noChangeArrowheads="1"/>
          </p:cNvSpPr>
          <p:nvPr/>
        </p:nvSpPr>
        <p:spPr bwMode="auto">
          <a:xfrm>
            <a:off x="7045596" y="3341920"/>
            <a:ext cx="11216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Start with audience and purpose</a:t>
            </a:r>
          </a:p>
        </p:txBody>
      </p:sp>
      <p:sp>
        <p:nvSpPr>
          <p:cNvPr id="51" name="Rectangle 50">
            <a:extLst>
              <a:ext uri="{FF2B5EF4-FFF2-40B4-BE49-F238E27FC236}">
                <a16:creationId xmlns:a16="http://schemas.microsoft.com/office/drawing/2014/main" id="{3DD3CBCC-819E-EB43-824D-016FB24B0CEB}"/>
              </a:ext>
            </a:extLst>
          </p:cNvPr>
          <p:cNvSpPr/>
          <p:nvPr/>
        </p:nvSpPr>
        <p:spPr>
          <a:xfrm>
            <a:off x="666981" y="661381"/>
            <a:ext cx="2478853" cy="141514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sz="1600" dirty="0">
                <a:solidFill>
                  <a:prstClr val="white"/>
                </a:solidFill>
                <a:latin typeface="Comic Sans MS" panose="030F0902030302020204" pitchFamily="66" charset="0"/>
              </a:rPr>
              <a:t>Teacher modelling: Planning, drafting, writing, editing</a:t>
            </a:r>
          </a:p>
        </p:txBody>
      </p:sp>
      <p:sp>
        <p:nvSpPr>
          <p:cNvPr id="52" name="TextBox 51">
            <a:extLst>
              <a:ext uri="{FF2B5EF4-FFF2-40B4-BE49-F238E27FC236}">
                <a16:creationId xmlns:a16="http://schemas.microsoft.com/office/drawing/2014/main" id="{933473AC-0F53-F944-8768-516B6247AA7F}"/>
              </a:ext>
            </a:extLst>
          </p:cNvPr>
          <p:cNvSpPr txBox="1"/>
          <p:nvPr/>
        </p:nvSpPr>
        <p:spPr>
          <a:xfrm>
            <a:off x="666610" y="5419731"/>
            <a:ext cx="3816489" cy="430887"/>
          </a:xfrm>
          <a:prstGeom prst="rect">
            <a:avLst/>
          </a:prstGeom>
          <a:noFill/>
        </p:spPr>
        <p:txBody>
          <a:bodyPr wrap="square">
            <a:spAutoFit/>
          </a:bodyPr>
          <a:lstStyle/>
          <a:p>
            <a:pPr>
              <a:spcBef>
                <a:spcPct val="50000"/>
              </a:spcBef>
            </a:pPr>
            <a:r>
              <a:rPr lang="en-GB" altLang="en-US" sz="2200" b="1" dirty="0">
                <a:solidFill>
                  <a:srgbClr val="0070C0"/>
                </a:solidFill>
                <a:latin typeface="Comic Sans MS" panose="030F0902030302020204" pitchFamily="66" charset="0"/>
              </a:rPr>
              <a:t>Who is your audience?</a:t>
            </a:r>
          </a:p>
        </p:txBody>
      </p:sp>
      <p:grpSp>
        <p:nvGrpSpPr>
          <p:cNvPr id="2" name="Group 1">
            <a:extLst>
              <a:ext uri="{FF2B5EF4-FFF2-40B4-BE49-F238E27FC236}">
                <a16:creationId xmlns:a16="http://schemas.microsoft.com/office/drawing/2014/main" id="{EBB5656F-60E4-0046-B436-144D21D3EC37}"/>
              </a:ext>
            </a:extLst>
          </p:cNvPr>
          <p:cNvGrpSpPr/>
          <p:nvPr/>
        </p:nvGrpSpPr>
        <p:grpSpPr>
          <a:xfrm>
            <a:off x="5787270" y="3362190"/>
            <a:ext cx="3537747" cy="1077329"/>
            <a:chOff x="5775952" y="-1588329"/>
            <a:chExt cx="3537747" cy="1077329"/>
          </a:xfrm>
        </p:grpSpPr>
        <p:sp>
          <p:nvSpPr>
            <p:cNvPr id="45" name="Text Box 16">
              <a:extLst>
                <a:ext uri="{FF2B5EF4-FFF2-40B4-BE49-F238E27FC236}">
                  <a16:creationId xmlns:a16="http://schemas.microsoft.com/office/drawing/2014/main" id="{C07EAA95-5AEB-444E-8CE6-5774547C6073}"/>
                </a:ext>
              </a:extLst>
            </p:cNvPr>
            <p:cNvSpPr txBox="1">
              <a:spLocks noChangeArrowheads="1"/>
            </p:cNvSpPr>
            <p:nvPr/>
          </p:nvSpPr>
          <p:spPr bwMode="auto">
            <a:xfrm rot="704613">
              <a:off x="8292625" y="-1588329"/>
              <a:ext cx="10210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Be entertained</a:t>
              </a:r>
            </a:p>
          </p:txBody>
        </p:sp>
        <p:sp>
          <p:nvSpPr>
            <p:cNvPr id="47" name="Text Box 18">
              <a:extLst>
                <a:ext uri="{FF2B5EF4-FFF2-40B4-BE49-F238E27FC236}">
                  <a16:creationId xmlns:a16="http://schemas.microsoft.com/office/drawing/2014/main" id="{0AEFAD15-C02A-4343-AF95-39BA115B090E}"/>
                </a:ext>
              </a:extLst>
            </p:cNvPr>
            <p:cNvSpPr txBox="1">
              <a:spLocks noChangeArrowheads="1"/>
            </p:cNvSpPr>
            <p:nvPr/>
          </p:nvSpPr>
          <p:spPr bwMode="auto">
            <a:xfrm rot="21295211">
              <a:off x="5775952" y="-1302738"/>
              <a:ext cx="133793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 enjoy</a:t>
              </a:r>
              <a:br>
                <a:rPr lang="en-GB" altLang="en-US" sz="1200" dirty="0">
                  <a:solidFill>
                    <a:srgbClr val="414042"/>
                  </a:solidFill>
                  <a:ea typeface="MS PGothic" panose="020B0600070205080204" pitchFamily="34" charset="-128"/>
                </a:rPr>
              </a:br>
              <a:r>
                <a:rPr lang="en-GB" altLang="en-US" sz="1200" dirty="0">
                  <a:solidFill>
                    <a:srgbClr val="414042"/>
                  </a:solidFill>
                  <a:ea typeface="MS PGothic" panose="020B0600070205080204" pitchFamily="34" charset="-128"/>
                </a:rPr>
                <a:t>the poem</a:t>
              </a:r>
            </a:p>
          </p:txBody>
        </p:sp>
        <p:sp>
          <p:nvSpPr>
            <p:cNvPr id="55" name="Text Box 19">
              <a:extLst>
                <a:ext uri="{FF2B5EF4-FFF2-40B4-BE49-F238E27FC236}">
                  <a16:creationId xmlns:a16="http://schemas.microsoft.com/office/drawing/2014/main" id="{6E9635B9-D547-BC4C-9284-2CFEC1A771BC}"/>
                </a:ext>
              </a:extLst>
            </p:cNvPr>
            <p:cNvSpPr txBox="1">
              <a:spLocks noChangeArrowheads="1"/>
            </p:cNvSpPr>
            <p:nvPr/>
          </p:nvSpPr>
          <p:spPr bwMode="auto">
            <a:xfrm rot="21210022">
              <a:off x="6707659" y="-787999"/>
              <a:ext cx="182487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 perform the poem</a:t>
              </a:r>
            </a:p>
          </p:txBody>
        </p:sp>
      </p:grpSp>
    </p:spTree>
    <p:extLst>
      <p:ext uri="{BB962C8B-B14F-4D97-AF65-F5344CB8AC3E}">
        <p14:creationId xmlns:p14="http://schemas.microsoft.com/office/powerpoint/2010/main" val="144457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5DD24525-113E-6F42-9AD5-20B1966E3E54}"/>
              </a:ext>
            </a:extLst>
          </p:cNvPr>
          <p:cNvGrpSpPr/>
          <p:nvPr/>
        </p:nvGrpSpPr>
        <p:grpSpPr>
          <a:xfrm>
            <a:off x="1313543" y="2158680"/>
            <a:ext cx="9572171" cy="2926839"/>
            <a:chOff x="1313543" y="2158680"/>
            <a:chExt cx="9572171" cy="2926839"/>
          </a:xfrm>
        </p:grpSpPr>
        <p:sp>
          <p:nvSpPr>
            <p:cNvPr id="13" name="Rectangle 12">
              <a:extLst>
                <a:ext uri="{FF2B5EF4-FFF2-40B4-BE49-F238E27FC236}">
                  <a16:creationId xmlns:a16="http://schemas.microsoft.com/office/drawing/2014/main" id="{2F3016CF-0F8E-C641-8B31-8473FA0AF9A3}"/>
                </a:ext>
              </a:extLst>
            </p:cNvPr>
            <p:cNvSpPr/>
            <p:nvPr/>
          </p:nvSpPr>
          <p:spPr>
            <a:xfrm>
              <a:off x="1313543" y="2158680"/>
              <a:ext cx="9572171" cy="29268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6" name="Picture 9">
              <a:extLst>
                <a:ext uri="{FF2B5EF4-FFF2-40B4-BE49-F238E27FC236}">
                  <a16:creationId xmlns:a16="http://schemas.microsoft.com/office/drawing/2014/main" id="{3377085D-BB8B-0E49-8330-169637330A03}"/>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16" t="2230" r="5878" b="31609"/>
            <a:stretch/>
          </p:blipFill>
          <p:spPr bwMode="auto">
            <a:xfrm>
              <a:off x="1396103" y="2225346"/>
              <a:ext cx="3078741" cy="2795095"/>
            </a:xfrm>
            <a:prstGeom prst="rect">
              <a:avLst/>
            </a:prstGeom>
            <a:noFill/>
            <a:ln w="28575">
              <a:noFill/>
              <a:miter lim="800000"/>
              <a:headEnd/>
              <a:tailEnd/>
            </a:ln>
            <a:extLst>
              <a:ext uri="{909E8E84-426E-40DD-AFC4-6F175D3DCCD1}">
                <a14:hiddenFill xmlns:a14="http://schemas.microsoft.com/office/drawing/2010/main">
                  <a:solidFill>
                    <a:srgbClr val="FFFFFF"/>
                  </a:solidFill>
                </a14:hiddenFill>
              </a:ext>
            </a:extLst>
          </p:spPr>
        </p:pic>
        <p:pic>
          <p:nvPicPr>
            <p:cNvPr id="18" name="Picture 7" descr="tall trees with dried leaves on ground">
              <a:extLst>
                <a:ext uri="{FF2B5EF4-FFF2-40B4-BE49-F238E27FC236}">
                  <a16:creationId xmlns:a16="http://schemas.microsoft.com/office/drawing/2014/main" id="{A18F7066-8E51-5842-A439-BE2B78F071E1}"/>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26316" t="1547" r="15391" b="18905"/>
            <a:stretch/>
          </p:blipFill>
          <p:spPr bwMode="auto">
            <a:xfrm>
              <a:off x="4552200" y="2216016"/>
              <a:ext cx="3084339" cy="280724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1">
              <a:extLst>
                <a:ext uri="{FF2B5EF4-FFF2-40B4-BE49-F238E27FC236}">
                  <a16:creationId xmlns:a16="http://schemas.microsoft.com/office/drawing/2014/main" id="{234E9D47-1FCE-8746-A828-D19D7CE02208}"/>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1" r="2510" b="4218"/>
            <a:stretch/>
          </p:blipFill>
          <p:spPr bwMode="auto">
            <a:xfrm>
              <a:off x="7704834" y="2225347"/>
              <a:ext cx="3084339" cy="27985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9" name="Title 1">
            <a:extLst>
              <a:ext uri="{FF2B5EF4-FFF2-40B4-BE49-F238E27FC236}">
                <a16:creationId xmlns:a16="http://schemas.microsoft.com/office/drawing/2014/main" id="{BBF3EE88-6439-A44A-A2C5-F6AC1C8811A1}"/>
              </a:ext>
            </a:extLst>
          </p:cNvPr>
          <p:cNvSpPr txBox="1">
            <a:spLocks/>
          </p:cNvSpPr>
          <p:nvPr/>
        </p:nvSpPr>
        <p:spPr>
          <a:xfrm>
            <a:off x="2559" y="539456"/>
            <a:ext cx="12192002" cy="1000274"/>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3200" b="1" dirty="0">
                <a:solidFill>
                  <a:schemeClr val="bg1"/>
                </a:solidFill>
                <a:latin typeface="Comic Sans MS" panose="030F0902030302020204" pitchFamily="66" charset="0"/>
                <a:cs typeface="Arial" panose="020B0604020202020204" pitchFamily="34" charset="0"/>
              </a:rPr>
              <a:t>Robin Hood</a:t>
            </a:r>
          </a:p>
          <a:p>
            <a:pPr algn="ctr">
              <a:lnSpc>
                <a:spcPct val="100000"/>
              </a:lnSpc>
              <a:spcBef>
                <a:spcPts val="600"/>
              </a:spcBef>
            </a:pPr>
            <a:r>
              <a:rPr lang="en-GB" sz="2200" dirty="0">
                <a:solidFill>
                  <a:schemeClr val="bg1"/>
                </a:solidFill>
                <a:latin typeface="Comic Sans MS" panose="030F0702030302020204" pitchFamily="66" charset="0"/>
              </a:rPr>
              <a:t>Poetry</a:t>
            </a:r>
            <a:endParaRPr lang="en-GB" sz="2200" b="1" dirty="0">
              <a:solidFill>
                <a:schemeClr val="bg1"/>
              </a:solidFill>
              <a:latin typeface="Comic Sans MS" panose="030F0902030302020204" pitchFamily="66" charset="0"/>
              <a:cs typeface="Arial" panose="020B0604020202020204" pitchFamily="34" charset="0"/>
            </a:endParaRPr>
          </a:p>
        </p:txBody>
      </p:sp>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1188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10004680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1" y="1447158"/>
            <a:ext cx="6597510" cy="4438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see in the writing, focusing on the needs of the children in your class. Allow children to work in pairs or small groups to discuss and rehearse elements of writing. Make use of a working wall or writing journal to record examples of good practice.</a:t>
            </a:r>
          </a:p>
        </p:txBody>
      </p:sp>
      <p:sp>
        <p:nvSpPr>
          <p:cNvPr id="4" name="Subtitle 2">
            <a:extLst>
              <a:ext uri="{FF2B5EF4-FFF2-40B4-BE49-F238E27FC236}">
                <a16:creationId xmlns:a16="http://schemas.microsoft.com/office/drawing/2014/main" id="{29005D0C-3A3F-EC44-BF68-40F4DE52F3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cs typeface="Arial" panose="020B0604020202020204" pitchFamily="34" charset="0"/>
              </a:rPr>
              <a:t>Phase 2</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29343295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18" name="Rectangle 17">
            <a:extLst>
              <a:ext uri="{FF2B5EF4-FFF2-40B4-BE49-F238E27FC236}">
                <a16:creationId xmlns:a16="http://schemas.microsoft.com/office/drawing/2014/main" id="{5D55B2CB-8109-DC46-A9AF-0DCA27CA7020}"/>
              </a:ext>
            </a:extLst>
          </p:cNvPr>
          <p:cNvSpPr>
            <a:spLocks noChangeArrowheads="1"/>
          </p:cNvSpPr>
          <p:nvPr/>
        </p:nvSpPr>
        <p:spPr bwMode="auto">
          <a:xfrm>
            <a:off x="435731" y="4297922"/>
            <a:ext cx="11366014"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30000"/>
              </a:spcBef>
              <a:buFontTx/>
              <a:buNone/>
            </a:pPr>
            <a:r>
              <a:rPr lang="en-GB" altLang="en-US" sz="2000" dirty="0">
                <a:solidFill>
                  <a:srgbClr val="414042"/>
                </a:solidFill>
              </a:rPr>
              <a:t>Supporting comments for the reading phase  used with kind permission of</a:t>
            </a:r>
            <a:br>
              <a:rPr lang="en-GB" altLang="en-US" sz="2000" dirty="0">
                <a:solidFill>
                  <a:srgbClr val="0070C0"/>
                </a:solidFill>
              </a:rPr>
            </a:br>
            <a:r>
              <a:rPr lang="en-GB" altLang="en-US" sz="2000" dirty="0">
                <a:solidFill>
                  <a:srgbClr val="0070C0"/>
                </a:solidFill>
                <a:hlinkClick r:id="rId3">
                  <a:extLst>
                    <a:ext uri="{A12FA001-AC4F-418D-AE19-62706E023703}">
                      <ahyp:hlinkClr xmlns:ahyp="http://schemas.microsoft.com/office/drawing/2018/hyperlinkcolor" val="tx"/>
                    </a:ext>
                  </a:extLst>
                </a:hlinkClick>
              </a:rPr>
              <a:t>https://jamesdurran.blog/</a:t>
            </a:r>
            <a:r>
              <a:rPr lang="en-GB" altLang="en-US" sz="2000" dirty="0">
                <a:solidFill>
                  <a:srgbClr val="0070C0"/>
                </a:solidFill>
              </a:rPr>
              <a:t> </a:t>
            </a:r>
          </a:p>
        </p:txBody>
      </p:sp>
      <p:sp>
        <p:nvSpPr>
          <p:cNvPr id="30" name="Text Box 4">
            <a:extLst>
              <a:ext uri="{FF2B5EF4-FFF2-40B4-BE49-F238E27FC236}">
                <a16:creationId xmlns:a16="http://schemas.microsoft.com/office/drawing/2014/main" id="{8BE53EB5-F081-B24D-A48F-358F6FC2FCFC}"/>
              </a:ext>
            </a:extLst>
          </p:cNvPr>
          <p:cNvSpPr txBox="1">
            <a:spLocks noChangeArrowheads="1"/>
          </p:cNvSpPr>
          <p:nvPr/>
        </p:nvSpPr>
        <p:spPr bwMode="auto">
          <a:xfrm>
            <a:off x="-1" y="2954810"/>
            <a:ext cx="12191999" cy="766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000" dirty="0">
                <a:solidFill>
                  <a:srgbClr val="414042"/>
                </a:solidFill>
              </a:rPr>
              <a:t>Original illustrations by Stella Perrett, Radical Cartoons</a:t>
            </a:r>
            <a:br>
              <a:rPr lang="en-GB" altLang="en-US" sz="2000" dirty="0"/>
            </a:br>
            <a:r>
              <a:rPr lang="en-GB" altLang="en-US" sz="2000" dirty="0">
                <a:solidFill>
                  <a:srgbClr val="0563C1"/>
                </a:solidFill>
                <a:hlinkClick r:id="rId4">
                  <a:extLst>
                    <a:ext uri="{A12FA001-AC4F-418D-AE19-62706E023703}">
                      <ahyp:hlinkClr xmlns:ahyp="http://schemas.microsoft.com/office/drawing/2018/hyperlinkcolor" val="tx"/>
                    </a:ext>
                  </a:extLst>
                </a:hlinkClick>
              </a:rPr>
              <a:t>https</a:t>
            </a:r>
            <a:r>
              <a:rPr lang="en-GB" altLang="en-US" sz="2000" dirty="0">
                <a:solidFill>
                  <a:srgbClr val="0070C0"/>
                </a:solidFill>
                <a:hlinkClick r:id="rId4">
                  <a:extLst>
                    <a:ext uri="{A12FA001-AC4F-418D-AE19-62706E023703}">
                      <ahyp:hlinkClr xmlns:ahyp="http://schemas.microsoft.com/office/drawing/2018/hyperlinkcolor" val="tx"/>
                    </a:ext>
                  </a:extLst>
                </a:hlinkClick>
              </a:rPr>
              <a:t>://www.radicalcartoons.com/</a:t>
            </a:r>
            <a:endParaRPr lang="en-GB" altLang="en-US" sz="2000" dirty="0">
              <a:solidFill>
                <a:srgbClr val="414042"/>
              </a:solidFill>
            </a:endParaRPr>
          </a:p>
          <a:p>
            <a:pPr eaLnBrk="1" hangingPunct="1">
              <a:spcBef>
                <a:spcPct val="50000"/>
              </a:spcBef>
              <a:buFontTx/>
              <a:buNone/>
            </a:pPr>
            <a:endParaRPr lang="en-GB" altLang="en-US" sz="2000" dirty="0"/>
          </a:p>
        </p:txBody>
      </p:sp>
      <p:grpSp>
        <p:nvGrpSpPr>
          <p:cNvPr id="2" name="Group 1">
            <a:extLst>
              <a:ext uri="{FF2B5EF4-FFF2-40B4-BE49-F238E27FC236}">
                <a16:creationId xmlns:a16="http://schemas.microsoft.com/office/drawing/2014/main" id="{EF142157-53BA-2C46-B1B2-31830A3A69C0}"/>
              </a:ext>
            </a:extLst>
          </p:cNvPr>
          <p:cNvGrpSpPr/>
          <p:nvPr/>
        </p:nvGrpSpPr>
        <p:grpSpPr>
          <a:xfrm>
            <a:off x="4041856" y="954488"/>
            <a:ext cx="4108287" cy="1843181"/>
            <a:chOff x="0" y="1926943"/>
            <a:chExt cx="8093293" cy="3631053"/>
          </a:xfrm>
        </p:grpSpPr>
        <p:pic>
          <p:nvPicPr>
            <p:cNvPr id="13" name="Picture 9">
              <a:extLst>
                <a:ext uri="{FF2B5EF4-FFF2-40B4-BE49-F238E27FC236}">
                  <a16:creationId xmlns:a16="http://schemas.microsoft.com/office/drawing/2014/main" id="{1530523B-AE97-D148-9D40-1D7D121BFD32}"/>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116" t="2230" r="5878" b="31609"/>
            <a:stretch/>
          </p:blipFill>
          <p:spPr bwMode="auto">
            <a:xfrm>
              <a:off x="0" y="1930603"/>
              <a:ext cx="3994589" cy="3626565"/>
            </a:xfrm>
            <a:prstGeom prst="rect">
              <a:avLst/>
            </a:prstGeom>
            <a:noFill/>
            <a:ln w="28575">
              <a:noFill/>
              <a:miter lim="800000"/>
              <a:headEnd/>
              <a:tailEnd/>
            </a:ln>
            <a:extLst>
              <a:ext uri="{909E8E84-426E-40DD-AFC4-6F175D3DCCD1}">
                <a14:hiddenFill xmlns:a14="http://schemas.microsoft.com/office/drawing/2010/main">
                  <a:solidFill>
                    <a:srgbClr val="FFFFFF"/>
                  </a:solidFill>
                </a14:hiddenFill>
              </a:ext>
            </a:extLst>
          </p:spPr>
        </p:pic>
        <p:pic>
          <p:nvPicPr>
            <p:cNvPr id="14" name="Picture 11">
              <a:extLst>
                <a:ext uri="{FF2B5EF4-FFF2-40B4-BE49-F238E27FC236}">
                  <a16:creationId xmlns:a16="http://schemas.microsoft.com/office/drawing/2014/main" id="{B9BC960A-E294-974B-8911-631784775E7F}"/>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1" r="2510" b="4218"/>
            <a:stretch/>
          </p:blipFill>
          <p:spPr bwMode="auto">
            <a:xfrm>
              <a:off x="4091441" y="1926943"/>
              <a:ext cx="4001852" cy="36310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803315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8CAA6FD9-6DA9-DF44-8524-40222F1CAE3D}"/>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Phase 3</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3" name="Rectangle 2">
            <a:extLst>
              <a:ext uri="{FF2B5EF4-FFF2-40B4-BE49-F238E27FC236}">
                <a16:creationId xmlns:a16="http://schemas.microsoft.com/office/drawing/2014/main" id="{E9BEAD52-6E88-1C4A-81A1-CF3FD16CBEC9}"/>
              </a:ext>
            </a:extLst>
          </p:cNvPr>
          <p:cNvSpPr/>
          <p:nvPr/>
        </p:nvSpPr>
        <p:spPr>
          <a:xfrm>
            <a:off x="873213" y="1474572"/>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 name="Rectangle 8">
            <a:extLst>
              <a:ext uri="{FF2B5EF4-FFF2-40B4-BE49-F238E27FC236}">
                <a16:creationId xmlns:a16="http://schemas.microsoft.com/office/drawing/2014/main" id="{7475B788-3337-E644-82E3-503A145D5DC1}"/>
              </a:ext>
            </a:extLst>
          </p:cNvPr>
          <p:cNvSpPr>
            <a:spLocks noChangeArrowheads="1"/>
          </p:cNvSpPr>
          <p:nvPr/>
        </p:nvSpPr>
        <p:spPr bwMode="auto">
          <a:xfrm>
            <a:off x="3954157" y="1383956"/>
            <a:ext cx="6461689" cy="4374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In this unit, the poems do not necessarily act as prescriptive models for children’s own writing. Rather, they should be used as inspiration for the children to create their own pieces after providing plenty of opportunities to strengthen children’s imagination and explore the creative process. In this way, the teacher modelling phase can be the teacher delving into their own interpretations of poems.</a:t>
            </a:r>
          </a:p>
        </p:txBody>
      </p:sp>
    </p:spTree>
    <p:extLst>
      <p:ext uri="{BB962C8B-B14F-4D97-AF65-F5344CB8AC3E}">
        <p14:creationId xmlns:p14="http://schemas.microsoft.com/office/powerpoint/2010/main" val="3651942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1062681"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Familiarisation with</a:t>
              </a:r>
              <a:br>
                <a:rPr lang="en-GB" altLang="en-US" sz="1400" dirty="0">
                  <a:solidFill>
                    <a:srgbClr val="414042"/>
                  </a:solidFill>
                </a:rPr>
              </a:br>
              <a:r>
                <a:rPr lang="en-GB" altLang="en-US" sz="1400" dirty="0">
                  <a:solidFill>
                    <a:srgbClr val="414042"/>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Teacher</a:t>
              </a:r>
              <a:br>
                <a:rPr lang="en-GB" altLang="en-US" sz="1400" dirty="0">
                  <a:solidFill>
                    <a:srgbClr val="414042"/>
                  </a:solidFill>
                </a:rPr>
              </a:br>
              <a:r>
                <a:rPr lang="en-GB" altLang="en-US" sz="1400" dirty="0">
                  <a:solidFill>
                    <a:srgbClr val="414042"/>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414042"/>
                  </a:solidFill>
                </a:rPr>
                <a:t>Teacher scribing</a:t>
              </a:r>
            </a:p>
            <a:p>
              <a:pPr algn="ctr" eaLnBrk="1" hangingPunct="1">
                <a:spcBef>
                  <a:spcPts val="500"/>
                </a:spcBef>
                <a:buFontTx/>
                <a:buNone/>
              </a:pPr>
              <a:r>
                <a:rPr lang="en-GB" altLang="en-US" sz="1400" dirty="0">
                  <a:solidFill>
                    <a:srgbClr val="414042"/>
                  </a:solidFill>
                </a:rPr>
                <a:t>Supported writing</a:t>
              </a:r>
            </a:p>
            <a:p>
              <a:pPr algn="ctr" eaLnBrk="1" hangingPunct="1">
                <a:spcBef>
                  <a:spcPts val="500"/>
                </a:spcBef>
                <a:buFontTx/>
                <a:buNone/>
              </a:pPr>
              <a:r>
                <a:rPr lang="en-GB" altLang="en-US" sz="1400" dirty="0">
                  <a:solidFill>
                    <a:srgbClr val="414042"/>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4">
            <a:extLst>
              <a:ext uri="{FF2B5EF4-FFF2-40B4-BE49-F238E27FC236}">
                <a16:creationId xmlns:a16="http://schemas.microsoft.com/office/drawing/2014/main" id="{A5AF9470-C333-F54B-B452-9BFFDBA944D4}"/>
              </a:ext>
            </a:extLst>
          </p:cNvPr>
          <p:cNvSpPr>
            <a:spLocks noChangeArrowheads="1"/>
          </p:cNvSpPr>
          <p:nvPr/>
        </p:nvSpPr>
        <p:spPr bwMode="auto">
          <a:xfrm>
            <a:off x="5232246" y="839296"/>
            <a:ext cx="6128501" cy="5392445"/>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US" altLang="en-US" sz="1800" dirty="0">
                <a:solidFill>
                  <a:srgbClr val="414042"/>
                </a:solidFill>
                <a:ea typeface="Microsoft YaHei" panose="020B0503020204020204" pitchFamily="34" charset="-122"/>
              </a:rPr>
              <a:t>The activities in this unit of work support different approaches to poetry but teachers will identify further opportunities to meet the needs of the children in their classes. </a:t>
            </a:r>
          </a:p>
          <a:p>
            <a:pPr indent="0">
              <a:spcBef>
                <a:spcPts val="1500"/>
              </a:spcBef>
              <a:buNone/>
            </a:pPr>
            <a:r>
              <a:rPr lang="en-US" altLang="en-US" sz="1800" dirty="0">
                <a:solidFill>
                  <a:srgbClr val="414042"/>
                </a:solidFill>
                <a:ea typeface="Microsoft YaHei" panose="020B0503020204020204" pitchFamily="34" charset="-122"/>
              </a:rPr>
              <a:t>It is not intended to be a prescriptive unit of work where all activities are worked through slavishly, but rather as a repository of possible teaching opportunities. Teachers should select from, and adapt, the range of suggested activities to meet the needs of the children they teach.</a:t>
            </a:r>
          </a:p>
          <a:p>
            <a:pPr indent="0">
              <a:spcBef>
                <a:spcPts val="1500"/>
              </a:spcBef>
              <a:buNone/>
            </a:pPr>
            <a:r>
              <a:rPr lang="en-US" altLang="en-US" sz="1800" dirty="0">
                <a:solidFill>
                  <a:srgbClr val="414042"/>
                </a:solidFill>
                <a:ea typeface="Microsoft YaHei" panose="020B0503020204020204" pitchFamily="34" charset="-122"/>
              </a:rPr>
              <a:t>The opportunity to teach the reading, performance, enjoyment of, and writing poetry is linked to the traditional </a:t>
            </a:r>
            <a:r>
              <a:rPr lang="en-US" altLang="en-US" sz="1800" i="1" dirty="0">
                <a:solidFill>
                  <a:srgbClr val="414042"/>
                </a:solidFill>
                <a:ea typeface="Microsoft YaHei" panose="020B0503020204020204" pitchFamily="34" charset="-122"/>
              </a:rPr>
              <a:t>tale of Robin Hood </a:t>
            </a:r>
            <a:r>
              <a:rPr lang="en-US" altLang="en-US" sz="1800" dirty="0">
                <a:solidFill>
                  <a:srgbClr val="414042"/>
                </a:solidFill>
                <a:ea typeface="Microsoft YaHei" panose="020B0503020204020204" pitchFamily="34" charset="-122"/>
              </a:rPr>
              <a:t>and his environment.</a:t>
            </a:r>
          </a:p>
          <a:p>
            <a:pPr indent="0">
              <a:spcBef>
                <a:spcPts val="1500"/>
              </a:spcBef>
              <a:buNone/>
            </a:pPr>
            <a:r>
              <a:rPr lang="en-US" altLang="en-US" sz="1800" dirty="0">
                <a:solidFill>
                  <a:srgbClr val="414042"/>
                </a:solidFill>
                <a:ea typeface="Microsoft YaHei" panose="020B0503020204020204" pitchFamily="34" charset="-122"/>
              </a:rPr>
              <a:t>Some slides contain additional teacher guidance in the ‘Notes’ area of the slides which will not be visible to the children.</a:t>
            </a:r>
          </a:p>
        </p:txBody>
      </p:sp>
      <p:sp>
        <p:nvSpPr>
          <p:cNvPr id="20" name="Text Box 21">
            <a:extLst>
              <a:ext uri="{FF2B5EF4-FFF2-40B4-BE49-F238E27FC236}">
                <a16:creationId xmlns:a16="http://schemas.microsoft.com/office/drawing/2014/main" id="{6E04B45E-7A4B-EE43-8DE8-19BC1B95594C}"/>
              </a:ext>
            </a:extLst>
          </p:cNvPr>
          <p:cNvSpPr txBox="1">
            <a:spLocks noChangeArrowheads="1"/>
          </p:cNvSpPr>
          <p:nvPr/>
        </p:nvSpPr>
        <p:spPr bwMode="auto">
          <a:xfrm>
            <a:off x="531813" y="6140450"/>
            <a:ext cx="4081462"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latin typeface="Arial" panose="020B0604020202020204" pitchFamily="34" charset="0"/>
              </a:rPr>
              <a:t>Diagram from Raising Boys’ Achievements in Writing UKLA 2014 </a:t>
            </a:r>
          </a:p>
        </p:txBody>
      </p:sp>
    </p:spTree>
    <p:extLst>
      <p:ext uri="{BB962C8B-B14F-4D97-AF65-F5344CB8AC3E}">
        <p14:creationId xmlns:p14="http://schemas.microsoft.com/office/powerpoint/2010/main" val="1600490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a:extLst>
              <a:ext uri="{FF2B5EF4-FFF2-40B4-BE49-F238E27FC236}">
                <a16:creationId xmlns:a16="http://schemas.microsoft.com/office/drawing/2014/main" id="{D81BD5C1-1406-4441-A93F-E728BF277D6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522"/>
            <a:ext cx="5316070" cy="6857478"/>
          </a:xfrm>
          <a:prstGeom prst="rect">
            <a:avLst/>
          </a:prstGeom>
          <a:noFill/>
          <a:ln w="28575">
            <a:noFill/>
            <a:miter lim="800000"/>
            <a:headEnd/>
            <a:tailEnd/>
          </a:ln>
          <a:extLst>
            <a:ext uri="{909E8E84-426E-40DD-AFC4-6F175D3DCCD1}">
              <a14:hiddenFill xmlns:a14="http://schemas.microsoft.com/office/drawing/2010/main">
                <a:solidFill>
                  <a:srgbClr val="FFFFFF"/>
                </a:solidFill>
              </a14:hiddenFill>
            </a:ext>
          </a:extLst>
        </p:spPr>
      </p:pic>
      <p:sp>
        <p:nvSpPr>
          <p:cNvPr id="11" name="Title 1">
            <a:extLst>
              <a:ext uri="{FF2B5EF4-FFF2-40B4-BE49-F238E27FC236}">
                <a16:creationId xmlns:a16="http://schemas.microsoft.com/office/drawing/2014/main" id="{CB25E068-11D1-CE4B-85D3-288B1EF2CB92}"/>
              </a:ext>
            </a:extLst>
          </p:cNvPr>
          <p:cNvSpPr txBox="1">
            <a:spLocks/>
          </p:cNvSpPr>
          <p:nvPr/>
        </p:nvSpPr>
        <p:spPr>
          <a:xfrm>
            <a:off x="5316070" y="2434508"/>
            <a:ext cx="6875930" cy="193899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Robin Hood</a:t>
            </a:r>
          </a:p>
          <a:p>
            <a:pPr algn="ctr">
              <a:lnSpc>
                <a:spcPct val="100000"/>
              </a:lnSpc>
              <a:spcBef>
                <a:spcPts val="600"/>
              </a:spcBef>
            </a:pPr>
            <a:r>
              <a:rPr lang="en-GB" sz="3000" dirty="0">
                <a:solidFill>
                  <a:schemeClr val="bg1"/>
                </a:solidFill>
                <a:latin typeface="Comic Sans MS" panose="030F0702030302020204" pitchFamily="66" charset="0"/>
              </a:rPr>
              <a:t>Poetry</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123447590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18806</TotalTime>
  <Words>6608</Words>
  <Application>Microsoft Office PowerPoint</Application>
  <PresentationFormat>Widescreen</PresentationFormat>
  <Paragraphs>758</Paragraphs>
  <Slides>60</Slides>
  <Notes>52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60</vt:i4>
      </vt:variant>
    </vt:vector>
  </HeadingPairs>
  <TitlesOfParts>
    <vt:vector size="68" baseType="lpstr">
      <vt:lpstr>Arial</vt:lpstr>
      <vt:lpstr>Arial Rounded MT Bold</vt:lpstr>
      <vt:lpstr>Calibri</vt:lpstr>
      <vt:lpstr>Calibri Light</vt:lpstr>
      <vt:lpstr>Comic Sans MS</vt:lpstr>
      <vt:lpstr>Times New Roman</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1938</cp:revision>
  <dcterms:created xsi:type="dcterms:W3CDTF">2021-01-11T17:47:06Z</dcterms:created>
  <dcterms:modified xsi:type="dcterms:W3CDTF">2023-04-07T12:57:13Z</dcterms:modified>
</cp:coreProperties>
</file>