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111"/>
  </p:notesMasterIdLst>
  <p:sldIdLst>
    <p:sldId id="274" r:id="rId3"/>
    <p:sldId id="277" r:id="rId4"/>
    <p:sldId id="278" r:id="rId5"/>
    <p:sldId id="279" r:id="rId6"/>
    <p:sldId id="280" r:id="rId7"/>
    <p:sldId id="385" r:id="rId8"/>
    <p:sldId id="410" r:id="rId9"/>
    <p:sldId id="283" r:id="rId10"/>
    <p:sldId id="594" r:id="rId11"/>
    <p:sldId id="595" r:id="rId12"/>
    <p:sldId id="285" r:id="rId13"/>
    <p:sldId id="286" r:id="rId14"/>
    <p:sldId id="596" r:id="rId15"/>
    <p:sldId id="288" r:id="rId16"/>
    <p:sldId id="525" r:id="rId17"/>
    <p:sldId id="597" r:id="rId18"/>
    <p:sldId id="598" r:id="rId19"/>
    <p:sldId id="599" r:id="rId20"/>
    <p:sldId id="600" r:id="rId21"/>
    <p:sldId id="601" r:id="rId22"/>
    <p:sldId id="302" r:id="rId23"/>
    <p:sldId id="602" r:id="rId24"/>
    <p:sldId id="603" r:id="rId25"/>
    <p:sldId id="604" r:id="rId26"/>
    <p:sldId id="532" r:id="rId27"/>
    <p:sldId id="605" r:id="rId28"/>
    <p:sldId id="606" r:id="rId29"/>
    <p:sldId id="607" r:id="rId30"/>
    <p:sldId id="608" r:id="rId31"/>
    <p:sldId id="609" r:id="rId32"/>
    <p:sldId id="610" r:id="rId33"/>
    <p:sldId id="611" r:id="rId34"/>
    <p:sldId id="612" r:id="rId35"/>
    <p:sldId id="613" r:id="rId36"/>
    <p:sldId id="614" r:id="rId37"/>
    <p:sldId id="615" r:id="rId38"/>
    <p:sldId id="616" r:id="rId39"/>
    <p:sldId id="617" r:id="rId40"/>
    <p:sldId id="618" r:id="rId41"/>
    <p:sldId id="619" r:id="rId42"/>
    <p:sldId id="620" r:id="rId43"/>
    <p:sldId id="621" r:id="rId44"/>
    <p:sldId id="623" r:id="rId45"/>
    <p:sldId id="622" r:id="rId46"/>
    <p:sldId id="624" r:id="rId47"/>
    <p:sldId id="682" r:id="rId48"/>
    <p:sldId id="625" r:id="rId49"/>
    <p:sldId id="626" r:id="rId50"/>
    <p:sldId id="419" r:id="rId51"/>
    <p:sldId id="305" r:id="rId52"/>
    <p:sldId id="541" r:id="rId53"/>
    <p:sldId id="627" r:id="rId54"/>
    <p:sldId id="628" r:id="rId55"/>
    <p:sldId id="630" r:id="rId56"/>
    <p:sldId id="631" r:id="rId57"/>
    <p:sldId id="633" r:id="rId58"/>
    <p:sldId id="632" r:id="rId59"/>
    <p:sldId id="634" r:id="rId60"/>
    <p:sldId id="636" r:id="rId61"/>
    <p:sldId id="637" r:id="rId62"/>
    <p:sldId id="638" r:id="rId63"/>
    <p:sldId id="639" r:id="rId64"/>
    <p:sldId id="640" r:id="rId65"/>
    <p:sldId id="641" r:id="rId66"/>
    <p:sldId id="642" r:id="rId67"/>
    <p:sldId id="643" r:id="rId68"/>
    <p:sldId id="644" r:id="rId69"/>
    <p:sldId id="645" r:id="rId70"/>
    <p:sldId id="646" r:id="rId71"/>
    <p:sldId id="647" r:id="rId72"/>
    <p:sldId id="648" r:id="rId73"/>
    <p:sldId id="649" r:id="rId74"/>
    <p:sldId id="651" r:id="rId75"/>
    <p:sldId id="650" r:id="rId76"/>
    <p:sldId id="652" r:id="rId77"/>
    <p:sldId id="654" r:id="rId78"/>
    <p:sldId id="653" r:id="rId79"/>
    <p:sldId id="656" r:id="rId80"/>
    <p:sldId id="657" r:id="rId81"/>
    <p:sldId id="658" r:id="rId82"/>
    <p:sldId id="659" r:id="rId83"/>
    <p:sldId id="660" r:id="rId84"/>
    <p:sldId id="661" r:id="rId85"/>
    <p:sldId id="662" r:id="rId86"/>
    <p:sldId id="663" r:id="rId87"/>
    <p:sldId id="664" r:id="rId88"/>
    <p:sldId id="665" r:id="rId89"/>
    <p:sldId id="667" r:id="rId90"/>
    <p:sldId id="666" r:id="rId91"/>
    <p:sldId id="580" r:id="rId92"/>
    <p:sldId id="668" r:id="rId93"/>
    <p:sldId id="669" r:id="rId94"/>
    <p:sldId id="670" r:id="rId95"/>
    <p:sldId id="671" r:id="rId96"/>
    <p:sldId id="672" r:id="rId97"/>
    <p:sldId id="673" r:id="rId98"/>
    <p:sldId id="674" r:id="rId99"/>
    <p:sldId id="676" r:id="rId100"/>
    <p:sldId id="675" r:id="rId101"/>
    <p:sldId id="678" r:id="rId102"/>
    <p:sldId id="680" r:id="rId103"/>
    <p:sldId id="681" r:id="rId104"/>
    <p:sldId id="589" r:id="rId105"/>
    <p:sldId id="590" r:id="rId106"/>
    <p:sldId id="591" r:id="rId107"/>
    <p:sldId id="592" r:id="rId108"/>
    <p:sldId id="275" r:id="rId109"/>
    <p:sldId id="375" r:id="rId1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001" userDrawn="1">
          <p15:clr>
            <a:srgbClr val="A4A3A4"/>
          </p15:clr>
        </p15:guide>
        <p15:guide id="8" pos="7514" userDrawn="1">
          <p15:clr>
            <a:srgbClr val="A4A3A4"/>
          </p15:clr>
        </p15:guide>
        <p15:guide id="11" orient="horz" pos="187" userDrawn="1">
          <p15:clr>
            <a:srgbClr val="A4A3A4"/>
          </p15:clr>
        </p15:guide>
        <p15:guide id="13" orient="horz" pos="3725" userDrawn="1">
          <p15:clr>
            <a:srgbClr val="A4A3A4"/>
          </p15:clr>
        </p15:guide>
        <p15:guide id="14" orient="horz" pos="119" userDrawn="1">
          <p15:clr>
            <a:srgbClr val="A4A3A4"/>
          </p15:clr>
        </p15:guide>
        <p15:guide id="16" orient="horz" pos="4224" userDrawn="1">
          <p15:clr>
            <a:srgbClr val="A4A3A4"/>
          </p15:clr>
        </p15:guide>
        <p15:guide id="17" pos="7537" userDrawn="1">
          <p15:clr>
            <a:srgbClr val="A4A3A4"/>
          </p15:clr>
        </p15:guide>
        <p15:guide id="18" orient="horz" pos="23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AB47"/>
    <a:srgbClr val="414042"/>
    <a:srgbClr val="0E15B6"/>
    <a:srgbClr val="0070C0"/>
    <a:srgbClr val="CC0099"/>
    <a:srgbClr val="EC7206"/>
    <a:srgbClr val="FF4F79"/>
    <a:srgbClr val="FFDE90"/>
    <a:srgbClr val="3E3F41"/>
    <a:srgbClr val="AB4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34" autoAdjust="0"/>
    <p:restoredTop sz="86709" autoAdjust="0"/>
  </p:normalViewPr>
  <p:slideViewPr>
    <p:cSldViewPr snapToGrid="0" snapToObjects="1">
      <p:cViewPr varScale="1">
        <p:scale>
          <a:sx n="71" d="100"/>
          <a:sy n="71" d="100"/>
        </p:scale>
        <p:origin x="1109" y="53"/>
      </p:cViewPr>
      <p:guideLst>
        <p:guide pos="3001"/>
        <p:guide pos="7514"/>
        <p:guide orient="horz" pos="187"/>
        <p:guide orient="horz" pos="3725"/>
        <p:guide orient="horz" pos="119"/>
        <p:guide orient="horz" pos="4224"/>
        <p:guide pos="7537"/>
        <p:guide orient="horz" pos="2319"/>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viewProps" Target="view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4/7/2023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408529312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105</a:t>
            </a:fld>
            <a:endParaRPr lang="en-US"/>
          </a:p>
        </p:txBody>
      </p:sp>
    </p:spTree>
    <p:extLst>
      <p:ext uri="{BB962C8B-B14F-4D97-AF65-F5344CB8AC3E}">
        <p14:creationId xmlns:p14="http://schemas.microsoft.com/office/powerpoint/2010/main" val="299638679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106</a:t>
            </a:fld>
            <a:endParaRPr lang="en-US"/>
          </a:p>
        </p:txBody>
      </p:sp>
    </p:spTree>
    <p:extLst>
      <p:ext uri="{BB962C8B-B14F-4D97-AF65-F5344CB8AC3E}">
        <p14:creationId xmlns:p14="http://schemas.microsoft.com/office/powerpoint/2010/main" val="4913651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107</a:t>
            </a:fld>
            <a:endParaRPr lang="en-US"/>
          </a:p>
        </p:txBody>
      </p:sp>
    </p:spTree>
    <p:extLst>
      <p:ext uri="{BB962C8B-B14F-4D97-AF65-F5344CB8AC3E}">
        <p14:creationId xmlns:p14="http://schemas.microsoft.com/office/powerpoint/2010/main" val="5023695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108</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34369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402541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a:t>
            </a:r>
            <a:r>
              <a:rPr lang="en-GB" altLang="en-US" b="1" dirty="0"/>
              <a:t>suggested</a:t>
            </a:r>
            <a:r>
              <a:rPr lang="en-GB" altLang="en-US" dirty="0"/>
              <a:t> objectives from the National Curriculum for Year 3/4 and the Grammar and Punctuation appendix for Year 3 and activities are provided to support the teaching of each. However, teachers should select the most appropriate focuses for the children they teach rather than trying to cover them all. Further objectives will be met incidentally as the unit progresses. Note that much of this unit encourages oral retelling of different aspects of the Robin Hood Story and is intended to be in line with guidance provided in the Final report and recommendations from the Oracy All-Party Parliamentary Group Inquiry April 2021 </a:t>
            </a:r>
            <a:r>
              <a:rPr lang="en-GB" altLang="en-US" i="1" dirty="0"/>
              <a:t>Speak for Change</a:t>
            </a:r>
          </a:p>
          <a:p>
            <a:r>
              <a:rPr lang="en-GB" altLang="en-US" dirty="0"/>
              <a:t>Non statutory guidance states: </a:t>
            </a:r>
          </a:p>
          <a:p>
            <a:pPr>
              <a:buFontTx/>
              <a:buChar char="•"/>
            </a:pPr>
            <a:r>
              <a:rPr lang="en-GB" altLang="en-US" dirty="0"/>
              <a:t>Teachers should make sure that pupils build on what they have learnt, particularly in terms of the range of writing and the more varied grammar, vocabulary and narrative structures from which they can draw to express ideas.</a:t>
            </a:r>
          </a:p>
          <a:p>
            <a:pPr>
              <a:buFontTx/>
              <a:buChar char="•"/>
            </a:pPr>
            <a:r>
              <a:rPr lang="en-GB" altLang="en-US" dirty="0"/>
              <a:t>The focus should continue to be on pupils’ comprehension as a primary element in reading. The knowledge and skills that pupils need in order to comprehend are </a:t>
            </a:r>
            <a:r>
              <a:rPr lang="en-GB" altLang="en-US" b="1" dirty="0"/>
              <a:t>very similar</a:t>
            </a:r>
            <a:r>
              <a:rPr lang="en-GB" altLang="en-US" dirty="0"/>
              <a:t> at different ages. This is why the programmes of study for comprehension in years 3 and 4 and years 5 and 6 are very similar; the complexity of the texts used increases the level of challenge.</a:t>
            </a:r>
          </a:p>
          <a:p>
            <a:pPr>
              <a:buFontTx/>
              <a:buChar char="•"/>
            </a:pPr>
            <a:r>
              <a:rPr lang="en-GB" altLang="en-US" dirty="0"/>
              <a:t>Pupils should be taught to recognise themes in what they read, for example: loyalty, trust, heroism, kindness.</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book links above are to Hive Books, of course there are other online providers.</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91969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Have the title on the wall/board for the children to see when they enter the classroom to pique interest. Questions will appear on mouse clicks.</a:t>
            </a:r>
          </a:p>
          <a:p>
            <a:r>
              <a:rPr lang="en-GB" altLang="en-US" i="1" dirty="0"/>
              <a:t>Priming pupils for reading </a:t>
            </a:r>
            <a:r>
              <a:rPr lang="en-GB" altLang="en-US" dirty="0"/>
              <a:t>Use the text to ask questions about the type of narrative this might be. </a:t>
            </a:r>
            <a:r>
              <a:rPr lang="en-GB" altLang="en-US" i="1" dirty="0"/>
              <a:t>Opportunity to discover what the children already know about traditional tales and to explore associations with known legends or traditional tales. If knowledge of these types of stories is limited, perhaps revisit some well known traditional tales, ideally set in a forest (to develop vocabulary) such as Red Riding Hood or Hansel and Gretel.</a:t>
            </a:r>
            <a:endParaRPr lang="en-GB" altLang="en-US" dirty="0"/>
          </a:p>
          <a:p>
            <a:r>
              <a:rPr lang="en-GB" altLang="en-US" dirty="0"/>
              <a:t>All answers are acceptable, but the next question must always be along the lines of ‘How do you know?’ ‘What makes you think that?’ and ‘Why?’. It is the children’s personal and collective responses you are trying to elicit. Develop vocabulary alongside.</a:t>
            </a:r>
          </a:p>
          <a:p>
            <a:r>
              <a:rPr lang="en-GB" altLang="en-US" dirty="0"/>
              <a:t>NB: We used the font Old English Text MT for the title, in keeping with our Medieval theme. This should already be on your system, but if not it is freely available to download.</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534842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pairs children should have a go at orally describing an image. These are suggested images and may be substituted with ones the teacher considers more relevant for the children in the class.</a:t>
            </a: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111338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 </a:t>
            </a:r>
            <a:r>
              <a:rPr lang="en-GB" altLang="en-US" dirty="0"/>
              <a:t>Use the image to ask questions about the content of the picture. </a:t>
            </a:r>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 Children may identify Robin from what they have read or seen in films.</a:t>
            </a:r>
            <a:endParaRPr lang="en-GB" altLang="en-US" dirty="0"/>
          </a:p>
          <a:p>
            <a:r>
              <a:rPr lang="en-GB" altLang="en-US" dirty="0"/>
              <a:t>Mouse clicks will advance through the questions.</a:t>
            </a:r>
          </a:p>
          <a:p>
            <a:r>
              <a:rPr lang="en-GB" altLang="en-US" dirty="0"/>
              <a:t>All answers are acceptable, but the next question must always be along the lines of ‘How do you know?’ ‘What makes you think that?’ and ‘Why?’. It is the children’s personal and collective  responses you are trying to elicit. </a:t>
            </a:r>
          </a:p>
          <a:p>
            <a:r>
              <a:rPr lang="en-GB" altLang="en-US" dirty="0"/>
              <a:t>Develop vocabulary alongside.</a:t>
            </a:r>
          </a:p>
          <a:p>
            <a:r>
              <a:rPr lang="en-GB" altLang="en-US" dirty="0"/>
              <a:t>Give children the opportunity to develop their own thinking by looking closely at the picture and speculating, using tentative language – e.g. the scene looks as if it is in a forest, near a castle. The clothes he is wearing look very old fashioned which makes it seem as if this is set in an earlier time in history. Some children may spot the words ‘Robin Hood’ on the tree trunk. If any children know this legend, encourage them to share with the class.</a:t>
            </a: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2709616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27335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1-10 are specifically for </a:t>
            </a:r>
            <a:r>
              <a:rPr lang="en-US" altLang="en-US" dirty="0"/>
              <a:t>teachers; subsequent slides are intended to be used in the classroom with the children.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recognise that legends often have some truth in them even if there are elements which are clearly not true, whereas myths tend to be entirely fictional. Myths will often try and explain a phenomenon in nature, such as Pandora releasing all the ills of the world from her box, or contain a moral such as Icarus flying too close to the sun.</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4044167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to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2811330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(supplied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7345798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(supplied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632405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489365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consider these key words in context. How does this support the understanding of their meanings?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559053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302474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8339866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 copy of the KWL grid is also supplied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348938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4240072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6195294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to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9836454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All texts are editable and can be amended to be simpler or more challenging as required.</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4778697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text is designed to offer opportunities for a range of grammar and punctuation focuses and teachers should feel free, where necessary, to change those objectives suggested for ones more suited to the needs of the children they teach. For instance, if there is a greater need for teaching, say, noun phrases or figurative language rather than conjunctions and dialogue, the text should allow this. </a:t>
            </a: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255733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2716716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42009120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There are no right or wrong answers; it is the </a:t>
            </a:r>
            <a:r>
              <a:rPr lang="en-GB" altLang="en-US" b="1" u="sng" dirty="0"/>
              <a:t>children’s personal responses</a:t>
            </a:r>
            <a:r>
              <a:rPr lang="en-GB" altLang="en-US" dirty="0"/>
              <a:t> you are trying to elicit. These questions are suggestions. Teachers should adapt and change them to meet the needs of the children they teach.</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7520449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 ‘role on the wall’ can often be more meaningful if the outline is of the character rather than a gingerbread man.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20877385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may choose to model one character and ask children to write in role as the other, or to allow them to have a go themselves, depending on their experience of writing in role.</a:t>
            </a:r>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3452735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29342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029203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1011809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39256919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337181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an imagined retelling of how Marian </a:t>
            </a:r>
            <a:r>
              <a:rPr lang="en-GB" altLang="en-US" dirty="0" err="1"/>
              <a:t>Fitzwalter</a:t>
            </a:r>
            <a:r>
              <a:rPr lang="en-GB" altLang="en-US" dirty="0"/>
              <a:t> came to be a part of Robin’s band of friends in the forest. This may be used as a model for the retelling of how other characters came to be part of the merry band.</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35010435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an imagined retelling of how Marian </a:t>
            </a:r>
            <a:r>
              <a:rPr lang="en-GB" altLang="en-US" dirty="0" err="1"/>
              <a:t>Fitzwalter</a:t>
            </a:r>
            <a:r>
              <a:rPr lang="en-GB" altLang="en-US" dirty="0"/>
              <a:t> came to be a part of Robin’s band of friends in the forest. This may be used as a model for the retelling of how other characters came to be part of the merry band.</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37365859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lines are also provided on the accompanying Word document. </a:t>
            </a:r>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21958662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lines are also provided on the accompanying Word document.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22803183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sentences and fragments paraphrased from the original and most are deliberately left without sentence capitalisation and final punctuation. These could also be used to explore what constitutes a sentence. This is not the capitalisation and punctuation (these are demarcation) but the fact that it has a complete meaning and contains a verb.</a:t>
            </a: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703626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Choose one or two objectives to be the main focus of studying the text with a writer’s eye. Examples follow but teachers should adapt this technique to meet the needs of the children they teach.</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Elicit from the children that you would expect to see he said/she said and alternatives. This is the reporting clause.</a:t>
            </a: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31690210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Dialogue punctuation is a Year 3 requirement in the National Curriculum but only as far as identifying inverted commas. The text is also supplied on the accompanying Word document. This example can go further if the teacher feels some of the children are ready for this. This ‘Collect and Classify’ activity is adapted from Grammar for Writing © Crown copyright 2000 and is freely available in the public domain at The National Archives: https://</a:t>
            </a:r>
            <a:r>
              <a:rPr lang="en-GB" altLang="en-US" dirty="0" err="1"/>
              <a:t>webarchive.nationalarchives.gov.uk</a:t>
            </a:r>
            <a:r>
              <a:rPr lang="en-GB" altLang="en-US" dirty="0"/>
              <a:t>/</a:t>
            </a:r>
            <a:r>
              <a:rPr lang="en-GB" altLang="en-US" dirty="0" err="1"/>
              <a:t>ukgwa</a:t>
            </a:r>
            <a:r>
              <a:rPr lang="en-GB" altLang="en-US" dirty="0"/>
              <a:t>/20100604140203/https://</a:t>
            </a:r>
            <a:r>
              <a:rPr lang="en-GB" altLang="en-US" dirty="0" err="1"/>
              <a:t>nationalstrategies.standards.dcsf.gov.uk</a:t>
            </a:r>
            <a:r>
              <a:rPr lang="en-GB" altLang="en-US" dirty="0"/>
              <a:t>/node/153924 </a:t>
            </a: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5763803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Dialogue punctuation is a Year 3 requirement in the National Curriculum but only as far as identifying inverted commas. This example can go further if the teacher feels some of the children are ready for this.</a:t>
            </a: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32054768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a pair of inverted commas may be used or single ones but this needs to be consistent. This resource uses the convention of a pair of inverted commas to avoid confusion but children may notice the use of single inverted commas in their reading. The term ‘inverted commas’ may be used interchangeably with the term ‘speech marks’. Both are referred to in the NC.</a:t>
            </a:r>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4904300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27500308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decide whether to use the term ‘reporting clause’ with their class.</a:t>
            </a: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34138483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invent their own dialogue with correct punctuation and appropriate reporting clauses. For example </a:t>
            </a:r>
            <a:r>
              <a:rPr lang="en-GB" altLang="en-US" b="1" dirty="0"/>
              <a:t>“I am not afraid of you, or any man!” shouted Marian</a:t>
            </a:r>
            <a:r>
              <a:rPr lang="en-GB" altLang="en-US" dirty="0"/>
              <a:t> conveys a different character than the reporting clause </a:t>
            </a:r>
            <a:r>
              <a:rPr lang="en-GB" altLang="en-US" b="1" dirty="0"/>
              <a:t>whispered Marian</a:t>
            </a:r>
            <a:r>
              <a:rPr lang="en-GB" altLang="en-US" dirty="0"/>
              <a:t>. An alternative to this activity is to provide examples of reporting clauses and ask the children to invent the words spoken by that character.</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24029995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resource is highly recommended to develop oracy and a storytelling technique from an expert storyteller. Children can watch the way the storyteller uses body movements and facial expressions to tell the story and can listen to the prosody of the storytelling. </a:t>
            </a:r>
          </a:p>
          <a:p>
            <a:r>
              <a:rPr lang="en-GB" altLang="en-US" dirty="0"/>
              <a:t>Alternatively (if there are any problems with accessing the video), the transcript of the text follows on the following slides which teachers may prefer to model themselves in role, ensuring similar techniques are used, e.g. speaking directly to the audience and asking questions. Note that the transcript is written in full sentences, whereas the oral retelling is not. The entire unit, created for the Primary National Strategy, is still available to download from the National Archives, link on the above slide:</a:t>
            </a:r>
          </a:p>
          <a:p>
            <a:r>
              <a:rPr lang="en-GB" altLang="en-US" dirty="0"/>
              <a:t>https://webarchive.nationalarchives.gov.uk/ukgwa/20100603212809/https://nationalstrategies.standards.dcsf.gov.uk/node/104272?uc=force_uj</a:t>
            </a:r>
          </a:p>
          <a:p>
            <a:r>
              <a:rPr lang="en-GB" altLang="en-US" dirty="0"/>
              <a:t>This bank of resources includes images, sound effects and whiteboard/PowerPoint files to support the outcome of visual and oral performances to prepare and present an oral retelling of the legend of Robin Hood for an audio or digital video file. </a:t>
            </a: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28375080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should respond as readers initially to the story on the this and the following slides. This text can be explored and discussed with each other and with the teacher. Ensure the emphasis is on responses not answers.</a:t>
            </a: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2336490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7602752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4648631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Terms used to describe the different parts of the castle can be explored. A short video is available here: https://</a:t>
            </a:r>
            <a:r>
              <a:rPr lang="en-GB" altLang="en-US" dirty="0" err="1"/>
              <a:t>www.youtube.com</a:t>
            </a:r>
            <a:r>
              <a:rPr lang="en-GB" altLang="en-US" dirty="0"/>
              <a:t>/</a:t>
            </a:r>
            <a:r>
              <a:rPr lang="en-GB" altLang="en-US" dirty="0" err="1"/>
              <a:t>watch?v</a:t>
            </a:r>
            <a:r>
              <a:rPr lang="en-GB" altLang="en-US" dirty="0"/>
              <a:t>=bdIe01-3Xuc which gives an overview of medieval castles, although not all terms are covered.</a:t>
            </a:r>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12307041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inn mentioned here, </a:t>
            </a:r>
            <a:r>
              <a:rPr lang="en-GB" altLang="en-US" b="1" dirty="0"/>
              <a:t>Ye Olde Trip to Jerusalem</a:t>
            </a:r>
            <a:r>
              <a:rPr lang="en-GB" altLang="en-US" dirty="0"/>
              <a:t> still exists in Nottingham. It is a Grade </a:t>
            </a:r>
            <a:r>
              <a:rPr lang="en-GB" altLang="en-US" dirty="0" err="1"/>
              <a:t>ll</a:t>
            </a:r>
            <a:r>
              <a:rPr lang="en-GB" altLang="en-US" dirty="0"/>
              <a:t> listed building which claims to have been established in 1189 and is known as the oldest pub in England.</a:t>
            </a:r>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11649079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33542602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889079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Whilst it is the recommendation that any teaching of grammar should be related to the text being read, it is suggested that the initial explanation uses a text or theme the children are very familiar with. This will enable the teacher to focus on the grammar or punctuation objective being taught without the distraction of a new setting or unfamiliar characters. The example shown here is based on the nursery rhyme Humpty Dumpty but any familiar story could be used.</a:t>
            </a:r>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17267414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32439581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Start a list of conjunctions and keep on display for future reference and future use. Ask children to spot these during shared, guided and independent reading and add to the displayed list. Discuss and explain the function of these conjunctions, e.g. because provides a reason for something, whilst indicates concurrent events.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10077669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16086816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1905396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4677337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42591888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Re-read these sentences from the first part of this story. Discuss the effect of writing in this way. Direct children to the list of conjunctions (which are supplied on the accompanying Word document) and ask them to choose conjunctions to join these sentences together to make longer ones. Reread and compare, deciding which sentences need to stand alone and which benefit from combination. Discuss how some sentences need to be brief for dramatic effect: </a:t>
            </a:r>
            <a:r>
              <a:rPr lang="en-GB" altLang="en-US" b="1" dirty="0"/>
              <a:t>He was behind them.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20983664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may choose to provide some children with clauses to join together. This will be more meaningful if the clauses provided relate to the text being used.</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16980948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17336521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clauses are also supplied on the accompanying Word document.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2834872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75</a:t>
            </a:fld>
            <a:endParaRPr lang="en-US"/>
          </a:p>
        </p:txBody>
      </p:sp>
    </p:spTree>
    <p:extLst>
      <p:ext uri="{BB962C8B-B14F-4D97-AF65-F5344CB8AC3E}">
        <p14:creationId xmlns:p14="http://schemas.microsoft.com/office/powerpoint/2010/main" val="19516160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‘Boxing up’ activity is adapted from Grammar for Writing © Crown copyright 2000 and is freely available in the public domain at The National Archives: https://</a:t>
            </a:r>
            <a:r>
              <a:rPr lang="en-GB" altLang="en-US" dirty="0" err="1"/>
              <a:t>webarchive.nationalarchives.gov.uk</a:t>
            </a:r>
            <a:r>
              <a:rPr lang="en-GB" altLang="en-US" dirty="0"/>
              <a:t>/</a:t>
            </a:r>
            <a:r>
              <a:rPr lang="en-GB" altLang="en-US" dirty="0" err="1"/>
              <a:t>ukgwa</a:t>
            </a:r>
            <a:r>
              <a:rPr lang="en-GB" altLang="en-US" dirty="0"/>
              <a:t>/20100604140203/https://</a:t>
            </a:r>
            <a:r>
              <a:rPr lang="en-GB" altLang="en-US" dirty="0" err="1"/>
              <a:t>nationalstrategies.standards.dcsf.gov.uk</a:t>
            </a:r>
            <a:r>
              <a:rPr lang="en-GB" altLang="en-US" dirty="0"/>
              <a:t>/node/153924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7694206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Through teacher demonstration, show how a simple story can be written based on the principle of one paragraph per box.</a:t>
            </a:r>
          </a:p>
        </p:txBody>
      </p:sp>
      <p:sp>
        <p:nvSpPr>
          <p:cNvPr id="4" name="Slide Number Placeholder 3"/>
          <p:cNvSpPr>
            <a:spLocks noGrp="1"/>
          </p:cNvSpPr>
          <p:nvPr>
            <p:ph type="sldNum" sz="quarter" idx="5"/>
          </p:nvPr>
        </p:nvSpPr>
        <p:spPr/>
        <p:txBody>
          <a:bodyPr/>
          <a:lstStyle/>
          <a:p>
            <a:fld id="{311D70A8-8575-AB47-B894-1AEE29AFC934}" type="slidenum">
              <a:rPr lang="en-US" smtClean="0"/>
              <a:t>77</a:t>
            </a:fld>
            <a:endParaRPr lang="en-US"/>
          </a:p>
        </p:txBody>
      </p:sp>
    </p:spTree>
    <p:extLst>
      <p:ext uri="{BB962C8B-B14F-4D97-AF65-F5344CB8AC3E}">
        <p14:creationId xmlns:p14="http://schemas.microsoft.com/office/powerpoint/2010/main" val="65962834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a:p>
        </p:txBody>
      </p:sp>
    </p:spTree>
    <p:extLst>
      <p:ext uri="{BB962C8B-B14F-4D97-AF65-F5344CB8AC3E}">
        <p14:creationId xmlns:p14="http://schemas.microsoft.com/office/powerpoint/2010/main" val="266056693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83</a:t>
            </a:fld>
            <a:endParaRPr lang="en-US"/>
          </a:p>
        </p:txBody>
      </p:sp>
    </p:spTree>
    <p:extLst>
      <p:ext uri="{BB962C8B-B14F-4D97-AF65-F5344CB8AC3E}">
        <p14:creationId xmlns:p14="http://schemas.microsoft.com/office/powerpoint/2010/main" val="3397805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84</a:t>
            </a:fld>
            <a:endParaRPr lang="en-US"/>
          </a:p>
        </p:txBody>
      </p:sp>
    </p:spTree>
    <p:extLst>
      <p:ext uri="{BB962C8B-B14F-4D97-AF65-F5344CB8AC3E}">
        <p14:creationId xmlns:p14="http://schemas.microsoft.com/office/powerpoint/2010/main" val="8586382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85</a:t>
            </a:fld>
            <a:endParaRPr lang="en-US"/>
          </a:p>
        </p:txBody>
      </p:sp>
    </p:spTree>
    <p:extLst>
      <p:ext uri="{BB962C8B-B14F-4D97-AF65-F5344CB8AC3E}">
        <p14:creationId xmlns:p14="http://schemas.microsoft.com/office/powerpoint/2010/main" val="17098104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86</a:t>
            </a:fld>
            <a:endParaRPr lang="en-US"/>
          </a:p>
        </p:txBody>
      </p:sp>
    </p:spTree>
    <p:extLst>
      <p:ext uri="{BB962C8B-B14F-4D97-AF65-F5344CB8AC3E}">
        <p14:creationId xmlns:p14="http://schemas.microsoft.com/office/powerpoint/2010/main" val="21109787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87</a:t>
            </a:fld>
            <a:endParaRPr lang="en-US"/>
          </a:p>
        </p:txBody>
      </p:sp>
    </p:spTree>
    <p:extLst>
      <p:ext uri="{BB962C8B-B14F-4D97-AF65-F5344CB8AC3E}">
        <p14:creationId xmlns:p14="http://schemas.microsoft.com/office/powerpoint/2010/main" val="32844687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88</a:t>
            </a:fld>
            <a:endParaRPr lang="en-US"/>
          </a:p>
        </p:txBody>
      </p:sp>
    </p:spTree>
    <p:extLst>
      <p:ext uri="{BB962C8B-B14F-4D97-AF65-F5344CB8AC3E}">
        <p14:creationId xmlns:p14="http://schemas.microsoft.com/office/powerpoint/2010/main" val="274660664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89</a:t>
            </a:fld>
            <a:endParaRPr lang="en-US"/>
          </a:p>
        </p:txBody>
      </p:sp>
    </p:spTree>
    <p:extLst>
      <p:ext uri="{BB962C8B-B14F-4D97-AF65-F5344CB8AC3E}">
        <p14:creationId xmlns:p14="http://schemas.microsoft.com/office/powerpoint/2010/main" val="10430372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Co construct the success criteria with the children and agree what the writing COULD include. This is modelled here but can be introduced at any point in the sequence and should reflect what the teacher and the children have identified as possible elements to include.</a:t>
            </a:r>
          </a:p>
          <a:p>
            <a:pPr eaLnBrk="1" hangingPunct="1"/>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t>The agreed success criteria is a repository to select from, not a hard and fast ‘tick every item’.</a:t>
            </a:r>
          </a:p>
          <a:p>
            <a:pPr eaLnBrk="1" hangingPunct="1"/>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90</a:t>
            </a:fld>
            <a:endParaRPr lang="en-US"/>
          </a:p>
        </p:txBody>
      </p:sp>
    </p:spTree>
    <p:extLst>
      <p:ext uri="{BB962C8B-B14F-4D97-AF65-F5344CB8AC3E}">
        <p14:creationId xmlns:p14="http://schemas.microsoft.com/office/powerpoint/2010/main" val="30768275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91</a:t>
            </a:fld>
            <a:endParaRPr lang="en-US"/>
          </a:p>
        </p:txBody>
      </p:sp>
    </p:spTree>
    <p:extLst>
      <p:ext uri="{BB962C8B-B14F-4D97-AF65-F5344CB8AC3E}">
        <p14:creationId xmlns:p14="http://schemas.microsoft.com/office/powerpoint/2010/main" val="37807288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92</a:t>
            </a:fld>
            <a:endParaRPr lang="en-US"/>
          </a:p>
        </p:txBody>
      </p:sp>
    </p:spTree>
    <p:extLst>
      <p:ext uri="{BB962C8B-B14F-4D97-AF65-F5344CB8AC3E}">
        <p14:creationId xmlns:p14="http://schemas.microsoft.com/office/powerpoint/2010/main" val="13647687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93</a:t>
            </a:fld>
            <a:endParaRPr lang="en-US"/>
          </a:p>
        </p:txBody>
      </p:sp>
    </p:spTree>
    <p:extLst>
      <p:ext uri="{BB962C8B-B14F-4D97-AF65-F5344CB8AC3E}">
        <p14:creationId xmlns:p14="http://schemas.microsoft.com/office/powerpoint/2010/main" val="569108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complete story of how Lady Marian </a:t>
            </a:r>
            <a:r>
              <a:rPr lang="en-GB" altLang="en-US" dirty="0" err="1"/>
              <a:t>Fitzwalter</a:t>
            </a:r>
            <a:r>
              <a:rPr lang="en-GB" altLang="en-US" dirty="0"/>
              <a:t> joined Robin Hood’s band of outlaws is available at the end of the accompanying PDF file</a:t>
            </a:r>
            <a:r>
              <a:rPr lang="en-GB" altLang="en-US"/>
              <a:t>. Extracts </a:t>
            </a:r>
            <a:r>
              <a:rPr lang="en-GB" altLang="en-US" dirty="0"/>
              <a:t>are used to illustrate different focuses.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58434159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94</a:t>
            </a:fld>
            <a:endParaRPr lang="en-US"/>
          </a:p>
        </p:txBody>
      </p:sp>
    </p:spTree>
    <p:extLst>
      <p:ext uri="{BB962C8B-B14F-4D97-AF65-F5344CB8AC3E}">
        <p14:creationId xmlns:p14="http://schemas.microsoft.com/office/powerpoint/2010/main" val="19613301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95</a:t>
            </a:fld>
            <a:endParaRPr lang="en-US"/>
          </a:p>
        </p:txBody>
      </p:sp>
    </p:spTree>
    <p:extLst>
      <p:ext uri="{BB962C8B-B14F-4D97-AF65-F5344CB8AC3E}">
        <p14:creationId xmlns:p14="http://schemas.microsoft.com/office/powerpoint/2010/main" val="21595483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96</a:t>
            </a:fld>
            <a:endParaRPr lang="en-US"/>
          </a:p>
        </p:txBody>
      </p:sp>
    </p:spTree>
    <p:extLst>
      <p:ext uri="{BB962C8B-B14F-4D97-AF65-F5344CB8AC3E}">
        <p14:creationId xmlns:p14="http://schemas.microsoft.com/office/powerpoint/2010/main" val="46610877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97</a:t>
            </a:fld>
            <a:endParaRPr lang="en-US"/>
          </a:p>
        </p:txBody>
      </p:sp>
    </p:spTree>
    <p:extLst>
      <p:ext uri="{BB962C8B-B14F-4D97-AF65-F5344CB8AC3E}">
        <p14:creationId xmlns:p14="http://schemas.microsoft.com/office/powerpoint/2010/main" val="39938600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98</a:t>
            </a:fld>
            <a:endParaRPr lang="en-US"/>
          </a:p>
        </p:txBody>
      </p:sp>
    </p:spTree>
    <p:extLst>
      <p:ext uri="{BB962C8B-B14F-4D97-AF65-F5344CB8AC3E}">
        <p14:creationId xmlns:p14="http://schemas.microsoft.com/office/powerpoint/2010/main" val="19000313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may allow children to watch film clips of different versions of the Robin Hood story to generate ideas for their own back stories.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99</a:t>
            </a:fld>
            <a:endParaRPr lang="en-US"/>
          </a:p>
        </p:txBody>
      </p:sp>
    </p:spTree>
    <p:extLst>
      <p:ext uri="{BB962C8B-B14F-4D97-AF65-F5344CB8AC3E}">
        <p14:creationId xmlns:p14="http://schemas.microsoft.com/office/powerpoint/2010/main" val="30251900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100</a:t>
            </a:fld>
            <a:endParaRPr lang="en-US"/>
          </a:p>
        </p:txBody>
      </p:sp>
    </p:spTree>
    <p:extLst>
      <p:ext uri="{BB962C8B-B14F-4D97-AF65-F5344CB8AC3E}">
        <p14:creationId xmlns:p14="http://schemas.microsoft.com/office/powerpoint/2010/main" val="21531181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Through teacher demonstration, show how a simple story can be written based on the principle of one paragraph per box.</a:t>
            </a:r>
          </a:p>
        </p:txBody>
      </p:sp>
      <p:sp>
        <p:nvSpPr>
          <p:cNvPr id="4" name="Slide Number Placeholder 3"/>
          <p:cNvSpPr>
            <a:spLocks noGrp="1"/>
          </p:cNvSpPr>
          <p:nvPr>
            <p:ph type="sldNum" sz="quarter" idx="5"/>
          </p:nvPr>
        </p:nvSpPr>
        <p:spPr/>
        <p:txBody>
          <a:bodyPr/>
          <a:lstStyle/>
          <a:p>
            <a:fld id="{311D70A8-8575-AB47-B894-1AEE29AFC934}" type="slidenum">
              <a:rPr lang="en-US" smtClean="0"/>
              <a:t>101</a:t>
            </a:fld>
            <a:endParaRPr lang="en-US"/>
          </a:p>
        </p:txBody>
      </p:sp>
    </p:spTree>
    <p:extLst>
      <p:ext uri="{BB962C8B-B14F-4D97-AF65-F5344CB8AC3E}">
        <p14:creationId xmlns:p14="http://schemas.microsoft.com/office/powerpoint/2010/main" val="22358887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Teacher modelling leads into teacher scribing as the children are invited to talk in pairs then make suggestions. At this stage, all ideas are accepted and acknowledged but it is likely to be the teacher’s ideas that are still the ones to be used.</a:t>
            </a:r>
          </a:p>
        </p:txBody>
      </p:sp>
      <p:sp>
        <p:nvSpPr>
          <p:cNvPr id="4" name="Slide Number Placeholder 3"/>
          <p:cNvSpPr>
            <a:spLocks noGrp="1"/>
          </p:cNvSpPr>
          <p:nvPr>
            <p:ph type="sldNum" sz="quarter" idx="5"/>
          </p:nvPr>
        </p:nvSpPr>
        <p:spPr/>
        <p:txBody>
          <a:bodyPr/>
          <a:lstStyle/>
          <a:p>
            <a:fld id="{311D70A8-8575-AB47-B894-1AEE29AFC934}" type="slidenum">
              <a:rPr lang="en-US" smtClean="0"/>
              <a:t>103</a:t>
            </a:fld>
            <a:endParaRPr lang="en-US"/>
          </a:p>
        </p:txBody>
      </p:sp>
    </p:spTree>
    <p:extLst>
      <p:ext uri="{BB962C8B-B14F-4D97-AF65-F5344CB8AC3E}">
        <p14:creationId xmlns:p14="http://schemas.microsoft.com/office/powerpoint/2010/main" val="10432572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10000"/>
              </a:lnSpc>
              <a:spcBef>
                <a:spcPct val="45000"/>
              </a:spcBef>
            </a:pPr>
            <a:r>
              <a:rPr lang="en-GB" altLang="en-US" dirty="0"/>
              <a:t>The teacher should circulate amongst the children, supporting and challenging where appropriate and making suggestions for improvements.</a:t>
            </a:r>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104</a:t>
            </a:fld>
            <a:endParaRPr lang="en-US"/>
          </a:p>
        </p:txBody>
      </p:sp>
    </p:spTree>
    <p:extLst>
      <p:ext uri="{BB962C8B-B14F-4D97-AF65-F5344CB8AC3E}">
        <p14:creationId xmlns:p14="http://schemas.microsoft.com/office/powerpoint/2010/main" val="2909782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6F3E8BA-2C93-7D4F-B222-C9271F84AD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31E9364-B561-2440-8677-AC16A682CB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13E9C79-88A4-5942-9E77-62DE54F138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4/7/2023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4/7/2023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4/7/2023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99.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notesSlide" Target="../notesSlides/notesSlide100.xml"/><Relationship Id="rId1" Type="http://schemas.openxmlformats.org/officeDocument/2006/relationships/slideLayout" Target="../slideLayouts/slideLayout17.xml"/><Relationship Id="rId6" Type="http://schemas.openxmlformats.org/officeDocument/2006/relationships/image" Target="../media/image121.jpeg"/><Relationship Id="rId5" Type="http://schemas.openxmlformats.org/officeDocument/2006/relationships/image" Target="../media/image120.jpeg"/><Relationship Id="rId10" Type="http://schemas.openxmlformats.org/officeDocument/2006/relationships/image" Target="../media/image125.jpeg"/><Relationship Id="rId4" Type="http://schemas.openxmlformats.org/officeDocument/2006/relationships/image" Target="../media/image119.jpeg"/><Relationship Id="rId9" Type="http://schemas.openxmlformats.org/officeDocument/2006/relationships/image" Target="../media/image124.jpe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2.xml"/><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108.xml.rels><?xml version="1.0" encoding="UTF-8" standalone="yes"?>
<Relationships xmlns="http://schemas.openxmlformats.org/package/2006/relationships"><Relationship Id="rId8" Type="http://schemas.openxmlformats.org/officeDocument/2006/relationships/image" Target="../media/image132.jpeg"/><Relationship Id="rId3" Type="http://schemas.openxmlformats.org/officeDocument/2006/relationships/hyperlink" Target="https://www.radicalcartoons.com/" TargetMode="External"/><Relationship Id="rId7" Type="http://schemas.openxmlformats.org/officeDocument/2006/relationships/image" Target="../media/image131.jpeg"/><Relationship Id="rId2" Type="http://schemas.openxmlformats.org/officeDocument/2006/relationships/notesSlide" Target="../notesSlides/notesSlide103.xml"/><Relationship Id="rId1" Type="http://schemas.openxmlformats.org/officeDocument/2006/relationships/slideLayout" Target="../slideLayouts/slideLayout18.xml"/><Relationship Id="rId6" Type="http://schemas.openxmlformats.org/officeDocument/2006/relationships/image" Target="../media/image130.jpeg"/><Relationship Id="rId5" Type="http://schemas.openxmlformats.org/officeDocument/2006/relationships/hyperlink" Target="https://jamesdurran.blog/" TargetMode="External"/><Relationship Id="rId4" Type="http://schemas.openxmlformats.org/officeDocument/2006/relationships/hyperlink" Target="https://commons.wikimedia.or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hyperlink" Target="https://www.hive.co.uk/Product/Roger-Lancelyn-Green/The-Adventures-of-Robin-Hood/361654" TargetMode="External"/><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hyperlink" Target="https://www.hive.co.uk/Product/Michael-Morpurgo/Outlaw--The-Story-of-Robin-Hood/12793594" TargetMode="External"/><Relationship Id="rId4" Type="http://schemas.openxmlformats.org/officeDocument/2006/relationships/hyperlink" Target="https://www.hive.co.uk/Product/Marcia-Williams/The-Adventures-of-Robin-Hood/5950075"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4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51.png"/><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18.xml"/><Relationship Id="rId5" Type="http://schemas.openxmlformats.org/officeDocument/2006/relationships/image" Target="../media/image55.png"/><Relationship Id="rId4" Type="http://schemas.openxmlformats.org/officeDocument/2006/relationships/hyperlink" Target="https://thewordsearch.com/puzzle/3582656/robin-hood-wordsearch/"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18.xml"/><Relationship Id="rId4" Type="http://schemas.openxmlformats.org/officeDocument/2006/relationships/image" Target="../media/image63.jpeg"/></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6.xml"/><Relationship Id="rId1" Type="http://schemas.openxmlformats.org/officeDocument/2006/relationships/slideLayout" Target="../slideLayouts/slideLayout18.xml"/><Relationship Id="rId4" Type="http://schemas.openxmlformats.org/officeDocument/2006/relationships/image" Target="../media/image64.jpe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1.xml"/><Relationship Id="rId1" Type="http://schemas.openxmlformats.org/officeDocument/2006/relationships/slideLayout" Target="../slideLayouts/slideLayout18.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3.xml"/><Relationship Id="rId1" Type="http://schemas.openxmlformats.org/officeDocument/2006/relationships/slideLayout" Target="../slideLayouts/slideLayout18.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jpeg"/></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16.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hyperlink" Target="https://youtu.be/ydn2aLMcYRo" TargetMode="External"/><Relationship Id="rId2" Type="http://schemas.openxmlformats.org/officeDocument/2006/relationships/notesSlide" Target="../notesSlides/notesSlide58.xml"/><Relationship Id="rId1" Type="http://schemas.openxmlformats.org/officeDocument/2006/relationships/slideLayout" Target="../slideLayouts/slideLayout16.xml"/><Relationship Id="rId4" Type="http://schemas.openxmlformats.org/officeDocument/2006/relationships/image" Target="../media/image77.png"/></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9.xml"/><Relationship Id="rId1" Type="http://schemas.openxmlformats.org/officeDocument/2006/relationships/slideLayout" Target="../slideLayouts/slideLayout16.xml"/><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0.xml"/><Relationship Id="rId1" Type="http://schemas.openxmlformats.org/officeDocument/2006/relationships/slideLayout" Target="../slideLayouts/slideLayout16.xml"/><Relationship Id="rId4" Type="http://schemas.openxmlformats.org/officeDocument/2006/relationships/image" Target="../media/image78.png"/></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1.xml"/><Relationship Id="rId1" Type="http://schemas.openxmlformats.org/officeDocument/2006/relationships/slideLayout" Target="../slideLayouts/slideLayout16.xml"/><Relationship Id="rId4"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2.xml"/><Relationship Id="rId1" Type="http://schemas.openxmlformats.org/officeDocument/2006/relationships/slideLayout" Target="../slideLayouts/slideLayout16.xml"/><Relationship Id="rId4" Type="http://schemas.openxmlformats.org/officeDocument/2006/relationships/image" Target="../media/image80.png"/></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3.xml"/><Relationship Id="rId1" Type="http://schemas.openxmlformats.org/officeDocument/2006/relationships/slideLayout" Target="../slideLayouts/slideLayout16.xml"/><Relationship Id="rId4" Type="http://schemas.openxmlformats.org/officeDocument/2006/relationships/image" Target="../media/image78.png"/></Relationships>
</file>

<file path=ppt/slides/_rels/slide6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4.xml"/><Relationship Id="rId1" Type="http://schemas.openxmlformats.org/officeDocument/2006/relationships/slideLayout" Target="../slideLayouts/slideLayout16.xml"/><Relationship Id="rId4" Type="http://schemas.openxmlformats.org/officeDocument/2006/relationships/image" Target="../media/image84.png"/></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5.xml"/><Relationship Id="rId1" Type="http://schemas.openxmlformats.org/officeDocument/2006/relationships/slideLayout" Target="../slideLayouts/slideLayout16.xml"/><Relationship Id="rId4" Type="http://schemas.openxmlformats.org/officeDocument/2006/relationships/image" Target="../media/image86.jpeg"/></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9.xml"/><Relationship Id="rId1" Type="http://schemas.openxmlformats.org/officeDocument/2006/relationships/slideLayout" Target="../slideLayouts/slideLayout16.xml"/><Relationship Id="rId4" Type="http://schemas.openxmlformats.org/officeDocument/2006/relationships/image" Target="../media/image9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0.xml"/><Relationship Id="rId1" Type="http://schemas.openxmlformats.org/officeDocument/2006/relationships/slideLayout" Target="../slideLayouts/slideLayout17.xml"/><Relationship Id="rId4" Type="http://schemas.openxmlformats.org/officeDocument/2006/relationships/image" Target="../media/image96.png"/></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1.xml"/><Relationship Id="rId1" Type="http://schemas.openxmlformats.org/officeDocument/2006/relationships/slideLayout" Target="../slideLayouts/slideLayout17.xml"/><Relationship Id="rId4" Type="http://schemas.openxmlformats.org/officeDocument/2006/relationships/image" Target="../media/image97.jpeg"/></Relationships>
</file>

<file path=ppt/slides/_rels/slide8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hyperlink" Target="http://webarchive.nationalarchives.gov.uk/20100612050234/http:/nationalstrategies.standards.dcsf.gov.uk/node/19065"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notesSlide" Target="../notesSlides/notesSlide87.xml"/><Relationship Id="rId1" Type="http://schemas.openxmlformats.org/officeDocument/2006/relationships/slideLayout" Target="../slideLayouts/slideLayout17.xml"/><Relationship Id="rId6" Type="http://schemas.openxmlformats.org/officeDocument/2006/relationships/image" Target="../media/image101.jpeg"/><Relationship Id="rId5" Type="http://schemas.openxmlformats.org/officeDocument/2006/relationships/image" Target="../media/image100.jpeg"/><Relationship Id="rId10" Type="http://schemas.openxmlformats.org/officeDocument/2006/relationships/image" Target="../media/image105.jpeg"/><Relationship Id="rId4" Type="http://schemas.openxmlformats.org/officeDocument/2006/relationships/image" Target="../media/image99.jpeg"/><Relationship Id="rId9" Type="http://schemas.openxmlformats.org/officeDocument/2006/relationships/image" Target="../media/image104.jpeg"/></Relationships>
</file>

<file path=ppt/slides/_rels/slide9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2.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4.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15941" y="1846996"/>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3</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15EDDB32-7AED-364A-BC3E-D98B0635A15D}"/>
              </a:ext>
            </a:extLst>
          </p:cNvPr>
          <p:cNvGrpSpPr/>
          <p:nvPr/>
        </p:nvGrpSpPr>
        <p:grpSpPr>
          <a:xfrm>
            <a:off x="-4885" y="1926944"/>
            <a:ext cx="12196885" cy="3631054"/>
            <a:chOff x="-4885" y="1936665"/>
            <a:chExt cx="12196885" cy="3631054"/>
          </a:xfrm>
        </p:grpSpPr>
        <p:pic>
          <p:nvPicPr>
            <p:cNvPr id="13" name="Picture 9">
              <a:extLst>
                <a:ext uri="{FF2B5EF4-FFF2-40B4-BE49-F238E27FC236}">
                  <a16:creationId xmlns:a16="http://schemas.microsoft.com/office/drawing/2014/main" id="{F0B1A766-4A6D-DE49-8531-075F59D1D18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885" y="1936666"/>
              <a:ext cx="4062831" cy="3631053"/>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850A57A0-90EC-8F48-962B-C40AB35423AF}"/>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146106" y="1936666"/>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C59E0145-9B6E-4A44-A67D-EC7B7F5CCE10}"/>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31"/>
            <a:stretch/>
          </p:blipFill>
          <p:spPr bwMode="auto">
            <a:xfrm>
              <a:off x="8250466" y="1936665"/>
              <a:ext cx="3941534" cy="363105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0B829551-AED8-03BD-8898-D824DBCE09C8}"/>
              </a:ext>
            </a:extLst>
          </p:cNvPr>
          <p:cNvSpPr txBox="1"/>
          <p:nvPr/>
        </p:nvSpPr>
        <p:spPr>
          <a:xfrm>
            <a:off x="4634444" y="5885900"/>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5" name="Picture 4" descr="A black and white logo&#10;&#10;Description automatically generated with medium confidence">
            <a:extLst>
              <a:ext uri="{FF2B5EF4-FFF2-40B4-BE49-F238E27FC236}">
                <a16:creationId xmlns:a16="http://schemas.microsoft.com/office/drawing/2014/main" id="{2AE02FFA-A8B0-4117-5642-B13F7D46D2A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89459" y="5956640"/>
            <a:ext cx="477312" cy="536976"/>
          </a:xfrm>
          <a:prstGeom prst="rect">
            <a:avLst/>
          </a:prstGeom>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0FF4EF88-0966-2D48-A4B0-1566CF60EC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Suggested approaches for this unit:</a:t>
            </a:r>
          </a:p>
        </p:txBody>
      </p:sp>
      <p:sp>
        <p:nvSpPr>
          <p:cNvPr id="21" name="Rectangle 2">
            <a:extLst>
              <a:ext uri="{FF2B5EF4-FFF2-40B4-BE49-F238E27FC236}">
                <a16:creationId xmlns:a16="http://schemas.microsoft.com/office/drawing/2014/main" id="{89C240C1-FB0D-8C41-B3A5-3D48BE3A8EE6}"/>
              </a:ext>
            </a:extLst>
          </p:cNvPr>
          <p:cNvSpPr>
            <a:spLocks noChangeArrowheads="1"/>
          </p:cNvSpPr>
          <p:nvPr/>
        </p:nvSpPr>
        <p:spPr bwMode="auto">
          <a:xfrm>
            <a:off x="1252331" y="1336906"/>
            <a:ext cx="9633006" cy="479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268288" indent="-1588" eaLnBrk="0" hangingPunct="0">
              <a:tabLst>
                <a:tab pos="268288" algn="l"/>
              </a:tabLst>
              <a:defRPr>
                <a:solidFill>
                  <a:schemeClr val="tx1"/>
                </a:solidFill>
                <a:latin typeface="Comic Sans MS" panose="030F0902030302020204" pitchFamily="66" charset="0"/>
              </a:defRPr>
            </a:lvl1pPr>
            <a:lvl2pPr marL="534988" eaLnBrk="0" hangingPunct="0">
              <a:tabLst>
                <a:tab pos="268288" algn="l"/>
              </a:tabLst>
              <a:defRPr>
                <a:solidFill>
                  <a:schemeClr val="tx1"/>
                </a:solidFill>
                <a:latin typeface="Comic Sans MS" panose="030F0902030302020204" pitchFamily="66" charset="0"/>
              </a:defRPr>
            </a:lvl2pPr>
            <a:lvl3pPr eaLnBrk="0" hangingPunct="0">
              <a:tabLst>
                <a:tab pos="268288" algn="l"/>
              </a:tabLst>
              <a:defRPr>
                <a:solidFill>
                  <a:schemeClr val="tx1"/>
                </a:solidFill>
                <a:latin typeface="Comic Sans MS" panose="030F0902030302020204" pitchFamily="66" charset="0"/>
              </a:defRPr>
            </a:lvl3pPr>
            <a:lvl4pPr eaLnBrk="0" hangingPunct="0">
              <a:tabLst>
                <a:tab pos="268288" algn="l"/>
              </a:tabLst>
              <a:defRPr>
                <a:solidFill>
                  <a:schemeClr val="tx1"/>
                </a:solidFill>
                <a:latin typeface="Comic Sans MS" panose="030F0902030302020204" pitchFamily="66" charset="0"/>
              </a:defRPr>
            </a:lvl4pPr>
            <a:lvl5pPr eaLnBrk="0" hangingPunct="0">
              <a:tabLst>
                <a:tab pos="268288" algn="l"/>
              </a:tabLst>
              <a:defRPr>
                <a:solidFill>
                  <a:schemeClr val="tx1"/>
                </a:solidFill>
                <a:latin typeface="Comic Sans MS" panose="030F0902030302020204" pitchFamily="66" charset="0"/>
              </a:defRPr>
            </a:lvl5pPr>
            <a:lvl6pPr eaLnBrk="0" fontAlgn="base" hangingPunct="0">
              <a:spcBef>
                <a:spcPct val="0"/>
              </a:spcBef>
              <a:spcAft>
                <a:spcPct val="0"/>
              </a:spcAft>
              <a:tabLst>
                <a:tab pos="268288" algn="l"/>
              </a:tabLst>
              <a:defRPr>
                <a:solidFill>
                  <a:schemeClr val="tx1"/>
                </a:solidFill>
                <a:latin typeface="Comic Sans MS" panose="030F0902030302020204" pitchFamily="66" charset="0"/>
              </a:defRPr>
            </a:lvl6pPr>
            <a:lvl7pPr eaLnBrk="0" fontAlgn="base" hangingPunct="0">
              <a:spcBef>
                <a:spcPct val="0"/>
              </a:spcBef>
              <a:spcAft>
                <a:spcPct val="0"/>
              </a:spcAft>
              <a:tabLst>
                <a:tab pos="268288" algn="l"/>
              </a:tabLst>
              <a:defRPr>
                <a:solidFill>
                  <a:schemeClr val="tx1"/>
                </a:solidFill>
                <a:latin typeface="Comic Sans MS" panose="030F0902030302020204" pitchFamily="66" charset="0"/>
              </a:defRPr>
            </a:lvl7pPr>
            <a:lvl8pPr eaLnBrk="0" fontAlgn="base" hangingPunct="0">
              <a:spcBef>
                <a:spcPct val="0"/>
              </a:spcBef>
              <a:spcAft>
                <a:spcPct val="0"/>
              </a:spcAft>
              <a:tabLst>
                <a:tab pos="268288" algn="l"/>
              </a:tabLst>
              <a:defRPr>
                <a:solidFill>
                  <a:schemeClr val="tx1"/>
                </a:solidFill>
                <a:latin typeface="Comic Sans MS" panose="030F0902030302020204" pitchFamily="66" charset="0"/>
              </a:defRPr>
            </a:lvl8pPr>
            <a:lvl9pPr eaLnBrk="0" fontAlgn="base" hangingPunct="0">
              <a:spcBef>
                <a:spcPct val="0"/>
              </a:spcBef>
              <a:spcAft>
                <a:spcPct val="0"/>
              </a:spcAft>
              <a:tabLst>
                <a:tab pos="268288" algn="l"/>
              </a:tabLst>
              <a:defRPr>
                <a:solidFill>
                  <a:schemeClr val="tx1"/>
                </a:solidFill>
                <a:latin typeface="Comic Sans MS" panose="030F0902030302020204" pitchFamily="66" charset="0"/>
              </a:defRPr>
            </a:lvl9pPr>
          </a:lstStyle>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Read different versions that exemplify this particular genre (</a:t>
            </a:r>
            <a:r>
              <a:rPr lang="en-GB" altLang="en-US" i="1" dirty="0">
                <a:solidFill>
                  <a:srgbClr val="414042"/>
                </a:solidFill>
              </a:rPr>
              <a:t>legends</a:t>
            </a:r>
            <a:r>
              <a:rPr lang="en-GB" altLang="en-US" dirty="0">
                <a:solidFill>
                  <a:srgbClr val="414042"/>
                </a:solidFill>
              </a:rPr>
              <a:t>). </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Analyse characters</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Invent ‘back-stories’ for different characters</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Identify features typical of the genre and note the narrative structure.</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Plan and write a short story that tells of the meeting between the main character and the one you choose.</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Make a collection and display of this fiction genre. Add to it based on everyone’s own wider reading experience. </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Use opportunities in Guided Reading workshop activities to explore this genre further.</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Use drama activities to explore typical characters, setting, events. </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Extend sentences using language effects.</a:t>
            </a:r>
          </a:p>
          <a:p>
            <a:pPr marL="230188" indent="-230188" eaLnBrk="1" hangingPunct="1">
              <a:spcBef>
                <a:spcPts val="700"/>
              </a:spcBef>
              <a:buClr>
                <a:srgbClr val="0070C0"/>
              </a:buClr>
              <a:buFont typeface="Arial" panose="020B0604020202020204" pitchFamily="34" charset="0"/>
              <a:buChar char="•"/>
              <a:tabLst>
                <a:tab pos="174625" algn="l"/>
              </a:tabLst>
            </a:pPr>
            <a:r>
              <a:rPr lang="en-GB" altLang="en-US" dirty="0">
                <a:solidFill>
                  <a:srgbClr val="414042"/>
                </a:solidFill>
              </a:rPr>
              <a:t>Curriculum links: History – Anglo Saxons, Normans, Castles and Knights; </a:t>
            </a:r>
            <a:br>
              <a:rPr lang="en-GB" altLang="en-US" dirty="0">
                <a:solidFill>
                  <a:srgbClr val="414042"/>
                </a:solidFill>
              </a:rPr>
            </a:br>
            <a:r>
              <a:rPr lang="en-GB" altLang="en-US" dirty="0">
                <a:solidFill>
                  <a:srgbClr val="414042"/>
                </a:solidFill>
              </a:rPr>
              <a:t>Geography – mapping, forestry; Science: trees, seed dispersal, adaptation; </a:t>
            </a:r>
            <a:br>
              <a:rPr lang="en-GB" altLang="en-US" dirty="0">
                <a:solidFill>
                  <a:srgbClr val="414042"/>
                </a:solidFill>
              </a:rPr>
            </a:br>
            <a:r>
              <a:rPr lang="en-GB" altLang="en-US" dirty="0">
                <a:solidFill>
                  <a:srgbClr val="414042"/>
                </a:solidFill>
              </a:rPr>
              <a:t>DT – drawbridges, longbows, willow weaving.</a:t>
            </a:r>
          </a:p>
        </p:txBody>
      </p:sp>
    </p:spTree>
    <p:extLst>
      <p:ext uri="{BB962C8B-B14F-4D97-AF65-F5344CB8AC3E}">
        <p14:creationId xmlns:p14="http://schemas.microsoft.com/office/powerpoint/2010/main" val="41908177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2DDB6D-CA8C-7248-BC0F-E22355CBC3DC}"/>
              </a:ext>
            </a:extLst>
          </p:cNvPr>
          <p:cNvSpPr txBox="1"/>
          <p:nvPr/>
        </p:nvSpPr>
        <p:spPr>
          <a:xfrm>
            <a:off x="5908699" y="5507340"/>
            <a:ext cx="187301" cy="439134"/>
          </a:xfrm>
          <a:prstGeom prst="rect">
            <a:avLst/>
          </a:prstGeom>
          <a:noFill/>
        </p:spPr>
        <p:txBody>
          <a:bodyPr wrap="square" rtlCol="0">
            <a:spAutoFit/>
          </a:bodyPr>
          <a:lstStyle/>
          <a:p>
            <a:endParaRPr lang="en-US" dirty="0"/>
          </a:p>
        </p:txBody>
      </p:sp>
      <p:sp>
        <p:nvSpPr>
          <p:cNvPr id="6" name="Subtitle 2">
            <a:extLst>
              <a:ext uri="{FF2B5EF4-FFF2-40B4-BE49-F238E27FC236}">
                <a16:creationId xmlns:a16="http://schemas.microsoft.com/office/drawing/2014/main" id="{92F755FB-3CC2-804F-97A0-95D3D88DB3F5}"/>
              </a:ext>
            </a:extLst>
          </p:cNvPr>
          <p:cNvSpPr txBox="1">
            <a:spLocks/>
          </p:cNvSpPr>
          <p:nvPr/>
        </p:nvSpPr>
        <p:spPr>
          <a:xfrm>
            <a:off x="0" y="66185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Story Path: Robin meets Little John</a:t>
            </a:r>
          </a:p>
        </p:txBody>
      </p:sp>
      <p:sp>
        <p:nvSpPr>
          <p:cNvPr id="7" name="Right Arrow Callout 6">
            <a:extLst>
              <a:ext uri="{FF2B5EF4-FFF2-40B4-BE49-F238E27FC236}">
                <a16:creationId xmlns:a16="http://schemas.microsoft.com/office/drawing/2014/main" id="{2077B428-629E-F344-8932-6C044F66BE04}"/>
              </a:ext>
            </a:extLst>
          </p:cNvPr>
          <p:cNvSpPr/>
          <p:nvPr/>
        </p:nvSpPr>
        <p:spPr>
          <a:xfrm>
            <a:off x="930928" y="1520734"/>
            <a:ext cx="3088733" cy="1364495"/>
          </a:xfrm>
          <a:prstGeom prst="rightArrowCallout">
            <a:avLst>
              <a:gd name="adj1" fmla="val 32294"/>
              <a:gd name="adj2" fmla="val 34117"/>
              <a:gd name="adj3" fmla="val 49314"/>
              <a:gd name="adj4" fmla="val 6497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 encounters a tall stranger at a bridge over a stream.</a:t>
            </a:r>
          </a:p>
        </p:txBody>
      </p:sp>
      <p:sp>
        <p:nvSpPr>
          <p:cNvPr id="8" name="Right Arrow Callout 7">
            <a:extLst>
              <a:ext uri="{FF2B5EF4-FFF2-40B4-BE49-F238E27FC236}">
                <a16:creationId xmlns:a16="http://schemas.microsoft.com/office/drawing/2014/main" id="{1E383470-3CE0-7945-A2EE-FE63B8E7E293}"/>
              </a:ext>
            </a:extLst>
          </p:cNvPr>
          <p:cNvSpPr/>
          <p:nvPr/>
        </p:nvSpPr>
        <p:spPr>
          <a:xfrm>
            <a:off x="4279185" y="1520734"/>
            <a:ext cx="3633630" cy="1364495"/>
          </a:xfrm>
          <a:prstGeom prst="rightArrowCallout">
            <a:avLst>
              <a:gd name="adj1" fmla="val 32294"/>
              <a:gd name="adj2" fmla="val 34117"/>
              <a:gd name="adj3" fmla="val 49314"/>
              <a:gd name="adj4" fmla="val 697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The stranger tries to make Robin pay a toll to cross the bridge.</a:t>
            </a:r>
          </a:p>
        </p:txBody>
      </p:sp>
      <p:sp>
        <p:nvSpPr>
          <p:cNvPr id="9" name="Right Arrow Callout 8">
            <a:extLst>
              <a:ext uri="{FF2B5EF4-FFF2-40B4-BE49-F238E27FC236}">
                <a16:creationId xmlns:a16="http://schemas.microsoft.com/office/drawing/2014/main" id="{92ABCA19-3249-4249-8FA9-E408A6B2E90B}"/>
              </a:ext>
            </a:extLst>
          </p:cNvPr>
          <p:cNvSpPr/>
          <p:nvPr/>
        </p:nvSpPr>
        <p:spPr>
          <a:xfrm>
            <a:off x="8172341" y="1520734"/>
            <a:ext cx="3053310" cy="1364495"/>
          </a:xfrm>
          <a:prstGeom prst="rightArrowCallout">
            <a:avLst>
              <a:gd name="adj1" fmla="val 32294"/>
              <a:gd name="adj2" fmla="val 34117"/>
              <a:gd name="adj3" fmla="val 49314"/>
              <a:gd name="adj4" fmla="val 6542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They begin to fight with quarterstaffs.</a:t>
            </a:r>
          </a:p>
        </p:txBody>
      </p:sp>
      <p:sp>
        <p:nvSpPr>
          <p:cNvPr id="10" name="Right Arrow Callout 9">
            <a:extLst>
              <a:ext uri="{FF2B5EF4-FFF2-40B4-BE49-F238E27FC236}">
                <a16:creationId xmlns:a16="http://schemas.microsoft.com/office/drawing/2014/main" id="{6E6F6E70-8306-F247-8B6C-3116505A7961}"/>
              </a:ext>
            </a:extLst>
          </p:cNvPr>
          <p:cNvSpPr/>
          <p:nvPr/>
        </p:nvSpPr>
        <p:spPr>
          <a:xfrm>
            <a:off x="930928" y="3079650"/>
            <a:ext cx="3088733" cy="1364495"/>
          </a:xfrm>
          <a:prstGeom prst="rightArrowCallout">
            <a:avLst>
              <a:gd name="adj1" fmla="val 32294"/>
              <a:gd name="adj2" fmla="val 34117"/>
              <a:gd name="adj3" fmla="val 49314"/>
              <a:gd name="adj4" fmla="val 6497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They are evenly matched and the fight goes on for some time.</a:t>
            </a:r>
          </a:p>
        </p:txBody>
      </p:sp>
      <p:sp>
        <p:nvSpPr>
          <p:cNvPr id="11" name="Right Arrow Callout 10">
            <a:extLst>
              <a:ext uri="{FF2B5EF4-FFF2-40B4-BE49-F238E27FC236}">
                <a16:creationId xmlns:a16="http://schemas.microsoft.com/office/drawing/2014/main" id="{B426288E-624E-6E4F-80EE-FFBE59AB404E}"/>
              </a:ext>
            </a:extLst>
          </p:cNvPr>
          <p:cNvSpPr/>
          <p:nvPr/>
        </p:nvSpPr>
        <p:spPr>
          <a:xfrm>
            <a:off x="4279185" y="3079650"/>
            <a:ext cx="3633630" cy="1364495"/>
          </a:xfrm>
          <a:prstGeom prst="rightArrowCallout">
            <a:avLst>
              <a:gd name="adj1" fmla="val 32294"/>
              <a:gd name="adj2" fmla="val 34117"/>
              <a:gd name="adj3" fmla="val 49314"/>
              <a:gd name="adj4" fmla="val 697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Eventually, Robin falls into the stream. </a:t>
            </a:r>
          </a:p>
        </p:txBody>
      </p:sp>
      <p:sp>
        <p:nvSpPr>
          <p:cNvPr id="12" name="Right Arrow Callout 11">
            <a:extLst>
              <a:ext uri="{FF2B5EF4-FFF2-40B4-BE49-F238E27FC236}">
                <a16:creationId xmlns:a16="http://schemas.microsoft.com/office/drawing/2014/main" id="{4F09BF26-0C92-4840-8428-9345792794F8}"/>
              </a:ext>
            </a:extLst>
          </p:cNvPr>
          <p:cNvSpPr/>
          <p:nvPr/>
        </p:nvSpPr>
        <p:spPr>
          <a:xfrm>
            <a:off x="8172341" y="3079650"/>
            <a:ext cx="3053310" cy="1364495"/>
          </a:xfrm>
          <a:prstGeom prst="rightArrowCallout">
            <a:avLst>
              <a:gd name="adj1" fmla="val 32294"/>
              <a:gd name="adj2" fmla="val 34117"/>
              <a:gd name="adj3" fmla="val 49314"/>
              <a:gd name="adj4" fmla="val 6542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Robin’s band appear and are about to attack the stranger.</a:t>
            </a:r>
          </a:p>
        </p:txBody>
      </p:sp>
      <p:sp>
        <p:nvSpPr>
          <p:cNvPr id="13" name="Right Arrow Callout 12">
            <a:extLst>
              <a:ext uri="{FF2B5EF4-FFF2-40B4-BE49-F238E27FC236}">
                <a16:creationId xmlns:a16="http://schemas.microsoft.com/office/drawing/2014/main" id="{20650B3E-A2BB-944A-AC65-698A5EAACD5E}"/>
              </a:ext>
            </a:extLst>
          </p:cNvPr>
          <p:cNvSpPr/>
          <p:nvPr/>
        </p:nvSpPr>
        <p:spPr>
          <a:xfrm>
            <a:off x="930928" y="4651592"/>
            <a:ext cx="3088733" cy="1364495"/>
          </a:xfrm>
          <a:prstGeom prst="rightArrowCallout">
            <a:avLst>
              <a:gd name="adj1" fmla="val 32294"/>
              <a:gd name="adj2" fmla="val 34117"/>
              <a:gd name="adj3" fmla="val 49314"/>
              <a:gd name="adj4" fmla="val 6497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 stops this happening  and asks the man to join them.</a:t>
            </a:r>
          </a:p>
        </p:txBody>
      </p:sp>
      <p:sp>
        <p:nvSpPr>
          <p:cNvPr id="14" name="Right Arrow Callout 13">
            <a:extLst>
              <a:ext uri="{FF2B5EF4-FFF2-40B4-BE49-F238E27FC236}">
                <a16:creationId xmlns:a16="http://schemas.microsoft.com/office/drawing/2014/main" id="{EB115E51-9FA8-394C-A0D9-89ABD6E733E6}"/>
              </a:ext>
            </a:extLst>
          </p:cNvPr>
          <p:cNvSpPr/>
          <p:nvPr/>
        </p:nvSpPr>
        <p:spPr>
          <a:xfrm>
            <a:off x="4279185" y="4651592"/>
            <a:ext cx="3633630" cy="1364495"/>
          </a:xfrm>
          <a:prstGeom prst="rightArrowCallout">
            <a:avLst>
              <a:gd name="adj1" fmla="val 32294"/>
              <a:gd name="adj2" fmla="val 34117"/>
              <a:gd name="adj3" fmla="val 49314"/>
              <a:gd name="adj4" fmla="val 697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He does, and the rest of them call him Little John. </a:t>
            </a:r>
          </a:p>
        </p:txBody>
      </p:sp>
      <p:sp>
        <p:nvSpPr>
          <p:cNvPr id="15" name="Right Arrow Callout 14">
            <a:extLst>
              <a:ext uri="{FF2B5EF4-FFF2-40B4-BE49-F238E27FC236}">
                <a16:creationId xmlns:a16="http://schemas.microsoft.com/office/drawing/2014/main" id="{0835B5E7-9357-DE4B-8A14-5B5EC08D1D49}"/>
              </a:ext>
            </a:extLst>
          </p:cNvPr>
          <p:cNvSpPr/>
          <p:nvPr/>
        </p:nvSpPr>
        <p:spPr>
          <a:xfrm>
            <a:off x="8172341" y="4651592"/>
            <a:ext cx="3053310" cy="1364495"/>
          </a:xfrm>
          <a:prstGeom prst="rightArrowCallout">
            <a:avLst>
              <a:gd name="adj1" fmla="val 32294"/>
              <a:gd name="adj2" fmla="val 34117"/>
              <a:gd name="adj3" fmla="val 49314"/>
              <a:gd name="adj4" fmla="val 6542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He becomes one of Robin’s most trusted friends.</a:t>
            </a:r>
          </a:p>
        </p:txBody>
      </p:sp>
    </p:spTree>
    <p:extLst>
      <p:ext uri="{BB962C8B-B14F-4D97-AF65-F5344CB8AC3E}">
        <p14:creationId xmlns:p14="http://schemas.microsoft.com/office/powerpoint/2010/main" val="288451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5">
            <a:extLst>
              <a:ext uri="{FF2B5EF4-FFF2-40B4-BE49-F238E27FC236}">
                <a16:creationId xmlns:a16="http://schemas.microsoft.com/office/drawing/2014/main" id="{9744E047-1FD7-5142-9FBC-205BFC114B6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80006" y="1641987"/>
            <a:ext cx="3843991" cy="414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ubtitle 2">
            <a:extLst>
              <a:ext uri="{FF2B5EF4-FFF2-40B4-BE49-F238E27FC236}">
                <a16:creationId xmlns:a16="http://schemas.microsoft.com/office/drawing/2014/main" id="{48F0D7C4-1A74-D142-91DE-6DE5DB633C49}"/>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Take a simple story – boxing up</a:t>
            </a:r>
          </a:p>
        </p:txBody>
      </p:sp>
      <p:sp>
        <p:nvSpPr>
          <p:cNvPr id="17" name="Text Box 7">
            <a:extLst>
              <a:ext uri="{FF2B5EF4-FFF2-40B4-BE49-F238E27FC236}">
                <a16:creationId xmlns:a16="http://schemas.microsoft.com/office/drawing/2014/main" id="{24BD8791-ACEB-524C-A865-60443E054F0A}"/>
              </a:ext>
            </a:extLst>
          </p:cNvPr>
          <p:cNvSpPr txBox="1">
            <a:spLocks noChangeArrowheads="1"/>
          </p:cNvSpPr>
          <p:nvPr/>
        </p:nvSpPr>
        <p:spPr bwMode="auto">
          <a:xfrm>
            <a:off x="5623183" y="2759021"/>
            <a:ext cx="5515872"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Comic Sans MS" panose="030F0902030302020204" pitchFamily="66" charset="0"/>
              </a:defRPr>
            </a:lvl1pPr>
            <a:lvl2pPr marL="800100" indent="-342900" eaLnBrk="0" hangingPunct="0">
              <a:defRPr>
                <a:solidFill>
                  <a:schemeClr val="tx1"/>
                </a:solidFill>
                <a:latin typeface="Comic Sans MS" panose="030F0902030302020204" pitchFamily="66" charset="0"/>
              </a:defRPr>
            </a:lvl2pPr>
            <a:lvl3pPr marL="1257300" indent="-342900" eaLnBrk="0" hangingPunct="0">
              <a:defRPr>
                <a:solidFill>
                  <a:schemeClr val="tx1"/>
                </a:solidFill>
                <a:latin typeface="Comic Sans MS" panose="030F0902030302020204" pitchFamily="66" charset="0"/>
              </a:defRPr>
            </a:lvl3pPr>
            <a:lvl4pPr marL="1714500" indent="-342900" eaLnBrk="0" hangingPunct="0">
              <a:defRPr>
                <a:solidFill>
                  <a:schemeClr val="tx1"/>
                </a:solidFill>
                <a:latin typeface="Comic Sans MS" panose="030F0902030302020204" pitchFamily="66" charset="0"/>
              </a:defRPr>
            </a:lvl4pPr>
            <a:lvl5pPr marL="2171700" indent="-342900" eaLnBrk="0" hangingPunct="0">
              <a:defRPr>
                <a:solidFill>
                  <a:schemeClr val="tx1"/>
                </a:solidFill>
                <a:latin typeface="Comic Sans MS" panose="030F0902030302020204" pitchFamily="66" charset="0"/>
              </a:defRPr>
            </a:lvl5pPr>
            <a:lvl6pPr marL="2628900" indent="-342900" eaLnBrk="0" fontAlgn="base" hangingPunct="0">
              <a:spcBef>
                <a:spcPct val="0"/>
              </a:spcBef>
              <a:spcAft>
                <a:spcPct val="0"/>
              </a:spcAft>
              <a:defRPr>
                <a:solidFill>
                  <a:schemeClr val="tx1"/>
                </a:solidFill>
                <a:latin typeface="Comic Sans MS" panose="030F0902030302020204" pitchFamily="66" charset="0"/>
              </a:defRPr>
            </a:lvl6pPr>
            <a:lvl7pPr marL="3086100" indent="-342900" eaLnBrk="0" fontAlgn="base" hangingPunct="0">
              <a:spcBef>
                <a:spcPct val="0"/>
              </a:spcBef>
              <a:spcAft>
                <a:spcPct val="0"/>
              </a:spcAft>
              <a:defRPr>
                <a:solidFill>
                  <a:schemeClr val="tx1"/>
                </a:solidFill>
                <a:latin typeface="Comic Sans MS" panose="030F0902030302020204" pitchFamily="66" charset="0"/>
              </a:defRPr>
            </a:lvl7pPr>
            <a:lvl8pPr marL="3543300" indent="-342900" eaLnBrk="0" fontAlgn="base" hangingPunct="0">
              <a:spcBef>
                <a:spcPct val="0"/>
              </a:spcBef>
              <a:spcAft>
                <a:spcPct val="0"/>
              </a:spcAft>
              <a:defRPr>
                <a:solidFill>
                  <a:schemeClr val="tx1"/>
                </a:solidFill>
                <a:latin typeface="Comic Sans MS" panose="030F0902030302020204" pitchFamily="66" charset="0"/>
              </a:defRPr>
            </a:lvl8pPr>
            <a:lvl9pPr marL="4000500" indent="-3429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ts val="1500"/>
              </a:spcBef>
              <a:buFontTx/>
              <a:buAutoNum type="arabicPeriod"/>
            </a:pPr>
            <a:r>
              <a:rPr lang="en-GB" altLang="en-US" sz="2100" dirty="0">
                <a:solidFill>
                  <a:srgbClr val="414042"/>
                </a:solidFill>
              </a:rPr>
              <a:t>Little John and Robin meet on a bridge.</a:t>
            </a:r>
          </a:p>
          <a:p>
            <a:pPr eaLnBrk="1" hangingPunct="1">
              <a:spcBef>
                <a:spcPts val="1500"/>
              </a:spcBef>
              <a:buFontTx/>
              <a:buAutoNum type="arabicPeriod"/>
            </a:pPr>
            <a:r>
              <a:rPr lang="en-GB" altLang="en-US" sz="2100" dirty="0">
                <a:solidFill>
                  <a:srgbClr val="414042"/>
                </a:solidFill>
              </a:rPr>
              <a:t>They fight and are evenly matched, until Robin falls into the stream.</a:t>
            </a:r>
          </a:p>
          <a:p>
            <a:pPr eaLnBrk="1" hangingPunct="1">
              <a:spcBef>
                <a:spcPts val="1500"/>
              </a:spcBef>
              <a:buFontTx/>
              <a:buAutoNum type="arabicPeriod"/>
            </a:pPr>
            <a:r>
              <a:rPr lang="en-GB" altLang="en-US" sz="2100" dirty="0">
                <a:solidFill>
                  <a:srgbClr val="414042"/>
                </a:solidFill>
              </a:rPr>
              <a:t>Robin saves Little John from his own band and invites him to join them.</a:t>
            </a:r>
          </a:p>
        </p:txBody>
      </p:sp>
    </p:spTree>
    <p:extLst>
      <p:ext uri="{BB962C8B-B14F-4D97-AF65-F5344CB8AC3E}">
        <p14:creationId xmlns:p14="http://schemas.microsoft.com/office/powerpoint/2010/main" val="241067026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567915" y="2359448"/>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1903082" y="315114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AB185601-7087-934D-A23D-EF6322EB0B39}"/>
              </a:ext>
            </a:extLst>
          </p:cNvPr>
          <p:cNvSpPr/>
          <p:nvPr/>
        </p:nvSpPr>
        <p:spPr>
          <a:xfrm>
            <a:off x="666981" y="661380"/>
            <a:ext cx="2400684" cy="145255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136525" lvl="0" indent="-39688">
              <a:spcBef>
                <a:spcPts val="500"/>
              </a:spcBef>
              <a:tabLst>
                <a:tab pos="87313"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3630795" y="2681659"/>
            <a:ext cx="6019227" cy="423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500"/>
              </a:spcBef>
            </a:pPr>
            <a:r>
              <a:rPr lang="en-GB" altLang="en-US" sz="1600" b="1" dirty="0">
                <a:solidFill>
                  <a:srgbClr val="0070C0"/>
                </a:solidFill>
                <a:latin typeface="Comic Sans MS" panose="030F0902030302020204" pitchFamily="66" charset="0"/>
              </a:rPr>
              <a:t>Box 1</a:t>
            </a:r>
            <a:br>
              <a:rPr lang="en-GB" altLang="en-US" sz="1600" b="1" dirty="0">
                <a:solidFill>
                  <a:srgbClr val="0070C0"/>
                </a:solidFill>
                <a:latin typeface="Comic Sans MS" panose="030F0902030302020204" pitchFamily="66" charset="0"/>
              </a:rPr>
            </a:br>
            <a:r>
              <a:rPr lang="en-GB" altLang="en-US" sz="1600" dirty="0">
                <a:solidFill>
                  <a:srgbClr val="414042"/>
                </a:solidFill>
                <a:latin typeface="Comic Sans MS" panose="030F0902030302020204" pitchFamily="66" charset="0"/>
              </a:rPr>
              <a:t>As Robin approached the bridge in the forest, he spotted a large man standing on the wooden steps leading to the bridge. He was blocking Robin’s way.</a:t>
            </a:r>
          </a:p>
          <a:p>
            <a:pPr>
              <a:spcBef>
                <a:spcPts val="500"/>
              </a:spcBef>
            </a:pPr>
            <a:r>
              <a:rPr lang="en-GB" altLang="en-US" sz="1600" dirty="0">
                <a:solidFill>
                  <a:srgbClr val="414042"/>
                </a:solidFill>
                <a:latin typeface="Comic Sans MS" panose="030F0902030302020204" pitchFamily="66" charset="0"/>
              </a:rPr>
              <a:t>“Let me pass, stranger,” said Robin.</a:t>
            </a:r>
          </a:p>
          <a:p>
            <a:pPr>
              <a:spcBef>
                <a:spcPts val="500"/>
              </a:spcBef>
            </a:pPr>
            <a:r>
              <a:rPr lang="en-GB" altLang="en-US" sz="1600" dirty="0">
                <a:solidFill>
                  <a:srgbClr val="414042"/>
                </a:solidFill>
                <a:latin typeface="Comic Sans MS" panose="030F0902030302020204" pitchFamily="66" charset="0"/>
              </a:rPr>
              <a:t>“You may pass on payment of a toll,” replied the man, holding out his hand.</a:t>
            </a:r>
          </a:p>
          <a:p>
            <a:pPr>
              <a:spcBef>
                <a:spcPts val="500"/>
              </a:spcBef>
            </a:pPr>
            <a:r>
              <a:rPr lang="en-GB" altLang="en-US" sz="1600" dirty="0">
                <a:solidFill>
                  <a:srgbClr val="414042"/>
                </a:solidFill>
                <a:latin typeface="Comic Sans MS" panose="030F0902030302020204" pitchFamily="66" charset="0"/>
              </a:rPr>
              <a:t>“Pay?” roared Robin. “I will not!”</a:t>
            </a:r>
          </a:p>
          <a:p>
            <a:pPr>
              <a:spcBef>
                <a:spcPts val="500"/>
              </a:spcBef>
            </a:pPr>
            <a:r>
              <a:rPr lang="en-GB" altLang="en-US" sz="1600" dirty="0">
                <a:solidFill>
                  <a:srgbClr val="414042"/>
                </a:solidFill>
                <a:latin typeface="Comic Sans MS" panose="030F0902030302020204" pitchFamily="66" charset="0"/>
              </a:rPr>
              <a:t>“Then I will fight you!”</a:t>
            </a:r>
          </a:p>
          <a:p>
            <a:pPr>
              <a:spcBef>
                <a:spcPts val="500"/>
              </a:spcBef>
            </a:pPr>
            <a:r>
              <a:rPr lang="en-GB" altLang="en-US" sz="1600" dirty="0">
                <a:solidFill>
                  <a:srgbClr val="414042"/>
                </a:solidFill>
                <a:latin typeface="Comic Sans MS" panose="030F0902030302020204" pitchFamily="66" charset="0"/>
              </a:rPr>
              <a:t>The stranger charged towards Robin, his quarterstaff raised to attack. Robin grabbed a branch from under the tree and raised it. He held it in both hands, ready for the impact. When it came, it sent a shock wave through to his feet.</a:t>
            </a:r>
          </a:p>
        </p:txBody>
      </p:sp>
      <p:pic>
        <p:nvPicPr>
          <p:cNvPr id="4" name="Picture 13" descr="Robin Hood and Little John - Wikipedia">
            <a:extLst>
              <a:ext uri="{FF2B5EF4-FFF2-40B4-BE49-F238E27FC236}">
                <a16:creationId xmlns:a16="http://schemas.microsoft.com/office/drawing/2014/main" id="{84420BCD-88B2-E908-9ED1-B8D1A572195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799312" y="3006770"/>
            <a:ext cx="1655286" cy="2215324"/>
          </a:xfrm>
          <a:prstGeom prst="rect">
            <a:avLst/>
          </a:prstGeom>
          <a:noFill/>
          <a:extLst>
            <a:ext uri="{909E8E84-426E-40DD-AFC4-6F175D3DCCD1}">
              <a14:hiddenFill xmlns:a14="http://schemas.microsoft.com/office/drawing/2010/main">
                <a:solidFill>
                  <a:srgbClr val="FFFFFF"/>
                </a:solidFill>
              </a14:hiddenFill>
            </a:ext>
          </a:extLst>
        </p:spPr>
      </p:pic>
      <p:sp>
        <p:nvSpPr>
          <p:cNvPr id="14" name="AutoShape 9">
            <a:extLst>
              <a:ext uri="{FF2B5EF4-FFF2-40B4-BE49-F238E27FC236}">
                <a16:creationId xmlns:a16="http://schemas.microsoft.com/office/drawing/2014/main" id="{9C3ECEB5-7F04-7746-AD2A-CC64400B2D32}"/>
              </a:ext>
            </a:extLst>
          </p:cNvPr>
          <p:cNvSpPr>
            <a:spLocks noChangeArrowheads="1"/>
          </p:cNvSpPr>
          <p:nvPr/>
        </p:nvSpPr>
        <p:spPr bwMode="auto">
          <a:xfrm>
            <a:off x="3651295" y="661380"/>
            <a:ext cx="7564266" cy="1863335"/>
          </a:xfrm>
          <a:prstGeom prst="wedgeRoundRectCallout">
            <a:avLst>
              <a:gd name="adj1" fmla="val -51296"/>
              <a:gd name="adj2" fmla="val -59222"/>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1500" i="1" dirty="0">
                <a:solidFill>
                  <a:srgbClr val="414042"/>
                </a:solidFill>
              </a:rPr>
              <a:t>Let me show you how I would write this story. I am going to write one paragraph for each box, using the story path as my plan. I will begin with John and Robin meeting on the bridge. Remember, John thinks he owns the bridge! You are my readers so I need to tell you how this meeting occurs by describing the characters and the event so you can picture it. I am also going to apply what we have learnt about speech and paragraphs and boxing up will help with this.</a:t>
            </a:r>
          </a:p>
        </p:txBody>
      </p:sp>
    </p:spTree>
    <p:extLst>
      <p:ext uri="{BB962C8B-B14F-4D97-AF65-F5344CB8AC3E}">
        <p14:creationId xmlns:p14="http://schemas.microsoft.com/office/powerpoint/2010/main" val="30725619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535738" y="2463818"/>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1877164" y="3283910"/>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4" name="Text Box 4">
            <a:extLst>
              <a:ext uri="{FF2B5EF4-FFF2-40B4-BE49-F238E27FC236}">
                <a16:creationId xmlns:a16="http://schemas.microsoft.com/office/drawing/2014/main" id="{86083A41-9C87-8840-8A17-F442A8E34277}"/>
              </a:ext>
            </a:extLst>
          </p:cNvPr>
          <p:cNvSpPr txBox="1">
            <a:spLocks noChangeArrowheads="1"/>
          </p:cNvSpPr>
          <p:nvPr/>
        </p:nvSpPr>
        <p:spPr bwMode="auto">
          <a:xfrm>
            <a:off x="3490045" y="1930960"/>
            <a:ext cx="6592631" cy="3130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600" b="1" dirty="0">
                <a:solidFill>
                  <a:srgbClr val="0070C0"/>
                </a:solidFill>
                <a:latin typeface="Comic Sans MS" panose="030F0902030302020204" pitchFamily="66" charset="0"/>
              </a:rPr>
              <a:t>Box 2</a:t>
            </a:r>
            <a:br>
              <a:rPr lang="en-GB" altLang="en-US" sz="1600" b="1" dirty="0">
                <a:solidFill>
                  <a:srgbClr val="0070C0"/>
                </a:solidFill>
                <a:latin typeface="Comic Sans MS" panose="030F0902030302020204" pitchFamily="66" charset="0"/>
              </a:rPr>
            </a:br>
            <a:r>
              <a:rPr lang="en-GB" altLang="en-US" sz="1600" dirty="0">
                <a:solidFill>
                  <a:srgbClr val="414042"/>
                </a:solidFill>
                <a:latin typeface="Comic Sans MS" panose="030F0902030302020204" pitchFamily="66" charset="0"/>
              </a:rPr>
              <a:t>Robin’s heart was pounding. He lunged forward and regained his balance. With a mighty thrust, he pushed the stranger back a few inches. Surprised, the stranger used his strength and hit back. Robin felt his legs go weak. He wobbled, slipping on the wooden surface. Before he knew it, he was attacked again. This time, the man made a sweeping blow to Robin’s lower legs. Robin leapt up and the quarterstaff hissed through the air just below his feet. </a:t>
            </a:r>
          </a:p>
          <a:p>
            <a:pPr>
              <a:spcBef>
                <a:spcPts val="600"/>
              </a:spcBef>
            </a:pPr>
            <a:r>
              <a:rPr lang="en-GB" altLang="en-US" sz="1600" dirty="0">
                <a:solidFill>
                  <a:srgbClr val="414042"/>
                </a:solidFill>
                <a:latin typeface="Comic Sans MS" panose="030F0902030302020204" pitchFamily="66" charset="0"/>
              </a:rPr>
              <a:t>As Robin landed back on the bridge, he staggered. The stranger saw his chance. He lunged towards Robin. Arms raised, he powered the staff down into Robin’s chest and shoved him from the bridge.</a:t>
            </a:r>
          </a:p>
        </p:txBody>
      </p:sp>
      <p:sp>
        <p:nvSpPr>
          <p:cNvPr id="17" name="Rectangle 16">
            <a:extLst>
              <a:ext uri="{FF2B5EF4-FFF2-40B4-BE49-F238E27FC236}">
                <a16:creationId xmlns:a16="http://schemas.microsoft.com/office/drawing/2014/main" id="{C368AE7C-405A-5B46-8130-619D0865FA40}"/>
              </a:ext>
            </a:extLst>
          </p:cNvPr>
          <p:cNvSpPr/>
          <p:nvPr/>
        </p:nvSpPr>
        <p:spPr>
          <a:xfrm>
            <a:off x="666981" y="661380"/>
            <a:ext cx="2400684" cy="145255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136525" lvl="0" indent="-39688">
              <a:spcBef>
                <a:spcPts val="500"/>
              </a:spcBef>
              <a:tabLst>
                <a:tab pos="87313"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pic>
        <p:nvPicPr>
          <p:cNvPr id="18" name="Picture 13" descr="Robin Hood and Little John - Wikipedia">
            <a:extLst>
              <a:ext uri="{FF2B5EF4-FFF2-40B4-BE49-F238E27FC236}">
                <a16:creationId xmlns:a16="http://schemas.microsoft.com/office/drawing/2014/main" id="{2EB381DE-D5C6-1F45-A338-8A1D2A4810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991088" y="2347224"/>
            <a:ext cx="1502178" cy="2010414"/>
          </a:xfrm>
          <a:prstGeom prst="rect">
            <a:avLst/>
          </a:prstGeom>
          <a:noFill/>
          <a:extLst>
            <a:ext uri="{909E8E84-426E-40DD-AFC4-6F175D3DCCD1}">
              <a14:hiddenFill xmlns:a14="http://schemas.microsoft.com/office/drawing/2010/main">
                <a:solidFill>
                  <a:srgbClr val="FFFFFF"/>
                </a:solidFill>
              </a14:hiddenFill>
            </a:ext>
          </a:extLst>
        </p:spPr>
      </p:pic>
      <p:sp>
        <p:nvSpPr>
          <p:cNvPr id="19" name="AutoShape 9">
            <a:extLst>
              <a:ext uri="{FF2B5EF4-FFF2-40B4-BE49-F238E27FC236}">
                <a16:creationId xmlns:a16="http://schemas.microsoft.com/office/drawing/2014/main" id="{BE8CB25E-AE54-9C49-A033-4D697D8527DE}"/>
              </a:ext>
            </a:extLst>
          </p:cNvPr>
          <p:cNvSpPr>
            <a:spLocks noChangeArrowheads="1"/>
          </p:cNvSpPr>
          <p:nvPr/>
        </p:nvSpPr>
        <p:spPr bwMode="auto">
          <a:xfrm>
            <a:off x="3490045" y="793019"/>
            <a:ext cx="7814528" cy="1047234"/>
          </a:xfrm>
          <a:prstGeom prst="wedgeRoundRectCallout">
            <a:avLst>
              <a:gd name="adj1" fmla="val -50468"/>
              <a:gd name="adj2" fmla="val -77087"/>
              <a:gd name="adj3" fmla="val 16667"/>
            </a:avLst>
          </a:prstGeom>
          <a:solidFill>
            <a:schemeClr val="bg1"/>
          </a:solidFill>
          <a:ln w="38100">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1600" i="1" dirty="0">
                <a:solidFill>
                  <a:srgbClr val="414042"/>
                </a:solidFill>
              </a:rPr>
              <a:t>I want to describe the fight they have so I need to use short sentences to make it sound like the action was fast. I want to leave enough to your imaginations without going into too much detail.</a:t>
            </a:r>
          </a:p>
        </p:txBody>
      </p:sp>
      <p:sp>
        <p:nvSpPr>
          <p:cNvPr id="20" name="AutoShape 14">
            <a:extLst>
              <a:ext uri="{FF2B5EF4-FFF2-40B4-BE49-F238E27FC236}">
                <a16:creationId xmlns:a16="http://schemas.microsoft.com/office/drawing/2014/main" id="{046B31F2-2A5D-494B-BCF8-366C9FBDB82A}"/>
              </a:ext>
            </a:extLst>
          </p:cNvPr>
          <p:cNvSpPr>
            <a:spLocks noChangeArrowheads="1"/>
          </p:cNvSpPr>
          <p:nvPr/>
        </p:nvSpPr>
        <p:spPr bwMode="auto">
          <a:xfrm>
            <a:off x="3587150" y="5017748"/>
            <a:ext cx="7814528" cy="1134958"/>
          </a:xfrm>
          <a:prstGeom prst="wedgeRoundRectCallout">
            <a:avLst>
              <a:gd name="adj1" fmla="val 44283"/>
              <a:gd name="adj2" fmla="val -74851"/>
              <a:gd name="adj3" fmla="val 16667"/>
            </a:avLst>
          </a:prstGeom>
          <a:solidFill>
            <a:schemeClr val="bg1"/>
          </a:solidFill>
          <a:ln w="38100">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1600" i="1" dirty="0">
                <a:solidFill>
                  <a:srgbClr val="414042"/>
                </a:solidFill>
              </a:rPr>
              <a:t>Does this sound right? Let</a:t>
            </a:r>
            <a:r>
              <a:rPr lang="en-GB" altLang="en-US" sz="1600" i="1" dirty="0">
                <a:solidFill>
                  <a:srgbClr val="414042"/>
                </a:solidFill>
                <a:latin typeface="VTKS BEAUTY" pitchFamily="2" charset="0"/>
              </a:rPr>
              <a:t>’</a:t>
            </a:r>
            <a:r>
              <a:rPr lang="en-GB" altLang="en-US" sz="1600" i="1" dirty="0">
                <a:solidFill>
                  <a:srgbClr val="414042"/>
                </a:solidFill>
              </a:rPr>
              <a:t>s read it together and see if it works.</a:t>
            </a:r>
          </a:p>
          <a:p>
            <a:pPr algn="ctr" eaLnBrk="1" hangingPunct="1"/>
            <a:r>
              <a:rPr lang="en-GB" altLang="en-US" sz="1600" i="1" dirty="0">
                <a:solidFill>
                  <a:srgbClr val="414042"/>
                </a:solidFill>
              </a:rPr>
              <a:t>Now read again with your partner and discuss any improvements you would </a:t>
            </a:r>
            <a:br>
              <a:rPr lang="en-GB" altLang="en-US" sz="1600" i="1" dirty="0">
                <a:solidFill>
                  <a:srgbClr val="414042"/>
                </a:solidFill>
              </a:rPr>
            </a:br>
            <a:r>
              <a:rPr lang="en-GB" altLang="en-US" sz="1600" i="1" dirty="0">
                <a:solidFill>
                  <a:srgbClr val="414042"/>
                </a:solidFill>
              </a:rPr>
              <a:t>like to suggest and we</a:t>
            </a:r>
            <a:r>
              <a:rPr lang="en-GB" altLang="en-US" sz="1600" i="1" dirty="0">
                <a:solidFill>
                  <a:srgbClr val="414042"/>
                </a:solidFill>
                <a:latin typeface="VTKS BEAUTY" pitchFamily="2" charset="0"/>
              </a:rPr>
              <a:t>’</a:t>
            </a:r>
            <a:r>
              <a:rPr lang="en-GB" altLang="en-US" sz="1600" i="1" dirty="0">
                <a:solidFill>
                  <a:srgbClr val="414042"/>
                </a:solidFill>
              </a:rPr>
              <a:t>ll see if we can improve this.</a:t>
            </a:r>
          </a:p>
        </p:txBody>
      </p:sp>
    </p:spTree>
    <p:extLst>
      <p:ext uri="{BB962C8B-B14F-4D97-AF65-F5344CB8AC3E}">
        <p14:creationId xmlns:p14="http://schemas.microsoft.com/office/powerpoint/2010/main" val="40181448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490325" y="2463818"/>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1831751" y="3283910"/>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F0D7BB3A-256D-4046-A44D-A2057429D42D}"/>
              </a:ext>
            </a:extLst>
          </p:cNvPr>
          <p:cNvSpPr/>
          <p:nvPr/>
        </p:nvSpPr>
        <p:spPr>
          <a:xfrm>
            <a:off x="666981" y="661380"/>
            <a:ext cx="2400684" cy="145255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136525" lvl="0" indent="-39688">
              <a:spcBef>
                <a:spcPts val="500"/>
              </a:spcBef>
              <a:tabLst>
                <a:tab pos="87313"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11" name="Text Box 4">
            <a:extLst>
              <a:ext uri="{FF2B5EF4-FFF2-40B4-BE49-F238E27FC236}">
                <a16:creationId xmlns:a16="http://schemas.microsoft.com/office/drawing/2014/main" id="{70466C8D-B0F7-3143-A4D6-3D6A24018314}"/>
              </a:ext>
            </a:extLst>
          </p:cNvPr>
          <p:cNvSpPr txBox="1">
            <a:spLocks noChangeArrowheads="1"/>
          </p:cNvSpPr>
          <p:nvPr/>
        </p:nvSpPr>
        <p:spPr bwMode="auto">
          <a:xfrm>
            <a:off x="3444632" y="3429000"/>
            <a:ext cx="7002302" cy="81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600" b="1" dirty="0">
                <a:solidFill>
                  <a:srgbClr val="0070C0"/>
                </a:solidFill>
                <a:latin typeface="Comic Sans MS" panose="030F0902030302020204" pitchFamily="66" charset="0"/>
              </a:rPr>
              <a:t>Box 3</a:t>
            </a:r>
            <a:br>
              <a:rPr lang="en-GB" altLang="en-US" sz="1600" b="1" dirty="0">
                <a:solidFill>
                  <a:srgbClr val="0070C0"/>
                </a:solidFill>
                <a:latin typeface="Comic Sans MS" panose="030F0902030302020204" pitchFamily="66" charset="0"/>
              </a:rPr>
            </a:br>
            <a:r>
              <a:rPr lang="en-GB" altLang="en-US" sz="1600" dirty="0">
                <a:solidFill>
                  <a:srgbClr val="414042"/>
                </a:solidFill>
                <a:latin typeface="Comic Sans MS" panose="030F0902030302020204" pitchFamily="66" charset="0"/>
              </a:rPr>
              <a:t>Robin saves Little John from his own band and invites him to join them.</a:t>
            </a:r>
          </a:p>
        </p:txBody>
      </p:sp>
      <p:pic>
        <p:nvPicPr>
          <p:cNvPr id="5" name="Picture 14" descr="Robin Hood and Little John - Wikipedia">
            <a:extLst>
              <a:ext uri="{FF2B5EF4-FFF2-40B4-BE49-F238E27FC236}">
                <a16:creationId xmlns:a16="http://schemas.microsoft.com/office/drawing/2014/main" id="{3E0F7B19-3BA4-0B5B-4564-AD80DD68131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10311" y="4176494"/>
            <a:ext cx="1543774" cy="2066084"/>
          </a:xfrm>
          <a:prstGeom prst="rect">
            <a:avLst/>
          </a:prstGeom>
          <a:noFill/>
          <a:extLst>
            <a:ext uri="{909E8E84-426E-40DD-AFC4-6F175D3DCCD1}">
              <a14:hiddenFill xmlns:a14="http://schemas.microsoft.com/office/drawing/2010/main">
                <a:solidFill>
                  <a:srgbClr val="FFFFFF"/>
                </a:solidFill>
              </a14:hiddenFill>
            </a:ext>
          </a:extLst>
        </p:spPr>
      </p:pic>
      <p:sp>
        <p:nvSpPr>
          <p:cNvPr id="15" name="AutoShape 13">
            <a:extLst>
              <a:ext uri="{FF2B5EF4-FFF2-40B4-BE49-F238E27FC236}">
                <a16:creationId xmlns:a16="http://schemas.microsoft.com/office/drawing/2014/main" id="{026444FA-F195-934F-A6E7-51E42D4FDA44}"/>
              </a:ext>
            </a:extLst>
          </p:cNvPr>
          <p:cNvSpPr>
            <a:spLocks noChangeArrowheads="1"/>
          </p:cNvSpPr>
          <p:nvPr/>
        </p:nvSpPr>
        <p:spPr bwMode="auto">
          <a:xfrm>
            <a:off x="3353688" y="4176494"/>
            <a:ext cx="5741784" cy="1562100"/>
          </a:xfrm>
          <a:prstGeom prst="wedgeRoundRectCallout">
            <a:avLst>
              <a:gd name="adj1" fmla="val -49927"/>
              <a:gd name="adj2" fmla="val 77986"/>
              <a:gd name="adj3" fmla="val 16667"/>
            </a:avLst>
          </a:prstGeom>
          <a:solidFill>
            <a:schemeClr val="bg1"/>
          </a:solidFill>
          <a:ln w="38100">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lnSpc>
                <a:spcPct val="120000"/>
              </a:lnSpc>
            </a:pPr>
            <a:r>
              <a:rPr lang="en-GB" altLang="en-US" sz="1600" i="1" dirty="0">
                <a:solidFill>
                  <a:srgbClr val="414042"/>
                </a:solidFill>
              </a:rPr>
              <a:t>Join with another pair to try things out if you wish. Remember to check the story path to keep you focused.</a:t>
            </a:r>
          </a:p>
          <a:p>
            <a:pPr eaLnBrk="1" hangingPunct="1">
              <a:lnSpc>
                <a:spcPct val="120000"/>
              </a:lnSpc>
            </a:pPr>
            <a:r>
              <a:rPr lang="en-GB" altLang="en-US" sz="1600" i="1" dirty="0">
                <a:solidFill>
                  <a:srgbClr val="414042"/>
                </a:solidFill>
              </a:rPr>
              <a:t>You are finishing the story of how Little John comes to be a member of Robin</a:t>
            </a:r>
            <a:r>
              <a:rPr lang="en-GB" altLang="en-US" sz="1600" i="1" dirty="0">
                <a:solidFill>
                  <a:srgbClr val="414042"/>
                </a:solidFill>
                <a:latin typeface="VTKS BEAUTY" pitchFamily="2" charset="0"/>
              </a:rPr>
              <a:t>’</a:t>
            </a:r>
            <a:r>
              <a:rPr lang="en-GB" altLang="en-US" sz="1600" i="1" dirty="0">
                <a:solidFill>
                  <a:srgbClr val="414042"/>
                </a:solidFill>
              </a:rPr>
              <a:t>s merry band.</a:t>
            </a:r>
          </a:p>
        </p:txBody>
      </p:sp>
      <p:sp>
        <p:nvSpPr>
          <p:cNvPr id="16" name="AutoShape 11">
            <a:extLst>
              <a:ext uri="{FF2B5EF4-FFF2-40B4-BE49-F238E27FC236}">
                <a16:creationId xmlns:a16="http://schemas.microsoft.com/office/drawing/2014/main" id="{12A0348E-5A19-EB47-A0BB-446E18482F45}"/>
              </a:ext>
            </a:extLst>
          </p:cNvPr>
          <p:cNvSpPr>
            <a:spLocks noChangeArrowheads="1"/>
          </p:cNvSpPr>
          <p:nvPr/>
        </p:nvSpPr>
        <p:spPr bwMode="auto">
          <a:xfrm>
            <a:off x="3353689" y="661380"/>
            <a:ext cx="6842276" cy="2613835"/>
          </a:xfrm>
          <a:prstGeom prst="wedgeRoundRectCallout">
            <a:avLst>
              <a:gd name="adj1" fmla="val 68352"/>
              <a:gd name="adj2" fmla="val -45681"/>
              <a:gd name="adj3" fmla="val 16667"/>
            </a:avLst>
          </a:prstGeom>
          <a:solidFill>
            <a:schemeClr val="bg1"/>
          </a:solidFill>
          <a:ln w="38100">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spcBef>
                <a:spcPct val="20000"/>
              </a:spcBef>
              <a:buChar char="•"/>
              <a:defRPr sz="3200">
                <a:solidFill>
                  <a:schemeClr val="tx1"/>
                </a:solidFill>
                <a:latin typeface="Comic Sans MS" panose="030F0902030302020204" pitchFamily="66" charset="0"/>
              </a:defRPr>
            </a:lvl1pPr>
            <a:lvl2pPr marL="357188" indent="-17780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eaLnBrk="1" hangingPunct="1">
              <a:lnSpc>
                <a:spcPct val="120000"/>
              </a:lnSpc>
              <a:spcBef>
                <a:spcPct val="0"/>
              </a:spcBef>
              <a:buFontTx/>
              <a:buNone/>
            </a:pPr>
            <a:r>
              <a:rPr lang="en-GB" altLang="en-US" sz="1600" i="1">
                <a:solidFill>
                  <a:srgbClr val="414042"/>
                </a:solidFill>
              </a:rPr>
              <a:t>Now I want you to work with your partner to:</a:t>
            </a:r>
          </a:p>
          <a:p>
            <a:pPr lvl="1" eaLnBrk="1" hangingPunct="1">
              <a:lnSpc>
                <a:spcPct val="120000"/>
              </a:lnSpc>
              <a:spcBef>
                <a:spcPct val="0"/>
              </a:spcBef>
              <a:buFontTx/>
              <a:buChar char="•"/>
            </a:pPr>
            <a:r>
              <a:rPr lang="en-GB" altLang="en-US" sz="1600" i="1">
                <a:solidFill>
                  <a:srgbClr val="414042"/>
                </a:solidFill>
              </a:rPr>
              <a:t>Try out words, sentences and paragraphs on whiteboards or in writing journals.</a:t>
            </a:r>
          </a:p>
          <a:p>
            <a:pPr lvl="1" eaLnBrk="1" hangingPunct="1">
              <a:lnSpc>
                <a:spcPct val="120000"/>
              </a:lnSpc>
              <a:spcBef>
                <a:spcPct val="0"/>
              </a:spcBef>
              <a:buFontTx/>
              <a:buChar char="•"/>
            </a:pPr>
            <a:r>
              <a:rPr lang="en-GB" altLang="en-US" sz="1600" i="1">
                <a:solidFill>
                  <a:srgbClr val="414042"/>
                </a:solidFill>
              </a:rPr>
              <a:t>Refer back to your story path and use what you think will work, but change anything you feel needs improving.</a:t>
            </a:r>
          </a:p>
          <a:p>
            <a:pPr lvl="1" eaLnBrk="1" hangingPunct="1">
              <a:lnSpc>
                <a:spcPct val="120000"/>
              </a:lnSpc>
              <a:spcBef>
                <a:spcPct val="0"/>
              </a:spcBef>
              <a:buFontTx/>
              <a:buChar char="•"/>
            </a:pPr>
            <a:r>
              <a:rPr lang="en-GB" altLang="en-US" sz="1600" i="1">
                <a:solidFill>
                  <a:srgbClr val="414042"/>
                </a:solidFill>
              </a:rPr>
              <a:t>Use the working wall, writing journals, timeline, dictionaries,  thesauruses, etc.</a:t>
            </a:r>
          </a:p>
        </p:txBody>
      </p:sp>
    </p:spTree>
    <p:extLst>
      <p:ext uri="{BB962C8B-B14F-4D97-AF65-F5344CB8AC3E}">
        <p14:creationId xmlns:p14="http://schemas.microsoft.com/office/powerpoint/2010/main" val="376764199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C3411F34-E1A5-E941-9433-8E11E9DF6865}"/>
              </a:ext>
            </a:extLst>
          </p:cNvPr>
          <p:cNvSpPr txBox="1">
            <a:spLocks noChangeArrowheads="1"/>
          </p:cNvSpPr>
          <p:nvPr/>
        </p:nvSpPr>
        <p:spPr bwMode="auto">
          <a:xfrm>
            <a:off x="871812" y="1204615"/>
            <a:ext cx="9919619" cy="946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defRPr>
            </a:lvl1pPr>
            <a:lvl2pPr marL="625475"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a:spcBef>
                <a:spcPts val="500"/>
              </a:spcBef>
              <a:buNone/>
            </a:pPr>
            <a:r>
              <a:rPr lang="en-GB" altLang="en-US" sz="1600" dirty="0">
                <a:solidFill>
                  <a:srgbClr val="414042"/>
                </a:solidFill>
              </a:rPr>
              <a:t>Boxing story segments in this way gives you a plan for your writing so use this to plan your back story.</a:t>
            </a:r>
          </a:p>
          <a:p>
            <a:pPr>
              <a:spcBef>
                <a:spcPts val="500"/>
              </a:spcBef>
              <a:buNone/>
            </a:pPr>
            <a:r>
              <a:rPr lang="en-GB" altLang="en-US" sz="1600" dirty="0">
                <a:solidFill>
                  <a:srgbClr val="414042"/>
                </a:solidFill>
              </a:rPr>
              <a:t>You could use one of the suggestions below, or you can invent your own member of the outlaw band.</a:t>
            </a:r>
          </a:p>
          <a:p>
            <a:pPr>
              <a:spcBef>
                <a:spcPts val="500"/>
              </a:spcBef>
              <a:buNone/>
            </a:pPr>
            <a:r>
              <a:rPr lang="en-GB" altLang="en-US" sz="1600" dirty="0">
                <a:solidFill>
                  <a:srgbClr val="414042"/>
                </a:solidFill>
              </a:rPr>
              <a:t> Look back at the suggested back stories.</a:t>
            </a:r>
          </a:p>
        </p:txBody>
      </p:sp>
      <p:grpSp>
        <p:nvGrpSpPr>
          <p:cNvPr id="6" name="Group 5">
            <a:extLst>
              <a:ext uri="{FF2B5EF4-FFF2-40B4-BE49-F238E27FC236}">
                <a16:creationId xmlns:a16="http://schemas.microsoft.com/office/drawing/2014/main" id="{68FE59A0-D2E2-D842-9FD5-FC0B9024FF25}"/>
              </a:ext>
            </a:extLst>
          </p:cNvPr>
          <p:cNvGrpSpPr/>
          <p:nvPr/>
        </p:nvGrpSpPr>
        <p:grpSpPr>
          <a:xfrm>
            <a:off x="1071627" y="2360257"/>
            <a:ext cx="9919619" cy="2620984"/>
            <a:chOff x="698368" y="559241"/>
            <a:chExt cx="12390109" cy="3273742"/>
          </a:xfrm>
        </p:grpSpPr>
        <p:grpSp>
          <p:nvGrpSpPr>
            <p:cNvPr id="7" name="Group 6">
              <a:extLst>
                <a:ext uri="{FF2B5EF4-FFF2-40B4-BE49-F238E27FC236}">
                  <a16:creationId xmlns:a16="http://schemas.microsoft.com/office/drawing/2014/main" id="{D50777BF-6DE1-BD4C-ABDA-1108762A8643}"/>
                </a:ext>
              </a:extLst>
            </p:cNvPr>
            <p:cNvGrpSpPr/>
            <p:nvPr/>
          </p:nvGrpSpPr>
          <p:grpSpPr>
            <a:xfrm>
              <a:off x="6541610" y="573641"/>
              <a:ext cx="2213896" cy="2143742"/>
              <a:chOff x="6541610" y="573641"/>
              <a:chExt cx="2213896" cy="2143742"/>
            </a:xfrm>
          </p:grpSpPr>
          <p:sp>
            <p:nvSpPr>
              <p:cNvPr id="31" name="Text Box 12">
                <a:extLst>
                  <a:ext uri="{FF2B5EF4-FFF2-40B4-BE49-F238E27FC236}">
                    <a16:creationId xmlns:a16="http://schemas.microsoft.com/office/drawing/2014/main" id="{913A7D78-1433-7B42-BD49-E536F09D9A43}"/>
                  </a:ext>
                </a:extLst>
              </p:cNvPr>
              <p:cNvSpPr txBox="1">
                <a:spLocks noChangeArrowheads="1"/>
              </p:cNvSpPr>
              <p:nvPr/>
            </p:nvSpPr>
            <p:spPr bwMode="auto">
              <a:xfrm rot="3306781">
                <a:off x="6576687" y="53856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Alan a Dale</a:t>
                </a:r>
              </a:p>
            </p:txBody>
          </p:sp>
          <p:pic>
            <p:nvPicPr>
              <p:cNvPr id="32" name="Picture 9">
                <a:extLst>
                  <a:ext uri="{FF2B5EF4-FFF2-40B4-BE49-F238E27FC236}">
                    <a16:creationId xmlns:a16="http://schemas.microsoft.com/office/drawing/2014/main" id="{AE7F479D-6022-5447-B435-DF5A1608BBC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761688" y="747962"/>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8B668EDD-F2E3-3843-AB5E-5191B79F8431}"/>
                </a:ext>
              </a:extLst>
            </p:cNvPr>
            <p:cNvGrpSpPr/>
            <p:nvPr/>
          </p:nvGrpSpPr>
          <p:grpSpPr>
            <a:xfrm>
              <a:off x="3664988" y="609640"/>
              <a:ext cx="2213896" cy="2143742"/>
              <a:chOff x="3664988" y="609640"/>
              <a:chExt cx="2213896" cy="2143742"/>
            </a:xfrm>
          </p:grpSpPr>
          <p:sp>
            <p:nvSpPr>
              <p:cNvPr id="29" name="Text Box 12">
                <a:extLst>
                  <a:ext uri="{FF2B5EF4-FFF2-40B4-BE49-F238E27FC236}">
                    <a16:creationId xmlns:a16="http://schemas.microsoft.com/office/drawing/2014/main" id="{E9828B90-991A-A340-990A-8601282EFC16}"/>
                  </a:ext>
                </a:extLst>
              </p:cNvPr>
              <p:cNvSpPr txBox="1">
                <a:spLocks noChangeArrowheads="1"/>
              </p:cNvSpPr>
              <p:nvPr/>
            </p:nvSpPr>
            <p:spPr bwMode="auto">
              <a:xfrm rot="3306781">
                <a:off x="3700065" y="57456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Much, the miller’s son</a:t>
                </a:r>
              </a:p>
            </p:txBody>
          </p:sp>
          <p:pic>
            <p:nvPicPr>
              <p:cNvPr id="30" name="Picture 7">
                <a:extLst>
                  <a:ext uri="{FF2B5EF4-FFF2-40B4-BE49-F238E27FC236}">
                    <a16:creationId xmlns:a16="http://schemas.microsoft.com/office/drawing/2014/main" id="{EE4A7601-970D-7649-8D5B-E82E810D8C2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868107" y="803182"/>
                <a:ext cx="1845382" cy="1845382"/>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9C337FD7-896C-AA43-8219-344A91CAF4B8}"/>
                </a:ext>
              </a:extLst>
            </p:cNvPr>
            <p:cNvGrpSpPr/>
            <p:nvPr/>
          </p:nvGrpSpPr>
          <p:grpSpPr>
            <a:xfrm>
              <a:off x="698368" y="573640"/>
              <a:ext cx="2213896" cy="2143742"/>
              <a:chOff x="698368" y="573640"/>
              <a:chExt cx="2213896" cy="2143742"/>
            </a:xfrm>
          </p:grpSpPr>
          <p:sp>
            <p:nvSpPr>
              <p:cNvPr id="27" name="Text Box 12">
                <a:extLst>
                  <a:ext uri="{FF2B5EF4-FFF2-40B4-BE49-F238E27FC236}">
                    <a16:creationId xmlns:a16="http://schemas.microsoft.com/office/drawing/2014/main" id="{08F582D3-1103-0B4E-B3C1-5304EF2122EB}"/>
                  </a:ext>
                </a:extLst>
              </p:cNvPr>
              <p:cNvSpPr txBox="1">
                <a:spLocks noChangeArrowheads="1"/>
              </p:cNvSpPr>
              <p:nvPr/>
            </p:nvSpPr>
            <p:spPr bwMode="auto">
              <a:xfrm rot="3306781">
                <a:off x="733445" y="53856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Maid Marian</a:t>
                </a:r>
              </a:p>
            </p:txBody>
          </p:sp>
          <p:pic>
            <p:nvPicPr>
              <p:cNvPr id="28" name="Picture 4">
                <a:extLst>
                  <a:ext uri="{FF2B5EF4-FFF2-40B4-BE49-F238E27FC236}">
                    <a16:creationId xmlns:a16="http://schemas.microsoft.com/office/drawing/2014/main" id="{FCEEFCE8-64BB-154B-AF9C-E7518027113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918247" y="756028"/>
                <a:ext cx="1840465" cy="1840465"/>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C1DDA682-6E7A-7D40-8F23-94A112EC9E48}"/>
                </a:ext>
              </a:extLst>
            </p:cNvPr>
            <p:cNvGrpSpPr/>
            <p:nvPr/>
          </p:nvGrpSpPr>
          <p:grpSpPr>
            <a:xfrm>
              <a:off x="9458177" y="559241"/>
              <a:ext cx="2213896" cy="2143742"/>
              <a:chOff x="9458177" y="559241"/>
              <a:chExt cx="2213896" cy="2143742"/>
            </a:xfrm>
          </p:grpSpPr>
          <p:sp>
            <p:nvSpPr>
              <p:cNvPr id="25" name="Text Box 12">
                <a:extLst>
                  <a:ext uri="{FF2B5EF4-FFF2-40B4-BE49-F238E27FC236}">
                    <a16:creationId xmlns:a16="http://schemas.microsoft.com/office/drawing/2014/main" id="{DDD88D0F-680D-E249-9359-DEB902FE419B}"/>
                  </a:ext>
                </a:extLst>
              </p:cNvPr>
              <p:cNvSpPr txBox="1">
                <a:spLocks noChangeArrowheads="1"/>
              </p:cNvSpPr>
              <p:nvPr/>
            </p:nvSpPr>
            <p:spPr bwMode="auto">
              <a:xfrm rot="3306781">
                <a:off x="9493254" y="52416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Little John</a:t>
                </a:r>
              </a:p>
            </p:txBody>
          </p:sp>
          <p:pic>
            <p:nvPicPr>
              <p:cNvPr id="26" name="Picture 5">
                <a:extLst>
                  <a:ext uri="{FF2B5EF4-FFF2-40B4-BE49-F238E27FC236}">
                    <a16:creationId xmlns:a16="http://schemas.microsoft.com/office/drawing/2014/main" id="{D0570D7C-887B-8243-8B83-2932057374EF}"/>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66"/>
              <a:stretch/>
            </p:blipFill>
            <p:spPr bwMode="auto">
              <a:xfrm>
                <a:off x="9678222" y="734485"/>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2" name="Group 11">
              <a:extLst>
                <a:ext uri="{FF2B5EF4-FFF2-40B4-BE49-F238E27FC236}">
                  <a16:creationId xmlns:a16="http://schemas.microsoft.com/office/drawing/2014/main" id="{A92E9FE1-AC08-144C-9A32-DA6F5CD97CD6}"/>
                </a:ext>
              </a:extLst>
            </p:cNvPr>
            <p:cNvGrpSpPr/>
            <p:nvPr/>
          </p:nvGrpSpPr>
          <p:grpSpPr>
            <a:xfrm>
              <a:off x="2219612" y="1619087"/>
              <a:ext cx="2143742" cy="2213896"/>
              <a:chOff x="2219612" y="1619087"/>
              <a:chExt cx="2143742" cy="2213896"/>
            </a:xfrm>
          </p:grpSpPr>
          <p:sp>
            <p:nvSpPr>
              <p:cNvPr id="23" name="Text Box 12">
                <a:extLst>
                  <a:ext uri="{FF2B5EF4-FFF2-40B4-BE49-F238E27FC236}">
                    <a16:creationId xmlns:a16="http://schemas.microsoft.com/office/drawing/2014/main" id="{45C4B2A0-AA95-8F4E-9FF7-5C5E29A55635}"/>
                  </a:ext>
                </a:extLst>
              </p:cNvPr>
              <p:cNvSpPr txBox="1">
                <a:spLocks noChangeArrowheads="1"/>
              </p:cNvSpPr>
              <p:nvPr/>
            </p:nvSpPr>
            <p:spPr bwMode="auto">
              <a:xfrm rot="19184452">
                <a:off x="2219612" y="1619087"/>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Friar Tuck</a:t>
                </a:r>
              </a:p>
            </p:txBody>
          </p:sp>
          <p:pic>
            <p:nvPicPr>
              <p:cNvPr id="24" name="Picture 6">
                <a:extLst>
                  <a:ext uri="{FF2B5EF4-FFF2-40B4-BE49-F238E27FC236}">
                    <a16:creationId xmlns:a16="http://schemas.microsoft.com/office/drawing/2014/main" id="{8A065FCA-C4CA-604B-9E8B-5B87C63F7F09}"/>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
              <a:stretch/>
            </p:blipFill>
            <p:spPr bwMode="auto">
              <a:xfrm>
                <a:off x="2412045" y="1801037"/>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67A1D563-6CD5-024B-94EB-96CA07BA688B}"/>
                </a:ext>
              </a:extLst>
            </p:cNvPr>
            <p:cNvGrpSpPr/>
            <p:nvPr/>
          </p:nvGrpSpPr>
          <p:grpSpPr>
            <a:xfrm>
              <a:off x="5147223" y="1601678"/>
              <a:ext cx="2143742" cy="2213896"/>
              <a:chOff x="5147223" y="1601678"/>
              <a:chExt cx="2143742" cy="2213896"/>
            </a:xfrm>
          </p:grpSpPr>
          <p:sp>
            <p:nvSpPr>
              <p:cNvPr id="21" name="Text Box 12">
                <a:extLst>
                  <a:ext uri="{FF2B5EF4-FFF2-40B4-BE49-F238E27FC236}">
                    <a16:creationId xmlns:a16="http://schemas.microsoft.com/office/drawing/2014/main" id="{9E6FD054-A73A-7747-852B-1D3150942C8D}"/>
                  </a:ext>
                </a:extLst>
              </p:cNvPr>
              <p:cNvSpPr txBox="1">
                <a:spLocks noChangeArrowheads="1"/>
              </p:cNvSpPr>
              <p:nvPr/>
            </p:nvSpPr>
            <p:spPr bwMode="auto">
              <a:xfrm rot="18906756">
                <a:off x="5147223" y="1601678"/>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Nasir</a:t>
                </a:r>
              </a:p>
            </p:txBody>
          </p:sp>
          <p:pic>
            <p:nvPicPr>
              <p:cNvPr id="22" name="Picture 8">
                <a:extLst>
                  <a:ext uri="{FF2B5EF4-FFF2-40B4-BE49-F238E27FC236}">
                    <a16:creationId xmlns:a16="http://schemas.microsoft.com/office/drawing/2014/main" id="{F87AF30D-F482-3B42-BF1A-8D28F5F6F67C}"/>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611" t="-1416"/>
              <a:stretch/>
            </p:blipFill>
            <p:spPr bwMode="auto">
              <a:xfrm>
                <a:off x="5347622" y="1806644"/>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5" name="Group 14">
              <a:extLst>
                <a:ext uri="{FF2B5EF4-FFF2-40B4-BE49-F238E27FC236}">
                  <a16:creationId xmlns:a16="http://schemas.microsoft.com/office/drawing/2014/main" id="{31A9D010-AD2E-7F42-BD03-19829A6546B7}"/>
                </a:ext>
              </a:extLst>
            </p:cNvPr>
            <p:cNvGrpSpPr/>
            <p:nvPr/>
          </p:nvGrpSpPr>
          <p:grpSpPr>
            <a:xfrm>
              <a:off x="7985844" y="1642600"/>
              <a:ext cx="2213896" cy="2143742"/>
              <a:chOff x="7985844" y="1642600"/>
              <a:chExt cx="2213896" cy="2143742"/>
            </a:xfrm>
          </p:grpSpPr>
          <p:sp>
            <p:nvSpPr>
              <p:cNvPr id="19" name="Text Box 12">
                <a:extLst>
                  <a:ext uri="{FF2B5EF4-FFF2-40B4-BE49-F238E27FC236}">
                    <a16:creationId xmlns:a16="http://schemas.microsoft.com/office/drawing/2014/main" id="{E0984259-AA9E-B04D-9BCB-6423A5D10EEC}"/>
                  </a:ext>
                </a:extLst>
              </p:cNvPr>
              <p:cNvSpPr txBox="1">
                <a:spLocks noChangeArrowheads="1"/>
              </p:cNvSpPr>
              <p:nvPr/>
            </p:nvSpPr>
            <p:spPr bwMode="auto">
              <a:xfrm rot="18475512">
                <a:off x="8020921" y="160752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Will Scarlet</a:t>
                </a:r>
              </a:p>
            </p:txBody>
          </p:sp>
          <p:pic>
            <p:nvPicPr>
              <p:cNvPr id="20" name="Picture 10">
                <a:extLst>
                  <a:ext uri="{FF2B5EF4-FFF2-40B4-BE49-F238E27FC236}">
                    <a16:creationId xmlns:a16="http://schemas.microsoft.com/office/drawing/2014/main" id="{19B853C4-13AD-0A4D-A165-C24278CCF4B3}"/>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27395" y="1761052"/>
                <a:ext cx="1856596" cy="1856596"/>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5B6F8B5D-80EC-5C41-B31E-3BF6BB57A78B}"/>
                </a:ext>
              </a:extLst>
            </p:cNvPr>
            <p:cNvGrpSpPr/>
            <p:nvPr/>
          </p:nvGrpSpPr>
          <p:grpSpPr>
            <a:xfrm>
              <a:off x="10944735" y="1599938"/>
              <a:ext cx="2143742" cy="2213896"/>
              <a:chOff x="-1363017" y="1376194"/>
              <a:chExt cx="2143742" cy="2213896"/>
            </a:xfrm>
          </p:grpSpPr>
          <p:sp>
            <p:nvSpPr>
              <p:cNvPr id="17" name="Text Box 12">
                <a:extLst>
                  <a:ext uri="{FF2B5EF4-FFF2-40B4-BE49-F238E27FC236}">
                    <a16:creationId xmlns:a16="http://schemas.microsoft.com/office/drawing/2014/main" id="{B2579F40-8427-344A-A7FC-37724F9BAE2B}"/>
                  </a:ext>
                </a:extLst>
              </p:cNvPr>
              <p:cNvSpPr txBox="1">
                <a:spLocks noChangeArrowheads="1"/>
              </p:cNvSpPr>
              <p:nvPr/>
            </p:nvSpPr>
            <p:spPr bwMode="auto">
              <a:xfrm rot="19184452">
                <a:off x="-1363017" y="137619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The Sheriff of Nottingham</a:t>
                </a:r>
              </a:p>
            </p:txBody>
          </p:sp>
          <p:pic>
            <p:nvPicPr>
              <p:cNvPr id="18" name="Picture 2">
                <a:extLst>
                  <a:ext uri="{FF2B5EF4-FFF2-40B4-BE49-F238E27FC236}">
                    <a16:creationId xmlns:a16="http://schemas.microsoft.com/office/drawing/2014/main" id="{761D710F-9BB5-C449-AB70-A9BECE4D96B9}"/>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1176734" y="1563464"/>
                <a:ext cx="1880878" cy="1880878"/>
              </a:xfrm>
              <a:prstGeom prst="ellipse">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sp>
        <p:nvSpPr>
          <p:cNvPr id="33" name="Subtitle 2">
            <a:extLst>
              <a:ext uri="{FF2B5EF4-FFF2-40B4-BE49-F238E27FC236}">
                <a16:creationId xmlns:a16="http://schemas.microsoft.com/office/drawing/2014/main" id="{5138A7FE-9A62-C64A-8AC8-9094D8D0F5DD}"/>
              </a:ext>
            </a:extLst>
          </p:cNvPr>
          <p:cNvSpPr txBox="1">
            <a:spLocks/>
          </p:cNvSpPr>
          <p:nvPr/>
        </p:nvSpPr>
        <p:spPr>
          <a:xfrm>
            <a:off x="417094" y="683114"/>
            <a:ext cx="11357811"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Boxing up</a:t>
            </a:r>
          </a:p>
        </p:txBody>
      </p:sp>
      <p:sp>
        <p:nvSpPr>
          <p:cNvPr id="34" name="Text Box 2">
            <a:extLst>
              <a:ext uri="{FF2B5EF4-FFF2-40B4-BE49-F238E27FC236}">
                <a16:creationId xmlns:a16="http://schemas.microsoft.com/office/drawing/2014/main" id="{274224C4-314C-3048-B95B-9920785BFE6B}"/>
              </a:ext>
            </a:extLst>
          </p:cNvPr>
          <p:cNvSpPr txBox="1">
            <a:spLocks noChangeArrowheads="1"/>
          </p:cNvSpPr>
          <p:nvPr/>
        </p:nvSpPr>
        <p:spPr bwMode="auto">
          <a:xfrm>
            <a:off x="871812" y="5294776"/>
            <a:ext cx="9919619" cy="1098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defRPr>
            </a:lvl1pPr>
            <a:lvl2pPr marL="625475"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a:spcBef>
                <a:spcPts val="500"/>
              </a:spcBef>
              <a:buNone/>
            </a:pPr>
            <a:r>
              <a:rPr lang="en-GB" altLang="en-US" sz="1600" dirty="0">
                <a:solidFill>
                  <a:srgbClr val="414042"/>
                </a:solidFill>
              </a:rPr>
              <a:t>The Sheriff of Nottingham was not part of Robin’s band but turns up in many of the stories. If you feel confident, you could invent a back story about how he met Robin. Perhaps you could include some information about the archery contest.</a:t>
            </a:r>
          </a:p>
        </p:txBody>
      </p:sp>
    </p:spTree>
    <p:extLst>
      <p:ext uri="{BB962C8B-B14F-4D97-AF65-F5344CB8AC3E}">
        <p14:creationId xmlns:p14="http://schemas.microsoft.com/office/powerpoint/2010/main" val="59917293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1047008" y="3342090"/>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2371899" y="41728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Text Box 8">
            <a:extLst>
              <a:ext uri="{FF2B5EF4-FFF2-40B4-BE49-F238E27FC236}">
                <a16:creationId xmlns:a16="http://schemas.microsoft.com/office/drawing/2014/main" id="{F26B252E-F9CC-7445-A527-DAD91CE4AB0A}"/>
              </a:ext>
            </a:extLst>
          </p:cNvPr>
          <p:cNvSpPr txBox="1">
            <a:spLocks noChangeArrowheads="1"/>
          </p:cNvSpPr>
          <p:nvPr/>
        </p:nvSpPr>
        <p:spPr bwMode="auto">
          <a:xfrm>
            <a:off x="4624834" y="1446771"/>
            <a:ext cx="6334125" cy="4326816"/>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6302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i="1" dirty="0">
                <a:solidFill>
                  <a:srgbClr val="3E3F41"/>
                </a:solidFill>
              </a:rPr>
              <a:t>Now I want you to work independently to:</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Look at the features list and the agreed success criteria to select what you would like to include.</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Create a story path for your chosen character.</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Look at the examples we have already and see if there is anything you would like to use.</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Try out words, sentences and paragraphs on whiteboards or in writing journals.</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Use the working wall, writing journals, timeline, dictionaries,  thesauruses, etc.</a:t>
            </a:r>
          </a:p>
          <a:p>
            <a:pPr marL="225425" indent="-225425">
              <a:spcBef>
                <a:spcPts val="1000"/>
              </a:spcBef>
              <a:buClr>
                <a:srgbClr val="39AB47"/>
              </a:buClr>
              <a:buFont typeface="Arial" panose="020B0604020202020204" pitchFamily="34" charset="0"/>
              <a:buChar char="•"/>
            </a:pPr>
            <a:r>
              <a:rPr lang="en-GB" altLang="en-US" i="1" dirty="0">
                <a:solidFill>
                  <a:srgbClr val="3E3F41"/>
                </a:solidFill>
              </a:rPr>
              <a:t>Show on your writing where you feel you have included what we have learnt.</a:t>
            </a:r>
          </a:p>
        </p:txBody>
      </p:sp>
      <p:sp>
        <p:nvSpPr>
          <p:cNvPr id="20" name="Rectangle 19">
            <a:extLst>
              <a:ext uri="{FF2B5EF4-FFF2-40B4-BE49-F238E27FC236}">
                <a16:creationId xmlns:a16="http://schemas.microsoft.com/office/drawing/2014/main" id="{8460F182-4E3A-0846-86D4-CFA7DA019232}"/>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5" name="Rounded Rectangular Callout 4">
            <a:extLst>
              <a:ext uri="{FF2B5EF4-FFF2-40B4-BE49-F238E27FC236}">
                <a16:creationId xmlns:a16="http://schemas.microsoft.com/office/drawing/2014/main" id="{B1152578-7B81-0541-93DF-5D49CB9F10AB}"/>
              </a:ext>
            </a:extLst>
          </p:cNvPr>
          <p:cNvSpPr/>
          <p:nvPr/>
        </p:nvSpPr>
        <p:spPr>
          <a:xfrm>
            <a:off x="4143894" y="1019676"/>
            <a:ext cx="7001097" cy="4927970"/>
          </a:xfrm>
          <a:prstGeom prst="wedgeRoundRectCallout">
            <a:avLst>
              <a:gd name="adj1" fmla="val -47484"/>
              <a:gd name="adj2" fmla="val -58754"/>
              <a:gd name="adj3" fmla="val 16667"/>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6878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4DEC9C-06E1-7A4D-9515-B948DA14EF50}"/>
              </a:ext>
            </a:extLst>
          </p:cNvPr>
          <p:cNvSpPr/>
          <p:nvPr/>
        </p:nvSpPr>
        <p:spPr>
          <a:xfrm>
            <a:off x="1393794" y="2133600"/>
            <a:ext cx="937422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Robin Hood</a:t>
            </a:r>
          </a:p>
          <a:p>
            <a:pPr marL="0" indent="0" algn="ctr">
              <a:lnSpc>
                <a:spcPct val="100000"/>
              </a:lnSpc>
              <a:spcBef>
                <a:spcPts val="600"/>
              </a:spcBef>
              <a:buNone/>
            </a:pPr>
            <a:r>
              <a:rPr lang="en-GB" dirty="0">
                <a:solidFill>
                  <a:schemeClr val="bg1"/>
                </a:solidFill>
                <a:latin typeface="Comic Sans MS" panose="030F0702030302020204" pitchFamily="66" charset="0"/>
              </a:rPr>
              <a:t>Narrative</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17" name="Group 16">
            <a:extLst>
              <a:ext uri="{FF2B5EF4-FFF2-40B4-BE49-F238E27FC236}">
                <a16:creationId xmlns:a16="http://schemas.microsoft.com/office/drawing/2014/main" id="{0D453A9D-A8BA-084B-8607-896F471D8D94}"/>
              </a:ext>
            </a:extLst>
          </p:cNvPr>
          <p:cNvGrpSpPr/>
          <p:nvPr/>
        </p:nvGrpSpPr>
        <p:grpSpPr>
          <a:xfrm>
            <a:off x="1464803" y="2197884"/>
            <a:ext cx="9246602" cy="2752744"/>
            <a:chOff x="-4885" y="1936665"/>
            <a:chExt cx="12196885" cy="3631054"/>
          </a:xfrm>
        </p:grpSpPr>
        <p:pic>
          <p:nvPicPr>
            <p:cNvPr id="18" name="Picture 9">
              <a:extLst>
                <a:ext uri="{FF2B5EF4-FFF2-40B4-BE49-F238E27FC236}">
                  <a16:creationId xmlns:a16="http://schemas.microsoft.com/office/drawing/2014/main" id="{3A811BC6-AB11-5B4D-8022-5CF58793760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885" y="1936666"/>
              <a:ext cx="4062831" cy="3631053"/>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DE718D70-292B-924F-8975-1EEF0F7ABD5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146106" y="1936666"/>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350DF871-E524-2046-BF84-8E0368B9B9C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31"/>
            <a:stretch/>
          </p:blipFill>
          <p:spPr bwMode="auto">
            <a:xfrm>
              <a:off x="8250466" y="1936665"/>
              <a:ext cx="3941534" cy="36310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04680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0" y="4145553"/>
            <a:ext cx="121919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30000"/>
              </a:spcBef>
              <a:buNone/>
            </a:pPr>
            <a:r>
              <a:rPr lang="en-GB" altLang="en-US" sz="2000" dirty="0">
                <a:solidFill>
                  <a:srgbClr val="414042"/>
                </a:solidFill>
              </a:rPr>
              <a:t>Grammar for Writing © Crown copyright 2000 </a:t>
            </a:r>
            <a:br>
              <a:rPr lang="en-GB" altLang="en-US" sz="2000" dirty="0">
                <a:solidFill>
                  <a:srgbClr val="414042"/>
                </a:solidFill>
              </a:rPr>
            </a:br>
            <a:r>
              <a:rPr lang="en-GB" altLang="en-US" sz="2000" dirty="0">
                <a:solidFill>
                  <a:srgbClr val="414042"/>
                </a:solidFill>
              </a:rPr>
              <a:t>Freely available in the public domain at The National Archives:</a:t>
            </a:r>
            <a:br>
              <a:rPr lang="en-GB" altLang="en-US" sz="2000" dirty="0">
                <a:solidFill>
                  <a:srgbClr val="414042"/>
                </a:solidFill>
              </a:rPr>
            </a:br>
            <a:r>
              <a:rPr lang="en-GB" altLang="en-US" sz="1300" u="sng" dirty="0">
                <a:solidFill>
                  <a:srgbClr val="0070C0"/>
                </a:solidFill>
              </a:rPr>
              <a:t>https://</a:t>
            </a:r>
            <a:r>
              <a:rPr lang="en-GB" altLang="en-US" sz="1300" u="sng" dirty="0" err="1">
                <a:solidFill>
                  <a:srgbClr val="0070C0"/>
                </a:solidFill>
              </a:rPr>
              <a:t>webarchive.nationalarchives.gov.uk</a:t>
            </a:r>
            <a:r>
              <a:rPr lang="en-GB" altLang="en-US" sz="1300" u="sng" dirty="0">
                <a:solidFill>
                  <a:srgbClr val="0070C0"/>
                </a:solidFill>
              </a:rPr>
              <a:t>/</a:t>
            </a:r>
            <a:r>
              <a:rPr lang="en-GB" altLang="en-US" sz="1300" u="sng" dirty="0" err="1">
                <a:solidFill>
                  <a:srgbClr val="0070C0"/>
                </a:solidFill>
              </a:rPr>
              <a:t>ukgwa</a:t>
            </a:r>
            <a:r>
              <a:rPr lang="en-GB" altLang="en-US" sz="1300" u="sng" dirty="0">
                <a:solidFill>
                  <a:srgbClr val="0070C0"/>
                </a:solidFill>
              </a:rPr>
              <a:t>/20100604140203/https://</a:t>
            </a:r>
            <a:r>
              <a:rPr lang="en-GB" altLang="en-US" sz="1300" u="sng" dirty="0" err="1">
                <a:solidFill>
                  <a:srgbClr val="0070C0"/>
                </a:solidFill>
              </a:rPr>
              <a:t>nationalstrategies.standards.dcsf.gov.uk</a:t>
            </a:r>
            <a:r>
              <a:rPr lang="en-GB" altLang="en-US" sz="1300" u="sng" dirty="0">
                <a:solidFill>
                  <a:srgbClr val="0070C0"/>
                </a:solidFill>
              </a:rPr>
              <a:t>/node/153924</a:t>
            </a:r>
          </a:p>
        </p:txBody>
      </p:sp>
      <p:sp>
        <p:nvSpPr>
          <p:cNvPr id="12" name="Text Box 2">
            <a:extLst>
              <a:ext uri="{FF2B5EF4-FFF2-40B4-BE49-F238E27FC236}">
                <a16:creationId xmlns:a16="http://schemas.microsoft.com/office/drawing/2014/main" id="{961DE81F-25B9-5244-A918-F71DDF596FA0}"/>
              </a:ext>
            </a:extLst>
          </p:cNvPr>
          <p:cNvSpPr txBox="1">
            <a:spLocks noChangeArrowheads="1"/>
          </p:cNvSpPr>
          <p:nvPr/>
        </p:nvSpPr>
        <p:spPr bwMode="auto">
          <a:xfrm>
            <a:off x="0" y="2469710"/>
            <a:ext cx="1219199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ts val="1000"/>
              </a:spcBef>
            </a:pPr>
            <a:r>
              <a:rPr lang="en-GB" altLang="en-US" sz="2000" dirty="0">
                <a:solidFill>
                  <a:srgbClr val="414042"/>
                </a:solidFill>
                <a:latin typeface="Comic Sans MS" panose="030F0902030302020204" pitchFamily="66" charset="0"/>
                <a:cs typeface="Arial" panose="020B0604020202020204" pitchFamily="34" charset="0"/>
              </a:rPr>
              <a:t>Original illustrations by Stella Perrett, Radical Cartoons</a:t>
            </a:r>
            <a:br>
              <a:rPr lang="en-GB" altLang="en-US" sz="2000" dirty="0">
                <a:latin typeface="Comic Sans MS" panose="030F0902030302020204" pitchFamily="66" charset="0"/>
                <a:cs typeface="Arial" panose="020B0604020202020204" pitchFamily="34" charset="0"/>
              </a:rPr>
            </a:br>
            <a:r>
              <a:rPr lang="en-GB" altLang="en-US" sz="2200" dirty="0">
                <a:solidFill>
                  <a:srgbClr val="0070C0"/>
                </a:solidFill>
                <a:latin typeface="Comic Sans MS" panose="030F09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rPr>
              <a:t>https://www.radicalcartoons.com/</a:t>
            </a:r>
            <a:endParaRPr lang="en-GB" altLang="en-US" sz="2200" dirty="0">
              <a:solidFill>
                <a:srgbClr val="0070C0"/>
              </a:solidFill>
              <a:latin typeface="Comic Sans MS" panose="030F0902030302020204" pitchFamily="66" charset="0"/>
              <a:cs typeface="Arial" panose="020B0604020202020204" pitchFamily="34" charset="0"/>
            </a:endParaRPr>
          </a:p>
        </p:txBody>
      </p:sp>
      <p:sp>
        <p:nvSpPr>
          <p:cNvPr id="13" name="Text Box 10">
            <a:extLst>
              <a:ext uri="{FF2B5EF4-FFF2-40B4-BE49-F238E27FC236}">
                <a16:creationId xmlns:a16="http://schemas.microsoft.com/office/drawing/2014/main" id="{0D168052-ED3D-CC4E-A1BB-70B6F03D4311}"/>
              </a:ext>
            </a:extLst>
          </p:cNvPr>
          <p:cNvSpPr txBox="1">
            <a:spLocks noChangeArrowheads="1"/>
          </p:cNvSpPr>
          <p:nvPr/>
        </p:nvSpPr>
        <p:spPr bwMode="auto">
          <a:xfrm>
            <a:off x="0" y="3498215"/>
            <a:ext cx="12191998" cy="4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2000" dirty="0">
                <a:solidFill>
                  <a:srgbClr val="414042"/>
                </a:solidFill>
                <a:latin typeface="Comic Sans MS" panose="030F0902030302020204" pitchFamily="66" charset="0"/>
              </a:rPr>
              <a:t>Other images </a:t>
            </a:r>
            <a:r>
              <a:rPr lang="en-GB" altLang="en-US" sz="2000" dirty="0">
                <a:solidFill>
                  <a:srgbClr val="0070C0"/>
                </a:solidFill>
                <a:latin typeface="Comic Sans MS" panose="030F0902030302020204" pitchFamily="66" charset="0"/>
                <a:hlinkClick r:id="rId4">
                  <a:extLst>
                    <a:ext uri="{A12FA001-AC4F-418D-AE19-62706E023703}">
                      <ahyp:hlinkClr xmlns:ahyp="http://schemas.microsoft.com/office/drawing/2018/hyperlinkcolor" val="tx"/>
                    </a:ext>
                  </a:extLst>
                </a:hlinkClick>
              </a:rPr>
              <a:t>https://commons.wikimedia.org</a:t>
            </a:r>
            <a:endParaRPr lang="en-GB" altLang="en-US" sz="2000" dirty="0">
              <a:solidFill>
                <a:srgbClr val="0070C0"/>
              </a:solidFill>
              <a:latin typeface="Comic Sans MS" panose="030F0902030302020204" pitchFamily="66" charset="0"/>
            </a:endParaRPr>
          </a:p>
        </p:txBody>
      </p:sp>
      <p:sp>
        <p:nvSpPr>
          <p:cNvPr id="14" name="Rectangle 4">
            <a:extLst>
              <a:ext uri="{FF2B5EF4-FFF2-40B4-BE49-F238E27FC236}">
                <a16:creationId xmlns:a16="http://schemas.microsoft.com/office/drawing/2014/main" id="{6337D04E-ACC7-FC46-BDDE-0B3092FA93DA}"/>
              </a:ext>
            </a:extLst>
          </p:cNvPr>
          <p:cNvSpPr>
            <a:spLocks noChangeArrowheads="1"/>
          </p:cNvSpPr>
          <p:nvPr/>
        </p:nvSpPr>
        <p:spPr bwMode="auto">
          <a:xfrm>
            <a:off x="0" y="5361953"/>
            <a:ext cx="12192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sz="2000" dirty="0">
                <a:solidFill>
                  <a:srgbClr val="414042"/>
                </a:solidFill>
                <a:latin typeface="Comic Sans MS" panose="030F0902030302020204" pitchFamily="66" charset="0"/>
                <a:cs typeface="Arial" panose="020B0604020202020204" pitchFamily="34" charset="0"/>
              </a:rPr>
              <a:t>Supporting comments for the reading phase used with kind permission of</a:t>
            </a:r>
            <a:br>
              <a:rPr lang="en-GB" altLang="en-US" sz="2000" dirty="0">
                <a:solidFill>
                  <a:srgbClr val="414042"/>
                </a:solidFill>
                <a:latin typeface="Comic Sans MS" panose="030F0902030302020204" pitchFamily="66" charset="0"/>
                <a:cs typeface="Arial" panose="020B0604020202020204" pitchFamily="34" charset="0"/>
              </a:rPr>
            </a:br>
            <a:r>
              <a:rPr lang="en-GB" altLang="en-US" sz="2000" dirty="0">
                <a:solidFill>
                  <a:srgbClr val="0070C0"/>
                </a:solidFill>
                <a:latin typeface="Comic Sans MS" panose="030F0902030302020204" pitchFamily="66" charset="0"/>
                <a:cs typeface="Arial" panose="020B0604020202020204" pitchFamily="34" charset="0"/>
                <a:hlinkClick r:id="rId5">
                  <a:extLst>
                    <a:ext uri="{A12FA001-AC4F-418D-AE19-62706E023703}">
                      <ahyp:hlinkClr xmlns:ahyp="http://schemas.microsoft.com/office/drawing/2018/hyperlinkcolor" val="tx"/>
                    </a:ext>
                  </a:extLst>
                </a:hlinkClick>
              </a:rPr>
              <a:t>https://jamesdurran.blog/</a:t>
            </a:r>
            <a:r>
              <a:rPr lang="en-GB" altLang="en-US" sz="2000" dirty="0">
                <a:solidFill>
                  <a:srgbClr val="0070C0"/>
                </a:solidFill>
                <a:latin typeface="Comic Sans MS" panose="030F0902030302020204" pitchFamily="66" charset="0"/>
                <a:cs typeface="Arial" panose="020B0604020202020204" pitchFamily="34" charset="0"/>
              </a:rPr>
              <a:t> </a:t>
            </a:r>
          </a:p>
        </p:txBody>
      </p:sp>
      <p:sp>
        <p:nvSpPr>
          <p:cNvPr id="8" name="Rectangle 7">
            <a:extLst>
              <a:ext uri="{FF2B5EF4-FFF2-40B4-BE49-F238E27FC236}">
                <a16:creationId xmlns:a16="http://schemas.microsoft.com/office/drawing/2014/main" id="{41E10507-54D6-2842-9DAE-C595337DEAD9}"/>
              </a:ext>
            </a:extLst>
          </p:cNvPr>
          <p:cNvSpPr/>
          <p:nvPr/>
        </p:nvSpPr>
        <p:spPr>
          <a:xfrm>
            <a:off x="3383039" y="610234"/>
            <a:ext cx="5186019" cy="1594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10" name="Group 9">
            <a:extLst>
              <a:ext uri="{FF2B5EF4-FFF2-40B4-BE49-F238E27FC236}">
                <a16:creationId xmlns:a16="http://schemas.microsoft.com/office/drawing/2014/main" id="{2E3AE3D0-2F45-A446-8951-CF9864DD2514}"/>
              </a:ext>
            </a:extLst>
          </p:cNvPr>
          <p:cNvGrpSpPr/>
          <p:nvPr/>
        </p:nvGrpSpPr>
        <p:grpSpPr>
          <a:xfrm>
            <a:off x="3772960" y="899679"/>
            <a:ext cx="4646079" cy="1383152"/>
            <a:chOff x="-4885" y="1936665"/>
            <a:chExt cx="12196885" cy="3631054"/>
          </a:xfrm>
        </p:grpSpPr>
        <p:pic>
          <p:nvPicPr>
            <p:cNvPr id="11" name="Picture 9">
              <a:extLst>
                <a:ext uri="{FF2B5EF4-FFF2-40B4-BE49-F238E27FC236}">
                  <a16:creationId xmlns:a16="http://schemas.microsoft.com/office/drawing/2014/main" id="{155606F0-F89D-5048-9850-01E540848526}"/>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885" y="1936666"/>
              <a:ext cx="4062831" cy="3631053"/>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B326FB88-D9A4-4345-A507-7C702243BE39}"/>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146106" y="1936666"/>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72AFCFEB-0324-B046-A5A8-A5A4D370C4A0}"/>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31"/>
            <a:stretch/>
          </p:blipFill>
          <p:spPr bwMode="auto">
            <a:xfrm>
              <a:off x="8250466" y="1936665"/>
              <a:ext cx="3941534" cy="36310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80331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4FCAA9-152B-2E4D-95E2-84E8DB33E4F3}"/>
              </a:ext>
            </a:extLst>
          </p:cNvPr>
          <p:cNvSpPr/>
          <p:nvPr/>
        </p:nvSpPr>
        <p:spPr>
          <a:xfrm>
            <a:off x="3823063" y="1963783"/>
            <a:ext cx="4541520" cy="3605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9">
            <a:extLst>
              <a:ext uri="{FF2B5EF4-FFF2-40B4-BE49-F238E27FC236}">
                <a16:creationId xmlns:a16="http://schemas.microsoft.com/office/drawing/2014/main" id="{F5B0114E-A18C-7745-9F1A-2B81DB9A523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876430" y="2019151"/>
            <a:ext cx="4439140" cy="3491110"/>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938445D-8168-C044-8EBB-0B3D7C4FA264}"/>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Robin Hood</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4314556" y="1483238"/>
            <a:ext cx="7063761" cy="4159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000"/>
              </a:spcBef>
              <a:buClr>
                <a:srgbClr val="000000"/>
              </a:buClr>
              <a:buNone/>
            </a:pPr>
            <a:r>
              <a:rPr lang="en-GB" altLang="en-US" sz="1800" dirty="0">
                <a:solidFill>
                  <a:srgbClr val="3E3F41"/>
                </a:solidFill>
                <a:ea typeface="Microsoft YaHei" panose="020B0503020204020204" pitchFamily="34" charset="-122"/>
              </a:rPr>
              <a:t>In this unit, you will be learning how to write a legend. You will read extracts from a famous legend. </a:t>
            </a:r>
          </a:p>
          <a:p>
            <a:pPr>
              <a:spcBef>
                <a:spcPts val="1000"/>
              </a:spcBef>
              <a:buClr>
                <a:srgbClr val="000000"/>
              </a:buClr>
              <a:buNone/>
            </a:pPr>
            <a:r>
              <a:rPr lang="en-GB" altLang="en-US" sz="1800" dirty="0">
                <a:solidFill>
                  <a:srgbClr val="3E3F41"/>
                </a:solidFill>
                <a:ea typeface="Microsoft YaHei" panose="020B0503020204020204" pitchFamily="34" charset="-122"/>
              </a:rPr>
              <a:t>Legends retell events that have often been made up but they can have links to real characters, events or themes in history. The focus of this unit is the legend of </a:t>
            </a:r>
            <a:r>
              <a:rPr lang="en-GB" altLang="en-US" sz="1800" b="1" dirty="0">
                <a:solidFill>
                  <a:srgbClr val="3E3F41"/>
                </a:solidFill>
                <a:ea typeface="Microsoft YaHei" panose="020B0503020204020204" pitchFamily="34" charset="-122"/>
              </a:rPr>
              <a:t>Robin Hood </a:t>
            </a:r>
            <a:r>
              <a:rPr lang="en-GB" altLang="en-US" sz="1800" dirty="0">
                <a:solidFill>
                  <a:srgbClr val="3E3F41"/>
                </a:solidFill>
                <a:ea typeface="Microsoft YaHei" panose="020B0503020204020204" pitchFamily="34" charset="-122"/>
              </a:rPr>
              <a:t>which has a lot of versions to read, understand and use to give you ideas.</a:t>
            </a:r>
          </a:p>
          <a:p>
            <a:pPr>
              <a:spcBef>
                <a:spcPts val="1000"/>
              </a:spcBef>
              <a:buClr>
                <a:srgbClr val="000000"/>
              </a:buClr>
              <a:buNone/>
            </a:pPr>
            <a:r>
              <a:rPr lang="en-GB" altLang="en-US" sz="1800" dirty="0">
                <a:solidFill>
                  <a:srgbClr val="3E3F41"/>
                </a:solidFill>
                <a:ea typeface="Microsoft YaHei" panose="020B0503020204020204" pitchFamily="34" charset="-122"/>
              </a:rPr>
              <a:t>Legends can include adventures which allow the reader to escape from reality and writing designed to keep the reader in suspense. These stories  may be written in the first or the third person and need to have a good balance of action and speech to move the story on and to tell your reader about the characters.</a:t>
            </a:r>
          </a:p>
          <a:p>
            <a:pPr>
              <a:spcBef>
                <a:spcPts val="1000"/>
              </a:spcBef>
              <a:buClr>
                <a:srgbClr val="000000"/>
              </a:buClr>
              <a:buNone/>
            </a:pPr>
            <a:r>
              <a:rPr lang="en-GB" altLang="en-US" sz="1800" dirty="0">
                <a:solidFill>
                  <a:srgbClr val="3E3F41"/>
                </a:solidFill>
                <a:ea typeface="Microsoft YaHei" panose="020B0503020204020204" pitchFamily="34" charset="-122"/>
              </a:rPr>
              <a:t>Narrative legends are written to entertain but will more often than not have some basis in truth which can be proved.</a:t>
            </a:r>
          </a:p>
        </p:txBody>
      </p:sp>
      <p:pic>
        <p:nvPicPr>
          <p:cNvPr id="7" name="Picture 9">
            <a:extLst>
              <a:ext uri="{FF2B5EF4-FFF2-40B4-BE49-F238E27FC236}">
                <a16:creationId xmlns:a16="http://schemas.microsoft.com/office/drawing/2014/main" id="{E3A36671-D93F-5242-B855-E5FE9B3B006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5688" y="1483238"/>
            <a:ext cx="2917205" cy="4081380"/>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128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5459545" y="1100338"/>
            <a:ext cx="5473498" cy="4831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500"/>
              </a:spcBef>
              <a:buClr>
                <a:srgbClr val="000000"/>
              </a:buClr>
              <a:buNone/>
            </a:pPr>
            <a:r>
              <a:rPr lang="en-GB" altLang="en-US" sz="1800" dirty="0">
                <a:solidFill>
                  <a:srgbClr val="3E3F41"/>
                </a:solidFill>
                <a:ea typeface="Microsoft YaHei" panose="020B0503020204020204" pitchFamily="34" charset="-122"/>
              </a:rPr>
              <a:t>In this unit, you will read and compare extracts from Robin – The Hooded Man, identifying features of legends.</a:t>
            </a:r>
          </a:p>
          <a:p>
            <a:pPr>
              <a:spcBef>
                <a:spcPts val="1500"/>
              </a:spcBef>
              <a:buClr>
                <a:srgbClr val="000000"/>
              </a:buClr>
              <a:buNone/>
            </a:pPr>
            <a:r>
              <a:rPr lang="en-GB" altLang="en-US" sz="1800" b="1" dirty="0">
                <a:solidFill>
                  <a:srgbClr val="3E3F41"/>
                </a:solidFill>
                <a:ea typeface="Microsoft YaHei" panose="020B0503020204020204" pitchFamily="34" charset="-122"/>
              </a:rPr>
              <a:t>You will:</a:t>
            </a:r>
          </a:p>
          <a:p>
            <a:pPr marL="230188" indent="-230188">
              <a:spcBef>
                <a:spcPts val="500"/>
              </a:spcBef>
              <a:buClr>
                <a:srgbClr val="0070C0"/>
              </a:buClr>
              <a:buFont typeface="Arial" panose="020B0604020202020204" pitchFamily="34" charset="0"/>
              <a:buChar char="•"/>
            </a:pPr>
            <a:r>
              <a:rPr lang="en-GB" altLang="en-US" sz="1800" dirty="0">
                <a:solidFill>
                  <a:srgbClr val="3E3F41"/>
                </a:solidFill>
                <a:ea typeface="Microsoft YaHei" panose="020B0503020204020204" pitchFamily="34" charset="-122"/>
              </a:rPr>
              <a:t>complete reading journal responses, identifying with the main characters or predicting events. </a:t>
            </a:r>
          </a:p>
          <a:p>
            <a:pPr marL="230188" indent="-230188">
              <a:spcBef>
                <a:spcPts val="1000"/>
              </a:spcBef>
              <a:buClr>
                <a:srgbClr val="0070C0"/>
              </a:buClr>
              <a:buFont typeface="Arial" panose="020B0604020202020204" pitchFamily="34" charset="0"/>
              <a:buChar char="•"/>
            </a:pPr>
            <a:r>
              <a:rPr lang="en-GB" altLang="en-US" sz="1800" dirty="0">
                <a:solidFill>
                  <a:srgbClr val="3E3F41"/>
                </a:solidFill>
                <a:ea typeface="Microsoft YaHei" panose="020B0503020204020204" pitchFamily="34" charset="-122"/>
              </a:rPr>
              <a:t>explore how legends are shown in films. </a:t>
            </a:r>
          </a:p>
          <a:p>
            <a:pPr marL="230188" indent="-230188">
              <a:spcBef>
                <a:spcPts val="1000"/>
              </a:spcBef>
              <a:buClr>
                <a:srgbClr val="0070C0"/>
              </a:buClr>
              <a:buFont typeface="Arial" panose="020B0604020202020204" pitchFamily="34" charset="0"/>
              <a:buChar char="•"/>
            </a:pPr>
            <a:r>
              <a:rPr lang="en-GB" altLang="en-US" sz="1800" dirty="0">
                <a:solidFill>
                  <a:srgbClr val="3E3F41"/>
                </a:solidFill>
                <a:ea typeface="Microsoft YaHei" panose="020B0503020204020204" pitchFamily="34" charset="-122"/>
              </a:rPr>
              <a:t>become a storyteller using actions and facial expressions to support your words.</a:t>
            </a:r>
          </a:p>
          <a:p>
            <a:pPr marL="230188" indent="-230188">
              <a:spcBef>
                <a:spcPts val="1000"/>
              </a:spcBef>
              <a:buClr>
                <a:srgbClr val="0070C0"/>
              </a:buClr>
              <a:buFont typeface="Arial" panose="020B0604020202020204" pitchFamily="34" charset="0"/>
              <a:buChar char="•"/>
            </a:pPr>
            <a:r>
              <a:rPr lang="en-GB" altLang="en-US" sz="1800" dirty="0">
                <a:solidFill>
                  <a:srgbClr val="3E3F41"/>
                </a:solidFill>
                <a:ea typeface="Microsoft YaHei" panose="020B0503020204020204" pitchFamily="34" charset="-122"/>
              </a:rPr>
              <a:t>develop particular features of narrative legends: speech and action; paragraphs; multi clause sentences.</a:t>
            </a:r>
          </a:p>
          <a:p>
            <a:pPr marL="230188" indent="-230188">
              <a:spcBef>
                <a:spcPts val="1000"/>
              </a:spcBef>
              <a:buClr>
                <a:srgbClr val="0070C0"/>
              </a:buClr>
              <a:buFont typeface="Arial" panose="020B0604020202020204" pitchFamily="34" charset="0"/>
              <a:buChar char="•"/>
            </a:pPr>
            <a:r>
              <a:rPr lang="en-GB" altLang="en-US" sz="1800" dirty="0">
                <a:solidFill>
                  <a:srgbClr val="3E3F41"/>
                </a:solidFill>
                <a:ea typeface="Microsoft YaHei" panose="020B0503020204020204" pitchFamily="34" charset="-122"/>
              </a:rPr>
              <a:t>write your own version of a similarly-themed back story in the style of the legend just read.</a:t>
            </a:r>
          </a:p>
        </p:txBody>
      </p:sp>
      <p:pic>
        <p:nvPicPr>
          <p:cNvPr id="7" name="Picture 9">
            <a:extLst>
              <a:ext uri="{FF2B5EF4-FFF2-40B4-BE49-F238E27FC236}">
                <a16:creationId xmlns:a16="http://schemas.microsoft.com/office/drawing/2014/main" id="{E3A36671-D93F-5242-B855-E5FE9B3B006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45058" y="949263"/>
            <a:ext cx="3520061" cy="4924818"/>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4848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4"/>
            <a:ext cx="2907476" cy="108284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ts val="1000"/>
              </a:spcBef>
              <a:buClr>
                <a:srgbClr val="000000"/>
              </a:buClr>
              <a:buFont typeface="Times New Roman" panose="02020603050405020304" pitchFamily="18" charset="0"/>
              <a:buNone/>
            </a:pPr>
            <a:r>
              <a:rPr lang="en-GB" altLang="en-US" sz="1400" dirty="0">
                <a:solidFill>
                  <a:srgbClr val="414042"/>
                </a:solidFill>
                <a:latin typeface="Comic Sans MS" panose="030F0902030302020204" pitchFamily="66" charset="0"/>
                <a:ea typeface="Microsoft YaHei" panose="020B0503020204020204" pitchFamily="34" charset="-122"/>
              </a:rPr>
              <a:t>Increase familiarity with a wide range of books, including legends, and retell some of these orally.</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2732403"/>
            <a:ext cx="2907476" cy="134435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Draw inferences such as inferring characters’ feelings, thoughts and motives from their actions, and justify inferences with evidence.</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175684"/>
            <a:ext cx="2907476" cy="93200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Gain and maintain the interest of the listener(s) when orally performing.</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0825"/>
            <a:ext cx="2907477" cy="107130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400" dirty="0">
                <a:solidFill>
                  <a:srgbClr val="414042"/>
                </a:solidFill>
                <a:latin typeface="Comic Sans MS" panose="030F0902030302020204" pitchFamily="66" charset="0"/>
                <a:ea typeface="Microsoft YaHei" panose="020B0503020204020204" pitchFamily="34" charset="-122"/>
              </a:rPr>
              <a:t>Express time, place and cause using conjunctions.</a:t>
            </a:r>
          </a:p>
        </p:txBody>
      </p:sp>
      <p:sp>
        <p:nvSpPr>
          <p:cNvPr id="27" name="Rectangle 26">
            <a:extLst>
              <a:ext uri="{FF2B5EF4-FFF2-40B4-BE49-F238E27FC236}">
                <a16:creationId xmlns:a16="http://schemas.microsoft.com/office/drawing/2014/main" id="{0950BCBE-22D0-EA44-8655-E886CB6443D4}"/>
              </a:ext>
            </a:extLst>
          </p:cNvPr>
          <p:cNvSpPr/>
          <p:nvPr/>
        </p:nvSpPr>
        <p:spPr>
          <a:xfrm>
            <a:off x="8249480" y="2783646"/>
            <a:ext cx="2907477" cy="113737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Identify inverted commas and other punctuation to indicate direct speech.</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4217037"/>
            <a:ext cx="2907476" cy="81836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Predict what might happen from details stated and implied.</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4112544"/>
            <a:ext cx="2907477" cy="71346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Begin to use paragraphs.</a:t>
            </a:r>
          </a:p>
        </p:txBody>
      </p:sp>
      <p:pic>
        <p:nvPicPr>
          <p:cNvPr id="13" name="Picture 20">
            <a:extLst>
              <a:ext uri="{FF2B5EF4-FFF2-40B4-BE49-F238E27FC236}">
                <a16:creationId xmlns:a16="http://schemas.microsoft.com/office/drawing/2014/main" id="{4E24B652-4E61-0742-BE3D-2BA921F1E56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39143" y="705494"/>
            <a:ext cx="3897812" cy="5401965"/>
          </a:xfrm>
          <a:prstGeom prst="rect">
            <a:avLst/>
          </a:prstGeom>
          <a:solidFill>
            <a:srgbClr val="CCFFCC"/>
          </a:solidFill>
        </p:spPr>
      </p:pic>
      <p:sp>
        <p:nvSpPr>
          <p:cNvPr id="14" name="Rectangle 13">
            <a:extLst>
              <a:ext uri="{FF2B5EF4-FFF2-40B4-BE49-F238E27FC236}">
                <a16:creationId xmlns:a16="http://schemas.microsoft.com/office/drawing/2014/main" id="{43E0001C-5E8F-2845-9D37-54DC91A1EE16}"/>
              </a:ext>
            </a:extLst>
          </p:cNvPr>
          <p:cNvSpPr/>
          <p:nvPr/>
        </p:nvSpPr>
        <p:spPr>
          <a:xfrm>
            <a:off x="8263032" y="5017532"/>
            <a:ext cx="2907477" cy="1089071"/>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Create characters, settings and plot.</a:t>
            </a:r>
          </a:p>
        </p:txBody>
      </p:sp>
    </p:spTree>
    <p:extLst>
      <p:ext uri="{BB962C8B-B14F-4D97-AF65-F5344CB8AC3E}">
        <p14:creationId xmlns:p14="http://schemas.microsoft.com/office/powerpoint/2010/main" val="4130748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1">
            <a:extLst>
              <a:ext uri="{FF2B5EF4-FFF2-40B4-BE49-F238E27FC236}">
                <a16:creationId xmlns:a16="http://schemas.microsoft.com/office/drawing/2014/main" id="{DCFE92C1-1A37-104C-A20D-0F8A9662F7B3}"/>
              </a:ext>
            </a:extLst>
          </p:cNvPr>
          <p:cNvSpPr txBox="1">
            <a:spLocks noChangeArrowheads="1"/>
          </p:cNvSpPr>
          <p:nvPr/>
        </p:nvSpPr>
        <p:spPr bwMode="auto">
          <a:xfrm>
            <a:off x="892397" y="967794"/>
            <a:ext cx="7210434" cy="719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902030302020204" pitchFamily="66" charset="0"/>
              </a:rPr>
              <a:t>The following resources are recommended, but alternative shorter texts are provided in this unit of work.</a:t>
            </a:r>
          </a:p>
        </p:txBody>
      </p:sp>
      <p:sp>
        <p:nvSpPr>
          <p:cNvPr id="4" name="Text Box 11">
            <a:extLst>
              <a:ext uri="{FF2B5EF4-FFF2-40B4-BE49-F238E27FC236}">
                <a16:creationId xmlns:a16="http://schemas.microsoft.com/office/drawing/2014/main" id="{5A483E7A-D22C-1C90-D887-645043BC8405}"/>
              </a:ext>
            </a:extLst>
          </p:cNvPr>
          <p:cNvSpPr txBox="1">
            <a:spLocks noChangeArrowheads="1"/>
          </p:cNvSpPr>
          <p:nvPr/>
        </p:nvSpPr>
        <p:spPr bwMode="auto">
          <a:xfrm>
            <a:off x="776283" y="4057336"/>
            <a:ext cx="859351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i="1" dirty="0">
                <a:solidFill>
                  <a:srgbClr val="414042"/>
                </a:solidFill>
                <a:latin typeface="Comic Sans MS" panose="030F0902030302020204" pitchFamily="66" charset="0"/>
                <a:hlinkClick r:id="rId3"/>
              </a:rPr>
              <a:t>The Adventures of Robin Hood</a:t>
            </a:r>
            <a:r>
              <a:rPr lang="en-GB" altLang="en-US" sz="2000" dirty="0">
                <a:solidFill>
                  <a:srgbClr val="414042"/>
                </a:solidFill>
                <a:latin typeface="Comic Sans MS" panose="030F0902030302020204" pitchFamily="66" charset="0"/>
                <a:hlinkClick r:id="rId3"/>
              </a:rPr>
              <a:t>  by Roger Lancelyn Green</a:t>
            </a:r>
            <a:endParaRPr lang="en-GB" altLang="en-US" sz="2000" dirty="0">
              <a:solidFill>
                <a:srgbClr val="414042"/>
              </a:solidFill>
              <a:latin typeface="Comic Sans MS" panose="030F0902030302020204" pitchFamily="66" charset="0"/>
            </a:endParaRPr>
          </a:p>
          <a:p>
            <a:pPr>
              <a:spcBef>
                <a:spcPct val="50000"/>
              </a:spcBef>
            </a:pPr>
            <a:r>
              <a:rPr lang="en-GB" altLang="en-US" sz="2000" dirty="0">
                <a:solidFill>
                  <a:srgbClr val="414042"/>
                </a:solidFill>
                <a:latin typeface="Comic Sans MS" panose="030F0902030302020204" pitchFamily="66" charset="0"/>
              </a:rPr>
              <a:t>ISBN: 9780141329383</a:t>
            </a:r>
          </a:p>
        </p:txBody>
      </p:sp>
      <p:sp>
        <p:nvSpPr>
          <p:cNvPr id="5" name="Text Box 11">
            <a:extLst>
              <a:ext uri="{FF2B5EF4-FFF2-40B4-BE49-F238E27FC236}">
                <a16:creationId xmlns:a16="http://schemas.microsoft.com/office/drawing/2014/main" id="{2CB4A787-89CA-7920-F809-FC07935A3F98}"/>
              </a:ext>
            </a:extLst>
          </p:cNvPr>
          <p:cNvSpPr txBox="1">
            <a:spLocks noChangeArrowheads="1"/>
          </p:cNvSpPr>
          <p:nvPr/>
        </p:nvSpPr>
        <p:spPr bwMode="auto">
          <a:xfrm>
            <a:off x="892397" y="1886736"/>
            <a:ext cx="859351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i="1" dirty="0">
                <a:solidFill>
                  <a:srgbClr val="414042"/>
                </a:solidFill>
                <a:latin typeface="Comic Sans MS" panose="030F0902030302020204" pitchFamily="66" charset="0"/>
                <a:hlinkClick r:id="rId4"/>
              </a:rPr>
              <a:t>The Adventures of Robin Hood</a:t>
            </a:r>
            <a:r>
              <a:rPr lang="en-GB" altLang="en-US" sz="2000" dirty="0">
                <a:solidFill>
                  <a:srgbClr val="414042"/>
                </a:solidFill>
                <a:latin typeface="Comic Sans MS" panose="030F0902030302020204" pitchFamily="66" charset="0"/>
                <a:hlinkClick r:id="rId4"/>
              </a:rPr>
              <a:t>  by Marcia Williams</a:t>
            </a:r>
            <a:endParaRPr lang="en-GB" altLang="en-US" sz="2000" dirty="0">
              <a:solidFill>
                <a:srgbClr val="414042"/>
              </a:solidFill>
              <a:latin typeface="Comic Sans MS" panose="030F0902030302020204" pitchFamily="66" charset="0"/>
            </a:endParaRPr>
          </a:p>
          <a:p>
            <a:pPr>
              <a:spcBef>
                <a:spcPct val="50000"/>
              </a:spcBef>
            </a:pPr>
            <a:r>
              <a:rPr lang="en-GB" altLang="en-US" sz="2000" dirty="0">
                <a:solidFill>
                  <a:srgbClr val="414042"/>
                </a:solidFill>
                <a:latin typeface="Comic Sans MS" panose="030F0902030302020204" pitchFamily="66" charset="0"/>
              </a:rPr>
              <a:t>ISBN: 9781406311372</a:t>
            </a:r>
          </a:p>
        </p:txBody>
      </p:sp>
      <p:sp>
        <p:nvSpPr>
          <p:cNvPr id="6" name="Text Box 11">
            <a:extLst>
              <a:ext uri="{FF2B5EF4-FFF2-40B4-BE49-F238E27FC236}">
                <a16:creationId xmlns:a16="http://schemas.microsoft.com/office/drawing/2014/main" id="{33F8B8CA-1B21-709C-77C0-A547481E2CC3}"/>
              </a:ext>
            </a:extLst>
          </p:cNvPr>
          <p:cNvSpPr txBox="1">
            <a:spLocks noChangeArrowheads="1"/>
          </p:cNvSpPr>
          <p:nvPr/>
        </p:nvSpPr>
        <p:spPr bwMode="auto">
          <a:xfrm>
            <a:off x="776283" y="5170340"/>
            <a:ext cx="8593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902030302020204" pitchFamily="66" charset="0"/>
              </a:rPr>
              <a:t>Walt Disney animated film (1973)</a:t>
            </a:r>
          </a:p>
        </p:txBody>
      </p:sp>
      <p:sp>
        <p:nvSpPr>
          <p:cNvPr id="9" name="Text Box 11">
            <a:extLst>
              <a:ext uri="{FF2B5EF4-FFF2-40B4-BE49-F238E27FC236}">
                <a16:creationId xmlns:a16="http://schemas.microsoft.com/office/drawing/2014/main" id="{74B4BEBF-4307-C112-7E70-136EE797F35F}"/>
              </a:ext>
            </a:extLst>
          </p:cNvPr>
          <p:cNvSpPr txBox="1">
            <a:spLocks noChangeArrowheads="1"/>
          </p:cNvSpPr>
          <p:nvPr/>
        </p:nvSpPr>
        <p:spPr bwMode="auto">
          <a:xfrm>
            <a:off x="892397" y="2998113"/>
            <a:ext cx="859351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i="1" dirty="0">
                <a:solidFill>
                  <a:srgbClr val="414042"/>
                </a:solidFill>
                <a:latin typeface="Comic Sans MS" panose="030F0902030302020204" pitchFamily="66" charset="0"/>
                <a:hlinkClick r:id="rId5"/>
              </a:rPr>
              <a:t>Outlaw: The Story of Robin Hood</a:t>
            </a:r>
            <a:r>
              <a:rPr lang="en-GB" altLang="en-US" sz="2000" dirty="0">
                <a:solidFill>
                  <a:srgbClr val="414042"/>
                </a:solidFill>
                <a:latin typeface="Comic Sans MS" panose="030F0902030302020204" pitchFamily="66" charset="0"/>
                <a:hlinkClick r:id="rId5"/>
              </a:rPr>
              <a:t>  by Michael Morpurgo</a:t>
            </a:r>
            <a:endParaRPr lang="en-GB" altLang="en-US" sz="2000" dirty="0">
              <a:solidFill>
                <a:srgbClr val="414042"/>
              </a:solidFill>
              <a:latin typeface="Comic Sans MS" panose="030F0902030302020204" pitchFamily="66" charset="0"/>
            </a:endParaRPr>
          </a:p>
          <a:p>
            <a:pPr>
              <a:spcBef>
                <a:spcPct val="50000"/>
              </a:spcBef>
            </a:pPr>
            <a:r>
              <a:rPr lang="en-GB" altLang="en-US" sz="2000" dirty="0">
                <a:solidFill>
                  <a:srgbClr val="414042"/>
                </a:solidFill>
                <a:latin typeface="Comic Sans MS" panose="030F0902030302020204" pitchFamily="66" charset="0"/>
              </a:rPr>
              <a:t>ISBN: 9780007465927</a:t>
            </a:r>
          </a:p>
        </p:txBody>
      </p:sp>
      <p:pic>
        <p:nvPicPr>
          <p:cNvPr id="8" name="Picture 20">
            <a:extLst>
              <a:ext uri="{FF2B5EF4-FFF2-40B4-BE49-F238E27FC236}">
                <a16:creationId xmlns:a16="http://schemas.microsoft.com/office/drawing/2014/main" id="{81442AB2-CA85-534E-83A1-D8C5F1A5A69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237870" y="1504618"/>
            <a:ext cx="3061733" cy="4243246"/>
          </a:xfrm>
          <a:prstGeom prst="rect">
            <a:avLst/>
          </a:prstGeom>
          <a:solidFill>
            <a:srgbClr val="CCFFCC"/>
          </a:solidFill>
        </p:spPr>
      </p:pic>
    </p:spTree>
    <p:extLst>
      <p:ext uri="{BB962C8B-B14F-4D97-AF65-F5344CB8AC3E}">
        <p14:creationId xmlns:p14="http://schemas.microsoft.com/office/powerpoint/2010/main" val="284969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7">
            <a:extLst>
              <a:ext uri="{FF2B5EF4-FFF2-40B4-BE49-F238E27FC236}">
                <a16:creationId xmlns:a16="http://schemas.microsoft.com/office/drawing/2014/main" id="{83263636-A3C0-E54F-A547-3404955C76E2}"/>
              </a:ext>
            </a:extLst>
          </p:cNvPr>
          <p:cNvSpPr>
            <a:spLocks noChangeArrowheads="1"/>
          </p:cNvSpPr>
          <p:nvPr/>
        </p:nvSpPr>
        <p:spPr bwMode="auto">
          <a:xfrm>
            <a:off x="1328414" y="3235302"/>
            <a:ext cx="2851011" cy="785828"/>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Do stories like this have happy endings?</a:t>
            </a:r>
          </a:p>
        </p:txBody>
      </p:sp>
      <p:sp>
        <p:nvSpPr>
          <p:cNvPr id="25" name="AutoShape 7">
            <a:extLst>
              <a:ext uri="{FF2B5EF4-FFF2-40B4-BE49-F238E27FC236}">
                <a16:creationId xmlns:a16="http://schemas.microsoft.com/office/drawing/2014/main" id="{CD575E18-9835-1C41-A607-AEA61395596F}"/>
              </a:ext>
            </a:extLst>
          </p:cNvPr>
          <p:cNvSpPr>
            <a:spLocks noChangeArrowheads="1"/>
          </p:cNvSpPr>
          <p:nvPr/>
        </p:nvSpPr>
        <p:spPr bwMode="auto">
          <a:xfrm>
            <a:off x="1411958" y="1945959"/>
            <a:ext cx="2767468" cy="785828"/>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rPr>
              <a:t>What characters do you expect to meet?</a:t>
            </a:r>
          </a:p>
        </p:txBody>
      </p:sp>
      <p:sp>
        <p:nvSpPr>
          <p:cNvPr id="27" name="AutoShape 18">
            <a:extLst>
              <a:ext uri="{FF2B5EF4-FFF2-40B4-BE49-F238E27FC236}">
                <a16:creationId xmlns:a16="http://schemas.microsoft.com/office/drawing/2014/main" id="{5238DC1D-0D04-A04B-A864-A320C5F6F1D5}"/>
              </a:ext>
            </a:extLst>
          </p:cNvPr>
          <p:cNvSpPr>
            <a:spLocks noChangeArrowheads="1"/>
          </p:cNvSpPr>
          <p:nvPr/>
        </p:nvSpPr>
        <p:spPr bwMode="auto">
          <a:xfrm flipH="1">
            <a:off x="7965557" y="2532979"/>
            <a:ext cx="2781820" cy="891385"/>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Can you orally retell a story you know well ?</a:t>
            </a:r>
          </a:p>
        </p:txBody>
      </p:sp>
      <p:sp>
        <p:nvSpPr>
          <p:cNvPr id="30" name="AutoShape 11">
            <a:extLst>
              <a:ext uri="{FF2B5EF4-FFF2-40B4-BE49-F238E27FC236}">
                <a16:creationId xmlns:a16="http://schemas.microsoft.com/office/drawing/2014/main" id="{2AED1374-2EB9-5B4E-8F11-36C0F7D65EED}"/>
              </a:ext>
            </a:extLst>
          </p:cNvPr>
          <p:cNvSpPr>
            <a:spLocks noChangeArrowheads="1"/>
          </p:cNvSpPr>
          <p:nvPr/>
        </p:nvSpPr>
        <p:spPr bwMode="auto">
          <a:xfrm>
            <a:off x="3457755" y="5052830"/>
            <a:ext cx="5229471" cy="1123886"/>
          </a:xfrm>
          <a:prstGeom prst="wedgeRoundRectCallout">
            <a:avLst>
              <a:gd name="adj1" fmla="val -65801"/>
              <a:gd name="adj2" fmla="val 236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200" dirty="0">
                <a:solidFill>
                  <a:srgbClr val="414042"/>
                </a:solidFill>
                <a:ea typeface="MS PGothic" panose="020B0600070205080204" pitchFamily="34" charset="-128"/>
              </a:rPr>
              <a:t>In what kind of story would you expect to find this opening?</a:t>
            </a:r>
          </a:p>
          <a:p>
            <a:pPr algn="ctr"/>
            <a:r>
              <a:rPr lang="en-GB" altLang="en-US" sz="2200" dirty="0">
                <a:solidFill>
                  <a:srgbClr val="414042"/>
                </a:solidFill>
                <a:ea typeface="MS PGothic" panose="020B0600070205080204" pitchFamily="34" charset="-128"/>
              </a:rPr>
              <a:t>Do you know any?</a:t>
            </a:r>
          </a:p>
        </p:txBody>
      </p:sp>
      <p:sp>
        <p:nvSpPr>
          <p:cNvPr id="31" name="AutoShape 7">
            <a:extLst>
              <a:ext uri="{FF2B5EF4-FFF2-40B4-BE49-F238E27FC236}">
                <a16:creationId xmlns:a16="http://schemas.microsoft.com/office/drawing/2014/main" id="{CD6264A8-31D5-DA47-A741-C17E6F7B938D}"/>
              </a:ext>
            </a:extLst>
          </p:cNvPr>
          <p:cNvSpPr>
            <a:spLocks noChangeArrowheads="1"/>
          </p:cNvSpPr>
          <p:nvPr/>
        </p:nvSpPr>
        <p:spPr bwMode="auto">
          <a:xfrm flipH="1">
            <a:off x="7990352" y="1168245"/>
            <a:ext cx="2781825" cy="1010563"/>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What settings are used for stories like this?</a:t>
            </a:r>
          </a:p>
        </p:txBody>
      </p:sp>
      <p:sp>
        <p:nvSpPr>
          <p:cNvPr id="32" name="AutoShape 18">
            <a:extLst>
              <a:ext uri="{FF2B5EF4-FFF2-40B4-BE49-F238E27FC236}">
                <a16:creationId xmlns:a16="http://schemas.microsoft.com/office/drawing/2014/main" id="{4B6A519A-731B-AA4C-8806-84292031FED8}"/>
              </a:ext>
            </a:extLst>
          </p:cNvPr>
          <p:cNvSpPr>
            <a:spLocks noChangeArrowheads="1"/>
          </p:cNvSpPr>
          <p:nvPr/>
        </p:nvSpPr>
        <p:spPr bwMode="auto">
          <a:xfrm flipH="1">
            <a:off x="7965557" y="3778534"/>
            <a:ext cx="3081810" cy="1002839"/>
          </a:xfrm>
          <a:prstGeom prst="wedgeRoundRectCallout">
            <a:avLst>
              <a:gd name="adj1" fmla="val -67491"/>
              <a:gd name="adj2" fmla="val 3590"/>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Could you orally describe a setting for a story like this?</a:t>
            </a:r>
          </a:p>
        </p:txBody>
      </p:sp>
      <p:pic>
        <p:nvPicPr>
          <p:cNvPr id="33" name="Picture 20">
            <a:extLst>
              <a:ext uri="{FF2B5EF4-FFF2-40B4-BE49-F238E27FC236}">
                <a16:creationId xmlns:a16="http://schemas.microsoft.com/office/drawing/2014/main" id="{CF214E01-79FA-AC4B-A2F2-6D6C3231A91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4043" b="88"/>
          <a:stretch/>
        </p:blipFill>
        <p:spPr bwMode="auto">
          <a:xfrm>
            <a:off x="4606322" y="1314449"/>
            <a:ext cx="2932339" cy="3466923"/>
          </a:xfrm>
          <a:prstGeom prst="rect">
            <a:avLst/>
          </a:prstGeom>
          <a:solidFill>
            <a:srgbClr val="CCFFCC"/>
          </a:solidFill>
        </p:spPr>
      </p:pic>
      <p:sp>
        <p:nvSpPr>
          <p:cNvPr id="3" name="TextBox 2">
            <a:extLst>
              <a:ext uri="{FF2B5EF4-FFF2-40B4-BE49-F238E27FC236}">
                <a16:creationId xmlns:a16="http://schemas.microsoft.com/office/drawing/2014/main" id="{452FD0CE-34B6-76AA-5E2C-A86CFDB47A00}"/>
              </a:ext>
            </a:extLst>
          </p:cNvPr>
          <p:cNvSpPr txBox="1"/>
          <p:nvPr/>
        </p:nvSpPr>
        <p:spPr>
          <a:xfrm>
            <a:off x="388620" y="496463"/>
            <a:ext cx="11367952" cy="646331"/>
          </a:xfrm>
          <a:prstGeom prst="rect">
            <a:avLst/>
          </a:prstGeom>
          <a:noFill/>
        </p:spPr>
        <p:txBody>
          <a:bodyPr wrap="square">
            <a:spAutoFit/>
          </a:bodyPr>
          <a:lstStyle/>
          <a:p>
            <a:pPr algn="ctr" eaLnBrk="1" hangingPunct="1">
              <a:spcBef>
                <a:spcPts val="500"/>
              </a:spcBef>
            </a:pPr>
            <a:r>
              <a:rPr lang="en-GB" altLang="en-US" sz="3600" b="1" i="1" dirty="0">
                <a:solidFill>
                  <a:srgbClr val="0070C0"/>
                </a:solidFill>
                <a:latin typeface="Old English Text MT" panose="03040902040508030806" pitchFamily="66" charset="0"/>
              </a:rPr>
              <a:t>L</a:t>
            </a:r>
            <a:r>
              <a:rPr lang="en-GB" altLang="en-US" sz="3600" b="1" dirty="0">
                <a:solidFill>
                  <a:srgbClr val="0070C0"/>
                </a:solidFill>
                <a:latin typeface="Old English Text MT" panose="03040902040508030806" pitchFamily="66" charset="0"/>
              </a:rPr>
              <a:t>ong ago</a:t>
            </a:r>
          </a:p>
        </p:txBody>
      </p:sp>
      <p:sp>
        <p:nvSpPr>
          <p:cNvPr id="14" name="Rectangle 1">
            <a:extLst>
              <a:ext uri="{FF2B5EF4-FFF2-40B4-BE49-F238E27FC236}">
                <a16:creationId xmlns:a16="http://schemas.microsoft.com/office/drawing/2014/main" id="{68DA5C12-CB0A-F94B-B6D5-8E7EB8928FF2}"/>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5" name="TextBox 14">
            <a:extLst>
              <a:ext uri="{FF2B5EF4-FFF2-40B4-BE49-F238E27FC236}">
                <a16:creationId xmlns:a16="http://schemas.microsoft.com/office/drawing/2014/main" id="{FBE64B87-D4A1-BC42-963D-708A3E21A997}"/>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2426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7" grpId="0" animBg="1"/>
      <p:bldP spid="30" grpId="0" animBg="1"/>
      <p:bldP spid="31" grpId="0" animBg="1"/>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C94165D9-9E7D-D243-A56E-B0782364EE5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Looking for clues</a:t>
            </a:r>
          </a:p>
        </p:txBody>
      </p:sp>
      <p:pic>
        <p:nvPicPr>
          <p:cNvPr id="3" name="Picture 2" descr="A picture containing text&#10;&#10;Description automatically generated">
            <a:extLst>
              <a:ext uri="{FF2B5EF4-FFF2-40B4-BE49-F238E27FC236}">
                <a16:creationId xmlns:a16="http://schemas.microsoft.com/office/drawing/2014/main" id="{88484C8E-E322-A345-8B37-C9CFAC0787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07880" y="1290373"/>
            <a:ext cx="1769909" cy="2389377"/>
          </a:xfrm>
          <a:prstGeom prst="rect">
            <a:avLst/>
          </a:prstGeom>
        </p:spPr>
      </p:pic>
      <p:pic>
        <p:nvPicPr>
          <p:cNvPr id="5" name="Picture 4" descr="A picture containing tree, outdoor, plant, grass&#10;&#10;Description automatically generated">
            <a:extLst>
              <a:ext uri="{FF2B5EF4-FFF2-40B4-BE49-F238E27FC236}">
                <a16:creationId xmlns:a16="http://schemas.microsoft.com/office/drawing/2014/main" id="{F9A63DB2-544D-9848-9562-D2DDFA5833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2475" y="3867354"/>
            <a:ext cx="3167049" cy="2111366"/>
          </a:xfrm>
          <a:prstGeom prst="rect">
            <a:avLst/>
          </a:prstGeom>
        </p:spPr>
      </p:pic>
      <p:pic>
        <p:nvPicPr>
          <p:cNvPr id="7" name="Picture 6" descr="A castle on a hill&#10;&#10;Description automatically generated with low confidence">
            <a:extLst>
              <a:ext uri="{FF2B5EF4-FFF2-40B4-BE49-F238E27FC236}">
                <a16:creationId xmlns:a16="http://schemas.microsoft.com/office/drawing/2014/main" id="{501E8829-FB72-A846-9DD7-70A5C93CD2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12474" y="1509996"/>
            <a:ext cx="3167050" cy="2111365"/>
          </a:xfrm>
          <a:prstGeom prst="rect">
            <a:avLst/>
          </a:prstGeom>
        </p:spPr>
      </p:pic>
      <p:pic>
        <p:nvPicPr>
          <p:cNvPr id="14" name="Picture 13">
            <a:extLst>
              <a:ext uri="{FF2B5EF4-FFF2-40B4-BE49-F238E27FC236}">
                <a16:creationId xmlns:a16="http://schemas.microsoft.com/office/drawing/2014/main" id="{DFD6D1B8-B9DE-D547-AF5A-8BAACBA5762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972786" y="3706120"/>
            <a:ext cx="3068196" cy="237801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diagram&#10;&#10;Description automatically generated">
            <a:extLst>
              <a:ext uri="{FF2B5EF4-FFF2-40B4-BE49-F238E27FC236}">
                <a16:creationId xmlns:a16="http://schemas.microsoft.com/office/drawing/2014/main" id="{5D0C8226-401D-C046-BD01-566C7DBBA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14211" y="1122234"/>
            <a:ext cx="1585346" cy="2378018"/>
          </a:xfrm>
          <a:prstGeom prst="rect">
            <a:avLst/>
          </a:prstGeom>
        </p:spPr>
      </p:pic>
      <p:pic>
        <p:nvPicPr>
          <p:cNvPr id="9" name="Picture 8" descr="A picture containing text, painting&#10;&#10;Description automatically generated">
            <a:extLst>
              <a:ext uri="{FF2B5EF4-FFF2-40B4-BE49-F238E27FC236}">
                <a16:creationId xmlns:a16="http://schemas.microsoft.com/office/drawing/2014/main" id="{45416064-1861-A246-AE60-C402092DB9A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994312" y="3867353"/>
            <a:ext cx="1591294" cy="2111364"/>
          </a:xfrm>
          <a:prstGeom prst="rect">
            <a:avLst/>
          </a:prstGeom>
        </p:spPr>
      </p:pic>
      <p:sp>
        <p:nvSpPr>
          <p:cNvPr id="10" name="Rectangle 1">
            <a:extLst>
              <a:ext uri="{FF2B5EF4-FFF2-40B4-BE49-F238E27FC236}">
                <a16:creationId xmlns:a16="http://schemas.microsoft.com/office/drawing/2014/main" id="{50231D01-B1A8-6E47-AA59-558344367FEC}"/>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BE731234-ADBD-7047-8BDD-684C8F47A56C}"/>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2557878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
            <a:extLst>
              <a:ext uri="{FF2B5EF4-FFF2-40B4-BE49-F238E27FC236}">
                <a16:creationId xmlns:a16="http://schemas.microsoft.com/office/drawing/2014/main" id="{AFD67998-5C93-3C4D-A008-A9C76E379322}"/>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pPr>
            <a:r>
              <a:rPr lang="en-GB" altLang="en-US" sz="2500" b="1" dirty="0">
                <a:solidFill>
                  <a:srgbClr val="0070C0"/>
                </a:solidFill>
              </a:rPr>
              <a:t>Get ready for reading</a:t>
            </a:r>
          </a:p>
        </p:txBody>
      </p:sp>
      <p:sp>
        <p:nvSpPr>
          <p:cNvPr id="19" name="AutoShape 7">
            <a:extLst>
              <a:ext uri="{FF2B5EF4-FFF2-40B4-BE49-F238E27FC236}">
                <a16:creationId xmlns:a16="http://schemas.microsoft.com/office/drawing/2014/main" id="{83263636-A3C0-E54F-A547-3404955C76E2}"/>
              </a:ext>
            </a:extLst>
          </p:cNvPr>
          <p:cNvSpPr>
            <a:spLocks noChangeArrowheads="1"/>
          </p:cNvSpPr>
          <p:nvPr/>
        </p:nvSpPr>
        <p:spPr bwMode="auto">
          <a:xfrm>
            <a:off x="1444623" y="1975654"/>
            <a:ext cx="2781820" cy="558420"/>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How</a:t>
            </a:r>
            <a:r>
              <a:rPr lang="en-GB" altLang="en-US" sz="1600" dirty="0">
                <a:solidFill>
                  <a:srgbClr val="414042"/>
                </a:solidFill>
                <a:ea typeface="MS PGothic" panose="020B0600070205080204" pitchFamily="34" charset="-128"/>
              </a:rPr>
              <a:t> do you know?</a:t>
            </a:r>
          </a:p>
        </p:txBody>
      </p:sp>
      <p:sp>
        <p:nvSpPr>
          <p:cNvPr id="23" name="AutoShape 18">
            <a:extLst>
              <a:ext uri="{FF2B5EF4-FFF2-40B4-BE49-F238E27FC236}">
                <a16:creationId xmlns:a16="http://schemas.microsoft.com/office/drawing/2014/main" id="{6C2EBCE5-8044-3F4E-BB3F-61F96C9D7142}"/>
              </a:ext>
            </a:extLst>
          </p:cNvPr>
          <p:cNvSpPr>
            <a:spLocks noChangeArrowheads="1"/>
          </p:cNvSpPr>
          <p:nvPr/>
        </p:nvSpPr>
        <p:spPr bwMode="auto">
          <a:xfrm>
            <a:off x="1444623" y="2782972"/>
            <a:ext cx="2781820"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What</a:t>
            </a:r>
            <a:r>
              <a:rPr lang="en-GB" altLang="en-US" sz="1600" dirty="0">
                <a:solidFill>
                  <a:srgbClr val="414042"/>
                </a:solidFill>
                <a:ea typeface="MS PGothic" panose="020B0600070205080204" pitchFamily="34" charset="-128"/>
              </a:rPr>
              <a:t> is the building in the background?</a:t>
            </a:r>
          </a:p>
        </p:txBody>
      </p:sp>
      <p:sp>
        <p:nvSpPr>
          <p:cNvPr id="25" name="AutoShape 7">
            <a:extLst>
              <a:ext uri="{FF2B5EF4-FFF2-40B4-BE49-F238E27FC236}">
                <a16:creationId xmlns:a16="http://schemas.microsoft.com/office/drawing/2014/main" id="{CD575E18-9835-1C41-A607-AEA61395596F}"/>
              </a:ext>
            </a:extLst>
          </p:cNvPr>
          <p:cNvSpPr>
            <a:spLocks noChangeArrowheads="1"/>
          </p:cNvSpPr>
          <p:nvPr/>
        </p:nvSpPr>
        <p:spPr bwMode="auto">
          <a:xfrm>
            <a:off x="1444623" y="1168336"/>
            <a:ext cx="2781820" cy="558420"/>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Where</a:t>
            </a:r>
            <a:r>
              <a:rPr lang="en-GB" altLang="en-US" sz="1600" dirty="0">
                <a:solidFill>
                  <a:srgbClr val="414042"/>
                </a:solidFill>
              </a:rPr>
              <a:t> is this scene set?</a:t>
            </a:r>
          </a:p>
        </p:txBody>
      </p:sp>
      <p:pic>
        <p:nvPicPr>
          <p:cNvPr id="33" name="Picture 20">
            <a:extLst>
              <a:ext uri="{FF2B5EF4-FFF2-40B4-BE49-F238E27FC236}">
                <a16:creationId xmlns:a16="http://schemas.microsoft.com/office/drawing/2014/main" id="{CF214E01-79FA-AC4B-A2F2-6D6C3231A91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34695" y="1184871"/>
            <a:ext cx="3081810" cy="3959624"/>
          </a:xfrm>
          <a:prstGeom prst="rect">
            <a:avLst/>
          </a:prstGeom>
          <a:solidFill>
            <a:srgbClr val="CCFFCC"/>
          </a:solidFill>
        </p:spPr>
      </p:pic>
      <p:sp>
        <p:nvSpPr>
          <p:cNvPr id="11" name="AutoShape 7">
            <a:extLst>
              <a:ext uri="{FF2B5EF4-FFF2-40B4-BE49-F238E27FC236}">
                <a16:creationId xmlns:a16="http://schemas.microsoft.com/office/drawing/2014/main" id="{AD21F8B3-B261-1A44-A0B1-0B0EC3358A43}"/>
              </a:ext>
            </a:extLst>
          </p:cNvPr>
          <p:cNvSpPr>
            <a:spLocks noChangeArrowheads="1"/>
          </p:cNvSpPr>
          <p:nvPr/>
        </p:nvSpPr>
        <p:spPr bwMode="auto">
          <a:xfrm>
            <a:off x="1444623" y="4572830"/>
            <a:ext cx="2781820" cy="785828"/>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What</a:t>
            </a:r>
            <a:r>
              <a:rPr lang="en-GB" altLang="en-US" sz="1600" dirty="0">
                <a:solidFill>
                  <a:srgbClr val="414042"/>
                </a:solidFill>
                <a:ea typeface="MS PGothic" panose="020B0600070205080204" pitchFamily="34" charset="-128"/>
              </a:rPr>
              <a:t> is the man holding up to his mouth?</a:t>
            </a:r>
          </a:p>
        </p:txBody>
      </p:sp>
      <p:sp>
        <p:nvSpPr>
          <p:cNvPr id="12" name="AutoShape 18">
            <a:extLst>
              <a:ext uri="{FF2B5EF4-FFF2-40B4-BE49-F238E27FC236}">
                <a16:creationId xmlns:a16="http://schemas.microsoft.com/office/drawing/2014/main" id="{E67213E0-7897-1D44-B0E4-272E91CEB58A}"/>
              </a:ext>
            </a:extLst>
          </p:cNvPr>
          <p:cNvSpPr>
            <a:spLocks noChangeArrowheads="1"/>
          </p:cNvSpPr>
          <p:nvPr/>
        </p:nvSpPr>
        <p:spPr bwMode="auto">
          <a:xfrm>
            <a:off x="1444623" y="5607556"/>
            <a:ext cx="2781820" cy="50850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Why</a:t>
            </a:r>
            <a:r>
              <a:rPr lang="en-GB" altLang="en-US" sz="1600" dirty="0">
                <a:solidFill>
                  <a:srgbClr val="414042"/>
                </a:solidFill>
                <a:ea typeface="MS PGothic" panose="020B0600070205080204" pitchFamily="34" charset="-128"/>
              </a:rPr>
              <a:t> is this?</a:t>
            </a:r>
          </a:p>
        </p:txBody>
      </p:sp>
      <p:sp>
        <p:nvSpPr>
          <p:cNvPr id="13" name="AutoShape 7">
            <a:extLst>
              <a:ext uri="{FF2B5EF4-FFF2-40B4-BE49-F238E27FC236}">
                <a16:creationId xmlns:a16="http://schemas.microsoft.com/office/drawing/2014/main" id="{BFD1F299-A27F-0244-9186-AC009B595A68}"/>
              </a:ext>
            </a:extLst>
          </p:cNvPr>
          <p:cNvSpPr>
            <a:spLocks noChangeArrowheads="1"/>
          </p:cNvSpPr>
          <p:nvPr/>
        </p:nvSpPr>
        <p:spPr bwMode="auto">
          <a:xfrm>
            <a:off x="1444623" y="3817698"/>
            <a:ext cx="2781820" cy="506234"/>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How</a:t>
            </a:r>
            <a:r>
              <a:rPr lang="en-GB" altLang="en-US" sz="1600" dirty="0">
                <a:solidFill>
                  <a:srgbClr val="414042"/>
                </a:solidFill>
              </a:rPr>
              <a:t> do you know?</a:t>
            </a:r>
          </a:p>
        </p:txBody>
      </p:sp>
      <p:sp>
        <p:nvSpPr>
          <p:cNvPr id="14" name="AutoShape 18">
            <a:extLst>
              <a:ext uri="{FF2B5EF4-FFF2-40B4-BE49-F238E27FC236}">
                <a16:creationId xmlns:a16="http://schemas.microsoft.com/office/drawing/2014/main" id="{201A393A-FDBD-A540-913D-4DFD109EADFB}"/>
              </a:ext>
            </a:extLst>
          </p:cNvPr>
          <p:cNvSpPr>
            <a:spLocks noChangeArrowheads="1"/>
          </p:cNvSpPr>
          <p:nvPr/>
        </p:nvSpPr>
        <p:spPr bwMode="auto">
          <a:xfrm>
            <a:off x="4455357" y="5213706"/>
            <a:ext cx="3281286" cy="980934"/>
          </a:xfrm>
          <a:prstGeom prst="wedgeRoundRectCallout">
            <a:avLst>
              <a:gd name="adj1" fmla="val 44898"/>
              <a:gd name="adj2" fmla="val 8662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200" b="1" dirty="0">
                <a:solidFill>
                  <a:srgbClr val="414042"/>
                </a:solidFill>
                <a:ea typeface="MS PGothic" panose="020B0600070205080204" pitchFamily="34" charset="-128"/>
              </a:rPr>
              <a:t>What</a:t>
            </a:r>
            <a:r>
              <a:rPr lang="en-GB" altLang="en-US" sz="2200" dirty="0">
                <a:solidFill>
                  <a:srgbClr val="414042"/>
                </a:solidFill>
                <a:ea typeface="MS PGothic" panose="020B0600070205080204" pitchFamily="34" charset="-128"/>
              </a:rPr>
              <a:t> do you think will</a:t>
            </a:r>
            <a:br>
              <a:rPr lang="en-GB" altLang="en-US" sz="2200" dirty="0">
                <a:solidFill>
                  <a:srgbClr val="414042"/>
                </a:solidFill>
                <a:ea typeface="MS PGothic" panose="020B0600070205080204" pitchFamily="34" charset="-128"/>
              </a:rPr>
            </a:br>
            <a:r>
              <a:rPr lang="en-GB" altLang="en-US" sz="2200" dirty="0">
                <a:solidFill>
                  <a:srgbClr val="414042"/>
                </a:solidFill>
                <a:ea typeface="MS PGothic" panose="020B0600070205080204" pitchFamily="34" charset="-128"/>
              </a:rPr>
              <a:t>happen next?</a:t>
            </a:r>
          </a:p>
        </p:txBody>
      </p:sp>
      <p:sp>
        <p:nvSpPr>
          <p:cNvPr id="15" name="AutoShape 7">
            <a:extLst>
              <a:ext uri="{FF2B5EF4-FFF2-40B4-BE49-F238E27FC236}">
                <a16:creationId xmlns:a16="http://schemas.microsoft.com/office/drawing/2014/main" id="{E7919685-64DE-4F42-B8AC-1BB31FA76051}"/>
              </a:ext>
            </a:extLst>
          </p:cNvPr>
          <p:cNvSpPr>
            <a:spLocks noChangeArrowheads="1"/>
          </p:cNvSpPr>
          <p:nvPr/>
        </p:nvSpPr>
        <p:spPr bwMode="auto">
          <a:xfrm>
            <a:off x="7977811" y="2001667"/>
            <a:ext cx="2781820" cy="558420"/>
          </a:xfrm>
          <a:prstGeom prst="wedgeRoundRectCallout">
            <a:avLst>
              <a:gd name="adj1" fmla="val 64374"/>
              <a:gd name="adj2" fmla="val 1257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Describe how he is feeling.</a:t>
            </a:r>
          </a:p>
        </p:txBody>
      </p:sp>
      <p:sp>
        <p:nvSpPr>
          <p:cNvPr id="16" name="AutoShape 18">
            <a:extLst>
              <a:ext uri="{FF2B5EF4-FFF2-40B4-BE49-F238E27FC236}">
                <a16:creationId xmlns:a16="http://schemas.microsoft.com/office/drawing/2014/main" id="{348AEDCC-FB6E-4249-99A2-7890FF8E7E29}"/>
              </a:ext>
            </a:extLst>
          </p:cNvPr>
          <p:cNvSpPr>
            <a:spLocks noChangeArrowheads="1"/>
          </p:cNvSpPr>
          <p:nvPr/>
        </p:nvSpPr>
        <p:spPr bwMode="auto">
          <a:xfrm>
            <a:off x="7977811" y="2819809"/>
            <a:ext cx="2781820" cy="558420"/>
          </a:xfrm>
          <a:prstGeom prst="wedgeRoundRectCallout">
            <a:avLst>
              <a:gd name="adj1" fmla="val 67317"/>
              <a:gd name="adj2" fmla="val 10323"/>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How</a:t>
            </a:r>
            <a:r>
              <a:rPr lang="en-GB" altLang="en-US" sz="1600" dirty="0">
                <a:solidFill>
                  <a:srgbClr val="414042"/>
                </a:solidFill>
                <a:ea typeface="MS PGothic" panose="020B0600070205080204" pitchFamily="34" charset="-128"/>
              </a:rPr>
              <a:t> can you tell?</a:t>
            </a:r>
          </a:p>
        </p:txBody>
      </p:sp>
      <p:sp>
        <p:nvSpPr>
          <p:cNvPr id="17" name="AutoShape 7">
            <a:extLst>
              <a:ext uri="{FF2B5EF4-FFF2-40B4-BE49-F238E27FC236}">
                <a16:creationId xmlns:a16="http://schemas.microsoft.com/office/drawing/2014/main" id="{5A301026-4DEC-7D45-9B79-F98A7C02CA8D}"/>
              </a:ext>
            </a:extLst>
          </p:cNvPr>
          <p:cNvSpPr>
            <a:spLocks noChangeArrowheads="1"/>
          </p:cNvSpPr>
          <p:nvPr/>
        </p:nvSpPr>
        <p:spPr bwMode="auto">
          <a:xfrm>
            <a:off x="7977811" y="1183525"/>
            <a:ext cx="2781820" cy="558420"/>
          </a:xfrm>
          <a:prstGeom prst="wedgeRoundRectCallout">
            <a:avLst>
              <a:gd name="adj1" fmla="val 73645"/>
              <a:gd name="adj2" fmla="val 2266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What</a:t>
            </a:r>
            <a:r>
              <a:rPr lang="en-GB" altLang="en-US" sz="1600" dirty="0">
                <a:solidFill>
                  <a:srgbClr val="414042"/>
                </a:solidFill>
              </a:rPr>
              <a:t> is he doing?</a:t>
            </a:r>
          </a:p>
        </p:txBody>
      </p:sp>
      <p:sp>
        <p:nvSpPr>
          <p:cNvPr id="20" name="AutoShape 7">
            <a:extLst>
              <a:ext uri="{FF2B5EF4-FFF2-40B4-BE49-F238E27FC236}">
                <a16:creationId xmlns:a16="http://schemas.microsoft.com/office/drawing/2014/main" id="{8AF874AE-7212-0048-8048-3AB3ED083658}"/>
              </a:ext>
            </a:extLst>
          </p:cNvPr>
          <p:cNvSpPr>
            <a:spLocks noChangeArrowheads="1"/>
          </p:cNvSpPr>
          <p:nvPr/>
        </p:nvSpPr>
        <p:spPr bwMode="auto">
          <a:xfrm>
            <a:off x="7977811" y="4575862"/>
            <a:ext cx="2781820" cy="678191"/>
          </a:xfrm>
          <a:prstGeom prst="wedgeRoundRectCallout">
            <a:avLst>
              <a:gd name="adj1" fmla="val 64088"/>
              <a:gd name="adj2" fmla="val 1742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What</a:t>
            </a:r>
            <a:r>
              <a:rPr lang="en-GB" altLang="en-US" sz="1600" dirty="0">
                <a:solidFill>
                  <a:srgbClr val="414042"/>
                </a:solidFill>
                <a:ea typeface="MS PGothic" panose="020B0600070205080204" pitchFamily="34" charset="-128"/>
              </a:rPr>
              <a:t> is he carrying on</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his back?</a:t>
            </a:r>
          </a:p>
        </p:txBody>
      </p:sp>
      <p:sp>
        <p:nvSpPr>
          <p:cNvPr id="21" name="AutoShape 18">
            <a:extLst>
              <a:ext uri="{FF2B5EF4-FFF2-40B4-BE49-F238E27FC236}">
                <a16:creationId xmlns:a16="http://schemas.microsoft.com/office/drawing/2014/main" id="{A8DABCDC-5122-0A44-BBE5-2A68343D0A54}"/>
              </a:ext>
            </a:extLst>
          </p:cNvPr>
          <p:cNvSpPr>
            <a:spLocks noChangeArrowheads="1"/>
          </p:cNvSpPr>
          <p:nvPr/>
        </p:nvSpPr>
        <p:spPr bwMode="auto">
          <a:xfrm>
            <a:off x="7977811" y="5455941"/>
            <a:ext cx="2781820" cy="626073"/>
          </a:xfrm>
          <a:prstGeom prst="wedgeRoundRectCallout">
            <a:avLst>
              <a:gd name="adj1" fmla="val -124023"/>
              <a:gd name="adj2" fmla="val -24618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Why</a:t>
            </a:r>
            <a:r>
              <a:rPr lang="en-GB" altLang="en-US" sz="1600" dirty="0">
                <a:solidFill>
                  <a:srgbClr val="414042"/>
                </a:solidFill>
                <a:ea typeface="MS PGothic" panose="020B0600070205080204" pitchFamily="34" charset="-128"/>
              </a:rPr>
              <a:t> is he in the tree?</a:t>
            </a:r>
          </a:p>
        </p:txBody>
      </p:sp>
      <p:sp>
        <p:nvSpPr>
          <p:cNvPr id="22" name="AutoShape 7">
            <a:extLst>
              <a:ext uri="{FF2B5EF4-FFF2-40B4-BE49-F238E27FC236}">
                <a16:creationId xmlns:a16="http://schemas.microsoft.com/office/drawing/2014/main" id="{0D34130B-D5D7-9E43-B8FE-49351E5EFF33}"/>
              </a:ext>
            </a:extLst>
          </p:cNvPr>
          <p:cNvSpPr>
            <a:spLocks noChangeArrowheads="1"/>
          </p:cNvSpPr>
          <p:nvPr/>
        </p:nvSpPr>
        <p:spPr bwMode="auto">
          <a:xfrm>
            <a:off x="7977811" y="3637951"/>
            <a:ext cx="2781820" cy="678191"/>
          </a:xfrm>
          <a:prstGeom prst="wedgeRoundRectCallout">
            <a:avLst>
              <a:gd name="adj1" fmla="val 68500"/>
              <a:gd name="adj2" fmla="val 6751"/>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What</a:t>
            </a:r>
            <a:r>
              <a:rPr lang="en-GB" altLang="en-US" sz="1600" dirty="0">
                <a:solidFill>
                  <a:srgbClr val="414042"/>
                </a:solidFill>
              </a:rPr>
              <a:t> question would you ask him?</a:t>
            </a:r>
          </a:p>
        </p:txBody>
      </p:sp>
    </p:spTree>
    <p:extLst>
      <p:ext uri="{BB962C8B-B14F-4D97-AF65-F5344CB8AC3E}">
        <p14:creationId xmlns:p14="http://schemas.microsoft.com/office/powerpoint/2010/main" val="2528087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P spid="11" grpId="0" animBg="1"/>
      <p:bldP spid="12" grpId="0" animBg="1"/>
      <p:bldP spid="13" grpId="0" animBg="1"/>
      <p:bldP spid="14" grpId="0" animBg="1"/>
      <p:bldP spid="15" grpId="0" animBg="1"/>
      <p:bldP spid="16" grpId="0" animBg="1"/>
      <p:bldP spid="17"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
            <a:extLst>
              <a:ext uri="{FF2B5EF4-FFF2-40B4-BE49-F238E27FC236}">
                <a16:creationId xmlns:a16="http://schemas.microsoft.com/office/drawing/2014/main" id="{AFD67998-5C93-3C4D-A008-A9C76E379322}"/>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500"/>
              </a:spcBef>
            </a:pPr>
            <a:r>
              <a:rPr lang="en-GB" altLang="en-US" sz="2500" b="1" dirty="0">
                <a:solidFill>
                  <a:srgbClr val="0070C0"/>
                </a:solidFill>
              </a:rPr>
              <a:t>Make a Sentence</a:t>
            </a:r>
          </a:p>
        </p:txBody>
      </p:sp>
      <p:sp>
        <p:nvSpPr>
          <p:cNvPr id="24" name="Text Box 4">
            <a:extLst>
              <a:ext uri="{FF2B5EF4-FFF2-40B4-BE49-F238E27FC236}">
                <a16:creationId xmlns:a16="http://schemas.microsoft.com/office/drawing/2014/main" id="{ACA4C0E2-AC0E-4F4D-BCD2-2BBD3DCC10E5}"/>
              </a:ext>
            </a:extLst>
          </p:cNvPr>
          <p:cNvSpPr txBox="1">
            <a:spLocks noChangeArrowheads="1"/>
          </p:cNvSpPr>
          <p:nvPr/>
        </p:nvSpPr>
        <p:spPr bwMode="auto">
          <a:xfrm>
            <a:off x="979777" y="1055152"/>
            <a:ext cx="9724446" cy="88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900" dirty="0">
                <a:solidFill>
                  <a:srgbClr val="414042"/>
                </a:solidFill>
                <a:latin typeface="Comic Sans MS" panose="030F0902030302020204" pitchFamily="66" charset="0"/>
              </a:rPr>
              <a:t>In groups </a:t>
            </a:r>
            <a:r>
              <a:rPr lang="en-GB" altLang="en-US" sz="1900">
                <a:solidFill>
                  <a:srgbClr val="414042"/>
                </a:solidFill>
                <a:latin typeface="Comic Sans MS" panose="030F0902030302020204" pitchFamily="66" charset="0"/>
              </a:rPr>
              <a:t>of three, </a:t>
            </a:r>
            <a:r>
              <a:rPr lang="en-GB" altLang="en-US" sz="1900" dirty="0">
                <a:solidFill>
                  <a:srgbClr val="414042"/>
                </a:solidFill>
                <a:latin typeface="Comic Sans MS" panose="030F0902030302020204" pitchFamily="66" charset="0"/>
              </a:rPr>
              <a:t>choose three of the words below and make a sentence from them. Your sentence can be a single clause, or you may choose to extend your sentence with additional clauses. It’s up to you!</a:t>
            </a:r>
          </a:p>
        </p:txBody>
      </p:sp>
      <p:sp>
        <p:nvSpPr>
          <p:cNvPr id="26" name="Text Box 6">
            <a:extLst>
              <a:ext uri="{FF2B5EF4-FFF2-40B4-BE49-F238E27FC236}">
                <a16:creationId xmlns:a16="http://schemas.microsoft.com/office/drawing/2014/main" id="{FB9B9881-8B39-FB44-A069-D4E3345EAFF4}"/>
              </a:ext>
            </a:extLst>
          </p:cNvPr>
          <p:cNvSpPr txBox="1">
            <a:spLocks noChangeArrowheads="1"/>
          </p:cNvSpPr>
          <p:nvPr/>
        </p:nvSpPr>
        <p:spPr bwMode="auto">
          <a:xfrm>
            <a:off x="1015312" y="2233724"/>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storyteller</a:t>
            </a:r>
          </a:p>
        </p:txBody>
      </p:sp>
      <p:sp>
        <p:nvSpPr>
          <p:cNvPr id="27" name="Text Box 7">
            <a:extLst>
              <a:ext uri="{FF2B5EF4-FFF2-40B4-BE49-F238E27FC236}">
                <a16:creationId xmlns:a16="http://schemas.microsoft.com/office/drawing/2014/main" id="{884D3FA9-5F72-D041-9A4F-9CB4FF2FDA85}"/>
              </a:ext>
            </a:extLst>
          </p:cNvPr>
          <p:cNvSpPr txBox="1">
            <a:spLocks noChangeArrowheads="1"/>
          </p:cNvSpPr>
          <p:nvPr/>
        </p:nvSpPr>
        <p:spPr bwMode="auto">
          <a:xfrm>
            <a:off x="8302714" y="2236169"/>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legend</a:t>
            </a:r>
          </a:p>
        </p:txBody>
      </p:sp>
      <p:sp>
        <p:nvSpPr>
          <p:cNvPr id="28" name="Text Box 8">
            <a:extLst>
              <a:ext uri="{FF2B5EF4-FFF2-40B4-BE49-F238E27FC236}">
                <a16:creationId xmlns:a16="http://schemas.microsoft.com/office/drawing/2014/main" id="{7750268B-1606-E442-8DFD-9E47C46E925F}"/>
              </a:ext>
            </a:extLst>
          </p:cNvPr>
          <p:cNvSpPr txBox="1">
            <a:spLocks noChangeArrowheads="1"/>
          </p:cNvSpPr>
          <p:nvPr/>
        </p:nvSpPr>
        <p:spPr bwMode="auto">
          <a:xfrm>
            <a:off x="2208317" y="3117716"/>
            <a:ext cx="2551113"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brave</a:t>
            </a:r>
          </a:p>
        </p:txBody>
      </p:sp>
      <p:sp>
        <p:nvSpPr>
          <p:cNvPr id="29" name="Text Box 10">
            <a:extLst>
              <a:ext uri="{FF2B5EF4-FFF2-40B4-BE49-F238E27FC236}">
                <a16:creationId xmlns:a16="http://schemas.microsoft.com/office/drawing/2014/main" id="{3794778B-1229-6A4E-9A87-82AD3EDF013D}"/>
              </a:ext>
            </a:extLst>
          </p:cNvPr>
          <p:cNvSpPr txBox="1">
            <a:spLocks noChangeArrowheads="1"/>
          </p:cNvSpPr>
          <p:nvPr/>
        </p:nvSpPr>
        <p:spPr bwMode="auto">
          <a:xfrm>
            <a:off x="4139820" y="3981634"/>
            <a:ext cx="2551113"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forest</a:t>
            </a:r>
          </a:p>
        </p:txBody>
      </p:sp>
      <p:sp>
        <p:nvSpPr>
          <p:cNvPr id="30" name="Text Box 11">
            <a:extLst>
              <a:ext uri="{FF2B5EF4-FFF2-40B4-BE49-F238E27FC236}">
                <a16:creationId xmlns:a16="http://schemas.microsoft.com/office/drawing/2014/main" id="{458AA669-2BC9-F34D-A8A6-8DDC619EBEDA}"/>
              </a:ext>
            </a:extLst>
          </p:cNvPr>
          <p:cNvSpPr txBox="1">
            <a:spLocks noChangeArrowheads="1"/>
          </p:cNvSpPr>
          <p:nvPr/>
        </p:nvSpPr>
        <p:spPr bwMode="auto">
          <a:xfrm>
            <a:off x="5224703" y="4824863"/>
            <a:ext cx="2551113" cy="523220"/>
          </a:xfrm>
          <a:prstGeom prst="rect">
            <a:avLst/>
          </a:prstGeom>
          <a:solidFill>
            <a:srgbClr val="0070C0"/>
          </a:solidFill>
          <a:ln w="76200" cmpd="tri">
            <a:noFill/>
            <a:miter lim="800000"/>
            <a:headEnd/>
            <a:tailEnd/>
          </a:ln>
          <a:effectLst/>
        </p:spPr>
        <p:txBody>
          <a:bodyPr wrap="square">
            <a:spAutoFit/>
          </a:bodyPr>
          <a:lstStyle/>
          <a:p>
            <a:pPr algn="ctr">
              <a:spcBef>
                <a:spcPct val="50000"/>
              </a:spcBef>
            </a:pPr>
            <a:r>
              <a:rPr lang="en-GB" altLang="en-US" sz="2800">
                <a:solidFill>
                  <a:schemeClr val="bg1"/>
                </a:solidFill>
                <a:latin typeface="Comic Sans MS" panose="030F0902030302020204" pitchFamily="66" charset="0"/>
              </a:rPr>
              <a:t>king</a:t>
            </a:r>
          </a:p>
        </p:txBody>
      </p:sp>
      <p:sp>
        <p:nvSpPr>
          <p:cNvPr id="31" name="Text Box 12">
            <a:extLst>
              <a:ext uri="{FF2B5EF4-FFF2-40B4-BE49-F238E27FC236}">
                <a16:creationId xmlns:a16="http://schemas.microsoft.com/office/drawing/2014/main" id="{87C5B629-A5E8-3046-A659-3DB60125EE3F}"/>
              </a:ext>
            </a:extLst>
          </p:cNvPr>
          <p:cNvSpPr txBox="1">
            <a:spLocks noChangeArrowheads="1"/>
          </p:cNvSpPr>
          <p:nvPr/>
        </p:nvSpPr>
        <p:spPr bwMode="auto">
          <a:xfrm>
            <a:off x="2071405" y="4881100"/>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castle</a:t>
            </a:r>
          </a:p>
        </p:txBody>
      </p:sp>
      <p:sp>
        <p:nvSpPr>
          <p:cNvPr id="32" name="Text Box 13">
            <a:extLst>
              <a:ext uri="{FF2B5EF4-FFF2-40B4-BE49-F238E27FC236}">
                <a16:creationId xmlns:a16="http://schemas.microsoft.com/office/drawing/2014/main" id="{FF16A5C9-FF60-6646-ABE6-76F9D4B95BF1}"/>
              </a:ext>
            </a:extLst>
          </p:cNvPr>
          <p:cNvSpPr txBox="1">
            <a:spLocks noChangeArrowheads="1"/>
          </p:cNvSpPr>
          <p:nvPr/>
        </p:nvSpPr>
        <p:spPr bwMode="auto">
          <a:xfrm>
            <a:off x="4565650" y="2248799"/>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village</a:t>
            </a:r>
          </a:p>
        </p:txBody>
      </p:sp>
      <p:sp>
        <p:nvSpPr>
          <p:cNvPr id="34" name="Text Box 14">
            <a:extLst>
              <a:ext uri="{FF2B5EF4-FFF2-40B4-BE49-F238E27FC236}">
                <a16:creationId xmlns:a16="http://schemas.microsoft.com/office/drawing/2014/main" id="{D0176093-8761-194D-98FD-FD027144067E}"/>
              </a:ext>
            </a:extLst>
          </p:cNvPr>
          <p:cNvSpPr txBox="1">
            <a:spLocks noChangeArrowheads="1"/>
          </p:cNvSpPr>
          <p:nvPr/>
        </p:nvSpPr>
        <p:spPr bwMode="auto">
          <a:xfrm>
            <a:off x="664532" y="5791856"/>
            <a:ext cx="2551113" cy="523220"/>
          </a:xfrm>
          <a:prstGeom prst="rect">
            <a:avLst/>
          </a:prstGeom>
          <a:solidFill>
            <a:srgbClr val="0070C0"/>
          </a:solidFill>
          <a:ln w="76200" cmpd="tri">
            <a:noFill/>
            <a:miter lim="800000"/>
            <a:headEnd/>
            <a:tailEnd/>
          </a:ln>
          <a:effectLst/>
        </p:spPr>
        <p:txBody>
          <a:bodyPr wrap="square">
            <a:spAutoFit/>
          </a:bodyPr>
          <a:lstStyle/>
          <a:p>
            <a:pPr algn="ctr">
              <a:spcBef>
                <a:spcPct val="50000"/>
              </a:spcBef>
            </a:pPr>
            <a:r>
              <a:rPr lang="en-GB" altLang="en-US" sz="2800" dirty="0">
                <a:solidFill>
                  <a:schemeClr val="bg1"/>
                </a:solidFill>
                <a:latin typeface="Comic Sans MS" panose="030F0902030302020204" pitchFamily="66" charset="0"/>
              </a:rPr>
              <a:t>longbow</a:t>
            </a:r>
          </a:p>
        </p:txBody>
      </p:sp>
      <p:sp>
        <p:nvSpPr>
          <p:cNvPr id="35" name="Text Box 15">
            <a:extLst>
              <a:ext uri="{FF2B5EF4-FFF2-40B4-BE49-F238E27FC236}">
                <a16:creationId xmlns:a16="http://schemas.microsoft.com/office/drawing/2014/main" id="{5F9D0595-28A2-8F48-AEF0-0D06BAF040C3}"/>
              </a:ext>
            </a:extLst>
          </p:cNvPr>
          <p:cNvSpPr txBox="1">
            <a:spLocks noChangeArrowheads="1"/>
          </p:cNvSpPr>
          <p:nvPr/>
        </p:nvSpPr>
        <p:spPr bwMode="auto">
          <a:xfrm>
            <a:off x="7443295" y="3954193"/>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disguise</a:t>
            </a:r>
          </a:p>
        </p:txBody>
      </p:sp>
      <p:sp>
        <p:nvSpPr>
          <p:cNvPr id="36" name="Text Box 16">
            <a:extLst>
              <a:ext uri="{FF2B5EF4-FFF2-40B4-BE49-F238E27FC236}">
                <a16:creationId xmlns:a16="http://schemas.microsoft.com/office/drawing/2014/main" id="{5C812D7E-245B-A149-B545-670F89C2459F}"/>
              </a:ext>
            </a:extLst>
          </p:cNvPr>
          <p:cNvSpPr txBox="1">
            <a:spLocks noChangeArrowheads="1"/>
          </p:cNvSpPr>
          <p:nvPr/>
        </p:nvSpPr>
        <p:spPr bwMode="auto">
          <a:xfrm>
            <a:off x="8699769" y="4800957"/>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robber</a:t>
            </a:r>
          </a:p>
        </p:txBody>
      </p:sp>
      <p:sp>
        <p:nvSpPr>
          <p:cNvPr id="37" name="Text Box 17">
            <a:extLst>
              <a:ext uri="{FF2B5EF4-FFF2-40B4-BE49-F238E27FC236}">
                <a16:creationId xmlns:a16="http://schemas.microsoft.com/office/drawing/2014/main" id="{213777C2-673D-694F-9722-606DBDB67737}"/>
              </a:ext>
            </a:extLst>
          </p:cNvPr>
          <p:cNvSpPr txBox="1">
            <a:spLocks noChangeArrowheads="1"/>
          </p:cNvSpPr>
          <p:nvPr/>
        </p:nvSpPr>
        <p:spPr bwMode="auto">
          <a:xfrm>
            <a:off x="7242875" y="5759733"/>
            <a:ext cx="2554288"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lord</a:t>
            </a:r>
          </a:p>
        </p:txBody>
      </p:sp>
      <p:sp>
        <p:nvSpPr>
          <p:cNvPr id="38" name="Text Box 18">
            <a:extLst>
              <a:ext uri="{FF2B5EF4-FFF2-40B4-BE49-F238E27FC236}">
                <a16:creationId xmlns:a16="http://schemas.microsoft.com/office/drawing/2014/main" id="{1ED24912-0475-4B44-949B-A4CA72898048}"/>
              </a:ext>
            </a:extLst>
          </p:cNvPr>
          <p:cNvSpPr txBox="1">
            <a:spLocks noChangeArrowheads="1"/>
          </p:cNvSpPr>
          <p:nvPr/>
        </p:nvSpPr>
        <p:spPr bwMode="auto">
          <a:xfrm>
            <a:off x="8866120" y="3065458"/>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oak tree</a:t>
            </a:r>
          </a:p>
        </p:txBody>
      </p:sp>
      <p:sp>
        <p:nvSpPr>
          <p:cNvPr id="39" name="Text Box 19">
            <a:extLst>
              <a:ext uri="{FF2B5EF4-FFF2-40B4-BE49-F238E27FC236}">
                <a16:creationId xmlns:a16="http://schemas.microsoft.com/office/drawing/2014/main" id="{0F0A77E7-1FCF-6947-B60F-C608D357EA80}"/>
              </a:ext>
            </a:extLst>
          </p:cNvPr>
          <p:cNvSpPr txBox="1">
            <a:spLocks noChangeArrowheads="1"/>
          </p:cNvSpPr>
          <p:nvPr/>
        </p:nvSpPr>
        <p:spPr bwMode="auto">
          <a:xfrm>
            <a:off x="918784" y="4028472"/>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sword</a:t>
            </a:r>
          </a:p>
        </p:txBody>
      </p:sp>
      <p:sp>
        <p:nvSpPr>
          <p:cNvPr id="40" name="Text Box 20">
            <a:extLst>
              <a:ext uri="{FF2B5EF4-FFF2-40B4-BE49-F238E27FC236}">
                <a16:creationId xmlns:a16="http://schemas.microsoft.com/office/drawing/2014/main" id="{446ACBF6-5D0E-AB44-A9EB-3F8451EC1BED}"/>
              </a:ext>
            </a:extLst>
          </p:cNvPr>
          <p:cNvSpPr txBox="1">
            <a:spLocks noChangeArrowheads="1"/>
          </p:cNvSpPr>
          <p:nvPr/>
        </p:nvSpPr>
        <p:spPr bwMode="auto">
          <a:xfrm>
            <a:off x="3792745" y="5724329"/>
            <a:ext cx="2551113"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dirty="0">
                <a:solidFill>
                  <a:schemeClr val="bg1"/>
                </a:solidFill>
                <a:latin typeface="Comic Sans MS" panose="030F0902030302020204" pitchFamily="66" charset="0"/>
              </a:rPr>
              <a:t>skilful</a:t>
            </a:r>
          </a:p>
        </p:txBody>
      </p:sp>
      <p:sp>
        <p:nvSpPr>
          <p:cNvPr id="41" name="Text Box 21">
            <a:extLst>
              <a:ext uri="{FF2B5EF4-FFF2-40B4-BE49-F238E27FC236}">
                <a16:creationId xmlns:a16="http://schemas.microsoft.com/office/drawing/2014/main" id="{186938C6-F4D8-2340-ADBB-4C89215F05C0}"/>
              </a:ext>
            </a:extLst>
          </p:cNvPr>
          <p:cNvSpPr txBox="1">
            <a:spLocks noChangeArrowheads="1"/>
          </p:cNvSpPr>
          <p:nvPr/>
        </p:nvSpPr>
        <p:spPr bwMode="auto">
          <a:xfrm>
            <a:off x="5536425" y="3093602"/>
            <a:ext cx="2552700" cy="523220"/>
          </a:xfrm>
          <a:prstGeom prst="rect">
            <a:avLst/>
          </a:prstGeom>
          <a:solidFill>
            <a:srgbClr val="0070C0"/>
          </a:solidFill>
          <a:ln w="76200" cmpd="tri">
            <a:noFill/>
            <a:miter lim="800000"/>
            <a:headEnd/>
            <a:tailEnd/>
          </a:ln>
          <a:effectLst/>
        </p:spPr>
        <p:txBody>
          <a:bodyPr>
            <a:spAutoFit/>
          </a:bodyPr>
          <a:lstStyle/>
          <a:p>
            <a:pPr algn="ctr">
              <a:spcBef>
                <a:spcPct val="50000"/>
              </a:spcBef>
            </a:pPr>
            <a:r>
              <a:rPr lang="en-GB" altLang="en-US" sz="2800">
                <a:solidFill>
                  <a:schemeClr val="bg1"/>
                </a:solidFill>
                <a:latin typeface="Comic Sans MS" panose="030F0902030302020204" pitchFamily="66" charset="0"/>
              </a:rPr>
              <a:t>quiver</a:t>
            </a:r>
          </a:p>
        </p:txBody>
      </p:sp>
      <p:sp>
        <p:nvSpPr>
          <p:cNvPr id="19" name="Rectangle 1">
            <a:extLst>
              <a:ext uri="{FF2B5EF4-FFF2-40B4-BE49-F238E27FC236}">
                <a16:creationId xmlns:a16="http://schemas.microsoft.com/office/drawing/2014/main" id="{BDAA9DF4-B741-BB46-85E3-3F2C97762DE8}"/>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0" name="TextBox 19">
            <a:extLst>
              <a:ext uri="{FF2B5EF4-FFF2-40B4-BE49-F238E27FC236}">
                <a16:creationId xmlns:a16="http://schemas.microsoft.com/office/drawing/2014/main" id="{F40DB730-7076-A240-90ED-FC684FF9C73E}"/>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1652170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 name="Rectangle 2">
            <a:extLst>
              <a:ext uri="{FF2B5EF4-FFF2-40B4-BE49-F238E27FC236}">
                <a16:creationId xmlns:a16="http://schemas.microsoft.com/office/drawing/2014/main" id="{9DBFC720-415D-5069-98EB-AD5E1A74679B}"/>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2023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
            <a:extLst>
              <a:ext uri="{FF2B5EF4-FFF2-40B4-BE49-F238E27FC236}">
                <a16:creationId xmlns:a16="http://schemas.microsoft.com/office/drawing/2014/main" id="{AFD67998-5C93-3C4D-A008-A9C76E379322}"/>
              </a:ext>
            </a:extLst>
          </p:cNvPr>
          <p:cNvSpPr txBox="1">
            <a:spLocks noChangeArrowheads="1"/>
          </p:cNvSpPr>
          <p:nvPr/>
        </p:nvSpPr>
        <p:spPr bwMode="auto">
          <a:xfrm>
            <a:off x="0" y="546836"/>
            <a:ext cx="12192000"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500"/>
              </a:spcBef>
            </a:pPr>
            <a:r>
              <a:rPr lang="en-GB" altLang="en-US" sz="2300" b="1" dirty="0">
                <a:solidFill>
                  <a:srgbClr val="0070C0"/>
                </a:solidFill>
              </a:rPr>
              <a:t>Myths and Legends</a:t>
            </a:r>
          </a:p>
        </p:txBody>
      </p:sp>
      <p:sp>
        <p:nvSpPr>
          <p:cNvPr id="24" name="Text Box 4">
            <a:extLst>
              <a:ext uri="{FF2B5EF4-FFF2-40B4-BE49-F238E27FC236}">
                <a16:creationId xmlns:a16="http://schemas.microsoft.com/office/drawing/2014/main" id="{ACA4C0E2-AC0E-4F4D-BCD2-2BBD3DCC10E5}"/>
              </a:ext>
            </a:extLst>
          </p:cNvPr>
          <p:cNvSpPr txBox="1">
            <a:spLocks noChangeArrowheads="1"/>
          </p:cNvSpPr>
          <p:nvPr/>
        </p:nvSpPr>
        <p:spPr bwMode="auto">
          <a:xfrm>
            <a:off x="1074580" y="1007497"/>
            <a:ext cx="9898220" cy="88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500" dirty="0">
                <a:solidFill>
                  <a:srgbClr val="414042"/>
                </a:solidFill>
                <a:latin typeface="Comic Sans MS" panose="030F0902030302020204" pitchFamily="66" charset="0"/>
              </a:rPr>
              <a:t>What is a </a:t>
            </a:r>
            <a:r>
              <a:rPr lang="en-GB" altLang="en-US" sz="1500" b="1" dirty="0">
                <a:solidFill>
                  <a:srgbClr val="414042"/>
                </a:solidFill>
                <a:latin typeface="Comic Sans MS" panose="030F0902030302020204" pitchFamily="66" charset="0"/>
              </a:rPr>
              <a:t>myth</a:t>
            </a:r>
            <a:r>
              <a:rPr lang="en-GB" altLang="en-US" sz="1500" dirty="0">
                <a:solidFill>
                  <a:srgbClr val="414042"/>
                </a:solidFill>
                <a:latin typeface="Comic Sans MS" panose="030F0902030302020204" pitchFamily="66" charset="0"/>
              </a:rPr>
              <a:t> and what is a </a:t>
            </a:r>
            <a:r>
              <a:rPr lang="en-GB" altLang="en-US" sz="1500" b="1" dirty="0">
                <a:solidFill>
                  <a:srgbClr val="414042"/>
                </a:solidFill>
                <a:latin typeface="Comic Sans MS" panose="030F0902030302020204" pitchFamily="66" charset="0"/>
              </a:rPr>
              <a:t>legend</a:t>
            </a:r>
            <a:r>
              <a:rPr lang="en-GB" altLang="en-US" sz="1500" dirty="0">
                <a:solidFill>
                  <a:srgbClr val="414042"/>
                </a:solidFill>
                <a:latin typeface="Comic Sans MS" panose="030F0902030302020204" pitchFamily="66" charset="0"/>
              </a:rPr>
              <a:t>? There are features that are common to both, but there are differences too. Discuss with a partner what you would expect to see in a myth and a legend.</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What do you think is the main difference?</a:t>
            </a:r>
          </a:p>
        </p:txBody>
      </p:sp>
      <p:graphicFrame>
        <p:nvGraphicFramePr>
          <p:cNvPr id="19" name="Group 56">
            <a:extLst>
              <a:ext uri="{FF2B5EF4-FFF2-40B4-BE49-F238E27FC236}">
                <a16:creationId xmlns:a16="http://schemas.microsoft.com/office/drawing/2014/main" id="{6563E95F-E705-FD4A-BE27-F987F19393FA}"/>
              </a:ext>
            </a:extLst>
          </p:cNvPr>
          <p:cNvGraphicFramePr>
            <a:graphicFrameLocks noGrp="1"/>
          </p:cNvGraphicFramePr>
          <p:nvPr>
            <p:extLst>
              <p:ext uri="{D42A27DB-BD31-4B8C-83A1-F6EECF244321}">
                <p14:modId xmlns:p14="http://schemas.microsoft.com/office/powerpoint/2010/main" val="604208074"/>
              </p:ext>
            </p:extLst>
          </p:nvPr>
        </p:nvGraphicFramePr>
        <p:xfrm>
          <a:off x="1169994" y="1917893"/>
          <a:ext cx="9802806" cy="4101246"/>
        </p:xfrm>
        <a:graphic>
          <a:graphicData uri="http://schemas.openxmlformats.org/drawingml/2006/table">
            <a:tbl>
              <a:tblPr/>
              <a:tblGrid>
                <a:gridCol w="4903461">
                  <a:extLst>
                    <a:ext uri="{9D8B030D-6E8A-4147-A177-3AD203B41FA5}">
                      <a16:colId xmlns:a16="http://schemas.microsoft.com/office/drawing/2014/main" val="354258827"/>
                    </a:ext>
                  </a:extLst>
                </a:gridCol>
                <a:gridCol w="4899345">
                  <a:extLst>
                    <a:ext uri="{9D8B030D-6E8A-4147-A177-3AD203B41FA5}">
                      <a16:colId xmlns:a16="http://schemas.microsoft.com/office/drawing/2014/main" val="2136700688"/>
                    </a:ext>
                  </a:extLst>
                </a:gridCol>
              </a:tblGrid>
              <a:tr h="327833">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bg1"/>
                          </a:solidFill>
                          <a:effectLst/>
                          <a:latin typeface="Comic Sans MS" panose="030F0902030302020204" pitchFamily="66" charset="0"/>
                          <a:ea typeface="Times New Roman" panose="02020603050405020304" pitchFamily="18" charset="0"/>
                          <a:cs typeface="Arial" panose="020B0604020202020204" pitchFamily="34" charset="0"/>
                        </a:rPr>
                        <a:t>Legends</a:t>
                      </a:r>
                      <a:endParaRPr kumimoji="0" lang="en-GB" altLang="en-US" sz="1400" b="0" i="0" u="none" strike="noStrike" cap="none" normalizeH="0" baseline="0" dirty="0">
                        <a:ln>
                          <a:noFill/>
                        </a:ln>
                        <a:solidFill>
                          <a:schemeClr val="bg1"/>
                        </a:solidFill>
                        <a:effectLst/>
                        <a:latin typeface="Comic Sans MS" panose="030F0902030302020204" pitchFamily="66" charset="0"/>
                        <a:ea typeface="Times New Roman" panose="02020603050405020304" pitchFamily="18" charset="0"/>
                        <a:cs typeface="Arial" panose="020B0604020202020204" pitchFamily="34" charset="0"/>
                      </a:endParaRPr>
                    </a:p>
                  </a:txBody>
                  <a:tcPr horzOverflow="overflow">
                    <a:lnL w="12700" cap="flat" cmpd="sng" algn="ctr">
                      <a:solidFill>
                        <a:srgbClr val="0070C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Myths</a:t>
                      </a:r>
                      <a:endParaRPr kumimoji="0" lang="en-GB" altLang="en-US" sz="14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934906655"/>
                  </a:ext>
                </a:extLst>
              </a:tr>
              <a:tr h="340619">
                <a:tc>
                  <a:txBody>
                    <a:bodyPr/>
                    <a:lstStyle>
                      <a:lvl1pPr marL="265113" indent="-265113" eaLnBrk="0" hangingPunct="0">
                        <a:spcBef>
                          <a:spcPct val="20000"/>
                        </a:spcBef>
                        <a:tabLst>
                          <a:tab pos="265113" algn="l"/>
                        </a:tabLst>
                        <a:defRPr sz="2800">
                          <a:solidFill>
                            <a:schemeClr val="tx1"/>
                          </a:solidFill>
                          <a:latin typeface="Comic Sans MS" panose="030F0902030302020204" pitchFamily="66" charset="0"/>
                        </a:defRPr>
                      </a:lvl1pPr>
                      <a:lvl2pPr eaLnBrk="0" hangingPunct="0">
                        <a:spcBef>
                          <a:spcPct val="20000"/>
                        </a:spcBef>
                        <a:tabLst>
                          <a:tab pos="265113" algn="l"/>
                        </a:tabLst>
                        <a:defRPr sz="2400">
                          <a:solidFill>
                            <a:schemeClr val="tx1"/>
                          </a:solidFill>
                          <a:latin typeface="Comic Sans MS" panose="030F0902030302020204" pitchFamily="66" charset="0"/>
                        </a:defRPr>
                      </a:lvl2pPr>
                      <a:lvl3pPr eaLnBrk="0" hangingPunct="0">
                        <a:spcBef>
                          <a:spcPct val="20000"/>
                        </a:spcBef>
                        <a:tabLst>
                          <a:tab pos="265113" algn="l"/>
                        </a:tabLst>
                        <a:defRPr sz="2000">
                          <a:solidFill>
                            <a:schemeClr val="tx1"/>
                          </a:solidFill>
                          <a:latin typeface="Comic Sans MS" panose="030F0902030302020204" pitchFamily="66" charset="0"/>
                        </a:defRPr>
                      </a:lvl3pPr>
                      <a:lvl4pPr eaLnBrk="0" hangingPunct="0">
                        <a:spcBef>
                          <a:spcPct val="20000"/>
                        </a:spcBef>
                        <a:tabLst>
                          <a:tab pos="265113" algn="l"/>
                        </a:tabLst>
                        <a:defRPr>
                          <a:solidFill>
                            <a:schemeClr val="tx1"/>
                          </a:solidFill>
                          <a:latin typeface="Comic Sans MS" panose="030F0902030302020204" pitchFamily="66" charset="0"/>
                        </a:defRPr>
                      </a:lvl4pPr>
                      <a:lvl5pPr eaLnBrk="0" hangingPunct="0">
                        <a:spcBef>
                          <a:spcPct val="20000"/>
                        </a:spcBef>
                        <a:tabLst>
                          <a:tab pos="265113"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65113"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65113"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65113"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65113" algn="l"/>
                        </a:tabLst>
                        <a:defRPr>
                          <a:solidFill>
                            <a:schemeClr val="tx1"/>
                          </a:solidFill>
                          <a:latin typeface="Comic Sans MS" panose="030F0902030302020204" pitchFamily="66" charset="0"/>
                        </a:defRPr>
                      </a:lvl9pPr>
                    </a:lstStyle>
                    <a:p>
                      <a:pPr marL="265113" marR="0" lvl="0" indent="-265113" algn="l" defTabSz="914400" rtl="0" eaLnBrk="0" fontAlgn="base" latinLnBrk="0" hangingPunct="0">
                        <a:lnSpc>
                          <a:spcPct val="100000"/>
                        </a:lnSpc>
                        <a:spcBef>
                          <a:spcPct val="0"/>
                        </a:spcBef>
                        <a:spcAft>
                          <a:spcPct val="0"/>
                        </a:spcAft>
                        <a:buClrTx/>
                        <a:buSzTx/>
                        <a:buFont typeface="Symbol" pitchFamily="2" charset="2"/>
                        <a:buNone/>
                        <a:tabLst>
                          <a:tab pos="265113"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Written in the distant </a:t>
                      </a:r>
                      <a:r>
                        <a:rPr kumimoji="0" lang="en-GB" altLang="en-US" sz="1400" b="1"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past</a:t>
                      </a: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 tense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Written in the distant </a:t>
                      </a:r>
                      <a:r>
                        <a:rPr kumimoji="0" lang="en-GB" altLang="en-US" sz="1400" b="1"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past</a:t>
                      </a: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 tense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0247177"/>
                  </a:ext>
                </a:extLst>
              </a:tr>
              <a:tr h="588341">
                <a:tc>
                  <a:txBody>
                    <a:bodyPr/>
                    <a:lstStyle>
                      <a:lvl1pPr marL="265113" indent="-265113" eaLnBrk="0" hangingPunct="0">
                        <a:spcBef>
                          <a:spcPct val="20000"/>
                        </a:spcBef>
                        <a:tabLst>
                          <a:tab pos="228600" algn="l"/>
                        </a:tabLst>
                        <a:defRPr sz="2800">
                          <a:solidFill>
                            <a:schemeClr val="tx1"/>
                          </a:solidFill>
                          <a:latin typeface="Comic Sans MS" panose="030F0902030302020204" pitchFamily="66" charset="0"/>
                        </a:defRPr>
                      </a:lvl1pPr>
                      <a:lvl2pPr marL="541338"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Descriptive language for settings and characters – use</a:t>
                      </a:r>
                      <a:b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b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of adjectives </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Descriptive language for settings and characters – use of adjectives </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05878876"/>
                  </a:ext>
                </a:extLst>
              </a:tr>
              <a:tr h="366369">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Use of speech to show characters and move the story on</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Use of speech to show characters and move the story on</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11894098"/>
                  </a:ext>
                </a:extLst>
              </a:tr>
              <a:tr h="588341">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Handed down from one generation to the next by telling the story (not writing it down)</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Handed down from one generation to the next by telling the story (not writing it down)</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4486036"/>
                  </a:ext>
                </a:extLst>
              </a:tr>
              <a:tr h="340619">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Clear good and bad characters</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Clear good and bad characters</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3359034"/>
                  </a:ext>
                </a:extLst>
              </a:tr>
              <a:tr h="340619">
                <a:tc rowSpan="2">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Usually have one main character who is the hero or heroine, but other characters play big parts too</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Often have links with things that occur in nature</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DE90"/>
                    </a:solidFill>
                  </a:tcPr>
                </a:tc>
                <a:extLst>
                  <a:ext uri="{0D108BD9-81ED-4DB2-BD59-A6C34878D82A}">
                    <a16:rowId xmlns:a16="http://schemas.microsoft.com/office/drawing/2014/main" val="3413404707"/>
                  </a:ext>
                </a:extLst>
              </a:tr>
              <a:tr h="372441">
                <a:tc vMerge="1">
                  <a:txBody>
                    <a:bodyPr/>
                    <a:lstStyle/>
                    <a:p>
                      <a:endParaRPr lang="en-US"/>
                    </a:p>
                  </a:txBody>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Often have unreal characters – monsters, gods, etc.</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DE90"/>
                    </a:solidFill>
                  </a:tcPr>
                </a:tc>
                <a:extLst>
                  <a:ext uri="{0D108BD9-81ED-4DB2-BD59-A6C34878D82A}">
                    <a16:rowId xmlns:a16="http://schemas.microsoft.com/office/drawing/2014/main" val="3247548487"/>
                  </a:ext>
                </a:extLst>
              </a:tr>
              <a:tr h="836064">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Based on real characters or events from history but sometimes also contain things that could not have happened</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CCFFCC"/>
                    </a:solidFill>
                  </a:tcPr>
                </a:tc>
                <a:tc>
                  <a:txBody>
                    <a:bodyPr/>
                    <a:lstStyle>
                      <a:lvl1pPr eaLnBrk="0" hangingPunct="0">
                        <a:spcBef>
                          <a:spcPct val="20000"/>
                        </a:spcBef>
                        <a:tabLst>
                          <a:tab pos="228600" algn="l"/>
                        </a:tabLst>
                        <a:defRPr sz="2800">
                          <a:solidFill>
                            <a:schemeClr val="tx1"/>
                          </a:solidFill>
                          <a:latin typeface="Comic Sans MS" panose="030F0902030302020204" pitchFamily="66" charset="0"/>
                        </a:defRPr>
                      </a:lvl1pPr>
                      <a:lvl2pPr eaLnBrk="0" hangingPunct="0">
                        <a:spcBef>
                          <a:spcPct val="20000"/>
                        </a:spcBef>
                        <a:tabLst>
                          <a:tab pos="228600" algn="l"/>
                        </a:tabLst>
                        <a:defRPr sz="2400">
                          <a:solidFill>
                            <a:schemeClr val="tx1"/>
                          </a:solidFill>
                          <a:latin typeface="Comic Sans MS" panose="030F0902030302020204" pitchFamily="66" charset="0"/>
                        </a:defRPr>
                      </a:lvl2pPr>
                      <a:lvl3pPr eaLnBrk="0" hangingPunct="0">
                        <a:spcBef>
                          <a:spcPct val="20000"/>
                        </a:spcBef>
                        <a:tabLst>
                          <a:tab pos="228600" algn="l"/>
                        </a:tabLst>
                        <a:defRPr sz="2000">
                          <a:solidFill>
                            <a:schemeClr val="tx1"/>
                          </a:solidFill>
                          <a:latin typeface="Comic Sans MS" panose="030F0902030302020204" pitchFamily="66" charset="0"/>
                        </a:defRPr>
                      </a:lvl3pPr>
                      <a:lvl4pPr eaLnBrk="0" hangingPunct="0">
                        <a:spcBef>
                          <a:spcPct val="20000"/>
                        </a:spcBef>
                        <a:tabLst>
                          <a:tab pos="228600" algn="l"/>
                        </a:tabLst>
                        <a:defRPr>
                          <a:solidFill>
                            <a:schemeClr val="tx1"/>
                          </a:solidFill>
                          <a:latin typeface="Comic Sans MS" panose="030F0902030302020204" pitchFamily="66" charset="0"/>
                        </a:defRPr>
                      </a:lvl4pPr>
                      <a:lvl5pPr eaLnBrk="0" hangingPunct="0">
                        <a:spcBef>
                          <a:spcPct val="20000"/>
                        </a:spcBef>
                        <a:tabLst>
                          <a:tab pos="228600" algn="l"/>
                        </a:tabLst>
                        <a:defRPr>
                          <a:solidFill>
                            <a:schemeClr val="tx1"/>
                          </a:solidFill>
                          <a:latin typeface="Comic Sans MS" panose="030F0902030302020204" pitchFamily="66" charset="0"/>
                        </a:defRPr>
                      </a:lvl5pPr>
                      <a:lvl6pPr eaLnBrk="0" fontAlgn="base" hangingPunct="0">
                        <a:spcBef>
                          <a:spcPct val="20000"/>
                        </a:spcBef>
                        <a:spcAft>
                          <a:spcPct val="0"/>
                        </a:spcAft>
                        <a:tabLst>
                          <a:tab pos="228600" algn="l"/>
                        </a:tabLst>
                        <a:defRPr>
                          <a:solidFill>
                            <a:schemeClr val="tx1"/>
                          </a:solidFill>
                          <a:latin typeface="Comic Sans MS" panose="030F0902030302020204" pitchFamily="66" charset="0"/>
                        </a:defRPr>
                      </a:lvl6pPr>
                      <a:lvl7pPr eaLnBrk="0" fontAlgn="base" hangingPunct="0">
                        <a:spcBef>
                          <a:spcPct val="20000"/>
                        </a:spcBef>
                        <a:spcAft>
                          <a:spcPct val="0"/>
                        </a:spcAft>
                        <a:tabLst>
                          <a:tab pos="228600" algn="l"/>
                        </a:tabLst>
                        <a:defRPr>
                          <a:solidFill>
                            <a:schemeClr val="tx1"/>
                          </a:solidFill>
                          <a:latin typeface="Comic Sans MS" panose="030F0902030302020204" pitchFamily="66" charset="0"/>
                        </a:defRPr>
                      </a:lvl7pPr>
                      <a:lvl8pPr eaLnBrk="0" fontAlgn="base" hangingPunct="0">
                        <a:spcBef>
                          <a:spcPct val="20000"/>
                        </a:spcBef>
                        <a:spcAft>
                          <a:spcPct val="0"/>
                        </a:spcAft>
                        <a:tabLst>
                          <a:tab pos="228600" algn="l"/>
                        </a:tabLst>
                        <a:defRPr>
                          <a:solidFill>
                            <a:schemeClr val="tx1"/>
                          </a:solidFill>
                          <a:latin typeface="Comic Sans MS" panose="030F0902030302020204" pitchFamily="66" charset="0"/>
                        </a:defRPr>
                      </a:lvl8pPr>
                      <a:lvl9pPr eaLnBrk="0" fontAlgn="base" hangingPunct="0">
                        <a:spcBef>
                          <a:spcPct val="20000"/>
                        </a:spcBef>
                        <a:spcAft>
                          <a:spcPct val="0"/>
                        </a:spcAft>
                        <a:tabLst>
                          <a:tab pos="228600" algn="l"/>
                        </a:tabLs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 typeface="Symbol" pitchFamily="2" charset="2"/>
                        <a:buNone/>
                        <a:tabLst>
                          <a:tab pos="228600" algn="l"/>
                        </a:tabLst>
                      </a:pPr>
                      <a:r>
                        <a:rPr kumimoji="0" lang="en-GB" altLang="en-US" sz="1400" b="0" i="0" u="none" strike="noStrike" cap="none" normalizeH="0" baseline="0" dirty="0">
                          <a:ln>
                            <a:noFill/>
                          </a:ln>
                          <a:solidFill>
                            <a:srgbClr val="414042"/>
                          </a:solidFill>
                          <a:effectLst/>
                          <a:latin typeface="Comic Sans MS" panose="030F0902030302020204" pitchFamily="66" charset="0"/>
                          <a:ea typeface="Times New Roman" panose="02020603050405020304" pitchFamily="18" charset="0"/>
                          <a:cs typeface="Arial" panose="020B0604020202020204" pitchFamily="34" charset="0"/>
                        </a:rPr>
                        <a:t>Often tell the story of how things in nature came to be, such as how the stars came to be in the sky</a:t>
                      </a:r>
                    </a:p>
                  </a:txBody>
                  <a:tcP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FFDE90"/>
                    </a:solidFill>
                  </a:tcPr>
                </a:tc>
                <a:extLst>
                  <a:ext uri="{0D108BD9-81ED-4DB2-BD59-A6C34878D82A}">
                    <a16:rowId xmlns:a16="http://schemas.microsoft.com/office/drawing/2014/main" val="3860257100"/>
                  </a:ext>
                </a:extLst>
              </a:tr>
            </a:tbl>
          </a:graphicData>
        </a:graphic>
      </p:graphicFrame>
      <p:pic>
        <p:nvPicPr>
          <p:cNvPr id="4" name="Picture 3" descr="A picture containing text, outdoor&#10;&#10;Description automatically generated">
            <a:extLst>
              <a:ext uri="{FF2B5EF4-FFF2-40B4-BE49-F238E27FC236}">
                <a16:creationId xmlns:a16="http://schemas.microsoft.com/office/drawing/2014/main" id="{07F31CF8-EC48-CA40-8980-4EBF5F5659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73775" y="2242267"/>
            <a:ext cx="4899025" cy="3776871"/>
          </a:xfrm>
          <a:prstGeom prst="rect">
            <a:avLst/>
          </a:prstGeom>
        </p:spPr>
      </p:pic>
      <p:pic>
        <p:nvPicPr>
          <p:cNvPr id="6" name="Picture 5" descr="A picture containing text, outdoor, tree, old&#10;&#10;Description automatically generated">
            <a:extLst>
              <a:ext uri="{FF2B5EF4-FFF2-40B4-BE49-F238E27FC236}">
                <a16:creationId xmlns:a16="http://schemas.microsoft.com/office/drawing/2014/main" id="{66AE4DDE-34E5-1245-BB66-739CA2FEBB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69995" y="2242266"/>
            <a:ext cx="4899026" cy="3776872"/>
          </a:xfrm>
          <a:prstGeom prst="rect">
            <a:avLst/>
          </a:prstGeom>
        </p:spPr>
      </p:pic>
      <p:sp>
        <p:nvSpPr>
          <p:cNvPr id="7" name="Rectangle 1">
            <a:extLst>
              <a:ext uri="{FF2B5EF4-FFF2-40B4-BE49-F238E27FC236}">
                <a16:creationId xmlns:a16="http://schemas.microsoft.com/office/drawing/2014/main" id="{D98F7DB8-2036-654E-AA22-927D5E4E1D83}"/>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A70BC12C-D6C4-914B-98FA-0E9500147262}"/>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327778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5236A35D-D968-BB4A-B4D7-A5D9A3D0A4C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42" name="Rectangle 8">
            <a:extLst>
              <a:ext uri="{FF2B5EF4-FFF2-40B4-BE49-F238E27FC236}">
                <a16:creationId xmlns:a16="http://schemas.microsoft.com/office/drawing/2014/main" id="{D6F7B5C7-52A0-884D-B454-B41B400F49A7}"/>
              </a:ext>
            </a:extLst>
          </p:cNvPr>
          <p:cNvSpPr>
            <a:spLocks noChangeArrowheads="1"/>
          </p:cNvSpPr>
          <p:nvPr/>
        </p:nvSpPr>
        <p:spPr bwMode="auto">
          <a:xfrm>
            <a:off x="1922502" y="3851070"/>
            <a:ext cx="115807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tyrant</a:t>
            </a:r>
          </a:p>
        </p:txBody>
      </p:sp>
      <p:sp>
        <p:nvSpPr>
          <p:cNvPr id="43" name="Rectangle 9">
            <a:extLst>
              <a:ext uri="{FF2B5EF4-FFF2-40B4-BE49-F238E27FC236}">
                <a16:creationId xmlns:a16="http://schemas.microsoft.com/office/drawing/2014/main" id="{B19B56FA-4F95-8444-9A5C-1AD0A8939FFF}"/>
              </a:ext>
            </a:extLst>
          </p:cNvPr>
          <p:cNvSpPr>
            <a:spLocks noChangeArrowheads="1"/>
          </p:cNvSpPr>
          <p:nvPr/>
        </p:nvSpPr>
        <p:spPr bwMode="auto">
          <a:xfrm>
            <a:off x="1818017" y="1939208"/>
            <a:ext cx="144473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seized</a:t>
            </a:r>
          </a:p>
        </p:txBody>
      </p:sp>
      <p:sp>
        <p:nvSpPr>
          <p:cNvPr id="44" name="Text Box 11">
            <a:extLst>
              <a:ext uri="{FF2B5EF4-FFF2-40B4-BE49-F238E27FC236}">
                <a16:creationId xmlns:a16="http://schemas.microsoft.com/office/drawing/2014/main" id="{140FB002-598D-EC49-96FF-0E38FE205D69}"/>
              </a:ext>
            </a:extLst>
          </p:cNvPr>
          <p:cNvSpPr txBox="1">
            <a:spLocks noChangeArrowheads="1"/>
          </p:cNvSpPr>
          <p:nvPr/>
        </p:nvSpPr>
        <p:spPr bwMode="auto">
          <a:xfrm>
            <a:off x="0" y="5775111"/>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dirty="0">
                <a:solidFill>
                  <a:srgbClr val="414042"/>
                </a:solidFill>
              </a:rPr>
              <a:t>Listen for this key information as your teacher is reading.</a:t>
            </a:r>
          </a:p>
        </p:txBody>
      </p:sp>
      <p:sp>
        <p:nvSpPr>
          <p:cNvPr id="45" name="Rectangle 12">
            <a:extLst>
              <a:ext uri="{FF2B5EF4-FFF2-40B4-BE49-F238E27FC236}">
                <a16:creationId xmlns:a16="http://schemas.microsoft.com/office/drawing/2014/main" id="{298B6872-F9FD-CC40-AA2B-393C4402003B}"/>
              </a:ext>
            </a:extLst>
          </p:cNvPr>
          <p:cNvSpPr>
            <a:spLocks noChangeArrowheads="1"/>
          </p:cNvSpPr>
          <p:nvPr/>
        </p:nvSpPr>
        <p:spPr bwMode="auto">
          <a:xfrm>
            <a:off x="1051023" y="2509777"/>
            <a:ext cx="2982897" cy="104289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b="1" dirty="0">
                <a:solidFill>
                  <a:srgbClr val="414042"/>
                </a:solidFill>
              </a:rPr>
              <a:t>Seize</a:t>
            </a:r>
            <a:r>
              <a:rPr lang="en-GB" altLang="en-US" sz="1400" dirty="0">
                <a:solidFill>
                  <a:srgbClr val="414042"/>
                </a:solidFill>
              </a:rPr>
              <a:t> means to take hold of something, either physically</a:t>
            </a:r>
            <a:br>
              <a:rPr lang="en-GB" altLang="en-US" sz="1400" dirty="0">
                <a:solidFill>
                  <a:srgbClr val="414042"/>
                </a:solidFill>
              </a:rPr>
            </a:br>
            <a:r>
              <a:rPr lang="en-GB" altLang="en-US" sz="1400" dirty="0">
                <a:solidFill>
                  <a:srgbClr val="414042"/>
                </a:solidFill>
              </a:rPr>
              <a:t>by grasping it, or taking</a:t>
            </a:r>
            <a:br>
              <a:rPr lang="en-GB" altLang="en-US" sz="1400" dirty="0">
                <a:solidFill>
                  <a:srgbClr val="414042"/>
                </a:solidFill>
              </a:rPr>
            </a:br>
            <a:r>
              <a:rPr lang="en-GB" altLang="en-US" sz="1400" dirty="0">
                <a:solidFill>
                  <a:srgbClr val="414042"/>
                </a:solidFill>
              </a:rPr>
              <a:t>advantage of an opportunity  </a:t>
            </a:r>
          </a:p>
        </p:txBody>
      </p:sp>
      <p:sp>
        <p:nvSpPr>
          <p:cNvPr id="46" name="Rectangle 15">
            <a:extLst>
              <a:ext uri="{FF2B5EF4-FFF2-40B4-BE49-F238E27FC236}">
                <a16:creationId xmlns:a16="http://schemas.microsoft.com/office/drawing/2014/main" id="{F7804DE4-21D2-C548-916C-078520AD2B50}"/>
              </a:ext>
            </a:extLst>
          </p:cNvPr>
          <p:cNvSpPr>
            <a:spLocks noChangeArrowheads="1"/>
          </p:cNvSpPr>
          <p:nvPr/>
        </p:nvSpPr>
        <p:spPr bwMode="auto">
          <a:xfrm>
            <a:off x="1046206" y="4630072"/>
            <a:ext cx="2912216" cy="62677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A </a:t>
            </a:r>
            <a:r>
              <a:rPr lang="en-GB" altLang="en-US" sz="1400" b="1" dirty="0">
                <a:solidFill>
                  <a:srgbClr val="414042"/>
                </a:solidFill>
              </a:rPr>
              <a:t>tyrant</a:t>
            </a:r>
            <a:r>
              <a:rPr lang="en-GB" altLang="en-US" sz="1400" dirty="0">
                <a:solidFill>
                  <a:srgbClr val="414042"/>
                </a:solidFill>
              </a:rPr>
              <a:t> is someone who</a:t>
            </a:r>
            <a:br>
              <a:rPr lang="en-GB" altLang="en-US" sz="1400" dirty="0">
                <a:solidFill>
                  <a:srgbClr val="414042"/>
                </a:solidFill>
              </a:rPr>
            </a:br>
            <a:r>
              <a:rPr lang="en-GB" altLang="en-US" sz="1400" dirty="0">
                <a:solidFill>
                  <a:srgbClr val="414042"/>
                </a:solidFill>
              </a:rPr>
              <a:t>is a cruel ruler</a:t>
            </a:r>
          </a:p>
        </p:txBody>
      </p:sp>
      <p:sp>
        <p:nvSpPr>
          <p:cNvPr id="47" name="Text Box 18">
            <a:extLst>
              <a:ext uri="{FF2B5EF4-FFF2-40B4-BE49-F238E27FC236}">
                <a16:creationId xmlns:a16="http://schemas.microsoft.com/office/drawing/2014/main" id="{3E9CCA8A-1B3B-E84A-9FB7-2365C3255B60}"/>
              </a:ext>
            </a:extLst>
          </p:cNvPr>
          <p:cNvSpPr txBox="1">
            <a:spLocks noChangeArrowheads="1"/>
          </p:cNvSpPr>
          <p:nvPr/>
        </p:nvSpPr>
        <p:spPr bwMode="auto">
          <a:xfrm>
            <a:off x="3087757" y="671767"/>
            <a:ext cx="8686088" cy="1058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dirty="0">
                <a:solidFill>
                  <a:srgbClr val="414042"/>
                </a:solidFill>
              </a:rPr>
              <a:t>Before you hear the text read aloud by your teacher,</a:t>
            </a:r>
            <a:br>
              <a:rPr lang="en-GB" altLang="en-US" dirty="0">
                <a:solidFill>
                  <a:srgbClr val="414042"/>
                </a:solidFill>
              </a:rPr>
            </a:br>
            <a:r>
              <a:rPr lang="en-GB" altLang="en-US" dirty="0">
                <a:solidFill>
                  <a:srgbClr val="414042"/>
                </a:solidFill>
              </a:rPr>
              <a:t>discuss with a partner: What is your understanding</a:t>
            </a:r>
            <a:br>
              <a:rPr lang="en-GB" altLang="en-US" dirty="0">
                <a:solidFill>
                  <a:srgbClr val="414042"/>
                </a:solidFill>
              </a:rPr>
            </a:br>
            <a:r>
              <a:rPr lang="en-GB" altLang="en-US" dirty="0">
                <a:solidFill>
                  <a:srgbClr val="414042"/>
                </a:solidFill>
              </a:rPr>
              <a:t>of these words and phrases?</a:t>
            </a:r>
          </a:p>
        </p:txBody>
      </p:sp>
      <p:sp>
        <p:nvSpPr>
          <p:cNvPr id="48" name="Rectangle 20">
            <a:extLst>
              <a:ext uri="{FF2B5EF4-FFF2-40B4-BE49-F238E27FC236}">
                <a16:creationId xmlns:a16="http://schemas.microsoft.com/office/drawing/2014/main" id="{288FC2B2-E9E4-1844-806E-EA843C3203F4}"/>
              </a:ext>
            </a:extLst>
          </p:cNvPr>
          <p:cNvSpPr>
            <a:spLocks noChangeArrowheads="1"/>
          </p:cNvSpPr>
          <p:nvPr/>
        </p:nvSpPr>
        <p:spPr bwMode="auto">
          <a:xfrm>
            <a:off x="4447483" y="2730525"/>
            <a:ext cx="3465813" cy="53733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dirty="0">
                <a:solidFill>
                  <a:srgbClr val="414042"/>
                </a:solidFill>
              </a:rPr>
              <a:t>If someone is </a:t>
            </a:r>
            <a:r>
              <a:rPr lang="en-GB" altLang="en-US" sz="1400" b="1" dirty="0">
                <a:solidFill>
                  <a:srgbClr val="414042"/>
                </a:solidFill>
              </a:rPr>
              <a:t>courageous</a:t>
            </a:r>
            <a:r>
              <a:rPr lang="en-GB" altLang="en-US" sz="1400" dirty="0">
                <a:solidFill>
                  <a:srgbClr val="414042"/>
                </a:solidFill>
              </a:rPr>
              <a:t>,</a:t>
            </a:r>
            <a:br>
              <a:rPr lang="en-GB" altLang="en-US" sz="1400" dirty="0">
                <a:solidFill>
                  <a:srgbClr val="414042"/>
                </a:solidFill>
              </a:rPr>
            </a:br>
            <a:r>
              <a:rPr lang="en-GB" altLang="en-US" sz="1400" dirty="0">
                <a:solidFill>
                  <a:srgbClr val="414042"/>
                </a:solidFill>
              </a:rPr>
              <a:t>they are brave and fearless</a:t>
            </a:r>
          </a:p>
        </p:txBody>
      </p:sp>
      <p:sp>
        <p:nvSpPr>
          <p:cNvPr id="49" name="Rectangle 48">
            <a:extLst>
              <a:ext uri="{FF2B5EF4-FFF2-40B4-BE49-F238E27FC236}">
                <a16:creationId xmlns:a16="http://schemas.microsoft.com/office/drawing/2014/main" id="{F70777F2-E7C1-F246-8E57-CB633EE29879}"/>
              </a:ext>
            </a:extLst>
          </p:cNvPr>
          <p:cNvSpPr/>
          <p:nvPr/>
        </p:nvSpPr>
        <p:spPr>
          <a:xfrm>
            <a:off x="1046205" y="2303690"/>
            <a:ext cx="2987715"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D8D36CCA-929F-264B-B8F6-95326D8FB67B}"/>
              </a:ext>
            </a:extLst>
          </p:cNvPr>
          <p:cNvSpPr/>
          <p:nvPr/>
        </p:nvSpPr>
        <p:spPr>
          <a:xfrm>
            <a:off x="1046205" y="4222697"/>
            <a:ext cx="2912217"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8">
            <a:extLst>
              <a:ext uri="{FF2B5EF4-FFF2-40B4-BE49-F238E27FC236}">
                <a16:creationId xmlns:a16="http://schemas.microsoft.com/office/drawing/2014/main" id="{DD44B34B-BB5A-B14F-ADC4-14785CC00DF8}"/>
              </a:ext>
            </a:extLst>
          </p:cNvPr>
          <p:cNvSpPr>
            <a:spLocks noChangeArrowheads="1"/>
          </p:cNvSpPr>
          <p:nvPr/>
        </p:nvSpPr>
        <p:spPr bwMode="auto">
          <a:xfrm>
            <a:off x="9219681" y="3851070"/>
            <a:ext cx="1083951"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dwellers</a:t>
            </a:r>
          </a:p>
        </p:txBody>
      </p:sp>
      <p:sp>
        <p:nvSpPr>
          <p:cNvPr id="52" name="Rectangle 9">
            <a:extLst>
              <a:ext uri="{FF2B5EF4-FFF2-40B4-BE49-F238E27FC236}">
                <a16:creationId xmlns:a16="http://schemas.microsoft.com/office/drawing/2014/main" id="{EAD2AB31-348F-CD44-8B92-B7C6D50CCDFA}"/>
              </a:ext>
            </a:extLst>
          </p:cNvPr>
          <p:cNvSpPr>
            <a:spLocks noChangeArrowheads="1"/>
          </p:cNvSpPr>
          <p:nvPr/>
        </p:nvSpPr>
        <p:spPr bwMode="auto">
          <a:xfrm>
            <a:off x="8816152" y="1939208"/>
            <a:ext cx="162335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skilled</a:t>
            </a:r>
          </a:p>
        </p:txBody>
      </p:sp>
      <p:sp>
        <p:nvSpPr>
          <p:cNvPr id="53" name="Rectangle 12">
            <a:extLst>
              <a:ext uri="{FF2B5EF4-FFF2-40B4-BE49-F238E27FC236}">
                <a16:creationId xmlns:a16="http://schemas.microsoft.com/office/drawing/2014/main" id="{44763F7E-04A7-304D-B5CE-DE717E698688}"/>
              </a:ext>
            </a:extLst>
          </p:cNvPr>
          <p:cNvSpPr>
            <a:spLocks noChangeArrowheads="1"/>
          </p:cNvSpPr>
          <p:nvPr/>
        </p:nvSpPr>
        <p:spPr bwMode="auto">
          <a:xfrm>
            <a:off x="8150716" y="2618565"/>
            <a:ext cx="2981278" cy="74672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Someone who is </a:t>
            </a:r>
            <a:r>
              <a:rPr lang="en-GB" altLang="en-US" sz="1400" b="1" dirty="0">
                <a:solidFill>
                  <a:srgbClr val="414042"/>
                </a:solidFill>
              </a:rPr>
              <a:t>skilled</a:t>
            </a:r>
            <a:r>
              <a:rPr lang="en-GB" altLang="en-US" sz="1400" dirty="0">
                <a:solidFill>
                  <a:srgbClr val="414042"/>
                </a:solidFill>
              </a:rPr>
              <a:t> has</a:t>
            </a:r>
            <a:br>
              <a:rPr lang="en-GB" altLang="en-US" sz="1400" dirty="0">
                <a:solidFill>
                  <a:srgbClr val="414042"/>
                </a:solidFill>
              </a:rPr>
            </a:br>
            <a:r>
              <a:rPr lang="en-GB" altLang="en-US" sz="1400" dirty="0">
                <a:solidFill>
                  <a:srgbClr val="414042"/>
                </a:solidFill>
              </a:rPr>
              <a:t>the ability or training to do something really well </a:t>
            </a:r>
          </a:p>
        </p:txBody>
      </p:sp>
      <p:sp>
        <p:nvSpPr>
          <p:cNvPr id="54" name="Rectangle 15">
            <a:extLst>
              <a:ext uri="{FF2B5EF4-FFF2-40B4-BE49-F238E27FC236}">
                <a16:creationId xmlns:a16="http://schemas.microsoft.com/office/drawing/2014/main" id="{38A29BF6-EA9A-A645-B8AF-4FC764748342}"/>
              </a:ext>
            </a:extLst>
          </p:cNvPr>
          <p:cNvSpPr>
            <a:spLocks noChangeArrowheads="1"/>
          </p:cNvSpPr>
          <p:nvPr/>
        </p:nvSpPr>
        <p:spPr bwMode="auto">
          <a:xfrm>
            <a:off x="8382243" y="4630072"/>
            <a:ext cx="2749751" cy="76638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People who live in a certain</a:t>
            </a:r>
            <a:br>
              <a:rPr lang="en-GB" altLang="en-US" sz="1400" dirty="0">
                <a:solidFill>
                  <a:srgbClr val="414042"/>
                </a:solidFill>
              </a:rPr>
            </a:br>
            <a:r>
              <a:rPr lang="en-GB" altLang="en-US" sz="1400" dirty="0">
                <a:solidFill>
                  <a:srgbClr val="414042"/>
                </a:solidFill>
              </a:rPr>
              <a:t>place, e.g. country </a:t>
            </a:r>
            <a:r>
              <a:rPr lang="en-GB" altLang="en-US" sz="1400" b="1" dirty="0">
                <a:solidFill>
                  <a:srgbClr val="414042"/>
                </a:solidFill>
              </a:rPr>
              <a:t>dwellers</a:t>
            </a:r>
          </a:p>
        </p:txBody>
      </p:sp>
      <p:sp>
        <p:nvSpPr>
          <p:cNvPr id="55" name="Rectangle 54">
            <a:extLst>
              <a:ext uri="{FF2B5EF4-FFF2-40B4-BE49-F238E27FC236}">
                <a16:creationId xmlns:a16="http://schemas.microsoft.com/office/drawing/2014/main" id="{B113B2E7-CE61-474E-9017-91F2132632CC}"/>
              </a:ext>
            </a:extLst>
          </p:cNvPr>
          <p:cNvSpPr/>
          <p:nvPr/>
        </p:nvSpPr>
        <p:spPr>
          <a:xfrm>
            <a:off x="8150715" y="2303690"/>
            <a:ext cx="299026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FF6B8E7B-AEB6-7841-84E4-30B5EBDD097B}"/>
              </a:ext>
            </a:extLst>
          </p:cNvPr>
          <p:cNvSpPr/>
          <p:nvPr/>
        </p:nvSpPr>
        <p:spPr>
          <a:xfrm>
            <a:off x="8382243" y="4222697"/>
            <a:ext cx="275873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9">
            <a:extLst>
              <a:ext uri="{FF2B5EF4-FFF2-40B4-BE49-F238E27FC236}">
                <a16:creationId xmlns:a16="http://schemas.microsoft.com/office/drawing/2014/main" id="{ED9186BB-1F37-0C46-908E-15B9947F50B2}"/>
              </a:ext>
            </a:extLst>
          </p:cNvPr>
          <p:cNvSpPr>
            <a:spLocks noChangeArrowheads="1"/>
          </p:cNvSpPr>
          <p:nvPr/>
        </p:nvSpPr>
        <p:spPr bwMode="auto">
          <a:xfrm>
            <a:off x="5002239" y="1939208"/>
            <a:ext cx="236696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courageous</a:t>
            </a:r>
          </a:p>
        </p:txBody>
      </p:sp>
      <p:sp>
        <p:nvSpPr>
          <p:cNvPr id="58" name="Rectangle 57">
            <a:extLst>
              <a:ext uri="{FF2B5EF4-FFF2-40B4-BE49-F238E27FC236}">
                <a16:creationId xmlns:a16="http://schemas.microsoft.com/office/drawing/2014/main" id="{9C37DC37-2977-E047-856F-90AAC2525FC4}"/>
              </a:ext>
            </a:extLst>
          </p:cNvPr>
          <p:cNvSpPr/>
          <p:nvPr/>
        </p:nvSpPr>
        <p:spPr>
          <a:xfrm>
            <a:off x="4447484" y="2303690"/>
            <a:ext cx="346581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20">
            <a:extLst>
              <a:ext uri="{FF2B5EF4-FFF2-40B4-BE49-F238E27FC236}">
                <a16:creationId xmlns:a16="http://schemas.microsoft.com/office/drawing/2014/main" id="{037D16A5-C76F-D743-B7EC-2A2F0AAA0D5A}"/>
              </a:ext>
            </a:extLst>
          </p:cNvPr>
          <p:cNvSpPr>
            <a:spLocks noChangeArrowheads="1"/>
          </p:cNvSpPr>
          <p:nvPr/>
        </p:nvSpPr>
        <p:spPr bwMode="auto">
          <a:xfrm>
            <a:off x="4447483" y="4336108"/>
            <a:ext cx="3465813" cy="118962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In Medieval times, </a:t>
            </a:r>
            <a:r>
              <a:rPr lang="en-GB" altLang="en-US" sz="1400" b="1" dirty="0">
                <a:solidFill>
                  <a:srgbClr val="414042"/>
                </a:solidFill>
              </a:rPr>
              <a:t>landowners</a:t>
            </a:r>
            <a:r>
              <a:rPr lang="en-GB" altLang="en-US" sz="1400" dirty="0">
                <a:solidFill>
                  <a:srgbClr val="414042"/>
                </a:solidFill>
              </a:rPr>
              <a:t> were given parcels of land (often with a castle) to govern on behalf of the king. They had people to grow things on the land who had to pay taxes to the landowner</a:t>
            </a:r>
          </a:p>
        </p:txBody>
      </p:sp>
      <p:sp>
        <p:nvSpPr>
          <p:cNvPr id="60" name="Rectangle 9">
            <a:extLst>
              <a:ext uri="{FF2B5EF4-FFF2-40B4-BE49-F238E27FC236}">
                <a16:creationId xmlns:a16="http://schemas.microsoft.com/office/drawing/2014/main" id="{33C81905-A5A8-CB4F-BB54-0238E000F771}"/>
              </a:ext>
            </a:extLst>
          </p:cNvPr>
          <p:cNvSpPr>
            <a:spLocks noChangeArrowheads="1"/>
          </p:cNvSpPr>
          <p:nvPr/>
        </p:nvSpPr>
        <p:spPr bwMode="auto">
          <a:xfrm>
            <a:off x="5002239" y="3858215"/>
            <a:ext cx="236696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landowners</a:t>
            </a:r>
          </a:p>
        </p:txBody>
      </p:sp>
      <p:sp>
        <p:nvSpPr>
          <p:cNvPr id="61" name="Rectangle 60">
            <a:extLst>
              <a:ext uri="{FF2B5EF4-FFF2-40B4-BE49-F238E27FC236}">
                <a16:creationId xmlns:a16="http://schemas.microsoft.com/office/drawing/2014/main" id="{FD8F5F05-56CA-4644-AF37-A25B45E64ED3}"/>
              </a:ext>
            </a:extLst>
          </p:cNvPr>
          <p:cNvSpPr/>
          <p:nvPr/>
        </p:nvSpPr>
        <p:spPr>
          <a:xfrm>
            <a:off x="4202952" y="4222697"/>
            <a:ext cx="3934761"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9AA86472-7965-6F47-BD3D-232CECFF1EE7}"/>
              </a:ext>
            </a:extLst>
          </p:cNvPr>
          <p:cNvSpPr txBox="1"/>
          <p:nvPr/>
        </p:nvSpPr>
        <p:spPr>
          <a:xfrm>
            <a:off x="644089" y="894944"/>
            <a:ext cx="1512515" cy="583329"/>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Has the text been understood – words, phrases, etc.?</a:t>
            </a:r>
          </a:p>
        </p:txBody>
      </p:sp>
      <p:sp>
        <p:nvSpPr>
          <p:cNvPr id="63" name="Rectangle 62">
            <a:extLst>
              <a:ext uri="{FF2B5EF4-FFF2-40B4-BE49-F238E27FC236}">
                <a16:creationId xmlns:a16="http://schemas.microsoft.com/office/drawing/2014/main" id="{637F0F92-5B31-6948-94EB-0AAB376FF378}"/>
              </a:ext>
            </a:extLst>
          </p:cNvPr>
          <p:cNvSpPr/>
          <p:nvPr/>
        </p:nvSpPr>
        <p:spPr>
          <a:xfrm>
            <a:off x="621344" y="562913"/>
            <a:ext cx="2466413"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64" name="Rectangle 63">
            <a:extLst>
              <a:ext uri="{FF2B5EF4-FFF2-40B4-BE49-F238E27FC236}">
                <a16:creationId xmlns:a16="http://schemas.microsoft.com/office/drawing/2014/main" id="{30846E48-AEB6-FC45-A649-E08D42697938}"/>
              </a:ext>
            </a:extLst>
          </p:cNvPr>
          <p:cNvSpPr/>
          <p:nvPr/>
        </p:nvSpPr>
        <p:spPr>
          <a:xfrm>
            <a:off x="621344" y="562914"/>
            <a:ext cx="2466413" cy="119276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pic>
        <p:nvPicPr>
          <p:cNvPr id="2" name="Picture 1" descr="Text&#10;&#10;Description automatically generated">
            <a:extLst>
              <a:ext uri="{FF2B5EF4-FFF2-40B4-BE49-F238E27FC236}">
                <a16:creationId xmlns:a16="http://schemas.microsoft.com/office/drawing/2014/main" id="{0DE1A243-500C-D505-2646-BA1E902E23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8878" y="1160567"/>
            <a:ext cx="885319" cy="486155"/>
          </a:xfrm>
          <a:prstGeom prst="rect">
            <a:avLst/>
          </a:prstGeom>
        </p:spPr>
      </p:pic>
    </p:spTree>
    <p:extLst>
      <p:ext uri="{BB962C8B-B14F-4D97-AF65-F5344CB8AC3E}">
        <p14:creationId xmlns:p14="http://schemas.microsoft.com/office/powerpoint/2010/main" val="260119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8" grpId="0"/>
      <p:bldP spid="49" grpId="0" animBg="1"/>
      <p:bldP spid="50" grpId="0" animBg="1"/>
      <p:bldP spid="53" grpId="0"/>
      <p:bldP spid="54" grpId="0"/>
      <p:bldP spid="55" grpId="0" animBg="1"/>
      <p:bldP spid="56" grpId="0" animBg="1"/>
      <p:bldP spid="58" grpId="0" animBg="1"/>
      <p:bldP spid="59" grpId="0"/>
      <p:bldP spid="6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5236A35D-D968-BB4A-B4D7-A5D9A3D0A4C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7" name="Subtitle 2">
            <a:extLst>
              <a:ext uri="{FF2B5EF4-FFF2-40B4-BE49-F238E27FC236}">
                <a16:creationId xmlns:a16="http://schemas.microsoft.com/office/drawing/2014/main" id="{8F2206D8-B20A-114E-829B-5634DD4ADB23}"/>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8" name="Subtitle 2">
            <a:extLst>
              <a:ext uri="{FF2B5EF4-FFF2-40B4-BE49-F238E27FC236}">
                <a16:creationId xmlns:a16="http://schemas.microsoft.com/office/drawing/2014/main" id="{1E4F94EC-4AB8-1440-9567-D11A08D9A64E}"/>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29" name="Rectangle 28">
            <a:extLst>
              <a:ext uri="{FF2B5EF4-FFF2-40B4-BE49-F238E27FC236}">
                <a16:creationId xmlns:a16="http://schemas.microsoft.com/office/drawing/2014/main" id="{43FA2F3E-B540-F34A-BE3C-444EFF3480F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Box 6">
            <a:extLst>
              <a:ext uri="{FF2B5EF4-FFF2-40B4-BE49-F238E27FC236}">
                <a16:creationId xmlns:a16="http://schemas.microsoft.com/office/drawing/2014/main" id="{8CC78C06-F4E7-5E4E-8C67-63FA822307D0}"/>
              </a:ext>
            </a:extLst>
          </p:cNvPr>
          <p:cNvSpPr txBox="1">
            <a:spLocks noChangeArrowheads="1"/>
          </p:cNvSpPr>
          <p:nvPr/>
        </p:nvSpPr>
        <p:spPr bwMode="auto">
          <a:xfrm>
            <a:off x="5076747" y="2657967"/>
            <a:ext cx="5806112" cy="2293596"/>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Listen to your teacher read aloud the introduction to the story you are going to read.</a:t>
            </a:r>
          </a:p>
          <a:p>
            <a:pPr>
              <a:spcBef>
                <a:spcPts val="1000"/>
              </a:spcBef>
              <a:buNone/>
            </a:pPr>
            <a:r>
              <a:rPr lang="en-GB" altLang="en-US" sz="2000" dirty="0">
                <a:solidFill>
                  <a:srgbClr val="414042"/>
                </a:solidFill>
              </a:rPr>
              <a:t>Share your initial reactions with a partner.</a:t>
            </a:r>
          </a:p>
          <a:p>
            <a:pPr>
              <a:spcBef>
                <a:spcPts val="1000"/>
              </a:spcBef>
              <a:buNone/>
            </a:pPr>
            <a:r>
              <a:rPr lang="en-GB" altLang="en-US" sz="2000" dirty="0">
                <a:solidFill>
                  <a:srgbClr val="414042"/>
                </a:solidFill>
              </a:rPr>
              <a:t>Re-read the text either on your own or with a partner and jot down some thoughts using the ‘Tell me’ grid on the next slide.</a:t>
            </a:r>
          </a:p>
        </p:txBody>
      </p:sp>
      <p:sp>
        <p:nvSpPr>
          <p:cNvPr id="31" name="Rectangle 30">
            <a:extLst>
              <a:ext uri="{FF2B5EF4-FFF2-40B4-BE49-F238E27FC236}">
                <a16:creationId xmlns:a16="http://schemas.microsoft.com/office/drawing/2014/main" id="{7103175D-2CA0-6A45-9BFB-2DE7CC19B719}"/>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2597490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5236A35D-D968-BB4A-B4D7-A5D9A3D0A4C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Rectangle 7">
            <a:extLst>
              <a:ext uri="{FF2B5EF4-FFF2-40B4-BE49-F238E27FC236}">
                <a16:creationId xmlns:a16="http://schemas.microsoft.com/office/drawing/2014/main" id="{6A98E338-B8E5-8B4B-99C9-F9C4BD7BC512}"/>
              </a:ext>
            </a:extLst>
          </p:cNvPr>
          <p:cNvSpPr/>
          <p:nvPr/>
        </p:nvSpPr>
        <p:spPr>
          <a:xfrm>
            <a:off x="1022431" y="3442685"/>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9" name="Rectangle 8">
            <a:extLst>
              <a:ext uri="{FF2B5EF4-FFF2-40B4-BE49-F238E27FC236}">
                <a16:creationId xmlns:a16="http://schemas.microsoft.com/office/drawing/2014/main" id="{6CDE1E26-BAE9-EF4F-A618-4D2374A1FD37}"/>
              </a:ext>
            </a:extLst>
          </p:cNvPr>
          <p:cNvSpPr/>
          <p:nvPr/>
        </p:nvSpPr>
        <p:spPr>
          <a:xfrm>
            <a:off x="6096940" y="3442685"/>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10" name="Rectangle 9">
            <a:extLst>
              <a:ext uri="{FF2B5EF4-FFF2-40B4-BE49-F238E27FC236}">
                <a16:creationId xmlns:a16="http://schemas.microsoft.com/office/drawing/2014/main" id="{C9A8A643-378E-FA4A-8301-224D40B9615F}"/>
              </a:ext>
            </a:extLst>
          </p:cNvPr>
          <p:cNvSpPr/>
          <p:nvPr/>
        </p:nvSpPr>
        <p:spPr>
          <a:xfrm>
            <a:off x="1022431" y="1286802"/>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1" name="Rectangle 10">
            <a:extLst>
              <a:ext uri="{FF2B5EF4-FFF2-40B4-BE49-F238E27FC236}">
                <a16:creationId xmlns:a16="http://schemas.microsoft.com/office/drawing/2014/main" id="{90B033A4-FAAC-4040-B99A-493A51E81CF8}"/>
              </a:ext>
            </a:extLst>
          </p:cNvPr>
          <p:cNvSpPr/>
          <p:nvPr/>
        </p:nvSpPr>
        <p:spPr>
          <a:xfrm>
            <a:off x="6096940" y="1286802"/>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2" name="Line 41">
            <a:extLst>
              <a:ext uri="{FF2B5EF4-FFF2-40B4-BE49-F238E27FC236}">
                <a16:creationId xmlns:a16="http://schemas.microsoft.com/office/drawing/2014/main" id="{7335D938-63D6-0841-97C8-26F9E113E448}"/>
              </a:ext>
            </a:extLst>
          </p:cNvPr>
          <p:cNvSpPr>
            <a:spLocks noChangeShapeType="1"/>
          </p:cNvSpPr>
          <p:nvPr/>
        </p:nvSpPr>
        <p:spPr bwMode="auto">
          <a:xfrm>
            <a:off x="6086917" y="1282382"/>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Rectangle 12">
            <a:extLst>
              <a:ext uri="{FF2B5EF4-FFF2-40B4-BE49-F238E27FC236}">
                <a16:creationId xmlns:a16="http://schemas.microsoft.com/office/drawing/2014/main" id="{8F5A5862-A122-CA46-967B-DB09D821301C}"/>
              </a:ext>
            </a:extLst>
          </p:cNvPr>
          <p:cNvSpPr/>
          <p:nvPr/>
        </p:nvSpPr>
        <p:spPr>
          <a:xfrm>
            <a:off x="1022431" y="1282381"/>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41">
            <a:extLst>
              <a:ext uri="{FF2B5EF4-FFF2-40B4-BE49-F238E27FC236}">
                <a16:creationId xmlns:a16="http://schemas.microsoft.com/office/drawing/2014/main" id="{12B36D0C-F3C6-4B44-AD54-0038F175309A}"/>
              </a:ext>
            </a:extLst>
          </p:cNvPr>
          <p:cNvSpPr>
            <a:spLocks noChangeShapeType="1"/>
          </p:cNvSpPr>
          <p:nvPr/>
        </p:nvSpPr>
        <p:spPr bwMode="auto">
          <a:xfrm flipH="1">
            <a:off x="1022431" y="3438890"/>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855901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655C8496-901B-E144-9D9F-F791B61BE1B6}"/>
              </a:ext>
            </a:extLst>
          </p:cNvPr>
          <p:cNvSpPr txBox="1">
            <a:spLocks/>
          </p:cNvSpPr>
          <p:nvPr/>
        </p:nvSpPr>
        <p:spPr>
          <a:xfrm>
            <a:off x="0" y="651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50" name="Table 4">
            <a:extLst>
              <a:ext uri="{FF2B5EF4-FFF2-40B4-BE49-F238E27FC236}">
                <a16:creationId xmlns:a16="http://schemas.microsoft.com/office/drawing/2014/main" id="{0030ABD6-31A1-7242-8ACB-BA804B339954}"/>
              </a:ext>
            </a:extLst>
          </p:cNvPr>
          <p:cNvGraphicFramePr>
            <a:graphicFrameLocks noGrp="1"/>
          </p:cNvGraphicFramePr>
          <p:nvPr>
            <p:extLst>
              <p:ext uri="{D42A27DB-BD31-4B8C-83A1-F6EECF244321}">
                <p14:modId xmlns:p14="http://schemas.microsoft.com/office/powerpoint/2010/main" val="2522081507"/>
              </p:ext>
            </p:extLst>
          </p:nvPr>
        </p:nvGraphicFramePr>
        <p:xfrm>
          <a:off x="871632" y="1363218"/>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51" name="TextBox 50">
            <a:extLst>
              <a:ext uri="{FF2B5EF4-FFF2-40B4-BE49-F238E27FC236}">
                <a16:creationId xmlns:a16="http://schemas.microsoft.com/office/drawing/2014/main" id="{ACF5458F-DF1A-6E42-B610-4536FCD91245}"/>
              </a:ext>
            </a:extLst>
          </p:cNvPr>
          <p:cNvSpPr txBox="1"/>
          <p:nvPr/>
        </p:nvSpPr>
        <p:spPr>
          <a:xfrm>
            <a:off x="1000032" y="1827226"/>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52" name="Picture 51" descr="Logo&#10;&#10;Description automatically generated">
            <a:extLst>
              <a:ext uri="{FF2B5EF4-FFF2-40B4-BE49-F238E27FC236}">
                <a16:creationId xmlns:a16="http://schemas.microsoft.com/office/drawing/2014/main" id="{F973561C-DBFD-174F-A85A-E773B712C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1945116"/>
            <a:ext cx="1053889" cy="1349210"/>
          </a:xfrm>
          <a:prstGeom prst="rect">
            <a:avLst/>
          </a:prstGeom>
        </p:spPr>
      </p:pic>
      <p:sp>
        <p:nvSpPr>
          <p:cNvPr id="53" name="Rectangle 52">
            <a:extLst>
              <a:ext uri="{FF2B5EF4-FFF2-40B4-BE49-F238E27FC236}">
                <a16:creationId xmlns:a16="http://schemas.microsoft.com/office/drawing/2014/main" id="{F646651E-4055-7446-97AA-CDD0F8B1FE3E}"/>
              </a:ext>
            </a:extLst>
          </p:cNvPr>
          <p:cNvSpPr/>
          <p:nvPr/>
        </p:nvSpPr>
        <p:spPr>
          <a:xfrm>
            <a:off x="8611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54" name="Rectangle 53">
            <a:extLst>
              <a:ext uri="{FF2B5EF4-FFF2-40B4-BE49-F238E27FC236}">
                <a16:creationId xmlns:a16="http://schemas.microsoft.com/office/drawing/2014/main" id="{B40A0AA8-1752-FD4C-ADDD-096BE068D283}"/>
              </a:ext>
            </a:extLst>
          </p:cNvPr>
          <p:cNvSpPr/>
          <p:nvPr/>
        </p:nvSpPr>
        <p:spPr>
          <a:xfrm>
            <a:off x="34855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55" name="Rectangle 54">
            <a:extLst>
              <a:ext uri="{FF2B5EF4-FFF2-40B4-BE49-F238E27FC236}">
                <a16:creationId xmlns:a16="http://schemas.microsoft.com/office/drawing/2014/main" id="{6C5EEB90-AD09-BE4D-8F4B-C99BFC5AA9B2}"/>
              </a:ext>
            </a:extLst>
          </p:cNvPr>
          <p:cNvSpPr/>
          <p:nvPr/>
        </p:nvSpPr>
        <p:spPr>
          <a:xfrm>
            <a:off x="610812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56" name="Rectangle 55">
            <a:extLst>
              <a:ext uri="{FF2B5EF4-FFF2-40B4-BE49-F238E27FC236}">
                <a16:creationId xmlns:a16="http://schemas.microsoft.com/office/drawing/2014/main" id="{25D73B74-0E3B-B347-83E2-E17511D206B9}"/>
              </a:ext>
            </a:extLst>
          </p:cNvPr>
          <p:cNvSpPr/>
          <p:nvPr/>
        </p:nvSpPr>
        <p:spPr>
          <a:xfrm>
            <a:off x="8710648"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57" name="Rectangle 56">
            <a:extLst>
              <a:ext uri="{FF2B5EF4-FFF2-40B4-BE49-F238E27FC236}">
                <a16:creationId xmlns:a16="http://schemas.microsoft.com/office/drawing/2014/main" id="{6BB9F262-2FD1-1340-BE42-61FCD87159F8}"/>
              </a:ext>
            </a:extLst>
          </p:cNvPr>
          <p:cNvSpPr/>
          <p:nvPr/>
        </p:nvSpPr>
        <p:spPr>
          <a:xfrm>
            <a:off x="8611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58" name="Rectangle 57">
            <a:extLst>
              <a:ext uri="{FF2B5EF4-FFF2-40B4-BE49-F238E27FC236}">
                <a16:creationId xmlns:a16="http://schemas.microsoft.com/office/drawing/2014/main" id="{78AC6D1B-F29B-CD4E-BED7-8200891AC6F1}"/>
              </a:ext>
            </a:extLst>
          </p:cNvPr>
          <p:cNvSpPr/>
          <p:nvPr/>
        </p:nvSpPr>
        <p:spPr>
          <a:xfrm>
            <a:off x="34855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59" name="Rectangle 58">
            <a:extLst>
              <a:ext uri="{FF2B5EF4-FFF2-40B4-BE49-F238E27FC236}">
                <a16:creationId xmlns:a16="http://schemas.microsoft.com/office/drawing/2014/main" id="{8436E6E1-4A58-0744-A326-EE08CE7BD77A}"/>
              </a:ext>
            </a:extLst>
          </p:cNvPr>
          <p:cNvSpPr/>
          <p:nvPr/>
        </p:nvSpPr>
        <p:spPr>
          <a:xfrm>
            <a:off x="610812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60" name="Rectangle 59">
            <a:extLst>
              <a:ext uri="{FF2B5EF4-FFF2-40B4-BE49-F238E27FC236}">
                <a16:creationId xmlns:a16="http://schemas.microsoft.com/office/drawing/2014/main" id="{AABB18B3-4F76-384B-A22F-F1C199CBD4CE}"/>
              </a:ext>
            </a:extLst>
          </p:cNvPr>
          <p:cNvSpPr/>
          <p:nvPr/>
        </p:nvSpPr>
        <p:spPr>
          <a:xfrm>
            <a:off x="8710648"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61" name="TextBox 60">
            <a:extLst>
              <a:ext uri="{FF2B5EF4-FFF2-40B4-BE49-F238E27FC236}">
                <a16:creationId xmlns:a16="http://schemas.microsoft.com/office/drawing/2014/main" id="{D9758F0F-F07F-CB4E-861A-2305BCDC472B}"/>
              </a:ext>
            </a:extLst>
          </p:cNvPr>
          <p:cNvSpPr txBox="1"/>
          <p:nvPr/>
        </p:nvSpPr>
        <p:spPr>
          <a:xfrm>
            <a:off x="3572410" y="1827226"/>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62" name="TextBox 61">
            <a:extLst>
              <a:ext uri="{FF2B5EF4-FFF2-40B4-BE49-F238E27FC236}">
                <a16:creationId xmlns:a16="http://schemas.microsoft.com/office/drawing/2014/main" id="{DBC4105B-91CE-7A40-B38B-0B15998FEBF3}"/>
              </a:ext>
            </a:extLst>
          </p:cNvPr>
          <p:cNvSpPr txBox="1"/>
          <p:nvPr/>
        </p:nvSpPr>
        <p:spPr>
          <a:xfrm>
            <a:off x="6205077" y="1827227"/>
            <a:ext cx="2041775" cy="90339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63" name="TextBox 62">
            <a:extLst>
              <a:ext uri="{FF2B5EF4-FFF2-40B4-BE49-F238E27FC236}">
                <a16:creationId xmlns:a16="http://schemas.microsoft.com/office/drawing/2014/main" id="{1CDF5D02-0725-E547-A435-6B0294711610}"/>
              </a:ext>
            </a:extLst>
          </p:cNvPr>
          <p:cNvSpPr txBox="1"/>
          <p:nvPr/>
        </p:nvSpPr>
        <p:spPr>
          <a:xfrm>
            <a:off x="8767406" y="1827226"/>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64" name="TextBox 63">
            <a:extLst>
              <a:ext uri="{FF2B5EF4-FFF2-40B4-BE49-F238E27FC236}">
                <a16:creationId xmlns:a16="http://schemas.microsoft.com/office/drawing/2014/main" id="{C02A5E1B-0BF9-C647-BDAC-F13B331AF88C}"/>
              </a:ext>
            </a:extLst>
          </p:cNvPr>
          <p:cNvSpPr txBox="1"/>
          <p:nvPr/>
        </p:nvSpPr>
        <p:spPr>
          <a:xfrm>
            <a:off x="1000031" y="3816800"/>
            <a:ext cx="2417551"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65" name="TextBox 64">
            <a:extLst>
              <a:ext uri="{FF2B5EF4-FFF2-40B4-BE49-F238E27FC236}">
                <a16:creationId xmlns:a16="http://schemas.microsoft.com/office/drawing/2014/main" id="{5FFAEC7D-DE96-3C40-8E3A-557BDF8421EA}"/>
              </a:ext>
            </a:extLst>
          </p:cNvPr>
          <p:cNvSpPr txBox="1"/>
          <p:nvPr/>
        </p:nvSpPr>
        <p:spPr>
          <a:xfrm>
            <a:off x="3572409" y="3816800"/>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66" name="TextBox 65">
            <a:extLst>
              <a:ext uri="{FF2B5EF4-FFF2-40B4-BE49-F238E27FC236}">
                <a16:creationId xmlns:a16="http://schemas.microsoft.com/office/drawing/2014/main" id="{8A1954F7-5CBF-AE45-997A-C7367A8343E4}"/>
              </a:ext>
            </a:extLst>
          </p:cNvPr>
          <p:cNvSpPr txBox="1"/>
          <p:nvPr/>
        </p:nvSpPr>
        <p:spPr>
          <a:xfrm>
            <a:off x="6205077" y="3816800"/>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67" name="TextBox 66">
            <a:extLst>
              <a:ext uri="{FF2B5EF4-FFF2-40B4-BE49-F238E27FC236}">
                <a16:creationId xmlns:a16="http://schemas.microsoft.com/office/drawing/2014/main" id="{4917E83F-9AE5-7942-A317-6487002159EF}"/>
              </a:ext>
            </a:extLst>
          </p:cNvPr>
          <p:cNvSpPr txBox="1"/>
          <p:nvPr/>
        </p:nvSpPr>
        <p:spPr>
          <a:xfrm>
            <a:off x="8767407" y="3816800"/>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68" name="Picture 67" descr="A close-up of a book&#10;&#10;Description automatically generated with medium confidence">
            <a:extLst>
              <a:ext uri="{FF2B5EF4-FFF2-40B4-BE49-F238E27FC236}">
                <a16:creationId xmlns:a16="http://schemas.microsoft.com/office/drawing/2014/main" id="{A87F6710-2A5A-0947-8CE3-A0CD35DAFC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448592"/>
            <a:ext cx="2191003" cy="666446"/>
          </a:xfrm>
          <a:prstGeom prst="rect">
            <a:avLst/>
          </a:prstGeom>
        </p:spPr>
      </p:pic>
      <p:pic>
        <p:nvPicPr>
          <p:cNvPr id="70" name="Picture 69" descr="Shape&#10;&#10;Description automatically generated with medium confidence">
            <a:extLst>
              <a:ext uri="{FF2B5EF4-FFF2-40B4-BE49-F238E27FC236}">
                <a16:creationId xmlns:a16="http://schemas.microsoft.com/office/drawing/2014/main" id="{5959A0AA-576E-3F41-8539-6DB5C026841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1975122"/>
            <a:ext cx="1420610" cy="1195291"/>
          </a:xfrm>
          <a:prstGeom prst="rect">
            <a:avLst/>
          </a:prstGeom>
        </p:spPr>
      </p:pic>
      <p:sp>
        <p:nvSpPr>
          <p:cNvPr id="71" name="TextBox 70">
            <a:extLst>
              <a:ext uri="{FF2B5EF4-FFF2-40B4-BE49-F238E27FC236}">
                <a16:creationId xmlns:a16="http://schemas.microsoft.com/office/drawing/2014/main" id="{25D9F599-23C1-504F-BD46-C6F5CCA4F731}"/>
              </a:ext>
            </a:extLst>
          </p:cNvPr>
          <p:cNvSpPr txBox="1"/>
          <p:nvPr/>
        </p:nvSpPr>
        <p:spPr>
          <a:xfrm>
            <a:off x="4760721" y="2336014"/>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72" name="Picture 71" descr="A picture containing logo&#10;&#10;Description automatically generated">
            <a:extLst>
              <a:ext uri="{FF2B5EF4-FFF2-40B4-BE49-F238E27FC236}">
                <a16:creationId xmlns:a16="http://schemas.microsoft.com/office/drawing/2014/main" id="{E73054D9-0364-6144-AA9D-9D3F2865D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21842"/>
            <a:ext cx="1335224" cy="1306747"/>
          </a:xfrm>
          <a:prstGeom prst="rect">
            <a:avLst/>
          </a:prstGeom>
        </p:spPr>
      </p:pic>
      <p:pic>
        <p:nvPicPr>
          <p:cNvPr id="73" name="Picture 72" descr="Text&#10;&#10;Description automatically generated with medium confidence">
            <a:extLst>
              <a:ext uri="{FF2B5EF4-FFF2-40B4-BE49-F238E27FC236}">
                <a16:creationId xmlns:a16="http://schemas.microsoft.com/office/drawing/2014/main" id="{BE8D705A-B06C-EE44-BA0A-F0198EF27F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20614"/>
            <a:ext cx="1036619" cy="1249580"/>
          </a:xfrm>
          <a:prstGeom prst="rect">
            <a:avLst/>
          </a:prstGeom>
          <a:ln w="6350">
            <a:solidFill>
              <a:schemeClr val="bg1">
                <a:lumMod val="75000"/>
              </a:schemeClr>
            </a:solidFill>
          </a:ln>
        </p:spPr>
      </p:pic>
      <p:pic>
        <p:nvPicPr>
          <p:cNvPr id="75" name="Picture 74" descr="Logo&#10;&#10;Description automatically generated">
            <a:extLst>
              <a:ext uri="{FF2B5EF4-FFF2-40B4-BE49-F238E27FC236}">
                <a16:creationId xmlns:a16="http://schemas.microsoft.com/office/drawing/2014/main" id="{16E2429D-AC4A-604F-99D6-84C5DD86AE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3947010"/>
            <a:ext cx="1541535" cy="1281579"/>
          </a:xfrm>
          <a:prstGeom prst="rect">
            <a:avLst/>
          </a:prstGeom>
        </p:spPr>
      </p:pic>
      <p:pic>
        <p:nvPicPr>
          <p:cNvPr id="2" name="Picture 1" descr="Text&#10;&#10;Description automatically generated">
            <a:extLst>
              <a:ext uri="{FF2B5EF4-FFF2-40B4-BE49-F238E27FC236}">
                <a16:creationId xmlns:a16="http://schemas.microsoft.com/office/drawing/2014/main" id="{4E7EA696-1436-91E8-5E19-F6B5BB59AB9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697685" y="2644905"/>
            <a:ext cx="885319" cy="486155"/>
          </a:xfrm>
          <a:prstGeom prst="rect">
            <a:avLst/>
          </a:prstGeom>
        </p:spPr>
      </p:pic>
      <p:pic>
        <p:nvPicPr>
          <p:cNvPr id="3" name="Picture 2" descr="Background pattern&#10;&#10;Description automatically generated">
            <a:extLst>
              <a:ext uri="{FF2B5EF4-FFF2-40B4-BE49-F238E27FC236}">
                <a16:creationId xmlns:a16="http://schemas.microsoft.com/office/drawing/2014/main" id="{F485F6CF-2BF3-82E4-6ACE-CBED7C687D6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64806" y="4395954"/>
            <a:ext cx="1640087" cy="917959"/>
          </a:xfrm>
          <a:prstGeom prst="rect">
            <a:avLst/>
          </a:prstGeom>
        </p:spPr>
      </p:pic>
    </p:spTree>
    <p:extLst>
      <p:ext uri="{BB962C8B-B14F-4D97-AF65-F5344CB8AC3E}">
        <p14:creationId xmlns:p14="http://schemas.microsoft.com/office/powerpoint/2010/main" val="12358041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295101CD-DD11-8B4F-9909-778FDB55FBEA}"/>
              </a:ext>
            </a:extLst>
          </p:cNvPr>
          <p:cNvSpPr>
            <a:spLocks noChangeArrowheads="1"/>
          </p:cNvSpPr>
          <p:nvPr/>
        </p:nvSpPr>
        <p:spPr bwMode="auto">
          <a:xfrm>
            <a:off x="1433942" y="823388"/>
            <a:ext cx="9324115" cy="542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500"/>
              </a:spcBef>
            </a:pPr>
            <a:r>
              <a:rPr lang="en-GB" altLang="en-US" sz="1900" dirty="0">
                <a:solidFill>
                  <a:srgbClr val="414042"/>
                </a:solidFill>
              </a:rPr>
              <a:t>There are legends all over the world about courageous and skilful heroes, not written down but passed on by word of mouth by storytellers over many years. One of the most famous is set in Nottingham, England and tells the tale of a brave man, skilled with a bow and arrow, and loved by all the poor people in the land. His name was </a:t>
            </a:r>
            <a:r>
              <a:rPr lang="en-GB" altLang="en-US" sz="1900" b="1" dirty="0">
                <a:solidFill>
                  <a:srgbClr val="414042"/>
                </a:solidFill>
              </a:rPr>
              <a:t>Robin Hood</a:t>
            </a:r>
            <a:r>
              <a:rPr lang="en-GB" altLang="en-US" sz="1900" dirty="0">
                <a:solidFill>
                  <a:srgbClr val="414042"/>
                </a:solidFill>
              </a:rPr>
              <a:t>.</a:t>
            </a:r>
          </a:p>
          <a:p>
            <a:pPr indent="0" eaLnBrk="1" hangingPunct="1">
              <a:spcBef>
                <a:spcPts val="1500"/>
              </a:spcBef>
            </a:pPr>
            <a:r>
              <a:rPr lang="en-GB" altLang="en-US" sz="1900" dirty="0">
                <a:solidFill>
                  <a:srgbClr val="414042"/>
                </a:solidFill>
              </a:rPr>
              <a:t>Is this a true story? No one knows, but there are settings and characters that really existed so perhaps there is some truth, perhaps not. Imagine this situation in 12th Century England - good King Richard has set off to the Holy Land on a great crusade and his evil brother Prince John has seized the throne. Prince John has become an evil tyrant with greedy and powerful friends who take everything from the poor country dwellers living in small villages. Who will come to their rescue? </a:t>
            </a:r>
          </a:p>
          <a:p>
            <a:pPr indent="0" eaLnBrk="1" hangingPunct="1">
              <a:spcBef>
                <a:spcPts val="1500"/>
              </a:spcBef>
            </a:pPr>
            <a:r>
              <a:rPr lang="en-GB" altLang="en-US" sz="1900" dirty="0">
                <a:solidFill>
                  <a:srgbClr val="414042"/>
                </a:solidFill>
              </a:rPr>
              <a:t>One story tells of Robin of Locksley, a noble lord.  The village people liked Robin of Locksley, believing him to be a kind and good man. He looked after those who lived and worked on his lands, and no one ever went hungry. But not all wealthy landowners were so generous. </a:t>
            </a:r>
          </a:p>
        </p:txBody>
      </p:sp>
      <p:grpSp>
        <p:nvGrpSpPr>
          <p:cNvPr id="5" name="Group 4">
            <a:extLst>
              <a:ext uri="{FF2B5EF4-FFF2-40B4-BE49-F238E27FC236}">
                <a16:creationId xmlns:a16="http://schemas.microsoft.com/office/drawing/2014/main" id="{4292F41C-A1EE-9B42-B8CF-901F56F3F90F}"/>
              </a:ext>
            </a:extLst>
          </p:cNvPr>
          <p:cNvGrpSpPr/>
          <p:nvPr/>
        </p:nvGrpSpPr>
        <p:grpSpPr>
          <a:xfrm>
            <a:off x="6258392" y="865681"/>
            <a:ext cx="1484027" cy="322288"/>
            <a:chOff x="6258392" y="284814"/>
            <a:chExt cx="1484027" cy="322288"/>
          </a:xfrm>
        </p:grpSpPr>
        <p:sp>
          <p:nvSpPr>
            <p:cNvPr id="4" name="Rectangle 3">
              <a:extLst>
                <a:ext uri="{FF2B5EF4-FFF2-40B4-BE49-F238E27FC236}">
                  <a16:creationId xmlns:a16="http://schemas.microsoft.com/office/drawing/2014/main" id="{36A1AD33-9D61-E942-801C-2C8A2397C08F}"/>
                </a:ext>
              </a:extLst>
            </p:cNvPr>
            <p:cNvSpPr/>
            <p:nvPr/>
          </p:nvSpPr>
          <p:spPr>
            <a:xfrm>
              <a:off x="6345779" y="314794"/>
              <a:ext cx="1304144"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3" name="Rectangle 5">
              <a:extLst>
                <a:ext uri="{FF2B5EF4-FFF2-40B4-BE49-F238E27FC236}">
                  <a16:creationId xmlns:a16="http://schemas.microsoft.com/office/drawing/2014/main" id="{79211A27-F574-3046-B4A0-287601A58DA7}"/>
                </a:ext>
              </a:extLst>
            </p:cNvPr>
            <p:cNvSpPr>
              <a:spLocks noChangeArrowheads="1"/>
            </p:cNvSpPr>
            <p:nvPr/>
          </p:nvSpPr>
          <p:spPr bwMode="auto">
            <a:xfrm>
              <a:off x="6258392" y="284814"/>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courageous</a:t>
              </a:r>
            </a:p>
          </p:txBody>
        </p:sp>
      </p:grpSp>
      <p:grpSp>
        <p:nvGrpSpPr>
          <p:cNvPr id="24" name="Group 23">
            <a:extLst>
              <a:ext uri="{FF2B5EF4-FFF2-40B4-BE49-F238E27FC236}">
                <a16:creationId xmlns:a16="http://schemas.microsoft.com/office/drawing/2014/main" id="{D86E9DA1-9250-8B4B-BA01-BE50A557F886}"/>
              </a:ext>
            </a:extLst>
          </p:cNvPr>
          <p:cNvGrpSpPr/>
          <p:nvPr/>
        </p:nvGrpSpPr>
        <p:grpSpPr>
          <a:xfrm>
            <a:off x="2424658" y="1731365"/>
            <a:ext cx="1484027" cy="292309"/>
            <a:chOff x="6255837" y="314794"/>
            <a:chExt cx="1484027" cy="292309"/>
          </a:xfrm>
        </p:grpSpPr>
        <p:sp>
          <p:nvSpPr>
            <p:cNvPr id="25" name="Rectangle 24">
              <a:extLst>
                <a:ext uri="{FF2B5EF4-FFF2-40B4-BE49-F238E27FC236}">
                  <a16:creationId xmlns:a16="http://schemas.microsoft.com/office/drawing/2014/main" id="{2523BAB4-2E58-EE45-9EFA-35AFFE0ED11C}"/>
                </a:ext>
              </a:extLst>
            </p:cNvPr>
            <p:cNvSpPr/>
            <p:nvPr/>
          </p:nvSpPr>
          <p:spPr>
            <a:xfrm>
              <a:off x="6580681" y="314794"/>
              <a:ext cx="831954"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Rectangle 5">
              <a:extLst>
                <a:ext uri="{FF2B5EF4-FFF2-40B4-BE49-F238E27FC236}">
                  <a16:creationId xmlns:a16="http://schemas.microsoft.com/office/drawing/2014/main" id="{96A9470D-FA66-2946-BDCE-AF1C9EE99E27}"/>
                </a:ext>
              </a:extLst>
            </p:cNvPr>
            <p:cNvSpPr>
              <a:spLocks noChangeArrowheads="1"/>
            </p:cNvSpPr>
            <p:nvPr/>
          </p:nvSpPr>
          <p:spPr bwMode="auto">
            <a:xfrm>
              <a:off x="6255837" y="314795"/>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skilled</a:t>
              </a:r>
            </a:p>
          </p:txBody>
        </p:sp>
      </p:grpSp>
      <p:grpSp>
        <p:nvGrpSpPr>
          <p:cNvPr id="27" name="Group 26">
            <a:extLst>
              <a:ext uri="{FF2B5EF4-FFF2-40B4-BE49-F238E27FC236}">
                <a16:creationId xmlns:a16="http://schemas.microsoft.com/office/drawing/2014/main" id="{FC8E637C-09DB-514C-A959-BA257727A84B}"/>
              </a:ext>
            </a:extLst>
          </p:cNvPr>
          <p:cNvGrpSpPr/>
          <p:nvPr/>
        </p:nvGrpSpPr>
        <p:grpSpPr>
          <a:xfrm>
            <a:off x="4681870" y="3664558"/>
            <a:ext cx="1484027" cy="322287"/>
            <a:chOff x="6255837" y="284815"/>
            <a:chExt cx="1484027" cy="322287"/>
          </a:xfrm>
        </p:grpSpPr>
        <p:sp>
          <p:nvSpPr>
            <p:cNvPr id="28" name="Rectangle 27">
              <a:extLst>
                <a:ext uri="{FF2B5EF4-FFF2-40B4-BE49-F238E27FC236}">
                  <a16:creationId xmlns:a16="http://schemas.microsoft.com/office/drawing/2014/main" id="{E7A0318B-E84A-4047-9B05-E48D02C465F9}"/>
                </a:ext>
              </a:extLst>
            </p:cNvPr>
            <p:cNvSpPr/>
            <p:nvPr/>
          </p:nvSpPr>
          <p:spPr>
            <a:xfrm>
              <a:off x="6580681" y="314794"/>
              <a:ext cx="831954"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Rectangle 5">
              <a:extLst>
                <a:ext uri="{FF2B5EF4-FFF2-40B4-BE49-F238E27FC236}">
                  <a16:creationId xmlns:a16="http://schemas.microsoft.com/office/drawing/2014/main" id="{6F671462-E089-184C-B648-49654C097A66}"/>
                </a:ext>
              </a:extLst>
            </p:cNvPr>
            <p:cNvSpPr>
              <a:spLocks noChangeArrowheads="1"/>
            </p:cNvSpPr>
            <p:nvPr/>
          </p:nvSpPr>
          <p:spPr bwMode="auto">
            <a:xfrm>
              <a:off x="6255837" y="284815"/>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tyrant</a:t>
              </a:r>
            </a:p>
          </p:txBody>
        </p:sp>
      </p:grpSp>
      <p:grpSp>
        <p:nvGrpSpPr>
          <p:cNvPr id="30" name="Group 29">
            <a:extLst>
              <a:ext uri="{FF2B5EF4-FFF2-40B4-BE49-F238E27FC236}">
                <a16:creationId xmlns:a16="http://schemas.microsoft.com/office/drawing/2014/main" id="{50F371A4-6B5B-9145-8609-4F4F65FF59BC}"/>
              </a:ext>
            </a:extLst>
          </p:cNvPr>
          <p:cNvGrpSpPr/>
          <p:nvPr/>
        </p:nvGrpSpPr>
        <p:grpSpPr>
          <a:xfrm>
            <a:off x="5671280" y="3949371"/>
            <a:ext cx="1484027" cy="307297"/>
            <a:chOff x="6247150" y="299805"/>
            <a:chExt cx="1484027" cy="307297"/>
          </a:xfrm>
        </p:grpSpPr>
        <p:sp>
          <p:nvSpPr>
            <p:cNvPr id="31" name="Rectangle 30">
              <a:extLst>
                <a:ext uri="{FF2B5EF4-FFF2-40B4-BE49-F238E27FC236}">
                  <a16:creationId xmlns:a16="http://schemas.microsoft.com/office/drawing/2014/main" id="{B6701EAD-1DF8-F448-A11E-D76934F1FAA3}"/>
                </a:ext>
              </a:extLst>
            </p:cNvPr>
            <p:cNvSpPr/>
            <p:nvPr/>
          </p:nvSpPr>
          <p:spPr>
            <a:xfrm>
              <a:off x="6483246" y="314794"/>
              <a:ext cx="1011837"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Rectangle 5">
              <a:extLst>
                <a:ext uri="{FF2B5EF4-FFF2-40B4-BE49-F238E27FC236}">
                  <a16:creationId xmlns:a16="http://schemas.microsoft.com/office/drawing/2014/main" id="{370F17D0-2964-8C4A-AC97-AC012B4BFE87}"/>
                </a:ext>
              </a:extLst>
            </p:cNvPr>
            <p:cNvSpPr>
              <a:spLocks noChangeArrowheads="1"/>
            </p:cNvSpPr>
            <p:nvPr/>
          </p:nvSpPr>
          <p:spPr bwMode="auto">
            <a:xfrm>
              <a:off x="6247150" y="299805"/>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dwellers</a:t>
              </a:r>
            </a:p>
          </p:txBody>
        </p:sp>
      </p:grpSp>
      <p:grpSp>
        <p:nvGrpSpPr>
          <p:cNvPr id="33" name="Group 32">
            <a:extLst>
              <a:ext uri="{FF2B5EF4-FFF2-40B4-BE49-F238E27FC236}">
                <a16:creationId xmlns:a16="http://schemas.microsoft.com/office/drawing/2014/main" id="{38559A1E-2DBA-E346-9CE7-A1742AB80786}"/>
              </a:ext>
            </a:extLst>
          </p:cNvPr>
          <p:cNvGrpSpPr/>
          <p:nvPr/>
        </p:nvGrpSpPr>
        <p:grpSpPr>
          <a:xfrm>
            <a:off x="8015988" y="3368504"/>
            <a:ext cx="1484027" cy="307297"/>
            <a:chOff x="6247150" y="299805"/>
            <a:chExt cx="1484027" cy="307297"/>
          </a:xfrm>
        </p:grpSpPr>
        <p:sp>
          <p:nvSpPr>
            <p:cNvPr id="37" name="Rectangle 36">
              <a:extLst>
                <a:ext uri="{FF2B5EF4-FFF2-40B4-BE49-F238E27FC236}">
                  <a16:creationId xmlns:a16="http://schemas.microsoft.com/office/drawing/2014/main" id="{97FB1CFD-D9CC-1342-AC28-629ABF9A4F6C}"/>
                </a:ext>
              </a:extLst>
            </p:cNvPr>
            <p:cNvSpPr/>
            <p:nvPr/>
          </p:nvSpPr>
          <p:spPr>
            <a:xfrm>
              <a:off x="6580683" y="314794"/>
              <a:ext cx="813215"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Rectangle 5">
              <a:extLst>
                <a:ext uri="{FF2B5EF4-FFF2-40B4-BE49-F238E27FC236}">
                  <a16:creationId xmlns:a16="http://schemas.microsoft.com/office/drawing/2014/main" id="{4D8C8FFA-6404-5E49-9CE4-BBF6A8F34244}"/>
                </a:ext>
              </a:extLst>
            </p:cNvPr>
            <p:cNvSpPr>
              <a:spLocks noChangeArrowheads="1"/>
            </p:cNvSpPr>
            <p:nvPr/>
          </p:nvSpPr>
          <p:spPr bwMode="auto">
            <a:xfrm>
              <a:off x="6247150" y="299805"/>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seized</a:t>
              </a:r>
            </a:p>
          </p:txBody>
        </p:sp>
      </p:grpSp>
      <p:grpSp>
        <p:nvGrpSpPr>
          <p:cNvPr id="41" name="Group 40">
            <a:extLst>
              <a:ext uri="{FF2B5EF4-FFF2-40B4-BE49-F238E27FC236}">
                <a16:creationId xmlns:a16="http://schemas.microsoft.com/office/drawing/2014/main" id="{046222A9-020E-884A-9C9F-D22198424649}"/>
              </a:ext>
            </a:extLst>
          </p:cNvPr>
          <p:cNvGrpSpPr/>
          <p:nvPr/>
        </p:nvGrpSpPr>
        <p:grpSpPr>
          <a:xfrm>
            <a:off x="1403962" y="5591334"/>
            <a:ext cx="1484027" cy="299801"/>
            <a:chOff x="6247150" y="224854"/>
            <a:chExt cx="1484027" cy="299801"/>
          </a:xfrm>
        </p:grpSpPr>
        <p:sp>
          <p:nvSpPr>
            <p:cNvPr id="42" name="Rectangle 41">
              <a:extLst>
                <a:ext uri="{FF2B5EF4-FFF2-40B4-BE49-F238E27FC236}">
                  <a16:creationId xmlns:a16="http://schemas.microsoft.com/office/drawing/2014/main" id="{974A83ED-9E49-3840-AD0B-5376EC55BBB7}"/>
                </a:ext>
              </a:extLst>
            </p:cNvPr>
            <p:cNvSpPr/>
            <p:nvPr/>
          </p:nvSpPr>
          <p:spPr>
            <a:xfrm>
              <a:off x="6347146" y="232347"/>
              <a:ext cx="1292900" cy="29230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Rectangle 5">
              <a:extLst>
                <a:ext uri="{FF2B5EF4-FFF2-40B4-BE49-F238E27FC236}">
                  <a16:creationId xmlns:a16="http://schemas.microsoft.com/office/drawing/2014/main" id="{CCB5C627-FBB3-494A-9258-F84066A7C0FE}"/>
                </a:ext>
              </a:extLst>
            </p:cNvPr>
            <p:cNvSpPr>
              <a:spLocks noChangeArrowheads="1"/>
            </p:cNvSpPr>
            <p:nvPr/>
          </p:nvSpPr>
          <p:spPr bwMode="auto">
            <a:xfrm>
              <a:off x="6247150" y="224854"/>
              <a:ext cx="1484027" cy="29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lvl1pPr indent="90488"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900" dirty="0">
                  <a:solidFill>
                    <a:schemeClr val="bg1"/>
                  </a:solidFill>
                </a:rPr>
                <a:t>landowners</a:t>
              </a:r>
            </a:p>
          </p:txBody>
        </p:sp>
      </p:grpSp>
    </p:spTree>
    <p:extLst>
      <p:ext uri="{BB962C8B-B14F-4D97-AF65-F5344CB8AC3E}">
        <p14:creationId xmlns:p14="http://schemas.microsoft.com/office/powerpoint/2010/main" val="145354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627A6103-F4B6-2548-A64A-ECDBFFE715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Robin Hood: Myth or legend?</a:t>
            </a:r>
          </a:p>
        </p:txBody>
      </p:sp>
      <p:sp>
        <p:nvSpPr>
          <p:cNvPr id="22" name="Rectangle 2">
            <a:extLst>
              <a:ext uri="{FF2B5EF4-FFF2-40B4-BE49-F238E27FC236}">
                <a16:creationId xmlns:a16="http://schemas.microsoft.com/office/drawing/2014/main" id="{EF410242-F237-1749-BEE4-245A3A5C1D5B}"/>
              </a:ext>
            </a:extLst>
          </p:cNvPr>
          <p:cNvSpPr>
            <a:spLocks noChangeArrowheads="1"/>
          </p:cNvSpPr>
          <p:nvPr/>
        </p:nvSpPr>
        <p:spPr bwMode="auto">
          <a:xfrm>
            <a:off x="1341438" y="1762229"/>
            <a:ext cx="6206110" cy="37841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lvl1pPr marL="215900" indent="-215900" defTabSz="449263" eaLnBrk="0" hangingPunct="0">
              <a:tabLst>
                <a:tab pos="723900" algn="l"/>
                <a:tab pos="1447800" algn="l"/>
                <a:tab pos="2171700" algn="l"/>
                <a:tab pos="2895600" algn="l"/>
                <a:tab pos="3619500" algn="l"/>
              </a:tabLst>
              <a:defRPr>
                <a:solidFill>
                  <a:schemeClr val="tx1"/>
                </a:solidFill>
                <a:latin typeface="Comic Sans MS" panose="030F0902030302020204" pitchFamily="66" charset="0"/>
              </a:defRPr>
            </a:lvl1pPr>
            <a:lvl2pPr marL="742950" indent="-285750" defTabSz="449263" eaLnBrk="0" hangingPunct="0">
              <a:tabLst>
                <a:tab pos="723900" algn="l"/>
                <a:tab pos="1447800" algn="l"/>
                <a:tab pos="2171700" algn="l"/>
                <a:tab pos="2895600" algn="l"/>
                <a:tab pos="3619500" algn="l"/>
              </a:tabLst>
              <a:defRPr>
                <a:solidFill>
                  <a:schemeClr val="tx1"/>
                </a:solidFill>
                <a:latin typeface="Comic Sans MS" panose="030F0902030302020204" pitchFamily="66" charset="0"/>
              </a:defRPr>
            </a:lvl2pPr>
            <a:lvl3pPr marL="1143000" indent="-228600" defTabSz="449263" eaLnBrk="0" hangingPunct="0">
              <a:tabLst>
                <a:tab pos="723900" algn="l"/>
                <a:tab pos="1447800" algn="l"/>
                <a:tab pos="2171700" algn="l"/>
                <a:tab pos="2895600" algn="l"/>
                <a:tab pos="3619500" algn="l"/>
              </a:tabLst>
              <a:defRPr>
                <a:solidFill>
                  <a:schemeClr val="tx1"/>
                </a:solidFill>
                <a:latin typeface="Comic Sans MS" panose="030F0902030302020204" pitchFamily="66" charset="0"/>
              </a:defRPr>
            </a:lvl3pPr>
            <a:lvl4pPr marL="1600200" indent="-228600" defTabSz="449263" eaLnBrk="0" hangingPunct="0">
              <a:tabLst>
                <a:tab pos="723900" algn="l"/>
                <a:tab pos="1447800" algn="l"/>
                <a:tab pos="2171700" algn="l"/>
                <a:tab pos="2895600" algn="l"/>
                <a:tab pos="3619500" algn="l"/>
              </a:tabLst>
              <a:defRPr>
                <a:solidFill>
                  <a:schemeClr val="tx1"/>
                </a:solidFill>
                <a:latin typeface="Comic Sans MS" panose="030F0902030302020204" pitchFamily="66" charset="0"/>
              </a:defRPr>
            </a:lvl4pPr>
            <a:lvl5pPr marL="2057400" indent="-228600" defTabSz="449263" eaLnBrk="0" hangingPunct="0">
              <a:tabLst>
                <a:tab pos="723900" algn="l"/>
                <a:tab pos="1447800" algn="l"/>
                <a:tab pos="2171700" algn="l"/>
                <a:tab pos="2895600" algn="l"/>
                <a:tab pos="3619500" algn="l"/>
              </a:tabLst>
              <a:defRPr>
                <a:solidFill>
                  <a:schemeClr val="tx1"/>
                </a:solidFill>
                <a:latin typeface="Comic Sans MS" panose="030F0902030302020204" pitchFamily="66" charset="0"/>
              </a:defRPr>
            </a:lvl5pPr>
            <a:lvl6pPr marL="2514600" indent="-228600" defTabSz="449263"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omic Sans MS" panose="030F0902030302020204" pitchFamily="66" charset="0"/>
              </a:defRPr>
            </a:lvl6pPr>
            <a:lvl7pPr marL="2971800" indent="-228600" defTabSz="449263"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omic Sans MS" panose="030F0902030302020204" pitchFamily="66" charset="0"/>
              </a:defRPr>
            </a:lvl7pPr>
            <a:lvl8pPr marL="3429000" indent="-228600" defTabSz="449263"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omic Sans MS" panose="030F0902030302020204" pitchFamily="66" charset="0"/>
              </a:defRPr>
            </a:lvl8pPr>
            <a:lvl9pPr marL="3886200" indent="-228600" defTabSz="449263"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Comic Sans MS" panose="030F0902030302020204" pitchFamily="66" charset="0"/>
              </a:defRPr>
            </a:lvl9pPr>
          </a:lstStyle>
          <a:p>
            <a:pPr marL="0" indent="0" eaLnBrk="1" hangingPunct="1">
              <a:buClr>
                <a:srgbClr val="0070C0"/>
              </a:buClr>
              <a:buSzPct val="100000"/>
            </a:pPr>
            <a:r>
              <a:rPr lang="en-GB" altLang="en-US" sz="2500" b="1" dirty="0">
                <a:solidFill>
                  <a:srgbClr val="0070C0"/>
                </a:solidFill>
                <a:ea typeface="Microsoft YaHei" panose="020B0503020204020204" pitchFamily="34" charset="-122"/>
              </a:rPr>
              <a:t>Legend</a:t>
            </a:r>
            <a:r>
              <a:rPr lang="en-GB" altLang="en-US" sz="2500" b="1" dirty="0">
                <a:solidFill>
                  <a:srgbClr val="414042"/>
                </a:solidFill>
                <a:ea typeface="Microsoft YaHei" panose="020B0503020204020204" pitchFamily="34" charset="-122"/>
              </a:rPr>
              <a:t> </a:t>
            </a:r>
            <a:r>
              <a:rPr lang="en-GB" altLang="en-US" sz="2000" dirty="0">
                <a:solidFill>
                  <a:srgbClr val="414042"/>
                </a:solidFill>
                <a:ea typeface="Microsoft YaHei" panose="020B0503020204020204" pitchFamily="34" charset="-122"/>
              </a:rPr>
              <a:t>because...</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Story about real characters, not imaginary ones</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Tells of events from the distant past</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Some parts could possibly be true</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Features heroic characters</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Distinction between good and evil</a:t>
            </a:r>
          </a:p>
          <a:p>
            <a:pPr marL="223838" indent="-223838" eaLnBrk="1" hangingPunct="1">
              <a:spcBef>
                <a:spcPts val="1500"/>
              </a:spcBef>
              <a:buClr>
                <a:srgbClr val="0070C0"/>
              </a:buClr>
              <a:buSzPct val="100000"/>
              <a:buFont typeface="Arial" panose="020B0604020202020204" pitchFamily="34" charset="0"/>
              <a:buChar char="•"/>
            </a:pPr>
            <a:r>
              <a:rPr lang="en-GB" altLang="en-US" sz="2000" dirty="0">
                <a:solidFill>
                  <a:srgbClr val="414042"/>
                </a:solidFill>
                <a:ea typeface="Microsoft YaHei" panose="020B0503020204020204" pitchFamily="34" charset="-122"/>
              </a:rPr>
              <a:t>Passed down from generation to generation by telling the story, not writing it down</a:t>
            </a:r>
          </a:p>
        </p:txBody>
      </p:sp>
      <p:pic>
        <p:nvPicPr>
          <p:cNvPr id="34" name="Picture 20">
            <a:extLst>
              <a:ext uri="{FF2B5EF4-FFF2-40B4-BE49-F238E27FC236}">
                <a16:creationId xmlns:a16="http://schemas.microsoft.com/office/drawing/2014/main" id="{A316F31B-87A9-DA40-9563-005F98E5DC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74767" y="1540184"/>
            <a:ext cx="2993429" cy="4148584"/>
          </a:xfrm>
          <a:prstGeom prst="rect">
            <a:avLst/>
          </a:prstGeom>
          <a:solidFill>
            <a:srgbClr val="CCFFCC"/>
          </a:solidFill>
        </p:spPr>
      </p:pic>
    </p:spTree>
    <p:extLst>
      <p:ext uri="{BB962C8B-B14F-4D97-AF65-F5344CB8AC3E}">
        <p14:creationId xmlns:p14="http://schemas.microsoft.com/office/powerpoint/2010/main" val="173146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627A6103-F4B6-2548-A64A-ECDBFFE715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Robin Hood</a:t>
            </a:r>
          </a:p>
        </p:txBody>
      </p:sp>
      <p:pic>
        <p:nvPicPr>
          <p:cNvPr id="34" name="Picture 20">
            <a:extLst>
              <a:ext uri="{FF2B5EF4-FFF2-40B4-BE49-F238E27FC236}">
                <a16:creationId xmlns:a16="http://schemas.microsoft.com/office/drawing/2014/main" id="{A316F31B-87A9-DA40-9563-005F98E5DC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46354" y="1536043"/>
            <a:ext cx="3050498" cy="4227676"/>
          </a:xfrm>
          <a:prstGeom prst="rect">
            <a:avLst/>
          </a:prstGeom>
          <a:solidFill>
            <a:srgbClr val="CCFFCC"/>
          </a:solidFill>
        </p:spPr>
      </p:pic>
      <p:sp>
        <p:nvSpPr>
          <p:cNvPr id="5" name="Text Box 2">
            <a:extLst>
              <a:ext uri="{FF2B5EF4-FFF2-40B4-BE49-F238E27FC236}">
                <a16:creationId xmlns:a16="http://schemas.microsoft.com/office/drawing/2014/main" id="{498BE328-DC5E-9E45-8A43-98726F2A3E2A}"/>
              </a:ext>
            </a:extLst>
          </p:cNvPr>
          <p:cNvSpPr txBox="1">
            <a:spLocks noChangeArrowheads="1"/>
          </p:cNvSpPr>
          <p:nvPr/>
        </p:nvSpPr>
        <p:spPr bwMode="auto">
          <a:xfrm>
            <a:off x="5216422" y="1580929"/>
            <a:ext cx="5831329" cy="422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500"/>
              </a:spcBef>
            </a:pPr>
            <a:r>
              <a:rPr lang="en-GB" altLang="en-US" sz="2000" dirty="0">
                <a:solidFill>
                  <a:srgbClr val="414042"/>
                </a:solidFill>
              </a:rPr>
              <a:t>The fascinating legend of Robin Hood and his Outlaw Band is one which is known all over Britain. If you haven’t read the story, you may have seen one of the various film versions which tell many different tales about Robin: outlaw, loyal supporter of the King, friend to the poor, enemy of the rich…</a:t>
            </a:r>
          </a:p>
          <a:p>
            <a:pPr indent="0" eaLnBrk="1" hangingPunct="1">
              <a:spcBef>
                <a:spcPts val="1500"/>
              </a:spcBef>
            </a:pPr>
            <a:r>
              <a:rPr lang="en-GB" altLang="en-US" sz="2000" dirty="0">
                <a:solidFill>
                  <a:srgbClr val="414042"/>
                </a:solidFill>
              </a:rPr>
              <a:t>The stories have been passed down from generation to generation, in the oral tradition, always adding, removing or changing characters and events with each retelling.</a:t>
            </a:r>
          </a:p>
          <a:p>
            <a:pPr indent="0" eaLnBrk="1" hangingPunct="1">
              <a:spcBef>
                <a:spcPts val="1500"/>
              </a:spcBef>
            </a:pPr>
            <a:r>
              <a:rPr lang="en-GB" altLang="en-US" sz="2000" dirty="0">
                <a:solidFill>
                  <a:srgbClr val="414042"/>
                </a:solidFill>
              </a:rPr>
              <a:t>So who was </a:t>
            </a:r>
            <a:r>
              <a:rPr lang="en-GB" altLang="en-US" sz="2000" b="1" dirty="0">
                <a:solidFill>
                  <a:srgbClr val="414042"/>
                </a:solidFill>
              </a:rPr>
              <a:t>Robin Hood</a:t>
            </a:r>
            <a:r>
              <a:rPr lang="en-GB" altLang="en-US" sz="2000" dirty="0">
                <a:solidFill>
                  <a:srgbClr val="414042"/>
                </a:solidFill>
              </a:rPr>
              <a:t>? </a:t>
            </a:r>
          </a:p>
        </p:txBody>
      </p:sp>
    </p:spTree>
    <p:extLst>
      <p:ext uri="{BB962C8B-B14F-4D97-AF65-F5344CB8AC3E}">
        <p14:creationId xmlns:p14="http://schemas.microsoft.com/office/powerpoint/2010/main" val="3964357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627A6103-F4B6-2548-A64A-ECDBFFE71506}"/>
              </a:ext>
            </a:extLst>
          </p:cNvPr>
          <p:cNvSpPr txBox="1">
            <a:spLocks/>
          </p:cNvSpPr>
          <p:nvPr/>
        </p:nvSpPr>
        <p:spPr>
          <a:xfrm>
            <a:off x="0" y="51445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About Robin Hood…</a:t>
            </a:r>
          </a:p>
        </p:txBody>
      </p:sp>
      <p:sp>
        <p:nvSpPr>
          <p:cNvPr id="6" name="Text Box 25">
            <a:extLst>
              <a:ext uri="{FF2B5EF4-FFF2-40B4-BE49-F238E27FC236}">
                <a16:creationId xmlns:a16="http://schemas.microsoft.com/office/drawing/2014/main" id="{F91CCE50-A22C-5148-9814-344D33EB5331}"/>
              </a:ext>
            </a:extLst>
          </p:cNvPr>
          <p:cNvSpPr txBox="1">
            <a:spLocks noChangeArrowheads="1"/>
          </p:cNvSpPr>
          <p:nvPr/>
        </p:nvSpPr>
        <p:spPr bwMode="auto">
          <a:xfrm>
            <a:off x="932513" y="5387295"/>
            <a:ext cx="982821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700" dirty="0">
                <a:solidFill>
                  <a:srgbClr val="414042"/>
                </a:solidFill>
                <a:latin typeface="Comic Sans MS" panose="030F0902030302020204" pitchFamily="66" charset="0"/>
              </a:rPr>
              <a:t>Use this KWL grid to record what you already know and ask questions. What would you like to find out about the legend of Robin Hood? Later, you can return to this grid and record in the last column what you have learnt about Robin Hood. </a:t>
            </a:r>
          </a:p>
        </p:txBody>
      </p:sp>
      <p:graphicFrame>
        <p:nvGraphicFramePr>
          <p:cNvPr id="7" name="Group 31">
            <a:extLst>
              <a:ext uri="{FF2B5EF4-FFF2-40B4-BE49-F238E27FC236}">
                <a16:creationId xmlns:a16="http://schemas.microsoft.com/office/drawing/2014/main" id="{2B669D7F-E478-CC4F-A761-B2B8A5FF1AD4}"/>
              </a:ext>
            </a:extLst>
          </p:cNvPr>
          <p:cNvGraphicFramePr>
            <a:graphicFrameLocks noGrp="1"/>
          </p:cNvGraphicFramePr>
          <p:nvPr>
            <p:extLst>
              <p:ext uri="{D42A27DB-BD31-4B8C-83A1-F6EECF244321}">
                <p14:modId xmlns:p14="http://schemas.microsoft.com/office/powerpoint/2010/main" val="2163840767"/>
              </p:ext>
            </p:extLst>
          </p:nvPr>
        </p:nvGraphicFramePr>
        <p:xfrm>
          <a:off x="1043291" y="1156401"/>
          <a:ext cx="10105417" cy="4060175"/>
        </p:xfrm>
        <a:graphic>
          <a:graphicData uri="http://schemas.openxmlformats.org/drawingml/2006/table">
            <a:tbl>
              <a:tblPr/>
              <a:tblGrid>
                <a:gridCol w="3314519">
                  <a:extLst>
                    <a:ext uri="{9D8B030D-6E8A-4147-A177-3AD203B41FA5}">
                      <a16:colId xmlns:a16="http://schemas.microsoft.com/office/drawing/2014/main" val="408935604"/>
                    </a:ext>
                  </a:extLst>
                </a:gridCol>
                <a:gridCol w="3477718">
                  <a:extLst>
                    <a:ext uri="{9D8B030D-6E8A-4147-A177-3AD203B41FA5}">
                      <a16:colId xmlns:a16="http://schemas.microsoft.com/office/drawing/2014/main" val="3929678572"/>
                    </a:ext>
                  </a:extLst>
                </a:gridCol>
                <a:gridCol w="3313180">
                  <a:extLst>
                    <a:ext uri="{9D8B030D-6E8A-4147-A177-3AD203B41FA5}">
                      <a16:colId xmlns:a16="http://schemas.microsoft.com/office/drawing/2014/main" val="385193011"/>
                    </a:ext>
                  </a:extLst>
                </a:gridCol>
              </a:tblGrid>
              <a:tr h="1224008">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K</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L</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0824687"/>
                  </a:ext>
                </a:extLst>
              </a:tr>
              <a:tr h="548628">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k</a:t>
                      </a:r>
                      <a:r>
                        <a:rPr kumimoji="0" lang="en-GB" altLang="en-US" sz="2000" b="0" i="0" u="none" strike="noStrike" cap="none" normalizeH="0" baseline="0" dirty="0">
                          <a:ln>
                            <a:noFill/>
                          </a:ln>
                          <a:solidFill>
                            <a:srgbClr val="414042"/>
                          </a:solidFill>
                          <a:effectLst/>
                          <a:latin typeface="Comic Sans MS" panose="030F0902030302020204" pitchFamily="66" charset="0"/>
                        </a:rPr>
                        <a:t>now?</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w</a:t>
                      </a:r>
                      <a:r>
                        <a:rPr kumimoji="0" lang="en-GB" altLang="en-US" sz="2000" b="0" i="0" u="none" strike="noStrike" cap="none" normalizeH="0" baseline="0" dirty="0">
                          <a:ln>
                            <a:noFill/>
                          </a:ln>
                          <a:solidFill>
                            <a:srgbClr val="414042"/>
                          </a:solidFill>
                          <a:effectLst/>
                          <a:latin typeface="Comic Sans MS" panose="030F0902030302020204" pitchFamily="66" charset="0"/>
                        </a:rPr>
                        <a:t>ant to know?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have you </a:t>
                      </a:r>
                      <a:r>
                        <a:rPr kumimoji="0" lang="en-GB" altLang="en-US" sz="2000" b="1" i="0" u="none" strike="noStrike" cap="none" normalizeH="0" baseline="0" dirty="0">
                          <a:ln>
                            <a:noFill/>
                          </a:ln>
                          <a:solidFill>
                            <a:srgbClr val="EC7206"/>
                          </a:solidFill>
                          <a:effectLst/>
                          <a:latin typeface="Comic Sans MS" panose="030F0902030302020204" pitchFamily="66" charset="0"/>
                        </a:rPr>
                        <a:t>l</a:t>
                      </a:r>
                      <a:r>
                        <a:rPr kumimoji="0" lang="en-GB" altLang="en-US" sz="2000" b="0" i="0" u="none" strike="noStrike" cap="none" normalizeH="0" baseline="0" dirty="0">
                          <a:ln>
                            <a:noFill/>
                          </a:ln>
                          <a:solidFill>
                            <a:srgbClr val="414042"/>
                          </a:solidFill>
                          <a:effectLst/>
                          <a:latin typeface="Comic Sans MS" panose="030F0902030302020204" pitchFamily="66" charset="0"/>
                        </a:rPr>
                        <a:t>earnt?</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8942107"/>
                  </a:ext>
                </a:extLst>
              </a:tr>
              <a:tr h="2287539">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0267274"/>
                  </a:ext>
                </a:extLst>
              </a:tr>
            </a:tbl>
          </a:graphicData>
        </a:graphic>
      </p:graphicFrame>
      <p:sp>
        <p:nvSpPr>
          <p:cNvPr id="8" name="Text Box 22">
            <a:extLst>
              <a:ext uri="{FF2B5EF4-FFF2-40B4-BE49-F238E27FC236}">
                <a16:creationId xmlns:a16="http://schemas.microsoft.com/office/drawing/2014/main" id="{0D875AE0-D69C-D146-BA4C-FA2954520CB7}"/>
              </a:ext>
            </a:extLst>
          </p:cNvPr>
          <p:cNvSpPr txBox="1">
            <a:spLocks noChangeArrowheads="1"/>
          </p:cNvSpPr>
          <p:nvPr/>
        </p:nvSpPr>
        <p:spPr bwMode="auto">
          <a:xfrm>
            <a:off x="7922997" y="438150"/>
            <a:ext cx="3140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414042"/>
                </a:solidFill>
                <a:latin typeface="Comic Sans MS" panose="030F0902030302020204" pitchFamily="66" charset="0"/>
              </a:rPr>
              <a:t>For later</a:t>
            </a:r>
          </a:p>
        </p:txBody>
      </p:sp>
      <p:sp>
        <p:nvSpPr>
          <p:cNvPr id="9" name="Line 23">
            <a:extLst>
              <a:ext uri="{FF2B5EF4-FFF2-40B4-BE49-F238E27FC236}">
                <a16:creationId xmlns:a16="http://schemas.microsoft.com/office/drawing/2014/main" id="{29855EB6-423D-6941-9EDF-E941316D5066}"/>
              </a:ext>
            </a:extLst>
          </p:cNvPr>
          <p:cNvSpPr>
            <a:spLocks noChangeShapeType="1"/>
          </p:cNvSpPr>
          <p:nvPr/>
        </p:nvSpPr>
        <p:spPr bwMode="auto">
          <a:xfrm>
            <a:off x="9493035" y="774700"/>
            <a:ext cx="0" cy="296863"/>
          </a:xfrm>
          <a:prstGeom prst="line">
            <a:avLst/>
          </a:prstGeom>
          <a:noFill/>
          <a:ln w="28575">
            <a:solidFill>
              <a:srgbClr val="EC720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4" name="Picture 20">
            <a:extLst>
              <a:ext uri="{FF2B5EF4-FFF2-40B4-BE49-F238E27FC236}">
                <a16:creationId xmlns:a16="http://schemas.microsoft.com/office/drawing/2014/main" id="{A316F31B-87A9-DA40-9563-005F98E5DC1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94600" y="547375"/>
            <a:ext cx="1529210" cy="1529210"/>
          </a:xfrm>
          <a:prstGeom prst="ellipse">
            <a:avLst/>
          </a:prstGeom>
          <a:solidFill>
            <a:srgbClr val="CCFFCC"/>
          </a:solidFill>
        </p:spPr>
      </p:pic>
    </p:spTree>
    <p:extLst>
      <p:ext uri="{BB962C8B-B14F-4D97-AF65-F5344CB8AC3E}">
        <p14:creationId xmlns:p14="http://schemas.microsoft.com/office/powerpoint/2010/main" val="1991547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3" y="3348978"/>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2">
            <a:extLst>
              <a:ext uri="{FF2B5EF4-FFF2-40B4-BE49-F238E27FC236}">
                <a16:creationId xmlns:a16="http://schemas.microsoft.com/office/drawing/2014/main" id="{F3BED6E2-8BC8-4947-B9D5-0932F2689BD4}"/>
              </a:ext>
            </a:extLst>
          </p:cNvPr>
          <p:cNvSpPr txBox="1">
            <a:spLocks noChangeArrowheads="1"/>
          </p:cNvSpPr>
          <p:nvPr/>
        </p:nvSpPr>
        <p:spPr bwMode="auto">
          <a:xfrm rot="3306781">
            <a:off x="1060122" y="621039"/>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Maid Marian</a:t>
            </a:r>
          </a:p>
        </p:txBody>
      </p:sp>
      <p:pic>
        <p:nvPicPr>
          <p:cNvPr id="16" name="Picture 9">
            <a:extLst>
              <a:ext uri="{FF2B5EF4-FFF2-40B4-BE49-F238E27FC236}">
                <a16:creationId xmlns:a16="http://schemas.microsoft.com/office/drawing/2014/main" id="{B288FCD5-52B0-CA4B-80BA-6E84D06CC3E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57540" y="814853"/>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7">
            <a:extLst>
              <a:ext uri="{FF2B5EF4-FFF2-40B4-BE49-F238E27FC236}">
                <a16:creationId xmlns:a16="http://schemas.microsoft.com/office/drawing/2014/main" id="{98F2A2D2-2E66-2F45-A00B-EACB939DC0C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890981" y="870073"/>
            <a:ext cx="1845382" cy="1845382"/>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0" name="Text Box 12">
            <a:extLst>
              <a:ext uri="{FF2B5EF4-FFF2-40B4-BE49-F238E27FC236}">
                <a16:creationId xmlns:a16="http://schemas.microsoft.com/office/drawing/2014/main" id="{C3B358D2-2196-C648-81C9-83CC6ECEE6E4}"/>
              </a:ext>
            </a:extLst>
          </p:cNvPr>
          <p:cNvSpPr txBox="1">
            <a:spLocks noChangeArrowheads="1"/>
          </p:cNvSpPr>
          <p:nvPr/>
        </p:nvSpPr>
        <p:spPr bwMode="auto">
          <a:xfrm>
            <a:off x="1075525" y="4142283"/>
            <a:ext cx="10271675" cy="30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600" dirty="0">
                <a:solidFill>
                  <a:srgbClr val="414042"/>
                </a:solidFill>
              </a:rPr>
              <a:t>Robin</a:t>
            </a:r>
            <a:r>
              <a:rPr lang="en-GB" altLang="en-US" sz="1600" dirty="0">
                <a:solidFill>
                  <a:srgbClr val="414042"/>
                </a:solidFill>
                <a:latin typeface="VTKS BEAUTY"/>
              </a:rPr>
              <a:t>’</a:t>
            </a:r>
            <a:r>
              <a:rPr lang="en-GB" altLang="en-US" sz="1600" dirty="0">
                <a:solidFill>
                  <a:srgbClr val="414042"/>
                </a:solidFill>
              </a:rPr>
              <a:t>s band of outlaws is made up of a motley crew of different characters. Remember this is a legend which has been handed down through oral retelling and there are many different versions. Look at the story map on the next slide which gives the briefest details of Robin</a:t>
            </a:r>
            <a:r>
              <a:rPr lang="en-GB" altLang="en-US" sz="1600" dirty="0">
                <a:solidFill>
                  <a:srgbClr val="414042"/>
                </a:solidFill>
                <a:latin typeface="VTKS BEAUTY"/>
              </a:rPr>
              <a:t>’</a:t>
            </a:r>
            <a:r>
              <a:rPr lang="en-GB" altLang="en-US" sz="1600" dirty="0">
                <a:solidFill>
                  <a:srgbClr val="414042"/>
                </a:solidFill>
              </a:rPr>
              <a:t>s first meeting with Lady Marian </a:t>
            </a:r>
            <a:r>
              <a:rPr lang="en-GB" altLang="en-US" sz="1600" dirty="0" err="1">
                <a:solidFill>
                  <a:srgbClr val="414042"/>
                </a:solidFill>
              </a:rPr>
              <a:t>Fitzwalter</a:t>
            </a:r>
            <a:r>
              <a:rPr lang="en-GB" altLang="en-US" sz="1600" dirty="0">
                <a:solidFill>
                  <a:srgbClr val="414042"/>
                </a:solidFill>
              </a:rPr>
              <a:t> (sometimes known as Maid Marian).</a:t>
            </a:r>
          </a:p>
          <a:p>
            <a:pPr indent="0" eaLnBrk="1" hangingPunct="1">
              <a:spcBef>
                <a:spcPts val="1000"/>
              </a:spcBef>
            </a:pPr>
            <a:r>
              <a:rPr lang="en-GB" altLang="en-US" sz="1600" dirty="0">
                <a:solidFill>
                  <a:srgbClr val="414042"/>
                </a:solidFill>
              </a:rPr>
              <a:t>In pairs, either learn this version, adding your own details, for retelling as storytellers, </a:t>
            </a:r>
            <a:r>
              <a:rPr lang="en-GB" altLang="en-US" sz="1600" b="1" dirty="0">
                <a:solidFill>
                  <a:srgbClr val="414042"/>
                </a:solidFill>
              </a:rPr>
              <a:t>or</a:t>
            </a:r>
            <a:r>
              <a:rPr lang="en-GB" altLang="en-US" sz="1600" dirty="0">
                <a:solidFill>
                  <a:srgbClr val="414042"/>
                </a:solidFill>
              </a:rPr>
              <a:t> invent a totally new version of your own. Make your own story map to help you remember your story.</a:t>
            </a:r>
          </a:p>
          <a:p>
            <a:pPr indent="0" eaLnBrk="1" hangingPunct="1">
              <a:spcBef>
                <a:spcPts val="1000"/>
              </a:spcBef>
            </a:pPr>
            <a:r>
              <a:rPr lang="en-GB" altLang="en-US" sz="1600" dirty="0">
                <a:solidFill>
                  <a:srgbClr val="414042"/>
                </a:solidFill>
              </a:rPr>
              <a:t>Perform your story in the manner of a true storyteller.</a:t>
            </a:r>
          </a:p>
        </p:txBody>
      </p:sp>
      <p:pic>
        <p:nvPicPr>
          <p:cNvPr id="11" name="Picture 4">
            <a:extLst>
              <a:ext uri="{FF2B5EF4-FFF2-40B4-BE49-F238E27FC236}">
                <a16:creationId xmlns:a16="http://schemas.microsoft.com/office/drawing/2014/main" id="{8701CBDE-C12A-A947-85B4-4FC015804BF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29339" y="822920"/>
            <a:ext cx="1840465" cy="1840465"/>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5">
            <a:extLst>
              <a:ext uri="{FF2B5EF4-FFF2-40B4-BE49-F238E27FC236}">
                <a16:creationId xmlns:a16="http://schemas.microsoft.com/office/drawing/2014/main" id="{DAF252AC-61A7-A14C-AA21-CA0F9DC17A33}"/>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66"/>
          <a:stretch/>
        </p:blipFill>
        <p:spPr bwMode="auto">
          <a:xfrm>
            <a:off x="9235313" y="801376"/>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9214D3FB-F359-9848-93E9-38789E537121}"/>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
          <a:stretch/>
        </p:blipFill>
        <p:spPr bwMode="auto">
          <a:xfrm>
            <a:off x="2552094" y="1952032"/>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AB63011E-8065-3346-A140-A75E96E5E107}"/>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611" t="-1416"/>
          <a:stretch/>
        </p:blipFill>
        <p:spPr bwMode="auto">
          <a:xfrm>
            <a:off x="5229868" y="1957639"/>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0">
            <a:extLst>
              <a:ext uri="{FF2B5EF4-FFF2-40B4-BE49-F238E27FC236}">
                <a16:creationId xmlns:a16="http://schemas.microsoft.com/office/drawing/2014/main" id="{B33A5E56-5C36-F245-AB4D-AC8D572BB8B3}"/>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7896426" y="1912047"/>
            <a:ext cx="1856596" cy="1856596"/>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2" name="Text Box 12">
            <a:extLst>
              <a:ext uri="{FF2B5EF4-FFF2-40B4-BE49-F238E27FC236}">
                <a16:creationId xmlns:a16="http://schemas.microsoft.com/office/drawing/2014/main" id="{17A53B6B-989E-DF49-B178-85BCF4C106AF}"/>
              </a:ext>
            </a:extLst>
          </p:cNvPr>
          <p:cNvSpPr txBox="1">
            <a:spLocks noChangeArrowheads="1"/>
          </p:cNvSpPr>
          <p:nvPr/>
        </p:nvSpPr>
        <p:spPr bwMode="auto">
          <a:xfrm rot="19184452">
            <a:off x="2359661" y="1770082"/>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Friar Tuck</a:t>
            </a:r>
          </a:p>
        </p:txBody>
      </p:sp>
      <p:sp>
        <p:nvSpPr>
          <p:cNvPr id="24" name="Text Box 12">
            <a:extLst>
              <a:ext uri="{FF2B5EF4-FFF2-40B4-BE49-F238E27FC236}">
                <a16:creationId xmlns:a16="http://schemas.microsoft.com/office/drawing/2014/main" id="{1B305CBB-C96F-0D4B-BECF-F1415C23132D}"/>
              </a:ext>
            </a:extLst>
          </p:cNvPr>
          <p:cNvSpPr txBox="1">
            <a:spLocks noChangeArrowheads="1"/>
          </p:cNvSpPr>
          <p:nvPr/>
        </p:nvSpPr>
        <p:spPr bwMode="auto">
          <a:xfrm rot="3306781">
            <a:off x="3738523" y="657039"/>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Much, the miller’s son</a:t>
            </a:r>
          </a:p>
        </p:txBody>
      </p:sp>
      <p:sp>
        <p:nvSpPr>
          <p:cNvPr id="25" name="Text Box 12">
            <a:extLst>
              <a:ext uri="{FF2B5EF4-FFF2-40B4-BE49-F238E27FC236}">
                <a16:creationId xmlns:a16="http://schemas.microsoft.com/office/drawing/2014/main" id="{3B58E752-870F-8C48-B973-CF5C27C30968}"/>
              </a:ext>
            </a:extLst>
          </p:cNvPr>
          <p:cNvSpPr txBox="1">
            <a:spLocks noChangeArrowheads="1"/>
          </p:cNvSpPr>
          <p:nvPr/>
        </p:nvSpPr>
        <p:spPr bwMode="auto">
          <a:xfrm rot="3306781">
            <a:off x="6388123" y="621039"/>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Alan a Dale</a:t>
            </a:r>
          </a:p>
        </p:txBody>
      </p:sp>
      <p:sp>
        <p:nvSpPr>
          <p:cNvPr id="26" name="Text Box 12">
            <a:extLst>
              <a:ext uri="{FF2B5EF4-FFF2-40B4-BE49-F238E27FC236}">
                <a16:creationId xmlns:a16="http://schemas.microsoft.com/office/drawing/2014/main" id="{B6613B88-925A-7A41-A38A-DF9C5BD873EC}"/>
              </a:ext>
            </a:extLst>
          </p:cNvPr>
          <p:cNvSpPr txBox="1">
            <a:spLocks noChangeArrowheads="1"/>
          </p:cNvSpPr>
          <p:nvPr/>
        </p:nvSpPr>
        <p:spPr bwMode="auto">
          <a:xfrm rot="3306781">
            <a:off x="9073723" y="606639"/>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Little John</a:t>
            </a:r>
          </a:p>
        </p:txBody>
      </p:sp>
      <p:sp>
        <p:nvSpPr>
          <p:cNvPr id="27" name="Text Box 12">
            <a:extLst>
              <a:ext uri="{FF2B5EF4-FFF2-40B4-BE49-F238E27FC236}">
                <a16:creationId xmlns:a16="http://schemas.microsoft.com/office/drawing/2014/main" id="{3D8F05FD-EE2D-2A46-BC43-31C9EF7B4D8E}"/>
              </a:ext>
            </a:extLst>
          </p:cNvPr>
          <p:cNvSpPr txBox="1">
            <a:spLocks noChangeArrowheads="1"/>
          </p:cNvSpPr>
          <p:nvPr/>
        </p:nvSpPr>
        <p:spPr bwMode="auto">
          <a:xfrm rot="18906756">
            <a:off x="5029469" y="175267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Nasir</a:t>
            </a:r>
          </a:p>
        </p:txBody>
      </p:sp>
      <p:sp>
        <p:nvSpPr>
          <p:cNvPr id="28" name="Text Box 12">
            <a:extLst>
              <a:ext uri="{FF2B5EF4-FFF2-40B4-BE49-F238E27FC236}">
                <a16:creationId xmlns:a16="http://schemas.microsoft.com/office/drawing/2014/main" id="{6B1292C4-A383-3948-BE16-E866C735EAC2}"/>
              </a:ext>
            </a:extLst>
          </p:cNvPr>
          <p:cNvSpPr txBox="1">
            <a:spLocks noChangeArrowheads="1"/>
          </p:cNvSpPr>
          <p:nvPr/>
        </p:nvSpPr>
        <p:spPr bwMode="auto">
          <a:xfrm rot="18475512">
            <a:off x="7689952" y="1758518"/>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400" b="1" dirty="0">
                <a:solidFill>
                  <a:srgbClr val="0070C0"/>
                </a:solidFill>
              </a:rPr>
              <a:t>Will Scarlet</a:t>
            </a:r>
          </a:p>
        </p:txBody>
      </p:sp>
    </p:spTree>
    <p:extLst>
      <p:ext uri="{BB962C8B-B14F-4D97-AF65-F5344CB8AC3E}">
        <p14:creationId xmlns:p14="http://schemas.microsoft.com/office/powerpoint/2010/main" val="961348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C7C6C65-897A-7943-BD19-48EC54FF56A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Robin meets Lady Marian </a:t>
            </a:r>
            <a:r>
              <a:rPr lang="en-GB" sz="3000" b="1" dirty="0" err="1">
                <a:solidFill>
                  <a:srgbClr val="0070C0"/>
                </a:solidFill>
                <a:latin typeface="Comic Sans MS" panose="030F0902030302020204" pitchFamily="66" charset="0"/>
              </a:rPr>
              <a:t>Fitzwalter</a:t>
            </a:r>
            <a:endParaRPr lang="en-GB" sz="3000" b="1" dirty="0">
              <a:solidFill>
                <a:srgbClr val="0070C0"/>
              </a:solidFill>
              <a:latin typeface="Comic Sans MS" panose="030F0902030302020204" pitchFamily="66" charset="0"/>
            </a:endParaRPr>
          </a:p>
        </p:txBody>
      </p:sp>
      <p:sp>
        <p:nvSpPr>
          <p:cNvPr id="24" name="Right Arrow Callout 23">
            <a:extLst>
              <a:ext uri="{FF2B5EF4-FFF2-40B4-BE49-F238E27FC236}">
                <a16:creationId xmlns:a16="http://schemas.microsoft.com/office/drawing/2014/main" id="{07652500-2AB5-C243-90A0-7AD053935B0F}"/>
              </a:ext>
            </a:extLst>
          </p:cNvPr>
          <p:cNvSpPr/>
          <p:nvPr/>
        </p:nvSpPr>
        <p:spPr>
          <a:xfrm>
            <a:off x="930928" y="1513859"/>
            <a:ext cx="3088733" cy="1364495"/>
          </a:xfrm>
          <a:prstGeom prst="rightArrowCallout">
            <a:avLst>
              <a:gd name="adj1" fmla="val 32294"/>
              <a:gd name="adj2" fmla="val 34117"/>
              <a:gd name="adj3" fmla="val 49314"/>
              <a:gd name="adj4" fmla="val 64977"/>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 flees to</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live in the forest after he learns that he is a wanted man.</a:t>
            </a:r>
            <a:endParaRPr lang="en-GB" altLang="en-US" sz="1700" dirty="0">
              <a:solidFill>
                <a:schemeClr val="bg1"/>
              </a:solidFill>
              <a:latin typeface="Comic Sans MS" panose="030F0902030302020204" pitchFamily="66" charset="0"/>
              <a:sym typeface="Wingdings" pitchFamily="2" charset="2"/>
            </a:endParaRPr>
          </a:p>
        </p:txBody>
      </p:sp>
      <p:sp>
        <p:nvSpPr>
          <p:cNvPr id="25" name="Right Arrow Callout 24">
            <a:extLst>
              <a:ext uri="{FF2B5EF4-FFF2-40B4-BE49-F238E27FC236}">
                <a16:creationId xmlns:a16="http://schemas.microsoft.com/office/drawing/2014/main" id="{A8E3E577-7A55-4F44-89CD-5E3C96B62790}"/>
              </a:ext>
            </a:extLst>
          </p:cNvPr>
          <p:cNvSpPr/>
          <p:nvPr/>
        </p:nvSpPr>
        <p:spPr>
          <a:xfrm>
            <a:off x="4279185" y="1513859"/>
            <a:ext cx="3633630" cy="1364495"/>
          </a:xfrm>
          <a:prstGeom prst="rightArrowCallout">
            <a:avLst>
              <a:gd name="adj1" fmla="val 32294"/>
              <a:gd name="adj2" fmla="val 34117"/>
              <a:gd name="adj3" fmla="val 49314"/>
              <a:gd name="adj4" fmla="val 69770"/>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He holds up carriages passing through the forest and steals</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their wealth to give</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to the poor. </a:t>
            </a:r>
          </a:p>
        </p:txBody>
      </p:sp>
      <p:sp>
        <p:nvSpPr>
          <p:cNvPr id="26" name="Right Arrow Callout 25">
            <a:extLst>
              <a:ext uri="{FF2B5EF4-FFF2-40B4-BE49-F238E27FC236}">
                <a16:creationId xmlns:a16="http://schemas.microsoft.com/office/drawing/2014/main" id="{2061A423-4C09-404A-BAA5-A46B95F814D7}"/>
              </a:ext>
            </a:extLst>
          </p:cNvPr>
          <p:cNvSpPr/>
          <p:nvPr/>
        </p:nvSpPr>
        <p:spPr>
          <a:xfrm>
            <a:off x="8172341" y="1513859"/>
            <a:ext cx="3053310" cy="1364495"/>
          </a:xfrm>
          <a:prstGeom prst="rightArrowCallout">
            <a:avLst>
              <a:gd name="adj1" fmla="val 32294"/>
              <a:gd name="adj2" fmla="val 34117"/>
              <a:gd name="adj3" fmla="val 49314"/>
              <a:gd name="adj4" fmla="val 65424"/>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He does this with the coach of Marian’s father, Lord </a:t>
            </a:r>
            <a:r>
              <a:rPr lang="en-GB" altLang="en-US" sz="1700" dirty="0" err="1">
                <a:solidFill>
                  <a:schemeClr val="bg1"/>
                </a:solidFill>
                <a:latin typeface="Comic Sans MS" panose="030F0902030302020204" pitchFamily="66" charset="0"/>
              </a:rPr>
              <a:t>Fitzwalter</a:t>
            </a:r>
            <a:r>
              <a:rPr lang="en-GB" altLang="en-US" sz="1700" dirty="0">
                <a:solidFill>
                  <a:schemeClr val="bg1"/>
                </a:solidFill>
                <a:latin typeface="Comic Sans MS" panose="030F0902030302020204" pitchFamily="66" charset="0"/>
              </a:rPr>
              <a:t>.</a:t>
            </a:r>
          </a:p>
        </p:txBody>
      </p:sp>
      <p:sp>
        <p:nvSpPr>
          <p:cNvPr id="27" name="Right Arrow Callout 26">
            <a:extLst>
              <a:ext uri="{FF2B5EF4-FFF2-40B4-BE49-F238E27FC236}">
                <a16:creationId xmlns:a16="http://schemas.microsoft.com/office/drawing/2014/main" id="{2F374B9F-D176-6042-AAAD-4BE500C7ECD7}"/>
              </a:ext>
            </a:extLst>
          </p:cNvPr>
          <p:cNvSpPr/>
          <p:nvPr/>
        </p:nvSpPr>
        <p:spPr>
          <a:xfrm>
            <a:off x="930928" y="3072775"/>
            <a:ext cx="3088733" cy="1364495"/>
          </a:xfrm>
          <a:prstGeom prst="rightArrowCallout">
            <a:avLst>
              <a:gd name="adj1" fmla="val 32294"/>
              <a:gd name="adj2" fmla="val 34117"/>
              <a:gd name="adj3" fmla="val 49314"/>
              <a:gd name="adj4" fmla="val 64977"/>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Marian is outraged</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and slaps</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Robin’s face.</a:t>
            </a:r>
          </a:p>
        </p:txBody>
      </p:sp>
      <p:sp>
        <p:nvSpPr>
          <p:cNvPr id="28" name="Right Arrow Callout 27">
            <a:extLst>
              <a:ext uri="{FF2B5EF4-FFF2-40B4-BE49-F238E27FC236}">
                <a16:creationId xmlns:a16="http://schemas.microsoft.com/office/drawing/2014/main" id="{0C8AACD0-B91B-404B-9807-CA2962CAFA6B}"/>
              </a:ext>
            </a:extLst>
          </p:cNvPr>
          <p:cNvSpPr/>
          <p:nvPr/>
        </p:nvSpPr>
        <p:spPr>
          <a:xfrm>
            <a:off x="4279185" y="3072775"/>
            <a:ext cx="3633630" cy="1364495"/>
          </a:xfrm>
          <a:prstGeom prst="rightArrowCallout">
            <a:avLst>
              <a:gd name="adj1" fmla="val 32294"/>
              <a:gd name="adj2" fmla="val 34117"/>
              <a:gd name="adj3" fmla="val 49314"/>
              <a:gd name="adj4" fmla="val 69770"/>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 escorts</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the family safely</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out of the forest.</a:t>
            </a:r>
          </a:p>
        </p:txBody>
      </p:sp>
      <p:sp>
        <p:nvSpPr>
          <p:cNvPr id="29" name="Right Arrow Callout 28">
            <a:extLst>
              <a:ext uri="{FF2B5EF4-FFF2-40B4-BE49-F238E27FC236}">
                <a16:creationId xmlns:a16="http://schemas.microsoft.com/office/drawing/2014/main" id="{8B18561C-A426-DC4F-88EA-4BC6857AAE36}"/>
              </a:ext>
            </a:extLst>
          </p:cNvPr>
          <p:cNvSpPr/>
          <p:nvPr/>
        </p:nvSpPr>
        <p:spPr>
          <a:xfrm>
            <a:off x="8172341" y="3072775"/>
            <a:ext cx="3053310" cy="1364495"/>
          </a:xfrm>
          <a:prstGeom prst="rightArrowCallout">
            <a:avLst>
              <a:gd name="adj1" fmla="val 32294"/>
              <a:gd name="adj2" fmla="val 34117"/>
              <a:gd name="adj3" fmla="val 49314"/>
              <a:gd name="adj4" fmla="val 65424"/>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Later, Marian’s parents plan for her to marry the Sheriff of Nottingham.</a:t>
            </a:r>
          </a:p>
        </p:txBody>
      </p:sp>
      <p:sp>
        <p:nvSpPr>
          <p:cNvPr id="30" name="Right Arrow Callout 29">
            <a:extLst>
              <a:ext uri="{FF2B5EF4-FFF2-40B4-BE49-F238E27FC236}">
                <a16:creationId xmlns:a16="http://schemas.microsoft.com/office/drawing/2014/main" id="{8F478FCE-A645-FC43-8461-365DD4C40D58}"/>
              </a:ext>
            </a:extLst>
          </p:cNvPr>
          <p:cNvSpPr/>
          <p:nvPr/>
        </p:nvSpPr>
        <p:spPr>
          <a:xfrm>
            <a:off x="930928" y="4644717"/>
            <a:ext cx="3088733" cy="1364495"/>
          </a:xfrm>
          <a:prstGeom prst="rightArrowCallout">
            <a:avLst>
              <a:gd name="adj1" fmla="val 32294"/>
              <a:gd name="adj2" fmla="val 34117"/>
              <a:gd name="adj3" fmla="val 49314"/>
              <a:gd name="adj4" fmla="val 64977"/>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Marian runs</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away to the</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forest disguised</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as a boy.</a:t>
            </a:r>
          </a:p>
        </p:txBody>
      </p:sp>
      <p:sp>
        <p:nvSpPr>
          <p:cNvPr id="31" name="Right Arrow Callout 30">
            <a:extLst>
              <a:ext uri="{FF2B5EF4-FFF2-40B4-BE49-F238E27FC236}">
                <a16:creationId xmlns:a16="http://schemas.microsoft.com/office/drawing/2014/main" id="{2D96CBEB-F005-8340-9FC3-1070967D226F}"/>
              </a:ext>
            </a:extLst>
          </p:cNvPr>
          <p:cNvSpPr/>
          <p:nvPr/>
        </p:nvSpPr>
        <p:spPr>
          <a:xfrm>
            <a:off x="4279185" y="4644717"/>
            <a:ext cx="3633630" cy="1364495"/>
          </a:xfrm>
          <a:prstGeom prst="rightArrowCallout">
            <a:avLst>
              <a:gd name="adj1" fmla="val 32294"/>
              <a:gd name="adj2" fmla="val 34117"/>
              <a:gd name="adj3" fmla="val 49314"/>
              <a:gd name="adj4" fmla="val 69770"/>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Marian meets Robin</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in the forest and</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they fight.</a:t>
            </a:r>
          </a:p>
        </p:txBody>
      </p:sp>
      <p:sp>
        <p:nvSpPr>
          <p:cNvPr id="32" name="Right Arrow Callout 31">
            <a:extLst>
              <a:ext uri="{FF2B5EF4-FFF2-40B4-BE49-F238E27FC236}">
                <a16:creationId xmlns:a16="http://schemas.microsoft.com/office/drawing/2014/main" id="{9ED54247-578A-8E4D-9E0D-3A28A3AEFE8B}"/>
              </a:ext>
            </a:extLst>
          </p:cNvPr>
          <p:cNvSpPr/>
          <p:nvPr/>
        </p:nvSpPr>
        <p:spPr>
          <a:xfrm>
            <a:off x="8172341" y="4644717"/>
            <a:ext cx="3053310" cy="1364495"/>
          </a:xfrm>
          <a:prstGeom prst="rightArrowCallout">
            <a:avLst>
              <a:gd name="adj1" fmla="val 32294"/>
              <a:gd name="adj2" fmla="val 34117"/>
              <a:gd name="adj3" fmla="val 49314"/>
              <a:gd name="adj4" fmla="val 65424"/>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700" dirty="0">
                <a:solidFill>
                  <a:schemeClr val="bg1"/>
                </a:solidFill>
                <a:latin typeface="Comic Sans MS" panose="030F0902030302020204" pitchFamily="66" charset="0"/>
              </a:rPr>
              <a:t>Robin welcomes</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her to Sherwood Forest.</a:t>
            </a:r>
          </a:p>
        </p:txBody>
      </p:sp>
    </p:spTree>
    <p:extLst>
      <p:ext uri="{BB962C8B-B14F-4D97-AF65-F5344CB8AC3E}">
        <p14:creationId xmlns:p14="http://schemas.microsoft.com/office/powerpoint/2010/main" val="267218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35710251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C7C6C65-897A-7943-BD19-48EC54FF56A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Setting the scene</a:t>
            </a:r>
          </a:p>
        </p:txBody>
      </p:sp>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2865834" y="1411161"/>
            <a:ext cx="6729983" cy="469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900" dirty="0">
                <a:solidFill>
                  <a:srgbClr val="414042"/>
                </a:solidFill>
              </a:rPr>
              <a:t>When the Sheriff of Nottingham discovered the identity of Robin Hood, he gathered his men ready to ride to Locksley Castle and snarled his orders to arrest Robin of Locksley. Robin heard of this and knew what he must do to keep everyone safe. He said goodbye to his servants and, gathering up his bow and arrows, set off at a pace towards the forest.</a:t>
            </a:r>
          </a:p>
          <a:p>
            <a:pPr indent="0" eaLnBrk="1" hangingPunct="1">
              <a:spcBef>
                <a:spcPts val="1000"/>
              </a:spcBef>
            </a:pPr>
            <a:r>
              <a:rPr lang="en-GB" altLang="en-US" sz="1900" dirty="0">
                <a:solidFill>
                  <a:srgbClr val="414042"/>
                </a:solidFill>
              </a:rPr>
              <a:t>He was no longer Robin of Locksley, but Robin of Sherwood, and he lived off the land, safe amongst the oak and ash trees of Sherwood Forest. He watched closely each day for any rich travellers passing by. One night he spotted a coach and horses approaching his hiding place. He did not know whether these were good people or bad but he could tell by the crest on the door that this was the coach of the wealthy </a:t>
            </a:r>
            <a:r>
              <a:rPr lang="en-GB" altLang="en-US" sz="1900" dirty="0" err="1">
                <a:solidFill>
                  <a:srgbClr val="414042"/>
                </a:solidFill>
              </a:rPr>
              <a:t>Fitzwalter</a:t>
            </a:r>
            <a:r>
              <a:rPr lang="en-GB" altLang="en-US" sz="1900" dirty="0">
                <a:solidFill>
                  <a:srgbClr val="414042"/>
                </a:solidFill>
              </a:rPr>
              <a:t> family.</a:t>
            </a:r>
          </a:p>
          <a:p>
            <a:pPr indent="0" eaLnBrk="1" hangingPunct="1">
              <a:spcBef>
                <a:spcPts val="1000"/>
              </a:spcBef>
            </a:pPr>
            <a:r>
              <a:rPr lang="en-GB" altLang="en-US" sz="1900" dirty="0">
                <a:solidFill>
                  <a:srgbClr val="414042"/>
                </a:solidFill>
              </a:rPr>
              <a:t> </a:t>
            </a:r>
          </a:p>
        </p:txBody>
      </p:sp>
      <p:grpSp>
        <p:nvGrpSpPr>
          <p:cNvPr id="2" name="Group 1">
            <a:extLst>
              <a:ext uri="{FF2B5EF4-FFF2-40B4-BE49-F238E27FC236}">
                <a16:creationId xmlns:a16="http://schemas.microsoft.com/office/drawing/2014/main" id="{CFCCCC26-F352-F14D-A5EE-EE14A1EF4D85}"/>
              </a:ext>
            </a:extLst>
          </p:cNvPr>
          <p:cNvGrpSpPr/>
          <p:nvPr/>
        </p:nvGrpSpPr>
        <p:grpSpPr>
          <a:xfrm>
            <a:off x="9787154" y="3723844"/>
            <a:ext cx="1504088" cy="2307491"/>
            <a:chOff x="9504364" y="3576987"/>
            <a:chExt cx="1611872" cy="2433382"/>
          </a:xfrm>
        </p:grpSpPr>
        <p:pic>
          <p:nvPicPr>
            <p:cNvPr id="13" name="Picture 8">
              <a:extLst>
                <a:ext uri="{FF2B5EF4-FFF2-40B4-BE49-F238E27FC236}">
                  <a16:creationId xmlns:a16="http://schemas.microsoft.com/office/drawing/2014/main" id="{0C8E1C09-46AB-2C46-93E6-9776677678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04364" y="3576987"/>
              <a:ext cx="1611872" cy="2433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9">
              <a:extLst>
                <a:ext uri="{FF2B5EF4-FFF2-40B4-BE49-F238E27FC236}">
                  <a16:creationId xmlns:a16="http://schemas.microsoft.com/office/drawing/2014/main" id="{1FCF86BA-5C90-9448-9F28-B3C74C620999}"/>
                </a:ext>
              </a:extLst>
            </p:cNvPr>
            <p:cNvSpPr txBox="1">
              <a:spLocks noChangeArrowheads="1"/>
            </p:cNvSpPr>
            <p:nvPr/>
          </p:nvSpPr>
          <p:spPr bwMode="auto">
            <a:xfrm>
              <a:off x="9900980" y="5600297"/>
              <a:ext cx="842682" cy="275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100" dirty="0" err="1">
                  <a:solidFill>
                    <a:srgbClr val="414042"/>
                  </a:solidFill>
                  <a:latin typeface="Old English Text MT" panose="03040902040508030806" pitchFamily="66" charset="77"/>
                </a:rPr>
                <a:t>Fitzwalter</a:t>
              </a:r>
              <a:endParaRPr lang="en-GB" altLang="en-US" sz="1100" dirty="0">
                <a:solidFill>
                  <a:srgbClr val="414042"/>
                </a:solidFill>
                <a:latin typeface="Old English Text MT" panose="03040902040508030806" pitchFamily="66" charset="77"/>
              </a:endParaRPr>
            </a:p>
          </p:txBody>
        </p:sp>
      </p:grpSp>
      <p:pic>
        <p:nvPicPr>
          <p:cNvPr id="15" name="Picture 7">
            <a:extLst>
              <a:ext uri="{FF2B5EF4-FFF2-40B4-BE49-F238E27FC236}">
                <a16:creationId xmlns:a16="http://schemas.microsoft.com/office/drawing/2014/main" id="{B561E7E7-6455-0B4A-B963-88AC5956241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38412" y="1300944"/>
            <a:ext cx="1770063" cy="219486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pic>
        <p:nvPicPr>
          <p:cNvPr id="17" name="Picture 6">
            <a:extLst>
              <a:ext uri="{FF2B5EF4-FFF2-40B4-BE49-F238E27FC236}">
                <a16:creationId xmlns:a16="http://schemas.microsoft.com/office/drawing/2014/main" id="{50683887-2172-8B4F-8FB9-16CFB77EAEE4}"/>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b="-696"/>
          <a:stretch/>
        </p:blipFill>
        <p:spPr bwMode="auto">
          <a:xfrm>
            <a:off x="9672674" y="1300944"/>
            <a:ext cx="1736725" cy="2194868"/>
          </a:xfrm>
          <a:prstGeom prst="rect">
            <a:avLst/>
          </a:prstGeom>
          <a:noFill/>
          <a:ln w="12700"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3" descr="A picture containing tree, outdoor, plant, grass&#10;&#10;Description automatically generated">
            <a:extLst>
              <a:ext uri="{FF2B5EF4-FFF2-40B4-BE49-F238E27FC236}">
                <a16:creationId xmlns:a16="http://schemas.microsoft.com/office/drawing/2014/main" id="{5ACA72CB-4E0D-A7A1-951D-1814B93AA73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38412" y="3847232"/>
            <a:ext cx="1770063" cy="2111366"/>
          </a:xfrm>
          <a:prstGeom prst="rect">
            <a:avLst/>
          </a:prstGeom>
        </p:spPr>
      </p:pic>
    </p:spTree>
    <p:extLst>
      <p:ext uri="{BB962C8B-B14F-4D97-AF65-F5344CB8AC3E}">
        <p14:creationId xmlns:p14="http://schemas.microsoft.com/office/powerpoint/2010/main" val="845367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riding a horse carriage&#10;&#10;Description automatically generated with low confidence">
            <a:extLst>
              <a:ext uri="{FF2B5EF4-FFF2-40B4-BE49-F238E27FC236}">
                <a16:creationId xmlns:a16="http://schemas.microsoft.com/office/drawing/2014/main" id="{4BA9A144-4F94-6142-8280-9FBDDD9082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49101" y="3429000"/>
            <a:ext cx="3858684" cy="2508932"/>
          </a:xfrm>
          <a:prstGeom prst="rect">
            <a:avLst/>
          </a:prstGeom>
        </p:spPr>
      </p:pic>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1000257" y="775806"/>
            <a:ext cx="10309907" cy="542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700" dirty="0">
                <a:solidFill>
                  <a:srgbClr val="414042"/>
                </a:solidFill>
              </a:rPr>
              <a:t>It was dark. Stealthily, Robin slipped silently behind the sprawling branches of the massive oak tree and waited. He could just make out that there were two guards riding with the coach for protection, but that did not deter Robin. If what he had heard was true of these forest guests, the poor of Sherwood Forest would eat heartily this night. He had no intention of harming anyone. All he was interested in were the rich pickings they would bring with them.</a:t>
            </a:r>
          </a:p>
          <a:p>
            <a:pPr indent="0" eaLnBrk="1" hangingPunct="1">
              <a:spcBef>
                <a:spcPts val="1000"/>
              </a:spcBef>
            </a:pPr>
            <a:r>
              <a:rPr lang="en-GB" altLang="en-US" sz="1700" dirty="0">
                <a:solidFill>
                  <a:srgbClr val="414042"/>
                </a:solidFill>
              </a:rPr>
              <a:t>The forest floor was a tangle of nettles, weeds and brambles but Robin now knew every inch of this familiar ground and he was reassured. Visitors to the forest would quickly be attacked by the thorns grasping their ankles, but not he.</a:t>
            </a:r>
          </a:p>
          <a:p>
            <a:pPr indent="0" eaLnBrk="1" hangingPunct="1">
              <a:spcBef>
                <a:spcPts val="1000"/>
              </a:spcBef>
            </a:pPr>
            <a:r>
              <a:rPr lang="en-GB" altLang="en-US" sz="1700" dirty="0">
                <a:solidFill>
                  <a:srgbClr val="414042"/>
                </a:solidFill>
              </a:rPr>
              <a:t>Gradually, the sound became louder and clearer as the thudding of hooves on grass came ever nearer. All his senses were alert. Without a sound, he edged forward. </a:t>
            </a:r>
          </a:p>
          <a:p>
            <a:pPr indent="0" eaLnBrk="1" hangingPunct="1">
              <a:spcBef>
                <a:spcPts val="1000"/>
              </a:spcBef>
            </a:pPr>
            <a:r>
              <a:rPr lang="en-GB" altLang="en-US" sz="1700" dirty="0">
                <a:solidFill>
                  <a:srgbClr val="414042"/>
                </a:solidFill>
              </a:rPr>
              <a:t>Suddenly, he jumped down from the tree above. He pulled</a:t>
            </a:r>
            <a:br>
              <a:rPr lang="en-GB" altLang="en-US" sz="1700" dirty="0">
                <a:solidFill>
                  <a:srgbClr val="414042"/>
                </a:solidFill>
              </a:rPr>
            </a:br>
            <a:r>
              <a:rPr lang="en-GB" altLang="en-US" sz="1700" dirty="0">
                <a:solidFill>
                  <a:srgbClr val="414042"/>
                </a:solidFill>
              </a:rPr>
              <a:t>the guards from their horses and on to the ground. He was</a:t>
            </a:r>
            <a:br>
              <a:rPr lang="en-GB" altLang="en-US" sz="1700" dirty="0">
                <a:solidFill>
                  <a:srgbClr val="414042"/>
                </a:solidFill>
              </a:rPr>
            </a:br>
            <a:r>
              <a:rPr lang="en-GB" altLang="en-US" sz="1700" dirty="0">
                <a:solidFill>
                  <a:srgbClr val="414042"/>
                </a:solidFill>
              </a:rPr>
              <a:t>so skilful that the guards were overpowered in no time. The</a:t>
            </a:r>
            <a:br>
              <a:rPr lang="en-GB" altLang="en-US" sz="1700" dirty="0">
                <a:solidFill>
                  <a:srgbClr val="414042"/>
                </a:solidFill>
              </a:rPr>
            </a:br>
            <a:r>
              <a:rPr lang="en-GB" altLang="en-US" sz="1700" dirty="0">
                <a:solidFill>
                  <a:srgbClr val="414042"/>
                </a:solidFill>
              </a:rPr>
              <a:t>coach driver tried to drive the horses onward but a tree</a:t>
            </a:r>
            <a:br>
              <a:rPr lang="en-GB" altLang="en-US" sz="1700" dirty="0">
                <a:solidFill>
                  <a:srgbClr val="414042"/>
                </a:solidFill>
              </a:rPr>
            </a:br>
            <a:r>
              <a:rPr lang="en-GB" altLang="en-US" sz="1700" dirty="0">
                <a:solidFill>
                  <a:srgbClr val="414042"/>
                </a:solidFill>
              </a:rPr>
              <a:t>across the forest path barred the way. They were trapped.</a:t>
            </a:r>
          </a:p>
          <a:p>
            <a:pPr indent="0" eaLnBrk="1" hangingPunct="1">
              <a:spcBef>
                <a:spcPts val="1000"/>
              </a:spcBef>
            </a:pPr>
            <a:r>
              <a:rPr lang="en-GB" altLang="en-US" sz="1700" dirty="0">
                <a:solidFill>
                  <a:srgbClr val="414042"/>
                </a:solidFill>
              </a:rPr>
              <a:t>Inside the coach, the people were terrified, expecting to see</a:t>
            </a:r>
            <a:br>
              <a:rPr lang="en-GB" altLang="en-US" sz="1700" dirty="0">
                <a:solidFill>
                  <a:srgbClr val="414042"/>
                </a:solidFill>
              </a:rPr>
            </a:br>
            <a:r>
              <a:rPr lang="en-GB" altLang="en-US" sz="1700" dirty="0">
                <a:solidFill>
                  <a:srgbClr val="414042"/>
                </a:solidFill>
              </a:rPr>
              <a:t>a gang of thieves and fearing for their lives. Imagine their</a:t>
            </a:r>
            <a:br>
              <a:rPr lang="en-GB" altLang="en-US" sz="1700" dirty="0">
                <a:solidFill>
                  <a:srgbClr val="414042"/>
                </a:solidFill>
              </a:rPr>
            </a:br>
            <a:r>
              <a:rPr lang="en-GB" altLang="en-US" sz="1700" dirty="0">
                <a:solidFill>
                  <a:srgbClr val="414042"/>
                </a:solidFill>
              </a:rPr>
              <a:t>surprise when there was a polite tap on the door.</a:t>
            </a:r>
          </a:p>
        </p:txBody>
      </p:sp>
    </p:spTree>
    <p:extLst>
      <p:ext uri="{BB962C8B-B14F-4D97-AF65-F5344CB8AC3E}">
        <p14:creationId xmlns:p14="http://schemas.microsoft.com/office/powerpoint/2010/main" val="3710307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C7A64413-7874-3841-AA1F-F067F7D857C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3438" y="4267201"/>
            <a:ext cx="4330788" cy="178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5315180" y="914846"/>
            <a:ext cx="5982346" cy="502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dirty="0">
                <a:solidFill>
                  <a:srgbClr val="414042"/>
                </a:solidFill>
              </a:rPr>
              <a:t>“My lord,” came a voice. “Kindly alight from your coach, if you please.”</a:t>
            </a:r>
          </a:p>
          <a:p>
            <a:pPr indent="0" eaLnBrk="1" hangingPunct="1">
              <a:spcBef>
                <a:spcPts val="1000"/>
              </a:spcBef>
            </a:pPr>
            <a:r>
              <a:rPr lang="en-GB" altLang="en-US" dirty="0">
                <a:solidFill>
                  <a:srgbClr val="414042"/>
                </a:solidFill>
              </a:rPr>
              <a:t>Lord </a:t>
            </a:r>
            <a:r>
              <a:rPr lang="en-GB" altLang="en-US" dirty="0" err="1">
                <a:solidFill>
                  <a:srgbClr val="414042"/>
                </a:solidFill>
              </a:rPr>
              <a:t>Fitzwalter</a:t>
            </a:r>
            <a:r>
              <a:rPr lang="en-GB" altLang="en-US" dirty="0">
                <a:solidFill>
                  <a:srgbClr val="414042"/>
                </a:solidFill>
              </a:rPr>
              <a:t> stared at his wife and daughter with a puzzled expression on his face. Who was this person? He opened the door of the coach, expecting to see a gang of fierce thugs, and could not believe his eyes when he saw the young man dressed in green who stood before him.</a:t>
            </a:r>
          </a:p>
          <a:p>
            <a:pPr indent="0" eaLnBrk="1" hangingPunct="1">
              <a:spcBef>
                <a:spcPts val="1000"/>
              </a:spcBef>
            </a:pPr>
            <a:r>
              <a:rPr lang="en-GB" altLang="en-US" dirty="0">
                <a:solidFill>
                  <a:srgbClr val="414042"/>
                </a:solidFill>
              </a:rPr>
              <a:t>His knees were trembling as he stepped down from the coach.</a:t>
            </a:r>
          </a:p>
          <a:p>
            <a:pPr indent="0" eaLnBrk="1" hangingPunct="1">
              <a:spcBef>
                <a:spcPts val="1000"/>
              </a:spcBef>
            </a:pPr>
            <a:r>
              <a:rPr lang="en-GB" altLang="en-US" dirty="0">
                <a:solidFill>
                  <a:srgbClr val="414042"/>
                </a:solidFill>
              </a:rPr>
              <a:t>“Please take this purse of gold and jewels, but I beg you, please do not harm us,” he pleaded.</a:t>
            </a:r>
          </a:p>
          <a:p>
            <a:pPr indent="0" eaLnBrk="1" hangingPunct="1">
              <a:spcBef>
                <a:spcPts val="1000"/>
              </a:spcBef>
            </a:pPr>
            <a:r>
              <a:rPr lang="en-GB" altLang="en-US" dirty="0">
                <a:solidFill>
                  <a:srgbClr val="414042"/>
                </a:solidFill>
              </a:rPr>
              <a:t>“I mean no harm to anyone,” said Robin. “You have wealth to spare and there are folks in these parts who do not have food enough to feed their families. All I want is to right that wrong.”</a:t>
            </a:r>
          </a:p>
        </p:txBody>
      </p:sp>
      <p:pic>
        <p:nvPicPr>
          <p:cNvPr id="3" name="Picture 20">
            <a:extLst>
              <a:ext uri="{FF2B5EF4-FFF2-40B4-BE49-F238E27FC236}">
                <a16:creationId xmlns:a16="http://schemas.microsoft.com/office/drawing/2014/main" id="{73896DDE-2675-F640-8FE1-C1C5E6B6A57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33959" y="914846"/>
            <a:ext cx="3430292" cy="3168781"/>
          </a:xfrm>
          <a:prstGeom prst="rect">
            <a:avLst/>
          </a:prstGeom>
          <a:solidFill>
            <a:srgbClr val="CCFFCC"/>
          </a:solidFill>
        </p:spPr>
      </p:pic>
    </p:spTree>
    <p:extLst>
      <p:ext uri="{BB962C8B-B14F-4D97-AF65-F5344CB8AC3E}">
        <p14:creationId xmlns:p14="http://schemas.microsoft.com/office/powerpoint/2010/main" val="6864637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1185620" y="891599"/>
            <a:ext cx="9701939" cy="502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dirty="0">
                <a:solidFill>
                  <a:srgbClr val="414042"/>
                </a:solidFill>
              </a:rPr>
              <a:t>At the moment the purse was handed over, the man’s daughter jumped down from the carriage. Without warning, she marched straight up to Robin and slapped him hard across his face.</a:t>
            </a:r>
          </a:p>
          <a:p>
            <a:pPr indent="0" eaLnBrk="1" hangingPunct="1">
              <a:spcBef>
                <a:spcPts val="1000"/>
              </a:spcBef>
            </a:pPr>
            <a:r>
              <a:rPr lang="en-GB" altLang="en-US" dirty="0">
                <a:solidFill>
                  <a:srgbClr val="414042"/>
                </a:solidFill>
              </a:rPr>
              <a:t>“Take that, you knave!” she cried, “How dare you? If I had my sword, I would fight you to the death!”</a:t>
            </a:r>
          </a:p>
          <a:p>
            <a:pPr indent="0" eaLnBrk="1" hangingPunct="1">
              <a:spcBef>
                <a:spcPts val="1000"/>
              </a:spcBef>
            </a:pPr>
            <a:r>
              <a:rPr lang="en-GB" altLang="en-US" dirty="0">
                <a:solidFill>
                  <a:srgbClr val="414042"/>
                </a:solidFill>
              </a:rPr>
              <a:t>“Marian, what are you thinking?” her father said, horrified. Not only was</a:t>
            </a:r>
            <a:br>
              <a:rPr lang="en-GB" altLang="en-US" dirty="0">
                <a:solidFill>
                  <a:srgbClr val="414042"/>
                </a:solidFill>
              </a:rPr>
            </a:br>
            <a:r>
              <a:rPr lang="en-GB" altLang="en-US" dirty="0">
                <a:solidFill>
                  <a:srgbClr val="414042"/>
                </a:solidFill>
              </a:rPr>
              <a:t>he afraid what this stranger might do now, but he had no idea that his</a:t>
            </a:r>
            <a:br>
              <a:rPr lang="en-GB" altLang="en-US" dirty="0">
                <a:solidFill>
                  <a:srgbClr val="414042"/>
                </a:solidFill>
              </a:rPr>
            </a:br>
            <a:r>
              <a:rPr lang="en-GB" altLang="en-US" dirty="0">
                <a:solidFill>
                  <a:srgbClr val="414042"/>
                </a:solidFill>
              </a:rPr>
              <a:t>daughter even knew how to use a sword. She was a skilled archer too,</a:t>
            </a:r>
            <a:br>
              <a:rPr lang="en-GB" altLang="en-US" dirty="0">
                <a:solidFill>
                  <a:srgbClr val="414042"/>
                </a:solidFill>
              </a:rPr>
            </a:br>
            <a:r>
              <a:rPr lang="en-GB" altLang="en-US" dirty="0">
                <a:solidFill>
                  <a:srgbClr val="414042"/>
                </a:solidFill>
              </a:rPr>
              <a:t>but did not have a clue about that either. He hardly dare look at</a:t>
            </a:r>
            <a:br>
              <a:rPr lang="en-GB" altLang="en-US" dirty="0">
                <a:solidFill>
                  <a:srgbClr val="414042"/>
                </a:solidFill>
              </a:rPr>
            </a:br>
            <a:r>
              <a:rPr lang="en-GB" altLang="en-US" dirty="0">
                <a:solidFill>
                  <a:srgbClr val="414042"/>
                </a:solidFill>
              </a:rPr>
              <a:t>Robin’s reaction.</a:t>
            </a:r>
          </a:p>
          <a:p>
            <a:pPr indent="0" eaLnBrk="1" hangingPunct="1">
              <a:spcBef>
                <a:spcPts val="1000"/>
              </a:spcBef>
            </a:pPr>
            <a:r>
              <a:rPr lang="en-GB" altLang="en-US" dirty="0">
                <a:solidFill>
                  <a:srgbClr val="414042"/>
                </a:solidFill>
              </a:rPr>
              <a:t>He need not have worried. Robin touched the side of his face where</a:t>
            </a:r>
            <a:br>
              <a:rPr lang="en-GB" altLang="en-US" dirty="0">
                <a:solidFill>
                  <a:srgbClr val="414042"/>
                </a:solidFill>
              </a:rPr>
            </a:br>
            <a:r>
              <a:rPr lang="en-GB" altLang="en-US" dirty="0">
                <a:solidFill>
                  <a:srgbClr val="414042"/>
                </a:solidFill>
              </a:rPr>
              <a:t>it stung from her slap but he was smiling. Marian smiled back.</a:t>
            </a:r>
          </a:p>
          <a:p>
            <a:pPr indent="0" eaLnBrk="1" hangingPunct="1">
              <a:spcBef>
                <a:spcPts val="1000"/>
              </a:spcBef>
            </a:pPr>
            <a:r>
              <a:rPr lang="en-GB" altLang="en-US" dirty="0">
                <a:solidFill>
                  <a:srgbClr val="414042"/>
                </a:solidFill>
              </a:rPr>
              <a:t>“Save your anger for more important things, madam,” he said, looking right at her,</a:t>
            </a:r>
            <a:br>
              <a:rPr lang="en-GB" altLang="en-US" dirty="0">
                <a:solidFill>
                  <a:srgbClr val="414042"/>
                </a:solidFill>
              </a:rPr>
            </a:br>
            <a:r>
              <a:rPr lang="en-GB" altLang="en-US" dirty="0">
                <a:solidFill>
                  <a:srgbClr val="414042"/>
                </a:solidFill>
              </a:rPr>
              <a:t>and holding up the purse of gold. “Your family can afford this.” He turned to her father. “Now get on your way, my lord. I will accompany you to the edge of the forest to ensure your safety. You never know who you might meet in a dark forest.”</a:t>
            </a:r>
          </a:p>
        </p:txBody>
      </p:sp>
      <p:pic>
        <p:nvPicPr>
          <p:cNvPr id="4" name="Picture 4">
            <a:extLst>
              <a:ext uri="{FF2B5EF4-FFF2-40B4-BE49-F238E27FC236}">
                <a16:creationId xmlns:a16="http://schemas.microsoft.com/office/drawing/2014/main" id="{00947B45-2AA7-1549-9BF9-5412DB3472D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150931" y="2508962"/>
            <a:ext cx="2139585" cy="2139585"/>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061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coins&#10;&#10;Description automatically generated with medium confidence">
            <a:extLst>
              <a:ext uri="{FF2B5EF4-FFF2-40B4-BE49-F238E27FC236}">
                <a16:creationId xmlns:a16="http://schemas.microsoft.com/office/drawing/2014/main" id="{8A92AF1B-8DD5-1844-8B47-68A57A824A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458" y="3778105"/>
            <a:ext cx="3045417" cy="2316998"/>
          </a:xfrm>
          <a:prstGeom prst="rect">
            <a:avLst/>
          </a:prstGeom>
        </p:spPr>
      </p:pic>
      <p:grpSp>
        <p:nvGrpSpPr>
          <p:cNvPr id="5" name="Group 4">
            <a:extLst>
              <a:ext uri="{FF2B5EF4-FFF2-40B4-BE49-F238E27FC236}">
                <a16:creationId xmlns:a16="http://schemas.microsoft.com/office/drawing/2014/main" id="{D59517F7-BD5F-1A4C-AE8C-D532537E8F5D}"/>
              </a:ext>
            </a:extLst>
          </p:cNvPr>
          <p:cNvGrpSpPr/>
          <p:nvPr/>
        </p:nvGrpSpPr>
        <p:grpSpPr>
          <a:xfrm>
            <a:off x="664258" y="641889"/>
            <a:ext cx="2091857" cy="1603042"/>
            <a:chOff x="610848" y="558417"/>
            <a:chExt cx="2609367" cy="1999622"/>
          </a:xfrm>
        </p:grpSpPr>
        <p:sp>
          <p:nvSpPr>
            <p:cNvPr id="6" name="TextBox 5">
              <a:extLst>
                <a:ext uri="{FF2B5EF4-FFF2-40B4-BE49-F238E27FC236}">
                  <a16:creationId xmlns:a16="http://schemas.microsoft.com/office/drawing/2014/main" id="{93B83AF9-9A6E-044E-B1C1-28E537D37DED}"/>
                </a:ext>
              </a:extLst>
            </p:cNvPr>
            <p:cNvSpPr txBox="1"/>
            <p:nvPr/>
          </p:nvSpPr>
          <p:spPr>
            <a:xfrm>
              <a:off x="749775" y="1022425"/>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2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Predict what will happen next in the story.</a:t>
              </a:r>
            </a:p>
          </p:txBody>
        </p:sp>
        <p:pic>
          <p:nvPicPr>
            <p:cNvPr id="7" name="Picture 6" descr="Logo&#10;&#10;Description automatically generated">
              <a:extLst>
                <a:ext uri="{FF2B5EF4-FFF2-40B4-BE49-F238E27FC236}">
                  <a16:creationId xmlns:a16="http://schemas.microsoft.com/office/drawing/2014/main" id="{BC9034F1-3998-9049-BBD9-81A34A2B4D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34593" y="1022425"/>
              <a:ext cx="1053889" cy="1349210"/>
            </a:xfrm>
            <a:prstGeom prst="rect">
              <a:avLst/>
            </a:prstGeom>
          </p:spPr>
        </p:pic>
        <p:sp>
          <p:nvSpPr>
            <p:cNvPr id="8" name="Rectangle 7">
              <a:extLst>
                <a:ext uri="{FF2B5EF4-FFF2-40B4-BE49-F238E27FC236}">
                  <a16:creationId xmlns:a16="http://schemas.microsoft.com/office/drawing/2014/main" id="{330E3952-3C98-2846-8BBA-AD9B685F0604}"/>
                </a:ext>
              </a:extLst>
            </p:cNvPr>
            <p:cNvSpPr/>
            <p:nvPr/>
          </p:nvSpPr>
          <p:spPr>
            <a:xfrm>
              <a:off x="610848" y="558417"/>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9" name="Rectangle 8">
              <a:extLst>
                <a:ext uri="{FF2B5EF4-FFF2-40B4-BE49-F238E27FC236}">
                  <a16:creationId xmlns:a16="http://schemas.microsoft.com/office/drawing/2014/main" id="{EE2384FE-41A2-304A-B635-5C56AABF5F81}"/>
                </a:ext>
              </a:extLst>
            </p:cNvPr>
            <p:cNvSpPr/>
            <p:nvPr/>
          </p:nvSpPr>
          <p:spPr>
            <a:xfrm>
              <a:off x="610848" y="558418"/>
              <a:ext cx="2609367" cy="1931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10" name="Text Box 5">
            <a:extLst>
              <a:ext uri="{FF2B5EF4-FFF2-40B4-BE49-F238E27FC236}">
                <a16:creationId xmlns:a16="http://schemas.microsoft.com/office/drawing/2014/main" id="{0B8C47BF-1082-1E43-9757-A5739A00C78F}"/>
              </a:ext>
            </a:extLst>
          </p:cNvPr>
          <p:cNvSpPr txBox="1">
            <a:spLocks noChangeArrowheads="1"/>
          </p:cNvSpPr>
          <p:nvPr/>
        </p:nvSpPr>
        <p:spPr bwMode="auto">
          <a:xfrm>
            <a:off x="3421855" y="902127"/>
            <a:ext cx="5062313" cy="955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200" dirty="0">
                <a:solidFill>
                  <a:srgbClr val="3E3F41"/>
                </a:solidFill>
                <a:latin typeface="Comic Sans MS" panose="030F0902030302020204" pitchFamily="66" charset="0"/>
              </a:rPr>
              <a:t>What do you think will happen next? </a:t>
            </a:r>
          </a:p>
          <a:p>
            <a:pPr>
              <a:spcBef>
                <a:spcPts val="1000"/>
              </a:spcBef>
            </a:pPr>
            <a:r>
              <a:rPr lang="en-GB" altLang="en-US" sz="2200" dirty="0">
                <a:solidFill>
                  <a:srgbClr val="3E3F41"/>
                </a:solidFill>
                <a:latin typeface="Comic Sans MS" panose="030F0902030302020204" pitchFamily="66" charset="0"/>
              </a:rPr>
              <a:t>Discuss possibilities with a partner.</a:t>
            </a:r>
          </a:p>
        </p:txBody>
      </p:sp>
      <p:sp>
        <p:nvSpPr>
          <p:cNvPr id="11" name="Text Box 6">
            <a:extLst>
              <a:ext uri="{FF2B5EF4-FFF2-40B4-BE49-F238E27FC236}">
                <a16:creationId xmlns:a16="http://schemas.microsoft.com/office/drawing/2014/main" id="{F31D3429-0A7D-694E-9FC0-D4A166057735}"/>
              </a:ext>
            </a:extLst>
          </p:cNvPr>
          <p:cNvSpPr txBox="1">
            <a:spLocks noChangeArrowheads="1"/>
          </p:cNvSpPr>
          <p:nvPr/>
        </p:nvSpPr>
        <p:spPr bwMode="auto">
          <a:xfrm>
            <a:off x="3421856" y="2126634"/>
            <a:ext cx="6138442" cy="3388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buClr>
                <a:srgbClr val="0070C0"/>
              </a:buClr>
            </a:pPr>
            <a:r>
              <a:rPr lang="en-GB" altLang="en-US" sz="2200" b="1" dirty="0">
                <a:solidFill>
                  <a:srgbClr val="3E3F41"/>
                </a:solidFill>
                <a:latin typeface="Comic Sans MS" panose="030F0902030302020204" pitchFamily="66" charset="0"/>
              </a:rPr>
              <a:t>Work with a partner and discuss…</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Is Robin really going to let the family go?</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What will he do with the money?</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Is it the right thing to do to steal</a:t>
            </a:r>
            <a:br>
              <a:rPr lang="en-GB" altLang="en-US" sz="2200" dirty="0">
                <a:solidFill>
                  <a:srgbClr val="3E3F41"/>
                </a:solidFill>
                <a:latin typeface="Comic Sans MS" panose="030F0902030302020204" pitchFamily="66" charset="0"/>
              </a:rPr>
            </a:br>
            <a:r>
              <a:rPr lang="en-GB" altLang="en-US" sz="2200" dirty="0">
                <a:solidFill>
                  <a:srgbClr val="3E3F41"/>
                </a:solidFill>
                <a:latin typeface="Comic Sans MS" panose="030F0902030302020204" pitchFamily="66" charset="0"/>
              </a:rPr>
              <a:t>from the rich to feed the poor?</a:t>
            </a:r>
          </a:p>
          <a:p>
            <a:pPr marL="273050" indent="-273050">
              <a:spcBef>
                <a:spcPts val="1000"/>
              </a:spcBef>
              <a:buClr>
                <a:srgbClr val="0070C0"/>
              </a:buClr>
              <a:buFont typeface="Arial" panose="020B0604020202020204" pitchFamily="34" charset="0"/>
              <a:buChar char="•"/>
            </a:pPr>
            <a:r>
              <a:rPr lang="en-GB" altLang="en-US" sz="2200" dirty="0">
                <a:solidFill>
                  <a:srgbClr val="3E3F41"/>
                </a:solidFill>
                <a:latin typeface="Comic Sans MS" panose="030F0902030302020204" pitchFamily="66" charset="0"/>
              </a:rPr>
              <a:t>What will happen next?</a:t>
            </a:r>
          </a:p>
        </p:txBody>
      </p:sp>
      <p:pic>
        <p:nvPicPr>
          <p:cNvPr id="24" name="Picture 23" descr="Icon&#10;&#10;Description automatically generated">
            <a:extLst>
              <a:ext uri="{FF2B5EF4-FFF2-40B4-BE49-F238E27FC236}">
                <a16:creationId xmlns:a16="http://schemas.microsoft.com/office/drawing/2014/main" id="{23ED7758-893A-9C46-B5F9-AB3286A87A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25" name="Oval Callout 24">
            <a:extLst>
              <a:ext uri="{FF2B5EF4-FFF2-40B4-BE49-F238E27FC236}">
                <a16:creationId xmlns:a16="http://schemas.microsoft.com/office/drawing/2014/main" id="{7726588A-E0BE-EA49-B6A1-B11CA380C1D8}"/>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Callout 25">
            <a:extLst>
              <a:ext uri="{FF2B5EF4-FFF2-40B4-BE49-F238E27FC236}">
                <a16:creationId xmlns:a16="http://schemas.microsoft.com/office/drawing/2014/main" id="{76DB99E3-8836-C644-9787-9C85EE1D5394}"/>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62855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0BB6ADC-2224-7248-AD75-219DB9492C2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Building a character – role on the wall</a:t>
            </a:r>
          </a:p>
        </p:txBody>
      </p:sp>
      <p:sp>
        <p:nvSpPr>
          <p:cNvPr id="14" name="Text Box 9">
            <a:extLst>
              <a:ext uri="{FF2B5EF4-FFF2-40B4-BE49-F238E27FC236}">
                <a16:creationId xmlns:a16="http://schemas.microsoft.com/office/drawing/2014/main" id="{E492C1A0-881D-9D44-A7C3-170DC709685E}"/>
              </a:ext>
            </a:extLst>
          </p:cNvPr>
          <p:cNvSpPr txBox="1">
            <a:spLocks noChangeArrowheads="1"/>
          </p:cNvSpPr>
          <p:nvPr/>
        </p:nvSpPr>
        <p:spPr bwMode="auto">
          <a:xfrm>
            <a:off x="976049" y="1674674"/>
            <a:ext cx="607275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0" hangingPunct="0">
              <a:spcBef>
                <a:spcPts val="1000"/>
              </a:spcBef>
            </a:pPr>
            <a:r>
              <a:rPr lang="en-GB" altLang="en-US" dirty="0">
                <a:solidFill>
                  <a:srgbClr val="3E3F41"/>
                </a:solidFill>
                <a:latin typeface="Comic Sans MS" panose="030F0902030302020204" pitchFamily="66" charset="0"/>
              </a:rPr>
              <a:t>Authors show the reader what a character is like by what they say and what they do. </a:t>
            </a:r>
          </a:p>
          <a:p>
            <a:pPr eaLnBrk="0" hangingPunct="0">
              <a:spcBef>
                <a:spcPts val="1000"/>
              </a:spcBef>
            </a:pPr>
            <a:r>
              <a:rPr lang="en-GB" altLang="en-US" dirty="0">
                <a:solidFill>
                  <a:srgbClr val="3E3F41"/>
                </a:solidFill>
                <a:latin typeface="Comic Sans MS" panose="030F0902030302020204" pitchFamily="66" charset="0"/>
              </a:rPr>
              <a:t>Find examples in the first extracts that tell you about Robin Hood and start to build a role on the wall.</a:t>
            </a:r>
          </a:p>
        </p:txBody>
      </p:sp>
      <p:sp>
        <p:nvSpPr>
          <p:cNvPr id="15" name="Rectangle 10">
            <a:extLst>
              <a:ext uri="{FF2B5EF4-FFF2-40B4-BE49-F238E27FC236}">
                <a16:creationId xmlns:a16="http://schemas.microsoft.com/office/drawing/2014/main" id="{18E97A8A-650C-C04B-B6F6-0AB8175B6ED1}"/>
              </a:ext>
            </a:extLst>
          </p:cNvPr>
          <p:cNvSpPr>
            <a:spLocks noChangeArrowheads="1"/>
          </p:cNvSpPr>
          <p:nvPr/>
        </p:nvSpPr>
        <p:spPr bwMode="auto">
          <a:xfrm>
            <a:off x="782321" y="3930170"/>
            <a:ext cx="626648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0" hangingPunct="0">
              <a:spcBef>
                <a:spcPts val="1000"/>
              </a:spcBef>
            </a:pPr>
            <a:r>
              <a:rPr lang="en-GB" altLang="en-US" dirty="0">
                <a:solidFill>
                  <a:srgbClr val="3E3F41"/>
                </a:solidFill>
                <a:latin typeface="Comic Sans MS" panose="030F0902030302020204" pitchFamily="66" charset="0"/>
              </a:rPr>
              <a:t>Think about </a:t>
            </a:r>
            <a:r>
              <a:rPr lang="en-GB" altLang="en-US" i="1" dirty="0">
                <a:solidFill>
                  <a:srgbClr val="3E3F41"/>
                </a:solidFill>
                <a:latin typeface="Comic Sans MS" panose="030F0902030302020204" pitchFamily="66" charset="0"/>
              </a:rPr>
              <a:t>how</a:t>
            </a:r>
            <a:r>
              <a:rPr lang="en-GB" altLang="en-US" dirty="0">
                <a:solidFill>
                  <a:srgbClr val="3E3F41"/>
                </a:solidFill>
                <a:latin typeface="Comic Sans MS" panose="030F0902030302020204" pitchFamily="66" charset="0"/>
              </a:rPr>
              <a:t> you know what you know:</a:t>
            </a:r>
          </a:p>
          <a:p>
            <a:pPr eaLnBrk="0" hangingPunct="0">
              <a:spcBef>
                <a:spcPts val="1000"/>
              </a:spcBef>
            </a:pPr>
            <a:r>
              <a:rPr lang="en-GB" altLang="en-US" dirty="0">
                <a:solidFill>
                  <a:srgbClr val="3E3F41"/>
                </a:solidFill>
                <a:latin typeface="Comic Sans MS" panose="030F0902030302020204" pitchFamily="66" charset="0"/>
              </a:rPr>
              <a:t>I know that Robin is </a:t>
            </a:r>
            <a:r>
              <a:rPr lang="en-GB" altLang="en-US" dirty="0">
                <a:solidFill>
                  <a:srgbClr val="CC0099"/>
                </a:solidFill>
                <a:latin typeface="Comic Sans MS" panose="030F0902030302020204" pitchFamily="66" charset="0"/>
              </a:rPr>
              <a:t>kind</a:t>
            </a:r>
            <a:r>
              <a:rPr lang="en-GB" altLang="en-US" dirty="0">
                <a:solidFill>
                  <a:srgbClr val="3E3F41"/>
                </a:solidFill>
                <a:latin typeface="Comic Sans MS" panose="030F0902030302020204" pitchFamily="66" charset="0"/>
              </a:rPr>
              <a:t> and </a:t>
            </a:r>
            <a:r>
              <a:rPr lang="en-GB" altLang="en-US" dirty="0">
                <a:solidFill>
                  <a:srgbClr val="CC0099"/>
                </a:solidFill>
                <a:latin typeface="Comic Sans MS" panose="030F0902030302020204" pitchFamily="66" charset="0"/>
              </a:rPr>
              <a:t>does not want to hurt people</a:t>
            </a:r>
            <a:r>
              <a:rPr lang="en-GB" altLang="en-US" dirty="0">
                <a:solidFill>
                  <a:srgbClr val="0070C0"/>
                </a:solidFill>
                <a:latin typeface="Comic Sans MS" panose="030F0902030302020204" pitchFamily="66" charset="0"/>
              </a:rPr>
              <a:t> </a:t>
            </a:r>
            <a:r>
              <a:rPr lang="en-GB" altLang="en-US" dirty="0">
                <a:solidFill>
                  <a:srgbClr val="3E3F41"/>
                </a:solidFill>
                <a:latin typeface="Comic Sans MS" panose="030F0902030302020204" pitchFamily="66" charset="0"/>
              </a:rPr>
              <a:t>because the text says he had no intention of harming anyone.</a:t>
            </a:r>
          </a:p>
          <a:p>
            <a:pPr eaLnBrk="0" hangingPunct="0">
              <a:spcBef>
                <a:spcPts val="1000"/>
              </a:spcBef>
            </a:pPr>
            <a:r>
              <a:rPr lang="en-GB" altLang="en-US" dirty="0">
                <a:solidFill>
                  <a:srgbClr val="3E3F41"/>
                </a:solidFill>
                <a:latin typeface="Comic Sans MS" panose="030F0902030302020204" pitchFamily="66" charset="0"/>
              </a:rPr>
              <a:t>I know that he is polite because he taps politely on the carriage door and says please.</a:t>
            </a:r>
          </a:p>
        </p:txBody>
      </p:sp>
      <p:sp>
        <p:nvSpPr>
          <p:cNvPr id="2" name="TextBox 1">
            <a:extLst>
              <a:ext uri="{FF2B5EF4-FFF2-40B4-BE49-F238E27FC236}">
                <a16:creationId xmlns:a16="http://schemas.microsoft.com/office/drawing/2014/main" id="{DC23DE78-99CF-C8A5-35F7-5EF50902C35E}"/>
              </a:ext>
            </a:extLst>
          </p:cNvPr>
          <p:cNvSpPr txBox="1"/>
          <p:nvPr/>
        </p:nvSpPr>
        <p:spPr>
          <a:xfrm>
            <a:off x="9825038" y="897147"/>
            <a:ext cx="184731" cy="369332"/>
          </a:xfrm>
          <a:prstGeom prst="rect">
            <a:avLst/>
          </a:prstGeom>
          <a:noFill/>
        </p:spPr>
        <p:txBody>
          <a:bodyPr wrap="none" rtlCol="0">
            <a:spAutoFit/>
          </a:bodyPr>
          <a:lstStyle/>
          <a:p>
            <a:endParaRPr lang="en-GB" dirty="0"/>
          </a:p>
        </p:txBody>
      </p:sp>
      <p:sp>
        <p:nvSpPr>
          <p:cNvPr id="3" name="Freeform 15">
            <a:extLst>
              <a:ext uri="{FF2B5EF4-FFF2-40B4-BE49-F238E27FC236}">
                <a16:creationId xmlns:a16="http://schemas.microsoft.com/office/drawing/2014/main" id="{341CF300-C01F-4F81-B6BE-1934FC0C23A2}"/>
              </a:ext>
            </a:extLst>
          </p:cNvPr>
          <p:cNvSpPr>
            <a:spLocks/>
          </p:cNvSpPr>
          <p:nvPr/>
        </p:nvSpPr>
        <p:spPr bwMode="auto">
          <a:xfrm>
            <a:off x="6763109" y="654977"/>
            <a:ext cx="4957120" cy="5687552"/>
          </a:xfrm>
          <a:custGeom>
            <a:avLst/>
            <a:gdLst>
              <a:gd name="T0" fmla="*/ 71 w 1849"/>
              <a:gd name="T1" fmla="*/ 2208 h 2527"/>
              <a:gd name="T2" fmla="*/ 127 w 1849"/>
              <a:gd name="T3" fmla="*/ 2158 h 2527"/>
              <a:gd name="T4" fmla="*/ 221 w 1849"/>
              <a:gd name="T5" fmla="*/ 2070 h 2527"/>
              <a:gd name="T6" fmla="*/ 321 w 1849"/>
              <a:gd name="T7" fmla="*/ 1926 h 2527"/>
              <a:gd name="T8" fmla="*/ 409 w 1849"/>
              <a:gd name="T9" fmla="*/ 1595 h 2527"/>
              <a:gd name="T10" fmla="*/ 521 w 1849"/>
              <a:gd name="T11" fmla="*/ 1363 h 2527"/>
              <a:gd name="T12" fmla="*/ 722 w 1849"/>
              <a:gd name="T13" fmla="*/ 1313 h 2527"/>
              <a:gd name="T14" fmla="*/ 935 w 1849"/>
              <a:gd name="T15" fmla="*/ 1144 h 2527"/>
              <a:gd name="T16" fmla="*/ 941 w 1849"/>
              <a:gd name="T17" fmla="*/ 887 h 2527"/>
              <a:gd name="T18" fmla="*/ 803 w 1849"/>
              <a:gd name="T19" fmla="*/ 774 h 2527"/>
              <a:gd name="T20" fmla="*/ 283 w 1849"/>
              <a:gd name="T21" fmla="*/ 756 h 2527"/>
              <a:gd name="T22" fmla="*/ 240 w 1849"/>
              <a:gd name="T23" fmla="*/ 680 h 2527"/>
              <a:gd name="T24" fmla="*/ 265 w 1849"/>
              <a:gd name="T25" fmla="*/ 561 h 2527"/>
              <a:gd name="T26" fmla="*/ 528 w 1849"/>
              <a:gd name="T27" fmla="*/ 630 h 2527"/>
              <a:gd name="T28" fmla="*/ 834 w 1849"/>
              <a:gd name="T29" fmla="*/ 599 h 2527"/>
              <a:gd name="T30" fmla="*/ 1035 w 1849"/>
              <a:gd name="T31" fmla="*/ 530 h 2527"/>
              <a:gd name="T32" fmla="*/ 910 w 1849"/>
              <a:gd name="T33" fmla="*/ 261 h 2527"/>
              <a:gd name="T34" fmla="*/ 978 w 1849"/>
              <a:gd name="T35" fmla="*/ 104 h 2527"/>
              <a:gd name="T36" fmla="*/ 1254 w 1849"/>
              <a:gd name="T37" fmla="*/ 98 h 2527"/>
              <a:gd name="T38" fmla="*/ 1273 w 1849"/>
              <a:gd name="T39" fmla="*/ 273 h 2527"/>
              <a:gd name="T40" fmla="*/ 1423 w 1849"/>
              <a:gd name="T41" fmla="*/ 180 h 2527"/>
              <a:gd name="T42" fmla="*/ 1611 w 1849"/>
              <a:gd name="T43" fmla="*/ 29 h 2527"/>
              <a:gd name="T44" fmla="*/ 1598 w 1849"/>
              <a:gd name="T45" fmla="*/ 324 h 2527"/>
              <a:gd name="T46" fmla="*/ 1692 w 1849"/>
              <a:gd name="T47" fmla="*/ 405 h 2527"/>
              <a:gd name="T48" fmla="*/ 1767 w 1849"/>
              <a:gd name="T49" fmla="*/ 480 h 2527"/>
              <a:gd name="T50" fmla="*/ 1811 w 1849"/>
              <a:gd name="T51" fmla="*/ 543 h 2527"/>
              <a:gd name="T52" fmla="*/ 1755 w 1849"/>
              <a:gd name="T53" fmla="*/ 668 h 2527"/>
              <a:gd name="T54" fmla="*/ 1504 w 1849"/>
              <a:gd name="T55" fmla="*/ 749 h 2527"/>
              <a:gd name="T56" fmla="*/ 1410 w 1849"/>
              <a:gd name="T57" fmla="*/ 893 h 2527"/>
              <a:gd name="T58" fmla="*/ 1316 w 1849"/>
              <a:gd name="T59" fmla="*/ 1169 h 2527"/>
              <a:gd name="T60" fmla="*/ 1335 w 1849"/>
              <a:gd name="T61" fmla="*/ 1770 h 2527"/>
              <a:gd name="T62" fmla="*/ 1291 w 1849"/>
              <a:gd name="T63" fmla="*/ 1707 h 2527"/>
              <a:gd name="T64" fmla="*/ 1122 w 1849"/>
              <a:gd name="T65" fmla="*/ 1801 h 2527"/>
              <a:gd name="T66" fmla="*/ 1110 w 1849"/>
              <a:gd name="T67" fmla="*/ 2001 h 2527"/>
              <a:gd name="T68" fmla="*/ 1179 w 1849"/>
              <a:gd name="T69" fmla="*/ 2402 h 2527"/>
              <a:gd name="T70" fmla="*/ 1072 w 1849"/>
              <a:gd name="T71" fmla="*/ 2527 h 2527"/>
              <a:gd name="T72" fmla="*/ 903 w 1849"/>
              <a:gd name="T73" fmla="*/ 2377 h 2527"/>
              <a:gd name="T74" fmla="*/ 941 w 1849"/>
              <a:gd name="T75" fmla="*/ 2196 h 2527"/>
              <a:gd name="T76" fmla="*/ 853 w 1849"/>
              <a:gd name="T77" fmla="*/ 1958 h 2527"/>
              <a:gd name="T78" fmla="*/ 941 w 1849"/>
              <a:gd name="T79" fmla="*/ 1707 h 2527"/>
              <a:gd name="T80" fmla="*/ 1028 w 1849"/>
              <a:gd name="T81" fmla="*/ 1469 h 2527"/>
              <a:gd name="T82" fmla="*/ 665 w 1849"/>
              <a:gd name="T83" fmla="*/ 1519 h 2527"/>
              <a:gd name="T84" fmla="*/ 571 w 1849"/>
              <a:gd name="T85" fmla="*/ 1807 h 2527"/>
              <a:gd name="T86" fmla="*/ 490 w 1849"/>
              <a:gd name="T87" fmla="*/ 1995 h 2527"/>
              <a:gd name="T88" fmla="*/ 484 w 1849"/>
              <a:gd name="T89" fmla="*/ 2064 h 2527"/>
              <a:gd name="T90" fmla="*/ 340 w 1849"/>
              <a:gd name="T91" fmla="*/ 2239 h 2527"/>
              <a:gd name="T92" fmla="*/ 20 w 1849"/>
              <a:gd name="T93" fmla="*/ 2233 h 2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49" h="2527">
                <a:moveTo>
                  <a:pt x="14" y="2258"/>
                </a:moveTo>
                <a:cubicBezTo>
                  <a:pt x="27" y="2217"/>
                  <a:pt x="9" y="2257"/>
                  <a:pt x="39" y="2233"/>
                </a:cubicBezTo>
                <a:cubicBezTo>
                  <a:pt x="80" y="2201"/>
                  <a:pt x="23" y="2223"/>
                  <a:pt x="71" y="2208"/>
                </a:cubicBezTo>
                <a:cubicBezTo>
                  <a:pt x="75" y="2202"/>
                  <a:pt x="77" y="2194"/>
                  <a:pt x="83" y="2189"/>
                </a:cubicBezTo>
                <a:cubicBezTo>
                  <a:pt x="88" y="2185"/>
                  <a:pt x="97" y="2188"/>
                  <a:pt x="102" y="2183"/>
                </a:cubicBezTo>
                <a:cubicBezTo>
                  <a:pt x="135" y="2150"/>
                  <a:pt x="76" y="2174"/>
                  <a:pt x="127" y="2158"/>
                </a:cubicBezTo>
                <a:cubicBezTo>
                  <a:pt x="147" y="2144"/>
                  <a:pt x="157" y="2128"/>
                  <a:pt x="177" y="2114"/>
                </a:cubicBezTo>
                <a:cubicBezTo>
                  <a:pt x="216" y="2057"/>
                  <a:pt x="164" y="2124"/>
                  <a:pt x="208" y="2089"/>
                </a:cubicBezTo>
                <a:cubicBezTo>
                  <a:pt x="214" y="2084"/>
                  <a:pt x="215" y="2075"/>
                  <a:pt x="221" y="2070"/>
                </a:cubicBezTo>
                <a:cubicBezTo>
                  <a:pt x="226" y="2065"/>
                  <a:pt x="234" y="2062"/>
                  <a:pt x="240" y="2058"/>
                </a:cubicBezTo>
                <a:cubicBezTo>
                  <a:pt x="258" y="2029"/>
                  <a:pt x="267" y="2045"/>
                  <a:pt x="277" y="2014"/>
                </a:cubicBezTo>
                <a:cubicBezTo>
                  <a:pt x="284" y="1927"/>
                  <a:pt x="266" y="1946"/>
                  <a:pt x="321" y="1926"/>
                </a:cubicBezTo>
                <a:cubicBezTo>
                  <a:pt x="329" y="1901"/>
                  <a:pt x="338" y="1891"/>
                  <a:pt x="359" y="1876"/>
                </a:cubicBezTo>
                <a:cubicBezTo>
                  <a:pt x="363" y="1804"/>
                  <a:pt x="361" y="1762"/>
                  <a:pt x="384" y="1701"/>
                </a:cubicBezTo>
                <a:cubicBezTo>
                  <a:pt x="389" y="1663"/>
                  <a:pt x="395" y="1630"/>
                  <a:pt x="409" y="1595"/>
                </a:cubicBezTo>
                <a:cubicBezTo>
                  <a:pt x="399" y="1549"/>
                  <a:pt x="414" y="1529"/>
                  <a:pt x="427" y="1488"/>
                </a:cubicBezTo>
                <a:cubicBezTo>
                  <a:pt x="415" y="1449"/>
                  <a:pt x="427" y="1422"/>
                  <a:pt x="459" y="1400"/>
                </a:cubicBezTo>
                <a:cubicBezTo>
                  <a:pt x="469" y="1371"/>
                  <a:pt x="491" y="1373"/>
                  <a:pt x="521" y="1363"/>
                </a:cubicBezTo>
                <a:cubicBezTo>
                  <a:pt x="527" y="1361"/>
                  <a:pt x="540" y="1357"/>
                  <a:pt x="540" y="1357"/>
                </a:cubicBezTo>
                <a:cubicBezTo>
                  <a:pt x="577" y="1332"/>
                  <a:pt x="545" y="1349"/>
                  <a:pt x="615" y="1338"/>
                </a:cubicBezTo>
                <a:cubicBezTo>
                  <a:pt x="652" y="1332"/>
                  <a:pt x="683" y="1318"/>
                  <a:pt x="722" y="1313"/>
                </a:cubicBezTo>
                <a:cubicBezTo>
                  <a:pt x="741" y="1307"/>
                  <a:pt x="759" y="1300"/>
                  <a:pt x="778" y="1294"/>
                </a:cubicBezTo>
                <a:cubicBezTo>
                  <a:pt x="818" y="1268"/>
                  <a:pt x="868" y="1221"/>
                  <a:pt x="910" y="1206"/>
                </a:cubicBezTo>
                <a:cubicBezTo>
                  <a:pt x="916" y="1181"/>
                  <a:pt x="920" y="1165"/>
                  <a:pt x="935" y="1144"/>
                </a:cubicBezTo>
                <a:cubicBezTo>
                  <a:pt x="943" y="1118"/>
                  <a:pt x="957" y="1095"/>
                  <a:pt x="966" y="1069"/>
                </a:cubicBezTo>
                <a:cubicBezTo>
                  <a:pt x="962" y="1037"/>
                  <a:pt x="956" y="1016"/>
                  <a:pt x="947" y="987"/>
                </a:cubicBezTo>
                <a:cubicBezTo>
                  <a:pt x="945" y="954"/>
                  <a:pt x="949" y="920"/>
                  <a:pt x="941" y="887"/>
                </a:cubicBezTo>
                <a:cubicBezTo>
                  <a:pt x="939" y="881"/>
                  <a:pt x="928" y="884"/>
                  <a:pt x="922" y="881"/>
                </a:cubicBezTo>
                <a:cubicBezTo>
                  <a:pt x="877" y="857"/>
                  <a:pt x="861" y="845"/>
                  <a:pt x="809" y="837"/>
                </a:cubicBezTo>
                <a:cubicBezTo>
                  <a:pt x="807" y="816"/>
                  <a:pt x="817" y="790"/>
                  <a:pt x="803" y="774"/>
                </a:cubicBezTo>
                <a:cubicBezTo>
                  <a:pt x="794" y="764"/>
                  <a:pt x="766" y="787"/>
                  <a:pt x="766" y="787"/>
                </a:cubicBezTo>
                <a:cubicBezTo>
                  <a:pt x="622" y="782"/>
                  <a:pt x="491" y="772"/>
                  <a:pt x="346" y="768"/>
                </a:cubicBezTo>
                <a:cubicBezTo>
                  <a:pt x="325" y="765"/>
                  <a:pt x="298" y="771"/>
                  <a:pt x="283" y="756"/>
                </a:cubicBezTo>
                <a:cubicBezTo>
                  <a:pt x="278" y="751"/>
                  <a:pt x="280" y="743"/>
                  <a:pt x="277" y="737"/>
                </a:cubicBezTo>
                <a:cubicBezTo>
                  <a:pt x="270" y="724"/>
                  <a:pt x="260" y="712"/>
                  <a:pt x="252" y="699"/>
                </a:cubicBezTo>
                <a:cubicBezTo>
                  <a:pt x="248" y="693"/>
                  <a:pt x="240" y="680"/>
                  <a:pt x="240" y="680"/>
                </a:cubicBezTo>
                <a:cubicBezTo>
                  <a:pt x="242" y="640"/>
                  <a:pt x="241" y="600"/>
                  <a:pt x="246" y="561"/>
                </a:cubicBezTo>
                <a:cubicBezTo>
                  <a:pt x="247" y="548"/>
                  <a:pt x="258" y="524"/>
                  <a:pt x="258" y="524"/>
                </a:cubicBezTo>
                <a:cubicBezTo>
                  <a:pt x="260" y="536"/>
                  <a:pt x="257" y="551"/>
                  <a:pt x="265" y="561"/>
                </a:cubicBezTo>
                <a:cubicBezTo>
                  <a:pt x="269" y="566"/>
                  <a:pt x="277" y="554"/>
                  <a:pt x="283" y="555"/>
                </a:cubicBezTo>
                <a:cubicBezTo>
                  <a:pt x="297" y="558"/>
                  <a:pt x="307" y="570"/>
                  <a:pt x="321" y="574"/>
                </a:cubicBezTo>
                <a:cubicBezTo>
                  <a:pt x="376" y="629"/>
                  <a:pt x="454" y="625"/>
                  <a:pt x="528" y="630"/>
                </a:cubicBezTo>
                <a:cubicBezTo>
                  <a:pt x="582" y="651"/>
                  <a:pt x="640" y="648"/>
                  <a:pt x="697" y="655"/>
                </a:cubicBezTo>
                <a:cubicBezTo>
                  <a:pt x="724" y="666"/>
                  <a:pt x="742" y="658"/>
                  <a:pt x="766" y="643"/>
                </a:cubicBezTo>
                <a:cubicBezTo>
                  <a:pt x="799" y="593"/>
                  <a:pt x="776" y="607"/>
                  <a:pt x="834" y="599"/>
                </a:cubicBezTo>
                <a:cubicBezTo>
                  <a:pt x="890" y="581"/>
                  <a:pt x="859" y="589"/>
                  <a:pt x="928" y="580"/>
                </a:cubicBezTo>
                <a:cubicBezTo>
                  <a:pt x="961" y="569"/>
                  <a:pt x="981" y="550"/>
                  <a:pt x="1016" y="543"/>
                </a:cubicBezTo>
                <a:cubicBezTo>
                  <a:pt x="1022" y="539"/>
                  <a:pt x="1033" y="537"/>
                  <a:pt x="1035" y="530"/>
                </a:cubicBezTo>
                <a:cubicBezTo>
                  <a:pt x="1048" y="476"/>
                  <a:pt x="984" y="484"/>
                  <a:pt x="953" y="480"/>
                </a:cubicBezTo>
                <a:cubicBezTo>
                  <a:pt x="944" y="394"/>
                  <a:pt x="959" y="434"/>
                  <a:pt x="872" y="424"/>
                </a:cubicBezTo>
                <a:cubicBezTo>
                  <a:pt x="861" y="365"/>
                  <a:pt x="891" y="316"/>
                  <a:pt x="910" y="261"/>
                </a:cubicBezTo>
                <a:cubicBezTo>
                  <a:pt x="918" y="238"/>
                  <a:pt x="921" y="219"/>
                  <a:pt x="935" y="198"/>
                </a:cubicBezTo>
                <a:cubicBezTo>
                  <a:pt x="949" y="155"/>
                  <a:pt x="943" y="173"/>
                  <a:pt x="953" y="142"/>
                </a:cubicBezTo>
                <a:cubicBezTo>
                  <a:pt x="958" y="128"/>
                  <a:pt x="978" y="104"/>
                  <a:pt x="978" y="104"/>
                </a:cubicBezTo>
                <a:cubicBezTo>
                  <a:pt x="1009" y="106"/>
                  <a:pt x="1041" y="107"/>
                  <a:pt x="1072" y="111"/>
                </a:cubicBezTo>
                <a:cubicBezTo>
                  <a:pt x="1085" y="113"/>
                  <a:pt x="1110" y="123"/>
                  <a:pt x="1110" y="123"/>
                </a:cubicBezTo>
                <a:cubicBezTo>
                  <a:pt x="1159" y="115"/>
                  <a:pt x="1205" y="103"/>
                  <a:pt x="1254" y="98"/>
                </a:cubicBezTo>
                <a:cubicBezTo>
                  <a:pt x="1324" y="107"/>
                  <a:pt x="1309" y="116"/>
                  <a:pt x="1298" y="198"/>
                </a:cubicBezTo>
                <a:cubicBezTo>
                  <a:pt x="1295" y="218"/>
                  <a:pt x="1285" y="236"/>
                  <a:pt x="1279" y="255"/>
                </a:cubicBezTo>
                <a:cubicBezTo>
                  <a:pt x="1277" y="261"/>
                  <a:pt x="1273" y="273"/>
                  <a:pt x="1273" y="273"/>
                </a:cubicBezTo>
                <a:cubicBezTo>
                  <a:pt x="1281" y="298"/>
                  <a:pt x="1284" y="309"/>
                  <a:pt x="1310" y="317"/>
                </a:cubicBezTo>
                <a:cubicBezTo>
                  <a:pt x="1348" y="311"/>
                  <a:pt x="1359" y="311"/>
                  <a:pt x="1379" y="280"/>
                </a:cubicBezTo>
                <a:cubicBezTo>
                  <a:pt x="1361" y="222"/>
                  <a:pt x="1352" y="194"/>
                  <a:pt x="1423" y="180"/>
                </a:cubicBezTo>
                <a:cubicBezTo>
                  <a:pt x="1452" y="136"/>
                  <a:pt x="1435" y="151"/>
                  <a:pt x="1467" y="129"/>
                </a:cubicBezTo>
                <a:cubicBezTo>
                  <a:pt x="1486" y="70"/>
                  <a:pt x="1480" y="105"/>
                  <a:pt x="1473" y="23"/>
                </a:cubicBezTo>
                <a:cubicBezTo>
                  <a:pt x="1510" y="0"/>
                  <a:pt x="1570" y="19"/>
                  <a:pt x="1611" y="29"/>
                </a:cubicBezTo>
                <a:cubicBezTo>
                  <a:pt x="1636" y="69"/>
                  <a:pt x="1618" y="135"/>
                  <a:pt x="1592" y="173"/>
                </a:cubicBezTo>
                <a:cubicBezTo>
                  <a:pt x="1585" y="194"/>
                  <a:pt x="1561" y="230"/>
                  <a:pt x="1561" y="230"/>
                </a:cubicBezTo>
                <a:cubicBezTo>
                  <a:pt x="1565" y="279"/>
                  <a:pt x="1553" y="308"/>
                  <a:pt x="1598" y="324"/>
                </a:cubicBezTo>
                <a:cubicBezTo>
                  <a:pt x="1613" y="344"/>
                  <a:pt x="1638" y="373"/>
                  <a:pt x="1661" y="380"/>
                </a:cubicBezTo>
                <a:cubicBezTo>
                  <a:pt x="1665" y="386"/>
                  <a:pt x="1667" y="394"/>
                  <a:pt x="1673" y="399"/>
                </a:cubicBezTo>
                <a:cubicBezTo>
                  <a:pt x="1678" y="403"/>
                  <a:pt x="1687" y="400"/>
                  <a:pt x="1692" y="405"/>
                </a:cubicBezTo>
                <a:cubicBezTo>
                  <a:pt x="1725" y="438"/>
                  <a:pt x="1666" y="414"/>
                  <a:pt x="1717" y="430"/>
                </a:cubicBezTo>
                <a:cubicBezTo>
                  <a:pt x="1733" y="481"/>
                  <a:pt x="1709" y="422"/>
                  <a:pt x="1742" y="455"/>
                </a:cubicBezTo>
                <a:cubicBezTo>
                  <a:pt x="1775" y="488"/>
                  <a:pt x="1716" y="464"/>
                  <a:pt x="1767" y="480"/>
                </a:cubicBezTo>
                <a:cubicBezTo>
                  <a:pt x="1771" y="486"/>
                  <a:pt x="1774" y="494"/>
                  <a:pt x="1780" y="499"/>
                </a:cubicBezTo>
                <a:cubicBezTo>
                  <a:pt x="1785" y="503"/>
                  <a:pt x="1795" y="500"/>
                  <a:pt x="1799" y="505"/>
                </a:cubicBezTo>
                <a:cubicBezTo>
                  <a:pt x="1807" y="516"/>
                  <a:pt x="1803" y="532"/>
                  <a:pt x="1811" y="543"/>
                </a:cubicBezTo>
                <a:cubicBezTo>
                  <a:pt x="1815" y="549"/>
                  <a:pt x="1820" y="555"/>
                  <a:pt x="1824" y="561"/>
                </a:cubicBezTo>
                <a:cubicBezTo>
                  <a:pt x="1838" y="606"/>
                  <a:pt x="1828" y="588"/>
                  <a:pt x="1849" y="618"/>
                </a:cubicBezTo>
                <a:cubicBezTo>
                  <a:pt x="1834" y="658"/>
                  <a:pt x="1792" y="658"/>
                  <a:pt x="1755" y="668"/>
                </a:cubicBezTo>
                <a:cubicBezTo>
                  <a:pt x="1709" y="680"/>
                  <a:pt x="1654" y="691"/>
                  <a:pt x="1611" y="712"/>
                </a:cubicBezTo>
                <a:cubicBezTo>
                  <a:pt x="1571" y="732"/>
                  <a:pt x="1613" y="717"/>
                  <a:pt x="1573" y="731"/>
                </a:cubicBezTo>
                <a:cubicBezTo>
                  <a:pt x="1550" y="739"/>
                  <a:pt x="1527" y="742"/>
                  <a:pt x="1504" y="749"/>
                </a:cubicBezTo>
                <a:cubicBezTo>
                  <a:pt x="1461" y="780"/>
                  <a:pt x="1506" y="742"/>
                  <a:pt x="1479" y="781"/>
                </a:cubicBezTo>
                <a:cubicBezTo>
                  <a:pt x="1461" y="806"/>
                  <a:pt x="1440" y="829"/>
                  <a:pt x="1423" y="856"/>
                </a:cubicBezTo>
                <a:cubicBezTo>
                  <a:pt x="1416" y="867"/>
                  <a:pt x="1416" y="881"/>
                  <a:pt x="1410" y="893"/>
                </a:cubicBezTo>
                <a:cubicBezTo>
                  <a:pt x="1404" y="905"/>
                  <a:pt x="1399" y="919"/>
                  <a:pt x="1392" y="931"/>
                </a:cubicBezTo>
                <a:cubicBezTo>
                  <a:pt x="1385" y="944"/>
                  <a:pt x="1367" y="968"/>
                  <a:pt x="1367" y="968"/>
                </a:cubicBezTo>
                <a:cubicBezTo>
                  <a:pt x="1348" y="1036"/>
                  <a:pt x="1327" y="1099"/>
                  <a:pt x="1316" y="1169"/>
                </a:cubicBezTo>
                <a:cubicBezTo>
                  <a:pt x="1322" y="1243"/>
                  <a:pt x="1327" y="1320"/>
                  <a:pt x="1335" y="1394"/>
                </a:cubicBezTo>
                <a:cubicBezTo>
                  <a:pt x="1337" y="1414"/>
                  <a:pt x="1354" y="1451"/>
                  <a:pt x="1354" y="1451"/>
                </a:cubicBezTo>
                <a:cubicBezTo>
                  <a:pt x="1369" y="1559"/>
                  <a:pt x="1359" y="1665"/>
                  <a:pt x="1335" y="1770"/>
                </a:cubicBezTo>
                <a:cubicBezTo>
                  <a:pt x="1319" y="1719"/>
                  <a:pt x="1343" y="1778"/>
                  <a:pt x="1310" y="1745"/>
                </a:cubicBezTo>
                <a:cubicBezTo>
                  <a:pt x="1305" y="1740"/>
                  <a:pt x="1307" y="1732"/>
                  <a:pt x="1304" y="1726"/>
                </a:cubicBezTo>
                <a:cubicBezTo>
                  <a:pt x="1301" y="1719"/>
                  <a:pt x="1297" y="1712"/>
                  <a:pt x="1291" y="1707"/>
                </a:cubicBezTo>
                <a:cubicBezTo>
                  <a:pt x="1280" y="1697"/>
                  <a:pt x="1254" y="1682"/>
                  <a:pt x="1254" y="1682"/>
                </a:cubicBezTo>
                <a:cubicBezTo>
                  <a:pt x="1216" y="1691"/>
                  <a:pt x="1210" y="1713"/>
                  <a:pt x="1179" y="1732"/>
                </a:cubicBezTo>
                <a:cubicBezTo>
                  <a:pt x="1159" y="1762"/>
                  <a:pt x="1151" y="1783"/>
                  <a:pt x="1122" y="1801"/>
                </a:cubicBezTo>
                <a:cubicBezTo>
                  <a:pt x="1108" y="1846"/>
                  <a:pt x="1118" y="1828"/>
                  <a:pt x="1097" y="1857"/>
                </a:cubicBezTo>
                <a:cubicBezTo>
                  <a:pt x="1085" y="1896"/>
                  <a:pt x="1102" y="1933"/>
                  <a:pt x="1066" y="1958"/>
                </a:cubicBezTo>
                <a:cubicBezTo>
                  <a:pt x="1075" y="1996"/>
                  <a:pt x="1079" y="1981"/>
                  <a:pt x="1110" y="2001"/>
                </a:cubicBezTo>
                <a:cubicBezTo>
                  <a:pt x="1126" y="2027"/>
                  <a:pt x="1128" y="2054"/>
                  <a:pt x="1135" y="2083"/>
                </a:cubicBezTo>
                <a:cubicBezTo>
                  <a:pt x="1141" y="2170"/>
                  <a:pt x="1136" y="2260"/>
                  <a:pt x="1154" y="2346"/>
                </a:cubicBezTo>
                <a:cubicBezTo>
                  <a:pt x="1158" y="2367"/>
                  <a:pt x="1172" y="2382"/>
                  <a:pt x="1179" y="2402"/>
                </a:cubicBezTo>
                <a:cubicBezTo>
                  <a:pt x="1177" y="2435"/>
                  <a:pt x="1180" y="2469"/>
                  <a:pt x="1172" y="2502"/>
                </a:cubicBezTo>
                <a:cubicBezTo>
                  <a:pt x="1172" y="2504"/>
                  <a:pt x="1136" y="2515"/>
                  <a:pt x="1135" y="2515"/>
                </a:cubicBezTo>
                <a:cubicBezTo>
                  <a:pt x="1114" y="2520"/>
                  <a:pt x="1072" y="2527"/>
                  <a:pt x="1072" y="2527"/>
                </a:cubicBezTo>
                <a:cubicBezTo>
                  <a:pt x="1007" y="2525"/>
                  <a:pt x="943" y="2526"/>
                  <a:pt x="878" y="2521"/>
                </a:cubicBezTo>
                <a:cubicBezTo>
                  <a:pt x="865" y="2520"/>
                  <a:pt x="841" y="2509"/>
                  <a:pt x="841" y="2509"/>
                </a:cubicBezTo>
                <a:cubicBezTo>
                  <a:pt x="800" y="2449"/>
                  <a:pt x="842" y="2396"/>
                  <a:pt x="903" y="2377"/>
                </a:cubicBezTo>
                <a:cubicBezTo>
                  <a:pt x="938" y="2381"/>
                  <a:pt x="994" y="2400"/>
                  <a:pt x="1010" y="2358"/>
                </a:cubicBezTo>
                <a:cubicBezTo>
                  <a:pt x="1003" y="2274"/>
                  <a:pt x="1018" y="2285"/>
                  <a:pt x="966" y="2252"/>
                </a:cubicBezTo>
                <a:cubicBezTo>
                  <a:pt x="959" y="2231"/>
                  <a:pt x="953" y="2215"/>
                  <a:pt x="941" y="2196"/>
                </a:cubicBezTo>
                <a:cubicBezTo>
                  <a:pt x="934" y="2175"/>
                  <a:pt x="925" y="2159"/>
                  <a:pt x="916" y="2139"/>
                </a:cubicBezTo>
                <a:cubicBezTo>
                  <a:pt x="901" y="2108"/>
                  <a:pt x="898" y="2074"/>
                  <a:pt x="878" y="2045"/>
                </a:cubicBezTo>
                <a:cubicBezTo>
                  <a:pt x="868" y="2015"/>
                  <a:pt x="859" y="1989"/>
                  <a:pt x="853" y="1958"/>
                </a:cubicBezTo>
                <a:cubicBezTo>
                  <a:pt x="857" y="1899"/>
                  <a:pt x="853" y="1839"/>
                  <a:pt x="897" y="1795"/>
                </a:cubicBezTo>
                <a:cubicBezTo>
                  <a:pt x="912" y="1747"/>
                  <a:pt x="890" y="1804"/>
                  <a:pt x="922" y="1764"/>
                </a:cubicBezTo>
                <a:cubicBezTo>
                  <a:pt x="933" y="1751"/>
                  <a:pt x="934" y="1723"/>
                  <a:pt x="941" y="1707"/>
                </a:cubicBezTo>
                <a:cubicBezTo>
                  <a:pt x="959" y="1670"/>
                  <a:pt x="974" y="1629"/>
                  <a:pt x="997" y="1595"/>
                </a:cubicBezTo>
                <a:cubicBezTo>
                  <a:pt x="1007" y="1562"/>
                  <a:pt x="1023" y="1533"/>
                  <a:pt x="1035" y="1501"/>
                </a:cubicBezTo>
                <a:cubicBezTo>
                  <a:pt x="1033" y="1490"/>
                  <a:pt x="1037" y="1475"/>
                  <a:pt x="1028" y="1469"/>
                </a:cubicBezTo>
                <a:cubicBezTo>
                  <a:pt x="1019" y="1463"/>
                  <a:pt x="1007" y="1473"/>
                  <a:pt x="997" y="1476"/>
                </a:cubicBezTo>
                <a:cubicBezTo>
                  <a:pt x="959" y="1487"/>
                  <a:pt x="922" y="1501"/>
                  <a:pt x="884" y="1513"/>
                </a:cubicBezTo>
                <a:cubicBezTo>
                  <a:pt x="814" y="1535"/>
                  <a:pt x="738" y="1517"/>
                  <a:pt x="665" y="1519"/>
                </a:cubicBezTo>
                <a:cubicBezTo>
                  <a:pt x="675" y="1563"/>
                  <a:pt x="672" y="1594"/>
                  <a:pt x="634" y="1620"/>
                </a:cubicBezTo>
                <a:cubicBezTo>
                  <a:pt x="629" y="1671"/>
                  <a:pt x="624" y="1690"/>
                  <a:pt x="603" y="1732"/>
                </a:cubicBezTo>
                <a:cubicBezTo>
                  <a:pt x="590" y="1758"/>
                  <a:pt x="588" y="1783"/>
                  <a:pt x="571" y="1807"/>
                </a:cubicBezTo>
                <a:cubicBezTo>
                  <a:pt x="560" y="1842"/>
                  <a:pt x="536" y="1872"/>
                  <a:pt x="515" y="1901"/>
                </a:cubicBezTo>
                <a:cubicBezTo>
                  <a:pt x="508" y="1922"/>
                  <a:pt x="484" y="1958"/>
                  <a:pt x="484" y="1958"/>
                </a:cubicBezTo>
                <a:cubicBezTo>
                  <a:pt x="486" y="1970"/>
                  <a:pt x="484" y="1984"/>
                  <a:pt x="490" y="1995"/>
                </a:cubicBezTo>
                <a:cubicBezTo>
                  <a:pt x="493" y="2001"/>
                  <a:pt x="503" y="1999"/>
                  <a:pt x="509" y="2001"/>
                </a:cubicBezTo>
                <a:cubicBezTo>
                  <a:pt x="533" y="2009"/>
                  <a:pt x="525" y="2006"/>
                  <a:pt x="546" y="2020"/>
                </a:cubicBezTo>
                <a:cubicBezTo>
                  <a:pt x="563" y="2066"/>
                  <a:pt x="523" y="2060"/>
                  <a:pt x="484" y="2064"/>
                </a:cubicBezTo>
                <a:cubicBezTo>
                  <a:pt x="454" y="2084"/>
                  <a:pt x="440" y="2137"/>
                  <a:pt x="427" y="2171"/>
                </a:cubicBezTo>
                <a:cubicBezTo>
                  <a:pt x="426" y="2177"/>
                  <a:pt x="424" y="2220"/>
                  <a:pt x="409" y="2227"/>
                </a:cubicBezTo>
                <a:cubicBezTo>
                  <a:pt x="388" y="2237"/>
                  <a:pt x="363" y="2233"/>
                  <a:pt x="340" y="2239"/>
                </a:cubicBezTo>
                <a:cubicBezTo>
                  <a:pt x="276" y="2256"/>
                  <a:pt x="217" y="2270"/>
                  <a:pt x="152" y="2283"/>
                </a:cubicBezTo>
                <a:cubicBezTo>
                  <a:pt x="106" y="2281"/>
                  <a:pt x="57" y="2293"/>
                  <a:pt x="14" y="2277"/>
                </a:cubicBezTo>
                <a:cubicBezTo>
                  <a:pt x="0" y="2272"/>
                  <a:pt x="14" y="2247"/>
                  <a:pt x="20" y="2233"/>
                </a:cubicBezTo>
                <a:cubicBezTo>
                  <a:pt x="23" y="2226"/>
                  <a:pt x="39" y="2221"/>
                  <a:pt x="39" y="222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 name="Text Box 7">
            <a:extLst>
              <a:ext uri="{FF2B5EF4-FFF2-40B4-BE49-F238E27FC236}">
                <a16:creationId xmlns:a16="http://schemas.microsoft.com/office/drawing/2014/main" id="{0B0792DF-33C6-6F5A-F75F-B7104EB36BA6}"/>
              </a:ext>
            </a:extLst>
          </p:cNvPr>
          <p:cNvSpPr txBox="1">
            <a:spLocks noChangeArrowheads="1"/>
          </p:cNvSpPr>
          <p:nvPr/>
        </p:nvSpPr>
        <p:spPr bwMode="auto">
          <a:xfrm>
            <a:off x="9197680" y="1358343"/>
            <a:ext cx="18827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considerate</a:t>
            </a:r>
          </a:p>
        </p:txBody>
      </p:sp>
      <p:sp>
        <p:nvSpPr>
          <p:cNvPr id="6" name="Text Box 12">
            <a:extLst>
              <a:ext uri="{FF2B5EF4-FFF2-40B4-BE49-F238E27FC236}">
                <a16:creationId xmlns:a16="http://schemas.microsoft.com/office/drawing/2014/main" id="{2E113ECD-5C66-0F1B-584A-A5F3D9989C88}"/>
              </a:ext>
            </a:extLst>
          </p:cNvPr>
          <p:cNvSpPr txBox="1">
            <a:spLocks noChangeArrowheads="1"/>
          </p:cNvSpPr>
          <p:nvPr/>
        </p:nvSpPr>
        <p:spPr bwMode="auto">
          <a:xfrm>
            <a:off x="9126327" y="1745795"/>
            <a:ext cx="26193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well-planned</a:t>
            </a:r>
          </a:p>
        </p:txBody>
      </p:sp>
      <p:sp>
        <p:nvSpPr>
          <p:cNvPr id="7" name="Text Box 5">
            <a:extLst>
              <a:ext uri="{FF2B5EF4-FFF2-40B4-BE49-F238E27FC236}">
                <a16:creationId xmlns:a16="http://schemas.microsoft.com/office/drawing/2014/main" id="{EC1368CB-9A9B-E335-85AA-E57EA27F7E81}"/>
              </a:ext>
            </a:extLst>
          </p:cNvPr>
          <p:cNvSpPr txBox="1">
            <a:spLocks noChangeArrowheads="1"/>
          </p:cNvSpPr>
          <p:nvPr/>
        </p:nvSpPr>
        <p:spPr bwMode="auto">
          <a:xfrm>
            <a:off x="9033194" y="2172632"/>
            <a:ext cx="16023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not wanting to cause harm</a:t>
            </a:r>
          </a:p>
        </p:txBody>
      </p:sp>
      <p:sp>
        <p:nvSpPr>
          <p:cNvPr id="8" name="Text Box 8">
            <a:extLst>
              <a:ext uri="{FF2B5EF4-FFF2-40B4-BE49-F238E27FC236}">
                <a16:creationId xmlns:a16="http://schemas.microsoft.com/office/drawing/2014/main" id="{C1F0B740-CAA6-F86B-95F9-5A6D049706C9}"/>
              </a:ext>
            </a:extLst>
          </p:cNvPr>
          <p:cNvSpPr txBox="1">
            <a:spLocks noChangeArrowheads="1"/>
          </p:cNvSpPr>
          <p:nvPr/>
        </p:nvSpPr>
        <p:spPr bwMode="auto">
          <a:xfrm>
            <a:off x="9117013" y="3194708"/>
            <a:ext cx="14160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skilful</a:t>
            </a:r>
          </a:p>
        </p:txBody>
      </p:sp>
      <p:sp>
        <p:nvSpPr>
          <p:cNvPr id="9" name="Text Box 10">
            <a:extLst>
              <a:ext uri="{FF2B5EF4-FFF2-40B4-BE49-F238E27FC236}">
                <a16:creationId xmlns:a16="http://schemas.microsoft.com/office/drawing/2014/main" id="{BF9325F2-AD25-B27D-F63F-9E04BF33E51B}"/>
              </a:ext>
            </a:extLst>
          </p:cNvPr>
          <p:cNvSpPr txBox="1">
            <a:spLocks noChangeArrowheads="1"/>
          </p:cNvSpPr>
          <p:nvPr/>
        </p:nvSpPr>
        <p:spPr bwMode="auto">
          <a:xfrm>
            <a:off x="8042028" y="3577373"/>
            <a:ext cx="2460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thoughtful</a:t>
            </a:r>
          </a:p>
        </p:txBody>
      </p:sp>
      <p:sp>
        <p:nvSpPr>
          <p:cNvPr id="10" name="Text Box 13">
            <a:extLst>
              <a:ext uri="{FF2B5EF4-FFF2-40B4-BE49-F238E27FC236}">
                <a16:creationId xmlns:a16="http://schemas.microsoft.com/office/drawing/2014/main" id="{EE01DB51-0053-7A10-0714-694902BE7CCD}"/>
              </a:ext>
            </a:extLst>
          </p:cNvPr>
          <p:cNvSpPr txBox="1">
            <a:spLocks noChangeArrowheads="1"/>
          </p:cNvSpPr>
          <p:nvPr/>
        </p:nvSpPr>
        <p:spPr bwMode="auto">
          <a:xfrm>
            <a:off x="9126327" y="4150495"/>
            <a:ext cx="1346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clever</a:t>
            </a:r>
          </a:p>
        </p:txBody>
      </p:sp>
      <p:sp>
        <p:nvSpPr>
          <p:cNvPr id="11" name="Text Box 14">
            <a:extLst>
              <a:ext uri="{FF2B5EF4-FFF2-40B4-BE49-F238E27FC236}">
                <a16:creationId xmlns:a16="http://schemas.microsoft.com/office/drawing/2014/main" id="{54A2F3B6-24F7-0031-FFA5-BF8438C6057B}"/>
              </a:ext>
            </a:extLst>
          </p:cNvPr>
          <p:cNvSpPr txBox="1">
            <a:spLocks noChangeArrowheads="1"/>
          </p:cNvSpPr>
          <p:nvPr/>
        </p:nvSpPr>
        <p:spPr bwMode="auto">
          <a:xfrm>
            <a:off x="6763109" y="5315164"/>
            <a:ext cx="1533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caring</a:t>
            </a:r>
          </a:p>
        </p:txBody>
      </p:sp>
      <p:sp>
        <p:nvSpPr>
          <p:cNvPr id="12" name="Text Box 6">
            <a:extLst>
              <a:ext uri="{FF2B5EF4-FFF2-40B4-BE49-F238E27FC236}">
                <a16:creationId xmlns:a16="http://schemas.microsoft.com/office/drawing/2014/main" id="{73022071-1A80-4563-E1C3-04BAE26F6D4A}"/>
              </a:ext>
            </a:extLst>
          </p:cNvPr>
          <p:cNvSpPr txBox="1">
            <a:spLocks noChangeArrowheads="1"/>
          </p:cNvSpPr>
          <p:nvPr/>
        </p:nvSpPr>
        <p:spPr bwMode="auto">
          <a:xfrm>
            <a:off x="8789268" y="5159789"/>
            <a:ext cx="13604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kind</a:t>
            </a:r>
          </a:p>
        </p:txBody>
      </p:sp>
      <p:sp>
        <p:nvSpPr>
          <p:cNvPr id="16" name="Text Box 11">
            <a:extLst>
              <a:ext uri="{FF2B5EF4-FFF2-40B4-BE49-F238E27FC236}">
                <a16:creationId xmlns:a16="http://schemas.microsoft.com/office/drawing/2014/main" id="{39D595D9-EE0F-CC13-3EFF-827610DBC050}"/>
              </a:ext>
            </a:extLst>
          </p:cNvPr>
          <p:cNvSpPr txBox="1">
            <a:spLocks noChangeArrowheads="1"/>
          </p:cNvSpPr>
          <p:nvPr/>
        </p:nvSpPr>
        <p:spPr bwMode="auto">
          <a:xfrm>
            <a:off x="8527330" y="5966938"/>
            <a:ext cx="18843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CC0099"/>
                </a:solidFill>
                <a:latin typeface="Comic Sans MS" panose="030F0902030302020204" pitchFamily="66" charset="0"/>
                <a:cs typeface="Arial" panose="020B0604020202020204" pitchFamily="34" charset="0"/>
              </a:rPr>
              <a:t>polite</a:t>
            </a:r>
          </a:p>
        </p:txBody>
      </p:sp>
    </p:spTree>
    <p:extLst>
      <p:ext uri="{BB962C8B-B14F-4D97-AF65-F5344CB8AC3E}">
        <p14:creationId xmlns:p14="http://schemas.microsoft.com/office/powerpoint/2010/main" val="376467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313EE699-3B87-4546-8DF3-AACFA6609E6C}"/>
              </a:ext>
            </a:extLst>
          </p:cNvPr>
          <p:cNvSpPr txBox="1">
            <a:spLocks/>
          </p:cNvSpPr>
          <p:nvPr/>
        </p:nvSpPr>
        <p:spPr>
          <a:xfrm>
            <a:off x="0" y="65839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WAS she thinking?</a:t>
            </a:r>
          </a:p>
        </p:txBody>
      </p:sp>
      <p:sp>
        <p:nvSpPr>
          <p:cNvPr id="17" name="Text Box 5">
            <a:extLst>
              <a:ext uri="{FF2B5EF4-FFF2-40B4-BE49-F238E27FC236}">
                <a16:creationId xmlns:a16="http://schemas.microsoft.com/office/drawing/2014/main" id="{3C1462FC-5248-C043-A102-26B135A3360C}"/>
              </a:ext>
            </a:extLst>
          </p:cNvPr>
          <p:cNvSpPr txBox="1">
            <a:spLocks noChangeArrowheads="1"/>
          </p:cNvSpPr>
          <p:nvPr/>
        </p:nvSpPr>
        <p:spPr bwMode="auto">
          <a:xfrm>
            <a:off x="2951084" y="1688252"/>
            <a:ext cx="8297940" cy="3481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dirty="0">
                <a:solidFill>
                  <a:srgbClr val="414042"/>
                </a:solidFill>
                <a:latin typeface="Comic Sans MS" panose="030F0902030302020204" pitchFamily="66" charset="0"/>
              </a:rPr>
              <a:t>What do you think about Lady Marian </a:t>
            </a:r>
            <a:r>
              <a:rPr lang="en-GB" altLang="en-US" sz="2000" dirty="0" err="1">
                <a:solidFill>
                  <a:srgbClr val="414042"/>
                </a:solidFill>
                <a:latin typeface="Comic Sans MS" panose="030F0902030302020204" pitchFamily="66" charset="0"/>
              </a:rPr>
              <a:t>Fitzwalter’s</a:t>
            </a:r>
            <a:r>
              <a:rPr lang="en-GB" altLang="en-US" sz="2000" dirty="0">
                <a:solidFill>
                  <a:srgbClr val="414042"/>
                </a:solidFill>
                <a:latin typeface="Comic Sans MS" panose="030F0902030302020204" pitchFamily="66" charset="0"/>
              </a:rPr>
              <a:t> actions? </a:t>
            </a:r>
          </a:p>
          <a:p>
            <a:pPr>
              <a:spcBef>
                <a:spcPts val="1000"/>
              </a:spcBef>
            </a:pPr>
            <a:r>
              <a:rPr lang="en-GB" altLang="en-US" sz="2000" dirty="0">
                <a:solidFill>
                  <a:srgbClr val="414042"/>
                </a:solidFill>
                <a:latin typeface="Comic Sans MS" panose="030F0902030302020204" pitchFamily="66" charset="0"/>
              </a:rPr>
              <a:t>What made her step down from the carriage and slap Robin?</a:t>
            </a:r>
          </a:p>
          <a:p>
            <a:pPr>
              <a:spcBef>
                <a:spcPts val="1000"/>
              </a:spcBef>
            </a:pPr>
            <a:r>
              <a:rPr lang="en-GB" altLang="en-US" sz="2000" dirty="0">
                <a:solidFill>
                  <a:srgbClr val="414042"/>
                </a:solidFill>
                <a:latin typeface="Comic Sans MS" panose="030F0902030302020204" pitchFamily="66" charset="0"/>
              </a:rPr>
              <a:t>Why was her father horrified?</a:t>
            </a:r>
          </a:p>
          <a:p>
            <a:pPr>
              <a:spcBef>
                <a:spcPts val="1000"/>
              </a:spcBef>
            </a:pPr>
            <a:r>
              <a:rPr lang="en-GB" altLang="en-US" sz="2000" dirty="0">
                <a:solidFill>
                  <a:srgbClr val="414042"/>
                </a:solidFill>
                <a:latin typeface="Comic Sans MS" panose="030F0902030302020204" pitchFamily="66" charset="0"/>
              </a:rPr>
              <a:t>How do you think she has learnt how to use a longbow and a sword?</a:t>
            </a:r>
          </a:p>
          <a:p>
            <a:pPr>
              <a:spcBef>
                <a:spcPts val="1000"/>
              </a:spcBef>
            </a:pPr>
            <a:r>
              <a:rPr lang="en-GB" altLang="en-US" sz="2000" dirty="0">
                <a:solidFill>
                  <a:srgbClr val="414042"/>
                </a:solidFill>
                <a:latin typeface="Comic Sans MS" panose="030F0902030302020204" pitchFamily="66" charset="0"/>
              </a:rPr>
              <a:t>What do the words ‘jumped’ and ‘marched’ tell you about</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how Marian was feeling at that moment?</a:t>
            </a:r>
          </a:p>
          <a:p>
            <a:pPr>
              <a:spcBef>
                <a:spcPts val="1000"/>
              </a:spcBef>
            </a:pPr>
            <a:r>
              <a:rPr lang="en-GB" altLang="en-US" sz="2000" dirty="0">
                <a:solidFill>
                  <a:srgbClr val="414042"/>
                </a:solidFill>
                <a:latin typeface="Comic Sans MS" panose="030F0902030302020204" pitchFamily="66" charset="0"/>
              </a:rPr>
              <a:t>Why does she smile at the end of this extract?</a:t>
            </a:r>
          </a:p>
        </p:txBody>
      </p:sp>
      <p:sp>
        <p:nvSpPr>
          <p:cNvPr id="18" name="Text Box 7">
            <a:extLst>
              <a:ext uri="{FF2B5EF4-FFF2-40B4-BE49-F238E27FC236}">
                <a16:creationId xmlns:a16="http://schemas.microsoft.com/office/drawing/2014/main" id="{BFDFC3C1-FC0F-3A4C-BBB7-54D86A1058AC}"/>
              </a:ext>
            </a:extLst>
          </p:cNvPr>
          <p:cNvSpPr txBox="1">
            <a:spLocks noChangeArrowheads="1"/>
          </p:cNvSpPr>
          <p:nvPr/>
        </p:nvSpPr>
        <p:spPr bwMode="auto">
          <a:xfrm>
            <a:off x="1122865" y="4996839"/>
            <a:ext cx="10106989" cy="1049337"/>
          </a:xfrm>
          <a:prstGeom prst="rect">
            <a:avLst/>
          </a:prstGeom>
          <a:noFill/>
          <a:ln w="9525">
            <a:noFill/>
            <a:miter lim="800000"/>
            <a:headEnd/>
            <a:tailEnd/>
          </a:ln>
          <a:effectLst/>
        </p:spPr>
        <p:txBody>
          <a:bodyPr>
            <a:noAutofit/>
          </a:bodyPr>
          <a:lstStyle/>
          <a:p>
            <a:pPr>
              <a:spcBef>
                <a:spcPts val="1000"/>
              </a:spcBef>
            </a:pPr>
            <a:r>
              <a:rPr lang="en-GB" altLang="en-US" sz="1700" dirty="0">
                <a:solidFill>
                  <a:srgbClr val="414042"/>
                </a:solidFill>
                <a:latin typeface="Comic Sans MS" panose="030F0902030302020204" pitchFamily="66" charset="0"/>
              </a:rPr>
              <a:t>Imagine you are either Lord </a:t>
            </a:r>
            <a:r>
              <a:rPr lang="en-GB" altLang="en-US" sz="1700" dirty="0" err="1">
                <a:solidFill>
                  <a:srgbClr val="414042"/>
                </a:solidFill>
                <a:latin typeface="Comic Sans MS" panose="030F0902030302020204" pitchFamily="66" charset="0"/>
              </a:rPr>
              <a:t>Fitzwalter</a:t>
            </a:r>
            <a:r>
              <a:rPr lang="en-GB" altLang="en-US" sz="1700" dirty="0">
                <a:solidFill>
                  <a:srgbClr val="414042"/>
                </a:solidFill>
                <a:latin typeface="Comic Sans MS" panose="030F0902030302020204" pitchFamily="66" charset="0"/>
              </a:rPr>
              <a:t> or Marian and you have just arrived home after your ordeal. You are going to tell a friend what happened today. Think about how you might be feeling. Remember what happened and how you reacted. How do you feel about things now?</a:t>
            </a:r>
          </a:p>
        </p:txBody>
      </p:sp>
      <p:grpSp>
        <p:nvGrpSpPr>
          <p:cNvPr id="6" name="Group 5">
            <a:extLst>
              <a:ext uri="{FF2B5EF4-FFF2-40B4-BE49-F238E27FC236}">
                <a16:creationId xmlns:a16="http://schemas.microsoft.com/office/drawing/2014/main" id="{C5992BBE-B61F-9146-A43A-932162B92622}"/>
              </a:ext>
            </a:extLst>
          </p:cNvPr>
          <p:cNvGrpSpPr/>
          <p:nvPr/>
        </p:nvGrpSpPr>
        <p:grpSpPr>
          <a:xfrm>
            <a:off x="1063746" y="1549222"/>
            <a:ext cx="1544371" cy="3012618"/>
            <a:chOff x="1472756" y="1104129"/>
            <a:chExt cx="1854214" cy="3617031"/>
          </a:xfrm>
        </p:grpSpPr>
        <p:pic>
          <p:nvPicPr>
            <p:cNvPr id="19" name="Picture 4">
              <a:extLst>
                <a:ext uri="{FF2B5EF4-FFF2-40B4-BE49-F238E27FC236}">
                  <a16:creationId xmlns:a16="http://schemas.microsoft.com/office/drawing/2014/main" id="{9D4BF559-65C7-0345-9A8B-EF470B29D81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72756" y="1104129"/>
              <a:ext cx="1854214" cy="17115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0" name="Picture 8">
              <a:extLst>
                <a:ext uri="{FF2B5EF4-FFF2-40B4-BE49-F238E27FC236}">
                  <a16:creationId xmlns:a16="http://schemas.microsoft.com/office/drawing/2014/main" id="{9E56716B-1A06-6746-B756-FFD5BE13CDEB}"/>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72756" y="3009656"/>
              <a:ext cx="1854214" cy="1711504"/>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3" name="Rectangle 2">
            <a:extLst>
              <a:ext uri="{FF2B5EF4-FFF2-40B4-BE49-F238E27FC236}">
                <a16:creationId xmlns:a16="http://schemas.microsoft.com/office/drawing/2014/main" id="{8E9D20BD-3CF8-D44B-B8C2-47A186D66272}"/>
              </a:ext>
            </a:extLst>
          </p:cNvPr>
          <p:cNvSpPr/>
          <p:nvPr/>
        </p:nvSpPr>
        <p:spPr>
          <a:xfrm>
            <a:off x="808966" y="4842050"/>
            <a:ext cx="10541658" cy="114116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0035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749896B-9C13-D146-B84C-3E2CD9669D78}"/>
              </a:ext>
            </a:extLst>
          </p:cNvPr>
          <p:cNvSpPr txBox="1">
            <a:spLocks/>
          </p:cNvSpPr>
          <p:nvPr/>
        </p:nvSpPr>
        <p:spPr>
          <a:xfrm>
            <a:off x="0" y="5654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Robin Hood wordsearch</a:t>
            </a:r>
          </a:p>
        </p:txBody>
      </p:sp>
      <p:pic>
        <p:nvPicPr>
          <p:cNvPr id="8" name="Picture 5">
            <a:extLst>
              <a:ext uri="{FF2B5EF4-FFF2-40B4-BE49-F238E27FC236}">
                <a16:creationId xmlns:a16="http://schemas.microsoft.com/office/drawing/2014/main" id="{9134296C-67DF-1143-BF7B-8022DC01898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177871" y="1259122"/>
            <a:ext cx="5354663" cy="4516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Subtitle 2">
            <a:extLst>
              <a:ext uri="{FF2B5EF4-FFF2-40B4-BE49-F238E27FC236}">
                <a16:creationId xmlns:a16="http://schemas.microsoft.com/office/drawing/2014/main" id="{6A7EBA9C-29E4-114A-8D2D-55F8A6272E32}"/>
              </a:ext>
            </a:extLst>
          </p:cNvPr>
          <p:cNvSpPr txBox="1">
            <a:spLocks/>
          </p:cNvSpPr>
          <p:nvPr/>
        </p:nvSpPr>
        <p:spPr>
          <a:xfrm>
            <a:off x="0" y="588619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500" dirty="0">
                <a:solidFill>
                  <a:srgbClr val="0070C0"/>
                </a:solidFill>
                <a:latin typeface="Comic Sans MS" panose="030F0902030302020204" pitchFamily="66" charset="0"/>
              </a:rPr>
              <a:t>Play online at </a:t>
            </a:r>
            <a:r>
              <a:rPr lang="en-GB" sz="1500" dirty="0">
                <a:solidFill>
                  <a:srgbClr val="0070C0"/>
                </a:solidFill>
                <a:latin typeface="Comic Sans MS" panose="030F0902030302020204" pitchFamily="66" charset="0"/>
                <a:hlinkClick r:id="rId4"/>
              </a:rPr>
              <a:t>https://</a:t>
            </a:r>
            <a:r>
              <a:rPr lang="en-GB" sz="1500" dirty="0" err="1">
                <a:solidFill>
                  <a:srgbClr val="0070C0"/>
                </a:solidFill>
                <a:latin typeface="Comic Sans MS" panose="030F0902030302020204" pitchFamily="66" charset="0"/>
                <a:hlinkClick r:id="rId4"/>
              </a:rPr>
              <a:t>thewordsearch.com</a:t>
            </a:r>
            <a:r>
              <a:rPr lang="en-GB" sz="1500" dirty="0">
                <a:solidFill>
                  <a:srgbClr val="0070C0"/>
                </a:solidFill>
                <a:latin typeface="Comic Sans MS" panose="030F0902030302020204" pitchFamily="66" charset="0"/>
                <a:hlinkClick r:id="rId4"/>
              </a:rPr>
              <a:t>/puzzle/3582656/</a:t>
            </a:r>
            <a:endParaRPr lang="en-GB" sz="1500" dirty="0">
              <a:solidFill>
                <a:srgbClr val="0070C0"/>
              </a:solidFill>
              <a:latin typeface="Comic Sans MS" panose="030F0902030302020204" pitchFamily="66" charset="0"/>
            </a:endParaRPr>
          </a:p>
        </p:txBody>
      </p:sp>
      <p:pic>
        <p:nvPicPr>
          <p:cNvPr id="11" name="Picture 6">
            <a:extLst>
              <a:ext uri="{FF2B5EF4-FFF2-40B4-BE49-F238E27FC236}">
                <a16:creationId xmlns:a16="http://schemas.microsoft.com/office/drawing/2014/main" id="{4D7134B7-A8FC-E449-B4CC-3A0D53566FD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110184" y="1545216"/>
            <a:ext cx="3964310" cy="3949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7">
            <a:extLst>
              <a:ext uri="{FF2B5EF4-FFF2-40B4-BE49-F238E27FC236}">
                <a16:creationId xmlns:a16="http://schemas.microsoft.com/office/drawing/2014/main" id="{2A6C0061-511D-2A4C-B6AB-BE1943776E87}"/>
              </a:ext>
            </a:extLst>
          </p:cNvPr>
          <p:cNvSpPr txBox="1">
            <a:spLocks noChangeArrowheads="1"/>
          </p:cNvSpPr>
          <p:nvPr/>
        </p:nvSpPr>
        <p:spPr bwMode="auto">
          <a:xfrm>
            <a:off x="7046563" y="1170543"/>
            <a:ext cx="4091552" cy="369332"/>
          </a:xfrm>
          <a:prstGeom prst="rect">
            <a:avLst/>
          </a:prstGeom>
          <a:noFill/>
          <a:ln w="9525">
            <a:noFill/>
            <a:miter lim="800000"/>
            <a:headEnd/>
            <a:tailEnd/>
          </a:ln>
          <a:effectLst/>
        </p:spPr>
        <p:txBody>
          <a:bodyPr wrap="square">
            <a:spAutoFit/>
          </a:bodyPr>
          <a:lstStyle/>
          <a:p>
            <a:pPr algn="ctr">
              <a:spcBef>
                <a:spcPct val="50000"/>
              </a:spcBef>
            </a:pPr>
            <a:r>
              <a:rPr lang="en-GB" altLang="en-US" dirty="0">
                <a:solidFill>
                  <a:srgbClr val="414042"/>
                </a:solidFill>
                <a:latin typeface="Comic Sans MS" panose="030F0902030302020204" pitchFamily="66" charset="0"/>
              </a:rPr>
              <a:t>Click for Answers</a:t>
            </a:r>
          </a:p>
        </p:txBody>
      </p:sp>
    </p:spTree>
    <p:extLst>
      <p:ext uri="{BB962C8B-B14F-4D97-AF65-F5344CB8AC3E}">
        <p14:creationId xmlns:p14="http://schemas.microsoft.com/office/powerpoint/2010/main" val="79590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7170131" y="1278544"/>
            <a:ext cx="3839485" cy="5070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dirty="0">
                <a:solidFill>
                  <a:srgbClr val="414042"/>
                </a:solidFill>
              </a:rPr>
              <a:t>Some months went by and Marian’s parents decided it was time for her to be married. A wealthy man had approached them to declare his intention to marry their daughter and they had been impressed with his power and authority. He had an important job, it seemed, and he was a friend of Prince John himself.</a:t>
            </a:r>
            <a:br>
              <a:rPr lang="en-GB" altLang="en-US" dirty="0">
                <a:solidFill>
                  <a:srgbClr val="414042"/>
                </a:solidFill>
              </a:rPr>
            </a:br>
            <a:r>
              <a:rPr lang="en-GB" altLang="en-US" dirty="0">
                <a:solidFill>
                  <a:srgbClr val="414042"/>
                </a:solidFill>
              </a:rPr>
              <a:t>He might be a bit old and he was certainly an arrogant man, but perhaps that’s what their headstrong daughter needed.</a:t>
            </a:r>
          </a:p>
        </p:txBody>
      </p:sp>
      <p:pic>
        <p:nvPicPr>
          <p:cNvPr id="7" name="Picture 8">
            <a:extLst>
              <a:ext uri="{FF2B5EF4-FFF2-40B4-BE49-F238E27FC236}">
                <a16:creationId xmlns:a16="http://schemas.microsoft.com/office/drawing/2014/main" id="{A82CBE91-0FDC-7944-90CD-0DEA7979797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41575" y="936638"/>
            <a:ext cx="3055875" cy="2820678"/>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a:extLst>
              <a:ext uri="{FF2B5EF4-FFF2-40B4-BE49-F238E27FC236}">
                <a16:creationId xmlns:a16="http://schemas.microsoft.com/office/drawing/2014/main" id="{0062EC2F-E150-824C-8916-C1E7B4DF402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537787" y="3100684"/>
            <a:ext cx="3055875" cy="2820678"/>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7617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ED6B907A-3D6F-B54F-9357-C642C0E1057A}"/>
              </a:ext>
            </a:extLst>
          </p:cNvPr>
          <p:cNvSpPr>
            <a:spLocks noChangeArrowheads="1"/>
          </p:cNvSpPr>
          <p:nvPr/>
        </p:nvSpPr>
        <p:spPr bwMode="auto">
          <a:xfrm>
            <a:off x="1421641" y="1093265"/>
            <a:ext cx="9348718" cy="502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dirty="0">
                <a:solidFill>
                  <a:srgbClr val="414042"/>
                </a:solidFill>
              </a:rPr>
              <a:t>Marian had other ideas. She had no intention of being married off to a stranger. When she discovered who this suitor was, she was beside herself with rage and disappointment. Her parents had agreed that she should marry the Sheriff of Nottingham. Marian did not know of his previous encounter with Robin Hood but she knew that this old man was definitely not the man for her, however powerful and well-connected he was.</a:t>
            </a:r>
          </a:p>
        </p:txBody>
      </p:sp>
      <p:sp>
        <p:nvSpPr>
          <p:cNvPr id="5" name="Rectangle 4">
            <a:extLst>
              <a:ext uri="{FF2B5EF4-FFF2-40B4-BE49-F238E27FC236}">
                <a16:creationId xmlns:a16="http://schemas.microsoft.com/office/drawing/2014/main" id="{24EFD5E2-192D-A747-9680-401CD8631A79}"/>
              </a:ext>
            </a:extLst>
          </p:cNvPr>
          <p:cNvSpPr>
            <a:spLocks noChangeArrowheads="1"/>
          </p:cNvSpPr>
          <p:nvPr/>
        </p:nvSpPr>
        <p:spPr bwMode="auto">
          <a:xfrm>
            <a:off x="1421641" y="2966670"/>
            <a:ext cx="6031582" cy="3048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dirty="0">
                <a:solidFill>
                  <a:srgbClr val="414042"/>
                </a:solidFill>
              </a:rPr>
              <a:t>Marian made up her mind that she would run away. She knew exactly where she would go – somewhere where she would be well away and safe. She cut some of her hair off and tied the rest up inside a </a:t>
            </a:r>
            <a:r>
              <a:rPr lang="en-GB" altLang="en-US" dirty="0" err="1">
                <a:solidFill>
                  <a:srgbClr val="414042"/>
                </a:solidFill>
              </a:rPr>
              <a:t>bycocket</a:t>
            </a:r>
            <a:r>
              <a:rPr lang="en-GB" altLang="en-US" dirty="0">
                <a:solidFill>
                  <a:srgbClr val="414042"/>
                </a:solidFill>
              </a:rPr>
              <a:t> hat, and disguised herself in boys’ clothes. She armed herself with a longbow and a quiver of arrows. She took her father’s sword and set off for Sherwood Forest.</a:t>
            </a:r>
          </a:p>
        </p:txBody>
      </p:sp>
      <p:grpSp>
        <p:nvGrpSpPr>
          <p:cNvPr id="2" name="Group 13">
            <a:extLst>
              <a:ext uri="{FF2B5EF4-FFF2-40B4-BE49-F238E27FC236}">
                <a16:creationId xmlns:a16="http://schemas.microsoft.com/office/drawing/2014/main" id="{88288BA2-F715-2D5E-C230-B655115ED846}"/>
              </a:ext>
            </a:extLst>
          </p:cNvPr>
          <p:cNvGrpSpPr>
            <a:grpSpLocks/>
          </p:cNvGrpSpPr>
          <p:nvPr/>
        </p:nvGrpSpPr>
        <p:grpSpPr bwMode="auto">
          <a:xfrm>
            <a:off x="7546515" y="2826945"/>
            <a:ext cx="3570463" cy="3048368"/>
            <a:chOff x="5841" y="2458"/>
            <a:chExt cx="1908" cy="1629"/>
          </a:xfrm>
        </p:grpSpPr>
        <p:pic>
          <p:nvPicPr>
            <p:cNvPr id="4" name="Picture 9">
              <a:extLst>
                <a:ext uri="{FF2B5EF4-FFF2-40B4-BE49-F238E27FC236}">
                  <a16:creationId xmlns:a16="http://schemas.microsoft.com/office/drawing/2014/main" id="{36A42892-3AB0-7747-14CA-2F229186407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6211" y="2671"/>
              <a:ext cx="1170" cy="141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Robin Hood Hat - the Bycocket – White Pavilion">
              <a:extLst>
                <a:ext uri="{FF2B5EF4-FFF2-40B4-BE49-F238E27FC236}">
                  <a16:creationId xmlns:a16="http://schemas.microsoft.com/office/drawing/2014/main" id="{97965F0D-E2B2-F56B-F666-C69DCC91A54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5841" y="2458"/>
              <a:ext cx="1908" cy="111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643156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rt path through a forest&#10;&#10;Description automatically generated with medium confidence">
            <a:extLst>
              <a:ext uri="{FF2B5EF4-FFF2-40B4-BE49-F238E27FC236}">
                <a16:creationId xmlns:a16="http://schemas.microsoft.com/office/drawing/2014/main" id="{BFC34318-CF14-6F4C-9B2D-055D6A43A3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30492" y="1196975"/>
            <a:ext cx="7131015" cy="4751610"/>
          </a:xfrm>
          <a:prstGeom prst="rect">
            <a:avLst/>
          </a:prstGeom>
        </p:spPr>
      </p:pic>
      <p:sp>
        <p:nvSpPr>
          <p:cNvPr id="8" name="AutoShape 3">
            <a:extLst>
              <a:ext uri="{FF2B5EF4-FFF2-40B4-BE49-F238E27FC236}">
                <a16:creationId xmlns:a16="http://schemas.microsoft.com/office/drawing/2014/main" id="{4CD4D0A2-B795-EA47-A8D9-F300BAB0596E}"/>
              </a:ext>
            </a:extLst>
          </p:cNvPr>
          <p:cNvSpPr>
            <a:spLocks noChangeArrowheads="1"/>
          </p:cNvSpPr>
          <p:nvPr/>
        </p:nvSpPr>
        <p:spPr bwMode="auto">
          <a:xfrm>
            <a:off x="8815388" y="1773237"/>
            <a:ext cx="2395305" cy="1079500"/>
          </a:xfrm>
          <a:prstGeom prst="wedgeRectCallout">
            <a:avLst>
              <a:gd name="adj1" fmla="val -146042"/>
              <a:gd name="adj2" fmla="val 194936"/>
            </a:avLst>
          </a:prstGeom>
          <a:solidFill>
            <a:srgbClr val="0070C0"/>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where might the path lead to?</a:t>
            </a:r>
          </a:p>
        </p:txBody>
      </p:sp>
      <p:sp>
        <p:nvSpPr>
          <p:cNvPr id="9" name="AutoShape 4">
            <a:extLst>
              <a:ext uri="{FF2B5EF4-FFF2-40B4-BE49-F238E27FC236}">
                <a16:creationId xmlns:a16="http://schemas.microsoft.com/office/drawing/2014/main" id="{F23CF908-525E-2E4D-A8FA-7FC8BC1B6A69}"/>
              </a:ext>
            </a:extLst>
          </p:cNvPr>
          <p:cNvSpPr>
            <a:spLocks noChangeArrowheads="1"/>
          </p:cNvSpPr>
          <p:nvPr/>
        </p:nvSpPr>
        <p:spPr bwMode="auto">
          <a:xfrm>
            <a:off x="8815388" y="4294575"/>
            <a:ext cx="2395305" cy="1079500"/>
          </a:xfrm>
          <a:prstGeom prst="wedgeRectCallout">
            <a:avLst>
              <a:gd name="adj1" fmla="val -96972"/>
              <a:gd name="adj2" fmla="val 26491"/>
            </a:avLst>
          </a:prstGeom>
          <a:solidFill>
            <a:srgbClr val="FF4F79"/>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what might</a:t>
            </a:r>
            <a:br>
              <a:rPr lang="en-GB" altLang="en-US" sz="2000" dirty="0">
                <a:solidFill>
                  <a:schemeClr val="bg1"/>
                </a:solidFill>
                <a:latin typeface="Comic Sans MS" panose="030F0902030302020204" pitchFamily="66" charset="0"/>
              </a:rPr>
            </a:br>
            <a:r>
              <a:rPr lang="en-GB" altLang="en-US" sz="2000" dirty="0">
                <a:solidFill>
                  <a:schemeClr val="bg1"/>
                </a:solidFill>
                <a:latin typeface="Comic Sans MS" panose="030F0902030302020204" pitchFamily="66" charset="0"/>
              </a:rPr>
              <a:t>happen next?</a:t>
            </a:r>
          </a:p>
        </p:txBody>
      </p:sp>
      <p:sp>
        <p:nvSpPr>
          <p:cNvPr id="10" name="AutoShape 5">
            <a:extLst>
              <a:ext uri="{FF2B5EF4-FFF2-40B4-BE49-F238E27FC236}">
                <a16:creationId xmlns:a16="http://schemas.microsoft.com/office/drawing/2014/main" id="{6F4F6B23-5926-7840-B9A4-56A37131C12B}"/>
              </a:ext>
            </a:extLst>
          </p:cNvPr>
          <p:cNvSpPr>
            <a:spLocks noChangeArrowheads="1"/>
          </p:cNvSpPr>
          <p:nvPr/>
        </p:nvSpPr>
        <p:spPr bwMode="auto">
          <a:xfrm>
            <a:off x="1100253" y="4165528"/>
            <a:ext cx="2185136" cy="1150937"/>
          </a:xfrm>
          <a:prstGeom prst="wedgeRectCallout">
            <a:avLst>
              <a:gd name="adj1" fmla="val 74022"/>
              <a:gd name="adj2" fmla="val -51221"/>
            </a:avLst>
          </a:prstGeom>
          <a:solidFill>
            <a:srgbClr val="EC7206"/>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is there anyone else there?</a:t>
            </a:r>
          </a:p>
        </p:txBody>
      </p:sp>
      <p:sp>
        <p:nvSpPr>
          <p:cNvPr id="11" name="AutoShape 6">
            <a:extLst>
              <a:ext uri="{FF2B5EF4-FFF2-40B4-BE49-F238E27FC236}">
                <a16:creationId xmlns:a16="http://schemas.microsoft.com/office/drawing/2014/main" id="{890A2B6C-815C-E840-B4BA-F89654C6CDC2}"/>
              </a:ext>
            </a:extLst>
          </p:cNvPr>
          <p:cNvSpPr>
            <a:spLocks noChangeArrowheads="1"/>
          </p:cNvSpPr>
          <p:nvPr/>
        </p:nvSpPr>
        <p:spPr bwMode="auto">
          <a:xfrm>
            <a:off x="1100253" y="1808955"/>
            <a:ext cx="2185136" cy="1008063"/>
          </a:xfrm>
          <a:prstGeom prst="wedgeRectCallout">
            <a:avLst>
              <a:gd name="adj1" fmla="val 149890"/>
              <a:gd name="adj2" fmla="val 133754"/>
            </a:avLst>
          </a:prstGeom>
          <a:solidFill>
            <a:srgbClr val="39AB47"/>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why does it look so dark?</a:t>
            </a:r>
          </a:p>
        </p:txBody>
      </p:sp>
      <p:sp>
        <p:nvSpPr>
          <p:cNvPr id="12" name="Text Box 7">
            <a:extLst>
              <a:ext uri="{FF2B5EF4-FFF2-40B4-BE49-F238E27FC236}">
                <a16:creationId xmlns:a16="http://schemas.microsoft.com/office/drawing/2014/main" id="{F5198FDC-987E-664C-A38B-8A043BB2428B}"/>
              </a:ext>
            </a:extLst>
          </p:cNvPr>
          <p:cNvSpPr txBox="1">
            <a:spLocks noChangeArrowheads="1"/>
          </p:cNvSpPr>
          <p:nvPr/>
        </p:nvSpPr>
        <p:spPr bwMode="auto">
          <a:xfrm>
            <a:off x="841802" y="578660"/>
            <a:ext cx="95170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dirty="0">
                <a:solidFill>
                  <a:srgbClr val="414042"/>
                </a:solidFill>
                <a:latin typeface="Comic Sans MS" panose="030F0902030302020204" pitchFamily="66" charset="0"/>
              </a:rPr>
              <a:t>Robin is in the forest.</a:t>
            </a:r>
          </a:p>
        </p:txBody>
      </p:sp>
    </p:spTree>
    <p:extLst>
      <p:ext uri="{BB962C8B-B14F-4D97-AF65-F5344CB8AC3E}">
        <p14:creationId xmlns:p14="http://schemas.microsoft.com/office/powerpoint/2010/main" val="326157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erson walking on a path in a forest&#10;&#10;Description automatically generated with low confidence">
            <a:extLst>
              <a:ext uri="{FF2B5EF4-FFF2-40B4-BE49-F238E27FC236}">
                <a16:creationId xmlns:a16="http://schemas.microsoft.com/office/drawing/2014/main" id="{737725E9-3F0C-144C-A420-B5BC09B30F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
          <a:stretch/>
        </p:blipFill>
        <p:spPr>
          <a:xfrm>
            <a:off x="2530490" y="1196977"/>
            <a:ext cx="7131017" cy="4751610"/>
          </a:xfrm>
          <a:prstGeom prst="rect">
            <a:avLst/>
          </a:prstGeom>
        </p:spPr>
      </p:pic>
      <p:sp>
        <p:nvSpPr>
          <p:cNvPr id="8" name="AutoShape 3">
            <a:extLst>
              <a:ext uri="{FF2B5EF4-FFF2-40B4-BE49-F238E27FC236}">
                <a16:creationId xmlns:a16="http://schemas.microsoft.com/office/drawing/2014/main" id="{4CD4D0A2-B795-EA47-A8D9-F300BAB0596E}"/>
              </a:ext>
            </a:extLst>
          </p:cNvPr>
          <p:cNvSpPr>
            <a:spLocks noChangeArrowheads="1"/>
          </p:cNvSpPr>
          <p:nvPr/>
        </p:nvSpPr>
        <p:spPr bwMode="auto">
          <a:xfrm>
            <a:off x="8815388" y="1737519"/>
            <a:ext cx="2395305" cy="1079500"/>
          </a:xfrm>
          <a:prstGeom prst="wedgeRectCallout">
            <a:avLst>
              <a:gd name="adj1" fmla="val -110660"/>
              <a:gd name="adj2" fmla="val 59269"/>
            </a:avLst>
          </a:prstGeom>
          <a:solidFill>
            <a:srgbClr val="0070C0"/>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what does the figure look like ?</a:t>
            </a:r>
          </a:p>
        </p:txBody>
      </p:sp>
      <p:sp>
        <p:nvSpPr>
          <p:cNvPr id="9" name="AutoShape 4">
            <a:extLst>
              <a:ext uri="{FF2B5EF4-FFF2-40B4-BE49-F238E27FC236}">
                <a16:creationId xmlns:a16="http://schemas.microsoft.com/office/drawing/2014/main" id="{F23CF908-525E-2E4D-A8FA-7FC8BC1B6A69}"/>
              </a:ext>
            </a:extLst>
          </p:cNvPr>
          <p:cNvSpPr>
            <a:spLocks noChangeArrowheads="1"/>
          </p:cNvSpPr>
          <p:nvPr/>
        </p:nvSpPr>
        <p:spPr bwMode="auto">
          <a:xfrm>
            <a:off x="4934010" y="5751426"/>
            <a:ext cx="5220279" cy="494382"/>
          </a:xfrm>
          <a:prstGeom prst="wedgeRectCallout">
            <a:avLst>
              <a:gd name="adj1" fmla="val 1386"/>
              <a:gd name="adj2" fmla="val -110338"/>
            </a:avLst>
          </a:prstGeom>
          <a:solidFill>
            <a:srgbClr val="FF4F79"/>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 what will happen next?</a:t>
            </a:r>
          </a:p>
        </p:txBody>
      </p:sp>
      <p:sp>
        <p:nvSpPr>
          <p:cNvPr id="10" name="AutoShape 5">
            <a:extLst>
              <a:ext uri="{FF2B5EF4-FFF2-40B4-BE49-F238E27FC236}">
                <a16:creationId xmlns:a16="http://schemas.microsoft.com/office/drawing/2014/main" id="{6F4F6B23-5926-7840-B9A4-56A37131C12B}"/>
              </a:ext>
            </a:extLst>
          </p:cNvPr>
          <p:cNvSpPr>
            <a:spLocks noChangeArrowheads="1"/>
          </p:cNvSpPr>
          <p:nvPr/>
        </p:nvSpPr>
        <p:spPr bwMode="auto">
          <a:xfrm>
            <a:off x="1100253" y="4166902"/>
            <a:ext cx="2185136" cy="1584524"/>
          </a:xfrm>
          <a:prstGeom prst="wedgeRectCallout">
            <a:avLst>
              <a:gd name="adj1" fmla="val 193437"/>
              <a:gd name="adj2" fmla="val -24009"/>
            </a:avLst>
          </a:prstGeom>
          <a:solidFill>
            <a:srgbClr val="EC7206"/>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who could</a:t>
            </a:r>
            <a:br>
              <a:rPr lang="en-GB" altLang="en-US" sz="2000" dirty="0">
                <a:solidFill>
                  <a:schemeClr val="bg1"/>
                </a:solidFill>
                <a:latin typeface="Comic Sans MS" panose="030F0902030302020204" pitchFamily="66" charset="0"/>
              </a:rPr>
            </a:br>
            <a:r>
              <a:rPr lang="en-GB" altLang="en-US" sz="2000" dirty="0">
                <a:solidFill>
                  <a:schemeClr val="bg1"/>
                </a:solidFill>
                <a:latin typeface="Comic Sans MS" panose="030F0902030302020204" pitchFamily="66" charset="0"/>
              </a:rPr>
              <a:t>this mystery</a:t>
            </a:r>
            <a:br>
              <a:rPr lang="en-GB" altLang="en-US" sz="2000" dirty="0">
                <a:solidFill>
                  <a:schemeClr val="bg1"/>
                </a:solidFill>
                <a:latin typeface="Comic Sans MS" panose="030F0902030302020204" pitchFamily="66" charset="0"/>
              </a:rPr>
            </a:br>
            <a:r>
              <a:rPr lang="en-GB" altLang="en-US" sz="2000" dirty="0">
                <a:solidFill>
                  <a:schemeClr val="bg1"/>
                </a:solidFill>
                <a:latin typeface="Comic Sans MS" panose="030F0902030302020204" pitchFamily="66" charset="0"/>
              </a:rPr>
              <a:t>figure be?</a:t>
            </a:r>
          </a:p>
        </p:txBody>
      </p:sp>
      <p:sp>
        <p:nvSpPr>
          <p:cNvPr id="11" name="AutoShape 6">
            <a:extLst>
              <a:ext uri="{FF2B5EF4-FFF2-40B4-BE49-F238E27FC236}">
                <a16:creationId xmlns:a16="http://schemas.microsoft.com/office/drawing/2014/main" id="{890A2B6C-815C-E840-B4BA-F89654C6CDC2}"/>
              </a:ext>
            </a:extLst>
          </p:cNvPr>
          <p:cNvSpPr>
            <a:spLocks noChangeArrowheads="1"/>
          </p:cNvSpPr>
          <p:nvPr/>
        </p:nvSpPr>
        <p:spPr bwMode="auto">
          <a:xfrm>
            <a:off x="1100253" y="1878383"/>
            <a:ext cx="2185136" cy="1523478"/>
          </a:xfrm>
          <a:prstGeom prst="wedgeRectCallout">
            <a:avLst>
              <a:gd name="adj1" fmla="val 133900"/>
              <a:gd name="adj2" fmla="val 62510"/>
            </a:avLst>
          </a:prstGeom>
          <a:solidFill>
            <a:srgbClr val="39AB47"/>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has Robin realised he is being watched?</a:t>
            </a:r>
          </a:p>
        </p:txBody>
      </p:sp>
      <p:sp>
        <p:nvSpPr>
          <p:cNvPr id="13" name="Text Box 7">
            <a:extLst>
              <a:ext uri="{FF2B5EF4-FFF2-40B4-BE49-F238E27FC236}">
                <a16:creationId xmlns:a16="http://schemas.microsoft.com/office/drawing/2014/main" id="{68EEE646-1645-B440-882E-C0365FE03455}"/>
              </a:ext>
            </a:extLst>
          </p:cNvPr>
          <p:cNvSpPr txBox="1">
            <a:spLocks noChangeArrowheads="1"/>
          </p:cNvSpPr>
          <p:nvPr/>
        </p:nvSpPr>
        <p:spPr bwMode="auto">
          <a:xfrm>
            <a:off x="780584" y="592133"/>
            <a:ext cx="95170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dirty="0">
                <a:solidFill>
                  <a:srgbClr val="414042"/>
                </a:solidFill>
                <a:latin typeface="Comic Sans MS" panose="030F0902030302020204" pitchFamily="66" charset="0"/>
              </a:rPr>
              <a:t>A shadowy figure is glimpsed between the trees.</a:t>
            </a:r>
          </a:p>
        </p:txBody>
      </p:sp>
      <p:sp>
        <p:nvSpPr>
          <p:cNvPr id="14" name="AutoShape 3">
            <a:extLst>
              <a:ext uri="{FF2B5EF4-FFF2-40B4-BE49-F238E27FC236}">
                <a16:creationId xmlns:a16="http://schemas.microsoft.com/office/drawing/2014/main" id="{B13462AF-AB98-E945-A902-94D50B9FA9DC}"/>
              </a:ext>
            </a:extLst>
          </p:cNvPr>
          <p:cNvSpPr>
            <a:spLocks noChangeArrowheads="1"/>
          </p:cNvSpPr>
          <p:nvPr/>
        </p:nvSpPr>
        <p:spPr bwMode="auto">
          <a:xfrm>
            <a:off x="8956637" y="3676378"/>
            <a:ext cx="2395305" cy="1079500"/>
          </a:xfrm>
          <a:prstGeom prst="wedgeRectCallout">
            <a:avLst>
              <a:gd name="adj1" fmla="val -120902"/>
              <a:gd name="adj2" fmla="val -28192"/>
            </a:avLst>
          </a:prstGeom>
          <a:solidFill>
            <a:srgbClr val="7030A0"/>
          </a:solidFill>
          <a:ln w="38100" algn="ctr">
            <a:noFill/>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Tell me more…</a:t>
            </a:r>
          </a:p>
          <a:p>
            <a:pPr algn="ctr"/>
            <a:r>
              <a:rPr lang="en-GB" altLang="en-US" sz="2000" dirty="0">
                <a:solidFill>
                  <a:schemeClr val="bg1"/>
                </a:solidFill>
                <a:latin typeface="Comic Sans MS" panose="030F0902030302020204" pitchFamily="66" charset="0"/>
              </a:rPr>
              <a:t>what is the</a:t>
            </a:r>
            <a:br>
              <a:rPr lang="en-GB" altLang="en-US" sz="2000" dirty="0">
                <a:solidFill>
                  <a:schemeClr val="bg1"/>
                </a:solidFill>
                <a:latin typeface="Comic Sans MS" panose="030F0902030302020204" pitchFamily="66" charset="0"/>
              </a:rPr>
            </a:br>
            <a:r>
              <a:rPr lang="en-GB" altLang="en-US" sz="2000" dirty="0">
                <a:solidFill>
                  <a:schemeClr val="bg1"/>
                </a:solidFill>
                <a:latin typeface="Comic Sans MS" panose="030F0902030302020204" pitchFamily="66" charset="0"/>
              </a:rPr>
              <a:t>person holding?</a:t>
            </a:r>
          </a:p>
        </p:txBody>
      </p:sp>
    </p:spTree>
    <p:extLst>
      <p:ext uri="{BB962C8B-B14F-4D97-AF65-F5344CB8AC3E}">
        <p14:creationId xmlns:p14="http://schemas.microsoft.com/office/powerpoint/2010/main" val="182549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9812B95F-BE11-4341-8124-9034867B9521}"/>
              </a:ext>
            </a:extLst>
          </p:cNvPr>
          <p:cNvSpPr>
            <a:spLocks noChangeArrowheads="1"/>
          </p:cNvSpPr>
          <p:nvPr/>
        </p:nvSpPr>
        <p:spPr bwMode="auto">
          <a:xfrm>
            <a:off x="4428074" y="866131"/>
            <a:ext cx="6839366" cy="5372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2000" dirty="0">
                <a:solidFill>
                  <a:srgbClr val="414042"/>
                </a:solidFill>
              </a:rPr>
              <a:t>Marian roamed deep into the woods. Eventually, she found a clearing surrounded by oak trees which would hide her from view. She was tired and hungry, so she sat down to eat the bread and cheese she had brought with her. Suddenly, she heard a twig crack. She leapt up and hid behind a clump of trees, her senses alert for what might happen next, and her sword in her hand. A man appeared and she recognised him right away. This was Robin Hood who had robbed her family. He stared in her direction. Had he seen her?</a:t>
            </a:r>
          </a:p>
          <a:p>
            <a:pPr indent="0" eaLnBrk="1" hangingPunct="1">
              <a:spcBef>
                <a:spcPts val="1000"/>
              </a:spcBef>
            </a:pPr>
            <a:r>
              <a:rPr lang="en-GB" altLang="en-US" sz="2000" dirty="0">
                <a:solidFill>
                  <a:srgbClr val="414042"/>
                </a:solidFill>
              </a:rPr>
              <a:t>“Get back!” she called out, revealing herself and pointing her sword at him, “For if you try to rob me,</a:t>
            </a:r>
            <a:br>
              <a:rPr lang="en-GB" altLang="en-US" sz="2000" dirty="0">
                <a:solidFill>
                  <a:srgbClr val="414042"/>
                </a:solidFill>
              </a:rPr>
            </a:br>
            <a:r>
              <a:rPr lang="en-GB" altLang="en-US" sz="2000" dirty="0">
                <a:solidFill>
                  <a:srgbClr val="414042"/>
                </a:solidFill>
              </a:rPr>
              <a:t>I will kill you.”</a:t>
            </a:r>
          </a:p>
          <a:p>
            <a:pPr indent="0" eaLnBrk="1" hangingPunct="1">
              <a:spcBef>
                <a:spcPts val="1000"/>
              </a:spcBef>
            </a:pPr>
            <a:r>
              <a:rPr lang="en-GB" altLang="en-US" sz="2000" dirty="0">
                <a:solidFill>
                  <a:srgbClr val="414042"/>
                </a:solidFill>
                <a:latin typeface="Comic Sans MS" panose="030F0702030302020204" pitchFamily="66" charset="0"/>
              </a:rPr>
              <a:t>“Steady on, lad,” said Robin. “I am just a</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poor woodsman going about my business.”</a:t>
            </a:r>
            <a:endParaRPr lang="en-GB" altLang="en-US" sz="2000" dirty="0">
              <a:solidFill>
                <a:srgbClr val="414042"/>
              </a:solidFill>
            </a:endParaRPr>
          </a:p>
        </p:txBody>
      </p:sp>
      <p:pic>
        <p:nvPicPr>
          <p:cNvPr id="8" name="Picture 7" descr="Histogram&#10;&#10;Description automatically generated with medium confidence">
            <a:extLst>
              <a:ext uri="{FF2B5EF4-FFF2-40B4-BE49-F238E27FC236}">
                <a16:creationId xmlns:a16="http://schemas.microsoft.com/office/drawing/2014/main" id="{3F50B1AD-6432-DAD6-3D41-25D2D90778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1801">
            <a:off x="9661031" y="4585580"/>
            <a:ext cx="1712026" cy="1712026"/>
          </a:xfrm>
          <a:prstGeom prst="rect">
            <a:avLst/>
          </a:prstGeom>
        </p:spPr>
      </p:pic>
      <p:pic>
        <p:nvPicPr>
          <p:cNvPr id="2" name="Picture 1" descr="A person walking on a path in a forest&#10;&#10;Description automatically generated with low confidence">
            <a:extLst>
              <a:ext uri="{FF2B5EF4-FFF2-40B4-BE49-F238E27FC236}">
                <a16:creationId xmlns:a16="http://schemas.microsoft.com/office/drawing/2014/main" id="{E7A896C6-4E4D-D4D2-80DF-3FCBD608C4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4"/>
          <a:stretch/>
        </p:blipFill>
        <p:spPr>
          <a:xfrm>
            <a:off x="827674" y="941917"/>
            <a:ext cx="3155046" cy="4839059"/>
          </a:xfrm>
          <a:prstGeom prst="rect">
            <a:avLst/>
          </a:prstGeom>
        </p:spPr>
      </p:pic>
    </p:spTree>
    <p:extLst>
      <p:ext uri="{BB962C8B-B14F-4D97-AF65-F5344CB8AC3E}">
        <p14:creationId xmlns:p14="http://schemas.microsoft.com/office/powerpoint/2010/main" val="211406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istogram&#10;&#10;Description automatically generated with medium confidence">
            <a:extLst>
              <a:ext uri="{FF2B5EF4-FFF2-40B4-BE49-F238E27FC236}">
                <a16:creationId xmlns:a16="http://schemas.microsoft.com/office/drawing/2014/main" id="{EB74AA23-4532-1848-9842-41F79F9A67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1801">
            <a:off x="9661031" y="4585580"/>
            <a:ext cx="1712026" cy="1712026"/>
          </a:xfrm>
          <a:prstGeom prst="rect">
            <a:avLst/>
          </a:prstGeom>
        </p:spPr>
      </p:pic>
      <p:sp>
        <p:nvSpPr>
          <p:cNvPr id="12" name="Rectangle 4">
            <a:extLst>
              <a:ext uri="{FF2B5EF4-FFF2-40B4-BE49-F238E27FC236}">
                <a16:creationId xmlns:a16="http://schemas.microsoft.com/office/drawing/2014/main" id="{9812B95F-BE11-4341-8124-9034867B9521}"/>
              </a:ext>
            </a:extLst>
          </p:cNvPr>
          <p:cNvSpPr>
            <a:spLocks noChangeArrowheads="1"/>
          </p:cNvSpPr>
          <p:nvPr/>
        </p:nvSpPr>
        <p:spPr bwMode="auto">
          <a:xfrm>
            <a:off x="4495278" y="676570"/>
            <a:ext cx="6955042" cy="475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800"/>
              </a:spcBef>
            </a:pPr>
            <a:r>
              <a:rPr lang="en-GB" altLang="en-US" sz="2000" dirty="0">
                <a:solidFill>
                  <a:srgbClr val="414042"/>
                </a:solidFill>
                <a:latin typeface="Comic Sans MS" panose="030F0702030302020204" pitchFamily="66" charset="0"/>
              </a:rPr>
              <a:t>“You are not!” said Marian. “You are the outlaw Robin Hood, and I am not afraid of you.”   </a:t>
            </a:r>
          </a:p>
          <a:p>
            <a:pPr indent="0" eaLnBrk="1" hangingPunct="1">
              <a:spcBef>
                <a:spcPts val="800"/>
              </a:spcBef>
            </a:pPr>
            <a:r>
              <a:rPr lang="en-GB" altLang="en-US" sz="2000" dirty="0">
                <a:solidFill>
                  <a:srgbClr val="414042"/>
                </a:solidFill>
              </a:rPr>
              <a:t>Seeing her sword pointing straight at him, Robin drew his own sword. He only intended to push hers away, but she began advancing towards him, leaving him no option but to fight back. And fight they did. Robin could not believe how swift and nimble this young lad was with the sword and he was impressed by how fast and skilful he was, for he still had not recognised Marian and this angered her even more.</a:t>
            </a:r>
          </a:p>
          <a:p>
            <a:pPr indent="0" eaLnBrk="1" hangingPunct="1">
              <a:spcBef>
                <a:spcPts val="800"/>
              </a:spcBef>
            </a:pPr>
            <a:r>
              <a:rPr lang="en-GB" altLang="en-US" sz="2000" dirty="0">
                <a:solidFill>
                  <a:srgbClr val="414042"/>
                </a:solidFill>
              </a:rPr>
              <a:t>Eventually, she dropped her sword and pushed Robin away by his shoulders. </a:t>
            </a:r>
          </a:p>
          <a:p>
            <a:pPr indent="0" eaLnBrk="1" hangingPunct="1">
              <a:spcBef>
                <a:spcPts val="800"/>
              </a:spcBef>
            </a:pPr>
            <a:r>
              <a:rPr lang="en-GB" altLang="en-US" sz="2000" dirty="0">
                <a:solidFill>
                  <a:srgbClr val="414042"/>
                </a:solidFill>
              </a:rPr>
              <a:t>“You are a skilled swordsman, lad,” said Robin.</a:t>
            </a:r>
            <a:br>
              <a:rPr lang="en-GB" altLang="en-US" sz="2000" dirty="0">
                <a:solidFill>
                  <a:srgbClr val="414042"/>
                </a:solidFill>
              </a:rPr>
            </a:br>
            <a:r>
              <a:rPr lang="en-GB" altLang="en-US" sz="2000" dirty="0">
                <a:solidFill>
                  <a:srgbClr val="414042"/>
                </a:solidFill>
              </a:rPr>
              <a:t>You could be of use to me here in the forest.”</a:t>
            </a:r>
          </a:p>
          <a:p>
            <a:pPr indent="0" eaLnBrk="1" hangingPunct="1">
              <a:spcBef>
                <a:spcPts val="500"/>
              </a:spcBef>
            </a:pPr>
            <a:r>
              <a:rPr lang="en-GB" altLang="en-US" sz="2000" dirty="0">
                <a:solidFill>
                  <a:srgbClr val="414042"/>
                </a:solidFill>
              </a:rPr>
              <a:t>  </a:t>
            </a:r>
          </a:p>
        </p:txBody>
      </p:sp>
      <p:sp>
        <p:nvSpPr>
          <p:cNvPr id="6" name="TextBox 5">
            <a:extLst>
              <a:ext uri="{FF2B5EF4-FFF2-40B4-BE49-F238E27FC236}">
                <a16:creationId xmlns:a16="http://schemas.microsoft.com/office/drawing/2014/main" id="{3E3C7460-3106-5674-88C5-E1C94D2544C4}"/>
              </a:ext>
            </a:extLst>
          </p:cNvPr>
          <p:cNvSpPr txBox="1"/>
          <p:nvPr/>
        </p:nvSpPr>
        <p:spPr>
          <a:xfrm>
            <a:off x="766716" y="5466548"/>
            <a:ext cx="9049872" cy="984885"/>
          </a:xfrm>
          <a:prstGeom prst="rect">
            <a:avLst/>
          </a:prstGeom>
          <a:noFill/>
        </p:spPr>
        <p:txBody>
          <a:bodyPr wrap="square" rtlCol="0">
            <a:spAutoFit/>
          </a:bodyPr>
          <a:lstStyle/>
          <a:p>
            <a:pPr indent="0" eaLnBrk="1" hangingPunct="1">
              <a:spcBef>
                <a:spcPts val="800"/>
              </a:spcBef>
            </a:pPr>
            <a:r>
              <a:rPr lang="en-GB" altLang="en-US" sz="2000" dirty="0">
                <a:solidFill>
                  <a:srgbClr val="414042"/>
                </a:solidFill>
                <a:latin typeface="Comic Sans MS" panose="030F0702030302020204" pitchFamily="66" charset="0"/>
              </a:rPr>
              <a:t>Marian took off her hat and looked straight into his face. Robin smiled.</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“Welcome to Sherwood Forest, Marian,” he said.</a:t>
            </a:r>
          </a:p>
          <a:p>
            <a:endParaRPr lang="en-GB" dirty="0"/>
          </a:p>
        </p:txBody>
      </p:sp>
      <p:pic>
        <p:nvPicPr>
          <p:cNvPr id="8" name="Picture 7" descr="A person walking on a path in a forest&#10;&#10;Description automatically generated with low confidence">
            <a:extLst>
              <a:ext uri="{FF2B5EF4-FFF2-40B4-BE49-F238E27FC236}">
                <a16:creationId xmlns:a16="http://schemas.microsoft.com/office/drawing/2014/main" id="{41AEBC97-169D-4F44-8578-AC1D7D461D4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
          <a:stretch/>
        </p:blipFill>
        <p:spPr>
          <a:xfrm>
            <a:off x="868314" y="822053"/>
            <a:ext cx="3236684" cy="4349387"/>
          </a:xfrm>
          <a:prstGeom prst="rect">
            <a:avLst/>
          </a:prstGeom>
        </p:spPr>
      </p:pic>
    </p:spTree>
    <p:extLst>
      <p:ext uri="{BB962C8B-B14F-4D97-AF65-F5344CB8AC3E}">
        <p14:creationId xmlns:p14="http://schemas.microsoft.com/office/powerpoint/2010/main" val="55738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E55EFB0-B271-3A4D-8BB8-7D206DD9E601}"/>
              </a:ext>
            </a:extLst>
          </p:cNvPr>
          <p:cNvSpPr txBox="1">
            <a:spLocks noChangeArrowheads="1"/>
          </p:cNvSpPr>
          <p:nvPr/>
        </p:nvSpPr>
        <p:spPr bwMode="auto">
          <a:xfrm>
            <a:off x="2964367" y="789341"/>
            <a:ext cx="8038170"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eaLnBrk="0" hangingPunct="0">
              <a:spcBef>
                <a:spcPts val="1000"/>
              </a:spcBef>
            </a:pPr>
            <a:r>
              <a:rPr lang="en-GB" altLang="en-US" sz="2000" dirty="0">
                <a:solidFill>
                  <a:srgbClr val="3E3F41"/>
                </a:solidFill>
                <a:latin typeface="Comic Sans MS" panose="030F0902030302020204" pitchFamily="66" charset="0"/>
              </a:rPr>
              <a:t>Look at the ‘bare bones’ of the story so far. Work with a partner to place them in the order in which they occurred in the story (the first one is done for you).</a:t>
            </a:r>
          </a:p>
        </p:txBody>
      </p:sp>
      <p:sp>
        <p:nvSpPr>
          <p:cNvPr id="4" name="Text Box 5">
            <a:extLst>
              <a:ext uri="{FF2B5EF4-FFF2-40B4-BE49-F238E27FC236}">
                <a16:creationId xmlns:a16="http://schemas.microsoft.com/office/drawing/2014/main" id="{91EC7421-3BC7-7E43-8333-2BEBB20B7F3E}"/>
              </a:ext>
            </a:extLst>
          </p:cNvPr>
          <p:cNvSpPr txBox="1">
            <a:spLocks noChangeArrowheads="1"/>
          </p:cNvSpPr>
          <p:nvPr/>
        </p:nvSpPr>
        <p:spPr bwMode="auto">
          <a:xfrm>
            <a:off x="1122556" y="482323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Marian, disguised as a boy, met Robin in the forest and they fought.</a:t>
            </a:r>
          </a:p>
        </p:txBody>
      </p:sp>
      <p:sp>
        <p:nvSpPr>
          <p:cNvPr id="5" name="Text Box 6">
            <a:extLst>
              <a:ext uri="{FF2B5EF4-FFF2-40B4-BE49-F238E27FC236}">
                <a16:creationId xmlns:a16="http://schemas.microsoft.com/office/drawing/2014/main" id="{3A8B36C0-D48E-D249-BCC4-5C77443F5E5E}"/>
              </a:ext>
            </a:extLst>
          </p:cNvPr>
          <p:cNvSpPr txBox="1">
            <a:spLocks noChangeArrowheads="1"/>
          </p:cNvSpPr>
          <p:nvPr/>
        </p:nvSpPr>
        <p:spPr bwMode="auto">
          <a:xfrm>
            <a:off x="1122556" y="331710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Marian ran away to Sherwood Forest when her parents wanted her to marry.</a:t>
            </a:r>
          </a:p>
        </p:txBody>
      </p:sp>
      <p:sp>
        <p:nvSpPr>
          <p:cNvPr id="6" name="Text Box 7">
            <a:extLst>
              <a:ext uri="{FF2B5EF4-FFF2-40B4-BE49-F238E27FC236}">
                <a16:creationId xmlns:a16="http://schemas.microsoft.com/office/drawing/2014/main" id="{84774007-C777-3A4D-850A-E966C6D6D250}"/>
              </a:ext>
            </a:extLst>
          </p:cNvPr>
          <p:cNvSpPr txBox="1">
            <a:spLocks noChangeArrowheads="1"/>
          </p:cNvSpPr>
          <p:nvPr/>
        </p:nvSpPr>
        <p:spPr bwMode="auto">
          <a:xfrm>
            <a:off x="1122556" y="5827325"/>
            <a:ext cx="9879981" cy="382053"/>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He took his bow and arrow and went to live in Sherwood Forest.</a:t>
            </a:r>
          </a:p>
        </p:txBody>
      </p:sp>
      <p:sp>
        <p:nvSpPr>
          <p:cNvPr id="7" name="Text Box 8">
            <a:extLst>
              <a:ext uri="{FF2B5EF4-FFF2-40B4-BE49-F238E27FC236}">
                <a16:creationId xmlns:a16="http://schemas.microsoft.com/office/drawing/2014/main" id="{60E3E92B-75E7-8245-B64E-C2FFA90F0120}"/>
              </a:ext>
            </a:extLst>
          </p:cNvPr>
          <p:cNvSpPr txBox="1">
            <a:spLocks noChangeArrowheads="1"/>
          </p:cNvSpPr>
          <p:nvPr/>
        </p:nvSpPr>
        <p:spPr bwMode="auto">
          <a:xfrm>
            <a:off x="1122556" y="381914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One day, he stopped Lord </a:t>
            </a:r>
            <a:r>
              <a:rPr lang="en-GB" altLang="en-US" sz="1900" dirty="0" err="1">
                <a:solidFill>
                  <a:srgbClr val="3E3F41"/>
                </a:solidFill>
                <a:latin typeface="Comic Sans MS" panose="030F0902030302020204" pitchFamily="66" charset="0"/>
              </a:rPr>
              <a:t>Fitzwalter’s</a:t>
            </a:r>
            <a:r>
              <a:rPr lang="en-GB" altLang="en-US" sz="1900" dirty="0">
                <a:solidFill>
                  <a:srgbClr val="3E3F41"/>
                </a:solidFill>
                <a:latin typeface="Comic Sans MS" panose="030F0902030302020204" pitchFamily="66" charset="0"/>
              </a:rPr>
              <a:t> coach and took his gold.</a:t>
            </a:r>
          </a:p>
        </p:txBody>
      </p:sp>
      <p:sp>
        <p:nvSpPr>
          <p:cNvPr id="8" name="Text Box 9">
            <a:extLst>
              <a:ext uri="{FF2B5EF4-FFF2-40B4-BE49-F238E27FC236}">
                <a16:creationId xmlns:a16="http://schemas.microsoft.com/office/drawing/2014/main" id="{AA355F34-AC63-BF45-ACD5-4953F39838F4}"/>
              </a:ext>
            </a:extLst>
          </p:cNvPr>
          <p:cNvSpPr txBox="1">
            <a:spLocks noChangeArrowheads="1"/>
          </p:cNvSpPr>
          <p:nvPr/>
        </p:nvSpPr>
        <p:spPr bwMode="auto">
          <a:xfrm>
            <a:off x="1143310" y="2313013"/>
            <a:ext cx="9858642"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Sheriff of Nottingham discovered the identity of Robin Hood.</a:t>
            </a:r>
          </a:p>
        </p:txBody>
      </p:sp>
      <p:sp>
        <p:nvSpPr>
          <p:cNvPr id="9" name="Text Box 10">
            <a:extLst>
              <a:ext uri="{FF2B5EF4-FFF2-40B4-BE49-F238E27FC236}">
                <a16:creationId xmlns:a16="http://schemas.microsoft.com/office/drawing/2014/main" id="{D43F9CF4-2787-ED47-8E2E-0CE4B745D541}"/>
              </a:ext>
            </a:extLst>
          </p:cNvPr>
          <p:cNvSpPr txBox="1">
            <a:spLocks noChangeArrowheads="1"/>
          </p:cNvSpPr>
          <p:nvPr/>
        </p:nvSpPr>
        <p:spPr bwMode="auto">
          <a:xfrm>
            <a:off x="1122556" y="432119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He stole from the rich and gave the money to the poor.</a:t>
            </a:r>
          </a:p>
        </p:txBody>
      </p:sp>
      <p:sp>
        <p:nvSpPr>
          <p:cNvPr id="10" name="Text Box 11">
            <a:extLst>
              <a:ext uri="{FF2B5EF4-FFF2-40B4-BE49-F238E27FC236}">
                <a16:creationId xmlns:a16="http://schemas.microsoft.com/office/drawing/2014/main" id="{CBDF0EE8-3611-B34D-B34F-B976FC14E778}"/>
              </a:ext>
            </a:extLst>
          </p:cNvPr>
          <p:cNvSpPr txBox="1">
            <a:spLocks noChangeArrowheads="1"/>
          </p:cNvSpPr>
          <p:nvPr/>
        </p:nvSpPr>
        <p:spPr bwMode="auto">
          <a:xfrm>
            <a:off x="1122556" y="532528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Lady Marian </a:t>
            </a:r>
            <a:r>
              <a:rPr lang="en-GB" altLang="en-US" sz="1900" dirty="0" err="1">
                <a:solidFill>
                  <a:srgbClr val="3E3F41"/>
                </a:solidFill>
                <a:latin typeface="Comic Sans MS" panose="030F0902030302020204" pitchFamily="66" charset="0"/>
              </a:rPr>
              <a:t>Fitzwalter</a:t>
            </a:r>
            <a:r>
              <a:rPr lang="en-GB" altLang="en-US" sz="1900" dirty="0">
                <a:solidFill>
                  <a:srgbClr val="3E3F41"/>
                </a:solidFill>
                <a:latin typeface="Comic Sans MS" panose="030F0902030302020204" pitchFamily="66" charset="0"/>
              </a:rPr>
              <a:t> slapped Robin’s face.</a:t>
            </a:r>
          </a:p>
        </p:txBody>
      </p:sp>
      <p:sp>
        <p:nvSpPr>
          <p:cNvPr id="11" name="Text Box 12">
            <a:extLst>
              <a:ext uri="{FF2B5EF4-FFF2-40B4-BE49-F238E27FC236}">
                <a16:creationId xmlns:a16="http://schemas.microsoft.com/office/drawing/2014/main" id="{2285409D-04FA-0A4E-A202-DF6DEE134196}"/>
              </a:ext>
            </a:extLst>
          </p:cNvPr>
          <p:cNvSpPr txBox="1">
            <a:spLocks noChangeArrowheads="1"/>
          </p:cNvSpPr>
          <p:nvPr/>
        </p:nvSpPr>
        <p:spPr bwMode="auto">
          <a:xfrm>
            <a:off x="1122556" y="281505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They were evenly matched. Marian removed her disguise and Robin welcomed her. </a:t>
            </a:r>
          </a:p>
        </p:txBody>
      </p:sp>
      <p:grpSp>
        <p:nvGrpSpPr>
          <p:cNvPr id="13" name="Group 12">
            <a:extLst>
              <a:ext uri="{FF2B5EF4-FFF2-40B4-BE49-F238E27FC236}">
                <a16:creationId xmlns:a16="http://schemas.microsoft.com/office/drawing/2014/main" id="{1F4D779F-B2E0-F04F-8E06-CCC3980B5CDC}"/>
              </a:ext>
            </a:extLst>
          </p:cNvPr>
          <p:cNvGrpSpPr/>
          <p:nvPr/>
        </p:nvGrpSpPr>
        <p:grpSpPr>
          <a:xfrm>
            <a:off x="607429" y="519801"/>
            <a:ext cx="1949917" cy="1618768"/>
            <a:chOff x="540522" y="488459"/>
            <a:chExt cx="2400184" cy="1992567"/>
          </a:xfrm>
        </p:grpSpPr>
        <p:sp>
          <p:nvSpPr>
            <p:cNvPr id="14" name="Rectangle 13">
              <a:extLst>
                <a:ext uri="{FF2B5EF4-FFF2-40B4-BE49-F238E27FC236}">
                  <a16:creationId xmlns:a16="http://schemas.microsoft.com/office/drawing/2014/main" id="{75FF3757-5B46-F94B-A704-9375D56DDB18}"/>
                </a:ext>
              </a:extLst>
            </p:cNvPr>
            <p:cNvSpPr/>
            <p:nvPr/>
          </p:nvSpPr>
          <p:spPr>
            <a:xfrm>
              <a:off x="540522" y="512984"/>
              <a:ext cx="2400184"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pic>
          <p:nvPicPr>
            <p:cNvPr id="15" name="Picture 14" descr="A close-up of a book&#10;&#10;Description automatically generated with medium confidence">
              <a:extLst>
                <a:ext uri="{FF2B5EF4-FFF2-40B4-BE49-F238E27FC236}">
                  <a16:creationId xmlns:a16="http://schemas.microsoft.com/office/drawing/2014/main" id="{425103C4-0FDF-8A4F-8C74-A21763801C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3182" y="1757227"/>
              <a:ext cx="1943657" cy="591210"/>
            </a:xfrm>
            <a:prstGeom prst="rect">
              <a:avLst/>
            </a:prstGeom>
          </p:spPr>
        </p:pic>
        <p:sp>
          <p:nvSpPr>
            <p:cNvPr id="16" name="Rectangle 15">
              <a:extLst>
                <a:ext uri="{FF2B5EF4-FFF2-40B4-BE49-F238E27FC236}">
                  <a16:creationId xmlns:a16="http://schemas.microsoft.com/office/drawing/2014/main" id="{9D432FBC-D478-7A48-AF79-BF8D2CA8E375}"/>
                </a:ext>
              </a:extLst>
            </p:cNvPr>
            <p:cNvSpPr/>
            <p:nvPr/>
          </p:nvSpPr>
          <p:spPr>
            <a:xfrm>
              <a:off x="540522" y="488459"/>
              <a:ext cx="2400184" cy="19925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3F9431D1-E5F5-5C4A-AD4E-DA216884C841}"/>
                </a:ext>
              </a:extLst>
            </p:cNvPr>
            <p:cNvSpPr txBox="1"/>
            <p:nvPr/>
          </p:nvSpPr>
          <p:spPr>
            <a:xfrm>
              <a:off x="649318" y="984570"/>
              <a:ext cx="2291387" cy="1000347"/>
            </a:xfrm>
            <a:prstGeom prst="rect">
              <a:avLst/>
            </a:prstGeom>
            <a:noFill/>
          </p:spPr>
          <p:txBody>
            <a:bodyPr wrap="square">
              <a:noAutofit/>
            </a:bodyPr>
            <a:lstStyle/>
            <a:p>
              <a:pPr lvl="0" fontAlgn="base">
                <a:spcBef>
                  <a:spcPct val="20000"/>
                </a:spcBef>
                <a:spcAft>
                  <a:spcPct val="0"/>
                </a:spcAft>
              </a:pPr>
              <a:r>
                <a:rPr lang="en-GB" altLang="en-US" sz="1200" dirty="0">
                  <a:solidFill>
                    <a:srgbClr val="343433"/>
                  </a:solidFill>
                  <a:latin typeface="Comic Sans MS" panose="030F0702030302020204" pitchFamily="66" charset="0"/>
                  <a:cs typeface="Arial" panose="020B0604020202020204" pitchFamily="34" charset="0"/>
                </a:rPr>
                <a:t>Write a summary of the section in no more then 100 words.</a:t>
              </a:r>
            </a:p>
          </p:txBody>
        </p:sp>
      </p:grpSp>
    </p:spTree>
    <p:extLst>
      <p:ext uri="{BB962C8B-B14F-4D97-AF65-F5344CB8AC3E}">
        <p14:creationId xmlns:p14="http://schemas.microsoft.com/office/powerpoint/2010/main" val="12441896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E55EFB0-B271-3A4D-8BB8-7D206DD9E601}"/>
              </a:ext>
            </a:extLst>
          </p:cNvPr>
          <p:cNvSpPr txBox="1">
            <a:spLocks noChangeArrowheads="1"/>
          </p:cNvSpPr>
          <p:nvPr/>
        </p:nvSpPr>
        <p:spPr bwMode="auto">
          <a:xfrm>
            <a:off x="2964367" y="789341"/>
            <a:ext cx="8038170"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eaLnBrk="0" hangingPunct="0">
              <a:spcBef>
                <a:spcPts val="1000"/>
              </a:spcBef>
            </a:pPr>
            <a:r>
              <a:rPr lang="en-GB" altLang="en-US" sz="2000" dirty="0">
                <a:solidFill>
                  <a:srgbClr val="3E3F41"/>
                </a:solidFill>
                <a:latin typeface="Comic Sans MS" panose="030F0902030302020204" pitchFamily="66" charset="0"/>
              </a:rPr>
              <a:t>Look at the ‘bare bones’ of the story so far. Work with a partner to place them in the order in which they occurred in the story.</a:t>
            </a:r>
          </a:p>
          <a:p>
            <a:pPr eaLnBrk="0" hangingPunct="0">
              <a:spcBef>
                <a:spcPts val="1000"/>
              </a:spcBef>
            </a:pPr>
            <a:r>
              <a:rPr lang="en-GB" altLang="en-US" sz="2000" dirty="0">
                <a:solidFill>
                  <a:srgbClr val="3E3F41"/>
                </a:solidFill>
                <a:latin typeface="Comic Sans MS" panose="030F0902030302020204" pitchFamily="66" charset="0"/>
              </a:rPr>
              <a:t>Write a 100 word summary of the story in your own words.</a:t>
            </a:r>
          </a:p>
        </p:txBody>
      </p:sp>
      <p:sp>
        <p:nvSpPr>
          <p:cNvPr id="4" name="Text Box 5">
            <a:extLst>
              <a:ext uri="{FF2B5EF4-FFF2-40B4-BE49-F238E27FC236}">
                <a16:creationId xmlns:a16="http://schemas.microsoft.com/office/drawing/2014/main" id="{91EC7421-3BC7-7E43-8333-2BEBB20B7F3E}"/>
              </a:ext>
            </a:extLst>
          </p:cNvPr>
          <p:cNvSpPr txBox="1">
            <a:spLocks noChangeArrowheads="1"/>
          </p:cNvSpPr>
          <p:nvPr/>
        </p:nvSpPr>
        <p:spPr bwMode="auto">
          <a:xfrm>
            <a:off x="1122556" y="482323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Marian ran away to Sherwood Forest when her parents wanted her to marry.</a:t>
            </a:r>
          </a:p>
        </p:txBody>
      </p:sp>
      <p:sp>
        <p:nvSpPr>
          <p:cNvPr id="5" name="Text Box 6">
            <a:extLst>
              <a:ext uri="{FF2B5EF4-FFF2-40B4-BE49-F238E27FC236}">
                <a16:creationId xmlns:a16="http://schemas.microsoft.com/office/drawing/2014/main" id="{3A8B36C0-D48E-D249-BCC4-5C77443F5E5E}"/>
              </a:ext>
            </a:extLst>
          </p:cNvPr>
          <p:cNvSpPr txBox="1">
            <a:spLocks noChangeArrowheads="1"/>
          </p:cNvSpPr>
          <p:nvPr/>
        </p:nvSpPr>
        <p:spPr bwMode="auto">
          <a:xfrm>
            <a:off x="1122556" y="331710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He stole from the rich and gave the money to the poor.</a:t>
            </a:r>
          </a:p>
        </p:txBody>
      </p:sp>
      <p:sp>
        <p:nvSpPr>
          <p:cNvPr id="6" name="Text Box 7">
            <a:extLst>
              <a:ext uri="{FF2B5EF4-FFF2-40B4-BE49-F238E27FC236}">
                <a16:creationId xmlns:a16="http://schemas.microsoft.com/office/drawing/2014/main" id="{84774007-C777-3A4D-850A-E966C6D6D250}"/>
              </a:ext>
            </a:extLst>
          </p:cNvPr>
          <p:cNvSpPr txBox="1">
            <a:spLocks noChangeArrowheads="1"/>
          </p:cNvSpPr>
          <p:nvPr/>
        </p:nvSpPr>
        <p:spPr bwMode="auto">
          <a:xfrm>
            <a:off x="1122556" y="5827325"/>
            <a:ext cx="9879981" cy="382053"/>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They were evenly matched. Marian removed her disguise and Robin welcomed her. </a:t>
            </a:r>
          </a:p>
        </p:txBody>
      </p:sp>
      <p:sp>
        <p:nvSpPr>
          <p:cNvPr id="7" name="Text Box 8">
            <a:extLst>
              <a:ext uri="{FF2B5EF4-FFF2-40B4-BE49-F238E27FC236}">
                <a16:creationId xmlns:a16="http://schemas.microsoft.com/office/drawing/2014/main" id="{60E3E92B-75E7-8245-B64E-C2FFA90F0120}"/>
              </a:ext>
            </a:extLst>
          </p:cNvPr>
          <p:cNvSpPr txBox="1">
            <a:spLocks noChangeArrowheads="1"/>
          </p:cNvSpPr>
          <p:nvPr/>
        </p:nvSpPr>
        <p:spPr bwMode="auto">
          <a:xfrm>
            <a:off x="1122556" y="381914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One day, he stopped Lord </a:t>
            </a:r>
            <a:r>
              <a:rPr lang="en-GB" altLang="en-US" sz="1900" dirty="0" err="1">
                <a:solidFill>
                  <a:srgbClr val="3E3F41"/>
                </a:solidFill>
                <a:latin typeface="Comic Sans MS" panose="030F0902030302020204" pitchFamily="66" charset="0"/>
              </a:rPr>
              <a:t>Fitzwalter’s</a:t>
            </a:r>
            <a:r>
              <a:rPr lang="en-GB" altLang="en-US" sz="1900" dirty="0">
                <a:solidFill>
                  <a:srgbClr val="3E3F41"/>
                </a:solidFill>
                <a:latin typeface="Comic Sans MS" panose="030F0902030302020204" pitchFamily="66" charset="0"/>
              </a:rPr>
              <a:t> coach and took his gold.</a:t>
            </a:r>
          </a:p>
        </p:txBody>
      </p:sp>
      <p:sp>
        <p:nvSpPr>
          <p:cNvPr id="8" name="Text Box 9">
            <a:extLst>
              <a:ext uri="{FF2B5EF4-FFF2-40B4-BE49-F238E27FC236}">
                <a16:creationId xmlns:a16="http://schemas.microsoft.com/office/drawing/2014/main" id="{AA355F34-AC63-BF45-ACD5-4953F39838F4}"/>
              </a:ext>
            </a:extLst>
          </p:cNvPr>
          <p:cNvSpPr txBox="1">
            <a:spLocks noChangeArrowheads="1"/>
          </p:cNvSpPr>
          <p:nvPr/>
        </p:nvSpPr>
        <p:spPr bwMode="auto">
          <a:xfrm>
            <a:off x="1143310" y="2313013"/>
            <a:ext cx="9858642"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The Sheriff of Nottingham discovered the identity of Robin Hood.</a:t>
            </a:r>
          </a:p>
        </p:txBody>
      </p:sp>
      <p:sp>
        <p:nvSpPr>
          <p:cNvPr id="9" name="Text Box 10">
            <a:extLst>
              <a:ext uri="{FF2B5EF4-FFF2-40B4-BE49-F238E27FC236}">
                <a16:creationId xmlns:a16="http://schemas.microsoft.com/office/drawing/2014/main" id="{D43F9CF4-2787-ED47-8E2E-0CE4B745D541}"/>
              </a:ext>
            </a:extLst>
          </p:cNvPr>
          <p:cNvSpPr txBox="1">
            <a:spLocks noChangeArrowheads="1"/>
          </p:cNvSpPr>
          <p:nvPr/>
        </p:nvSpPr>
        <p:spPr bwMode="auto">
          <a:xfrm>
            <a:off x="1122556" y="432119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Lady Marian </a:t>
            </a:r>
            <a:r>
              <a:rPr lang="en-GB" altLang="en-US" sz="1900" dirty="0" err="1">
                <a:solidFill>
                  <a:srgbClr val="3E3F41"/>
                </a:solidFill>
                <a:latin typeface="Comic Sans MS" panose="030F0902030302020204" pitchFamily="66" charset="0"/>
              </a:rPr>
              <a:t>Fitzwalter</a:t>
            </a:r>
            <a:r>
              <a:rPr lang="en-GB" altLang="en-US" sz="1900" dirty="0">
                <a:solidFill>
                  <a:srgbClr val="3E3F41"/>
                </a:solidFill>
                <a:latin typeface="Comic Sans MS" panose="030F0902030302020204" pitchFamily="66" charset="0"/>
              </a:rPr>
              <a:t> slapped Robin’s face.</a:t>
            </a:r>
          </a:p>
        </p:txBody>
      </p:sp>
      <p:sp>
        <p:nvSpPr>
          <p:cNvPr id="10" name="Text Box 11">
            <a:extLst>
              <a:ext uri="{FF2B5EF4-FFF2-40B4-BE49-F238E27FC236}">
                <a16:creationId xmlns:a16="http://schemas.microsoft.com/office/drawing/2014/main" id="{CBDF0EE8-3611-B34D-B34F-B976FC14E778}"/>
              </a:ext>
            </a:extLst>
          </p:cNvPr>
          <p:cNvSpPr txBox="1">
            <a:spLocks noChangeArrowheads="1"/>
          </p:cNvSpPr>
          <p:nvPr/>
        </p:nvSpPr>
        <p:spPr bwMode="auto">
          <a:xfrm>
            <a:off x="1122556" y="5325283"/>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Marian, disguised as a boy, met Robin in the forest and they fought.</a:t>
            </a:r>
          </a:p>
        </p:txBody>
      </p:sp>
      <p:sp>
        <p:nvSpPr>
          <p:cNvPr id="11" name="Text Box 12">
            <a:extLst>
              <a:ext uri="{FF2B5EF4-FFF2-40B4-BE49-F238E27FC236}">
                <a16:creationId xmlns:a16="http://schemas.microsoft.com/office/drawing/2014/main" id="{2285409D-04FA-0A4E-A202-DF6DEE134196}"/>
              </a:ext>
            </a:extLst>
          </p:cNvPr>
          <p:cNvSpPr txBox="1">
            <a:spLocks noChangeArrowheads="1"/>
          </p:cNvSpPr>
          <p:nvPr/>
        </p:nvSpPr>
        <p:spPr bwMode="auto">
          <a:xfrm>
            <a:off x="1122556" y="2815058"/>
            <a:ext cx="9879981" cy="382052"/>
          </a:xfrm>
          <a:prstGeom prst="rect">
            <a:avLst/>
          </a:prstGeom>
          <a:noFill/>
          <a:ln w="28575">
            <a:solidFill>
              <a:srgbClr val="0070C0"/>
            </a:solidFill>
            <a:miter lim="800000"/>
            <a:headEnd/>
            <a:tailEnd/>
          </a:ln>
          <a:effectLst/>
        </p:spPr>
        <p:txBody>
          <a:bodyPr>
            <a:noAutofit/>
          </a:bodyPr>
          <a:lstStyle/>
          <a:p>
            <a:pPr eaLnBrk="0" hangingPunct="0">
              <a:spcBef>
                <a:spcPct val="50000"/>
              </a:spcBef>
            </a:pPr>
            <a:r>
              <a:rPr lang="en-GB" altLang="en-US" sz="1900" dirty="0">
                <a:solidFill>
                  <a:srgbClr val="3E3F41"/>
                </a:solidFill>
                <a:latin typeface="Comic Sans MS" panose="030F0902030302020204" pitchFamily="66" charset="0"/>
              </a:rPr>
              <a:t>He took his bow and arrow and went to live in Sherwood Forest.</a:t>
            </a:r>
          </a:p>
        </p:txBody>
      </p:sp>
      <p:grpSp>
        <p:nvGrpSpPr>
          <p:cNvPr id="13" name="Group 12">
            <a:extLst>
              <a:ext uri="{FF2B5EF4-FFF2-40B4-BE49-F238E27FC236}">
                <a16:creationId xmlns:a16="http://schemas.microsoft.com/office/drawing/2014/main" id="{1F4D779F-B2E0-F04F-8E06-CCC3980B5CDC}"/>
              </a:ext>
            </a:extLst>
          </p:cNvPr>
          <p:cNvGrpSpPr/>
          <p:nvPr/>
        </p:nvGrpSpPr>
        <p:grpSpPr>
          <a:xfrm>
            <a:off x="607429" y="519801"/>
            <a:ext cx="1949917" cy="1618768"/>
            <a:chOff x="540522" y="488459"/>
            <a:chExt cx="2400184" cy="1992567"/>
          </a:xfrm>
        </p:grpSpPr>
        <p:sp>
          <p:nvSpPr>
            <p:cNvPr id="14" name="Rectangle 13">
              <a:extLst>
                <a:ext uri="{FF2B5EF4-FFF2-40B4-BE49-F238E27FC236}">
                  <a16:creationId xmlns:a16="http://schemas.microsoft.com/office/drawing/2014/main" id="{75FF3757-5B46-F94B-A704-9375D56DDB18}"/>
                </a:ext>
              </a:extLst>
            </p:cNvPr>
            <p:cNvSpPr/>
            <p:nvPr/>
          </p:nvSpPr>
          <p:spPr>
            <a:xfrm>
              <a:off x="540522" y="512984"/>
              <a:ext cx="2400184"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pic>
          <p:nvPicPr>
            <p:cNvPr id="15" name="Picture 14" descr="A close-up of a book&#10;&#10;Description automatically generated with medium confidence">
              <a:extLst>
                <a:ext uri="{FF2B5EF4-FFF2-40B4-BE49-F238E27FC236}">
                  <a16:creationId xmlns:a16="http://schemas.microsoft.com/office/drawing/2014/main" id="{425103C4-0FDF-8A4F-8C74-A21763801C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3182" y="1757227"/>
              <a:ext cx="1943657" cy="591210"/>
            </a:xfrm>
            <a:prstGeom prst="rect">
              <a:avLst/>
            </a:prstGeom>
          </p:spPr>
        </p:pic>
        <p:sp>
          <p:nvSpPr>
            <p:cNvPr id="16" name="Rectangle 15">
              <a:extLst>
                <a:ext uri="{FF2B5EF4-FFF2-40B4-BE49-F238E27FC236}">
                  <a16:creationId xmlns:a16="http://schemas.microsoft.com/office/drawing/2014/main" id="{9D432FBC-D478-7A48-AF79-BF8D2CA8E375}"/>
                </a:ext>
              </a:extLst>
            </p:cNvPr>
            <p:cNvSpPr/>
            <p:nvPr/>
          </p:nvSpPr>
          <p:spPr>
            <a:xfrm>
              <a:off x="540522" y="488459"/>
              <a:ext cx="2400184" cy="19925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3F9431D1-E5F5-5C4A-AD4E-DA216884C841}"/>
                </a:ext>
              </a:extLst>
            </p:cNvPr>
            <p:cNvSpPr txBox="1"/>
            <p:nvPr/>
          </p:nvSpPr>
          <p:spPr>
            <a:xfrm>
              <a:off x="649318" y="984570"/>
              <a:ext cx="2291387" cy="1000347"/>
            </a:xfrm>
            <a:prstGeom prst="rect">
              <a:avLst/>
            </a:prstGeom>
            <a:noFill/>
          </p:spPr>
          <p:txBody>
            <a:bodyPr wrap="square">
              <a:noAutofit/>
            </a:bodyPr>
            <a:lstStyle/>
            <a:p>
              <a:pPr lvl="0" fontAlgn="base">
                <a:spcBef>
                  <a:spcPct val="20000"/>
                </a:spcBef>
                <a:spcAft>
                  <a:spcPct val="0"/>
                </a:spcAft>
              </a:pPr>
              <a:r>
                <a:rPr lang="en-GB" altLang="en-US" sz="1200" dirty="0">
                  <a:solidFill>
                    <a:srgbClr val="343433"/>
                  </a:solidFill>
                  <a:latin typeface="Comic Sans MS" panose="030F0702030302020204" pitchFamily="66" charset="0"/>
                  <a:cs typeface="Arial" panose="020B0604020202020204" pitchFamily="34" charset="0"/>
                </a:rPr>
                <a:t>Write a summary of the section in no more then 100 words.</a:t>
              </a:r>
            </a:p>
          </p:txBody>
        </p:sp>
      </p:grpSp>
    </p:spTree>
    <p:extLst>
      <p:ext uri="{BB962C8B-B14F-4D97-AF65-F5344CB8AC3E}">
        <p14:creationId xmlns:p14="http://schemas.microsoft.com/office/powerpoint/2010/main" val="25954062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Text Box 2">
            <a:extLst>
              <a:ext uri="{FF2B5EF4-FFF2-40B4-BE49-F238E27FC236}">
                <a16:creationId xmlns:a16="http://schemas.microsoft.com/office/drawing/2014/main" id="{8C5340A6-12F5-CF42-8422-628592E77E19}"/>
              </a:ext>
            </a:extLst>
          </p:cNvPr>
          <p:cNvSpPr txBox="1">
            <a:spLocks noChangeArrowheads="1"/>
          </p:cNvSpPr>
          <p:nvPr/>
        </p:nvSpPr>
        <p:spPr bwMode="auto">
          <a:xfrm>
            <a:off x="682702" y="574983"/>
            <a:ext cx="1079562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sz="1700" dirty="0">
                <a:solidFill>
                  <a:srgbClr val="3E3F41"/>
                </a:solidFill>
                <a:latin typeface="Comic Sans MS" panose="030F0902030302020204" pitchFamily="66" charset="0"/>
              </a:rPr>
              <a:t>The author uses carefully chosen verbs to precisely show the reader how characters act, speak and think. Find synonyms for the following verbs and see if any others work as well as the author’s choices.</a:t>
            </a:r>
          </a:p>
        </p:txBody>
      </p:sp>
      <p:graphicFrame>
        <p:nvGraphicFramePr>
          <p:cNvPr id="8" name="Group 54">
            <a:extLst>
              <a:ext uri="{FF2B5EF4-FFF2-40B4-BE49-F238E27FC236}">
                <a16:creationId xmlns:a16="http://schemas.microsoft.com/office/drawing/2014/main" id="{7867385F-E715-EC4C-BC1C-65C33EFC21BE}"/>
              </a:ext>
            </a:extLst>
          </p:cNvPr>
          <p:cNvGraphicFramePr>
            <a:graphicFrameLocks noGrp="1"/>
          </p:cNvGraphicFramePr>
          <p:nvPr>
            <p:extLst>
              <p:ext uri="{D42A27DB-BD31-4B8C-83A1-F6EECF244321}">
                <p14:modId xmlns:p14="http://schemas.microsoft.com/office/powerpoint/2010/main" val="4049806883"/>
              </p:ext>
            </p:extLst>
          </p:nvPr>
        </p:nvGraphicFramePr>
        <p:xfrm>
          <a:off x="810960" y="1323278"/>
          <a:ext cx="10539103" cy="4959736"/>
        </p:xfrm>
        <a:graphic>
          <a:graphicData uri="http://schemas.openxmlformats.org/drawingml/2006/table">
            <a:tbl>
              <a:tblPr/>
              <a:tblGrid>
                <a:gridCol w="6467069">
                  <a:extLst>
                    <a:ext uri="{9D8B030D-6E8A-4147-A177-3AD203B41FA5}">
                      <a16:colId xmlns:a16="http://schemas.microsoft.com/office/drawing/2014/main" val="3478498635"/>
                    </a:ext>
                  </a:extLst>
                </a:gridCol>
                <a:gridCol w="4072034">
                  <a:extLst>
                    <a:ext uri="{9D8B030D-6E8A-4147-A177-3AD203B41FA5}">
                      <a16:colId xmlns:a16="http://schemas.microsoft.com/office/drawing/2014/main" val="1179351878"/>
                    </a:ext>
                  </a:extLst>
                </a:gridCol>
              </a:tblGrid>
              <a:tr h="38841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Verb</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Alternatives</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880585406"/>
                  </a:ext>
                </a:extLst>
              </a:tr>
              <a:tr h="388413">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Prince John has </a:t>
                      </a:r>
                      <a:r>
                        <a:rPr kumimoji="0" lang="en-GB" altLang="en-US" sz="1700" b="0" i="0" u="sng" strike="noStrike" cap="none" normalizeH="0" baseline="0" dirty="0">
                          <a:ln>
                            <a:noFill/>
                          </a:ln>
                          <a:solidFill>
                            <a:srgbClr val="C00000"/>
                          </a:solidFill>
                          <a:effectLst/>
                          <a:latin typeface="Comic Sans MS" panose="030F0902030302020204" pitchFamily="66" charset="0"/>
                          <a:cs typeface="Times New Roman" panose="02020603050405020304" pitchFamily="18" charset="0"/>
                        </a:rPr>
                        <a:t>seized</a:t>
                      </a:r>
                      <a:r>
                        <a:rPr kumimoji="0" lang="en-GB" altLang="en-US" sz="1700" b="0" i="0" u="none" strike="noStrike" cap="none" normalizeH="0" baseline="0" dirty="0">
                          <a:ln>
                            <a:noFill/>
                          </a:ln>
                          <a:solidFill>
                            <a:srgbClr val="39AB47"/>
                          </a:solidFill>
                          <a:effectLst/>
                          <a:latin typeface="Comic Sans MS" panose="030F0902030302020204" pitchFamily="66" charset="0"/>
                          <a:cs typeface="Times New Roman" panose="02020603050405020304" pitchFamily="18" charset="0"/>
                        </a:rPr>
                        <a:t> </a:t>
                      </a:r>
                      <a:r>
                        <a:rPr kumimoji="0" lang="en-GB" altLang="en-US" sz="17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the throne</a:t>
                      </a:r>
                      <a:r>
                        <a:rPr kumimoji="0" lang="en-GB" altLang="en-US" sz="1700" b="0" i="0" u="none" strike="noStrike" cap="none" normalizeH="0" baseline="0" dirty="0">
                          <a:ln>
                            <a:noFill/>
                          </a:ln>
                          <a:solidFill>
                            <a:srgbClr val="414042"/>
                          </a:solidFill>
                          <a:effectLst/>
                          <a:latin typeface="Comic Sans MS" panose="030F0902030302020204" pitchFamily="66" charset="0"/>
                        </a:rPr>
                        <a:t> </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000000"/>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55223736"/>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he </a:t>
                      </a:r>
                      <a:r>
                        <a:rPr kumimoji="0" lang="en-GB" altLang="en-US" sz="1700" b="0" i="0" u="sng" strike="noStrike" cap="none" normalizeH="0" baseline="0" dirty="0">
                          <a:ln>
                            <a:noFill/>
                          </a:ln>
                          <a:solidFill>
                            <a:srgbClr val="C00000"/>
                          </a:solidFill>
                          <a:effectLst/>
                          <a:latin typeface="Comic Sans MS" panose="030F0902030302020204" pitchFamily="66" charset="0"/>
                        </a:rPr>
                        <a:t>decided</a:t>
                      </a:r>
                      <a:r>
                        <a:rPr kumimoji="0" lang="en-GB" altLang="en-US" sz="1700" b="0" i="0" u="none" strike="noStrike" cap="none" normalizeH="0" baseline="0" dirty="0">
                          <a:ln>
                            <a:noFill/>
                          </a:ln>
                          <a:solidFill>
                            <a:srgbClr val="414042"/>
                          </a:solidFill>
                          <a:effectLst/>
                          <a:latin typeface="Comic Sans MS" panose="030F0902030302020204" pitchFamily="66" charset="0"/>
                        </a:rPr>
                        <a:t> to send one of his men disguised in village clothes </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43926496"/>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the Sheriff </a:t>
                      </a:r>
                      <a:r>
                        <a:rPr kumimoji="0" lang="en-GB" altLang="en-US" sz="1700" b="0" i="0" u="sng" strike="noStrike" cap="none" normalizeH="0" baseline="0" dirty="0">
                          <a:ln>
                            <a:noFill/>
                          </a:ln>
                          <a:solidFill>
                            <a:srgbClr val="C00000"/>
                          </a:solidFill>
                          <a:effectLst/>
                          <a:latin typeface="Comic Sans MS" panose="030F0902030302020204" pitchFamily="66" charset="0"/>
                        </a:rPr>
                        <a:t>gathered</a:t>
                      </a:r>
                      <a:r>
                        <a:rPr kumimoji="0" lang="en-GB" altLang="en-US" sz="1700" b="0" i="0" u="none" strike="noStrike" cap="none" normalizeH="0" baseline="0" dirty="0">
                          <a:ln>
                            <a:noFill/>
                          </a:ln>
                          <a:solidFill>
                            <a:srgbClr val="414042"/>
                          </a:solidFill>
                          <a:effectLst/>
                          <a:latin typeface="Comic Sans MS" panose="030F0902030302020204" pitchFamily="66" charset="0"/>
                        </a:rPr>
                        <a:t> his men ready to ride to Locksley Castle</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678586"/>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the Sheriff </a:t>
                      </a:r>
                      <a:r>
                        <a:rPr kumimoji="0" lang="en-GB" altLang="en-US" sz="1700" b="0" i="0" u="sng" strike="noStrike" cap="none" normalizeH="0" baseline="0" dirty="0">
                          <a:ln>
                            <a:noFill/>
                          </a:ln>
                          <a:solidFill>
                            <a:srgbClr val="C00000"/>
                          </a:solidFill>
                          <a:effectLst/>
                          <a:latin typeface="Comic Sans MS" panose="030F0902030302020204" pitchFamily="66" charset="0"/>
                        </a:rPr>
                        <a:t>snarled</a:t>
                      </a:r>
                      <a:r>
                        <a:rPr kumimoji="0" lang="en-GB" altLang="en-US" sz="1700" b="0" i="0" u="none" strike="noStrike" cap="none" normalizeH="0" baseline="0" dirty="0">
                          <a:ln>
                            <a:noFill/>
                          </a:ln>
                          <a:solidFill>
                            <a:srgbClr val="414042"/>
                          </a:solidFill>
                          <a:effectLst/>
                          <a:latin typeface="Comic Sans MS" panose="030F0902030302020204" pitchFamily="66" charset="0"/>
                        </a:rPr>
                        <a:t> his orders at his men</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51108193"/>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I will not </a:t>
                      </a:r>
                      <a:r>
                        <a:rPr kumimoji="0" lang="en-GB" altLang="en-US" sz="1700" b="0" i="0" u="sng" strike="noStrike" cap="none" normalizeH="0" baseline="0" dirty="0">
                          <a:ln>
                            <a:noFill/>
                          </a:ln>
                          <a:solidFill>
                            <a:srgbClr val="C00000"/>
                          </a:solidFill>
                          <a:effectLst/>
                          <a:latin typeface="Comic Sans MS" panose="030F0902030302020204" pitchFamily="66" charset="0"/>
                        </a:rPr>
                        <a:t>reveal</a:t>
                      </a:r>
                      <a:r>
                        <a:rPr kumimoji="0" lang="en-GB" altLang="en-US" sz="1700" b="0" i="0" u="none" strike="noStrike" cap="none" normalizeH="0" baseline="0" dirty="0">
                          <a:ln>
                            <a:noFill/>
                          </a:ln>
                          <a:solidFill>
                            <a:srgbClr val="39AB47"/>
                          </a:solidFill>
                          <a:effectLst/>
                          <a:latin typeface="Comic Sans MS" panose="030F0902030302020204" pitchFamily="66" charset="0"/>
                        </a:rPr>
                        <a:t> </a:t>
                      </a:r>
                      <a:r>
                        <a:rPr kumimoji="0" lang="en-GB" altLang="en-US" sz="1700" b="0" i="0" u="none" strike="noStrike" cap="none" normalizeH="0" baseline="0" dirty="0">
                          <a:ln>
                            <a:noFill/>
                          </a:ln>
                          <a:solidFill>
                            <a:srgbClr val="414042"/>
                          </a:solidFill>
                          <a:effectLst/>
                          <a:latin typeface="Comic Sans MS" panose="030F0902030302020204" pitchFamily="66" charset="0"/>
                        </a:rPr>
                        <a:t>my exact location to keep you all safe </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96661538"/>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Robin </a:t>
                      </a:r>
                      <a:r>
                        <a:rPr kumimoji="0" lang="en-GB" altLang="en-US" sz="1700" b="0" i="0" u="sng" strike="noStrike" cap="none" normalizeH="0" baseline="0" dirty="0">
                          <a:ln>
                            <a:noFill/>
                          </a:ln>
                          <a:solidFill>
                            <a:srgbClr val="C00000"/>
                          </a:solidFill>
                          <a:effectLst/>
                          <a:latin typeface="Comic Sans MS" panose="030F0902030302020204" pitchFamily="66" charset="0"/>
                        </a:rPr>
                        <a:t>slipped</a:t>
                      </a:r>
                      <a:r>
                        <a:rPr kumimoji="0" lang="en-GB" altLang="en-US" sz="1700" b="0" i="0" u="none" strike="noStrike" cap="none" normalizeH="0" baseline="0" dirty="0">
                          <a:ln>
                            <a:noFill/>
                          </a:ln>
                          <a:solidFill>
                            <a:srgbClr val="414042"/>
                          </a:solidFill>
                          <a:effectLst/>
                          <a:latin typeface="Comic Sans MS" panose="030F0902030302020204" pitchFamily="66" charset="0"/>
                        </a:rPr>
                        <a:t> behind the sprawling branches</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92928250"/>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“Please do not harm us,” he </a:t>
                      </a:r>
                      <a:r>
                        <a:rPr kumimoji="0" lang="en-GB" altLang="en-US" sz="1700" b="0" i="0" u="sng" strike="noStrike" cap="none" normalizeH="0" baseline="0" dirty="0">
                          <a:ln>
                            <a:noFill/>
                          </a:ln>
                          <a:solidFill>
                            <a:srgbClr val="C00000"/>
                          </a:solidFill>
                          <a:effectLst/>
                          <a:latin typeface="Comic Sans MS" panose="030F0902030302020204" pitchFamily="66" charset="0"/>
                        </a:rPr>
                        <a:t>pleaded</a:t>
                      </a:r>
                      <a:endParaRPr kumimoji="0" lang="en-GB" altLang="en-US" sz="1700" b="0" i="0" u="none" strike="noStrike" cap="none" normalizeH="0" baseline="0" dirty="0">
                        <a:ln>
                          <a:noFill/>
                        </a:ln>
                        <a:solidFill>
                          <a:srgbClr val="C00000"/>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49646202"/>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the man’s daughter </a:t>
                      </a:r>
                      <a:r>
                        <a:rPr kumimoji="0" lang="en-GB" altLang="en-US" sz="1700" b="0" i="0" u="sng" strike="noStrike" cap="none" normalizeH="0" baseline="0" dirty="0">
                          <a:ln>
                            <a:noFill/>
                          </a:ln>
                          <a:solidFill>
                            <a:srgbClr val="C00000"/>
                          </a:solidFill>
                          <a:effectLst/>
                          <a:latin typeface="Comic Sans MS" panose="030F0902030302020204" pitchFamily="66" charset="0"/>
                        </a:rPr>
                        <a:t>jumped</a:t>
                      </a:r>
                      <a:r>
                        <a:rPr kumimoji="0" lang="en-GB" altLang="en-US" sz="1700" b="0" i="0" u="none" strike="noStrike" cap="none" normalizeH="0" baseline="0" dirty="0">
                          <a:ln>
                            <a:noFill/>
                          </a:ln>
                          <a:solidFill>
                            <a:srgbClr val="414042"/>
                          </a:solidFill>
                          <a:effectLst/>
                          <a:latin typeface="Comic Sans MS" panose="030F0902030302020204" pitchFamily="66" charset="0"/>
                        </a:rPr>
                        <a:t> down from the carriage </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1972918"/>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“Take that, you knave!” she </a:t>
                      </a:r>
                      <a:r>
                        <a:rPr kumimoji="0" lang="en-GB" altLang="en-US" sz="1700" b="0" i="0" u="sng" strike="noStrike" cap="none" normalizeH="0" baseline="0" dirty="0">
                          <a:ln>
                            <a:noFill/>
                          </a:ln>
                          <a:solidFill>
                            <a:srgbClr val="C00000"/>
                          </a:solidFill>
                          <a:effectLst/>
                          <a:latin typeface="Comic Sans MS" panose="030F0902030302020204" pitchFamily="66" charset="0"/>
                        </a:rPr>
                        <a:t>cried</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84547526"/>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she </a:t>
                      </a:r>
                      <a:r>
                        <a:rPr kumimoji="0" lang="en-GB" altLang="en-US" sz="1700" b="0" i="0" u="sng" strike="noStrike" cap="none" normalizeH="0" baseline="0" dirty="0">
                          <a:ln>
                            <a:noFill/>
                          </a:ln>
                          <a:solidFill>
                            <a:srgbClr val="C00000"/>
                          </a:solidFill>
                          <a:effectLst/>
                          <a:latin typeface="Comic Sans MS" panose="030F0902030302020204" pitchFamily="66" charset="0"/>
                        </a:rPr>
                        <a:t>disguised</a:t>
                      </a:r>
                      <a:r>
                        <a:rPr kumimoji="0" lang="en-GB" altLang="en-US" sz="1700" b="0" i="0" u="none" strike="noStrike" cap="none" normalizeH="0" baseline="0" dirty="0">
                          <a:ln>
                            <a:noFill/>
                          </a:ln>
                          <a:solidFill>
                            <a:srgbClr val="414042"/>
                          </a:solidFill>
                          <a:effectLst/>
                          <a:latin typeface="Comic Sans MS" panose="030F0902030302020204" pitchFamily="66" charset="0"/>
                        </a:rPr>
                        <a:t> herself in boys’ clothes</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2921000"/>
                  </a:ext>
                </a:extLst>
              </a:tr>
              <a:tr h="418291">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902030302020204" pitchFamily="66" charset="0"/>
                        </a:rPr>
                        <a:t>Marian </a:t>
                      </a:r>
                      <a:r>
                        <a:rPr kumimoji="0" lang="en-GB" altLang="en-US" sz="1700" b="0" i="0" u="sng" strike="noStrike" cap="none" normalizeH="0" baseline="0" dirty="0">
                          <a:ln>
                            <a:noFill/>
                          </a:ln>
                          <a:solidFill>
                            <a:srgbClr val="C00000"/>
                          </a:solidFill>
                          <a:effectLst/>
                          <a:latin typeface="Comic Sans MS" panose="030F0902030302020204" pitchFamily="66" charset="0"/>
                        </a:rPr>
                        <a:t>revealed</a:t>
                      </a:r>
                      <a:r>
                        <a:rPr kumimoji="0" lang="en-GB" altLang="en-US" sz="1700" b="0" i="0" u="none" strike="noStrike" cap="none" normalizeH="0" baseline="0" dirty="0">
                          <a:ln>
                            <a:noFill/>
                          </a:ln>
                          <a:solidFill>
                            <a:srgbClr val="414042"/>
                          </a:solidFill>
                          <a:effectLst/>
                          <a:latin typeface="Comic Sans MS" panose="030F0902030302020204" pitchFamily="66" charset="0"/>
                        </a:rPr>
                        <a:t> herself</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3624531"/>
                  </a:ext>
                </a:extLst>
              </a:tr>
            </a:tbl>
          </a:graphicData>
        </a:graphic>
      </p:graphicFrame>
    </p:spTree>
    <p:extLst>
      <p:ext uri="{BB962C8B-B14F-4D97-AF65-F5344CB8AC3E}">
        <p14:creationId xmlns:p14="http://schemas.microsoft.com/office/powerpoint/2010/main" val="2695470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491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a:t>
            </a:r>
            <a:r>
              <a:rPr lang="en-GB" altLang="ja-JP" sz="1600" i="1" dirty="0">
                <a:solidFill>
                  <a:srgbClr val="414042"/>
                </a:solidFill>
                <a:ea typeface="MS PGothic" panose="020B0600070205080204" pitchFamily="34" charset="-128"/>
              </a:rPr>
              <a:t>How did the writer</a:t>
            </a:r>
            <a:br>
              <a:rPr lang="en-GB" altLang="ja-JP" sz="1600" i="1" dirty="0">
                <a:solidFill>
                  <a:srgbClr val="414042"/>
                </a:solidFill>
                <a:ea typeface="MS PGothic" panose="020B0600070205080204" pitchFamily="34" charset="-128"/>
              </a:rPr>
            </a:br>
            <a:r>
              <a:rPr lang="en-GB" altLang="ja-JP" sz="1600" i="1" dirty="0">
                <a:solidFill>
                  <a:srgbClr val="414042"/>
                </a:solidFill>
                <a:ea typeface="MS PGothic" panose="020B0600070205080204" pitchFamily="34" charset="-128"/>
              </a:rPr>
              <a:t>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 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 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424542" y="654977"/>
            <a:ext cx="11348357"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Tree>
    <p:extLst>
      <p:ext uri="{BB962C8B-B14F-4D97-AF65-F5344CB8AC3E}">
        <p14:creationId xmlns:p14="http://schemas.microsoft.com/office/powerpoint/2010/main" val="35008040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4C6EBC0-788C-B64F-A3F8-88498DE8F690}"/>
              </a:ext>
            </a:extLst>
          </p:cNvPr>
          <p:cNvGrpSpPr/>
          <p:nvPr/>
        </p:nvGrpSpPr>
        <p:grpSpPr>
          <a:xfrm>
            <a:off x="742724" y="1997360"/>
            <a:ext cx="5903940" cy="2254242"/>
            <a:chOff x="107067" y="942715"/>
            <a:chExt cx="6783980" cy="2590261"/>
          </a:xfrm>
        </p:grpSpPr>
        <p:pic>
          <p:nvPicPr>
            <p:cNvPr id="16" name="Picture 11">
              <a:extLst>
                <a:ext uri="{FF2B5EF4-FFF2-40B4-BE49-F238E27FC236}">
                  <a16:creationId xmlns:a16="http://schemas.microsoft.com/office/drawing/2014/main" id="{794E199D-F831-C14D-AC29-D52F10D7741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47051" y="1446381"/>
              <a:ext cx="5543996" cy="208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8DCD05D3-7578-4449-B3F0-2BCAE37B64B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774836" y="942715"/>
              <a:ext cx="1678394" cy="1678394"/>
            </a:xfrm>
            <a:prstGeom prst="ellipse">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4">
              <a:extLst>
                <a:ext uri="{FF2B5EF4-FFF2-40B4-BE49-F238E27FC236}">
                  <a16:creationId xmlns:a16="http://schemas.microsoft.com/office/drawing/2014/main" id="{BC995E50-0DDE-8741-AFD7-B1586DE97F2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20768164" flipH="1">
              <a:off x="107067" y="1129817"/>
              <a:ext cx="1676866" cy="1676863"/>
            </a:xfrm>
            <a:prstGeom prst="ellipse">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grpSp>
      <p:sp>
        <p:nvSpPr>
          <p:cNvPr id="8" name="Text Box 2">
            <a:extLst>
              <a:ext uri="{FF2B5EF4-FFF2-40B4-BE49-F238E27FC236}">
                <a16:creationId xmlns:a16="http://schemas.microsoft.com/office/drawing/2014/main" id="{4A1F6629-E547-F644-B1A6-EF272AF1CDA0}"/>
              </a:ext>
            </a:extLst>
          </p:cNvPr>
          <p:cNvSpPr txBox="1">
            <a:spLocks noChangeArrowheads="1"/>
          </p:cNvSpPr>
          <p:nvPr/>
        </p:nvSpPr>
        <p:spPr bwMode="auto">
          <a:xfrm>
            <a:off x="2603017" y="585569"/>
            <a:ext cx="8473862" cy="1234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dirty="0">
                <a:solidFill>
                  <a:srgbClr val="414042"/>
                </a:solidFill>
                <a:latin typeface="Comic Sans MS" panose="030F0902030302020204" pitchFamily="66" charset="0"/>
                <a:cs typeface="Arial" panose="020B0604020202020204" pitchFamily="34" charset="0"/>
              </a:rPr>
              <a:t>The author has used speech to show the characters and move the story on.</a:t>
            </a:r>
          </a:p>
          <a:p>
            <a:pPr>
              <a:spcBef>
                <a:spcPts val="1000"/>
              </a:spcBef>
            </a:pPr>
            <a:r>
              <a:rPr lang="en-GB" altLang="en-US" dirty="0">
                <a:solidFill>
                  <a:srgbClr val="414042"/>
                </a:solidFill>
                <a:latin typeface="Comic Sans MS" panose="030F0902030302020204" pitchFamily="66" charset="0"/>
                <a:cs typeface="Arial" panose="020B0604020202020204" pitchFamily="34" charset="0"/>
              </a:rPr>
              <a:t>Re-read some of the examples of speech and see if you can spot where the inverted commas would go. What would come either before or after the words being spoken?</a:t>
            </a:r>
          </a:p>
        </p:txBody>
      </p:sp>
      <p:pic>
        <p:nvPicPr>
          <p:cNvPr id="10" name="Picture 10">
            <a:extLst>
              <a:ext uri="{FF2B5EF4-FFF2-40B4-BE49-F238E27FC236}">
                <a16:creationId xmlns:a16="http://schemas.microsoft.com/office/drawing/2014/main" id="{24193704-5367-424F-9183-96DA7DB2C9CB}"/>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9761332" y="2068586"/>
            <a:ext cx="1678393" cy="1678393"/>
          </a:xfrm>
          <a:prstGeom prst="ellipse">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AutoShape 12">
            <a:extLst>
              <a:ext uri="{FF2B5EF4-FFF2-40B4-BE49-F238E27FC236}">
                <a16:creationId xmlns:a16="http://schemas.microsoft.com/office/drawing/2014/main" id="{757E8D2D-77AE-DF4B-8962-B299130FC463}"/>
              </a:ext>
            </a:extLst>
          </p:cNvPr>
          <p:cNvSpPr>
            <a:spLocks noChangeArrowheads="1"/>
          </p:cNvSpPr>
          <p:nvPr/>
        </p:nvSpPr>
        <p:spPr bwMode="auto">
          <a:xfrm>
            <a:off x="6974419" y="2161649"/>
            <a:ext cx="2459158" cy="1456418"/>
          </a:xfrm>
          <a:prstGeom prst="wedgeRectCallout">
            <a:avLst>
              <a:gd name="adj1" fmla="val 72925"/>
              <a:gd name="adj2" fmla="val 3067"/>
            </a:avLst>
          </a:prstGeom>
          <a:solidFill>
            <a:srgbClr val="0070C0"/>
          </a:solidFill>
          <a:ln w="9525">
            <a:noFill/>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My lord, kindly</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alight from your coach, if</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you please.</a:t>
            </a:r>
          </a:p>
        </p:txBody>
      </p:sp>
      <p:sp>
        <p:nvSpPr>
          <p:cNvPr id="12" name="AutoShape 13">
            <a:extLst>
              <a:ext uri="{FF2B5EF4-FFF2-40B4-BE49-F238E27FC236}">
                <a16:creationId xmlns:a16="http://schemas.microsoft.com/office/drawing/2014/main" id="{DD1C95FC-EFCC-604D-882D-EC61E5CB6D86}"/>
              </a:ext>
            </a:extLst>
          </p:cNvPr>
          <p:cNvSpPr>
            <a:spLocks noChangeArrowheads="1"/>
          </p:cNvSpPr>
          <p:nvPr/>
        </p:nvSpPr>
        <p:spPr bwMode="auto">
          <a:xfrm>
            <a:off x="7318004" y="4572675"/>
            <a:ext cx="3193203" cy="1456418"/>
          </a:xfrm>
          <a:prstGeom prst="wedgeRectCallout">
            <a:avLst>
              <a:gd name="adj1" fmla="val -100031"/>
              <a:gd name="adj2" fmla="val -139377"/>
            </a:avLst>
          </a:prstGeom>
          <a:solidFill>
            <a:srgbClr val="EC7206"/>
          </a:solidFill>
          <a:ln w="9525">
            <a:noFill/>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Please take this purse</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of gold and jewels, but</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I beg you, please</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do not harm us.</a:t>
            </a:r>
          </a:p>
        </p:txBody>
      </p:sp>
      <p:grpSp>
        <p:nvGrpSpPr>
          <p:cNvPr id="17" name="Group 16">
            <a:extLst>
              <a:ext uri="{FF2B5EF4-FFF2-40B4-BE49-F238E27FC236}">
                <a16:creationId xmlns:a16="http://schemas.microsoft.com/office/drawing/2014/main" id="{03759207-6659-4341-A7EE-C74A68FCA998}"/>
              </a:ext>
            </a:extLst>
          </p:cNvPr>
          <p:cNvGrpSpPr/>
          <p:nvPr/>
        </p:nvGrpSpPr>
        <p:grpSpPr>
          <a:xfrm>
            <a:off x="632591" y="585569"/>
            <a:ext cx="1679603" cy="1234692"/>
            <a:chOff x="540522" y="488459"/>
            <a:chExt cx="2067450" cy="1519802"/>
          </a:xfrm>
        </p:grpSpPr>
        <p:sp>
          <p:nvSpPr>
            <p:cNvPr id="20" name="Rectangle 19">
              <a:extLst>
                <a:ext uri="{FF2B5EF4-FFF2-40B4-BE49-F238E27FC236}">
                  <a16:creationId xmlns:a16="http://schemas.microsoft.com/office/drawing/2014/main" id="{9664B64B-AFA9-AC4E-8543-176644208CC9}"/>
                </a:ext>
              </a:extLst>
            </p:cNvPr>
            <p:cNvSpPr/>
            <p:nvPr/>
          </p:nvSpPr>
          <p:spPr>
            <a:xfrm>
              <a:off x="540522" y="488459"/>
              <a:ext cx="2067450" cy="151980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D1AFA00-F9E3-1940-B546-931CC69024C5}"/>
                </a:ext>
              </a:extLst>
            </p:cNvPr>
            <p:cNvSpPr txBox="1"/>
            <p:nvPr/>
          </p:nvSpPr>
          <p:spPr>
            <a:xfrm>
              <a:off x="682616" y="643982"/>
              <a:ext cx="1925356" cy="1058612"/>
            </a:xfrm>
            <a:prstGeom prst="rect">
              <a:avLst/>
            </a:prstGeom>
            <a:noFill/>
          </p:spPr>
          <p:txBody>
            <a:bodyPr wrap="square">
              <a:noAutofit/>
            </a:bodyPr>
            <a:lstStyle/>
            <a:p>
              <a:pPr lvl="0" fontAlgn="base">
                <a:spcBef>
                  <a:spcPct val="20000"/>
                </a:spcBef>
                <a:spcAft>
                  <a:spcPct val="0"/>
                </a:spcAft>
              </a:pPr>
              <a:r>
                <a:rPr lang="en-GB" altLang="en-US" sz="1200" dirty="0">
                  <a:solidFill>
                    <a:srgbClr val="343433"/>
                  </a:solidFill>
                  <a:latin typeface="Comic Sans MS" panose="030F0702030302020204" pitchFamily="66" charset="0"/>
                  <a:cs typeface="Arial" panose="020B0604020202020204" pitchFamily="34" charset="0"/>
                </a:rPr>
                <a:t>Identify inverted commas and other punctuation to indicate direct speech.</a:t>
              </a:r>
            </a:p>
          </p:txBody>
        </p:sp>
      </p:grpSp>
      <p:sp>
        <p:nvSpPr>
          <p:cNvPr id="14" name="AutoShape 14">
            <a:extLst>
              <a:ext uri="{FF2B5EF4-FFF2-40B4-BE49-F238E27FC236}">
                <a16:creationId xmlns:a16="http://schemas.microsoft.com/office/drawing/2014/main" id="{CF84B379-7DCC-EC45-BC94-C75E780033B8}"/>
              </a:ext>
            </a:extLst>
          </p:cNvPr>
          <p:cNvSpPr>
            <a:spLocks noChangeArrowheads="1"/>
          </p:cNvSpPr>
          <p:nvPr/>
        </p:nvSpPr>
        <p:spPr bwMode="auto">
          <a:xfrm>
            <a:off x="1509132" y="4572675"/>
            <a:ext cx="2854887" cy="1456418"/>
          </a:xfrm>
          <a:prstGeom prst="wedgeRectCallout">
            <a:avLst>
              <a:gd name="adj1" fmla="val -39530"/>
              <a:gd name="adj2" fmla="val -100381"/>
            </a:avLst>
          </a:prstGeom>
          <a:solidFill>
            <a:srgbClr val="39AB47"/>
          </a:solidFill>
          <a:ln w="9525">
            <a:noFill/>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Take that, you knave! How dare you? If I had my sword, I would fight you to the death!</a:t>
            </a:r>
          </a:p>
        </p:txBody>
      </p:sp>
      <p:sp>
        <p:nvSpPr>
          <p:cNvPr id="4" name="AutoShape 13">
            <a:extLst>
              <a:ext uri="{FF2B5EF4-FFF2-40B4-BE49-F238E27FC236}">
                <a16:creationId xmlns:a16="http://schemas.microsoft.com/office/drawing/2014/main" id="{8448FCE3-B98E-B485-690C-1E9A848E16FF}"/>
              </a:ext>
            </a:extLst>
          </p:cNvPr>
          <p:cNvSpPr>
            <a:spLocks noChangeArrowheads="1"/>
          </p:cNvSpPr>
          <p:nvPr/>
        </p:nvSpPr>
        <p:spPr bwMode="auto">
          <a:xfrm>
            <a:off x="4873997" y="4673143"/>
            <a:ext cx="2250193" cy="1355592"/>
          </a:xfrm>
          <a:prstGeom prst="wedgeRectCallout">
            <a:avLst>
              <a:gd name="adj1" fmla="val -43073"/>
              <a:gd name="adj2" fmla="val -111021"/>
            </a:avLst>
          </a:prstGeom>
          <a:solidFill>
            <a:srgbClr val="EC7206"/>
          </a:solidFill>
          <a:ln w="9525">
            <a:noFill/>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Marian, what are you thinking?</a:t>
            </a:r>
          </a:p>
        </p:txBody>
      </p:sp>
    </p:spTree>
    <p:extLst>
      <p:ext uri="{BB962C8B-B14F-4D97-AF65-F5344CB8AC3E}">
        <p14:creationId xmlns:p14="http://schemas.microsoft.com/office/powerpoint/2010/main" val="167690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78BDFD45-2347-6D44-BED9-8425696D341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92855" y="3689650"/>
            <a:ext cx="4767966" cy="1795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ubtitle 2">
            <a:extLst>
              <a:ext uri="{FF2B5EF4-FFF2-40B4-BE49-F238E27FC236}">
                <a16:creationId xmlns:a16="http://schemas.microsoft.com/office/drawing/2014/main" id="{681D913B-F4E6-E748-A845-B18774BAC1C8}"/>
              </a:ext>
            </a:extLst>
          </p:cNvPr>
          <p:cNvSpPr txBox="1">
            <a:spLocks/>
          </p:cNvSpPr>
          <p:nvPr/>
        </p:nvSpPr>
        <p:spPr>
          <a:xfrm>
            <a:off x="0" y="62635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Collect and Classify</a:t>
            </a:r>
          </a:p>
        </p:txBody>
      </p:sp>
      <p:sp>
        <p:nvSpPr>
          <p:cNvPr id="18" name="Text Box 5">
            <a:extLst>
              <a:ext uri="{FF2B5EF4-FFF2-40B4-BE49-F238E27FC236}">
                <a16:creationId xmlns:a16="http://schemas.microsoft.com/office/drawing/2014/main" id="{4307F121-6B21-8340-AB3D-ACA8C36958C9}"/>
              </a:ext>
            </a:extLst>
          </p:cNvPr>
          <p:cNvSpPr txBox="1">
            <a:spLocks noChangeArrowheads="1"/>
          </p:cNvSpPr>
          <p:nvPr/>
        </p:nvSpPr>
        <p:spPr bwMode="auto">
          <a:xfrm>
            <a:off x="936703" y="1373106"/>
            <a:ext cx="10318594" cy="5155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9525">
              <a:spcBef>
                <a:spcPts val="1000"/>
              </a:spcBef>
            </a:pPr>
            <a:r>
              <a:rPr lang="en-GB" altLang="en-US" dirty="0">
                <a:solidFill>
                  <a:srgbClr val="0070C0"/>
                </a:solidFill>
                <a:latin typeface="Comic Sans MS" panose="030F0902030302020204" pitchFamily="66" charset="0"/>
              </a:rPr>
              <a:t>Highlight all the inverted commas (speech marks) in this text. Check that they are following the rules – e.g. enclosing all the spoken words. Look at the words outside the inverted commas and discuss with a partner what their function is.</a:t>
            </a:r>
          </a:p>
          <a:p>
            <a:pPr>
              <a:spcBef>
                <a:spcPts val="1000"/>
              </a:spcBef>
            </a:pPr>
            <a:r>
              <a:rPr lang="en-GB" altLang="en-US" dirty="0">
                <a:solidFill>
                  <a:srgbClr val="414042"/>
                </a:solidFill>
                <a:latin typeface="Comic Sans MS" panose="030F0902030302020204" pitchFamily="66" charset="0"/>
              </a:rPr>
              <a:t>“My lord,” came a voice. “Kindly alight from your coach, if you please.”</a:t>
            </a:r>
          </a:p>
          <a:p>
            <a:pPr>
              <a:spcBef>
                <a:spcPts val="1000"/>
              </a:spcBef>
            </a:pPr>
            <a:r>
              <a:rPr lang="en-GB" altLang="en-US" dirty="0">
                <a:solidFill>
                  <a:srgbClr val="414042"/>
                </a:solidFill>
                <a:latin typeface="Comic Sans MS" panose="030F0902030302020204" pitchFamily="66" charset="0"/>
              </a:rPr>
              <a:t>Lord </a:t>
            </a:r>
            <a:r>
              <a:rPr lang="en-GB" altLang="en-US" dirty="0" err="1">
                <a:solidFill>
                  <a:srgbClr val="414042"/>
                </a:solidFill>
                <a:latin typeface="Comic Sans MS" panose="030F0902030302020204" pitchFamily="66" charset="0"/>
              </a:rPr>
              <a:t>Fitzwalter</a:t>
            </a:r>
            <a:r>
              <a:rPr lang="en-GB" altLang="en-US" dirty="0">
                <a:solidFill>
                  <a:srgbClr val="414042"/>
                </a:solidFill>
                <a:latin typeface="Comic Sans MS" panose="030F0902030302020204" pitchFamily="66" charset="0"/>
              </a:rPr>
              <a:t> stared at his wife and daughter with a puzzled expression on his face. Who was this person? He opened the door</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of the coach, expecting to see a gang of fierce thugs, and could not believe his eyes when he saw the young man dressed in green who stood before him.</a:t>
            </a:r>
          </a:p>
          <a:p>
            <a:pPr>
              <a:spcBef>
                <a:spcPts val="1000"/>
              </a:spcBef>
            </a:pPr>
            <a:r>
              <a:rPr lang="en-GB" altLang="en-US" dirty="0">
                <a:solidFill>
                  <a:srgbClr val="414042"/>
                </a:solidFill>
                <a:latin typeface="Comic Sans MS" panose="030F0902030302020204" pitchFamily="66" charset="0"/>
              </a:rPr>
              <a:t>His knees were trembling as he stepped down from the coach.</a:t>
            </a:r>
          </a:p>
          <a:p>
            <a:pPr>
              <a:spcBef>
                <a:spcPts val="1000"/>
              </a:spcBef>
            </a:pPr>
            <a:r>
              <a:rPr lang="en-GB" altLang="en-US" dirty="0">
                <a:solidFill>
                  <a:srgbClr val="414042"/>
                </a:solidFill>
                <a:latin typeface="Comic Sans MS" panose="030F0902030302020204" pitchFamily="66" charset="0"/>
              </a:rPr>
              <a:t>“Please take this purse of gold and jewels, but I</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beg you, please do not harm us,” he pleaded.</a:t>
            </a:r>
          </a:p>
          <a:p>
            <a:pPr>
              <a:spcBef>
                <a:spcPts val="1000"/>
              </a:spcBef>
            </a:pPr>
            <a:r>
              <a:rPr lang="en-GB" altLang="en-US" dirty="0">
                <a:solidFill>
                  <a:srgbClr val="414042"/>
                </a:solidFill>
                <a:latin typeface="Comic Sans MS" panose="030F0902030302020204" pitchFamily="66" charset="0"/>
              </a:rPr>
              <a:t>“Take that, you knave!” she cried, “How dare you?</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If I had my sword, I would fight you to the death!”</a:t>
            </a:r>
          </a:p>
          <a:p>
            <a:pPr>
              <a:spcBef>
                <a:spcPts val="1000"/>
              </a:spcBef>
            </a:pPr>
            <a:r>
              <a:rPr lang="en-GB" altLang="en-US" dirty="0">
                <a:solidFill>
                  <a:srgbClr val="414042"/>
                </a:solidFill>
                <a:latin typeface="Comic Sans MS" panose="030F0902030302020204" pitchFamily="66" charset="0"/>
              </a:rPr>
              <a:t>“Marian, what are you thinking?” her father said, horrified. </a:t>
            </a:r>
          </a:p>
          <a:p>
            <a:pPr>
              <a:spcBef>
                <a:spcPct val="50000"/>
              </a:spcBef>
            </a:pPr>
            <a:endParaRPr lang="en-GB" altLang="en-US" dirty="0">
              <a:solidFill>
                <a:srgbClr val="414042"/>
              </a:solidFill>
              <a:latin typeface="Comic Sans MS" panose="030F0902030302020204" pitchFamily="66" charset="0"/>
            </a:endParaRPr>
          </a:p>
        </p:txBody>
      </p:sp>
    </p:spTree>
    <p:extLst>
      <p:ext uri="{BB962C8B-B14F-4D97-AF65-F5344CB8AC3E}">
        <p14:creationId xmlns:p14="http://schemas.microsoft.com/office/powerpoint/2010/main" val="1345957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38729F9-B3BC-F942-8561-D491765E801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2152" y="2436838"/>
            <a:ext cx="5236419" cy="197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19" name="Rectangle 3">
            <a:extLst>
              <a:ext uri="{FF2B5EF4-FFF2-40B4-BE49-F238E27FC236}">
                <a16:creationId xmlns:a16="http://schemas.microsoft.com/office/drawing/2014/main" id="{BB774BBE-FCC0-3041-972C-468A0D5F6152}"/>
              </a:ext>
            </a:extLst>
          </p:cNvPr>
          <p:cNvSpPr>
            <a:spLocks noChangeArrowheads="1"/>
          </p:cNvSpPr>
          <p:nvPr/>
        </p:nvSpPr>
        <p:spPr bwMode="auto">
          <a:xfrm>
            <a:off x="2835050" y="954174"/>
            <a:ext cx="7985350" cy="5113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9388" eaLnBrk="0" hangingPunct="0">
              <a:defRPr>
                <a:solidFill>
                  <a:schemeClr val="tx1"/>
                </a:solidFill>
                <a:latin typeface="Comic Sans MS" panose="030F0902030302020204" pitchFamily="66" charset="0"/>
              </a:defRPr>
            </a:lvl1pPr>
            <a:lvl2pPr marL="1163638" eaLnBrk="0" hangingPunct="0">
              <a:defRPr>
                <a:solidFill>
                  <a:schemeClr val="tx1"/>
                </a:solidFill>
                <a:latin typeface="Comic Sans MS" panose="030F0902030302020204" pitchFamily="66" charset="0"/>
              </a:defRPr>
            </a:lvl2pPr>
            <a:lvl3pPr marL="1343025" eaLnBrk="0" hangingPunct="0">
              <a:defRPr>
                <a:solidFill>
                  <a:schemeClr val="tx1"/>
                </a:solidFill>
                <a:latin typeface="Comic Sans MS" panose="030F0902030302020204" pitchFamily="66" charset="0"/>
              </a:defRPr>
            </a:lvl3pPr>
            <a:lvl4pPr marL="1522413"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200"/>
              </a:spcBef>
            </a:pP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My lord,</a:t>
            </a: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 came a voice. </a:t>
            </a: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Kindly alight from your coach, if you please</a:t>
            </a:r>
            <a:r>
              <a:rPr lang="en-GB" altLang="en-US" dirty="0"/>
              <a:t>.</a:t>
            </a:r>
            <a:r>
              <a:rPr lang="en-GB" altLang="en-US" sz="2400" b="1" dirty="0">
                <a:solidFill>
                  <a:srgbClr val="A50021"/>
                </a:solidFill>
                <a:latin typeface="Times New Roman" panose="02020603050405020304" pitchFamily="18" charset="0"/>
                <a:cs typeface="Times New Roman" panose="02020603050405020304" pitchFamily="18" charset="0"/>
              </a:rPr>
              <a:t>”</a:t>
            </a:r>
          </a:p>
          <a:p>
            <a:pPr indent="0" eaLnBrk="1" hangingPunct="1">
              <a:spcBef>
                <a:spcPts val="1200"/>
              </a:spcBef>
            </a:pPr>
            <a:r>
              <a:rPr lang="en-GB" altLang="en-US" dirty="0">
                <a:solidFill>
                  <a:srgbClr val="414042"/>
                </a:solidFill>
              </a:rPr>
              <a:t>Lord </a:t>
            </a:r>
            <a:r>
              <a:rPr lang="en-GB" altLang="en-US" dirty="0" err="1">
                <a:solidFill>
                  <a:srgbClr val="414042"/>
                </a:solidFill>
              </a:rPr>
              <a:t>Fitzwalter</a:t>
            </a:r>
            <a:r>
              <a:rPr lang="en-GB" altLang="en-US" dirty="0">
                <a:solidFill>
                  <a:srgbClr val="414042"/>
                </a:solidFill>
              </a:rPr>
              <a:t> stared at his wife and daughter with a puzzled expression on his face. Who was this person? He opened the door</a:t>
            </a:r>
            <a:br>
              <a:rPr lang="en-GB" altLang="en-US" dirty="0">
                <a:solidFill>
                  <a:srgbClr val="414042"/>
                </a:solidFill>
              </a:rPr>
            </a:br>
            <a:r>
              <a:rPr lang="en-GB" altLang="en-US" dirty="0">
                <a:solidFill>
                  <a:srgbClr val="414042"/>
                </a:solidFill>
              </a:rPr>
              <a:t>of the coach, expecting to see a gang of fierce thugs, and could</a:t>
            </a:r>
            <a:br>
              <a:rPr lang="en-GB" altLang="en-US" dirty="0">
                <a:solidFill>
                  <a:srgbClr val="414042"/>
                </a:solidFill>
              </a:rPr>
            </a:br>
            <a:r>
              <a:rPr lang="en-GB" altLang="en-US" dirty="0">
                <a:solidFill>
                  <a:srgbClr val="414042"/>
                </a:solidFill>
              </a:rPr>
              <a:t>not believe his eyes when he saw the young man dressed in</a:t>
            </a:r>
            <a:br>
              <a:rPr lang="en-GB" altLang="en-US" dirty="0">
                <a:solidFill>
                  <a:srgbClr val="414042"/>
                </a:solidFill>
              </a:rPr>
            </a:br>
            <a:r>
              <a:rPr lang="en-GB" altLang="en-US" dirty="0">
                <a:solidFill>
                  <a:srgbClr val="414042"/>
                </a:solidFill>
              </a:rPr>
              <a:t>green who stood before him.</a:t>
            </a:r>
          </a:p>
          <a:p>
            <a:pPr indent="0" eaLnBrk="1" hangingPunct="1">
              <a:spcBef>
                <a:spcPts val="1200"/>
              </a:spcBef>
            </a:pPr>
            <a:r>
              <a:rPr lang="en-GB" altLang="en-US" dirty="0">
                <a:solidFill>
                  <a:srgbClr val="414042"/>
                </a:solidFill>
              </a:rPr>
              <a:t>His knees were trembling as he</a:t>
            </a:r>
            <a:br>
              <a:rPr lang="en-GB" altLang="en-US" dirty="0">
                <a:solidFill>
                  <a:srgbClr val="414042"/>
                </a:solidFill>
              </a:rPr>
            </a:br>
            <a:r>
              <a:rPr lang="en-GB" altLang="en-US" dirty="0">
                <a:solidFill>
                  <a:srgbClr val="414042"/>
                </a:solidFill>
              </a:rPr>
              <a:t>stepped down from the coach.</a:t>
            </a:r>
          </a:p>
          <a:p>
            <a:pPr indent="0" eaLnBrk="1" hangingPunct="1">
              <a:spcBef>
                <a:spcPts val="1200"/>
              </a:spcBef>
            </a:pP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Please take this purse of gold</a:t>
            </a:r>
            <a:br>
              <a:rPr lang="en-GB" altLang="en-US" dirty="0">
                <a:solidFill>
                  <a:srgbClr val="414042"/>
                </a:solidFill>
              </a:rPr>
            </a:br>
            <a:r>
              <a:rPr lang="en-GB" altLang="en-US" dirty="0">
                <a:solidFill>
                  <a:srgbClr val="414042"/>
                </a:solidFill>
              </a:rPr>
              <a:t>and jewels, but I beg you, please</a:t>
            </a:r>
            <a:br>
              <a:rPr lang="en-GB" altLang="en-US" dirty="0">
                <a:solidFill>
                  <a:srgbClr val="414042"/>
                </a:solidFill>
              </a:rPr>
            </a:br>
            <a:r>
              <a:rPr lang="en-GB" altLang="en-US" dirty="0">
                <a:solidFill>
                  <a:srgbClr val="414042"/>
                </a:solidFill>
              </a:rPr>
              <a:t>do not harm us,</a:t>
            </a: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 he pleaded.</a:t>
            </a:r>
          </a:p>
          <a:p>
            <a:pPr indent="0" eaLnBrk="1" hangingPunct="1">
              <a:spcBef>
                <a:spcPts val="1200"/>
              </a:spcBef>
            </a:pP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Take that, you knave!</a:t>
            </a:r>
            <a:r>
              <a:rPr lang="en-GB" altLang="en-US" b="1" dirty="0">
                <a:solidFill>
                  <a:srgbClr val="A50021"/>
                </a:solidFill>
                <a:latin typeface="Times New Roman" panose="02020603050405020304" pitchFamily="18" charset="0"/>
                <a:cs typeface="Times New Roman" panose="02020603050405020304" pitchFamily="18" charset="0"/>
              </a:rPr>
              <a:t> ”</a:t>
            </a:r>
            <a:r>
              <a:rPr lang="en-GB" altLang="en-US" dirty="0">
                <a:solidFill>
                  <a:srgbClr val="414042"/>
                </a:solidFill>
              </a:rPr>
              <a:t> she cried,</a:t>
            </a:r>
            <a:br>
              <a:rPr lang="en-GB" altLang="en-US" dirty="0">
                <a:solidFill>
                  <a:srgbClr val="414042"/>
                </a:solidFill>
              </a:rPr>
            </a:b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How dare you? If I had my sword, I would fight you to the death!</a:t>
            </a:r>
            <a:r>
              <a:rPr lang="en-GB" altLang="en-US" b="1" dirty="0">
                <a:solidFill>
                  <a:srgbClr val="A50021"/>
                </a:solidFill>
                <a:latin typeface="Times New Roman" panose="02020603050405020304" pitchFamily="18" charset="0"/>
                <a:cs typeface="Times New Roman" panose="02020603050405020304" pitchFamily="18" charset="0"/>
              </a:rPr>
              <a:t>”</a:t>
            </a:r>
          </a:p>
          <a:p>
            <a:pPr indent="0" eaLnBrk="1" hangingPunct="1">
              <a:spcBef>
                <a:spcPts val="1200"/>
              </a:spcBef>
            </a:pPr>
            <a:r>
              <a:rPr lang="en-GB" altLang="en-US" b="1" dirty="0">
                <a:solidFill>
                  <a:srgbClr val="A50021"/>
                </a:solidFill>
                <a:latin typeface="Times New Roman" panose="02020603050405020304" pitchFamily="18" charset="0"/>
                <a:cs typeface="Times New Roman" panose="02020603050405020304" pitchFamily="18" charset="0"/>
              </a:rPr>
              <a:t>“</a:t>
            </a:r>
            <a:r>
              <a:rPr lang="en-GB" altLang="en-US" dirty="0">
                <a:solidFill>
                  <a:srgbClr val="414042"/>
                </a:solidFill>
              </a:rPr>
              <a:t>Marian, what are you thinking?</a:t>
            </a:r>
            <a:r>
              <a:rPr lang="en-GB" altLang="en-US" b="1" dirty="0">
                <a:solidFill>
                  <a:srgbClr val="A50021"/>
                </a:solidFill>
                <a:latin typeface="Times New Roman" panose="02020603050405020304" pitchFamily="18" charset="0"/>
                <a:cs typeface="Times New Roman" panose="02020603050405020304" pitchFamily="18" charset="0"/>
              </a:rPr>
              <a:t> ”</a:t>
            </a:r>
            <a:r>
              <a:rPr lang="en-GB" altLang="en-US" dirty="0">
                <a:solidFill>
                  <a:srgbClr val="414042"/>
                </a:solidFill>
              </a:rPr>
              <a:t> her father said, horrified. </a:t>
            </a:r>
          </a:p>
        </p:txBody>
      </p:sp>
      <p:pic>
        <p:nvPicPr>
          <p:cNvPr id="24" name="Picture 10">
            <a:extLst>
              <a:ext uri="{FF2B5EF4-FFF2-40B4-BE49-F238E27FC236}">
                <a16:creationId xmlns:a16="http://schemas.microsoft.com/office/drawing/2014/main" id="{6CAE56F7-CB33-914D-B6EC-62ABC96AD38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flipH="1">
            <a:off x="829721" y="858763"/>
            <a:ext cx="1684125" cy="1684125"/>
          </a:xfrm>
          <a:prstGeom prst="ellipse">
            <a:avLst/>
          </a:prstGeom>
          <a:noFill/>
          <a:ln w="9525" algn="ctr">
            <a:solidFill>
              <a:schemeClr val="bg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22">
            <a:extLst>
              <a:ext uri="{FF2B5EF4-FFF2-40B4-BE49-F238E27FC236}">
                <a16:creationId xmlns:a16="http://schemas.microsoft.com/office/drawing/2014/main" id="{DC378311-9056-1343-B52F-A8B57E5F3693}"/>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302815" flipH="1">
            <a:off x="829720" y="2558862"/>
            <a:ext cx="1684126" cy="1684126"/>
          </a:xfrm>
          <a:prstGeom prst="ellipse">
            <a:avLst/>
          </a:prstGeom>
          <a:noFill/>
          <a:ln w="38100" algn="ctr">
            <a:solidFill>
              <a:schemeClr val="bg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4">
            <a:extLst>
              <a:ext uri="{FF2B5EF4-FFF2-40B4-BE49-F238E27FC236}">
                <a16:creationId xmlns:a16="http://schemas.microsoft.com/office/drawing/2014/main" id="{5A06E89F-4D60-1842-9A95-945A6311D822}"/>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30488" y="4313802"/>
            <a:ext cx="1682591" cy="168259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4011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5">
            <a:extLst>
              <a:ext uri="{FF2B5EF4-FFF2-40B4-BE49-F238E27FC236}">
                <a16:creationId xmlns:a16="http://schemas.microsoft.com/office/drawing/2014/main" id="{03174545-E4FB-D049-88BA-8F6401D3957E}"/>
              </a:ext>
            </a:extLst>
          </p:cNvPr>
          <p:cNvSpPr>
            <a:spLocks noChangeArrowheads="1"/>
          </p:cNvSpPr>
          <p:nvPr/>
        </p:nvSpPr>
        <p:spPr bwMode="auto">
          <a:xfrm>
            <a:off x="3022889" y="1493820"/>
            <a:ext cx="8035979" cy="219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900" b="1" dirty="0">
                <a:solidFill>
                  <a:srgbClr val="0070C0"/>
                </a:solidFill>
                <a:latin typeface="Comic Sans MS" panose="030F0902030302020204" pitchFamily="66" charset="0"/>
              </a:rPr>
              <a:t>Speech</a:t>
            </a:r>
            <a:r>
              <a:rPr lang="en-GB" altLang="en-US" sz="1900" dirty="0">
                <a:solidFill>
                  <a:srgbClr val="3E3F41"/>
                </a:solidFill>
                <a:latin typeface="Comic Sans MS" panose="030F0902030302020204" pitchFamily="66" charset="0"/>
              </a:rPr>
              <a:t> is used in stories in order to tell the reader who is saying what and to tell the reader something about the character of the person speaking. It can also move the story on.</a:t>
            </a:r>
          </a:p>
          <a:p>
            <a:pPr>
              <a:spcBef>
                <a:spcPts val="700"/>
              </a:spcBef>
            </a:pPr>
            <a:r>
              <a:rPr lang="en-GB" altLang="en-US" sz="1900" dirty="0">
                <a:solidFill>
                  <a:srgbClr val="3E3F41"/>
                </a:solidFill>
                <a:latin typeface="Comic Sans MS" panose="030F0902030302020204" pitchFamily="66" charset="0"/>
              </a:rPr>
              <a:t>It is also known as </a:t>
            </a:r>
            <a:r>
              <a:rPr lang="en-GB" altLang="en-US" sz="1900" b="1" dirty="0">
                <a:solidFill>
                  <a:srgbClr val="0070C0"/>
                </a:solidFill>
                <a:latin typeface="Comic Sans MS" panose="030F0902030302020204" pitchFamily="66" charset="0"/>
              </a:rPr>
              <a:t>direct speech</a:t>
            </a:r>
            <a:r>
              <a:rPr lang="en-GB" altLang="en-US" sz="1900" dirty="0">
                <a:solidFill>
                  <a:srgbClr val="3E3F41"/>
                </a:solidFill>
                <a:latin typeface="Comic Sans MS" panose="030F0902030302020204" pitchFamily="66" charset="0"/>
              </a:rPr>
              <a:t>. </a:t>
            </a:r>
          </a:p>
          <a:p>
            <a:pPr>
              <a:spcBef>
                <a:spcPts val="700"/>
              </a:spcBef>
            </a:pPr>
            <a:r>
              <a:rPr lang="en-GB" altLang="en-US" sz="1900" b="1" u="sng" dirty="0">
                <a:solidFill>
                  <a:srgbClr val="3E3F41"/>
                </a:solidFill>
                <a:latin typeface="Comic Sans MS" panose="030F0902030302020204" pitchFamily="66" charset="0"/>
              </a:rPr>
              <a:t>All</a:t>
            </a:r>
            <a:r>
              <a:rPr lang="en-GB" altLang="en-US" sz="1900" dirty="0">
                <a:solidFill>
                  <a:srgbClr val="3E3F41"/>
                </a:solidFill>
                <a:latin typeface="Comic Sans MS" panose="030F0902030302020204" pitchFamily="66" charset="0"/>
              </a:rPr>
              <a:t> punctuation must be </a:t>
            </a:r>
            <a:r>
              <a:rPr lang="en-GB" altLang="en-US" sz="1900" b="1" dirty="0">
                <a:solidFill>
                  <a:srgbClr val="3E3F41"/>
                </a:solidFill>
                <a:latin typeface="Comic Sans MS" panose="030F0902030302020204" pitchFamily="66" charset="0"/>
              </a:rPr>
              <a:t>inside</a:t>
            </a:r>
            <a:r>
              <a:rPr lang="en-GB" altLang="en-US" sz="1900" dirty="0">
                <a:solidFill>
                  <a:srgbClr val="3E3F41"/>
                </a:solidFill>
                <a:latin typeface="Comic Sans MS" panose="030F0902030302020204" pitchFamily="66" charset="0"/>
              </a:rPr>
              <a:t> the inverted commas </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(also known as speech marks):</a:t>
            </a:r>
          </a:p>
        </p:txBody>
      </p:sp>
      <p:sp>
        <p:nvSpPr>
          <p:cNvPr id="43" name="Rectangle 42">
            <a:extLst>
              <a:ext uri="{FF2B5EF4-FFF2-40B4-BE49-F238E27FC236}">
                <a16:creationId xmlns:a16="http://schemas.microsoft.com/office/drawing/2014/main" id="{B322A51C-1E51-554F-911D-4961888CB904}"/>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44" name="Text Box 4">
            <a:extLst>
              <a:ext uri="{FF2B5EF4-FFF2-40B4-BE49-F238E27FC236}">
                <a16:creationId xmlns:a16="http://schemas.microsoft.com/office/drawing/2014/main" id="{BAB7D607-EBBD-C34B-9D36-46C2EC8E90D1}"/>
              </a:ext>
            </a:extLst>
          </p:cNvPr>
          <p:cNvSpPr txBox="1">
            <a:spLocks noChangeArrowheads="1"/>
          </p:cNvSpPr>
          <p:nvPr/>
        </p:nvSpPr>
        <p:spPr bwMode="auto">
          <a:xfrm>
            <a:off x="2971684" y="3688538"/>
            <a:ext cx="8138391"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a:defRPr>
                <a:solidFill>
                  <a:schemeClr val="tx1"/>
                </a:solidFill>
                <a:latin typeface="Comic Sans MS" panose="030F0902030302020204" pitchFamily="66" charset="0"/>
                <a:cs typeface="Arial" panose="020B0604020202020204" pitchFamily="34" charset="0"/>
              </a:defRPr>
            </a:lvl1pPr>
            <a:lvl2pPr marL="1255713">
              <a:defRPr>
                <a:solidFill>
                  <a:schemeClr val="tx1"/>
                </a:solidFill>
                <a:latin typeface="Comic Sans MS" panose="030F0902030302020204" pitchFamily="66" charset="0"/>
                <a:cs typeface="Arial" panose="020B0604020202020204" pitchFamily="34" charset="0"/>
              </a:defRPr>
            </a:lvl2pPr>
            <a:lvl3pPr marL="1435100">
              <a:defRPr>
                <a:solidFill>
                  <a:schemeClr val="tx1"/>
                </a:solidFill>
                <a:latin typeface="Comic Sans MS" panose="030F0902030302020204" pitchFamily="66" charset="0"/>
                <a:cs typeface="Arial" panose="020B0604020202020204" pitchFamily="34" charset="0"/>
              </a:defRPr>
            </a:lvl3pPr>
            <a:lvl4pPr marL="1614488">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a:spcBef>
                <a:spcPts val="1500"/>
              </a:spcBef>
              <a:buClr>
                <a:srgbClr val="0070C0"/>
              </a:buClr>
            </a:pPr>
            <a:r>
              <a:rPr lang="en-GB" altLang="en-US" sz="1900" dirty="0">
                <a:solidFill>
                  <a:srgbClr val="3E3F41"/>
                </a:solidFill>
              </a:rPr>
              <a:t>All the spoken words are inside the inverted commas. The first spoken word </a:t>
            </a:r>
            <a:r>
              <a:rPr lang="en-GB" altLang="en-US" sz="1900" b="1" dirty="0">
                <a:solidFill>
                  <a:srgbClr val="3E3F41"/>
                </a:solidFill>
              </a:rPr>
              <a:t>always</a:t>
            </a:r>
            <a:r>
              <a:rPr lang="en-GB" altLang="en-US" sz="1900" dirty="0">
                <a:solidFill>
                  <a:srgbClr val="3E3F41"/>
                </a:solidFill>
              </a:rPr>
              <a:t> starts with a capital letter.</a:t>
            </a:r>
          </a:p>
          <a:p>
            <a:pPr marL="0">
              <a:spcBef>
                <a:spcPts val="1500"/>
              </a:spcBef>
              <a:buClr>
                <a:srgbClr val="0070C0"/>
              </a:buClr>
            </a:pPr>
            <a:r>
              <a:rPr lang="en-GB" altLang="en-US" sz="1900" dirty="0">
                <a:solidFill>
                  <a:srgbClr val="3E3F41"/>
                </a:solidFill>
              </a:rPr>
              <a:t>All the unspoken words are outside the inverted commas.</a:t>
            </a:r>
          </a:p>
          <a:p>
            <a:pPr marL="0">
              <a:spcBef>
                <a:spcPts val="1500"/>
              </a:spcBef>
              <a:buClr>
                <a:srgbClr val="0070C0"/>
              </a:buClr>
            </a:pPr>
            <a:r>
              <a:rPr lang="en-GB" altLang="en-US" sz="1900" dirty="0">
                <a:solidFill>
                  <a:srgbClr val="3E3F41"/>
                </a:solidFill>
              </a:rPr>
              <a:t>The break between the speech and non-spoken words is usually signalled by a comma, which is inside the inverted commas.</a:t>
            </a:r>
          </a:p>
        </p:txBody>
      </p:sp>
      <p:sp>
        <p:nvSpPr>
          <p:cNvPr id="49" name="Subtitle 2">
            <a:extLst>
              <a:ext uri="{FF2B5EF4-FFF2-40B4-BE49-F238E27FC236}">
                <a16:creationId xmlns:a16="http://schemas.microsoft.com/office/drawing/2014/main" id="{90E514B8-9001-454C-A31B-F2681479FC5B}"/>
              </a:ext>
            </a:extLst>
          </p:cNvPr>
          <p:cNvSpPr txBox="1">
            <a:spLocks/>
          </p:cNvSpPr>
          <p:nvPr/>
        </p:nvSpPr>
        <p:spPr>
          <a:xfrm>
            <a:off x="401444" y="714864"/>
            <a:ext cx="11366487"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Speech in stories</a:t>
            </a:r>
          </a:p>
        </p:txBody>
      </p:sp>
      <p:pic>
        <p:nvPicPr>
          <p:cNvPr id="2" name="Picture 1" descr="Logo&#10;&#10;Description automatically generated">
            <a:extLst>
              <a:ext uri="{FF2B5EF4-FFF2-40B4-BE49-F238E27FC236}">
                <a16:creationId xmlns:a16="http://schemas.microsoft.com/office/drawing/2014/main" id="{04895E92-2138-0D6B-43C3-DB5E288895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8310" y="3790429"/>
            <a:ext cx="800935" cy="270042"/>
          </a:xfrm>
          <a:prstGeom prst="rect">
            <a:avLst/>
          </a:prstGeom>
        </p:spPr>
      </p:pic>
      <p:pic>
        <p:nvPicPr>
          <p:cNvPr id="3" name="Picture 2" descr="Logo&#10;&#10;Description automatically generated">
            <a:extLst>
              <a:ext uri="{FF2B5EF4-FFF2-40B4-BE49-F238E27FC236}">
                <a16:creationId xmlns:a16="http://schemas.microsoft.com/office/drawing/2014/main" id="{02B4FA88-B207-B47A-B44F-00D594B17E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8310" y="4463432"/>
            <a:ext cx="800935" cy="270042"/>
          </a:xfrm>
          <a:prstGeom prst="rect">
            <a:avLst/>
          </a:prstGeom>
        </p:spPr>
      </p:pic>
      <p:pic>
        <p:nvPicPr>
          <p:cNvPr id="4" name="Picture 3" descr="Logo&#10;&#10;Description automatically generated">
            <a:extLst>
              <a:ext uri="{FF2B5EF4-FFF2-40B4-BE49-F238E27FC236}">
                <a16:creationId xmlns:a16="http://schemas.microsoft.com/office/drawing/2014/main" id="{D0DFD918-62C4-6953-AED2-404D10DE14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58308" y="5031924"/>
            <a:ext cx="800935" cy="270042"/>
          </a:xfrm>
          <a:prstGeom prst="rect">
            <a:avLst/>
          </a:prstGeom>
        </p:spPr>
      </p:pic>
    </p:spTree>
    <p:extLst>
      <p:ext uri="{BB962C8B-B14F-4D97-AF65-F5344CB8AC3E}">
        <p14:creationId xmlns:p14="http://schemas.microsoft.com/office/powerpoint/2010/main" val="9387259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0">
            <a:extLst>
              <a:ext uri="{FF2B5EF4-FFF2-40B4-BE49-F238E27FC236}">
                <a16:creationId xmlns:a16="http://schemas.microsoft.com/office/drawing/2014/main" id="{A8C8B67B-8823-E949-B968-04D727A7554B}"/>
              </a:ext>
            </a:extLst>
          </p:cNvPr>
          <p:cNvSpPr txBox="1">
            <a:spLocks noChangeArrowheads="1"/>
          </p:cNvSpPr>
          <p:nvPr/>
        </p:nvSpPr>
        <p:spPr bwMode="auto">
          <a:xfrm>
            <a:off x="6096000" y="1995989"/>
            <a:ext cx="51054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3600" b="1" dirty="0" err="1">
                <a:solidFill>
                  <a:srgbClr val="0070C0"/>
                </a:solidFill>
              </a:rPr>
              <a:t>IN</a:t>
            </a:r>
            <a:r>
              <a:rPr lang="en-GB" altLang="en-US" sz="3600" dirty="0" err="1">
                <a:solidFill>
                  <a:srgbClr val="414042"/>
                </a:solidFill>
              </a:rPr>
              <a:t>verted</a:t>
            </a:r>
            <a:r>
              <a:rPr lang="en-GB" altLang="en-US" sz="3600" dirty="0"/>
              <a:t> </a:t>
            </a:r>
            <a:r>
              <a:rPr lang="en-GB" altLang="en-US" sz="3600" b="1" dirty="0" err="1">
                <a:solidFill>
                  <a:srgbClr val="0070C0"/>
                </a:solidFill>
              </a:rPr>
              <a:t>C</a:t>
            </a:r>
            <a:r>
              <a:rPr lang="en-GB" altLang="en-US" sz="3600" dirty="0" err="1">
                <a:solidFill>
                  <a:srgbClr val="414042"/>
                </a:solidFill>
              </a:rPr>
              <a:t>omm</a:t>
            </a:r>
            <a:r>
              <a:rPr lang="en-GB" altLang="en-US" sz="3600" b="1" dirty="0" err="1">
                <a:solidFill>
                  <a:srgbClr val="0070C0"/>
                </a:solidFill>
              </a:rPr>
              <a:t>AS</a:t>
            </a:r>
            <a:r>
              <a:rPr lang="en-GB" altLang="en-US" sz="3600" dirty="0"/>
              <a:t> </a:t>
            </a:r>
            <a:r>
              <a:rPr lang="en-GB" altLang="en-US" sz="3600" dirty="0">
                <a:solidFill>
                  <a:srgbClr val="414042"/>
                </a:solidFill>
              </a:rPr>
              <a:t>always </a:t>
            </a:r>
            <a:br>
              <a:rPr lang="en-GB" altLang="en-US" sz="3600" dirty="0"/>
            </a:br>
            <a:r>
              <a:rPr lang="en-GB" altLang="en-US" sz="3600" b="1" dirty="0">
                <a:solidFill>
                  <a:srgbClr val="0070C0"/>
                </a:solidFill>
              </a:rPr>
              <a:t>H</a:t>
            </a:r>
            <a:r>
              <a:rPr lang="en-GB" altLang="en-US" sz="3600" dirty="0">
                <a:solidFill>
                  <a:srgbClr val="414042"/>
                </a:solidFill>
              </a:rPr>
              <a:t>ave</a:t>
            </a:r>
            <a:r>
              <a:rPr lang="en-GB" altLang="en-US" sz="3600" dirty="0"/>
              <a:t> </a:t>
            </a:r>
            <a:r>
              <a:rPr lang="en-GB" altLang="en-US" sz="3600" b="1" dirty="0">
                <a:solidFill>
                  <a:srgbClr val="0070C0"/>
                </a:solidFill>
              </a:rPr>
              <a:t>O</a:t>
            </a:r>
            <a:r>
              <a:rPr lang="en-GB" altLang="en-US" sz="3600" dirty="0">
                <a:solidFill>
                  <a:srgbClr val="414042"/>
                </a:solidFill>
              </a:rPr>
              <a:t>ther </a:t>
            </a:r>
            <a:r>
              <a:rPr lang="en-GB" altLang="en-US" sz="3600" b="1" dirty="0">
                <a:solidFill>
                  <a:srgbClr val="0070C0"/>
                </a:solidFill>
              </a:rPr>
              <a:t>P</a:t>
            </a:r>
            <a:r>
              <a:rPr lang="en-GB" altLang="en-US" sz="3600" dirty="0">
                <a:solidFill>
                  <a:srgbClr val="414042"/>
                </a:solidFill>
              </a:rPr>
              <a:t>unctuation</a:t>
            </a:r>
            <a:r>
              <a:rPr lang="en-GB" altLang="en-US" sz="3600" dirty="0"/>
              <a:t> </a:t>
            </a:r>
            <a:r>
              <a:rPr lang="en-GB" altLang="en-US" sz="3600" b="1" dirty="0">
                <a:solidFill>
                  <a:srgbClr val="0070C0"/>
                </a:solidFill>
              </a:rPr>
              <a:t>E</a:t>
            </a:r>
            <a:r>
              <a:rPr lang="en-GB" altLang="en-US" sz="3600" dirty="0">
                <a:solidFill>
                  <a:srgbClr val="414042"/>
                </a:solidFill>
              </a:rPr>
              <a:t>nclosed</a:t>
            </a:r>
          </a:p>
        </p:txBody>
      </p:sp>
      <p:sp>
        <p:nvSpPr>
          <p:cNvPr id="11" name="TextBox 10">
            <a:extLst>
              <a:ext uri="{FF2B5EF4-FFF2-40B4-BE49-F238E27FC236}">
                <a16:creationId xmlns:a16="http://schemas.microsoft.com/office/drawing/2014/main" id="{772B4D00-38F9-7844-98C5-0B1C05DD7C9A}"/>
              </a:ext>
            </a:extLst>
          </p:cNvPr>
          <p:cNvSpPr txBox="1"/>
          <p:nvPr/>
        </p:nvSpPr>
        <p:spPr>
          <a:xfrm>
            <a:off x="0" y="819387"/>
            <a:ext cx="12192000" cy="722533"/>
          </a:xfrm>
          <a:prstGeom prst="rect">
            <a:avLst/>
          </a:prstGeom>
          <a:noFill/>
        </p:spPr>
        <p:txBody>
          <a:bodyPr wrap="square">
            <a:noAutofit/>
          </a:bodyPr>
          <a:lstStyle/>
          <a:p>
            <a:pPr algn="ctr">
              <a:lnSpc>
                <a:spcPts val="2500"/>
              </a:lnSpc>
              <a:spcBef>
                <a:spcPts val="1500"/>
              </a:spcBef>
            </a:pPr>
            <a:r>
              <a:rPr lang="en-GB" altLang="en-US" sz="2200" dirty="0">
                <a:solidFill>
                  <a:srgbClr val="414042"/>
                </a:solidFill>
                <a:latin typeface="Comic Sans MS" panose="030F0902030302020204" pitchFamily="66" charset="0"/>
              </a:rPr>
              <a:t>Use this mnemonic to help you remember to include all punctuation</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INSIDE the inverted commas.</a:t>
            </a:r>
          </a:p>
        </p:txBody>
      </p:sp>
      <p:pic>
        <p:nvPicPr>
          <p:cNvPr id="12" name="Picture 11" descr="Logo&#10;&#10;Description automatically generated">
            <a:extLst>
              <a:ext uri="{FF2B5EF4-FFF2-40B4-BE49-F238E27FC236}">
                <a16:creationId xmlns:a16="http://schemas.microsoft.com/office/drawing/2014/main" id="{87338200-DD68-BB45-95F7-B5E2C31869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81443" y="4419080"/>
            <a:ext cx="2934513" cy="989395"/>
          </a:xfrm>
          <a:prstGeom prst="rect">
            <a:avLst/>
          </a:prstGeom>
        </p:spPr>
      </p:pic>
      <p:sp>
        <p:nvSpPr>
          <p:cNvPr id="14" name="Text Box 10">
            <a:extLst>
              <a:ext uri="{FF2B5EF4-FFF2-40B4-BE49-F238E27FC236}">
                <a16:creationId xmlns:a16="http://schemas.microsoft.com/office/drawing/2014/main" id="{8DEFCC2C-0799-5049-A663-1F616B38DF3F}"/>
              </a:ext>
            </a:extLst>
          </p:cNvPr>
          <p:cNvSpPr txBox="1">
            <a:spLocks noChangeArrowheads="1"/>
          </p:cNvSpPr>
          <p:nvPr/>
        </p:nvSpPr>
        <p:spPr bwMode="auto">
          <a:xfrm>
            <a:off x="1216065" y="2679423"/>
            <a:ext cx="445866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6000" b="1" dirty="0">
                <a:solidFill>
                  <a:schemeClr val="bg1"/>
                </a:solidFill>
              </a:rPr>
              <a:t>INCAS</a:t>
            </a:r>
            <a:br>
              <a:rPr lang="en-GB" altLang="en-US" sz="6000" dirty="0">
                <a:solidFill>
                  <a:schemeClr val="bg1"/>
                </a:solidFill>
              </a:rPr>
            </a:br>
            <a:r>
              <a:rPr lang="en-GB" altLang="en-US" sz="6000" b="1" dirty="0">
                <a:solidFill>
                  <a:schemeClr val="bg1"/>
                </a:solidFill>
              </a:rPr>
              <a:t>HOPE</a:t>
            </a:r>
            <a:endParaRPr lang="en-GB" altLang="en-US" sz="6000" dirty="0">
              <a:solidFill>
                <a:schemeClr val="bg1"/>
              </a:solidFill>
            </a:endParaRPr>
          </a:p>
        </p:txBody>
      </p:sp>
      <p:pic>
        <p:nvPicPr>
          <p:cNvPr id="3" name="Picture 3" descr="Inca, Frame, Border, Decorative, Decoration, Design">
            <a:extLst>
              <a:ext uri="{FF2B5EF4-FFF2-40B4-BE49-F238E27FC236}">
                <a16:creationId xmlns:a16="http://schemas.microsoft.com/office/drawing/2014/main" id="{7209F31B-2E38-7BCF-FEB1-2C85CEBE0A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09740" y="1815352"/>
            <a:ext cx="4205695" cy="3996485"/>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8">
            <a:extLst>
              <a:ext uri="{FF2B5EF4-FFF2-40B4-BE49-F238E27FC236}">
                <a16:creationId xmlns:a16="http://schemas.microsoft.com/office/drawing/2014/main" id="{A40898A6-AEBA-5BDB-8316-FE6C3063A4B9}"/>
              </a:ext>
            </a:extLst>
          </p:cNvPr>
          <p:cNvSpPr>
            <a:spLocks noChangeArrowheads="1" noChangeShapeType="1" noTextEdit="1"/>
          </p:cNvSpPr>
          <p:nvPr/>
        </p:nvSpPr>
        <p:spPr bwMode="auto">
          <a:xfrm>
            <a:off x="1846286" y="2651653"/>
            <a:ext cx="2333577" cy="2636570"/>
          </a:xfrm>
          <a:prstGeom prst="rect">
            <a:avLst/>
          </a:prstGeom>
          <a:ln>
            <a:noFill/>
          </a:ln>
        </p:spPr>
        <p:txBody>
          <a:bodyPr wrap="none" fromWordArt="1">
            <a:prstTxWarp prst="textArchUpPour">
              <a:avLst>
                <a:gd name="adj1" fmla="val 10800000"/>
                <a:gd name="adj2" fmla="val 50000"/>
              </a:avLst>
            </a:prstTxWarp>
          </a:bodyPr>
          <a:lstStyle/>
          <a:p>
            <a:pPr algn="ctr"/>
            <a:r>
              <a:rPr lang="en-GB" sz="3600" kern="10" dirty="0">
                <a:ln w="19050">
                  <a:solidFill>
                    <a:srgbClr val="FF7C80"/>
                  </a:solidFill>
                  <a:round/>
                  <a:headEnd/>
                  <a:tailEnd/>
                </a:ln>
                <a:solidFill>
                  <a:srgbClr val="0E15B6"/>
                </a:solidFill>
                <a:effectLst>
                  <a:outerShdw dist="35921" dir="2700000" algn="ctr" rotWithShape="0">
                    <a:srgbClr val="990000"/>
                  </a:outerShdw>
                </a:effectLst>
                <a:latin typeface="Impact" panose="020B0806030902050204" pitchFamily="34" charset="0"/>
              </a:rPr>
              <a:t>INCAS</a:t>
            </a:r>
          </a:p>
        </p:txBody>
      </p:sp>
      <p:sp>
        <p:nvSpPr>
          <p:cNvPr id="5" name="WordArt 9">
            <a:extLst>
              <a:ext uri="{FF2B5EF4-FFF2-40B4-BE49-F238E27FC236}">
                <a16:creationId xmlns:a16="http://schemas.microsoft.com/office/drawing/2014/main" id="{3B674B06-6DB1-E9AB-4BC5-266527CC14B4}"/>
              </a:ext>
            </a:extLst>
          </p:cNvPr>
          <p:cNvSpPr>
            <a:spLocks noChangeArrowheads="1" noChangeShapeType="1" noTextEdit="1"/>
          </p:cNvSpPr>
          <p:nvPr/>
        </p:nvSpPr>
        <p:spPr bwMode="auto">
          <a:xfrm>
            <a:off x="2156845" y="3883903"/>
            <a:ext cx="1710511" cy="1070355"/>
          </a:xfrm>
          <a:prstGeom prst="rect">
            <a:avLst/>
          </a:prstGeom>
        </p:spPr>
        <p:txBody>
          <a:bodyPr wrap="none" fromWordArt="1">
            <a:prstTxWarp prst="textArchDownPour">
              <a:avLst>
                <a:gd name="adj1" fmla="val 0"/>
                <a:gd name="adj2" fmla="val 50000"/>
              </a:avLst>
            </a:prstTxWarp>
          </a:bodyPr>
          <a:lstStyle/>
          <a:p>
            <a:pPr algn="ctr"/>
            <a:r>
              <a:rPr lang="en-GB" sz="3600" kern="10" normalizeH="1" dirty="0">
                <a:ln w="19050">
                  <a:solidFill>
                    <a:srgbClr val="FF7C80"/>
                  </a:solidFill>
                  <a:round/>
                  <a:headEnd/>
                  <a:tailEnd/>
                </a:ln>
                <a:solidFill>
                  <a:srgbClr val="0E15B6"/>
                </a:solidFill>
                <a:effectLst>
                  <a:outerShdw dist="35921" dir="2700000" algn="ctr" rotWithShape="0">
                    <a:srgbClr val="990000"/>
                  </a:outerShdw>
                </a:effectLst>
                <a:latin typeface="Impact" panose="020B0806030902050204" pitchFamily="34" charset="0"/>
              </a:rPr>
              <a:t>hope</a:t>
            </a:r>
          </a:p>
        </p:txBody>
      </p:sp>
    </p:spTree>
    <p:extLst>
      <p:ext uri="{BB962C8B-B14F-4D97-AF65-F5344CB8AC3E}">
        <p14:creationId xmlns:p14="http://schemas.microsoft.com/office/powerpoint/2010/main" val="25429574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7103E1-9250-894C-9C8E-FF0ACAA658B1}"/>
              </a:ext>
            </a:extLst>
          </p:cNvPr>
          <p:cNvSpPr>
            <a:spLocks noChangeArrowheads="1"/>
          </p:cNvSpPr>
          <p:nvPr/>
        </p:nvSpPr>
        <p:spPr bwMode="auto">
          <a:xfrm>
            <a:off x="6047265" y="1485416"/>
            <a:ext cx="5175250" cy="677108"/>
          </a:xfrm>
          <a:prstGeom prst="rect">
            <a:avLst/>
          </a:prstGeom>
          <a:solidFill>
            <a:srgbClr val="0070C0"/>
          </a:solidFill>
          <a:ln w="28575" algn="ctr">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Punctuate the rest of the sentence, not forgetting capital letters for proper nouns.</a:t>
            </a:r>
          </a:p>
        </p:txBody>
      </p:sp>
      <p:sp>
        <p:nvSpPr>
          <p:cNvPr id="8" name="Rectangle 3">
            <a:extLst>
              <a:ext uri="{FF2B5EF4-FFF2-40B4-BE49-F238E27FC236}">
                <a16:creationId xmlns:a16="http://schemas.microsoft.com/office/drawing/2014/main" id="{05BF550D-2135-6B42-BC17-C605557DEDB1}"/>
              </a:ext>
            </a:extLst>
          </p:cNvPr>
          <p:cNvSpPr>
            <a:spLocks noChangeArrowheads="1"/>
          </p:cNvSpPr>
          <p:nvPr/>
        </p:nvSpPr>
        <p:spPr bwMode="auto">
          <a:xfrm>
            <a:off x="956946" y="1485416"/>
            <a:ext cx="4781550" cy="677108"/>
          </a:xfrm>
          <a:prstGeom prst="rect">
            <a:avLst/>
          </a:prstGeom>
          <a:solidFill>
            <a:srgbClr val="0070C0"/>
          </a:solidFill>
          <a:ln w="28575">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Put every word spoken inside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inverted commas (speech marks).</a:t>
            </a:r>
          </a:p>
        </p:txBody>
      </p:sp>
      <p:sp>
        <p:nvSpPr>
          <p:cNvPr id="9" name="Rectangle 2">
            <a:extLst>
              <a:ext uri="{FF2B5EF4-FFF2-40B4-BE49-F238E27FC236}">
                <a16:creationId xmlns:a16="http://schemas.microsoft.com/office/drawing/2014/main" id="{1C7ABE05-E5BE-8B4F-BB24-A68ACCA2D72B}"/>
              </a:ext>
            </a:extLst>
          </p:cNvPr>
          <p:cNvSpPr>
            <a:spLocks noChangeArrowheads="1"/>
          </p:cNvSpPr>
          <p:nvPr/>
        </p:nvSpPr>
        <p:spPr bwMode="auto">
          <a:xfrm>
            <a:off x="902018" y="737159"/>
            <a:ext cx="804067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Follow these simple rules when there is </a:t>
            </a:r>
            <a:r>
              <a:rPr lang="en-GB" altLang="en-US" sz="1900" b="1" dirty="0">
                <a:solidFill>
                  <a:srgbClr val="414042"/>
                </a:solidFill>
              </a:rPr>
              <a:t>one group</a:t>
            </a:r>
            <a:r>
              <a:rPr lang="en-GB" altLang="en-US" sz="1900" dirty="0">
                <a:solidFill>
                  <a:srgbClr val="414042"/>
                </a:solidFill>
              </a:rPr>
              <a:t> of spoken words:</a:t>
            </a:r>
          </a:p>
        </p:txBody>
      </p:sp>
      <p:sp>
        <p:nvSpPr>
          <p:cNvPr id="15" name="Rectangle 4">
            <a:extLst>
              <a:ext uri="{FF2B5EF4-FFF2-40B4-BE49-F238E27FC236}">
                <a16:creationId xmlns:a16="http://schemas.microsoft.com/office/drawing/2014/main" id="{37DC1800-0863-224C-82E6-5D9950BE1225}"/>
              </a:ext>
            </a:extLst>
          </p:cNvPr>
          <p:cNvSpPr>
            <a:spLocks noChangeArrowheads="1"/>
          </p:cNvSpPr>
          <p:nvPr/>
        </p:nvSpPr>
        <p:spPr bwMode="auto">
          <a:xfrm>
            <a:off x="956946" y="4943768"/>
            <a:ext cx="4781550" cy="969496"/>
          </a:xfrm>
          <a:prstGeom prst="rect">
            <a:avLst/>
          </a:prstGeom>
          <a:solidFill>
            <a:srgbClr val="0070C0"/>
          </a:solidFill>
          <a:ln w="38100" algn="ctr">
            <a:noFill/>
            <a:miter lim="800000"/>
            <a:headEnd/>
            <a:tailEnd/>
          </a:ln>
          <a:effectLst/>
        </p:spPr>
        <p:txBody>
          <a:bodyPr wrap="square">
            <a:spAutoFit/>
          </a:bodyPr>
          <a:lstStyle/>
          <a:p>
            <a:pPr algn="ctr"/>
            <a:r>
              <a:rPr lang="en-GB" altLang="en-US" sz="1900" dirty="0">
                <a:solidFill>
                  <a:schemeClr val="bg1"/>
                </a:solidFill>
                <a:latin typeface="Comic Sans MS" panose="030F0902030302020204" pitchFamily="66" charset="0"/>
              </a:rPr>
              <a:t>Always use a capital letter for the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first word of each sentence inside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inverted commas.</a:t>
            </a:r>
          </a:p>
        </p:txBody>
      </p:sp>
      <p:sp>
        <p:nvSpPr>
          <p:cNvPr id="16" name="Rectangle 7">
            <a:extLst>
              <a:ext uri="{FF2B5EF4-FFF2-40B4-BE49-F238E27FC236}">
                <a16:creationId xmlns:a16="http://schemas.microsoft.com/office/drawing/2014/main" id="{BCD8CEF9-6515-FC42-A2D6-ACFBF1C04EAA}"/>
              </a:ext>
            </a:extLst>
          </p:cNvPr>
          <p:cNvSpPr>
            <a:spLocks noChangeArrowheads="1"/>
          </p:cNvSpPr>
          <p:nvPr/>
        </p:nvSpPr>
        <p:spPr bwMode="auto">
          <a:xfrm>
            <a:off x="6047265" y="4943768"/>
            <a:ext cx="5175250" cy="969496"/>
          </a:xfrm>
          <a:prstGeom prst="rect">
            <a:avLst/>
          </a:prstGeom>
          <a:solidFill>
            <a:srgbClr val="0070C0"/>
          </a:solidFill>
          <a:ln w="38100" algn="ctr">
            <a:noFill/>
            <a:miter lim="800000"/>
            <a:headEnd/>
            <a:tailEnd/>
          </a:ln>
          <a:effectLst/>
        </p:spPr>
        <p:txBody>
          <a:bodyPr wrap="square">
            <a:spAutoFit/>
          </a:bodyPr>
          <a:lstStyle/>
          <a:p>
            <a:pPr algn="ctr"/>
            <a:r>
              <a:rPr lang="en-GB" altLang="en-US" sz="1900" dirty="0">
                <a:solidFill>
                  <a:schemeClr val="bg1"/>
                </a:solidFill>
                <a:latin typeface="Comic Sans MS" panose="030F0902030302020204" pitchFamily="66" charset="0"/>
              </a:rPr>
              <a:t>Separate the words spoken from</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reporting clause with</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punctuation, usually a comma. </a:t>
            </a:r>
          </a:p>
        </p:txBody>
      </p:sp>
      <p:sp>
        <p:nvSpPr>
          <p:cNvPr id="18" name="AutoShape 9">
            <a:extLst>
              <a:ext uri="{FF2B5EF4-FFF2-40B4-BE49-F238E27FC236}">
                <a16:creationId xmlns:a16="http://schemas.microsoft.com/office/drawing/2014/main" id="{1A57B87A-5BA3-9E49-AA2C-EF0E5592A3D4}"/>
              </a:ext>
            </a:extLst>
          </p:cNvPr>
          <p:cNvSpPr>
            <a:spLocks/>
          </p:cNvSpPr>
          <p:nvPr/>
        </p:nvSpPr>
        <p:spPr bwMode="auto">
          <a:xfrm rot="16200000">
            <a:off x="5297396" y="1548316"/>
            <a:ext cx="311288" cy="3221560"/>
          </a:xfrm>
          <a:prstGeom prst="leftBrace">
            <a:avLst>
              <a:gd name="adj1" fmla="val 377016"/>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Rectangle 10">
            <a:extLst>
              <a:ext uri="{FF2B5EF4-FFF2-40B4-BE49-F238E27FC236}">
                <a16:creationId xmlns:a16="http://schemas.microsoft.com/office/drawing/2014/main" id="{95969B5F-C83F-784E-8354-08FFB26FE407}"/>
              </a:ext>
            </a:extLst>
          </p:cNvPr>
          <p:cNvSpPr>
            <a:spLocks noChangeArrowheads="1"/>
          </p:cNvSpPr>
          <p:nvPr/>
        </p:nvSpPr>
        <p:spPr bwMode="auto">
          <a:xfrm>
            <a:off x="4223342" y="3376263"/>
            <a:ext cx="2459396"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These are the words spoken which show Robin’s aim</a:t>
            </a:r>
          </a:p>
        </p:txBody>
      </p:sp>
      <p:sp>
        <p:nvSpPr>
          <p:cNvPr id="21" name="Line 12">
            <a:extLst>
              <a:ext uri="{FF2B5EF4-FFF2-40B4-BE49-F238E27FC236}">
                <a16:creationId xmlns:a16="http://schemas.microsoft.com/office/drawing/2014/main" id="{3D40BB4C-72B7-0C44-99D0-6B9DC3996652}"/>
              </a:ext>
            </a:extLst>
          </p:cNvPr>
          <p:cNvSpPr>
            <a:spLocks noChangeShapeType="1"/>
          </p:cNvSpPr>
          <p:nvPr/>
        </p:nvSpPr>
        <p:spPr bwMode="auto">
          <a:xfrm flipV="1">
            <a:off x="3581890" y="2926166"/>
            <a:ext cx="400394" cy="2209958"/>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Line 16">
            <a:extLst>
              <a:ext uri="{FF2B5EF4-FFF2-40B4-BE49-F238E27FC236}">
                <a16:creationId xmlns:a16="http://schemas.microsoft.com/office/drawing/2014/main" id="{95D69C5A-E8B7-BE42-ABA7-B60AF468FD3D}"/>
              </a:ext>
            </a:extLst>
          </p:cNvPr>
          <p:cNvSpPr>
            <a:spLocks noChangeShapeType="1"/>
          </p:cNvSpPr>
          <p:nvPr/>
        </p:nvSpPr>
        <p:spPr bwMode="auto">
          <a:xfrm flipH="1" flipV="1">
            <a:off x="6975804" y="2893544"/>
            <a:ext cx="1647806" cy="2050223"/>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Rectangle 5">
            <a:extLst>
              <a:ext uri="{FF2B5EF4-FFF2-40B4-BE49-F238E27FC236}">
                <a16:creationId xmlns:a16="http://schemas.microsoft.com/office/drawing/2014/main" id="{40AA2FAF-22D0-9546-A8D8-BBB072DA881A}"/>
              </a:ext>
            </a:extLst>
          </p:cNvPr>
          <p:cNvSpPr>
            <a:spLocks noChangeArrowheads="1"/>
          </p:cNvSpPr>
          <p:nvPr/>
        </p:nvSpPr>
        <p:spPr bwMode="auto">
          <a:xfrm>
            <a:off x="0" y="2526060"/>
            <a:ext cx="12169775" cy="400110"/>
          </a:xfrm>
          <a:prstGeom prst="rect">
            <a:avLst/>
          </a:prstGeom>
          <a:noFill/>
          <a:ln w="9525">
            <a:noFill/>
            <a:miter lim="800000"/>
            <a:headEnd/>
            <a:tailEnd/>
          </a:ln>
          <a:effectLst/>
        </p:spPr>
        <p:txBody>
          <a:bodyPr>
            <a:spAutoFit/>
          </a:bodyPr>
          <a:lstStyle/>
          <a:p>
            <a:pPr algn="ctr"/>
            <a:r>
              <a:rPr lang="en-GB" altLang="en-US" sz="2000" b="1" dirty="0">
                <a:solidFill>
                  <a:srgbClr val="0070C0"/>
                </a:solidFill>
                <a:latin typeface="Times New Roman" panose="02020603050405020304" pitchFamily="18" charset="0"/>
                <a:ea typeface="MS PGothic" panose="020B0600070205080204" pitchFamily="34" charset="-128"/>
              </a:rPr>
              <a:t>“</a:t>
            </a:r>
            <a:r>
              <a:rPr lang="en-GB" altLang="en-US" sz="2000" dirty="0">
                <a:solidFill>
                  <a:srgbClr val="0070C0"/>
                </a:solidFill>
                <a:latin typeface="Comic Sans MS" panose="030F0902030302020204" pitchFamily="66" charset="0"/>
                <a:ea typeface="MS PGothic" panose="020B0600070205080204" pitchFamily="34" charset="-128"/>
              </a:rPr>
              <a:t>Y</a:t>
            </a:r>
            <a:r>
              <a:rPr lang="en-GB" altLang="en-US" sz="2000" dirty="0">
                <a:solidFill>
                  <a:srgbClr val="414042"/>
                </a:solidFill>
                <a:latin typeface="Comic Sans MS" panose="030F0902030302020204" pitchFamily="66" charset="0"/>
                <a:ea typeface="MS PGothic" panose="020B0600070205080204" pitchFamily="34" charset="-128"/>
              </a:rPr>
              <a:t>ou have wealth to spare</a:t>
            </a:r>
            <a:r>
              <a:rPr lang="en-GB" altLang="en-US" sz="2000" b="1" dirty="0">
                <a:solidFill>
                  <a:srgbClr val="0070C0"/>
                </a:solidFill>
                <a:latin typeface="Times New Roman" panose="02020603050405020304" pitchFamily="18" charset="0"/>
                <a:ea typeface="MS PGothic" panose="020B0600070205080204" pitchFamily="34" charset="-128"/>
              </a:rPr>
              <a:t>,” </a:t>
            </a:r>
            <a:r>
              <a:rPr lang="en-GB" altLang="en-US" sz="2000" dirty="0">
                <a:solidFill>
                  <a:srgbClr val="414042"/>
                </a:solidFill>
                <a:latin typeface="Comic Sans MS" panose="030F0902030302020204" pitchFamily="66" charset="0"/>
                <a:ea typeface="MS PGothic" panose="020B0600070205080204" pitchFamily="34" charset="-128"/>
              </a:rPr>
              <a:t>said Robin.</a:t>
            </a:r>
          </a:p>
        </p:txBody>
      </p:sp>
    </p:spTree>
    <p:extLst>
      <p:ext uri="{BB962C8B-B14F-4D97-AF65-F5344CB8AC3E}">
        <p14:creationId xmlns:p14="http://schemas.microsoft.com/office/powerpoint/2010/main" val="204391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22" presetClass="entr" presetSubtype="4"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par>
                                <p:cTn id="22" presetID="2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8" grpId="0" animBg="1"/>
      <p:bldP spid="19" grpId="0"/>
      <p:bldP spid="21" grpId="0" animBg="1"/>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a:extLst>
              <a:ext uri="{FF2B5EF4-FFF2-40B4-BE49-F238E27FC236}">
                <a16:creationId xmlns:a16="http://schemas.microsoft.com/office/drawing/2014/main" id="{9B11F01C-B47E-6249-998A-AC0862B06DB8}"/>
              </a:ext>
            </a:extLst>
          </p:cNvPr>
          <p:cNvSpPr txBox="1">
            <a:spLocks/>
          </p:cNvSpPr>
          <p:nvPr/>
        </p:nvSpPr>
        <p:spPr>
          <a:xfrm>
            <a:off x="401444" y="563671"/>
            <a:ext cx="11366487"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Who said what?</a:t>
            </a:r>
          </a:p>
        </p:txBody>
      </p:sp>
      <p:sp>
        <p:nvSpPr>
          <p:cNvPr id="26" name="Text Box 5">
            <a:extLst>
              <a:ext uri="{FF2B5EF4-FFF2-40B4-BE49-F238E27FC236}">
                <a16:creationId xmlns:a16="http://schemas.microsoft.com/office/drawing/2014/main" id="{F1E10463-895C-8042-A8F3-B14C7EF190D9}"/>
              </a:ext>
            </a:extLst>
          </p:cNvPr>
          <p:cNvSpPr txBox="1">
            <a:spLocks noChangeArrowheads="1"/>
          </p:cNvSpPr>
          <p:nvPr/>
        </p:nvSpPr>
        <p:spPr bwMode="auto">
          <a:xfrm>
            <a:off x="884663" y="1058359"/>
            <a:ext cx="10326030" cy="127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700" dirty="0">
                <a:solidFill>
                  <a:srgbClr val="414042"/>
                </a:solidFill>
                <a:latin typeface="Comic Sans MS" panose="030F0902030302020204" pitchFamily="66" charset="0"/>
              </a:rPr>
              <a:t>Look at the snippets of speech below. Discuss with a partner who might have spoken these words. How did they say them? </a:t>
            </a:r>
          </a:p>
          <a:p>
            <a:pPr>
              <a:spcBef>
                <a:spcPts val="700"/>
              </a:spcBef>
            </a:pPr>
            <a:r>
              <a:rPr lang="en-GB" altLang="en-US" sz="1700" dirty="0">
                <a:solidFill>
                  <a:srgbClr val="414042"/>
                </a:solidFill>
                <a:latin typeface="Comic Sans MS" panose="030F0902030302020204" pitchFamily="66" charset="0"/>
              </a:rPr>
              <a:t>In pairs, invent your own unspoken words to accompany the speech (e.g. cried Marian). Use the punctuation you think is the best fit. Read them aloud to each other with expression.</a:t>
            </a:r>
          </a:p>
        </p:txBody>
      </p:sp>
      <p:sp>
        <p:nvSpPr>
          <p:cNvPr id="27" name="Text Box 6">
            <a:extLst>
              <a:ext uri="{FF2B5EF4-FFF2-40B4-BE49-F238E27FC236}">
                <a16:creationId xmlns:a16="http://schemas.microsoft.com/office/drawing/2014/main" id="{6E028878-9CBE-3C47-ABA1-3DCE14C1274C}"/>
              </a:ext>
            </a:extLst>
          </p:cNvPr>
          <p:cNvSpPr txBox="1">
            <a:spLocks noChangeArrowheads="1"/>
          </p:cNvSpPr>
          <p:nvPr/>
        </p:nvSpPr>
        <p:spPr bwMode="auto">
          <a:xfrm>
            <a:off x="1219199" y="5755007"/>
            <a:ext cx="1449388" cy="353943"/>
          </a:xfrm>
          <a:prstGeom prst="rect">
            <a:avLst/>
          </a:prstGeom>
          <a:solidFill>
            <a:srgbClr val="39AB47"/>
          </a:solidFill>
          <a:ln w="9525">
            <a:noFill/>
            <a:miter lim="800000"/>
            <a:headEnd/>
            <a:tailEnd/>
          </a:ln>
          <a:effectLst/>
        </p:spPr>
        <p:txBody>
          <a:bodyPr wrap="square">
            <a:spAutoFit/>
          </a:bodyPr>
          <a:lstStyle/>
          <a:p>
            <a:pPr algn="ctr">
              <a:spcBef>
                <a:spcPct val="50000"/>
              </a:spcBef>
            </a:pPr>
            <a:r>
              <a:rPr lang="en-GB" altLang="en-US" sz="1700" dirty="0">
                <a:solidFill>
                  <a:schemeClr val="bg1"/>
                </a:solidFill>
                <a:latin typeface="Comic Sans MS" panose="030F0902030302020204" pitchFamily="66" charset="0"/>
              </a:rPr>
              <a:t>Robin Hood</a:t>
            </a:r>
          </a:p>
        </p:txBody>
      </p:sp>
      <p:sp>
        <p:nvSpPr>
          <p:cNvPr id="28" name="Text Box 7">
            <a:extLst>
              <a:ext uri="{FF2B5EF4-FFF2-40B4-BE49-F238E27FC236}">
                <a16:creationId xmlns:a16="http://schemas.microsoft.com/office/drawing/2014/main" id="{8725DD48-13E1-A24C-8E5F-5B669D00AFDC}"/>
              </a:ext>
            </a:extLst>
          </p:cNvPr>
          <p:cNvSpPr txBox="1">
            <a:spLocks noChangeArrowheads="1"/>
          </p:cNvSpPr>
          <p:nvPr/>
        </p:nvSpPr>
        <p:spPr bwMode="auto">
          <a:xfrm>
            <a:off x="3045286" y="5755007"/>
            <a:ext cx="913703" cy="353943"/>
          </a:xfrm>
          <a:prstGeom prst="rect">
            <a:avLst/>
          </a:prstGeom>
          <a:solidFill>
            <a:srgbClr val="39AB47"/>
          </a:solidFill>
          <a:ln w="9525">
            <a:noFill/>
            <a:miter lim="800000"/>
            <a:headEnd/>
            <a:tailEnd/>
          </a:ln>
          <a:effectLst/>
        </p:spPr>
        <p:txBody>
          <a:bodyPr wrap="square">
            <a:spAutoFit/>
          </a:bodyPr>
          <a:lstStyle/>
          <a:p>
            <a:pPr algn="ctr">
              <a:spcBef>
                <a:spcPct val="50000"/>
              </a:spcBef>
            </a:pPr>
            <a:r>
              <a:rPr lang="en-GB" altLang="en-US" sz="1700" dirty="0">
                <a:solidFill>
                  <a:schemeClr val="bg1"/>
                </a:solidFill>
                <a:latin typeface="Comic Sans MS" panose="030F0902030302020204" pitchFamily="66" charset="0"/>
              </a:rPr>
              <a:t>Marian</a:t>
            </a:r>
          </a:p>
        </p:txBody>
      </p:sp>
      <p:sp>
        <p:nvSpPr>
          <p:cNvPr id="29" name="Text Box 8">
            <a:extLst>
              <a:ext uri="{FF2B5EF4-FFF2-40B4-BE49-F238E27FC236}">
                <a16:creationId xmlns:a16="http://schemas.microsoft.com/office/drawing/2014/main" id="{257296D2-5EB6-1B40-A487-5FBE9C6E6E77}"/>
              </a:ext>
            </a:extLst>
          </p:cNvPr>
          <p:cNvSpPr txBox="1">
            <a:spLocks noChangeArrowheads="1"/>
          </p:cNvSpPr>
          <p:nvPr/>
        </p:nvSpPr>
        <p:spPr bwMode="auto">
          <a:xfrm>
            <a:off x="4335688" y="5624202"/>
            <a:ext cx="1301479" cy="615553"/>
          </a:xfrm>
          <a:prstGeom prst="rect">
            <a:avLst/>
          </a:prstGeom>
          <a:solidFill>
            <a:srgbClr val="39AB47"/>
          </a:solidFill>
          <a:ln w="9525">
            <a:noFill/>
            <a:miter lim="800000"/>
            <a:headEnd/>
            <a:tailEnd/>
          </a:ln>
          <a:effectLst/>
        </p:spPr>
        <p:txBody>
          <a:bodyPr wrap="square">
            <a:spAutoFit/>
          </a:bodyPr>
          <a:lstStyle/>
          <a:p>
            <a:pPr algn="ctr">
              <a:spcBef>
                <a:spcPct val="50000"/>
              </a:spcBef>
            </a:pPr>
            <a:r>
              <a:rPr lang="en-GB" altLang="en-US" sz="1700" dirty="0">
                <a:solidFill>
                  <a:schemeClr val="bg1"/>
                </a:solidFill>
                <a:latin typeface="Comic Sans MS" panose="030F0902030302020204" pitchFamily="66" charset="0"/>
              </a:rPr>
              <a:t>Lord </a:t>
            </a:r>
            <a:r>
              <a:rPr lang="en-GB" altLang="en-US" sz="1700" dirty="0" err="1">
                <a:solidFill>
                  <a:schemeClr val="bg1"/>
                </a:solidFill>
                <a:latin typeface="Comic Sans MS" panose="030F0902030302020204" pitchFamily="66" charset="0"/>
              </a:rPr>
              <a:t>Fitzwalter</a:t>
            </a:r>
            <a:endParaRPr lang="en-GB" altLang="en-US" sz="1700" dirty="0">
              <a:solidFill>
                <a:schemeClr val="bg1"/>
              </a:solidFill>
              <a:latin typeface="Comic Sans MS" panose="030F0902030302020204" pitchFamily="66" charset="0"/>
            </a:endParaRPr>
          </a:p>
        </p:txBody>
      </p:sp>
      <p:sp>
        <p:nvSpPr>
          <p:cNvPr id="30" name="Text Box 9">
            <a:extLst>
              <a:ext uri="{FF2B5EF4-FFF2-40B4-BE49-F238E27FC236}">
                <a16:creationId xmlns:a16="http://schemas.microsoft.com/office/drawing/2014/main" id="{E5CBCDC2-67B4-204B-AEB6-09ACB77353CB}"/>
              </a:ext>
            </a:extLst>
          </p:cNvPr>
          <p:cNvSpPr txBox="1">
            <a:spLocks noChangeArrowheads="1"/>
          </p:cNvSpPr>
          <p:nvPr/>
        </p:nvSpPr>
        <p:spPr bwMode="auto">
          <a:xfrm>
            <a:off x="6013866" y="5624202"/>
            <a:ext cx="1744661" cy="615553"/>
          </a:xfrm>
          <a:prstGeom prst="rect">
            <a:avLst/>
          </a:prstGeom>
          <a:solidFill>
            <a:srgbClr val="39AB47"/>
          </a:solidFill>
          <a:ln w="9525">
            <a:noFill/>
            <a:miter lim="800000"/>
            <a:headEnd/>
            <a:tailEnd/>
          </a:ln>
          <a:effectLst/>
        </p:spPr>
        <p:txBody>
          <a:bodyPr wrap="square">
            <a:spAutoFit/>
          </a:bodyPr>
          <a:lstStyle/>
          <a:p>
            <a:pPr algn="ctr">
              <a:spcBef>
                <a:spcPct val="50000"/>
              </a:spcBef>
            </a:pPr>
            <a:r>
              <a:rPr lang="en-GB" altLang="en-US" sz="1700" dirty="0">
                <a:solidFill>
                  <a:schemeClr val="bg1"/>
                </a:solidFill>
                <a:latin typeface="Comic Sans MS" panose="030F0902030302020204" pitchFamily="66" charset="0"/>
              </a:rPr>
              <a:t>The Sheriff of Nottingham</a:t>
            </a:r>
          </a:p>
        </p:txBody>
      </p:sp>
      <p:sp>
        <p:nvSpPr>
          <p:cNvPr id="31" name="Text Box 10">
            <a:extLst>
              <a:ext uri="{FF2B5EF4-FFF2-40B4-BE49-F238E27FC236}">
                <a16:creationId xmlns:a16="http://schemas.microsoft.com/office/drawing/2014/main" id="{9BE2E49D-226F-D643-902B-5BBE1C4A254C}"/>
              </a:ext>
            </a:extLst>
          </p:cNvPr>
          <p:cNvSpPr txBox="1">
            <a:spLocks noChangeArrowheads="1"/>
          </p:cNvSpPr>
          <p:nvPr/>
        </p:nvSpPr>
        <p:spPr bwMode="auto">
          <a:xfrm>
            <a:off x="9770812" y="5755007"/>
            <a:ext cx="1168399" cy="353943"/>
          </a:xfrm>
          <a:prstGeom prst="rect">
            <a:avLst/>
          </a:prstGeom>
          <a:solidFill>
            <a:srgbClr val="39AB47"/>
          </a:solidFill>
          <a:ln w="28575">
            <a:noFill/>
            <a:miter lim="800000"/>
            <a:headEnd/>
            <a:tailEnd/>
          </a:ln>
          <a:effectLst/>
        </p:spPr>
        <p:txBody>
          <a:bodyPr anchor="ctr" anchorCtr="1">
            <a:noAutofit/>
          </a:bodyPr>
          <a:lstStyle/>
          <a:p>
            <a:pPr algn="ctr">
              <a:spcBef>
                <a:spcPct val="50000"/>
              </a:spcBef>
            </a:pPr>
            <a:r>
              <a:rPr lang="en-GB" altLang="en-US" sz="1700">
                <a:solidFill>
                  <a:schemeClr val="bg1"/>
                </a:solidFill>
                <a:latin typeface="Comic Sans MS" panose="030F0902030302020204" pitchFamily="66" charset="0"/>
              </a:rPr>
              <a:t>A servant</a:t>
            </a:r>
          </a:p>
        </p:txBody>
      </p:sp>
      <p:sp>
        <p:nvSpPr>
          <p:cNvPr id="32" name="Text Box 11">
            <a:extLst>
              <a:ext uri="{FF2B5EF4-FFF2-40B4-BE49-F238E27FC236}">
                <a16:creationId xmlns:a16="http://schemas.microsoft.com/office/drawing/2014/main" id="{0D1BCC2B-A196-B04D-B0C3-39E523FFD9F9}"/>
              </a:ext>
            </a:extLst>
          </p:cNvPr>
          <p:cNvSpPr txBox="1">
            <a:spLocks noChangeArrowheads="1"/>
          </p:cNvSpPr>
          <p:nvPr/>
        </p:nvSpPr>
        <p:spPr bwMode="auto">
          <a:xfrm>
            <a:off x="8135226" y="5624202"/>
            <a:ext cx="1258887" cy="615553"/>
          </a:xfrm>
          <a:prstGeom prst="rect">
            <a:avLst/>
          </a:prstGeom>
          <a:solidFill>
            <a:srgbClr val="39AB47"/>
          </a:solidFill>
          <a:ln w="9525">
            <a:noFill/>
            <a:miter lim="800000"/>
            <a:headEnd/>
            <a:tailEnd/>
          </a:ln>
          <a:effectLst/>
        </p:spPr>
        <p:txBody>
          <a:bodyPr wrap="square">
            <a:spAutoFit/>
          </a:bodyPr>
          <a:lstStyle/>
          <a:p>
            <a:pPr algn="ctr">
              <a:spcBef>
                <a:spcPct val="50000"/>
              </a:spcBef>
            </a:pPr>
            <a:r>
              <a:rPr lang="en-GB" altLang="en-US" sz="1700">
                <a:solidFill>
                  <a:schemeClr val="bg1"/>
                </a:solidFill>
                <a:latin typeface="Comic Sans MS" panose="030F0902030302020204" pitchFamily="66" charset="0"/>
              </a:rPr>
              <a:t>Lady Fitzwalter</a:t>
            </a:r>
          </a:p>
        </p:txBody>
      </p:sp>
      <p:sp>
        <p:nvSpPr>
          <p:cNvPr id="33" name="Text Box 12">
            <a:extLst>
              <a:ext uri="{FF2B5EF4-FFF2-40B4-BE49-F238E27FC236}">
                <a16:creationId xmlns:a16="http://schemas.microsoft.com/office/drawing/2014/main" id="{855FA6A9-31B8-5D41-8E28-6D47A4EE39FA}"/>
              </a:ext>
            </a:extLst>
          </p:cNvPr>
          <p:cNvSpPr txBox="1">
            <a:spLocks noChangeArrowheads="1"/>
          </p:cNvSpPr>
          <p:nvPr/>
        </p:nvSpPr>
        <p:spPr bwMode="auto">
          <a:xfrm>
            <a:off x="1219201" y="2500963"/>
            <a:ext cx="4684286"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anose="02020603050405020304" pitchFamily="18" charset="0"/>
                <a:cs typeface="Times" panose="02020603050405020304" pitchFamily="18" charset="0"/>
              </a:rPr>
              <a:t>“</a:t>
            </a:r>
            <a:r>
              <a:rPr lang="en-GB" altLang="en-US" sz="1700" dirty="0">
                <a:solidFill>
                  <a:srgbClr val="414042"/>
                </a:solidFill>
                <a:latin typeface="Comic Sans MS" panose="030F0902030302020204" pitchFamily="66" charset="0"/>
              </a:rPr>
              <a:t>Oh, please be careful, dear.</a:t>
            </a:r>
            <a:r>
              <a:rPr lang="en-GB" altLang="en-US" sz="2500" dirty="0">
                <a:solidFill>
                  <a:srgbClr val="C00000"/>
                </a:solidFill>
                <a:latin typeface="Times" pitchFamily="2" charset="0"/>
                <a:cs typeface="Times New Roman" panose="02020603050405020304" pitchFamily="18" charset="0"/>
              </a:rPr>
              <a:t>”</a:t>
            </a:r>
          </a:p>
        </p:txBody>
      </p:sp>
      <p:sp>
        <p:nvSpPr>
          <p:cNvPr id="34" name="Text Box 13">
            <a:extLst>
              <a:ext uri="{FF2B5EF4-FFF2-40B4-BE49-F238E27FC236}">
                <a16:creationId xmlns:a16="http://schemas.microsoft.com/office/drawing/2014/main" id="{C3CDB309-BA2D-C844-BC71-8163885E1B5F}"/>
              </a:ext>
            </a:extLst>
          </p:cNvPr>
          <p:cNvSpPr txBox="1">
            <a:spLocks noChangeArrowheads="1"/>
          </p:cNvSpPr>
          <p:nvPr/>
        </p:nvSpPr>
        <p:spPr bwMode="auto">
          <a:xfrm>
            <a:off x="6133674" y="3736888"/>
            <a:ext cx="4795045"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I am not afraid of you, or any man.</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35" name="Text Box 14">
            <a:extLst>
              <a:ext uri="{FF2B5EF4-FFF2-40B4-BE49-F238E27FC236}">
                <a16:creationId xmlns:a16="http://schemas.microsoft.com/office/drawing/2014/main" id="{78000F80-AB95-4C4E-A4D5-038B1A183BA8}"/>
              </a:ext>
            </a:extLst>
          </p:cNvPr>
          <p:cNvSpPr txBox="1">
            <a:spLocks noChangeArrowheads="1"/>
          </p:cNvSpPr>
          <p:nvPr/>
        </p:nvSpPr>
        <p:spPr bwMode="auto">
          <a:xfrm>
            <a:off x="6134469" y="2496960"/>
            <a:ext cx="4795045"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I am not afraid of you, or any man.</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36" name="Text Box 15">
            <a:extLst>
              <a:ext uri="{FF2B5EF4-FFF2-40B4-BE49-F238E27FC236}">
                <a16:creationId xmlns:a16="http://schemas.microsoft.com/office/drawing/2014/main" id="{378BA052-7B1A-B446-97FF-84EBDB2576E9}"/>
              </a:ext>
            </a:extLst>
          </p:cNvPr>
          <p:cNvSpPr txBox="1">
            <a:spLocks noChangeArrowheads="1"/>
          </p:cNvSpPr>
          <p:nvPr/>
        </p:nvSpPr>
        <p:spPr bwMode="auto">
          <a:xfrm>
            <a:off x="1219199" y="3736321"/>
            <a:ext cx="4684287"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Step down from the coach, if you please.</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37" name="Text Box 16">
            <a:extLst>
              <a:ext uri="{FF2B5EF4-FFF2-40B4-BE49-F238E27FC236}">
                <a16:creationId xmlns:a16="http://schemas.microsoft.com/office/drawing/2014/main" id="{E343E8A1-D179-CB46-9E09-75BF90F52E27}"/>
              </a:ext>
            </a:extLst>
          </p:cNvPr>
          <p:cNvSpPr txBox="1">
            <a:spLocks noChangeArrowheads="1"/>
          </p:cNvSpPr>
          <p:nvPr/>
        </p:nvSpPr>
        <p:spPr bwMode="auto">
          <a:xfrm>
            <a:off x="6133676" y="3116924"/>
            <a:ext cx="4795043"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We ride to Locksley to arrest that outlaw.</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38" name="Text Box 17">
            <a:extLst>
              <a:ext uri="{FF2B5EF4-FFF2-40B4-BE49-F238E27FC236}">
                <a16:creationId xmlns:a16="http://schemas.microsoft.com/office/drawing/2014/main" id="{F837480D-5DD4-914B-806C-89042D11D94F}"/>
              </a:ext>
            </a:extLst>
          </p:cNvPr>
          <p:cNvSpPr txBox="1">
            <a:spLocks noChangeArrowheads="1"/>
          </p:cNvSpPr>
          <p:nvPr/>
        </p:nvSpPr>
        <p:spPr bwMode="auto">
          <a:xfrm>
            <a:off x="1219199" y="4971681"/>
            <a:ext cx="4684287"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I will find out what I can, my lord.</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39" name="Text Box 18">
            <a:extLst>
              <a:ext uri="{FF2B5EF4-FFF2-40B4-BE49-F238E27FC236}">
                <a16:creationId xmlns:a16="http://schemas.microsoft.com/office/drawing/2014/main" id="{BB918869-A9CD-C447-822A-DB30EB1439E6}"/>
              </a:ext>
            </a:extLst>
          </p:cNvPr>
          <p:cNvSpPr txBox="1">
            <a:spLocks noChangeArrowheads="1"/>
          </p:cNvSpPr>
          <p:nvPr/>
        </p:nvSpPr>
        <p:spPr bwMode="auto">
          <a:xfrm>
            <a:off x="6133674" y="4976817"/>
            <a:ext cx="4795045"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Take this purse of gold.</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40" name="Text Box 19">
            <a:extLst>
              <a:ext uri="{FF2B5EF4-FFF2-40B4-BE49-F238E27FC236}">
                <a16:creationId xmlns:a16="http://schemas.microsoft.com/office/drawing/2014/main" id="{1858E2C6-209F-4F4F-9226-DE5A7CBF19E2}"/>
              </a:ext>
            </a:extLst>
          </p:cNvPr>
          <p:cNvSpPr txBox="1">
            <a:spLocks noChangeArrowheads="1"/>
          </p:cNvSpPr>
          <p:nvPr/>
        </p:nvSpPr>
        <p:spPr bwMode="auto">
          <a:xfrm>
            <a:off x="1219200" y="3118642"/>
            <a:ext cx="4684286"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I beg you, do not harm us.</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41" name="Text Box 20">
            <a:extLst>
              <a:ext uri="{FF2B5EF4-FFF2-40B4-BE49-F238E27FC236}">
                <a16:creationId xmlns:a16="http://schemas.microsoft.com/office/drawing/2014/main" id="{0892819A-6E2A-7C4F-BE60-D93D927B75E2}"/>
              </a:ext>
            </a:extLst>
          </p:cNvPr>
          <p:cNvSpPr txBox="1">
            <a:spLocks noChangeArrowheads="1"/>
          </p:cNvSpPr>
          <p:nvPr/>
        </p:nvSpPr>
        <p:spPr bwMode="auto">
          <a:xfrm>
            <a:off x="6133675" y="4356852"/>
            <a:ext cx="4795044"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Marian, what are you thinking?</a:t>
            </a:r>
            <a:r>
              <a:rPr lang="en-GB" altLang="en-US" sz="28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
        <p:nvSpPr>
          <p:cNvPr id="42" name="Text Box 21">
            <a:extLst>
              <a:ext uri="{FF2B5EF4-FFF2-40B4-BE49-F238E27FC236}">
                <a16:creationId xmlns:a16="http://schemas.microsoft.com/office/drawing/2014/main" id="{C0AB8E19-37A7-0748-9F30-734408E9CB2A}"/>
              </a:ext>
            </a:extLst>
          </p:cNvPr>
          <p:cNvSpPr txBox="1">
            <a:spLocks noChangeArrowheads="1"/>
          </p:cNvSpPr>
          <p:nvPr/>
        </p:nvSpPr>
        <p:spPr bwMode="auto">
          <a:xfrm>
            <a:off x="1219201" y="4354000"/>
            <a:ext cx="4684286" cy="35394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spcBef>
                <a:spcPct val="50000"/>
              </a:spcBef>
            </a:pPr>
            <a:r>
              <a:rPr lang="en-GB" altLang="en-US" sz="2500" dirty="0">
                <a:solidFill>
                  <a:srgbClr val="C00000"/>
                </a:solidFill>
                <a:latin typeface="Times" pitchFamily="2" charset="0"/>
                <a:cs typeface="Times New Roman" panose="02020603050405020304" pitchFamily="18" charset="0"/>
              </a:rPr>
              <a:t>“</a:t>
            </a:r>
            <a:r>
              <a:rPr lang="en-GB" altLang="en-US" sz="1700" dirty="0">
                <a:solidFill>
                  <a:srgbClr val="414042"/>
                </a:solidFill>
                <a:latin typeface="Comic Sans MS" panose="030F0902030302020204" pitchFamily="66" charset="0"/>
              </a:rPr>
              <a:t>Save your anger, madam.</a:t>
            </a:r>
            <a:r>
              <a:rPr lang="en-GB" altLang="en-US" sz="2500" dirty="0">
                <a:solidFill>
                  <a:srgbClr val="C00000"/>
                </a:solidFill>
                <a:latin typeface="Times" pitchFamily="2" charset="0"/>
                <a:cs typeface="Times New Roman" panose="02020603050405020304" pitchFamily="18" charset="0"/>
              </a:rPr>
              <a:t>”</a:t>
            </a:r>
            <a:endParaRPr lang="en-GB" altLang="en-US" sz="1700" dirty="0">
              <a:solidFill>
                <a:srgbClr val="C00000"/>
              </a:solidFill>
              <a:latin typeface="Comic Sans MS" panose="030F0902030302020204" pitchFamily="66" charset="0"/>
              <a:cs typeface="Times New Roman" panose="02020603050405020304" pitchFamily="18" charset="0"/>
            </a:endParaRPr>
          </a:p>
        </p:txBody>
      </p:sp>
    </p:spTree>
    <p:extLst>
      <p:ext uri="{BB962C8B-B14F-4D97-AF65-F5344CB8AC3E}">
        <p14:creationId xmlns:p14="http://schemas.microsoft.com/office/powerpoint/2010/main" val="7959278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
            <a:extLst>
              <a:ext uri="{FF2B5EF4-FFF2-40B4-BE49-F238E27FC236}">
                <a16:creationId xmlns:a16="http://schemas.microsoft.com/office/drawing/2014/main" id="{F1E10463-895C-8042-A8F3-B14C7EF190D9}"/>
              </a:ext>
            </a:extLst>
          </p:cNvPr>
          <p:cNvSpPr txBox="1">
            <a:spLocks noChangeArrowheads="1"/>
          </p:cNvSpPr>
          <p:nvPr/>
        </p:nvSpPr>
        <p:spPr bwMode="auto">
          <a:xfrm>
            <a:off x="884663" y="924299"/>
            <a:ext cx="10026492" cy="1025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2000" dirty="0">
                <a:solidFill>
                  <a:srgbClr val="414042"/>
                </a:solidFill>
                <a:latin typeface="Comic Sans MS" panose="030F0902030302020204" pitchFamily="66" charset="0"/>
              </a:rPr>
              <a:t>Listen to a storyteller telling the story of Robin Hood in the manner a storyteller would have passed on stories all those years ago …</a:t>
            </a:r>
          </a:p>
        </p:txBody>
      </p:sp>
      <p:sp>
        <p:nvSpPr>
          <p:cNvPr id="3" name="Text Box 5">
            <a:extLst>
              <a:ext uri="{FF2B5EF4-FFF2-40B4-BE49-F238E27FC236}">
                <a16:creationId xmlns:a16="http://schemas.microsoft.com/office/drawing/2014/main" id="{7042977B-6915-124D-9845-8FC3EDEA2F5E}"/>
              </a:ext>
            </a:extLst>
          </p:cNvPr>
          <p:cNvSpPr txBox="1">
            <a:spLocks noChangeArrowheads="1"/>
          </p:cNvSpPr>
          <p:nvPr/>
        </p:nvSpPr>
        <p:spPr bwMode="auto">
          <a:xfrm>
            <a:off x="496175" y="1871464"/>
            <a:ext cx="11187825" cy="379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700"/>
              </a:spcBef>
            </a:pPr>
            <a:r>
              <a:rPr lang="en-GB" altLang="en-US" sz="1700" dirty="0">
                <a:solidFill>
                  <a:srgbClr val="414042"/>
                </a:solidFill>
                <a:latin typeface="Comic Sans MS" panose="030F0902030302020204" pitchFamily="66" charset="0"/>
              </a:rPr>
              <a:t>This video can be played </a:t>
            </a:r>
            <a:r>
              <a:rPr lang="en-GB" altLang="en-US" sz="1700" b="1" dirty="0">
                <a:solidFill>
                  <a:srgbClr val="414042"/>
                </a:solidFill>
                <a:latin typeface="Comic Sans MS" panose="030F0902030302020204" pitchFamily="66" charset="0"/>
                <a:hlinkClick r:id="rId3"/>
              </a:rPr>
              <a:t>here</a:t>
            </a:r>
            <a:endParaRPr lang="en-GB" altLang="en-US" sz="1700" dirty="0">
              <a:solidFill>
                <a:srgbClr val="414042"/>
              </a:solidFill>
              <a:latin typeface="Comic Sans MS" panose="030F0902030302020204" pitchFamily="66" charset="0"/>
            </a:endParaRPr>
          </a:p>
        </p:txBody>
      </p:sp>
      <p:pic>
        <p:nvPicPr>
          <p:cNvPr id="5" name="Picture 4" descr="A picture containing shape&#10;&#10;Description automatically generated">
            <a:extLst>
              <a:ext uri="{FF2B5EF4-FFF2-40B4-BE49-F238E27FC236}">
                <a16:creationId xmlns:a16="http://schemas.microsoft.com/office/drawing/2014/main" id="{A99754B6-6584-5C4B-B082-43AEAB732E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9243" y="2757518"/>
            <a:ext cx="3217332" cy="2969229"/>
          </a:xfrm>
          <a:prstGeom prst="rect">
            <a:avLst/>
          </a:prstGeom>
        </p:spPr>
      </p:pic>
    </p:spTree>
    <p:extLst>
      <p:ext uri="{BB962C8B-B14F-4D97-AF65-F5344CB8AC3E}">
        <p14:creationId xmlns:p14="http://schemas.microsoft.com/office/powerpoint/2010/main" val="6615723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ular Callout 9">
            <a:extLst>
              <a:ext uri="{FF2B5EF4-FFF2-40B4-BE49-F238E27FC236}">
                <a16:creationId xmlns:a16="http://schemas.microsoft.com/office/drawing/2014/main" id="{79CFC3CF-8EBE-8949-B8DE-FCAE90E34DDE}"/>
              </a:ext>
            </a:extLst>
          </p:cNvPr>
          <p:cNvSpPr/>
          <p:nvPr/>
        </p:nvSpPr>
        <p:spPr>
          <a:xfrm>
            <a:off x="966784" y="667820"/>
            <a:ext cx="7091102" cy="2537717"/>
          </a:xfrm>
          <a:prstGeom prst="wedgeRoundRectCallout">
            <a:avLst>
              <a:gd name="adj1" fmla="val 64894"/>
              <a:gd name="adj2" fmla="val -11750"/>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8">
            <a:extLst>
              <a:ext uri="{FF2B5EF4-FFF2-40B4-BE49-F238E27FC236}">
                <a16:creationId xmlns:a16="http://schemas.microsoft.com/office/drawing/2014/main" id="{208AA947-E823-1248-9A50-5C08BD1FF87C}"/>
              </a:ext>
            </a:extLst>
          </p:cNvPr>
          <p:cNvSpPr>
            <a:spLocks noChangeArrowheads="1"/>
          </p:cNvSpPr>
          <p:nvPr/>
        </p:nvSpPr>
        <p:spPr bwMode="auto">
          <a:xfrm>
            <a:off x="1297749" y="933349"/>
            <a:ext cx="642917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eaLnBrk="0" hangingPunct="0"/>
            <a:r>
              <a:rPr lang="en-GB" altLang="en-US" sz="3400" i="1" dirty="0">
                <a:solidFill>
                  <a:srgbClr val="414042"/>
                </a:solidFill>
                <a:latin typeface="Blackadder ITC" panose="04020505051007020D02" pitchFamily="82" charset="0"/>
                <a:ea typeface="Times New Roman" panose="02020603050405020304" pitchFamily="18" charset="0"/>
                <a:cs typeface="Arial" panose="020B0604020202020204" pitchFamily="34" charset="0"/>
              </a:rPr>
              <a:t>G</a:t>
            </a:r>
            <a:r>
              <a:rPr lang="en-GB" altLang="en-US" sz="2200" dirty="0">
                <a:solidFill>
                  <a:srgbClr val="414042"/>
                </a:solidFill>
                <a:latin typeface="Comic Sans MS" panose="030F0902030302020204" pitchFamily="66" charset="0"/>
                <a:ea typeface="Times New Roman" panose="02020603050405020304" pitchFamily="18" charset="0"/>
                <a:cs typeface="Arial" panose="020B0604020202020204" pitchFamily="34" charset="0"/>
              </a:rPr>
              <a:t>ather friends, for I have a story to tell you. A story of good, and a story of evil, a story of the brave, and a story of the weak. A story that begins many, many moons ago, when knights ruled the land and the castles ruled the very air that people breathed. </a:t>
            </a:r>
          </a:p>
        </p:txBody>
      </p:sp>
      <p:sp>
        <p:nvSpPr>
          <p:cNvPr id="9" name="Text Box 9">
            <a:extLst>
              <a:ext uri="{FF2B5EF4-FFF2-40B4-BE49-F238E27FC236}">
                <a16:creationId xmlns:a16="http://schemas.microsoft.com/office/drawing/2014/main" id="{50D1DB20-2DF1-C64A-B412-8A599235E0E2}"/>
              </a:ext>
            </a:extLst>
          </p:cNvPr>
          <p:cNvSpPr txBox="1">
            <a:spLocks noChangeArrowheads="1"/>
          </p:cNvSpPr>
          <p:nvPr/>
        </p:nvSpPr>
        <p:spPr bwMode="auto">
          <a:xfrm>
            <a:off x="4675920" y="3604127"/>
            <a:ext cx="6834295" cy="238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Consider the storyteller’s version and make notes about the techniques he uses to engage the listener.</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did you like about this version?</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didn’t you like?</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Think of three questions to ask about this version.</a:t>
            </a:r>
          </a:p>
        </p:txBody>
      </p:sp>
      <p:grpSp>
        <p:nvGrpSpPr>
          <p:cNvPr id="3" name="Group 2">
            <a:extLst>
              <a:ext uri="{FF2B5EF4-FFF2-40B4-BE49-F238E27FC236}">
                <a16:creationId xmlns:a16="http://schemas.microsoft.com/office/drawing/2014/main" id="{B435CE01-28B0-034C-9173-A54280BED8B9}"/>
              </a:ext>
            </a:extLst>
          </p:cNvPr>
          <p:cNvGrpSpPr/>
          <p:nvPr/>
        </p:nvGrpSpPr>
        <p:grpSpPr>
          <a:xfrm>
            <a:off x="1084816" y="3617161"/>
            <a:ext cx="3427519" cy="2477859"/>
            <a:chOff x="7365476" y="3329652"/>
            <a:chExt cx="3982066" cy="2878758"/>
          </a:xfrm>
        </p:grpSpPr>
        <p:pic>
          <p:nvPicPr>
            <p:cNvPr id="7" name="Picture 6" descr="Icon&#10;&#10;Description automatically generated">
              <a:extLst>
                <a:ext uri="{FF2B5EF4-FFF2-40B4-BE49-F238E27FC236}">
                  <a16:creationId xmlns:a16="http://schemas.microsoft.com/office/drawing/2014/main" id="{B0314F95-07C0-BE43-AE67-035A268D83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11" name="Oval Callout 10">
              <a:extLst>
                <a:ext uri="{FF2B5EF4-FFF2-40B4-BE49-F238E27FC236}">
                  <a16:creationId xmlns:a16="http://schemas.microsoft.com/office/drawing/2014/main" id="{C6302021-F233-244F-871E-7F1AA09DF1E2}"/>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Callout 11">
              <a:extLst>
                <a:ext uri="{FF2B5EF4-FFF2-40B4-BE49-F238E27FC236}">
                  <a16:creationId xmlns:a16="http://schemas.microsoft.com/office/drawing/2014/main" id="{03FED495-5AA7-C144-B20B-E62742A30826}"/>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descr="A picture containing shape&#10;&#10;Description automatically generated">
            <a:extLst>
              <a:ext uri="{FF2B5EF4-FFF2-40B4-BE49-F238E27FC236}">
                <a16:creationId xmlns:a16="http://schemas.microsoft.com/office/drawing/2014/main" id="{C7AA7349-6CA5-BF41-AE4E-020690B187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1028" y="1309340"/>
            <a:ext cx="2270587" cy="2095492"/>
          </a:xfrm>
          <a:prstGeom prst="rect">
            <a:avLst/>
          </a:prstGeom>
        </p:spPr>
      </p:pic>
    </p:spTree>
    <p:extLst>
      <p:ext uri="{BB962C8B-B14F-4D97-AF65-F5344CB8AC3E}">
        <p14:creationId xmlns:p14="http://schemas.microsoft.com/office/powerpoint/2010/main" val="155981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7">
            <a:extLst>
              <a:ext uri="{FF2B5EF4-FFF2-40B4-BE49-F238E27FC236}">
                <a16:creationId xmlns:a16="http://schemas.microsoft.com/office/drawing/2014/main" id="{8E11F439-F124-6E4F-9727-421B21CDF11F}"/>
              </a:ext>
            </a:extLst>
          </p:cNvPr>
          <p:cNvSpPr txBox="1">
            <a:spLocks noChangeArrowheads="1"/>
          </p:cNvSpPr>
          <p:nvPr/>
        </p:nvSpPr>
        <p:spPr bwMode="auto">
          <a:xfrm>
            <a:off x="1269444" y="892461"/>
            <a:ext cx="7782089" cy="2095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900" dirty="0">
                <a:solidFill>
                  <a:srgbClr val="414042"/>
                </a:solidFill>
              </a:rPr>
              <a:t>It begins below one such castle, owned by an evil Sheriff – the Sheriff of Nottingham, a man with a heart of stone and a temper as fierce as fire. </a:t>
            </a:r>
          </a:p>
          <a:p>
            <a:pPr indent="0" eaLnBrk="1" hangingPunct="1">
              <a:spcBef>
                <a:spcPts val="1000"/>
              </a:spcBef>
            </a:pPr>
            <a:r>
              <a:rPr lang="en-GB" altLang="en-US" sz="1900" dirty="0">
                <a:solidFill>
                  <a:srgbClr val="414042"/>
                </a:solidFill>
              </a:rPr>
              <a:t>The night, dark as it was, was lit by a moon and there, below the towering battlements, two men stood, wondering how they were going to breach the defences of one of the most feared places in Britain. Why did they want to place themselves in such danger? What reason would you have to risk certain death if caught?</a:t>
            </a:r>
          </a:p>
        </p:txBody>
      </p:sp>
      <p:sp>
        <p:nvSpPr>
          <p:cNvPr id="12" name="Text Box 9">
            <a:extLst>
              <a:ext uri="{FF2B5EF4-FFF2-40B4-BE49-F238E27FC236}">
                <a16:creationId xmlns:a16="http://schemas.microsoft.com/office/drawing/2014/main" id="{C308B809-FCDE-0045-885B-3013267879B6}"/>
              </a:ext>
            </a:extLst>
          </p:cNvPr>
          <p:cNvSpPr txBox="1">
            <a:spLocks noChangeArrowheads="1"/>
          </p:cNvSpPr>
          <p:nvPr/>
        </p:nvSpPr>
        <p:spPr bwMode="auto">
          <a:xfrm>
            <a:off x="4689506" y="3893030"/>
            <a:ext cx="6834295" cy="22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Who are the two men?</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Why are they there?</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Why would they place themselves in danger?</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will happen next?</a:t>
            </a:r>
          </a:p>
        </p:txBody>
      </p:sp>
      <p:pic>
        <p:nvPicPr>
          <p:cNvPr id="7" name="Picture 6" descr="A picture containing shape&#10;&#10;Description automatically generated">
            <a:extLst>
              <a:ext uri="{FF2B5EF4-FFF2-40B4-BE49-F238E27FC236}">
                <a16:creationId xmlns:a16="http://schemas.microsoft.com/office/drawing/2014/main" id="{4529828C-75EF-9B44-AB2F-BEB82927DF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29284" y="1726408"/>
            <a:ext cx="2270587" cy="2095492"/>
          </a:xfrm>
          <a:prstGeom prst="rect">
            <a:avLst/>
          </a:prstGeom>
        </p:spPr>
      </p:pic>
      <p:grpSp>
        <p:nvGrpSpPr>
          <p:cNvPr id="8" name="Group 7">
            <a:extLst>
              <a:ext uri="{FF2B5EF4-FFF2-40B4-BE49-F238E27FC236}">
                <a16:creationId xmlns:a16="http://schemas.microsoft.com/office/drawing/2014/main" id="{50C631B1-F803-274D-B7ED-2FC666A825B3}"/>
              </a:ext>
            </a:extLst>
          </p:cNvPr>
          <p:cNvGrpSpPr/>
          <p:nvPr/>
        </p:nvGrpSpPr>
        <p:grpSpPr>
          <a:xfrm>
            <a:off x="1084816" y="3821900"/>
            <a:ext cx="3427519" cy="2477859"/>
            <a:chOff x="7365476" y="3329652"/>
            <a:chExt cx="3982066" cy="2878758"/>
          </a:xfrm>
        </p:grpSpPr>
        <p:pic>
          <p:nvPicPr>
            <p:cNvPr id="9" name="Picture 8" descr="Icon&#10;&#10;Description automatically generated">
              <a:extLst>
                <a:ext uri="{FF2B5EF4-FFF2-40B4-BE49-F238E27FC236}">
                  <a16:creationId xmlns:a16="http://schemas.microsoft.com/office/drawing/2014/main" id="{5A4274FD-427D-5049-9E83-078A1027CB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10" name="Oval Callout 9">
              <a:extLst>
                <a:ext uri="{FF2B5EF4-FFF2-40B4-BE49-F238E27FC236}">
                  <a16:creationId xmlns:a16="http://schemas.microsoft.com/office/drawing/2014/main" id="{4ED0AF92-6734-0E49-A80D-2D5C00AD5219}"/>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Callout 14">
              <a:extLst>
                <a:ext uri="{FF2B5EF4-FFF2-40B4-BE49-F238E27FC236}">
                  <a16:creationId xmlns:a16="http://schemas.microsoft.com/office/drawing/2014/main" id="{679915B5-D2FA-7A45-B2FC-3706D69D3617}"/>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ounded Rectangular Callout 15">
            <a:extLst>
              <a:ext uri="{FF2B5EF4-FFF2-40B4-BE49-F238E27FC236}">
                <a16:creationId xmlns:a16="http://schemas.microsoft.com/office/drawing/2014/main" id="{547DD6A0-F66F-F74F-93EF-6CAAC34C00FD}"/>
              </a:ext>
            </a:extLst>
          </p:cNvPr>
          <p:cNvSpPr/>
          <p:nvPr/>
        </p:nvSpPr>
        <p:spPr>
          <a:xfrm>
            <a:off x="909500" y="667820"/>
            <a:ext cx="8059840" cy="2959935"/>
          </a:xfrm>
          <a:prstGeom prst="wedgeRoundRectCallout">
            <a:avLst>
              <a:gd name="adj1" fmla="val 58053"/>
              <a:gd name="adj2" fmla="val -4172"/>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8071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7">
            <a:extLst>
              <a:ext uri="{FF2B5EF4-FFF2-40B4-BE49-F238E27FC236}">
                <a16:creationId xmlns:a16="http://schemas.microsoft.com/office/drawing/2014/main" id="{8E11F439-F124-6E4F-9727-421B21CDF11F}"/>
              </a:ext>
            </a:extLst>
          </p:cNvPr>
          <p:cNvSpPr txBox="1">
            <a:spLocks noChangeArrowheads="1"/>
          </p:cNvSpPr>
          <p:nvPr/>
        </p:nvSpPr>
        <p:spPr bwMode="auto">
          <a:xfrm>
            <a:off x="1310326" y="933475"/>
            <a:ext cx="9892768" cy="325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900" dirty="0">
                <a:solidFill>
                  <a:srgbClr val="414042"/>
                </a:solidFill>
              </a:rPr>
              <a:t>Come closer, my friends, for I will bring you close to a village not far from Nottingham, a village where a woman lived – Maid Marian. This was a beautiful village that stands no more, and home to the beautiful woman who was now locked in the darkest dungeon by the darkest villain in Christendom. The Sheriff had captured her, because she was the greatest treasure of his enemy Robin Hood, and it was Robin who was waiting beneath the castle walls with his friend, Will Scarlet.</a:t>
            </a:r>
          </a:p>
          <a:p>
            <a:pPr indent="0" eaLnBrk="1" hangingPunct="1">
              <a:spcBef>
                <a:spcPts val="1000"/>
              </a:spcBef>
            </a:pPr>
            <a:r>
              <a:rPr lang="en-GB" altLang="en-US" sz="1900" dirty="0">
                <a:solidFill>
                  <a:srgbClr val="414042"/>
                </a:solidFill>
              </a:rPr>
              <a:t>If I describe to you the defences, would you dare to enter? Ramparts so high no man could go over, buttresses so strong no man could go through, </a:t>
            </a:r>
            <a:br>
              <a:rPr lang="en-GB" altLang="en-US" sz="1900" dirty="0">
                <a:solidFill>
                  <a:srgbClr val="414042"/>
                </a:solidFill>
              </a:rPr>
            </a:br>
            <a:r>
              <a:rPr lang="en-GB" altLang="en-US" sz="1900" dirty="0">
                <a:solidFill>
                  <a:srgbClr val="414042"/>
                </a:solidFill>
              </a:rPr>
              <a:t>arrow slits and murder holes such as no attacker could survive … </a:t>
            </a:r>
            <a:br>
              <a:rPr lang="en-GB" altLang="en-US" sz="1900" dirty="0">
                <a:solidFill>
                  <a:srgbClr val="414042"/>
                </a:solidFill>
              </a:rPr>
            </a:br>
            <a:r>
              <a:rPr lang="en-GB" altLang="en-US" sz="1900" dirty="0">
                <a:solidFill>
                  <a:srgbClr val="414042"/>
                </a:solidFill>
              </a:rPr>
              <a:t>unless of course you knew a secret, which Robin did.</a:t>
            </a:r>
          </a:p>
        </p:txBody>
      </p:sp>
      <p:sp>
        <p:nvSpPr>
          <p:cNvPr id="12" name="Text Box 9">
            <a:extLst>
              <a:ext uri="{FF2B5EF4-FFF2-40B4-BE49-F238E27FC236}">
                <a16:creationId xmlns:a16="http://schemas.microsoft.com/office/drawing/2014/main" id="{C308B809-FCDE-0045-885B-3013267879B6}"/>
              </a:ext>
            </a:extLst>
          </p:cNvPr>
          <p:cNvSpPr txBox="1">
            <a:spLocks noChangeArrowheads="1"/>
          </p:cNvSpPr>
          <p:nvPr/>
        </p:nvSpPr>
        <p:spPr bwMode="auto">
          <a:xfrm>
            <a:off x="3434928" y="5277465"/>
            <a:ext cx="4494211" cy="96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is the secret?</a:t>
            </a:r>
          </a:p>
        </p:txBody>
      </p:sp>
      <p:sp>
        <p:nvSpPr>
          <p:cNvPr id="6" name="Rounded Rectangular Callout 5">
            <a:extLst>
              <a:ext uri="{FF2B5EF4-FFF2-40B4-BE49-F238E27FC236}">
                <a16:creationId xmlns:a16="http://schemas.microsoft.com/office/drawing/2014/main" id="{346FC7D7-DBDF-7D4E-8BA5-B9C095D00EB7}"/>
              </a:ext>
            </a:extLst>
          </p:cNvPr>
          <p:cNvSpPr/>
          <p:nvPr/>
        </p:nvSpPr>
        <p:spPr>
          <a:xfrm>
            <a:off x="988905" y="727766"/>
            <a:ext cx="10444481" cy="4250162"/>
          </a:xfrm>
          <a:custGeom>
            <a:avLst/>
            <a:gdLst>
              <a:gd name="connsiteX0" fmla="*/ 0 w 10444481"/>
              <a:gd name="connsiteY0" fmla="*/ 593304 h 3559754"/>
              <a:gd name="connsiteX1" fmla="*/ 593304 w 10444481"/>
              <a:gd name="connsiteY1" fmla="*/ 0 h 3559754"/>
              <a:gd name="connsiteX2" fmla="*/ 1740747 w 10444481"/>
              <a:gd name="connsiteY2" fmla="*/ 0 h 3559754"/>
              <a:gd name="connsiteX3" fmla="*/ 1740747 w 10444481"/>
              <a:gd name="connsiteY3" fmla="*/ 0 h 3559754"/>
              <a:gd name="connsiteX4" fmla="*/ 4351867 w 10444481"/>
              <a:gd name="connsiteY4" fmla="*/ 0 h 3559754"/>
              <a:gd name="connsiteX5" fmla="*/ 9851177 w 10444481"/>
              <a:gd name="connsiteY5" fmla="*/ 0 h 3559754"/>
              <a:gd name="connsiteX6" fmla="*/ 10444481 w 10444481"/>
              <a:gd name="connsiteY6" fmla="*/ 593304 h 3559754"/>
              <a:gd name="connsiteX7" fmla="*/ 10444481 w 10444481"/>
              <a:gd name="connsiteY7" fmla="*/ 2076523 h 3559754"/>
              <a:gd name="connsiteX8" fmla="*/ 10444481 w 10444481"/>
              <a:gd name="connsiteY8" fmla="*/ 2076523 h 3559754"/>
              <a:gd name="connsiteX9" fmla="*/ 10444481 w 10444481"/>
              <a:gd name="connsiteY9" fmla="*/ 2966462 h 3559754"/>
              <a:gd name="connsiteX10" fmla="*/ 10444481 w 10444481"/>
              <a:gd name="connsiteY10" fmla="*/ 2966450 h 3559754"/>
              <a:gd name="connsiteX11" fmla="*/ 9851177 w 10444481"/>
              <a:gd name="connsiteY11" fmla="*/ 3559754 h 3559754"/>
              <a:gd name="connsiteX12" fmla="*/ 4351867 w 10444481"/>
              <a:gd name="connsiteY12" fmla="*/ 3559754 h 3559754"/>
              <a:gd name="connsiteX13" fmla="*/ 4839450 w 10444481"/>
              <a:gd name="connsiteY13" fmla="*/ 4229842 h 3559754"/>
              <a:gd name="connsiteX14" fmla="*/ 1740747 w 10444481"/>
              <a:gd name="connsiteY14" fmla="*/ 3559754 h 3559754"/>
              <a:gd name="connsiteX15" fmla="*/ 593304 w 10444481"/>
              <a:gd name="connsiteY15" fmla="*/ 3559754 h 3559754"/>
              <a:gd name="connsiteX16" fmla="*/ 0 w 10444481"/>
              <a:gd name="connsiteY16" fmla="*/ 2966450 h 3559754"/>
              <a:gd name="connsiteX17" fmla="*/ 0 w 10444481"/>
              <a:gd name="connsiteY17" fmla="*/ 2966462 h 3559754"/>
              <a:gd name="connsiteX18" fmla="*/ 0 w 10444481"/>
              <a:gd name="connsiteY18" fmla="*/ 2076523 h 3559754"/>
              <a:gd name="connsiteX19" fmla="*/ 0 w 10444481"/>
              <a:gd name="connsiteY19" fmla="*/ 2076523 h 3559754"/>
              <a:gd name="connsiteX20" fmla="*/ 0 w 10444481"/>
              <a:gd name="connsiteY20" fmla="*/ 593304 h 3559754"/>
              <a:gd name="connsiteX0" fmla="*/ 0 w 10444481"/>
              <a:gd name="connsiteY0" fmla="*/ 593304 h 4419495"/>
              <a:gd name="connsiteX1" fmla="*/ 593304 w 10444481"/>
              <a:gd name="connsiteY1" fmla="*/ 0 h 4419495"/>
              <a:gd name="connsiteX2" fmla="*/ 1740747 w 10444481"/>
              <a:gd name="connsiteY2" fmla="*/ 0 h 4419495"/>
              <a:gd name="connsiteX3" fmla="*/ 1740747 w 10444481"/>
              <a:gd name="connsiteY3" fmla="*/ 0 h 4419495"/>
              <a:gd name="connsiteX4" fmla="*/ 4351867 w 10444481"/>
              <a:gd name="connsiteY4" fmla="*/ 0 h 4419495"/>
              <a:gd name="connsiteX5" fmla="*/ 9851177 w 10444481"/>
              <a:gd name="connsiteY5" fmla="*/ 0 h 4419495"/>
              <a:gd name="connsiteX6" fmla="*/ 10444481 w 10444481"/>
              <a:gd name="connsiteY6" fmla="*/ 593304 h 4419495"/>
              <a:gd name="connsiteX7" fmla="*/ 10444481 w 10444481"/>
              <a:gd name="connsiteY7" fmla="*/ 2076523 h 4419495"/>
              <a:gd name="connsiteX8" fmla="*/ 10444481 w 10444481"/>
              <a:gd name="connsiteY8" fmla="*/ 2076523 h 4419495"/>
              <a:gd name="connsiteX9" fmla="*/ 10444481 w 10444481"/>
              <a:gd name="connsiteY9" fmla="*/ 2966462 h 4419495"/>
              <a:gd name="connsiteX10" fmla="*/ 10444481 w 10444481"/>
              <a:gd name="connsiteY10" fmla="*/ 2966450 h 4419495"/>
              <a:gd name="connsiteX11" fmla="*/ 9851177 w 10444481"/>
              <a:gd name="connsiteY11" fmla="*/ 3559754 h 4419495"/>
              <a:gd name="connsiteX12" fmla="*/ 4351867 w 10444481"/>
              <a:gd name="connsiteY12" fmla="*/ 3559754 h 4419495"/>
              <a:gd name="connsiteX13" fmla="*/ 7108516 w 10444481"/>
              <a:gd name="connsiteY13" fmla="*/ 4419495 h 4419495"/>
              <a:gd name="connsiteX14" fmla="*/ 1740747 w 10444481"/>
              <a:gd name="connsiteY14" fmla="*/ 3559754 h 4419495"/>
              <a:gd name="connsiteX15" fmla="*/ 593304 w 10444481"/>
              <a:gd name="connsiteY15" fmla="*/ 3559754 h 4419495"/>
              <a:gd name="connsiteX16" fmla="*/ 0 w 10444481"/>
              <a:gd name="connsiteY16" fmla="*/ 2966450 h 4419495"/>
              <a:gd name="connsiteX17" fmla="*/ 0 w 10444481"/>
              <a:gd name="connsiteY17" fmla="*/ 2966462 h 4419495"/>
              <a:gd name="connsiteX18" fmla="*/ 0 w 10444481"/>
              <a:gd name="connsiteY18" fmla="*/ 2076523 h 4419495"/>
              <a:gd name="connsiteX19" fmla="*/ 0 w 10444481"/>
              <a:gd name="connsiteY19" fmla="*/ 2076523 h 4419495"/>
              <a:gd name="connsiteX20" fmla="*/ 0 w 10444481"/>
              <a:gd name="connsiteY20" fmla="*/ 593304 h 4419495"/>
              <a:gd name="connsiteX0" fmla="*/ 0 w 10444481"/>
              <a:gd name="connsiteY0" fmla="*/ 593304 h 4419495"/>
              <a:gd name="connsiteX1" fmla="*/ 593304 w 10444481"/>
              <a:gd name="connsiteY1" fmla="*/ 0 h 4419495"/>
              <a:gd name="connsiteX2" fmla="*/ 1740747 w 10444481"/>
              <a:gd name="connsiteY2" fmla="*/ 0 h 4419495"/>
              <a:gd name="connsiteX3" fmla="*/ 1740747 w 10444481"/>
              <a:gd name="connsiteY3" fmla="*/ 0 h 4419495"/>
              <a:gd name="connsiteX4" fmla="*/ 4351867 w 10444481"/>
              <a:gd name="connsiteY4" fmla="*/ 0 h 4419495"/>
              <a:gd name="connsiteX5" fmla="*/ 9851177 w 10444481"/>
              <a:gd name="connsiteY5" fmla="*/ 0 h 4419495"/>
              <a:gd name="connsiteX6" fmla="*/ 10444481 w 10444481"/>
              <a:gd name="connsiteY6" fmla="*/ 593304 h 4419495"/>
              <a:gd name="connsiteX7" fmla="*/ 10444481 w 10444481"/>
              <a:gd name="connsiteY7" fmla="*/ 2076523 h 4419495"/>
              <a:gd name="connsiteX8" fmla="*/ 10444481 w 10444481"/>
              <a:gd name="connsiteY8" fmla="*/ 2076523 h 4419495"/>
              <a:gd name="connsiteX9" fmla="*/ 10444481 w 10444481"/>
              <a:gd name="connsiteY9" fmla="*/ 2966462 h 4419495"/>
              <a:gd name="connsiteX10" fmla="*/ 10444481 w 10444481"/>
              <a:gd name="connsiteY10" fmla="*/ 2966450 h 4419495"/>
              <a:gd name="connsiteX11" fmla="*/ 9851177 w 10444481"/>
              <a:gd name="connsiteY11" fmla="*/ 3559754 h 4419495"/>
              <a:gd name="connsiteX12" fmla="*/ 5334000 w 10444481"/>
              <a:gd name="connsiteY12" fmla="*/ 3546207 h 4419495"/>
              <a:gd name="connsiteX13" fmla="*/ 7108516 w 10444481"/>
              <a:gd name="connsiteY13" fmla="*/ 4419495 h 4419495"/>
              <a:gd name="connsiteX14" fmla="*/ 1740747 w 10444481"/>
              <a:gd name="connsiteY14" fmla="*/ 3559754 h 4419495"/>
              <a:gd name="connsiteX15" fmla="*/ 593304 w 10444481"/>
              <a:gd name="connsiteY15" fmla="*/ 3559754 h 4419495"/>
              <a:gd name="connsiteX16" fmla="*/ 0 w 10444481"/>
              <a:gd name="connsiteY16" fmla="*/ 2966450 h 4419495"/>
              <a:gd name="connsiteX17" fmla="*/ 0 w 10444481"/>
              <a:gd name="connsiteY17" fmla="*/ 2966462 h 4419495"/>
              <a:gd name="connsiteX18" fmla="*/ 0 w 10444481"/>
              <a:gd name="connsiteY18" fmla="*/ 2076523 h 4419495"/>
              <a:gd name="connsiteX19" fmla="*/ 0 w 10444481"/>
              <a:gd name="connsiteY19" fmla="*/ 2076523 h 4419495"/>
              <a:gd name="connsiteX20" fmla="*/ 0 w 10444481"/>
              <a:gd name="connsiteY20" fmla="*/ 593304 h 4419495"/>
              <a:gd name="connsiteX0" fmla="*/ 0 w 10444481"/>
              <a:gd name="connsiteY0" fmla="*/ 593304 h 4284028"/>
              <a:gd name="connsiteX1" fmla="*/ 593304 w 10444481"/>
              <a:gd name="connsiteY1" fmla="*/ 0 h 4284028"/>
              <a:gd name="connsiteX2" fmla="*/ 1740747 w 10444481"/>
              <a:gd name="connsiteY2" fmla="*/ 0 h 4284028"/>
              <a:gd name="connsiteX3" fmla="*/ 1740747 w 10444481"/>
              <a:gd name="connsiteY3" fmla="*/ 0 h 4284028"/>
              <a:gd name="connsiteX4" fmla="*/ 4351867 w 10444481"/>
              <a:gd name="connsiteY4" fmla="*/ 0 h 4284028"/>
              <a:gd name="connsiteX5" fmla="*/ 9851177 w 10444481"/>
              <a:gd name="connsiteY5" fmla="*/ 0 h 4284028"/>
              <a:gd name="connsiteX6" fmla="*/ 10444481 w 10444481"/>
              <a:gd name="connsiteY6" fmla="*/ 593304 h 4284028"/>
              <a:gd name="connsiteX7" fmla="*/ 10444481 w 10444481"/>
              <a:gd name="connsiteY7" fmla="*/ 2076523 h 4284028"/>
              <a:gd name="connsiteX8" fmla="*/ 10444481 w 10444481"/>
              <a:gd name="connsiteY8" fmla="*/ 2076523 h 4284028"/>
              <a:gd name="connsiteX9" fmla="*/ 10444481 w 10444481"/>
              <a:gd name="connsiteY9" fmla="*/ 2966462 h 4284028"/>
              <a:gd name="connsiteX10" fmla="*/ 10444481 w 10444481"/>
              <a:gd name="connsiteY10" fmla="*/ 2966450 h 4284028"/>
              <a:gd name="connsiteX11" fmla="*/ 9851177 w 10444481"/>
              <a:gd name="connsiteY11" fmla="*/ 3559754 h 4284028"/>
              <a:gd name="connsiteX12" fmla="*/ 5334000 w 10444481"/>
              <a:gd name="connsiteY12" fmla="*/ 3546207 h 4284028"/>
              <a:gd name="connsiteX13" fmla="*/ 7108516 w 10444481"/>
              <a:gd name="connsiteY13" fmla="*/ 4284028 h 4284028"/>
              <a:gd name="connsiteX14" fmla="*/ 1740747 w 10444481"/>
              <a:gd name="connsiteY14" fmla="*/ 3559754 h 4284028"/>
              <a:gd name="connsiteX15" fmla="*/ 593304 w 10444481"/>
              <a:gd name="connsiteY15" fmla="*/ 3559754 h 4284028"/>
              <a:gd name="connsiteX16" fmla="*/ 0 w 10444481"/>
              <a:gd name="connsiteY16" fmla="*/ 2966450 h 4284028"/>
              <a:gd name="connsiteX17" fmla="*/ 0 w 10444481"/>
              <a:gd name="connsiteY17" fmla="*/ 2966462 h 4284028"/>
              <a:gd name="connsiteX18" fmla="*/ 0 w 10444481"/>
              <a:gd name="connsiteY18" fmla="*/ 2076523 h 4284028"/>
              <a:gd name="connsiteX19" fmla="*/ 0 w 10444481"/>
              <a:gd name="connsiteY19" fmla="*/ 2076523 h 4284028"/>
              <a:gd name="connsiteX20" fmla="*/ 0 w 10444481"/>
              <a:gd name="connsiteY20" fmla="*/ 593304 h 4284028"/>
              <a:gd name="connsiteX0" fmla="*/ 0 w 10444481"/>
              <a:gd name="connsiteY0" fmla="*/ 593304 h 4250162"/>
              <a:gd name="connsiteX1" fmla="*/ 593304 w 10444481"/>
              <a:gd name="connsiteY1" fmla="*/ 0 h 4250162"/>
              <a:gd name="connsiteX2" fmla="*/ 1740747 w 10444481"/>
              <a:gd name="connsiteY2" fmla="*/ 0 h 4250162"/>
              <a:gd name="connsiteX3" fmla="*/ 1740747 w 10444481"/>
              <a:gd name="connsiteY3" fmla="*/ 0 h 4250162"/>
              <a:gd name="connsiteX4" fmla="*/ 4351867 w 10444481"/>
              <a:gd name="connsiteY4" fmla="*/ 0 h 4250162"/>
              <a:gd name="connsiteX5" fmla="*/ 9851177 w 10444481"/>
              <a:gd name="connsiteY5" fmla="*/ 0 h 4250162"/>
              <a:gd name="connsiteX6" fmla="*/ 10444481 w 10444481"/>
              <a:gd name="connsiteY6" fmla="*/ 593304 h 4250162"/>
              <a:gd name="connsiteX7" fmla="*/ 10444481 w 10444481"/>
              <a:gd name="connsiteY7" fmla="*/ 2076523 h 4250162"/>
              <a:gd name="connsiteX8" fmla="*/ 10444481 w 10444481"/>
              <a:gd name="connsiteY8" fmla="*/ 2076523 h 4250162"/>
              <a:gd name="connsiteX9" fmla="*/ 10444481 w 10444481"/>
              <a:gd name="connsiteY9" fmla="*/ 2966462 h 4250162"/>
              <a:gd name="connsiteX10" fmla="*/ 10444481 w 10444481"/>
              <a:gd name="connsiteY10" fmla="*/ 2966450 h 4250162"/>
              <a:gd name="connsiteX11" fmla="*/ 9851177 w 10444481"/>
              <a:gd name="connsiteY11" fmla="*/ 3559754 h 4250162"/>
              <a:gd name="connsiteX12" fmla="*/ 5334000 w 10444481"/>
              <a:gd name="connsiteY12" fmla="*/ 3546207 h 4250162"/>
              <a:gd name="connsiteX13" fmla="*/ 6790169 w 10444481"/>
              <a:gd name="connsiteY13" fmla="*/ 4250162 h 4250162"/>
              <a:gd name="connsiteX14" fmla="*/ 1740747 w 10444481"/>
              <a:gd name="connsiteY14" fmla="*/ 3559754 h 4250162"/>
              <a:gd name="connsiteX15" fmla="*/ 593304 w 10444481"/>
              <a:gd name="connsiteY15" fmla="*/ 3559754 h 4250162"/>
              <a:gd name="connsiteX16" fmla="*/ 0 w 10444481"/>
              <a:gd name="connsiteY16" fmla="*/ 2966450 h 4250162"/>
              <a:gd name="connsiteX17" fmla="*/ 0 w 10444481"/>
              <a:gd name="connsiteY17" fmla="*/ 2966462 h 4250162"/>
              <a:gd name="connsiteX18" fmla="*/ 0 w 10444481"/>
              <a:gd name="connsiteY18" fmla="*/ 2076523 h 4250162"/>
              <a:gd name="connsiteX19" fmla="*/ 0 w 10444481"/>
              <a:gd name="connsiteY19" fmla="*/ 2076523 h 4250162"/>
              <a:gd name="connsiteX20" fmla="*/ 0 w 10444481"/>
              <a:gd name="connsiteY20" fmla="*/ 593304 h 4250162"/>
              <a:gd name="connsiteX0" fmla="*/ 0 w 10444481"/>
              <a:gd name="connsiteY0" fmla="*/ 593304 h 4250162"/>
              <a:gd name="connsiteX1" fmla="*/ 593304 w 10444481"/>
              <a:gd name="connsiteY1" fmla="*/ 0 h 4250162"/>
              <a:gd name="connsiteX2" fmla="*/ 1740747 w 10444481"/>
              <a:gd name="connsiteY2" fmla="*/ 0 h 4250162"/>
              <a:gd name="connsiteX3" fmla="*/ 1740747 w 10444481"/>
              <a:gd name="connsiteY3" fmla="*/ 0 h 4250162"/>
              <a:gd name="connsiteX4" fmla="*/ 4351867 w 10444481"/>
              <a:gd name="connsiteY4" fmla="*/ 0 h 4250162"/>
              <a:gd name="connsiteX5" fmla="*/ 9851177 w 10444481"/>
              <a:gd name="connsiteY5" fmla="*/ 0 h 4250162"/>
              <a:gd name="connsiteX6" fmla="*/ 10444481 w 10444481"/>
              <a:gd name="connsiteY6" fmla="*/ 593304 h 4250162"/>
              <a:gd name="connsiteX7" fmla="*/ 10444481 w 10444481"/>
              <a:gd name="connsiteY7" fmla="*/ 2076523 h 4250162"/>
              <a:gd name="connsiteX8" fmla="*/ 10444481 w 10444481"/>
              <a:gd name="connsiteY8" fmla="*/ 2076523 h 4250162"/>
              <a:gd name="connsiteX9" fmla="*/ 10444481 w 10444481"/>
              <a:gd name="connsiteY9" fmla="*/ 2966462 h 4250162"/>
              <a:gd name="connsiteX10" fmla="*/ 10444481 w 10444481"/>
              <a:gd name="connsiteY10" fmla="*/ 2966450 h 4250162"/>
              <a:gd name="connsiteX11" fmla="*/ 9851177 w 10444481"/>
              <a:gd name="connsiteY11" fmla="*/ 3559754 h 4250162"/>
              <a:gd name="connsiteX12" fmla="*/ 5334000 w 10444481"/>
              <a:gd name="connsiteY12" fmla="*/ 3546207 h 4250162"/>
              <a:gd name="connsiteX13" fmla="*/ 6790169 w 10444481"/>
              <a:gd name="connsiteY13" fmla="*/ 4250162 h 4250162"/>
              <a:gd name="connsiteX14" fmla="*/ 2722880 w 10444481"/>
              <a:gd name="connsiteY14" fmla="*/ 3586847 h 4250162"/>
              <a:gd name="connsiteX15" fmla="*/ 593304 w 10444481"/>
              <a:gd name="connsiteY15" fmla="*/ 3559754 h 4250162"/>
              <a:gd name="connsiteX16" fmla="*/ 0 w 10444481"/>
              <a:gd name="connsiteY16" fmla="*/ 2966450 h 4250162"/>
              <a:gd name="connsiteX17" fmla="*/ 0 w 10444481"/>
              <a:gd name="connsiteY17" fmla="*/ 2966462 h 4250162"/>
              <a:gd name="connsiteX18" fmla="*/ 0 w 10444481"/>
              <a:gd name="connsiteY18" fmla="*/ 2076523 h 4250162"/>
              <a:gd name="connsiteX19" fmla="*/ 0 w 10444481"/>
              <a:gd name="connsiteY19" fmla="*/ 2076523 h 4250162"/>
              <a:gd name="connsiteX20" fmla="*/ 0 w 10444481"/>
              <a:gd name="connsiteY20" fmla="*/ 593304 h 425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44481" h="4250162">
                <a:moveTo>
                  <a:pt x="0" y="593304"/>
                </a:moveTo>
                <a:cubicBezTo>
                  <a:pt x="0" y="265631"/>
                  <a:pt x="265631" y="0"/>
                  <a:pt x="593304" y="0"/>
                </a:cubicBezTo>
                <a:lnTo>
                  <a:pt x="1740747" y="0"/>
                </a:lnTo>
                <a:lnTo>
                  <a:pt x="1740747" y="0"/>
                </a:lnTo>
                <a:lnTo>
                  <a:pt x="4351867" y="0"/>
                </a:lnTo>
                <a:lnTo>
                  <a:pt x="9851177" y="0"/>
                </a:lnTo>
                <a:cubicBezTo>
                  <a:pt x="10178850" y="0"/>
                  <a:pt x="10444481" y="265631"/>
                  <a:pt x="10444481" y="593304"/>
                </a:cubicBezTo>
                <a:lnTo>
                  <a:pt x="10444481" y="2076523"/>
                </a:lnTo>
                <a:lnTo>
                  <a:pt x="10444481" y="2076523"/>
                </a:lnTo>
                <a:lnTo>
                  <a:pt x="10444481" y="2966462"/>
                </a:lnTo>
                <a:lnTo>
                  <a:pt x="10444481" y="2966450"/>
                </a:lnTo>
                <a:cubicBezTo>
                  <a:pt x="10444481" y="3294123"/>
                  <a:pt x="10178850" y="3559754"/>
                  <a:pt x="9851177" y="3559754"/>
                </a:cubicBezTo>
                <a:lnTo>
                  <a:pt x="5334000" y="3546207"/>
                </a:lnTo>
                <a:lnTo>
                  <a:pt x="6790169" y="4250162"/>
                </a:lnTo>
                <a:lnTo>
                  <a:pt x="2722880" y="3586847"/>
                </a:lnTo>
                <a:lnTo>
                  <a:pt x="593304" y="3559754"/>
                </a:lnTo>
                <a:cubicBezTo>
                  <a:pt x="265631" y="3559754"/>
                  <a:pt x="0" y="3294123"/>
                  <a:pt x="0" y="2966450"/>
                </a:cubicBezTo>
                <a:lnTo>
                  <a:pt x="0" y="2966462"/>
                </a:lnTo>
                <a:lnTo>
                  <a:pt x="0" y="2076523"/>
                </a:lnTo>
                <a:lnTo>
                  <a:pt x="0" y="2076523"/>
                </a:lnTo>
                <a:lnTo>
                  <a:pt x="0" y="593304"/>
                </a:lnTo>
                <a:close/>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shape&#10;&#10;Description automatically generated">
            <a:extLst>
              <a:ext uri="{FF2B5EF4-FFF2-40B4-BE49-F238E27FC236}">
                <a16:creationId xmlns:a16="http://schemas.microsoft.com/office/drawing/2014/main" id="{E4B91C24-FA68-8C41-8CAE-13CA77895A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9262" y="3578200"/>
            <a:ext cx="2890310" cy="2667425"/>
          </a:xfrm>
          <a:prstGeom prst="rect">
            <a:avLst/>
          </a:prstGeom>
        </p:spPr>
      </p:pic>
      <p:grpSp>
        <p:nvGrpSpPr>
          <p:cNvPr id="7" name="Group 6">
            <a:extLst>
              <a:ext uri="{FF2B5EF4-FFF2-40B4-BE49-F238E27FC236}">
                <a16:creationId xmlns:a16="http://schemas.microsoft.com/office/drawing/2014/main" id="{127E3860-C88D-A347-BA38-F94EA8367807}"/>
              </a:ext>
            </a:extLst>
          </p:cNvPr>
          <p:cNvGrpSpPr/>
          <p:nvPr/>
        </p:nvGrpSpPr>
        <p:grpSpPr>
          <a:xfrm>
            <a:off x="1072365" y="4575719"/>
            <a:ext cx="2262501" cy="1635632"/>
            <a:chOff x="7365476" y="3329652"/>
            <a:chExt cx="3982066" cy="2878758"/>
          </a:xfrm>
        </p:grpSpPr>
        <p:pic>
          <p:nvPicPr>
            <p:cNvPr id="8" name="Picture 7" descr="Icon&#10;&#10;Description automatically generated">
              <a:extLst>
                <a:ext uri="{FF2B5EF4-FFF2-40B4-BE49-F238E27FC236}">
                  <a16:creationId xmlns:a16="http://schemas.microsoft.com/office/drawing/2014/main" id="{83245AFE-D53A-C140-8B73-519232A72D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9" name="Oval Callout 8">
              <a:extLst>
                <a:ext uri="{FF2B5EF4-FFF2-40B4-BE49-F238E27FC236}">
                  <a16:creationId xmlns:a16="http://schemas.microsoft.com/office/drawing/2014/main" id="{E3AD585C-92ED-D04B-BF61-B565465614C4}"/>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Callout 9">
              <a:extLst>
                <a:ext uri="{FF2B5EF4-FFF2-40B4-BE49-F238E27FC236}">
                  <a16:creationId xmlns:a16="http://schemas.microsoft.com/office/drawing/2014/main" id="{54D48DD7-E6BA-2E4D-886F-5F72D91A70FE}"/>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9412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7">
            <a:extLst>
              <a:ext uri="{FF2B5EF4-FFF2-40B4-BE49-F238E27FC236}">
                <a16:creationId xmlns:a16="http://schemas.microsoft.com/office/drawing/2014/main" id="{8E11F439-F124-6E4F-9727-421B21CDF11F}"/>
              </a:ext>
            </a:extLst>
          </p:cNvPr>
          <p:cNvSpPr txBox="1">
            <a:spLocks noChangeArrowheads="1"/>
          </p:cNvSpPr>
          <p:nvPr/>
        </p:nvSpPr>
        <p:spPr bwMode="auto">
          <a:xfrm>
            <a:off x="1393584" y="995451"/>
            <a:ext cx="9439363" cy="3175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1900" dirty="0">
                <a:solidFill>
                  <a:srgbClr val="414042"/>
                </a:solidFill>
              </a:rPr>
              <a:t>As a mist swirled, Will and Robin passed below </a:t>
            </a:r>
            <a:r>
              <a:rPr lang="en-GB" altLang="en-US" sz="1900" i="1" dirty="0">
                <a:solidFill>
                  <a:srgbClr val="414042"/>
                </a:solidFill>
              </a:rPr>
              <a:t>Ye Olde Trip to Jerusalem</a:t>
            </a:r>
            <a:r>
              <a:rPr lang="en-GB" altLang="en-US" sz="1900" dirty="0">
                <a:solidFill>
                  <a:srgbClr val="414042"/>
                </a:solidFill>
              </a:rPr>
              <a:t>, the oldest inn in England. At its back, behind the stables, Robin led Will to an outcrop of rock. There, he began a determined search while Will worried and kept watch. Robin’s fingers scrabbled, rock on rock, stone on stone, searching for the mark of a crown – King Edward’s crown.</a:t>
            </a:r>
          </a:p>
          <a:p>
            <a:pPr indent="0" eaLnBrk="1" hangingPunct="1">
              <a:spcBef>
                <a:spcPts val="1000"/>
              </a:spcBef>
            </a:pPr>
            <a:r>
              <a:rPr lang="en-GB" altLang="en-US" sz="1900" dirty="0">
                <a:solidFill>
                  <a:srgbClr val="414042"/>
                </a:solidFill>
              </a:rPr>
              <a:t>“Here,” whispered Will.</a:t>
            </a:r>
          </a:p>
          <a:p>
            <a:pPr indent="0" eaLnBrk="1" hangingPunct="1">
              <a:spcBef>
                <a:spcPts val="1000"/>
              </a:spcBef>
            </a:pPr>
            <a:r>
              <a:rPr lang="en-GB" altLang="en-US" sz="1900" dirty="0">
                <a:solidFill>
                  <a:srgbClr val="414042"/>
                </a:solidFill>
              </a:rPr>
              <a:t>Robin struck it and a large iron ring shone through. Together they heaved</a:t>
            </a:r>
            <a:br>
              <a:rPr lang="en-GB" altLang="en-US" sz="1900" dirty="0">
                <a:solidFill>
                  <a:srgbClr val="414042"/>
                </a:solidFill>
              </a:rPr>
            </a:br>
            <a:r>
              <a:rPr lang="en-GB" altLang="en-US" sz="1900" dirty="0">
                <a:solidFill>
                  <a:srgbClr val="414042"/>
                </a:solidFill>
              </a:rPr>
              <a:t>and pulled, gasping with the effort, until at last there, below them,</a:t>
            </a:r>
            <a:br>
              <a:rPr lang="en-GB" altLang="en-US" sz="1900" dirty="0">
                <a:solidFill>
                  <a:srgbClr val="414042"/>
                </a:solidFill>
              </a:rPr>
            </a:br>
            <a:r>
              <a:rPr lang="en-GB" altLang="en-US" sz="1900" dirty="0">
                <a:solidFill>
                  <a:srgbClr val="414042"/>
                </a:solidFill>
              </a:rPr>
              <a:t>forbidding and dark, lay a hole.</a:t>
            </a:r>
          </a:p>
        </p:txBody>
      </p:sp>
      <p:sp>
        <p:nvSpPr>
          <p:cNvPr id="12" name="Text Box 9">
            <a:extLst>
              <a:ext uri="{FF2B5EF4-FFF2-40B4-BE49-F238E27FC236}">
                <a16:creationId xmlns:a16="http://schemas.microsoft.com/office/drawing/2014/main" id="{C308B809-FCDE-0045-885B-3013267879B6}"/>
              </a:ext>
            </a:extLst>
          </p:cNvPr>
          <p:cNvSpPr txBox="1">
            <a:spLocks noChangeArrowheads="1"/>
          </p:cNvSpPr>
          <p:nvPr/>
        </p:nvSpPr>
        <p:spPr bwMode="auto">
          <a:xfrm>
            <a:off x="3251535" y="4935504"/>
            <a:ext cx="4494211" cy="96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should they do now?</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might they find?</a:t>
            </a:r>
          </a:p>
        </p:txBody>
      </p:sp>
      <p:sp>
        <p:nvSpPr>
          <p:cNvPr id="6" name="Rounded Rectangular Callout 5">
            <a:extLst>
              <a:ext uri="{FF2B5EF4-FFF2-40B4-BE49-F238E27FC236}">
                <a16:creationId xmlns:a16="http://schemas.microsoft.com/office/drawing/2014/main" id="{346FC7D7-DBDF-7D4E-8BA5-B9C095D00EB7}"/>
              </a:ext>
            </a:extLst>
          </p:cNvPr>
          <p:cNvSpPr/>
          <p:nvPr/>
        </p:nvSpPr>
        <p:spPr>
          <a:xfrm>
            <a:off x="988906" y="758746"/>
            <a:ext cx="10214188" cy="4080382"/>
          </a:xfrm>
          <a:custGeom>
            <a:avLst/>
            <a:gdLst>
              <a:gd name="connsiteX0" fmla="*/ 0 w 10444481"/>
              <a:gd name="connsiteY0" fmla="*/ 593304 h 3559754"/>
              <a:gd name="connsiteX1" fmla="*/ 593304 w 10444481"/>
              <a:gd name="connsiteY1" fmla="*/ 0 h 3559754"/>
              <a:gd name="connsiteX2" fmla="*/ 1740747 w 10444481"/>
              <a:gd name="connsiteY2" fmla="*/ 0 h 3559754"/>
              <a:gd name="connsiteX3" fmla="*/ 1740747 w 10444481"/>
              <a:gd name="connsiteY3" fmla="*/ 0 h 3559754"/>
              <a:gd name="connsiteX4" fmla="*/ 4351867 w 10444481"/>
              <a:gd name="connsiteY4" fmla="*/ 0 h 3559754"/>
              <a:gd name="connsiteX5" fmla="*/ 9851177 w 10444481"/>
              <a:gd name="connsiteY5" fmla="*/ 0 h 3559754"/>
              <a:gd name="connsiteX6" fmla="*/ 10444481 w 10444481"/>
              <a:gd name="connsiteY6" fmla="*/ 593304 h 3559754"/>
              <a:gd name="connsiteX7" fmla="*/ 10444481 w 10444481"/>
              <a:gd name="connsiteY7" fmla="*/ 2076523 h 3559754"/>
              <a:gd name="connsiteX8" fmla="*/ 10444481 w 10444481"/>
              <a:gd name="connsiteY8" fmla="*/ 2076523 h 3559754"/>
              <a:gd name="connsiteX9" fmla="*/ 10444481 w 10444481"/>
              <a:gd name="connsiteY9" fmla="*/ 2966462 h 3559754"/>
              <a:gd name="connsiteX10" fmla="*/ 10444481 w 10444481"/>
              <a:gd name="connsiteY10" fmla="*/ 2966450 h 3559754"/>
              <a:gd name="connsiteX11" fmla="*/ 9851177 w 10444481"/>
              <a:gd name="connsiteY11" fmla="*/ 3559754 h 3559754"/>
              <a:gd name="connsiteX12" fmla="*/ 4351867 w 10444481"/>
              <a:gd name="connsiteY12" fmla="*/ 3559754 h 3559754"/>
              <a:gd name="connsiteX13" fmla="*/ 4839450 w 10444481"/>
              <a:gd name="connsiteY13" fmla="*/ 4229842 h 3559754"/>
              <a:gd name="connsiteX14" fmla="*/ 1740747 w 10444481"/>
              <a:gd name="connsiteY14" fmla="*/ 3559754 h 3559754"/>
              <a:gd name="connsiteX15" fmla="*/ 593304 w 10444481"/>
              <a:gd name="connsiteY15" fmla="*/ 3559754 h 3559754"/>
              <a:gd name="connsiteX16" fmla="*/ 0 w 10444481"/>
              <a:gd name="connsiteY16" fmla="*/ 2966450 h 3559754"/>
              <a:gd name="connsiteX17" fmla="*/ 0 w 10444481"/>
              <a:gd name="connsiteY17" fmla="*/ 2966462 h 3559754"/>
              <a:gd name="connsiteX18" fmla="*/ 0 w 10444481"/>
              <a:gd name="connsiteY18" fmla="*/ 2076523 h 3559754"/>
              <a:gd name="connsiteX19" fmla="*/ 0 w 10444481"/>
              <a:gd name="connsiteY19" fmla="*/ 2076523 h 3559754"/>
              <a:gd name="connsiteX20" fmla="*/ 0 w 10444481"/>
              <a:gd name="connsiteY20" fmla="*/ 593304 h 3559754"/>
              <a:gd name="connsiteX0" fmla="*/ 0 w 10444481"/>
              <a:gd name="connsiteY0" fmla="*/ 593304 h 4419495"/>
              <a:gd name="connsiteX1" fmla="*/ 593304 w 10444481"/>
              <a:gd name="connsiteY1" fmla="*/ 0 h 4419495"/>
              <a:gd name="connsiteX2" fmla="*/ 1740747 w 10444481"/>
              <a:gd name="connsiteY2" fmla="*/ 0 h 4419495"/>
              <a:gd name="connsiteX3" fmla="*/ 1740747 w 10444481"/>
              <a:gd name="connsiteY3" fmla="*/ 0 h 4419495"/>
              <a:gd name="connsiteX4" fmla="*/ 4351867 w 10444481"/>
              <a:gd name="connsiteY4" fmla="*/ 0 h 4419495"/>
              <a:gd name="connsiteX5" fmla="*/ 9851177 w 10444481"/>
              <a:gd name="connsiteY5" fmla="*/ 0 h 4419495"/>
              <a:gd name="connsiteX6" fmla="*/ 10444481 w 10444481"/>
              <a:gd name="connsiteY6" fmla="*/ 593304 h 4419495"/>
              <a:gd name="connsiteX7" fmla="*/ 10444481 w 10444481"/>
              <a:gd name="connsiteY7" fmla="*/ 2076523 h 4419495"/>
              <a:gd name="connsiteX8" fmla="*/ 10444481 w 10444481"/>
              <a:gd name="connsiteY8" fmla="*/ 2076523 h 4419495"/>
              <a:gd name="connsiteX9" fmla="*/ 10444481 w 10444481"/>
              <a:gd name="connsiteY9" fmla="*/ 2966462 h 4419495"/>
              <a:gd name="connsiteX10" fmla="*/ 10444481 w 10444481"/>
              <a:gd name="connsiteY10" fmla="*/ 2966450 h 4419495"/>
              <a:gd name="connsiteX11" fmla="*/ 9851177 w 10444481"/>
              <a:gd name="connsiteY11" fmla="*/ 3559754 h 4419495"/>
              <a:gd name="connsiteX12" fmla="*/ 4351867 w 10444481"/>
              <a:gd name="connsiteY12" fmla="*/ 3559754 h 4419495"/>
              <a:gd name="connsiteX13" fmla="*/ 7108516 w 10444481"/>
              <a:gd name="connsiteY13" fmla="*/ 4419495 h 4419495"/>
              <a:gd name="connsiteX14" fmla="*/ 1740747 w 10444481"/>
              <a:gd name="connsiteY14" fmla="*/ 3559754 h 4419495"/>
              <a:gd name="connsiteX15" fmla="*/ 593304 w 10444481"/>
              <a:gd name="connsiteY15" fmla="*/ 3559754 h 4419495"/>
              <a:gd name="connsiteX16" fmla="*/ 0 w 10444481"/>
              <a:gd name="connsiteY16" fmla="*/ 2966450 h 4419495"/>
              <a:gd name="connsiteX17" fmla="*/ 0 w 10444481"/>
              <a:gd name="connsiteY17" fmla="*/ 2966462 h 4419495"/>
              <a:gd name="connsiteX18" fmla="*/ 0 w 10444481"/>
              <a:gd name="connsiteY18" fmla="*/ 2076523 h 4419495"/>
              <a:gd name="connsiteX19" fmla="*/ 0 w 10444481"/>
              <a:gd name="connsiteY19" fmla="*/ 2076523 h 4419495"/>
              <a:gd name="connsiteX20" fmla="*/ 0 w 10444481"/>
              <a:gd name="connsiteY20" fmla="*/ 593304 h 4419495"/>
              <a:gd name="connsiteX0" fmla="*/ 0 w 10444481"/>
              <a:gd name="connsiteY0" fmla="*/ 593304 h 4419495"/>
              <a:gd name="connsiteX1" fmla="*/ 593304 w 10444481"/>
              <a:gd name="connsiteY1" fmla="*/ 0 h 4419495"/>
              <a:gd name="connsiteX2" fmla="*/ 1740747 w 10444481"/>
              <a:gd name="connsiteY2" fmla="*/ 0 h 4419495"/>
              <a:gd name="connsiteX3" fmla="*/ 1740747 w 10444481"/>
              <a:gd name="connsiteY3" fmla="*/ 0 h 4419495"/>
              <a:gd name="connsiteX4" fmla="*/ 4351867 w 10444481"/>
              <a:gd name="connsiteY4" fmla="*/ 0 h 4419495"/>
              <a:gd name="connsiteX5" fmla="*/ 9851177 w 10444481"/>
              <a:gd name="connsiteY5" fmla="*/ 0 h 4419495"/>
              <a:gd name="connsiteX6" fmla="*/ 10444481 w 10444481"/>
              <a:gd name="connsiteY6" fmla="*/ 593304 h 4419495"/>
              <a:gd name="connsiteX7" fmla="*/ 10444481 w 10444481"/>
              <a:gd name="connsiteY7" fmla="*/ 2076523 h 4419495"/>
              <a:gd name="connsiteX8" fmla="*/ 10444481 w 10444481"/>
              <a:gd name="connsiteY8" fmla="*/ 2076523 h 4419495"/>
              <a:gd name="connsiteX9" fmla="*/ 10444481 w 10444481"/>
              <a:gd name="connsiteY9" fmla="*/ 2966462 h 4419495"/>
              <a:gd name="connsiteX10" fmla="*/ 10444481 w 10444481"/>
              <a:gd name="connsiteY10" fmla="*/ 2966450 h 4419495"/>
              <a:gd name="connsiteX11" fmla="*/ 9851177 w 10444481"/>
              <a:gd name="connsiteY11" fmla="*/ 3559754 h 4419495"/>
              <a:gd name="connsiteX12" fmla="*/ 5334000 w 10444481"/>
              <a:gd name="connsiteY12" fmla="*/ 3546207 h 4419495"/>
              <a:gd name="connsiteX13" fmla="*/ 7108516 w 10444481"/>
              <a:gd name="connsiteY13" fmla="*/ 4419495 h 4419495"/>
              <a:gd name="connsiteX14" fmla="*/ 1740747 w 10444481"/>
              <a:gd name="connsiteY14" fmla="*/ 3559754 h 4419495"/>
              <a:gd name="connsiteX15" fmla="*/ 593304 w 10444481"/>
              <a:gd name="connsiteY15" fmla="*/ 3559754 h 4419495"/>
              <a:gd name="connsiteX16" fmla="*/ 0 w 10444481"/>
              <a:gd name="connsiteY16" fmla="*/ 2966450 h 4419495"/>
              <a:gd name="connsiteX17" fmla="*/ 0 w 10444481"/>
              <a:gd name="connsiteY17" fmla="*/ 2966462 h 4419495"/>
              <a:gd name="connsiteX18" fmla="*/ 0 w 10444481"/>
              <a:gd name="connsiteY18" fmla="*/ 2076523 h 4419495"/>
              <a:gd name="connsiteX19" fmla="*/ 0 w 10444481"/>
              <a:gd name="connsiteY19" fmla="*/ 2076523 h 4419495"/>
              <a:gd name="connsiteX20" fmla="*/ 0 w 10444481"/>
              <a:gd name="connsiteY20" fmla="*/ 593304 h 4419495"/>
              <a:gd name="connsiteX0" fmla="*/ 0 w 10444481"/>
              <a:gd name="connsiteY0" fmla="*/ 593304 h 4284028"/>
              <a:gd name="connsiteX1" fmla="*/ 593304 w 10444481"/>
              <a:gd name="connsiteY1" fmla="*/ 0 h 4284028"/>
              <a:gd name="connsiteX2" fmla="*/ 1740747 w 10444481"/>
              <a:gd name="connsiteY2" fmla="*/ 0 h 4284028"/>
              <a:gd name="connsiteX3" fmla="*/ 1740747 w 10444481"/>
              <a:gd name="connsiteY3" fmla="*/ 0 h 4284028"/>
              <a:gd name="connsiteX4" fmla="*/ 4351867 w 10444481"/>
              <a:gd name="connsiteY4" fmla="*/ 0 h 4284028"/>
              <a:gd name="connsiteX5" fmla="*/ 9851177 w 10444481"/>
              <a:gd name="connsiteY5" fmla="*/ 0 h 4284028"/>
              <a:gd name="connsiteX6" fmla="*/ 10444481 w 10444481"/>
              <a:gd name="connsiteY6" fmla="*/ 593304 h 4284028"/>
              <a:gd name="connsiteX7" fmla="*/ 10444481 w 10444481"/>
              <a:gd name="connsiteY7" fmla="*/ 2076523 h 4284028"/>
              <a:gd name="connsiteX8" fmla="*/ 10444481 w 10444481"/>
              <a:gd name="connsiteY8" fmla="*/ 2076523 h 4284028"/>
              <a:gd name="connsiteX9" fmla="*/ 10444481 w 10444481"/>
              <a:gd name="connsiteY9" fmla="*/ 2966462 h 4284028"/>
              <a:gd name="connsiteX10" fmla="*/ 10444481 w 10444481"/>
              <a:gd name="connsiteY10" fmla="*/ 2966450 h 4284028"/>
              <a:gd name="connsiteX11" fmla="*/ 9851177 w 10444481"/>
              <a:gd name="connsiteY11" fmla="*/ 3559754 h 4284028"/>
              <a:gd name="connsiteX12" fmla="*/ 5334000 w 10444481"/>
              <a:gd name="connsiteY12" fmla="*/ 3546207 h 4284028"/>
              <a:gd name="connsiteX13" fmla="*/ 7108516 w 10444481"/>
              <a:gd name="connsiteY13" fmla="*/ 4284028 h 4284028"/>
              <a:gd name="connsiteX14" fmla="*/ 1740747 w 10444481"/>
              <a:gd name="connsiteY14" fmla="*/ 3559754 h 4284028"/>
              <a:gd name="connsiteX15" fmla="*/ 593304 w 10444481"/>
              <a:gd name="connsiteY15" fmla="*/ 3559754 h 4284028"/>
              <a:gd name="connsiteX16" fmla="*/ 0 w 10444481"/>
              <a:gd name="connsiteY16" fmla="*/ 2966450 h 4284028"/>
              <a:gd name="connsiteX17" fmla="*/ 0 w 10444481"/>
              <a:gd name="connsiteY17" fmla="*/ 2966462 h 4284028"/>
              <a:gd name="connsiteX18" fmla="*/ 0 w 10444481"/>
              <a:gd name="connsiteY18" fmla="*/ 2076523 h 4284028"/>
              <a:gd name="connsiteX19" fmla="*/ 0 w 10444481"/>
              <a:gd name="connsiteY19" fmla="*/ 2076523 h 4284028"/>
              <a:gd name="connsiteX20" fmla="*/ 0 w 10444481"/>
              <a:gd name="connsiteY20" fmla="*/ 593304 h 4284028"/>
              <a:gd name="connsiteX0" fmla="*/ 0 w 10444481"/>
              <a:gd name="connsiteY0" fmla="*/ 593304 h 4250162"/>
              <a:gd name="connsiteX1" fmla="*/ 593304 w 10444481"/>
              <a:gd name="connsiteY1" fmla="*/ 0 h 4250162"/>
              <a:gd name="connsiteX2" fmla="*/ 1740747 w 10444481"/>
              <a:gd name="connsiteY2" fmla="*/ 0 h 4250162"/>
              <a:gd name="connsiteX3" fmla="*/ 1740747 w 10444481"/>
              <a:gd name="connsiteY3" fmla="*/ 0 h 4250162"/>
              <a:gd name="connsiteX4" fmla="*/ 4351867 w 10444481"/>
              <a:gd name="connsiteY4" fmla="*/ 0 h 4250162"/>
              <a:gd name="connsiteX5" fmla="*/ 9851177 w 10444481"/>
              <a:gd name="connsiteY5" fmla="*/ 0 h 4250162"/>
              <a:gd name="connsiteX6" fmla="*/ 10444481 w 10444481"/>
              <a:gd name="connsiteY6" fmla="*/ 593304 h 4250162"/>
              <a:gd name="connsiteX7" fmla="*/ 10444481 w 10444481"/>
              <a:gd name="connsiteY7" fmla="*/ 2076523 h 4250162"/>
              <a:gd name="connsiteX8" fmla="*/ 10444481 w 10444481"/>
              <a:gd name="connsiteY8" fmla="*/ 2076523 h 4250162"/>
              <a:gd name="connsiteX9" fmla="*/ 10444481 w 10444481"/>
              <a:gd name="connsiteY9" fmla="*/ 2966462 h 4250162"/>
              <a:gd name="connsiteX10" fmla="*/ 10444481 w 10444481"/>
              <a:gd name="connsiteY10" fmla="*/ 2966450 h 4250162"/>
              <a:gd name="connsiteX11" fmla="*/ 9851177 w 10444481"/>
              <a:gd name="connsiteY11" fmla="*/ 3559754 h 4250162"/>
              <a:gd name="connsiteX12" fmla="*/ 5334000 w 10444481"/>
              <a:gd name="connsiteY12" fmla="*/ 3546207 h 4250162"/>
              <a:gd name="connsiteX13" fmla="*/ 6790169 w 10444481"/>
              <a:gd name="connsiteY13" fmla="*/ 4250162 h 4250162"/>
              <a:gd name="connsiteX14" fmla="*/ 1740747 w 10444481"/>
              <a:gd name="connsiteY14" fmla="*/ 3559754 h 4250162"/>
              <a:gd name="connsiteX15" fmla="*/ 593304 w 10444481"/>
              <a:gd name="connsiteY15" fmla="*/ 3559754 h 4250162"/>
              <a:gd name="connsiteX16" fmla="*/ 0 w 10444481"/>
              <a:gd name="connsiteY16" fmla="*/ 2966450 h 4250162"/>
              <a:gd name="connsiteX17" fmla="*/ 0 w 10444481"/>
              <a:gd name="connsiteY17" fmla="*/ 2966462 h 4250162"/>
              <a:gd name="connsiteX18" fmla="*/ 0 w 10444481"/>
              <a:gd name="connsiteY18" fmla="*/ 2076523 h 4250162"/>
              <a:gd name="connsiteX19" fmla="*/ 0 w 10444481"/>
              <a:gd name="connsiteY19" fmla="*/ 2076523 h 4250162"/>
              <a:gd name="connsiteX20" fmla="*/ 0 w 10444481"/>
              <a:gd name="connsiteY20" fmla="*/ 593304 h 4250162"/>
              <a:gd name="connsiteX0" fmla="*/ 0 w 10444481"/>
              <a:gd name="connsiteY0" fmla="*/ 593304 h 4250162"/>
              <a:gd name="connsiteX1" fmla="*/ 593304 w 10444481"/>
              <a:gd name="connsiteY1" fmla="*/ 0 h 4250162"/>
              <a:gd name="connsiteX2" fmla="*/ 1740747 w 10444481"/>
              <a:gd name="connsiteY2" fmla="*/ 0 h 4250162"/>
              <a:gd name="connsiteX3" fmla="*/ 1740747 w 10444481"/>
              <a:gd name="connsiteY3" fmla="*/ 0 h 4250162"/>
              <a:gd name="connsiteX4" fmla="*/ 4351867 w 10444481"/>
              <a:gd name="connsiteY4" fmla="*/ 0 h 4250162"/>
              <a:gd name="connsiteX5" fmla="*/ 9851177 w 10444481"/>
              <a:gd name="connsiteY5" fmla="*/ 0 h 4250162"/>
              <a:gd name="connsiteX6" fmla="*/ 10444481 w 10444481"/>
              <a:gd name="connsiteY6" fmla="*/ 593304 h 4250162"/>
              <a:gd name="connsiteX7" fmla="*/ 10444481 w 10444481"/>
              <a:gd name="connsiteY7" fmla="*/ 2076523 h 4250162"/>
              <a:gd name="connsiteX8" fmla="*/ 10444481 w 10444481"/>
              <a:gd name="connsiteY8" fmla="*/ 2076523 h 4250162"/>
              <a:gd name="connsiteX9" fmla="*/ 10444481 w 10444481"/>
              <a:gd name="connsiteY9" fmla="*/ 2966462 h 4250162"/>
              <a:gd name="connsiteX10" fmla="*/ 10444481 w 10444481"/>
              <a:gd name="connsiteY10" fmla="*/ 2966450 h 4250162"/>
              <a:gd name="connsiteX11" fmla="*/ 9851177 w 10444481"/>
              <a:gd name="connsiteY11" fmla="*/ 3559754 h 4250162"/>
              <a:gd name="connsiteX12" fmla="*/ 5334000 w 10444481"/>
              <a:gd name="connsiteY12" fmla="*/ 3546207 h 4250162"/>
              <a:gd name="connsiteX13" fmla="*/ 6790169 w 10444481"/>
              <a:gd name="connsiteY13" fmla="*/ 4250162 h 4250162"/>
              <a:gd name="connsiteX14" fmla="*/ 2722880 w 10444481"/>
              <a:gd name="connsiteY14" fmla="*/ 3586847 h 4250162"/>
              <a:gd name="connsiteX15" fmla="*/ 593304 w 10444481"/>
              <a:gd name="connsiteY15" fmla="*/ 3559754 h 4250162"/>
              <a:gd name="connsiteX16" fmla="*/ 0 w 10444481"/>
              <a:gd name="connsiteY16" fmla="*/ 2966450 h 4250162"/>
              <a:gd name="connsiteX17" fmla="*/ 0 w 10444481"/>
              <a:gd name="connsiteY17" fmla="*/ 2966462 h 4250162"/>
              <a:gd name="connsiteX18" fmla="*/ 0 w 10444481"/>
              <a:gd name="connsiteY18" fmla="*/ 2076523 h 4250162"/>
              <a:gd name="connsiteX19" fmla="*/ 0 w 10444481"/>
              <a:gd name="connsiteY19" fmla="*/ 2076523 h 4250162"/>
              <a:gd name="connsiteX20" fmla="*/ 0 w 10444481"/>
              <a:gd name="connsiteY20" fmla="*/ 593304 h 425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44481" h="4250162">
                <a:moveTo>
                  <a:pt x="0" y="593304"/>
                </a:moveTo>
                <a:cubicBezTo>
                  <a:pt x="0" y="265631"/>
                  <a:pt x="265631" y="0"/>
                  <a:pt x="593304" y="0"/>
                </a:cubicBezTo>
                <a:lnTo>
                  <a:pt x="1740747" y="0"/>
                </a:lnTo>
                <a:lnTo>
                  <a:pt x="1740747" y="0"/>
                </a:lnTo>
                <a:lnTo>
                  <a:pt x="4351867" y="0"/>
                </a:lnTo>
                <a:lnTo>
                  <a:pt x="9851177" y="0"/>
                </a:lnTo>
                <a:cubicBezTo>
                  <a:pt x="10178850" y="0"/>
                  <a:pt x="10444481" y="265631"/>
                  <a:pt x="10444481" y="593304"/>
                </a:cubicBezTo>
                <a:lnTo>
                  <a:pt x="10444481" y="2076523"/>
                </a:lnTo>
                <a:lnTo>
                  <a:pt x="10444481" y="2076523"/>
                </a:lnTo>
                <a:lnTo>
                  <a:pt x="10444481" y="2966462"/>
                </a:lnTo>
                <a:lnTo>
                  <a:pt x="10444481" y="2966450"/>
                </a:lnTo>
                <a:cubicBezTo>
                  <a:pt x="10444481" y="3294123"/>
                  <a:pt x="10178850" y="3559754"/>
                  <a:pt x="9851177" y="3559754"/>
                </a:cubicBezTo>
                <a:lnTo>
                  <a:pt x="5334000" y="3546207"/>
                </a:lnTo>
                <a:lnTo>
                  <a:pt x="6790169" y="4250162"/>
                </a:lnTo>
                <a:lnTo>
                  <a:pt x="2722880" y="3586847"/>
                </a:lnTo>
                <a:lnTo>
                  <a:pt x="593304" y="3559754"/>
                </a:lnTo>
                <a:cubicBezTo>
                  <a:pt x="265631" y="3559754"/>
                  <a:pt x="0" y="3294123"/>
                  <a:pt x="0" y="2966450"/>
                </a:cubicBezTo>
                <a:lnTo>
                  <a:pt x="0" y="2966462"/>
                </a:lnTo>
                <a:lnTo>
                  <a:pt x="0" y="2076523"/>
                </a:lnTo>
                <a:lnTo>
                  <a:pt x="0" y="2076523"/>
                </a:lnTo>
                <a:lnTo>
                  <a:pt x="0" y="593304"/>
                </a:lnTo>
                <a:close/>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11E54CCF-A5E5-2242-AA9F-44A7ECCF0408}"/>
              </a:ext>
            </a:extLst>
          </p:cNvPr>
          <p:cNvGrpSpPr/>
          <p:nvPr/>
        </p:nvGrpSpPr>
        <p:grpSpPr>
          <a:xfrm>
            <a:off x="1072365" y="4575719"/>
            <a:ext cx="2262501" cy="1635632"/>
            <a:chOff x="7365476" y="3329652"/>
            <a:chExt cx="3982066" cy="2878758"/>
          </a:xfrm>
        </p:grpSpPr>
        <p:pic>
          <p:nvPicPr>
            <p:cNvPr id="8" name="Picture 7" descr="Icon&#10;&#10;Description automatically generated">
              <a:extLst>
                <a:ext uri="{FF2B5EF4-FFF2-40B4-BE49-F238E27FC236}">
                  <a16:creationId xmlns:a16="http://schemas.microsoft.com/office/drawing/2014/main" id="{4282ACCE-6AEF-9C40-9ADD-30BE19028B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9" name="Oval Callout 8">
              <a:extLst>
                <a:ext uri="{FF2B5EF4-FFF2-40B4-BE49-F238E27FC236}">
                  <a16:creationId xmlns:a16="http://schemas.microsoft.com/office/drawing/2014/main" id="{637C5702-2553-314F-A8F4-5B3F7C8478CF}"/>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Callout 9">
              <a:extLst>
                <a:ext uri="{FF2B5EF4-FFF2-40B4-BE49-F238E27FC236}">
                  <a16:creationId xmlns:a16="http://schemas.microsoft.com/office/drawing/2014/main" id="{C872DF72-3643-7847-A9E1-6B6379753204}"/>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descr="A picture containing shape&#10;&#10;Description automatically generated">
            <a:extLst>
              <a:ext uri="{FF2B5EF4-FFF2-40B4-BE49-F238E27FC236}">
                <a16:creationId xmlns:a16="http://schemas.microsoft.com/office/drawing/2014/main" id="{106C2B0D-600A-A149-81CE-229D621D15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32792" y="3578200"/>
            <a:ext cx="2890310" cy="2667425"/>
          </a:xfrm>
          <a:prstGeom prst="rect">
            <a:avLst/>
          </a:prstGeom>
        </p:spPr>
      </p:pic>
    </p:spTree>
    <p:extLst>
      <p:ext uri="{BB962C8B-B14F-4D97-AF65-F5344CB8AC3E}">
        <p14:creationId xmlns:p14="http://schemas.microsoft.com/office/powerpoint/2010/main" val="300493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7">
            <a:extLst>
              <a:ext uri="{FF2B5EF4-FFF2-40B4-BE49-F238E27FC236}">
                <a16:creationId xmlns:a16="http://schemas.microsoft.com/office/drawing/2014/main" id="{8E11F439-F124-6E4F-9727-421B21CDF11F}"/>
              </a:ext>
            </a:extLst>
          </p:cNvPr>
          <p:cNvSpPr txBox="1">
            <a:spLocks noChangeArrowheads="1"/>
          </p:cNvSpPr>
          <p:nvPr/>
        </p:nvSpPr>
        <p:spPr bwMode="auto">
          <a:xfrm>
            <a:off x="1714803" y="1053893"/>
            <a:ext cx="7079876" cy="1603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2200" dirty="0">
                <a:solidFill>
                  <a:srgbClr val="414042"/>
                </a:solidFill>
              </a:rPr>
              <a:t>The tunnel opened before them. It led through winding passages deep into the heart of the castle keep. Finally, their way was blocked by a gate which intriguingly had been left open. Was this a trap?</a:t>
            </a:r>
          </a:p>
        </p:txBody>
      </p:sp>
      <p:sp>
        <p:nvSpPr>
          <p:cNvPr id="12" name="Text Box 9">
            <a:extLst>
              <a:ext uri="{FF2B5EF4-FFF2-40B4-BE49-F238E27FC236}">
                <a16:creationId xmlns:a16="http://schemas.microsoft.com/office/drawing/2014/main" id="{C308B809-FCDE-0045-885B-3013267879B6}"/>
              </a:ext>
            </a:extLst>
          </p:cNvPr>
          <p:cNvSpPr txBox="1">
            <a:spLocks noChangeArrowheads="1"/>
          </p:cNvSpPr>
          <p:nvPr/>
        </p:nvSpPr>
        <p:spPr bwMode="auto">
          <a:xfrm>
            <a:off x="4296578" y="4506974"/>
            <a:ext cx="4880291" cy="96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Do you think this is a trap?</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What should Robin and Will do now?</a:t>
            </a:r>
          </a:p>
        </p:txBody>
      </p:sp>
      <p:pic>
        <p:nvPicPr>
          <p:cNvPr id="14" name="Picture 13" descr="A picture containing shape&#10;&#10;Description automatically generated">
            <a:extLst>
              <a:ext uri="{FF2B5EF4-FFF2-40B4-BE49-F238E27FC236}">
                <a16:creationId xmlns:a16="http://schemas.microsoft.com/office/drawing/2014/main" id="{E4B91C24-FA68-8C41-8CAE-13CA77895A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46697" y="2885398"/>
            <a:ext cx="2851202" cy="2631333"/>
          </a:xfrm>
          <a:prstGeom prst="rect">
            <a:avLst/>
          </a:prstGeom>
        </p:spPr>
      </p:pic>
      <p:sp>
        <p:nvSpPr>
          <p:cNvPr id="7" name="Rounded Rectangular Callout 6">
            <a:extLst>
              <a:ext uri="{FF2B5EF4-FFF2-40B4-BE49-F238E27FC236}">
                <a16:creationId xmlns:a16="http://schemas.microsoft.com/office/drawing/2014/main" id="{EAE47325-548C-D04E-B0A5-138C755E4E28}"/>
              </a:ext>
            </a:extLst>
          </p:cNvPr>
          <p:cNvSpPr/>
          <p:nvPr/>
        </p:nvSpPr>
        <p:spPr>
          <a:xfrm>
            <a:off x="1212351" y="707446"/>
            <a:ext cx="8195809" cy="2276949"/>
          </a:xfrm>
          <a:prstGeom prst="wedgeRoundRectCallout">
            <a:avLst>
              <a:gd name="adj1" fmla="val 40218"/>
              <a:gd name="adj2" fmla="val 71506"/>
              <a:gd name="adj3" fmla="val 1666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153AB68D-DB56-804E-A0A7-F0AF16972333}"/>
              </a:ext>
            </a:extLst>
          </p:cNvPr>
          <p:cNvGrpSpPr/>
          <p:nvPr/>
        </p:nvGrpSpPr>
        <p:grpSpPr>
          <a:xfrm>
            <a:off x="869059" y="3576064"/>
            <a:ext cx="3427519" cy="2477859"/>
            <a:chOff x="7365476" y="3329652"/>
            <a:chExt cx="3982066" cy="2878758"/>
          </a:xfrm>
        </p:grpSpPr>
        <p:pic>
          <p:nvPicPr>
            <p:cNvPr id="16" name="Picture 15" descr="Icon&#10;&#10;Description automatically generated">
              <a:extLst>
                <a:ext uri="{FF2B5EF4-FFF2-40B4-BE49-F238E27FC236}">
                  <a16:creationId xmlns:a16="http://schemas.microsoft.com/office/drawing/2014/main" id="{EBFA7C39-032B-AA4E-8D6B-935BD0F3F1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17" name="Oval Callout 16">
              <a:extLst>
                <a:ext uri="{FF2B5EF4-FFF2-40B4-BE49-F238E27FC236}">
                  <a16:creationId xmlns:a16="http://schemas.microsoft.com/office/drawing/2014/main" id="{AE853185-5D42-A045-B3BE-C99259244CA6}"/>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Callout 17">
              <a:extLst>
                <a:ext uri="{FF2B5EF4-FFF2-40B4-BE49-F238E27FC236}">
                  <a16:creationId xmlns:a16="http://schemas.microsoft.com/office/drawing/2014/main" id="{08690E98-0A6A-2E47-947B-29DE20A980F8}"/>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6104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7">
            <a:extLst>
              <a:ext uri="{FF2B5EF4-FFF2-40B4-BE49-F238E27FC236}">
                <a16:creationId xmlns:a16="http://schemas.microsoft.com/office/drawing/2014/main" id="{8E11F439-F124-6E4F-9727-421B21CDF11F}"/>
              </a:ext>
            </a:extLst>
          </p:cNvPr>
          <p:cNvSpPr txBox="1">
            <a:spLocks noChangeArrowheads="1"/>
          </p:cNvSpPr>
          <p:nvPr/>
        </p:nvSpPr>
        <p:spPr bwMode="auto">
          <a:xfrm>
            <a:off x="1630044" y="1035729"/>
            <a:ext cx="8739451" cy="2276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8900"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000"/>
              </a:spcBef>
            </a:pPr>
            <a:r>
              <a:rPr lang="en-GB" altLang="en-US" sz="2000" dirty="0">
                <a:solidFill>
                  <a:srgbClr val="414042"/>
                </a:solidFill>
              </a:rPr>
              <a:t>Battle-ready, they spied through the gate to see, and there, below them, they spotted the grille that dropped into the darkness of the dungeon. They stood quite still in the shadows, all their senses alert and on edge, straining to hear. What could they see in the gloom? A blue cloak, a huddled figure with fiery eyes of defiance. It was then, in the moment that they almost tasted the victory of finding Marian, that the clink of the sword told them otherwise. He was behind them…</a:t>
            </a:r>
          </a:p>
        </p:txBody>
      </p:sp>
      <p:sp>
        <p:nvSpPr>
          <p:cNvPr id="12" name="Text Box 9">
            <a:extLst>
              <a:ext uri="{FF2B5EF4-FFF2-40B4-BE49-F238E27FC236}">
                <a16:creationId xmlns:a16="http://schemas.microsoft.com/office/drawing/2014/main" id="{C308B809-FCDE-0045-885B-3013267879B6}"/>
              </a:ext>
            </a:extLst>
          </p:cNvPr>
          <p:cNvSpPr txBox="1">
            <a:spLocks noChangeArrowheads="1"/>
          </p:cNvSpPr>
          <p:nvPr/>
        </p:nvSpPr>
        <p:spPr bwMode="auto">
          <a:xfrm>
            <a:off x="3907948" y="4599982"/>
            <a:ext cx="4880291" cy="96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414042"/>
                </a:solidFill>
                <a:latin typeface="Comic Sans MS" panose="030F0902030302020204" pitchFamily="66" charset="0"/>
              </a:rPr>
              <a:t>Work with a partner and discuss…</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Who is the huddled figure?</a:t>
            </a:r>
          </a:p>
          <a:p>
            <a:pPr marL="222250" indent="-222250">
              <a:spcBef>
                <a:spcPts val="500"/>
              </a:spcBef>
              <a:buClr>
                <a:srgbClr val="0070C0"/>
              </a:buClr>
              <a:buFont typeface="Arial" panose="020B0604020202020204" pitchFamily="34" charset="0"/>
              <a:buChar char="•"/>
            </a:pPr>
            <a:r>
              <a:rPr lang="en-GB" altLang="en-US" sz="2000" dirty="0">
                <a:solidFill>
                  <a:srgbClr val="414042"/>
                </a:solidFill>
                <a:latin typeface="Comic Sans MS" panose="030F0902030302020204" pitchFamily="66" charset="0"/>
              </a:rPr>
              <a:t>Who is behind them?</a:t>
            </a:r>
          </a:p>
        </p:txBody>
      </p:sp>
      <p:sp>
        <p:nvSpPr>
          <p:cNvPr id="7" name="Rounded Rectangular Callout 6">
            <a:extLst>
              <a:ext uri="{FF2B5EF4-FFF2-40B4-BE49-F238E27FC236}">
                <a16:creationId xmlns:a16="http://schemas.microsoft.com/office/drawing/2014/main" id="{EAE47325-548C-D04E-B0A5-138C755E4E28}"/>
              </a:ext>
            </a:extLst>
          </p:cNvPr>
          <p:cNvSpPr/>
          <p:nvPr/>
        </p:nvSpPr>
        <p:spPr>
          <a:xfrm>
            <a:off x="1215709" y="707446"/>
            <a:ext cx="9760582" cy="3405019"/>
          </a:xfrm>
          <a:custGeom>
            <a:avLst/>
            <a:gdLst>
              <a:gd name="connsiteX0" fmla="*/ 0 w 9506478"/>
              <a:gd name="connsiteY0" fmla="*/ 467995 h 2807914"/>
              <a:gd name="connsiteX1" fmla="*/ 467995 w 9506478"/>
              <a:gd name="connsiteY1" fmla="*/ 0 h 2807914"/>
              <a:gd name="connsiteX2" fmla="*/ 5545446 w 9506478"/>
              <a:gd name="connsiteY2" fmla="*/ 0 h 2807914"/>
              <a:gd name="connsiteX3" fmla="*/ 5545446 w 9506478"/>
              <a:gd name="connsiteY3" fmla="*/ 0 h 2807914"/>
              <a:gd name="connsiteX4" fmla="*/ 7922065 w 9506478"/>
              <a:gd name="connsiteY4" fmla="*/ 0 h 2807914"/>
              <a:gd name="connsiteX5" fmla="*/ 9038483 w 9506478"/>
              <a:gd name="connsiteY5" fmla="*/ 0 h 2807914"/>
              <a:gd name="connsiteX6" fmla="*/ 9506478 w 9506478"/>
              <a:gd name="connsiteY6" fmla="*/ 467995 h 2807914"/>
              <a:gd name="connsiteX7" fmla="*/ 9506478 w 9506478"/>
              <a:gd name="connsiteY7" fmla="*/ 1637950 h 2807914"/>
              <a:gd name="connsiteX8" fmla="*/ 9506478 w 9506478"/>
              <a:gd name="connsiteY8" fmla="*/ 1637950 h 2807914"/>
              <a:gd name="connsiteX9" fmla="*/ 9506478 w 9506478"/>
              <a:gd name="connsiteY9" fmla="*/ 2339928 h 2807914"/>
              <a:gd name="connsiteX10" fmla="*/ 9506478 w 9506478"/>
              <a:gd name="connsiteY10" fmla="*/ 2339919 h 2807914"/>
              <a:gd name="connsiteX11" fmla="*/ 9038483 w 9506478"/>
              <a:gd name="connsiteY11" fmla="*/ 2807914 h 2807914"/>
              <a:gd name="connsiteX12" fmla="*/ 7922065 w 9506478"/>
              <a:gd name="connsiteY12" fmla="*/ 2807914 h 2807914"/>
              <a:gd name="connsiteX13" fmla="*/ 4986718 w 9506478"/>
              <a:gd name="connsiteY13" fmla="*/ 3371153 h 2807914"/>
              <a:gd name="connsiteX14" fmla="*/ 5545446 w 9506478"/>
              <a:gd name="connsiteY14" fmla="*/ 2807914 h 2807914"/>
              <a:gd name="connsiteX15" fmla="*/ 467995 w 9506478"/>
              <a:gd name="connsiteY15" fmla="*/ 2807914 h 2807914"/>
              <a:gd name="connsiteX16" fmla="*/ 0 w 9506478"/>
              <a:gd name="connsiteY16" fmla="*/ 2339919 h 2807914"/>
              <a:gd name="connsiteX17" fmla="*/ 0 w 9506478"/>
              <a:gd name="connsiteY17" fmla="*/ 2339928 h 2807914"/>
              <a:gd name="connsiteX18" fmla="*/ 0 w 9506478"/>
              <a:gd name="connsiteY18" fmla="*/ 1637950 h 2807914"/>
              <a:gd name="connsiteX19" fmla="*/ 0 w 9506478"/>
              <a:gd name="connsiteY19" fmla="*/ 1637950 h 2807914"/>
              <a:gd name="connsiteX20" fmla="*/ 0 w 9506478"/>
              <a:gd name="connsiteY20" fmla="*/ 467995 h 2807914"/>
              <a:gd name="connsiteX0" fmla="*/ 0 w 9506478"/>
              <a:gd name="connsiteY0" fmla="*/ 467995 h 3323739"/>
              <a:gd name="connsiteX1" fmla="*/ 467995 w 9506478"/>
              <a:gd name="connsiteY1" fmla="*/ 0 h 3323739"/>
              <a:gd name="connsiteX2" fmla="*/ 5545446 w 9506478"/>
              <a:gd name="connsiteY2" fmla="*/ 0 h 3323739"/>
              <a:gd name="connsiteX3" fmla="*/ 5545446 w 9506478"/>
              <a:gd name="connsiteY3" fmla="*/ 0 h 3323739"/>
              <a:gd name="connsiteX4" fmla="*/ 7922065 w 9506478"/>
              <a:gd name="connsiteY4" fmla="*/ 0 h 3323739"/>
              <a:gd name="connsiteX5" fmla="*/ 9038483 w 9506478"/>
              <a:gd name="connsiteY5" fmla="*/ 0 h 3323739"/>
              <a:gd name="connsiteX6" fmla="*/ 9506478 w 9506478"/>
              <a:gd name="connsiteY6" fmla="*/ 467995 h 3323739"/>
              <a:gd name="connsiteX7" fmla="*/ 9506478 w 9506478"/>
              <a:gd name="connsiteY7" fmla="*/ 1637950 h 3323739"/>
              <a:gd name="connsiteX8" fmla="*/ 9506478 w 9506478"/>
              <a:gd name="connsiteY8" fmla="*/ 1637950 h 3323739"/>
              <a:gd name="connsiteX9" fmla="*/ 9506478 w 9506478"/>
              <a:gd name="connsiteY9" fmla="*/ 2339928 h 3323739"/>
              <a:gd name="connsiteX10" fmla="*/ 9506478 w 9506478"/>
              <a:gd name="connsiteY10" fmla="*/ 2339919 h 3323739"/>
              <a:gd name="connsiteX11" fmla="*/ 9038483 w 9506478"/>
              <a:gd name="connsiteY11" fmla="*/ 2807914 h 3323739"/>
              <a:gd name="connsiteX12" fmla="*/ 7922065 w 9506478"/>
              <a:gd name="connsiteY12" fmla="*/ 2807914 h 3323739"/>
              <a:gd name="connsiteX13" fmla="*/ 6700372 w 9506478"/>
              <a:gd name="connsiteY13" fmla="*/ 3323739 h 3323739"/>
              <a:gd name="connsiteX14" fmla="*/ 5545446 w 9506478"/>
              <a:gd name="connsiteY14" fmla="*/ 2807914 h 3323739"/>
              <a:gd name="connsiteX15" fmla="*/ 467995 w 9506478"/>
              <a:gd name="connsiteY15" fmla="*/ 2807914 h 3323739"/>
              <a:gd name="connsiteX16" fmla="*/ 0 w 9506478"/>
              <a:gd name="connsiteY16" fmla="*/ 2339919 h 3323739"/>
              <a:gd name="connsiteX17" fmla="*/ 0 w 9506478"/>
              <a:gd name="connsiteY17" fmla="*/ 2339928 h 3323739"/>
              <a:gd name="connsiteX18" fmla="*/ 0 w 9506478"/>
              <a:gd name="connsiteY18" fmla="*/ 1637950 h 3323739"/>
              <a:gd name="connsiteX19" fmla="*/ 0 w 9506478"/>
              <a:gd name="connsiteY19" fmla="*/ 1637950 h 3323739"/>
              <a:gd name="connsiteX20" fmla="*/ 0 w 9506478"/>
              <a:gd name="connsiteY20" fmla="*/ 467995 h 3323739"/>
              <a:gd name="connsiteX0" fmla="*/ 0 w 9506478"/>
              <a:gd name="connsiteY0" fmla="*/ 467995 h 3323739"/>
              <a:gd name="connsiteX1" fmla="*/ 467995 w 9506478"/>
              <a:gd name="connsiteY1" fmla="*/ 0 h 3323739"/>
              <a:gd name="connsiteX2" fmla="*/ 5545446 w 9506478"/>
              <a:gd name="connsiteY2" fmla="*/ 0 h 3323739"/>
              <a:gd name="connsiteX3" fmla="*/ 5545446 w 9506478"/>
              <a:gd name="connsiteY3" fmla="*/ 0 h 3323739"/>
              <a:gd name="connsiteX4" fmla="*/ 7922065 w 9506478"/>
              <a:gd name="connsiteY4" fmla="*/ 0 h 3323739"/>
              <a:gd name="connsiteX5" fmla="*/ 9038483 w 9506478"/>
              <a:gd name="connsiteY5" fmla="*/ 0 h 3323739"/>
              <a:gd name="connsiteX6" fmla="*/ 9506478 w 9506478"/>
              <a:gd name="connsiteY6" fmla="*/ 467995 h 3323739"/>
              <a:gd name="connsiteX7" fmla="*/ 9506478 w 9506478"/>
              <a:gd name="connsiteY7" fmla="*/ 1637950 h 3323739"/>
              <a:gd name="connsiteX8" fmla="*/ 9506478 w 9506478"/>
              <a:gd name="connsiteY8" fmla="*/ 1637950 h 3323739"/>
              <a:gd name="connsiteX9" fmla="*/ 9506478 w 9506478"/>
              <a:gd name="connsiteY9" fmla="*/ 2339928 h 3323739"/>
              <a:gd name="connsiteX10" fmla="*/ 9506478 w 9506478"/>
              <a:gd name="connsiteY10" fmla="*/ 2339919 h 3323739"/>
              <a:gd name="connsiteX11" fmla="*/ 9038483 w 9506478"/>
              <a:gd name="connsiteY11" fmla="*/ 2807914 h 3323739"/>
              <a:gd name="connsiteX12" fmla="*/ 6160998 w 9506478"/>
              <a:gd name="connsiteY12" fmla="*/ 2794367 h 3323739"/>
              <a:gd name="connsiteX13" fmla="*/ 6700372 w 9506478"/>
              <a:gd name="connsiteY13" fmla="*/ 3323739 h 3323739"/>
              <a:gd name="connsiteX14" fmla="*/ 5545446 w 9506478"/>
              <a:gd name="connsiteY14" fmla="*/ 2807914 h 3323739"/>
              <a:gd name="connsiteX15" fmla="*/ 467995 w 9506478"/>
              <a:gd name="connsiteY15" fmla="*/ 2807914 h 3323739"/>
              <a:gd name="connsiteX16" fmla="*/ 0 w 9506478"/>
              <a:gd name="connsiteY16" fmla="*/ 2339919 h 3323739"/>
              <a:gd name="connsiteX17" fmla="*/ 0 w 9506478"/>
              <a:gd name="connsiteY17" fmla="*/ 2339928 h 3323739"/>
              <a:gd name="connsiteX18" fmla="*/ 0 w 9506478"/>
              <a:gd name="connsiteY18" fmla="*/ 1637950 h 3323739"/>
              <a:gd name="connsiteX19" fmla="*/ 0 w 9506478"/>
              <a:gd name="connsiteY19" fmla="*/ 1637950 h 3323739"/>
              <a:gd name="connsiteX20" fmla="*/ 0 w 9506478"/>
              <a:gd name="connsiteY20" fmla="*/ 467995 h 3323739"/>
              <a:gd name="connsiteX0" fmla="*/ 0 w 9506478"/>
              <a:gd name="connsiteY0" fmla="*/ 467995 h 3405019"/>
              <a:gd name="connsiteX1" fmla="*/ 467995 w 9506478"/>
              <a:gd name="connsiteY1" fmla="*/ 0 h 3405019"/>
              <a:gd name="connsiteX2" fmla="*/ 5545446 w 9506478"/>
              <a:gd name="connsiteY2" fmla="*/ 0 h 3405019"/>
              <a:gd name="connsiteX3" fmla="*/ 5545446 w 9506478"/>
              <a:gd name="connsiteY3" fmla="*/ 0 h 3405019"/>
              <a:gd name="connsiteX4" fmla="*/ 7922065 w 9506478"/>
              <a:gd name="connsiteY4" fmla="*/ 0 h 3405019"/>
              <a:gd name="connsiteX5" fmla="*/ 9038483 w 9506478"/>
              <a:gd name="connsiteY5" fmla="*/ 0 h 3405019"/>
              <a:gd name="connsiteX6" fmla="*/ 9506478 w 9506478"/>
              <a:gd name="connsiteY6" fmla="*/ 467995 h 3405019"/>
              <a:gd name="connsiteX7" fmla="*/ 9506478 w 9506478"/>
              <a:gd name="connsiteY7" fmla="*/ 1637950 h 3405019"/>
              <a:gd name="connsiteX8" fmla="*/ 9506478 w 9506478"/>
              <a:gd name="connsiteY8" fmla="*/ 1637950 h 3405019"/>
              <a:gd name="connsiteX9" fmla="*/ 9506478 w 9506478"/>
              <a:gd name="connsiteY9" fmla="*/ 2339928 h 3405019"/>
              <a:gd name="connsiteX10" fmla="*/ 9506478 w 9506478"/>
              <a:gd name="connsiteY10" fmla="*/ 2339919 h 3405019"/>
              <a:gd name="connsiteX11" fmla="*/ 9038483 w 9506478"/>
              <a:gd name="connsiteY11" fmla="*/ 2807914 h 3405019"/>
              <a:gd name="connsiteX12" fmla="*/ 6160998 w 9506478"/>
              <a:gd name="connsiteY12" fmla="*/ 2794367 h 3405019"/>
              <a:gd name="connsiteX13" fmla="*/ 7160959 w 9506478"/>
              <a:gd name="connsiteY13" fmla="*/ 3405019 h 3405019"/>
              <a:gd name="connsiteX14" fmla="*/ 5545446 w 9506478"/>
              <a:gd name="connsiteY14" fmla="*/ 2807914 h 3405019"/>
              <a:gd name="connsiteX15" fmla="*/ 467995 w 9506478"/>
              <a:gd name="connsiteY15" fmla="*/ 2807914 h 3405019"/>
              <a:gd name="connsiteX16" fmla="*/ 0 w 9506478"/>
              <a:gd name="connsiteY16" fmla="*/ 2339919 h 3405019"/>
              <a:gd name="connsiteX17" fmla="*/ 0 w 9506478"/>
              <a:gd name="connsiteY17" fmla="*/ 2339928 h 3405019"/>
              <a:gd name="connsiteX18" fmla="*/ 0 w 9506478"/>
              <a:gd name="connsiteY18" fmla="*/ 1637950 h 3405019"/>
              <a:gd name="connsiteX19" fmla="*/ 0 w 9506478"/>
              <a:gd name="connsiteY19" fmla="*/ 1637950 h 3405019"/>
              <a:gd name="connsiteX20" fmla="*/ 0 w 9506478"/>
              <a:gd name="connsiteY20" fmla="*/ 467995 h 3405019"/>
              <a:gd name="connsiteX0" fmla="*/ 0 w 9506478"/>
              <a:gd name="connsiteY0" fmla="*/ 467995 h 3405019"/>
              <a:gd name="connsiteX1" fmla="*/ 467995 w 9506478"/>
              <a:gd name="connsiteY1" fmla="*/ 0 h 3405019"/>
              <a:gd name="connsiteX2" fmla="*/ 5545446 w 9506478"/>
              <a:gd name="connsiteY2" fmla="*/ 0 h 3405019"/>
              <a:gd name="connsiteX3" fmla="*/ 5545446 w 9506478"/>
              <a:gd name="connsiteY3" fmla="*/ 0 h 3405019"/>
              <a:gd name="connsiteX4" fmla="*/ 7922065 w 9506478"/>
              <a:gd name="connsiteY4" fmla="*/ 0 h 3405019"/>
              <a:gd name="connsiteX5" fmla="*/ 9038483 w 9506478"/>
              <a:gd name="connsiteY5" fmla="*/ 0 h 3405019"/>
              <a:gd name="connsiteX6" fmla="*/ 9506478 w 9506478"/>
              <a:gd name="connsiteY6" fmla="*/ 467995 h 3405019"/>
              <a:gd name="connsiteX7" fmla="*/ 9506478 w 9506478"/>
              <a:gd name="connsiteY7" fmla="*/ 1637950 h 3405019"/>
              <a:gd name="connsiteX8" fmla="*/ 9506478 w 9506478"/>
              <a:gd name="connsiteY8" fmla="*/ 1637950 h 3405019"/>
              <a:gd name="connsiteX9" fmla="*/ 9506478 w 9506478"/>
              <a:gd name="connsiteY9" fmla="*/ 2339928 h 3405019"/>
              <a:gd name="connsiteX10" fmla="*/ 9506478 w 9506478"/>
              <a:gd name="connsiteY10" fmla="*/ 2339919 h 3405019"/>
              <a:gd name="connsiteX11" fmla="*/ 9038483 w 9506478"/>
              <a:gd name="connsiteY11" fmla="*/ 2807914 h 3405019"/>
              <a:gd name="connsiteX12" fmla="*/ 6160998 w 9506478"/>
              <a:gd name="connsiteY12" fmla="*/ 2794367 h 3405019"/>
              <a:gd name="connsiteX13" fmla="*/ 7160959 w 9506478"/>
              <a:gd name="connsiteY13" fmla="*/ 3405019 h 3405019"/>
              <a:gd name="connsiteX14" fmla="*/ 5220326 w 9506478"/>
              <a:gd name="connsiteY14" fmla="*/ 2794367 h 3405019"/>
              <a:gd name="connsiteX15" fmla="*/ 467995 w 9506478"/>
              <a:gd name="connsiteY15" fmla="*/ 2807914 h 3405019"/>
              <a:gd name="connsiteX16" fmla="*/ 0 w 9506478"/>
              <a:gd name="connsiteY16" fmla="*/ 2339919 h 3405019"/>
              <a:gd name="connsiteX17" fmla="*/ 0 w 9506478"/>
              <a:gd name="connsiteY17" fmla="*/ 2339928 h 3405019"/>
              <a:gd name="connsiteX18" fmla="*/ 0 w 9506478"/>
              <a:gd name="connsiteY18" fmla="*/ 1637950 h 3405019"/>
              <a:gd name="connsiteX19" fmla="*/ 0 w 9506478"/>
              <a:gd name="connsiteY19" fmla="*/ 1637950 h 3405019"/>
              <a:gd name="connsiteX20" fmla="*/ 0 w 9506478"/>
              <a:gd name="connsiteY20" fmla="*/ 467995 h 3405019"/>
              <a:gd name="connsiteX0" fmla="*/ 0 w 9506478"/>
              <a:gd name="connsiteY0" fmla="*/ 467995 h 3405019"/>
              <a:gd name="connsiteX1" fmla="*/ 467995 w 9506478"/>
              <a:gd name="connsiteY1" fmla="*/ 0 h 3405019"/>
              <a:gd name="connsiteX2" fmla="*/ 5545446 w 9506478"/>
              <a:gd name="connsiteY2" fmla="*/ 0 h 3405019"/>
              <a:gd name="connsiteX3" fmla="*/ 5545446 w 9506478"/>
              <a:gd name="connsiteY3" fmla="*/ 0 h 3405019"/>
              <a:gd name="connsiteX4" fmla="*/ 7922065 w 9506478"/>
              <a:gd name="connsiteY4" fmla="*/ 0 h 3405019"/>
              <a:gd name="connsiteX5" fmla="*/ 9038483 w 9506478"/>
              <a:gd name="connsiteY5" fmla="*/ 0 h 3405019"/>
              <a:gd name="connsiteX6" fmla="*/ 9506478 w 9506478"/>
              <a:gd name="connsiteY6" fmla="*/ 467995 h 3405019"/>
              <a:gd name="connsiteX7" fmla="*/ 9506478 w 9506478"/>
              <a:gd name="connsiteY7" fmla="*/ 1637950 h 3405019"/>
              <a:gd name="connsiteX8" fmla="*/ 9506478 w 9506478"/>
              <a:gd name="connsiteY8" fmla="*/ 1637950 h 3405019"/>
              <a:gd name="connsiteX9" fmla="*/ 9506478 w 9506478"/>
              <a:gd name="connsiteY9" fmla="*/ 2339928 h 3405019"/>
              <a:gd name="connsiteX10" fmla="*/ 9506478 w 9506478"/>
              <a:gd name="connsiteY10" fmla="*/ 2339919 h 3405019"/>
              <a:gd name="connsiteX11" fmla="*/ 9038483 w 9506478"/>
              <a:gd name="connsiteY11" fmla="*/ 2807914 h 3405019"/>
              <a:gd name="connsiteX12" fmla="*/ 6391291 w 9506478"/>
              <a:gd name="connsiteY12" fmla="*/ 2814687 h 3405019"/>
              <a:gd name="connsiteX13" fmla="*/ 7160959 w 9506478"/>
              <a:gd name="connsiteY13" fmla="*/ 3405019 h 3405019"/>
              <a:gd name="connsiteX14" fmla="*/ 5220326 w 9506478"/>
              <a:gd name="connsiteY14" fmla="*/ 2794367 h 3405019"/>
              <a:gd name="connsiteX15" fmla="*/ 467995 w 9506478"/>
              <a:gd name="connsiteY15" fmla="*/ 2807914 h 3405019"/>
              <a:gd name="connsiteX16" fmla="*/ 0 w 9506478"/>
              <a:gd name="connsiteY16" fmla="*/ 2339919 h 3405019"/>
              <a:gd name="connsiteX17" fmla="*/ 0 w 9506478"/>
              <a:gd name="connsiteY17" fmla="*/ 2339928 h 3405019"/>
              <a:gd name="connsiteX18" fmla="*/ 0 w 9506478"/>
              <a:gd name="connsiteY18" fmla="*/ 1637950 h 3405019"/>
              <a:gd name="connsiteX19" fmla="*/ 0 w 9506478"/>
              <a:gd name="connsiteY19" fmla="*/ 1637950 h 3405019"/>
              <a:gd name="connsiteX20" fmla="*/ 0 w 9506478"/>
              <a:gd name="connsiteY20" fmla="*/ 467995 h 340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06478" h="3405019">
                <a:moveTo>
                  <a:pt x="0" y="467995"/>
                </a:moveTo>
                <a:cubicBezTo>
                  <a:pt x="0" y="209528"/>
                  <a:pt x="209528" y="0"/>
                  <a:pt x="467995" y="0"/>
                </a:cubicBezTo>
                <a:lnTo>
                  <a:pt x="5545446" y="0"/>
                </a:lnTo>
                <a:lnTo>
                  <a:pt x="5545446" y="0"/>
                </a:lnTo>
                <a:lnTo>
                  <a:pt x="7922065" y="0"/>
                </a:lnTo>
                <a:lnTo>
                  <a:pt x="9038483" y="0"/>
                </a:lnTo>
                <a:cubicBezTo>
                  <a:pt x="9296950" y="0"/>
                  <a:pt x="9506478" y="209528"/>
                  <a:pt x="9506478" y="467995"/>
                </a:cubicBezTo>
                <a:lnTo>
                  <a:pt x="9506478" y="1637950"/>
                </a:lnTo>
                <a:lnTo>
                  <a:pt x="9506478" y="1637950"/>
                </a:lnTo>
                <a:lnTo>
                  <a:pt x="9506478" y="2339928"/>
                </a:lnTo>
                <a:lnTo>
                  <a:pt x="9506478" y="2339919"/>
                </a:lnTo>
                <a:cubicBezTo>
                  <a:pt x="9506478" y="2598386"/>
                  <a:pt x="9296950" y="2807914"/>
                  <a:pt x="9038483" y="2807914"/>
                </a:cubicBezTo>
                <a:lnTo>
                  <a:pt x="6391291" y="2814687"/>
                </a:lnTo>
                <a:lnTo>
                  <a:pt x="7160959" y="3405019"/>
                </a:lnTo>
                <a:lnTo>
                  <a:pt x="5220326" y="2794367"/>
                </a:lnTo>
                <a:lnTo>
                  <a:pt x="467995" y="2807914"/>
                </a:lnTo>
                <a:cubicBezTo>
                  <a:pt x="209528" y="2807914"/>
                  <a:pt x="0" y="2598386"/>
                  <a:pt x="0" y="2339919"/>
                </a:cubicBezTo>
                <a:lnTo>
                  <a:pt x="0" y="2339928"/>
                </a:lnTo>
                <a:lnTo>
                  <a:pt x="0" y="1637950"/>
                </a:lnTo>
                <a:lnTo>
                  <a:pt x="0" y="1637950"/>
                </a:lnTo>
                <a:lnTo>
                  <a:pt x="0" y="467995"/>
                </a:lnTo>
                <a:close/>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shape&#10;&#10;Description automatically generated">
            <a:extLst>
              <a:ext uri="{FF2B5EF4-FFF2-40B4-BE49-F238E27FC236}">
                <a16:creationId xmlns:a16="http://schemas.microsoft.com/office/drawing/2014/main" id="{E4B91C24-FA68-8C41-8CAE-13CA77895A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84053" y="3753076"/>
            <a:ext cx="2692238" cy="2484628"/>
          </a:xfrm>
          <a:prstGeom prst="rect">
            <a:avLst/>
          </a:prstGeom>
        </p:spPr>
      </p:pic>
      <p:grpSp>
        <p:nvGrpSpPr>
          <p:cNvPr id="8" name="Group 7">
            <a:extLst>
              <a:ext uri="{FF2B5EF4-FFF2-40B4-BE49-F238E27FC236}">
                <a16:creationId xmlns:a16="http://schemas.microsoft.com/office/drawing/2014/main" id="{3E241C0B-8424-4D44-B1E0-FEE0ABCD00C1}"/>
              </a:ext>
            </a:extLst>
          </p:cNvPr>
          <p:cNvGrpSpPr/>
          <p:nvPr/>
        </p:nvGrpSpPr>
        <p:grpSpPr>
          <a:xfrm>
            <a:off x="869060" y="3792893"/>
            <a:ext cx="3127588" cy="2261030"/>
            <a:chOff x="7365476" y="3329652"/>
            <a:chExt cx="3982066" cy="2878758"/>
          </a:xfrm>
        </p:grpSpPr>
        <p:pic>
          <p:nvPicPr>
            <p:cNvPr id="9" name="Picture 8" descr="Icon&#10;&#10;Description automatically generated">
              <a:extLst>
                <a:ext uri="{FF2B5EF4-FFF2-40B4-BE49-F238E27FC236}">
                  <a16:creationId xmlns:a16="http://schemas.microsoft.com/office/drawing/2014/main" id="{76548612-5575-9B41-A306-2E25DCF31C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45" y="3512948"/>
              <a:ext cx="2695462" cy="2695462"/>
            </a:xfrm>
            <a:prstGeom prst="rect">
              <a:avLst/>
            </a:prstGeom>
          </p:spPr>
        </p:pic>
        <p:sp>
          <p:nvSpPr>
            <p:cNvPr id="10" name="Oval Callout 9">
              <a:extLst>
                <a:ext uri="{FF2B5EF4-FFF2-40B4-BE49-F238E27FC236}">
                  <a16:creationId xmlns:a16="http://schemas.microsoft.com/office/drawing/2014/main" id="{25463996-9873-B543-A827-57E036FE1EA0}"/>
                </a:ext>
              </a:extLst>
            </p:cNvPr>
            <p:cNvSpPr/>
            <p:nvPr/>
          </p:nvSpPr>
          <p:spPr>
            <a:xfrm>
              <a:off x="10069348" y="3329652"/>
              <a:ext cx="1278194" cy="648740"/>
            </a:xfrm>
            <a:prstGeom prst="wedgeEllipseCallout">
              <a:avLst>
                <a:gd name="adj1" fmla="val -29295"/>
                <a:gd name="adj2" fmla="val 70078"/>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Callout 12">
              <a:extLst>
                <a:ext uri="{FF2B5EF4-FFF2-40B4-BE49-F238E27FC236}">
                  <a16:creationId xmlns:a16="http://schemas.microsoft.com/office/drawing/2014/main" id="{D9A4499D-08A1-0944-92B9-6DFB38C163A0}"/>
                </a:ext>
              </a:extLst>
            </p:cNvPr>
            <p:cNvSpPr/>
            <p:nvPr/>
          </p:nvSpPr>
          <p:spPr>
            <a:xfrm>
              <a:off x="7365476" y="4973577"/>
              <a:ext cx="1130710" cy="809922"/>
            </a:xfrm>
            <a:prstGeom prst="wedgeEllipseCallout">
              <a:avLst>
                <a:gd name="adj1" fmla="val 65498"/>
                <a:gd name="adj2" fmla="val -43122"/>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8124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EF428DBB-511E-C245-87EA-E01F31B22A9F}"/>
              </a:ext>
            </a:extLst>
          </p:cNvPr>
          <p:cNvSpPr txBox="1">
            <a:spLocks/>
          </p:cNvSpPr>
          <p:nvPr/>
        </p:nvSpPr>
        <p:spPr>
          <a:xfrm>
            <a:off x="0" y="56294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Conjunctions</a:t>
            </a:r>
          </a:p>
        </p:txBody>
      </p:sp>
      <p:sp>
        <p:nvSpPr>
          <p:cNvPr id="8" name="Rectangle 2">
            <a:extLst>
              <a:ext uri="{FF2B5EF4-FFF2-40B4-BE49-F238E27FC236}">
                <a16:creationId xmlns:a16="http://schemas.microsoft.com/office/drawing/2014/main" id="{AF95D9A0-1EAC-EF44-AD78-501B441CB6B4}"/>
              </a:ext>
            </a:extLst>
          </p:cNvPr>
          <p:cNvSpPr>
            <a:spLocks noChangeArrowheads="1"/>
          </p:cNvSpPr>
          <p:nvPr/>
        </p:nvSpPr>
        <p:spPr bwMode="auto">
          <a:xfrm>
            <a:off x="0" y="1123646"/>
            <a:ext cx="12192000" cy="77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1900" dirty="0">
                <a:solidFill>
                  <a:srgbClr val="414042"/>
                </a:solidFill>
                <a:latin typeface="Comic Sans MS" panose="030F0902030302020204" pitchFamily="66" charset="0"/>
              </a:rPr>
              <a:t>Express time, place and cause using conjunctions</a:t>
            </a:r>
          </a:p>
        </p:txBody>
      </p:sp>
      <p:pic>
        <p:nvPicPr>
          <p:cNvPr id="10" name="Picture 9" descr="Logo&#10;&#10;Description automatically generated">
            <a:extLst>
              <a:ext uri="{FF2B5EF4-FFF2-40B4-BE49-F238E27FC236}">
                <a16:creationId xmlns:a16="http://schemas.microsoft.com/office/drawing/2014/main" id="{6C26ED7E-9181-9040-9FC3-6E88A6AB46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34101">
            <a:off x="5465511" y="1508677"/>
            <a:ext cx="1111963" cy="1111963"/>
          </a:xfrm>
          <a:prstGeom prst="rect">
            <a:avLst/>
          </a:prstGeom>
        </p:spPr>
      </p:pic>
      <p:sp>
        <p:nvSpPr>
          <p:cNvPr id="15" name="Text Box 9">
            <a:extLst>
              <a:ext uri="{FF2B5EF4-FFF2-40B4-BE49-F238E27FC236}">
                <a16:creationId xmlns:a16="http://schemas.microsoft.com/office/drawing/2014/main" id="{E0ABD6D7-2527-F74D-B597-E84EBFA6DC17}"/>
              </a:ext>
            </a:extLst>
          </p:cNvPr>
          <p:cNvSpPr txBox="1">
            <a:spLocks noChangeArrowheads="1"/>
          </p:cNvSpPr>
          <p:nvPr/>
        </p:nvSpPr>
        <p:spPr bwMode="auto">
          <a:xfrm>
            <a:off x="5036166" y="2754088"/>
            <a:ext cx="6570133" cy="3328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500"/>
              </a:spcBef>
            </a:pPr>
            <a:r>
              <a:rPr lang="en-GB" altLang="en-US" sz="19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Conjunctions</a:t>
            </a: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 are used to join together words,</a:t>
            </a:r>
            <a:b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b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phrases, clauses and sentences.</a:t>
            </a:r>
          </a:p>
          <a:p>
            <a:pPr>
              <a:spcBef>
                <a:spcPts val="1500"/>
              </a:spcBef>
            </a:pPr>
            <a:r>
              <a:rPr lang="en-GB" altLang="en-US" sz="19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Coordinating conjunctions </a:t>
            </a: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join items that are of</a:t>
            </a:r>
            <a:b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b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equal importance: </a:t>
            </a:r>
          </a:p>
          <a:p>
            <a:pPr>
              <a:spcBef>
                <a:spcPts val="700"/>
              </a:spcBef>
            </a:pP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All the King’s horses </a:t>
            </a:r>
            <a:r>
              <a:rPr lang="en-GB" altLang="en-US" sz="19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and</a:t>
            </a: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 all the King’s men.</a:t>
            </a:r>
          </a:p>
          <a:p>
            <a:pPr>
              <a:spcBef>
                <a:spcPts val="1500"/>
              </a:spcBef>
            </a:pPr>
            <a:r>
              <a:rPr lang="en-GB" altLang="en-US" sz="19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Subordinating conjunctions </a:t>
            </a: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join main clauses to subordinate clauses.</a:t>
            </a:r>
          </a:p>
          <a:p>
            <a:pPr>
              <a:spcBef>
                <a:spcPts val="700"/>
              </a:spcBef>
            </a:pP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They couldn’t repair the egg </a:t>
            </a:r>
            <a:r>
              <a:rPr lang="en-GB" altLang="en-US" sz="19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even though</a:t>
            </a:r>
            <a:r>
              <a:rPr lang="en-GB" altLang="en-US" sz="1900"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 </a:t>
            </a: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they</a:t>
            </a:r>
            <a:b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br>
            <a:r>
              <a:rPr lang="en-GB" altLang="en-US" sz="19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were first on the scene.</a:t>
            </a:r>
          </a:p>
        </p:txBody>
      </p:sp>
      <p:pic>
        <p:nvPicPr>
          <p:cNvPr id="3" name="Picture 2" descr="A picture containing sky, decorated&#10;&#10;Description automatically generated">
            <a:extLst>
              <a:ext uri="{FF2B5EF4-FFF2-40B4-BE49-F238E27FC236}">
                <a16:creationId xmlns:a16="http://schemas.microsoft.com/office/drawing/2014/main" id="{4530C6F6-34E9-6746-98D9-F6268C126FE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38768" y="2806149"/>
            <a:ext cx="2909340" cy="3134064"/>
          </a:xfrm>
          <a:prstGeom prst="rect">
            <a:avLst/>
          </a:prstGeom>
        </p:spPr>
      </p:pic>
    </p:spTree>
    <p:extLst>
      <p:ext uri="{BB962C8B-B14F-4D97-AF65-F5344CB8AC3E}">
        <p14:creationId xmlns:p14="http://schemas.microsoft.com/office/powerpoint/2010/main" val="42151245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C7E86297-3EF5-8440-93C3-4B8997CA3F2F}"/>
              </a:ext>
            </a:extLst>
          </p:cNvPr>
          <p:cNvSpPr>
            <a:spLocks noChangeArrowheads="1"/>
          </p:cNvSpPr>
          <p:nvPr/>
        </p:nvSpPr>
        <p:spPr bwMode="auto">
          <a:xfrm>
            <a:off x="419947" y="1540718"/>
            <a:ext cx="11314853" cy="43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eaLnBrk="0" hangingPunct="0">
              <a:spcBef>
                <a:spcPts val="6500"/>
              </a:spcBef>
            </a:pPr>
            <a:r>
              <a:rPr lang="en-GB" altLang="en-US" sz="2000" b="1" dirty="0">
                <a:solidFill>
                  <a:srgbClr val="0070C0"/>
                </a:solidFill>
                <a:latin typeface="Comic Sans MS" panose="030F0902030302020204" pitchFamily="66" charset="0"/>
                <a:cs typeface="Times New Roman" panose="02020603050405020304" pitchFamily="18" charset="0"/>
              </a:rPr>
              <a:t>Conjunctions</a:t>
            </a:r>
            <a:r>
              <a:rPr lang="en-GB" altLang="en-US" sz="2000" dirty="0">
                <a:solidFill>
                  <a:srgbClr val="414042"/>
                </a:solidFill>
                <a:latin typeface="Comic Sans MS" panose="030F0902030302020204" pitchFamily="66" charset="0"/>
                <a:cs typeface="Times New Roman" panose="02020603050405020304" pitchFamily="18" charset="0"/>
              </a:rPr>
              <a:t> are words which join other words, or which</a:t>
            </a:r>
            <a:br>
              <a:rPr lang="en-GB" altLang="en-US" sz="2000" dirty="0">
                <a:solidFill>
                  <a:srgbClr val="414042"/>
                </a:solidFill>
                <a:latin typeface="Comic Sans MS" panose="030F0902030302020204" pitchFamily="66" charset="0"/>
                <a:cs typeface="Times New Roman" panose="02020603050405020304" pitchFamily="18" charset="0"/>
              </a:rPr>
            </a:br>
            <a:r>
              <a:rPr lang="en-GB" altLang="en-US" sz="2000" dirty="0">
                <a:solidFill>
                  <a:srgbClr val="414042"/>
                </a:solidFill>
                <a:latin typeface="Comic Sans MS" panose="030F0902030302020204" pitchFamily="66" charset="0"/>
                <a:cs typeface="Times New Roman" panose="02020603050405020304" pitchFamily="18" charset="0"/>
              </a:rPr>
              <a:t>link phrases and clauses in sentences.</a:t>
            </a:r>
          </a:p>
          <a:p>
            <a:pPr algn="ctr" eaLnBrk="0" hangingPunct="0">
              <a:spcBef>
                <a:spcPts val="6500"/>
              </a:spcBef>
            </a:pPr>
            <a:r>
              <a:rPr lang="en-GB" altLang="en-US" sz="2000" b="1" dirty="0">
                <a:solidFill>
                  <a:srgbClr val="0070C0"/>
                </a:solidFill>
                <a:latin typeface="Comic Sans MS" panose="030F0902030302020204" pitchFamily="66" charset="0"/>
                <a:cs typeface="Times New Roman" panose="02020603050405020304" pitchFamily="18" charset="0"/>
              </a:rPr>
              <a:t>Co-ordinating conjunctions </a:t>
            </a:r>
            <a:r>
              <a:rPr lang="en-GB" altLang="en-US" sz="2000" dirty="0">
                <a:solidFill>
                  <a:srgbClr val="414042"/>
                </a:solidFill>
                <a:latin typeface="Comic Sans MS" panose="030F0902030302020204" pitchFamily="66" charset="0"/>
                <a:cs typeface="Times New Roman" panose="02020603050405020304" pitchFamily="18" charset="0"/>
              </a:rPr>
              <a:t>are used when each part of the sentence</a:t>
            </a:r>
            <a:br>
              <a:rPr lang="en-GB" altLang="en-US" sz="2000" dirty="0">
                <a:solidFill>
                  <a:srgbClr val="414042"/>
                </a:solidFill>
                <a:latin typeface="Comic Sans MS" panose="030F0902030302020204" pitchFamily="66" charset="0"/>
                <a:cs typeface="Times New Roman" panose="02020603050405020304" pitchFamily="18" charset="0"/>
              </a:rPr>
            </a:br>
            <a:r>
              <a:rPr lang="en-GB" altLang="en-US" sz="2000" dirty="0">
                <a:solidFill>
                  <a:srgbClr val="414042"/>
                </a:solidFill>
                <a:latin typeface="Comic Sans MS" panose="030F0902030302020204" pitchFamily="66" charset="0"/>
                <a:cs typeface="Times New Roman" panose="02020603050405020304" pitchFamily="18" charset="0"/>
              </a:rPr>
              <a:t>is equally important and makes sense by itself.</a:t>
            </a:r>
          </a:p>
          <a:p>
            <a:pPr algn="ctr" eaLnBrk="0" hangingPunct="0">
              <a:spcBef>
                <a:spcPts val="6500"/>
              </a:spcBef>
            </a:pPr>
            <a:r>
              <a:rPr lang="en-GB" altLang="en-US" sz="2000" b="1" dirty="0">
                <a:solidFill>
                  <a:srgbClr val="0070C0"/>
                </a:solidFill>
                <a:latin typeface="Comic Sans MS" panose="030F0902030302020204" pitchFamily="66" charset="0"/>
                <a:cs typeface="Times New Roman" panose="02020603050405020304" pitchFamily="18" charset="0"/>
              </a:rPr>
              <a:t>Subordinating conjunctions </a:t>
            </a:r>
            <a:r>
              <a:rPr lang="en-GB" altLang="en-US" sz="2000" dirty="0">
                <a:solidFill>
                  <a:srgbClr val="414042"/>
                </a:solidFill>
                <a:latin typeface="Comic Sans MS" panose="030F0902030302020204" pitchFamily="66" charset="0"/>
                <a:cs typeface="Times New Roman" panose="02020603050405020304" pitchFamily="18" charset="0"/>
              </a:rPr>
              <a:t>are used to join a</a:t>
            </a:r>
            <a:br>
              <a:rPr lang="en-GB" altLang="en-US" sz="2000" dirty="0">
                <a:solidFill>
                  <a:srgbClr val="414042"/>
                </a:solidFill>
                <a:latin typeface="Comic Sans MS" panose="030F0902030302020204" pitchFamily="66" charset="0"/>
                <a:cs typeface="Times New Roman" panose="02020603050405020304" pitchFamily="18" charset="0"/>
              </a:rPr>
            </a:br>
            <a:r>
              <a:rPr lang="en-GB" altLang="en-US" sz="2000" dirty="0">
                <a:solidFill>
                  <a:srgbClr val="414042"/>
                </a:solidFill>
                <a:latin typeface="Comic Sans MS" panose="030F0902030302020204" pitchFamily="66" charset="0"/>
                <a:cs typeface="Times New Roman" panose="02020603050405020304" pitchFamily="18" charset="0"/>
              </a:rPr>
              <a:t>subordinate clause to a main clause. </a:t>
            </a:r>
          </a:p>
          <a:p>
            <a:pPr algn="ctr" eaLnBrk="0" hangingPunct="0">
              <a:spcBef>
                <a:spcPts val="1500"/>
              </a:spcBef>
            </a:pPr>
            <a:r>
              <a:rPr lang="en-GB" altLang="en-US" sz="2000" dirty="0">
                <a:solidFill>
                  <a:srgbClr val="414042"/>
                </a:solidFill>
                <a:latin typeface="Comic Sans MS" panose="030F0902030302020204" pitchFamily="66" charset="0"/>
                <a:cs typeface="Times New Roman" panose="02020603050405020304" pitchFamily="18" charset="0"/>
              </a:rPr>
              <a:t>The subordinate clause relies on information in the main clause.</a:t>
            </a:r>
          </a:p>
        </p:txBody>
      </p:sp>
      <p:sp>
        <p:nvSpPr>
          <p:cNvPr id="6" name="Subtitle 2">
            <a:extLst>
              <a:ext uri="{FF2B5EF4-FFF2-40B4-BE49-F238E27FC236}">
                <a16:creationId xmlns:a16="http://schemas.microsoft.com/office/drawing/2014/main" id="{EF428DBB-511E-C245-87EA-E01F31B22A9F}"/>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Conjunction Information</a:t>
            </a:r>
          </a:p>
        </p:txBody>
      </p:sp>
      <p:pic>
        <p:nvPicPr>
          <p:cNvPr id="10" name="Picture 9" descr="Logo&#10;&#10;Description automatically generated">
            <a:extLst>
              <a:ext uri="{FF2B5EF4-FFF2-40B4-BE49-F238E27FC236}">
                <a16:creationId xmlns:a16="http://schemas.microsoft.com/office/drawing/2014/main" id="{6C26ED7E-9181-9040-9FC3-6E88A6AB46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34101">
            <a:off x="5669973" y="2178886"/>
            <a:ext cx="845281" cy="845281"/>
          </a:xfrm>
          <a:prstGeom prst="rect">
            <a:avLst/>
          </a:prstGeom>
        </p:spPr>
      </p:pic>
      <p:pic>
        <p:nvPicPr>
          <p:cNvPr id="11" name="Picture 10" descr="Logo&#10;&#10;Description automatically generated">
            <a:extLst>
              <a:ext uri="{FF2B5EF4-FFF2-40B4-BE49-F238E27FC236}">
                <a16:creationId xmlns:a16="http://schemas.microsoft.com/office/drawing/2014/main" id="{62257B31-E8C9-6047-882A-D1731B60B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34101">
            <a:off x="5669973" y="3601286"/>
            <a:ext cx="845281" cy="845281"/>
          </a:xfrm>
          <a:prstGeom prst="rect">
            <a:avLst/>
          </a:prstGeom>
        </p:spPr>
      </p:pic>
    </p:spTree>
    <p:extLst>
      <p:ext uri="{BB962C8B-B14F-4D97-AF65-F5344CB8AC3E}">
        <p14:creationId xmlns:p14="http://schemas.microsoft.com/office/powerpoint/2010/main" val="13575630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Group 60">
            <a:extLst>
              <a:ext uri="{FF2B5EF4-FFF2-40B4-BE49-F238E27FC236}">
                <a16:creationId xmlns:a16="http://schemas.microsoft.com/office/drawing/2014/main" id="{82F4B3E5-CE8F-E54D-B18A-BC9174941B99}"/>
              </a:ext>
            </a:extLst>
          </p:cNvPr>
          <p:cNvGraphicFramePr>
            <a:graphicFrameLocks noGrp="1"/>
          </p:cNvGraphicFramePr>
          <p:nvPr>
            <p:extLst>
              <p:ext uri="{D42A27DB-BD31-4B8C-83A1-F6EECF244321}">
                <p14:modId xmlns:p14="http://schemas.microsoft.com/office/powerpoint/2010/main" val="4010295697"/>
              </p:ext>
            </p:extLst>
          </p:nvPr>
        </p:nvGraphicFramePr>
        <p:xfrm>
          <a:off x="2591323" y="596569"/>
          <a:ext cx="8212138" cy="914400"/>
        </p:xfrm>
        <a:graphic>
          <a:graphicData uri="http://schemas.openxmlformats.org/drawingml/2006/table">
            <a:tbl>
              <a:tblPr/>
              <a:tblGrid>
                <a:gridCol w="1173163">
                  <a:extLst>
                    <a:ext uri="{9D8B030D-6E8A-4147-A177-3AD203B41FA5}">
                      <a16:colId xmlns:a16="http://schemas.microsoft.com/office/drawing/2014/main" val="2880983323"/>
                    </a:ext>
                  </a:extLst>
                </a:gridCol>
                <a:gridCol w="1173162">
                  <a:extLst>
                    <a:ext uri="{9D8B030D-6E8A-4147-A177-3AD203B41FA5}">
                      <a16:colId xmlns:a16="http://schemas.microsoft.com/office/drawing/2014/main" val="1137207867"/>
                    </a:ext>
                  </a:extLst>
                </a:gridCol>
                <a:gridCol w="1173163">
                  <a:extLst>
                    <a:ext uri="{9D8B030D-6E8A-4147-A177-3AD203B41FA5}">
                      <a16:colId xmlns:a16="http://schemas.microsoft.com/office/drawing/2014/main" val="1239439009"/>
                    </a:ext>
                  </a:extLst>
                </a:gridCol>
                <a:gridCol w="1173162">
                  <a:extLst>
                    <a:ext uri="{9D8B030D-6E8A-4147-A177-3AD203B41FA5}">
                      <a16:colId xmlns:a16="http://schemas.microsoft.com/office/drawing/2014/main" val="2876894899"/>
                    </a:ext>
                  </a:extLst>
                </a:gridCol>
                <a:gridCol w="1173163">
                  <a:extLst>
                    <a:ext uri="{9D8B030D-6E8A-4147-A177-3AD203B41FA5}">
                      <a16:colId xmlns:a16="http://schemas.microsoft.com/office/drawing/2014/main" val="2682867868"/>
                    </a:ext>
                  </a:extLst>
                </a:gridCol>
                <a:gridCol w="1173162">
                  <a:extLst>
                    <a:ext uri="{9D8B030D-6E8A-4147-A177-3AD203B41FA5}">
                      <a16:colId xmlns:a16="http://schemas.microsoft.com/office/drawing/2014/main" val="3321762495"/>
                    </a:ext>
                  </a:extLst>
                </a:gridCol>
                <a:gridCol w="1173163">
                  <a:extLst>
                    <a:ext uri="{9D8B030D-6E8A-4147-A177-3AD203B41FA5}">
                      <a16:colId xmlns:a16="http://schemas.microsoft.com/office/drawing/2014/main" val="2441736106"/>
                    </a:ext>
                  </a:extLst>
                </a:gridCol>
              </a:tblGrid>
              <a:tr h="304800">
                <a:tc gridSpan="7">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1" i="0" u="none" strike="noStrike" cap="none" normalizeH="0" baseline="0" dirty="0">
                          <a:ln>
                            <a:noFill/>
                          </a:ln>
                          <a:solidFill>
                            <a:schemeClr val="bg1"/>
                          </a:solidFill>
                          <a:effectLst/>
                          <a:latin typeface="Comic Sans MS" panose="030F0902030302020204" pitchFamily="66" charset="0"/>
                        </a:rPr>
                        <a:t>Coordinating Conjunctions</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47953540"/>
                  </a:ext>
                </a:extLst>
              </a:tr>
              <a:tr h="366713">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for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and</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nor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but</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or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yet</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a:ln>
                            <a:noFill/>
                          </a:ln>
                          <a:solidFill>
                            <a:srgbClr val="414042"/>
                          </a:solidFill>
                          <a:effectLst/>
                          <a:latin typeface="Comic Sans MS" panose="030F0902030302020204" pitchFamily="66" charset="0"/>
                        </a:rPr>
                        <a:t>so</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8697667"/>
                  </a:ext>
                </a:extLst>
              </a:tr>
            </a:tbl>
          </a:graphicData>
        </a:graphic>
      </p:graphicFrame>
      <p:graphicFrame>
        <p:nvGraphicFramePr>
          <p:cNvPr id="19" name="Group 61">
            <a:extLst>
              <a:ext uri="{FF2B5EF4-FFF2-40B4-BE49-F238E27FC236}">
                <a16:creationId xmlns:a16="http://schemas.microsoft.com/office/drawing/2014/main" id="{1150D399-0B87-BA4F-A5FC-E54001F81DF0}"/>
              </a:ext>
            </a:extLst>
          </p:cNvPr>
          <p:cNvGraphicFramePr>
            <a:graphicFrameLocks noGrp="1"/>
          </p:cNvGraphicFramePr>
          <p:nvPr>
            <p:extLst>
              <p:ext uri="{D42A27DB-BD31-4B8C-83A1-F6EECF244321}">
                <p14:modId xmlns:p14="http://schemas.microsoft.com/office/powerpoint/2010/main" val="3058949936"/>
              </p:ext>
            </p:extLst>
          </p:nvPr>
        </p:nvGraphicFramePr>
        <p:xfrm>
          <a:off x="2619898" y="1664772"/>
          <a:ext cx="8174038" cy="4540230"/>
        </p:xfrm>
        <a:graphic>
          <a:graphicData uri="http://schemas.openxmlformats.org/drawingml/2006/table">
            <a:tbl>
              <a:tblPr/>
              <a:tblGrid>
                <a:gridCol w="2644775">
                  <a:extLst>
                    <a:ext uri="{9D8B030D-6E8A-4147-A177-3AD203B41FA5}">
                      <a16:colId xmlns:a16="http://schemas.microsoft.com/office/drawing/2014/main" val="1134993510"/>
                    </a:ext>
                  </a:extLst>
                </a:gridCol>
                <a:gridCol w="2640013">
                  <a:extLst>
                    <a:ext uri="{9D8B030D-6E8A-4147-A177-3AD203B41FA5}">
                      <a16:colId xmlns:a16="http://schemas.microsoft.com/office/drawing/2014/main" val="1645852146"/>
                    </a:ext>
                  </a:extLst>
                </a:gridCol>
                <a:gridCol w="2889250">
                  <a:extLst>
                    <a:ext uri="{9D8B030D-6E8A-4147-A177-3AD203B41FA5}">
                      <a16:colId xmlns:a16="http://schemas.microsoft.com/office/drawing/2014/main" val="3526432011"/>
                    </a:ext>
                  </a:extLst>
                </a:gridCol>
              </a:tblGrid>
              <a:tr h="450980">
                <a:tc gridSpan="3">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400" b="1" i="0" u="none" strike="noStrike" cap="none" normalizeH="0" baseline="0" dirty="0">
                          <a:ln>
                            <a:noFill/>
                          </a:ln>
                          <a:solidFill>
                            <a:schemeClr val="bg1"/>
                          </a:solidFill>
                          <a:effectLst/>
                          <a:latin typeface="Comic Sans MS" panose="030F0902030302020204" pitchFamily="66" charset="0"/>
                        </a:rPr>
                        <a:t>Subordinating Conjunctions</a:t>
                      </a:r>
                      <a:endParaRPr kumimoji="0" lang="en-GB" altLang="en-US" sz="2800" b="0" i="0" u="none" strike="noStrike" cap="none" normalizeH="0" baseline="0" dirty="0">
                        <a:ln>
                          <a:noFill/>
                        </a:ln>
                        <a:solidFill>
                          <a:schemeClr val="bg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98708687"/>
                  </a:ext>
                </a:extLst>
              </a:tr>
              <a:tr h="4083030">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600" b="0" i="0" u="none" strike="noStrike" cap="none" normalizeH="0" baseline="0" dirty="0">
                          <a:ln>
                            <a:noFill/>
                          </a:ln>
                          <a:solidFill>
                            <a:srgbClr val="414042"/>
                          </a:solidFill>
                          <a:effectLst/>
                          <a:latin typeface="Comic Sans MS" panose="030F0902030302020204" pitchFamily="66" charset="0"/>
                        </a:rPr>
                        <a:t>after</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although</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as</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as if</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as long as</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as though</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because</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before</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even if</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even though</a:t>
                      </a:r>
                      <a:endParaRPr kumimoji="0" lang="en-GB" altLang="en-US" sz="2800" b="0" i="0" u="none" strike="noStrike" cap="none" normalizeH="0" baseline="0" dirty="0">
                        <a:ln>
                          <a:noFill/>
                        </a:ln>
                        <a:solidFill>
                          <a:srgbClr val="414042"/>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en-US" sz="2600" b="0" i="0" u="none" strike="noStrike" cap="none" normalizeH="0" baseline="0" dirty="0">
                          <a:ln>
                            <a:noFill/>
                          </a:ln>
                          <a:solidFill>
                            <a:srgbClr val="414042"/>
                          </a:solidFill>
                          <a:effectLst/>
                          <a:latin typeface="Comic Sans MS" panose="030F0902030302020204" pitchFamily="66" charset="0"/>
                        </a:rPr>
                        <a:t>if</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if only</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in order that</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now that</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once</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rather than</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since</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so that</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than</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that</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600" b="0" i="0" u="none" strike="noStrike" cap="none" normalizeH="0" baseline="0" dirty="0">
                          <a:ln>
                            <a:noFill/>
                          </a:ln>
                          <a:solidFill>
                            <a:srgbClr val="414042"/>
                          </a:solidFill>
                          <a:effectLst/>
                          <a:latin typeface="Comic Sans MS" panose="030F0902030302020204" pitchFamily="66" charset="0"/>
                        </a:rPr>
                        <a:t>though</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till</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unless</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until</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when</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whenever</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where</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whereas</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wherever</a:t>
                      </a:r>
                      <a:br>
                        <a:rPr kumimoji="0" lang="en-GB" altLang="en-US" sz="2600" b="0" i="0" u="none" strike="noStrike" cap="none" normalizeH="0" baseline="0" dirty="0">
                          <a:ln>
                            <a:noFill/>
                          </a:ln>
                          <a:solidFill>
                            <a:srgbClr val="414042"/>
                          </a:solidFill>
                          <a:effectLst/>
                          <a:latin typeface="Comic Sans MS" panose="030F0902030302020204" pitchFamily="66" charset="0"/>
                        </a:rPr>
                      </a:br>
                      <a:r>
                        <a:rPr kumimoji="0" lang="en-GB" altLang="en-US" sz="2600" b="0" i="0" u="none" strike="noStrike" cap="none" normalizeH="0" baseline="0" dirty="0">
                          <a:ln>
                            <a:noFill/>
                          </a:ln>
                          <a:solidFill>
                            <a:srgbClr val="414042"/>
                          </a:solidFill>
                          <a:effectLst/>
                          <a:latin typeface="Comic Sans MS" panose="030F0902030302020204" pitchFamily="66" charset="0"/>
                        </a:rPr>
                        <a:t>while</a:t>
                      </a:r>
                      <a:endParaRPr kumimoji="0" lang="en-GB" altLang="en-US" sz="2800" b="0" i="0" u="none" strike="noStrike" cap="none" normalizeH="0" baseline="0" dirty="0">
                        <a:ln>
                          <a:noFill/>
                        </a:ln>
                        <a:solidFill>
                          <a:srgbClr val="414042"/>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97985885"/>
                  </a:ext>
                </a:extLst>
              </a:tr>
            </a:tbl>
          </a:graphicData>
        </a:graphic>
      </p:graphicFrame>
      <p:pic>
        <p:nvPicPr>
          <p:cNvPr id="20" name="Picture 19" descr="A picture containing mug&#10;&#10;Description automatically generated">
            <a:extLst>
              <a:ext uri="{FF2B5EF4-FFF2-40B4-BE49-F238E27FC236}">
                <a16:creationId xmlns:a16="http://schemas.microsoft.com/office/drawing/2014/main" id="{9F72049F-E068-E247-B99A-EF7F12273E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498289" y="3942733"/>
            <a:ext cx="2006454" cy="2262269"/>
          </a:xfrm>
          <a:prstGeom prst="rect">
            <a:avLst/>
          </a:prstGeom>
        </p:spPr>
      </p:pic>
    </p:spTree>
    <p:extLst>
      <p:ext uri="{BB962C8B-B14F-4D97-AF65-F5344CB8AC3E}">
        <p14:creationId xmlns:p14="http://schemas.microsoft.com/office/powerpoint/2010/main" val="42878299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0625F4F2-5153-4743-9EE7-E14EF4C315B4}"/>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Clauses</a:t>
            </a:r>
          </a:p>
        </p:txBody>
      </p:sp>
      <p:sp>
        <p:nvSpPr>
          <p:cNvPr id="6" name="Rectangle 4">
            <a:extLst>
              <a:ext uri="{FF2B5EF4-FFF2-40B4-BE49-F238E27FC236}">
                <a16:creationId xmlns:a16="http://schemas.microsoft.com/office/drawing/2014/main" id="{96A544DA-EB90-6F4C-A9F3-887AB1AEBFF6}"/>
              </a:ext>
            </a:extLst>
          </p:cNvPr>
          <p:cNvSpPr>
            <a:spLocks noChangeArrowheads="1"/>
          </p:cNvSpPr>
          <p:nvPr/>
        </p:nvSpPr>
        <p:spPr bwMode="auto">
          <a:xfrm>
            <a:off x="457201" y="1309205"/>
            <a:ext cx="11226800"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000" dirty="0">
                <a:solidFill>
                  <a:srgbClr val="414042"/>
                </a:solidFill>
              </a:rPr>
              <a:t>A </a:t>
            </a:r>
            <a:r>
              <a:rPr lang="en-GB" altLang="en-US" sz="2000" dirty="0">
                <a:solidFill>
                  <a:srgbClr val="0070C0"/>
                </a:solidFill>
              </a:rPr>
              <a:t>clause</a:t>
            </a:r>
            <a:r>
              <a:rPr lang="en-GB" altLang="en-US" sz="2000" dirty="0"/>
              <a:t> </a:t>
            </a:r>
            <a:r>
              <a:rPr lang="en-GB" altLang="en-US" sz="2000" dirty="0">
                <a:solidFill>
                  <a:srgbClr val="414042"/>
                </a:solidFill>
              </a:rPr>
              <a:t>is a group of related words that make sense when read together.</a:t>
            </a:r>
          </a:p>
          <a:p>
            <a:pPr algn="ctr" eaLnBrk="1" hangingPunct="1">
              <a:spcBef>
                <a:spcPts val="1000"/>
              </a:spcBef>
              <a:buFontTx/>
              <a:buNone/>
            </a:pPr>
            <a:r>
              <a:rPr lang="en-GB" altLang="en-US" sz="2000" dirty="0">
                <a:solidFill>
                  <a:srgbClr val="414042"/>
                </a:solidFill>
              </a:rPr>
              <a:t>The simplest clause contains a </a:t>
            </a:r>
            <a:r>
              <a:rPr lang="en-GB" altLang="en-US" sz="2000" dirty="0">
                <a:solidFill>
                  <a:srgbClr val="FF0000"/>
                </a:solidFill>
              </a:rPr>
              <a:t>subject</a:t>
            </a:r>
            <a:r>
              <a:rPr lang="en-GB" altLang="en-US" sz="2000" dirty="0"/>
              <a:t> </a:t>
            </a:r>
            <a:r>
              <a:rPr lang="en-GB" altLang="en-US" sz="2000" dirty="0">
                <a:solidFill>
                  <a:srgbClr val="414042"/>
                </a:solidFill>
              </a:rPr>
              <a:t>and a</a:t>
            </a:r>
            <a:r>
              <a:rPr lang="en-GB" altLang="en-US" sz="2000" dirty="0"/>
              <a:t> </a:t>
            </a:r>
            <a:r>
              <a:rPr lang="en-GB" altLang="en-US" sz="2000" dirty="0">
                <a:solidFill>
                  <a:srgbClr val="39AB47"/>
                </a:solidFill>
              </a:rPr>
              <a:t>verb</a:t>
            </a:r>
            <a:r>
              <a:rPr lang="en-GB" altLang="en-US" sz="2000" dirty="0">
                <a:solidFill>
                  <a:srgbClr val="414042"/>
                </a:solidFill>
              </a:rPr>
              <a:t>.</a:t>
            </a:r>
          </a:p>
        </p:txBody>
      </p:sp>
      <p:sp>
        <p:nvSpPr>
          <p:cNvPr id="7" name="Text Box 6">
            <a:extLst>
              <a:ext uri="{FF2B5EF4-FFF2-40B4-BE49-F238E27FC236}">
                <a16:creationId xmlns:a16="http://schemas.microsoft.com/office/drawing/2014/main" id="{39C1D2AC-EB59-5141-97D2-F0313346DCC1}"/>
              </a:ext>
            </a:extLst>
          </p:cNvPr>
          <p:cNvSpPr txBox="1">
            <a:spLocks noChangeArrowheads="1"/>
          </p:cNvSpPr>
          <p:nvPr/>
        </p:nvSpPr>
        <p:spPr bwMode="auto">
          <a:xfrm>
            <a:off x="1245455" y="3097918"/>
            <a:ext cx="6253268" cy="53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500"/>
              </a:spcBef>
              <a:buNone/>
            </a:pPr>
            <a:r>
              <a:rPr lang="en-GB" altLang="en-US" sz="2400" dirty="0">
                <a:solidFill>
                  <a:srgbClr val="414042"/>
                </a:solidFill>
              </a:rPr>
              <a:t>The </a:t>
            </a:r>
            <a:r>
              <a:rPr lang="en-GB" altLang="en-US" sz="2400" dirty="0">
                <a:solidFill>
                  <a:srgbClr val="FF0000"/>
                </a:solidFill>
              </a:rPr>
              <a:t>archer</a:t>
            </a:r>
            <a:r>
              <a:rPr lang="en-GB" altLang="en-US" sz="2400" dirty="0">
                <a:solidFill>
                  <a:srgbClr val="414042"/>
                </a:solidFill>
              </a:rPr>
              <a:t> </a:t>
            </a:r>
            <a:r>
              <a:rPr lang="en-GB" altLang="en-US" sz="2400" dirty="0">
                <a:solidFill>
                  <a:srgbClr val="39AB47"/>
                </a:solidFill>
              </a:rPr>
              <a:t>fired</a:t>
            </a:r>
            <a:r>
              <a:rPr lang="en-GB" altLang="en-US" sz="2400" dirty="0">
                <a:solidFill>
                  <a:srgbClr val="414042"/>
                </a:solidFill>
              </a:rPr>
              <a:t> his arrow.</a:t>
            </a:r>
          </a:p>
        </p:txBody>
      </p:sp>
      <p:sp>
        <p:nvSpPr>
          <p:cNvPr id="8" name="Line 10">
            <a:extLst>
              <a:ext uri="{FF2B5EF4-FFF2-40B4-BE49-F238E27FC236}">
                <a16:creationId xmlns:a16="http://schemas.microsoft.com/office/drawing/2014/main" id="{DC61074B-D340-7142-946F-010F95EA0B79}"/>
              </a:ext>
            </a:extLst>
          </p:cNvPr>
          <p:cNvSpPr>
            <a:spLocks noChangeShapeType="1"/>
          </p:cNvSpPr>
          <p:nvPr/>
        </p:nvSpPr>
        <p:spPr bwMode="auto">
          <a:xfrm flipV="1">
            <a:off x="2492943" y="3636334"/>
            <a:ext cx="985607" cy="874224"/>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8">
            <a:extLst>
              <a:ext uri="{FF2B5EF4-FFF2-40B4-BE49-F238E27FC236}">
                <a16:creationId xmlns:a16="http://schemas.microsoft.com/office/drawing/2014/main" id="{B2EEB9C9-652B-CC40-BE7B-69CC589F3BBF}"/>
              </a:ext>
            </a:extLst>
          </p:cNvPr>
          <p:cNvSpPr>
            <a:spLocks noChangeShapeType="1"/>
          </p:cNvSpPr>
          <p:nvPr/>
        </p:nvSpPr>
        <p:spPr bwMode="auto">
          <a:xfrm flipH="1" flipV="1">
            <a:off x="4672026" y="3588447"/>
            <a:ext cx="1160851" cy="969998"/>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Rounded Rectangle 10">
            <a:extLst>
              <a:ext uri="{FF2B5EF4-FFF2-40B4-BE49-F238E27FC236}">
                <a16:creationId xmlns:a16="http://schemas.microsoft.com/office/drawing/2014/main" id="{02F1BC5E-A56A-3F42-932F-486CB880362C}"/>
              </a:ext>
            </a:extLst>
          </p:cNvPr>
          <p:cNvSpPr/>
          <p:nvPr/>
        </p:nvSpPr>
        <p:spPr>
          <a:xfrm>
            <a:off x="4797856" y="4435915"/>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Verb</a:t>
            </a:r>
          </a:p>
        </p:txBody>
      </p:sp>
      <p:sp>
        <p:nvSpPr>
          <p:cNvPr id="12" name="Rounded Rectangle 11">
            <a:extLst>
              <a:ext uri="{FF2B5EF4-FFF2-40B4-BE49-F238E27FC236}">
                <a16:creationId xmlns:a16="http://schemas.microsoft.com/office/drawing/2014/main" id="{7585A68A-408E-4649-ACE2-FFD79C2D6B24}"/>
              </a:ext>
            </a:extLst>
          </p:cNvPr>
          <p:cNvSpPr/>
          <p:nvPr/>
        </p:nvSpPr>
        <p:spPr>
          <a:xfrm>
            <a:off x="1245455" y="4435915"/>
            <a:ext cx="2700867" cy="66940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Subject</a:t>
            </a:r>
          </a:p>
        </p:txBody>
      </p:sp>
      <p:pic>
        <p:nvPicPr>
          <p:cNvPr id="3" name="Picture 2" descr="A picture containing sport, dancer&#10;&#10;Description automatically generated">
            <a:extLst>
              <a:ext uri="{FF2B5EF4-FFF2-40B4-BE49-F238E27FC236}">
                <a16:creationId xmlns:a16="http://schemas.microsoft.com/office/drawing/2014/main" id="{9767FE87-1BD0-224A-A216-90629CE40E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19433" y="2194018"/>
            <a:ext cx="3014612" cy="4069726"/>
          </a:xfrm>
          <a:prstGeom prst="rect">
            <a:avLst/>
          </a:prstGeom>
        </p:spPr>
      </p:pic>
    </p:spTree>
    <p:extLst>
      <p:ext uri="{BB962C8B-B14F-4D97-AF65-F5344CB8AC3E}">
        <p14:creationId xmlns:p14="http://schemas.microsoft.com/office/powerpoint/2010/main" val="22302620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0625F4F2-5153-4743-9EE7-E14EF4C315B4}"/>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Multi clause sentences</a:t>
            </a:r>
          </a:p>
        </p:txBody>
      </p:sp>
      <p:sp>
        <p:nvSpPr>
          <p:cNvPr id="6" name="Rectangle 4">
            <a:extLst>
              <a:ext uri="{FF2B5EF4-FFF2-40B4-BE49-F238E27FC236}">
                <a16:creationId xmlns:a16="http://schemas.microsoft.com/office/drawing/2014/main" id="{96A544DA-EB90-6F4C-A9F3-887AB1AEBFF6}"/>
              </a:ext>
            </a:extLst>
          </p:cNvPr>
          <p:cNvSpPr>
            <a:spLocks noChangeArrowheads="1"/>
          </p:cNvSpPr>
          <p:nvPr/>
        </p:nvSpPr>
        <p:spPr bwMode="auto">
          <a:xfrm>
            <a:off x="1135781" y="1309205"/>
            <a:ext cx="6275112" cy="1193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Sentences are made up of clauses.</a:t>
            </a:r>
          </a:p>
          <a:p>
            <a:pPr>
              <a:spcBef>
                <a:spcPts val="1000"/>
              </a:spcBef>
              <a:buNone/>
            </a:pPr>
            <a:r>
              <a:rPr lang="en-GB" altLang="en-US" sz="2000" dirty="0">
                <a:solidFill>
                  <a:srgbClr val="414042"/>
                </a:solidFill>
              </a:rPr>
              <a:t>A multi clause sentence is made up of a main clause</a:t>
            </a:r>
            <a:br>
              <a:rPr lang="en-GB" altLang="en-US" sz="2000" dirty="0">
                <a:solidFill>
                  <a:srgbClr val="414042"/>
                </a:solidFill>
              </a:rPr>
            </a:br>
            <a:r>
              <a:rPr lang="en-GB" altLang="en-US" sz="2000" dirty="0">
                <a:solidFill>
                  <a:srgbClr val="414042"/>
                </a:solidFill>
              </a:rPr>
              <a:t>and one or more subordinate clauses. </a:t>
            </a:r>
          </a:p>
        </p:txBody>
      </p:sp>
      <p:sp>
        <p:nvSpPr>
          <p:cNvPr id="7" name="Text Box 6">
            <a:extLst>
              <a:ext uri="{FF2B5EF4-FFF2-40B4-BE49-F238E27FC236}">
                <a16:creationId xmlns:a16="http://schemas.microsoft.com/office/drawing/2014/main" id="{39C1D2AC-EB59-5141-97D2-F0313346DCC1}"/>
              </a:ext>
            </a:extLst>
          </p:cNvPr>
          <p:cNvSpPr txBox="1">
            <a:spLocks noChangeArrowheads="1"/>
          </p:cNvSpPr>
          <p:nvPr/>
        </p:nvSpPr>
        <p:spPr bwMode="auto">
          <a:xfrm>
            <a:off x="3895702" y="3965099"/>
            <a:ext cx="4169524" cy="1193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500"/>
              </a:spcBef>
              <a:buNone/>
            </a:pPr>
            <a:r>
              <a:rPr lang="en-GB" altLang="en-US" sz="2400" dirty="0">
                <a:solidFill>
                  <a:srgbClr val="414042"/>
                </a:solidFill>
              </a:rPr>
              <a:t>The </a:t>
            </a:r>
            <a:r>
              <a:rPr lang="en-GB" altLang="en-US" sz="2400" dirty="0">
                <a:solidFill>
                  <a:srgbClr val="FF0000"/>
                </a:solidFill>
              </a:rPr>
              <a:t>archer</a:t>
            </a:r>
            <a:r>
              <a:rPr lang="en-GB" altLang="en-US" sz="2400" dirty="0">
                <a:solidFill>
                  <a:srgbClr val="414042"/>
                </a:solidFill>
              </a:rPr>
              <a:t> </a:t>
            </a:r>
            <a:r>
              <a:rPr lang="en-GB" altLang="en-US" sz="2400" dirty="0">
                <a:solidFill>
                  <a:srgbClr val="39AB47"/>
                </a:solidFill>
              </a:rPr>
              <a:t>fired</a:t>
            </a:r>
            <a:r>
              <a:rPr lang="en-GB" altLang="en-US" sz="2400" dirty="0">
                <a:solidFill>
                  <a:srgbClr val="414042"/>
                </a:solidFill>
              </a:rPr>
              <a:t> his arrow.</a:t>
            </a:r>
          </a:p>
          <a:p>
            <a:pPr algn="ctr">
              <a:spcBef>
                <a:spcPts val="1500"/>
              </a:spcBef>
              <a:buNone/>
            </a:pPr>
            <a:r>
              <a:rPr lang="en-GB" altLang="en-US" sz="2400" dirty="0">
                <a:solidFill>
                  <a:srgbClr val="414042"/>
                </a:solidFill>
              </a:rPr>
              <a:t>He spotted a shadow.</a:t>
            </a:r>
          </a:p>
        </p:txBody>
      </p:sp>
      <p:sp>
        <p:nvSpPr>
          <p:cNvPr id="8" name="Line 10">
            <a:extLst>
              <a:ext uri="{FF2B5EF4-FFF2-40B4-BE49-F238E27FC236}">
                <a16:creationId xmlns:a16="http://schemas.microsoft.com/office/drawing/2014/main" id="{DC61074B-D340-7142-946F-010F95EA0B79}"/>
              </a:ext>
            </a:extLst>
          </p:cNvPr>
          <p:cNvSpPr>
            <a:spLocks noChangeShapeType="1"/>
          </p:cNvSpPr>
          <p:nvPr/>
        </p:nvSpPr>
        <p:spPr bwMode="auto">
          <a:xfrm>
            <a:off x="4747723" y="3485789"/>
            <a:ext cx="455755" cy="47931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8">
            <a:extLst>
              <a:ext uri="{FF2B5EF4-FFF2-40B4-BE49-F238E27FC236}">
                <a16:creationId xmlns:a16="http://schemas.microsoft.com/office/drawing/2014/main" id="{B2EEB9C9-652B-CC40-BE7B-69CC589F3BBF}"/>
              </a:ext>
            </a:extLst>
          </p:cNvPr>
          <p:cNvSpPr>
            <a:spLocks noChangeShapeType="1"/>
          </p:cNvSpPr>
          <p:nvPr/>
        </p:nvSpPr>
        <p:spPr bwMode="auto">
          <a:xfrm flipH="1">
            <a:off x="6374565" y="3514491"/>
            <a:ext cx="672960" cy="479310"/>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Rounded Rectangle 10">
            <a:extLst>
              <a:ext uri="{FF2B5EF4-FFF2-40B4-BE49-F238E27FC236}">
                <a16:creationId xmlns:a16="http://schemas.microsoft.com/office/drawing/2014/main" id="{02F1BC5E-A56A-3F42-932F-486CB880362C}"/>
              </a:ext>
            </a:extLst>
          </p:cNvPr>
          <p:cNvSpPr/>
          <p:nvPr/>
        </p:nvSpPr>
        <p:spPr>
          <a:xfrm>
            <a:off x="6410423" y="2873784"/>
            <a:ext cx="1654803"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Verb</a:t>
            </a:r>
          </a:p>
        </p:txBody>
      </p:sp>
      <p:sp>
        <p:nvSpPr>
          <p:cNvPr id="12" name="Rounded Rectangle 11">
            <a:extLst>
              <a:ext uri="{FF2B5EF4-FFF2-40B4-BE49-F238E27FC236}">
                <a16:creationId xmlns:a16="http://schemas.microsoft.com/office/drawing/2014/main" id="{7585A68A-408E-4649-ACE2-FFD79C2D6B24}"/>
              </a:ext>
            </a:extLst>
          </p:cNvPr>
          <p:cNvSpPr/>
          <p:nvPr/>
        </p:nvSpPr>
        <p:spPr>
          <a:xfrm>
            <a:off x="3895702" y="2873784"/>
            <a:ext cx="1797912" cy="66940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Subject</a:t>
            </a:r>
          </a:p>
        </p:txBody>
      </p:sp>
      <p:pic>
        <p:nvPicPr>
          <p:cNvPr id="3" name="Picture 2" descr="A picture containing sport, dancer&#10;&#10;Description automatically generated">
            <a:extLst>
              <a:ext uri="{FF2B5EF4-FFF2-40B4-BE49-F238E27FC236}">
                <a16:creationId xmlns:a16="http://schemas.microsoft.com/office/drawing/2014/main" id="{9767FE87-1BD0-224A-A216-90629CE40E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81980" y="2501464"/>
            <a:ext cx="2566083" cy="3464212"/>
          </a:xfrm>
          <a:prstGeom prst="rect">
            <a:avLst/>
          </a:prstGeom>
        </p:spPr>
      </p:pic>
      <p:sp>
        <p:nvSpPr>
          <p:cNvPr id="10" name="Rounded Rectangle 9">
            <a:extLst>
              <a:ext uri="{FF2B5EF4-FFF2-40B4-BE49-F238E27FC236}">
                <a16:creationId xmlns:a16="http://schemas.microsoft.com/office/drawing/2014/main" id="{08BAB048-7BA1-004B-AE6E-5A0359C031A4}"/>
              </a:ext>
            </a:extLst>
          </p:cNvPr>
          <p:cNvSpPr/>
          <p:nvPr/>
        </p:nvSpPr>
        <p:spPr>
          <a:xfrm>
            <a:off x="4937502" y="5246248"/>
            <a:ext cx="2121959" cy="669409"/>
          </a:xfrm>
          <a:prstGeom prst="round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conjunction</a:t>
            </a:r>
          </a:p>
        </p:txBody>
      </p:sp>
      <p:pic>
        <p:nvPicPr>
          <p:cNvPr id="15" name="Picture 14" descr="A person walking on a path in a forest&#10;&#10;Description automatically generated with low confidence">
            <a:extLst>
              <a:ext uri="{FF2B5EF4-FFF2-40B4-BE49-F238E27FC236}">
                <a16:creationId xmlns:a16="http://schemas.microsoft.com/office/drawing/2014/main" id="{509AF70E-7FF5-AB4D-B8CE-DE4BB6D2D8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13163" y="2686521"/>
            <a:ext cx="1880912" cy="3295382"/>
          </a:xfrm>
          <a:prstGeom prst="rect">
            <a:avLst/>
          </a:prstGeom>
        </p:spPr>
      </p:pic>
    </p:spTree>
    <p:extLst>
      <p:ext uri="{BB962C8B-B14F-4D97-AF65-F5344CB8AC3E}">
        <p14:creationId xmlns:p14="http://schemas.microsoft.com/office/powerpoint/2010/main" val="4002915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422294"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1000"/>
              </a:spcBef>
              <a:buClr>
                <a:srgbClr val="39AB47"/>
              </a:buClr>
            </a:pPr>
            <a:r>
              <a:rPr lang="en-GB" altLang="en-US" dirty="0">
                <a:solidFill>
                  <a:srgbClr val="414042"/>
                </a:solidFill>
                <a:ea typeface="Microsoft YaHei" panose="020B0503020204020204" pitchFamily="34" charset="-122"/>
              </a:rPr>
              <a:t>Model:</a:t>
            </a:r>
            <a:br>
              <a:rPr lang="en-GB" altLang="en-US" b="1" dirty="0">
                <a:solidFill>
                  <a:srgbClr val="414042"/>
                </a:solidFill>
                <a:ea typeface="Microsoft YaHei" panose="020B0503020204020204" pitchFamily="34" charset="-122"/>
              </a:rPr>
            </a:br>
            <a:r>
              <a:rPr lang="en-GB" altLang="en-US" dirty="0">
                <a:solidFill>
                  <a:srgbClr val="414042"/>
                </a:solidFill>
              </a:rPr>
              <a:t>Creating characters through what they say, how they say it, and what they do.</a:t>
            </a:r>
          </a:p>
          <a:p>
            <a:pPr marL="0" indent="0">
              <a:spcBef>
                <a:spcPts val="1000"/>
              </a:spcBef>
              <a:buClr>
                <a:srgbClr val="39AB47"/>
              </a:buClr>
            </a:pPr>
            <a:r>
              <a:rPr lang="en-GB" altLang="en-US" dirty="0">
                <a:solidFill>
                  <a:srgbClr val="414042"/>
                </a:solidFill>
              </a:rPr>
              <a:t>Developing understanding of emerging characters through drama.</a:t>
            </a:r>
          </a:p>
          <a:p>
            <a:pPr marL="0" indent="0">
              <a:spcBef>
                <a:spcPts val="1000"/>
              </a:spcBef>
              <a:buClr>
                <a:srgbClr val="39AB47"/>
              </a:buClr>
            </a:pPr>
            <a:r>
              <a:rPr lang="en-GB" altLang="en-US" dirty="0">
                <a:solidFill>
                  <a:srgbClr val="414042"/>
                </a:solidFill>
              </a:rPr>
              <a:t>Orally practising dialogue, sentences and paragraphs then model writing them. Demonstrate using the working wall to retrieve previously recorded strategies and techniques.</a:t>
            </a: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0625F4F2-5153-4743-9EE7-E14EF4C315B4}"/>
              </a:ext>
            </a:extLst>
          </p:cNvPr>
          <p:cNvSpPr txBox="1">
            <a:spLocks/>
          </p:cNvSpPr>
          <p:nvPr/>
        </p:nvSpPr>
        <p:spPr>
          <a:xfrm>
            <a:off x="0" y="57269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Multi clause sentences – Mix and Match</a:t>
            </a:r>
          </a:p>
        </p:txBody>
      </p:sp>
      <p:sp>
        <p:nvSpPr>
          <p:cNvPr id="6" name="Rectangle 4">
            <a:extLst>
              <a:ext uri="{FF2B5EF4-FFF2-40B4-BE49-F238E27FC236}">
                <a16:creationId xmlns:a16="http://schemas.microsoft.com/office/drawing/2014/main" id="{96A544DA-EB90-6F4C-A9F3-887AB1AEBFF6}"/>
              </a:ext>
            </a:extLst>
          </p:cNvPr>
          <p:cNvSpPr>
            <a:spLocks noChangeArrowheads="1"/>
          </p:cNvSpPr>
          <p:nvPr/>
        </p:nvSpPr>
        <p:spPr bwMode="auto">
          <a:xfrm>
            <a:off x="923130" y="1115475"/>
            <a:ext cx="6275112" cy="1193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Conjunctions are used to join clauses: </a:t>
            </a:r>
          </a:p>
        </p:txBody>
      </p:sp>
      <p:sp>
        <p:nvSpPr>
          <p:cNvPr id="10" name="Rounded Rectangle 9">
            <a:extLst>
              <a:ext uri="{FF2B5EF4-FFF2-40B4-BE49-F238E27FC236}">
                <a16:creationId xmlns:a16="http://schemas.microsoft.com/office/drawing/2014/main" id="{08BAB048-7BA1-004B-AE6E-5A0359C031A4}"/>
              </a:ext>
            </a:extLst>
          </p:cNvPr>
          <p:cNvSpPr/>
          <p:nvPr/>
        </p:nvSpPr>
        <p:spPr>
          <a:xfrm>
            <a:off x="4937502" y="2234341"/>
            <a:ext cx="2121959" cy="471690"/>
          </a:xfrm>
          <a:prstGeom prst="round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conjunction</a:t>
            </a:r>
          </a:p>
        </p:txBody>
      </p:sp>
      <p:sp>
        <p:nvSpPr>
          <p:cNvPr id="13" name="Text Box 4">
            <a:extLst>
              <a:ext uri="{FF2B5EF4-FFF2-40B4-BE49-F238E27FC236}">
                <a16:creationId xmlns:a16="http://schemas.microsoft.com/office/drawing/2014/main" id="{006B9A38-AC9C-C440-86FC-377915BD5C79}"/>
              </a:ext>
            </a:extLst>
          </p:cNvPr>
          <p:cNvSpPr txBox="1">
            <a:spLocks noChangeArrowheads="1"/>
          </p:cNvSpPr>
          <p:nvPr/>
        </p:nvSpPr>
        <p:spPr bwMode="auto">
          <a:xfrm>
            <a:off x="423332" y="1593751"/>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cs typeface="Arial" panose="020B0604020202020204" pitchFamily="34" charset="0"/>
              </a:rPr>
              <a:t>The archer fired his arrow </a:t>
            </a:r>
            <a:r>
              <a:rPr lang="en-GB" altLang="en-US" sz="2000" dirty="0">
                <a:solidFill>
                  <a:srgbClr val="EC7206"/>
                </a:solidFill>
                <a:latin typeface="Comic Sans MS" panose="030F0902030302020204" pitchFamily="66" charset="0"/>
                <a:cs typeface="Arial" panose="020B0604020202020204" pitchFamily="34" charset="0"/>
              </a:rPr>
              <a:t>because</a:t>
            </a:r>
            <a:r>
              <a:rPr lang="en-GB" altLang="en-US" sz="2000" dirty="0">
                <a:solidFill>
                  <a:srgbClr val="414042"/>
                </a:solidFill>
                <a:latin typeface="Comic Sans MS" panose="030F0902030302020204" pitchFamily="66" charset="0"/>
                <a:cs typeface="Arial" panose="020B0604020202020204" pitchFamily="34" charset="0"/>
              </a:rPr>
              <a:t> he spotted a shadow.</a:t>
            </a:r>
          </a:p>
        </p:txBody>
      </p:sp>
      <p:sp>
        <p:nvSpPr>
          <p:cNvPr id="14" name="Text Box 6">
            <a:extLst>
              <a:ext uri="{FF2B5EF4-FFF2-40B4-BE49-F238E27FC236}">
                <a16:creationId xmlns:a16="http://schemas.microsoft.com/office/drawing/2014/main" id="{E77D1EA0-C5FF-7C47-88D5-ED2E6FC28976}"/>
              </a:ext>
            </a:extLst>
          </p:cNvPr>
          <p:cNvSpPr txBox="1">
            <a:spLocks noChangeArrowheads="1"/>
          </p:cNvSpPr>
          <p:nvPr/>
        </p:nvSpPr>
        <p:spPr bwMode="auto">
          <a:xfrm>
            <a:off x="423332" y="3622160"/>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cs typeface="Arial" panose="020B0604020202020204" pitchFamily="34" charset="0"/>
              </a:rPr>
              <a:t>The archer fired his arrow </a:t>
            </a:r>
            <a:r>
              <a:rPr lang="en-GB" altLang="en-US" sz="2000" dirty="0">
                <a:solidFill>
                  <a:srgbClr val="EC7206"/>
                </a:solidFill>
                <a:latin typeface="Comic Sans MS" panose="030F0902030302020204" pitchFamily="66" charset="0"/>
                <a:cs typeface="Arial" panose="020B0604020202020204" pitchFamily="34" charset="0"/>
              </a:rPr>
              <a:t>when</a:t>
            </a:r>
            <a:r>
              <a:rPr lang="en-GB" altLang="en-US" sz="2000" dirty="0">
                <a:solidFill>
                  <a:srgbClr val="414042"/>
                </a:solidFill>
                <a:latin typeface="Comic Sans MS" panose="030F0902030302020204" pitchFamily="66" charset="0"/>
                <a:cs typeface="Arial" panose="020B0604020202020204" pitchFamily="34" charset="0"/>
              </a:rPr>
              <a:t> he spotted a shadow.</a:t>
            </a:r>
          </a:p>
        </p:txBody>
      </p:sp>
      <p:sp>
        <p:nvSpPr>
          <p:cNvPr id="16" name="Text Box 7">
            <a:extLst>
              <a:ext uri="{FF2B5EF4-FFF2-40B4-BE49-F238E27FC236}">
                <a16:creationId xmlns:a16="http://schemas.microsoft.com/office/drawing/2014/main" id="{508A0249-23EE-6346-95DD-9D26F0EF71FC}"/>
              </a:ext>
            </a:extLst>
          </p:cNvPr>
          <p:cNvSpPr txBox="1">
            <a:spLocks noChangeArrowheads="1"/>
          </p:cNvSpPr>
          <p:nvPr/>
        </p:nvSpPr>
        <p:spPr bwMode="auto">
          <a:xfrm>
            <a:off x="423332" y="4040688"/>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cs typeface="Arial" panose="020B0604020202020204" pitchFamily="34" charset="0"/>
              </a:rPr>
              <a:t>The archer fired his arrow </a:t>
            </a:r>
            <a:r>
              <a:rPr lang="en-GB" altLang="en-US" sz="2000" dirty="0">
                <a:solidFill>
                  <a:srgbClr val="EC7206"/>
                </a:solidFill>
                <a:latin typeface="Comic Sans MS" panose="030F0902030302020204" pitchFamily="66" charset="0"/>
                <a:cs typeface="Arial" panose="020B0604020202020204" pitchFamily="34" charset="0"/>
              </a:rPr>
              <a:t>and</a:t>
            </a:r>
            <a:r>
              <a:rPr lang="en-GB" altLang="en-US" sz="2000" dirty="0">
                <a:solidFill>
                  <a:srgbClr val="414042"/>
                </a:solidFill>
                <a:latin typeface="Comic Sans MS" panose="030F0902030302020204" pitchFamily="66" charset="0"/>
                <a:cs typeface="Arial" panose="020B0604020202020204" pitchFamily="34" charset="0"/>
              </a:rPr>
              <a:t> he spotted a shadow.</a:t>
            </a:r>
          </a:p>
        </p:txBody>
      </p:sp>
      <p:sp>
        <p:nvSpPr>
          <p:cNvPr id="17" name="Text Box 8">
            <a:extLst>
              <a:ext uri="{FF2B5EF4-FFF2-40B4-BE49-F238E27FC236}">
                <a16:creationId xmlns:a16="http://schemas.microsoft.com/office/drawing/2014/main" id="{8018092E-1E82-2547-BBE8-4AFF32359F36}"/>
              </a:ext>
            </a:extLst>
          </p:cNvPr>
          <p:cNvSpPr txBox="1">
            <a:spLocks noChangeArrowheads="1"/>
          </p:cNvSpPr>
          <p:nvPr/>
        </p:nvSpPr>
        <p:spPr bwMode="auto">
          <a:xfrm>
            <a:off x="423332" y="4850117"/>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cs typeface="Arial" panose="020B0604020202020204" pitchFamily="34" charset="0"/>
              </a:rPr>
              <a:t>The archer spotted a shadow </a:t>
            </a:r>
            <a:r>
              <a:rPr lang="en-GB" altLang="en-US" sz="2000" dirty="0">
                <a:solidFill>
                  <a:srgbClr val="EC7206"/>
                </a:solidFill>
                <a:latin typeface="Comic Sans MS" panose="030F0902030302020204" pitchFamily="66" charset="0"/>
                <a:cs typeface="Arial" panose="020B0604020202020204" pitchFamily="34" charset="0"/>
              </a:rPr>
              <a:t>and</a:t>
            </a:r>
            <a:r>
              <a:rPr lang="en-GB" altLang="en-US" sz="2000" dirty="0">
                <a:solidFill>
                  <a:srgbClr val="414042"/>
                </a:solidFill>
                <a:latin typeface="Comic Sans MS" panose="030F0902030302020204" pitchFamily="66" charset="0"/>
                <a:cs typeface="Arial" panose="020B0604020202020204" pitchFamily="34" charset="0"/>
              </a:rPr>
              <a:t> he fired his arrow.</a:t>
            </a:r>
          </a:p>
        </p:txBody>
      </p:sp>
      <p:sp>
        <p:nvSpPr>
          <p:cNvPr id="18" name="Text Box 9">
            <a:extLst>
              <a:ext uri="{FF2B5EF4-FFF2-40B4-BE49-F238E27FC236}">
                <a16:creationId xmlns:a16="http://schemas.microsoft.com/office/drawing/2014/main" id="{9F0902F1-FCFB-C84B-9542-892C101A3FB5}"/>
              </a:ext>
            </a:extLst>
          </p:cNvPr>
          <p:cNvSpPr txBox="1">
            <a:spLocks noChangeArrowheads="1"/>
          </p:cNvSpPr>
          <p:nvPr/>
        </p:nvSpPr>
        <p:spPr bwMode="auto">
          <a:xfrm>
            <a:off x="423332" y="5259435"/>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EC7206"/>
                </a:solidFill>
                <a:latin typeface="Comic Sans MS" panose="030F0902030302020204" pitchFamily="66" charset="0"/>
                <a:cs typeface="Arial" panose="020B0604020202020204" pitchFamily="34" charset="0"/>
              </a:rPr>
              <a:t>When</a:t>
            </a:r>
            <a:r>
              <a:rPr lang="en-GB" altLang="en-US" sz="2000" dirty="0">
                <a:solidFill>
                  <a:srgbClr val="414042"/>
                </a:solidFill>
                <a:latin typeface="Comic Sans MS" panose="030F0902030302020204" pitchFamily="66" charset="0"/>
                <a:cs typeface="Arial" panose="020B0604020202020204" pitchFamily="34" charset="0"/>
              </a:rPr>
              <a:t> he spotted a shadow, the archer fired his arrow.</a:t>
            </a:r>
          </a:p>
        </p:txBody>
      </p:sp>
      <p:sp>
        <p:nvSpPr>
          <p:cNvPr id="19" name="Text Box 10">
            <a:extLst>
              <a:ext uri="{FF2B5EF4-FFF2-40B4-BE49-F238E27FC236}">
                <a16:creationId xmlns:a16="http://schemas.microsoft.com/office/drawing/2014/main" id="{955A73C4-DE1D-5D4D-AF4C-41D6574A9310}"/>
              </a:ext>
            </a:extLst>
          </p:cNvPr>
          <p:cNvSpPr txBox="1">
            <a:spLocks noChangeArrowheads="1"/>
          </p:cNvSpPr>
          <p:nvPr/>
        </p:nvSpPr>
        <p:spPr bwMode="auto">
          <a:xfrm>
            <a:off x="423332" y="4440797"/>
            <a:ext cx="112945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EC7206"/>
                </a:solidFill>
                <a:latin typeface="Comic Sans MS" panose="030F0902030302020204" pitchFamily="66" charset="0"/>
                <a:cs typeface="Arial" panose="020B0604020202020204" pitchFamily="34" charset="0"/>
              </a:rPr>
              <a:t>Because</a:t>
            </a:r>
            <a:r>
              <a:rPr lang="en-GB" altLang="en-US" sz="2000" dirty="0">
                <a:solidFill>
                  <a:srgbClr val="414042"/>
                </a:solidFill>
                <a:latin typeface="Comic Sans MS" panose="030F0902030302020204" pitchFamily="66" charset="0"/>
                <a:cs typeface="Arial" panose="020B0604020202020204" pitchFamily="34" charset="0"/>
              </a:rPr>
              <a:t> the archer spotted a shadow, he fired his arrow.</a:t>
            </a:r>
          </a:p>
        </p:txBody>
      </p:sp>
      <p:sp>
        <p:nvSpPr>
          <p:cNvPr id="22" name="Rectangle 4">
            <a:extLst>
              <a:ext uri="{FF2B5EF4-FFF2-40B4-BE49-F238E27FC236}">
                <a16:creationId xmlns:a16="http://schemas.microsoft.com/office/drawing/2014/main" id="{9310D837-495B-6245-AB64-C46EEF671349}"/>
              </a:ext>
            </a:extLst>
          </p:cNvPr>
          <p:cNvSpPr>
            <a:spLocks noChangeArrowheads="1"/>
          </p:cNvSpPr>
          <p:nvPr/>
        </p:nvSpPr>
        <p:spPr bwMode="auto">
          <a:xfrm>
            <a:off x="923129" y="2905371"/>
            <a:ext cx="10187893" cy="716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Look at the list of conjunctions. Work with a partner to experiment with using different conjunctions to join these two clauses. </a:t>
            </a:r>
          </a:p>
        </p:txBody>
      </p:sp>
      <p:sp>
        <p:nvSpPr>
          <p:cNvPr id="23" name="Rectangle 4">
            <a:extLst>
              <a:ext uri="{FF2B5EF4-FFF2-40B4-BE49-F238E27FC236}">
                <a16:creationId xmlns:a16="http://schemas.microsoft.com/office/drawing/2014/main" id="{50475348-3263-4449-98A4-045AECCDAD0B}"/>
              </a:ext>
            </a:extLst>
          </p:cNvPr>
          <p:cNvSpPr>
            <a:spLocks noChangeArrowheads="1"/>
          </p:cNvSpPr>
          <p:nvPr/>
        </p:nvSpPr>
        <p:spPr bwMode="auto">
          <a:xfrm>
            <a:off x="923129" y="5762233"/>
            <a:ext cx="6615355" cy="1193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Do any of these NOT work? Can you explain why?</a:t>
            </a:r>
          </a:p>
        </p:txBody>
      </p:sp>
      <p:sp>
        <p:nvSpPr>
          <p:cNvPr id="24" name="Line 8">
            <a:extLst>
              <a:ext uri="{FF2B5EF4-FFF2-40B4-BE49-F238E27FC236}">
                <a16:creationId xmlns:a16="http://schemas.microsoft.com/office/drawing/2014/main" id="{B97AA0DA-27CE-C142-A012-CA308AF65CC1}"/>
              </a:ext>
            </a:extLst>
          </p:cNvPr>
          <p:cNvSpPr>
            <a:spLocks noChangeShapeType="1"/>
          </p:cNvSpPr>
          <p:nvPr/>
        </p:nvSpPr>
        <p:spPr bwMode="auto">
          <a:xfrm flipV="1">
            <a:off x="5954232" y="1936769"/>
            <a:ext cx="283536" cy="400110"/>
          </a:xfrm>
          <a:prstGeom prst="line">
            <a:avLst/>
          </a:prstGeom>
          <a:noFill/>
          <a:ln w="38100">
            <a:solidFill>
              <a:srgbClr val="EC720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77747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19" grpId="0"/>
      <p:bldP spid="22" grpId="0"/>
      <p:bldP spid="2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6">
            <a:extLst>
              <a:ext uri="{FF2B5EF4-FFF2-40B4-BE49-F238E27FC236}">
                <a16:creationId xmlns:a16="http://schemas.microsoft.com/office/drawing/2014/main" id="{0584BDE0-C114-A548-BD2A-620AAB1C6292}"/>
              </a:ext>
            </a:extLst>
          </p:cNvPr>
          <p:cNvSpPr>
            <a:spLocks noChangeArrowheads="1"/>
          </p:cNvSpPr>
          <p:nvPr/>
        </p:nvSpPr>
        <p:spPr bwMode="auto">
          <a:xfrm>
            <a:off x="1548381" y="983264"/>
            <a:ext cx="4848225" cy="400050"/>
          </a:xfrm>
          <a:prstGeom prst="rect">
            <a:avLst/>
          </a:prstGeom>
          <a:noFill/>
          <a:ln w="9525">
            <a:noFill/>
            <a:miter lim="800000"/>
            <a:headEnd/>
            <a:tailEnd/>
          </a:ln>
          <a:effectLst/>
        </p:spPr>
        <p:txBody>
          <a:bodyPr wrap="none">
            <a:spAutoFit/>
          </a:bodyPr>
          <a:lstStyle/>
          <a:p>
            <a:r>
              <a:rPr lang="en-GB" altLang="en-US" sz="2000" dirty="0">
                <a:solidFill>
                  <a:srgbClr val="414042"/>
                </a:solidFill>
                <a:latin typeface="Comic Sans MS" panose="030F0902030302020204" pitchFamily="66" charset="0"/>
              </a:rPr>
              <a:t>The story begins below one such castle</a:t>
            </a:r>
          </a:p>
        </p:txBody>
      </p:sp>
      <p:sp>
        <p:nvSpPr>
          <p:cNvPr id="29" name="Rectangle 7">
            <a:extLst>
              <a:ext uri="{FF2B5EF4-FFF2-40B4-BE49-F238E27FC236}">
                <a16:creationId xmlns:a16="http://schemas.microsoft.com/office/drawing/2014/main" id="{05F591FB-6405-3A45-B291-04DFE4DD94D9}"/>
              </a:ext>
            </a:extLst>
          </p:cNvPr>
          <p:cNvSpPr>
            <a:spLocks noChangeArrowheads="1"/>
          </p:cNvSpPr>
          <p:nvPr/>
        </p:nvSpPr>
        <p:spPr bwMode="auto">
          <a:xfrm>
            <a:off x="3520849" y="1354256"/>
            <a:ext cx="4954588" cy="400050"/>
          </a:xfrm>
          <a:prstGeom prst="rect">
            <a:avLst/>
          </a:prstGeom>
          <a:noFill/>
          <a:ln w="9525">
            <a:noFill/>
            <a:miter lim="800000"/>
            <a:headEnd/>
            <a:tailEnd/>
          </a:ln>
          <a:effectLst/>
        </p:spPr>
        <p:txBody>
          <a:bodyPr wrap="none">
            <a:spAutoFit/>
          </a:bodyPr>
          <a:lstStyle/>
          <a:p>
            <a:r>
              <a:rPr lang="en-GB" altLang="en-US" sz="2000" dirty="0">
                <a:solidFill>
                  <a:srgbClr val="414042"/>
                </a:solidFill>
                <a:latin typeface="Comic Sans MS" panose="030F0902030302020204" pitchFamily="66" charset="0"/>
              </a:rPr>
              <a:t>The castle was owned by an evil Sheriff</a:t>
            </a:r>
          </a:p>
        </p:txBody>
      </p:sp>
      <p:sp>
        <p:nvSpPr>
          <p:cNvPr id="31" name="Rectangle 8">
            <a:extLst>
              <a:ext uri="{FF2B5EF4-FFF2-40B4-BE49-F238E27FC236}">
                <a16:creationId xmlns:a16="http://schemas.microsoft.com/office/drawing/2014/main" id="{178B5610-DEBC-6D44-BF63-9AE39F063CC1}"/>
              </a:ext>
            </a:extLst>
          </p:cNvPr>
          <p:cNvSpPr>
            <a:spLocks noChangeArrowheads="1"/>
          </p:cNvSpPr>
          <p:nvPr/>
        </p:nvSpPr>
        <p:spPr bwMode="auto">
          <a:xfrm>
            <a:off x="1548381" y="2026371"/>
            <a:ext cx="5995988" cy="400050"/>
          </a:xfrm>
          <a:prstGeom prst="rect">
            <a:avLst/>
          </a:prstGeom>
          <a:noFill/>
          <a:ln w="9525">
            <a:noFill/>
            <a:miter lim="800000"/>
            <a:headEnd/>
            <a:tailEnd/>
          </a:ln>
          <a:effectLst/>
        </p:spPr>
        <p:txBody>
          <a:bodyPr wrap="none">
            <a:spAutoFit/>
          </a:bodyPr>
          <a:lstStyle/>
          <a:p>
            <a:r>
              <a:rPr lang="en-GB" altLang="en-US" sz="2000" dirty="0">
                <a:solidFill>
                  <a:srgbClr val="414042"/>
                </a:solidFill>
                <a:latin typeface="Comic Sans MS" panose="030F0902030302020204" pitchFamily="66" charset="0"/>
              </a:rPr>
              <a:t>The Sheriff of Nottingham had a heart of stone</a:t>
            </a:r>
          </a:p>
        </p:txBody>
      </p:sp>
      <p:sp>
        <p:nvSpPr>
          <p:cNvPr id="32" name="Rectangle 10">
            <a:extLst>
              <a:ext uri="{FF2B5EF4-FFF2-40B4-BE49-F238E27FC236}">
                <a16:creationId xmlns:a16="http://schemas.microsoft.com/office/drawing/2014/main" id="{7566EA57-79D1-5940-95FB-7B2B28493488}"/>
              </a:ext>
            </a:extLst>
          </p:cNvPr>
          <p:cNvSpPr>
            <a:spLocks noChangeArrowheads="1"/>
          </p:cNvSpPr>
          <p:nvPr/>
        </p:nvSpPr>
        <p:spPr bwMode="auto">
          <a:xfrm>
            <a:off x="3520849" y="2374796"/>
            <a:ext cx="5610831" cy="400110"/>
          </a:xfrm>
          <a:prstGeom prst="rect">
            <a:avLst/>
          </a:prstGeom>
          <a:noFill/>
          <a:ln w="9525">
            <a:noFill/>
            <a:miter lim="800000"/>
            <a:headEnd/>
            <a:tailEnd/>
          </a:ln>
          <a:effectLst/>
        </p:spPr>
        <p:txBody>
          <a:bodyPr wrap="none">
            <a:spAutoFit/>
          </a:bodyPr>
          <a:lstStyle/>
          <a:p>
            <a:r>
              <a:rPr lang="en-GB" altLang="en-US" sz="2000" dirty="0">
                <a:solidFill>
                  <a:srgbClr val="414042"/>
                </a:solidFill>
                <a:latin typeface="Comic Sans MS" panose="030F0902030302020204" pitchFamily="66" charset="0"/>
              </a:rPr>
              <a:t>He was a man with a temper as fierce as fire.</a:t>
            </a:r>
          </a:p>
        </p:txBody>
      </p:sp>
      <p:sp>
        <p:nvSpPr>
          <p:cNvPr id="33" name="Rectangle 12">
            <a:extLst>
              <a:ext uri="{FF2B5EF4-FFF2-40B4-BE49-F238E27FC236}">
                <a16:creationId xmlns:a16="http://schemas.microsoft.com/office/drawing/2014/main" id="{647C23A2-4ADC-AC4F-9C52-B8E37FB30A44}"/>
              </a:ext>
            </a:extLst>
          </p:cNvPr>
          <p:cNvSpPr>
            <a:spLocks noChangeArrowheads="1"/>
          </p:cNvSpPr>
          <p:nvPr/>
        </p:nvSpPr>
        <p:spPr bwMode="auto">
          <a:xfrm>
            <a:off x="1548381" y="4109722"/>
            <a:ext cx="7040562" cy="400110"/>
          </a:xfrm>
          <a:prstGeom prst="rect">
            <a:avLst/>
          </a:prstGeom>
          <a:noFill/>
          <a:ln w="9525">
            <a:noFill/>
            <a:miter lim="800000"/>
            <a:headEnd/>
            <a:tailEnd/>
          </a:ln>
          <a:effectLst/>
        </p:spPr>
        <p:txBody>
          <a:bodyPr>
            <a:spAutoFit/>
          </a:bodyPr>
          <a:lstStyle/>
          <a:p>
            <a:r>
              <a:rPr lang="en-GB" altLang="en-US" sz="2000" dirty="0">
                <a:solidFill>
                  <a:srgbClr val="414042"/>
                </a:solidFill>
                <a:latin typeface="Comic Sans MS" panose="030F0902030302020204" pitchFamily="66" charset="0"/>
              </a:rPr>
              <a:t>Two men stood below the towering battlements</a:t>
            </a:r>
          </a:p>
        </p:txBody>
      </p:sp>
      <p:sp>
        <p:nvSpPr>
          <p:cNvPr id="34" name="Rectangle 14">
            <a:extLst>
              <a:ext uri="{FF2B5EF4-FFF2-40B4-BE49-F238E27FC236}">
                <a16:creationId xmlns:a16="http://schemas.microsoft.com/office/drawing/2014/main" id="{76B3EA0E-D124-104A-AEB1-262FEE0E832D}"/>
              </a:ext>
            </a:extLst>
          </p:cNvPr>
          <p:cNvSpPr>
            <a:spLocks noChangeArrowheads="1"/>
          </p:cNvSpPr>
          <p:nvPr/>
        </p:nvSpPr>
        <p:spPr bwMode="auto">
          <a:xfrm>
            <a:off x="3520849" y="4473256"/>
            <a:ext cx="8802688" cy="400110"/>
          </a:xfrm>
          <a:prstGeom prst="rect">
            <a:avLst/>
          </a:prstGeom>
          <a:noFill/>
          <a:ln w="9525">
            <a:noFill/>
            <a:miter lim="800000"/>
            <a:headEnd/>
            <a:tailEnd/>
          </a:ln>
          <a:effectLst/>
        </p:spPr>
        <p:txBody>
          <a:bodyPr wrap="square">
            <a:spAutoFit/>
          </a:bodyPr>
          <a:lstStyle/>
          <a:p>
            <a:r>
              <a:rPr lang="en-GB" altLang="en-US" sz="2000" dirty="0">
                <a:solidFill>
                  <a:srgbClr val="414042"/>
                </a:solidFill>
                <a:latin typeface="Comic Sans MS" panose="030F0902030302020204" pitchFamily="66" charset="0"/>
              </a:rPr>
              <a:t>They wondered how they were going to breach the defences</a:t>
            </a:r>
          </a:p>
        </p:txBody>
      </p:sp>
      <p:sp>
        <p:nvSpPr>
          <p:cNvPr id="36" name="Rectangle 11">
            <a:extLst>
              <a:ext uri="{FF2B5EF4-FFF2-40B4-BE49-F238E27FC236}">
                <a16:creationId xmlns:a16="http://schemas.microsoft.com/office/drawing/2014/main" id="{D42BB266-B8B6-6F45-95E3-0F19ACDBB3E9}"/>
              </a:ext>
            </a:extLst>
          </p:cNvPr>
          <p:cNvSpPr>
            <a:spLocks noChangeArrowheads="1"/>
          </p:cNvSpPr>
          <p:nvPr/>
        </p:nvSpPr>
        <p:spPr bwMode="auto">
          <a:xfrm>
            <a:off x="3520849" y="3432240"/>
            <a:ext cx="5930900" cy="400050"/>
          </a:xfrm>
          <a:prstGeom prst="rect">
            <a:avLst/>
          </a:prstGeom>
          <a:noFill/>
          <a:ln w="9525">
            <a:noFill/>
            <a:miter lim="800000"/>
            <a:headEnd/>
            <a:tailEnd/>
          </a:ln>
          <a:effectLst/>
        </p:spPr>
        <p:txBody>
          <a:bodyPr>
            <a:spAutoFit/>
          </a:bodyPr>
          <a:lstStyle/>
          <a:p>
            <a:r>
              <a:rPr lang="en-GB" altLang="en-US" sz="2000" dirty="0">
                <a:solidFill>
                  <a:srgbClr val="414042"/>
                </a:solidFill>
                <a:latin typeface="Comic Sans MS" panose="030F0902030302020204" pitchFamily="66" charset="0"/>
              </a:rPr>
              <a:t>The night was lit by a moon</a:t>
            </a:r>
          </a:p>
        </p:txBody>
      </p:sp>
      <p:sp>
        <p:nvSpPr>
          <p:cNvPr id="37" name="Rectangle 16">
            <a:extLst>
              <a:ext uri="{FF2B5EF4-FFF2-40B4-BE49-F238E27FC236}">
                <a16:creationId xmlns:a16="http://schemas.microsoft.com/office/drawing/2014/main" id="{D9F3C914-A1A3-4E42-9DBF-967A03412D41}"/>
              </a:ext>
            </a:extLst>
          </p:cNvPr>
          <p:cNvSpPr>
            <a:spLocks noChangeArrowheads="1"/>
          </p:cNvSpPr>
          <p:nvPr/>
        </p:nvSpPr>
        <p:spPr bwMode="auto">
          <a:xfrm>
            <a:off x="1548381" y="3053450"/>
            <a:ext cx="5930900" cy="400050"/>
          </a:xfrm>
          <a:prstGeom prst="rect">
            <a:avLst/>
          </a:prstGeom>
          <a:noFill/>
          <a:ln w="9525">
            <a:noFill/>
            <a:miter lim="800000"/>
            <a:headEnd/>
            <a:tailEnd/>
          </a:ln>
          <a:effectLst/>
        </p:spPr>
        <p:txBody>
          <a:bodyPr>
            <a:spAutoFit/>
          </a:bodyPr>
          <a:lstStyle/>
          <a:p>
            <a:r>
              <a:rPr lang="en-GB" altLang="en-US" sz="2000" dirty="0">
                <a:solidFill>
                  <a:srgbClr val="414042"/>
                </a:solidFill>
                <a:latin typeface="Comic Sans MS" panose="030F0902030302020204" pitchFamily="66" charset="0"/>
              </a:rPr>
              <a:t>The night was very dark</a:t>
            </a:r>
          </a:p>
        </p:txBody>
      </p:sp>
      <p:sp>
        <p:nvSpPr>
          <p:cNvPr id="39" name="Rectangle 15">
            <a:extLst>
              <a:ext uri="{FF2B5EF4-FFF2-40B4-BE49-F238E27FC236}">
                <a16:creationId xmlns:a16="http://schemas.microsoft.com/office/drawing/2014/main" id="{E3E4CA5F-40B6-3140-94BB-74655D0B6C5C}"/>
              </a:ext>
            </a:extLst>
          </p:cNvPr>
          <p:cNvSpPr>
            <a:spLocks noChangeArrowheads="1"/>
          </p:cNvSpPr>
          <p:nvPr/>
        </p:nvSpPr>
        <p:spPr bwMode="auto">
          <a:xfrm>
            <a:off x="1548381" y="5163748"/>
            <a:ext cx="7172325" cy="400050"/>
          </a:xfrm>
          <a:prstGeom prst="rect">
            <a:avLst/>
          </a:prstGeom>
          <a:noFill/>
          <a:ln w="9525">
            <a:noFill/>
            <a:miter lim="800000"/>
            <a:headEnd/>
            <a:tailEnd/>
          </a:ln>
          <a:effectLst/>
        </p:spPr>
        <p:txBody>
          <a:bodyPr>
            <a:spAutoFit/>
          </a:bodyPr>
          <a:lstStyle/>
          <a:p>
            <a:r>
              <a:rPr lang="en-GB" altLang="en-US" sz="2000" dirty="0">
                <a:solidFill>
                  <a:srgbClr val="414042"/>
                </a:solidFill>
                <a:latin typeface="Comic Sans MS" panose="030F0902030302020204" pitchFamily="66" charset="0"/>
              </a:rPr>
              <a:t>This was one of the most feared places in Britain</a:t>
            </a:r>
          </a:p>
        </p:txBody>
      </p:sp>
      <p:sp>
        <p:nvSpPr>
          <p:cNvPr id="40" name="Rectangle 17">
            <a:extLst>
              <a:ext uri="{FF2B5EF4-FFF2-40B4-BE49-F238E27FC236}">
                <a16:creationId xmlns:a16="http://schemas.microsoft.com/office/drawing/2014/main" id="{969ED298-CC07-154E-B193-9CE3E32F1D56}"/>
              </a:ext>
            </a:extLst>
          </p:cNvPr>
          <p:cNvSpPr>
            <a:spLocks noChangeArrowheads="1"/>
          </p:cNvSpPr>
          <p:nvPr/>
        </p:nvSpPr>
        <p:spPr bwMode="auto">
          <a:xfrm>
            <a:off x="3520849" y="5522174"/>
            <a:ext cx="6078538" cy="400050"/>
          </a:xfrm>
          <a:prstGeom prst="rect">
            <a:avLst/>
          </a:prstGeom>
          <a:noFill/>
          <a:ln w="9525">
            <a:noFill/>
            <a:miter lim="800000"/>
            <a:headEnd/>
            <a:tailEnd/>
          </a:ln>
          <a:effectLst/>
        </p:spPr>
        <p:txBody>
          <a:bodyPr wrap="none">
            <a:spAutoFit/>
          </a:bodyPr>
          <a:lstStyle/>
          <a:p>
            <a:r>
              <a:rPr lang="en-GB" altLang="en-US" sz="2000" dirty="0">
                <a:solidFill>
                  <a:srgbClr val="414042"/>
                </a:solidFill>
                <a:latin typeface="Comic Sans MS" panose="030F0902030302020204" pitchFamily="66" charset="0"/>
              </a:rPr>
              <a:t>They are risking certain death if they are caught</a:t>
            </a:r>
          </a:p>
        </p:txBody>
      </p:sp>
    </p:spTree>
    <p:extLst>
      <p:ext uri="{BB962C8B-B14F-4D97-AF65-F5344CB8AC3E}">
        <p14:creationId xmlns:p14="http://schemas.microsoft.com/office/powerpoint/2010/main" val="11962453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0" y="56700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Co-ordinating Conjunction Spinner</a:t>
            </a:r>
          </a:p>
        </p:txBody>
      </p:sp>
      <p:grpSp>
        <p:nvGrpSpPr>
          <p:cNvPr id="2" name="Group 1">
            <a:extLst>
              <a:ext uri="{FF2B5EF4-FFF2-40B4-BE49-F238E27FC236}">
                <a16:creationId xmlns:a16="http://schemas.microsoft.com/office/drawing/2014/main" id="{3C633D6B-3E7C-D44D-B303-BE4E70BF1FF4}"/>
              </a:ext>
            </a:extLst>
          </p:cNvPr>
          <p:cNvGrpSpPr/>
          <p:nvPr/>
        </p:nvGrpSpPr>
        <p:grpSpPr>
          <a:xfrm>
            <a:off x="6906865" y="1186946"/>
            <a:ext cx="4523135" cy="4509059"/>
            <a:chOff x="6562207" y="1018164"/>
            <a:chExt cx="4829849" cy="4814819"/>
          </a:xfrm>
        </p:grpSpPr>
        <p:sp>
          <p:nvSpPr>
            <p:cNvPr id="8" name="AutoShape 3">
              <a:extLst>
                <a:ext uri="{FF2B5EF4-FFF2-40B4-BE49-F238E27FC236}">
                  <a16:creationId xmlns:a16="http://schemas.microsoft.com/office/drawing/2014/main" id="{2356FE9D-2252-854B-9EC8-7F24C7DD6CDB}"/>
                </a:ext>
              </a:extLst>
            </p:cNvPr>
            <p:cNvSpPr>
              <a:spLocks noChangeArrowheads="1"/>
            </p:cNvSpPr>
            <p:nvPr/>
          </p:nvSpPr>
          <p:spPr bwMode="auto">
            <a:xfrm>
              <a:off x="6562207" y="1018164"/>
              <a:ext cx="4829849" cy="4814819"/>
            </a:xfrm>
            <a:prstGeom prst="octagon">
              <a:avLst>
                <a:gd name="adj" fmla="val 29287"/>
              </a:avLst>
            </a:prstGeom>
            <a:solidFill>
              <a:srgbClr val="0070C0"/>
            </a:solidFill>
            <a:ln w="12700" algn="ctr">
              <a:solidFill>
                <a:schemeClr val="bg1"/>
              </a:solidFill>
              <a:miter lim="800000"/>
              <a:headEnd/>
              <a:tailEnd/>
            </a:ln>
            <a:effectLst/>
          </p:spPr>
          <p:txBody>
            <a:bodyPr>
              <a:spAutoFit/>
            </a:bodyPr>
            <a:lstStyle/>
            <a:p>
              <a:endParaRPr lang="en-US" dirty="0"/>
            </a:p>
          </p:txBody>
        </p:sp>
        <p:sp>
          <p:nvSpPr>
            <p:cNvPr id="9" name="Line 4">
              <a:extLst>
                <a:ext uri="{FF2B5EF4-FFF2-40B4-BE49-F238E27FC236}">
                  <a16:creationId xmlns:a16="http://schemas.microsoft.com/office/drawing/2014/main" id="{0A1FB952-742C-6F4C-ACBA-DAEBB5D7BD32}"/>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1" name="Line 5">
              <a:extLst>
                <a:ext uri="{FF2B5EF4-FFF2-40B4-BE49-F238E27FC236}">
                  <a16:creationId xmlns:a16="http://schemas.microsoft.com/office/drawing/2014/main" id="{C85E7E25-851D-BD47-8504-E54637E2BA46}"/>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2" name="Line 6">
              <a:extLst>
                <a:ext uri="{FF2B5EF4-FFF2-40B4-BE49-F238E27FC236}">
                  <a16:creationId xmlns:a16="http://schemas.microsoft.com/office/drawing/2014/main" id="{31F8F950-CF36-9240-93C2-2BF742646D25}"/>
                </a:ext>
              </a:extLst>
            </p:cNvPr>
            <p:cNvSpPr>
              <a:spLocks noChangeShapeType="1"/>
            </p:cNvSpPr>
            <p:nvPr/>
          </p:nvSpPr>
          <p:spPr bwMode="auto">
            <a:xfrm flipV="1">
              <a:off x="6562207" y="2412432"/>
              <a:ext cx="4821597" cy="2009831"/>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3" name="Line 7">
              <a:extLst>
                <a:ext uri="{FF2B5EF4-FFF2-40B4-BE49-F238E27FC236}">
                  <a16:creationId xmlns:a16="http://schemas.microsoft.com/office/drawing/2014/main" id="{72FCB0A4-0040-1C42-98A7-626D46010A71}"/>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5" name="Text Box 8">
              <a:extLst>
                <a:ext uri="{FF2B5EF4-FFF2-40B4-BE49-F238E27FC236}">
                  <a16:creationId xmlns:a16="http://schemas.microsoft.com/office/drawing/2014/main" id="{5100984F-932E-294E-913B-551FCF780E21}"/>
                </a:ext>
              </a:extLst>
            </p:cNvPr>
            <p:cNvSpPr txBox="1">
              <a:spLocks noChangeArrowheads="1"/>
            </p:cNvSpPr>
            <p:nvPr/>
          </p:nvSpPr>
          <p:spPr bwMode="auto">
            <a:xfrm rot="5400000">
              <a:off x="8227625" y="1590912"/>
              <a:ext cx="1452255"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yet</a:t>
              </a:r>
            </a:p>
          </p:txBody>
        </p:sp>
        <p:sp>
          <p:nvSpPr>
            <p:cNvPr id="16" name="Line 9">
              <a:extLst>
                <a:ext uri="{FF2B5EF4-FFF2-40B4-BE49-F238E27FC236}">
                  <a16:creationId xmlns:a16="http://schemas.microsoft.com/office/drawing/2014/main" id="{F9344B62-7E25-A74D-B02F-6C6CAA8A5CA0}"/>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7" name="Line 10">
              <a:extLst>
                <a:ext uri="{FF2B5EF4-FFF2-40B4-BE49-F238E27FC236}">
                  <a16:creationId xmlns:a16="http://schemas.microsoft.com/office/drawing/2014/main" id="{D867EAC7-5BCE-EA47-95F0-56E6A28A0697}"/>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8" name="Line 11">
              <a:extLst>
                <a:ext uri="{FF2B5EF4-FFF2-40B4-BE49-F238E27FC236}">
                  <a16:creationId xmlns:a16="http://schemas.microsoft.com/office/drawing/2014/main" id="{7DA01603-CE22-F148-841A-63E4BA2E96CF}"/>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9" name="Line 12">
              <a:extLst>
                <a:ext uri="{FF2B5EF4-FFF2-40B4-BE49-F238E27FC236}">
                  <a16:creationId xmlns:a16="http://schemas.microsoft.com/office/drawing/2014/main" id="{DB50BD71-A025-6F4B-AECA-2E256F64A53F}"/>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0" name="Line 13">
              <a:extLst>
                <a:ext uri="{FF2B5EF4-FFF2-40B4-BE49-F238E27FC236}">
                  <a16:creationId xmlns:a16="http://schemas.microsoft.com/office/drawing/2014/main" id="{90909DC5-AC54-5845-996B-91498E86EF10}"/>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1" name="Line 14">
              <a:extLst>
                <a:ext uri="{FF2B5EF4-FFF2-40B4-BE49-F238E27FC236}">
                  <a16:creationId xmlns:a16="http://schemas.microsoft.com/office/drawing/2014/main" id="{4E385D4F-FED4-3140-9E3C-27A3D62FA84F}"/>
                </a:ext>
              </a:extLst>
            </p:cNvPr>
            <p:cNvSpPr>
              <a:spLocks noChangeShapeType="1"/>
            </p:cNvSpPr>
            <p:nvPr/>
          </p:nvSpPr>
          <p:spPr bwMode="auto">
            <a:xfrm flipV="1">
              <a:off x="6562207" y="2412432"/>
              <a:ext cx="4821597" cy="2009831"/>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5" name="Line 15">
              <a:extLst>
                <a:ext uri="{FF2B5EF4-FFF2-40B4-BE49-F238E27FC236}">
                  <a16:creationId xmlns:a16="http://schemas.microsoft.com/office/drawing/2014/main" id="{2EA10917-E7B1-2F42-9FC7-0441F2ACA0DC}"/>
                </a:ext>
              </a:extLst>
            </p:cNvPr>
            <p:cNvSpPr>
              <a:spLocks noChangeShapeType="1"/>
            </p:cNvSpPr>
            <p:nvPr/>
          </p:nvSpPr>
          <p:spPr bwMode="auto">
            <a:xfrm flipH="1">
              <a:off x="7970455" y="1018164"/>
              <a:ext cx="1991350" cy="4814819"/>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 name="Line 16">
              <a:extLst>
                <a:ext uri="{FF2B5EF4-FFF2-40B4-BE49-F238E27FC236}">
                  <a16:creationId xmlns:a16="http://schemas.microsoft.com/office/drawing/2014/main" id="{2C79D561-744C-8040-8A07-E16C2C586A35}"/>
                </a:ext>
              </a:extLst>
            </p:cNvPr>
            <p:cNvSpPr>
              <a:spLocks noChangeShapeType="1"/>
            </p:cNvSpPr>
            <p:nvPr/>
          </p:nvSpPr>
          <p:spPr bwMode="auto">
            <a:xfrm>
              <a:off x="7977331" y="1019535"/>
              <a:ext cx="1999601" cy="4807964"/>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dirty="0"/>
            </a:p>
          </p:txBody>
        </p:sp>
        <p:sp>
          <p:nvSpPr>
            <p:cNvPr id="27" name="Line 17">
              <a:extLst>
                <a:ext uri="{FF2B5EF4-FFF2-40B4-BE49-F238E27FC236}">
                  <a16:creationId xmlns:a16="http://schemas.microsoft.com/office/drawing/2014/main" id="{C15917B7-67AE-3543-BE9A-31F2B3C5F0FA}"/>
                </a:ext>
              </a:extLst>
            </p:cNvPr>
            <p:cNvSpPr>
              <a:spLocks noChangeShapeType="1"/>
            </p:cNvSpPr>
            <p:nvPr/>
          </p:nvSpPr>
          <p:spPr bwMode="auto">
            <a:xfrm>
              <a:off x="6562207" y="2422029"/>
              <a:ext cx="4807845" cy="1974186"/>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8" name="Text Box 18">
              <a:extLst>
                <a:ext uri="{FF2B5EF4-FFF2-40B4-BE49-F238E27FC236}">
                  <a16:creationId xmlns:a16="http://schemas.microsoft.com/office/drawing/2014/main" id="{A036BADE-4D5C-1A44-A86F-46A9A627B3B2}"/>
                </a:ext>
              </a:extLst>
            </p:cNvPr>
            <p:cNvSpPr txBox="1">
              <a:spLocks noChangeArrowheads="1"/>
            </p:cNvSpPr>
            <p:nvPr/>
          </p:nvSpPr>
          <p:spPr bwMode="auto">
            <a:xfrm rot="16200000">
              <a:off x="8246877" y="4675523"/>
              <a:ext cx="1452255"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nor</a:t>
              </a:r>
            </a:p>
          </p:txBody>
        </p:sp>
        <p:sp>
          <p:nvSpPr>
            <p:cNvPr id="29" name="Text Box 19">
              <a:extLst>
                <a:ext uri="{FF2B5EF4-FFF2-40B4-BE49-F238E27FC236}">
                  <a16:creationId xmlns:a16="http://schemas.microsoft.com/office/drawing/2014/main" id="{2E4F1B0A-6E6D-3548-99F5-D9866D9FA0C8}"/>
                </a:ext>
              </a:extLst>
            </p:cNvPr>
            <p:cNvSpPr txBox="1">
              <a:spLocks noChangeArrowheads="1"/>
            </p:cNvSpPr>
            <p:nvPr/>
          </p:nvSpPr>
          <p:spPr bwMode="auto">
            <a:xfrm rot="8083957">
              <a:off x="9443536" y="1969627"/>
              <a:ext cx="1451849"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and</a:t>
              </a:r>
            </a:p>
          </p:txBody>
        </p:sp>
        <p:sp>
          <p:nvSpPr>
            <p:cNvPr id="30" name="Text Box 20">
              <a:extLst>
                <a:ext uri="{FF2B5EF4-FFF2-40B4-BE49-F238E27FC236}">
                  <a16:creationId xmlns:a16="http://schemas.microsoft.com/office/drawing/2014/main" id="{6D9A7B1A-B311-1C4E-ADB5-06DF5F90055D}"/>
                </a:ext>
              </a:extLst>
            </p:cNvPr>
            <p:cNvSpPr txBox="1">
              <a:spLocks noChangeArrowheads="1"/>
            </p:cNvSpPr>
            <p:nvPr/>
          </p:nvSpPr>
          <p:spPr bwMode="auto">
            <a:xfrm rot="19001627">
              <a:off x="7069648" y="4313032"/>
              <a:ext cx="1452255"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so</a:t>
              </a:r>
            </a:p>
          </p:txBody>
        </p:sp>
        <p:sp>
          <p:nvSpPr>
            <p:cNvPr id="31" name="Text Box 21">
              <a:extLst>
                <a:ext uri="{FF2B5EF4-FFF2-40B4-BE49-F238E27FC236}">
                  <a16:creationId xmlns:a16="http://schemas.microsoft.com/office/drawing/2014/main" id="{E5DD812E-983B-6145-B020-50C391B9E96B}"/>
                </a:ext>
              </a:extLst>
            </p:cNvPr>
            <p:cNvSpPr txBox="1">
              <a:spLocks noChangeArrowheads="1"/>
            </p:cNvSpPr>
            <p:nvPr/>
          </p:nvSpPr>
          <p:spPr bwMode="auto">
            <a:xfrm rot="2666696">
              <a:off x="7146046" y="2002087"/>
              <a:ext cx="1452255"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for</a:t>
              </a:r>
            </a:p>
          </p:txBody>
        </p:sp>
        <p:sp>
          <p:nvSpPr>
            <p:cNvPr id="32" name="Text Box 22">
              <a:extLst>
                <a:ext uri="{FF2B5EF4-FFF2-40B4-BE49-F238E27FC236}">
                  <a16:creationId xmlns:a16="http://schemas.microsoft.com/office/drawing/2014/main" id="{6B75B64B-C2B0-D348-B38B-03FD122ACDDE}"/>
                </a:ext>
              </a:extLst>
            </p:cNvPr>
            <p:cNvSpPr txBox="1">
              <a:spLocks noChangeArrowheads="1"/>
            </p:cNvSpPr>
            <p:nvPr/>
          </p:nvSpPr>
          <p:spPr bwMode="auto">
            <a:xfrm rot="13441637">
              <a:off x="9379273" y="4253022"/>
              <a:ext cx="1452255"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or</a:t>
              </a:r>
            </a:p>
          </p:txBody>
        </p:sp>
        <p:sp>
          <p:nvSpPr>
            <p:cNvPr id="33" name="Text Box 23">
              <a:extLst>
                <a:ext uri="{FF2B5EF4-FFF2-40B4-BE49-F238E27FC236}">
                  <a16:creationId xmlns:a16="http://schemas.microsoft.com/office/drawing/2014/main" id="{AF6369F5-01C4-0845-A8D0-B07C6F010406}"/>
                </a:ext>
              </a:extLst>
            </p:cNvPr>
            <p:cNvSpPr txBox="1">
              <a:spLocks noChangeArrowheads="1"/>
            </p:cNvSpPr>
            <p:nvPr/>
          </p:nvSpPr>
          <p:spPr bwMode="auto">
            <a:xfrm>
              <a:off x="6587470" y="3132696"/>
              <a:ext cx="1523706"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solidFill>
                    <a:schemeClr val="bg1"/>
                  </a:solidFill>
                  <a:latin typeface="Comic Sans MS" panose="030F0902030302020204" pitchFamily="66" charset="0"/>
                </a:rPr>
                <a:t>and</a:t>
              </a:r>
            </a:p>
          </p:txBody>
        </p:sp>
        <p:sp>
          <p:nvSpPr>
            <p:cNvPr id="34" name="Text Box 24">
              <a:extLst>
                <a:ext uri="{FF2B5EF4-FFF2-40B4-BE49-F238E27FC236}">
                  <a16:creationId xmlns:a16="http://schemas.microsoft.com/office/drawing/2014/main" id="{75CA44E3-B56E-8A44-B7D6-28A742019237}"/>
                </a:ext>
              </a:extLst>
            </p:cNvPr>
            <p:cNvSpPr txBox="1">
              <a:spLocks noChangeArrowheads="1"/>
            </p:cNvSpPr>
            <p:nvPr/>
          </p:nvSpPr>
          <p:spPr bwMode="auto">
            <a:xfrm rot="10800000">
              <a:off x="9939915" y="3121565"/>
              <a:ext cx="1447736"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but</a:t>
              </a:r>
            </a:p>
          </p:txBody>
        </p:sp>
        <p:sp>
          <p:nvSpPr>
            <p:cNvPr id="35" name="Oval 25">
              <a:extLst>
                <a:ext uri="{FF2B5EF4-FFF2-40B4-BE49-F238E27FC236}">
                  <a16:creationId xmlns:a16="http://schemas.microsoft.com/office/drawing/2014/main" id="{556B2759-902E-A64E-B786-25B3C388C36D}"/>
                </a:ext>
              </a:extLst>
            </p:cNvPr>
            <p:cNvSpPr>
              <a:spLocks noChangeArrowheads="1"/>
            </p:cNvSpPr>
            <p:nvPr/>
          </p:nvSpPr>
          <p:spPr bwMode="auto">
            <a:xfrm>
              <a:off x="8911120" y="3359767"/>
              <a:ext cx="132023" cy="131612"/>
            </a:xfrm>
            <a:prstGeom prst="ellipse">
              <a:avLst/>
            </a:prstGeom>
            <a:solidFill>
              <a:schemeClr val="bg1"/>
            </a:solidFill>
            <a:ln w="127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sp>
        <p:nvSpPr>
          <p:cNvPr id="36" name="AutoShape 28">
            <a:extLst>
              <a:ext uri="{FF2B5EF4-FFF2-40B4-BE49-F238E27FC236}">
                <a16:creationId xmlns:a16="http://schemas.microsoft.com/office/drawing/2014/main" id="{DD4C403C-A1A0-724D-B019-D262EB1068EA}"/>
              </a:ext>
            </a:extLst>
          </p:cNvPr>
          <p:cNvSpPr>
            <a:spLocks noChangeArrowheads="1"/>
          </p:cNvSpPr>
          <p:nvPr/>
        </p:nvSpPr>
        <p:spPr bwMode="auto">
          <a:xfrm>
            <a:off x="5162962" y="3092227"/>
            <a:ext cx="1506537" cy="708025"/>
          </a:xfrm>
          <a:prstGeom prst="rightArrow">
            <a:avLst>
              <a:gd name="adj1" fmla="val 50000"/>
              <a:gd name="adj2" fmla="val 53195"/>
            </a:avLst>
          </a:prstGeom>
          <a:solidFill>
            <a:srgbClr val="EC7206"/>
          </a:solidFill>
          <a:ln w="19050" algn="ctr">
            <a:noFill/>
            <a:miter lim="800000"/>
            <a:headEnd/>
            <a:tailEnd/>
          </a:ln>
          <a:effectLst/>
        </p:spPr>
        <p:txBody>
          <a:bodyPr>
            <a:spAutoFit/>
          </a:bodyPr>
          <a:lstStyle/>
          <a:p>
            <a:endParaRPr lang="en-US"/>
          </a:p>
        </p:txBody>
      </p:sp>
      <p:sp>
        <p:nvSpPr>
          <p:cNvPr id="40" name="Subtitle 2">
            <a:extLst>
              <a:ext uri="{FF2B5EF4-FFF2-40B4-BE49-F238E27FC236}">
                <a16:creationId xmlns:a16="http://schemas.microsoft.com/office/drawing/2014/main" id="{1FF65757-5F09-7F49-8D80-146BEE68374B}"/>
              </a:ext>
            </a:extLst>
          </p:cNvPr>
          <p:cNvSpPr txBox="1">
            <a:spLocks/>
          </p:cNvSpPr>
          <p:nvPr/>
        </p:nvSpPr>
        <p:spPr>
          <a:xfrm>
            <a:off x="2750363" y="3207935"/>
            <a:ext cx="2299533" cy="685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EC7206"/>
                </a:solidFill>
                <a:latin typeface="Comic Sans MS" panose="030F0902030302020204" pitchFamily="66" charset="0"/>
              </a:rPr>
              <a:t>Click to Spin</a:t>
            </a:r>
          </a:p>
        </p:txBody>
      </p:sp>
      <p:sp>
        <p:nvSpPr>
          <p:cNvPr id="5" name="Oval 4">
            <a:extLst>
              <a:ext uri="{FF2B5EF4-FFF2-40B4-BE49-F238E27FC236}">
                <a16:creationId xmlns:a16="http://schemas.microsoft.com/office/drawing/2014/main" id="{4BF80A4D-22B4-DB4B-BE26-86AD9CAD6D46}"/>
              </a:ext>
            </a:extLst>
          </p:cNvPr>
          <p:cNvSpPr/>
          <p:nvPr/>
        </p:nvSpPr>
        <p:spPr>
          <a:xfrm>
            <a:off x="8568289" y="2836611"/>
            <a:ext cx="1198736" cy="1198736"/>
          </a:xfrm>
          <a:prstGeom prst="ellipse">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DC7802C-AD15-C24F-B187-F049DDB29A01}"/>
              </a:ext>
            </a:extLst>
          </p:cNvPr>
          <p:cNvSpPr/>
          <p:nvPr/>
        </p:nvSpPr>
        <p:spPr>
          <a:xfrm>
            <a:off x="9054133" y="3322455"/>
            <a:ext cx="227049" cy="227049"/>
          </a:xfrm>
          <a:prstGeom prst="ellipse">
            <a:avLst/>
          </a:prstGeom>
          <a:solidFill>
            <a:srgbClr val="0070C0"/>
          </a:solidFill>
          <a:ln>
            <a:noFill/>
          </a:ln>
          <a:effectLst>
            <a:outerShdw blurRad="50800" dist="38100" dir="2700000" algn="tl" rotWithShape="0">
              <a:prstClr val="black">
                <a:alpha val="26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descr="A picture containing mug&#10;&#10;Description automatically generated">
            <a:extLst>
              <a:ext uri="{FF2B5EF4-FFF2-40B4-BE49-F238E27FC236}">
                <a16:creationId xmlns:a16="http://schemas.microsoft.com/office/drawing/2014/main" id="{94C07A46-F12F-F847-BE93-2CF7CE626C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89660" y="1724067"/>
            <a:ext cx="2006454" cy="2262269"/>
          </a:xfrm>
          <a:prstGeom prst="rect">
            <a:avLst/>
          </a:prstGeom>
        </p:spPr>
      </p:pic>
      <p:sp>
        <p:nvSpPr>
          <p:cNvPr id="37" name="Text Box 29">
            <a:extLst>
              <a:ext uri="{FF2B5EF4-FFF2-40B4-BE49-F238E27FC236}">
                <a16:creationId xmlns:a16="http://schemas.microsoft.com/office/drawing/2014/main" id="{A55402D4-44D8-3545-83CD-21FA107C2299}"/>
              </a:ext>
            </a:extLst>
          </p:cNvPr>
          <p:cNvSpPr txBox="1">
            <a:spLocks noChangeArrowheads="1"/>
          </p:cNvSpPr>
          <p:nvPr/>
        </p:nvSpPr>
        <p:spPr bwMode="auto">
          <a:xfrm>
            <a:off x="1048301" y="4136799"/>
            <a:ext cx="4820871"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700" dirty="0">
                <a:solidFill>
                  <a:srgbClr val="3E3F41"/>
                </a:solidFill>
                <a:latin typeface="Comic Sans MS" panose="030F0902030302020204" pitchFamily="66" charset="0"/>
              </a:rPr>
              <a:t>Work with a partner.</a:t>
            </a:r>
          </a:p>
          <a:p>
            <a:pPr>
              <a:spcBef>
                <a:spcPts val="700"/>
              </a:spcBef>
            </a:pPr>
            <a:r>
              <a:rPr lang="en-GB" altLang="en-US" sz="1700" dirty="0">
                <a:solidFill>
                  <a:srgbClr val="3E3F41"/>
                </a:solidFill>
                <a:latin typeface="Comic Sans MS" panose="030F0902030302020204" pitchFamily="66" charset="0"/>
              </a:rPr>
              <a:t>Invent your own clauses and try out different</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conjunctions to join them together. </a:t>
            </a:r>
          </a:p>
          <a:p>
            <a:pPr>
              <a:spcBef>
                <a:spcPts val="700"/>
              </a:spcBef>
            </a:pPr>
            <a:r>
              <a:rPr lang="en-GB" altLang="en-US" sz="1700" dirty="0">
                <a:solidFill>
                  <a:srgbClr val="3E3F41"/>
                </a:solidFill>
                <a:latin typeface="Comic Sans MS" panose="030F0902030302020204" pitchFamily="66" charset="0"/>
              </a:rPr>
              <a:t>Discuss what works and what doesn’t.</a:t>
            </a:r>
          </a:p>
          <a:p>
            <a:pPr>
              <a:spcBef>
                <a:spcPts val="700"/>
              </a:spcBef>
            </a:pPr>
            <a:r>
              <a:rPr lang="en-GB" altLang="en-US" sz="1700" dirty="0">
                <a:solidFill>
                  <a:srgbClr val="3E3F41"/>
                </a:solidFill>
                <a:latin typeface="Comic Sans MS" panose="030F0902030302020204" pitchFamily="66" charset="0"/>
              </a:rPr>
              <a:t>Why would you choose to just use a single clause sentence?</a:t>
            </a:r>
          </a:p>
        </p:txBody>
      </p:sp>
    </p:spTree>
    <p:extLst>
      <p:ext uri="{BB962C8B-B14F-4D97-AF65-F5344CB8AC3E}">
        <p14:creationId xmlns:p14="http://schemas.microsoft.com/office/powerpoint/2010/main" val="371921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54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108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81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10800000">
                                      <p:cBhvr>
                                        <p:cTn id="22" dur="3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54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10800000">
                                      <p:cBhvr>
                                        <p:cTn id="30"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0" y="56700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Subordinating Conjunction Spinner</a:t>
            </a:r>
          </a:p>
        </p:txBody>
      </p:sp>
      <p:grpSp>
        <p:nvGrpSpPr>
          <p:cNvPr id="2" name="Group 1">
            <a:extLst>
              <a:ext uri="{FF2B5EF4-FFF2-40B4-BE49-F238E27FC236}">
                <a16:creationId xmlns:a16="http://schemas.microsoft.com/office/drawing/2014/main" id="{3C633D6B-3E7C-D44D-B303-BE4E70BF1FF4}"/>
              </a:ext>
            </a:extLst>
          </p:cNvPr>
          <p:cNvGrpSpPr/>
          <p:nvPr/>
        </p:nvGrpSpPr>
        <p:grpSpPr>
          <a:xfrm>
            <a:off x="6906865" y="1186946"/>
            <a:ext cx="4523135" cy="4509059"/>
            <a:chOff x="6562207" y="1018164"/>
            <a:chExt cx="4829849" cy="4814819"/>
          </a:xfrm>
        </p:grpSpPr>
        <p:sp>
          <p:nvSpPr>
            <p:cNvPr id="8" name="AutoShape 3">
              <a:extLst>
                <a:ext uri="{FF2B5EF4-FFF2-40B4-BE49-F238E27FC236}">
                  <a16:creationId xmlns:a16="http://schemas.microsoft.com/office/drawing/2014/main" id="{2356FE9D-2252-854B-9EC8-7F24C7DD6CDB}"/>
                </a:ext>
              </a:extLst>
            </p:cNvPr>
            <p:cNvSpPr>
              <a:spLocks noChangeArrowheads="1"/>
            </p:cNvSpPr>
            <p:nvPr/>
          </p:nvSpPr>
          <p:spPr bwMode="auto">
            <a:xfrm>
              <a:off x="6562207" y="1018164"/>
              <a:ext cx="4829849" cy="4814819"/>
            </a:xfrm>
            <a:prstGeom prst="octagon">
              <a:avLst>
                <a:gd name="adj" fmla="val 29287"/>
              </a:avLst>
            </a:prstGeom>
            <a:solidFill>
              <a:srgbClr val="0070C0"/>
            </a:solidFill>
            <a:ln w="12700" algn="ctr">
              <a:solidFill>
                <a:schemeClr val="bg1"/>
              </a:solidFill>
              <a:miter lim="800000"/>
              <a:headEnd/>
              <a:tailEnd/>
            </a:ln>
            <a:effectLst/>
          </p:spPr>
          <p:txBody>
            <a:bodyPr>
              <a:spAutoFit/>
            </a:bodyPr>
            <a:lstStyle/>
            <a:p>
              <a:endParaRPr lang="en-US" dirty="0"/>
            </a:p>
          </p:txBody>
        </p:sp>
        <p:sp>
          <p:nvSpPr>
            <p:cNvPr id="9" name="Line 4">
              <a:extLst>
                <a:ext uri="{FF2B5EF4-FFF2-40B4-BE49-F238E27FC236}">
                  <a16:creationId xmlns:a16="http://schemas.microsoft.com/office/drawing/2014/main" id="{0A1FB952-742C-6F4C-ACBA-DAEBB5D7BD32}"/>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1" name="Line 5">
              <a:extLst>
                <a:ext uri="{FF2B5EF4-FFF2-40B4-BE49-F238E27FC236}">
                  <a16:creationId xmlns:a16="http://schemas.microsoft.com/office/drawing/2014/main" id="{C85E7E25-851D-BD47-8504-E54637E2BA46}"/>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2" name="Line 6">
              <a:extLst>
                <a:ext uri="{FF2B5EF4-FFF2-40B4-BE49-F238E27FC236}">
                  <a16:creationId xmlns:a16="http://schemas.microsoft.com/office/drawing/2014/main" id="{31F8F950-CF36-9240-93C2-2BF742646D25}"/>
                </a:ext>
              </a:extLst>
            </p:cNvPr>
            <p:cNvSpPr>
              <a:spLocks noChangeShapeType="1"/>
            </p:cNvSpPr>
            <p:nvPr/>
          </p:nvSpPr>
          <p:spPr bwMode="auto">
            <a:xfrm flipV="1">
              <a:off x="6562207" y="2412432"/>
              <a:ext cx="4821597" cy="2009831"/>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3" name="Line 7">
              <a:extLst>
                <a:ext uri="{FF2B5EF4-FFF2-40B4-BE49-F238E27FC236}">
                  <a16:creationId xmlns:a16="http://schemas.microsoft.com/office/drawing/2014/main" id="{72FCB0A4-0040-1C42-98A7-626D46010A71}"/>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5" name="Text Box 8">
              <a:extLst>
                <a:ext uri="{FF2B5EF4-FFF2-40B4-BE49-F238E27FC236}">
                  <a16:creationId xmlns:a16="http://schemas.microsoft.com/office/drawing/2014/main" id="{5100984F-932E-294E-913B-551FCF780E21}"/>
                </a:ext>
              </a:extLst>
            </p:cNvPr>
            <p:cNvSpPr txBox="1">
              <a:spLocks noChangeArrowheads="1"/>
            </p:cNvSpPr>
            <p:nvPr/>
          </p:nvSpPr>
          <p:spPr bwMode="auto">
            <a:xfrm rot="5400000">
              <a:off x="8227625" y="1623777"/>
              <a:ext cx="1452255"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600" dirty="0">
                  <a:solidFill>
                    <a:schemeClr val="bg1"/>
                  </a:solidFill>
                  <a:latin typeface="Comic Sans MS" panose="030F0902030302020204" pitchFamily="66" charset="0"/>
                </a:rPr>
                <a:t>as</a:t>
              </a:r>
            </a:p>
          </p:txBody>
        </p:sp>
        <p:sp>
          <p:nvSpPr>
            <p:cNvPr id="16" name="Line 9">
              <a:extLst>
                <a:ext uri="{FF2B5EF4-FFF2-40B4-BE49-F238E27FC236}">
                  <a16:creationId xmlns:a16="http://schemas.microsoft.com/office/drawing/2014/main" id="{F9344B62-7E25-A74D-B02F-6C6CAA8A5CA0}"/>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7" name="Line 10">
              <a:extLst>
                <a:ext uri="{FF2B5EF4-FFF2-40B4-BE49-F238E27FC236}">
                  <a16:creationId xmlns:a16="http://schemas.microsoft.com/office/drawing/2014/main" id="{D867EAC7-5BCE-EA47-95F0-56E6A28A0697}"/>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8" name="Line 11">
              <a:extLst>
                <a:ext uri="{FF2B5EF4-FFF2-40B4-BE49-F238E27FC236}">
                  <a16:creationId xmlns:a16="http://schemas.microsoft.com/office/drawing/2014/main" id="{7DA01603-CE22-F148-841A-63E4BA2E96CF}"/>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9" name="Line 12">
              <a:extLst>
                <a:ext uri="{FF2B5EF4-FFF2-40B4-BE49-F238E27FC236}">
                  <a16:creationId xmlns:a16="http://schemas.microsoft.com/office/drawing/2014/main" id="{DB50BD71-A025-6F4B-AECA-2E256F64A53F}"/>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0" name="Line 13">
              <a:extLst>
                <a:ext uri="{FF2B5EF4-FFF2-40B4-BE49-F238E27FC236}">
                  <a16:creationId xmlns:a16="http://schemas.microsoft.com/office/drawing/2014/main" id="{90909DC5-AC54-5845-996B-91498E86EF10}"/>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1" name="Line 14">
              <a:extLst>
                <a:ext uri="{FF2B5EF4-FFF2-40B4-BE49-F238E27FC236}">
                  <a16:creationId xmlns:a16="http://schemas.microsoft.com/office/drawing/2014/main" id="{4E385D4F-FED4-3140-9E3C-27A3D62FA84F}"/>
                </a:ext>
              </a:extLst>
            </p:cNvPr>
            <p:cNvSpPr>
              <a:spLocks noChangeShapeType="1"/>
            </p:cNvSpPr>
            <p:nvPr/>
          </p:nvSpPr>
          <p:spPr bwMode="auto">
            <a:xfrm flipV="1">
              <a:off x="6562207" y="2412432"/>
              <a:ext cx="4821597" cy="2009831"/>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5" name="Line 15">
              <a:extLst>
                <a:ext uri="{FF2B5EF4-FFF2-40B4-BE49-F238E27FC236}">
                  <a16:creationId xmlns:a16="http://schemas.microsoft.com/office/drawing/2014/main" id="{2EA10917-E7B1-2F42-9FC7-0441F2ACA0DC}"/>
                </a:ext>
              </a:extLst>
            </p:cNvPr>
            <p:cNvSpPr>
              <a:spLocks noChangeShapeType="1"/>
            </p:cNvSpPr>
            <p:nvPr/>
          </p:nvSpPr>
          <p:spPr bwMode="auto">
            <a:xfrm flipH="1">
              <a:off x="7970455" y="1018164"/>
              <a:ext cx="1991350" cy="4814819"/>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 name="Line 16">
              <a:extLst>
                <a:ext uri="{FF2B5EF4-FFF2-40B4-BE49-F238E27FC236}">
                  <a16:creationId xmlns:a16="http://schemas.microsoft.com/office/drawing/2014/main" id="{2C79D561-744C-8040-8A07-E16C2C586A35}"/>
                </a:ext>
              </a:extLst>
            </p:cNvPr>
            <p:cNvSpPr>
              <a:spLocks noChangeShapeType="1"/>
            </p:cNvSpPr>
            <p:nvPr/>
          </p:nvSpPr>
          <p:spPr bwMode="auto">
            <a:xfrm>
              <a:off x="7977331" y="1019535"/>
              <a:ext cx="1999601" cy="4807964"/>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dirty="0"/>
            </a:p>
          </p:txBody>
        </p:sp>
        <p:sp>
          <p:nvSpPr>
            <p:cNvPr id="27" name="Line 17">
              <a:extLst>
                <a:ext uri="{FF2B5EF4-FFF2-40B4-BE49-F238E27FC236}">
                  <a16:creationId xmlns:a16="http://schemas.microsoft.com/office/drawing/2014/main" id="{C15917B7-67AE-3543-BE9A-31F2B3C5F0FA}"/>
                </a:ext>
              </a:extLst>
            </p:cNvPr>
            <p:cNvSpPr>
              <a:spLocks noChangeShapeType="1"/>
            </p:cNvSpPr>
            <p:nvPr/>
          </p:nvSpPr>
          <p:spPr bwMode="auto">
            <a:xfrm>
              <a:off x="6562207" y="2422029"/>
              <a:ext cx="4807845" cy="1974186"/>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8" name="Text Box 18">
              <a:extLst>
                <a:ext uri="{FF2B5EF4-FFF2-40B4-BE49-F238E27FC236}">
                  <a16:creationId xmlns:a16="http://schemas.microsoft.com/office/drawing/2014/main" id="{A036BADE-4D5C-1A44-A86F-46A9A627B3B2}"/>
                </a:ext>
              </a:extLst>
            </p:cNvPr>
            <p:cNvSpPr txBox="1">
              <a:spLocks noChangeArrowheads="1"/>
            </p:cNvSpPr>
            <p:nvPr/>
          </p:nvSpPr>
          <p:spPr bwMode="auto">
            <a:xfrm rot="16200000">
              <a:off x="8100380" y="4669424"/>
              <a:ext cx="1745252"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600" dirty="0">
                  <a:solidFill>
                    <a:schemeClr val="bg1"/>
                  </a:solidFill>
                  <a:latin typeface="Comic Sans MS" panose="030F0902030302020204" pitchFamily="66" charset="0"/>
                </a:rPr>
                <a:t>because</a:t>
              </a:r>
            </a:p>
          </p:txBody>
        </p:sp>
        <p:sp>
          <p:nvSpPr>
            <p:cNvPr id="29" name="Text Box 19">
              <a:extLst>
                <a:ext uri="{FF2B5EF4-FFF2-40B4-BE49-F238E27FC236}">
                  <a16:creationId xmlns:a16="http://schemas.microsoft.com/office/drawing/2014/main" id="{2E4F1B0A-6E6D-3548-99F5-D9866D9FA0C8}"/>
                </a:ext>
              </a:extLst>
            </p:cNvPr>
            <p:cNvSpPr txBox="1">
              <a:spLocks noChangeArrowheads="1"/>
            </p:cNvSpPr>
            <p:nvPr/>
          </p:nvSpPr>
          <p:spPr bwMode="auto">
            <a:xfrm rot="8083957">
              <a:off x="9184223" y="2110612"/>
              <a:ext cx="1756243"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600" dirty="0">
                  <a:solidFill>
                    <a:schemeClr val="bg1"/>
                  </a:solidFill>
                  <a:latin typeface="Comic Sans MS" panose="030F0902030302020204" pitchFamily="66" charset="0"/>
                </a:rPr>
                <a:t>when</a:t>
              </a:r>
            </a:p>
          </p:txBody>
        </p:sp>
        <p:sp>
          <p:nvSpPr>
            <p:cNvPr id="30" name="Text Box 20">
              <a:extLst>
                <a:ext uri="{FF2B5EF4-FFF2-40B4-BE49-F238E27FC236}">
                  <a16:creationId xmlns:a16="http://schemas.microsoft.com/office/drawing/2014/main" id="{6D9A7B1A-B311-1C4E-ADB5-06DF5F90055D}"/>
                </a:ext>
              </a:extLst>
            </p:cNvPr>
            <p:cNvSpPr txBox="1">
              <a:spLocks noChangeArrowheads="1"/>
            </p:cNvSpPr>
            <p:nvPr/>
          </p:nvSpPr>
          <p:spPr bwMode="auto">
            <a:xfrm rot="19001627">
              <a:off x="6899223" y="4019252"/>
              <a:ext cx="1790227" cy="95307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600" dirty="0">
                  <a:solidFill>
                    <a:schemeClr val="bg1"/>
                  </a:solidFill>
                  <a:latin typeface="Comic Sans MS" panose="030F0902030302020204" pitchFamily="66" charset="0"/>
                </a:rPr>
                <a:t>even though</a:t>
              </a:r>
            </a:p>
          </p:txBody>
        </p:sp>
        <p:sp>
          <p:nvSpPr>
            <p:cNvPr id="31" name="Text Box 21">
              <a:extLst>
                <a:ext uri="{FF2B5EF4-FFF2-40B4-BE49-F238E27FC236}">
                  <a16:creationId xmlns:a16="http://schemas.microsoft.com/office/drawing/2014/main" id="{E5DD812E-983B-6145-B020-50C391B9E96B}"/>
                </a:ext>
              </a:extLst>
            </p:cNvPr>
            <p:cNvSpPr txBox="1">
              <a:spLocks noChangeArrowheads="1"/>
            </p:cNvSpPr>
            <p:nvPr/>
          </p:nvSpPr>
          <p:spPr bwMode="auto">
            <a:xfrm rot="2666696">
              <a:off x="7057414" y="2071304"/>
              <a:ext cx="1703644"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600" dirty="0">
                  <a:solidFill>
                    <a:schemeClr val="bg1"/>
                  </a:solidFill>
                  <a:latin typeface="Comic Sans MS" panose="030F0902030302020204" pitchFamily="66" charset="0"/>
                </a:rPr>
                <a:t>before</a:t>
              </a:r>
            </a:p>
          </p:txBody>
        </p:sp>
        <p:sp>
          <p:nvSpPr>
            <p:cNvPr id="32" name="Text Box 22">
              <a:extLst>
                <a:ext uri="{FF2B5EF4-FFF2-40B4-BE49-F238E27FC236}">
                  <a16:creationId xmlns:a16="http://schemas.microsoft.com/office/drawing/2014/main" id="{6B75B64B-C2B0-D348-B38B-03FD122ACDDE}"/>
                </a:ext>
              </a:extLst>
            </p:cNvPr>
            <p:cNvSpPr txBox="1">
              <a:spLocks noChangeArrowheads="1"/>
            </p:cNvSpPr>
            <p:nvPr/>
          </p:nvSpPr>
          <p:spPr bwMode="auto">
            <a:xfrm rot="13441637">
              <a:off x="9379273" y="4285887"/>
              <a:ext cx="1452255"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600" dirty="0">
                  <a:solidFill>
                    <a:schemeClr val="bg1"/>
                  </a:solidFill>
                  <a:latin typeface="Comic Sans MS" panose="030F0902030302020204" pitchFamily="66" charset="0"/>
                </a:rPr>
                <a:t>until</a:t>
              </a:r>
            </a:p>
          </p:txBody>
        </p:sp>
        <p:sp>
          <p:nvSpPr>
            <p:cNvPr id="33" name="Text Box 23">
              <a:extLst>
                <a:ext uri="{FF2B5EF4-FFF2-40B4-BE49-F238E27FC236}">
                  <a16:creationId xmlns:a16="http://schemas.microsoft.com/office/drawing/2014/main" id="{AF6369F5-01C4-0845-A8D0-B07C6F010406}"/>
                </a:ext>
              </a:extLst>
            </p:cNvPr>
            <p:cNvSpPr txBox="1">
              <a:spLocks noChangeArrowheads="1"/>
            </p:cNvSpPr>
            <p:nvPr/>
          </p:nvSpPr>
          <p:spPr bwMode="auto">
            <a:xfrm>
              <a:off x="6587470" y="3132696"/>
              <a:ext cx="1523706" cy="59156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solidFill>
                    <a:schemeClr val="bg1"/>
                  </a:solidFill>
                  <a:latin typeface="Comic Sans MS" panose="030F0902030302020204" pitchFamily="66" charset="0"/>
                </a:rPr>
                <a:t>while</a:t>
              </a:r>
            </a:p>
          </p:txBody>
        </p:sp>
        <p:sp>
          <p:nvSpPr>
            <p:cNvPr id="34" name="Text Box 24">
              <a:extLst>
                <a:ext uri="{FF2B5EF4-FFF2-40B4-BE49-F238E27FC236}">
                  <a16:creationId xmlns:a16="http://schemas.microsoft.com/office/drawing/2014/main" id="{75CA44E3-B56E-8A44-B7D6-28A742019237}"/>
                </a:ext>
              </a:extLst>
            </p:cNvPr>
            <p:cNvSpPr txBox="1">
              <a:spLocks noChangeArrowheads="1"/>
            </p:cNvSpPr>
            <p:nvPr/>
          </p:nvSpPr>
          <p:spPr bwMode="auto">
            <a:xfrm rot="10800000">
              <a:off x="9616315" y="3154430"/>
              <a:ext cx="1771337" cy="525836"/>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600" dirty="0">
                  <a:solidFill>
                    <a:schemeClr val="bg1"/>
                  </a:solidFill>
                  <a:latin typeface="Comic Sans MS" panose="030F0902030302020204" pitchFamily="66" charset="0"/>
                </a:rPr>
                <a:t>although</a:t>
              </a:r>
            </a:p>
          </p:txBody>
        </p:sp>
        <p:sp>
          <p:nvSpPr>
            <p:cNvPr id="35" name="Oval 25">
              <a:extLst>
                <a:ext uri="{FF2B5EF4-FFF2-40B4-BE49-F238E27FC236}">
                  <a16:creationId xmlns:a16="http://schemas.microsoft.com/office/drawing/2014/main" id="{556B2759-902E-A64E-B786-25B3C388C36D}"/>
                </a:ext>
              </a:extLst>
            </p:cNvPr>
            <p:cNvSpPr>
              <a:spLocks noChangeArrowheads="1"/>
            </p:cNvSpPr>
            <p:nvPr/>
          </p:nvSpPr>
          <p:spPr bwMode="auto">
            <a:xfrm>
              <a:off x="8911120" y="3359767"/>
              <a:ext cx="132023" cy="131612"/>
            </a:xfrm>
            <a:prstGeom prst="ellipse">
              <a:avLst/>
            </a:prstGeom>
            <a:solidFill>
              <a:schemeClr val="bg1"/>
            </a:solidFill>
            <a:ln w="127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sp>
        <p:nvSpPr>
          <p:cNvPr id="36" name="AutoShape 28">
            <a:extLst>
              <a:ext uri="{FF2B5EF4-FFF2-40B4-BE49-F238E27FC236}">
                <a16:creationId xmlns:a16="http://schemas.microsoft.com/office/drawing/2014/main" id="{DD4C403C-A1A0-724D-B019-D262EB1068EA}"/>
              </a:ext>
            </a:extLst>
          </p:cNvPr>
          <p:cNvSpPr>
            <a:spLocks noChangeArrowheads="1"/>
          </p:cNvSpPr>
          <p:nvPr/>
        </p:nvSpPr>
        <p:spPr bwMode="auto">
          <a:xfrm>
            <a:off x="5162962" y="3092227"/>
            <a:ext cx="1506537" cy="708025"/>
          </a:xfrm>
          <a:prstGeom prst="rightArrow">
            <a:avLst>
              <a:gd name="adj1" fmla="val 50000"/>
              <a:gd name="adj2" fmla="val 53195"/>
            </a:avLst>
          </a:prstGeom>
          <a:solidFill>
            <a:srgbClr val="EC7206"/>
          </a:solidFill>
          <a:ln w="19050" algn="ctr">
            <a:noFill/>
            <a:miter lim="800000"/>
            <a:headEnd/>
            <a:tailEnd/>
          </a:ln>
          <a:effectLst/>
        </p:spPr>
        <p:txBody>
          <a:bodyPr>
            <a:spAutoFit/>
          </a:bodyPr>
          <a:lstStyle/>
          <a:p>
            <a:endParaRPr lang="en-US"/>
          </a:p>
        </p:txBody>
      </p:sp>
      <p:sp>
        <p:nvSpPr>
          <p:cNvPr id="40" name="Subtitle 2">
            <a:extLst>
              <a:ext uri="{FF2B5EF4-FFF2-40B4-BE49-F238E27FC236}">
                <a16:creationId xmlns:a16="http://schemas.microsoft.com/office/drawing/2014/main" id="{1FF65757-5F09-7F49-8D80-146BEE68374B}"/>
              </a:ext>
            </a:extLst>
          </p:cNvPr>
          <p:cNvSpPr txBox="1">
            <a:spLocks/>
          </p:cNvSpPr>
          <p:nvPr/>
        </p:nvSpPr>
        <p:spPr>
          <a:xfrm>
            <a:off x="2750363" y="3207935"/>
            <a:ext cx="2299533" cy="685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EC7206"/>
                </a:solidFill>
                <a:latin typeface="Comic Sans MS" panose="030F0902030302020204" pitchFamily="66" charset="0"/>
              </a:rPr>
              <a:t>Click to Spin</a:t>
            </a:r>
          </a:p>
        </p:txBody>
      </p:sp>
      <p:sp>
        <p:nvSpPr>
          <p:cNvPr id="5" name="Oval 4">
            <a:extLst>
              <a:ext uri="{FF2B5EF4-FFF2-40B4-BE49-F238E27FC236}">
                <a16:creationId xmlns:a16="http://schemas.microsoft.com/office/drawing/2014/main" id="{4BF80A4D-22B4-DB4B-BE26-86AD9CAD6D46}"/>
              </a:ext>
            </a:extLst>
          </p:cNvPr>
          <p:cNvSpPr/>
          <p:nvPr/>
        </p:nvSpPr>
        <p:spPr>
          <a:xfrm>
            <a:off x="8568289" y="2836611"/>
            <a:ext cx="1198736" cy="1198736"/>
          </a:xfrm>
          <a:prstGeom prst="ellipse">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DC7802C-AD15-C24F-B187-F049DDB29A01}"/>
              </a:ext>
            </a:extLst>
          </p:cNvPr>
          <p:cNvSpPr/>
          <p:nvPr/>
        </p:nvSpPr>
        <p:spPr>
          <a:xfrm>
            <a:off x="9054133" y="3322455"/>
            <a:ext cx="227049" cy="227049"/>
          </a:xfrm>
          <a:prstGeom prst="ellipse">
            <a:avLst/>
          </a:prstGeom>
          <a:solidFill>
            <a:srgbClr val="0070C0"/>
          </a:solidFill>
          <a:ln>
            <a:noFill/>
          </a:ln>
          <a:effectLst>
            <a:outerShdw blurRad="50800" dist="38100" dir="2700000" algn="tl" rotWithShape="0">
              <a:prstClr val="black">
                <a:alpha val="26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descr="A picture containing mug&#10;&#10;Description automatically generated">
            <a:extLst>
              <a:ext uri="{FF2B5EF4-FFF2-40B4-BE49-F238E27FC236}">
                <a16:creationId xmlns:a16="http://schemas.microsoft.com/office/drawing/2014/main" id="{94C07A46-F12F-F847-BE93-2CF7CE626C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89660" y="1724067"/>
            <a:ext cx="2006454" cy="2262269"/>
          </a:xfrm>
          <a:prstGeom prst="rect">
            <a:avLst/>
          </a:prstGeom>
        </p:spPr>
      </p:pic>
      <p:sp>
        <p:nvSpPr>
          <p:cNvPr id="37" name="Text Box 29">
            <a:extLst>
              <a:ext uri="{FF2B5EF4-FFF2-40B4-BE49-F238E27FC236}">
                <a16:creationId xmlns:a16="http://schemas.microsoft.com/office/drawing/2014/main" id="{D8068158-03B2-014B-88C6-AAF35FC2C932}"/>
              </a:ext>
            </a:extLst>
          </p:cNvPr>
          <p:cNvSpPr txBox="1">
            <a:spLocks noChangeArrowheads="1"/>
          </p:cNvSpPr>
          <p:nvPr/>
        </p:nvSpPr>
        <p:spPr bwMode="auto">
          <a:xfrm>
            <a:off x="1048301" y="4136799"/>
            <a:ext cx="575653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700" dirty="0">
                <a:solidFill>
                  <a:srgbClr val="3E3F41"/>
                </a:solidFill>
                <a:latin typeface="Comic Sans MS" panose="030F0902030302020204" pitchFamily="66" charset="0"/>
              </a:rPr>
              <a:t>Work with a partner.</a:t>
            </a:r>
          </a:p>
          <a:p>
            <a:pPr>
              <a:spcBef>
                <a:spcPts val="700"/>
              </a:spcBef>
            </a:pPr>
            <a:r>
              <a:rPr lang="en-GB" altLang="en-US" sz="1700" dirty="0">
                <a:solidFill>
                  <a:srgbClr val="3E3F41"/>
                </a:solidFill>
                <a:latin typeface="Comic Sans MS" panose="030F0902030302020204" pitchFamily="66" charset="0"/>
              </a:rPr>
              <a:t>Invent your own clauses and try out different conjunctions to join them together. </a:t>
            </a:r>
          </a:p>
          <a:p>
            <a:pPr>
              <a:spcBef>
                <a:spcPts val="700"/>
              </a:spcBef>
            </a:pPr>
            <a:r>
              <a:rPr lang="en-GB" altLang="en-US" sz="1700" dirty="0">
                <a:solidFill>
                  <a:srgbClr val="3E3F41"/>
                </a:solidFill>
                <a:latin typeface="Comic Sans MS" panose="030F0902030302020204" pitchFamily="66" charset="0"/>
              </a:rPr>
              <a:t>Discuss what works and what doesn’t.</a:t>
            </a:r>
          </a:p>
          <a:p>
            <a:pPr>
              <a:spcBef>
                <a:spcPts val="700"/>
              </a:spcBef>
            </a:pPr>
            <a:r>
              <a:rPr lang="en-GB" altLang="en-US" sz="1700" dirty="0">
                <a:solidFill>
                  <a:srgbClr val="3E3F41"/>
                </a:solidFill>
                <a:latin typeface="Comic Sans MS" panose="030F0902030302020204" pitchFamily="66" charset="0"/>
              </a:rPr>
              <a:t>Experiment with the position of the conjunction – sometime you might place it at the start of the clause.</a:t>
            </a:r>
          </a:p>
        </p:txBody>
      </p:sp>
    </p:spTree>
    <p:extLst>
      <p:ext uri="{BB962C8B-B14F-4D97-AF65-F5344CB8AC3E}">
        <p14:creationId xmlns:p14="http://schemas.microsoft.com/office/powerpoint/2010/main" val="230659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54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108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81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10800000">
                                      <p:cBhvr>
                                        <p:cTn id="22" dur="3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54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10800000">
                                      <p:cBhvr>
                                        <p:cTn id="30"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ubtitle 2">
            <a:extLst>
              <a:ext uri="{FF2B5EF4-FFF2-40B4-BE49-F238E27FC236}">
                <a16:creationId xmlns:a16="http://schemas.microsoft.com/office/drawing/2014/main" id="{FADABF0C-8387-6641-AA4B-2882ADC7C0C3}"/>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The Main Clause</a:t>
            </a:r>
          </a:p>
        </p:txBody>
      </p:sp>
      <p:sp>
        <p:nvSpPr>
          <p:cNvPr id="43" name="TextBox 3">
            <a:extLst>
              <a:ext uri="{FF2B5EF4-FFF2-40B4-BE49-F238E27FC236}">
                <a16:creationId xmlns:a16="http://schemas.microsoft.com/office/drawing/2014/main" id="{12495F59-AC98-E444-B535-EFAAFED84B2C}"/>
              </a:ext>
            </a:extLst>
          </p:cNvPr>
          <p:cNvSpPr txBox="1">
            <a:spLocks noChangeArrowheads="1"/>
          </p:cNvSpPr>
          <p:nvPr/>
        </p:nvSpPr>
        <p:spPr bwMode="auto">
          <a:xfrm>
            <a:off x="362744" y="1260799"/>
            <a:ext cx="114665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anose="030F0902030302020204" pitchFamily="66" charset="0"/>
              </a:defRPr>
            </a:lvl1pPr>
            <a:lvl2pPr marL="742950" indent="-285750" eaLnBrk="0" hangingPunct="0">
              <a:defRPr>
                <a:solidFill>
                  <a:schemeClr val="tx1"/>
                </a:solidFill>
                <a:latin typeface="Comic Sans MS" panose="030F0902030302020204" pitchFamily="66" charset="0"/>
              </a:defRPr>
            </a:lvl2pPr>
            <a:lvl3pPr marL="1143000" indent="-228600" eaLnBrk="0" hangingPunct="0">
              <a:defRPr>
                <a:solidFill>
                  <a:schemeClr val="tx1"/>
                </a:solidFill>
                <a:latin typeface="Comic Sans MS" panose="030F0902030302020204" pitchFamily="66" charset="0"/>
              </a:defRPr>
            </a:lvl3pPr>
            <a:lvl4pPr marL="1600200" indent="-228600" eaLnBrk="0" hangingPunct="0">
              <a:defRPr>
                <a:solidFill>
                  <a:schemeClr val="tx1"/>
                </a:solidFill>
                <a:latin typeface="Comic Sans MS" panose="030F0902030302020204" pitchFamily="66" charset="0"/>
              </a:defRPr>
            </a:lvl4pPr>
            <a:lvl5pPr marL="2057400" indent="-228600" eaLnBrk="0" hangingPunct="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2000" dirty="0">
                <a:solidFill>
                  <a:srgbClr val="414042"/>
                </a:solidFill>
                <a:cs typeface="Arial" panose="020B0604020202020204" pitchFamily="34" charset="0"/>
              </a:rPr>
              <a:t>Read the following sentences.  Highlight the main clause.</a:t>
            </a:r>
          </a:p>
        </p:txBody>
      </p:sp>
      <p:sp>
        <p:nvSpPr>
          <p:cNvPr id="45" name="Rectangle 7">
            <a:extLst>
              <a:ext uri="{FF2B5EF4-FFF2-40B4-BE49-F238E27FC236}">
                <a16:creationId xmlns:a16="http://schemas.microsoft.com/office/drawing/2014/main" id="{13BED935-B136-0141-9EC3-1C79C03D2176}"/>
              </a:ext>
            </a:extLst>
          </p:cNvPr>
          <p:cNvSpPr>
            <a:spLocks noChangeArrowheads="1"/>
          </p:cNvSpPr>
          <p:nvPr/>
        </p:nvSpPr>
        <p:spPr bwMode="auto">
          <a:xfrm>
            <a:off x="1675581" y="2029677"/>
            <a:ext cx="9454536" cy="382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sz="2000" dirty="0">
                <a:solidFill>
                  <a:srgbClr val="414042"/>
                </a:solidFill>
                <a:latin typeface="Comic Sans MS" panose="030F0902030302020204" pitchFamily="66" charset="0"/>
              </a:rPr>
              <a:t>The night, dark as it was, was lit by a moon.</a:t>
            </a:r>
          </a:p>
          <a:p>
            <a:pPr>
              <a:spcBef>
                <a:spcPts val="1500"/>
              </a:spcBef>
            </a:pPr>
            <a:r>
              <a:rPr lang="en-GB" altLang="en-US" sz="2000" dirty="0">
                <a:solidFill>
                  <a:srgbClr val="414042"/>
                </a:solidFill>
                <a:latin typeface="Comic Sans MS" panose="030F0902030302020204" pitchFamily="66" charset="0"/>
              </a:rPr>
              <a:t>As a mist swirled, Will and Robin passed below the oldest inn in England.</a:t>
            </a:r>
          </a:p>
          <a:p>
            <a:pPr>
              <a:spcBef>
                <a:spcPts val="1500"/>
              </a:spcBef>
            </a:pPr>
            <a:r>
              <a:rPr lang="en-GB" altLang="en-US" sz="2000" dirty="0">
                <a:solidFill>
                  <a:srgbClr val="414042"/>
                </a:solidFill>
                <a:latin typeface="Comic Sans MS" panose="030F0902030302020204" pitchFamily="66" charset="0"/>
              </a:rPr>
              <a:t>The Sheriff had captured her, because she was the greatest treasure</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of Robin Hood.</a:t>
            </a:r>
          </a:p>
          <a:p>
            <a:pPr>
              <a:spcBef>
                <a:spcPts val="1500"/>
              </a:spcBef>
            </a:pPr>
            <a:r>
              <a:rPr lang="en-GB" altLang="en-US" sz="2000" dirty="0">
                <a:solidFill>
                  <a:srgbClr val="414042"/>
                </a:solidFill>
                <a:latin typeface="Comic Sans MS" panose="030F0902030302020204" pitchFamily="66" charset="0"/>
              </a:rPr>
              <a:t>Together they heaved and pulled, gasping with the effort.</a:t>
            </a:r>
          </a:p>
          <a:p>
            <a:pPr>
              <a:spcBef>
                <a:spcPts val="1500"/>
              </a:spcBef>
            </a:pPr>
            <a:r>
              <a:rPr lang="en-GB" altLang="en-US" sz="2000" dirty="0">
                <a:solidFill>
                  <a:srgbClr val="414042"/>
                </a:solidFill>
                <a:latin typeface="Comic Sans MS" panose="030F0902030302020204" pitchFamily="66" charset="0"/>
              </a:rPr>
              <a:t>Behind the stables, Robin led Will to an outcrop of rock.</a:t>
            </a:r>
          </a:p>
          <a:p>
            <a:pPr>
              <a:spcBef>
                <a:spcPts val="1500"/>
              </a:spcBef>
            </a:pPr>
            <a:r>
              <a:rPr lang="en-GB" altLang="en-US" sz="2000" dirty="0">
                <a:solidFill>
                  <a:srgbClr val="414042"/>
                </a:solidFill>
                <a:latin typeface="Comic Sans MS" panose="030F0902030302020204" pitchFamily="66" charset="0"/>
              </a:rPr>
              <a:t>Their way was blocked by a gate which had been left open.</a:t>
            </a:r>
          </a:p>
          <a:p>
            <a:pPr>
              <a:spcBef>
                <a:spcPts val="1500"/>
              </a:spcBef>
            </a:pPr>
            <a:r>
              <a:rPr lang="en-GB" altLang="en-US" sz="2000" dirty="0">
                <a:solidFill>
                  <a:srgbClr val="414042"/>
                </a:solidFill>
                <a:latin typeface="Comic Sans MS" panose="030F0902030302020204" pitchFamily="66" charset="0"/>
              </a:rPr>
              <a:t>He began a determined search while Will worried and kept watch.</a:t>
            </a:r>
          </a:p>
        </p:txBody>
      </p:sp>
    </p:spTree>
    <p:extLst>
      <p:ext uri="{BB962C8B-B14F-4D97-AF65-F5344CB8AC3E}">
        <p14:creationId xmlns:p14="http://schemas.microsoft.com/office/powerpoint/2010/main" val="3514971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ubtitle 2">
            <a:extLst>
              <a:ext uri="{FF2B5EF4-FFF2-40B4-BE49-F238E27FC236}">
                <a16:creationId xmlns:a16="http://schemas.microsoft.com/office/drawing/2014/main" id="{FADABF0C-8387-6641-AA4B-2882ADC7C0C3}"/>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Check Your Understanding</a:t>
            </a:r>
          </a:p>
        </p:txBody>
      </p:sp>
      <p:sp>
        <p:nvSpPr>
          <p:cNvPr id="45" name="Rectangle 7">
            <a:extLst>
              <a:ext uri="{FF2B5EF4-FFF2-40B4-BE49-F238E27FC236}">
                <a16:creationId xmlns:a16="http://schemas.microsoft.com/office/drawing/2014/main" id="{13BED935-B136-0141-9EC3-1C79C03D2176}"/>
              </a:ext>
            </a:extLst>
          </p:cNvPr>
          <p:cNvSpPr>
            <a:spLocks noChangeArrowheads="1"/>
          </p:cNvSpPr>
          <p:nvPr/>
        </p:nvSpPr>
        <p:spPr bwMode="auto">
          <a:xfrm>
            <a:off x="1675581" y="2029677"/>
            <a:ext cx="9454536" cy="382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sz="2000" u="sng" dirty="0">
                <a:solidFill>
                  <a:srgbClr val="0070C0"/>
                </a:solidFill>
                <a:latin typeface="Comic Sans MS" panose="030F0902030302020204" pitchFamily="66" charset="0"/>
              </a:rPr>
              <a:t>The night</a:t>
            </a:r>
            <a:r>
              <a:rPr lang="en-GB" altLang="en-US" sz="2000" dirty="0">
                <a:solidFill>
                  <a:srgbClr val="414042"/>
                </a:solidFill>
                <a:latin typeface="Comic Sans MS" panose="030F0902030302020204" pitchFamily="66" charset="0"/>
              </a:rPr>
              <a:t>, dark as it was, </a:t>
            </a:r>
            <a:r>
              <a:rPr lang="en-GB" altLang="en-US" sz="2000" u="sng" dirty="0">
                <a:solidFill>
                  <a:srgbClr val="0070C0"/>
                </a:solidFill>
                <a:latin typeface="Comic Sans MS" panose="030F0902030302020204" pitchFamily="66" charset="0"/>
              </a:rPr>
              <a:t>was lit by a moon.</a:t>
            </a:r>
          </a:p>
          <a:p>
            <a:pPr>
              <a:spcBef>
                <a:spcPts val="1500"/>
              </a:spcBef>
            </a:pPr>
            <a:r>
              <a:rPr lang="en-GB" altLang="en-US" sz="2000" dirty="0">
                <a:solidFill>
                  <a:srgbClr val="414042"/>
                </a:solidFill>
                <a:latin typeface="Comic Sans MS" panose="030F0902030302020204" pitchFamily="66" charset="0"/>
              </a:rPr>
              <a:t>As a mist swirled, </a:t>
            </a:r>
            <a:r>
              <a:rPr lang="en-GB" altLang="en-US" sz="2000" u="sng" dirty="0">
                <a:solidFill>
                  <a:srgbClr val="0070C0"/>
                </a:solidFill>
                <a:latin typeface="Comic Sans MS" panose="030F0902030302020204" pitchFamily="66" charset="0"/>
              </a:rPr>
              <a:t>Will and Robin passed below the oldest inn in England.</a:t>
            </a:r>
          </a:p>
          <a:p>
            <a:pPr>
              <a:spcBef>
                <a:spcPts val="1500"/>
              </a:spcBef>
            </a:pPr>
            <a:r>
              <a:rPr lang="en-GB" altLang="en-US" sz="2000" u="sng" dirty="0">
                <a:solidFill>
                  <a:srgbClr val="0070C0"/>
                </a:solidFill>
                <a:latin typeface="Comic Sans MS" panose="030F0902030302020204" pitchFamily="66" charset="0"/>
              </a:rPr>
              <a:t>The Sheriff had captured her</a:t>
            </a:r>
            <a:r>
              <a:rPr lang="en-GB" altLang="en-US" sz="2000" dirty="0">
                <a:solidFill>
                  <a:srgbClr val="414042"/>
                </a:solidFill>
                <a:latin typeface="Comic Sans MS" panose="030F0902030302020204" pitchFamily="66" charset="0"/>
              </a:rPr>
              <a:t>, because she was the greatest treasure</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of Robin Hood.</a:t>
            </a:r>
          </a:p>
          <a:p>
            <a:pPr>
              <a:spcBef>
                <a:spcPts val="1500"/>
              </a:spcBef>
            </a:pPr>
            <a:r>
              <a:rPr lang="en-GB" altLang="en-US" sz="2000" u="sng" dirty="0">
                <a:solidFill>
                  <a:srgbClr val="0070C0"/>
                </a:solidFill>
                <a:latin typeface="Comic Sans MS" panose="030F0902030302020204" pitchFamily="66" charset="0"/>
              </a:rPr>
              <a:t>Together they heaved and pulled,</a:t>
            </a:r>
            <a:r>
              <a:rPr lang="en-GB" altLang="en-US" sz="2000" dirty="0">
                <a:solidFill>
                  <a:srgbClr val="0070C0"/>
                </a:solidFill>
                <a:latin typeface="Comic Sans MS" panose="030F0902030302020204" pitchFamily="66" charset="0"/>
              </a:rPr>
              <a:t> </a:t>
            </a:r>
            <a:r>
              <a:rPr lang="en-GB" altLang="en-US" sz="2000" dirty="0">
                <a:solidFill>
                  <a:srgbClr val="414042"/>
                </a:solidFill>
                <a:latin typeface="Comic Sans MS" panose="030F0902030302020204" pitchFamily="66" charset="0"/>
              </a:rPr>
              <a:t>gasping with the effort.</a:t>
            </a:r>
          </a:p>
          <a:p>
            <a:pPr>
              <a:spcBef>
                <a:spcPts val="1500"/>
              </a:spcBef>
            </a:pPr>
            <a:r>
              <a:rPr lang="en-GB" altLang="en-US" sz="2000" dirty="0">
                <a:solidFill>
                  <a:srgbClr val="414042"/>
                </a:solidFill>
                <a:latin typeface="Comic Sans MS" panose="030F0902030302020204" pitchFamily="66" charset="0"/>
              </a:rPr>
              <a:t>Behind the stables, </a:t>
            </a:r>
            <a:r>
              <a:rPr lang="en-GB" altLang="en-US" sz="2000" u="sng" dirty="0">
                <a:solidFill>
                  <a:srgbClr val="0070C0"/>
                </a:solidFill>
                <a:latin typeface="Comic Sans MS" panose="030F0902030302020204" pitchFamily="66" charset="0"/>
              </a:rPr>
              <a:t>Robin led Will to an outcrop of rock.</a:t>
            </a:r>
          </a:p>
          <a:p>
            <a:pPr>
              <a:spcBef>
                <a:spcPts val="1500"/>
              </a:spcBef>
            </a:pPr>
            <a:r>
              <a:rPr lang="en-GB" altLang="en-US" sz="2000" u="sng" dirty="0">
                <a:solidFill>
                  <a:srgbClr val="0070C0"/>
                </a:solidFill>
                <a:latin typeface="Comic Sans MS" panose="030F0902030302020204" pitchFamily="66" charset="0"/>
              </a:rPr>
              <a:t>Their way was blocked by a gate</a:t>
            </a:r>
            <a:r>
              <a:rPr lang="en-GB" altLang="en-US" sz="2000" dirty="0">
                <a:solidFill>
                  <a:srgbClr val="0070C0"/>
                </a:solidFill>
                <a:latin typeface="Comic Sans MS" panose="030F0902030302020204" pitchFamily="66" charset="0"/>
              </a:rPr>
              <a:t> </a:t>
            </a:r>
            <a:r>
              <a:rPr lang="en-GB" altLang="en-US" sz="2000" dirty="0">
                <a:solidFill>
                  <a:srgbClr val="414042"/>
                </a:solidFill>
                <a:latin typeface="Comic Sans MS" panose="030F0902030302020204" pitchFamily="66" charset="0"/>
              </a:rPr>
              <a:t>which had been left open.</a:t>
            </a:r>
          </a:p>
          <a:p>
            <a:pPr>
              <a:spcBef>
                <a:spcPts val="1500"/>
              </a:spcBef>
            </a:pPr>
            <a:r>
              <a:rPr lang="en-GB" altLang="en-US" sz="2000" u="sng" dirty="0">
                <a:solidFill>
                  <a:srgbClr val="0070C0"/>
                </a:solidFill>
                <a:latin typeface="Comic Sans MS" panose="030F0902030302020204" pitchFamily="66" charset="0"/>
              </a:rPr>
              <a:t>He began a determined search</a:t>
            </a:r>
            <a:r>
              <a:rPr lang="en-GB" altLang="en-US" sz="2000" dirty="0">
                <a:solidFill>
                  <a:srgbClr val="414042"/>
                </a:solidFill>
                <a:latin typeface="Comic Sans MS" panose="030F0902030302020204" pitchFamily="66" charset="0"/>
              </a:rPr>
              <a:t> while Will worried and kept watch.</a:t>
            </a:r>
          </a:p>
        </p:txBody>
      </p:sp>
    </p:spTree>
    <p:extLst>
      <p:ext uri="{BB962C8B-B14F-4D97-AF65-F5344CB8AC3E}">
        <p14:creationId xmlns:p14="http://schemas.microsoft.com/office/powerpoint/2010/main" val="28931678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ubtitle 2">
            <a:extLst>
              <a:ext uri="{FF2B5EF4-FFF2-40B4-BE49-F238E27FC236}">
                <a16:creationId xmlns:a16="http://schemas.microsoft.com/office/drawing/2014/main" id="{FADABF0C-8387-6641-AA4B-2882ADC7C0C3}"/>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Paragraphs</a:t>
            </a:r>
          </a:p>
        </p:txBody>
      </p:sp>
      <p:sp>
        <p:nvSpPr>
          <p:cNvPr id="43" name="TextBox 3">
            <a:extLst>
              <a:ext uri="{FF2B5EF4-FFF2-40B4-BE49-F238E27FC236}">
                <a16:creationId xmlns:a16="http://schemas.microsoft.com/office/drawing/2014/main" id="{12495F59-AC98-E444-B535-EFAAFED84B2C}"/>
              </a:ext>
            </a:extLst>
          </p:cNvPr>
          <p:cNvSpPr txBox="1">
            <a:spLocks noChangeArrowheads="1"/>
          </p:cNvSpPr>
          <p:nvPr/>
        </p:nvSpPr>
        <p:spPr bwMode="auto">
          <a:xfrm>
            <a:off x="1143233" y="1570799"/>
            <a:ext cx="10487699" cy="3716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902030302020204" pitchFamily="66" charset="0"/>
              </a:defRPr>
            </a:lvl1pPr>
            <a:lvl2pPr marL="742950" indent="-285750" eaLnBrk="0" hangingPunct="0">
              <a:defRPr>
                <a:solidFill>
                  <a:schemeClr val="tx1"/>
                </a:solidFill>
                <a:latin typeface="Comic Sans MS" panose="030F0902030302020204" pitchFamily="66" charset="0"/>
              </a:defRPr>
            </a:lvl2pPr>
            <a:lvl3pPr marL="1143000" indent="-228600" eaLnBrk="0" hangingPunct="0">
              <a:defRPr>
                <a:solidFill>
                  <a:schemeClr val="tx1"/>
                </a:solidFill>
                <a:latin typeface="Comic Sans MS" panose="030F0902030302020204" pitchFamily="66" charset="0"/>
              </a:defRPr>
            </a:lvl3pPr>
            <a:lvl4pPr marL="1600200" indent="-228600" eaLnBrk="0" hangingPunct="0">
              <a:defRPr>
                <a:solidFill>
                  <a:schemeClr val="tx1"/>
                </a:solidFill>
                <a:latin typeface="Comic Sans MS" panose="030F0902030302020204" pitchFamily="66" charset="0"/>
              </a:defRPr>
            </a:lvl4pPr>
            <a:lvl5pPr marL="2057400" indent="-228600" eaLnBrk="0" hangingPunct="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ts val="1500"/>
              </a:spcBef>
            </a:pPr>
            <a:r>
              <a:rPr lang="en-GB" altLang="en-US" sz="2200" b="1" dirty="0">
                <a:solidFill>
                  <a:srgbClr val="0070C0"/>
                </a:solidFill>
                <a:cs typeface="Arial" panose="020B0604020202020204" pitchFamily="34" charset="0"/>
              </a:rPr>
              <a:t>Paragraphs</a:t>
            </a:r>
            <a:r>
              <a:rPr lang="en-GB" altLang="en-US" sz="2200" dirty="0">
                <a:solidFill>
                  <a:srgbClr val="414042"/>
                </a:solidFill>
                <a:cs typeface="Arial" panose="020B0604020202020204" pitchFamily="34" charset="0"/>
              </a:rPr>
              <a:t> are used to organise your writing, making it easier to read</a:t>
            </a:r>
            <a:br>
              <a:rPr lang="en-GB" altLang="en-US" sz="2200" dirty="0">
                <a:solidFill>
                  <a:srgbClr val="414042"/>
                </a:solidFill>
                <a:cs typeface="Arial" panose="020B0604020202020204" pitchFamily="34" charset="0"/>
              </a:rPr>
            </a:br>
            <a:r>
              <a:rPr lang="en-GB" altLang="en-US" sz="2200" dirty="0">
                <a:solidFill>
                  <a:srgbClr val="414042"/>
                </a:solidFill>
                <a:cs typeface="Arial" panose="020B0604020202020204" pitchFamily="34" charset="0"/>
              </a:rPr>
              <a:t>and understand.</a:t>
            </a:r>
          </a:p>
          <a:p>
            <a:pPr eaLnBrk="1" hangingPunct="1">
              <a:spcBef>
                <a:spcPts val="1500"/>
              </a:spcBef>
            </a:pPr>
            <a:r>
              <a:rPr lang="en-GB" altLang="en-US" sz="2200" dirty="0">
                <a:solidFill>
                  <a:srgbClr val="414042"/>
                </a:solidFill>
                <a:cs typeface="Arial" panose="020B0604020202020204" pitchFamily="34" charset="0"/>
              </a:rPr>
              <a:t>When you start a new paragraph, you are signalling to your reader that something ‘new’ is happening – it might be a different time, or a different place, or the introduction of a new character.</a:t>
            </a:r>
          </a:p>
          <a:p>
            <a:pPr eaLnBrk="1" hangingPunct="1">
              <a:spcBef>
                <a:spcPts val="1500"/>
              </a:spcBef>
            </a:pPr>
            <a:r>
              <a:rPr lang="en-GB" altLang="en-US" sz="2200" dirty="0">
                <a:solidFill>
                  <a:srgbClr val="414042"/>
                </a:solidFill>
                <a:cs typeface="Arial" panose="020B0604020202020204" pitchFamily="34" charset="0"/>
              </a:rPr>
              <a:t>You start a new paragraph to show a new speaker.</a:t>
            </a:r>
          </a:p>
          <a:p>
            <a:pPr eaLnBrk="1" hangingPunct="1">
              <a:spcBef>
                <a:spcPts val="1500"/>
              </a:spcBef>
            </a:pPr>
            <a:r>
              <a:rPr lang="en-GB" altLang="en-US" sz="2200" dirty="0">
                <a:solidFill>
                  <a:srgbClr val="414042"/>
                </a:solidFill>
                <a:cs typeface="Arial" panose="020B0604020202020204" pitchFamily="34" charset="0"/>
              </a:rPr>
              <a:t>Choosing how to organise your writing into paragraphs</a:t>
            </a:r>
            <a:br>
              <a:rPr lang="en-GB" altLang="en-US" sz="2200" dirty="0">
                <a:solidFill>
                  <a:srgbClr val="414042"/>
                </a:solidFill>
                <a:cs typeface="Arial" panose="020B0604020202020204" pitchFamily="34" charset="0"/>
              </a:rPr>
            </a:br>
            <a:r>
              <a:rPr lang="en-GB" altLang="en-US" sz="2200" dirty="0">
                <a:solidFill>
                  <a:srgbClr val="414042"/>
                </a:solidFill>
                <a:cs typeface="Arial" panose="020B0604020202020204" pitchFamily="34" charset="0"/>
              </a:rPr>
              <a:t>can be helped by thinking in ‘boxes’ when putting</a:t>
            </a:r>
            <a:br>
              <a:rPr lang="en-GB" altLang="en-US" sz="2200" dirty="0">
                <a:solidFill>
                  <a:srgbClr val="414042"/>
                </a:solidFill>
                <a:cs typeface="Arial" panose="020B0604020202020204" pitchFamily="34" charset="0"/>
              </a:rPr>
            </a:br>
            <a:r>
              <a:rPr lang="en-GB" altLang="en-US" sz="2200" dirty="0">
                <a:solidFill>
                  <a:srgbClr val="414042"/>
                </a:solidFill>
                <a:cs typeface="Arial" panose="020B0604020202020204" pitchFamily="34" charset="0"/>
              </a:rPr>
              <a:t>your story together.</a:t>
            </a:r>
          </a:p>
        </p:txBody>
      </p:sp>
      <p:pic>
        <p:nvPicPr>
          <p:cNvPr id="5" name="Picture 4" descr="A picture containing mug&#10;&#10;Description automatically generated">
            <a:extLst>
              <a:ext uri="{FF2B5EF4-FFF2-40B4-BE49-F238E27FC236}">
                <a16:creationId xmlns:a16="http://schemas.microsoft.com/office/drawing/2014/main" id="{7404139E-944B-5A4B-A151-3EF1CACED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2985" y="3529780"/>
            <a:ext cx="2280982" cy="2571798"/>
          </a:xfrm>
          <a:prstGeom prst="rect">
            <a:avLst/>
          </a:prstGeom>
        </p:spPr>
      </p:pic>
    </p:spTree>
    <p:extLst>
      <p:ext uri="{BB962C8B-B14F-4D97-AF65-F5344CB8AC3E}">
        <p14:creationId xmlns:p14="http://schemas.microsoft.com/office/powerpoint/2010/main" val="29567906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06B2847D-FF07-A147-BBA3-2F64546CE827}"/>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Take a simple story – boxing up</a:t>
            </a:r>
          </a:p>
        </p:txBody>
      </p:sp>
      <p:sp>
        <p:nvSpPr>
          <p:cNvPr id="7" name="Text Box 7">
            <a:extLst>
              <a:ext uri="{FF2B5EF4-FFF2-40B4-BE49-F238E27FC236}">
                <a16:creationId xmlns:a16="http://schemas.microsoft.com/office/drawing/2014/main" id="{A855BD52-EC2E-FB47-B8AA-6F4C4710103D}"/>
              </a:ext>
            </a:extLst>
          </p:cNvPr>
          <p:cNvSpPr txBox="1">
            <a:spLocks noChangeArrowheads="1"/>
          </p:cNvSpPr>
          <p:nvPr/>
        </p:nvSpPr>
        <p:spPr bwMode="auto">
          <a:xfrm>
            <a:off x="5623182" y="2796806"/>
            <a:ext cx="5713413" cy="1831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Comic Sans MS" panose="030F0902030302020204" pitchFamily="66" charset="0"/>
              </a:defRPr>
            </a:lvl1pPr>
            <a:lvl2pPr marL="800100" indent="-342900" eaLnBrk="0" hangingPunct="0">
              <a:defRPr>
                <a:solidFill>
                  <a:schemeClr val="tx1"/>
                </a:solidFill>
                <a:latin typeface="Comic Sans MS" panose="030F0902030302020204" pitchFamily="66" charset="0"/>
              </a:defRPr>
            </a:lvl2pPr>
            <a:lvl3pPr marL="1257300" indent="-342900" eaLnBrk="0" hangingPunct="0">
              <a:defRPr>
                <a:solidFill>
                  <a:schemeClr val="tx1"/>
                </a:solidFill>
                <a:latin typeface="Comic Sans MS" panose="030F0902030302020204" pitchFamily="66" charset="0"/>
              </a:defRPr>
            </a:lvl3pPr>
            <a:lvl4pPr marL="1714500" indent="-342900" eaLnBrk="0" hangingPunct="0">
              <a:defRPr>
                <a:solidFill>
                  <a:schemeClr val="tx1"/>
                </a:solidFill>
                <a:latin typeface="Comic Sans MS" panose="030F0902030302020204" pitchFamily="66" charset="0"/>
              </a:defRPr>
            </a:lvl4pPr>
            <a:lvl5pPr marL="2171700" indent="-342900" eaLnBrk="0" hangingPunct="0">
              <a:defRPr>
                <a:solidFill>
                  <a:schemeClr val="tx1"/>
                </a:solidFill>
                <a:latin typeface="Comic Sans MS" panose="030F0902030302020204" pitchFamily="66" charset="0"/>
              </a:defRPr>
            </a:lvl5pPr>
            <a:lvl6pPr marL="2628900" indent="-342900" eaLnBrk="0" fontAlgn="base" hangingPunct="0">
              <a:spcBef>
                <a:spcPct val="0"/>
              </a:spcBef>
              <a:spcAft>
                <a:spcPct val="0"/>
              </a:spcAft>
              <a:defRPr>
                <a:solidFill>
                  <a:schemeClr val="tx1"/>
                </a:solidFill>
                <a:latin typeface="Comic Sans MS" panose="030F0902030302020204" pitchFamily="66" charset="0"/>
              </a:defRPr>
            </a:lvl6pPr>
            <a:lvl7pPr marL="3086100" indent="-342900" eaLnBrk="0" fontAlgn="base" hangingPunct="0">
              <a:spcBef>
                <a:spcPct val="0"/>
              </a:spcBef>
              <a:spcAft>
                <a:spcPct val="0"/>
              </a:spcAft>
              <a:defRPr>
                <a:solidFill>
                  <a:schemeClr val="tx1"/>
                </a:solidFill>
                <a:latin typeface="Comic Sans MS" panose="030F0902030302020204" pitchFamily="66" charset="0"/>
              </a:defRPr>
            </a:lvl7pPr>
            <a:lvl8pPr marL="3543300" indent="-342900" eaLnBrk="0" fontAlgn="base" hangingPunct="0">
              <a:spcBef>
                <a:spcPct val="0"/>
              </a:spcBef>
              <a:spcAft>
                <a:spcPct val="0"/>
              </a:spcAft>
              <a:defRPr>
                <a:solidFill>
                  <a:schemeClr val="tx1"/>
                </a:solidFill>
                <a:latin typeface="Comic Sans MS" panose="030F0902030302020204" pitchFamily="66" charset="0"/>
              </a:defRPr>
            </a:lvl8pPr>
            <a:lvl9pPr marL="4000500" indent="-3429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ts val="1500"/>
              </a:spcBef>
              <a:buFontTx/>
              <a:buAutoNum type="arabicPeriod"/>
            </a:pPr>
            <a:r>
              <a:rPr lang="en-GB" altLang="en-US" sz="2200" dirty="0">
                <a:solidFill>
                  <a:srgbClr val="414042"/>
                </a:solidFill>
              </a:rPr>
              <a:t>Humpty Dumpty sat on a wall.</a:t>
            </a:r>
          </a:p>
          <a:p>
            <a:pPr eaLnBrk="1" hangingPunct="1">
              <a:spcBef>
                <a:spcPts val="1500"/>
              </a:spcBef>
              <a:buFontTx/>
              <a:buAutoNum type="arabicPeriod"/>
            </a:pPr>
            <a:r>
              <a:rPr lang="en-GB" altLang="en-US" sz="2200" dirty="0">
                <a:solidFill>
                  <a:srgbClr val="414042"/>
                </a:solidFill>
              </a:rPr>
              <a:t>Humpty Dumpty fell off the wall.</a:t>
            </a:r>
          </a:p>
          <a:p>
            <a:pPr eaLnBrk="1" hangingPunct="1">
              <a:spcBef>
                <a:spcPts val="1500"/>
              </a:spcBef>
              <a:buFontTx/>
              <a:buAutoNum type="arabicPeriod"/>
            </a:pPr>
            <a:r>
              <a:rPr lang="en-GB" altLang="en-US" sz="2200" dirty="0">
                <a:solidFill>
                  <a:srgbClr val="414042"/>
                </a:solidFill>
              </a:rPr>
              <a:t>He couldn</a:t>
            </a:r>
            <a:r>
              <a:rPr lang="en-GB" altLang="en-US" sz="2200" dirty="0">
                <a:solidFill>
                  <a:srgbClr val="414042"/>
                </a:solidFill>
                <a:latin typeface="VTKS BEAUTY"/>
              </a:rPr>
              <a:t>’</a:t>
            </a:r>
            <a:r>
              <a:rPr lang="en-GB" altLang="en-US" sz="2200" dirty="0">
                <a:solidFill>
                  <a:srgbClr val="414042"/>
                </a:solidFill>
              </a:rPr>
              <a:t>t be saved, even by all the King</a:t>
            </a:r>
            <a:r>
              <a:rPr lang="en-GB" altLang="en-US" sz="2200" dirty="0">
                <a:solidFill>
                  <a:srgbClr val="414042"/>
                </a:solidFill>
                <a:latin typeface="VTKS BEAUTY"/>
              </a:rPr>
              <a:t>’</a:t>
            </a:r>
            <a:r>
              <a:rPr lang="en-GB" altLang="en-US" sz="2200" dirty="0">
                <a:solidFill>
                  <a:srgbClr val="414042"/>
                </a:solidFill>
              </a:rPr>
              <a:t>s horses and all the King</a:t>
            </a:r>
            <a:r>
              <a:rPr lang="en-GB" altLang="en-US" sz="2200" dirty="0">
                <a:solidFill>
                  <a:srgbClr val="414042"/>
                </a:solidFill>
                <a:latin typeface="VTKS BEAUTY"/>
              </a:rPr>
              <a:t>’</a:t>
            </a:r>
            <a:r>
              <a:rPr lang="en-GB" altLang="en-US" sz="2200" dirty="0">
                <a:solidFill>
                  <a:srgbClr val="414042"/>
                </a:solidFill>
              </a:rPr>
              <a:t>s men.</a:t>
            </a:r>
          </a:p>
        </p:txBody>
      </p:sp>
      <p:pic>
        <p:nvPicPr>
          <p:cNvPr id="8" name="Picture 7" descr="A picture containing sky, decorated&#10;&#10;Description automatically generated">
            <a:extLst>
              <a:ext uri="{FF2B5EF4-FFF2-40B4-BE49-F238E27FC236}">
                <a16:creationId xmlns:a16="http://schemas.microsoft.com/office/drawing/2014/main" id="{BB767D7A-CAD6-5C41-AF16-B7DDD25C76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80006" y="1641987"/>
            <a:ext cx="3843991" cy="4140910"/>
          </a:xfrm>
          <a:prstGeom prst="rect">
            <a:avLst/>
          </a:prstGeom>
        </p:spPr>
      </p:pic>
    </p:spTree>
    <p:extLst>
      <p:ext uri="{BB962C8B-B14F-4D97-AF65-F5344CB8AC3E}">
        <p14:creationId xmlns:p14="http://schemas.microsoft.com/office/powerpoint/2010/main" val="8452292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2604961"/>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3435730"/>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AB185601-7087-934D-A23D-EF6322EB0B39}"/>
              </a:ext>
            </a:extLst>
          </p:cNvPr>
          <p:cNvSpPr/>
          <p:nvPr/>
        </p:nvSpPr>
        <p:spPr>
          <a:xfrm>
            <a:off x="666981" y="661380"/>
            <a:ext cx="2400684" cy="145255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136525" lvl="0" indent="-39688">
              <a:spcBef>
                <a:spcPts val="500"/>
              </a:spcBef>
              <a:tabLst>
                <a:tab pos="87313"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4029336" y="3782059"/>
            <a:ext cx="7125488" cy="267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0070C0"/>
                </a:solidFill>
                <a:latin typeface="Comic Sans MS" panose="030F0902030302020204" pitchFamily="66" charset="0"/>
              </a:rPr>
              <a:t>Box 1</a:t>
            </a:r>
            <a:br>
              <a:rPr lang="en-GB" altLang="en-US" sz="2000" b="1" dirty="0">
                <a:solidFill>
                  <a:srgbClr val="0070C0"/>
                </a:solidFill>
                <a:latin typeface="Comic Sans MS" panose="030F0902030302020204" pitchFamily="66" charset="0"/>
              </a:rPr>
            </a:br>
            <a:r>
              <a:rPr lang="en-GB" altLang="en-US" sz="1900" dirty="0">
                <a:solidFill>
                  <a:srgbClr val="414042"/>
                </a:solidFill>
                <a:latin typeface="Comic Sans MS" panose="030F0902030302020204" pitchFamily="66" charset="0"/>
              </a:rPr>
              <a:t>The sun beat down and the soldiers secretively wiped their foreheads. Humpty Dumpty sat on the wall, gazing pompously down on the uniformed troops as they stood in ranks before him. He felt on top of the world. Life was great. </a:t>
            </a:r>
            <a:r>
              <a:rPr lang="en-GB" altLang="en-US" sz="1900" b="1" i="1" dirty="0">
                <a:solidFill>
                  <a:srgbClr val="414042"/>
                </a:solidFill>
                <a:latin typeface="Comic Sans MS" panose="030F0902030302020204" pitchFamily="66" charset="0"/>
              </a:rPr>
              <a:t>He</a:t>
            </a:r>
            <a:r>
              <a:rPr lang="en-GB" altLang="en-US" sz="1900" dirty="0">
                <a:solidFill>
                  <a:srgbClr val="414042"/>
                </a:solidFill>
                <a:latin typeface="Comic Sans MS" panose="030F0902030302020204" pitchFamily="66" charset="0"/>
              </a:rPr>
              <a:t> was great. He was TOP EGG. Power filled him with confidence and he leaned forward. Punching the air with his clenched fist, he shouted “YES!” in a loud voice.</a:t>
            </a:r>
          </a:p>
        </p:txBody>
      </p:sp>
      <p:sp>
        <p:nvSpPr>
          <p:cNvPr id="12" name="AutoShape 12">
            <a:extLst>
              <a:ext uri="{FF2B5EF4-FFF2-40B4-BE49-F238E27FC236}">
                <a16:creationId xmlns:a16="http://schemas.microsoft.com/office/drawing/2014/main" id="{1699B41A-0E3A-8C45-8FAF-0048BEB54833}"/>
              </a:ext>
            </a:extLst>
          </p:cNvPr>
          <p:cNvSpPr>
            <a:spLocks noChangeArrowheads="1"/>
          </p:cNvSpPr>
          <p:nvPr/>
        </p:nvSpPr>
        <p:spPr bwMode="auto">
          <a:xfrm>
            <a:off x="4001315" y="945245"/>
            <a:ext cx="7300258" cy="2672550"/>
          </a:xfrm>
          <a:prstGeom prst="wedgeRoundRectCallout">
            <a:avLst>
              <a:gd name="adj1" fmla="val -46382"/>
              <a:gd name="adj2" fmla="val -65433"/>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i="1" dirty="0">
                <a:solidFill>
                  <a:srgbClr val="414042"/>
                </a:solidFill>
              </a:rPr>
              <a:t>Let me show you how I would write this story. I am going to write one paragraph for each box, starting with Humpty on the wall. I want to make him seem full of his own importance so that it will sound funnier when he falls off. I also want it to be very hot </a:t>
            </a:r>
            <a:r>
              <a:rPr lang="en-GB" altLang="en-US" i="1" dirty="0">
                <a:solidFill>
                  <a:srgbClr val="414042"/>
                </a:solidFill>
                <a:latin typeface="VTKS BEAUTY" pitchFamily="2" charset="0"/>
              </a:rPr>
              <a:t>–</a:t>
            </a:r>
            <a:r>
              <a:rPr lang="en-GB" altLang="en-US" i="1" dirty="0">
                <a:solidFill>
                  <a:srgbClr val="414042"/>
                </a:solidFill>
              </a:rPr>
              <a:t> you will see why in a minute </a:t>
            </a:r>
            <a:r>
              <a:rPr lang="en-GB" altLang="en-US" i="1" dirty="0">
                <a:solidFill>
                  <a:srgbClr val="414042"/>
                </a:solidFill>
                <a:latin typeface="VTKS BEAUTY" pitchFamily="2" charset="0"/>
              </a:rPr>
              <a:t>–</a:t>
            </a:r>
            <a:r>
              <a:rPr lang="en-GB" altLang="en-US" i="1" dirty="0">
                <a:solidFill>
                  <a:srgbClr val="414042"/>
                </a:solidFill>
              </a:rPr>
              <a:t> but I am not going to just say </a:t>
            </a:r>
            <a:r>
              <a:rPr lang="en-GB" altLang="en-US" i="1" dirty="0">
                <a:solidFill>
                  <a:srgbClr val="414042"/>
                </a:solidFill>
                <a:latin typeface="VTKS BEAUTY" pitchFamily="2" charset="0"/>
              </a:rPr>
              <a:t>‘</a:t>
            </a:r>
            <a:r>
              <a:rPr lang="en-GB" altLang="en-US" b="1" i="1" dirty="0">
                <a:solidFill>
                  <a:srgbClr val="414042"/>
                </a:solidFill>
              </a:rPr>
              <a:t>It was hot</a:t>
            </a:r>
            <a:r>
              <a:rPr lang="en-GB" altLang="en-US" i="1" dirty="0">
                <a:solidFill>
                  <a:srgbClr val="414042"/>
                </a:solidFill>
                <a:latin typeface="VTKS BEAUTY" pitchFamily="2" charset="0"/>
              </a:rPr>
              <a:t>’</a:t>
            </a:r>
            <a:r>
              <a:rPr lang="en-GB" altLang="en-US" i="1" dirty="0">
                <a:solidFill>
                  <a:srgbClr val="414042"/>
                </a:solidFill>
              </a:rPr>
              <a:t>. I need to show you, my readers, that it was hot. I will start with </a:t>
            </a:r>
            <a:r>
              <a:rPr lang="en-GB" altLang="en-US" i="1" dirty="0">
                <a:solidFill>
                  <a:srgbClr val="414042"/>
                </a:solidFill>
                <a:latin typeface="VTKS BEAUTY" pitchFamily="2" charset="0"/>
              </a:rPr>
              <a:t>‘</a:t>
            </a:r>
            <a:r>
              <a:rPr lang="en-GB" altLang="en-US" b="1" i="1" dirty="0">
                <a:solidFill>
                  <a:srgbClr val="414042"/>
                </a:solidFill>
              </a:rPr>
              <a:t>The sun beat down</a:t>
            </a:r>
            <a:r>
              <a:rPr lang="en-GB" altLang="en-US" i="1" dirty="0">
                <a:solidFill>
                  <a:srgbClr val="414042"/>
                </a:solidFill>
                <a:latin typeface="VTKS BEAUTY" pitchFamily="2" charset="0"/>
              </a:rPr>
              <a:t>…’</a:t>
            </a:r>
            <a:r>
              <a:rPr lang="en-GB" altLang="en-US" i="1" dirty="0">
                <a:solidFill>
                  <a:srgbClr val="414042"/>
                </a:solidFill>
              </a:rPr>
              <a:t> then I will say </a:t>
            </a:r>
            <a:r>
              <a:rPr lang="en-GB" altLang="en-US" i="1" dirty="0">
                <a:solidFill>
                  <a:srgbClr val="414042"/>
                </a:solidFill>
                <a:latin typeface="VTKS BEAUTY" pitchFamily="2" charset="0"/>
              </a:rPr>
              <a:t>‘</a:t>
            </a:r>
            <a:r>
              <a:rPr lang="en-GB" altLang="en-US" b="1" i="1" dirty="0">
                <a:solidFill>
                  <a:srgbClr val="414042"/>
                </a:solidFill>
              </a:rPr>
              <a:t>the soldiers wiped their foreheads</a:t>
            </a:r>
            <a:r>
              <a:rPr lang="en-GB" altLang="en-US" i="1" dirty="0">
                <a:solidFill>
                  <a:srgbClr val="414042"/>
                </a:solidFill>
                <a:latin typeface="VTKS BEAUTY" pitchFamily="2" charset="0"/>
              </a:rPr>
              <a:t>’</a:t>
            </a:r>
            <a:r>
              <a:rPr lang="en-GB" altLang="en-US" i="1" dirty="0">
                <a:solidFill>
                  <a:srgbClr val="414042"/>
                </a:solidFill>
              </a:rPr>
              <a:t>. Why would they do that?</a:t>
            </a:r>
          </a:p>
        </p:txBody>
      </p:sp>
    </p:spTree>
    <p:extLst>
      <p:ext uri="{BB962C8B-B14F-4D97-AF65-F5344CB8AC3E}">
        <p14:creationId xmlns:p14="http://schemas.microsoft.com/office/powerpoint/2010/main" val="35730870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933478"/>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4177072" y="3511193"/>
            <a:ext cx="6795730" cy="297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0070C0"/>
                </a:solidFill>
                <a:latin typeface="Comic Sans MS" panose="030F0902030302020204" pitchFamily="66" charset="0"/>
              </a:rPr>
              <a:t>Box 1</a:t>
            </a:r>
            <a:br>
              <a:rPr lang="en-GB" altLang="en-US" sz="2000" b="1" dirty="0">
                <a:solidFill>
                  <a:srgbClr val="0070C0"/>
                </a:solidFill>
                <a:latin typeface="Comic Sans MS" panose="030F0902030302020204" pitchFamily="66" charset="0"/>
              </a:rPr>
            </a:br>
            <a:r>
              <a:rPr lang="en-GB" altLang="en-US" sz="1900" dirty="0">
                <a:solidFill>
                  <a:srgbClr val="414042"/>
                </a:solidFill>
                <a:latin typeface="Comic Sans MS" panose="030F0902030302020204" pitchFamily="66" charset="0"/>
              </a:rPr>
              <a:t>The sun beat down and the soldiers secretively wiped their foreheads. Humpty Dumpty sat on the wall, gazing pompously down on the uniformed troops as they stood in ranks before him. He felt on top of the world. Life was great. </a:t>
            </a:r>
            <a:r>
              <a:rPr lang="en-GB" altLang="en-US" sz="1900" b="1" i="1" dirty="0">
                <a:solidFill>
                  <a:srgbClr val="414042"/>
                </a:solidFill>
                <a:latin typeface="Comic Sans MS" panose="030F0902030302020204" pitchFamily="66" charset="0"/>
              </a:rPr>
              <a:t>He</a:t>
            </a:r>
            <a:r>
              <a:rPr lang="en-GB" altLang="en-US" sz="1900" dirty="0">
                <a:solidFill>
                  <a:srgbClr val="414042"/>
                </a:solidFill>
                <a:latin typeface="Comic Sans MS" panose="030F0902030302020204" pitchFamily="66" charset="0"/>
              </a:rPr>
              <a:t> was great. He was TOP EGG. Power filled him with confidence and he leaned forward. Punching the air with his clenched fist, he shouted “YES!” in a loud voice.</a:t>
            </a:r>
          </a:p>
        </p:txBody>
      </p:sp>
      <p:sp>
        <p:nvSpPr>
          <p:cNvPr id="11" name="AutoShape 9">
            <a:extLst>
              <a:ext uri="{FF2B5EF4-FFF2-40B4-BE49-F238E27FC236}">
                <a16:creationId xmlns:a16="http://schemas.microsoft.com/office/drawing/2014/main" id="{B28AB18F-5EE6-3C4E-BDBE-CDCD28BBF957}"/>
              </a:ext>
            </a:extLst>
          </p:cNvPr>
          <p:cNvSpPr>
            <a:spLocks noChangeArrowheads="1"/>
          </p:cNvSpPr>
          <p:nvPr/>
        </p:nvSpPr>
        <p:spPr bwMode="auto">
          <a:xfrm>
            <a:off x="4177072" y="1305502"/>
            <a:ext cx="6707489" cy="1928502"/>
          </a:xfrm>
          <a:prstGeom prst="wedgeRoundRectCallout">
            <a:avLst>
              <a:gd name="adj1" fmla="val -39493"/>
              <a:gd name="adj2" fmla="val -80835"/>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lnSpc>
                <a:spcPct val="120000"/>
              </a:lnSpc>
            </a:pPr>
            <a:r>
              <a:rPr lang="en-GB" altLang="en-US" i="1" dirty="0">
                <a:solidFill>
                  <a:srgbClr val="414042"/>
                </a:solidFill>
              </a:rPr>
              <a:t>In the next paragraph, Humpty is going to fall off,</a:t>
            </a:r>
            <a:br>
              <a:rPr lang="en-GB" altLang="en-US" i="1" dirty="0">
                <a:solidFill>
                  <a:srgbClr val="414042"/>
                </a:solidFill>
              </a:rPr>
            </a:br>
            <a:r>
              <a:rPr lang="en-GB" altLang="en-US" i="1" dirty="0">
                <a:solidFill>
                  <a:srgbClr val="414042"/>
                </a:solidFill>
              </a:rPr>
              <a:t>so I need to include something to lead up to that.</a:t>
            </a:r>
            <a:br>
              <a:rPr lang="en-GB" altLang="en-US" i="1" dirty="0">
                <a:solidFill>
                  <a:srgbClr val="414042"/>
                </a:solidFill>
              </a:rPr>
            </a:br>
            <a:r>
              <a:rPr lang="en-GB" altLang="en-US" i="1" dirty="0">
                <a:solidFill>
                  <a:srgbClr val="414042"/>
                </a:solidFill>
              </a:rPr>
              <a:t>I know </a:t>
            </a:r>
            <a:r>
              <a:rPr lang="en-GB" altLang="en-US" i="1" dirty="0">
                <a:solidFill>
                  <a:srgbClr val="414042"/>
                </a:solidFill>
                <a:latin typeface="VTKS BEAUTY" pitchFamily="2" charset="0"/>
              </a:rPr>
              <a:t>–</a:t>
            </a:r>
            <a:r>
              <a:rPr lang="en-GB" altLang="en-US" i="1" dirty="0">
                <a:solidFill>
                  <a:srgbClr val="414042"/>
                </a:solidFill>
              </a:rPr>
              <a:t> he has punched the air, so perhaps that has caused him to wobble a bit. Let</a:t>
            </a:r>
            <a:r>
              <a:rPr lang="en-GB" altLang="en-US" i="1" dirty="0">
                <a:solidFill>
                  <a:srgbClr val="414042"/>
                </a:solidFill>
                <a:latin typeface="VTKS BEAUTY" pitchFamily="2" charset="0"/>
              </a:rPr>
              <a:t>’</a:t>
            </a:r>
            <a:r>
              <a:rPr lang="en-GB" altLang="en-US" i="1" dirty="0">
                <a:solidFill>
                  <a:srgbClr val="414042"/>
                </a:solidFill>
              </a:rPr>
              <a:t>s read it back</a:t>
            </a:r>
            <a:br>
              <a:rPr lang="en-GB" altLang="en-US" i="1" dirty="0">
                <a:solidFill>
                  <a:srgbClr val="414042"/>
                </a:solidFill>
              </a:rPr>
            </a:br>
            <a:r>
              <a:rPr lang="en-GB" altLang="en-US" i="1" dirty="0">
                <a:solidFill>
                  <a:srgbClr val="414042"/>
                </a:solidFill>
              </a:rPr>
              <a:t>together and see where it can go next.</a:t>
            </a:r>
          </a:p>
        </p:txBody>
      </p:sp>
    </p:spTree>
    <p:extLst>
      <p:ext uri="{BB962C8B-B14F-4D97-AF65-F5344CB8AC3E}">
        <p14:creationId xmlns:p14="http://schemas.microsoft.com/office/powerpoint/2010/main" val="1229892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993009"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4987160" y="725418"/>
            <a:ext cx="6285264" cy="5524308"/>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900"/>
              </a:spcBef>
              <a:buNone/>
            </a:pPr>
            <a:r>
              <a:rPr lang="en-US" altLang="en-US" sz="160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section of the text is encountered.</a:t>
            </a:r>
          </a:p>
          <a:p>
            <a:pPr indent="0">
              <a:spcBef>
                <a:spcPts val="900"/>
              </a:spcBef>
              <a:buNone/>
            </a:pPr>
            <a:r>
              <a:rPr lang="en-US" altLang="en-US" sz="1600" dirty="0">
                <a:solidFill>
                  <a:srgbClr val="414042"/>
                </a:solidFill>
                <a:ea typeface="Microsoft YaHei" panose="020B0503020204020204" pitchFamily="34" charset="-122"/>
              </a:rPr>
              <a:t>There are many opportunities for the teaching of reading and writing skills based on different narrative approaches within the context of this classic story. </a:t>
            </a:r>
          </a:p>
          <a:p>
            <a:pPr indent="0">
              <a:spcBef>
                <a:spcPts val="900"/>
              </a:spcBef>
              <a:buNone/>
            </a:pPr>
            <a:r>
              <a:rPr lang="en-US" altLang="en-US" sz="160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900"/>
              </a:spcBef>
              <a:buNone/>
            </a:pPr>
            <a:r>
              <a:rPr lang="en-US" altLang="en-US" sz="16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900"/>
              </a:spcBef>
              <a:buNone/>
            </a:pPr>
            <a:r>
              <a:rPr lang="en-US" altLang="en-US" sz="1600" dirty="0">
                <a:solidFill>
                  <a:srgbClr val="414042"/>
                </a:solidFill>
                <a:ea typeface="Microsoft YaHei" panose="020B0503020204020204" pitchFamily="34" charset="-122"/>
              </a:rPr>
              <a:t>The opportunity to teach narrative writing focuses on writing sections of the legend of Robin Hood. It also includes possible modelled writes for the teacher to use in the classroom.</a:t>
            </a:r>
          </a:p>
          <a:p>
            <a:pPr indent="0">
              <a:spcBef>
                <a:spcPts val="900"/>
              </a:spcBef>
              <a:buNone/>
            </a:pPr>
            <a:r>
              <a:rPr lang="en-US" altLang="en-US" sz="16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4437502" y="3883804"/>
            <a:ext cx="6853797" cy="297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0070C0"/>
                </a:solidFill>
                <a:latin typeface="Comic Sans MS" panose="030F0902030302020204" pitchFamily="66" charset="0"/>
              </a:rPr>
              <a:t>Box 2</a:t>
            </a:r>
            <a:br>
              <a:rPr lang="en-GB" altLang="en-US" sz="2000" b="1" dirty="0">
                <a:solidFill>
                  <a:srgbClr val="0070C0"/>
                </a:solidFill>
                <a:latin typeface="Comic Sans MS" panose="030F0902030302020204" pitchFamily="66" charset="0"/>
              </a:rPr>
            </a:br>
            <a:r>
              <a:rPr lang="en-GB" altLang="en-US" sz="1900" dirty="0">
                <a:solidFill>
                  <a:srgbClr val="414042"/>
                </a:solidFill>
                <a:latin typeface="Comic Sans MS" panose="030F0902030302020204" pitchFamily="66" charset="0"/>
              </a:rPr>
              <a:t>Suddenly, his rounded body began to vibrate. He quivered. He trembled and he shuddered. Humpty tried his best to stop the wobble but it was too late. He toppled and fell from his lofty position on the wall. Splat! His shell shattered and its contents oozed gradually out on to the hot stones, a yellow yolk glistening in the middle. </a:t>
            </a:r>
          </a:p>
        </p:txBody>
      </p:sp>
      <p:pic>
        <p:nvPicPr>
          <p:cNvPr id="10" name="Picture 9" descr="A picture containing sky, decorated&#10;&#10;Description automatically generated">
            <a:extLst>
              <a:ext uri="{FF2B5EF4-FFF2-40B4-BE49-F238E27FC236}">
                <a16:creationId xmlns:a16="http://schemas.microsoft.com/office/drawing/2014/main" id="{E2A71035-EBD5-D44F-8601-506ACAE86D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7008" y="3914521"/>
            <a:ext cx="2808370" cy="2013104"/>
          </a:xfrm>
          <a:prstGeom prst="rect">
            <a:avLst/>
          </a:prstGeom>
        </p:spPr>
      </p:pic>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AutoShape 9">
            <a:extLst>
              <a:ext uri="{FF2B5EF4-FFF2-40B4-BE49-F238E27FC236}">
                <a16:creationId xmlns:a16="http://schemas.microsoft.com/office/drawing/2014/main" id="{04D5465F-8B37-2743-A394-F1079C556563}"/>
              </a:ext>
            </a:extLst>
          </p:cNvPr>
          <p:cNvSpPr>
            <a:spLocks noChangeArrowheads="1"/>
          </p:cNvSpPr>
          <p:nvPr/>
        </p:nvSpPr>
        <p:spPr bwMode="auto">
          <a:xfrm>
            <a:off x="4466332" y="1207269"/>
            <a:ext cx="6824967" cy="2501502"/>
          </a:xfrm>
          <a:prstGeom prst="wedgeRoundRectCallout">
            <a:avLst>
              <a:gd name="adj1" fmla="val -41379"/>
              <a:gd name="adj2" fmla="val -71929"/>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i="1" dirty="0">
                <a:solidFill>
                  <a:srgbClr val="414042"/>
                </a:solidFill>
              </a:rPr>
              <a:t>Now I need to demonstrate that Humpty is in danger of falling off but not quite there yet. He is an egg, so he has a rounded body. He is also an egg so I need to consider what will happen if he does fall off. Does he have a soft landing, or will he be damaged beyond repair? I also need to show that he wasn</a:t>
            </a:r>
            <a:r>
              <a:rPr lang="en-GB" altLang="en-US" i="1" dirty="0">
                <a:solidFill>
                  <a:srgbClr val="414042"/>
                </a:solidFill>
                <a:latin typeface="VTKS BEAUTY" pitchFamily="2" charset="0"/>
              </a:rPr>
              <a:t>’</a:t>
            </a:r>
            <a:r>
              <a:rPr lang="en-GB" altLang="en-US" i="1" dirty="0">
                <a:solidFill>
                  <a:srgbClr val="414042"/>
                </a:solidFill>
              </a:rPr>
              <a:t>t expecting to fall, so I will use the word </a:t>
            </a:r>
            <a:r>
              <a:rPr lang="en-GB" altLang="en-US" i="1" dirty="0">
                <a:solidFill>
                  <a:srgbClr val="414042"/>
                </a:solidFill>
                <a:latin typeface="VTKS BEAUTY" pitchFamily="2" charset="0"/>
              </a:rPr>
              <a:t>‘</a:t>
            </a:r>
            <a:r>
              <a:rPr lang="en-GB" altLang="en-US" b="1" i="1" dirty="0">
                <a:solidFill>
                  <a:srgbClr val="0070C0"/>
                </a:solidFill>
              </a:rPr>
              <a:t>Suddenly</a:t>
            </a:r>
            <a:r>
              <a:rPr lang="en-GB" altLang="en-US" i="1" dirty="0">
                <a:solidFill>
                  <a:srgbClr val="414042"/>
                </a:solidFill>
                <a:latin typeface="VTKS BEAUTY" pitchFamily="2" charset="0"/>
              </a:rPr>
              <a:t>’</a:t>
            </a:r>
            <a:r>
              <a:rPr lang="en-GB" altLang="en-US" i="1" dirty="0">
                <a:solidFill>
                  <a:srgbClr val="414042"/>
                </a:solidFill>
              </a:rPr>
              <a:t> to show it was unexpected.</a:t>
            </a:r>
          </a:p>
        </p:txBody>
      </p:sp>
    </p:spTree>
    <p:extLst>
      <p:ext uri="{BB962C8B-B14F-4D97-AF65-F5344CB8AC3E}">
        <p14:creationId xmlns:p14="http://schemas.microsoft.com/office/powerpoint/2010/main" val="41537618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4437503" y="4045035"/>
            <a:ext cx="6368150" cy="2196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0070C0"/>
                </a:solidFill>
                <a:latin typeface="Comic Sans MS" panose="030F0902030302020204" pitchFamily="66" charset="0"/>
              </a:rPr>
              <a:t>Box 3</a:t>
            </a:r>
            <a:br>
              <a:rPr lang="en-GB" altLang="en-US" sz="2000" b="1" dirty="0">
                <a:solidFill>
                  <a:srgbClr val="0070C0"/>
                </a:solidFill>
                <a:latin typeface="Comic Sans MS" panose="030F0902030302020204" pitchFamily="66" charset="0"/>
              </a:rPr>
            </a:br>
            <a:r>
              <a:rPr lang="en-GB" altLang="en-US" sz="1900" dirty="0">
                <a:solidFill>
                  <a:srgbClr val="414042"/>
                </a:solidFill>
                <a:latin typeface="Comic Sans MS" panose="030F0902030302020204" pitchFamily="66" charset="0"/>
              </a:rPr>
              <a:t>Cautiously, the soldiers moved forward and approached the wall. They huddled around the rapidly frying egg. They looked at each other in shocked silence. There was nothing they could do to put Humpty together again.</a:t>
            </a:r>
          </a:p>
        </p:txBody>
      </p:sp>
      <p:pic>
        <p:nvPicPr>
          <p:cNvPr id="10" name="Picture 9" descr="A picture containing sky, decorated&#10;&#10;Description automatically generated">
            <a:extLst>
              <a:ext uri="{FF2B5EF4-FFF2-40B4-BE49-F238E27FC236}">
                <a16:creationId xmlns:a16="http://schemas.microsoft.com/office/drawing/2014/main" id="{E2A71035-EBD5-D44F-8601-506ACAE86DE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7008" y="3914521"/>
            <a:ext cx="2808370" cy="2013104"/>
          </a:xfrm>
          <a:prstGeom prst="rect">
            <a:avLst/>
          </a:prstGeom>
        </p:spPr>
      </p:pic>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AutoShape 9">
            <a:extLst>
              <a:ext uri="{FF2B5EF4-FFF2-40B4-BE49-F238E27FC236}">
                <a16:creationId xmlns:a16="http://schemas.microsoft.com/office/drawing/2014/main" id="{7C85650D-8AEA-6F4D-B3A0-7D3E94396479}"/>
              </a:ext>
            </a:extLst>
          </p:cNvPr>
          <p:cNvSpPr>
            <a:spLocks noChangeArrowheads="1"/>
          </p:cNvSpPr>
          <p:nvPr/>
        </p:nvSpPr>
        <p:spPr bwMode="auto">
          <a:xfrm>
            <a:off x="4365110" y="1326768"/>
            <a:ext cx="6696182" cy="2453924"/>
          </a:xfrm>
          <a:prstGeom prst="wedgeRoundRectCallout">
            <a:avLst>
              <a:gd name="adj1" fmla="val -40357"/>
              <a:gd name="adj2" fmla="val -66997"/>
              <a:gd name="adj3" fmla="val 16667"/>
            </a:avLst>
          </a:prstGeom>
          <a:solidFill>
            <a:schemeClr val="bg1"/>
          </a:solidFill>
          <a:ln w="38100">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2000" i="1" dirty="0">
                <a:solidFill>
                  <a:srgbClr val="414042"/>
                </a:solidFill>
              </a:rPr>
              <a:t>How do I want the soldiers to feel? I bet they</a:t>
            </a:r>
            <a:br>
              <a:rPr lang="en-GB" altLang="en-US" sz="2000" i="1" dirty="0">
                <a:solidFill>
                  <a:srgbClr val="414042"/>
                </a:solidFill>
              </a:rPr>
            </a:br>
            <a:r>
              <a:rPr lang="en-GB" altLang="en-US" sz="2000" i="1" dirty="0">
                <a:solidFill>
                  <a:srgbClr val="414042"/>
                </a:solidFill>
              </a:rPr>
              <a:t>didn</a:t>
            </a:r>
            <a:r>
              <a:rPr lang="en-GB" altLang="en-US" sz="2000" i="1" dirty="0">
                <a:solidFill>
                  <a:srgbClr val="414042"/>
                </a:solidFill>
                <a:latin typeface="VTKS BEAUTY" pitchFamily="2" charset="0"/>
              </a:rPr>
              <a:t>’</a:t>
            </a:r>
            <a:r>
              <a:rPr lang="en-GB" altLang="en-US" sz="2000" i="1" dirty="0">
                <a:solidFill>
                  <a:srgbClr val="414042"/>
                </a:solidFill>
              </a:rPr>
              <a:t>t like him because he was arrogant and thought he was better than them, but they will probably want to try to save him because it is their duty.</a:t>
            </a:r>
            <a:br>
              <a:rPr lang="en-GB" altLang="en-US" sz="2000" i="1" dirty="0">
                <a:solidFill>
                  <a:srgbClr val="414042"/>
                </a:solidFill>
              </a:rPr>
            </a:br>
            <a:r>
              <a:rPr lang="en-GB" altLang="en-US" sz="2000" i="1" dirty="0">
                <a:solidFill>
                  <a:srgbClr val="414042"/>
                </a:solidFill>
              </a:rPr>
              <a:t>We know how this ends, don</a:t>
            </a:r>
            <a:r>
              <a:rPr lang="en-GB" altLang="en-US" sz="2000" i="1" dirty="0">
                <a:solidFill>
                  <a:srgbClr val="414042"/>
                </a:solidFill>
                <a:latin typeface="VTKS BEAUTY" pitchFamily="2" charset="0"/>
              </a:rPr>
              <a:t>’</a:t>
            </a:r>
            <a:r>
              <a:rPr lang="en-GB" altLang="en-US" sz="2000" i="1" dirty="0">
                <a:solidFill>
                  <a:srgbClr val="414042"/>
                </a:solidFill>
              </a:rPr>
              <a:t>t we? </a:t>
            </a:r>
          </a:p>
        </p:txBody>
      </p:sp>
    </p:spTree>
    <p:extLst>
      <p:ext uri="{BB962C8B-B14F-4D97-AF65-F5344CB8AC3E}">
        <p14:creationId xmlns:p14="http://schemas.microsoft.com/office/powerpoint/2010/main" val="9637448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BCCA7381-9A9E-924E-A8A3-997C7EF71EAE}"/>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Take a simple story – boxing up – Your turn</a:t>
            </a:r>
          </a:p>
        </p:txBody>
      </p:sp>
      <p:sp>
        <p:nvSpPr>
          <p:cNvPr id="17" name="Text Box 6">
            <a:extLst>
              <a:ext uri="{FF2B5EF4-FFF2-40B4-BE49-F238E27FC236}">
                <a16:creationId xmlns:a16="http://schemas.microsoft.com/office/drawing/2014/main" id="{F7735C2C-94E3-044D-8DEA-96828DF5CBFE}"/>
              </a:ext>
            </a:extLst>
          </p:cNvPr>
          <p:cNvSpPr txBox="1">
            <a:spLocks noChangeArrowheads="1"/>
          </p:cNvSpPr>
          <p:nvPr/>
        </p:nvSpPr>
        <p:spPr bwMode="auto">
          <a:xfrm>
            <a:off x="1031723" y="1355823"/>
            <a:ext cx="9626446" cy="1456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dirty="0">
                <a:solidFill>
                  <a:srgbClr val="414042"/>
                </a:solidFill>
                <a:latin typeface="Comic Sans MS" panose="030F0902030302020204" pitchFamily="66" charset="0"/>
              </a:rPr>
              <a:t>Boxing story segments in this way gives you a plan for your writing so practise doing it with another story you know. You could use one of the suggestions below, or you can make up your own. You will use this boxing up strategy to write your own story linked to Robin Hood.</a:t>
            </a:r>
          </a:p>
        </p:txBody>
      </p:sp>
      <p:sp>
        <p:nvSpPr>
          <p:cNvPr id="18" name="Text Box 9">
            <a:extLst>
              <a:ext uri="{FF2B5EF4-FFF2-40B4-BE49-F238E27FC236}">
                <a16:creationId xmlns:a16="http://schemas.microsoft.com/office/drawing/2014/main" id="{78D80A9D-64E4-FC41-85ED-F21C306AD8AE}"/>
              </a:ext>
            </a:extLst>
          </p:cNvPr>
          <p:cNvSpPr txBox="1">
            <a:spLocks noChangeArrowheads="1"/>
          </p:cNvSpPr>
          <p:nvPr/>
        </p:nvSpPr>
        <p:spPr bwMode="auto">
          <a:xfrm>
            <a:off x="0" y="3094909"/>
            <a:ext cx="12191999"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b="1" dirty="0">
                <a:solidFill>
                  <a:srgbClr val="0070C0"/>
                </a:solidFill>
                <a:latin typeface="Comic Sans MS" panose="030F0902030302020204" pitchFamily="66" charset="0"/>
              </a:rPr>
              <a:t>The Three Little Pigs</a:t>
            </a:r>
          </a:p>
          <a:p>
            <a:pPr algn="ctr">
              <a:spcBef>
                <a:spcPct val="50000"/>
              </a:spcBef>
            </a:pPr>
            <a:r>
              <a:rPr lang="en-GB" altLang="en-US" sz="2500" b="1" dirty="0">
                <a:solidFill>
                  <a:srgbClr val="0070C0"/>
                </a:solidFill>
                <a:latin typeface="Comic Sans MS" panose="030F0902030302020204" pitchFamily="66" charset="0"/>
              </a:rPr>
              <a:t>Jack and Jill</a:t>
            </a:r>
          </a:p>
          <a:p>
            <a:pPr algn="ctr">
              <a:spcBef>
                <a:spcPct val="50000"/>
              </a:spcBef>
            </a:pPr>
            <a:r>
              <a:rPr lang="en-GB" altLang="en-US" sz="2500" b="1" dirty="0">
                <a:solidFill>
                  <a:srgbClr val="0070C0"/>
                </a:solidFill>
                <a:latin typeface="Comic Sans MS" panose="030F0902030302020204" pitchFamily="66" charset="0"/>
              </a:rPr>
              <a:t>Goldilocks and the Three Bears</a:t>
            </a:r>
          </a:p>
          <a:p>
            <a:pPr algn="ctr">
              <a:spcBef>
                <a:spcPct val="50000"/>
              </a:spcBef>
            </a:pPr>
            <a:r>
              <a:rPr lang="en-GB" altLang="en-US" sz="2500" b="1" dirty="0">
                <a:solidFill>
                  <a:srgbClr val="0070C0"/>
                </a:solidFill>
                <a:latin typeface="Comic Sans MS" panose="030F0902030302020204" pitchFamily="66" charset="0"/>
              </a:rPr>
              <a:t>Cinderella</a:t>
            </a:r>
          </a:p>
          <a:p>
            <a:pPr algn="ctr">
              <a:spcBef>
                <a:spcPct val="50000"/>
              </a:spcBef>
            </a:pPr>
            <a:r>
              <a:rPr lang="en-GB" altLang="en-US" sz="2500" b="1" dirty="0">
                <a:solidFill>
                  <a:srgbClr val="0070C0"/>
                </a:solidFill>
                <a:latin typeface="Comic Sans MS" panose="030F0902030302020204" pitchFamily="66" charset="0"/>
              </a:rPr>
              <a:t>Little Miss </a:t>
            </a:r>
            <a:r>
              <a:rPr lang="en-GB" altLang="en-US" sz="2500" b="1" dirty="0" err="1">
                <a:solidFill>
                  <a:srgbClr val="0070C0"/>
                </a:solidFill>
                <a:latin typeface="Comic Sans MS" panose="030F0902030302020204" pitchFamily="66" charset="0"/>
              </a:rPr>
              <a:t>Muffet</a:t>
            </a:r>
            <a:endParaRPr lang="en-GB" altLang="en-US" sz="25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7776205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BCCA7381-9A9E-924E-A8A3-997C7EF71EAE}"/>
              </a:ext>
            </a:extLst>
          </p:cNvPr>
          <p:cNvSpPr txBox="1">
            <a:spLocks/>
          </p:cNvSpPr>
          <p:nvPr/>
        </p:nvSpPr>
        <p:spPr>
          <a:xfrm>
            <a:off x="0" y="50389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writing</a:t>
            </a:r>
          </a:p>
        </p:txBody>
      </p:sp>
      <p:sp>
        <p:nvSpPr>
          <p:cNvPr id="17" name="Text Box 6">
            <a:extLst>
              <a:ext uri="{FF2B5EF4-FFF2-40B4-BE49-F238E27FC236}">
                <a16:creationId xmlns:a16="http://schemas.microsoft.com/office/drawing/2014/main" id="{F7735C2C-94E3-044D-8DEA-96828DF5CBFE}"/>
              </a:ext>
            </a:extLst>
          </p:cNvPr>
          <p:cNvSpPr txBox="1">
            <a:spLocks noChangeArrowheads="1"/>
          </p:cNvSpPr>
          <p:nvPr/>
        </p:nvSpPr>
        <p:spPr bwMode="auto">
          <a:xfrm>
            <a:off x="963229" y="1100031"/>
            <a:ext cx="10422526" cy="1456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600" dirty="0">
                <a:solidFill>
                  <a:srgbClr val="414042"/>
                </a:solidFill>
                <a:latin typeface="Comic Sans MS" panose="030F0902030302020204" pitchFamily="66" charset="0"/>
              </a:rPr>
              <a:t>High in the branches of the Great Oak, the hooded man silently drew an arrow from the quiver strapped across his back and notched it to the string of his bow. Hours had passed since he climbed into the tree before dark. In the faint glow of the moonlight, Robin could make out the figure of a horseman. He was immediately suspicious. He had expected a larger travelling group than this. What was going on?</a:t>
            </a:r>
          </a:p>
        </p:txBody>
      </p:sp>
      <p:pic>
        <p:nvPicPr>
          <p:cNvPr id="5" name="Picture 13">
            <a:extLst>
              <a:ext uri="{FF2B5EF4-FFF2-40B4-BE49-F238E27FC236}">
                <a16:creationId xmlns:a16="http://schemas.microsoft.com/office/drawing/2014/main" id="{8FB9F284-DBB2-724C-94A6-73DA76B831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45436" y="2301187"/>
            <a:ext cx="3881463" cy="300834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a:extLst>
              <a:ext uri="{FF2B5EF4-FFF2-40B4-BE49-F238E27FC236}">
                <a16:creationId xmlns:a16="http://schemas.microsoft.com/office/drawing/2014/main" id="{857F99A1-4777-9748-989F-86C36A8C4CC1}"/>
              </a:ext>
            </a:extLst>
          </p:cNvPr>
          <p:cNvSpPr>
            <a:spLocks noChangeArrowheads="1"/>
          </p:cNvSpPr>
          <p:nvPr/>
        </p:nvSpPr>
        <p:spPr bwMode="auto">
          <a:xfrm>
            <a:off x="8835565" y="2599375"/>
            <a:ext cx="2274888" cy="1343024"/>
          </a:xfrm>
          <a:prstGeom prst="wedgeRectCallout">
            <a:avLst>
              <a:gd name="adj1" fmla="val -98768"/>
              <a:gd name="adj2" fmla="val 40158"/>
            </a:avLst>
          </a:prstGeom>
          <a:noFill/>
          <a:ln w="38100" algn="ctr">
            <a:solidFill>
              <a:srgbClr val="0070C0"/>
            </a:solidFill>
            <a:miter lim="800000"/>
            <a:headEnd/>
            <a:tailEnd/>
          </a:ln>
          <a:effectLst/>
        </p:spPr>
        <p:txBody>
          <a:bodyPr anchor="ctr" anchorCtr="1"/>
          <a:lstStyle/>
          <a:p>
            <a:pPr algn="ctr"/>
            <a:r>
              <a:rPr lang="en-GB" altLang="en-US" sz="1600">
                <a:solidFill>
                  <a:srgbClr val="414042"/>
                </a:solidFill>
                <a:latin typeface="Comic Sans MS" panose="030F0902030302020204" pitchFamily="66" charset="0"/>
              </a:rPr>
              <a:t>Tell me more…</a:t>
            </a:r>
          </a:p>
          <a:p>
            <a:pPr algn="ctr"/>
            <a:r>
              <a:rPr lang="en-GB" altLang="en-US" sz="1600">
                <a:solidFill>
                  <a:srgbClr val="414042"/>
                </a:solidFill>
                <a:latin typeface="Comic Sans MS" panose="030F0902030302020204" pitchFamily="66" charset="0"/>
              </a:rPr>
              <a:t>describe the new character in detail.</a:t>
            </a:r>
          </a:p>
        </p:txBody>
      </p:sp>
      <p:sp>
        <p:nvSpPr>
          <p:cNvPr id="7" name="AutoShape 5">
            <a:extLst>
              <a:ext uri="{FF2B5EF4-FFF2-40B4-BE49-F238E27FC236}">
                <a16:creationId xmlns:a16="http://schemas.microsoft.com/office/drawing/2014/main" id="{F52B7E86-D32E-3746-92D4-AD0B921FE113}"/>
              </a:ext>
            </a:extLst>
          </p:cNvPr>
          <p:cNvSpPr>
            <a:spLocks noChangeArrowheads="1"/>
          </p:cNvSpPr>
          <p:nvPr/>
        </p:nvSpPr>
        <p:spPr bwMode="auto">
          <a:xfrm>
            <a:off x="8835564" y="4532669"/>
            <a:ext cx="2274888" cy="1553725"/>
          </a:xfrm>
          <a:prstGeom prst="wedgeRectCallout">
            <a:avLst>
              <a:gd name="adj1" fmla="val -96465"/>
              <a:gd name="adj2" fmla="val -46831"/>
            </a:avLst>
          </a:prstGeom>
          <a:noFill/>
          <a:ln w="38100" algn="ctr">
            <a:solidFill>
              <a:srgbClr val="0070C0"/>
            </a:solidFill>
            <a:miter lim="800000"/>
            <a:headEnd/>
            <a:tailEnd/>
          </a:ln>
          <a:effectLst/>
        </p:spPr>
        <p:txBody>
          <a:bodyPr anchor="ctr" anchorCtr="1"/>
          <a:lstStyle/>
          <a:p>
            <a:pPr algn="ctr"/>
            <a:r>
              <a:rPr lang="en-GB" altLang="en-US" sz="1600">
                <a:solidFill>
                  <a:srgbClr val="414042"/>
                </a:solidFill>
                <a:latin typeface="Comic Sans MS" panose="030F0902030302020204" pitchFamily="66" charset="0"/>
              </a:rPr>
              <a:t>Tell me more…</a:t>
            </a:r>
          </a:p>
          <a:p>
            <a:pPr algn="ctr"/>
            <a:r>
              <a:rPr lang="en-GB" altLang="en-US" sz="1600">
                <a:solidFill>
                  <a:srgbClr val="414042"/>
                </a:solidFill>
                <a:latin typeface="Comic Sans MS" panose="030F0902030302020204" pitchFamily="66" charset="0"/>
              </a:rPr>
              <a:t>how will you make your characters appear good or bad?</a:t>
            </a:r>
          </a:p>
        </p:txBody>
      </p:sp>
      <p:sp>
        <p:nvSpPr>
          <p:cNvPr id="8" name="AutoShape 6">
            <a:extLst>
              <a:ext uri="{FF2B5EF4-FFF2-40B4-BE49-F238E27FC236}">
                <a16:creationId xmlns:a16="http://schemas.microsoft.com/office/drawing/2014/main" id="{53D6729D-663E-F740-9268-F715685666AB}"/>
              </a:ext>
            </a:extLst>
          </p:cNvPr>
          <p:cNvSpPr>
            <a:spLocks noChangeArrowheads="1"/>
          </p:cNvSpPr>
          <p:nvPr/>
        </p:nvSpPr>
        <p:spPr bwMode="auto">
          <a:xfrm>
            <a:off x="1057044" y="2671506"/>
            <a:ext cx="2274888" cy="1361442"/>
          </a:xfrm>
          <a:prstGeom prst="wedgeRectCallout">
            <a:avLst>
              <a:gd name="adj1" fmla="val 101634"/>
              <a:gd name="adj2" fmla="val 28500"/>
            </a:avLst>
          </a:prstGeom>
          <a:noFill/>
          <a:ln w="38100" algn="ctr">
            <a:solidFill>
              <a:srgbClr val="0070C0"/>
            </a:solidFill>
            <a:miter lim="800000"/>
            <a:headEnd/>
            <a:tailEnd/>
          </a:ln>
          <a:effectLst/>
        </p:spPr>
        <p:txBody>
          <a:bodyPr anchor="ctr" anchorCtr="1"/>
          <a:lstStyle/>
          <a:p>
            <a:pPr algn="ctr"/>
            <a:r>
              <a:rPr lang="en-GB" altLang="en-US" sz="1600" dirty="0">
                <a:solidFill>
                  <a:srgbClr val="414042"/>
                </a:solidFill>
                <a:latin typeface="Comic Sans MS" panose="030F0902030302020204" pitchFamily="66" charset="0"/>
              </a:rPr>
              <a:t>Tell me more…</a:t>
            </a:r>
          </a:p>
          <a:p>
            <a:pPr algn="ctr"/>
            <a:r>
              <a:rPr lang="en-GB" altLang="en-US" sz="1600" dirty="0">
                <a:solidFill>
                  <a:srgbClr val="414042"/>
                </a:solidFill>
                <a:latin typeface="Comic Sans MS" panose="030F0902030302020204" pitchFamily="66" charset="0"/>
              </a:rPr>
              <a:t>what might be making the sound?</a:t>
            </a:r>
          </a:p>
        </p:txBody>
      </p:sp>
      <p:sp>
        <p:nvSpPr>
          <p:cNvPr id="9" name="AutoShape 7">
            <a:extLst>
              <a:ext uri="{FF2B5EF4-FFF2-40B4-BE49-F238E27FC236}">
                <a16:creationId xmlns:a16="http://schemas.microsoft.com/office/drawing/2014/main" id="{C25FD0D1-8750-0946-A67D-AACE73D37875}"/>
              </a:ext>
            </a:extLst>
          </p:cNvPr>
          <p:cNvSpPr>
            <a:spLocks noChangeArrowheads="1"/>
          </p:cNvSpPr>
          <p:nvPr/>
        </p:nvSpPr>
        <p:spPr bwMode="auto">
          <a:xfrm>
            <a:off x="1057044" y="4709650"/>
            <a:ext cx="2274888" cy="1361442"/>
          </a:xfrm>
          <a:prstGeom prst="wedgeRectCallout">
            <a:avLst>
              <a:gd name="adj1" fmla="val 110240"/>
              <a:gd name="adj2" fmla="val -57646"/>
            </a:avLst>
          </a:prstGeom>
          <a:noFill/>
          <a:ln w="38100" algn="ctr">
            <a:solidFill>
              <a:srgbClr val="0070C0"/>
            </a:solidFill>
            <a:miter lim="800000"/>
            <a:headEnd/>
            <a:tailEnd/>
          </a:ln>
          <a:effectLst/>
        </p:spPr>
        <p:txBody>
          <a:bodyPr anchor="ctr" anchorCtr="1"/>
          <a:lstStyle/>
          <a:p>
            <a:pPr algn="ctr"/>
            <a:r>
              <a:rPr lang="en-GB" altLang="en-US" sz="1600" dirty="0">
                <a:solidFill>
                  <a:srgbClr val="414042"/>
                </a:solidFill>
                <a:latin typeface="Comic Sans MS" panose="030F0902030302020204" pitchFamily="66" charset="0"/>
              </a:rPr>
              <a:t>Tell me more…</a:t>
            </a:r>
          </a:p>
          <a:p>
            <a:pPr algn="ctr"/>
            <a:r>
              <a:rPr lang="en-GB" altLang="en-US" sz="1600" dirty="0">
                <a:solidFill>
                  <a:srgbClr val="414042"/>
                </a:solidFill>
                <a:latin typeface="Comic Sans MS" panose="030F0902030302020204" pitchFamily="66" charset="0"/>
              </a:rPr>
              <a:t>how might Robin</a:t>
            </a:r>
            <a:br>
              <a:rPr lang="en-GB" altLang="en-US" sz="1600" dirty="0">
                <a:solidFill>
                  <a:srgbClr val="414042"/>
                </a:solidFill>
                <a:latin typeface="Comic Sans MS" panose="030F0902030302020204" pitchFamily="66" charset="0"/>
              </a:rPr>
            </a:br>
            <a:r>
              <a:rPr lang="en-GB" altLang="en-US" sz="1600" dirty="0">
                <a:solidFill>
                  <a:srgbClr val="414042"/>
                </a:solidFill>
                <a:latin typeface="Comic Sans MS" panose="030F0902030302020204" pitchFamily="66" charset="0"/>
              </a:rPr>
              <a:t>be feeling?</a:t>
            </a:r>
          </a:p>
        </p:txBody>
      </p:sp>
      <p:sp>
        <p:nvSpPr>
          <p:cNvPr id="10" name="AutoShape 9">
            <a:extLst>
              <a:ext uri="{FF2B5EF4-FFF2-40B4-BE49-F238E27FC236}">
                <a16:creationId xmlns:a16="http://schemas.microsoft.com/office/drawing/2014/main" id="{F3EEDBAC-1715-5343-BEBF-8A673D71FCE7}"/>
              </a:ext>
            </a:extLst>
          </p:cNvPr>
          <p:cNvSpPr>
            <a:spLocks noChangeArrowheads="1"/>
          </p:cNvSpPr>
          <p:nvPr/>
        </p:nvSpPr>
        <p:spPr bwMode="auto">
          <a:xfrm>
            <a:off x="3657601" y="5637615"/>
            <a:ext cx="4436050" cy="448779"/>
          </a:xfrm>
          <a:prstGeom prst="wedgeRectCallout">
            <a:avLst>
              <a:gd name="adj1" fmla="val -3467"/>
              <a:gd name="adj2" fmla="val -96239"/>
            </a:avLst>
          </a:prstGeom>
          <a:noFill/>
          <a:ln w="38100" algn="ctr">
            <a:solidFill>
              <a:srgbClr val="0070C0"/>
            </a:solidFill>
            <a:miter lim="800000"/>
            <a:headEnd/>
            <a:tailEnd/>
          </a:ln>
          <a:effectLst/>
        </p:spPr>
        <p:txBody>
          <a:bodyPr anchor="ctr" anchorCtr="1"/>
          <a:lstStyle/>
          <a:p>
            <a:pPr algn="ctr"/>
            <a:r>
              <a:rPr lang="en-GB" altLang="en-US" sz="1600" dirty="0">
                <a:solidFill>
                  <a:srgbClr val="414042"/>
                </a:solidFill>
                <a:latin typeface="Comic Sans MS" panose="030F0902030302020204" pitchFamily="66" charset="0"/>
              </a:rPr>
              <a:t>Tell me more… </a:t>
            </a:r>
            <a:r>
              <a:rPr lang="en-GB" altLang="en-US" sz="2000" dirty="0">
                <a:solidFill>
                  <a:srgbClr val="414042"/>
                </a:solidFill>
                <a:latin typeface="Comic Sans MS" panose="030F0902030302020204" pitchFamily="66" charset="0"/>
              </a:rPr>
              <a:t>what will happen next?</a:t>
            </a:r>
          </a:p>
        </p:txBody>
      </p:sp>
    </p:spTree>
    <p:extLst>
      <p:ext uri="{BB962C8B-B14F-4D97-AF65-F5344CB8AC3E}">
        <p14:creationId xmlns:p14="http://schemas.microsoft.com/office/powerpoint/2010/main" val="186073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a:extLst>
              <a:ext uri="{FF2B5EF4-FFF2-40B4-BE49-F238E27FC236}">
                <a16:creationId xmlns:a16="http://schemas.microsoft.com/office/drawing/2014/main" id="{BD8FE0E9-D8BB-CC4F-BF6D-1B8C0C5911FC}"/>
              </a:ext>
            </a:extLst>
          </p:cNvPr>
          <p:cNvSpPr txBox="1">
            <a:spLocks noChangeArrowheads="1"/>
          </p:cNvSpPr>
          <p:nvPr/>
        </p:nvSpPr>
        <p:spPr bwMode="auto">
          <a:xfrm>
            <a:off x="5362647" y="1208834"/>
            <a:ext cx="5816409" cy="3384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361950" eaLnBrk="0" hangingPunct="0">
              <a:defRPr>
                <a:solidFill>
                  <a:schemeClr val="tx1"/>
                </a:solidFill>
                <a:latin typeface="Comic Sans MS" panose="030F0902030302020204" pitchFamily="66" charset="0"/>
              </a:defRPr>
            </a:lvl1pPr>
            <a:lvl2pPr marL="541338"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200"/>
              </a:spcBef>
            </a:pPr>
            <a:r>
              <a:rPr lang="en-GB" altLang="en-US" sz="2000" dirty="0">
                <a:solidFill>
                  <a:srgbClr val="414042"/>
                </a:solidFill>
              </a:rPr>
              <a:t>Robin vanished like a ghost into the safety of the shadows as the horse trotted by and Robin realised that this was no ordinary traveller.</a:t>
            </a:r>
            <a:br>
              <a:rPr lang="en-GB" altLang="en-US" sz="2000" dirty="0">
                <a:solidFill>
                  <a:srgbClr val="414042"/>
                </a:solidFill>
              </a:rPr>
            </a:br>
            <a:r>
              <a:rPr lang="en-GB" altLang="en-US" sz="2000" dirty="0">
                <a:solidFill>
                  <a:srgbClr val="414042"/>
                </a:solidFill>
              </a:rPr>
              <a:t>This was the Sheriff’s man. </a:t>
            </a:r>
          </a:p>
          <a:p>
            <a:pPr indent="0" eaLnBrk="1" hangingPunct="1">
              <a:spcBef>
                <a:spcPts val="1200"/>
              </a:spcBef>
            </a:pPr>
            <a:r>
              <a:rPr lang="en-GB" altLang="en-US" sz="2000" dirty="0">
                <a:solidFill>
                  <a:srgbClr val="414042"/>
                </a:solidFill>
              </a:rPr>
              <a:t>Suddenly, the man stopped in his tracks and got off his horse. He began knocking a nail into a tree, trapping a poster aloft between the branches. Robin was so close that he could have reached out and touched him, but he remained as still as stone.</a:t>
            </a:r>
          </a:p>
        </p:txBody>
      </p:sp>
      <p:sp>
        <p:nvSpPr>
          <p:cNvPr id="7" name="Text Box 4">
            <a:extLst>
              <a:ext uri="{FF2B5EF4-FFF2-40B4-BE49-F238E27FC236}">
                <a16:creationId xmlns:a16="http://schemas.microsoft.com/office/drawing/2014/main" id="{C3FFAA0C-15B5-5D42-9A9C-E1F6B588387C}"/>
              </a:ext>
            </a:extLst>
          </p:cNvPr>
          <p:cNvSpPr txBox="1">
            <a:spLocks noChangeArrowheads="1"/>
          </p:cNvSpPr>
          <p:nvPr/>
        </p:nvSpPr>
        <p:spPr bwMode="auto">
          <a:xfrm>
            <a:off x="1168782" y="4593540"/>
            <a:ext cx="9329629" cy="169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361950" eaLnBrk="0" hangingPunct="0">
              <a:defRPr>
                <a:solidFill>
                  <a:schemeClr val="tx1"/>
                </a:solidFill>
                <a:latin typeface="Comic Sans MS" panose="030F0902030302020204" pitchFamily="66" charset="0"/>
              </a:defRPr>
            </a:lvl1pPr>
            <a:lvl2pPr marL="541338"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eaLnBrk="1" hangingPunct="1">
              <a:spcBef>
                <a:spcPts val="1200"/>
              </a:spcBef>
            </a:pPr>
            <a:r>
              <a:rPr lang="en-GB" altLang="en-US" sz="2000" dirty="0">
                <a:solidFill>
                  <a:srgbClr val="414042"/>
                </a:solidFill>
              </a:rPr>
              <a:t>As the man rode away, Robin peered closely at the parchment he had left. A competition was to be held at the castle. An archery competition, with a prize of a silver arrow for the winner. </a:t>
            </a:r>
          </a:p>
          <a:p>
            <a:pPr indent="0" eaLnBrk="1" hangingPunct="1">
              <a:spcBef>
                <a:spcPts val="1200"/>
              </a:spcBef>
            </a:pPr>
            <a:r>
              <a:rPr lang="en-GB" altLang="en-US" sz="2000" dirty="0">
                <a:solidFill>
                  <a:srgbClr val="414042"/>
                </a:solidFill>
              </a:rPr>
              <a:t>What should he do? </a:t>
            </a:r>
          </a:p>
        </p:txBody>
      </p:sp>
      <p:grpSp>
        <p:nvGrpSpPr>
          <p:cNvPr id="19" name="Group 18">
            <a:extLst>
              <a:ext uri="{FF2B5EF4-FFF2-40B4-BE49-F238E27FC236}">
                <a16:creationId xmlns:a16="http://schemas.microsoft.com/office/drawing/2014/main" id="{81DF7563-7B2B-794E-871E-1C342F4BF3CD}"/>
              </a:ext>
            </a:extLst>
          </p:cNvPr>
          <p:cNvGrpSpPr/>
          <p:nvPr/>
        </p:nvGrpSpPr>
        <p:grpSpPr>
          <a:xfrm>
            <a:off x="1241844" y="991836"/>
            <a:ext cx="3610667" cy="3428812"/>
            <a:chOff x="1012944" y="866074"/>
            <a:chExt cx="4349703" cy="3831352"/>
          </a:xfrm>
        </p:grpSpPr>
        <p:pic>
          <p:nvPicPr>
            <p:cNvPr id="18" name="Picture 17" descr="A piece of wood on a tree&#10;&#10;Description automatically generated with medium confidence">
              <a:extLst>
                <a:ext uri="{FF2B5EF4-FFF2-40B4-BE49-F238E27FC236}">
                  <a16:creationId xmlns:a16="http://schemas.microsoft.com/office/drawing/2014/main" id="{DC4C18DD-9EDC-BE41-8FA2-4CD3C0D7CF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2944" y="866074"/>
              <a:ext cx="4349703" cy="3831352"/>
            </a:xfrm>
            <a:prstGeom prst="rect">
              <a:avLst/>
            </a:prstGeom>
          </p:spPr>
        </p:pic>
        <p:pic>
          <p:nvPicPr>
            <p:cNvPr id="14" name="Picture 13">
              <a:extLst>
                <a:ext uri="{FF2B5EF4-FFF2-40B4-BE49-F238E27FC236}">
                  <a16:creationId xmlns:a16="http://schemas.microsoft.com/office/drawing/2014/main" id="{E845A4D1-952C-A844-8DEC-CB655D11FE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1615" y="1001664"/>
              <a:ext cx="3118812" cy="3695761"/>
            </a:xfrm>
            <a:prstGeom prst="rect">
              <a:avLst/>
            </a:prstGeom>
            <a:effectLst>
              <a:outerShdw blurRad="50800" dist="38100" dir="2700000" algn="tl" rotWithShape="0">
                <a:prstClr val="black">
                  <a:alpha val="40000"/>
                </a:prstClr>
              </a:outerShdw>
            </a:effectLst>
          </p:spPr>
        </p:pic>
      </p:grpSp>
      <p:sp>
        <p:nvSpPr>
          <p:cNvPr id="2" name="Text Box 10">
            <a:extLst>
              <a:ext uri="{FF2B5EF4-FFF2-40B4-BE49-F238E27FC236}">
                <a16:creationId xmlns:a16="http://schemas.microsoft.com/office/drawing/2014/main" id="{1543DA78-AEF4-145E-6D42-6BC9DFF2DADB}"/>
              </a:ext>
            </a:extLst>
          </p:cNvPr>
          <p:cNvSpPr txBox="1">
            <a:spLocks noChangeArrowheads="1"/>
          </p:cNvSpPr>
          <p:nvPr/>
        </p:nvSpPr>
        <p:spPr bwMode="auto">
          <a:xfrm>
            <a:off x="2663987" y="2152301"/>
            <a:ext cx="1089025" cy="457200"/>
          </a:xfrm>
          <a:prstGeom prst="rect">
            <a:avLst/>
          </a:prstGeom>
          <a:solidFill>
            <a:srgbClr val="B3A7A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200" dirty="0">
                <a:latin typeface="Old English Text MT" panose="03040902040508030806" pitchFamily="66" charset="0"/>
              </a:rPr>
              <a:t>Archery Contest</a:t>
            </a:r>
          </a:p>
        </p:txBody>
      </p:sp>
      <p:sp>
        <p:nvSpPr>
          <p:cNvPr id="3" name="Text Box 11">
            <a:extLst>
              <a:ext uri="{FF2B5EF4-FFF2-40B4-BE49-F238E27FC236}">
                <a16:creationId xmlns:a16="http://schemas.microsoft.com/office/drawing/2014/main" id="{37603EF2-9C12-AD5E-6AE6-7E0E0C382CBB}"/>
              </a:ext>
            </a:extLst>
          </p:cNvPr>
          <p:cNvSpPr txBox="1">
            <a:spLocks noChangeArrowheads="1"/>
          </p:cNvSpPr>
          <p:nvPr/>
        </p:nvSpPr>
        <p:spPr bwMode="auto">
          <a:xfrm>
            <a:off x="2534890" y="2606675"/>
            <a:ext cx="13793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200" dirty="0">
                <a:latin typeface="Times New Roman" panose="02020603050405020304" pitchFamily="18" charset="0"/>
                <a:cs typeface="Times New Roman" panose="02020603050405020304" pitchFamily="18" charset="0"/>
              </a:rPr>
              <a:t>This Sunday at Nottingham Castle</a:t>
            </a:r>
          </a:p>
        </p:txBody>
      </p:sp>
      <p:sp>
        <p:nvSpPr>
          <p:cNvPr id="5" name="Text Box 12">
            <a:extLst>
              <a:ext uri="{FF2B5EF4-FFF2-40B4-BE49-F238E27FC236}">
                <a16:creationId xmlns:a16="http://schemas.microsoft.com/office/drawing/2014/main" id="{A0B4E3BA-3C5E-D185-C582-473C187DB47B}"/>
              </a:ext>
            </a:extLst>
          </p:cNvPr>
          <p:cNvSpPr txBox="1">
            <a:spLocks noChangeArrowheads="1"/>
          </p:cNvSpPr>
          <p:nvPr/>
        </p:nvSpPr>
        <p:spPr bwMode="auto">
          <a:xfrm>
            <a:off x="2565342" y="3036089"/>
            <a:ext cx="1278901" cy="646331"/>
          </a:xfrm>
          <a:prstGeom prst="rect">
            <a:avLst/>
          </a:prstGeom>
          <a:solidFill>
            <a:srgbClr val="B3A7A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200" dirty="0">
                <a:latin typeface="Times New Roman" panose="02020603050405020304" pitchFamily="18" charset="0"/>
                <a:cs typeface="Times New Roman" panose="02020603050405020304" pitchFamily="18" charset="0"/>
              </a:rPr>
              <a:t>The prize of a silver arrow for the winner</a:t>
            </a:r>
          </a:p>
        </p:txBody>
      </p:sp>
    </p:spTree>
    <p:extLst>
      <p:ext uri="{BB962C8B-B14F-4D97-AF65-F5344CB8AC3E}">
        <p14:creationId xmlns:p14="http://schemas.microsoft.com/office/powerpoint/2010/main" val="8648086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64104674-23A3-B542-A7BB-3D2FF3639002}"/>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Writers' tips</a:t>
            </a:r>
          </a:p>
          <a:p>
            <a:pPr marL="0" indent="0" algn="ctr">
              <a:lnSpc>
                <a:spcPct val="100000"/>
              </a:lnSpc>
              <a:buNone/>
            </a:pPr>
            <a:endParaRPr lang="en-GB" sz="2500" b="1" dirty="0">
              <a:solidFill>
                <a:srgbClr val="0070C0"/>
              </a:solidFill>
              <a:latin typeface="Comic Sans MS" panose="030F0902030302020204" pitchFamily="66" charset="0"/>
            </a:endParaRPr>
          </a:p>
        </p:txBody>
      </p:sp>
      <p:sp>
        <p:nvSpPr>
          <p:cNvPr id="8" name="TextBox 3">
            <a:extLst>
              <a:ext uri="{FF2B5EF4-FFF2-40B4-BE49-F238E27FC236}">
                <a16:creationId xmlns:a16="http://schemas.microsoft.com/office/drawing/2014/main" id="{AB617CAE-EE3F-644A-BC0E-F8CF46906092}"/>
              </a:ext>
            </a:extLst>
          </p:cNvPr>
          <p:cNvSpPr txBox="1">
            <a:spLocks noChangeArrowheads="1"/>
          </p:cNvSpPr>
          <p:nvPr/>
        </p:nvSpPr>
        <p:spPr bwMode="auto">
          <a:xfrm>
            <a:off x="4763528" y="1600244"/>
            <a:ext cx="5614912" cy="313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902030302020204" pitchFamily="66" charset="0"/>
              </a:defRPr>
            </a:lvl1pPr>
            <a:lvl2pPr marL="742950" indent="-285750" eaLnBrk="0" hangingPunct="0">
              <a:defRPr>
                <a:solidFill>
                  <a:schemeClr val="tx1"/>
                </a:solidFill>
                <a:latin typeface="Comic Sans MS" panose="030F0902030302020204" pitchFamily="66" charset="0"/>
              </a:defRPr>
            </a:lvl2pPr>
            <a:lvl3pPr marL="1143000" indent="-228600" eaLnBrk="0" hangingPunct="0">
              <a:defRPr>
                <a:solidFill>
                  <a:schemeClr val="tx1"/>
                </a:solidFill>
                <a:latin typeface="Comic Sans MS" panose="030F0902030302020204" pitchFamily="66" charset="0"/>
              </a:defRPr>
            </a:lvl3pPr>
            <a:lvl4pPr marL="1600200" indent="-228600" eaLnBrk="0" hangingPunct="0">
              <a:defRPr>
                <a:solidFill>
                  <a:schemeClr val="tx1"/>
                </a:solidFill>
                <a:latin typeface="Comic Sans MS" panose="030F0902030302020204" pitchFamily="66" charset="0"/>
              </a:defRPr>
            </a:lvl4pPr>
            <a:lvl5pPr marL="2057400" indent="-228600" eaLnBrk="0" hangingPunct="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273050" indent="-273050" eaLnBrk="1" hangingPunct="1">
              <a:spcBef>
                <a:spcPts val="1500"/>
              </a:spcBef>
              <a:buClr>
                <a:srgbClr val="0070C0"/>
              </a:buClr>
              <a:buFont typeface="Arial" panose="020B0604020202020204" pitchFamily="34" charset="0"/>
              <a:buChar char="•"/>
            </a:pPr>
            <a:r>
              <a:rPr lang="en-GB" altLang="en-US" sz="2000" dirty="0">
                <a:solidFill>
                  <a:srgbClr val="414042"/>
                </a:solidFill>
                <a:cs typeface="Arial" panose="020B0604020202020204" pitchFamily="34" charset="0"/>
              </a:rPr>
              <a:t>Put your character in a familiar setting (Robin is in the forest where he lives)</a:t>
            </a:r>
          </a:p>
          <a:p>
            <a:pPr marL="273050" indent="-273050" eaLnBrk="1" hangingPunct="1">
              <a:spcBef>
                <a:spcPts val="1500"/>
              </a:spcBef>
              <a:buClr>
                <a:srgbClr val="0070C0"/>
              </a:buClr>
              <a:buFont typeface="Arial" panose="020B0604020202020204" pitchFamily="34" charset="0"/>
              <a:buChar char="•"/>
            </a:pPr>
            <a:r>
              <a:rPr lang="en-GB" altLang="en-US" sz="2000" dirty="0">
                <a:solidFill>
                  <a:srgbClr val="414042"/>
                </a:solidFill>
                <a:cs typeface="Arial" panose="020B0604020202020204" pitchFamily="34" charset="0"/>
              </a:rPr>
              <a:t>Introduce a threat (the Sheriff’s man)</a:t>
            </a:r>
          </a:p>
          <a:p>
            <a:pPr marL="273050" indent="-273050" eaLnBrk="1" hangingPunct="1">
              <a:spcBef>
                <a:spcPts val="1500"/>
              </a:spcBef>
              <a:buClr>
                <a:srgbClr val="0070C0"/>
              </a:buClr>
              <a:buFont typeface="Arial" panose="020B0604020202020204" pitchFamily="34" charset="0"/>
              <a:buChar char="•"/>
            </a:pPr>
            <a:r>
              <a:rPr lang="en-GB" altLang="en-US" sz="2000" dirty="0">
                <a:solidFill>
                  <a:srgbClr val="414042"/>
                </a:solidFill>
                <a:cs typeface="Arial" panose="020B0604020202020204" pitchFamily="34" charset="0"/>
              </a:rPr>
              <a:t>Suggest other things going on (the man has left a poster)</a:t>
            </a:r>
          </a:p>
          <a:p>
            <a:pPr marL="273050" indent="-273050" eaLnBrk="1" hangingPunct="1">
              <a:spcBef>
                <a:spcPts val="1500"/>
              </a:spcBef>
              <a:buClr>
                <a:srgbClr val="0070C0"/>
              </a:buClr>
              <a:buFont typeface="Arial" panose="020B0604020202020204" pitchFamily="34" charset="0"/>
              <a:buChar char="•"/>
            </a:pPr>
            <a:r>
              <a:rPr lang="en-GB" altLang="en-US" sz="2000" dirty="0">
                <a:solidFill>
                  <a:srgbClr val="414042"/>
                </a:solidFill>
                <a:cs typeface="Arial" panose="020B0604020202020204" pitchFamily="34" charset="0"/>
              </a:rPr>
              <a:t>Suggest that this may affect Robin’s intentions (he changes his mind about the action he takes).</a:t>
            </a:r>
          </a:p>
        </p:txBody>
      </p:sp>
      <p:pic>
        <p:nvPicPr>
          <p:cNvPr id="9" name="Picture 8" descr="A picture containing mug&#10;&#10;Description automatically generated">
            <a:extLst>
              <a:ext uri="{FF2B5EF4-FFF2-40B4-BE49-F238E27FC236}">
                <a16:creationId xmlns:a16="http://schemas.microsoft.com/office/drawing/2014/main" id="{112953FF-3F69-CB42-80B3-979857B093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87172" y="3791575"/>
            <a:ext cx="1991853" cy="2245806"/>
          </a:xfrm>
          <a:prstGeom prst="rect">
            <a:avLst/>
          </a:prstGeom>
        </p:spPr>
      </p:pic>
      <p:pic>
        <p:nvPicPr>
          <p:cNvPr id="12" name="Picture 20">
            <a:extLst>
              <a:ext uri="{FF2B5EF4-FFF2-40B4-BE49-F238E27FC236}">
                <a16:creationId xmlns:a16="http://schemas.microsoft.com/office/drawing/2014/main" id="{CEC34D2C-3CB5-284C-8575-F05A737D003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43962" y="1448990"/>
            <a:ext cx="3114907" cy="4316940"/>
          </a:xfrm>
          <a:prstGeom prst="rect">
            <a:avLst/>
          </a:prstGeom>
          <a:solidFill>
            <a:srgbClr val="CCFFCC"/>
          </a:solidFill>
        </p:spPr>
      </p:pic>
      <p:sp>
        <p:nvSpPr>
          <p:cNvPr id="3" name="TextBox 2">
            <a:extLst>
              <a:ext uri="{FF2B5EF4-FFF2-40B4-BE49-F238E27FC236}">
                <a16:creationId xmlns:a16="http://schemas.microsoft.com/office/drawing/2014/main" id="{27337F8F-5A62-5C02-7DB7-8D860D2D99E3}"/>
              </a:ext>
            </a:extLst>
          </p:cNvPr>
          <p:cNvSpPr txBox="1"/>
          <p:nvPr/>
        </p:nvSpPr>
        <p:spPr>
          <a:xfrm>
            <a:off x="4643491" y="5069657"/>
            <a:ext cx="5526402" cy="830997"/>
          </a:xfrm>
          <a:prstGeom prst="rect">
            <a:avLst/>
          </a:prstGeom>
          <a:noFill/>
        </p:spPr>
        <p:txBody>
          <a:bodyPr wrap="square">
            <a:spAutoFit/>
          </a:bodyPr>
          <a:lstStyle/>
          <a:p>
            <a:pPr eaLnBrk="1" hangingPunct="1">
              <a:spcBef>
                <a:spcPts val="1500"/>
              </a:spcBef>
              <a:buClr>
                <a:srgbClr val="0070C0"/>
              </a:buClr>
            </a:pPr>
            <a:r>
              <a:rPr lang="en-GB" altLang="en-US" sz="2400" dirty="0">
                <a:solidFill>
                  <a:srgbClr val="414042"/>
                </a:solidFill>
                <a:latin typeface="Comic Sans MS" panose="030F0702030302020204" pitchFamily="66" charset="0"/>
                <a:cs typeface="Arial" panose="020B0604020202020204" pitchFamily="34" charset="0"/>
              </a:rPr>
              <a:t>In pairs, practise boxing up the story</a:t>
            </a:r>
            <a:br>
              <a:rPr lang="en-GB" altLang="en-US" sz="2400" dirty="0">
                <a:solidFill>
                  <a:srgbClr val="414042"/>
                </a:solidFill>
                <a:latin typeface="Comic Sans MS" panose="030F0702030302020204" pitchFamily="66" charset="0"/>
                <a:cs typeface="Arial" panose="020B0604020202020204" pitchFamily="34" charset="0"/>
              </a:rPr>
            </a:br>
            <a:r>
              <a:rPr lang="en-GB" altLang="en-US" sz="2400" dirty="0">
                <a:solidFill>
                  <a:srgbClr val="414042"/>
                </a:solidFill>
                <a:latin typeface="Comic Sans MS" panose="030F0702030302020204" pitchFamily="66" charset="0"/>
                <a:cs typeface="Arial" panose="020B0604020202020204" pitchFamily="34" charset="0"/>
              </a:rPr>
              <a:t>you have just read.</a:t>
            </a:r>
          </a:p>
        </p:txBody>
      </p:sp>
    </p:spTree>
    <p:extLst>
      <p:ext uri="{BB962C8B-B14F-4D97-AF65-F5344CB8AC3E}">
        <p14:creationId xmlns:p14="http://schemas.microsoft.com/office/powerpoint/2010/main" val="14797369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64104674-23A3-B542-A7BB-3D2FF3639002}"/>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Robin Hood Vocabulary</a:t>
            </a:r>
          </a:p>
        </p:txBody>
      </p:sp>
      <p:sp>
        <p:nvSpPr>
          <p:cNvPr id="8" name="TextBox 3">
            <a:extLst>
              <a:ext uri="{FF2B5EF4-FFF2-40B4-BE49-F238E27FC236}">
                <a16:creationId xmlns:a16="http://schemas.microsoft.com/office/drawing/2014/main" id="{AB617CAE-EE3F-644A-BC0E-F8CF46906092}"/>
              </a:ext>
            </a:extLst>
          </p:cNvPr>
          <p:cNvSpPr txBox="1">
            <a:spLocks noChangeArrowheads="1"/>
          </p:cNvSpPr>
          <p:nvPr/>
        </p:nvSpPr>
        <p:spPr bwMode="auto">
          <a:xfrm>
            <a:off x="4358870" y="1773719"/>
            <a:ext cx="7397702" cy="363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902030302020204" pitchFamily="66" charset="0"/>
              </a:defRPr>
            </a:lvl1pPr>
            <a:lvl2pPr marL="742950" indent="-285750" eaLnBrk="0" hangingPunct="0">
              <a:defRPr>
                <a:solidFill>
                  <a:schemeClr val="tx1"/>
                </a:solidFill>
                <a:latin typeface="Comic Sans MS" panose="030F0902030302020204" pitchFamily="66" charset="0"/>
              </a:defRPr>
            </a:lvl2pPr>
            <a:lvl3pPr marL="1143000" indent="-228600" eaLnBrk="0" hangingPunct="0">
              <a:defRPr>
                <a:solidFill>
                  <a:schemeClr val="tx1"/>
                </a:solidFill>
                <a:latin typeface="Comic Sans MS" panose="030F0902030302020204" pitchFamily="66" charset="0"/>
              </a:defRPr>
            </a:lvl3pPr>
            <a:lvl4pPr marL="1600200" indent="-228600" eaLnBrk="0" hangingPunct="0">
              <a:defRPr>
                <a:solidFill>
                  <a:schemeClr val="tx1"/>
                </a:solidFill>
                <a:latin typeface="Comic Sans MS" panose="030F0902030302020204" pitchFamily="66" charset="0"/>
              </a:defRPr>
            </a:lvl4pPr>
            <a:lvl5pPr marL="2057400" indent="-228600" eaLnBrk="0" hangingPunct="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lnSpc>
                <a:spcPts val="4000"/>
              </a:lnSpc>
              <a:spcBef>
                <a:spcPts val="1000"/>
              </a:spcBef>
              <a:buClr>
                <a:srgbClr val="0070C0"/>
              </a:buClr>
            </a:pPr>
            <a:r>
              <a:rPr lang="en-GB" altLang="en-US" sz="2600" dirty="0">
                <a:solidFill>
                  <a:srgbClr val="414042"/>
                </a:solidFill>
                <a:cs typeface="Arial" panose="020B0604020202020204" pitchFamily="34" charset="0"/>
              </a:rPr>
              <a:t>Nottingham, Sherwood, forest, river,</a:t>
            </a:r>
            <a:br>
              <a:rPr lang="en-GB" altLang="en-US" sz="2600" dirty="0">
                <a:solidFill>
                  <a:srgbClr val="414042"/>
                </a:solidFill>
                <a:cs typeface="Arial" panose="020B0604020202020204" pitchFamily="34" charset="0"/>
              </a:rPr>
            </a:br>
            <a:r>
              <a:rPr lang="en-GB" altLang="en-US" sz="2600" dirty="0">
                <a:solidFill>
                  <a:srgbClr val="414042"/>
                </a:solidFill>
                <a:cs typeface="Arial" panose="020B0604020202020204" pitchFamily="34" charset="0"/>
              </a:rPr>
              <a:t>archer, longbow and arrows, quiver,</a:t>
            </a:r>
            <a:br>
              <a:rPr lang="en-GB" altLang="en-US" sz="2600" dirty="0">
                <a:solidFill>
                  <a:srgbClr val="414042"/>
                </a:solidFill>
                <a:cs typeface="Arial" panose="020B0604020202020204" pitchFamily="34" charset="0"/>
              </a:rPr>
            </a:br>
            <a:r>
              <a:rPr lang="en-GB" altLang="en-US" sz="2600" dirty="0">
                <a:solidFill>
                  <a:srgbClr val="414042"/>
                </a:solidFill>
                <a:cs typeface="Arial" panose="020B0604020202020204" pitchFamily="34" charset="0"/>
              </a:rPr>
              <a:t>dangerous, adventurous, skilful, athletic,</a:t>
            </a:r>
            <a:br>
              <a:rPr lang="en-GB" altLang="en-US" sz="2600" dirty="0">
                <a:solidFill>
                  <a:srgbClr val="414042"/>
                </a:solidFill>
                <a:cs typeface="Arial" panose="020B0604020202020204" pitchFamily="34" charset="0"/>
              </a:rPr>
            </a:br>
            <a:r>
              <a:rPr lang="en-GB" altLang="en-US" sz="2600" dirty="0">
                <a:solidFill>
                  <a:srgbClr val="414042"/>
                </a:solidFill>
                <a:cs typeface="Arial" panose="020B0604020202020204" pitchFamily="34" charset="0"/>
              </a:rPr>
              <a:t>carriage, highway, ambush, village, peasants,</a:t>
            </a:r>
            <a:br>
              <a:rPr lang="en-GB" altLang="en-US" sz="2600" dirty="0">
                <a:solidFill>
                  <a:srgbClr val="414042"/>
                </a:solidFill>
                <a:cs typeface="Arial" panose="020B0604020202020204" pitchFamily="34" charset="0"/>
              </a:rPr>
            </a:br>
            <a:r>
              <a:rPr lang="en-GB" altLang="en-US" sz="2600" dirty="0">
                <a:solidFill>
                  <a:srgbClr val="414042"/>
                </a:solidFill>
                <a:cs typeface="Arial" panose="020B0604020202020204" pitchFamily="34" charset="0"/>
              </a:rPr>
              <a:t>taxes, castle, turrets, guards, fort, moat, drawbridge, crenelations, battlements,</a:t>
            </a:r>
            <a:br>
              <a:rPr lang="en-GB" altLang="en-US" sz="2600" dirty="0">
                <a:solidFill>
                  <a:srgbClr val="414042"/>
                </a:solidFill>
                <a:cs typeface="Arial" panose="020B0604020202020204" pitchFamily="34" charset="0"/>
              </a:rPr>
            </a:br>
            <a:r>
              <a:rPr lang="en-GB" altLang="en-US" sz="2600" dirty="0">
                <a:solidFill>
                  <a:srgbClr val="414042"/>
                </a:solidFill>
                <a:cs typeface="Arial" panose="020B0604020202020204" pitchFamily="34" charset="0"/>
              </a:rPr>
              <a:t>portcullis, gatehouse, buttresses.</a:t>
            </a:r>
          </a:p>
        </p:txBody>
      </p:sp>
      <p:pic>
        <p:nvPicPr>
          <p:cNvPr id="12" name="Picture 20">
            <a:extLst>
              <a:ext uri="{FF2B5EF4-FFF2-40B4-BE49-F238E27FC236}">
                <a16:creationId xmlns:a16="http://schemas.microsoft.com/office/drawing/2014/main" id="{CEC34D2C-3CB5-284C-8575-F05A737D003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43962" y="1448990"/>
            <a:ext cx="3114907" cy="4316940"/>
          </a:xfrm>
          <a:prstGeom prst="rect">
            <a:avLst/>
          </a:prstGeom>
          <a:solidFill>
            <a:srgbClr val="CCFFCC"/>
          </a:solidFill>
        </p:spPr>
      </p:pic>
    </p:spTree>
    <p:extLst>
      <p:ext uri="{BB962C8B-B14F-4D97-AF65-F5344CB8AC3E}">
        <p14:creationId xmlns:p14="http://schemas.microsoft.com/office/powerpoint/2010/main" val="2031948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64104674-23A3-B542-A7BB-3D2FF3639002}"/>
              </a:ext>
            </a:extLst>
          </p:cNvPr>
          <p:cNvSpPr txBox="1">
            <a:spLocks/>
          </p:cNvSpPr>
          <p:nvPr/>
        </p:nvSpPr>
        <p:spPr>
          <a:xfrm>
            <a:off x="0" y="6499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Robin Hood Openers</a:t>
            </a:r>
          </a:p>
        </p:txBody>
      </p:sp>
      <p:pic>
        <p:nvPicPr>
          <p:cNvPr id="12" name="Picture 20">
            <a:extLst>
              <a:ext uri="{FF2B5EF4-FFF2-40B4-BE49-F238E27FC236}">
                <a16:creationId xmlns:a16="http://schemas.microsoft.com/office/drawing/2014/main" id="{CEC34D2C-3CB5-284C-8575-F05A737D003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43962" y="1448990"/>
            <a:ext cx="3114907" cy="4316940"/>
          </a:xfrm>
          <a:prstGeom prst="rect">
            <a:avLst/>
          </a:prstGeom>
          <a:solidFill>
            <a:srgbClr val="CCFFCC"/>
          </a:solidFill>
        </p:spPr>
      </p:pic>
      <p:sp>
        <p:nvSpPr>
          <p:cNvPr id="5" name="Rectangle 3">
            <a:extLst>
              <a:ext uri="{FF2B5EF4-FFF2-40B4-BE49-F238E27FC236}">
                <a16:creationId xmlns:a16="http://schemas.microsoft.com/office/drawing/2014/main" id="{2DE9D4A6-208D-CC43-808C-86F17CD68C26}"/>
              </a:ext>
            </a:extLst>
          </p:cNvPr>
          <p:cNvSpPr>
            <a:spLocks noChangeArrowheads="1"/>
          </p:cNvSpPr>
          <p:nvPr/>
        </p:nvSpPr>
        <p:spPr bwMode="auto">
          <a:xfrm>
            <a:off x="4848430" y="1373994"/>
            <a:ext cx="5237472" cy="4655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114264" rIns="0" bIns="0" anchor="ct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ts val="500"/>
              </a:spcBef>
            </a:pPr>
            <a:r>
              <a:rPr lang="en-GB" altLang="en-US" sz="2000" dirty="0">
                <a:solidFill>
                  <a:srgbClr val="414042"/>
                </a:solidFill>
                <a:cs typeface="Arial" panose="020B0604020202020204" pitchFamily="34" charset="0"/>
              </a:rPr>
              <a:t>Although he lived in the forest…</a:t>
            </a:r>
          </a:p>
          <a:p>
            <a:pPr eaLnBrk="1" hangingPunct="1">
              <a:spcBef>
                <a:spcPts val="500"/>
              </a:spcBef>
            </a:pPr>
            <a:r>
              <a:rPr lang="en-GB" altLang="en-US" sz="2000" dirty="0">
                <a:solidFill>
                  <a:srgbClr val="414042"/>
                </a:solidFill>
                <a:cs typeface="Arial" panose="020B0604020202020204" pitchFamily="34" charset="0"/>
              </a:rPr>
              <a:t>As well as robbing from the rich…</a:t>
            </a:r>
          </a:p>
          <a:p>
            <a:pPr eaLnBrk="1" hangingPunct="1">
              <a:spcBef>
                <a:spcPts val="500"/>
              </a:spcBef>
            </a:pPr>
            <a:r>
              <a:rPr lang="en-GB" altLang="en-US" sz="2000" dirty="0">
                <a:solidFill>
                  <a:srgbClr val="414042"/>
                </a:solidFill>
                <a:cs typeface="Arial" panose="020B0604020202020204" pitchFamily="34" charset="0"/>
              </a:rPr>
              <a:t>Due to the fact he lived in the forest…</a:t>
            </a:r>
          </a:p>
          <a:p>
            <a:pPr eaLnBrk="1" hangingPunct="1">
              <a:spcBef>
                <a:spcPts val="500"/>
              </a:spcBef>
            </a:pPr>
            <a:r>
              <a:rPr lang="en-GB" altLang="en-US" sz="2000" dirty="0">
                <a:solidFill>
                  <a:srgbClr val="414042"/>
                </a:solidFill>
                <a:cs typeface="Arial" panose="020B0604020202020204" pitchFamily="34" charset="0"/>
              </a:rPr>
              <a:t>In order to feed himself…</a:t>
            </a:r>
          </a:p>
          <a:p>
            <a:pPr eaLnBrk="1" hangingPunct="1">
              <a:spcBef>
                <a:spcPts val="500"/>
              </a:spcBef>
            </a:pPr>
            <a:r>
              <a:rPr lang="en-GB" altLang="en-US" sz="2000" dirty="0">
                <a:solidFill>
                  <a:srgbClr val="414042"/>
                </a:solidFill>
                <a:cs typeface="Arial" panose="020B0604020202020204" pitchFamily="34" charset="0"/>
              </a:rPr>
              <a:t>After a long day stealing from the rich…</a:t>
            </a:r>
          </a:p>
          <a:p>
            <a:pPr eaLnBrk="1" hangingPunct="1">
              <a:spcBef>
                <a:spcPts val="500"/>
              </a:spcBef>
            </a:pPr>
            <a:r>
              <a:rPr lang="en-GB" altLang="en-US" sz="2000" dirty="0">
                <a:solidFill>
                  <a:srgbClr val="414042"/>
                </a:solidFill>
                <a:cs typeface="Arial" panose="020B0604020202020204" pitchFamily="34" charset="0"/>
              </a:rPr>
              <a:t>To help him on his adventures…</a:t>
            </a:r>
          </a:p>
          <a:p>
            <a:pPr eaLnBrk="1" hangingPunct="1">
              <a:spcBef>
                <a:spcPts val="500"/>
              </a:spcBef>
            </a:pPr>
            <a:r>
              <a:rPr lang="en-GB" altLang="en-US" sz="2000" dirty="0">
                <a:solidFill>
                  <a:srgbClr val="414042"/>
                </a:solidFill>
                <a:cs typeface="Arial" panose="020B0604020202020204" pitchFamily="34" charset="0"/>
              </a:rPr>
              <a:t>Wearing his emerald green shirt and hat…</a:t>
            </a:r>
          </a:p>
          <a:p>
            <a:pPr eaLnBrk="1" hangingPunct="1">
              <a:spcBef>
                <a:spcPts val="500"/>
              </a:spcBef>
            </a:pPr>
            <a:endParaRPr lang="en-GB" altLang="en-US" sz="2000" dirty="0">
              <a:solidFill>
                <a:srgbClr val="414042"/>
              </a:solidFill>
              <a:cs typeface="Arial" panose="020B0604020202020204" pitchFamily="34" charset="0"/>
            </a:endParaRPr>
          </a:p>
          <a:p>
            <a:pPr eaLnBrk="1" hangingPunct="1">
              <a:spcBef>
                <a:spcPts val="500"/>
              </a:spcBef>
            </a:pPr>
            <a:r>
              <a:rPr lang="en-GB" altLang="en-US" sz="2000" dirty="0">
                <a:solidFill>
                  <a:srgbClr val="414042"/>
                </a:solidFill>
                <a:cs typeface="Arial" panose="020B0604020202020204" pitchFamily="34" charset="0"/>
              </a:rPr>
              <a:t>As they journeyed through the forest...</a:t>
            </a:r>
          </a:p>
          <a:p>
            <a:pPr eaLnBrk="1" hangingPunct="1">
              <a:spcBef>
                <a:spcPts val="500"/>
              </a:spcBef>
            </a:pPr>
            <a:r>
              <a:rPr lang="en-GB" altLang="en-US" sz="2000" dirty="0">
                <a:solidFill>
                  <a:srgbClr val="414042"/>
                </a:solidFill>
                <a:cs typeface="Arial" panose="020B0604020202020204" pitchFamily="34" charset="0"/>
              </a:rPr>
              <a:t>On their journey....</a:t>
            </a:r>
          </a:p>
          <a:p>
            <a:pPr eaLnBrk="1" hangingPunct="1">
              <a:spcBef>
                <a:spcPts val="500"/>
              </a:spcBef>
            </a:pPr>
            <a:r>
              <a:rPr lang="en-GB" altLang="en-US" sz="2000" dirty="0">
                <a:solidFill>
                  <a:srgbClr val="414042"/>
                </a:solidFill>
                <a:cs typeface="Arial" panose="020B0604020202020204" pitchFamily="34" charset="0"/>
              </a:rPr>
              <a:t>Whilst travelling...</a:t>
            </a:r>
          </a:p>
          <a:p>
            <a:pPr eaLnBrk="1" hangingPunct="1">
              <a:spcBef>
                <a:spcPts val="500"/>
              </a:spcBef>
            </a:pPr>
            <a:r>
              <a:rPr lang="en-GB" altLang="en-US" sz="2000" dirty="0">
                <a:solidFill>
                  <a:srgbClr val="414042"/>
                </a:solidFill>
                <a:cs typeface="Arial" panose="020B0604020202020204" pitchFamily="34" charset="0"/>
              </a:rPr>
              <a:t>Just as they got to their destination...</a:t>
            </a:r>
          </a:p>
          <a:p>
            <a:pPr eaLnBrk="1" hangingPunct="1">
              <a:spcBef>
                <a:spcPts val="500"/>
              </a:spcBef>
            </a:pPr>
            <a:r>
              <a:rPr lang="en-GB" altLang="en-US" sz="2000" dirty="0">
                <a:solidFill>
                  <a:srgbClr val="414042"/>
                </a:solidFill>
                <a:cs typeface="Arial" panose="020B0604020202020204" pitchFamily="34" charset="0"/>
              </a:rPr>
              <a:t>Upon their arrival at the castle...</a:t>
            </a:r>
          </a:p>
        </p:txBody>
      </p:sp>
    </p:spTree>
    <p:extLst>
      <p:ext uri="{BB962C8B-B14F-4D97-AF65-F5344CB8AC3E}">
        <p14:creationId xmlns:p14="http://schemas.microsoft.com/office/powerpoint/2010/main" val="25863397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64104674-23A3-B542-A7BB-3D2FF3639002}"/>
              </a:ext>
            </a:extLst>
          </p:cNvPr>
          <p:cNvSpPr txBox="1">
            <a:spLocks/>
          </p:cNvSpPr>
          <p:nvPr/>
        </p:nvSpPr>
        <p:spPr>
          <a:xfrm>
            <a:off x="0" y="6831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Effective vocabulary</a:t>
            </a:r>
          </a:p>
        </p:txBody>
      </p:sp>
      <p:sp>
        <p:nvSpPr>
          <p:cNvPr id="7" name="Rectangle 2">
            <a:extLst>
              <a:ext uri="{FF2B5EF4-FFF2-40B4-BE49-F238E27FC236}">
                <a16:creationId xmlns:a16="http://schemas.microsoft.com/office/drawing/2014/main" id="{DC98E868-6CF9-EC42-A4AF-70DB4780D5E5}"/>
              </a:ext>
            </a:extLst>
          </p:cNvPr>
          <p:cNvSpPr>
            <a:spLocks noChangeArrowheads="1"/>
          </p:cNvSpPr>
          <p:nvPr/>
        </p:nvSpPr>
        <p:spPr bwMode="auto">
          <a:xfrm>
            <a:off x="426243" y="1451505"/>
            <a:ext cx="11339513" cy="4723381"/>
          </a:xfrm>
          <a:prstGeom prst="rect">
            <a:avLst/>
          </a:prstGeom>
          <a:noFill/>
          <a:ln>
            <a:noFill/>
          </a:ln>
          <a:effectLst/>
          <a:extLst>
            <a:ext uri="{909E8E84-426E-40DD-AFC4-6F175D3DCCD1}">
              <a14:hiddenFill xmlns:a14="http://schemas.microsoft.com/office/drawing/2010/main">
                <a:solidFill>
                  <a:srgbClr val="CCCC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14264" rIns="0" bIns="0" anchor="t" anchorCtr="0">
            <a:no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ts val="1000"/>
              </a:spcBef>
            </a:pPr>
            <a:r>
              <a:rPr lang="en-GB" altLang="en-US" sz="2000" b="1" dirty="0">
                <a:solidFill>
                  <a:srgbClr val="0070C0"/>
                </a:solidFill>
              </a:rPr>
              <a:t>Robin Hood</a:t>
            </a:r>
            <a:br>
              <a:rPr lang="en-GB" altLang="en-US" sz="2000" dirty="0">
                <a:solidFill>
                  <a:srgbClr val="414042"/>
                </a:solidFill>
              </a:rPr>
            </a:br>
            <a:r>
              <a:rPr lang="en-GB" altLang="en-US" sz="2000" dirty="0">
                <a:solidFill>
                  <a:srgbClr val="414042"/>
                </a:solidFill>
              </a:rPr>
              <a:t>hero, champion, defender, advocate, supporter, warrior,</a:t>
            </a:r>
            <a:br>
              <a:rPr lang="en-GB" altLang="en-US" sz="2000" dirty="0">
                <a:solidFill>
                  <a:srgbClr val="414042"/>
                </a:solidFill>
              </a:rPr>
            </a:br>
            <a:r>
              <a:rPr lang="en-GB" altLang="en-US" sz="2000" dirty="0">
                <a:solidFill>
                  <a:srgbClr val="414042"/>
                </a:solidFill>
              </a:rPr>
              <a:t>fighter, adventurer, explorer, outlaw, rebel, brigand, fugitive, renegade.</a:t>
            </a:r>
          </a:p>
          <a:p>
            <a:pPr algn="ctr" eaLnBrk="1" hangingPunct="1">
              <a:spcBef>
                <a:spcPts val="1500"/>
              </a:spcBef>
            </a:pPr>
            <a:r>
              <a:rPr lang="en-GB" altLang="en-US" sz="2000" b="1" dirty="0">
                <a:solidFill>
                  <a:srgbClr val="0070C0"/>
                </a:solidFill>
              </a:rPr>
              <a:t>Thief</a:t>
            </a:r>
            <a:br>
              <a:rPr lang="en-GB" altLang="en-US" sz="2000" b="1" dirty="0">
                <a:solidFill>
                  <a:srgbClr val="414042"/>
                </a:solidFill>
              </a:rPr>
            </a:br>
            <a:r>
              <a:rPr lang="en-GB" altLang="en-US" sz="2000" dirty="0">
                <a:solidFill>
                  <a:srgbClr val="414042"/>
                </a:solidFill>
              </a:rPr>
              <a:t>bandit, burglar, criminal, lawbreaker, felon, villain, crook. </a:t>
            </a:r>
          </a:p>
          <a:p>
            <a:pPr algn="ctr" eaLnBrk="1" hangingPunct="1">
              <a:spcBef>
                <a:spcPts val="1500"/>
              </a:spcBef>
            </a:pPr>
            <a:r>
              <a:rPr lang="en-GB" altLang="en-US" sz="2000" b="1" dirty="0">
                <a:solidFill>
                  <a:srgbClr val="0070C0"/>
                </a:solidFill>
              </a:rPr>
              <a:t>Travel</a:t>
            </a:r>
            <a:r>
              <a:rPr lang="en-GB" altLang="en-US" sz="2000" dirty="0">
                <a:solidFill>
                  <a:srgbClr val="0070C0"/>
                </a:solidFill>
              </a:rPr>
              <a:t> </a:t>
            </a:r>
            <a:br>
              <a:rPr lang="en-GB" altLang="en-US" sz="2000" dirty="0">
                <a:solidFill>
                  <a:srgbClr val="414042"/>
                </a:solidFill>
              </a:rPr>
            </a:br>
            <a:r>
              <a:rPr lang="en-GB" altLang="en-US" sz="2000" dirty="0">
                <a:solidFill>
                  <a:srgbClr val="414042"/>
                </a:solidFill>
              </a:rPr>
              <a:t>adventure, explore, proceed, roam, set out, voyage, wander, journey.</a:t>
            </a:r>
          </a:p>
          <a:p>
            <a:pPr algn="ctr" eaLnBrk="1" hangingPunct="1">
              <a:spcBef>
                <a:spcPts val="1500"/>
              </a:spcBef>
            </a:pPr>
            <a:r>
              <a:rPr lang="en-GB" altLang="en-US" sz="2000" b="1" dirty="0">
                <a:solidFill>
                  <a:srgbClr val="0070C0"/>
                </a:solidFill>
              </a:rPr>
              <a:t>Friends</a:t>
            </a:r>
            <a:br>
              <a:rPr lang="en-GB" altLang="en-US" sz="2000" dirty="0">
                <a:solidFill>
                  <a:srgbClr val="414042"/>
                </a:solidFill>
              </a:rPr>
            </a:br>
            <a:r>
              <a:rPr lang="en-GB" altLang="en-US" sz="2000" dirty="0">
                <a:solidFill>
                  <a:srgbClr val="414042"/>
                </a:solidFill>
              </a:rPr>
              <a:t>companions, allies, comrades, sidekicks, associates, collaborators, partners.</a:t>
            </a:r>
          </a:p>
          <a:p>
            <a:pPr algn="ctr" eaLnBrk="1" hangingPunct="1">
              <a:spcBef>
                <a:spcPts val="1500"/>
              </a:spcBef>
            </a:pPr>
            <a:r>
              <a:rPr lang="en-GB" altLang="en-US" sz="2000" b="1" dirty="0">
                <a:solidFill>
                  <a:srgbClr val="0070C0"/>
                </a:solidFill>
              </a:rPr>
              <a:t>Walk</a:t>
            </a:r>
            <a:r>
              <a:rPr lang="en-GB" altLang="en-US" sz="2000" dirty="0">
                <a:solidFill>
                  <a:srgbClr val="0070C0"/>
                </a:solidFill>
              </a:rPr>
              <a:t> </a:t>
            </a:r>
            <a:br>
              <a:rPr lang="en-GB" altLang="en-US" sz="2000" dirty="0">
                <a:solidFill>
                  <a:srgbClr val="414042"/>
                </a:solidFill>
              </a:rPr>
            </a:br>
            <a:r>
              <a:rPr lang="en-GB" altLang="en-US" sz="2000" dirty="0">
                <a:solidFill>
                  <a:srgbClr val="414042"/>
                </a:solidFill>
              </a:rPr>
              <a:t>hike, amble, march, stride, strut, stagger, stalk, stomp, advance, stroll,</a:t>
            </a:r>
            <a:br>
              <a:rPr lang="en-GB" altLang="en-US" sz="2000" dirty="0">
                <a:solidFill>
                  <a:srgbClr val="414042"/>
                </a:solidFill>
              </a:rPr>
            </a:br>
            <a:r>
              <a:rPr lang="en-GB" altLang="en-US" sz="2000" dirty="0">
                <a:solidFill>
                  <a:srgbClr val="414042"/>
                </a:solidFill>
              </a:rPr>
              <a:t>traipse, tread, stagger, saunter, tramp, plod.</a:t>
            </a:r>
          </a:p>
        </p:txBody>
      </p:sp>
    </p:spTree>
    <p:extLst>
      <p:ext uri="{BB962C8B-B14F-4D97-AF65-F5344CB8AC3E}">
        <p14:creationId xmlns:p14="http://schemas.microsoft.com/office/powerpoint/2010/main" val="27870505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E72EC01-DFFA-DB48-A56A-BCD1DE0451C5}"/>
              </a:ext>
            </a:extLst>
          </p:cNvPr>
          <p:cNvSpPr>
            <a:spLocks noChangeArrowheads="1"/>
          </p:cNvSpPr>
          <p:nvPr/>
        </p:nvSpPr>
        <p:spPr bwMode="auto">
          <a:xfrm>
            <a:off x="0" y="1749693"/>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GB" altLang="en-US" sz="2500" b="1" dirty="0">
                <a:solidFill>
                  <a:srgbClr val="0070C0"/>
                </a:solidFill>
                <a:cs typeface="Arial" panose="020B0604020202020204" pitchFamily="34" charset="0"/>
              </a:rPr>
              <a:t>Features of legends</a:t>
            </a:r>
          </a:p>
        </p:txBody>
      </p:sp>
      <p:sp>
        <p:nvSpPr>
          <p:cNvPr id="9" name="Text Box 3">
            <a:extLst>
              <a:ext uri="{FF2B5EF4-FFF2-40B4-BE49-F238E27FC236}">
                <a16:creationId xmlns:a16="http://schemas.microsoft.com/office/drawing/2014/main" id="{28465761-A357-7841-8522-E9C3A10511AB}"/>
              </a:ext>
            </a:extLst>
          </p:cNvPr>
          <p:cNvSpPr txBox="1">
            <a:spLocks noChangeArrowheads="1"/>
          </p:cNvSpPr>
          <p:nvPr/>
        </p:nvSpPr>
        <p:spPr bwMode="auto">
          <a:xfrm>
            <a:off x="2662976" y="680483"/>
            <a:ext cx="8175145"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pPr>
            <a:r>
              <a:rPr lang="en-GB" altLang="en-US" sz="1900" dirty="0">
                <a:solidFill>
                  <a:srgbClr val="414042"/>
                </a:solidFill>
                <a:cs typeface="Arial" panose="020B0604020202020204" pitchFamily="34" charset="0"/>
              </a:rPr>
              <a:t>In this phase, you will be learning and practising the techniques to create your own piece of writing leading to writing a </a:t>
            </a:r>
            <a:r>
              <a:rPr lang="en-GB" altLang="en-US" sz="1900" b="1" dirty="0">
                <a:solidFill>
                  <a:srgbClr val="414042"/>
                </a:solidFill>
                <a:cs typeface="Arial" panose="020B0604020202020204" pitchFamily="34" charset="0"/>
              </a:rPr>
              <a:t>narrative</a:t>
            </a:r>
            <a:r>
              <a:rPr lang="en-GB" altLang="en-US" sz="1900" dirty="0">
                <a:solidFill>
                  <a:srgbClr val="414042"/>
                </a:solidFill>
                <a:cs typeface="Arial" panose="020B0604020202020204" pitchFamily="34" charset="0"/>
              </a:rPr>
              <a:t> based on what you have read. </a:t>
            </a:r>
          </a:p>
        </p:txBody>
      </p:sp>
      <p:sp>
        <p:nvSpPr>
          <p:cNvPr id="10" name="Text Box 182">
            <a:extLst>
              <a:ext uri="{FF2B5EF4-FFF2-40B4-BE49-F238E27FC236}">
                <a16:creationId xmlns:a16="http://schemas.microsoft.com/office/drawing/2014/main" id="{CEB78DE9-5E3F-0347-9788-7455A46C3A1D}"/>
              </a:ext>
            </a:extLst>
          </p:cNvPr>
          <p:cNvSpPr txBox="1">
            <a:spLocks noChangeArrowheads="1"/>
          </p:cNvSpPr>
          <p:nvPr/>
        </p:nvSpPr>
        <p:spPr bwMode="auto">
          <a:xfrm>
            <a:off x="2662976" y="2326462"/>
            <a:ext cx="7813638"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714375" indent="-536575">
              <a:spcBef>
                <a:spcPct val="20000"/>
              </a:spcBef>
              <a:buChar char="•"/>
              <a:defRPr sz="3200">
                <a:solidFill>
                  <a:schemeClr val="tx1"/>
                </a:solidFill>
                <a:latin typeface="Comic Sans MS" panose="030F0902030302020204" pitchFamily="66" charset="0"/>
              </a:defRPr>
            </a:lvl1pPr>
            <a:lvl2pPr marL="1071563" indent="-285750">
              <a:spcBef>
                <a:spcPct val="20000"/>
              </a:spcBef>
              <a:buChar char="–"/>
              <a:defRPr sz="2800">
                <a:solidFill>
                  <a:schemeClr val="tx1"/>
                </a:solidFill>
                <a:latin typeface="Comic Sans MS" panose="030F0902030302020204" pitchFamily="66" charset="0"/>
              </a:defRPr>
            </a:lvl2pPr>
            <a:lvl3pPr marL="1250950" indent="-228600">
              <a:spcBef>
                <a:spcPct val="20000"/>
              </a:spcBef>
              <a:buChar char="•"/>
              <a:defRPr sz="2400">
                <a:solidFill>
                  <a:schemeClr val="tx1"/>
                </a:solidFill>
                <a:latin typeface="Comic Sans MS" panose="030F0902030302020204" pitchFamily="66" charset="0"/>
              </a:defRPr>
            </a:lvl3pPr>
            <a:lvl4pPr marL="1430338"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Written in the distant past tense</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Descriptive language for settings and characters </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Use of speech to show characters and move the story on</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Handed down from one generation to the next by telling the story (not writing it down)</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Clear good and bad characters </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Usually have one main character who is the hero or heroine, but other characters play big parts too</a:t>
            </a:r>
          </a:p>
          <a:p>
            <a:pPr marL="266700" indent="-266700" eaLnBrk="1" hangingPunct="1">
              <a:spcBef>
                <a:spcPts val="600"/>
              </a:spcBef>
              <a:buClr>
                <a:srgbClr val="0070C0"/>
              </a:buClr>
              <a:buFont typeface="Arial" panose="020B0604020202020204" pitchFamily="34" charset="0"/>
              <a:buChar char="•"/>
            </a:pPr>
            <a:r>
              <a:rPr lang="en-GB" altLang="en-US" sz="1900" dirty="0">
                <a:solidFill>
                  <a:srgbClr val="414042"/>
                </a:solidFill>
              </a:rPr>
              <a:t>Based on real characters or events from history but sometimes  also contain things that could not have happened</a:t>
            </a:r>
          </a:p>
        </p:txBody>
      </p:sp>
      <p:sp>
        <p:nvSpPr>
          <p:cNvPr id="11" name="Rectangle 10">
            <a:extLst>
              <a:ext uri="{FF2B5EF4-FFF2-40B4-BE49-F238E27FC236}">
                <a16:creationId xmlns:a16="http://schemas.microsoft.com/office/drawing/2014/main" id="{5EDC8F45-29C9-DF4F-AAEE-E57869A8DECF}"/>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1195166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0FF4EF88-0966-2D48-A4B0-1566CF60EC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Overview</a:t>
            </a:r>
          </a:p>
        </p:txBody>
      </p:sp>
      <p:sp>
        <p:nvSpPr>
          <p:cNvPr id="21" name="Rectangle 2">
            <a:extLst>
              <a:ext uri="{FF2B5EF4-FFF2-40B4-BE49-F238E27FC236}">
                <a16:creationId xmlns:a16="http://schemas.microsoft.com/office/drawing/2014/main" id="{89C240C1-FB0D-8C41-B3A5-3D48BE3A8EE6}"/>
              </a:ext>
            </a:extLst>
          </p:cNvPr>
          <p:cNvSpPr>
            <a:spLocks noChangeArrowheads="1"/>
          </p:cNvSpPr>
          <p:nvPr/>
        </p:nvSpPr>
        <p:spPr bwMode="auto">
          <a:xfrm>
            <a:off x="1364974" y="1408468"/>
            <a:ext cx="9462052" cy="479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268288" indent="-1588" eaLnBrk="0" hangingPunct="0">
              <a:tabLst>
                <a:tab pos="268288" algn="l"/>
              </a:tabLst>
              <a:defRPr>
                <a:solidFill>
                  <a:schemeClr val="tx1"/>
                </a:solidFill>
                <a:latin typeface="Comic Sans MS" panose="030F0902030302020204" pitchFamily="66" charset="0"/>
              </a:defRPr>
            </a:lvl1pPr>
            <a:lvl2pPr marL="534988" eaLnBrk="0" hangingPunct="0">
              <a:tabLst>
                <a:tab pos="268288" algn="l"/>
              </a:tabLst>
              <a:defRPr>
                <a:solidFill>
                  <a:schemeClr val="tx1"/>
                </a:solidFill>
                <a:latin typeface="Comic Sans MS" panose="030F0902030302020204" pitchFamily="66" charset="0"/>
              </a:defRPr>
            </a:lvl2pPr>
            <a:lvl3pPr eaLnBrk="0" hangingPunct="0">
              <a:tabLst>
                <a:tab pos="268288" algn="l"/>
              </a:tabLst>
              <a:defRPr>
                <a:solidFill>
                  <a:schemeClr val="tx1"/>
                </a:solidFill>
                <a:latin typeface="Comic Sans MS" panose="030F0902030302020204" pitchFamily="66" charset="0"/>
              </a:defRPr>
            </a:lvl3pPr>
            <a:lvl4pPr eaLnBrk="0" hangingPunct="0">
              <a:tabLst>
                <a:tab pos="268288" algn="l"/>
              </a:tabLst>
              <a:defRPr>
                <a:solidFill>
                  <a:schemeClr val="tx1"/>
                </a:solidFill>
                <a:latin typeface="Comic Sans MS" panose="030F0902030302020204" pitchFamily="66" charset="0"/>
              </a:defRPr>
            </a:lvl4pPr>
            <a:lvl5pPr eaLnBrk="0" hangingPunct="0">
              <a:tabLst>
                <a:tab pos="268288" algn="l"/>
              </a:tabLst>
              <a:defRPr>
                <a:solidFill>
                  <a:schemeClr val="tx1"/>
                </a:solidFill>
                <a:latin typeface="Comic Sans MS" panose="030F0902030302020204" pitchFamily="66" charset="0"/>
              </a:defRPr>
            </a:lvl5pPr>
            <a:lvl6pPr eaLnBrk="0" fontAlgn="base" hangingPunct="0">
              <a:spcBef>
                <a:spcPct val="0"/>
              </a:spcBef>
              <a:spcAft>
                <a:spcPct val="0"/>
              </a:spcAft>
              <a:tabLst>
                <a:tab pos="268288" algn="l"/>
              </a:tabLst>
              <a:defRPr>
                <a:solidFill>
                  <a:schemeClr val="tx1"/>
                </a:solidFill>
                <a:latin typeface="Comic Sans MS" panose="030F0902030302020204" pitchFamily="66" charset="0"/>
              </a:defRPr>
            </a:lvl6pPr>
            <a:lvl7pPr eaLnBrk="0" fontAlgn="base" hangingPunct="0">
              <a:spcBef>
                <a:spcPct val="0"/>
              </a:spcBef>
              <a:spcAft>
                <a:spcPct val="0"/>
              </a:spcAft>
              <a:tabLst>
                <a:tab pos="268288" algn="l"/>
              </a:tabLst>
              <a:defRPr>
                <a:solidFill>
                  <a:schemeClr val="tx1"/>
                </a:solidFill>
                <a:latin typeface="Comic Sans MS" panose="030F0902030302020204" pitchFamily="66" charset="0"/>
              </a:defRPr>
            </a:lvl7pPr>
            <a:lvl8pPr eaLnBrk="0" fontAlgn="base" hangingPunct="0">
              <a:spcBef>
                <a:spcPct val="0"/>
              </a:spcBef>
              <a:spcAft>
                <a:spcPct val="0"/>
              </a:spcAft>
              <a:tabLst>
                <a:tab pos="268288" algn="l"/>
              </a:tabLst>
              <a:defRPr>
                <a:solidFill>
                  <a:schemeClr val="tx1"/>
                </a:solidFill>
                <a:latin typeface="Comic Sans MS" panose="030F0902030302020204" pitchFamily="66" charset="0"/>
              </a:defRPr>
            </a:lvl8pPr>
            <a:lvl9pPr eaLnBrk="0" fontAlgn="base" hangingPunct="0">
              <a:spcBef>
                <a:spcPct val="0"/>
              </a:spcBef>
              <a:spcAft>
                <a:spcPct val="0"/>
              </a:spcAft>
              <a:tabLst>
                <a:tab pos="268288" algn="l"/>
              </a:tabLst>
              <a:defRPr>
                <a:solidFill>
                  <a:schemeClr val="tx1"/>
                </a:solidFill>
                <a:latin typeface="Comic Sans MS" panose="030F0902030302020204" pitchFamily="66" charset="0"/>
              </a:defRPr>
            </a:lvl9pPr>
          </a:lstStyle>
          <a:p>
            <a:pPr marL="0" indent="0" eaLnBrk="1" hangingPunct="1">
              <a:spcBef>
                <a:spcPts val="1500"/>
              </a:spcBef>
            </a:pPr>
            <a:r>
              <a:rPr lang="en-GB" altLang="en-US" dirty="0">
                <a:solidFill>
                  <a:srgbClr val="414042"/>
                </a:solidFill>
              </a:rPr>
              <a:t>This unit is linked to the 2007 Primary National Strategy Keys to learning resource, Key Stage 2 writing kit </a:t>
            </a:r>
            <a:r>
              <a:rPr lang="en-GB" altLang="en-US" b="1" dirty="0">
                <a:solidFill>
                  <a:srgbClr val="414042"/>
                </a:solidFill>
              </a:rPr>
              <a:t>Castle Attack – Images and sounds </a:t>
            </a:r>
            <a:r>
              <a:rPr lang="en-GB" altLang="en-US" dirty="0">
                <a:solidFill>
                  <a:srgbClr val="414042"/>
                </a:solidFill>
              </a:rPr>
              <a:t>which is a resource relating to a story told by a storyteller with the purpose of emphasising to pupils the important features of a successful story. This material is in the public domain and is used to support the teaching and learning of literacy and specifically narrative. This material is still available (April 2022) at </a:t>
            </a:r>
            <a:r>
              <a:rPr lang="en-GB" altLang="en-US" b="1" dirty="0">
                <a:solidFill>
                  <a:srgbClr val="414042"/>
                </a:solidFill>
                <a:hlinkClick r:id="rId3"/>
              </a:rPr>
              <a:t>The National Archives</a:t>
            </a:r>
            <a:r>
              <a:rPr lang="en-GB" altLang="en-US" dirty="0">
                <a:solidFill>
                  <a:srgbClr val="414042"/>
                </a:solidFill>
              </a:rPr>
              <a:t>.</a:t>
            </a:r>
          </a:p>
          <a:p>
            <a:pPr marL="0" indent="0" eaLnBrk="1" hangingPunct="1">
              <a:spcBef>
                <a:spcPts val="1500"/>
              </a:spcBef>
            </a:pPr>
            <a:r>
              <a:rPr lang="en-GB" altLang="en-US" dirty="0">
                <a:solidFill>
                  <a:srgbClr val="414042"/>
                </a:solidFill>
              </a:rPr>
              <a:t>It can involve an oral retelling of the legend of Robin Hood, and producing a version of elements of the written legend. This genre can be developed further by the inclusion of local legends (e.g. Pendle witches, King Arthur and the Knights of the Round Table, Dick Turpin, Highwayman, etc.) and provides opportunities for establishing whole-class collections of legends to support independent reading for pleasure. Texts used could include films, comics, picture books, TV programmes and written texts. </a:t>
            </a:r>
            <a:endParaRPr lang="en-US" altLang="en-US" dirty="0">
              <a:solidFill>
                <a:srgbClr val="414042"/>
              </a:solidFill>
            </a:endParaRPr>
          </a:p>
          <a:p>
            <a:pPr marL="0" indent="0" eaLnBrk="1" hangingPunct="1">
              <a:spcBef>
                <a:spcPts val="1000"/>
              </a:spcBef>
              <a:buFontTx/>
              <a:buChar char="•"/>
            </a:pPr>
            <a:endParaRPr lang="en-US" altLang="en-US" dirty="0"/>
          </a:p>
        </p:txBody>
      </p:sp>
    </p:spTree>
    <p:extLst>
      <p:ext uri="{BB962C8B-B14F-4D97-AF65-F5344CB8AC3E}">
        <p14:creationId xmlns:p14="http://schemas.microsoft.com/office/powerpoint/2010/main" val="32429329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2B7FF3-73FE-1949-9542-02E4B5C297CF}"/>
              </a:ext>
            </a:extLst>
          </p:cNvPr>
          <p:cNvGrpSpPr/>
          <p:nvPr/>
        </p:nvGrpSpPr>
        <p:grpSpPr>
          <a:xfrm>
            <a:off x="4953634" y="2041599"/>
            <a:ext cx="5270448" cy="3271984"/>
            <a:chOff x="4953634" y="2073967"/>
            <a:chExt cx="5270448" cy="3271984"/>
          </a:xfrm>
        </p:grpSpPr>
        <p:sp>
          <p:nvSpPr>
            <p:cNvPr id="6" name="Rectangle 12">
              <a:extLst>
                <a:ext uri="{FF2B5EF4-FFF2-40B4-BE49-F238E27FC236}">
                  <a16:creationId xmlns:a16="http://schemas.microsoft.com/office/drawing/2014/main" id="{2CA4F277-EE5D-574D-A53C-6821170ED6DA}"/>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7" name="Rectangle 6">
              <a:extLst>
                <a:ext uri="{FF2B5EF4-FFF2-40B4-BE49-F238E27FC236}">
                  <a16:creationId xmlns:a16="http://schemas.microsoft.com/office/drawing/2014/main" id="{639D0A9A-6325-D343-8B1E-BFA5C199A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Box 20">
              <a:extLst>
                <a:ext uri="{FF2B5EF4-FFF2-40B4-BE49-F238E27FC236}">
                  <a16:creationId xmlns:a16="http://schemas.microsoft.com/office/drawing/2014/main" id="{633057C1-65F4-4A4B-8FBD-900CBF02BAFC}"/>
                </a:ext>
              </a:extLst>
            </p:cNvPr>
            <p:cNvSpPr txBox="1">
              <a:spLocks noChangeArrowheads="1"/>
            </p:cNvSpPr>
            <p:nvPr/>
          </p:nvSpPr>
          <p:spPr bwMode="auto">
            <a:xfrm rot="19871443">
              <a:off x="4953634" y="2730320"/>
              <a:ext cx="123180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Conjunctions</a:t>
              </a:r>
            </a:p>
          </p:txBody>
        </p:sp>
        <p:sp>
          <p:nvSpPr>
            <p:cNvPr id="10" name="Text Box 21">
              <a:extLst>
                <a:ext uri="{FF2B5EF4-FFF2-40B4-BE49-F238E27FC236}">
                  <a16:creationId xmlns:a16="http://schemas.microsoft.com/office/drawing/2014/main" id="{D81595AB-F8C6-6949-A7B4-73B0C2D37848}"/>
                </a:ext>
              </a:extLst>
            </p:cNvPr>
            <p:cNvSpPr txBox="1">
              <a:spLocks noChangeArrowheads="1"/>
            </p:cNvSpPr>
            <p:nvPr/>
          </p:nvSpPr>
          <p:spPr bwMode="auto">
            <a:xfrm rot="21027077">
              <a:off x="8395021" y="4766186"/>
              <a:ext cx="16056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Different length sentences</a:t>
              </a:r>
            </a:p>
          </p:txBody>
        </p:sp>
        <p:sp>
          <p:nvSpPr>
            <p:cNvPr id="12" name="Text Box 22">
              <a:extLst>
                <a:ext uri="{FF2B5EF4-FFF2-40B4-BE49-F238E27FC236}">
                  <a16:creationId xmlns:a16="http://schemas.microsoft.com/office/drawing/2014/main" id="{C669F12A-E8E5-3141-8586-6EE97C813DAD}"/>
                </a:ext>
              </a:extLst>
            </p:cNvPr>
            <p:cNvSpPr txBox="1">
              <a:spLocks noChangeArrowheads="1"/>
            </p:cNvSpPr>
            <p:nvPr/>
          </p:nvSpPr>
          <p:spPr bwMode="auto">
            <a:xfrm rot="683034">
              <a:off x="8349391" y="2269743"/>
              <a:ext cx="17284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first or third person</a:t>
              </a:r>
            </a:p>
          </p:txBody>
        </p:sp>
        <p:sp>
          <p:nvSpPr>
            <p:cNvPr id="14" name="Text Box 24">
              <a:extLst>
                <a:ext uri="{FF2B5EF4-FFF2-40B4-BE49-F238E27FC236}">
                  <a16:creationId xmlns:a16="http://schemas.microsoft.com/office/drawing/2014/main" id="{AFA216C2-55E2-214C-A83E-F4FF56105474}"/>
                </a:ext>
              </a:extLst>
            </p:cNvPr>
            <p:cNvSpPr txBox="1">
              <a:spLocks noChangeArrowheads="1"/>
            </p:cNvSpPr>
            <p:nvPr/>
          </p:nvSpPr>
          <p:spPr bwMode="auto">
            <a:xfrm rot="21346810">
              <a:off x="7149784" y="2340544"/>
              <a:ext cx="12041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Speech</a:t>
              </a:r>
            </a:p>
          </p:txBody>
        </p:sp>
        <p:sp>
          <p:nvSpPr>
            <p:cNvPr id="15" name="Text Box 26">
              <a:extLst>
                <a:ext uri="{FF2B5EF4-FFF2-40B4-BE49-F238E27FC236}">
                  <a16:creationId xmlns:a16="http://schemas.microsoft.com/office/drawing/2014/main" id="{EB087B26-6765-6946-A256-BABD256A8C4F}"/>
                </a:ext>
              </a:extLst>
            </p:cNvPr>
            <p:cNvSpPr txBox="1">
              <a:spLocks noChangeArrowheads="1"/>
            </p:cNvSpPr>
            <p:nvPr/>
          </p:nvSpPr>
          <p:spPr bwMode="auto">
            <a:xfrm>
              <a:off x="5038202" y="2173661"/>
              <a:ext cx="22166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6" name="Text Box 32">
              <a:extLst>
                <a:ext uri="{FF2B5EF4-FFF2-40B4-BE49-F238E27FC236}">
                  <a16:creationId xmlns:a16="http://schemas.microsoft.com/office/drawing/2014/main" id="{7CEA68B3-2636-FB41-8413-8EE0BD85D58D}"/>
                </a:ext>
              </a:extLst>
            </p:cNvPr>
            <p:cNvSpPr txBox="1">
              <a:spLocks noChangeArrowheads="1"/>
            </p:cNvSpPr>
            <p:nvPr/>
          </p:nvSpPr>
          <p:spPr bwMode="auto">
            <a:xfrm rot="849915">
              <a:off x="5047681" y="3679687"/>
              <a:ext cx="97766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Adjectives</a:t>
              </a:r>
            </a:p>
          </p:txBody>
        </p:sp>
        <p:sp>
          <p:nvSpPr>
            <p:cNvPr id="17" name="Text Box 41">
              <a:extLst>
                <a:ext uri="{FF2B5EF4-FFF2-40B4-BE49-F238E27FC236}">
                  <a16:creationId xmlns:a16="http://schemas.microsoft.com/office/drawing/2014/main" id="{8AFAA6BC-1B7E-F349-B80A-B063A811D199}"/>
                </a:ext>
              </a:extLst>
            </p:cNvPr>
            <p:cNvSpPr txBox="1">
              <a:spLocks noChangeArrowheads="1"/>
            </p:cNvSpPr>
            <p:nvPr/>
          </p:nvSpPr>
          <p:spPr bwMode="auto">
            <a:xfrm rot="21275183">
              <a:off x="5279278" y="4747333"/>
              <a:ext cx="287911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Some use of old fashioned language to show when it happened</a:t>
              </a:r>
            </a:p>
          </p:txBody>
        </p:sp>
        <p:sp>
          <p:nvSpPr>
            <p:cNvPr id="18" name="Text Box 44">
              <a:extLst>
                <a:ext uri="{FF2B5EF4-FFF2-40B4-BE49-F238E27FC236}">
                  <a16:creationId xmlns:a16="http://schemas.microsoft.com/office/drawing/2014/main" id="{FE4A0734-BA35-BC47-8001-C42A6C427976}"/>
                </a:ext>
              </a:extLst>
            </p:cNvPr>
            <p:cNvSpPr txBox="1">
              <a:spLocks noChangeArrowheads="1"/>
            </p:cNvSpPr>
            <p:nvPr/>
          </p:nvSpPr>
          <p:spPr bwMode="auto">
            <a:xfrm rot="20511043">
              <a:off x="9226711" y="3571430"/>
              <a:ext cx="99737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tense</a:t>
              </a:r>
            </a:p>
          </p:txBody>
        </p:sp>
      </p:grpSp>
      <p:sp>
        <p:nvSpPr>
          <p:cNvPr id="19" name="Subtitle 2">
            <a:extLst>
              <a:ext uri="{FF2B5EF4-FFF2-40B4-BE49-F238E27FC236}">
                <a16:creationId xmlns:a16="http://schemas.microsoft.com/office/drawing/2014/main" id="{D3CDECC4-1B18-F34E-B993-F08516E90B9D}"/>
              </a:ext>
            </a:extLst>
          </p:cNvPr>
          <p:cNvSpPr txBox="1">
            <a:spLocks/>
          </p:cNvSpPr>
          <p:nvPr/>
        </p:nvSpPr>
        <p:spPr>
          <a:xfrm>
            <a:off x="425302" y="624540"/>
            <a:ext cx="11333561"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1741037"/>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4" name="Group 23">
            <a:extLst>
              <a:ext uri="{FF2B5EF4-FFF2-40B4-BE49-F238E27FC236}">
                <a16:creationId xmlns:a16="http://schemas.microsoft.com/office/drawing/2014/main" id="{5A612AA6-243A-4A4C-B3BF-7478DB5B0714}"/>
              </a:ext>
            </a:extLst>
          </p:cNvPr>
          <p:cNvGrpSpPr/>
          <p:nvPr/>
        </p:nvGrpSpPr>
        <p:grpSpPr>
          <a:xfrm>
            <a:off x="5934522" y="2753871"/>
            <a:ext cx="3351182" cy="1841091"/>
            <a:chOff x="5934522" y="2786239"/>
            <a:chExt cx="3351182" cy="1841091"/>
          </a:xfrm>
        </p:grpSpPr>
        <p:sp>
          <p:nvSpPr>
            <p:cNvPr id="25" name="Rectangle 13">
              <a:extLst>
                <a:ext uri="{FF2B5EF4-FFF2-40B4-BE49-F238E27FC236}">
                  <a16:creationId xmlns:a16="http://schemas.microsoft.com/office/drawing/2014/main" id="{F41C52B9-C6E9-8C41-9FBC-C1A5FBABB9C9}"/>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6" name="Rectangle 25">
              <a:extLst>
                <a:ext uri="{FF2B5EF4-FFF2-40B4-BE49-F238E27FC236}">
                  <a16:creationId xmlns:a16="http://schemas.microsoft.com/office/drawing/2014/main" id="{D6EA16A3-8708-BB43-8F1B-BC09B2A48057}"/>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15">
              <a:extLst>
                <a:ext uri="{FF2B5EF4-FFF2-40B4-BE49-F238E27FC236}">
                  <a16:creationId xmlns:a16="http://schemas.microsoft.com/office/drawing/2014/main" id="{AED8424F-7970-664E-9C3E-881665F803EA}"/>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28" name="Text Box 16">
              <a:extLst>
                <a:ext uri="{FF2B5EF4-FFF2-40B4-BE49-F238E27FC236}">
                  <a16:creationId xmlns:a16="http://schemas.microsoft.com/office/drawing/2014/main" id="{ABBE51BB-ABDD-8B42-B6D2-9F5E6BB01684}"/>
                </a:ext>
              </a:extLst>
            </p:cNvPr>
            <p:cNvSpPr txBox="1">
              <a:spLocks noChangeArrowheads="1"/>
            </p:cNvSpPr>
            <p:nvPr/>
          </p:nvSpPr>
          <p:spPr bwMode="auto">
            <a:xfrm rot="529974">
              <a:off x="8264630" y="3301438"/>
              <a:ext cx="10210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can picture what you have described</a:t>
              </a:r>
            </a:p>
          </p:txBody>
        </p:sp>
        <p:sp>
          <p:nvSpPr>
            <p:cNvPr id="29" name="Text Box 17">
              <a:extLst>
                <a:ext uri="{FF2B5EF4-FFF2-40B4-BE49-F238E27FC236}">
                  <a16:creationId xmlns:a16="http://schemas.microsoft.com/office/drawing/2014/main" id="{B21855F0-44AB-6E43-A2DE-648ABD1AE13F}"/>
                </a:ext>
              </a:extLst>
            </p:cNvPr>
            <p:cNvSpPr txBox="1">
              <a:spLocks noChangeArrowheads="1"/>
            </p:cNvSpPr>
            <p:nvPr/>
          </p:nvSpPr>
          <p:spPr bwMode="auto">
            <a:xfrm rot="21027077">
              <a:off x="6039889" y="3355655"/>
              <a:ext cx="9218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is entertained</a:t>
              </a:r>
            </a:p>
          </p:txBody>
        </p:sp>
        <p:sp>
          <p:nvSpPr>
            <p:cNvPr id="30" name="Text Box 18">
              <a:extLst>
                <a:ext uri="{FF2B5EF4-FFF2-40B4-BE49-F238E27FC236}">
                  <a16:creationId xmlns:a16="http://schemas.microsoft.com/office/drawing/2014/main" id="{5DB30CAE-15F5-1A4F-92A0-D5F8831E001E}"/>
                </a:ext>
              </a:extLst>
            </p:cNvPr>
            <p:cNvSpPr txBox="1">
              <a:spLocks noChangeArrowheads="1"/>
            </p:cNvSpPr>
            <p:nvPr/>
          </p:nvSpPr>
          <p:spPr bwMode="auto">
            <a:xfrm rot="258430">
              <a:off x="5934522" y="4026494"/>
              <a:ext cx="167401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reflects about the themes of kindness and loyalty</a:t>
              </a:r>
            </a:p>
          </p:txBody>
        </p:sp>
        <p:sp>
          <p:nvSpPr>
            <p:cNvPr id="31" name="Text Box 19">
              <a:extLst>
                <a:ext uri="{FF2B5EF4-FFF2-40B4-BE49-F238E27FC236}">
                  <a16:creationId xmlns:a16="http://schemas.microsoft.com/office/drawing/2014/main" id="{1B1113AC-523E-9149-AE75-8414BCB00472}"/>
                </a:ext>
              </a:extLst>
            </p:cNvPr>
            <p:cNvSpPr txBox="1">
              <a:spLocks noChangeArrowheads="1"/>
            </p:cNvSpPr>
            <p:nvPr/>
          </p:nvSpPr>
          <p:spPr bwMode="auto">
            <a:xfrm rot="21368763">
              <a:off x="7633435" y="4038138"/>
              <a:ext cx="155207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is engaged with the story and wants to read on</a:t>
              </a:r>
            </a:p>
          </p:txBody>
        </p:sp>
      </p:grpSp>
      <p:grpSp>
        <p:nvGrpSpPr>
          <p:cNvPr id="32" name="Group 31">
            <a:extLst>
              <a:ext uri="{FF2B5EF4-FFF2-40B4-BE49-F238E27FC236}">
                <a16:creationId xmlns:a16="http://schemas.microsoft.com/office/drawing/2014/main" id="{5F9A7A58-22E7-3C4A-A3B7-B366EDE0F65D}"/>
              </a:ext>
            </a:extLst>
          </p:cNvPr>
          <p:cNvGrpSpPr/>
          <p:nvPr/>
        </p:nvGrpSpPr>
        <p:grpSpPr>
          <a:xfrm>
            <a:off x="3861016" y="1358863"/>
            <a:ext cx="7416584" cy="4674627"/>
            <a:chOff x="4210492" y="1369471"/>
            <a:chExt cx="6854971" cy="4674627"/>
          </a:xfrm>
        </p:grpSpPr>
        <p:sp>
          <p:nvSpPr>
            <p:cNvPr id="33" name="Rectangle 32">
              <a:extLst>
                <a:ext uri="{FF2B5EF4-FFF2-40B4-BE49-F238E27FC236}">
                  <a16:creationId xmlns:a16="http://schemas.microsoft.com/office/drawing/2014/main" id="{515B9664-8219-B445-8BB9-562DB054D791}"/>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5">
              <a:extLst>
                <a:ext uri="{FF2B5EF4-FFF2-40B4-BE49-F238E27FC236}">
                  <a16:creationId xmlns:a16="http://schemas.microsoft.com/office/drawing/2014/main" id="{C5C25685-48E4-6046-AB2A-4F56D4B082F2}"/>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5" name="Text Box 27">
              <a:extLst>
                <a:ext uri="{FF2B5EF4-FFF2-40B4-BE49-F238E27FC236}">
                  <a16:creationId xmlns:a16="http://schemas.microsoft.com/office/drawing/2014/main" id="{5E0ECDAD-D170-C048-828F-78048C477FD7}"/>
                </a:ext>
              </a:extLst>
            </p:cNvPr>
            <p:cNvSpPr txBox="1">
              <a:spLocks noChangeArrowheads="1"/>
            </p:cNvSpPr>
            <p:nvPr/>
          </p:nvSpPr>
          <p:spPr bwMode="auto">
            <a:xfrm>
              <a:off x="4222544" y="1426073"/>
              <a:ext cx="29322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36" name="Text Box 33">
              <a:extLst>
                <a:ext uri="{FF2B5EF4-FFF2-40B4-BE49-F238E27FC236}">
                  <a16:creationId xmlns:a16="http://schemas.microsoft.com/office/drawing/2014/main" id="{22BAD904-23F6-BF4F-BFEB-9305A5433E01}"/>
                </a:ext>
              </a:extLst>
            </p:cNvPr>
            <p:cNvSpPr txBox="1">
              <a:spLocks noChangeArrowheads="1"/>
            </p:cNvSpPr>
            <p:nvPr/>
          </p:nvSpPr>
          <p:spPr bwMode="auto">
            <a:xfrm rot="247132">
              <a:off x="7270099" y="1576840"/>
              <a:ext cx="184056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a:solidFill>
                    <a:srgbClr val="414042"/>
                  </a:solidFill>
                  <a:ea typeface="MS PGothic" panose="020B0600070205080204" pitchFamily="34" charset="-128"/>
                </a:rPr>
                <a:t>villagers</a:t>
              </a:r>
              <a:endParaRPr lang="en-GB" altLang="en-US" sz="1200" dirty="0">
                <a:solidFill>
                  <a:srgbClr val="414042"/>
                </a:solidFill>
                <a:ea typeface="MS PGothic" panose="020B0600070205080204" pitchFamily="34" charset="-128"/>
              </a:endParaRPr>
            </a:p>
          </p:txBody>
        </p:sp>
        <p:sp>
          <p:nvSpPr>
            <p:cNvPr id="41" name="Text Box 33">
              <a:extLst>
                <a:ext uri="{FF2B5EF4-FFF2-40B4-BE49-F238E27FC236}">
                  <a16:creationId xmlns:a16="http://schemas.microsoft.com/office/drawing/2014/main" id="{6C2FDE7F-F81B-6C4F-AB06-F15151FF94E3}"/>
                </a:ext>
              </a:extLst>
            </p:cNvPr>
            <p:cNvSpPr txBox="1">
              <a:spLocks noChangeArrowheads="1"/>
            </p:cNvSpPr>
            <p:nvPr/>
          </p:nvSpPr>
          <p:spPr bwMode="auto">
            <a:xfrm rot="20827091">
              <a:off x="4237413" y="4110183"/>
              <a:ext cx="10177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Sherwood</a:t>
              </a:r>
            </a:p>
          </p:txBody>
        </p:sp>
        <p:sp>
          <p:nvSpPr>
            <p:cNvPr id="42" name="Text Box 33">
              <a:extLst>
                <a:ext uri="{FF2B5EF4-FFF2-40B4-BE49-F238E27FC236}">
                  <a16:creationId xmlns:a16="http://schemas.microsoft.com/office/drawing/2014/main" id="{AD9F261F-72B7-F346-933A-A8C12E28461D}"/>
                </a:ext>
              </a:extLst>
            </p:cNvPr>
            <p:cNvSpPr txBox="1">
              <a:spLocks noChangeArrowheads="1"/>
            </p:cNvSpPr>
            <p:nvPr/>
          </p:nvSpPr>
          <p:spPr bwMode="auto">
            <a:xfrm rot="1193950">
              <a:off x="10080584" y="2602078"/>
              <a:ext cx="98487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sheriff</a:t>
              </a:r>
            </a:p>
          </p:txBody>
        </p:sp>
        <p:sp>
          <p:nvSpPr>
            <p:cNvPr id="43" name="Text Box 33">
              <a:extLst>
                <a:ext uri="{FF2B5EF4-FFF2-40B4-BE49-F238E27FC236}">
                  <a16:creationId xmlns:a16="http://schemas.microsoft.com/office/drawing/2014/main" id="{50F7E12A-F133-5B45-A649-DAB838BEC93D}"/>
                </a:ext>
              </a:extLst>
            </p:cNvPr>
            <p:cNvSpPr txBox="1">
              <a:spLocks noChangeArrowheads="1"/>
            </p:cNvSpPr>
            <p:nvPr/>
          </p:nvSpPr>
          <p:spPr bwMode="auto">
            <a:xfrm rot="20404945">
              <a:off x="4210492" y="2612888"/>
              <a:ext cx="98487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Long</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ago…</a:t>
              </a:r>
            </a:p>
          </p:txBody>
        </p:sp>
        <p:sp>
          <p:nvSpPr>
            <p:cNvPr id="44" name="Text Box 33">
              <a:extLst>
                <a:ext uri="{FF2B5EF4-FFF2-40B4-BE49-F238E27FC236}">
                  <a16:creationId xmlns:a16="http://schemas.microsoft.com/office/drawing/2014/main" id="{AB568963-D702-3C4D-A789-0C00D41D4EC1}"/>
                </a:ext>
              </a:extLst>
            </p:cNvPr>
            <p:cNvSpPr txBox="1">
              <a:spLocks noChangeArrowheads="1"/>
            </p:cNvSpPr>
            <p:nvPr/>
          </p:nvSpPr>
          <p:spPr bwMode="auto">
            <a:xfrm rot="1007709">
              <a:off x="9715284" y="1675274"/>
              <a:ext cx="98487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forest</a:t>
              </a:r>
            </a:p>
          </p:txBody>
        </p:sp>
        <p:sp>
          <p:nvSpPr>
            <p:cNvPr id="45" name="Text Box 33">
              <a:extLst>
                <a:ext uri="{FF2B5EF4-FFF2-40B4-BE49-F238E27FC236}">
                  <a16:creationId xmlns:a16="http://schemas.microsoft.com/office/drawing/2014/main" id="{55AB4A81-D54D-3241-83E2-8DF53C8A0D52}"/>
                </a:ext>
              </a:extLst>
            </p:cNvPr>
            <p:cNvSpPr txBox="1">
              <a:spLocks noChangeArrowheads="1"/>
            </p:cNvSpPr>
            <p:nvPr/>
          </p:nvSpPr>
          <p:spPr bwMode="auto">
            <a:xfrm rot="20356152">
              <a:off x="10044481" y="3977041"/>
              <a:ext cx="9848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rich</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and</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poor</a:t>
              </a:r>
            </a:p>
          </p:txBody>
        </p:sp>
        <p:sp>
          <p:nvSpPr>
            <p:cNvPr id="46" name="Text Box 33">
              <a:extLst>
                <a:ext uri="{FF2B5EF4-FFF2-40B4-BE49-F238E27FC236}">
                  <a16:creationId xmlns:a16="http://schemas.microsoft.com/office/drawing/2014/main" id="{46EBE249-AA83-0C41-AFBC-396A92314D76}"/>
                </a:ext>
              </a:extLst>
            </p:cNvPr>
            <p:cNvSpPr txBox="1">
              <a:spLocks noChangeArrowheads="1"/>
            </p:cNvSpPr>
            <p:nvPr/>
          </p:nvSpPr>
          <p:spPr bwMode="auto">
            <a:xfrm rot="1124514">
              <a:off x="4603123" y="5533482"/>
              <a:ext cx="10651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landowner</a:t>
              </a:r>
            </a:p>
          </p:txBody>
        </p:sp>
        <p:sp>
          <p:nvSpPr>
            <p:cNvPr id="47" name="Text Box 33">
              <a:extLst>
                <a:ext uri="{FF2B5EF4-FFF2-40B4-BE49-F238E27FC236}">
                  <a16:creationId xmlns:a16="http://schemas.microsoft.com/office/drawing/2014/main" id="{92ACE547-D779-3341-804A-1542F70DF639}"/>
                </a:ext>
              </a:extLst>
            </p:cNvPr>
            <p:cNvSpPr txBox="1">
              <a:spLocks noChangeArrowheads="1"/>
            </p:cNvSpPr>
            <p:nvPr/>
          </p:nvSpPr>
          <p:spPr bwMode="auto">
            <a:xfrm rot="21053388">
              <a:off x="7227328" y="5554305"/>
              <a:ext cx="10651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castle</a:t>
              </a:r>
            </a:p>
          </p:txBody>
        </p:sp>
        <p:sp>
          <p:nvSpPr>
            <p:cNvPr id="48" name="Text Box 33">
              <a:extLst>
                <a:ext uri="{FF2B5EF4-FFF2-40B4-BE49-F238E27FC236}">
                  <a16:creationId xmlns:a16="http://schemas.microsoft.com/office/drawing/2014/main" id="{BD8F747B-07F0-AF46-82FD-31406DCC8267}"/>
                </a:ext>
              </a:extLst>
            </p:cNvPr>
            <p:cNvSpPr txBox="1">
              <a:spLocks noChangeArrowheads="1"/>
            </p:cNvSpPr>
            <p:nvPr/>
          </p:nvSpPr>
          <p:spPr bwMode="auto">
            <a:xfrm rot="21053388">
              <a:off x="9444482" y="5568924"/>
              <a:ext cx="10651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suddenly</a:t>
              </a:r>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2571806"/>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B1075DF9-2D3C-2246-9CDC-91326ACCEEBE}"/>
              </a:ext>
            </a:extLst>
          </p:cNvPr>
          <p:cNvSpPr/>
          <p:nvPr/>
        </p:nvSpPr>
        <p:spPr>
          <a:xfrm>
            <a:off x="6933315" y="3296684"/>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15">
            <a:extLst>
              <a:ext uri="{FF2B5EF4-FFF2-40B4-BE49-F238E27FC236}">
                <a16:creationId xmlns:a16="http://schemas.microsoft.com/office/drawing/2014/main" id="{EBC43327-F5CE-C34B-829E-364984E7903E}"/>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40" name="Text Box 35">
            <a:extLst>
              <a:ext uri="{FF2B5EF4-FFF2-40B4-BE49-F238E27FC236}">
                <a16:creationId xmlns:a16="http://schemas.microsoft.com/office/drawing/2014/main" id="{5A5EFC03-28C8-1B44-8D5A-53974D1375E5}"/>
              </a:ext>
            </a:extLst>
          </p:cNvPr>
          <p:cNvSpPr txBox="1">
            <a:spLocks noChangeArrowheads="1"/>
          </p:cNvSpPr>
          <p:nvPr/>
        </p:nvSpPr>
        <p:spPr bwMode="auto">
          <a:xfrm>
            <a:off x="425302" y="4815188"/>
            <a:ext cx="3904939" cy="861774"/>
          </a:xfrm>
          <a:prstGeom prst="rect">
            <a:avLst/>
          </a:prstGeom>
          <a:noFill/>
          <a:ln>
            <a:noFill/>
          </a:ln>
          <a:effec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50000"/>
              </a:spcBef>
            </a:pPr>
            <a:r>
              <a:rPr lang="en-GB" altLang="en-US" sz="2500" dirty="0">
                <a:solidFill>
                  <a:srgbClr val="414042"/>
                </a:solidFill>
                <a:cs typeface="Arial" panose="020B0604020202020204" pitchFamily="34" charset="0"/>
              </a:rPr>
              <a:t>Who is your</a:t>
            </a:r>
            <a:br>
              <a:rPr lang="en-GB" altLang="en-US" sz="2500" dirty="0">
                <a:solidFill>
                  <a:srgbClr val="414042"/>
                </a:solidFill>
                <a:cs typeface="Arial" panose="020B0604020202020204" pitchFamily="34" charset="0"/>
              </a:rPr>
            </a:br>
            <a:r>
              <a:rPr lang="en-GB" altLang="en-US" sz="2500" dirty="0">
                <a:solidFill>
                  <a:srgbClr val="414042"/>
                </a:solidFill>
                <a:cs typeface="Arial" panose="020B0604020202020204" pitchFamily="34" charset="0"/>
              </a:rPr>
              <a:t>audience?</a:t>
            </a:r>
          </a:p>
        </p:txBody>
      </p:sp>
    </p:spTree>
    <p:extLst>
      <p:ext uri="{BB962C8B-B14F-4D97-AF65-F5344CB8AC3E}">
        <p14:creationId xmlns:p14="http://schemas.microsoft.com/office/powerpoint/2010/main" val="363747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 Box 2">
            <a:extLst>
              <a:ext uri="{FF2B5EF4-FFF2-40B4-BE49-F238E27FC236}">
                <a16:creationId xmlns:a16="http://schemas.microsoft.com/office/drawing/2014/main" id="{EF03FA3A-DEF7-A143-840A-5A2750C99B2E}"/>
              </a:ext>
            </a:extLst>
          </p:cNvPr>
          <p:cNvSpPr txBox="1">
            <a:spLocks noChangeArrowheads="1"/>
          </p:cNvSpPr>
          <p:nvPr/>
        </p:nvSpPr>
        <p:spPr bwMode="auto">
          <a:xfrm>
            <a:off x="871812" y="3902760"/>
            <a:ext cx="9729101" cy="147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defRPr>
            </a:lvl1pPr>
            <a:lvl2pPr marL="625475"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eaLnBrk="1" hangingPunct="1">
              <a:spcBef>
                <a:spcPts val="500"/>
              </a:spcBef>
              <a:buFontTx/>
              <a:buNone/>
            </a:pPr>
            <a:r>
              <a:rPr lang="en-GB" altLang="en-US" sz="1600" dirty="0">
                <a:solidFill>
                  <a:srgbClr val="414042"/>
                </a:solidFill>
              </a:rPr>
              <a:t>Robin Hood and his band of outlaws all have their own story to tell. They all had a life before they became outlaws </a:t>
            </a:r>
            <a:r>
              <a:rPr lang="en-GB" altLang="en-US" sz="1600" dirty="0">
                <a:solidFill>
                  <a:srgbClr val="414042"/>
                </a:solidFill>
                <a:latin typeface="VTKS BEAUTY" pitchFamily="2" charset="0"/>
              </a:rPr>
              <a:t>–</a:t>
            </a:r>
            <a:r>
              <a:rPr lang="en-GB" altLang="en-US" sz="1600" dirty="0">
                <a:solidFill>
                  <a:srgbClr val="414042"/>
                </a:solidFill>
              </a:rPr>
              <a:t> what could have happened to them to resort to a life of being wanted men and women, fugitives from the law, always being chased by the Sheriff and his men?</a:t>
            </a:r>
          </a:p>
          <a:p>
            <a:pPr eaLnBrk="1" hangingPunct="1">
              <a:spcBef>
                <a:spcPts val="500"/>
              </a:spcBef>
              <a:buFontTx/>
              <a:buNone/>
            </a:pPr>
            <a:r>
              <a:rPr lang="en-GB" altLang="en-US" sz="1600" dirty="0">
                <a:solidFill>
                  <a:srgbClr val="414042"/>
                </a:solidFill>
              </a:rPr>
              <a:t>Read the </a:t>
            </a:r>
            <a:r>
              <a:rPr lang="en-GB" altLang="en-US" sz="1600" dirty="0">
                <a:solidFill>
                  <a:srgbClr val="414042"/>
                </a:solidFill>
                <a:latin typeface="VTKS BEAUTY" pitchFamily="2" charset="0"/>
              </a:rPr>
              <a:t>‘</a:t>
            </a:r>
            <a:r>
              <a:rPr lang="en-GB" altLang="en-US" sz="1600" dirty="0">
                <a:solidFill>
                  <a:srgbClr val="414042"/>
                </a:solidFill>
              </a:rPr>
              <a:t>back-stories</a:t>
            </a:r>
            <a:r>
              <a:rPr lang="en-GB" altLang="en-US" sz="1600" dirty="0">
                <a:solidFill>
                  <a:srgbClr val="414042"/>
                </a:solidFill>
                <a:latin typeface="VTKS BEAUTY" pitchFamily="2" charset="0"/>
              </a:rPr>
              <a:t>’</a:t>
            </a:r>
            <a:r>
              <a:rPr lang="en-GB" altLang="en-US" sz="1600" dirty="0">
                <a:solidFill>
                  <a:srgbClr val="414042"/>
                </a:solidFill>
              </a:rPr>
              <a:t> on the following slides and invent some of your own.</a:t>
            </a:r>
          </a:p>
          <a:p>
            <a:pPr eaLnBrk="1" hangingPunct="1">
              <a:spcBef>
                <a:spcPts val="500"/>
              </a:spcBef>
              <a:buFontTx/>
              <a:buNone/>
            </a:pPr>
            <a:r>
              <a:rPr lang="en-GB" altLang="en-US" sz="1600" b="1" dirty="0">
                <a:solidFill>
                  <a:srgbClr val="414042"/>
                </a:solidFill>
              </a:rPr>
              <a:t>Remember:</a:t>
            </a:r>
          </a:p>
        </p:txBody>
      </p:sp>
      <p:sp>
        <p:nvSpPr>
          <p:cNvPr id="65" name="Rectangle 3">
            <a:extLst>
              <a:ext uri="{FF2B5EF4-FFF2-40B4-BE49-F238E27FC236}">
                <a16:creationId xmlns:a16="http://schemas.microsoft.com/office/drawing/2014/main" id="{3F620CAE-687C-FC42-901A-489FA2897B4E}"/>
              </a:ext>
            </a:extLst>
          </p:cNvPr>
          <p:cNvSpPr>
            <a:spLocks noChangeArrowheads="1"/>
          </p:cNvSpPr>
          <p:nvPr/>
        </p:nvSpPr>
        <p:spPr bwMode="auto">
          <a:xfrm>
            <a:off x="889827" y="5243088"/>
            <a:ext cx="7828872" cy="971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1950" indent="-361950">
              <a:spcBef>
                <a:spcPct val="20000"/>
              </a:spcBef>
              <a:buChar char="•"/>
              <a:defRPr sz="3200">
                <a:solidFill>
                  <a:schemeClr val="tx1"/>
                </a:solidFill>
                <a:latin typeface="Comic Sans MS" panose="030F0902030302020204" pitchFamily="66" charset="0"/>
              </a:defRPr>
            </a:lvl1pPr>
            <a:lvl2pPr marL="892175" indent="-285750">
              <a:spcBef>
                <a:spcPct val="20000"/>
              </a:spcBef>
              <a:buChar char="–"/>
              <a:defRPr sz="2800">
                <a:solidFill>
                  <a:schemeClr val="tx1"/>
                </a:solidFill>
                <a:latin typeface="Comic Sans MS" panose="030F0902030302020204" pitchFamily="66" charset="0"/>
              </a:defRPr>
            </a:lvl2pPr>
            <a:lvl3pPr marL="1071563"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marL="225425" indent="-225425" eaLnBrk="1" hangingPunct="1">
              <a:spcBef>
                <a:spcPts val="500"/>
              </a:spcBef>
              <a:buClr>
                <a:srgbClr val="0070C0"/>
              </a:buClr>
            </a:pPr>
            <a:r>
              <a:rPr lang="en-GB" altLang="en-US" sz="1600" dirty="0">
                <a:solidFill>
                  <a:srgbClr val="414042"/>
                </a:solidFill>
              </a:rPr>
              <a:t>the stories are legends, so need to follow the criteria for this type of writing</a:t>
            </a:r>
          </a:p>
          <a:p>
            <a:pPr marL="225425" indent="-225425" eaLnBrk="1" hangingPunct="1">
              <a:spcBef>
                <a:spcPts val="500"/>
              </a:spcBef>
              <a:buClr>
                <a:srgbClr val="0070C0"/>
              </a:buClr>
            </a:pPr>
            <a:r>
              <a:rPr lang="en-GB" altLang="en-US" sz="1600" dirty="0">
                <a:solidFill>
                  <a:srgbClr val="414042"/>
                </a:solidFill>
              </a:rPr>
              <a:t>you are inventing a back story to explain why they are now outlaws </a:t>
            </a:r>
            <a:r>
              <a:rPr lang="en-GB" altLang="en-US" sz="1600" dirty="0">
                <a:solidFill>
                  <a:srgbClr val="414042"/>
                </a:solidFill>
                <a:latin typeface="VTKS BEAUTY" pitchFamily="2" charset="0"/>
              </a:rPr>
              <a:t>–</a:t>
            </a:r>
            <a:r>
              <a:rPr lang="en-GB" altLang="en-US" sz="1600" dirty="0">
                <a:solidFill>
                  <a:srgbClr val="414042"/>
                </a:solidFill>
              </a:rPr>
              <a:t> </a:t>
            </a:r>
            <a:r>
              <a:rPr lang="en-GB" altLang="en-US" sz="1600" b="1" dirty="0">
                <a:solidFill>
                  <a:srgbClr val="414042"/>
                </a:solidFill>
              </a:rPr>
              <a:t>not</a:t>
            </a:r>
            <a:r>
              <a:rPr lang="en-GB" altLang="en-US" sz="1600" dirty="0">
                <a:solidFill>
                  <a:srgbClr val="414042"/>
                </a:solidFill>
              </a:rPr>
              <a:t> a new adventure for Robin and his men.</a:t>
            </a:r>
          </a:p>
        </p:txBody>
      </p:sp>
      <p:grpSp>
        <p:nvGrpSpPr>
          <p:cNvPr id="74" name="Group 73">
            <a:extLst>
              <a:ext uri="{FF2B5EF4-FFF2-40B4-BE49-F238E27FC236}">
                <a16:creationId xmlns:a16="http://schemas.microsoft.com/office/drawing/2014/main" id="{EED8EECF-8C81-644B-94D8-0DFBCAB36356}"/>
              </a:ext>
            </a:extLst>
          </p:cNvPr>
          <p:cNvGrpSpPr/>
          <p:nvPr/>
        </p:nvGrpSpPr>
        <p:grpSpPr>
          <a:xfrm>
            <a:off x="504850" y="732487"/>
            <a:ext cx="10930406" cy="2888056"/>
            <a:chOff x="698368" y="559241"/>
            <a:chExt cx="12390109" cy="3273742"/>
          </a:xfrm>
        </p:grpSpPr>
        <p:grpSp>
          <p:nvGrpSpPr>
            <p:cNvPr id="70" name="Group 69">
              <a:extLst>
                <a:ext uri="{FF2B5EF4-FFF2-40B4-BE49-F238E27FC236}">
                  <a16:creationId xmlns:a16="http://schemas.microsoft.com/office/drawing/2014/main" id="{9F25CA1E-54D2-484A-AF3A-BBF386952C50}"/>
                </a:ext>
              </a:extLst>
            </p:cNvPr>
            <p:cNvGrpSpPr/>
            <p:nvPr/>
          </p:nvGrpSpPr>
          <p:grpSpPr>
            <a:xfrm>
              <a:off x="6541610" y="573641"/>
              <a:ext cx="2213896" cy="2143742"/>
              <a:chOff x="6541610" y="573641"/>
              <a:chExt cx="2213896" cy="2143742"/>
            </a:xfrm>
          </p:grpSpPr>
          <p:sp>
            <p:nvSpPr>
              <p:cNvPr id="60" name="Text Box 12">
                <a:extLst>
                  <a:ext uri="{FF2B5EF4-FFF2-40B4-BE49-F238E27FC236}">
                    <a16:creationId xmlns:a16="http://schemas.microsoft.com/office/drawing/2014/main" id="{E54BB363-FFEB-4549-BAC2-91B63CD8B192}"/>
                  </a:ext>
                </a:extLst>
              </p:cNvPr>
              <p:cNvSpPr txBox="1">
                <a:spLocks noChangeArrowheads="1"/>
              </p:cNvSpPr>
              <p:nvPr/>
            </p:nvSpPr>
            <p:spPr bwMode="auto">
              <a:xfrm rot="3306781">
                <a:off x="6576687" y="53856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Alan a Dale</a:t>
                </a:r>
              </a:p>
            </p:txBody>
          </p:sp>
          <p:pic>
            <p:nvPicPr>
              <p:cNvPr id="50" name="Picture 9">
                <a:extLst>
                  <a:ext uri="{FF2B5EF4-FFF2-40B4-BE49-F238E27FC236}">
                    <a16:creationId xmlns:a16="http://schemas.microsoft.com/office/drawing/2014/main" id="{2DCF77FC-97F9-E84A-B101-D8FDF9BCA3B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761688" y="747962"/>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9254B248-D446-2448-BEEA-4361C26F098A}"/>
                </a:ext>
              </a:extLst>
            </p:cNvPr>
            <p:cNvGrpSpPr/>
            <p:nvPr/>
          </p:nvGrpSpPr>
          <p:grpSpPr>
            <a:xfrm>
              <a:off x="3664988" y="609640"/>
              <a:ext cx="2213896" cy="2143742"/>
              <a:chOff x="3664988" y="609640"/>
              <a:chExt cx="2213896" cy="2143742"/>
            </a:xfrm>
          </p:grpSpPr>
          <p:sp>
            <p:nvSpPr>
              <p:cNvPr id="59" name="Text Box 12">
                <a:extLst>
                  <a:ext uri="{FF2B5EF4-FFF2-40B4-BE49-F238E27FC236}">
                    <a16:creationId xmlns:a16="http://schemas.microsoft.com/office/drawing/2014/main" id="{A63FAB91-078F-0F47-A682-0467FC91D107}"/>
                  </a:ext>
                </a:extLst>
              </p:cNvPr>
              <p:cNvSpPr txBox="1">
                <a:spLocks noChangeArrowheads="1"/>
              </p:cNvSpPr>
              <p:nvPr/>
            </p:nvSpPr>
            <p:spPr bwMode="auto">
              <a:xfrm rot="3306781">
                <a:off x="3700065" y="57456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Much, the miller’s son</a:t>
                </a:r>
              </a:p>
            </p:txBody>
          </p:sp>
          <p:pic>
            <p:nvPicPr>
              <p:cNvPr id="51" name="Picture 7">
                <a:extLst>
                  <a:ext uri="{FF2B5EF4-FFF2-40B4-BE49-F238E27FC236}">
                    <a16:creationId xmlns:a16="http://schemas.microsoft.com/office/drawing/2014/main" id="{1481F346-102F-0642-9972-740C78977AC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868107" y="803182"/>
                <a:ext cx="1845382" cy="1845382"/>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9" name="Group 8">
              <a:extLst>
                <a:ext uri="{FF2B5EF4-FFF2-40B4-BE49-F238E27FC236}">
                  <a16:creationId xmlns:a16="http://schemas.microsoft.com/office/drawing/2014/main" id="{5AFB1C8A-A731-604A-8F9C-C3BAEF511D89}"/>
                </a:ext>
              </a:extLst>
            </p:cNvPr>
            <p:cNvGrpSpPr/>
            <p:nvPr/>
          </p:nvGrpSpPr>
          <p:grpSpPr>
            <a:xfrm>
              <a:off x="698368" y="573640"/>
              <a:ext cx="2213896" cy="2143742"/>
              <a:chOff x="698368" y="573640"/>
              <a:chExt cx="2213896" cy="2143742"/>
            </a:xfrm>
          </p:grpSpPr>
          <p:sp>
            <p:nvSpPr>
              <p:cNvPr id="49" name="Text Box 12">
                <a:extLst>
                  <a:ext uri="{FF2B5EF4-FFF2-40B4-BE49-F238E27FC236}">
                    <a16:creationId xmlns:a16="http://schemas.microsoft.com/office/drawing/2014/main" id="{7D5945E1-E760-C642-BCA0-E0737E6FA3EF}"/>
                  </a:ext>
                </a:extLst>
              </p:cNvPr>
              <p:cNvSpPr txBox="1">
                <a:spLocks noChangeArrowheads="1"/>
              </p:cNvSpPr>
              <p:nvPr/>
            </p:nvSpPr>
            <p:spPr bwMode="auto">
              <a:xfrm rot="3306781">
                <a:off x="733445" y="53856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Maid Marian</a:t>
                </a:r>
              </a:p>
            </p:txBody>
          </p:sp>
          <p:pic>
            <p:nvPicPr>
              <p:cNvPr id="53" name="Picture 4">
                <a:extLst>
                  <a:ext uri="{FF2B5EF4-FFF2-40B4-BE49-F238E27FC236}">
                    <a16:creationId xmlns:a16="http://schemas.microsoft.com/office/drawing/2014/main" id="{50D04F33-1465-BB4D-B227-CA21F075EAC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918247" y="756028"/>
                <a:ext cx="1840465" cy="1840465"/>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72" name="Group 71">
              <a:extLst>
                <a:ext uri="{FF2B5EF4-FFF2-40B4-BE49-F238E27FC236}">
                  <a16:creationId xmlns:a16="http://schemas.microsoft.com/office/drawing/2014/main" id="{D3C1ECC4-0163-A94A-89B0-64096FE05964}"/>
                </a:ext>
              </a:extLst>
            </p:cNvPr>
            <p:cNvGrpSpPr/>
            <p:nvPr/>
          </p:nvGrpSpPr>
          <p:grpSpPr>
            <a:xfrm>
              <a:off x="9458177" y="559241"/>
              <a:ext cx="2213896" cy="2143742"/>
              <a:chOff x="9458177" y="559241"/>
              <a:chExt cx="2213896" cy="2143742"/>
            </a:xfrm>
          </p:grpSpPr>
          <p:sp>
            <p:nvSpPr>
              <p:cNvPr id="61" name="Text Box 12">
                <a:extLst>
                  <a:ext uri="{FF2B5EF4-FFF2-40B4-BE49-F238E27FC236}">
                    <a16:creationId xmlns:a16="http://schemas.microsoft.com/office/drawing/2014/main" id="{C70022FF-4022-A241-9F5E-195A3EDA4E31}"/>
                  </a:ext>
                </a:extLst>
              </p:cNvPr>
              <p:cNvSpPr txBox="1">
                <a:spLocks noChangeArrowheads="1"/>
              </p:cNvSpPr>
              <p:nvPr/>
            </p:nvSpPr>
            <p:spPr bwMode="auto">
              <a:xfrm rot="3306781">
                <a:off x="9493254" y="52416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Circle">
                  <a:avLst>
                    <a:gd name="adj" fmla="val 183487"/>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Little John</a:t>
                </a:r>
              </a:p>
            </p:txBody>
          </p:sp>
          <p:pic>
            <p:nvPicPr>
              <p:cNvPr id="54" name="Picture 5">
                <a:extLst>
                  <a:ext uri="{FF2B5EF4-FFF2-40B4-BE49-F238E27FC236}">
                    <a16:creationId xmlns:a16="http://schemas.microsoft.com/office/drawing/2014/main" id="{65C1772F-1D20-BB45-979E-51349C68FBB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66"/>
              <a:stretch/>
            </p:blipFill>
            <p:spPr bwMode="auto">
              <a:xfrm>
                <a:off x="9678222" y="734485"/>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B7F9D77D-30D0-234F-89A2-06A1F7A55775}"/>
                </a:ext>
              </a:extLst>
            </p:cNvPr>
            <p:cNvGrpSpPr/>
            <p:nvPr/>
          </p:nvGrpSpPr>
          <p:grpSpPr>
            <a:xfrm>
              <a:off x="2219612" y="1619087"/>
              <a:ext cx="2143742" cy="2213896"/>
              <a:chOff x="2219612" y="1619087"/>
              <a:chExt cx="2143742" cy="2213896"/>
            </a:xfrm>
          </p:grpSpPr>
          <p:sp>
            <p:nvSpPr>
              <p:cNvPr id="58" name="Text Box 12">
                <a:extLst>
                  <a:ext uri="{FF2B5EF4-FFF2-40B4-BE49-F238E27FC236}">
                    <a16:creationId xmlns:a16="http://schemas.microsoft.com/office/drawing/2014/main" id="{71702A82-01F0-4944-9185-A4A6B964D9EF}"/>
                  </a:ext>
                </a:extLst>
              </p:cNvPr>
              <p:cNvSpPr txBox="1">
                <a:spLocks noChangeArrowheads="1"/>
              </p:cNvSpPr>
              <p:nvPr/>
            </p:nvSpPr>
            <p:spPr bwMode="auto">
              <a:xfrm rot="19184452">
                <a:off x="2219612" y="1619087"/>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Friar Tuck</a:t>
                </a:r>
              </a:p>
            </p:txBody>
          </p:sp>
          <p:pic>
            <p:nvPicPr>
              <p:cNvPr id="55" name="Picture 6">
                <a:extLst>
                  <a:ext uri="{FF2B5EF4-FFF2-40B4-BE49-F238E27FC236}">
                    <a16:creationId xmlns:a16="http://schemas.microsoft.com/office/drawing/2014/main" id="{05D059E8-14F0-814C-9EF2-E96F49671E4D}"/>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
              <a:stretch/>
            </p:blipFill>
            <p:spPr bwMode="auto">
              <a:xfrm>
                <a:off x="2412045" y="1801037"/>
                <a:ext cx="1856597" cy="1856597"/>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69" name="Group 68">
              <a:extLst>
                <a:ext uri="{FF2B5EF4-FFF2-40B4-BE49-F238E27FC236}">
                  <a16:creationId xmlns:a16="http://schemas.microsoft.com/office/drawing/2014/main" id="{EF842328-C0EA-1340-8F41-0775915F226F}"/>
                </a:ext>
              </a:extLst>
            </p:cNvPr>
            <p:cNvGrpSpPr/>
            <p:nvPr/>
          </p:nvGrpSpPr>
          <p:grpSpPr>
            <a:xfrm>
              <a:off x="5147223" y="1601678"/>
              <a:ext cx="2143742" cy="2213896"/>
              <a:chOff x="5147223" y="1601678"/>
              <a:chExt cx="2143742" cy="2213896"/>
            </a:xfrm>
          </p:grpSpPr>
          <p:sp>
            <p:nvSpPr>
              <p:cNvPr id="62" name="Text Box 12">
                <a:extLst>
                  <a:ext uri="{FF2B5EF4-FFF2-40B4-BE49-F238E27FC236}">
                    <a16:creationId xmlns:a16="http://schemas.microsoft.com/office/drawing/2014/main" id="{D92435DE-259D-2846-84AE-0F03F50E9FAA}"/>
                  </a:ext>
                </a:extLst>
              </p:cNvPr>
              <p:cNvSpPr txBox="1">
                <a:spLocks noChangeArrowheads="1"/>
              </p:cNvSpPr>
              <p:nvPr/>
            </p:nvSpPr>
            <p:spPr bwMode="auto">
              <a:xfrm rot="18906756">
                <a:off x="5147223" y="1601678"/>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Nasir</a:t>
                </a:r>
              </a:p>
            </p:txBody>
          </p:sp>
          <p:pic>
            <p:nvPicPr>
              <p:cNvPr id="56" name="Picture 8">
                <a:extLst>
                  <a:ext uri="{FF2B5EF4-FFF2-40B4-BE49-F238E27FC236}">
                    <a16:creationId xmlns:a16="http://schemas.microsoft.com/office/drawing/2014/main" id="{3ADB53CD-0FD5-F344-9833-E8E0ED065C17}"/>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611" t="-1416"/>
              <a:stretch/>
            </p:blipFill>
            <p:spPr bwMode="auto">
              <a:xfrm>
                <a:off x="5347622" y="1806644"/>
                <a:ext cx="1845381" cy="1845381"/>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71" name="Group 70">
              <a:extLst>
                <a:ext uri="{FF2B5EF4-FFF2-40B4-BE49-F238E27FC236}">
                  <a16:creationId xmlns:a16="http://schemas.microsoft.com/office/drawing/2014/main" id="{07706F20-C2CE-4241-A6CB-9CB7ECB08764}"/>
                </a:ext>
              </a:extLst>
            </p:cNvPr>
            <p:cNvGrpSpPr/>
            <p:nvPr/>
          </p:nvGrpSpPr>
          <p:grpSpPr>
            <a:xfrm>
              <a:off x="7985844" y="1642600"/>
              <a:ext cx="2213896" cy="2143742"/>
              <a:chOff x="7985844" y="1642600"/>
              <a:chExt cx="2213896" cy="2143742"/>
            </a:xfrm>
          </p:grpSpPr>
          <p:sp>
            <p:nvSpPr>
              <p:cNvPr id="63" name="Text Box 12">
                <a:extLst>
                  <a:ext uri="{FF2B5EF4-FFF2-40B4-BE49-F238E27FC236}">
                    <a16:creationId xmlns:a16="http://schemas.microsoft.com/office/drawing/2014/main" id="{D31FE5A7-07F4-6847-BC85-EA53535B033E}"/>
                  </a:ext>
                </a:extLst>
              </p:cNvPr>
              <p:cNvSpPr txBox="1">
                <a:spLocks noChangeArrowheads="1"/>
              </p:cNvSpPr>
              <p:nvPr/>
            </p:nvSpPr>
            <p:spPr bwMode="auto">
              <a:xfrm rot="18475512">
                <a:off x="8020921" y="1607523"/>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Will Scarlet</a:t>
                </a:r>
              </a:p>
            </p:txBody>
          </p:sp>
          <p:pic>
            <p:nvPicPr>
              <p:cNvPr id="57" name="Picture 10">
                <a:extLst>
                  <a:ext uri="{FF2B5EF4-FFF2-40B4-BE49-F238E27FC236}">
                    <a16:creationId xmlns:a16="http://schemas.microsoft.com/office/drawing/2014/main" id="{D6700B9A-64CD-BF40-8BEB-3159ECF23605}"/>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27395" y="1761052"/>
                <a:ext cx="1856596" cy="1856596"/>
              </a:xfrm>
              <a:prstGeom prst="ellipse">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741874F3-9629-E44B-9CF1-A988174FC0F0}"/>
                </a:ext>
              </a:extLst>
            </p:cNvPr>
            <p:cNvGrpSpPr/>
            <p:nvPr/>
          </p:nvGrpSpPr>
          <p:grpSpPr>
            <a:xfrm>
              <a:off x="10944735" y="1599938"/>
              <a:ext cx="2143742" cy="2213896"/>
              <a:chOff x="-1363017" y="1376194"/>
              <a:chExt cx="2143742" cy="2213896"/>
            </a:xfrm>
          </p:grpSpPr>
          <p:sp>
            <p:nvSpPr>
              <p:cNvPr id="68" name="Text Box 12">
                <a:extLst>
                  <a:ext uri="{FF2B5EF4-FFF2-40B4-BE49-F238E27FC236}">
                    <a16:creationId xmlns:a16="http://schemas.microsoft.com/office/drawing/2014/main" id="{6D6B57A8-D554-E346-B45A-A1F76E7D0DE5}"/>
                  </a:ext>
                </a:extLst>
              </p:cNvPr>
              <p:cNvSpPr txBox="1">
                <a:spLocks noChangeArrowheads="1"/>
              </p:cNvSpPr>
              <p:nvPr/>
            </p:nvSpPr>
            <p:spPr bwMode="auto">
              <a:xfrm rot="19184452">
                <a:off x="-1363017" y="1376194"/>
                <a:ext cx="2143742" cy="22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ArchDown">
                  <a:avLst/>
                </a:prstTxWarp>
                <a:noAutofit/>
              </a:bodyPr>
              <a:lstStyle>
                <a:lvl1pPr indent="265113" eaLnBrk="0" hangingPunct="0">
                  <a:defRPr>
                    <a:solidFill>
                      <a:schemeClr val="tx1"/>
                    </a:solidFill>
                    <a:latin typeface="Comic Sans MS" panose="030F0902030302020204" pitchFamily="66" charset="0"/>
                  </a:defRPr>
                </a:lvl1pPr>
                <a:lvl2pPr eaLnBrk="0" hangingPunct="0">
                  <a:defRPr>
                    <a:solidFill>
                      <a:schemeClr val="tx1"/>
                    </a:solidFill>
                    <a:latin typeface="Comic Sans MS" panose="030F0902030302020204" pitchFamily="66" charset="0"/>
                  </a:defRPr>
                </a:lvl2pPr>
                <a:lvl3pPr eaLnBrk="0" hangingPunct="0">
                  <a:defRPr>
                    <a:solidFill>
                      <a:schemeClr val="tx1"/>
                    </a:solidFill>
                    <a:latin typeface="Comic Sans MS" panose="030F0902030302020204" pitchFamily="66" charset="0"/>
                  </a:defRPr>
                </a:lvl3pPr>
                <a:lvl4pPr eaLnBrk="0" hangingPunct="0">
                  <a:defRPr>
                    <a:solidFill>
                      <a:schemeClr val="tx1"/>
                    </a:solidFill>
                    <a:latin typeface="Comic Sans MS" panose="030F0902030302020204" pitchFamily="66" charset="0"/>
                  </a:defRPr>
                </a:lvl4pPr>
                <a:lvl5pPr eaLnBrk="0" hangingPunct="0">
                  <a:defRPr>
                    <a:solidFill>
                      <a:schemeClr val="tx1"/>
                    </a:solidFill>
                    <a:latin typeface="Comic Sans MS" panose="030F0902030302020204" pitchFamily="66" charset="0"/>
                  </a:defRPr>
                </a:lvl5pPr>
                <a:lvl6pPr eaLnBrk="0" fontAlgn="base" hangingPunct="0">
                  <a:spcBef>
                    <a:spcPct val="0"/>
                  </a:spcBef>
                  <a:spcAft>
                    <a:spcPct val="0"/>
                  </a:spcAft>
                  <a:defRPr>
                    <a:solidFill>
                      <a:schemeClr val="tx1"/>
                    </a:solidFill>
                    <a:latin typeface="Comic Sans MS" panose="030F0902030302020204" pitchFamily="66" charset="0"/>
                  </a:defRPr>
                </a:lvl6pPr>
                <a:lvl7pPr eaLnBrk="0" fontAlgn="base" hangingPunct="0">
                  <a:spcBef>
                    <a:spcPct val="0"/>
                  </a:spcBef>
                  <a:spcAft>
                    <a:spcPct val="0"/>
                  </a:spcAft>
                  <a:defRPr>
                    <a:solidFill>
                      <a:schemeClr val="tx1"/>
                    </a:solidFill>
                    <a:latin typeface="Comic Sans MS" panose="030F0902030302020204" pitchFamily="66" charset="0"/>
                  </a:defRPr>
                </a:lvl7pPr>
                <a:lvl8pPr eaLnBrk="0" fontAlgn="base" hangingPunct="0">
                  <a:spcBef>
                    <a:spcPct val="0"/>
                  </a:spcBef>
                  <a:spcAft>
                    <a:spcPct val="0"/>
                  </a:spcAft>
                  <a:defRPr>
                    <a:solidFill>
                      <a:schemeClr val="tx1"/>
                    </a:solidFill>
                    <a:latin typeface="Comic Sans MS" panose="030F0902030302020204" pitchFamily="66" charset="0"/>
                  </a:defRPr>
                </a:lvl8pPr>
                <a:lvl9pPr eaLnBrk="0" fontAlgn="base" hangingPunct="0">
                  <a:spcBef>
                    <a:spcPct val="0"/>
                  </a:spcBef>
                  <a:spcAft>
                    <a:spcPct val="0"/>
                  </a:spcAft>
                  <a:defRPr>
                    <a:solidFill>
                      <a:schemeClr val="tx1"/>
                    </a:solidFill>
                    <a:latin typeface="Comic Sans MS" panose="030F0902030302020204" pitchFamily="66" charset="0"/>
                  </a:defRPr>
                </a:lvl9pPr>
              </a:lstStyle>
              <a:p>
                <a:pPr indent="0" algn="ctr" eaLnBrk="1" hangingPunct="1">
                  <a:spcBef>
                    <a:spcPts val="1500"/>
                  </a:spcBef>
                </a:pPr>
                <a:r>
                  <a:rPr lang="en-GB" altLang="en-US" sz="1300" b="1" dirty="0">
                    <a:solidFill>
                      <a:srgbClr val="0070C0"/>
                    </a:solidFill>
                  </a:rPr>
                  <a:t>The Sheriff of Nottingham</a:t>
                </a:r>
              </a:p>
            </p:txBody>
          </p:sp>
          <p:pic>
            <p:nvPicPr>
              <p:cNvPr id="66" name="Picture 2">
                <a:extLst>
                  <a:ext uri="{FF2B5EF4-FFF2-40B4-BE49-F238E27FC236}">
                    <a16:creationId xmlns:a16="http://schemas.microsoft.com/office/drawing/2014/main" id="{067DB76C-929C-124C-8053-FC042D1B5F35}"/>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1176734" y="1563464"/>
                <a:ext cx="1880878" cy="1880878"/>
              </a:xfrm>
              <a:prstGeom prst="ellipse">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5226293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a:extLst>
              <a:ext uri="{FF2B5EF4-FFF2-40B4-BE49-F238E27FC236}">
                <a16:creationId xmlns:a16="http://schemas.microsoft.com/office/drawing/2014/main" id="{743093BA-61F3-CD40-87D2-6E0D83440CE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5694" y="371475"/>
            <a:ext cx="5381327" cy="60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414980" y="856161"/>
            <a:ext cx="4960157"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eaLnBrk="1" hangingPunct="1">
              <a:spcBef>
                <a:spcPts val="1500"/>
              </a:spcBef>
              <a:buFontTx/>
              <a:buNone/>
            </a:pPr>
            <a:r>
              <a:rPr lang="en-GB" altLang="en-US" sz="1600" b="1" dirty="0">
                <a:solidFill>
                  <a:srgbClr val="414042"/>
                </a:solidFill>
              </a:rPr>
              <a:t>Lady Marian </a:t>
            </a:r>
            <a:r>
              <a:rPr lang="en-GB" altLang="en-US" sz="1600" dirty="0">
                <a:solidFill>
                  <a:srgbClr val="414042"/>
                </a:solidFill>
              </a:rPr>
              <a:t>was the daughter of a Sir Richard </a:t>
            </a:r>
            <a:r>
              <a:rPr lang="en-GB" altLang="en-US" sz="1600" dirty="0" err="1">
                <a:solidFill>
                  <a:srgbClr val="414042"/>
                </a:solidFill>
              </a:rPr>
              <a:t>Fitzwalter</a:t>
            </a:r>
            <a:r>
              <a:rPr lang="en-GB" altLang="en-US" sz="1600" dirty="0">
                <a:solidFill>
                  <a:srgbClr val="414042"/>
                </a:solidFill>
              </a:rPr>
              <a:t> of </a:t>
            </a:r>
            <a:r>
              <a:rPr lang="en-GB" altLang="en-US" sz="1600" dirty="0" err="1">
                <a:solidFill>
                  <a:srgbClr val="414042"/>
                </a:solidFill>
              </a:rPr>
              <a:t>Leaford</a:t>
            </a:r>
            <a:r>
              <a:rPr lang="en-GB" altLang="en-US" sz="1600" dirty="0">
                <a:solidFill>
                  <a:srgbClr val="414042"/>
                </a:solidFill>
              </a:rPr>
              <a:t>. She first met Robin when he held up her father</a:t>
            </a:r>
            <a:r>
              <a:rPr lang="en-GB" altLang="en-US" sz="1600" dirty="0">
                <a:solidFill>
                  <a:srgbClr val="414042"/>
                </a:solidFill>
                <a:latin typeface="VTKS BEAUTY" pitchFamily="2" charset="0"/>
              </a:rPr>
              <a:t>’</a:t>
            </a:r>
            <a:r>
              <a:rPr lang="en-GB" altLang="en-US" sz="1600" dirty="0">
                <a:solidFill>
                  <a:srgbClr val="414042"/>
                </a:solidFill>
              </a:rPr>
              <a:t>s coach and robbed him. </a:t>
            </a:r>
          </a:p>
          <a:p>
            <a:pPr indent="0" eaLnBrk="1" hangingPunct="1">
              <a:spcBef>
                <a:spcPts val="1500"/>
              </a:spcBef>
              <a:buFontTx/>
              <a:buNone/>
            </a:pPr>
            <a:r>
              <a:rPr lang="en-GB" altLang="en-US" sz="1600" dirty="0">
                <a:solidFill>
                  <a:srgbClr val="414042"/>
                </a:solidFill>
              </a:rPr>
              <a:t>She later fled to the greenwood to escape marriage to the Sheriff of Nottingham and sought out Robin. Marian was a spirited and skilful fighter, loyal to Robin and his band, becoming as important as they were. Marian has been described as anything from having dark hair to red-haired. She was beautiful, and always as skilled with weapons as any of the men.</a:t>
            </a:r>
          </a:p>
          <a:p>
            <a:pPr indent="0" eaLnBrk="1" hangingPunct="1">
              <a:spcBef>
                <a:spcPts val="1500"/>
              </a:spcBef>
              <a:buFontTx/>
              <a:buNone/>
            </a:pPr>
            <a:r>
              <a:rPr lang="en-GB" altLang="en-US" sz="1600" dirty="0">
                <a:solidFill>
                  <a:srgbClr val="414042"/>
                </a:solidFill>
              </a:rPr>
              <a:t>Marian played a main role in many adventures of Robin Hood, when she needed to be rescued from one castle or another to save her from a marriage to a mean and powerful nobleman.</a:t>
            </a:r>
          </a:p>
          <a:p>
            <a:pPr indent="0" eaLnBrk="1" hangingPunct="1">
              <a:spcBef>
                <a:spcPts val="1500"/>
              </a:spcBef>
              <a:buFontTx/>
              <a:buNone/>
            </a:pPr>
            <a:r>
              <a:rPr lang="en-GB" altLang="en-US" sz="1600" dirty="0">
                <a:solidFill>
                  <a:srgbClr val="414042"/>
                </a:solidFill>
              </a:rPr>
              <a:t>This is only one version </a:t>
            </a:r>
            <a:r>
              <a:rPr lang="en-GB" altLang="en-US" sz="1600" dirty="0">
                <a:solidFill>
                  <a:srgbClr val="414042"/>
                </a:solidFill>
                <a:latin typeface="VTKS BEAUTY" pitchFamily="2" charset="0"/>
              </a:rPr>
              <a:t>–</a:t>
            </a:r>
            <a:r>
              <a:rPr lang="en-GB" altLang="en-US" sz="1600" dirty="0">
                <a:solidFill>
                  <a:srgbClr val="414042"/>
                </a:solidFill>
              </a:rPr>
              <a:t> there are many more.  Think of your own </a:t>
            </a:r>
            <a:r>
              <a:rPr lang="en-GB" altLang="en-US" sz="1600" dirty="0">
                <a:solidFill>
                  <a:srgbClr val="414042"/>
                </a:solidFill>
                <a:latin typeface="VTKS BEAUTY" pitchFamily="2" charset="0"/>
              </a:rPr>
              <a:t>‘</a:t>
            </a:r>
            <a:r>
              <a:rPr lang="en-GB" altLang="en-US" sz="1600" dirty="0">
                <a:solidFill>
                  <a:srgbClr val="414042"/>
                </a:solidFill>
              </a:rPr>
              <a:t>back-story</a:t>
            </a:r>
            <a:r>
              <a:rPr lang="en-GB" altLang="en-US" sz="1600" dirty="0">
                <a:solidFill>
                  <a:srgbClr val="414042"/>
                </a:solidFill>
                <a:latin typeface="VTKS BEAUTY" pitchFamily="2" charset="0"/>
              </a:rPr>
              <a:t>’</a:t>
            </a:r>
            <a:r>
              <a:rPr lang="en-GB" altLang="en-US" sz="1600" dirty="0">
                <a:solidFill>
                  <a:srgbClr val="414042"/>
                </a:solidFill>
              </a:rPr>
              <a:t> for Marian </a:t>
            </a:r>
            <a:r>
              <a:rPr lang="en-GB" altLang="en-US" sz="1600" dirty="0">
                <a:solidFill>
                  <a:srgbClr val="414042"/>
                </a:solidFill>
                <a:latin typeface="VTKS BEAUTY" pitchFamily="2" charset="0"/>
              </a:rPr>
              <a:t>–</a:t>
            </a:r>
            <a:r>
              <a:rPr lang="en-GB" altLang="en-US" sz="1600" dirty="0">
                <a:solidFill>
                  <a:srgbClr val="414042"/>
                </a:solidFill>
              </a:rPr>
              <a:t> who was she in </a:t>
            </a:r>
            <a:r>
              <a:rPr lang="en-GB" altLang="en-US" sz="1600" b="1" i="1" dirty="0">
                <a:solidFill>
                  <a:srgbClr val="414042"/>
                </a:solidFill>
              </a:rPr>
              <a:t>your</a:t>
            </a:r>
            <a:r>
              <a:rPr lang="en-GB" altLang="en-US" sz="1600" dirty="0">
                <a:solidFill>
                  <a:srgbClr val="414042"/>
                </a:solidFill>
              </a:rPr>
              <a:t> legend?</a:t>
            </a:r>
          </a:p>
        </p:txBody>
      </p:sp>
    </p:spTree>
    <p:extLst>
      <p:ext uri="{BB962C8B-B14F-4D97-AF65-F5344CB8AC3E}">
        <p14:creationId xmlns:p14="http://schemas.microsoft.com/office/powerpoint/2010/main" val="793465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414980" y="856161"/>
            <a:ext cx="4960157"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Friar Tuck </a:t>
            </a:r>
            <a:r>
              <a:rPr lang="en-GB" altLang="en-US" sz="1600" dirty="0">
                <a:solidFill>
                  <a:srgbClr val="414042"/>
                </a:solidFill>
              </a:rPr>
              <a:t>was a monk who had been thrown out of the local abbey for reporting the Abbott for being dishonest. He first met Robin in Sherwood Forest when Robin forced him to carry him across a stream, then Friar Tuck forced Robin to carry him back – a hard job, as the Friar was a heavy man, fond of food and wine. </a:t>
            </a:r>
          </a:p>
          <a:p>
            <a:pPr indent="0">
              <a:spcBef>
                <a:spcPts val="1500"/>
              </a:spcBef>
              <a:buNone/>
            </a:pPr>
            <a:r>
              <a:rPr lang="en-GB" altLang="en-US" sz="1600" dirty="0">
                <a:solidFill>
                  <a:srgbClr val="414042"/>
                </a:solidFill>
              </a:rPr>
              <a:t>Robin did so, then challenged Tuck to a fight with quarterstaffs. This went on for some time and there was no clear winner, but Robin was so impressed with the Friar that he asked him to join the band to tend to their religious needs.</a:t>
            </a:r>
          </a:p>
          <a:p>
            <a:pPr indent="0">
              <a:spcBef>
                <a:spcPts val="1500"/>
              </a:spcBef>
              <a:buNone/>
            </a:pPr>
            <a:r>
              <a:rPr lang="en-GB" altLang="en-US" sz="1600" dirty="0">
                <a:solidFill>
                  <a:srgbClr val="414042"/>
                </a:solidFill>
              </a:rPr>
              <a:t>Friar Tuck often had the job to get into the town or castle unseen because people naturally trusted the portly Friar with the smiling face. </a:t>
            </a:r>
          </a:p>
          <a:p>
            <a:pPr indent="0">
              <a:spcBef>
                <a:spcPts val="1500"/>
              </a:spcBef>
              <a:buNone/>
            </a:pPr>
            <a:r>
              <a:rPr lang="en-GB" altLang="en-US" sz="1600" dirty="0">
                <a:solidFill>
                  <a:srgbClr val="414042"/>
                </a:solidFill>
              </a:rPr>
              <a:t>This is only one version – there are many more.  Think of your own ‘back-story’ for Friar Tuck – who was he in </a:t>
            </a:r>
            <a:r>
              <a:rPr lang="en-GB" altLang="en-US" sz="1600" b="1" i="1" dirty="0">
                <a:solidFill>
                  <a:srgbClr val="414042"/>
                </a:solidFill>
              </a:rPr>
              <a:t>your</a:t>
            </a:r>
            <a:r>
              <a:rPr lang="en-GB" altLang="en-US" sz="1600" dirty="0">
                <a:solidFill>
                  <a:srgbClr val="414042"/>
                </a:solidFill>
              </a:rPr>
              <a:t> legend?</a:t>
            </a:r>
          </a:p>
        </p:txBody>
      </p:sp>
      <p:pic>
        <p:nvPicPr>
          <p:cNvPr id="4" name="Picture 2">
            <a:extLst>
              <a:ext uri="{FF2B5EF4-FFF2-40B4-BE49-F238E27FC236}">
                <a16:creationId xmlns:a16="http://schemas.microsoft.com/office/drawing/2014/main" id="{26ABF2EB-BA4D-7948-A4B4-9316DCD40A3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4838" y="371474"/>
            <a:ext cx="5351976" cy="607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88977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331226" y="883661"/>
            <a:ext cx="5138531"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Much</a:t>
            </a:r>
            <a:r>
              <a:rPr lang="en-GB" altLang="en-US" sz="1600" dirty="0">
                <a:solidFill>
                  <a:srgbClr val="414042"/>
                </a:solidFill>
              </a:rPr>
              <a:t> was a poor miller who was tortured and then murdered by the Normans. His son, also called </a:t>
            </a:r>
            <a:r>
              <a:rPr lang="en-GB" altLang="en-US" sz="1600" b="1" dirty="0">
                <a:solidFill>
                  <a:srgbClr val="414042"/>
                </a:solidFill>
              </a:rPr>
              <a:t>Much</a:t>
            </a:r>
            <a:r>
              <a:rPr lang="en-GB" altLang="en-US" sz="1600" dirty="0">
                <a:solidFill>
                  <a:srgbClr val="414042"/>
                </a:solidFill>
              </a:rPr>
              <a:t>, was not too bright but was forced to live by his wits after his father died and the mill was burned to the ground, leaving Much with nothing.</a:t>
            </a:r>
          </a:p>
          <a:p>
            <a:pPr indent="0">
              <a:spcBef>
                <a:spcPts val="1500"/>
              </a:spcBef>
              <a:buNone/>
            </a:pPr>
            <a:r>
              <a:rPr lang="en-GB" altLang="en-US" sz="1600" dirty="0">
                <a:solidFill>
                  <a:srgbClr val="414042"/>
                </a:solidFill>
              </a:rPr>
              <a:t>One day, he was so hungry that he shot and killed</a:t>
            </a:r>
            <a:br>
              <a:rPr lang="en-GB" altLang="en-US" sz="1600" dirty="0">
                <a:solidFill>
                  <a:srgbClr val="414042"/>
                </a:solidFill>
              </a:rPr>
            </a:br>
            <a:r>
              <a:rPr lang="en-GB" altLang="en-US" sz="1600" dirty="0">
                <a:solidFill>
                  <a:srgbClr val="414042"/>
                </a:solidFill>
              </a:rPr>
              <a:t>a deer belonging to the King just so he could have some food. This was a serious offence, punishable by torture and death.</a:t>
            </a:r>
          </a:p>
          <a:p>
            <a:pPr indent="0">
              <a:spcBef>
                <a:spcPts val="1500"/>
              </a:spcBef>
              <a:buNone/>
            </a:pPr>
            <a:r>
              <a:rPr lang="en-GB" altLang="en-US" sz="1600" dirty="0">
                <a:solidFill>
                  <a:srgbClr val="414042"/>
                </a:solidFill>
              </a:rPr>
              <a:t>The King’s men were just about to gouge out poor Much’s eyes when Robin Hood and his band stepped in and rescued him right from under their noses.</a:t>
            </a:r>
          </a:p>
          <a:p>
            <a:pPr indent="0">
              <a:spcBef>
                <a:spcPts val="1500"/>
              </a:spcBef>
              <a:buNone/>
            </a:pPr>
            <a:r>
              <a:rPr lang="en-GB" altLang="en-US" sz="1600" dirty="0">
                <a:solidFill>
                  <a:srgbClr val="414042"/>
                </a:solidFill>
              </a:rPr>
              <a:t>He became the youngest and the most loyal of Robin’s men and Robin swore to protect him forever.</a:t>
            </a:r>
          </a:p>
          <a:p>
            <a:pPr indent="0">
              <a:spcBef>
                <a:spcPts val="1500"/>
              </a:spcBef>
              <a:buNone/>
            </a:pPr>
            <a:r>
              <a:rPr lang="en-GB" altLang="en-US" sz="1600" dirty="0">
                <a:solidFill>
                  <a:srgbClr val="414042"/>
                </a:solidFill>
              </a:rPr>
              <a:t>This is only one version – there are many more.  Think of your own ‘back-story’ for Much, the miller’s son – who was he in </a:t>
            </a:r>
            <a:r>
              <a:rPr lang="en-GB" altLang="en-US" sz="1600" b="1" i="1" dirty="0">
                <a:solidFill>
                  <a:srgbClr val="414042"/>
                </a:solidFill>
              </a:rPr>
              <a:t>your</a:t>
            </a:r>
            <a:r>
              <a:rPr lang="en-GB" altLang="en-US" sz="1600" dirty="0">
                <a:solidFill>
                  <a:srgbClr val="414042"/>
                </a:solidFill>
              </a:rPr>
              <a:t> legend?</a:t>
            </a:r>
          </a:p>
        </p:txBody>
      </p:sp>
      <p:pic>
        <p:nvPicPr>
          <p:cNvPr id="5" name="Picture 2">
            <a:extLst>
              <a:ext uri="{FF2B5EF4-FFF2-40B4-BE49-F238E27FC236}">
                <a16:creationId xmlns:a16="http://schemas.microsoft.com/office/drawing/2014/main" id="{9ACE1F59-234C-984C-941B-563555317B5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7506" y="367240"/>
            <a:ext cx="5364644" cy="607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19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331226" y="1074553"/>
            <a:ext cx="5138531"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Nasir</a:t>
            </a:r>
            <a:r>
              <a:rPr lang="en-GB" altLang="en-US" sz="1600" dirty="0">
                <a:solidFill>
                  <a:srgbClr val="414042"/>
                </a:solidFill>
              </a:rPr>
              <a:t> was a deadly Saracen assassin who was captured in Palestine and brought back to England as a slave and henchman to the Sheriff of Nottingham. Nasir and Robin had fought on opposite sides in the Crusades, but Nasir had great respect for Robin as a loyal subject and brave fighter.  When he realised that the Sheriff was Robin’s arch-enemy, Nasir escaped and joined the band of outlaws in the forest.</a:t>
            </a:r>
          </a:p>
          <a:p>
            <a:pPr indent="0">
              <a:spcBef>
                <a:spcPts val="1500"/>
              </a:spcBef>
              <a:buNone/>
            </a:pPr>
            <a:r>
              <a:rPr lang="en-GB" altLang="en-US" sz="1600" dirty="0">
                <a:solidFill>
                  <a:srgbClr val="414042"/>
                </a:solidFill>
              </a:rPr>
              <a:t>Nasir taught them how to fight with different weapons. He was a man of very few words which meant that the other men did not trust him, but Robin did after Nasir vowed to protect him from the evil Sheriff.</a:t>
            </a:r>
          </a:p>
          <a:p>
            <a:pPr indent="0">
              <a:spcBef>
                <a:spcPts val="1500"/>
              </a:spcBef>
              <a:buNone/>
            </a:pPr>
            <a:r>
              <a:rPr lang="en-GB" altLang="en-US" sz="1600" dirty="0">
                <a:solidFill>
                  <a:srgbClr val="414042"/>
                </a:solidFill>
              </a:rPr>
              <a:t>This is only one version – there are many more.  Think of your own ‘back-story’ for Nasir, the Saracen – who was he in </a:t>
            </a:r>
            <a:r>
              <a:rPr lang="en-GB" altLang="en-US" sz="1600" b="1" i="1" dirty="0">
                <a:solidFill>
                  <a:srgbClr val="414042"/>
                </a:solidFill>
              </a:rPr>
              <a:t>your</a:t>
            </a:r>
            <a:r>
              <a:rPr lang="en-GB" altLang="en-US" sz="1600" dirty="0">
                <a:solidFill>
                  <a:srgbClr val="414042"/>
                </a:solidFill>
              </a:rPr>
              <a:t> legend?</a:t>
            </a:r>
          </a:p>
        </p:txBody>
      </p:sp>
      <p:pic>
        <p:nvPicPr>
          <p:cNvPr id="4" name="Picture 2">
            <a:extLst>
              <a:ext uri="{FF2B5EF4-FFF2-40B4-BE49-F238E27FC236}">
                <a16:creationId xmlns:a16="http://schemas.microsoft.com/office/drawing/2014/main" id="{54D777E3-79DB-3444-A8E2-CE3CB5B21C6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7933" y="370276"/>
            <a:ext cx="5364217" cy="60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21870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331226" y="1691828"/>
            <a:ext cx="4736167" cy="3801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Alan a Dale </a:t>
            </a:r>
            <a:r>
              <a:rPr lang="en-GB" altLang="en-US" sz="1600" dirty="0">
                <a:solidFill>
                  <a:srgbClr val="414042"/>
                </a:solidFill>
              </a:rPr>
              <a:t>was a minstrel and dreamer who provided musical entertainment for the outlaw feasts, telling tales of the crusades and good King Richard. </a:t>
            </a:r>
          </a:p>
          <a:p>
            <a:pPr indent="0">
              <a:spcBef>
                <a:spcPts val="1500"/>
              </a:spcBef>
              <a:buNone/>
            </a:pPr>
            <a:r>
              <a:rPr lang="en-GB" altLang="en-US" sz="1600" dirty="0">
                <a:solidFill>
                  <a:srgbClr val="414042"/>
                </a:solidFill>
              </a:rPr>
              <a:t>Alan also told, or sang, greatly exaggerated tales of Robin's brave deeds, spreading the bold outlaw's fame throughout the land. Alan joined the band after Robin rescued his true love from a marriage to an old knight.</a:t>
            </a:r>
          </a:p>
          <a:p>
            <a:pPr indent="0">
              <a:spcBef>
                <a:spcPts val="1500"/>
              </a:spcBef>
              <a:buNone/>
            </a:pPr>
            <a:r>
              <a:rPr lang="en-GB" altLang="en-US" sz="1600" dirty="0">
                <a:solidFill>
                  <a:srgbClr val="414042"/>
                </a:solidFill>
              </a:rPr>
              <a:t>This is only one version – there are many more.  Think of your own ‘back-story’ for Alan a Dale, the minstrel – who was he in </a:t>
            </a:r>
            <a:r>
              <a:rPr lang="en-GB" altLang="en-US" sz="1600" b="1" i="1" dirty="0">
                <a:solidFill>
                  <a:srgbClr val="414042"/>
                </a:solidFill>
              </a:rPr>
              <a:t>your</a:t>
            </a:r>
            <a:r>
              <a:rPr lang="en-GB" altLang="en-US" sz="1600" dirty="0">
                <a:solidFill>
                  <a:srgbClr val="414042"/>
                </a:solidFill>
              </a:rPr>
              <a:t> legend?</a:t>
            </a:r>
          </a:p>
        </p:txBody>
      </p:sp>
      <p:pic>
        <p:nvPicPr>
          <p:cNvPr id="5" name="Picture 2">
            <a:extLst>
              <a:ext uri="{FF2B5EF4-FFF2-40B4-BE49-F238E27FC236}">
                <a16:creationId xmlns:a16="http://schemas.microsoft.com/office/drawing/2014/main" id="{B56FE9EA-AA02-7045-BBF5-D98BE974975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6455" y="368299"/>
            <a:ext cx="5365695" cy="60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82329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35B8A74-5B1D-C94E-B645-F19878C795F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7700" y="368300"/>
            <a:ext cx="5350490" cy="607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331226" y="1344186"/>
            <a:ext cx="5138531"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Will Scarlet </a:t>
            </a:r>
            <a:r>
              <a:rPr lang="en-GB" altLang="en-US" sz="1600" dirty="0">
                <a:solidFill>
                  <a:srgbClr val="414042"/>
                </a:solidFill>
              </a:rPr>
              <a:t>was the best dressed of all the outlaws, and took a lot of care about his appearance, giving the outward impression of being simple minded and shallow. When rich travellers were robbed, Will always made sure he got his share of their fine silk clothes and jewellery. </a:t>
            </a:r>
          </a:p>
          <a:p>
            <a:pPr indent="0">
              <a:spcBef>
                <a:spcPts val="1500"/>
              </a:spcBef>
              <a:buNone/>
            </a:pPr>
            <a:r>
              <a:rPr lang="en-GB" altLang="en-US" sz="1600" dirty="0">
                <a:solidFill>
                  <a:srgbClr val="414042"/>
                </a:solidFill>
              </a:rPr>
              <a:t>However, Will Scarlet had hidden depths and was one of Robin’s most trusted companions. He was wise and cautious, and Robin relied on his valuable advice in many situations.</a:t>
            </a:r>
          </a:p>
          <a:p>
            <a:pPr indent="0">
              <a:spcBef>
                <a:spcPts val="1500"/>
              </a:spcBef>
              <a:buNone/>
            </a:pPr>
            <a:r>
              <a:rPr lang="en-GB" altLang="en-US" sz="1600" dirty="0">
                <a:solidFill>
                  <a:srgbClr val="414042"/>
                </a:solidFill>
              </a:rPr>
              <a:t>He was also a skilled swordsman and archer.</a:t>
            </a:r>
          </a:p>
          <a:p>
            <a:pPr indent="0">
              <a:spcBef>
                <a:spcPts val="1500"/>
              </a:spcBef>
              <a:buNone/>
            </a:pPr>
            <a:r>
              <a:rPr lang="en-GB" altLang="en-US" sz="1600" dirty="0">
                <a:solidFill>
                  <a:srgbClr val="414042"/>
                </a:solidFill>
              </a:rPr>
              <a:t>This is only one version – there are many more.  Think of your own ‘back-story’ for Will Scarlet,</a:t>
            </a:r>
            <a:br>
              <a:rPr lang="en-GB" altLang="en-US" sz="1600" dirty="0">
                <a:solidFill>
                  <a:srgbClr val="414042"/>
                </a:solidFill>
              </a:rPr>
            </a:br>
            <a:r>
              <a:rPr lang="en-GB" altLang="en-US" sz="1600" dirty="0">
                <a:solidFill>
                  <a:srgbClr val="414042"/>
                </a:solidFill>
              </a:rPr>
              <a:t>the best dressed outlaw – who was he in </a:t>
            </a:r>
            <a:r>
              <a:rPr lang="en-GB" altLang="en-US" sz="1600" b="1" i="1" dirty="0">
                <a:solidFill>
                  <a:srgbClr val="414042"/>
                </a:solidFill>
              </a:rPr>
              <a:t>your</a:t>
            </a:r>
            <a:r>
              <a:rPr lang="en-GB" altLang="en-US" sz="1600" dirty="0">
                <a:solidFill>
                  <a:srgbClr val="414042"/>
                </a:solidFill>
              </a:rPr>
              <a:t> legend?</a:t>
            </a:r>
          </a:p>
        </p:txBody>
      </p:sp>
      <p:sp>
        <p:nvSpPr>
          <p:cNvPr id="2" name="TextBox 1">
            <a:extLst>
              <a:ext uri="{FF2B5EF4-FFF2-40B4-BE49-F238E27FC236}">
                <a16:creationId xmlns:a16="http://schemas.microsoft.com/office/drawing/2014/main" id="{182DDB6D-CA8C-7248-BC0F-E22355CBC3DC}"/>
              </a:ext>
            </a:extLst>
          </p:cNvPr>
          <p:cNvSpPr txBox="1"/>
          <p:nvPr/>
        </p:nvSpPr>
        <p:spPr>
          <a:xfrm>
            <a:off x="5908699" y="5507340"/>
            <a:ext cx="187301" cy="439134"/>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4408043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143925" y="740023"/>
            <a:ext cx="5368738"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Little John </a:t>
            </a:r>
            <a:r>
              <a:rPr lang="en-GB" altLang="en-US" sz="1600" dirty="0">
                <a:solidFill>
                  <a:srgbClr val="414042"/>
                </a:solidFill>
              </a:rPr>
              <a:t>was an outlaw who thought he owned a small bridge across a ford where he made people pay</a:t>
            </a:r>
            <a:br>
              <a:rPr lang="en-GB" altLang="en-US" sz="1600" dirty="0">
                <a:solidFill>
                  <a:srgbClr val="414042"/>
                </a:solidFill>
              </a:rPr>
            </a:br>
            <a:r>
              <a:rPr lang="en-GB" altLang="en-US" sz="1600" dirty="0">
                <a:solidFill>
                  <a:srgbClr val="414042"/>
                </a:solidFill>
              </a:rPr>
              <a:t>a toll to cross safely. One day, Robin Hood wished to cross the bridge, but refused to pay and challenged the stranger instead to a fight with quarterstaffs. </a:t>
            </a:r>
          </a:p>
          <a:p>
            <a:pPr indent="0">
              <a:spcBef>
                <a:spcPts val="1500"/>
              </a:spcBef>
              <a:buNone/>
            </a:pPr>
            <a:r>
              <a:rPr lang="en-GB" altLang="en-US" sz="1600" dirty="0">
                <a:solidFill>
                  <a:srgbClr val="414042"/>
                </a:solidFill>
              </a:rPr>
              <a:t>After some time, the man eventually succeeded in throwing Robin into the water and Robin was forced to admit that the stranger was the stronger man. Robin’s band appeared and were about to attack the stranger when Robin stepped in and stopped them. He invited John to join them and they began to call him ‘Little’ John because he was so tall and very strong.</a:t>
            </a:r>
          </a:p>
          <a:p>
            <a:pPr indent="0">
              <a:spcBef>
                <a:spcPts val="1500"/>
              </a:spcBef>
              <a:buNone/>
            </a:pPr>
            <a:r>
              <a:rPr lang="en-GB" altLang="en-US" sz="1600" dirty="0">
                <a:solidFill>
                  <a:srgbClr val="414042"/>
                </a:solidFill>
              </a:rPr>
              <a:t>He never used a sword and rarely a bow, preferring his quarterstaff, which he was skilled at using. He was one of Robin’s most loyal men and appeared in many adventures with him.</a:t>
            </a:r>
          </a:p>
          <a:p>
            <a:pPr indent="0">
              <a:spcBef>
                <a:spcPts val="1500"/>
              </a:spcBef>
              <a:buNone/>
            </a:pPr>
            <a:r>
              <a:rPr lang="en-GB" altLang="en-US" sz="1600" dirty="0">
                <a:solidFill>
                  <a:srgbClr val="414042"/>
                </a:solidFill>
              </a:rPr>
              <a:t>This is only one version – there are many more.</a:t>
            </a:r>
            <a:br>
              <a:rPr lang="en-GB" altLang="en-US" sz="1600" dirty="0">
                <a:solidFill>
                  <a:srgbClr val="414042"/>
                </a:solidFill>
              </a:rPr>
            </a:br>
            <a:r>
              <a:rPr lang="en-GB" altLang="en-US" sz="1600" dirty="0">
                <a:solidFill>
                  <a:srgbClr val="414042"/>
                </a:solidFill>
              </a:rPr>
              <a:t>Think of your own ‘back-story’ for Little John –</a:t>
            </a:r>
            <a:br>
              <a:rPr lang="en-GB" altLang="en-US" sz="1600" dirty="0">
                <a:solidFill>
                  <a:srgbClr val="414042"/>
                </a:solidFill>
              </a:rPr>
            </a:br>
            <a:r>
              <a:rPr lang="en-GB" altLang="en-US" sz="1600" dirty="0">
                <a:solidFill>
                  <a:srgbClr val="414042"/>
                </a:solidFill>
              </a:rPr>
              <a:t>who was he in </a:t>
            </a:r>
            <a:r>
              <a:rPr lang="en-GB" altLang="en-US" sz="1600" b="1" i="1" dirty="0">
                <a:solidFill>
                  <a:srgbClr val="414042"/>
                </a:solidFill>
              </a:rPr>
              <a:t>your</a:t>
            </a:r>
            <a:r>
              <a:rPr lang="en-GB" altLang="en-US" sz="1600" dirty="0">
                <a:solidFill>
                  <a:srgbClr val="414042"/>
                </a:solidFill>
              </a:rPr>
              <a:t> legend?</a:t>
            </a:r>
          </a:p>
        </p:txBody>
      </p:sp>
      <p:sp>
        <p:nvSpPr>
          <p:cNvPr id="2" name="TextBox 1">
            <a:extLst>
              <a:ext uri="{FF2B5EF4-FFF2-40B4-BE49-F238E27FC236}">
                <a16:creationId xmlns:a16="http://schemas.microsoft.com/office/drawing/2014/main" id="{182DDB6D-CA8C-7248-BC0F-E22355CBC3DC}"/>
              </a:ext>
            </a:extLst>
          </p:cNvPr>
          <p:cNvSpPr txBox="1"/>
          <p:nvPr/>
        </p:nvSpPr>
        <p:spPr>
          <a:xfrm>
            <a:off x="5908699" y="5507340"/>
            <a:ext cx="187301" cy="439134"/>
          </a:xfrm>
          <a:prstGeom prst="rect">
            <a:avLst/>
          </a:prstGeom>
          <a:noFill/>
        </p:spPr>
        <p:txBody>
          <a:bodyPr wrap="square" rtlCol="0">
            <a:spAutoFit/>
          </a:bodyPr>
          <a:lstStyle/>
          <a:p>
            <a:endParaRPr lang="en-US" dirty="0"/>
          </a:p>
        </p:txBody>
      </p:sp>
      <p:pic>
        <p:nvPicPr>
          <p:cNvPr id="6" name="Picture 2">
            <a:extLst>
              <a:ext uri="{FF2B5EF4-FFF2-40B4-BE49-F238E27FC236}">
                <a16:creationId xmlns:a16="http://schemas.microsoft.com/office/drawing/2014/main" id="{613044AD-43A1-FB44-9413-BC02B131E98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3412" y="375023"/>
            <a:ext cx="5368738" cy="605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334924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3">
            <a:extLst>
              <a:ext uri="{FF2B5EF4-FFF2-40B4-BE49-F238E27FC236}">
                <a16:creationId xmlns:a16="http://schemas.microsoft.com/office/drawing/2014/main" id="{156B9A28-A873-E347-96C7-FE88C01AF7C0}"/>
              </a:ext>
            </a:extLst>
          </p:cNvPr>
          <p:cNvSpPr txBox="1">
            <a:spLocks noChangeArrowheads="1"/>
          </p:cNvSpPr>
          <p:nvPr/>
        </p:nvSpPr>
        <p:spPr bwMode="auto">
          <a:xfrm>
            <a:off x="6331227" y="1212352"/>
            <a:ext cx="4883312" cy="526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5113">
              <a:spcBef>
                <a:spcPct val="20000"/>
              </a:spcBef>
              <a:buChar char="•"/>
              <a:defRPr sz="3200">
                <a:solidFill>
                  <a:schemeClr val="tx1"/>
                </a:solidFill>
                <a:latin typeface="Comic Sans MS" panose="030F0902030302020204" pitchFamily="66" charset="0"/>
              </a:defRPr>
            </a:lvl1pPr>
            <a:lvl2pPr marL="742950" indent="-285750">
              <a:spcBef>
                <a:spcPct val="20000"/>
              </a:spcBef>
              <a:buChar char="–"/>
              <a:defRPr sz="2800">
                <a:solidFill>
                  <a:schemeClr val="tx1"/>
                </a:solidFill>
                <a:latin typeface="Comic Sans MS" panose="030F0902030302020204" pitchFamily="66" charset="0"/>
              </a:defRPr>
            </a:lvl2pPr>
            <a:lvl3pPr marL="1143000" indent="-228600">
              <a:spcBef>
                <a:spcPct val="20000"/>
              </a:spcBef>
              <a:buChar char="•"/>
              <a:defRPr sz="2400">
                <a:solidFill>
                  <a:schemeClr val="tx1"/>
                </a:solidFill>
                <a:latin typeface="Comic Sans MS" panose="030F0902030302020204" pitchFamily="66" charset="0"/>
              </a:defRPr>
            </a:lvl3pPr>
            <a:lvl4pPr marL="1600200" indent="-228600">
              <a:spcBef>
                <a:spcPct val="20000"/>
              </a:spcBef>
              <a:buChar char="–"/>
              <a:defRPr sz="2000">
                <a:solidFill>
                  <a:schemeClr val="tx1"/>
                </a:solidFill>
                <a:latin typeface="Comic Sans MS" panose="030F0902030302020204" pitchFamily="66" charset="0"/>
              </a:defRPr>
            </a:lvl4pPr>
            <a:lvl5pPr marL="2057400" indent="-228600">
              <a:spcBef>
                <a:spcPct val="20000"/>
              </a:spcBef>
              <a:buChar char="»"/>
              <a:defRPr sz="2000">
                <a:solidFill>
                  <a:schemeClr val="tx1"/>
                </a:solidFill>
                <a:latin typeface="Comic Sans MS" panose="030F09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defRPr>
            </a:lvl9pPr>
          </a:lstStyle>
          <a:p>
            <a:pPr indent="0">
              <a:spcBef>
                <a:spcPts val="1500"/>
              </a:spcBef>
              <a:buNone/>
            </a:pPr>
            <a:r>
              <a:rPr lang="en-GB" altLang="en-US" sz="1600" b="1" dirty="0">
                <a:solidFill>
                  <a:srgbClr val="414042"/>
                </a:solidFill>
              </a:rPr>
              <a:t>The Sheriff of Nottingham </a:t>
            </a:r>
            <a:r>
              <a:rPr lang="en-GB" altLang="en-US" sz="1600" dirty="0">
                <a:solidFill>
                  <a:srgbClr val="414042"/>
                </a:solidFill>
              </a:rPr>
              <a:t>was the most evil character in all the Robin Hood stories. He was crafty and cruel and became obsessed with getting rid of Robin Hood and his band. He was demanding and sarcastic with his own men and forced them to carry out his terrible orders by threatening and bullying them.</a:t>
            </a:r>
          </a:p>
          <a:p>
            <a:pPr indent="0">
              <a:spcBef>
                <a:spcPts val="1500"/>
              </a:spcBef>
              <a:buNone/>
            </a:pPr>
            <a:r>
              <a:rPr lang="en-GB" altLang="en-US" sz="1600" dirty="0">
                <a:solidFill>
                  <a:srgbClr val="414042"/>
                </a:solidFill>
              </a:rPr>
              <a:t>However, he was also a coward who could not fight and dared not enter the forest alone. He was actually terrified of Robin Hood, not least because he could never capture him whatever plots he came up with, which made him look and feel stupid.</a:t>
            </a:r>
          </a:p>
          <a:p>
            <a:pPr indent="0">
              <a:spcBef>
                <a:spcPts val="1500"/>
              </a:spcBef>
              <a:buNone/>
            </a:pPr>
            <a:r>
              <a:rPr lang="en-GB" altLang="en-US" sz="1600" dirty="0">
                <a:solidFill>
                  <a:srgbClr val="414042"/>
                </a:solidFill>
              </a:rPr>
              <a:t>This is only one version – there are many more.  Think of your own ‘back-story’ for the evil Sheriff – who was he in </a:t>
            </a:r>
            <a:r>
              <a:rPr lang="en-GB" altLang="en-US" sz="1600" b="1" i="1" dirty="0">
                <a:solidFill>
                  <a:srgbClr val="414042"/>
                </a:solidFill>
              </a:rPr>
              <a:t>your</a:t>
            </a:r>
            <a:r>
              <a:rPr lang="en-GB" altLang="en-US" sz="1600" dirty="0">
                <a:solidFill>
                  <a:srgbClr val="414042"/>
                </a:solidFill>
              </a:rPr>
              <a:t> legend?</a:t>
            </a:r>
          </a:p>
        </p:txBody>
      </p:sp>
      <p:sp>
        <p:nvSpPr>
          <p:cNvPr id="2" name="TextBox 1">
            <a:extLst>
              <a:ext uri="{FF2B5EF4-FFF2-40B4-BE49-F238E27FC236}">
                <a16:creationId xmlns:a16="http://schemas.microsoft.com/office/drawing/2014/main" id="{182DDB6D-CA8C-7248-BC0F-E22355CBC3DC}"/>
              </a:ext>
            </a:extLst>
          </p:cNvPr>
          <p:cNvSpPr txBox="1"/>
          <p:nvPr/>
        </p:nvSpPr>
        <p:spPr>
          <a:xfrm>
            <a:off x="5908699" y="5507340"/>
            <a:ext cx="187301" cy="439134"/>
          </a:xfrm>
          <a:prstGeom prst="rect">
            <a:avLst/>
          </a:prstGeom>
          <a:noFill/>
        </p:spPr>
        <p:txBody>
          <a:bodyPr wrap="square" rtlCol="0">
            <a:spAutoFit/>
          </a:bodyPr>
          <a:lstStyle/>
          <a:p>
            <a:endParaRPr lang="en-US" dirty="0"/>
          </a:p>
        </p:txBody>
      </p:sp>
      <p:pic>
        <p:nvPicPr>
          <p:cNvPr id="5" name="Picture 2">
            <a:extLst>
              <a:ext uri="{FF2B5EF4-FFF2-40B4-BE49-F238E27FC236}">
                <a16:creationId xmlns:a16="http://schemas.microsoft.com/office/drawing/2014/main" id="{A431BADE-68B2-D243-BE9B-C8BD96276F8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85194" y="368300"/>
            <a:ext cx="5386956" cy="60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395220"/>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27166</TotalTime>
  <Words>15957</Words>
  <Application>Microsoft Office PowerPoint</Application>
  <PresentationFormat>Widescreen</PresentationFormat>
  <Paragraphs>1086</Paragraphs>
  <Slides>108</Slides>
  <Notes>103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108</vt:i4>
      </vt:variant>
    </vt:vector>
  </HeadingPairs>
  <TitlesOfParts>
    <vt:vector size="121" baseType="lpstr">
      <vt:lpstr>Arial</vt:lpstr>
      <vt:lpstr>Blackadder ITC</vt:lpstr>
      <vt:lpstr>Calibri</vt:lpstr>
      <vt:lpstr>Calibri Light</vt:lpstr>
      <vt:lpstr>Comic Sans MS</vt:lpstr>
      <vt:lpstr>Impact</vt:lpstr>
      <vt:lpstr>Old English Text MT</vt:lpstr>
      <vt:lpstr>Symbol</vt:lpstr>
      <vt:lpstr>Times</vt:lpstr>
      <vt:lpstr>Times New Roman</vt:lpstr>
      <vt:lpstr>VTKS BEAUTY</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2483</cp:revision>
  <dcterms:created xsi:type="dcterms:W3CDTF">2021-01-11T17:47:06Z</dcterms:created>
  <dcterms:modified xsi:type="dcterms:W3CDTF">2023-04-07T12:30:05Z</dcterms:modified>
</cp:coreProperties>
</file>