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 id="2147483672" r:id="rId3"/>
  </p:sldMasterIdLst>
  <p:notesMasterIdLst>
    <p:notesMasterId r:id="rId75"/>
  </p:notesMasterIdLst>
  <p:sldIdLst>
    <p:sldId id="274" r:id="rId4"/>
    <p:sldId id="277" r:id="rId5"/>
    <p:sldId id="278" r:id="rId6"/>
    <p:sldId id="279" r:id="rId7"/>
    <p:sldId id="280" r:id="rId8"/>
    <p:sldId id="385" r:id="rId9"/>
    <p:sldId id="410" r:id="rId10"/>
    <p:sldId id="283" r:id="rId11"/>
    <p:sldId id="600" r:id="rId12"/>
    <p:sldId id="285" r:id="rId13"/>
    <p:sldId id="288" r:id="rId14"/>
    <p:sldId id="681" r:id="rId15"/>
    <p:sldId id="682" r:id="rId16"/>
    <p:sldId id="647" r:id="rId17"/>
    <p:sldId id="683" r:id="rId18"/>
    <p:sldId id="648" r:id="rId19"/>
    <p:sldId id="684" r:id="rId20"/>
    <p:sldId id="649" r:id="rId21"/>
    <p:sldId id="650" r:id="rId22"/>
    <p:sldId id="651" r:id="rId23"/>
    <p:sldId id="685" r:id="rId24"/>
    <p:sldId id="686" r:id="rId25"/>
    <p:sldId id="687" r:id="rId26"/>
    <p:sldId id="302" r:id="rId27"/>
    <p:sldId id="689" r:id="rId28"/>
    <p:sldId id="654" r:id="rId29"/>
    <p:sldId id="690" r:id="rId30"/>
    <p:sldId id="691" r:id="rId31"/>
    <p:sldId id="692" r:id="rId32"/>
    <p:sldId id="693" r:id="rId33"/>
    <p:sldId id="662" r:id="rId34"/>
    <p:sldId id="694" r:id="rId35"/>
    <p:sldId id="695" r:id="rId36"/>
    <p:sldId id="664" r:id="rId37"/>
    <p:sldId id="696" r:id="rId38"/>
    <p:sldId id="698" r:id="rId39"/>
    <p:sldId id="699" r:id="rId40"/>
    <p:sldId id="700" r:id="rId41"/>
    <p:sldId id="701" r:id="rId42"/>
    <p:sldId id="702" r:id="rId43"/>
    <p:sldId id="703" r:id="rId44"/>
    <p:sldId id="704" r:id="rId45"/>
    <p:sldId id="705" r:id="rId46"/>
    <p:sldId id="706" r:id="rId47"/>
    <p:sldId id="707" r:id="rId48"/>
    <p:sldId id="730" r:id="rId49"/>
    <p:sldId id="710" r:id="rId50"/>
    <p:sldId id="711" r:id="rId51"/>
    <p:sldId id="712" r:id="rId52"/>
    <p:sldId id="713" r:id="rId53"/>
    <p:sldId id="714" r:id="rId54"/>
    <p:sldId id="715" r:id="rId55"/>
    <p:sldId id="716" r:id="rId56"/>
    <p:sldId id="717" r:id="rId57"/>
    <p:sldId id="718" r:id="rId58"/>
    <p:sldId id="719" r:id="rId59"/>
    <p:sldId id="673" r:id="rId60"/>
    <p:sldId id="720" r:id="rId61"/>
    <p:sldId id="675" r:id="rId62"/>
    <p:sldId id="721" r:id="rId63"/>
    <p:sldId id="722" r:id="rId64"/>
    <p:sldId id="378" r:id="rId65"/>
    <p:sldId id="723" r:id="rId66"/>
    <p:sldId id="724" r:id="rId67"/>
    <p:sldId id="725" r:id="rId68"/>
    <p:sldId id="726" r:id="rId69"/>
    <p:sldId id="727" r:id="rId70"/>
    <p:sldId id="728" r:id="rId71"/>
    <p:sldId id="729" r:id="rId72"/>
    <p:sldId id="275" r:id="rId73"/>
    <p:sldId id="375"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481" userDrawn="1">
          <p15:clr>
            <a:srgbClr val="A4A3A4"/>
          </p15:clr>
        </p15:guide>
        <p15:guide id="4" pos="6199" userDrawn="1">
          <p15:clr>
            <a:srgbClr val="A4A3A4"/>
          </p15:clr>
        </p15:guide>
        <p15:guide id="5" pos="7628" userDrawn="1">
          <p15:clr>
            <a:srgbClr val="A4A3A4"/>
          </p15:clr>
        </p15:guide>
        <p15:guide id="8" pos="7423" userDrawn="1">
          <p15:clr>
            <a:srgbClr val="A4A3A4"/>
          </p15:clr>
        </p15:guide>
        <p15:guide id="11" orient="horz" pos="1593" userDrawn="1">
          <p15:clr>
            <a:srgbClr val="A4A3A4"/>
          </p15:clr>
        </p15:guide>
        <p15:guide id="13" orient="horz" pos="1888" userDrawn="1">
          <p15:clr>
            <a:srgbClr val="A4A3A4"/>
          </p15:clr>
        </p15:guide>
        <p15:guide id="14" orient="horz" pos="913" userDrawn="1">
          <p15:clr>
            <a:srgbClr val="A4A3A4"/>
          </p15:clr>
        </p15:guide>
        <p15:guide id="16" orient="horz" pos="4065" userDrawn="1">
          <p15:clr>
            <a:srgbClr val="A4A3A4"/>
          </p15:clr>
        </p15:guide>
        <p15:guide id="17" pos="189" userDrawn="1">
          <p15:clr>
            <a:srgbClr val="A4A3A4"/>
          </p15:clr>
        </p15:guide>
        <p15:guide id="18" orient="horz" pos="2160" userDrawn="1">
          <p15:clr>
            <a:srgbClr val="A4A3A4"/>
          </p15:clr>
        </p15:guide>
        <p15:guide id="19" orient="horz" pos="2455" userDrawn="1">
          <p15:clr>
            <a:srgbClr val="A4A3A4"/>
          </p15:clr>
        </p15:guide>
        <p15:guide id="20" orient="horz" pos="2750" userDrawn="1">
          <p15:clr>
            <a:srgbClr val="A4A3A4"/>
          </p15:clr>
        </p15:guide>
        <p15:guide id="21" orient="horz" pos="3045" userDrawn="1">
          <p15:clr>
            <a:srgbClr val="A4A3A4"/>
          </p15:clr>
        </p15:guide>
        <p15:guide id="22" orient="horz" pos="3317" userDrawn="1">
          <p15:clr>
            <a:srgbClr val="A4A3A4"/>
          </p15:clr>
        </p15:guide>
        <p15:guide id="23" orient="horz" pos="361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3F41"/>
    <a:srgbClr val="0070C0"/>
    <a:srgbClr val="FFA900"/>
    <a:srgbClr val="FF32A9"/>
    <a:srgbClr val="007742"/>
    <a:srgbClr val="00A642"/>
    <a:srgbClr val="00D528"/>
    <a:srgbClr val="FF52A9"/>
    <a:srgbClr val="F13F0F"/>
    <a:srgbClr val="73FA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46" autoAdjust="0"/>
    <p:restoredTop sz="73370" autoAdjust="0"/>
  </p:normalViewPr>
  <p:slideViewPr>
    <p:cSldViewPr snapToGrid="0" snapToObjects="1">
      <p:cViewPr varScale="1">
        <p:scale>
          <a:sx n="129" d="100"/>
          <a:sy n="129" d="100"/>
        </p:scale>
        <p:origin x="1136" y="200"/>
      </p:cViewPr>
      <p:guideLst>
        <p:guide pos="1481"/>
        <p:guide pos="6199"/>
        <p:guide pos="7628"/>
        <p:guide pos="7423"/>
        <p:guide orient="horz" pos="1593"/>
        <p:guide orient="horz" pos="1888"/>
        <p:guide orient="horz" pos="913"/>
        <p:guide orient="horz" pos="4065"/>
        <p:guide pos="189"/>
        <p:guide orient="horz" pos="2160"/>
        <p:guide orient="horz" pos="2455"/>
        <p:guide orient="horz" pos="2750"/>
        <p:guide orient="horz" pos="3045"/>
        <p:guide orient="horz" pos="3317"/>
        <p:guide orient="horz" pos="361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56" d="100"/>
          <a:sy n="156" d="100"/>
        </p:scale>
        <p:origin x="4936"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3/21/23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youtube.com/watch?v=HcxlSM4VyTg"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6234269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9263">
              <a:spcBef>
                <a:spcPct val="0"/>
              </a:spcBef>
              <a:tabLst>
                <a:tab pos="723900" algn="l"/>
                <a:tab pos="1447800" algn="l"/>
                <a:tab pos="2171700" algn="l"/>
                <a:tab pos="2895600" algn="l"/>
                <a:tab pos="3619500" algn="l"/>
                <a:tab pos="4343400" algn="l"/>
                <a:tab pos="5067300" algn="l"/>
              </a:tabLst>
            </a:pPr>
            <a:r>
              <a:rPr lang="en-GB" altLang="en-US" sz="2000" dirty="0">
                <a:ea typeface="Microsoft YaHei" panose="020B0503020204020204" pitchFamily="34" charset="-122"/>
              </a:rPr>
              <a:t>Exploring the factual content of the letters from Dr Isabella Starr, Rocket Scientist, and the facts presented in Chapter 8: Mission facts with Jasper, could be a starting point for further reading about similar topics.</a:t>
            </a:r>
          </a:p>
          <a:p>
            <a:pPr defTabSz="449263">
              <a:spcBef>
                <a:spcPct val="0"/>
              </a:spcBef>
              <a:tabLst>
                <a:tab pos="723900" algn="l"/>
                <a:tab pos="1447800" algn="l"/>
                <a:tab pos="2171700" algn="l"/>
                <a:tab pos="2895600" algn="l"/>
                <a:tab pos="3619500" algn="l"/>
                <a:tab pos="4343400" algn="l"/>
                <a:tab pos="5067300" algn="l"/>
              </a:tabLst>
            </a:pPr>
            <a:r>
              <a:rPr lang="en-GB" altLang="en-US" sz="2000" dirty="0">
                <a:ea typeface="Microsoft YaHei" panose="020B0503020204020204" pitchFamily="34" charset="-122"/>
              </a:rPr>
              <a:t>Other recommended linked reading:</a:t>
            </a:r>
          </a:p>
          <a:p>
            <a:pPr defTabSz="449263">
              <a:spcBef>
                <a:spcPct val="0"/>
              </a:spcBef>
              <a:tabLst>
                <a:tab pos="723900" algn="l"/>
                <a:tab pos="1447800" algn="l"/>
                <a:tab pos="2171700" algn="l"/>
                <a:tab pos="2895600" algn="l"/>
                <a:tab pos="3619500" algn="l"/>
                <a:tab pos="4343400" algn="l"/>
                <a:tab pos="5067300" algn="l"/>
              </a:tabLst>
            </a:pPr>
            <a:r>
              <a:rPr lang="en-GB" altLang="en-US" sz="2000" i="1" dirty="0">
                <a:ea typeface="Microsoft YaHei" panose="020B0503020204020204" pitchFamily="34" charset="-122"/>
              </a:rPr>
              <a:t>I am the moon</a:t>
            </a:r>
            <a:r>
              <a:rPr lang="en-GB" altLang="en-US" sz="2000" dirty="0">
                <a:ea typeface="Microsoft YaHei" panose="020B0503020204020204" pitchFamily="34" charset="-122"/>
              </a:rPr>
              <a:t> by Rebecca and James McDonald</a:t>
            </a:r>
          </a:p>
          <a:p>
            <a:pPr defTabSz="449263">
              <a:tabLst>
                <a:tab pos="723900" algn="l"/>
                <a:tab pos="1447800" algn="l"/>
                <a:tab pos="2171700" algn="l"/>
                <a:tab pos="2895600" algn="l"/>
                <a:tab pos="3619500" algn="l"/>
                <a:tab pos="4343400" algn="l"/>
                <a:tab pos="5067300" algn="l"/>
              </a:tabLst>
            </a:pPr>
            <a:r>
              <a:rPr lang="en-GB" altLang="en-US" i="1" dirty="0"/>
              <a:t>Counting on Katherine: How Katherine Johnson Put Astronauts on the Moon</a:t>
            </a:r>
            <a:r>
              <a:rPr lang="en-GB" altLang="en-US" dirty="0"/>
              <a:t> by Helaine Becker (Author) &amp; Dow </a:t>
            </a:r>
            <a:r>
              <a:rPr lang="en-GB" altLang="en-US" dirty="0" err="1"/>
              <a:t>Phumiruk</a:t>
            </a:r>
            <a:r>
              <a:rPr lang="en-GB" altLang="en-US" dirty="0"/>
              <a:t> (Illustrator)</a:t>
            </a:r>
          </a:p>
          <a:p>
            <a:pPr defTabSz="449263">
              <a:tabLst>
                <a:tab pos="723900" algn="l"/>
                <a:tab pos="1447800" algn="l"/>
                <a:tab pos="2171700" algn="l"/>
                <a:tab pos="2895600" algn="l"/>
                <a:tab pos="3619500" algn="l"/>
                <a:tab pos="4343400" algn="l"/>
                <a:tab pos="5067300" algn="l"/>
              </a:tabLst>
            </a:pPr>
            <a:r>
              <a:rPr lang="en-GB" altLang="en-US" i="1" dirty="0"/>
              <a:t>Look Up!</a:t>
            </a:r>
            <a:r>
              <a:rPr lang="en-GB" altLang="en-US" dirty="0"/>
              <a:t> by Nathan Bryon (Author) &amp; </a:t>
            </a:r>
            <a:r>
              <a:rPr lang="en-GB" altLang="en-US" dirty="0" err="1"/>
              <a:t>Dapo</a:t>
            </a:r>
            <a:r>
              <a:rPr lang="en-GB" altLang="en-US" dirty="0"/>
              <a:t> Adeola (Illustrator)</a:t>
            </a:r>
          </a:p>
          <a:p>
            <a:pPr defTabSz="449263">
              <a:tabLst>
                <a:tab pos="723900" algn="l"/>
                <a:tab pos="1447800" algn="l"/>
                <a:tab pos="2171700" algn="l"/>
                <a:tab pos="2895600" algn="l"/>
                <a:tab pos="3619500" algn="l"/>
                <a:tab pos="4343400" algn="l"/>
                <a:tab pos="5067300" algn="l"/>
              </a:tabLst>
            </a:pPr>
            <a:r>
              <a:rPr lang="en-GB" altLang="en-US" i="1" dirty="0"/>
              <a:t>The Moon Book</a:t>
            </a:r>
            <a:r>
              <a:rPr lang="en-GB" altLang="en-US" b="1" dirty="0"/>
              <a:t> </a:t>
            </a:r>
            <a:r>
              <a:rPr lang="en-GB" altLang="en-US" dirty="0"/>
              <a:t>by Gail Gibbons</a:t>
            </a:r>
          </a:p>
          <a:p>
            <a:pPr defTabSz="449263">
              <a:tabLst>
                <a:tab pos="723900" algn="l"/>
                <a:tab pos="1447800" algn="l"/>
                <a:tab pos="2171700" algn="l"/>
                <a:tab pos="2895600" algn="l"/>
                <a:tab pos="3619500" algn="l"/>
                <a:tab pos="4343400" algn="l"/>
                <a:tab pos="5067300" algn="l"/>
              </a:tabLst>
            </a:pPr>
            <a:r>
              <a:rPr lang="en-GB" altLang="en-US" i="1" dirty="0"/>
              <a:t>The Moon: Discover the Mysteries of Earth's Closest Neighbour (Space Explorers)</a:t>
            </a:r>
            <a:r>
              <a:rPr lang="en-GB" altLang="en-US" b="1" dirty="0"/>
              <a:t> </a:t>
            </a:r>
            <a:r>
              <a:rPr lang="en-GB" altLang="en-US" dirty="0"/>
              <a:t>by Dr </a:t>
            </a:r>
            <a:r>
              <a:rPr lang="en-GB" altLang="en-US" dirty="0" err="1"/>
              <a:t>Sanlyn</a:t>
            </a:r>
            <a:r>
              <a:rPr lang="en-GB" altLang="en-US" dirty="0"/>
              <a:t> </a:t>
            </a:r>
            <a:r>
              <a:rPr lang="en-GB" altLang="en-US" dirty="0" err="1"/>
              <a:t>Buxner</a:t>
            </a:r>
            <a:r>
              <a:rPr lang="en-GB" altLang="en-US" dirty="0"/>
              <a:t>, Dr Pamela Gay &amp; Dr Georgiana Kramer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466509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Teachers should consider the following focuses when teaching writing, and choose the most appropriate element for the children they teach (i.e. do not try and do too many at once).</a:t>
            </a:r>
          </a:p>
          <a:p>
            <a:pPr>
              <a:spcBef>
                <a:spcPct val="0"/>
              </a:spcBef>
            </a:pPr>
            <a:r>
              <a:rPr lang="en-US" altLang="en-US" dirty="0"/>
              <a:t>Write sentences by:</a:t>
            </a:r>
          </a:p>
          <a:p>
            <a:pPr>
              <a:spcBef>
                <a:spcPct val="0"/>
              </a:spcBef>
              <a:buFontTx/>
              <a:buChar char="•"/>
            </a:pPr>
            <a:r>
              <a:rPr lang="en-US" altLang="en-US" dirty="0"/>
              <a:t>saying out loud what they are going to write about</a:t>
            </a:r>
          </a:p>
          <a:p>
            <a:pPr>
              <a:spcBef>
                <a:spcPct val="0"/>
              </a:spcBef>
              <a:buFontTx/>
              <a:buChar char="•"/>
            </a:pPr>
            <a:r>
              <a:rPr lang="en-US" altLang="en-US" dirty="0"/>
              <a:t>composing a sentence orally before writing it</a:t>
            </a:r>
          </a:p>
          <a:p>
            <a:pPr>
              <a:spcBef>
                <a:spcPct val="0"/>
              </a:spcBef>
              <a:buFontTx/>
              <a:buChar char="•"/>
            </a:pPr>
            <a:r>
              <a:rPr lang="en-US" altLang="en-US" dirty="0"/>
              <a:t>sequencing sentences to form short narratives</a:t>
            </a:r>
          </a:p>
          <a:p>
            <a:pPr>
              <a:spcBef>
                <a:spcPct val="0"/>
              </a:spcBef>
              <a:buFontTx/>
              <a:buChar char="•"/>
            </a:pPr>
            <a:r>
              <a:rPr lang="en-US" altLang="en-US" dirty="0"/>
              <a:t>re-reading what they have written to check that it makes sense.’</a:t>
            </a:r>
          </a:p>
          <a:p>
            <a:pPr>
              <a:spcBef>
                <a:spcPct val="0"/>
              </a:spcBef>
            </a:pPr>
            <a:r>
              <a:rPr lang="en-US" altLang="en-US" b="1" dirty="0"/>
              <a:t>National Curriculum Year 1 2014</a:t>
            </a:r>
          </a:p>
          <a:p>
            <a:r>
              <a:rPr lang="en-US" altLang="en-US" b="1" dirty="0"/>
              <a:t>NB</a:t>
            </a:r>
            <a:r>
              <a:rPr lang="en-US" altLang="en-US" dirty="0"/>
              <a:t> 40% of the grammar and punctuation requirements in the National Curriculum are introduced by the end of Year 2, so early introduction to concepts and frequent revisiting will really help children to grasp even the trickier concepts.</a:t>
            </a:r>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3726770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Encourage lots of discussion and questions and record what the children already know on a KWL grid (see next slide). Ask the children to consider what they would like to find out and record on the grid. This can be revisited later in the unit to review learning and to help children decide their choice of topic for the class book.</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1288472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907095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copy of this grid is also provided on the accompanying PDF file.</a:t>
            </a:r>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1390820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For teachers: for this activity, choose days in the month when the moon will be visible at a time when it would be practical for children to observe it. This is easier to accomplish in the winter months when darkness falls earlier and the children should look closely to see what shape the moon looks at different times. This is in order to gain a real image of how the moon appears to change shape over a month.</a:t>
            </a:r>
          </a:p>
          <a:p>
            <a:r>
              <a:rPr lang="en-GB" altLang="en-US" dirty="0"/>
              <a:t>For accurate moonrise/ moonset times, visit https://</a:t>
            </a:r>
            <a:r>
              <a:rPr lang="en-GB" altLang="en-US" dirty="0" err="1"/>
              <a:t>www.timeanddate.com</a:t>
            </a:r>
            <a:r>
              <a:rPr lang="en-GB" altLang="en-US" dirty="0"/>
              <a:t>/astronomy/</a:t>
            </a:r>
            <a:r>
              <a:rPr lang="en-GB" altLang="en-US" dirty="0" err="1"/>
              <a:t>uk</a:t>
            </a:r>
            <a:r>
              <a:rPr lang="en-GB" altLang="en-US" dirty="0"/>
              <a:t> and enter your location.</a:t>
            </a:r>
          </a:p>
          <a:p>
            <a:r>
              <a:rPr lang="en-GB" altLang="en-US" dirty="0"/>
              <a:t>The images of the moon are also provided on the accompanying PDF file.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20029229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Present the children with a range of websites to look at. Ask them to identify any unknown language they find which is relevant to the topic. These websites are suggestions, but there are numerous similar ones available and teachers should select the best websites to meet the interests of the children they teach. If possible, links to these websites could be shared with parents and carers to reinforce the learning at home.</a:t>
            </a:r>
          </a:p>
          <a:p>
            <a:r>
              <a:rPr lang="en-GB" altLang="en-US" b="1" dirty="0"/>
              <a:t>NB</a:t>
            </a:r>
            <a:r>
              <a:rPr lang="en-GB" altLang="en-US" dirty="0"/>
              <a:t> Check for the accurate use of terminology and accurate spelling presented in these videos and decide whether to include them or not. It is often the case that the rest of the information is sound and clearly explained with moving images which supports children’s understanding.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187473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t>In this activity, a strategy called </a:t>
            </a:r>
            <a:r>
              <a:rPr lang="en-GB" altLang="en-US" sz="1200" i="1" dirty="0" err="1"/>
              <a:t>jigsawing</a:t>
            </a:r>
            <a:r>
              <a:rPr lang="en-GB" altLang="en-US" sz="1200" dirty="0"/>
              <a:t> is adapted and used. This is a learning strategy designed to improve communication skills, comprehension and co-operative learning. Each child is assigned to a ‘home’ group. In that group, each child is assigned an aspect of the topic, and in this case the topic is the moon. The aspects suggested are </a:t>
            </a:r>
            <a:r>
              <a:rPr lang="en-GB" altLang="en-US" sz="1200" b="1" dirty="0"/>
              <a:t>appearance</a:t>
            </a:r>
            <a:r>
              <a:rPr lang="en-GB" altLang="en-US" sz="1200" dirty="0"/>
              <a:t>, </a:t>
            </a:r>
            <a:r>
              <a:rPr lang="en-GB" altLang="en-US" sz="1200" b="1" dirty="0"/>
              <a:t>phases</a:t>
            </a:r>
            <a:r>
              <a:rPr lang="en-GB" altLang="en-US" sz="1200" dirty="0"/>
              <a:t> and </a:t>
            </a:r>
            <a:r>
              <a:rPr lang="en-GB" altLang="en-US" sz="1200" b="1" dirty="0"/>
              <a:t>visitors</a:t>
            </a:r>
            <a:r>
              <a:rPr lang="en-GB" altLang="en-US" sz="1200" dirty="0"/>
              <a:t>. As there are 3 aspects of the topic, children should be placed in groups of 3, but this could be adapted if additional aspects are identified.</a:t>
            </a:r>
          </a:p>
          <a:p>
            <a:r>
              <a:rPr lang="en-GB" altLang="en-US" sz="1200" dirty="0"/>
              <a:t>From the ‘home’ group, each child will specialise in the aspect they have been assigned. They will leave the ‘home’ group and join an ‘expert’ group, in which all the children in the group will focus on just one aspect from the three suggested. Children should then explore and discuss within this expert group what they know or have found out about their subject, thus becoming experts. After mastering the material, children return to the home group and share what they have found out with their home group members. An example of a graphic organiser is provided on the following slide if teachers wish the information to be recorded in this way.</a:t>
            </a:r>
          </a:p>
          <a:p>
            <a:r>
              <a:rPr lang="en-GB" altLang="en-US" sz="1200" dirty="0"/>
              <a:t>In this strategy, each child in the home group is a piece of the topic's jigsaw. They can then work together to put the information together and complete the ‘jigsaw puzzle’. To see an example of this technique in action, </a:t>
            </a:r>
            <a:r>
              <a:rPr lang="en-GB" altLang="en-US" sz="1200" dirty="0" err="1"/>
              <a:t>visit:https</a:t>
            </a:r>
            <a:r>
              <a:rPr lang="en-GB" altLang="en-US" sz="1200" dirty="0"/>
              <a:t>://</a:t>
            </a:r>
            <a:r>
              <a:rPr lang="en-GB" altLang="en-US" sz="1200" dirty="0" err="1"/>
              <a:t>www.readingrockets.org</a:t>
            </a:r>
            <a:r>
              <a:rPr lang="en-GB" altLang="en-US" sz="1200" dirty="0"/>
              <a:t>/strategies/jigsaw.  </a:t>
            </a:r>
            <a:r>
              <a:rPr lang="en-GB" altLang="en-US" sz="1200" b="1" dirty="0"/>
              <a:t>NB</a:t>
            </a:r>
            <a:r>
              <a:rPr lang="en-GB" altLang="en-US" sz="1200" dirty="0"/>
              <a:t> In this classroom, a text is used for children to read. As the activity in this unit at this stage is getting ready for reading, a text is deliberately not used and children should focus on the facts presented to them in the suggested videos.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801333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498366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activity is designed to introduce the children to the features of information texts in order to prepare them for reading and writing texts which inform. Read the short text to the children and ask them to spot features such as it is written in the present tense, is factual, informs. Record on the working wall for future reference. Full list of features follows which should be simplified and adapted if appropriate:</a:t>
            </a:r>
          </a:p>
          <a:p>
            <a:r>
              <a:rPr lang="en-GB" altLang="en-US" b="1" dirty="0"/>
              <a:t>Non chronological report</a:t>
            </a:r>
          </a:p>
          <a:p>
            <a:r>
              <a:rPr lang="en-GB" altLang="en-US" dirty="0"/>
              <a:t>Purpose: to describe the way things are</a:t>
            </a:r>
          </a:p>
          <a:p>
            <a:r>
              <a:rPr lang="en-GB" altLang="en-US" dirty="0"/>
              <a:t>Features:</a:t>
            </a:r>
          </a:p>
          <a:p>
            <a:pPr>
              <a:buFontTx/>
              <a:buChar char="•"/>
            </a:pPr>
            <a:r>
              <a:rPr lang="en-GB" altLang="en-US" dirty="0"/>
              <a:t>Written in the present tense, but occasionally past when referring to a past event</a:t>
            </a:r>
          </a:p>
          <a:p>
            <a:pPr>
              <a:buFontTx/>
              <a:buChar char="•"/>
            </a:pPr>
            <a:r>
              <a:rPr lang="en-GB" altLang="en-US" dirty="0"/>
              <a:t>Written to inform</a:t>
            </a:r>
          </a:p>
          <a:p>
            <a:pPr>
              <a:buFontTx/>
              <a:buChar char="•"/>
            </a:pPr>
            <a:r>
              <a:rPr lang="en-GB" altLang="en-US" dirty="0"/>
              <a:t>Contains facts</a:t>
            </a:r>
          </a:p>
          <a:p>
            <a:pPr>
              <a:buFontTx/>
              <a:buChar char="•"/>
            </a:pPr>
            <a:r>
              <a:rPr lang="en-GB" altLang="en-US" dirty="0"/>
              <a:t>Contains a description of the phenomenon</a:t>
            </a:r>
          </a:p>
          <a:p>
            <a:pPr>
              <a:buFontTx/>
              <a:buChar char="•"/>
            </a:pPr>
            <a:r>
              <a:rPr lang="en-GB" altLang="en-US" dirty="0"/>
              <a:t>Non chronological</a:t>
            </a:r>
          </a:p>
          <a:p>
            <a:pPr>
              <a:buFontTx/>
              <a:buChar char="•"/>
            </a:pPr>
            <a:r>
              <a:rPr lang="en-GB" altLang="en-US" dirty="0"/>
              <a:t>Sometimes poses a question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1646987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Teaching Sequence for Writing is still the recommended approach to the teaching of reading and writing. Slides 1-</a:t>
            </a:r>
            <a:r>
              <a:rPr lang="en-US" altLang="en-US" dirty="0"/>
              <a:t>11</a:t>
            </a:r>
            <a:r>
              <a:rPr lang="en-GB" altLang="en-US" dirty="0"/>
              <a:t> are specifically for </a:t>
            </a:r>
            <a:r>
              <a:rPr lang="en-US" altLang="en-US" dirty="0"/>
              <a:t>teachers; subsequent slides are intended to be used in the classroom with the children.</a:t>
            </a:r>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595643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Pre-teaching vocabulary can help children to understand the text when it is read to them. Asking them to focus on particular words can help maintain attention and interest. These are words from the text occurring in the preceding videos (if used) and in the following texts as suggestions to explore further. Teachers should select from this list, or use different words to explore prior to reading the text. Encourage the children to participate and work out what the words mean. Notice that each word is repeated in the explanation. Repetition of the word can help children to remember.</a:t>
            </a:r>
          </a:p>
          <a:p>
            <a:r>
              <a:rPr lang="en-GB" altLang="en-US" b="1" dirty="0"/>
              <a:t>NB</a:t>
            </a:r>
            <a:r>
              <a:rPr lang="en-GB" altLang="en-US" dirty="0"/>
              <a:t> Points to note</a:t>
            </a:r>
          </a:p>
          <a:p>
            <a:r>
              <a:rPr lang="en-GB" altLang="en-US" b="1" dirty="0"/>
              <a:t>Satellites</a:t>
            </a:r>
            <a:r>
              <a:rPr lang="en-GB" altLang="en-US" dirty="0"/>
              <a:t> can be natural (i.e. moons) or artificial, such as space stations or weather stations.</a:t>
            </a:r>
          </a:p>
          <a:p>
            <a:r>
              <a:rPr lang="en-GB" altLang="en-US" b="1" dirty="0"/>
              <a:t>Orbit</a:t>
            </a:r>
            <a:r>
              <a:rPr lang="en-GB" altLang="en-US" dirty="0"/>
              <a:t> can be a noun or a verb. The example here is shown as a noun but children may hear ‘orbit around the planet’ where it has been used as a verb. Not to be confused with rotation which refers to spinning on an axis.</a:t>
            </a:r>
          </a:p>
          <a:p>
            <a:r>
              <a:rPr lang="en-GB" altLang="en-US" dirty="0"/>
              <a:t>For a fuller explanation of </a:t>
            </a:r>
            <a:r>
              <a:rPr lang="en-GB" altLang="en-US" b="1" dirty="0"/>
              <a:t>gravity</a:t>
            </a:r>
            <a:r>
              <a:rPr lang="en-GB" altLang="en-US" dirty="0"/>
              <a:t>, visit NASA for kids: https://spaceplace.nasa.gov/what-isgravity/en/#:~:text=Why%20do%20things%20fall%20down,and%20what%20makes%20things%20fall.</a:t>
            </a:r>
          </a:p>
          <a:p>
            <a:r>
              <a:rPr lang="en-GB" altLang="en-US" b="1" dirty="0"/>
              <a:t>Meteorite</a:t>
            </a:r>
            <a:r>
              <a:rPr lang="en-GB" altLang="en-US" dirty="0"/>
              <a:t> refers to a </a:t>
            </a:r>
            <a:r>
              <a:rPr lang="en-GB" altLang="en-US" b="1" dirty="0"/>
              <a:t>meteor</a:t>
            </a:r>
            <a:r>
              <a:rPr lang="en-GB" altLang="en-US" dirty="0"/>
              <a:t> that has survived the burn up through the earth’s atmosphere and made it to the earth’s surface. For a fuller explanation visit: https://</a:t>
            </a:r>
            <a:r>
              <a:rPr lang="en-GB" altLang="en-US" dirty="0" err="1"/>
              <a:t>solarsystem.nasa.gov</a:t>
            </a:r>
            <a:r>
              <a:rPr lang="en-GB" altLang="en-US" dirty="0"/>
              <a:t>/asteroids-comets-and-meteors/meteors-and-meteorites/overview/?page=0&amp;per_page=40&amp;order=</a:t>
            </a:r>
            <a:r>
              <a:rPr lang="en-GB" altLang="en-US" dirty="0" err="1"/>
              <a:t>id+asc&amp;search</a:t>
            </a:r>
            <a:r>
              <a:rPr lang="en-GB" altLang="en-US" dirty="0"/>
              <a:t>=&amp;condition_1=meteor_shower%3Abody_type</a:t>
            </a:r>
          </a:p>
          <a:p>
            <a:r>
              <a:rPr lang="en-GB" altLang="en-US" b="1" dirty="0"/>
              <a:t>Phase</a:t>
            </a:r>
            <a:r>
              <a:rPr lang="en-GB" altLang="en-US" dirty="0"/>
              <a:t> can have more than one meaning. In relation to the moon, this is the explanation: phase refers to each of the aspects of the moon depending on the amount of illumination.</a:t>
            </a:r>
          </a:p>
          <a:p>
            <a:r>
              <a:rPr lang="en-GB" altLang="en-US" dirty="0"/>
              <a:t>Do not underestimate children’s knowledge of this fascinating subject. There may be an expert in your class!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1705571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Stories: novels, comics, magazines, online games, films, television.</a:t>
            </a:r>
          </a:p>
          <a:p>
            <a:r>
              <a:rPr lang="en-GB" altLang="en-US" dirty="0"/>
              <a:t>Non fiction: books, </a:t>
            </a:r>
            <a:r>
              <a:rPr lang="en-US" altLang="en-US" dirty="0" err="1"/>
              <a:t>encyclopaedias</a:t>
            </a:r>
            <a:r>
              <a:rPr lang="en-US" altLang="en-US" dirty="0"/>
              <a:t>, magazine and newspaper articles, biographies and autobiographies, explanations, online factual sites.</a:t>
            </a:r>
          </a:p>
          <a:p>
            <a:r>
              <a:rPr lang="en-US" altLang="en-US" dirty="0"/>
              <a:t>Provide the children with a range of books both fiction and non fiction and encourage them to spot the features of each.</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214954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Ask the children to identify the text type from the slivers of text presented here. This can either be done as a whole class exercise or as a table activity in pairs or small groups.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also supplied on the accompanying PDF.</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29278069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2371027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Reading aloud with expression (prosody) is central to any reading and is often overlooked with non fiction. This needs to be modelled by the teacher.</a:t>
            </a:r>
          </a:p>
          <a:p>
            <a:r>
              <a:rPr lang="en-GB" altLang="en-US" dirty="0"/>
              <a:t>Encourage children to share their ideas rather than trying to guess yours. This is crucial in developing a child’s sense of themselves as a reader with valid views and opinions.</a:t>
            </a:r>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6058072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There are physical activities that can be carried out to demonstrate how far away the moon is from earth. Try this one from NASA: https://</a:t>
            </a:r>
            <a:r>
              <a:rPr lang="en-GB" altLang="en-US" dirty="0" err="1"/>
              <a:t>spaceplace.nasa.gov</a:t>
            </a:r>
            <a:r>
              <a:rPr lang="en-GB" altLang="en-US" dirty="0"/>
              <a:t>/moon-distance/</a:t>
            </a:r>
            <a:r>
              <a:rPr lang="en-GB" altLang="en-US" dirty="0" err="1"/>
              <a:t>en</a:t>
            </a:r>
            <a:r>
              <a:rPr lang="en-GB" altLang="en-US" dirty="0"/>
              <a:t>/</a:t>
            </a:r>
          </a:p>
          <a:p>
            <a:r>
              <a:rPr lang="en-GB" altLang="en-US" dirty="0"/>
              <a:t>The earth, sun and moon are all </a:t>
            </a:r>
            <a:r>
              <a:rPr lang="en-GB" altLang="en-US" b="1" dirty="0"/>
              <a:t>spherical</a:t>
            </a:r>
            <a:r>
              <a:rPr lang="en-GB" altLang="en-US" dirty="0"/>
              <a:t>. Teachers can choose whether or not to introduce this word or to say ‘shaped like a ball’, but if used, a great song and video from Simple Science could also be used and the repetitive nature of the song supports children’s understanding and helps them remember:</a:t>
            </a:r>
          </a:p>
          <a:p>
            <a:r>
              <a:rPr lang="en-GB" b="0" i="0" u="sng" dirty="0">
                <a:solidFill>
                  <a:srgbClr val="0000FF"/>
                </a:solidFill>
                <a:effectLst/>
                <a:latin typeface="Calibri" panose="020F0502020204030204" pitchFamily="34" charset="0"/>
                <a:hlinkClick r:id="rId3"/>
              </a:rPr>
              <a:t>https://www.youtube.com/watch?v=HcxlSM4VyTg</a:t>
            </a:r>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32085568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Model reading the whole text with prosody and encourage the children to join in. Note that some sentences have been combined into multi clause sentences which may be drawn to the children’s attention. Whilst this feature is not a focus of this unit, it is nevertheless a valid feature which children may recognise and grasp.</a:t>
            </a:r>
          </a:p>
          <a:p>
            <a:r>
              <a:rPr lang="en-GB" altLang="en-US" b="1" dirty="0"/>
              <a:t>NB</a:t>
            </a:r>
            <a:r>
              <a:rPr lang="en-GB" altLang="en-US" dirty="0"/>
              <a:t> This text can be simplified or made more challenging as required.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37951092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t>NB</a:t>
            </a:r>
            <a:r>
              <a:rPr lang="en-GB" altLang="en-US" dirty="0"/>
              <a:t> The skill of scanning is not explicitly mentioned until later in the primary years but it is a vital skill for children to be able to retrieve information and therefore is worth teaching earlier.</a:t>
            </a:r>
          </a:p>
          <a:p>
            <a:r>
              <a:rPr lang="en-GB" altLang="en-US" dirty="0"/>
              <a:t>Giving children opportunities to practise this skill will stand them in good stead as they move through the school and there is an increasing expectation to find information quickly.</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26180548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a game to be played often with many different texts and children never tire of it! It can support children’s scanning skills and help them locate information quickly. An alternative approach is to have pairs of children as the ‘Fastest Finger’ and the ‘Questioner’ where they challenge each other to scan for specific text.</a:t>
            </a:r>
          </a:p>
          <a:p>
            <a:r>
              <a:rPr lang="en-GB" altLang="en-US" dirty="0"/>
              <a:t>Finger lights could be used for children to scan for specific words and phrases on the whole text on the next slide.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3134326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To start simply, ask children to find emboldened words or numbers, e.g.</a:t>
            </a:r>
          </a:p>
          <a:p>
            <a:r>
              <a:rPr lang="en-GB" altLang="en-US" b="1" dirty="0"/>
              <a:t>Find the word</a:t>
            </a:r>
            <a:r>
              <a:rPr lang="en-GB" altLang="en-US" dirty="0"/>
              <a:t>… quarter; astronauts; reflects, etc. Find the number … 2; 24; 12.</a:t>
            </a:r>
          </a:p>
          <a:p>
            <a:r>
              <a:rPr lang="en-GB" altLang="en-US" dirty="0"/>
              <a:t>Children can then be asked to find other words and phrases in the text, always applying the guidance to run their eyes over the text and not read every word.</a:t>
            </a:r>
          </a:p>
          <a:p>
            <a:r>
              <a:rPr lang="en-GB" altLang="en-US" dirty="0"/>
              <a:t>As children become familiar with this activity, introduce a greater challenge such as ‘Find a word that means taking a path round an object.’ (orbiting); ‘Find the word that means throw back light.’ (reflect).</a:t>
            </a:r>
          </a:p>
          <a:p>
            <a:r>
              <a:rPr lang="en-GB" altLang="en-US" dirty="0"/>
              <a:t>Go further: find a word with a suffix; find the word that is the opposite of push (pull).</a:t>
            </a:r>
          </a:p>
          <a:p>
            <a:r>
              <a:rPr lang="en-GB" altLang="en-US" dirty="0"/>
              <a:t>Allow children to be the questioner.</a:t>
            </a:r>
          </a:p>
          <a:p>
            <a:r>
              <a:rPr lang="en-GB" altLang="en-US" dirty="0"/>
              <a:t>For a real challenge, and one that children relish, find words within words, e.g. find the word ‘real’. moon a</a:t>
            </a:r>
            <a:r>
              <a:rPr lang="en-GB" altLang="en-US" b="1" u="sng" dirty="0"/>
              <a:t>re al</a:t>
            </a:r>
            <a:r>
              <a:rPr lang="en-GB" altLang="en-US" dirty="0"/>
              <a:t>l spherical. Remember that the purpose of this exercise is to practise the skill of </a:t>
            </a:r>
            <a:r>
              <a:rPr lang="en-GB" altLang="en-US" b="1" dirty="0"/>
              <a:t>scanning</a:t>
            </a:r>
            <a:r>
              <a:rPr lang="en-GB" altLang="en-US" dirty="0"/>
              <a:t>.</a:t>
            </a:r>
          </a:p>
          <a:p>
            <a:r>
              <a:rPr lang="en-GB" altLang="en-US" dirty="0"/>
              <a:t>This text is also provided on the accompanying Word document.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3143364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087566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Using the same text, either ask questions verbally, provide written questions or ask children to come up with their own questions for a partner.</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3072316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Using the same text, a different text or a web page, use a question matrix to generate questions from the stems provided. The idea is that the further across and down the stems originate from, the more challenging questions will be constructed. This can also be used to generate random questions by rolling counters along a printed version. The idea is that children constructing their own questions supports deeper understanding of a text.</a:t>
            </a:r>
          </a:p>
          <a:p>
            <a:r>
              <a:rPr lang="en-US" dirty="0"/>
              <a:t>This question matrix is also supplied on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2624035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 boisterous activity best carried out in a hall or outside. It is designed to learn the facts of an information text by repeated reading and focused listening, then children rephrase the text in their own words, which can be done individually or in pairs.</a:t>
            </a:r>
          </a:p>
          <a:p>
            <a:r>
              <a:rPr lang="en-GB" altLang="en-US" dirty="0"/>
              <a:t>If preferred, the </a:t>
            </a:r>
            <a:r>
              <a:rPr lang="en-GB" altLang="en-US" dirty="0" err="1"/>
              <a:t>jigsawing</a:t>
            </a:r>
            <a:r>
              <a:rPr lang="en-GB" altLang="en-US" dirty="0"/>
              <a:t> activity shown on Slide 17 could be used here.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37798788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35762978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Choose one or two objectives to be the main focus of studying the text with a writer’s eye. Examples follow but teachers should adapt this technique to meet the needs of the children they teach.</a:t>
            </a:r>
          </a:p>
          <a:p>
            <a:endParaRPr lang="en-GB" altLang="en-US" dirty="0"/>
          </a:p>
          <a:p>
            <a:endParaRPr lang="en-GB" alt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3290500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Ask children to work in pairs or small groups to place the sentences together under general headings which may be:</a:t>
            </a:r>
          </a:p>
          <a:p>
            <a:r>
              <a:rPr lang="en-GB" altLang="en-US" dirty="0"/>
              <a:t>Appearance</a:t>
            </a:r>
          </a:p>
          <a:p>
            <a:r>
              <a:rPr lang="en-GB" altLang="en-US" dirty="0"/>
              <a:t>Phases</a:t>
            </a:r>
          </a:p>
          <a:p>
            <a:r>
              <a:rPr lang="en-GB" altLang="en-US" dirty="0"/>
              <a:t>Visitors</a:t>
            </a:r>
          </a:p>
          <a:p>
            <a:r>
              <a:rPr lang="en-GB" altLang="en-US" dirty="0"/>
              <a:t>Other groupings are possible and teachers should decide what works best for the children they teach.</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34132262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facts have now been grouped into a more organised way and headings could be introduced here if required, or use the grouped information as a gentle introduction to paragraphing which will be encountered in Year 3: organising paragraphs around a theme; non fiction writing lends itself to this.</a:t>
            </a:r>
          </a:p>
          <a:p>
            <a:r>
              <a:rPr lang="en-GB" altLang="en-US" dirty="0"/>
              <a:t>Appearance</a:t>
            </a:r>
          </a:p>
          <a:p>
            <a:r>
              <a:rPr lang="en-GB" altLang="en-US" dirty="0"/>
              <a:t>Phases</a:t>
            </a:r>
          </a:p>
          <a:p>
            <a:r>
              <a:rPr lang="en-GB" altLang="en-US" dirty="0"/>
              <a:t>Visitors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17854648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choice of tense in writing shows the reader when the action in a piece of writing is happening. Writers select the correct tense to indicate when events occur or have occurred.</a:t>
            </a:r>
          </a:p>
          <a:p>
            <a:r>
              <a:rPr lang="en-GB" altLang="en-US" dirty="0"/>
              <a:t>The </a:t>
            </a:r>
            <a:r>
              <a:rPr lang="en-GB" altLang="en-US" b="1" dirty="0"/>
              <a:t>past </a:t>
            </a:r>
            <a:r>
              <a:rPr lang="en-GB" altLang="en-US" dirty="0"/>
              <a:t>tense is about events that have already taken place and are therefore in the past. The </a:t>
            </a:r>
            <a:r>
              <a:rPr lang="en-GB" altLang="en-US" b="1" dirty="0"/>
              <a:t>present </a:t>
            </a:r>
            <a:r>
              <a:rPr lang="en-GB" altLang="en-US" dirty="0"/>
              <a:t>tense is about events that are happening in the here and now. </a:t>
            </a:r>
          </a:p>
          <a:p>
            <a:r>
              <a:rPr lang="en-GB" altLang="en-US" dirty="0"/>
              <a:t>Writers of some children’s novels choose to write in present tense. If these are noticed in class or independent reading, draw the children’s attention to this feature.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19467820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is a challenging activity but can really help children identify where past and present tense is selected and how this has an effect on the writing.</a:t>
            </a:r>
          </a:p>
          <a:p>
            <a:r>
              <a:rPr lang="en-GB" altLang="en-US" dirty="0"/>
              <a:t>For example:</a:t>
            </a:r>
          </a:p>
          <a:p>
            <a:r>
              <a:rPr lang="en-GB" altLang="en-US" dirty="0"/>
              <a:t>The moon </a:t>
            </a:r>
            <a:r>
              <a:rPr lang="en-GB" altLang="en-US" b="1" dirty="0"/>
              <a:t>is</a:t>
            </a:r>
            <a:r>
              <a:rPr lang="en-GB" altLang="en-US" dirty="0"/>
              <a:t> the earth’s only natural satellite. This means that this is the case in the here and now.</a:t>
            </a:r>
          </a:p>
          <a:p>
            <a:r>
              <a:rPr lang="en-GB" altLang="en-US" dirty="0"/>
              <a:t>The moon </a:t>
            </a:r>
            <a:r>
              <a:rPr lang="en-GB" altLang="en-US" b="1" dirty="0"/>
              <a:t>was</a:t>
            </a:r>
            <a:r>
              <a:rPr lang="en-GB" altLang="en-US" dirty="0"/>
              <a:t> the earth’s only natural satellite. (It no longer is.)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27543524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The main difference children need to grasp is that now the text seems to be describing something that is no longer there. In the previous version, it describes an object we can see in the here and now; in this version it sounds to be describing something that has gone.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1701833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dirty="0"/>
              <a:t>NB</a:t>
            </a:r>
            <a:r>
              <a:rPr lang="en-GB" altLang="en-US" sz="1200" dirty="0"/>
              <a:t> For teachers of children in Key Stage 1: ‘Young readers encounter words that they have not seen before much more frequently than experienced readers do, and they may not know the meaning of some of these. Practice at reading such words by sounding and blending can provide opportunities not only for pupils to develop confidence in their decoding skills, but also for teachers to explain the meaning and thus develop pupils’ vocabulary.’ </a:t>
            </a:r>
          </a:p>
          <a:p>
            <a:r>
              <a:rPr lang="en-GB" altLang="en-US" sz="1200" dirty="0"/>
              <a:t>NC 2014 Non-statutory guidance.</a:t>
            </a:r>
          </a:p>
          <a:p>
            <a:r>
              <a:rPr lang="en-GB" altLang="en-US" sz="1200" dirty="0"/>
              <a:t>This unit focuses on the comprehension element of reading and the structure and construction of a non chronological report. It is assumed that this will be taught alongside daily phonics sessions which focus on the decoding element of reading. However, teachers should make sure that pupils can sound and blend unfamiliar printed words quickly and accurately using the phonic knowledge and skills to revise and consolidate those grapheme-phoneme correspondences learnt earlier.</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45907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Present tense can also indicate actions which happen routinely (linguistically, the ‘habitual present’), e.g. My mum drives the car. I ride my bike to school. However, the focus of this activity is to identify simple present tense indicating events taking place in the here and now (linguistically, instantaneous present), e.g. I can see the sheep in the fields compared with simple past, e.g. Darkness fell.</a:t>
            </a:r>
          </a:p>
          <a:p>
            <a:r>
              <a:rPr lang="en-GB" altLang="en-US" b="1" dirty="0"/>
              <a:t>NB</a:t>
            </a:r>
            <a:r>
              <a:rPr lang="en-GB" altLang="en-US" dirty="0"/>
              <a:t> These are suggestions. If children need to learn past and present progressive verbs, change the text accordingly.</a:t>
            </a:r>
          </a:p>
          <a:p>
            <a:r>
              <a:rPr lang="en-GB" altLang="en-US" dirty="0"/>
              <a:t>This could be carried out with the whole class or in pairs or small groups as a table exercise.</a:t>
            </a:r>
          </a:p>
          <a:p>
            <a:r>
              <a:rPr lang="en-US" dirty="0"/>
              <a:t>This copy is also provided on the accompanying Word document.</a:t>
            </a:r>
          </a:p>
        </p:txBody>
      </p:sp>
      <p:sp>
        <p:nvSpPr>
          <p:cNvPr id="4" name="Slide Number Placeholder 3"/>
          <p:cNvSpPr>
            <a:spLocks noGrp="1"/>
          </p:cNvSpPr>
          <p:nvPr>
            <p:ph type="sldNum" sz="quarter" idx="5"/>
          </p:nvPr>
        </p:nvSpPr>
        <p:spPr/>
        <p:txBody>
          <a:bodyPr/>
          <a:lstStyle/>
          <a:p>
            <a:fld id="{311D70A8-8575-AB47-B894-1AEE29AFC934}" type="slidenum">
              <a:rPr lang="en-US" smtClean="0"/>
              <a:t>40</a:t>
            </a:fld>
            <a:endParaRPr lang="en-US"/>
          </a:p>
        </p:txBody>
      </p:sp>
    </p:spTree>
    <p:extLst>
      <p:ext uri="{BB962C8B-B14F-4D97-AF65-F5344CB8AC3E}">
        <p14:creationId xmlns:p14="http://schemas.microsoft.com/office/powerpoint/2010/main" val="13390823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Present tense can also indicate actions which happen routinely (linguistically, the ‘habitual present’), e.g. My mum drives the car. I ride my bike to school. However, the focus of this activity is to identify simple present tense indicating events taking place in the here and now (linguistically, instantaneous present), e.g. I can see the sheep in the fields.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41</a:t>
            </a:fld>
            <a:endParaRPr lang="en-US"/>
          </a:p>
        </p:txBody>
      </p:sp>
    </p:spTree>
    <p:extLst>
      <p:ext uri="{BB962C8B-B14F-4D97-AF65-F5344CB8AC3E}">
        <p14:creationId xmlns:p14="http://schemas.microsoft.com/office/powerpoint/2010/main" val="15502829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NB These are suggestions using </a:t>
            </a:r>
            <a:r>
              <a:rPr lang="en-GB" altLang="en-US" i="1" dirty="0"/>
              <a:t>Jasper Space Dog</a:t>
            </a:r>
            <a:r>
              <a:rPr lang="en-GB" altLang="en-US" dirty="0"/>
              <a:t> as inspiration. If preferred, change the text accordingly. Chapters 8 and 9 of this book have a series of bulleted points which include examples of both past and present tense (including progressive).</a:t>
            </a:r>
          </a:p>
          <a:p>
            <a:r>
              <a:rPr lang="en-GB" altLang="en-US" dirty="0"/>
              <a:t>This could be carried out with the whole class or in pairs or small groups as a table exercise.</a:t>
            </a:r>
          </a:p>
          <a:p>
            <a:r>
              <a:rPr lang="en-US" dirty="0"/>
              <a:t>This copy is also provided on the accompanying Word document.</a:t>
            </a:r>
            <a:endParaRPr lang="en-GB" alt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42</a:t>
            </a:fld>
            <a:endParaRPr lang="en-US"/>
          </a:p>
        </p:txBody>
      </p:sp>
    </p:spTree>
    <p:extLst>
      <p:ext uri="{BB962C8B-B14F-4D97-AF65-F5344CB8AC3E}">
        <p14:creationId xmlns:p14="http://schemas.microsoft.com/office/powerpoint/2010/main" val="35072641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NB These are suggestions using </a:t>
            </a:r>
            <a:r>
              <a:rPr lang="en-GB" altLang="en-US" i="1" dirty="0"/>
              <a:t>Jasper Space Dog</a:t>
            </a:r>
            <a:r>
              <a:rPr lang="en-GB" altLang="en-US" dirty="0"/>
              <a:t> as inspiration. If preferred, change the text accordingly. Chapters 8 and 9 of this book have a series of bulleted points which include examples of both past and present tense (including progressive).</a:t>
            </a:r>
          </a:p>
          <a:p>
            <a:r>
              <a:rPr lang="en-GB" altLang="en-US" dirty="0"/>
              <a:t>This could be carried out with the whole class or in pairs or small groups as a table exercise.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43</a:t>
            </a:fld>
            <a:endParaRPr lang="en-US"/>
          </a:p>
        </p:txBody>
      </p:sp>
    </p:spTree>
    <p:extLst>
      <p:ext uri="{BB962C8B-B14F-4D97-AF65-F5344CB8AC3E}">
        <p14:creationId xmlns:p14="http://schemas.microsoft.com/office/powerpoint/2010/main" val="23521726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section has been adapted to show simple past and present. The original uses the perfect tense which is too challenging for analysis. However, if teachers feel that they have some competent readers and writers in their class, they could substitute this text with the original.</a:t>
            </a:r>
          </a:p>
          <a:p>
            <a:r>
              <a:rPr lang="en-GB" altLang="en-US" dirty="0"/>
              <a:t>The word yet at the end alludes to the fact that this may happen in the future. Yet has been used to indicate that the author thinks this is likely to happen.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44</a:t>
            </a:fld>
            <a:endParaRPr lang="en-US"/>
          </a:p>
        </p:txBody>
      </p:sp>
    </p:spTree>
    <p:extLst>
      <p:ext uri="{BB962C8B-B14F-4D97-AF65-F5344CB8AC3E}">
        <p14:creationId xmlns:p14="http://schemas.microsoft.com/office/powerpoint/2010/main" val="10067191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An apostrophe shows that a noun has or owns another noun; linguistically this is known as the genitive form of a noun.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45</a:t>
            </a:fld>
            <a:endParaRPr lang="en-US"/>
          </a:p>
        </p:txBody>
      </p:sp>
    </p:spTree>
    <p:extLst>
      <p:ext uri="{BB962C8B-B14F-4D97-AF65-F5344CB8AC3E}">
        <p14:creationId xmlns:p14="http://schemas.microsoft.com/office/powerpoint/2010/main" val="35408986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When the apostrophe is used as a possessive, the phrase can usually be reconstructed to show who or what owns what, or has an association with. In these examples, the phases of the moon, the tides of the earth, the gravity of the moon all make sense, but some examples don’t fit as neatly, e.g. Friday’s lessons, Jasper’s delight. For young readers and writers, it is sensible to stick to simple examples but teachers need to be aware that they may spot occasions in their own reading books which contradict what they have been taught about apostrophes.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46</a:t>
            </a:fld>
            <a:endParaRPr lang="en-US"/>
          </a:p>
        </p:txBody>
      </p:sp>
    </p:spTree>
    <p:extLst>
      <p:ext uri="{BB962C8B-B14F-4D97-AF65-F5344CB8AC3E}">
        <p14:creationId xmlns:p14="http://schemas.microsoft.com/office/powerpoint/2010/main" val="17509499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t>NB</a:t>
            </a:r>
            <a:r>
              <a:rPr lang="en-GB" altLang="en-US" dirty="0"/>
              <a:t> Only past and present have been included here for simplicity. Be aware that some websites and resources refer to a future tense. There are only two tenses in the English language: past and present. Future events are presented by using auxiliary verbs such as modals (e.g. astronauts </a:t>
            </a:r>
            <a:r>
              <a:rPr lang="en-GB" altLang="en-US" b="1" dirty="0"/>
              <a:t>will</a:t>
            </a:r>
            <a:r>
              <a:rPr lang="en-GB" altLang="en-US" dirty="0"/>
              <a:t> visit the moon again).</a:t>
            </a:r>
          </a:p>
          <a:p>
            <a:r>
              <a:rPr lang="en-GB" altLang="en-US" dirty="0"/>
              <a:t>Most verbs take a suffix –</a:t>
            </a:r>
            <a:r>
              <a:rPr lang="en-GB" altLang="en-US" i="1" dirty="0"/>
              <a:t>ed</a:t>
            </a:r>
            <a:r>
              <a:rPr lang="en-GB" altLang="en-US" dirty="0"/>
              <a:t>, to form their past tense, and the suffix </a:t>
            </a:r>
            <a:r>
              <a:rPr lang="en-GB" altLang="en-US" i="1" dirty="0"/>
              <a:t>–s or –es</a:t>
            </a:r>
            <a:r>
              <a:rPr lang="en-GB" altLang="en-US" dirty="0"/>
              <a:t> for present tense. Children will also encounter irregular past tense verbs, e.g. I go across the room = I went across the room.</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47</a:t>
            </a:fld>
            <a:endParaRPr lang="en-US"/>
          </a:p>
        </p:txBody>
      </p:sp>
    </p:spTree>
    <p:extLst>
      <p:ext uri="{BB962C8B-B14F-4D97-AF65-F5344CB8AC3E}">
        <p14:creationId xmlns:p14="http://schemas.microsoft.com/office/powerpoint/2010/main" val="7613759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48</a:t>
            </a:fld>
            <a:endParaRPr lang="en-US"/>
          </a:p>
        </p:txBody>
      </p:sp>
    </p:spTree>
    <p:extLst>
      <p:ext uri="{BB962C8B-B14F-4D97-AF65-F5344CB8AC3E}">
        <p14:creationId xmlns:p14="http://schemas.microsoft.com/office/powerpoint/2010/main" val="13723796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t>NB</a:t>
            </a:r>
            <a:r>
              <a:rPr lang="en-GB" altLang="en-US" dirty="0"/>
              <a:t> As well as illustrating the grammar focus, these sentences are designed to provide additional facts. These may be used when children choose what their own written information page will be about.</a:t>
            </a:r>
          </a:p>
          <a:p>
            <a:r>
              <a:rPr lang="en-GB" altLang="en-US" b="1" dirty="0"/>
              <a:t>NB</a:t>
            </a:r>
            <a:r>
              <a:rPr lang="en-GB" altLang="en-US" dirty="0"/>
              <a:t> With young writers, it can be less challenging if children are presented with sentences they have already encountered, but teachers should decide if this is appropriate for their classes or if greater challenge would be preferred, in which case, change those sentences for others which present a similar opportunity to explore tense.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49</a:t>
            </a:fld>
            <a:endParaRPr lang="en-US"/>
          </a:p>
        </p:txBody>
      </p:sp>
    </p:spTree>
    <p:extLst>
      <p:ext uri="{BB962C8B-B14F-4D97-AF65-F5344CB8AC3E}">
        <p14:creationId xmlns:p14="http://schemas.microsoft.com/office/powerpoint/2010/main" val="3550157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 Key Stage 1, the emphasis will be on the elements of writing which will serve to underpin children’s writing throughout their primary years. The basic skills of identifying and applying basic sentence structure, joining sentences with joining words, basic punctuation to demarcate sentences and using </a:t>
            </a:r>
            <a:r>
              <a:rPr lang="en-GB" altLang="ja-JP" dirty="0">
                <a:ea typeface="MS PGothic" panose="020B0600070205080204" pitchFamily="34" charset="-128"/>
              </a:rPr>
              <a:t>etymological and morphological clues to construct words will all be introduced at this stage and should be revisited many times throughout Key Stage 1 and beyond.</a:t>
            </a:r>
          </a:p>
          <a:p>
            <a:r>
              <a:rPr lang="en-GB" altLang="ja-JP" b="1" dirty="0">
                <a:ea typeface="MS PGothic" panose="020B0600070205080204" pitchFamily="34" charset="-128"/>
              </a:rPr>
              <a:t>NB</a:t>
            </a:r>
            <a:r>
              <a:rPr lang="en-GB" altLang="ja-JP" dirty="0">
                <a:ea typeface="MS PGothic" panose="020B0600070205080204" pitchFamily="34" charset="-128"/>
              </a:rPr>
              <a:t> Any words recorded on the working wall should be written in lower case unless they are proper nouns. Any sentences recorded on the working wall should be punctuated correctly. Drawing children’s attention to these points reinforces basic sentence structure.</a:t>
            </a:r>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808522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activity is a cloze procedure where children are asked to provide a suitable word or words to complete the sentences. They can work individually or in pairs to complete the task.</a:t>
            </a:r>
          </a:p>
          <a:p>
            <a:r>
              <a:rPr lang="en-GB" altLang="en-US" b="1" dirty="0"/>
              <a:t>NB</a:t>
            </a:r>
            <a:r>
              <a:rPr lang="en-GB" altLang="en-US" dirty="0"/>
              <a:t> As well as illustrating the grammar focus, these sentences are designed to provide additional facts. These may be used when children choose what their information page will be about. The text has been deliberately triple-spaced so the children can not identify the missing word by guesswork. All the covering blocks are identical in size apart from the final sentence.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50</a:t>
            </a:fld>
            <a:endParaRPr lang="en-US"/>
          </a:p>
        </p:txBody>
      </p:sp>
    </p:spTree>
    <p:extLst>
      <p:ext uri="{BB962C8B-B14F-4D97-AF65-F5344CB8AC3E}">
        <p14:creationId xmlns:p14="http://schemas.microsoft.com/office/powerpoint/2010/main" val="1968626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Teachers should be aware that teaching punctuation out of context makes it harder for children to grasp and remember. Examples in genuine texts – if they can be found – are better.</a:t>
            </a:r>
          </a:p>
          <a:p>
            <a:r>
              <a:rPr lang="en-GB" altLang="en-US" sz="1200" dirty="0"/>
              <a:t>Y2 objective</a:t>
            </a:r>
          </a:p>
          <a:p>
            <a:r>
              <a:rPr lang="en-GB" altLang="en-US" sz="1200" dirty="0"/>
              <a:t>Use</a:t>
            </a:r>
            <a:r>
              <a:rPr lang="en-GB" altLang="en-US" sz="1200" b="1" dirty="0"/>
              <a:t> </a:t>
            </a:r>
            <a:r>
              <a:rPr lang="en-GB" altLang="en-US" sz="1200" b="1" dirty="0">
                <a:solidFill>
                  <a:srgbClr val="006464"/>
                </a:solidFill>
              </a:rPr>
              <a:t>apostrophes</a:t>
            </a:r>
            <a:r>
              <a:rPr lang="en-GB" altLang="en-US" sz="1200" b="1" dirty="0"/>
              <a:t> </a:t>
            </a:r>
            <a:r>
              <a:rPr lang="en-GB" altLang="en-US" sz="1200" dirty="0"/>
              <a:t>to indicate singular possession in nouns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51</a:t>
            </a:fld>
            <a:endParaRPr lang="en-US"/>
          </a:p>
        </p:txBody>
      </p:sp>
    </p:spTree>
    <p:extLst>
      <p:ext uri="{BB962C8B-B14F-4D97-AF65-F5344CB8AC3E}">
        <p14:creationId xmlns:p14="http://schemas.microsoft.com/office/powerpoint/2010/main" val="21501082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52</a:t>
            </a:fld>
            <a:endParaRPr lang="en-US"/>
          </a:p>
        </p:txBody>
      </p:sp>
    </p:spTree>
    <p:extLst>
      <p:ext uri="{BB962C8B-B14F-4D97-AF65-F5344CB8AC3E}">
        <p14:creationId xmlns:p14="http://schemas.microsoft.com/office/powerpoint/2010/main" val="18658495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53</a:t>
            </a:fld>
            <a:endParaRPr lang="en-US"/>
          </a:p>
        </p:txBody>
      </p:sp>
    </p:spTree>
    <p:extLst>
      <p:ext uri="{BB962C8B-B14F-4D97-AF65-F5344CB8AC3E}">
        <p14:creationId xmlns:p14="http://schemas.microsoft.com/office/powerpoint/2010/main" val="38698472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54</a:t>
            </a:fld>
            <a:endParaRPr lang="en-US"/>
          </a:p>
        </p:txBody>
      </p:sp>
    </p:spTree>
    <p:extLst>
      <p:ext uri="{BB962C8B-B14F-4D97-AF65-F5344CB8AC3E}">
        <p14:creationId xmlns:p14="http://schemas.microsoft.com/office/powerpoint/2010/main" val="9416329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55</a:t>
            </a:fld>
            <a:endParaRPr lang="en-US"/>
          </a:p>
        </p:txBody>
      </p:sp>
    </p:spTree>
    <p:extLst>
      <p:ext uri="{BB962C8B-B14F-4D97-AF65-F5344CB8AC3E}">
        <p14:creationId xmlns:p14="http://schemas.microsoft.com/office/powerpoint/2010/main" val="2927548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56</a:t>
            </a:fld>
            <a:endParaRPr lang="en-US"/>
          </a:p>
        </p:txBody>
      </p:sp>
    </p:spTree>
    <p:extLst>
      <p:ext uri="{BB962C8B-B14F-4D97-AF65-F5344CB8AC3E}">
        <p14:creationId xmlns:p14="http://schemas.microsoft.com/office/powerpoint/2010/main" val="13875219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These are merely suggestions for writing. This list can be amended to include more or fewer topics, or may be changed completely to fit in with work in class. The process and the text structure is the same regardless of the topic.</a:t>
            </a:r>
          </a:p>
          <a:p>
            <a:r>
              <a:rPr lang="en-GB" altLang="en-US" dirty="0"/>
              <a:t>Children need to be shown by the teacher modelling how to research information in order to write.</a:t>
            </a:r>
          </a:p>
          <a:p>
            <a:r>
              <a:rPr lang="en-GB" altLang="en-US" dirty="0"/>
              <a:t>‘Listening to and discussing information books and other non-fiction establishes the foundations for their learning in other subjects. Pupils should be shown some of the processes for finding out information.’</a:t>
            </a:r>
          </a:p>
          <a:p>
            <a:r>
              <a:rPr lang="en-GB" altLang="en-US" dirty="0"/>
              <a:t>NC for English Page 22, Year 1, non statutory guidance.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57</a:t>
            </a:fld>
            <a:endParaRPr lang="en-US"/>
          </a:p>
        </p:txBody>
      </p:sp>
    </p:spTree>
    <p:extLst>
      <p:ext uri="{BB962C8B-B14F-4D97-AF65-F5344CB8AC3E}">
        <p14:creationId xmlns:p14="http://schemas.microsoft.com/office/powerpoint/2010/main" val="35216834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There are a number of slides covering the modelling process. These are included for guidance only. If teachers are confident with the process of modelling writing for children, this may be excluded.</a:t>
            </a:r>
          </a:p>
          <a:p>
            <a:r>
              <a:rPr lang="en-GB" altLang="en-US" dirty="0"/>
              <a:t>There is a wealth of information directed at young learners on all the suggested topics. One of the most accurate and comprehensive is https://</a:t>
            </a:r>
            <a:r>
              <a:rPr lang="en-GB" altLang="en-US" dirty="0" err="1"/>
              <a:t>spaceplace.nasa.gov</a:t>
            </a:r>
            <a:r>
              <a:rPr lang="en-GB" altLang="en-US" dirty="0"/>
              <a:t>/ which covers a range of topics. However, the information can be overwhelming and teachers may prefer to narrow down the choice by providing a limited number of facts from which the children can construct an information page for the class book.</a:t>
            </a:r>
          </a:p>
          <a:p>
            <a:r>
              <a:rPr lang="en-GB" altLang="en-US" dirty="0"/>
              <a:t>Some schools have a well-resourced library, and there may be a school library service, from which schools can borrow books relating to the particular topic the class is currently studying.</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58</a:t>
            </a:fld>
            <a:endParaRPr lang="en-US"/>
          </a:p>
        </p:txBody>
      </p:sp>
    </p:spTree>
    <p:extLst>
      <p:ext uri="{BB962C8B-B14F-4D97-AF65-F5344CB8AC3E}">
        <p14:creationId xmlns:p14="http://schemas.microsoft.com/office/powerpoint/2010/main" val="39654380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t>NB</a:t>
            </a:r>
            <a:r>
              <a:rPr lang="en-GB" altLang="en-US" dirty="0"/>
              <a:t> It is very important that any activity teachers want the children to carry out is modelled first, particularly as skills such as researching information may be new to the children. At this stage, it is a good idea for teachers to model how they wish the children to carry out the research, whether this is free rein on the internet or organising facts already provided by the teacher. If the teacher feels that the children may carry out their own research rather than relying on facts the teacher provides, it is a good idea to allocate 1 website and 1 book to sharply focus the research.</a:t>
            </a:r>
          </a:p>
          <a:p>
            <a:r>
              <a:rPr lang="en-GB" altLang="en-US" dirty="0"/>
              <a:t>At each stage, allow the children to carry out what has just been modelled, i.e. make notes, ask questions.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59</a:t>
            </a:fld>
            <a:endParaRPr lang="en-US"/>
          </a:p>
        </p:txBody>
      </p:sp>
    </p:spTree>
    <p:extLst>
      <p:ext uri="{BB962C8B-B14F-4D97-AF65-F5344CB8AC3E}">
        <p14:creationId xmlns:p14="http://schemas.microsoft.com/office/powerpoint/2010/main" val="3015952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outcome of this unit can be whatever individual teachers prefer. The example shown in this presentation is for the children to produce, individually or in pairs, the page of a class book, but this could easily be an individual flap book, an oral presentation, a fact sheet, etc..</a:t>
            </a:r>
          </a:p>
          <a:p>
            <a:r>
              <a:rPr lang="en-GB" altLang="en-US" dirty="0"/>
              <a:t>Children will be introduced to facts about the moon numerous times to ensure that they are informed, knowledgeable and confident to write. Teachers should decide how much information to provide, and how many sources to use, before children embark on their own information text.</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18267447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Drawings and captions may be used to illustrate a topic.</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60</a:t>
            </a:fld>
            <a:endParaRPr lang="en-US"/>
          </a:p>
        </p:txBody>
      </p:sp>
    </p:spTree>
    <p:extLst>
      <p:ext uri="{BB962C8B-B14F-4D97-AF65-F5344CB8AC3E}">
        <p14:creationId xmlns:p14="http://schemas.microsoft.com/office/powerpoint/2010/main" val="32396238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61</a:t>
            </a:fld>
            <a:endParaRPr lang="en-US"/>
          </a:p>
        </p:txBody>
      </p:sp>
    </p:spTree>
    <p:extLst>
      <p:ext uri="{BB962C8B-B14F-4D97-AF65-F5344CB8AC3E}">
        <p14:creationId xmlns:p14="http://schemas.microsoft.com/office/powerpoint/2010/main" val="34049090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Co construct a simple success criteria with the children and agree what the writing COULD include. This is modelled here but can be introduced at any point in the sequence and should reflect what the teacher and the children have identified as possible elements to include. even for young writers, it is beneficial to develop an awareness of the audience and purpose of the writing.</a:t>
            </a:r>
          </a:p>
          <a:p>
            <a:r>
              <a:rPr lang="en-GB" altLang="en-US" dirty="0"/>
              <a:t>Any vocabulary recorded for potential use should only be capitalised where a capital letter is needed, e.g. the start of sentences, proper nouns. Otherwise, stick to lower case so when children use the words, they won’t capitalise them in the middle of a sentence.</a:t>
            </a:r>
          </a:p>
          <a:p>
            <a:r>
              <a:rPr lang="en-GB" altLang="en-US" dirty="0"/>
              <a:t>The agreed success criteria is a repository to select from, not a hard and fast ‘tick every item’.</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62</a:t>
            </a:fld>
            <a:endParaRPr lang="en-US"/>
          </a:p>
        </p:txBody>
      </p:sp>
    </p:spTree>
    <p:extLst>
      <p:ext uri="{BB962C8B-B14F-4D97-AF65-F5344CB8AC3E}">
        <p14:creationId xmlns:p14="http://schemas.microsoft.com/office/powerpoint/2010/main" val="36011815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 graphic organiser can help children to organise ideas. In this type of text, headings also support the structure.</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63</a:t>
            </a:fld>
            <a:endParaRPr lang="en-US"/>
          </a:p>
        </p:txBody>
      </p:sp>
    </p:spTree>
    <p:extLst>
      <p:ext uri="{BB962C8B-B14F-4D97-AF65-F5344CB8AC3E}">
        <p14:creationId xmlns:p14="http://schemas.microsoft.com/office/powerpoint/2010/main" val="12348004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At each stage, allow the children to carry out what has just been modelled.</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64</a:t>
            </a:fld>
            <a:endParaRPr lang="en-US"/>
          </a:p>
        </p:txBody>
      </p:sp>
    </p:spTree>
    <p:extLst>
      <p:ext uri="{BB962C8B-B14F-4D97-AF65-F5344CB8AC3E}">
        <p14:creationId xmlns:p14="http://schemas.microsoft.com/office/powerpoint/2010/main" val="37539504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Boxing up an original text helps children begin to internalise a sense of structure in writing. This is a strategy introduced and developed by Pie Corbett in his Talk for Writing materials. </a:t>
            </a:r>
          </a:p>
          <a:p>
            <a:r>
              <a:rPr lang="en-GB" altLang="en-US" dirty="0"/>
              <a:t>For more information and examples, visit: http://</a:t>
            </a:r>
            <a:r>
              <a:rPr lang="en-GB" altLang="en-US" dirty="0" err="1"/>
              <a:t>piecorbett.blogspot.com</a:t>
            </a:r>
            <a:r>
              <a:rPr lang="en-GB" altLang="en-US" dirty="0"/>
              <a:t>/2012/11/boxing-up-</a:t>
            </a:r>
            <a:r>
              <a:rPr lang="en-GB" altLang="en-US" dirty="0" err="1"/>
              <a:t>explained.html</a:t>
            </a:r>
            <a:endParaRPr lang="en-GB" alt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65</a:t>
            </a:fld>
            <a:endParaRPr lang="en-US"/>
          </a:p>
        </p:txBody>
      </p:sp>
    </p:spTree>
    <p:extLst>
      <p:ext uri="{BB962C8B-B14F-4D97-AF65-F5344CB8AC3E}">
        <p14:creationId xmlns:p14="http://schemas.microsoft.com/office/powerpoint/2010/main" val="12827929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Add children’s ideas to the blank KWF grid.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This is also supplied on the accompanying Word document.</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66</a:t>
            </a:fld>
            <a:endParaRPr lang="en-US"/>
          </a:p>
        </p:txBody>
      </p:sp>
    </p:spTree>
    <p:extLst>
      <p:ext uri="{BB962C8B-B14F-4D97-AF65-F5344CB8AC3E}">
        <p14:creationId xmlns:p14="http://schemas.microsoft.com/office/powerpoint/2010/main" val="33111671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Add children’s ideas to the blank KWF grid. Ideas shown are suggestion.</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67</a:t>
            </a:fld>
            <a:endParaRPr lang="en-US"/>
          </a:p>
        </p:txBody>
      </p:sp>
    </p:spTree>
    <p:extLst>
      <p:ext uri="{BB962C8B-B14F-4D97-AF65-F5344CB8AC3E}">
        <p14:creationId xmlns:p14="http://schemas.microsoft.com/office/powerpoint/2010/main" val="38987838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Teachers should pitch this at the level of the children they teach, simplifying or adding greater challenge where appropriate. Allow sufficient time for children to research and plan their writing. If preferred, facts may be provided rather than allowing independent or paired research.</a:t>
            </a:r>
          </a:p>
          <a:p>
            <a:r>
              <a:rPr lang="en-GB" altLang="en-US" dirty="0"/>
              <a:t>Teachers may decide to allow children to complete this whole task with a partner, depending on their current writing competence. </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68</a:t>
            </a:fld>
            <a:endParaRPr lang="en-US"/>
          </a:p>
        </p:txBody>
      </p:sp>
    </p:spTree>
    <p:extLst>
      <p:ext uri="{BB962C8B-B14F-4D97-AF65-F5344CB8AC3E}">
        <p14:creationId xmlns:p14="http://schemas.microsoft.com/office/powerpoint/2010/main" val="26197728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a:t>Either give the children a specific topic for their information page or let them choose from the list. The outcome should be at least a paragraph on one aspect of the topic. The teacher should circulate amongst the children, supporting and challenging where appropriate and making suggestions for improvements.</a:t>
            </a:r>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69</a:t>
            </a:fld>
            <a:endParaRPr lang="en-US"/>
          </a:p>
        </p:txBody>
      </p:sp>
    </p:spTree>
    <p:extLst>
      <p:ext uri="{BB962C8B-B14F-4D97-AF65-F5344CB8AC3E}">
        <p14:creationId xmlns:p14="http://schemas.microsoft.com/office/powerpoint/2010/main" val="3966609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outcome of this unit can be whatever individual teachers prefer. The example shown in this presentation is for the children to produce, individually or in pairs, the page of a class book, but this could easily be an individual flap book, an oral presentation, a fact sheet, etc..</a:t>
            </a:r>
          </a:p>
          <a:p>
            <a:r>
              <a:rPr lang="en-GB" altLang="en-US" dirty="0"/>
              <a:t>Children will be introduced to facts about the moon numerous times to ensure that they are informed, knowledgeable and confident to write. Teachers should decide how much information to provide, and how many sources to use, before children embark on their own information text.</a:t>
            </a:r>
          </a:p>
          <a:p>
            <a:endParaRPr lang="en-US" dirty="0"/>
          </a:p>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83677748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dirty="0">
              <a:latin typeface="Comic Sans MS" panose="030F0902030302020204" pitchFamily="66"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71</a:t>
            </a:fld>
            <a:endParaRPr lang="en-US"/>
          </a:p>
        </p:txBody>
      </p:sp>
    </p:spTree>
    <p:extLst>
      <p:ext uri="{BB962C8B-B14F-4D97-AF65-F5344CB8AC3E}">
        <p14:creationId xmlns:p14="http://schemas.microsoft.com/office/powerpoint/2010/main" val="1761724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900" dirty="0"/>
              <a:t>Examples used in this unit are suggestions only. Teachers should select the most appropriate texts and/or websites for the children they teach, or replace them with ones of their own choosing if alternatives suit their purposes better. </a:t>
            </a:r>
            <a:r>
              <a:rPr lang="en-GB" altLang="en-US" sz="800" dirty="0">
                <a:ea typeface="Microsoft YaHei" panose="020B0503020204020204" pitchFamily="34" charset="-122"/>
              </a:rPr>
              <a:t>There are many occasions across the curriculum when children carry out activities which may become the context for writing a non chronological report, such as a report in science or geography. Teachers should select the ones which will work best for their circumstances.</a:t>
            </a:r>
            <a:endParaRPr lang="en-GB" altLang="en-US" sz="900" dirty="0"/>
          </a:p>
          <a:p>
            <a:endParaRPr lang="en-US" sz="800" dirty="0"/>
          </a:p>
          <a:p>
            <a:endParaRPr lang="en-GB" altLang="en-US" sz="800" dirty="0">
              <a:ea typeface="Microsoft YaHei" panose="020B0503020204020204" pitchFamily="34" charset="-122"/>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777329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800" dirty="0"/>
              <a:t>Teachers could identify other occasions across the primary curriculum when children need to learn about the features of something or someone, considering what it is (or was) like or what something is or was used for. Because the familiar chronology of a narrative is often absent in non fiction writing, children often find that organising information is challenging and they need plenty of opportunities for reading and writing non fiction texts. Before they can write about a topic, they must be taught to organise their thoughts and findings in a logical and cohesive way, and visual organisers can help with this.</a:t>
            </a:r>
          </a:p>
          <a:p>
            <a:r>
              <a:rPr lang="en-GB" altLang="en-US" sz="800" b="1" dirty="0"/>
              <a:t>NB</a:t>
            </a:r>
            <a:r>
              <a:rPr lang="en-GB" altLang="en-US" sz="800" dirty="0"/>
              <a:t> if teachers prefer to approach this non fiction unit with an outcome of a </a:t>
            </a:r>
            <a:r>
              <a:rPr lang="en-GB" altLang="en-US" sz="800" i="1" dirty="0"/>
              <a:t>chronological</a:t>
            </a:r>
            <a:r>
              <a:rPr lang="en-GB" altLang="en-US" sz="800" dirty="0"/>
              <a:t> report, the 1969 moon landing or biographies of the astronauts would work equally well. In this case. the features will be the same apart from chronology, i.e. it will be written in the past tense, and </a:t>
            </a:r>
          </a:p>
          <a:p>
            <a:r>
              <a:rPr lang="en-GB" altLang="en-US" sz="800" dirty="0"/>
              <a:t>This outcome of this unit will be a scaffolded piece of writing. As such, it should not be used for the assessment of children’s writing but elements of writing that can be identified as being applied independently (i.e. not explicitly taught in this unit) should be credited. For example, if children correctly use apostrophes for possession after much practice in this unit, this could not be regarded as independent. However, if children demonstrate that they can, for example, use expanded noun phrases or remember punctuation independently in their writing, credit should be given for these elements.</a:t>
            </a:r>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2909701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BF934-5A74-6C43-B1BD-F7C0766A2FA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3FD05E36-E9AE-424F-9142-F5730F73D8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37A8D94-01A9-B342-87D0-997C9A6A5FC0}"/>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5" name="Footer Placeholder 4">
            <a:extLst>
              <a:ext uri="{FF2B5EF4-FFF2-40B4-BE49-F238E27FC236}">
                <a16:creationId xmlns:a16="http://schemas.microsoft.com/office/drawing/2014/main" id="{9FE967F3-9461-1D45-BF1F-64D58435EE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939A8-4253-4344-9B05-E88F0F1390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299794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8C738-17DF-C443-AF94-6E9E42CF69F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1416EEF-AADD-CD4C-8549-8A6CFE12C24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C48C620-F289-6245-B484-3B8A81FF921E}"/>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5" name="Footer Placeholder 4">
            <a:extLst>
              <a:ext uri="{FF2B5EF4-FFF2-40B4-BE49-F238E27FC236}">
                <a16:creationId xmlns:a16="http://schemas.microsoft.com/office/drawing/2014/main" id="{B41FE161-C5D8-C345-9AE3-EA9E377750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57BEC-C4AD-CF48-9FF5-6DDFCF62217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321548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C0CEA-8ED8-344C-997E-9CEFCD38F2A6}"/>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6A0BCAB-73EE-484A-A63A-9CE0A1783E20}"/>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D5EE55B-EC15-F643-8148-9CF598D4B0FA}"/>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5" name="Footer Placeholder 4">
            <a:extLst>
              <a:ext uri="{FF2B5EF4-FFF2-40B4-BE49-F238E27FC236}">
                <a16:creationId xmlns:a16="http://schemas.microsoft.com/office/drawing/2014/main" id="{D5C3B771-C20E-B146-8E51-BE51522898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6D25EA-5082-4848-9363-ECB9826B852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4072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D949F-5DA7-2D47-8437-1173CC34BF6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D621BA0-8A40-EE45-930D-CA7B711B62D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CE58D73-E962-9E41-8A0B-B6427E943A80}"/>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5" name="Footer Placeholder 4">
            <a:extLst>
              <a:ext uri="{FF2B5EF4-FFF2-40B4-BE49-F238E27FC236}">
                <a16:creationId xmlns:a16="http://schemas.microsoft.com/office/drawing/2014/main" id="{1621360C-02BA-C342-A322-AE875479101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73A8CD8-3378-884B-9D48-4F6B4F8E9DCA}"/>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2649651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621D8-458F-CC44-A2D5-9637D6EF844F}"/>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061E4E6-D0D7-DB4A-A1D7-44790EEC670A}"/>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6829D9E-31D3-6640-BC67-C48B8A42847D}"/>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5" name="Footer Placeholder 4">
            <a:extLst>
              <a:ext uri="{FF2B5EF4-FFF2-40B4-BE49-F238E27FC236}">
                <a16:creationId xmlns:a16="http://schemas.microsoft.com/office/drawing/2014/main" id="{76A51511-7D35-A34C-A642-3D8CCCDAF0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FD2E2-DA8B-4A44-95C1-EADFFBFD4DAA}"/>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1751415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256EE-BA2C-F345-9E47-4E8819302561}"/>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CBA3B74-BFD1-614B-A38B-8ED8298D0CC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B1C569-8B90-554E-B4F3-CFAA4C6CB7EE}"/>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5" name="Footer Placeholder 4">
            <a:extLst>
              <a:ext uri="{FF2B5EF4-FFF2-40B4-BE49-F238E27FC236}">
                <a16:creationId xmlns:a16="http://schemas.microsoft.com/office/drawing/2014/main" id="{B9A53FDD-11D7-5248-8533-527B17C09B3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4B90E78-2379-384A-810A-BE598CD640DC}"/>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268714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2EDE8-C2DD-4F4F-A05D-CE34E4AFDF2A}"/>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A40D94F-2F30-1440-8CCE-44158886ECDE}"/>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1804B5-61E9-694B-B67E-C8B08A55FB0A}"/>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260A1F00-AA29-1D41-BA62-A0B39006E4A6}"/>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6" name="Footer Placeholder 5">
            <a:extLst>
              <a:ext uri="{FF2B5EF4-FFF2-40B4-BE49-F238E27FC236}">
                <a16:creationId xmlns:a16="http://schemas.microsoft.com/office/drawing/2014/main" id="{418B7EA5-A17A-FF44-A309-50870008E78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D59CF61-9A08-D24B-BC67-3A8C4AFB4DF9}"/>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2851013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7EECC-A2BE-E344-B62E-DE4F19DD219A}"/>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BDBAA7C-C0B1-A949-930E-AA37E1C065B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6B2CF3F-D62B-DC41-90FC-86270B7989FA}"/>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02B581B-6528-0D4C-B447-7F3B978592D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8357CEE-48F0-AE49-9DFC-28698A09E5E9}"/>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73B63451-770C-434F-9B94-8B6FB9E255C9}"/>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8" name="Footer Placeholder 7">
            <a:extLst>
              <a:ext uri="{FF2B5EF4-FFF2-40B4-BE49-F238E27FC236}">
                <a16:creationId xmlns:a16="http://schemas.microsoft.com/office/drawing/2014/main" id="{D1A1435C-267F-4C4B-8803-7000CC806D8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14724A7E-3033-5048-8D22-ED52AD2E1D44}"/>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2064318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1F25C-BFBA-9845-897A-86F9FE4CC39D}"/>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9AF4E8F-467C-EF4B-8857-E07D0C072CE7}"/>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4" name="Footer Placeholder 3">
            <a:extLst>
              <a:ext uri="{FF2B5EF4-FFF2-40B4-BE49-F238E27FC236}">
                <a16:creationId xmlns:a16="http://schemas.microsoft.com/office/drawing/2014/main" id="{D5225385-B656-6049-84B5-01C290A9C3D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FB6910B-66DB-C347-B5B4-B4DCD4DDFB7D}"/>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698995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74174B-F444-104F-89B9-3AA674FA9479}"/>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3" name="Footer Placeholder 2">
            <a:extLst>
              <a:ext uri="{FF2B5EF4-FFF2-40B4-BE49-F238E27FC236}">
                <a16:creationId xmlns:a16="http://schemas.microsoft.com/office/drawing/2014/main" id="{551A215D-4519-3D47-B7DF-C9E8A05CF56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D2A56D9F-7685-A043-8A92-0FD400CD5DBF}"/>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7203127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B960-FEEE-0D49-982E-6D9DE02EC0A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4A5FE0B-412B-C649-B029-8D6E6CDFF8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B58936D-0A63-3B40-B87E-FA2C85434F2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4BB1849-7C45-F546-A4D2-ADACED75CEFA}"/>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6" name="Footer Placeholder 5">
            <a:extLst>
              <a:ext uri="{FF2B5EF4-FFF2-40B4-BE49-F238E27FC236}">
                <a16:creationId xmlns:a16="http://schemas.microsoft.com/office/drawing/2014/main" id="{7811A274-2B32-3F45-B0AC-0B6642F6C53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B35DC13-297D-2440-A0B8-982886875E51}"/>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11533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3E36D-B655-FC4B-8888-8D144DEB2F3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17E238-799E-4744-9468-89D1E16C9B8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46CE837-BED2-574C-B743-068D7747617D}"/>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5" name="Footer Placeholder 4">
            <a:extLst>
              <a:ext uri="{FF2B5EF4-FFF2-40B4-BE49-F238E27FC236}">
                <a16:creationId xmlns:a16="http://schemas.microsoft.com/office/drawing/2014/main" id="{25C607CC-7328-EA4D-BD33-E29D90D0B5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0103FA-76A5-0349-829D-2CBF3C8D4CF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75565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EE1E8-9044-5E46-BF0D-A796F8D0E55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4D66891-44F1-9049-8DEF-E643C30AC3F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C76E66-DD51-2D4E-8BB4-49D3CB24CB4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928CD20-CAD1-014F-AD2A-185C06D4504E}"/>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6" name="Footer Placeholder 5">
            <a:extLst>
              <a:ext uri="{FF2B5EF4-FFF2-40B4-BE49-F238E27FC236}">
                <a16:creationId xmlns:a16="http://schemas.microsoft.com/office/drawing/2014/main" id="{EE897775-F730-0243-8290-FB8A0159B7A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FD09916-6249-9E47-B30D-7E25D5E540C0}"/>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25618660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8B17A-288D-524E-B8C4-341E2BCE416F}"/>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16C4500-D5D4-3649-BFB8-C1E9881C7735}"/>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0949074-0A00-7748-A075-7A82A4E6D6B4}"/>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5" name="Footer Placeholder 4">
            <a:extLst>
              <a:ext uri="{FF2B5EF4-FFF2-40B4-BE49-F238E27FC236}">
                <a16:creationId xmlns:a16="http://schemas.microsoft.com/office/drawing/2014/main" id="{506A3DD0-30C4-FF48-A6F8-0D9D7C6E93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6B0611B-51DB-2A49-9C97-5EB20C197B99}"/>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40783560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55CAE2-249B-2B4D-A091-9CB83E30031E}"/>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B04E359-DC41-AC41-B212-CAA8444B19BE}"/>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F1505D0-5E8F-4A44-ADE3-881F252085DF}"/>
              </a:ext>
            </a:extLst>
          </p:cNvPr>
          <p:cNvSpPr>
            <a:spLocks noGrp="1"/>
          </p:cNvSpPr>
          <p:nvPr>
            <p:ph type="dt" sz="half" idx="10"/>
          </p:nvPr>
        </p:nvSpPr>
        <p:spPr>
          <a:xfrm>
            <a:off x="838200" y="6356350"/>
            <a:ext cx="2743200" cy="365125"/>
          </a:xfrm>
          <a:prstGeom prst="rect">
            <a:avLst/>
          </a:prstGeom>
        </p:spPr>
        <p:txBody>
          <a:bodyPr/>
          <a:lstStyle/>
          <a:p>
            <a:fld id="{FCDE5506-FDFF-6747-A524-C4C15E8D6A33}" type="datetimeFigureOut">
              <a:rPr lang="en-US" smtClean="0"/>
              <a:t>3/21/23</a:t>
            </a:fld>
            <a:endParaRPr lang="en-US"/>
          </a:p>
        </p:txBody>
      </p:sp>
      <p:sp>
        <p:nvSpPr>
          <p:cNvPr id="5" name="Footer Placeholder 4">
            <a:extLst>
              <a:ext uri="{FF2B5EF4-FFF2-40B4-BE49-F238E27FC236}">
                <a16:creationId xmlns:a16="http://schemas.microsoft.com/office/drawing/2014/main" id="{E7835AE5-055A-7746-AC48-D0B59ABFFAD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99A6C3F-69C0-F740-BE3E-0CA59415C369}"/>
              </a:ext>
            </a:extLst>
          </p:cNvPr>
          <p:cNvSpPr>
            <a:spLocks noGrp="1"/>
          </p:cNvSpPr>
          <p:nvPr>
            <p:ph type="sldNum" sz="quarter" idx="12"/>
          </p:nvPr>
        </p:nvSpPr>
        <p:spPr>
          <a:xfrm>
            <a:off x="8610600" y="6356350"/>
            <a:ext cx="2743200" cy="365125"/>
          </a:xfrm>
          <a:prstGeom prst="rect">
            <a:avLst/>
          </a:prstGeom>
        </p:spPr>
        <p:txBody>
          <a:bodyPr/>
          <a:lstStyle/>
          <a:p>
            <a:fld id="{6ADCB8A8-8D0E-EA46-A530-513A466C61D4}" type="slidenum">
              <a:rPr lang="en-US" smtClean="0"/>
              <a:t>‹#›</a:t>
            </a:fld>
            <a:endParaRPr lang="en-US"/>
          </a:p>
        </p:txBody>
      </p:sp>
    </p:spTree>
    <p:extLst>
      <p:ext uri="{BB962C8B-B14F-4D97-AF65-F5344CB8AC3E}">
        <p14:creationId xmlns:p14="http://schemas.microsoft.com/office/powerpoint/2010/main" val="37936385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8865-A9B3-F345-A990-6A888B20D47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651227A-8AF4-D14B-A7D9-675CE940E4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ED75860-16F8-9343-8AEC-A4EE34F12D1D}"/>
              </a:ext>
            </a:extLst>
          </p:cNvPr>
          <p:cNvSpPr>
            <a:spLocks noGrp="1"/>
          </p:cNvSpPr>
          <p:nvPr>
            <p:ph type="dt" sz="half" idx="10"/>
          </p:nvPr>
        </p:nvSpPr>
        <p:spPr/>
        <p:txBody>
          <a:bodyPr/>
          <a:lstStyle/>
          <a:p>
            <a:fld id="{7F1F7BB5-15C0-CE4A-99FB-2438A9B9BB54}" type="datetimeFigureOut">
              <a:rPr lang="en-US" smtClean="0"/>
              <a:t>3/21/23</a:t>
            </a:fld>
            <a:endParaRPr lang="en-US"/>
          </a:p>
        </p:txBody>
      </p:sp>
      <p:sp>
        <p:nvSpPr>
          <p:cNvPr id="5" name="Footer Placeholder 4">
            <a:extLst>
              <a:ext uri="{FF2B5EF4-FFF2-40B4-BE49-F238E27FC236}">
                <a16:creationId xmlns:a16="http://schemas.microsoft.com/office/drawing/2014/main" id="{B506C23F-E1FE-5946-9E56-FDE5DD10AE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685628-BC79-0641-AB08-0F46F17BB035}"/>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055172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B7143-6441-D446-80E6-207FC4FCCE4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65F2ED-440A-EA4B-BD77-07CFE95E34D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98CE269-9D0D-A440-A372-4E7088B19BDF}"/>
              </a:ext>
            </a:extLst>
          </p:cNvPr>
          <p:cNvSpPr>
            <a:spLocks noGrp="1"/>
          </p:cNvSpPr>
          <p:nvPr>
            <p:ph type="dt" sz="half" idx="10"/>
          </p:nvPr>
        </p:nvSpPr>
        <p:spPr/>
        <p:txBody>
          <a:bodyPr/>
          <a:lstStyle/>
          <a:p>
            <a:fld id="{7F1F7BB5-15C0-CE4A-99FB-2438A9B9BB54}" type="datetimeFigureOut">
              <a:rPr lang="en-US" smtClean="0"/>
              <a:t>3/21/23</a:t>
            </a:fld>
            <a:endParaRPr lang="en-US"/>
          </a:p>
        </p:txBody>
      </p:sp>
      <p:sp>
        <p:nvSpPr>
          <p:cNvPr id="5" name="Footer Placeholder 4">
            <a:extLst>
              <a:ext uri="{FF2B5EF4-FFF2-40B4-BE49-F238E27FC236}">
                <a16:creationId xmlns:a16="http://schemas.microsoft.com/office/drawing/2014/main" id="{CB4ABA30-84D9-9245-8D9D-AD00E7DAC0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405DE7-01C7-1A4E-B04E-D44D6B467952}"/>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21948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95BCA-7A54-9A41-BB79-AD661605179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8692B1B-A17E-1145-82CC-DBB629BE63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0AE3730-9B4F-E542-B97E-AEE0F6D09240}"/>
              </a:ext>
            </a:extLst>
          </p:cNvPr>
          <p:cNvSpPr>
            <a:spLocks noGrp="1"/>
          </p:cNvSpPr>
          <p:nvPr>
            <p:ph type="dt" sz="half" idx="10"/>
          </p:nvPr>
        </p:nvSpPr>
        <p:spPr/>
        <p:txBody>
          <a:bodyPr/>
          <a:lstStyle/>
          <a:p>
            <a:fld id="{7F1F7BB5-15C0-CE4A-99FB-2438A9B9BB54}" type="datetimeFigureOut">
              <a:rPr lang="en-US" smtClean="0"/>
              <a:t>3/21/23</a:t>
            </a:fld>
            <a:endParaRPr lang="en-US"/>
          </a:p>
        </p:txBody>
      </p:sp>
      <p:sp>
        <p:nvSpPr>
          <p:cNvPr id="5" name="Footer Placeholder 4">
            <a:extLst>
              <a:ext uri="{FF2B5EF4-FFF2-40B4-BE49-F238E27FC236}">
                <a16:creationId xmlns:a16="http://schemas.microsoft.com/office/drawing/2014/main" id="{0B48FE9E-CEAC-8B4E-A73F-24444361E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F86B51-7576-384E-A699-FBC1DE38298E}"/>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5221321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8E4E-B791-E14F-9F3F-7569AECBAD0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539BF95-4795-564E-B410-0E0DC85F0C2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8F090A7-2B47-6A44-B2A4-E7535D97F78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B146B2A-A05B-BA4F-BCCA-116350E47A25}"/>
              </a:ext>
            </a:extLst>
          </p:cNvPr>
          <p:cNvSpPr>
            <a:spLocks noGrp="1"/>
          </p:cNvSpPr>
          <p:nvPr>
            <p:ph type="dt" sz="half" idx="10"/>
          </p:nvPr>
        </p:nvSpPr>
        <p:spPr/>
        <p:txBody>
          <a:bodyPr/>
          <a:lstStyle/>
          <a:p>
            <a:fld id="{7F1F7BB5-15C0-CE4A-99FB-2438A9B9BB54}" type="datetimeFigureOut">
              <a:rPr lang="en-US" smtClean="0"/>
              <a:t>3/21/23</a:t>
            </a:fld>
            <a:endParaRPr lang="en-US"/>
          </a:p>
        </p:txBody>
      </p:sp>
      <p:sp>
        <p:nvSpPr>
          <p:cNvPr id="6" name="Footer Placeholder 5">
            <a:extLst>
              <a:ext uri="{FF2B5EF4-FFF2-40B4-BE49-F238E27FC236}">
                <a16:creationId xmlns:a16="http://schemas.microsoft.com/office/drawing/2014/main" id="{CD1A8810-C5FC-3349-A0A9-7EF28CEB7B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0B37C9-2619-024C-9F29-4803F6C936A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7269689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428E95A-8700-844E-B7C7-B90F67820F09}"/>
              </a:ext>
            </a:extLst>
          </p:cNvPr>
          <p:cNvSpPr/>
          <p:nvPr userDrawn="1"/>
        </p:nvSpPr>
        <p:spPr>
          <a:xfrm>
            <a:off x="0" y="0"/>
            <a:ext cx="12192000" cy="6858000"/>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586D91D0-98CF-1248-806E-339FE957C9A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Background pattern&#10;&#10;Description automatically generated with low confidence">
            <a:extLst>
              <a:ext uri="{FF2B5EF4-FFF2-40B4-BE49-F238E27FC236}">
                <a16:creationId xmlns:a16="http://schemas.microsoft.com/office/drawing/2014/main" id="{AC3C88B5-6E42-8545-B4A8-42EE70792BBB}"/>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40099099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6A3078-51C3-F249-9F2C-6CD9BFB3148D}"/>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90E704D4-33F9-D64B-841D-30D80B42BE9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Background pattern&#10;&#10;Description automatically generated with low confidence">
            <a:extLst>
              <a:ext uri="{FF2B5EF4-FFF2-40B4-BE49-F238E27FC236}">
                <a16:creationId xmlns:a16="http://schemas.microsoft.com/office/drawing/2014/main" id="{A2E79AF4-D027-4D4A-B9B3-4CCCD9815875}"/>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29446479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879194-8788-5844-87FD-FB4B9C93025A}"/>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F9D7D1C6-7E1D-BD41-81A7-4DB776128E0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8" name="Picture 7" descr="Background pattern&#10;&#10;Description automatically generated with low confidence">
            <a:extLst>
              <a:ext uri="{FF2B5EF4-FFF2-40B4-BE49-F238E27FC236}">
                <a16:creationId xmlns:a16="http://schemas.microsoft.com/office/drawing/2014/main" id="{E70C6C2D-19A9-C94A-A7BA-89F5022778E3}"/>
              </a:ext>
            </a:extLst>
          </p:cNvPr>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420191" y="386159"/>
            <a:ext cx="11353446" cy="6080125"/>
          </a:xfrm>
          <a:prstGeom prst="rect">
            <a:avLst/>
          </a:prstGeom>
        </p:spPr>
      </p:pic>
    </p:spTree>
    <p:extLst>
      <p:ext uri="{BB962C8B-B14F-4D97-AF65-F5344CB8AC3E}">
        <p14:creationId xmlns:p14="http://schemas.microsoft.com/office/powerpoint/2010/main" val="2560951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59140-B8BC-B644-BE4A-EC58BA64A3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18515A0-DB63-A140-A9EF-52B39FC20A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CE40FB-F314-BA45-9233-FF80AD04A13C}"/>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5" name="Footer Placeholder 4">
            <a:extLst>
              <a:ext uri="{FF2B5EF4-FFF2-40B4-BE49-F238E27FC236}">
                <a16:creationId xmlns:a16="http://schemas.microsoft.com/office/drawing/2014/main" id="{C8203FFA-83D6-A64F-ACC7-0D04EE428C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12567B-AB46-F445-8ABC-A688B9F5C59F}"/>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592196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74A3B-1A36-CE4F-A90F-DEF6351528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B902F507-C613-DF40-8E34-3A39CD504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607D9FD-6108-0248-989E-EAD23F604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2EF92E3-78D0-F14B-AFB8-D46ED55F5E68}"/>
              </a:ext>
            </a:extLst>
          </p:cNvPr>
          <p:cNvSpPr>
            <a:spLocks noGrp="1"/>
          </p:cNvSpPr>
          <p:nvPr>
            <p:ph type="dt" sz="half" idx="10"/>
          </p:nvPr>
        </p:nvSpPr>
        <p:spPr/>
        <p:txBody>
          <a:bodyPr/>
          <a:lstStyle/>
          <a:p>
            <a:fld id="{7F1F7BB5-15C0-CE4A-99FB-2438A9B9BB54}" type="datetimeFigureOut">
              <a:rPr lang="en-US" smtClean="0"/>
              <a:t>3/21/23</a:t>
            </a:fld>
            <a:endParaRPr lang="en-US"/>
          </a:p>
        </p:txBody>
      </p:sp>
      <p:sp>
        <p:nvSpPr>
          <p:cNvPr id="6" name="Footer Placeholder 5">
            <a:extLst>
              <a:ext uri="{FF2B5EF4-FFF2-40B4-BE49-F238E27FC236}">
                <a16:creationId xmlns:a16="http://schemas.microsoft.com/office/drawing/2014/main" id="{8053F653-7D8A-8E43-A0E8-AF31E96249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3CC37-603C-CA4D-A70D-08FD8952C44B}"/>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41663688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F42A0-8D65-3646-84F8-42811BAE0BC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854FB7B-8D68-824E-A751-D2426FBBBC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F4653D-D27D-A741-AA3E-0C5FE456DB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25FF6F-3A1B-9E41-93D1-2BFFE0706C40}"/>
              </a:ext>
            </a:extLst>
          </p:cNvPr>
          <p:cNvSpPr>
            <a:spLocks noGrp="1"/>
          </p:cNvSpPr>
          <p:nvPr>
            <p:ph type="dt" sz="half" idx="10"/>
          </p:nvPr>
        </p:nvSpPr>
        <p:spPr/>
        <p:txBody>
          <a:bodyPr/>
          <a:lstStyle/>
          <a:p>
            <a:fld id="{7F1F7BB5-15C0-CE4A-99FB-2438A9B9BB54}" type="datetimeFigureOut">
              <a:rPr lang="en-US" smtClean="0"/>
              <a:t>3/21/23</a:t>
            </a:fld>
            <a:endParaRPr lang="en-US"/>
          </a:p>
        </p:txBody>
      </p:sp>
      <p:sp>
        <p:nvSpPr>
          <p:cNvPr id="6" name="Footer Placeholder 5">
            <a:extLst>
              <a:ext uri="{FF2B5EF4-FFF2-40B4-BE49-F238E27FC236}">
                <a16:creationId xmlns:a16="http://schemas.microsoft.com/office/drawing/2014/main" id="{F996A166-97F1-C64B-A059-D918015E4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1A05A3-AC49-2946-8BB0-7820ADC7A44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12344769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81D4F-6221-4F4A-A0CA-A32E44E679D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2D47E34-15B5-CA4E-BC1A-7DBA0033556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FC7F37-B794-0D4B-A3AF-92A4C1A7FCA8}"/>
              </a:ext>
            </a:extLst>
          </p:cNvPr>
          <p:cNvSpPr>
            <a:spLocks noGrp="1"/>
          </p:cNvSpPr>
          <p:nvPr>
            <p:ph type="dt" sz="half" idx="10"/>
          </p:nvPr>
        </p:nvSpPr>
        <p:spPr/>
        <p:txBody>
          <a:bodyPr/>
          <a:lstStyle/>
          <a:p>
            <a:fld id="{7F1F7BB5-15C0-CE4A-99FB-2438A9B9BB54}" type="datetimeFigureOut">
              <a:rPr lang="en-US" smtClean="0"/>
              <a:t>3/21/23</a:t>
            </a:fld>
            <a:endParaRPr lang="en-US"/>
          </a:p>
        </p:txBody>
      </p:sp>
      <p:sp>
        <p:nvSpPr>
          <p:cNvPr id="5" name="Footer Placeholder 4">
            <a:extLst>
              <a:ext uri="{FF2B5EF4-FFF2-40B4-BE49-F238E27FC236}">
                <a16:creationId xmlns:a16="http://schemas.microsoft.com/office/drawing/2014/main" id="{E8FF9B33-B3A4-AB41-B3ED-E57D4CC9BF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A072C-11A6-9448-919F-3AD3DDF8B897}"/>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32733413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CE71F-1829-9340-9AB5-77D8243A808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B58DF7A-908C-4440-9786-E8B94D9C0E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334640-9F39-4640-B3D0-A48B777D8A5E}"/>
              </a:ext>
            </a:extLst>
          </p:cNvPr>
          <p:cNvSpPr>
            <a:spLocks noGrp="1"/>
          </p:cNvSpPr>
          <p:nvPr>
            <p:ph type="dt" sz="half" idx="10"/>
          </p:nvPr>
        </p:nvSpPr>
        <p:spPr/>
        <p:txBody>
          <a:bodyPr/>
          <a:lstStyle/>
          <a:p>
            <a:fld id="{7F1F7BB5-15C0-CE4A-99FB-2438A9B9BB54}" type="datetimeFigureOut">
              <a:rPr lang="en-US" smtClean="0"/>
              <a:t>3/21/23</a:t>
            </a:fld>
            <a:endParaRPr lang="en-US"/>
          </a:p>
        </p:txBody>
      </p:sp>
      <p:sp>
        <p:nvSpPr>
          <p:cNvPr id="5" name="Footer Placeholder 4">
            <a:extLst>
              <a:ext uri="{FF2B5EF4-FFF2-40B4-BE49-F238E27FC236}">
                <a16:creationId xmlns:a16="http://schemas.microsoft.com/office/drawing/2014/main" id="{FF78FA46-C705-D840-A46C-E8ED34D31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487C6-9A0A-D04E-9BC9-D18C53C42703}"/>
              </a:ext>
            </a:extLst>
          </p:cNvPr>
          <p:cNvSpPr>
            <a:spLocks noGrp="1"/>
          </p:cNvSpPr>
          <p:nvPr>
            <p:ph type="sldNum" sz="quarter" idx="12"/>
          </p:nvPr>
        </p:nvSpPr>
        <p:spPr/>
        <p:txBody>
          <a:bodyPr/>
          <a:lstStyle/>
          <a:p>
            <a:fld id="{D12FD70A-07E1-7442-A394-E9CB3A8537F7}" type="slidenum">
              <a:rPr lang="en-US" smtClean="0"/>
              <a:t>‹#›</a:t>
            </a:fld>
            <a:endParaRPr lang="en-US"/>
          </a:p>
        </p:txBody>
      </p:sp>
    </p:spTree>
    <p:extLst>
      <p:ext uri="{BB962C8B-B14F-4D97-AF65-F5344CB8AC3E}">
        <p14:creationId xmlns:p14="http://schemas.microsoft.com/office/powerpoint/2010/main" val="967517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6296C-A298-FD4E-A077-F143397601E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2201F3-6168-0E44-B3BE-D4389401459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242D10D-CF6C-E248-B157-3A14EC11530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41FECA9-9CC0-AB43-B671-13B5ECB552F9}"/>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6" name="Footer Placeholder 5">
            <a:extLst>
              <a:ext uri="{FF2B5EF4-FFF2-40B4-BE49-F238E27FC236}">
                <a16:creationId xmlns:a16="http://schemas.microsoft.com/office/drawing/2014/main" id="{02A89CE6-CD53-4348-B108-69EAFB7F7F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CA5928-5F9B-5C4D-88B1-E3BE85AAA6B8}"/>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14472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C05D-CB83-4D4F-8F50-AD3CA6B84B3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7B956D-C093-334F-AB7E-69F7FA1247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7C661A4-1BE6-E743-8A1B-D79337A2DEF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888FBDB-1AE9-3448-A203-1A75AEBC66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2ACA87F-0FDD-4448-927A-499310D281B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D12FE9A-36B9-2B48-B106-5634DE3075EB}"/>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8" name="Footer Placeholder 7">
            <a:extLst>
              <a:ext uri="{FF2B5EF4-FFF2-40B4-BE49-F238E27FC236}">
                <a16:creationId xmlns:a16="http://schemas.microsoft.com/office/drawing/2014/main" id="{65ADDCDE-4D91-F24B-9591-D9289CB397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2C4DEF-1E26-814E-8059-50331127E8D7}"/>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08919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0B5B-FF7D-B446-876D-288646F4437F}"/>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75FB0E9-6D39-F949-B7B9-6B99091FAA34}"/>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4" name="Footer Placeholder 3">
            <a:extLst>
              <a:ext uri="{FF2B5EF4-FFF2-40B4-BE49-F238E27FC236}">
                <a16:creationId xmlns:a16="http://schemas.microsoft.com/office/drawing/2014/main" id="{811F74CE-66C4-7240-AA38-99A7C54746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23EA73-0A2A-554C-85E1-7782A2AE34B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2904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B1376D-99B5-994A-8235-B36D26EAD477}"/>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3" name="Footer Placeholder 2">
            <a:extLst>
              <a:ext uri="{FF2B5EF4-FFF2-40B4-BE49-F238E27FC236}">
                <a16:creationId xmlns:a16="http://schemas.microsoft.com/office/drawing/2014/main" id="{9CE4264F-2A8B-AD48-84E2-430B16E89D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02366D-7776-BE46-80A7-372D908F4741}"/>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1662400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A4C58-ED9B-304B-B608-73B7D1DF42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7B51025-80BF-2B4D-AF9A-1D75E71D22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D1025C7-71C5-8344-9392-64749A85E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E769F-B02B-624E-B09D-71FB88CA015D}"/>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6" name="Footer Placeholder 5">
            <a:extLst>
              <a:ext uri="{FF2B5EF4-FFF2-40B4-BE49-F238E27FC236}">
                <a16:creationId xmlns:a16="http://schemas.microsoft.com/office/drawing/2014/main" id="{CC54A7E1-6B74-9D4C-B973-D50ED6D3CD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347543-0D01-2F4E-82C4-99DB637B6F8D}"/>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917365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EF514-73E9-2F4A-9352-2EFDCFE8CC5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F6190A2-C7C1-F84A-A285-BE8DFDF7C2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975F2D-B6B9-8043-B972-24B3BC38D1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0A9022B-410C-6C41-BA15-955BA1D2508B}"/>
              </a:ext>
            </a:extLst>
          </p:cNvPr>
          <p:cNvSpPr>
            <a:spLocks noGrp="1"/>
          </p:cNvSpPr>
          <p:nvPr>
            <p:ph type="dt" sz="half" idx="10"/>
          </p:nvPr>
        </p:nvSpPr>
        <p:spPr/>
        <p:txBody>
          <a:bodyPr/>
          <a:lstStyle/>
          <a:p>
            <a:fld id="{8D26316D-D7EC-B84C-94A1-826559B08D41}" type="datetimeFigureOut">
              <a:rPr lang="en-US" smtClean="0"/>
              <a:t>3/21/23</a:t>
            </a:fld>
            <a:endParaRPr lang="en-US"/>
          </a:p>
        </p:txBody>
      </p:sp>
      <p:sp>
        <p:nvSpPr>
          <p:cNvPr id="6" name="Footer Placeholder 5">
            <a:extLst>
              <a:ext uri="{FF2B5EF4-FFF2-40B4-BE49-F238E27FC236}">
                <a16:creationId xmlns:a16="http://schemas.microsoft.com/office/drawing/2014/main" id="{F0212ECB-C21B-D442-9CF5-BF128084AE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7CF4F9-1505-3642-AB2A-E3B7D5703A9C}"/>
              </a:ext>
            </a:extLst>
          </p:cNvPr>
          <p:cNvSpPr>
            <a:spLocks noGrp="1"/>
          </p:cNvSpPr>
          <p:nvPr>
            <p:ph type="sldNum" sz="quarter" idx="12"/>
          </p:nvPr>
        </p:nvSpPr>
        <p:spPr/>
        <p:txBody>
          <a:bodyPr/>
          <a:lstStyle/>
          <a:p>
            <a:fld id="{308E340D-ADA4-7F4C-B044-79293112E792}" type="slidenum">
              <a:rPr lang="en-US" smtClean="0"/>
              <a:t>‹#›</a:t>
            </a:fld>
            <a:endParaRPr lang="en-US"/>
          </a:p>
        </p:txBody>
      </p:sp>
    </p:spTree>
    <p:extLst>
      <p:ext uri="{BB962C8B-B14F-4D97-AF65-F5344CB8AC3E}">
        <p14:creationId xmlns:p14="http://schemas.microsoft.com/office/powerpoint/2010/main" val="338418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285C48-9E6A-F641-B90C-20E95D7800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0B2A97-F058-ED49-90BE-DEAEC20839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CB40F6-8B45-054E-883E-3C1F7D4091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26316D-D7EC-B84C-94A1-826559B08D41}" type="datetimeFigureOut">
              <a:rPr lang="en-US" smtClean="0"/>
              <a:t>3/21/23</a:t>
            </a:fld>
            <a:endParaRPr lang="en-US"/>
          </a:p>
        </p:txBody>
      </p:sp>
      <p:sp>
        <p:nvSpPr>
          <p:cNvPr id="5" name="Footer Placeholder 4">
            <a:extLst>
              <a:ext uri="{FF2B5EF4-FFF2-40B4-BE49-F238E27FC236}">
                <a16:creationId xmlns:a16="http://schemas.microsoft.com/office/drawing/2014/main" id="{7C76A92B-3F71-124E-8D1D-66BC35721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AAF716-F929-A046-9112-2F19C821BF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8E340D-ADA4-7F4C-B044-79293112E792}" type="slidenum">
              <a:rPr lang="en-US" smtClean="0"/>
              <a:t>‹#›</a:t>
            </a:fld>
            <a:endParaRPr lang="en-US"/>
          </a:p>
        </p:txBody>
      </p:sp>
      <p:sp>
        <p:nvSpPr>
          <p:cNvPr id="7" name="Rectangle 6">
            <a:extLst>
              <a:ext uri="{FF2B5EF4-FFF2-40B4-BE49-F238E27FC236}">
                <a16:creationId xmlns:a16="http://schemas.microsoft.com/office/drawing/2014/main" id="{A3532DB6-5868-5849-8579-505FB7E5E8D9}"/>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621730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4D48DBA-764D-1044-8D8E-F58627B87AF7}"/>
              </a:ext>
            </a:extLst>
          </p:cNvPr>
          <p:cNvSpPr/>
          <p:nvPr userDrawn="1"/>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Shape&#10;&#10;Description automatically generated with medium confidence">
            <a:extLst>
              <a:ext uri="{FF2B5EF4-FFF2-40B4-BE49-F238E27FC236}">
                <a16:creationId xmlns:a16="http://schemas.microsoft.com/office/drawing/2014/main" id="{526ADF67-723A-824F-AA0E-52198A3A30F4}"/>
              </a:ext>
            </a:extLst>
          </p:cNvPr>
          <p:cNvPicPr>
            <a:picLocks noChangeAspect="1"/>
          </p:cNvPicPr>
          <p:nvPr userDrawn="1"/>
        </p:nvPicPr>
        <p:blipFill>
          <a:blip r:embed="rId13" cstate="screen">
            <a:alphaModFix/>
            <a:extLst>
              <a:ext uri="{28A0092B-C50C-407E-A947-70E740481C1C}">
                <a14:useLocalDpi xmlns:a14="http://schemas.microsoft.com/office/drawing/2010/main"/>
              </a:ext>
            </a:extLst>
          </a:blip>
          <a:stretch>
            <a:fillRect/>
          </a:stretch>
        </p:blipFill>
        <p:spPr>
          <a:xfrm>
            <a:off x="418699" y="384172"/>
            <a:ext cx="11355431" cy="6081188"/>
          </a:xfrm>
          <a:prstGeom prst="rect">
            <a:avLst/>
          </a:prstGeom>
        </p:spPr>
      </p:pic>
      <p:pic>
        <p:nvPicPr>
          <p:cNvPr id="9" name="Picture 8" descr="A picture containing text, clipart&#10;&#10;Description automatically generated">
            <a:extLst>
              <a:ext uri="{FF2B5EF4-FFF2-40B4-BE49-F238E27FC236}">
                <a16:creationId xmlns:a16="http://schemas.microsoft.com/office/drawing/2014/main" id="{18629E88-E339-6749-9870-26C535305853}"/>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66320530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C8A34A-EE7B-C841-AC5A-565F395E5F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F55C58FA-56A9-F64E-97DE-9EE37B957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06C19C5-5310-A94A-ABC9-F6BC901F33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1F7BB5-15C0-CE4A-99FB-2438A9B9BB54}" type="datetimeFigureOut">
              <a:rPr lang="en-US" smtClean="0"/>
              <a:t>3/21/23</a:t>
            </a:fld>
            <a:endParaRPr lang="en-US"/>
          </a:p>
        </p:txBody>
      </p:sp>
      <p:sp>
        <p:nvSpPr>
          <p:cNvPr id="5" name="Footer Placeholder 4">
            <a:extLst>
              <a:ext uri="{FF2B5EF4-FFF2-40B4-BE49-F238E27FC236}">
                <a16:creationId xmlns:a16="http://schemas.microsoft.com/office/drawing/2014/main" id="{0DB3BEFE-2610-A54D-AB55-F155DC4066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2E14AF2-623C-2044-B39B-731219F0C3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FD70A-07E1-7442-A394-E9CB3A8537F7}" type="slidenum">
              <a:rPr lang="en-US" smtClean="0"/>
              <a:t>‹#›</a:t>
            </a:fld>
            <a:endParaRPr lang="en-US"/>
          </a:p>
        </p:txBody>
      </p:sp>
    </p:spTree>
    <p:extLst>
      <p:ext uri="{BB962C8B-B14F-4D97-AF65-F5344CB8AC3E}">
        <p14:creationId xmlns:p14="http://schemas.microsoft.com/office/powerpoint/2010/main" val="1168372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15.gif"/><Relationship Id="rId4" Type="http://schemas.openxmlformats.org/officeDocument/2006/relationships/image" Target="../media/image14.gif"/></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8.xml"/><Relationship Id="rId5" Type="http://schemas.openxmlformats.org/officeDocument/2006/relationships/image" Target="../media/image15.gif"/><Relationship Id="rId4" Type="http://schemas.openxmlformats.org/officeDocument/2006/relationships/image" Target="../media/image14.gi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hyperlink" Target="https://www.youtube.com/watch?v=6bSShLJMOmc&amp;t=2s" TargetMode="External"/><Relationship Id="rId2" Type="http://schemas.openxmlformats.org/officeDocument/2006/relationships/notesSlide" Target="../notesSlides/notesSlide16.xml"/><Relationship Id="rId1" Type="http://schemas.openxmlformats.org/officeDocument/2006/relationships/slideLayout" Target="../slideLayouts/slideLayout29.xml"/><Relationship Id="rId6" Type="http://schemas.openxmlformats.org/officeDocument/2006/relationships/hyperlink" Target="https://www.youtube.com/watch?v=B-b4XvuQo1Y&amp;t=49s" TargetMode="External"/><Relationship Id="rId5" Type="http://schemas.openxmlformats.org/officeDocument/2006/relationships/hyperlink" Target="https://www.youtube.com/watch?v=b9x5n_uHxMM" TargetMode="External"/><Relationship Id="rId4" Type="http://schemas.openxmlformats.org/officeDocument/2006/relationships/hyperlink" Target="https://www.youtube.com/watch?v=RWo1Gx53l3M&amp;t=8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9.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hyperlink" Target="https://www.spacekids.co.uk/spacefood/" TargetMode="External"/><Relationship Id="rId7"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9.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hyperlink" Target="https://spaceplace.nasa.gov/all-about-the-moon/en/"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tfw_booktalk_whatis.wmv" TargetMode="External"/><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2.xml"/><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7.xml"/><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8.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8.xml"/><Relationship Id="rId1" Type="http://schemas.openxmlformats.org/officeDocument/2006/relationships/slideLayout" Target="../slideLayouts/slideLayout28.xml"/></Relationships>
</file>

<file path=ppt/slides/_rels/slide59.xml.rels><?xml version="1.0" encoding="UTF-8" standalone="yes"?>
<Relationships xmlns="http://schemas.openxmlformats.org/package/2006/relationships"><Relationship Id="rId3" Type="http://schemas.openxmlformats.org/officeDocument/2006/relationships/hyperlink" Target="https://kids.britannica.com/kids" TargetMode="External"/><Relationship Id="rId2" Type="http://schemas.openxmlformats.org/officeDocument/2006/relationships/notesSlide" Target="../notesSlides/notesSlide59.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0.xml"/><Relationship Id="rId1" Type="http://schemas.openxmlformats.org/officeDocument/2006/relationships/slideLayout" Target="../slideLayouts/slideLayout2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61.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0.png"/><Relationship Id="rId2" Type="http://schemas.openxmlformats.org/officeDocument/2006/relationships/notesSlide" Target="../notesSlides/notesSlide61.xml"/><Relationship Id="rId1" Type="http://schemas.openxmlformats.org/officeDocument/2006/relationships/slideLayout" Target="../slideLayouts/slideLayout28.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2.xml"/><Relationship Id="rId1" Type="http://schemas.openxmlformats.org/officeDocument/2006/relationships/slideLayout" Target="../slideLayouts/slideLayout2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3.xml"/><Relationship Id="rId1" Type="http://schemas.openxmlformats.org/officeDocument/2006/relationships/slideLayout" Target="../slideLayouts/slideLayout28.xml"/><Relationship Id="rId4" Type="http://schemas.openxmlformats.org/officeDocument/2006/relationships/image" Target="../media/image43.png"/></Relationships>
</file>

<file path=ppt/slides/_rels/slide6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4.xml"/><Relationship Id="rId1" Type="http://schemas.openxmlformats.org/officeDocument/2006/relationships/slideLayout" Target="../slideLayouts/slideLayout28.xml"/><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8.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8.xml"/><Relationship Id="rId1" Type="http://schemas.openxmlformats.org/officeDocument/2006/relationships/slideLayout" Target="../slideLayouts/slideLayout28.xml"/><Relationship Id="rId4" Type="http://schemas.openxmlformats.org/officeDocument/2006/relationships/image" Target="../media/image43.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7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jpeg"/></Relationships>
</file>

<file path=ppt/slides/_rels/slide7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0.xml"/><Relationship Id="rId1" Type="http://schemas.openxmlformats.org/officeDocument/2006/relationships/slideLayout" Target="../slideLayouts/slideLayout29.xml"/><Relationship Id="rId4" Type="http://schemas.openxmlformats.org/officeDocument/2006/relationships/hyperlink" Target="https://jamesdurran.blo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BA50148-4C82-B74E-80F9-2DBE1281F148}"/>
              </a:ext>
            </a:extLst>
          </p:cNvPr>
          <p:cNvGrpSpPr/>
          <p:nvPr/>
        </p:nvGrpSpPr>
        <p:grpSpPr>
          <a:xfrm>
            <a:off x="-24829" y="1846996"/>
            <a:ext cx="12241655" cy="3790950"/>
            <a:chOff x="-32798" y="1846996"/>
            <a:chExt cx="12241655" cy="3790950"/>
          </a:xfrm>
        </p:grpSpPr>
        <p:grpSp>
          <p:nvGrpSpPr>
            <p:cNvPr id="32" name="Group 31">
              <a:extLst>
                <a:ext uri="{FF2B5EF4-FFF2-40B4-BE49-F238E27FC236}">
                  <a16:creationId xmlns:a16="http://schemas.microsoft.com/office/drawing/2014/main" id="{35752F4C-03B8-5B43-ABDA-42D837AE9763}"/>
                </a:ext>
              </a:extLst>
            </p:cNvPr>
            <p:cNvGrpSpPr/>
            <p:nvPr/>
          </p:nvGrpSpPr>
          <p:grpSpPr>
            <a:xfrm>
              <a:off x="-15941" y="1846996"/>
              <a:ext cx="12224798" cy="3790950"/>
              <a:chOff x="-15941" y="1846996"/>
              <a:chExt cx="12224798" cy="3790950"/>
            </a:xfrm>
          </p:grpSpPr>
          <p:sp>
            <p:nvSpPr>
              <p:cNvPr id="18" name="Rectangle 17">
                <a:extLst>
                  <a:ext uri="{FF2B5EF4-FFF2-40B4-BE49-F238E27FC236}">
                    <a16:creationId xmlns:a16="http://schemas.microsoft.com/office/drawing/2014/main" id="{B5AB0D6C-F41C-6B49-AC96-6C82E74A8AF0}"/>
                  </a:ext>
                </a:extLst>
              </p:cNvPr>
              <p:cNvSpPr/>
              <p:nvPr/>
            </p:nvSpPr>
            <p:spPr>
              <a:xfrm>
                <a:off x="-15941" y="1846996"/>
                <a:ext cx="12207941"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27" name="Picture 26" descr="A picture containing text, furniture&#10;&#10;Description automatically generated">
                <a:extLst>
                  <a:ext uri="{FF2B5EF4-FFF2-40B4-BE49-F238E27FC236}">
                    <a16:creationId xmlns:a16="http://schemas.microsoft.com/office/drawing/2014/main" id="{E1FADD01-BE5D-6C48-818C-B88BAA4CC47B}"/>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086122" y="1926941"/>
                <a:ext cx="4006836" cy="3631053"/>
              </a:xfrm>
              <a:prstGeom prst="rect">
                <a:avLst/>
              </a:prstGeom>
            </p:spPr>
          </p:pic>
          <p:pic>
            <p:nvPicPr>
              <p:cNvPr id="21" name="Picture 30" descr="Review:Jasper Dog Books by Hilary Robinson – V'sViewfromtheBookshelves">
                <a:extLst>
                  <a:ext uri="{FF2B5EF4-FFF2-40B4-BE49-F238E27FC236}">
                    <a16:creationId xmlns:a16="http://schemas.microsoft.com/office/drawing/2014/main" id="{8289BD7A-FED1-6A48-A2B9-7ACE732AE75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182888" y="1926943"/>
                <a:ext cx="4025969" cy="3631053"/>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3" descr="A close up of the moon&#10;&#10;Description automatically generated with medium confidence">
              <a:extLst>
                <a:ext uri="{FF2B5EF4-FFF2-40B4-BE49-F238E27FC236}">
                  <a16:creationId xmlns:a16="http://schemas.microsoft.com/office/drawing/2014/main" id="{5A3D2616-17EB-FD48-85BC-FE6B337CD8B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2798" y="1926941"/>
              <a:ext cx="4028990" cy="3631054"/>
            </a:xfrm>
            <a:prstGeom prst="rect">
              <a:avLst/>
            </a:prstGeom>
          </p:spPr>
        </p:pic>
      </p:grpSp>
      <p:sp>
        <p:nvSpPr>
          <p:cNvPr id="3" name="Title 1">
            <a:extLst>
              <a:ext uri="{FF2B5EF4-FFF2-40B4-BE49-F238E27FC236}">
                <a16:creationId xmlns:a16="http://schemas.microsoft.com/office/drawing/2014/main" id="{54245B12-68AD-EC42-B82F-31144A27C33F}"/>
              </a:ext>
            </a:extLst>
          </p:cNvPr>
          <p:cNvSpPr txBox="1">
            <a:spLocks/>
          </p:cNvSpPr>
          <p:nvPr/>
        </p:nvSpPr>
        <p:spPr>
          <a:xfrm>
            <a:off x="-2" y="281807"/>
            <a:ext cx="12192002" cy="1246495"/>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Non-fiction</a:t>
            </a:r>
          </a:p>
          <a:p>
            <a:pPr algn="ctr">
              <a:lnSpc>
                <a:spcPct val="100000"/>
              </a:lnSpc>
              <a:spcBef>
                <a:spcPts val="600"/>
              </a:spcBef>
            </a:pPr>
            <a:r>
              <a:rPr lang="en-GB" sz="3000" dirty="0">
                <a:solidFill>
                  <a:schemeClr val="bg1"/>
                </a:solidFill>
                <a:latin typeface="Comic Sans MS" panose="030F0702030302020204" pitchFamily="66" charset="0"/>
              </a:rPr>
              <a:t>Information Text</a:t>
            </a:r>
            <a:endParaRPr lang="en-GB" sz="4000" b="1" dirty="0">
              <a:solidFill>
                <a:schemeClr val="bg1"/>
              </a:solidFill>
              <a:latin typeface="Comic Sans MS" panose="030F0902030302020204" pitchFamily="66" charset="0"/>
              <a:cs typeface="Arial" panose="020B0604020202020204" pitchFamily="34" charset="0"/>
            </a:endParaRPr>
          </a:p>
        </p:txBody>
      </p:sp>
      <p:sp>
        <p:nvSpPr>
          <p:cNvPr id="14" name="Title 1">
            <a:extLst>
              <a:ext uri="{FF2B5EF4-FFF2-40B4-BE49-F238E27FC236}">
                <a16:creationId xmlns:a16="http://schemas.microsoft.com/office/drawing/2014/main" id="{C0D4E6E7-B4DD-D549-ADFA-E2A20EF60A4F}"/>
              </a:ext>
            </a:extLst>
          </p:cNvPr>
          <p:cNvSpPr txBox="1">
            <a:spLocks/>
          </p:cNvSpPr>
          <p:nvPr/>
        </p:nvSpPr>
        <p:spPr>
          <a:xfrm>
            <a:off x="8487784" y="6022650"/>
            <a:ext cx="3502298"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English Year 2</a:t>
            </a:r>
            <a:endParaRPr lang="en-US" sz="2000" b="1" dirty="0">
              <a:solidFill>
                <a:schemeClr val="bg1"/>
              </a:solidFill>
              <a:latin typeface="Arial" panose="020B0604020202020204" pitchFamily="34" charset="0"/>
              <a:cs typeface="Arial" panose="020B0604020202020204" pitchFamily="34" charset="0"/>
            </a:endParaRPr>
          </a:p>
        </p:txBody>
      </p:sp>
      <p:pic>
        <p:nvPicPr>
          <p:cNvPr id="16" name="Picture 15" descr="Graphical user interface, application&#10;&#10;Description automatically generated">
            <a:extLst>
              <a:ext uri="{FF2B5EF4-FFF2-40B4-BE49-F238E27FC236}">
                <a16:creationId xmlns:a16="http://schemas.microsoft.com/office/drawing/2014/main" id="{B118C046-E1BC-694D-9088-A1608664BAD9}"/>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117982" y="5828480"/>
            <a:ext cx="1764793" cy="794394"/>
          </a:xfrm>
          <a:prstGeom prst="rect">
            <a:avLst/>
          </a:prstGeom>
        </p:spPr>
      </p:pic>
      <p:grpSp>
        <p:nvGrpSpPr>
          <p:cNvPr id="17" name="Group 16">
            <a:extLst>
              <a:ext uri="{FF2B5EF4-FFF2-40B4-BE49-F238E27FC236}">
                <a16:creationId xmlns:a16="http://schemas.microsoft.com/office/drawing/2014/main" id="{E6009033-DAE6-2241-AEFE-CF6DEF944C63}"/>
              </a:ext>
            </a:extLst>
          </p:cNvPr>
          <p:cNvGrpSpPr/>
          <p:nvPr/>
        </p:nvGrpSpPr>
        <p:grpSpPr>
          <a:xfrm>
            <a:off x="1812926" y="6122379"/>
            <a:ext cx="1119109" cy="230832"/>
            <a:chOff x="1812926" y="6122379"/>
            <a:chExt cx="1119109" cy="230832"/>
          </a:xfrm>
        </p:grpSpPr>
        <p:pic>
          <p:nvPicPr>
            <p:cNvPr id="22" name="Picture 21" descr="A picture containing text, clipart&#10;&#10;Description automatically generated">
              <a:extLst>
                <a:ext uri="{FF2B5EF4-FFF2-40B4-BE49-F238E27FC236}">
                  <a16:creationId xmlns:a16="http://schemas.microsoft.com/office/drawing/2014/main" id="{5E7402C2-D336-D34D-9D0D-885F5F95CC4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25" name="Title 1">
              <a:extLst>
                <a:ext uri="{FF2B5EF4-FFF2-40B4-BE49-F238E27FC236}">
                  <a16:creationId xmlns:a16="http://schemas.microsoft.com/office/drawing/2014/main" id="{7C199A73-0043-A14A-9D4C-F620974D9577}"/>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grpSp>
      <p:grpSp>
        <p:nvGrpSpPr>
          <p:cNvPr id="12" name="Group 11">
            <a:extLst>
              <a:ext uri="{FF2B5EF4-FFF2-40B4-BE49-F238E27FC236}">
                <a16:creationId xmlns:a16="http://schemas.microsoft.com/office/drawing/2014/main" id="{EABEFC3C-D178-194E-981C-1DE097C55EAA}"/>
              </a:ext>
            </a:extLst>
          </p:cNvPr>
          <p:cNvGrpSpPr/>
          <p:nvPr/>
        </p:nvGrpSpPr>
        <p:grpSpPr>
          <a:xfrm>
            <a:off x="4634444" y="5885900"/>
            <a:ext cx="2832327" cy="646331"/>
            <a:chOff x="4568598" y="5897859"/>
            <a:chExt cx="2832327" cy="646331"/>
          </a:xfrm>
        </p:grpSpPr>
        <p:sp>
          <p:nvSpPr>
            <p:cNvPr id="13" name="TextBox 12">
              <a:extLst>
                <a:ext uri="{FF2B5EF4-FFF2-40B4-BE49-F238E27FC236}">
                  <a16:creationId xmlns:a16="http://schemas.microsoft.com/office/drawing/2014/main" id="{9001B75E-F50B-A844-A459-EF5644760A54}"/>
                </a:ext>
              </a:extLst>
            </p:cNvPr>
            <p:cNvSpPr txBox="1"/>
            <p:nvPr/>
          </p:nvSpPr>
          <p:spPr>
            <a:xfrm>
              <a:off x="4568598" y="5897859"/>
              <a:ext cx="2450288" cy="646331"/>
            </a:xfrm>
            <a:prstGeom prst="rect">
              <a:avLst/>
            </a:prstGeom>
            <a:noFill/>
          </p:spPr>
          <p:txBody>
            <a:bodyPr wrap="square">
              <a:spAutoFit/>
            </a:bodyPr>
            <a:lstStyle/>
            <a:p>
              <a:r>
                <a:rPr lang="en-GB" sz="1200" dirty="0">
                  <a:solidFill>
                    <a:schemeClr val="bg1"/>
                  </a:solidFill>
                  <a:latin typeface="Arial" panose="020B0604020202020204" pitchFamily="34" charset="0"/>
                  <a:cs typeface="Arial" panose="020B0604020202020204" pitchFamily="34" charset="0"/>
                </a:rPr>
                <a:t>Produced in collaboration with the National Association for the Teaching of English (NATE)</a:t>
              </a:r>
              <a:endParaRPr lang="en-US" sz="1200" dirty="0">
                <a:solidFill>
                  <a:schemeClr val="bg1"/>
                </a:solidFill>
                <a:latin typeface="Arial" panose="020B0604020202020204" pitchFamily="34" charset="0"/>
                <a:cs typeface="Arial" panose="020B0604020202020204" pitchFamily="34" charset="0"/>
              </a:endParaRPr>
            </a:p>
          </p:txBody>
        </p:sp>
        <p:pic>
          <p:nvPicPr>
            <p:cNvPr id="15" name="Picture 14" descr="A black and white logo&#10;&#10;Description automatically generated with medium confidence">
              <a:extLst>
                <a:ext uri="{FF2B5EF4-FFF2-40B4-BE49-F238E27FC236}">
                  <a16:creationId xmlns:a16="http://schemas.microsoft.com/office/drawing/2014/main" id="{CBB65362-982C-E644-A5B0-C8209B6AB28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23613" y="5968599"/>
              <a:ext cx="477312" cy="536976"/>
            </a:xfrm>
            <a:prstGeom prst="rect">
              <a:avLst/>
            </a:prstGeom>
          </p:spPr>
        </p:pic>
      </p:grpSp>
    </p:spTree>
    <p:extLst>
      <p:ext uri="{BB962C8B-B14F-4D97-AF65-F5344CB8AC3E}">
        <p14:creationId xmlns:p14="http://schemas.microsoft.com/office/powerpoint/2010/main" val="2312500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3829CCD-E47C-C847-A0D4-67B4B35118BB}"/>
              </a:ext>
            </a:extLst>
          </p:cNvPr>
          <p:cNvSpPr txBox="1">
            <a:spLocks/>
          </p:cNvSpPr>
          <p:nvPr/>
        </p:nvSpPr>
        <p:spPr>
          <a:xfrm>
            <a:off x="-2" y="2640870"/>
            <a:ext cx="7201847" cy="193899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600"/>
              </a:spcBef>
            </a:pPr>
            <a:r>
              <a:rPr lang="en-GB" sz="4000" b="1" dirty="0">
                <a:solidFill>
                  <a:schemeClr val="bg1"/>
                </a:solidFill>
                <a:latin typeface="Comic Sans MS" panose="030F0902030302020204" pitchFamily="66" charset="0"/>
                <a:cs typeface="Arial" panose="020B0604020202020204" pitchFamily="34" charset="0"/>
              </a:rPr>
              <a:t>Jasper Space Dog</a:t>
            </a:r>
          </a:p>
          <a:p>
            <a:pPr algn="ctr">
              <a:lnSpc>
                <a:spcPct val="100000"/>
              </a:lnSpc>
              <a:spcBef>
                <a:spcPts val="600"/>
              </a:spcBef>
            </a:pPr>
            <a:r>
              <a:rPr lang="en-GB" sz="3000" dirty="0">
                <a:solidFill>
                  <a:schemeClr val="bg1"/>
                </a:solidFill>
                <a:latin typeface="Comic Sans MS" panose="030F0702030302020204" pitchFamily="66" charset="0"/>
              </a:rPr>
              <a:t>Non fiction</a:t>
            </a:r>
          </a:p>
          <a:p>
            <a:pPr algn="ctr">
              <a:lnSpc>
                <a:spcPct val="100000"/>
              </a:lnSpc>
              <a:spcBef>
                <a:spcPts val="600"/>
              </a:spcBef>
            </a:pPr>
            <a:endParaRPr lang="en-GB" sz="4000" b="1" dirty="0">
              <a:solidFill>
                <a:schemeClr val="bg1"/>
              </a:solidFill>
              <a:latin typeface="Comic Sans MS" panose="030F0902030302020204" pitchFamily="66" charset="0"/>
              <a:cs typeface="Arial" panose="020B0604020202020204" pitchFamily="34" charset="0"/>
            </a:endParaRPr>
          </a:p>
        </p:txBody>
      </p:sp>
      <p:pic>
        <p:nvPicPr>
          <p:cNvPr id="10" name="Picture 17" descr="Review:Jasper Dog Books by Hilary Robinson – V'sViewfromtheBookshelves">
            <a:extLst>
              <a:ext uri="{FF2B5EF4-FFF2-40B4-BE49-F238E27FC236}">
                <a16:creationId xmlns:a16="http://schemas.microsoft.com/office/drawing/2014/main" id="{625B878D-2C75-D142-9651-46A3B815918B}"/>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306312">
            <a:off x="7286950" y="601355"/>
            <a:ext cx="3436869" cy="5655290"/>
          </a:xfrm>
          <a:prstGeom prst="rect">
            <a:avLst/>
          </a:prstGeom>
          <a:noFill/>
          <a:effectLst>
            <a:outerShdw blurRad="203200" dist="1524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475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7E985BB-CDFB-2144-BC35-896F8EB7B24E}"/>
              </a:ext>
            </a:extLst>
          </p:cNvPr>
          <p:cNvSpPr/>
          <p:nvPr/>
        </p:nvSpPr>
        <p:spPr>
          <a:xfrm>
            <a:off x="958515" y="705494"/>
            <a:ext cx="2907476" cy="64563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Reading objectives</a:t>
            </a:r>
          </a:p>
        </p:txBody>
      </p:sp>
      <p:sp>
        <p:nvSpPr>
          <p:cNvPr id="13" name="Rectangle 12">
            <a:extLst>
              <a:ext uri="{FF2B5EF4-FFF2-40B4-BE49-F238E27FC236}">
                <a16:creationId xmlns:a16="http://schemas.microsoft.com/office/drawing/2014/main" id="{86792724-2367-D746-87FF-1738EE57BBEC}"/>
              </a:ext>
            </a:extLst>
          </p:cNvPr>
          <p:cNvSpPr/>
          <p:nvPr/>
        </p:nvSpPr>
        <p:spPr>
          <a:xfrm>
            <a:off x="958515" y="1496042"/>
            <a:ext cx="2907476" cy="108284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08000">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Read a range of non fiction texts which are structured in different ways.</a:t>
            </a:r>
          </a:p>
        </p:txBody>
      </p:sp>
      <p:sp>
        <p:nvSpPr>
          <p:cNvPr id="14" name="Rectangle 13">
            <a:extLst>
              <a:ext uri="{FF2B5EF4-FFF2-40B4-BE49-F238E27FC236}">
                <a16:creationId xmlns:a16="http://schemas.microsoft.com/office/drawing/2014/main" id="{5D044C55-0234-D143-BABE-66A01C7030B6}"/>
              </a:ext>
            </a:extLst>
          </p:cNvPr>
          <p:cNvSpPr/>
          <p:nvPr/>
        </p:nvSpPr>
        <p:spPr>
          <a:xfrm>
            <a:off x="958515" y="2723792"/>
            <a:ext cx="2907476" cy="61967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Activate prior knowledge and raise questions.</a:t>
            </a:r>
          </a:p>
        </p:txBody>
      </p:sp>
      <p:sp>
        <p:nvSpPr>
          <p:cNvPr id="15" name="Rectangle 14">
            <a:extLst>
              <a:ext uri="{FF2B5EF4-FFF2-40B4-BE49-F238E27FC236}">
                <a16:creationId xmlns:a16="http://schemas.microsoft.com/office/drawing/2014/main" id="{C5FBE504-E880-BA4D-9B69-EFEABE3864B2}"/>
              </a:ext>
            </a:extLst>
          </p:cNvPr>
          <p:cNvSpPr/>
          <p:nvPr/>
        </p:nvSpPr>
        <p:spPr>
          <a:xfrm>
            <a:off x="958515" y="5017532"/>
            <a:ext cx="2907476" cy="1090155"/>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GB" altLang="en-US" sz="1400" dirty="0">
                <a:solidFill>
                  <a:srgbClr val="414042"/>
                </a:solidFill>
                <a:latin typeface="Comic Sans MS" panose="030F0902030302020204" pitchFamily="66" charset="0"/>
                <a:ea typeface="Microsoft YaHei" panose="020B0503020204020204" pitchFamily="34" charset="-122"/>
              </a:rPr>
              <a:t>Scan for, locate and retrieve information from non fiction texts.</a:t>
            </a:r>
          </a:p>
        </p:txBody>
      </p:sp>
      <p:sp>
        <p:nvSpPr>
          <p:cNvPr id="17" name="Rectangle 16">
            <a:extLst>
              <a:ext uri="{FF2B5EF4-FFF2-40B4-BE49-F238E27FC236}">
                <a16:creationId xmlns:a16="http://schemas.microsoft.com/office/drawing/2014/main" id="{604E38D0-D692-C64B-B7B1-7600082EE360}"/>
              </a:ext>
            </a:extLst>
          </p:cNvPr>
          <p:cNvSpPr/>
          <p:nvPr/>
        </p:nvSpPr>
        <p:spPr>
          <a:xfrm>
            <a:off x="8300279" y="705494"/>
            <a:ext cx="2907477" cy="645639"/>
          </a:xfrm>
          <a:prstGeom prst="rect">
            <a:avLst/>
          </a:prstGeom>
          <a:solidFill>
            <a:srgbClr val="EC7206"/>
          </a:solid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omic Sans MS" panose="030F0902030302020204" pitchFamily="66" charset="0"/>
              </a:rPr>
              <a:t>Writing objectives</a:t>
            </a:r>
          </a:p>
        </p:txBody>
      </p:sp>
      <p:sp>
        <p:nvSpPr>
          <p:cNvPr id="18" name="Rectangle 17">
            <a:extLst>
              <a:ext uri="{FF2B5EF4-FFF2-40B4-BE49-F238E27FC236}">
                <a16:creationId xmlns:a16="http://schemas.microsoft.com/office/drawing/2014/main" id="{52FF1C49-BA56-3C48-A760-ACCA83343091}"/>
              </a:ext>
            </a:extLst>
          </p:cNvPr>
          <p:cNvSpPr/>
          <p:nvPr/>
        </p:nvSpPr>
        <p:spPr>
          <a:xfrm>
            <a:off x="8300279" y="1514229"/>
            <a:ext cx="2907477" cy="746282"/>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92000"/>
              </a:lnSpc>
              <a:spcAft>
                <a:spcPts val="1425"/>
              </a:spcAft>
              <a:buClr>
                <a:srgbClr val="000000"/>
              </a:buClr>
              <a:buFont typeface="Times New Roman" panose="02020603050405020304" pitchFamily="18" charset="0"/>
              <a:buNone/>
            </a:pPr>
            <a:r>
              <a:rPr lang="en-GB" altLang="en-US" sz="1400" dirty="0">
                <a:solidFill>
                  <a:srgbClr val="414042"/>
                </a:solidFill>
                <a:latin typeface="Comic Sans MS" panose="030F0702030302020204" pitchFamily="66" charset="0"/>
                <a:ea typeface="Microsoft YaHei" panose="020B0503020204020204" pitchFamily="34" charset="-122"/>
              </a:rPr>
              <a:t>Identify and use past tense and present tense correctly.</a:t>
            </a:r>
            <a:endParaRPr lang="en-GB" altLang="en-US" sz="1400" dirty="0">
              <a:solidFill>
                <a:schemeClr val="tx1"/>
              </a:solidFill>
              <a:latin typeface="Comic Sans MS" panose="030F0702030302020204" pitchFamily="66" charset="0"/>
              <a:ea typeface="Microsoft YaHei" panose="020B0503020204020204" pitchFamily="34" charset="-122"/>
              <a:cs typeface="Arial" panose="020B0604020202020204" pitchFamily="34" charset="0"/>
            </a:endParaRPr>
          </a:p>
        </p:txBody>
      </p:sp>
      <p:sp>
        <p:nvSpPr>
          <p:cNvPr id="19" name="Rectangle 18">
            <a:extLst>
              <a:ext uri="{FF2B5EF4-FFF2-40B4-BE49-F238E27FC236}">
                <a16:creationId xmlns:a16="http://schemas.microsoft.com/office/drawing/2014/main" id="{1CAAFEAF-E7CB-CF46-A9F0-5C8CC8E7704D}"/>
              </a:ext>
            </a:extLst>
          </p:cNvPr>
          <p:cNvSpPr/>
          <p:nvPr/>
        </p:nvSpPr>
        <p:spPr>
          <a:xfrm>
            <a:off x="8300279" y="2423607"/>
            <a:ext cx="2907477" cy="95044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Use specific text type features to write for a range of audiences and purposes, e.g. to inform.</a:t>
            </a:r>
          </a:p>
        </p:txBody>
      </p:sp>
      <p:sp>
        <p:nvSpPr>
          <p:cNvPr id="20" name="Rectangle 19">
            <a:extLst>
              <a:ext uri="{FF2B5EF4-FFF2-40B4-BE49-F238E27FC236}">
                <a16:creationId xmlns:a16="http://schemas.microsoft.com/office/drawing/2014/main" id="{15176F38-852D-9140-B931-8C1DC0D7DFF3}"/>
              </a:ext>
            </a:extLst>
          </p:cNvPr>
          <p:cNvSpPr/>
          <p:nvPr/>
        </p:nvSpPr>
        <p:spPr>
          <a:xfrm>
            <a:off x="958515" y="3488372"/>
            <a:ext cx="2907476" cy="61967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414042"/>
                </a:solidFill>
                <a:latin typeface="Comic Sans MS" panose="030F0902030302020204" pitchFamily="66" charset="0"/>
              </a:rPr>
              <a:t>Learn the meaning of new words.</a:t>
            </a:r>
          </a:p>
        </p:txBody>
      </p:sp>
      <p:sp>
        <p:nvSpPr>
          <p:cNvPr id="24" name="Rectangle 23">
            <a:extLst>
              <a:ext uri="{FF2B5EF4-FFF2-40B4-BE49-F238E27FC236}">
                <a16:creationId xmlns:a16="http://schemas.microsoft.com/office/drawing/2014/main" id="{34D098DA-7992-BC4F-93AC-208E664F1A2D}"/>
              </a:ext>
            </a:extLst>
          </p:cNvPr>
          <p:cNvSpPr/>
          <p:nvPr/>
        </p:nvSpPr>
        <p:spPr>
          <a:xfrm>
            <a:off x="8300279" y="3537148"/>
            <a:ext cx="2907477" cy="438497"/>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Orally plan and rehearse ideas..</a:t>
            </a:r>
          </a:p>
        </p:txBody>
      </p:sp>
      <p:sp>
        <p:nvSpPr>
          <p:cNvPr id="28" name="Rectangle 27">
            <a:extLst>
              <a:ext uri="{FF2B5EF4-FFF2-40B4-BE49-F238E27FC236}">
                <a16:creationId xmlns:a16="http://schemas.microsoft.com/office/drawing/2014/main" id="{0137DF2C-038B-0F4D-99B3-B52E6964AC39}"/>
              </a:ext>
            </a:extLst>
          </p:cNvPr>
          <p:cNvSpPr/>
          <p:nvPr/>
        </p:nvSpPr>
        <p:spPr>
          <a:xfrm>
            <a:off x="8300279" y="5156158"/>
            <a:ext cx="2907477" cy="950445"/>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Write about real events, objects and phenomena.</a:t>
            </a:r>
          </a:p>
        </p:txBody>
      </p:sp>
      <p:pic>
        <p:nvPicPr>
          <p:cNvPr id="29" name="Picture 30" descr="Review:Jasper Dog Books by Hilary Robinson – V'sViewfromtheBookshelves">
            <a:extLst>
              <a:ext uri="{FF2B5EF4-FFF2-40B4-BE49-F238E27FC236}">
                <a16:creationId xmlns:a16="http://schemas.microsoft.com/office/drawing/2014/main" id="{42C0A965-6F7C-3445-AAFC-562AD8572A1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35697" y="695017"/>
            <a:ext cx="3294877" cy="541158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95B1D0A-D4C1-13F4-ECA0-FFB7B4052483}"/>
              </a:ext>
            </a:extLst>
          </p:cNvPr>
          <p:cNvSpPr/>
          <p:nvPr/>
        </p:nvSpPr>
        <p:spPr>
          <a:xfrm>
            <a:off x="958515" y="4252953"/>
            <a:ext cx="2907476" cy="619672"/>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r>
              <a:rPr lang="en-US" sz="1400" dirty="0">
                <a:solidFill>
                  <a:srgbClr val="414042"/>
                </a:solidFill>
                <a:latin typeface="Comic Sans MS" panose="030F0902030302020204" pitchFamily="66" charset="0"/>
              </a:rPr>
              <a:t>Identify the apostrophe of possession.</a:t>
            </a:r>
          </a:p>
        </p:txBody>
      </p:sp>
      <p:sp>
        <p:nvSpPr>
          <p:cNvPr id="3" name="Rectangle 2">
            <a:extLst>
              <a:ext uri="{FF2B5EF4-FFF2-40B4-BE49-F238E27FC236}">
                <a16:creationId xmlns:a16="http://schemas.microsoft.com/office/drawing/2014/main" id="{6AD6DB77-6A4D-2505-722C-70BB9C33839A}"/>
              </a:ext>
            </a:extLst>
          </p:cNvPr>
          <p:cNvSpPr/>
          <p:nvPr/>
        </p:nvSpPr>
        <p:spPr>
          <a:xfrm>
            <a:off x="8300279" y="4138741"/>
            <a:ext cx="2907477" cy="854321"/>
          </a:xfrm>
          <a:prstGeom prst="rect">
            <a:avLst/>
          </a:prstGeom>
          <a:noFill/>
          <a:ln>
            <a:solidFill>
              <a:srgbClr val="EC7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a:spcBef>
                <a:spcPts val="1000"/>
              </a:spcBef>
              <a:buClr>
                <a:srgbClr val="000000"/>
              </a:buClr>
            </a:pPr>
            <a:r>
              <a:rPr lang="en-GB" altLang="en-US" sz="1400" dirty="0">
                <a:solidFill>
                  <a:srgbClr val="414042"/>
                </a:solidFill>
                <a:latin typeface="Comic Sans MS" panose="030F0902030302020204" pitchFamily="66" charset="0"/>
                <a:ea typeface="Microsoft YaHei" panose="020B0503020204020204" pitchFamily="34" charset="-122"/>
              </a:rPr>
              <a:t>Learn and use apostrophes to indicate singular possession in nouns.</a:t>
            </a:r>
          </a:p>
        </p:txBody>
      </p:sp>
    </p:spTree>
    <p:extLst>
      <p:ext uri="{BB962C8B-B14F-4D97-AF65-F5344CB8AC3E}">
        <p14:creationId xmlns:p14="http://schemas.microsoft.com/office/powerpoint/2010/main" val="4130748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close up of a planet&#10;&#10;Description automatically generated with low confidence">
            <a:extLst>
              <a:ext uri="{FF2B5EF4-FFF2-40B4-BE49-F238E27FC236}">
                <a16:creationId xmlns:a16="http://schemas.microsoft.com/office/drawing/2014/main" id="{0CE6D2FF-F7F3-6640-9C89-602F7E38CFC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39808"/>
          <a:stretch/>
        </p:blipFill>
        <p:spPr>
          <a:xfrm rot="10800000">
            <a:off x="7293591" y="384175"/>
            <a:ext cx="4485493" cy="6078634"/>
          </a:xfrm>
          <a:custGeom>
            <a:avLst/>
            <a:gdLst>
              <a:gd name="connsiteX0" fmla="*/ 4485493 w 4485493"/>
              <a:gd name="connsiteY0" fmla="*/ 6078634 h 6078634"/>
              <a:gd name="connsiteX1" fmla="*/ 0 w 4485493"/>
              <a:gd name="connsiteY1" fmla="*/ 6078634 h 6078634"/>
              <a:gd name="connsiteX2" fmla="*/ 0 w 4485493"/>
              <a:gd name="connsiteY2" fmla="*/ 1013126 h 6078634"/>
              <a:gd name="connsiteX3" fmla="*/ 1013126 w 4485493"/>
              <a:gd name="connsiteY3" fmla="*/ 0 h 6078634"/>
              <a:gd name="connsiteX4" fmla="*/ 4485493 w 4485493"/>
              <a:gd name="connsiteY4" fmla="*/ 0 h 6078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5493" h="6078634">
                <a:moveTo>
                  <a:pt x="4485493" y="6078634"/>
                </a:moveTo>
                <a:lnTo>
                  <a:pt x="0" y="6078634"/>
                </a:lnTo>
                <a:lnTo>
                  <a:pt x="0" y="1013126"/>
                </a:lnTo>
                <a:cubicBezTo>
                  <a:pt x="0" y="453592"/>
                  <a:pt x="453592" y="0"/>
                  <a:pt x="1013126" y="0"/>
                </a:cubicBezTo>
                <a:lnTo>
                  <a:pt x="4485493" y="0"/>
                </a:lnTo>
                <a:close/>
              </a:path>
            </a:pathLst>
          </a:custGeom>
        </p:spPr>
      </p:pic>
      <p:sp>
        <p:nvSpPr>
          <p:cNvPr id="23" name="Text Box 4">
            <a:extLst>
              <a:ext uri="{FF2B5EF4-FFF2-40B4-BE49-F238E27FC236}">
                <a16:creationId xmlns:a16="http://schemas.microsoft.com/office/drawing/2014/main" id="{D8B15857-871C-5D48-AAFA-D9A4EF6A6981}"/>
              </a:ext>
            </a:extLst>
          </p:cNvPr>
          <p:cNvSpPr txBox="1">
            <a:spLocks noChangeArrowheads="1"/>
          </p:cNvSpPr>
          <p:nvPr/>
        </p:nvSpPr>
        <p:spPr bwMode="auto">
          <a:xfrm>
            <a:off x="412917" y="804874"/>
            <a:ext cx="1136616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3000" dirty="0">
                <a:solidFill>
                  <a:schemeClr val="bg1"/>
                </a:solidFill>
                <a:latin typeface="Comic Sans MS" panose="030F0702030302020204" pitchFamily="66" charset="0"/>
                <a:ea typeface="Microsoft YaHei" panose="020B0503020204020204" pitchFamily="34" charset="-122"/>
              </a:rPr>
              <a:t>Get ready for reading –</a:t>
            </a:r>
            <a:br>
              <a:rPr lang="en-GB" altLang="en-US" sz="3000" dirty="0">
                <a:solidFill>
                  <a:schemeClr val="bg1"/>
                </a:solidFill>
                <a:latin typeface="Comic Sans MS" panose="030F0702030302020204" pitchFamily="66" charset="0"/>
                <a:ea typeface="Microsoft YaHei" panose="020B0503020204020204" pitchFamily="34" charset="-122"/>
              </a:rPr>
            </a:br>
            <a:r>
              <a:rPr lang="en-GB" altLang="en-US" sz="3000" dirty="0">
                <a:solidFill>
                  <a:schemeClr val="bg1"/>
                </a:solidFill>
                <a:latin typeface="Comic Sans MS" panose="030F0702030302020204" pitchFamily="66" charset="0"/>
                <a:ea typeface="Microsoft YaHei" panose="020B0503020204020204" pitchFamily="34" charset="-122"/>
              </a:rPr>
              <a:t>what do you know?</a:t>
            </a:r>
          </a:p>
        </p:txBody>
      </p:sp>
      <p:sp>
        <p:nvSpPr>
          <p:cNvPr id="24" name="Text Box 13">
            <a:extLst>
              <a:ext uri="{FF2B5EF4-FFF2-40B4-BE49-F238E27FC236}">
                <a16:creationId xmlns:a16="http://schemas.microsoft.com/office/drawing/2014/main" id="{2F013C04-3640-204C-805E-A4BD34C19285}"/>
              </a:ext>
            </a:extLst>
          </p:cNvPr>
          <p:cNvSpPr txBox="1">
            <a:spLocks noChangeArrowheads="1"/>
          </p:cNvSpPr>
          <p:nvPr/>
        </p:nvSpPr>
        <p:spPr bwMode="auto">
          <a:xfrm>
            <a:off x="1186048" y="2974507"/>
            <a:ext cx="4517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chemeClr val="bg1"/>
                </a:solidFill>
                <a:latin typeface="Comic Sans MS" panose="030F0702030302020204" pitchFamily="66" charset="0"/>
              </a:rPr>
              <a:t>What do you know about the </a:t>
            </a:r>
            <a:r>
              <a:rPr lang="en-GB" altLang="en-US" sz="2000" b="1" dirty="0">
                <a:solidFill>
                  <a:schemeClr val="bg1"/>
                </a:solidFill>
                <a:latin typeface="Comic Sans MS" panose="030F0702030302020204" pitchFamily="66" charset="0"/>
              </a:rPr>
              <a:t>Earth</a:t>
            </a:r>
            <a:r>
              <a:rPr lang="en-GB" altLang="en-US" sz="2000" dirty="0">
                <a:solidFill>
                  <a:schemeClr val="bg1"/>
                </a:solidFill>
                <a:latin typeface="Comic Sans MS" panose="030F0702030302020204" pitchFamily="66" charset="0"/>
              </a:rPr>
              <a:t>?</a:t>
            </a:r>
          </a:p>
        </p:txBody>
      </p:sp>
      <p:sp>
        <p:nvSpPr>
          <p:cNvPr id="25" name="Text Box 14">
            <a:extLst>
              <a:ext uri="{FF2B5EF4-FFF2-40B4-BE49-F238E27FC236}">
                <a16:creationId xmlns:a16="http://schemas.microsoft.com/office/drawing/2014/main" id="{C0BF4021-7C1F-ED46-941D-F1A3D86D823D}"/>
              </a:ext>
            </a:extLst>
          </p:cNvPr>
          <p:cNvSpPr txBox="1">
            <a:spLocks noChangeArrowheads="1"/>
          </p:cNvSpPr>
          <p:nvPr/>
        </p:nvSpPr>
        <p:spPr bwMode="auto">
          <a:xfrm>
            <a:off x="1186048" y="4925889"/>
            <a:ext cx="49638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chemeClr val="bg1"/>
                </a:solidFill>
                <a:latin typeface="Comic Sans MS" panose="030F0702030302020204" pitchFamily="66" charset="0"/>
              </a:rPr>
              <a:t>What do you know about the </a:t>
            </a:r>
            <a:r>
              <a:rPr lang="en-GB" altLang="en-US" sz="2000" b="1" dirty="0">
                <a:solidFill>
                  <a:schemeClr val="bg1"/>
                </a:solidFill>
                <a:latin typeface="Comic Sans MS" panose="030F0702030302020204" pitchFamily="66" charset="0"/>
              </a:rPr>
              <a:t>moon</a:t>
            </a:r>
            <a:r>
              <a:rPr lang="en-GB" altLang="en-US" sz="2000" dirty="0">
                <a:solidFill>
                  <a:schemeClr val="bg1"/>
                </a:solidFill>
                <a:latin typeface="Comic Sans MS" panose="030F0702030302020204" pitchFamily="66" charset="0"/>
              </a:rPr>
              <a:t>?</a:t>
            </a:r>
          </a:p>
        </p:txBody>
      </p:sp>
      <p:pic>
        <p:nvPicPr>
          <p:cNvPr id="26" name="Picture 8">
            <a:extLst>
              <a:ext uri="{FF2B5EF4-FFF2-40B4-BE49-F238E27FC236}">
                <a16:creationId xmlns:a16="http://schemas.microsoft.com/office/drawing/2014/main" id="{11E80791-E370-2B40-A65F-208F9E41E4F0}"/>
              </a:ext>
            </a:extLst>
          </p:cNvPr>
          <p:cNvPicPr>
            <a:picLocks noChangeAspect="1" noChangeArrowheads="1" noCrop="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96000" y="2217901"/>
            <a:ext cx="1943100" cy="19431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a:extLst>
              <a:ext uri="{FF2B5EF4-FFF2-40B4-BE49-F238E27FC236}">
                <a16:creationId xmlns:a16="http://schemas.microsoft.com/office/drawing/2014/main" id="{C266C32C-07BA-4F4C-8671-C62F9D897174}"/>
              </a:ext>
            </a:extLst>
          </p:cNvPr>
          <p:cNvPicPr>
            <a:picLocks noChangeAspect="1" noChangeArrowheads="1" noCrop="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591300" y="469691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14">
            <a:extLst>
              <a:ext uri="{FF2B5EF4-FFF2-40B4-BE49-F238E27FC236}">
                <a16:creationId xmlns:a16="http://schemas.microsoft.com/office/drawing/2014/main" id="{0CA6EA88-CA7F-6B4D-AF9B-8D7BED99B03D}"/>
              </a:ext>
            </a:extLst>
          </p:cNvPr>
          <p:cNvSpPr txBox="1">
            <a:spLocks noChangeArrowheads="1"/>
          </p:cNvSpPr>
          <p:nvPr/>
        </p:nvSpPr>
        <p:spPr bwMode="auto">
          <a:xfrm>
            <a:off x="337581" y="6520936"/>
            <a:ext cx="63923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000" dirty="0">
                <a:solidFill>
                  <a:schemeClr val="bg1"/>
                </a:solidFill>
                <a:latin typeface="Comic Sans MS" panose="030F0702030302020204" pitchFamily="66" charset="0"/>
              </a:rPr>
              <a:t>Earth image GIF by Ted </a:t>
            </a:r>
            <a:r>
              <a:rPr lang="en-GB" altLang="en-US" sz="1000" dirty="0" err="1">
                <a:solidFill>
                  <a:schemeClr val="bg1"/>
                </a:solidFill>
                <a:latin typeface="Comic Sans MS" panose="030F0702030302020204" pitchFamily="66" charset="0"/>
              </a:rPr>
              <a:t>Erski</a:t>
            </a:r>
            <a:r>
              <a:rPr lang="en-GB" altLang="en-US" sz="1000" dirty="0">
                <a:solidFill>
                  <a:schemeClr val="bg1"/>
                </a:solidFill>
                <a:latin typeface="Comic Sans MS" panose="030F0702030302020204" pitchFamily="66" charset="0"/>
              </a:rPr>
              <a:t> from </a:t>
            </a:r>
            <a:r>
              <a:rPr lang="en-GB" altLang="en-US" sz="1000" dirty="0" err="1">
                <a:solidFill>
                  <a:schemeClr val="bg1"/>
                </a:solidFill>
                <a:latin typeface="Comic Sans MS" panose="030F0702030302020204" pitchFamily="66" charset="0"/>
              </a:rPr>
              <a:t>Pixabay</a:t>
            </a:r>
            <a:r>
              <a:rPr lang="en-GB" altLang="en-US" sz="1000" dirty="0">
                <a:solidFill>
                  <a:schemeClr val="bg1"/>
                </a:solidFill>
                <a:latin typeface="Comic Sans MS" panose="030F0702030302020204" pitchFamily="66" charset="0"/>
              </a:rPr>
              <a:t>. Moon image GIF by </a:t>
            </a:r>
            <a:r>
              <a:rPr lang="en-GB" altLang="en-US" sz="1000" dirty="0" err="1">
                <a:solidFill>
                  <a:schemeClr val="bg1"/>
                </a:solidFill>
                <a:latin typeface="Comic Sans MS" panose="030F0702030302020204" pitchFamily="66" charset="0"/>
              </a:rPr>
              <a:t>Ano</a:t>
            </a:r>
            <a:r>
              <a:rPr lang="en-GB" altLang="en-US" sz="1000" dirty="0">
                <a:solidFill>
                  <a:schemeClr val="bg1"/>
                </a:solidFill>
                <a:latin typeface="Comic Sans MS" panose="030F0702030302020204" pitchFamily="66" charset="0"/>
              </a:rPr>
              <a:t> </a:t>
            </a:r>
            <a:r>
              <a:rPr lang="en-GB" altLang="en-US" sz="1000" dirty="0" err="1">
                <a:solidFill>
                  <a:schemeClr val="bg1"/>
                </a:solidFill>
                <a:latin typeface="Comic Sans MS" panose="030F0702030302020204" pitchFamily="66" charset="0"/>
              </a:rPr>
              <a:t>Nymus</a:t>
            </a:r>
            <a:r>
              <a:rPr lang="en-GB" altLang="en-US" sz="1000" dirty="0">
                <a:solidFill>
                  <a:schemeClr val="bg1"/>
                </a:solidFill>
                <a:latin typeface="Comic Sans MS" panose="030F0702030302020204" pitchFamily="66" charset="0"/>
              </a:rPr>
              <a:t> from </a:t>
            </a:r>
            <a:r>
              <a:rPr lang="en-GB" altLang="en-US" sz="1000" dirty="0" err="1">
                <a:solidFill>
                  <a:schemeClr val="bg1"/>
                </a:solidFill>
                <a:latin typeface="Comic Sans MS" panose="030F0702030302020204" pitchFamily="66" charset="0"/>
              </a:rPr>
              <a:t>Pixabay</a:t>
            </a:r>
            <a:r>
              <a:rPr lang="en-GB" altLang="en-US" sz="1000" dirty="0">
                <a:solidFill>
                  <a:schemeClr val="bg1"/>
                </a:solidFill>
                <a:latin typeface="Comic Sans MS" panose="030F0702030302020204" pitchFamily="66" charset="0"/>
              </a:rPr>
              <a:t>.</a:t>
            </a:r>
          </a:p>
        </p:txBody>
      </p:sp>
    </p:spTree>
    <p:extLst>
      <p:ext uri="{BB962C8B-B14F-4D97-AF65-F5344CB8AC3E}">
        <p14:creationId xmlns:p14="http://schemas.microsoft.com/office/powerpoint/2010/main" val="203951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close up of a planet&#10;&#10;Description automatically generated with low confidence">
            <a:extLst>
              <a:ext uri="{FF2B5EF4-FFF2-40B4-BE49-F238E27FC236}">
                <a16:creationId xmlns:a16="http://schemas.microsoft.com/office/drawing/2014/main" id="{0CE6D2FF-F7F3-6640-9C89-602F7E38CFC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39808"/>
          <a:stretch/>
        </p:blipFill>
        <p:spPr>
          <a:xfrm rot="10800000">
            <a:off x="7293591" y="384175"/>
            <a:ext cx="4485493" cy="6078634"/>
          </a:xfrm>
          <a:custGeom>
            <a:avLst/>
            <a:gdLst>
              <a:gd name="connsiteX0" fmla="*/ 4485493 w 4485493"/>
              <a:gd name="connsiteY0" fmla="*/ 6078634 h 6078634"/>
              <a:gd name="connsiteX1" fmla="*/ 0 w 4485493"/>
              <a:gd name="connsiteY1" fmla="*/ 6078634 h 6078634"/>
              <a:gd name="connsiteX2" fmla="*/ 0 w 4485493"/>
              <a:gd name="connsiteY2" fmla="*/ 1013126 h 6078634"/>
              <a:gd name="connsiteX3" fmla="*/ 1013126 w 4485493"/>
              <a:gd name="connsiteY3" fmla="*/ 0 h 6078634"/>
              <a:gd name="connsiteX4" fmla="*/ 4485493 w 4485493"/>
              <a:gd name="connsiteY4" fmla="*/ 0 h 6078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5493" h="6078634">
                <a:moveTo>
                  <a:pt x="4485493" y="6078634"/>
                </a:moveTo>
                <a:lnTo>
                  <a:pt x="0" y="6078634"/>
                </a:lnTo>
                <a:lnTo>
                  <a:pt x="0" y="1013126"/>
                </a:lnTo>
                <a:cubicBezTo>
                  <a:pt x="0" y="453592"/>
                  <a:pt x="453592" y="0"/>
                  <a:pt x="1013126" y="0"/>
                </a:cubicBezTo>
                <a:lnTo>
                  <a:pt x="4485493" y="0"/>
                </a:lnTo>
                <a:close/>
              </a:path>
            </a:pathLst>
          </a:custGeom>
        </p:spPr>
      </p:pic>
      <p:sp>
        <p:nvSpPr>
          <p:cNvPr id="23" name="Text Box 4">
            <a:extLst>
              <a:ext uri="{FF2B5EF4-FFF2-40B4-BE49-F238E27FC236}">
                <a16:creationId xmlns:a16="http://schemas.microsoft.com/office/drawing/2014/main" id="{D8B15857-871C-5D48-AAFA-D9A4EF6A6981}"/>
              </a:ext>
            </a:extLst>
          </p:cNvPr>
          <p:cNvSpPr txBox="1">
            <a:spLocks noChangeArrowheads="1"/>
          </p:cNvSpPr>
          <p:nvPr/>
        </p:nvSpPr>
        <p:spPr bwMode="auto">
          <a:xfrm>
            <a:off x="5735420" y="1026041"/>
            <a:ext cx="390214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sz="2200" dirty="0">
                <a:solidFill>
                  <a:schemeClr val="bg1"/>
                </a:solidFill>
                <a:latin typeface="Comic Sans MS" panose="030F0702030302020204" pitchFamily="66" charset="0"/>
              </a:rPr>
              <a:t>The sun is about 110 times</a:t>
            </a:r>
          </a:p>
          <a:p>
            <a:r>
              <a:rPr lang="en-GB" altLang="en-US" sz="2200" dirty="0">
                <a:solidFill>
                  <a:schemeClr val="bg1"/>
                </a:solidFill>
                <a:latin typeface="Comic Sans MS" panose="030F0702030302020204" pitchFamily="66" charset="0"/>
              </a:rPr>
              <a:t>bigger than the Earth.</a:t>
            </a:r>
            <a:endParaRPr lang="en-US" altLang="en-US" sz="2200" dirty="0">
              <a:solidFill>
                <a:schemeClr val="bg1"/>
              </a:solidFill>
              <a:latin typeface="Comic Sans MS" panose="030F0702030302020204" pitchFamily="66" charset="0"/>
            </a:endParaRPr>
          </a:p>
        </p:txBody>
      </p:sp>
      <p:sp>
        <p:nvSpPr>
          <p:cNvPr id="24" name="Text Box 13">
            <a:extLst>
              <a:ext uri="{FF2B5EF4-FFF2-40B4-BE49-F238E27FC236}">
                <a16:creationId xmlns:a16="http://schemas.microsoft.com/office/drawing/2014/main" id="{2F013C04-3640-204C-805E-A4BD34C19285}"/>
              </a:ext>
            </a:extLst>
          </p:cNvPr>
          <p:cNvSpPr txBox="1">
            <a:spLocks noChangeArrowheads="1"/>
          </p:cNvSpPr>
          <p:nvPr/>
        </p:nvSpPr>
        <p:spPr bwMode="auto">
          <a:xfrm>
            <a:off x="2202889" y="2074980"/>
            <a:ext cx="116996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chemeClr val="bg1"/>
                </a:solidFill>
                <a:latin typeface="Comic Sans MS" panose="030F0702030302020204" pitchFamily="66" charset="0"/>
              </a:rPr>
              <a:t>Earth</a:t>
            </a:r>
            <a:endParaRPr lang="en-GB" altLang="en-US" sz="2200" dirty="0">
              <a:solidFill>
                <a:schemeClr val="bg1"/>
              </a:solidFill>
              <a:latin typeface="Comic Sans MS" panose="030F0702030302020204" pitchFamily="66" charset="0"/>
            </a:endParaRPr>
          </a:p>
        </p:txBody>
      </p:sp>
      <p:pic>
        <p:nvPicPr>
          <p:cNvPr id="26" name="Picture 8">
            <a:extLst>
              <a:ext uri="{FF2B5EF4-FFF2-40B4-BE49-F238E27FC236}">
                <a16:creationId xmlns:a16="http://schemas.microsoft.com/office/drawing/2014/main" id="{11E80791-E370-2B40-A65F-208F9E41E4F0}"/>
              </a:ext>
            </a:extLst>
          </p:cNvPr>
          <p:cNvPicPr>
            <a:picLocks noChangeAspect="1" noChangeArrowheads="1" noCrop="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16323" y="2620262"/>
            <a:ext cx="1943100" cy="19431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a:extLst>
              <a:ext uri="{FF2B5EF4-FFF2-40B4-BE49-F238E27FC236}">
                <a16:creationId xmlns:a16="http://schemas.microsoft.com/office/drawing/2014/main" id="{C266C32C-07BA-4F4C-8671-C62F9D897174}"/>
              </a:ext>
            </a:extLst>
          </p:cNvPr>
          <p:cNvPicPr>
            <a:picLocks noChangeAspect="1" noChangeArrowheads="1" noCrop="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504277" y="3115562"/>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2">
            <a:extLst>
              <a:ext uri="{FF2B5EF4-FFF2-40B4-BE49-F238E27FC236}">
                <a16:creationId xmlns:a16="http://schemas.microsoft.com/office/drawing/2014/main" id="{32D30CCD-667C-A44B-9182-1A48AED2E36D}"/>
              </a:ext>
            </a:extLst>
          </p:cNvPr>
          <p:cNvSpPr txBox="1">
            <a:spLocks noChangeArrowheads="1"/>
          </p:cNvSpPr>
          <p:nvPr/>
        </p:nvSpPr>
        <p:spPr bwMode="auto">
          <a:xfrm>
            <a:off x="985136" y="4924869"/>
            <a:ext cx="580479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1000"/>
              </a:spcBef>
            </a:pPr>
            <a:r>
              <a:rPr lang="en-GB" altLang="en-US" sz="2200" dirty="0">
                <a:solidFill>
                  <a:schemeClr val="bg1"/>
                </a:solidFill>
                <a:latin typeface="Comic Sans MS" panose="030F0702030302020204" pitchFamily="66" charset="0"/>
              </a:rPr>
              <a:t>The </a:t>
            </a:r>
            <a:r>
              <a:rPr lang="en-GB" altLang="en-US" sz="2200" b="1" dirty="0">
                <a:solidFill>
                  <a:schemeClr val="bg1"/>
                </a:solidFill>
                <a:latin typeface="Comic Sans MS" panose="030F0702030302020204" pitchFamily="66" charset="0"/>
              </a:rPr>
              <a:t>moon</a:t>
            </a:r>
            <a:r>
              <a:rPr lang="en-GB" altLang="en-US" sz="2200" dirty="0">
                <a:solidFill>
                  <a:schemeClr val="bg1"/>
                </a:solidFill>
                <a:latin typeface="Comic Sans MS" panose="030F0702030302020204" pitchFamily="66" charset="0"/>
              </a:rPr>
              <a:t> is about ¼ the size of the </a:t>
            </a:r>
            <a:r>
              <a:rPr lang="en-GB" altLang="en-US" sz="2200" b="1" dirty="0">
                <a:solidFill>
                  <a:schemeClr val="bg1"/>
                </a:solidFill>
                <a:latin typeface="Comic Sans MS" panose="030F0702030302020204" pitchFamily="66" charset="0"/>
              </a:rPr>
              <a:t>Earth</a:t>
            </a:r>
            <a:r>
              <a:rPr lang="en-GB" altLang="en-US" sz="2200" dirty="0">
                <a:solidFill>
                  <a:schemeClr val="bg1"/>
                </a:solidFill>
                <a:latin typeface="Comic Sans MS" panose="030F0702030302020204" pitchFamily="66" charset="0"/>
              </a:rPr>
              <a:t>.</a:t>
            </a:r>
          </a:p>
        </p:txBody>
      </p:sp>
      <p:sp>
        <p:nvSpPr>
          <p:cNvPr id="10" name="Text Box 20">
            <a:extLst>
              <a:ext uri="{FF2B5EF4-FFF2-40B4-BE49-F238E27FC236}">
                <a16:creationId xmlns:a16="http://schemas.microsoft.com/office/drawing/2014/main" id="{5E6E1268-E59E-214A-B0B1-9B4AFD78C9D5}"/>
              </a:ext>
            </a:extLst>
          </p:cNvPr>
          <p:cNvSpPr txBox="1">
            <a:spLocks noChangeArrowheads="1"/>
          </p:cNvSpPr>
          <p:nvPr/>
        </p:nvSpPr>
        <p:spPr bwMode="auto">
          <a:xfrm>
            <a:off x="985136" y="1345626"/>
            <a:ext cx="36054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GB" altLang="en-US" sz="2200" dirty="0">
                <a:solidFill>
                  <a:schemeClr val="bg1"/>
                </a:solidFill>
                <a:latin typeface="Comic Sans MS" panose="030F0702030302020204" pitchFamily="66" charset="0"/>
              </a:rPr>
              <a:t>The </a:t>
            </a:r>
            <a:r>
              <a:rPr lang="en-GB" altLang="en-US" sz="2200" b="1" dirty="0">
                <a:solidFill>
                  <a:schemeClr val="bg1"/>
                </a:solidFill>
                <a:latin typeface="Comic Sans MS" panose="030F0702030302020204" pitchFamily="66" charset="0"/>
              </a:rPr>
              <a:t>earth</a:t>
            </a:r>
            <a:r>
              <a:rPr lang="en-GB" altLang="en-US" sz="2200" dirty="0">
                <a:solidFill>
                  <a:schemeClr val="bg1"/>
                </a:solidFill>
                <a:latin typeface="Comic Sans MS" panose="030F0702030302020204" pitchFamily="66" charset="0"/>
              </a:rPr>
              <a:t> orbits the </a:t>
            </a:r>
            <a:r>
              <a:rPr lang="en-GB" altLang="en-US" sz="2200" b="1" dirty="0">
                <a:solidFill>
                  <a:schemeClr val="bg1"/>
                </a:solidFill>
                <a:latin typeface="Comic Sans MS" panose="030F0702030302020204" pitchFamily="66" charset="0"/>
              </a:rPr>
              <a:t>sun</a:t>
            </a:r>
            <a:r>
              <a:rPr lang="en-GB" altLang="en-US" sz="2200" dirty="0">
                <a:solidFill>
                  <a:schemeClr val="bg1"/>
                </a:solidFill>
                <a:latin typeface="Comic Sans MS" panose="030F0702030302020204" pitchFamily="66" charset="0"/>
              </a:rPr>
              <a:t>. </a:t>
            </a:r>
            <a:endParaRPr lang="en-US" altLang="en-US" sz="2200" dirty="0">
              <a:solidFill>
                <a:schemeClr val="bg1"/>
              </a:solidFill>
              <a:latin typeface="Comic Sans MS" panose="030F0702030302020204" pitchFamily="66" charset="0"/>
            </a:endParaRPr>
          </a:p>
        </p:txBody>
      </p:sp>
      <p:sp>
        <p:nvSpPr>
          <p:cNvPr id="11" name="Text Box 13">
            <a:extLst>
              <a:ext uri="{FF2B5EF4-FFF2-40B4-BE49-F238E27FC236}">
                <a16:creationId xmlns:a16="http://schemas.microsoft.com/office/drawing/2014/main" id="{2C976E73-318C-6744-8A0C-9C8D6D01DCD5}"/>
              </a:ext>
            </a:extLst>
          </p:cNvPr>
          <p:cNvSpPr txBox="1">
            <a:spLocks noChangeArrowheads="1"/>
          </p:cNvSpPr>
          <p:nvPr/>
        </p:nvSpPr>
        <p:spPr bwMode="auto">
          <a:xfrm>
            <a:off x="5395543" y="2074980"/>
            <a:ext cx="116996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chemeClr val="bg1"/>
                </a:solidFill>
                <a:latin typeface="Comic Sans MS" panose="030F0702030302020204" pitchFamily="66" charset="0"/>
              </a:rPr>
              <a:t>Moon</a:t>
            </a:r>
            <a:endParaRPr lang="en-GB" altLang="en-US" sz="2200" dirty="0">
              <a:solidFill>
                <a:schemeClr val="bg1"/>
              </a:solidFill>
              <a:latin typeface="Comic Sans MS" panose="030F0702030302020204" pitchFamily="66" charset="0"/>
            </a:endParaRPr>
          </a:p>
        </p:txBody>
      </p:sp>
      <p:sp>
        <p:nvSpPr>
          <p:cNvPr id="13" name="Text Box 13">
            <a:extLst>
              <a:ext uri="{FF2B5EF4-FFF2-40B4-BE49-F238E27FC236}">
                <a16:creationId xmlns:a16="http://schemas.microsoft.com/office/drawing/2014/main" id="{22F2F654-6838-F340-829F-B63A5E8A596E}"/>
              </a:ext>
            </a:extLst>
          </p:cNvPr>
          <p:cNvSpPr txBox="1">
            <a:spLocks noChangeArrowheads="1"/>
          </p:cNvSpPr>
          <p:nvPr/>
        </p:nvSpPr>
        <p:spPr bwMode="auto">
          <a:xfrm>
            <a:off x="7829558" y="2074980"/>
            <a:ext cx="116996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chemeClr val="bg1"/>
                </a:solidFill>
                <a:latin typeface="Comic Sans MS" panose="030F0702030302020204" pitchFamily="66" charset="0"/>
              </a:rPr>
              <a:t>Sun</a:t>
            </a:r>
            <a:endParaRPr lang="en-GB" altLang="en-US" sz="2200" dirty="0">
              <a:solidFill>
                <a:schemeClr val="bg1"/>
              </a:solidFill>
              <a:latin typeface="Comic Sans MS" panose="030F0702030302020204" pitchFamily="66" charset="0"/>
            </a:endParaRPr>
          </a:p>
        </p:txBody>
      </p:sp>
      <p:sp>
        <p:nvSpPr>
          <p:cNvPr id="16" name="Text Box 14">
            <a:extLst>
              <a:ext uri="{FF2B5EF4-FFF2-40B4-BE49-F238E27FC236}">
                <a16:creationId xmlns:a16="http://schemas.microsoft.com/office/drawing/2014/main" id="{C6FFAE41-306B-7E40-9E24-3773C57F60C2}"/>
              </a:ext>
            </a:extLst>
          </p:cNvPr>
          <p:cNvSpPr txBox="1">
            <a:spLocks noChangeArrowheads="1"/>
          </p:cNvSpPr>
          <p:nvPr/>
        </p:nvSpPr>
        <p:spPr bwMode="auto">
          <a:xfrm>
            <a:off x="337581" y="6520936"/>
            <a:ext cx="63923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000" dirty="0">
                <a:solidFill>
                  <a:schemeClr val="bg1"/>
                </a:solidFill>
                <a:latin typeface="Comic Sans MS" panose="030F0702030302020204" pitchFamily="66" charset="0"/>
              </a:rPr>
              <a:t>Earth image GIF by Ted </a:t>
            </a:r>
            <a:r>
              <a:rPr lang="en-GB" altLang="en-US" sz="1000" dirty="0" err="1">
                <a:solidFill>
                  <a:schemeClr val="bg1"/>
                </a:solidFill>
                <a:latin typeface="Comic Sans MS" panose="030F0702030302020204" pitchFamily="66" charset="0"/>
              </a:rPr>
              <a:t>Erski</a:t>
            </a:r>
            <a:r>
              <a:rPr lang="en-GB" altLang="en-US" sz="1000" dirty="0">
                <a:solidFill>
                  <a:schemeClr val="bg1"/>
                </a:solidFill>
                <a:latin typeface="Comic Sans MS" panose="030F0702030302020204" pitchFamily="66" charset="0"/>
              </a:rPr>
              <a:t> from </a:t>
            </a:r>
            <a:r>
              <a:rPr lang="en-GB" altLang="en-US" sz="1000" dirty="0" err="1">
                <a:solidFill>
                  <a:schemeClr val="bg1"/>
                </a:solidFill>
                <a:latin typeface="Comic Sans MS" panose="030F0702030302020204" pitchFamily="66" charset="0"/>
              </a:rPr>
              <a:t>Pixabay</a:t>
            </a:r>
            <a:r>
              <a:rPr lang="en-GB" altLang="en-US" sz="1000" dirty="0">
                <a:solidFill>
                  <a:schemeClr val="bg1"/>
                </a:solidFill>
                <a:latin typeface="Comic Sans MS" panose="030F0702030302020204" pitchFamily="66" charset="0"/>
              </a:rPr>
              <a:t>. Moon image GIF by </a:t>
            </a:r>
            <a:r>
              <a:rPr lang="en-GB" altLang="en-US" sz="1000" dirty="0" err="1">
                <a:solidFill>
                  <a:schemeClr val="bg1"/>
                </a:solidFill>
                <a:latin typeface="Comic Sans MS" panose="030F0702030302020204" pitchFamily="66" charset="0"/>
              </a:rPr>
              <a:t>Ano</a:t>
            </a:r>
            <a:r>
              <a:rPr lang="en-GB" altLang="en-US" sz="1000" dirty="0">
                <a:solidFill>
                  <a:schemeClr val="bg1"/>
                </a:solidFill>
                <a:latin typeface="Comic Sans MS" panose="030F0702030302020204" pitchFamily="66" charset="0"/>
              </a:rPr>
              <a:t> </a:t>
            </a:r>
            <a:r>
              <a:rPr lang="en-GB" altLang="en-US" sz="1000" dirty="0" err="1">
                <a:solidFill>
                  <a:schemeClr val="bg1"/>
                </a:solidFill>
                <a:latin typeface="Comic Sans MS" panose="030F0702030302020204" pitchFamily="66" charset="0"/>
              </a:rPr>
              <a:t>Nymus</a:t>
            </a:r>
            <a:r>
              <a:rPr lang="en-GB" altLang="en-US" sz="1000" dirty="0">
                <a:solidFill>
                  <a:schemeClr val="bg1"/>
                </a:solidFill>
                <a:latin typeface="Comic Sans MS" panose="030F0702030302020204" pitchFamily="66" charset="0"/>
              </a:rPr>
              <a:t> from </a:t>
            </a:r>
            <a:r>
              <a:rPr lang="en-GB" altLang="en-US" sz="1000" dirty="0" err="1">
                <a:solidFill>
                  <a:schemeClr val="bg1"/>
                </a:solidFill>
                <a:latin typeface="Comic Sans MS" panose="030F0702030302020204" pitchFamily="66" charset="0"/>
              </a:rPr>
              <a:t>Pixabay</a:t>
            </a:r>
            <a:r>
              <a:rPr lang="en-GB" altLang="en-US" sz="1000" dirty="0">
                <a:solidFill>
                  <a:schemeClr val="bg1"/>
                </a:solidFill>
                <a:latin typeface="Comic Sans MS" panose="030F0702030302020204" pitchFamily="66" charset="0"/>
              </a:rPr>
              <a:t>.</a:t>
            </a:r>
          </a:p>
        </p:txBody>
      </p:sp>
      <p:sp>
        <p:nvSpPr>
          <p:cNvPr id="12" name="Text Box 12">
            <a:extLst>
              <a:ext uri="{FF2B5EF4-FFF2-40B4-BE49-F238E27FC236}">
                <a16:creationId xmlns:a16="http://schemas.microsoft.com/office/drawing/2014/main" id="{D037EB71-D073-1942-8F41-33DB9D6B715D}"/>
              </a:ext>
            </a:extLst>
          </p:cNvPr>
          <p:cNvSpPr txBox="1">
            <a:spLocks noChangeArrowheads="1"/>
          </p:cNvSpPr>
          <p:nvPr/>
        </p:nvSpPr>
        <p:spPr bwMode="auto">
          <a:xfrm>
            <a:off x="985136" y="5512374"/>
            <a:ext cx="386035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1000"/>
              </a:spcBef>
            </a:pPr>
            <a:r>
              <a:rPr lang="en-GB" altLang="en-US" sz="2200" dirty="0">
                <a:solidFill>
                  <a:schemeClr val="bg1"/>
                </a:solidFill>
                <a:latin typeface="Comic Sans MS" panose="030F0702030302020204" pitchFamily="66" charset="0"/>
              </a:rPr>
              <a:t>The </a:t>
            </a:r>
            <a:r>
              <a:rPr lang="en-GB" altLang="en-US" sz="2200" b="1" dirty="0">
                <a:solidFill>
                  <a:schemeClr val="bg1"/>
                </a:solidFill>
                <a:latin typeface="Comic Sans MS" panose="030F0702030302020204" pitchFamily="66" charset="0"/>
              </a:rPr>
              <a:t>moon</a:t>
            </a:r>
            <a:r>
              <a:rPr lang="en-GB" altLang="en-US" sz="2200" dirty="0">
                <a:solidFill>
                  <a:schemeClr val="bg1"/>
                </a:solidFill>
                <a:latin typeface="Comic Sans MS" panose="030F0702030302020204" pitchFamily="66" charset="0"/>
              </a:rPr>
              <a:t> orbits the </a:t>
            </a:r>
            <a:r>
              <a:rPr lang="en-GB" altLang="en-US" sz="2200" b="1" dirty="0">
                <a:solidFill>
                  <a:schemeClr val="bg1"/>
                </a:solidFill>
                <a:latin typeface="Comic Sans MS" panose="030F0702030302020204" pitchFamily="66" charset="0"/>
              </a:rPr>
              <a:t>Earth</a:t>
            </a:r>
            <a:r>
              <a:rPr lang="en-GB" altLang="en-US" sz="2200" dirty="0">
                <a:solidFill>
                  <a:schemeClr val="bg1"/>
                </a:solidFill>
                <a:latin typeface="Comic Sans MS" panose="030F0702030302020204" pitchFamily="66" charset="0"/>
              </a:rPr>
              <a:t>. </a:t>
            </a:r>
            <a:endParaRPr lang="en-US" altLang="en-US" sz="2200" dirty="0">
              <a:solidFill>
                <a:schemeClr val="bg1"/>
              </a:solidFill>
              <a:latin typeface="Comic Sans MS" panose="030F0702030302020204" pitchFamily="66" charset="0"/>
            </a:endParaRPr>
          </a:p>
          <a:p>
            <a:endParaRPr lang="en-US" altLang="en-US" sz="2200"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1641206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4" grpId="1"/>
      <p:bldP spid="8" grpId="0"/>
      <p:bldP spid="8" grpId="1"/>
      <p:bldP spid="10" grpId="0"/>
      <p:bldP spid="10" grpId="1"/>
      <p:bldP spid="11" grpId="0"/>
      <p:bldP spid="11" grpId="1"/>
      <p:bldP spid="13" grpId="0"/>
      <p:bldP spid="13" grpId="1"/>
      <p:bldP spid="16" grpId="0"/>
      <p:bldP spid="12" grpId="0"/>
      <p:bldP spid="1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2">
            <a:extLst>
              <a:ext uri="{FF2B5EF4-FFF2-40B4-BE49-F238E27FC236}">
                <a16:creationId xmlns:a16="http://schemas.microsoft.com/office/drawing/2014/main" id="{506C9A5F-B088-1347-A2AA-BD5AD8913914}"/>
              </a:ext>
            </a:extLst>
          </p:cNvPr>
          <p:cNvSpPr txBox="1">
            <a:spLocks/>
          </p:cNvSpPr>
          <p:nvPr/>
        </p:nvSpPr>
        <p:spPr>
          <a:xfrm>
            <a:off x="932514" y="928171"/>
            <a:ext cx="9623905"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50000"/>
              </a:spcBef>
              <a:buNone/>
            </a:pPr>
            <a:r>
              <a:rPr lang="en-GB" altLang="en-US" sz="2000" b="1" dirty="0">
                <a:solidFill>
                  <a:srgbClr val="0070C0"/>
                </a:solidFill>
                <a:latin typeface="Comic Sans MS" panose="030F0702030302020204" pitchFamily="66" charset="0"/>
              </a:rPr>
              <a:t>About the Earth, sun and moon…</a:t>
            </a:r>
          </a:p>
        </p:txBody>
      </p:sp>
      <p:sp>
        <p:nvSpPr>
          <p:cNvPr id="16" name="Text Box 25">
            <a:extLst>
              <a:ext uri="{FF2B5EF4-FFF2-40B4-BE49-F238E27FC236}">
                <a16:creationId xmlns:a16="http://schemas.microsoft.com/office/drawing/2014/main" id="{785F9506-022A-F747-A0A1-EA3B37E53626}"/>
              </a:ext>
            </a:extLst>
          </p:cNvPr>
          <p:cNvSpPr txBox="1">
            <a:spLocks noChangeArrowheads="1"/>
          </p:cNvSpPr>
          <p:nvPr/>
        </p:nvSpPr>
        <p:spPr bwMode="auto">
          <a:xfrm>
            <a:off x="932514" y="5447707"/>
            <a:ext cx="10386650" cy="1155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r>
              <a:rPr lang="en-GB" altLang="en-US" sz="1700" dirty="0">
                <a:solidFill>
                  <a:srgbClr val="414042"/>
                </a:solidFill>
                <a:latin typeface="Comic Sans MS" panose="030F0902030302020204" pitchFamily="66" charset="0"/>
              </a:rPr>
              <a:t>Use this KWL grid to record what you already know and ask questions. </a:t>
            </a:r>
          </a:p>
          <a:p>
            <a:r>
              <a:rPr lang="en-GB" altLang="en-US" sz="1700" dirty="0">
                <a:solidFill>
                  <a:srgbClr val="414042"/>
                </a:solidFill>
                <a:latin typeface="Comic Sans MS" panose="030F0902030302020204" pitchFamily="66" charset="0"/>
              </a:rPr>
              <a:t>What would you like to find out about the earth, sun and moon? </a:t>
            </a:r>
          </a:p>
          <a:p>
            <a:r>
              <a:rPr lang="en-GB" altLang="en-US" sz="1700" dirty="0">
                <a:solidFill>
                  <a:srgbClr val="414042"/>
                </a:solidFill>
                <a:latin typeface="Comic Sans MS" panose="030F0902030302020204" pitchFamily="66" charset="0"/>
              </a:rPr>
              <a:t>Later, you can return to this grid and record in the last column what you have learnt. </a:t>
            </a:r>
          </a:p>
        </p:txBody>
      </p:sp>
      <p:graphicFrame>
        <p:nvGraphicFramePr>
          <p:cNvPr id="18" name="Group 31">
            <a:extLst>
              <a:ext uri="{FF2B5EF4-FFF2-40B4-BE49-F238E27FC236}">
                <a16:creationId xmlns:a16="http://schemas.microsoft.com/office/drawing/2014/main" id="{C6798291-32D4-3F4B-9E0C-F44169398E96}"/>
              </a:ext>
            </a:extLst>
          </p:cNvPr>
          <p:cNvGraphicFramePr>
            <a:graphicFrameLocks noGrp="1"/>
          </p:cNvGraphicFramePr>
          <p:nvPr>
            <p:extLst>
              <p:ext uri="{D42A27DB-BD31-4B8C-83A1-F6EECF244321}">
                <p14:modId xmlns:p14="http://schemas.microsoft.com/office/powerpoint/2010/main" val="470553796"/>
              </p:ext>
            </p:extLst>
          </p:nvPr>
        </p:nvGraphicFramePr>
        <p:xfrm>
          <a:off x="1043291" y="1409867"/>
          <a:ext cx="10105417" cy="3910148"/>
        </p:xfrm>
        <a:graphic>
          <a:graphicData uri="http://schemas.openxmlformats.org/drawingml/2006/table">
            <a:tbl>
              <a:tblPr/>
              <a:tblGrid>
                <a:gridCol w="3314519">
                  <a:extLst>
                    <a:ext uri="{9D8B030D-6E8A-4147-A177-3AD203B41FA5}">
                      <a16:colId xmlns:a16="http://schemas.microsoft.com/office/drawing/2014/main" val="408935604"/>
                    </a:ext>
                  </a:extLst>
                </a:gridCol>
                <a:gridCol w="3477718">
                  <a:extLst>
                    <a:ext uri="{9D8B030D-6E8A-4147-A177-3AD203B41FA5}">
                      <a16:colId xmlns:a16="http://schemas.microsoft.com/office/drawing/2014/main" val="3929678572"/>
                    </a:ext>
                  </a:extLst>
                </a:gridCol>
                <a:gridCol w="3313180">
                  <a:extLst>
                    <a:ext uri="{9D8B030D-6E8A-4147-A177-3AD203B41FA5}">
                      <a16:colId xmlns:a16="http://schemas.microsoft.com/office/drawing/2014/main" val="385193011"/>
                    </a:ext>
                  </a:extLst>
                </a:gridCol>
              </a:tblGrid>
              <a:tr h="1174490">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K</a:t>
                      </a: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W</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7200" b="0" i="0" u="none" strike="noStrike" cap="none" normalizeH="0" baseline="0" dirty="0">
                          <a:ln>
                            <a:noFill/>
                          </a:ln>
                          <a:solidFill>
                            <a:srgbClr val="EC7206"/>
                          </a:solidFill>
                          <a:effectLst/>
                          <a:latin typeface="Comic Sans MS" panose="030F0902030302020204" pitchFamily="66" charset="0"/>
                        </a:rPr>
                        <a:t>L</a:t>
                      </a: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0824687"/>
                  </a:ext>
                </a:extLst>
              </a:tr>
              <a:tr h="526433">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do you </a:t>
                      </a:r>
                      <a:r>
                        <a:rPr kumimoji="0" lang="en-GB" altLang="en-US" sz="2000" b="1" i="0" u="none" strike="noStrike" cap="none" normalizeH="0" baseline="0" dirty="0">
                          <a:ln>
                            <a:noFill/>
                          </a:ln>
                          <a:solidFill>
                            <a:srgbClr val="EC7206"/>
                          </a:solidFill>
                          <a:effectLst/>
                          <a:latin typeface="Comic Sans MS" panose="030F0902030302020204" pitchFamily="66" charset="0"/>
                        </a:rPr>
                        <a:t>k</a:t>
                      </a:r>
                      <a:r>
                        <a:rPr kumimoji="0" lang="en-GB" altLang="en-US" sz="2000" b="0" i="0" u="none" strike="noStrike" cap="none" normalizeH="0" baseline="0" dirty="0">
                          <a:ln>
                            <a:noFill/>
                          </a:ln>
                          <a:solidFill>
                            <a:srgbClr val="414042"/>
                          </a:solidFill>
                          <a:effectLst/>
                          <a:latin typeface="Comic Sans MS" panose="030F0902030302020204" pitchFamily="66" charset="0"/>
                        </a:rPr>
                        <a:t>now?</a:t>
                      </a: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do you </a:t>
                      </a:r>
                      <a:r>
                        <a:rPr kumimoji="0" lang="en-GB" altLang="en-US" sz="2000" b="1" i="0" u="none" strike="noStrike" cap="none" normalizeH="0" baseline="0" dirty="0">
                          <a:ln>
                            <a:noFill/>
                          </a:ln>
                          <a:solidFill>
                            <a:srgbClr val="EC7206"/>
                          </a:solidFill>
                          <a:effectLst/>
                          <a:latin typeface="Comic Sans MS" panose="030F0902030302020204" pitchFamily="66" charset="0"/>
                        </a:rPr>
                        <a:t>w</a:t>
                      </a:r>
                      <a:r>
                        <a:rPr kumimoji="0" lang="en-GB" altLang="en-US" sz="2000" b="0" i="0" u="none" strike="noStrike" cap="none" normalizeH="0" baseline="0" dirty="0">
                          <a:ln>
                            <a:noFill/>
                          </a:ln>
                          <a:solidFill>
                            <a:srgbClr val="414042"/>
                          </a:solidFill>
                          <a:effectLst/>
                          <a:latin typeface="Comic Sans MS" panose="030F0902030302020204" pitchFamily="66" charset="0"/>
                        </a:rPr>
                        <a:t>ant to know?</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rgbClr val="414042"/>
                          </a:solidFill>
                          <a:effectLst/>
                          <a:latin typeface="Comic Sans MS" panose="030F0902030302020204" pitchFamily="66" charset="0"/>
                        </a:rPr>
                        <a:t>What have you </a:t>
                      </a:r>
                      <a:r>
                        <a:rPr kumimoji="0" lang="en-GB" altLang="en-US" sz="2000" b="1" i="0" u="none" strike="noStrike" cap="none" normalizeH="0" baseline="0" dirty="0">
                          <a:ln>
                            <a:noFill/>
                          </a:ln>
                          <a:solidFill>
                            <a:srgbClr val="EC7206"/>
                          </a:solidFill>
                          <a:effectLst/>
                          <a:latin typeface="Comic Sans MS" panose="030F0902030302020204" pitchFamily="66" charset="0"/>
                        </a:rPr>
                        <a:t>l</a:t>
                      </a:r>
                      <a:r>
                        <a:rPr kumimoji="0" lang="en-GB" altLang="en-US" sz="2000" b="0" i="0" u="none" strike="noStrike" cap="none" normalizeH="0" baseline="0" dirty="0">
                          <a:ln>
                            <a:noFill/>
                          </a:ln>
                          <a:solidFill>
                            <a:srgbClr val="414042"/>
                          </a:solidFill>
                          <a:effectLst/>
                          <a:latin typeface="Comic Sans MS" panose="030F0902030302020204" pitchFamily="66" charset="0"/>
                        </a:rPr>
                        <a:t>earnt?</a:t>
                      </a: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48942107"/>
                  </a:ext>
                </a:extLst>
              </a:tr>
              <a:tr h="2194995">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38100"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Comic Sans MS" panose="030F0902030302020204" pitchFamily="66" charset="0"/>
                        </a:defRPr>
                      </a:lvl1pPr>
                      <a:lvl2pPr eaLnBrk="0" hangingPunct="0">
                        <a:spcBef>
                          <a:spcPct val="20000"/>
                        </a:spcBef>
                        <a:defRPr sz="2400">
                          <a:solidFill>
                            <a:schemeClr val="tx1"/>
                          </a:solidFill>
                          <a:latin typeface="Comic Sans MS" panose="030F0902030302020204" pitchFamily="66" charset="0"/>
                        </a:defRPr>
                      </a:lvl2pPr>
                      <a:lvl3pPr eaLnBrk="0" hangingPunct="0">
                        <a:spcBef>
                          <a:spcPct val="20000"/>
                        </a:spcBef>
                        <a:defRPr sz="2000">
                          <a:solidFill>
                            <a:schemeClr val="tx1"/>
                          </a:solidFill>
                          <a:latin typeface="Comic Sans MS" panose="030F0902030302020204" pitchFamily="66" charset="0"/>
                        </a:defRPr>
                      </a:lvl3pPr>
                      <a:lvl4pPr eaLnBrk="0" hangingPunct="0">
                        <a:spcBef>
                          <a:spcPct val="20000"/>
                        </a:spcBef>
                        <a:defRPr>
                          <a:solidFill>
                            <a:schemeClr val="tx1"/>
                          </a:solidFill>
                          <a:latin typeface="Comic Sans MS" panose="030F0902030302020204" pitchFamily="66" charset="0"/>
                        </a:defRPr>
                      </a:lvl4pPr>
                      <a:lvl5pPr eaLnBrk="0" hangingPunct="0">
                        <a:spcBef>
                          <a:spcPct val="20000"/>
                        </a:spcBef>
                        <a:defRPr>
                          <a:solidFill>
                            <a:schemeClr val="tx1"/>
                          </a:solidFill>
                          <a:latin typeface="Comic Sans MS" panose="030F0902030302020204" pitchFamily="66" charset="0"/>
                        </a:defRPr>
                      </a:lvl5pPr>
                      <a:lvl6pPr eaLnBrk="0" fontAlgn="base" hangingPunct="0">
                        <a:spcBef>
                          <a:spcPct val="20000"/>
                        </a:spcBef>
                        <a:spcAft>
                          <a:spcPct val="0"/>
                        </a:spcAft>
                        <a:defRPr>
                          <a:solidFill>
                            <a:schemeClr val="tx1"/>
                          </a:solidFill>
                          <a:latin typeface="Comic Sans MS" panose="030F0902030302020204" pitchFamily="66" charset="0"/>
                        </a:defRPr>
                      </a:lvl6pPr>
                      <a:lvl7pPr eaLnBrk="0" fontAlgn="base" hangingPunct="0">
                        <a:spcBef>
                          <a:spcPct val="20000"/>
                        </a:spcBef>
                        <a:spcAft>
                          <a:spcPct val="0"/>
                        </a:spcAft>
                        <a:defRPr>
                          <a:solidFill>
                            <a:schemeClr val="tx1"/>
                          </a:solidFill>
                          <a:latin typeface="Comic Sans MS" panose="030F0902030302020204" pitchFamily="66" charset="0"/>
                        </a:defRPr>
                      </a:lvl7pPr>
                      <a:lvl8pPr eaLnBrk="0" fontAlgn="base" hangingPunct="0">
                        <a:spcBef>
                          <a:spcPct val="20000"/>
                        </a:spcBef>
                        <a:spcAft>
                          <a:spcPct val="0"/>
                        </a:spcAft>
                        <a:defRPr>
                          <a:solidFill>
                            <a:schemeClr val="tx1"/>
                          </a:solidFill>
                          <a:latin typeface="Comic Sans MS" panose="030F0902030302020204" pitchFamily="66" charset="0"/>
                        </a:defRPr>
                      </a:lvl8pPr>
                      <a:lvl9pPr eaLnBrk="0" fontAlgn="base" hangingPunct="0">
                        <a:spcBef>
                          <a:spcPct val="20000"/>
                        </a:spcBef>
                        <a:spcAft>
                          <a:spcPct val="0"/>
                        </a:spcAft>
                        <a:defRPr>
                          <a:solidFill>
                            <a:schemeClr val="tx1"/>
                          </a:solidFill>
                          <a:latin typeface="Comic Sans MS" panose="030F0902030302020204" pitchFamily="66"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Comic Sans MS" panose="030F0902030302020204" pitchFamily="66" charset="0"/>
                      </a:endParaRPr>
                    </a:p>
                  </a:txBody>
                  <a:tcPr horzOverflow="overflow">
                    <a:lnL w="28575"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0267274"/>
                  </a:ext>
                </a:extLst>
              </a:tr>
            </a:tbl>
          </a:graphicData>
        </a:graphic>
      </p:graphicFrame>
      <p:sp>
        <p:nvSpPr>
          <p:cNvPr id="19" name="Text Box 22">
            <a:extLst>
              <a:ext uri="{FF2B5EF4-FFF2-40B4-BE49-F238E27FC236}">
                <a16:creationId xmlns:a16="http://schemas.microsoft.com/office/drawing/2014/main" id="{6CE0FE2A-D1DA-B44F-AA3D-2D0F2E6D26E4}"/>
              </a:ext>
            </a:extLst>
          </p:cNvPr>
          <p:cNvSpPr txBox="1">
            <a:spLocks noChangeArrowheads="1"/>
          </p:cNvSpPr>
          <p:nvPr/>
        </p:nvSpPr>
        <p:spPr bwMode="auto">
          <a:xfrm>
            <a:off x="7922997" y="696331"/>
            <a:ext cx="31400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414042"/>
                </a:solidFill>
                <a:latin typeface="Comic Sans MS" panose="030F0902030302020204" pitchFamily="66" charset="0"/>
              </a:rPr>
              <a:t>For later</a:t>
            </a:r>
          </a:p>
        </p:txBody>
      </p:sp>
      <p:sp>
        <p:nvSpPr>
          <p:cNvPr id="20" name="Line 23">
            <a:extLst>
              <a:ext uri="{FF2B5EF4-FFF2-40B4-BE49-F238E27FC236}">
                <a16:creationId xmlns:a16="http://schemas.microsoft.com/office/drawing/2014/main" id="{CD0B9B30-4657-BF4A-B9D6-5B2F808EA71A}"/>
              </a:ext>
            </a:extLst>
          </p:cNvPr>
          <p:cNvSpPr>
            <a:spLocks noChangeShapeType="1"/>
          </p:cNvSpPr>
          <p:nvPr/>
        </p:nvSpPr>
        <p:spPr bwMode="auto">
          <a:xfrm>
            <a:off x="9493035" y="1032881"/>
            <a:ext cx="0" cy="296863"/>
          </a:xfrm>
          <a:prstGeom prst="line">
            <a:avLst/>
          </a:prstGeom>
          <a:noFill/>
          <a:ln w="28575">
            <a:solidFill>
              <a:srgbClr val="EC720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Rectangle 1">
            <a:extLst>
              <a:ext uri="{FF2B5EF4-FFF2-40B4-BE49-F238E27FC236}">
                <a16:creationId xmlns:a16="http://schemas.microsoft.com/office/drawing/2014/main" id="{13B4920C-E536-D14A-B752-AB2E640E3E06}"/>
              </a:ext>
            </a:extLst>
          </p:cNvPr>
          <p:cNvSpPr/>
          <p:nvPr/>
        </p:nvSpPr>
        <p:spPr>
          <a:xfrm>
            <a:off x="0" y="31505"/>
            <a:ext cx="3394129" cy="73045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0" name="TextBox 9">
            <a:extLst>
              <a:ext uri="{FF2B5EF4-FFF2-40B4-BE49-F238E27FC236}">
                <a16:creationId xmlns:a16="http://schemas.microsoft.com/office/drawing/2014/main" id="{029915A8-AB15-8845-B4DE-5B0E6861A33B}"/>
              </a:ext>
            </a:extLst>
          </p:cNvPr>
          <p:cNvSpPr txBox="1"/>
          <p:nvPr/>
        </p:nvSpPr>
        <p:spPr>
          <a:xfrm>
            <a:off x="275869" y="362299"/>
            <a:ext cx="2560321" cy="369332"/>
          </a:xfrm>
          <a:prstGeom prst="rect">
            <a:avLst/>
          </a:prstGeom>
          <a:noFill/>
        </p:spPr>
        <p:txBody>
          <a:bodyPr wrap="square">
            <a:spAutoFit/>
          </a:bodyPr>
          <a:lstStyle/>
          <a:p>
            <a:r>
              <a:rPr lang="en-GB" altLang="en-US" sz="1800" dirty="0">
                <a:solidFill>
                  <a:schemeClr val="bg1"/>
                </a:solidFill>
                <a:latin typeface="Comic Sans MS" panose="030F0902030302020204" pitchFamily="66" charset="0"/>
              </a:rPr>
              <a:t>Get ready for reading</a:t>
            </a:r>
          </a:p>
        </p:txBody>
      </p:sp>
      <p:sp>
        <p:nvSpPr>
          <p:cNvPr id="3" name="TextBox 2">
            <a:extLst>
              <a:ext uri="{FF2B5EF4-FFF2-40B4-BE49-F238E27FC236}">
                <a16:creationId xmlns:a16="http://schemas.microsoft.com/office/drawing/2014/main" id="{910D5739-357D-DFB5-A46A-95D8E53395FA}"/>
              </a:ext>
            </a:extLst>
          </p:cNvPr>
          <p:cNvSpPr txBox="1"/>
          <p:nvPr/>
        </p:nvSpPr>
        <p:spPr>
          <a:xfrm>
            <a:off x="0" y="471575"/>
            <a:ext cx="12191997" cy="430887"/>
          </a:xfrm>
          <a:prstGeom prst="rect">
            <a:avLst/>
          </a:prstGeom>
          <a:noFill/>
        </p:spPr>
        <p:txBody>
          <a:bodyPr wrap="square">
            <a:spAutoFit/>
          </a:bodyPr>
          <a:lstStyle/>
          <a:p>
            <a:pPr algn="ctr"/>
            <a:r>
              <a:rPr lang="en-GB" altLang="en-US" sz="1800" dirty="0">
                <a:latin typeface="Comic Sans MS" panose="030F0902030302020204" pitchFamily="66" charset="0"/>
              </a:rPr>
              <a:t> </a:t>
            </a:r>
            <a:r>
              <a:rPr lang="en-GB" altLang="en-US" sz="2200" b="1" dirty="0">
                <a:solidFill>
                  <a:srgbClr val="0070C0"/>
                </a:solidFill>
                <a:latin typeface="Comic Sans MS" panose="030F0902030302020204" pitchFamily="66" charset="0"/>
              </a:rPr>
              <a:t>What do you know?</a:t>
            </a:r>
            <a:endParaRPr lang="en-GB" sz="2200" b="1" dirty="0">
              <a:solidFill>
                <a:srgbClr val="0070C0"/>
              </a:solidFill>
            </a:endParaRPr>
          </a:p>
        </p:txBody>
      </p:sp>
    </p:spTree>
    <p:extLst>
      <p:ext uri="{BB962C8B-B14F-4D97-AF65-F5344CB8AC3E}">
        <p14:creationId xmlns:p14="http://schemas.microsoft.com/office/powerpoint/2010/main" val="4104163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
            <a:extLst>
              <a:ext uri="{FF2B5EF4-FFF2-40B4-BE49-F238E27FC236}">
                <a16:creationId xmlns:a16="http://schemas.microsoft.com/office/drawing/2014/main" id="{21840C10-05B0-DE4C-8ED5-264AF18375C1}"/>
              </a:ext>
            </a:extLst>
          </p:cNvPr>
          <p:cNvSpPr/>
          <p:nvPr/>
        </p:nvSpPr>
        <p:spPr>
          <a:xfrm>
            <a:off x="188166" y="247425"/>
            <a:ext cx="3143970" cy="591324"/>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9" name="TextBox 18">
            <a:extLst>
              <a:ext uri="{FF2B5EF4-FFF2-40B4-BE49-F238E27FC236}">
                <a16:creationId xmlns:a16="http://schemas.microsoft.com/office/drawing/2014/main" id="{8302114E-ABE3-CE46-8E43-B6870A866E00}"/>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7" name="Freeform 26">
            <a:extLst>
              <a:ext uri="{FF2B5EF4-FFF2-40B4-BE49-F238E27FC236}">
                <a16:creationId xmlns:a16="http://schemas.microsoft.com/office/drawing/2014/main" id="{F741906F-A938-7B49-86AD-A8EFF9014FAF}"/>
              </a:ext>
            </a:extLst>
          </p:cNvPr>
          <p:cNvSpPr/>
          <p:nvPr/>
        </p:nvSpPr>
        <p:spPr>
          <a:xfrm>
            <a:off x="933450" y="4270432"/>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Freeform 27">
            <a:extLst>
              <a:ext uri="{FF2B5EF4-FFF2-40B4-BE49-F238E27FC236}">
                <a16:creationId xmlns:a16="http://schemas.microsoft.com/office/drawing/2014/main" id="{0F3C9F58-DC6E-FA4D-A222-A9929D209749}"/>
              </a:ext>
            </a:extLst>
          </p:cNvPr>
          <p:cNvSpPr/>
          <p:nvPr/>
        </p:nvSpPr>
        <p:spPr>
          <a:xfrm>
            <a:off x="2481439" y="4270432"/>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Freeform 29">
            <a:extLst>
              <a:ext uri="{FF2B5EF4-FFF2-40B4-BE49-F238E27FC236}">
                <a16:creationId xmlns:a16="http://schemas.microsoft.com/office/drawing/2014/main" id="{3AD44386-FFDB-2D41-9C57-B0B05CBD0725}"/>
              </a:ext>
            </a:extLst>
          </p:cNvPr>
          <p:cNvSpPr/>
          <p:nvPr/>
        </p:nvSpPr>
        <p:spPr>
          <a:xfrm>
            <a:off x="4029428" y="4270432"/>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Freeform 30">
            <a:extLst>
              <a:ext uri="{FF2B5EF4-FFF2-40B4-BE49-F238E27FC236}">
                <a16:creationId xmlns:a16="http://schemas.microsoft.com/office/drawing/2014/main" id="{E5841517-DAF6-F34B-9222-C16B1293DE9C}"/>
              </a:ext>
            </a:extLst>
          </p:cNvPr>
          <p:cNvSpPr/>
          <p:nvPr/>
        </p:nvSpPr>
        <p:spPr>
          <a:xfrm>
            <a:off x="5577417" y="4270432"/>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Freeform 31">
            <a:extLst>
              <a:ext uri="{FF2B5EF4-FFF2-40B4-BE49-F238E27FC236}">
                <a16:creationId xmlns:a16="http://schemas.microsoft.com/office/drawing/2014/main" id="{31471803-1A13-374E-9E6B-9AB2A54A6822}"/>
              </a:ext>
            </a:extLst>
          </p:cNvPr>
          <p:cNvSpPr/>
          <p:nvPr/>
        </p:nvSpPr>
        <p:spPr>
          <a:xfrm>
            <a:off x="7125406" y="4270432"/>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32">
            <a:extLst>
              <a:ext uri="{FF2B5EF4-FFF2-40B4-BE49-F238E27FC236}">
                <a16:creationId xmlns:a16="http://schemas.microsoft.com/office/drawing/2014/main" id="{CC2307B6-B699-0746-8D29-92C684A6A93A}"/>
              </a:ext>
            </a:extLst>
          </p:cNvPr>
          <p:cNvSpPr/>
          <p:nvPr/>
        </p:nvSpPr>
        <p:spPr>
          <a:xfrm>
            <a:off x="8673395" y="4270432"/>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Freeform 33">
            <a:extLst>
              <a:ext uri="{FF2B5EF4-FFF2-40B4-BE49-F238E27FC236}">
                <a16:creationId xmlns:a16="http://schemas.microsoft.com/office/drawing/2014/main" id="{7E44D3CD-5D1F-C74E-8BEA-7962C9B367FB}"/>
              </a:ext>
            </a:extLst>
          </p:cNvPr>
          <p:cNvSpPr/>
          <p:nvPr/>
        </p:nvSpPr>
        <p:spPr>
          <a:xfrm>
            <a:off x="10221383" y="4270432"/>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Freeform 34">
            <a:extLst>
              <a:ext uri="{FF2B5EF4-FFF2-40B4-BE49-F238E27FC236}">
                <a16:creationId xmlns:a16="http://schemas.microsoft.com/office/drawing/2014/main" id="{8C6D21D6-CD2A-4F47-A38B-DE4F2D2DA108}"/>
              </a:ext>
            </a:extLst>
          </p:cNvPr>
          <p:cNvSpPr/>
          <p:nvPr/>
        </p:nvSpPr>
        <p:spPr>
          <a:xfrm>
            <a:off x="4363509" y="2059465"/>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6">
            <a:extLst>
              <a:ext uri="{FF2B5EF4-FFF2-40B4-BE49-F238E27FC236}">
                <a16:creationId xmlns:a16="http://schemas.microsoft.com/office/drawing/2014/main" id="{EEB5FA3B-6251-E544-BE49-8FC89A26AD1C}"/>
              </a:ext>
            </a:extLst>
          </p:cNvPr>
          <p:cNvGrpSpPr/>
          <p:nvPr/>
        </p:nvGrpSpPr>
        <p:grpSpPr>
          <a:xfrm>
            <a:off x="9097433" y="2059465"/>
            <a:ext cx="1123950" cy="1123950"/>
            <a:chOff x="7579784" y="1561042"/>
            <a:chExt cx="1123950" cy="1123950"/>
          </a:xfrm>
        </p:grpSpPr>
        <p:sp>
          <p:nvSpPr>
            <p:cNvPr id="6" name="Oval 5">
              <a:extLst>
                <a:ext uri="{FF2B5EF4-FFF2-40B4-BE49-F238E27FC236}">
                  <a16:creationId xmlns:a16="http://schemas.microsoft.com/office/drawing/2014/main" id="{58502CDF-DEF6-F24B-8A24-437CAA446232}"/>
                </a:ext>
              </a:extLst>
            </p:cNvPr>
            <p:cNvSpPr/>
            <p:nvPr/>
          </p:nvSpPr>
          <p:spPr>
            <a:xfrm>
              <a:off x="7647520" y="1684868"/>
              <a:ext cx="785284" cy="785284"/>
            </a:xfrm>
            <a:prstGeom prst="ellipse">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a:extLst>
                <a:ext uri="{FF2B5EF4-FFF2-40B4-BE49-F238E27FC236}">
                  <a16:creationId xmlns:a16="http://schemas.microsoft.com/office/drawing/2014/main" id="{860D7DC5-0CA0-2747-8882-18650CF50654}"/>
                </a:ext>
              </a:extLst>
            </p:cNvPr>
            <p:cNvSpPr/>
            <p:nvPr/>
          </p:nvSpPr>
          <p:spPr>
            <a:xfrm>
              <a:off x="7579784" y="1561042"/>
              <a:ext cx="1123950" cy="1123950"/>
            </a:xfrm>
            <a:custGeom>
              <a:avLst/>
              <a:gdLst>
                <a:gd name="connsiteX0" fmla="*/ 561975 w 1123950"/>
                <a:gd name="connsiteY0" fmla="*/ 171450 h 1123950"/>
                <a:gd name="connsiteX1" fmla="*/ 171450 w 1123950"/>
                <a:gd name="connsiteY1" fmla="*/ 561975 h 1123950"/>
                <a:gd name="connsiteX2" fmla="*/ 561975 w 1123950"/>
                <a:gd name="connsiteY2" fmla="*/ 952500 h 1123950"/>
                <a:gd name="connsiteX3" fmla="*/ 952500 w 1123950"/>
                <a:gd name="connsiteY3" fmla="*/ 561975 h 1123950"/>
                <a:gd name="connsiteX4" fmla="*/ 561975 w 1123950"/>
                <a:gd name="connsiteY4" fmla="*/ 171450 h 1123950"/>
                <a:gd name="connsiteX5" fmla="*/ 0 w 1123950"/>
                <a:gd name="connsiteY5" fmla="*/ 0 h 1123950"/>
                <a:gd name="connsiteX6" fmla="*/ 1123950 w 1123950"/>
                <a:gd name="connsiteY6" fmla="*/ 0 h 1123950"/>
                <a:gd name="connsiteX7" fmla="*/ 1123950 w 1123950"/>
                <a:gd name="connsiteY7" fmla="*/ 1123950 h 1123950"/>
                <a:gd name="connsiteX8" fmla="*/ 0 w 1123950"/>
                <a:gd name="connsiteY8" fmla="*/ 1123950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3950" h="1123950">
                  <a:moveTo>
                    <a:pt x="561975" y="171450"/>
                  </a:moveTo>
                  <a:cubicBezTo>
                    <a:pt x="346294" y="171450"/>
                    <a:pt x="171450" y="346294"/>
                    <a:pt x="171450" y="561975"/>
                  </a:cubicBezTo>
                  <a:cubicBezTo>
                    <a:pt x="171450" y="777656"/>
                    <a:pt x="346294" y="952500"/>
                    <a:pt x="561975" y="952500"/>
                  </a:cubicBezTo>
                  <a:cubicBezTo>
                    <a:pt x="777656" y="952500"/>
                    <a:pt x="952500" y="777656"/>
                    <a:pt x="952500" y="561975"/>
                  </a:cubicBezTo>
                  <a:cubicBezTo>
                    <a:pt x="952500" y="346294"/>
                    <a:pt x="777656" y="171450"/>
                    <a:pt x="561975" y="171450"/>
                  </a:cubicBezTo>
                  <a:close/>
                  <a:moveTo>
                    <a:pt x="0" y="0"/>
                  </a:moveTo>
                  <a:lnTo>
                    <a:pt x="1123950" y="0"/>
                  </a:lnTo>
                  <a:lnTo>
                    <a:pt x="1123950" y="1123950"/>
                  </a:lnTo>
                  <a:lnTo>
                    <a:pt x="0" y="11239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7" name="Subtitle 2">
            <a:extLst>
              <a:ext uri="{FF2B5EF4-FFF2-40B4-BE49-F238E27FC236}">
                <a16:creationId xmlns:a16="http://schemas.microsoft.com/office/drawing/2014/main" id="{63F1DAAB-1B09-4F4C-A24B-BE3CF7654EF4}"/>
              </a:ext>
            </a:extLst>
          </p:cNvPr>
          <p:cNvSpPr txBox="1">
            <a:spLocks/>
          </p:cNvSpPr>
          <p:nvPr/>
        </p:nvSpPr>
        <p:spPr>
          <a:xfrm>
            <a:off x="0" y="654977"/>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Moon Watch</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38" name="Text Box 26">
            <a:extLst>
              <a:ext uri="{FF2B5EF4-FFF2-40B4-BE49-F238E27FC236}">
                <a16:creationId xmlns:a16="http://schemas.microsoft.com/office/drawing/2014/main" id="{7E6A81CB-9E49-F74E-83D6-1B81CBD080D2}"/>
              </a:ext>
            </a:extLst>
          </p:cNvPr>
          <p:cNvSpPr txBox="1">
            <a:spLocks noChangeArrowheads="1"/>
          </p:cNvSpPr>
          <p:nvPr/>
        </p:nvSpPr>
        <p:spPr bwMode="auto">
          <a:xfrm>
            <a:off x="1" y="1331266"/>
            <a:ext cx="12192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E3F41"/>
                </a:solidFill>
                <a:latin typeface="Comic Sans MS" panose="030F0702030302020204" pitchFamily="66" charset="0"/>
              </a:rPr>
              <a:t>At home, go outside for a few nights when it is clear and look up. </a:t>
            </a:r>
          </a:p>
        </p:txBody>
      </p:sp>
      <p:sp>
        <p:nvSpPr>
          <p:cNvPr id="39" name="Text Box 49">
            <a:extLst>
              <a:ext uri="{FF2B5EF4-FFF2-40B4-BE49-F238E27FC236}">
                <a16:creationId xmlns:a16="http://schemas.microsoft.com/office/drawing/2014/main" id="{3B53D077-85CE-4C4B-BFAD-7567AE15FAAD}"/>
              </a:ext>
            </a:extLst>
          </p:cNvPr>
          <p:cNvSpPr txBox="1">
            <a:spLocks noChangeArrowheads="1"/>
          </p:cNvSpPr>
          <p:nvPr/>
        </p:nvSpPr>
        <p:spPr bwMode="auto">
          <a:xfrm>
            <a:off x="1715976" y="2229025"/>
            <a:ext cx="2474959"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Did it look like this?</a:t>
            </a:r>
          </a:p>
          <a:p>
            <a:pPr>
              <a:spcBef>
                <a:spcPct val="50000"/>
              </a:spcBef>
            </a:pPr>
            <a:r>
              <a:rPr lang="en-GB" altLang="en-US" dirty="0">
                <a:solidFill>
                  <a:srgbClr val="3E3F41"/>
                </a:solidFill>
                <a:latin typeface="Comic Sans MS" panose="030F0702030302020204" pitchFamily="66" charset="0"/>
              </a:rPr>
              <a:t>What time was it?</a:t>
            </a:r>
          </a:p>
        </p:txBody>
      </p:sp>
      <p:sp>
        <p:nvSpPr>
          <p:cNvPr id="40" name="Text Box 50">
            <a:extLst>
              <a:ext uri="{FF2B5EF4-FFF2-40B4-BE49-F238E27FC236}">
                <a16:creationId xmlns:a16="http://schemas.microsoft.com/office/drawing/2014/main" id="{1AB582A6-5256-2946-AD05-755545361CE6}"/>
              </a:ext>
            </a:extLst>
          </p:cNvPr>
          <p:cNvSpPr txBox="1">
            <a:spLocks noChangeArrowheads="1"/>
          </p:cNvSpPr>
          <p:nvPr/>
        </p:nvSpPr>
        <p:spPr bwMode="auto">
          <a:xfrm>
            <a:off x="6123517" y="2229025"/>
            <a:ext cx="27029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Or did it look like this?</a:t>
            </a:r>
          </a:p>
          <a:p>
            <a:pPr>
              <a:spcBef>
                <a:spcPct val="50000"/>
              </a:spcBef>
            </a:pPr>
            <a:r>
              <a:rPr lang="en-GB" altLang="en-US" dirty="0">
                <a:solidFill>
                  <a:srgbClr val="3E3F41"/>
                </a:solidFill>
                <a:latin typeface="Comic Sans MS" panose="030F0702030302020204" pitchFamily="66" charset="0"/>
              </a:rPr>
              <a:t>What time was it?</a:t>
            </a:r>
          </a:p>
        </p:txBody>
      </p:sp>
      <p:sp>
        <p:nvSpPr>
          <p:cNvPr id="41" name="Text Box 76">
            <a:extLst>
              <a:ext uri="{FF2B5EF4-FFF2-40B4-BE49-F238E27FC236}">
                <a16:creationId xmlns:a16="http://schemas.microsoft.com/office/drawing/2014/main" id="{1DE51DF6-B555-2747-8A25-2E9D474DAE66}"/>
              </a:ext>
            </a:extLst>
          </p:cNvPr>
          <p:cNvSpPr txBox="1">
            <a:spLocks noChangeArrowheads="1"/>
          </p:cNvSpPr>
          <p:nvPr/>
        </p:nvSpPr>
        <p:spPr bwMode="auto">
          <a:xfrm>
            <a:off x="846667" y="5649919"/>
            <a:ext cx="414866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What do you notice about the shape?</a:t>
            </a:r>
          </a:p>
        </p:txBody>
      </p:sp>
      <p:sp>
        <p:nvSpPr>
          <p:cNvPr id="42" name="Text Box 76">
            <a:extLst>
              <a:ext uri="{FF2B5EF4-FFF2-40B4-BE49-F238E27FC236}">
                <a16:creationId xmlns:a16="http://schemas.microsoft.com/office/drawing/2014/main" id="{BBD610E3-A43A-E542-85E4-82254A3F338C}"/>
              </a:ext>
            </a:extLst>
          </p:cNvPr>
          <p:cNvSpPr txBox="1">
            <a:spLocks noChangeArrowheads="1"/>
          </p:cNvSpPr>
          <p:nvPr/>
        </p:nvSpPr>
        <p:spPr bwMode="auto">
          <a:xfrm>
            <a:off x="846668" y="3607570"/>
            <a:ext cx="660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Shade in the image of the moon to show what you could see.</a:t>
            </a:r>
          </a:p>
        </p:txBody>
      </p:sp>
    </p:spTree>
    <p:extLst>
      <p:ext uri="{BB962C8B-B14F-4D97-AF65-F5344CB8AC3E}">
        <p14:creationId xmlns:p14="http://schemas.microsoft.com/office/powerpoint/2010/main" val="3802012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the moon&#10;&#10;Description automatically generated with medium confidence">
            <a:extLst>
              <a:ext uri="{FF2B5EF4-FFF2-40B4-BE49-F238E27FC236}">
                <a16:creationId xmlns:a16="http://schemas.microsoft.com/office/drawing/2014/main" id="{68F370A3-7B60-974C-BB17-E4E59DF39369}"/>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23330" y="372715"/>
            <a:ext cx="5597313" cy="6096680"/>
          </a:xfrm>
          <a:prstGeom prst="rect">
            <a:avLst/>
          </a:prstGeom>
        </p:spPr>
      </p:pic>
      <p:sp>
        <p:nvSpPr>
          <p:cNvPr id="8" name="Rectangle 1">
            <a:extLst>
              <a:ext uri="{FF2B5EF4-FFF2-40B4-BE49-F238E27FC236}">
                <a16:creationId xmlns:a16="http://schemas.microsoft.com/office/drawing/2014/main" id="{02CFAC8C-E582-1D48-9566-B65948C333E9}"/>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9" name="TextBox 8">
            <a:extLst>
              <a:ext uri="{FF2B5EF4-FFF2-40B4-BE49-F238E27FC236}">
                <a16:creationId xmlns:a16="http://schemas.microsoft.com/office/drawing/2014/main" id="{A8AFB09F-90CF-7A4C-9962-7CCFC592FC71}"/>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0" name="Subtitle 2">
            <a:extLst>
              <a:ext uri="{FF2B5EF4-FFF2-40B4-BE49-F238E27FC236}">
                <a16:creationId xmlns:a16="http://schemas.microsoft.com/office/drawing/2014/main" id="{D3378CAE-C41A-0E4C-B332-C492A37154D1}"/>
              </a:ext>
            </a:extLst>
          </p:cNvPr>
          <p:cNvSpPr txBox="1">
            <a:spLocks/>
          </p:cNvSpPr>
          <p:nvPr/>
        </p:nvSpPr>
        <p:spPr>
          <a:xfrm>
            <a:off x="6006056" y="852051"/>
            <a:ext cx="5779543"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Watch and Listen</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Rectangle 6">
            <a:extLst>
              <a:ext uri="{FF2B5EF4-FFF2-40B4-BE49-F238E27FC236}">
                <a16:creationId xmlns:a16="http://schemas.microsoft.com/office/drawing/2014/main" id="{49CA555A-D897-BA4A-8040-DBBB5FBE47F0}"/>
              </a:ext>
            </a:extLst>
          </p:cNvPr>
          <p:cNvSpPr>
            <a:spLocks noChangeArrowheads="1"/>
          </p:cNvSpPr>
          <p:nvPr/>
        </p:nvSpPr>
        <p:spPr bwMode="auto">
          <a:xfrm>
            <a:off x="6020646" y="1868360"/>
            <a:ext cx="5748022" cy="679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500"/>
              </a:spcBef>
            </a:pPr>
            <a:r>
              <a:rPr lang="en-GB" altLang="en-US" dirty="0">
                <a:solidFill>
                  <a:srgbClr val="0070C0"/>
                </a:solidFill>
                <a:latin typeface="Comic Sans MS" panose="030F0702030302020204" pitchFamily="66" charset="0"/>
                <a:hlinkClick r:id="rId4">
                  <a:extLst>
                    <a:ext uri="{A12FA001-AC4F-418D-AE19-62706E023703}">
                      <ahyp:hlinkClr xmlns:ahyp="http://schemas.microsoft.com/office/drawing/2018/hyperlinkcolor" val="tx"/>
                    </a:ext>
                  </a:extLst>
                </a:hlinkClick>
              </a:rPr>
              <a:t>Learning Mole</a:t>
            </a:r>
            <a:r>
              <a:rPr lang="en-GB" altLang="en-US" dirty="0">
                <a:solidFill>
                  <a:srgbClr val="0070C0"/>
                </a:solidFill>
                <a:latin typeface="Comic Sans MS" panose="030F0702030302020204" pitchFamily="66" charset="0"/>
              </a:rPr>
              <a:t> </a:t>
            </a:r>
          </a:p>
          <a:p>
            <a:pPr algn="ctr">
              <a:spcBef>
                <a:spcPts val="500"/>
              </a:spcBef>
            </a:pPr>
            <a:r>
              <a:rPr lang="en-GB" altLang="en-US" sz="1600" dirty="0">
                <a:solidFill>
                  <a:srgbClr val="3E3F41"/>
                </a:solidFill>
                <a:latin typeface="Comic Sans MS" panose="030F0702030302020204" pitchFamily="66" charset="0"/>
              </a:rPr>
              <a:t>(Belfast based website with a wealth of information)</a:t>
            </a:r>
          </a:p>
        </p:txBody>
      </p:sp>
      <p:sp>
        <p:nvSpPr>
          <p:cNvPr id="21" name="Rectangle 18">
            <a:extLst>
              <a:ext uri="{FF2B5EF4-FFF2-40B4-BE49-F238E27FC236}">
                <a16:creationId xmlns:a16="http://schemas.microsoft.com/office/drawing/2014/main" id="{DCAAE9A4-522C-A144-BB2B-5A0F3FBB7789}"/>
              </a:ext>
            </a:extLst>
          </p:cNvPr>
          <p:cNvSpPr>
            <a:spLocks noChangeArrowheads="1"/>
          </p:cNvSpPr>
          <p:nvPr/>
        </p:nvSpPr>
        <p:spPr bwMode="auto">
          <a:xfrm>
            <a:off x="6020645" y="3179850"/>
            <a:ext cx="57649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dirty="0">
                <a:solidFill>
                  <a:srgbClr val="0070C0"/>
                </a:solidFill>
                <a:latin typeface="Comic Sans MS" panose="030F0702030302020204" pitchFamily="66" charset="0"/>
                <a:hlinkClick r:id="rId5"/>
              </a:rPr>
              <a:t>Where did the moon come from? Sci kids </a:t>
            </a:r>
            <a:endParaRPr lang="en-GB" altLang="en-US" dirty="0">
              <a:solidFill>
                <a:srgbClr val="0070C0"/>
              </a:solidFill>
              <a:latin typeface="Comic Sans MS" panose="030F0702030302020204" pitchFamily="66" charset="0"/>
            </a:endParaRPr>
          </a:p>
        </p:txBody>
      </p:sp>
      <p:sp>
        <p:nvSpPr>
          <p:cNvPr id="24" name="Rectangle 14">
            <a:extLst>
              <a:ext uri="{FF2B5EF4-FFF2-40B4-BE49-F238E27FC236}">
                <a16:creationId xmlns:a16="http://schemas.microsoft.com/office/drawing/2014/main" id="{DE7E4631-8C85-0C4A-B0A2-5E60B940E3BD}"/>
              </a:ext>
            </a:extLst>
          </p:cNvPr>
          <p:cNvSpPr>
            <a:spLocks noChangeArrowheads="1"/>
          </p:cNvSpPr>
          <p:nvPr/>
        </p:nvSpPr>
        <p:spPr bwMode="auto">
          <a:xfrm>
            <a:off x="6020646" y="4186019"/>
            <a:ext cx="576495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dirty="0">
                <a:solidFill>
                  <a:srgbClr val="0070C0"/>
                </a:solidFill>
                <a:latin typeface="Comic Sans MS" panose="030F0702030302020204" pitchFamily="66" charset="0"/>
                <a:hlinkClick r:id="rId6">
                  <a:extLst>
                    <a:ext uri="{A12FA001-AC4F-418D-AE19-62706E023703}">
                      <ahyp:hlinkClr xmlns:ahyp="http://schemas.microsoft.com/office/drawing/2018/hyperlinkcolor" val="tx"/>
                    </a:ext>
                  </a:extLst>
                </a:hlinkClick>
              </a:rPr>
              <a:t>Happy Learning</a:t>
            </a:r>
            <a:endParaRPr lang="en-GB" altLang="en-US" dirty="0">
              <a:solidFill>
                <a:srgbClr val="0070C0"/>
              </a:solidFill>
              <a:latin typeface="Comic Sans MS" panose="030F0702030302020204" pitchFamily="66" charset="0"/>
            </a:endParaRPr>
          </a:p>
        </p:txBody>
      </p:sp>
      <p:sp>
        <p:nvSpPr>
          <p:cNvPr id="25" name="Rectangle 16">
            <a:extLst>
              <a:ext uri="{FF2B5EF4-FFF2-40B4-BE49-F238E27FC236}">
                <a16:creationId xmlns:a16="http://schemas.microsoft.com/office/drawing/2014/main" id="{A33C54F3-8B55-7742-B3E8-557CC61B31DE}"/>
              </a:ext>
            </a:extLst>
          </p:cNvPr>
          <p:cNvSpPr>
            <a:spLocks noChangeArrowheads="1"/>
          </p:cNvSpPr>
          <p:nvPr/>
        </p:nvSpPr>
        <p:spPr bwMode="auto">
          <a:xfrm>
            <a:off x="6020644" y="5231726"/>
            <a:ext cx="57649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dirty="0">
                <a:solidFill>
                  <a:srgbClr val="0070C0"/>
                </a:solidFill>
                <a:latin typeface="Comic Sans MS" panose="030F0702030302020204" pitchFamily="66" charset="0"/>
                <a:hlinkClick r:id="rId7">
                  <a:extLst>
                    <a:ext uri="{A12FA001-AC4F-418D-AE19-62706E023703}">
                      <ahyp:hlinkClr xmlns:ahyp="http://schemas.microsoft.com/office/drawing/2018/hyperlinkcolor" val="tx"/>
                    </a:ext>
                  </a:extLst>
                </a:hlinkClick>
              </a:rPr>
              <a:t>The Moon for Kids: </a:t>
            </a:r>
            <a:r>
              <a:rPr lang="en-GB" altLang="en-US" dirty="0" err="1">
                <a:solidFill>
                  <a:srgbClr val="0070C0"/>
                </a:solidFill>
                <a:latin typeface="Comic Sans MS" panose="030F0702030302020204" pitchFamily="66" charset="0"/>
                <a:hlinkClick r:id="rId7">
                  <a:extLst>
                    <a:ext uri="{A12FA001-AC4F-418D-AE19-62706E023703}">
                      <ahyp:hlinkClr xmlns:ahyp="http://schemas.microsoft.com/office/drawing/2018/hyperlinkcolor" val="tx"/>
                    </a:ext>
                  </a:extLst>
                </a:hlinkClick>
              </a:rPr>
              <a:t>Homeschool</a:t>
            </a:r>
            <a:r>
              <a:rPr lang="en-GB" altLang="en-US" dirty="0">
                <a:solidFill>
                  <a:srgbClr val="0070C0"/>
                </a:solidFill>
                <a:latin typeface="Comic Sans MS" panose="030F0702030302020204" pitchFamily="66" charset="0"/>
                <a:hlinkClick r:id="rId7">
                  <a:extLst>
                    <a:ext uri="{A12FA001-AC4F-418D-AE19-62706E023703}">
                      <ahyp:hlinkClr xmlns:ahyp="http://schemas.microsoft.com/office/drawing/2018/hyperlinkcolor" val="tx"/>
                    </a:ext>
                  </a:extLst>
                </a:hlinkClick>
              </a:rPr>
              <a:t> Pop</a:t>
            </a:r>
            <a:endParaRPr lang="en-GB" altLang="en-US"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822622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 up of the moon&#10;&#10;Description automatically generated with medium confidence">
            <a:extLst>
              <a:ext uri="{FF2B5EF4-FFF2-40B4-BE49-F238E27FC236}">
                <a16:creationId xmlns:a16="http://schemas.microsoft.com/office/drawing/2014/main" id="{6A146FB9-81BC-DC4F-BBAC-D63D7CE6DB93}"/>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23330" y="372715"/>
            <a:ext cx="5597313" cy="6096680"/>
          </a:xfrm>
          <a:prstGeom prst="rect">
            <a:avLst/>
          </a:prstGeom>
        </p:spPr>
      </p:pic>
      <p:sp>
        <p:nvSpPr>
          <p:cNvPr id="8" name="Rectangle 1">
            <a:extLst>
              <a:ext uri="{FF2B5EF4-FFF2-40B4-BE49-F238E27FC236}">
                <a16:creationId xmlns:a16="http://schemas.microsoft.com/office/drawing/2014/main" id="{02CFAC8C-E582-1D48-9566-B65948C333E9}"/>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9" name="TextBox 8">
            <a:extLst>
              <a:ext uri="{FF2B5EF4-FFF2-40B4-BE49-F238E27FC236}">
                <a16:creationId xmlns:a16="http://schemas.microsoft.com/office/drawing/2014/main" id="{A8AFB09F-90CF-7A4C-9962-7CCFC592FC71}"/>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10" name="Subtitle 2">
            <a:extLst>
              <a:ext uri="{FF2B5EF4-FFF2-40B4-BE49-F238E27FC236}">
                <a16:creationId xmlns:a16="http://schemas.microsoft.com/office/drawing/2014/main" id="{D3378CAE-C41A-0E4C-B332-C492A37154D1}"/>
              </a:ext>
            </a:extLst>
          </p:cNvPr>
          <p:cNvSpPr txBox="1">
            <a:spLocks/>
          </p:cNvSpPr>
          <p:nvPr/>
        </p:nvSpPr>
        <p:spPr>
          <a:xfrm>
            <a:off x="6006056" y="852051"/>
            <a:ext cx="5779543"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Jigsaw Discussion</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11" name="Text Box 10">
            <a:extLst>
              <a:ext uri="{FF2B5EF4-FFF2-40B4-BE49-F238E27FC236}">
                <a16:creationId xmlns:a16="http://schemas.microsoft.com/office/drawing/2014/main" id="{90A4F681-0FD0-AE4A-8B24-ECBBFE4D6E6F}"/>
              </a:ext>
            </a:extLst>
          </p:cNvPr>
          <p:cNvSpPr txBox="1">
            <a:spLocks noChangeArrowheads="1"/>
          </p:cNvSpPr>
          <p:nvPr/>
        </p:nvSpPr>
        <p:spPr bwMode="auto">
          <a:xfrm>
            <a:off x="6542078" y="1703609"/>
            <a:ext cx="4472763" cy="4267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700" dirty="0">
                <a:solidFill>
                  <a:srgbClr val="3E3F41"/>
                </a:solidFill>
                <a:latin typeface="Comic Sans MS" panose="030F0902030302020204" pitchFamily="66" charset="0"/>
              </a:rPr>
              <a:t>You will work in a group of 3 – this is your home group.</a:t>
            </a:r>
          </a:p>
          <a:p>
            <a:pPr>
              <a:spcBef>
                <a:spcPts val="1000"/>
              </a:spcBef>
            </a:pPr>
            <a:r>
              <a:rPr lang="en-GB" altLang="en-US" sz="1700" dirty="0">
                <a:solidFill>
                  <a:srgbClr val="3E3F41"/>
                </a:solidFill>
                <a:latin typeface="Comic Sans MS" panose="030F0902030302020204" pitchFamily="66" charset="0"/>
              </a:rPr>
              <a:t>Your teacher will give you each a different topic.</a:t>
            </a:r>
          </a:p>
          <a:p>
            <a:pPr>
              <a:spcBef>
                <a:spcPts val="1000"/>
              </a:spcBef>
            </a:pPr>
            <a:r>
              <a:rPr lang="en-GB" altLang="en-US" sz="1700" dirty="0">
                <a:solidFill>
                  <a:srgbClr val="3E3F41"/>
                </a:solidFill>
                <a:latin typeface="Comic Sans MS" panose="030F0902030302020204" pitchFamily="66" charset="0"/>
              </a:rPr>
              <a:t>You will leave your home group and join an expert group where all of you will have the same topic.</a:t>
            </a:r>
          </a:p>
          <a:p>
            <a:pPr>
              <a:spcBef>
                <a:spcPts val="1000"/>
              </a:spcBef>
            </a:pPr>
            <a:r>
              <a:rPr lang="en-GB" altLang="en-US" sz="1700" dirty="0">
                <a:solidFill>
                  <a:srgbClr val="3E3F41"/>
                </a:solidFill>
                <a:latin typeface="Comic Sans MS" panose="030F0902030302020204" pitchFamily="66" charset="0"/>
              </a:rPr>
              <a:t>You will discuss with your</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fellow experts everything</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you know or have found</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out about your topic.</a:t>
            </a:r>
          </a:p>
          <a:p>
            <a:pPr>
              <a:spcBef>
                <a:spcPts val="1000"/>
              </a:spcBef>
            </a:pPr>
            <a:r>
              <a:rPr lang="en-GB" altLang="en-US" sz="1700" dirty="0">
                <a:solidFill>
                  <a:srgbClr val="3E3F41"/>
                </a:solidFill>
                <a:latin typeface="Comic Sans MS" panose="030F0902030302020204" pitchFamily="66" charset="0"/>
              </a:rPr>
              <a:t>You will then each return</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to your home group and</a:t>
            </a:r>
            <a:br>
              <a:rPr lang="en-GB" altLang="en-US" sz="1700" dirty="0">
                <a:solidFill>
                  <a:srgbClr val="3E3F41"/>
                </a:solidFill>
                <a:latin typeface="Comic Sans MS" panose="030F0902030302020204" pitchFamily="66" charset="0"/>
              </a:rPr>
            </a:br>
            <a:r>
              <a:rPr lang="en-GB" altLang="en-US" sz="1700" dirty="0">
                <a:solidFill>
                  <a:srgbClr val="3E3F41"/>
                </a:solidFill>
                <a:latin typeface="Comic Sans MS" panose="030F0902030302020204" pitchFamily="66" charset="0"/>
              </a:rPr>
              <a:t>share your knowledge.</a:t>
            </a:r>
          </a:p>
        </p:txBody>
      </p:sp>
      <p:pic>
        <p:nvPicPr>
          <p:cNvPr id="5" name="Picture 4" descr="Icon&#10;&#10;Description automatically generated">
            <a:extLst>
              <a:ext uri="{FF2B5EF4-FFF2-40B4-BE49-F238E27FC236}">
                <a16:creationId xmlns:a16="http://schemas.microsoft.com/office/drawing/2014/main" id="{2E322AFD-5974-B940-8BD4-A2F6689988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83342" y="4154259"/>
            <a:ext cx="2116878" cy="2000263"/>
          </a:xfrm>
          <a:prstGeom prst="rect">
            <a:avLst/>
          </a:prstGeom>
        </p:spPr>
      </p:pic>
    </p:spTree>
    <p:extLst>
      <p:ext uri="{BB962C8B-B14F-4D97-AF65-F5344CB8AC3E}">
        <p14:creationId xmlns:p14="http://schemas.microsoft.com/office/powerpoint/2010/main" val="487308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1">
            <a:extLst>
              <a:ext uri="{FF2B5EF4-FFF2-40B4-BE49-F238E27FC236}">
                <a16:creationId xmlns:a16="http://schemas.microsoft.com/office/drawing/2014/main" id="{91330701-91A3-5644-9E3B-6ABD7A445E97}"/>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30" name="TextBox 29">
            <a:extLst>
              <a:ext uri="{FF2B5EF4-FFF2-40B4-BE49-F238E27FC236}">
                <a16:creationId xmlns:a16="http://schemas.microsoft.com/office/drawing/2014/main" id="{AA8CA443-3F14-AD4E-BBEB-2D67026B9E29}"/>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grpSp>
        <p:nvGrpSpPr>
          <p:cNvPr id="10" name="Group 9">
            <a:extLst>
              <a:ext uri="{FF2B5EF4-FFF2-40B4-BE49-F238E27FC236}">
                <a16:creationId xmlns:a16="http://schemas.microsoft.com/office/drawing/2014/main" id="{0F9D2756-326D-8C4D-88B0-009D76D30CB5}"/>
              </a:ext>
            </a:extLst>
          </p:cNvPr>
          <p:cNvGrpSpPr/>
          <p:nvPr/>
        </p:nvGrpSpPr>
        <p:grpSpPr>
          <a:xfrm>
            <a:off x="544578" y="2758781"/>
            <a:ext cx="3572933" cy="3751386"/>
            <a:chOff x="715665" y="2742806"/>
            <a:chExt cx="3572933" cy="3751386"/>
          </a:xfrm>
        </p:grpSpPr>
        <p:pic>
          <p:nvPicPr>
            <p:cNvPr id="5" name="Picture 4" descr="A picture containing text, transport, wheel&#10;&#10;Description automatically generated">
              <a:extLst>
                <a:ext uri="{FF2B5EF4-FFF2-40B4-BE49-F238E27FC236}">
                  <a16:creationId xmlns:a16="http://schemas.microsoft.com/office/drawing/2014/main" id="{F09DDA05-BA90-FE4B-BFB7-11EF71DBE9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077519">
              <a:off x="715665" y="2742806"/>
              <a:ext cx="3572933" cy="3751386"/>
            </a:xfrm>
            <a:prstGeom prst="rect">
              <a:avLst/>
            </a:prstGeom>
          </p:spPr>
        </p:pic>
        <p:sp>
          <p:nvSpPr>
            <p:cNvPr id="12" name="TextBox 11">
              <a:extLst>
                <a:ext uri="{FF2B5EF4-FFF2-40B4-BE49-F238E27FC236}">
                  <a16:creationId xmlns:a16="http://schemas.microsoft.com/office/drawing/2014/main" id="{819A5B02-97A7-A64B-8A2C-3DCB84979338}"/>
                </a:ext>
              </a:extLst>
            </p:cNvPr>
            <p:cNvSpPr txBox="1"/>
            <p:nvPr/>
          </p:nvSpPr>
          <p:spPr>
            <a:xfrm rot="621223">
              <a:off x="1941938" y="4168746"/>
              <a:ext cx="1453179" cy="363501"/>
            </a:xfrm>
            <a:prstGeom prst="rect">
              <a:avLst/>
            </a:prstGeom>
            <a:solidFill>
              <a:srgbClr val="0070C0"/>
            </a:solidFill>
          </p:spPr>
          <p:txBody>
            <a:bodyPr wrap="square" rtlCol="0">
              <a:spAutoFit/>
            </a:bodyPr>
            <a:lstStyle/>
            <a:p>
              <a:pPr algn="ctr"/>
              <a:r>
                <a:rPr lang="en-US" sz="1700" dirty="0">
                  <a:solidFill>
                    <a:schemeClr val="bg1"/>
                  </a:solidFill>
                  <a:latin typeface="Comic Sans MS" panose="030F0902030302020204" pitchFamily="66" charset="0"/>
                </a:rPr>
                <a:t>Appearance</a:t>
              </a:r>
            </a:p>
          </p:txBody>
        </p:sp>
      </p:grpSp>
      <p:grpSp>
        <p:nvGrpSpPr>
          <p:cNvPr id="11" name="Group 10">
            <a:extLst>
              <a:ext uri="{FF2B5EF4-FFF2-40B4-BE49-F238E27FC236}">
                <a16:creationId xmlns:a16="http://schemas.microsoft.com/office/drawing/2014/main" id="{BA396FD3-8315-D947-A54E-96DA4074514C}"/>
              </a:ext>
            </a:extLst>
          </p:cNvPr>
          <p:cNvGrpSpPr/>
          <p:nvPr/>
        </p:nvGrpSpPr>
        <p:grpSpPr>
          <a:xfrm>
            <a:off x="4349799" y="1297629"/>
            <a:ext cx="3572933" cy="3751386"/>
            <a:chOff x="4353622" y="1454040"/>
            <a:chExt cx="3572933" cy="3751386"/>
          </a:xfrm>
        </p:grpSpPr>
        <p:pic>
          <p:nvPicPr>
            <p:cNvPr id="9" name="Picture 8" descr="A picture containing purple, wheel&#10;&#10;Description automatically generated">
              <a:extLst>
                <a:ext uri="{FF2B5EF4-FFF2-40B4-BE49-F238E27FC236}">
                  <a16:creationId xmlns:a16="http://schemas.microsoft.com/office/drawing/2014/main" id="{1606B0DE-ED3B-1243-A123-4AC0F96AD6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3622" y="1454040"/>
              <a:ext cx="3572933" cy="3751386"/>
            </a:xfrm>
            <a:prstGeom prst="rect">
              <a:avLst/>
            </a:prstGeom>
          </p:spPr>
        </p:pic>
        <p:sp>
          <p:nvSpPr>
            <p:cNvPr id="37" name="TextBox 36">
              <a:extLst>
                <a:ext uri="{FF2B5EF4-FFF2-40B4-BE49-F238E27FC236}">
                  <a16:creationId xmlns:a16="http://schemas.microsoft.com/office/drawing/2014/main" id="{6D47A686-44FD-464A-92F1-BF84EB0D2A8F}"/>
                </a:ext>
              </a:extLst>
            </p:cNvPr>
            <p:cNvSpPr txBox="1"/>
            <p:nvPr/>
          </p:nvSpPr>
          <p:spPr>
            <a:xfrm>
              <a:off x="5174166" y="3059668"/>
              <a:ext cx="1405054" cy="369332"/>
            </a:xfrm>
            <a:prstGeom prst="rect">
              <a:avLst/>
            </a:prstGeom>
            <a:solidFill>
              <a:srgbClr val="0070C0"/>
            </a:solidFill>
          </p:spPr>
          <p:txBody>
            <a:bodyPr wrap="square" rtlCol="0">
              <a:spAutoFit/>
            </a:bodyPr>
            <a:lstStyle/>
            <a:p>
              <a:pPr algn="ctr"/>
              <a:r>
                <a:rPr lang="en-US" dirty="0">
                  <a:solidFill>
                    <a:schemeClr val="bg1"/>
                  </a:solidFill>
                  <a:latin typeface="Comic Sans MS" panose="030F0902030302020204" pitchFamily="66" charset="0"/>
                </a:rPr>
                <a:t>Phases</a:t>
              </a:r>
            </a:p>
          </p:txBody>
        </p:sp>
      </p:grpSp>
      <p:grpSp>
        <p:nvGrpSpPr>
          <p:cNvPr id="13" name="Group 12">
            <a:extLst>
              <a:ext uri="{FF2B5EF4-FFF2-40B4-BE49-F238E27FC236}">
                <a16:creationId xmlns:a16="http://schemas.microsoft.com/office/drawing/2014/main" id="{909FC449-8041-A64C-AAC2-FD8CAAF7D250}"/>
              </a:ext>
            </a:extLst>
          </p:cNvPr>
          <p:cNvGrpSpPr/>
          <p:nvPr/>
        </p:nvGrpSpPr>
        <p:grpSpPr>
          <a:xfrm>
            <a:off x="7787762" y="2758781"/>
            <a:ext cx="3572933" cy="3751386"/>
            <a:chOff x="7837923" y="2993697"/>
            <a:chExt cx="3572933" cy="3751386"/>
          </a:xfrm>
        </p:grpSpPr>
        <p:pic>
          <p:nvPicPr>
            <p:cNvPr id="7" name="Picture 6" descr="A picture containing wheel&#10;&#10;Description automatically generated">
              <a:extLst>
                <a:ext uri="{FF2B5EF4-FFF2-40B4-BE49-F238E27FC236}">
                  <a16:creationId xmlns:a16="http://schemas.microsoft.com/office/drawing/2014/main" id="{B5FAFAE3-D34C-7E47-ACEE-AFCFEEFDD4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328325">
              <a:off x="7837923" y="2993697"/>
              <a:ext cx="3572933" cy="3751386"/>
            </a:xfrm>
            <a:prstGeom prst="rect">
              <a:avLst/>
            </a:prstGeom>
          </p:spPr>
        </p:pic>
        <p:sp>
          <p:nvSpPr>
            <p:cNvPr id="38" name="TextBox 37">
              <a:extLst>
                <a:ext uri="{FF2B5EF4-FFF2-40B4-BE49-F238E27FC236}">
                  <a16:creationId xmlns:a16="http://schemas.microsoft.com/office/drawing/2014/main" id="{797FAF42-1BE4-6643-B79F-D1A0F273698E}"/>
                </a:ext>
              </a:extLst>
            </p:cNvPr>
            <p:cNvSpPr txBox="1"/>
            <p:nvPr/>
          </p:nvSpPr>
          <p:spPr>
            <a:xfrm rot="20864802">
              <a:off x="8764596" y="4467173"/>
              <a:ext cx="1406144" cy="369332"/>
            </a:xfrm>
            <a:prstGeom prst="rect">
              <a:avLst/>
            </a:prstGeom>
            <a:solidFill>
              <a:srgbClr val="0070C0"/>
            </a:solidFill>
          </p:spPr>
          <p:txBody>
            <a:bodyPr wrap="square" rtlCol="0">
              <a:spAutoFit/>
            </a:bodyPr>
            <a:lstStyle/>
            <a:p>
              <a:pPr algn="ctr"/>
              <a:r>
                <a:rPr lang="en-US" dirty="0">
                  <a:solidFill>
                    <a:schemeClr val="bg1"/>
                  </a:solidFill>
                  <a:latin typeface="Comic Sans MS" panose="030F0902030302020204" pitchFamily="66" charset="0"/>
                </a:rPr>
                <a:t>Visitors</a:t>
              </a:r>
            </a:p>
          </p:txBody>
        </p:sp>
      </p:grpSp>
      <p:sp>
        <p:nvSpPr>
          <p:cNvPr id="2" name="Subtitle 2">
            <a:extLst>
              <a:ext uri="{FF2B5EF4-FFF2-40B4-BE49-F238E27FC236}">
                <a16:creationId xmlns:a16="http://schemas.microsoft.com/office/drawing/2014/main" id="{E9775D22-949F-B0BD-C2E0-0E0458188F94}"/>
              </a:ext>
            </a:extLst>
          </p:cNvPr>
          <p:cNvSpPr txBox="1">
            <a:spLocks/>
          </p:cNvSpPr>
          <p:nvPr/>
        </p:nvSpPr>
        <p:spPr>
          <a:xfrm>
            <a:off x="0" y="604105"/>
            <a:ext cx="12192000" cy="601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Jigsaw Discussion</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1444774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a:extLst>
              <a:ext uri="{FF2B5EF4-FFF2-40B4-BE49-F238E27FC236}">
                <a16:creationId xmlns:a16="http://schemas.microsoft.com/office/drawing/2014/main" id="{02CFAC8C-E582-1D48-9566-B65948C333E9}"/>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9" name="TextBox 8">
            <a:extLst>
              <a:ext uri="{FF2B5EF4-FFF2-40B4-BE49-F238E27FC236}">
                <a16:creationId xmlns:a16="http://schemas.microsoft.com/office/drawing/2014/main" id="{A8AFB09F-90CF-7A4C-9962-7CCFC592FC71}"/>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42" name="Subtitle 2">
            <a:extLst>
              <a:ext uri="{FF2B5EF4-FFF2-40B4-BE49-F238E27FC236}">
                <a16:creationId xmlns:a16="http://schemas.microsoft.com/office/drawing/2014/main" id="{A656AC9E-01DB-7449-BAA0-4B932D9BCB71}"/>
              </a:ext>
            </a:extLst>
          </p:cNvPr>
          <p:cNvSpPr txBox="1">
            <a:spLocks/>
          </p:cNvSpPr>
          <p:nvPr/>
        </p:nvSpPr>
        <p:spPr>
          <a:xfrm>
            <a:off x="0" y="706518"/>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What will the writing contain?</a:t>
            </a:r>
          </a:p>
        </p:txBody>
      </p:sp>
      <p:sp>
        <p:nvSpPr>
          <p:cNvPr id="54" name="Text Box 21">
            <a:extLst>
              <a:ext uri="{FF2B5EF4-FFF2-40B4-BE49-F238E27FC236}">
                <a16:creationId xmlns:a16="http://schemas.microsoft.com/office/drawing/2014/main" id="{B73FE51C-8EDF-084B-8FB7-2FC1D9CEC3AA}"/>
              </a:ext>
            </a:extLst>
          </p:cNvPr>
          <p:cNvSpPr txBox="1">
            <a:spLocks noChangeArrowheads="1"/>
          </p:cNvSpPr>
          <p:nvPr/>
        </p:nvSpPr>
        <p:spPr bwMode="auto">
          <a:xfrm>
            <a:off x="3144503" y="1543602"/>
            <a:ext cx="6344937" cy="2503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3000"/>
              </a:lnSpc>
              <a:spcBef>
                <a:spcPts val="1000"/>
              </a:spcBef>
            </a:pPr>
            <a:r>
              <a:rPr lang="en-GB" altLang="en-US" sz="2200" dirty="0">
                <a:solidFill>
                  <a:srgbClr val="3E3F41"/>
                </a:solidFill>
                <a:latin typeface="Comic Sans MS" panose="030F0702030302020204" pitchFamily="66" charset="0"/>
              </a:rPr>
              <a:t>The Moon</a:t>
            </a:r>
          </a:p>
          <a:p>
            <a:pPr>
              <a:lnSpc>
                <a:spcPts val="3000"/>
              </a:lnSpc>
              <a:spcBef>
                <a:spcPts val="1000"/>
              </a:spcBef>
            </a:pPr>
            <a:r>
              <a:rPr lang="en-GB" altLang="en-US" sz="2200" dirty="0">
                <a:solidFill>
                  <a:srgbClr val="3E3F41"/>
                </a:solidFill>
                <a:latin typeface="Comic Sans MS" panose="030F0702030302020204" pitchFamily="66" charset="0"/>
              </a:rPr>
              <a:t>The moon is earth’s only natural satellite. It orbits the earth once every 28 days or so. The moon is made of rock and is about 384,400 kilometres from the earth. How long do you think it would take to get there in a rocket?</a:t>
            </a:r>
          </a:p>
        </p:txBody>
      </p:sp>
      <p:sp>
        <p:nvSpPr>
          <p:cNvPr id="56" name="Oval 23">
            <a:extLst>
              <a:ext uri="{FF2B5EF4-FFF2-40B4-BE49-F238E27FC236}">
                <a16:creationId xmlns:a16="http://schemas.microsoft.com/office/drawing/2014/main" id="{A8DE8C6B-2656-7B41-8F95-345A9ECD21A3}"/>
              </a:ext>
            </a:extLst>
          </p:cNvPr>
          <p:cNvSpPr>
            <a:spLocks noChangeArrowheads="1"/>
          </p:cNvSpPr>
          <p:nvPr/>
        </p:nvSpPr>
        <p:spPr bwMode="auto">
          <a:xfrm>
            <a:off x="3902127" y="2850338"/>
            <a:ext cx="356891" cy="437297"/>
          </a:xfrm>
          <a:prstGeom prst="ellipse">
            <a:avLst/>
          </a:prstGeom>
          <a:noFill/>
          <a:ln w="57150">
            <a:solidFill>
              <a:srgbClr val="FF0000"/>
            </a:solidFill>
            <a:round/>
            <a:headEnd/>
            <a:tailEnd/>
          </a:ln>
          <a:effectLst/>
          <a:extLst>
            <a:ext uri="{909E8E84-426E-40DD-AFC4-6F175D3DCCD1}">
              <a14:hiddenFill xmlns:a14="http://schemas.microsoft.com/office/drawing/2010/main">
                <a:solidFill>
                  <a:srgbClr val="FFF3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Oval 23">
            <a:extLst>
              <a:ext uri="{FF2B5EF4-FFF2-40B4-BE49-F238E27FC236}">
                <a16:creationId xmlns:a16="http://schemas.microsoft.com/office/drawing/2014/main" id="{2A8AE9D4-6CED-EB4D-967A-4C186C4076EC}"/>
              </a:ext>
            </a:extLst>
          </p:cNvPr>
          <p:cNvSpPr>
            <a:spLocks noChangeArrowheads="1"/>
          </p:cNvSpPr>
          <p:nvPr/>
        </p:nvSpPr>
        <p:spPr bwMode="auto">
          <a:xfrm>
            <a:off x="6533309" y="2850338"/>
            <a:ext cx="356891" cy="437297"/>
          </a:xfrm>
          <a:prstGeom prst="ellipse">
            <a:avLst/>
          </a:prstGeom>
          <a:noFill/>
          <a:ln w="57150">
            <a:solidFill>
              <a:srgbClr val="FF0000"/>
            </a:solidFill>
            <a:round/>
            <a:headEnd/>
            <a:tailEnd/>
          </a:ln>
          <a:effectLst/>
          <a:extLst>
            <a:ext uri="{909E8E84-426E-40DD-AFC4-6F175D3DCCD1}">
              <a14:hiddenFill xmlns:a14="http://schemas.microsoft.com/office/drawing/2010/main">
                <a:solidFill>
                  <a:srgbClr val="FFF3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Oval 23">
            <a:extLst>
              <a:ext uri="{FF2B5EF4-FFF2-40B4-BE49-F238E27FC236}">
                <a16:creationId xmlns:a16="http://schemas.microsoft.com/office/drawing/2014/main" id="{496A2D56-A79E-4B4B-8112-217CE948D80D}"/>
              </a:ext>
            </a:extLst>
          </p:cNvPr>
          <p:cNvSpPr>
            <a:spLocks noChangeArrowheads="1"/>
          </p:cNvSpPr>
          <p:nvPr/>
        </p:nvSpPr>
        <p:spPr bwMode="auto">
          <a:xfrm>
            <a:off x="8795230" y="3603812"/>
            <a:ext cx="253573" cy="427928"/>
          </a:xfrm>
          <a:prstGeom prst="ellipse">
            <a:avLst/>
          </a:prstGeom>
          <a:noFill/>
          <a:ln w="57150">
            <a:solidFill>
              <a:srgbClr val="FF0000"/>
            </a:solidFill>
            <a:round/>
            <a:headEnd/>
            <a:tailEnd/>
          </a:ln>
          <a:effectLst/>
          <a:extLst>
            <a:ext uri="{909E8E84-426E-40DD-AFC4-6F175D3DCCD1}">
              <a14:hiddenFill xmlns:a14="http://schemas.microsoft.com/office/drawing/2010/main">
                <a:solidFill>
                  <a:srgbClr val="FFF3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Oval 23">
            <a:extLst>
              <a:ext uri="{FF2B5EF4-FFF2-40B4-BE49-F238E27FC236}">
                <a16:creationId xmlns:a16="http://schemas.microsoft.com/office/drawing/2014/main" id="{14DF1247-3C0E-1342-9FA0-6E49BCB87C21}"/>
              </a:ext>
            </a:extLst>
          </p:cNvPr>
          <p:cNvSpPr>
            <a:spLocks noChangeArrowheads="1"/>
          </p:cNvSpPr>
          <p:nvPr/>
        </p:nvSpPr>
        <p:spPr bwMode="auto">
          <a:xfrm>
            <a:off x="4499027" y="2085944"/>
            <a:ext cx="356891" cy="437297"/>
          </a:xfrm>
          <a:prstGeom prst="ellipse">
            <a:avLst/>
          </a:prstGeom>
          <a:noFill/>
          <a:ln w="57150">
            <a:solidFill>
              <a:srgbClr val="FF0000"/>
            </a:solidFill>
            <a:round/>
            <a:headEnd/>
            <a:tailEnd/>
          </a:ln>
          <a:effectLst/>
          <a:extLst>
            <a:ext uri="{909E8E84-426E-40DD-AFC4-6F175D3DCCD1}">
              <a14:hiddenFill xmlns:a14="http://schemas.microsoft.com/office/drawing/2010/main">
                <a:solidFill>
                  <a:srgbClr val="FFF3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Oval 48">
            <a:extLst>
              <a:ext uri="{FF2B5EF4-FFF2-40B4-BE49-F238E27FC236}">
                <a16:creationId xmlns:a16="http://schemas.microsoft.com/office/drawing/2014/main" id="{AE20E837-908A-3C45-8420-69E011F62850}"/>
              </a:ext>
            </a:extLst>
          </p:cNvPr>
          <p:cNvSpPr>
            <a:spLocks noChangeArrowheads="1"/>
          </p:cNvSpPr>
          <p:nvPr/>
        </p:nvSpPr>
        <p:spPr bwMode="auto">
          <a:xfrm>
            <a:off x="3028770" y="1452054"/>
            <a:ext cx="1854200" cy="618929"/>
          </a:xfrm>
          <a:prstGeom prst="ellipse">
            <a:avLst/>
          </a:prstGeom>
          <a:noFill/>
          <a:ln w="57150">
            <a:solidFill>
              <a:srgbClr val="FF0000"/>
            </a:solidFill>
            <a:round/>
            <a:headEnd/>
            <a:tailEnd/>
          </a:ln>
          <a:effectLst/>
          <a:extLst>
            <a:ext uri="{909E8E84-426E-40DD-AFC4-6F175D3DCCD1}">
              <a14:hiddenFill xmlns:a14="http://schemas.microsoft.com/office/drawing/2010/main">
                <a:solidFill>
                  <a:srgbClr val="FFF3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7" name="Group 6">
            <a:extLst>
              <a:ext uri="{FF2B5EF4-FFF2-40B4-BE49-F238E27FC236}">
                <a16:creationId xmlns:a16="http://schemas.microsoft.com/office/drawing/2014/main" id="{9EE6156D-A1C6-564C-8EC5-CDAE3496E60C}"/>
              </a:ext>
            </a:extLst>
          </p:cNvPr>
          <p:cNvGrpSpPr/>
          <p:nvPr/>
        </p:nvGrpSpPr>
        <p:grpSpPr>
          <a:xfrm>
            <a:off x="881246" y="1492800"/>
            <a:ext cx="1605751" cy="1637749"/>
            <a:chOff x="840606" y="1492800"/>
            <a:chExt cx="1605751" cy="1637749"/>
          </a:xfrm>
        </p:grpSpPr>
        <p:grpSp>
          <p:nvGrpSpPr>
            <p:cNvPr id="4" name="Group 3">
              <a:extLst>
                <a:ext uri="{FF2B5EF4-FFF2-40B4-BE49-F238E27FC236}">
                  <a16:creationId xmlns:a16="http://schemas.microsoft.com/office/drawing/2014/main" id="{DDD380E1-E259-0247-B672-A2B4642D2BF3}"/>
                </a:ext>
              </a:extLst>
            </p:cNvPr>
            <p:cNvGrpSpPr/>
            <p:nvPr/>
          </p:nvGrpSpPr>
          <p:grpSpPr>
            <a:xfrm>
              <a:off x="840606" y="1492800"/>
              <a:ext cx="1605751" cy="1637749"/>
              <a:chOff x="840606" y="1492800"/>
              <a:chExt cx="1605751" cy="1637749"/>
            </a:xfrm>
          </p:grpSpPr>
          <p:pic>
            <p:nvPicPr>
              <p:cNvPr id="3" name="Picture 2" descr="A close up of the moon&#10;&#10;Description automatically generated with medium confidence">
                <a:extLst>
                  <a:ext uri="{FF2B5EF4-FFF2-40B4-BE49-F238E27FC236}">
                    <a16:creationId xmlns:a16="http://schemas.microsoft.com/office/drawing/2014/main" id="{BD3E6AB0-3AE5-9D4C-9CD2-8F721F7BB4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606" y="1492800"/>
                <a:ext cx="1605751" cy="1637749"/>
              </a:xfrm>
              <a:prstGeom prst="rect">
                <a:avLst/>
              </a:prstGeom>
            </p:spPr>
          </p:pic>
          <p:sp>
            <p:nvSpPr>
              <p:cNvPr id="12" name="Oval 11">
                <a:extLst>
                  <a:ext uri="{FF2B5EF4-FFF2-40B4-BE49-F238E27FC236}">
                    <a16:creationId xmlns:a16="http://schemas.microsoft.com/office/drawing/2014/main" id="{54EFC1FC-DF1B-984D-99B9-2452AD2468B0}"/>
                  </a:ext>
                </a:extLst>
              </p:cNvPr>
              <p:cNvSpPr/>
              <p:nvPr/>
            </p:nvSpPr>
            <p:spPr>
              <a:xfrm>
                <a:off x="883676" y="1574006"/>
                <a:ext cx="1498793" cy="1498239"/>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Text Box 29">
              <a:extLst>
                <a:ext uri="{FF2B5EF4-FFF2-40B4-BE49-F238E27FC236}">
                  <a16:creationId xmlns:a16="http://schemas.microsoft.com/office/drawing/2014/main" id="{843C0371-7C40-D447-B3A0-DDE7B3DBD3DE}"/>
                </a:ext>
              </a:extLst>
            </p:cNvPr>
            <p:cNvSpPr txBox="1">
              <a:spLocks noChangeArrowheads="1"/>
            </p:cNvSpPr>
            <p:nvPr/>
          </p:nvSpPr>
          <p:spPr bwMode="auto">
            <a:xfrm>
              <a:off x="840606" y="1991001"/>
              <a:ext cx="159107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FF0000"/>
                  </a:solidFill>
                  <a:latin typeface="Comic Sans MS" panose="030F0702030302020204" pitchFamily="66" charset="0"/>
                </a:rPr>
                <a:t>Present tense</a:t>
              </a:r>
            </a:p>
          </p:txBody>
        </p:sp>
      </p:grpSp>
      <p:grpSp>
        <p:nvGrpSpPr>
          <p:cNvPr id="10" name="Group 9">
            <a:extLst>
              <a:ext uri="{FF2B5EF4-FFF2-40B4-BE49-F238E27FC236}">
                <a16:creationId xmlns:a16="http://schemas.microsoft.com/office/drawing/2014/main" id="{4B733AE6-4E41-ED4F-BA99-9270BFD96F20}"/>
              </a:ext>
            </a:extLst>
          </p:cNvPr>
          <p:cNvGrpSpPr/>
          <p:nvPr/>
        </p:nvGrpSpPr>
        <p:grpSpPr>
          <a:xfrm>
            <a:off x="881245" y="4337600"/>
            <a:ext cx="1605752" cy="1637749"/>
            <a:chOff x="840605" y="4337600"/>
            <a:chExt cx="1605752" cy="1637749"/>
          </a:xfrm>
        </p:grpSpPr>
        <p:grpSp>
          <p:nvGrpSpPr>
            <p:cNvPr id="34" name="Group 33">
              <a:extLst>
                <a:ext uri="{FF2B5EF4-FFF2-40B4-BE49-F238E27FC236}">
                  <a16:creationId xmlns:a16="http://schemas.microsoft.com/office/drawing/2014/main" id="{F39FD59D-44B6-8346-8897-695C7F70A911}"/>
                </a:ext>
              </a:extLst>
            </p:cNvPr>
            <p:cNvGrpSpPr/>
            <p:nvPr/>
          </p:nvGrpSpPr>
          <p:grpSpPr>
            <a:xfrm>
              <a:off x="840606" y="4337600"/>
              <a:ext cx="1605751" cy="1637749"/>
              <a:chOff x="840606" y="1492800"/>
              <a:chExt cx="1605751" cy="1637749"/>
            </a:xfrm>
          </p:grpSpPr>
          <p:pic>
            <p:nvPicPr>
              <p:cNvPr id="35" name="Picture 34" descr="A close up of the moon&#10;&#10;Description automatically generated with medium confidence">
                <a:extLst>
                  <a:ext uri="{FF2B5EF4-FFF2-40B4-BE49-F238E27FC236}">
                    <a16:creationId xmlns:a16="http://schemas.microsoft.com/office/drawing/2014/main" id="{DAF70EA0-7C34-C342-967C-D35D8B845C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606" y="1492800"/>
                <a:ext cx="1605751" cy="1637749"/>
              </a:xfrm>
              <a:prstGeom prst="rect">
                <a:avLst/>
              </a:prstGeom>
            </p:spPr>
          </p:pic>
          <p:sp>
            <p:nvSpPr>
              <p:cNvPr id="36" name="Oval 35">
                <a:extLst>
                  <a:ext uri="{FF2B5EF4-FFF2-40B4-BE49-F238E27FC236}">
                    <a16:creationId xmlns:a16="http://schemas.microsoft.com/office/drawing/2014/main" id="{BF474A28-8492-8849-AE2A-1A3E69E1C974}"/>
                  </a:ext>
                </a:extLst>
              </p:cNvPr>
              <p:cNvSpPr/>
              <p:nvPr/>
            </p:nvSpPr>
            <p:spPr>
              <a:xfrm>
                <a:off x="883676" y="1574006"/>
                <a:ext cx="1498793" cy="1498239"/>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5" name="Text Box 33">
              <a:extLst>
                <a:ext uri="{FF2B5EF4-FFF2-40B4-BE49-F238E27FC236}">
                  <a16:creationId xmlns:a16="http://schemas.microsoft.com/office/drawing/2014/main" id="{D639D4A6-0002-DC4A-B956-F014DB4C3171}"/>
                </a:ext>
              </a:extLst>
            </p:cNvPr>
            <p:cNvSpPr txBox="1">
              <a:spLocks noChangeArrowheads="1"/>
            </p:cNvSpPr>
            <p:nvPr/>
          </p:nvSpPr>
          <p:spPr bwMode="auto">
            <a:xfrm>
              <a:off x="840605" y="4958369"/>
              <a:ext cx="1605751"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FF0000"/>
                  </a:solidFill>
                  <a:latin typeface="Comic Sans MS" panose="030F0702030302020204" pitchFamily="66" charset="0"/>
                </a:rPr>
                <a:t>Facts</a:t>
              </a:r>
            </a:p>
          </p:txBody>
        </p:sp>
      </p:grpSp>
      <p:grpSp>
        <p:nvGrpSpPr>
          <p:cNvPr id="11" name="Group 10">
            <a:extLst>
              <a:ext uri="{FF2B5EF4-FFF2-40B4-BE49-F238E27FC236}">
                <a16:creationId xmlns:a16="http://schemas.microsoft.com/office/drawing/2014/main" id="{B2EB4C37-2EB0-6D41-B2AE-95826A8D0BDB}"/>
              </a:ext>
            </a:extLst>
          </p:cNvPr>
          <p:cNvGrpSpPr/>
          <p:nvPr/>
        </p:nvGrpSpPr>
        <p:grpSpPr>
          <a:xfrm>
            <a:off x="5233113" y="4337600"/>
            <a:ext cx="1605751" cy="1637749"/>
            <a:chOff x="5192473" y="4337600"/>
            <a:chExt cx="1605751" cy="1637749"/>
          </a:xfrm>
        </p:grpSpPr>
        <p:grpSp>
          <p:nvGrpSpPr>
            <p:cNvPr id="37" name="Group 36">
              <a:extLst>
                <a:ext uri="{FF2B5EF4-FFF2-40B4-BE49-F238E27FC236}">
                  <a16:creationId xmlns:a16="http://schemas.microsoft.com/office/drawing/2014/main" id="{CA0C7096-37F0-C840-B109-B8FF7080974B}"/>
                </a:ext>
              </a:extLst>
            </p:cNvPr>
            <p:cNvGrpSpPr/>
            <p:nvPr/>
          </p:nvGrpSpPr>
          <p:grpSpPr>
            <a:xfrm>
              <a:off x="5192473" y="4337600"/>
              <a:ext cx="1605751" cy="1637749"/>
              <a:chOff x="840606" y="1492800"/>
              <a:chExt cx="1605751" cy="1637749"/>
            </a:xfrm>
          </p:grpSpPr>
          <p:pic>
            <p:nvPicPr>
              <p:cNvPr id="38" name="Picture 37" descr="A close up of the moon&#10;&#10;Description automatically generated with medium confidence">
                <a:extLst>
                  <a:ext uri="{FF2B5EF4-FFF2-40B4-BE49-F238E27FC236}">
                    <a16:creationId xmlns:a16="http://schemas.microsoft.com/office/drawing/2014/main" id="{07432763-2B37-D443-9565-F9E8375BBC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606" y="1492800"/>
                <a:ext cx="1605751" cy="1637749"/>
              </a:xfrm>
              <a:prstGeom prst="rect">
                <a:avLst/>
              </a:prstGeom>
            </p:spPr>
          </p:pic>
          <p:sp>
            <p:nvSpPr>
              <p:cNvPr id="39" name="Oval 38">
                <a:extLst>
                  <a:ext uri="{FF2B5EF4-FFF2-40B4-BE49-F238E27FC236}">
                    <a16:creationId xmlns:a16="http://schemas.microsoft.com/office/drawing/2014/main" id="{43EEDBA8-1FE0-D54B-ADEA-F0DA28A8210C}"/>
                  </a:ext>
                </a:extLst>
              </p:cNvPr>
              <p:cNvSpPr/>
              <p:nvPr/>
            </p:nvSpPr>
            <p:spPr>
              <a:xfrm>
                <a:off x="883676" y="1574006"/>
                <a:ext cx="1498793" cy="1498239"/>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8" name="Text Box 46">
              <a:extLst>
                <a:ext uri="{FF2B5EF4-FFF2-40B4-BE49-F238E27FC236}">
                  <a16:creationId xmlns:a16="http://schemas.microsoft.com/office/drawing/2014/main" id="{98978A8B-3A18-634C-B6DE-D03C768A62B0}"/>
                </a:ext>
              </a:extLst>
            </p:cNvPr>
            <p:cNvSpPr txBox="1">
              <a:spLocks noChangeArrowheads="1"/>
            </p:cNvSpPr>
            <p:nvPr/>
          </p:nvSpPr>
          <p:spPr bwMode="auto">
            <a:xfrm>
              <a:off x="5195231" y="4676389"/>
              <a:ext cx="160299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FF0000"/>
                  </a:solidFill>
                  <a:latin typeface="Comic Sans MS" panose="030F0702030302020204" pitchFamily="66" charset="0"/>
                </a:rPr>
                <a:t>There</a:t>
              </a:r>
              <a:br>
                <a:rPr lang="en-GB" altLang="en-US" dirty="0">
                  <a:solidFill>
                    <a:srgbClr val="FF0000"/>
                  </a:solidFill>
                  <a:latin typeface="Comic Sans MS" panose="030F0702030302020204" pitchFamily="66" charset="0"/>
                </a:rPr>
              </a:br>
              <a:r>
                <a:rPr lang="en-GB" altLang="en-US" dirty="0">
                  <a:solidFill>
                    <a:srgbClr val="FF0000"/>
                  </a:solidFill>
                  <a:latin typeface="Comic Sans MS" panose="030F0702030302020204" pitchFamily="66" charset="0"/>
                </a:rPr>
                <a:t>might be headings</a:t>
              </a:r>
            </a:p>
          </p:txBody>
        </p:sp>
      </p:grpSp>
      <p:grpSp>
        <p:nvGrpSpPr>
          <p:cNvPr id="15" name="Group 14">
            <a:extLst>
              <a:ext uri="{FF2B5EF4-FFF2-40B4-BE49-F238E27FC236}">
                <a16:creationId xmlns:a16="http://schemas.microsoft.com/office/drawing/2014/main" id="{EFCD68E6-AF8D-404E-84EB-9D13EC6D23AD}"/>
              </a:ext>
            </a:extLst>
          </p:cNvPr>
          <p:cNvGrpSpPr/>
          <p:nvPr/>
        </p:nvGrpSpPr>
        <p:grpSpPr>
          <a:xfrm>
            <a:off x="9652713" y="4337600"/>
            <a:ext cx="1605751" cy="1637749"/>
            <a:chOff x="9612073" y="4337600"/>
            <a:chExt cx="1605751" cy="1637749"/>
          </a:xfrm>
        </p:grpSpPr>
        <p:grpSp>
          <p:nvGrpSpPr>
            <p:cNvPr id="40" name="Group 39">
              <a:extLst>
                <a:ext uri="{FF2B5EF4-FFF2-40B4-BE49-F238E27FC236}">
                  <a16:creationId xmlns:a16="http://schemas.microsoft.com/office/drawing/2014/main" id="{6CADBE0E-E550-6740-9A06-58E1B3CCDD90}"/>
                </a:ext>
              </a:extLst>
            </p:cNvPr>
            <p:cNvGrpSpPr/>
            <p:nvPr/>
          </p:nvGrpSpPr>
          <p:grpSpPr>
            <a:xfrm>
              <a:off x="9612073" y="4337600"/>
              <a:ext cx="1605751" cy="1637749"/>
              <a:chOff x="840606" y="1492800"/>
              <a:chExt cx="1605751" cy="1637749"/>
            </a:xfrm>
          </p:grpSpPr>
          <p:pic>
            <p:nvPicPr>
              <p:cNvPr id="41" name="Picture 40" descr="A close up of the moon&#10;&#10;Description automatically generated with medium confidence">
                <a:extLst>
                  <a:ext uri="{FF2B5EF4-FFF2-40B4-BE49-F238E27FC236}">
                    <a16:creationId xmlns:a16="http://schemas.microsoft.com/office/drawing/2014/main" id="{F637252C-B8BF-1A48-803E-CF56684663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606" y="1492800"/>
                <a:ext cx="1605751" cy="1637749"/>
              </a:xfrm>
              <a:prstGeom prst="rect">
                <a:avLst/>
              </a:prstGeom>
            </p:spPr>
          </p:pic>
          <p:sp>
            <p:nvSpPr>
              <p:cNvPr id="43" name="Oval 42">
                <a:extLst>
                  <a:ext uri="{FF2B5EF4-FFF2-40B4-BE49-F238E27FC236}">
                    <a16:creationId xmlns:a16="http://schemas.microsoft.com/office/drawing/2014/main" id="{82D93F06-F0F1-1E42-BB3C-AD446DA480B2}"/>
                  </a:ext>
                </a:extLst>
              </p:cNvPr>
              <p:cNvSpPr/>
              <p:nvPr/>
            </p:nvSpPr>
            <p:spPr>
              <a:xfrm>
                <a:off x="883676" y="1574006"/>
                <a:ext cx="1498793" cy="1498239"/>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Text Box 41">
              <a:extLst>
                <a:ext uri="{FF2B5EF4-FFF2-40B4-BE49-F238E27FC236}">
                  <a16:creationId xmlns:a16="http://schemas.microsoft.com/office/drawing/2014/main" id="{6D05D3E9-5A72-734E-895B-C86DF778011A}"/>
                </a:ext>
              </a:extLst>
            </p:cNvPr>
            <p:cNvSpPr txBox="1">
              <a:spLocks noChangeArrowheads="1"/>
            </p:cNvSpPr>
            <p:nvPr/>
          </p:nvSpPr>
          <p:spPr bwMode="auto">
            <a:xfrm>
              <a:off x="9612073" y="4683731"/>
              <a:ext cx="16057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FF0000"/>
                  </a:solidFill>
                  <a:latin typeface="Comic Sans MS" panose="030F0702030302020204" pitchFamily="66" charset="0"/>
                </a:rPr>
                <a:t>Sometimes asks a question</a:t>
              </a:r>
            </a:p>
          </p:txBody>
        </p:sp>
      </p:grpSp>
      <p:grpSp>
        <p:nvGrpSpPr>
          <p:cNvPr id="14" name="Group 13">
            <a:extLst>
              <a:ext uri="{FF2B5EF4-FFF2-40B4-BE49-F238E27FC236}">
                <a16:creationId xmlns:a16="http://schemas.microsoft.com/office/drawing/2014/main" id="{F7BE95E1-BE21-3D44-8C0E-24B9CD4425F6}"/>
              </a:ext>
            </a:extLst>
          </p:cNvPr>
          <p:cNvGrpSpPr/>
          <p:nvPr/>
        </p:nvGrpSpPr>
        <p:grpSpPr>
          <a:xfrm>
            <a:off x="9652713" y="1492800"/>
            <a:ext cx="1605751" cy="1637749"/>
            <a:chOff x="9612073" y="1492800"/>
            <a:chExt cx="1605751" cy="1637749"/>
          </a:xfrm>
        </p:grpSpPr>
        <p:grpSp>
          <p:nvGrpSpPr>
            <p:cNvPr id="44" name="Group 43">
              <a:extLst>
                <a:ext uri="{FF2B5EF4-FFF2-40B4-BE49-F238E27FC236}">
                  <a16:creationId xmlns:a16="http://schemas.microsoft.com/office/drawing/2014/main" id="{7A4AD815-3072-2741-AB11-7B5597DE2D68}"/>
                </a:ext>
              </a:extLst>
            </p:cNvPr>
            <p:cNvGrpSpPr/>
            <p:nvPr/>
          </p:nvGrpSpPr>
          <p:grpSpPr>
            <a:xfrm>
              <a:off x="9612073" y="1492800"/>
              <a:ext cx="1605751" cy="1637749"/>
              <a:chOff x="840606" y="1492800"/>
              <a:chExt cx="1605751" cy="1637749"/>
            </a:xfrm>
          </p:grpSpPr>
          <p:pic>
            <p:nvPicPr>
              <p:cNvPr id="45" name="Picture 44" descr="A close up of the moon&#10;&#10;Description automatically generated with medium confidence">
                <a:extLst>
                  <a:ext uri="{FF2B5EF4-FFF2-40B4-BE49-F238E27FC236}">
                    <a16:creationId xmlns:a16="http://schemas.microsoft.com/office/drawing/2014/main" id="{BC89692F-5C10-6648-8A68-C33A9835DA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0606" y="1492800"/>
                <a:ext cx="1605751" cy="1637749"/>
              </a:xfrm>
              <a:prstGeom prst="rect">
                <a:avLst/>
              </a:prstGeom>
            </p:spPr>
          </p:pic>
          <p:sp>
            <p:nvSpPr>
              <p:cNvPr id="46" name="Oval 45">
                <a:extLst>
                  <a:ext uri="{FF2B5EF4-FFF2-40B4-BE49-F238E27FC236}">
                    <a16:creationId xmlns:a16="http://schemas.microsoft.com/office/drawing/2014/main" id="{1A5C7B2D-81B2-4840-A203-845AA3C4195A}"/>
                  </a:ext>
                </a:extLst>
              </p:cNvPr>
              <p:cNvSpPr/>
              <p:nvPr/>
            </p:nvSpPr>
            <p:spPr>
              <a:xfrm>
                <a:off x="883676" y="1574006"/>
                <a:ext cx="1498793" cy="1498239"/>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3" name="Text Box 37">
              <a:extLst>
                <a:ext uri="{FF2B5EF4-FFF2-40B4-BE49-F238E27FC236}">
                  <a16:creationId xmlns:a16="http://schemas.microsoft.com/office/drawing/2014/main" id="{BD1E735C-C72D-C644-8332-649A4E691D16}"/>
                </a:ext>
              </a:extLst>
            </p:cNvPr>
            <p:cNvSpPr txBox="1">
              <a:spLocks noChangeArrowheads="1"/>
            </p:cNvSpPr>
            <p:nvPr/>
          </p:nvSpPr>
          <p:spPr bwMode="auto">
            <a:xfrm>
              <a:off x="9612073" y="1843714"/>
              <a:ext cx="16057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FF0000"/>
                  </a:solidFill>
                  <a:latin typeface="Comic Sans MS" panose="030F0702030302020204" pitchFamily="66" charset="0"/>
                </a:rPr>
                <a:t>Might include a picture</a:t>
              </a:r>
            </a:p>
          </p:txBody>
        </p:sp>
      </p:grpSp>
    </p:spTree>
    <p:extLst>
      <p:ext uri="{BB962C8B-B14F-4D97-AF65-F5344CB8AC3E}">
        <p14:creationId xmlns:p14="http://schemas.microsoft.com/office/powerpoint/2010/main" val="168779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8" grpId="0" animBg="1"/>
      <p:bldP spid="59" grpId="0" animBg="1"/>
      <p:bldP spid="60" grpId="0" animBg="1"/>
      <p:bldP spid="6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53D71C0F-6660-A749-82C4-E75B794A984F}"/>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The Teaching Sequence for Writing</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20" name="Text Box 21">
            <a:extLst>
              <a:ext uri="{FF2B5EF4-FFF2-40B4-BE49-F238E27FC236}">
                <a16:creationId xmlns:a16="http://schemas.microsoft.com/office/drawing/2014/main" id="{D5B5E7AC-19BE-1141-8B3E-2CCDDCEB1375}"/>
              </a:ext>
            </a:extLst>
          </p:cNvPr>
          <p:cNvSpPr txBox="1">
            <a:spLocks noChangeArrowheads="1"/>
          </p:cNvSpPr>
          <p:nvPr/>
        </p:nvSpPr>
        <p:spPr bwMode="auto">
          <a:xfrm>
            <a:off x="507541" y="6112074"/>
            <a:ext cx="4080935" cy="2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50000"/>
              </a:spcBef>
              <a:buFontTx/>
              <a:buNone/>
            </a:pPr>
            <a:r>
              <a:rPr lang="en-GB" altLang="en-US" sz="1000" dirty="0">
                <a:solidFill>
                  <a:srgbClr val="286AA6"/>
                </a:solidFill>
              </a:rPr>
              <a:t>Diagram from Raising Boys’ Achievements in Writing UKLA 2014 </a:t>
            </a:r>
          </a:p>
        </p:txBody>
      </p:sp>
      <p:grpSp>
        <p:nvGrpSpPr>
          <p:cNvPr id="67" name="Group 66">
            <a:extLst>
              <a:ext uri="{FF2B5EF4-FFF2-40B4-BE49-F238E27FC236}">
                <a16:creationId xmlns:a16="http://schemas.microsoft.com/office/drawing/2014/main" id="{821E2E85-081F-C640-AB65-029A74EF0BFE}"/>
              </a:ext>
            </a:extLst>
          </p:cNvPr>
          <p:cNvGrpSpPr/>
          <p:nvPr/>
        </p:nvGrpSpPr>
        <p:grpSpPr>
          <a:xfrm>
            <a:off x="1441622" y="1503385"/>
            <a:ext cx="3006811" cy="4420339"/>
            <a:chOff x="1640263" y="1503386"/>
            <a:chExt cx="2948213" cy="4334194"/>
          </a:xfrm>
        </p:grpSpPr>
        <p:sp>
          <p:nvSpPr>
            <p:cNvPr id="9" name="Oval 11">
              <a:extLst>
                <a:ext uri="{FF2B5EF4-FFF2-40B4-BE49-F238E27FC236}">
                  <a16:creationId xmlns:a16="http://schemas.microsoft.com/office/drawing/2014/main" id="{BFC5AF31-7044-774D-8F3D-CF158BFAB0E5}"/>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10" name="Oval 14">
              <a:extLst>
                <a:ext uri="{FF2B5EF4-FFF2-40B4-BE49-F238E27FC236}">
                  <a16:creationId xmlns:a16="http://schemas.microsoft.com/office/drawing/2014/main" id="{55745BE3-2C10-874C-A545-267AF3EFA02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1" name="Oval 15">
              <a:extLst>
                <a:ext uri="{FF2B5EF4-FFF2-40B4-BE49-F238E27FC236}">
                  <a16:creationId xmlns:a16="http://schemas.microsoft.com/office/drawing/2014/main" id="{A276AAB0-BF04-7643-8B48-F6FFF6C36219}"/>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3" name="Text Box 9">
              <a:extLst>
                <a:ext uri="{FF2B5EF4-FFF2-40B4-BE49-F238E27FC236}">
                  <a16:creationId xmlns:a16="http://schemas.microsoft.com/office/drawing/2014/main" id="{2066FAA0-D983-AA49-B1E9-9F42039E1563}"/>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4" name="Text Box 10">
              <a:extLst>
                <a:ext uri="{FF2B5EF4-FFF2-40B4-BE49-F238E27FC236}">
                  <a16:creationId xmlns:a16="http://schemas.microsoft.com/office/drawing/2014/main" id="{D8AE7010-D864-094A-B59C-98618F2DFDF9}"/>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5" name="Text Box 12">
              <a:extLst>
                <a:ext uri="{FF2B5EF4-FFF2-40B4-BE49-F238E27FC236}">
                  <a16:creationId xmlns:a16="http://schemas.microsoft.com/office/drawing/2014/main" id="{41710380-0A64-8040-8B26-3C459EB612E6}"/>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6" name="Text Box 13">
              <a:extLst>
                <a:ext uri="{FF2B5EF4-FFF2-40B4-BE49-F238E27FC236}">
                  <a16:creationId xmlns:a16="http://schemas.microsoft.com/office/drawing/2014/main" id="{D9BF6153-0A45-3F4A-8E11-DA0717A4A06D}"/>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36" name="Straight Arrow Connector 35">
              <a:extLst>
                <a:ext uri="{FF2B5EF4-FFF2-40B4-BE49-F238E27FC236}">
                  <a16:creationId xmlns:a16="http://schemas.microsoft.com/office/drawing/2014/main" id="{7E58EFB2-CB5E-7242-8EC4-B205690B5000}"/>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A3EB1C5-ED12-314F-835A-57BB297847C6}"/>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7AD3879-0C3C-C84C-A3DD-98E3A647A385}"/>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EB9181BE-69A1-6342-ABBE-1ECFC3F412D2}"/>
              </a:ext>
            </a:extLst>
          </p:cNvPr>
          <p:cNvSpPr/>
          <p:nvPr/>
        </p:nvSpPr>
        <p:spPr>
          <a:xfrm>
            <a:off x="5262187" y="1508362"/>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Box 6">
            <a:extLst>
              <a:ext uri="{FF2B5EF4-FFF2-40B4-BE49-F238E27FC236}">
                <a16:creationId xmlns:a16="http://schemas.microsoft.com/office/drawing/2014/main" id="{8CAC88A2-096D-9D43-8917-0A787F39E51D}"/>
              </a:ext>
            </a:extLst>
          </p:cNvPr>
          <p:cNvSpPr txBox="1">
            <a:spLocks noChangeArrowheads="1"/>
          </p:cNvSpPr>
          <p:nvPr/>
        </p:nvSpPr>
        <p:spPr bwMode="auto">
          <a:xfrm>
            <a:off x="6648702" y="1597205"/>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ts val="1000"/>
              </a:spcBef>
              <a:buFontTx/>
              <a:buNone/>
            </a:pPr>
            <a:r>
              <a:rPr lang="en-GB" altLang="en-US" sz="1500" dirty="0">
                <a:solidFill>
                  <a:srgbClr val="414042"/>
                </a:solidFill>
              </a:rPr>
              <a:t>Reading with a </a:t>
            </a:r>
            <a:r>
              <a:rPr lang="en-GB" altLang="en-US" sz="1500" b="1" dirty="0">
                <a:solidFill>
                  <a:srgbClr val="414042"/>
                </a:solidFill>
              </a:rPr>
              <a:t>reader’s eye</a:t>
            </a:r>
            <a:r>
              <a:rPr lang="en-GB" altLang="en-US" sz="1500" dirty="0">
                <a:solidFill>
                  <a:srgbClr val="414042"/>
                </a:solidFill>
              </a:rPr>
              <a:t>: </a:t>
            </a:r>
            <a:br>
              <a:rPr lang="en-GB" altLang="en-US" sz="1500" dirty="0">
                <a:solidFill>
                  <a:srgbClr val="414042"/>
                </a:solidFill>
              </a:rPr>
            </a:br>
            <a:r>
              <a:rPr lang="en-GB" altLang="en-US" sz="1500" dirty="0">
                <a:solidFill>
                  <a:srgbClr val="414042"/>
                </a:solidFill>
              </a:rPr>
              <a:t>Do I like it? </a:t>
            </a:r>
            <a:br>
              <a:rPr lang="en-GB" altLang="en-US" sz="1500" dirty="0">
                <a:solidFill>
                  <a:srgbClr val="414042"/>
                </a:solidFill>
              </a:rPr>
            </a:br>
            <a:r>
              <a:rPr lang="en-GB" altLang="en-US" sz="1500" dirty="0">
                <a:solidFill>
                  <a:srgbClr val="414042"/>
                </a:solidFill>
              </a:rPr>
              <a:t>How does it affect me?</a:t>
            </a:r>
          </a:p>
        </p:txBody>
      </p:sp>
      <p:sp>
        <p:nvSpPr>
          <p:cNvPr id="56" name="Rectangle 55">
            <a:extLst>
              <a:ext uri="{FF2B5EF4-FFF2-40B4-BE49-F238E27FC236}">
                <a16:creationId xmlns:a16="http://schemas.microsoft.com/office/drawing/2014/main" id="{ADF28A3C-BEEC-D54E-96E9-7842F12A3639}"/>
              </a:ext>
            </a:extLst>
          </p:cNvPr>
          <p:cNvSpPr/>
          <p:nvPr/>
        </p:nvSpPr>
        <p:spPr>
          <a:xfrm>
            <a:off x="5262187" y="1515302"/>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1a</a:t>
            </a:r>
          </a:p>
        </p:txBody>
      </p:sp>
      <p:sp>
        <p:nvSpPr>
          <p:cNvPr id="57" name="Rectangle 56">
            <a:extLst>
              <a:ext uri="{FF2B5EF4-FFF2-40B4-BE49-F238E27FC236}">
                <a16:creationId xmlns:a16="http://schemas.microsoft.com/office/drawing/2014/main" id="{219236C5-813E-9A4D-B0B6-9A8BB727E1B1}"/>
              </a:ext>
            </a:extLst>
          </p:cNvPr>
          <p:cNvSpPr/>
          <p:nvPr/>
        </p:nvSpPr>
        <p:spPr>
          <a:xfrm>
            <a:off x="5262187" y="2654085"/>
            <a:ext cx="5595144" cy="9606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Box 6">
            <a:extLst>
              <a:ext uri="{FF2B5EF4-FFF2-40B4-BE49-F238E27FC236}">
                <a16:creationId xmlns:a16="http://schemas.microsoft.com/office/drawing/2014/main" id="{DBED06B3-A4E1-6D42-98BB-CC03357984BC}"/>
              </a:ext>
            </a:extLst>
          </p:cNvPr>
          <p:cNvSpPr txBox="1">
            <a:spLocks noChangeArrowheads="1"/>
          </p:cNvSpPr>
          <p:nvPr/>
        </p:nvSpPr>
        <p:spPr bwMode="auto">
          <a:xfrm>
            <a:off x="6648702" y="2742927"/>
            <a:ext cx="4208629"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Reading with a </a:t>
            </a:r>
            <a:r>
              <a:rPr lang="en-GB" altLang="en-US" sz="1500" b="1" dirty="0">
                <a:solidFill>
                  <a:srgbClr val="414042"/>
                </a:solidFill>
              </a:rPr>
              <a:t>writer’s ey</a:t>
            </a:r>
            <a:r>
              <a:rPr lang="en-GB" altLang="en-US" sz="1500" dirty="0">
                <a:solidFill>
                  <a:srgbClr val="414042"/>
                </a:solidFill>
              </a:rPr>
              <a:t>e:</a:t>
            </a:r>
            <a:br>
              <a:rPr lang="en-GB" altLang="en-US" sz="1500" dirty="0">
                <a:solidFill>
                  <a:srgbClr val="414042"/>
                </a:solidFill>
              </a:rPr>
            </a:br>
            <a:r>
              <a:rPr lang="en-GB" altLang="en-US" sz="1500" dirty="0">
                <a:solidFill>
                  <a:srgbClr val="414042"/>
                </a:solidFill>
              </a:rPr>
              <a:t>How has the writer done it? </a:t>
            </a:r>
            <a:br>
              <a:rPr lang="en-GB" altLang="en-US" sz="1500" dirty="0">
                <a:solidFill>
                  <a:srgbClr val="414042"/>
                </a:solidFill>
              </a:rPr>
            </a:br>
            <a:r>
              <a:rPr lang="en-GB" altLang="en-US" sz="1500" dirty="0">
                <a:solidFill>
                  <a:srgbClr val="414042"/>
                </a:solidFill>
              </a:rPr>
              <a:t>What techniques can I learn and apply?</a:t>
            </a:r>
          </a:p>
        </p:txBody>
      </p:sp>
      <p:sp>
        <p:nvSpPr>
          <p:cNvPr id="59" name="Rectangle 58">
            <a:extLst>
              <a:ext uri="{FF2B5EF4-FFF2-40B4-BE49-F238E27FC236}">
                <a16:creationId xmlns:a16="http://schemas.microsoft.com/office/drawing/2014/main" id="{AECFDAEE-CE1C-4444-9E81-550FAACF90E9}"/>
              </a:ext>
            </a:extLst>
          </p:cNvPr>
          <p:cNvSpPr/>
          <p:nvPr/>
        </p:nvSpPr>
        <p:spPr>
          <a:xfrm>
            <a:off x="5262187" y="2661025"/>
            <a:ext cx="1245238" cy="9606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1b</a:t>
            </a:r>
          </a:p>
        </p:txBody>
      </p:sp>
      <p:sp>
        <p:nvSpPr>
          <p:cNvPr id="60" name="Rectangle 59">
            <a:extLst>
              <a:ext uri="{FF2B5EF4-FFF2-40B4-BE49-F238E27FC236}">
                <a16:creationId xmlns:a16="http://schemas.microsoft.com/office/drawing/2014/main" id="{852CD3DC-2AAB-5E46-847F-D3DE544E4A64}"/>
              </a:ext>
            </a:extLst>
          </p:cNvPr>
          <p:cNvSpPr/>
          <p:nvPr/>
        </p:nvSpPr>
        <p:spPr>
          <a:xfrm>
            <a:off x="5262187" y="3792119"/>
            <a:ext cx="5595144" cy="960696"/>
          </a:xfrm>
          <a:prstGeom prst="rect">
            <a:avLst/>
          </a:prstGeom>
          <a:noFill/>
          <a:ln w="38100">
            <a:solidFill>
              <a:srgbClr val="FDA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Box 6">
            <a:extLst>
              <a:ext uri="{FF2B5EF4-FFF2-40B4-BE49-F238E27FC236}">
                <a16:creationId xmlns:a16="http://schemas.microsoft.com/office/drawing/2014/main" id="{5C828757-2CA2-2F4B-8910-1EB1AE427DA5}"/>
              </a:ext>
            </a:extLst>
          </p:cNvPr>
          <p:cNvSpPr txBox="1">
            <a:spLocks noChangeArrowheads="1"/>
          </p:cNvSpPr>
          <p:nvPr/>
        </p:nvSpPr>
        <p:spPr bwMode="auto">
          <a:xfrm>
            <a:off x="6648702" y="3970666"/>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Capturing ideas, learning the skills, practising, planning, having a go</a:t>
            </a:r>
          </a:p>
        </p:txBody>
      </p:sp>
      <p:sp>
        <p:nvSpPr>
          <p:cNvPr id="62" name="Rectangle 61">
            <a:extLst>
              <a:ext uri="{FF2B5EF4-FFF2-40B4-BE49-F238E27FC236}">
                <a16:creationId xmlns:a16="http://schemas.microsoft.com/office/drawing/2014/main" id="{C65BFC56-1A42-984B-B7EA-E7972DD6BF36}"/>
              </a:ext>
            </a:extLst>
          </p:cNvPr>
          <p:cNvSpPr/>
          <p:nvPr/>
        </p:nvSpPr>
        <p:spPr>
          <a:xfrm>
            <a:off x="5262187" y="3799059"/>
            <a:ext cx="1245238" cy="960696"/>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2</a:t>
            </a:r>
          </a:p>
        </p:txBody>
      </p:sp>
      <p:sp>
        <p:nvSpPr>
          <p:cNvPr id="63" name="Rectangle 62">
            <a:extLst>
              <a:ext uri="{FF2B5EF4-FFF2-40B4-BE49-F238E27FC236}">
                <a16:creationId xmlns:a16="http://schemas.microsoft.com/office/drawing/2014/main" id="{70777BC2-8101-5E47-8019-3BFBE2AAF138}"/>
              </a:ext>
            </a:extLst>
          </p:cNvPr>
          <p:cNvSpPr/>
          <p:nvPr/>
        </p:nvSpPr>
        <p:spPr>
          <a:xfrm>
            <a:off x="5262187" y="4968599"/>
            <a:ext cx="5595144" cy="960696"/>
          </a:xfrm>
          <a:prstGeom prst="rect">
            <a:avLst/>
          </a:prstGeom>
          <a:noFill/>
          <a:ln w="38100">
            <a:solidFill>
              <a:srgbClr val="39AB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Box 6">
            <a:extLst>
              <a:ext uri="{FF2B5EF4-FFF2-40B4-BE49-F238E27FC236}">
                <a16:creationId xmlns:a16="http://schemas.microsoft.com/office/drawing/2014/main" id="{066A1EF9-6C85-6848-B2F1-B3D8C7C770FA}"/>
              </a:ext>
            </a:extLst>
          </p:cNvPr>
          <p:cNvSpPr txBox="1">
            <a:spLocks noChangeArrowheads="1"/>
          </p:cNvSpPr>
          <p:nvPr/>
        </p:nvSpPr>
        <p:spPr bwMode="auto">
          <a:xfrm>
            <a:off x="6648702" y="5147147"/>
            <a:ext cx="3894915" cy="802948"/>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500" dirty="0">
                <a:solidFill>
                  <a:srgbClr val="414042"/>
                </a:solidFill>
              </a:rPr>
              <a:t>Teacher modelling</a:t>
            </a:r>
            <a:br>
              <a:rPr lang="en-GB" altLang="en-US" sz="1500" dirty="0">
                <a:solidFill>
                  <a:srgbClr val="414042"/>
                </a:solidFill>
              </a:rPr>
            </a:br>
            <a:r>
              <a:rPr lang="en-GB" altLang="en-US" sz="1500" dirty="0">
                <a:solidFill>
                  <a:srgbClr val="414042"/>
                </a:solidFill>
              </a:rPr>
              <a:t>Planning, drafting, editing, writing</a:t>
            </a:r>
          </a:p>
        </p:txBody>
      </p:sp>
      <p:sp>
        <p:nvSpPr>
          <p:cNvPr id="65" name="Rectangle 64">
            <a:extLst>
              <a:ext uri="{FF2B5EF4-FFF2-40B4-BE49-F238E27FC236}">
                <a16:creationId xmlns:a16="http://schemas.microsoft.com/office/drawing/2014/main" id="{736D51C3-A651-D847-9C72-B74E3D070493}"/>
              </a:ext>
            </a:extLst>
          </p:cNvPr>
          <p:cNvSpPr/>
          <p:nvPr/>
        </p:nvSpPr>
        <p:spPr>
          <a:xfrm>
            <a:off x="5262187" y="4975540"/>
            <a:ext cx="1245238" cy="96069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b="1" dirty="0">
                <a:solidFill>
                  <a:schemeClr val="bg1"/>
                </a:solidFill>
                <a:latin typeface="Comic Sans MS" panose="030F0902030302020204" pitchFamily="66" charset="0"/>
              </a:rPr>
              <a:t>Phase 3</a:t>
            </a:r>
          </a:p>
        </p:txBody>
      </p:sp>
      <p:sp>
        <p:nvSpPr>
          <p:cNvPr id="2" name="Rectangle 2">
            <a:extLst>
              <a:ext uri="{FF2B5EF4-FFF2-40B4-BE49-F238E27FC236}">
                <a16:creationId xmlns:a16="http://schemas.microsoft.com/office/drawing/2014/main" id="{5449A17E-5EE3-7038-9AC2-1BB90B2C7C6D}"/>
              </a:ext>
            </a:extLst>
          </p:cNvPr>
          <p:cNvSpPr>
            <a:spLocks noChangeArrowheads="1"/>
          </p:cNvSpPr>
          <p:nvPr/>
        </p:nvSpPr>
        <p:spPr bwMode="auto">
          <a:xfrm>
            <a:off x="298450" y="6546850"/>
            <a:ext cx="437991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defTabSz="449263">
              <a:spcBef>
                <a:spcPct val="20000"/>
              </a:spcBef>
              <a:buChar char="•"/>
              <a:tabLst>
                <a:tab pos="723900" algn="l"/>
                <a:tab pos="1447800" algn="l"/>
                <a:tab pos="2171700" algn="l"/>
                <a:tab pos="2895600" algn="l"/>
                <a:tab pos="3619500" algn="l"/>
                <a:tab pos="4343400" algn="l"/>
              </a:tabLst>
              <a:defRPr sz="3200">
                <a:solidFill>
                  <a:schemeClr val="tx1"/>
                </a:solidFill>
                <a:latin typeface="Comic Sans MS" panose="030F0902030302020204" pitchFamily="66" charset="0"/>
                <a:cs typeface="Arial" panose="020B0604020202020204" pitchFamily="34" charset="0"/>
              </a:defRPr>
            </a:lvl1pPr>
            <a:lvl2pPr marL="742950" indent="-285750" defTabSz="449263">
              <a:spcBef>
                <a:spcPct val="20000"/>
              </a:spcBef>
              <a:buChar char="–"/>
              <a:tabLst>
                <a:tab pos="723900" algn="l"/>
                <a:tab pos="1447800" algn="l"/>
                <a:tab pos="2171700" algn="l"/>
                <a:tab pos="2895600" algn="l"/>
                <a:tab pos="3619500" algn="l"/>
                <a:tab pos="4343400" algn="l"/>
              </a:tabLst>
              <a:defRPr sz="2800">
                <a:solidFill>
                  <a:schemeClr val="tx1"/>
                </a:solidFill>
                <a:latin typeface="Comic Sans MS" panose="030F0902030302020204" pitchFamily="66" charset="0"/>
                <a:cs typeface="Arial" panose="020B0604020202020204" pitchFamily="34" charset="0"/>
              </a:defRPr>
            </a:lvl2pPr>
            <a:lvl3pPr marL="1143000" indent="-228600" defTabSz="449263">
              <a:spcBef>
                <a:spcPct val="20000"/>
              </a:spcBef>
              <a:buChar char="•"/>
              <a:tabLst>
                <a:tab pos="723900" algn="l"/>
                <a:tab pos="1447800" algn="l"/>
                <a:tab pos="2171700" algn="l"/>
                <a:tab pos="2895600" algn="l"/>
                <a:tab pos="3619500" algn="l"/>
                <a:tab pos="4343400" algn="l"/>
              </a:tabLst>
              <a:defRPr sz="2400">
                <a:solidFill>
                  <a:schemeClr val="tx1"/>
                </a:solidFill>
                <a:latin typeface="Comic Sans MS" panose="030F0902030302020204" pitchFamily="66" charset="0"/>
                <a:cs typeface="Arial" panose="020B0604020202020204" pitchFamily="34" charset="0"/>
              </a:defRPr>
            </a:lvl3pPr>
            <a:lvl4pPr marL="16002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4pPr>
            <a:lvl5pPr marL="2057400" indent="-228600" defTabSz="449263">
              <a:spcBef>
                <a:spcPct val="20000"/>
              </a:spcBef>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5pPr>
            <a:lvl6pPr marL="25146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6pPr>
            <a:lvl7pPr marL="29718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7pPr>
            <a:lvl8pPr marL="34290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8pPr>
            <a:lvl9pPr marL="3886200" indent="-228600" defTabSz="449263" eaLnBrk="0" fontAlgn="base" hangingPunct="0">
              <a:spcBef>
                <a:spcPct val="20000"/>
              </a:spcBef>
              <a:spcAft>
                <a:spcPct val="0"/>
              </a:spcAft>
              <a:buChar char="»"/>
              <a:tabLst>
                <a:tab pos="723900" algn="l"/>
                <a:tab pos="1447800" algn="l"/>
                <a:tab pos="2171700" algn="l"/>
                <a:tab pos="2895600" algn="l"/>
                <a:tab pos="3619500" algn="l"/>
                <a:tab pos="4343400" algn="l"/>
              </a:tabLst>
              <a:defRPr sz="2000">
                <a:solidFill>
                  <a:schemeClr val="tx1"/>
                </a:solidFill>
                <a:latin typeface="Comic Sans MS" panose="030F0902030302020204" pitchFamily="66" charset="0"/>
                <a:cs typeface="Arial" panose="020B0604020202020204" pitchFamily="34" charset="0"/>
              </a:defRPr>
            </a:lvl9pPr>
          </a:lstStyle>
          <a:p>
            <a:pPr eaLnBrk="1" hangingPunct="1">
              <a:lnSpc>
                <a:spcPct val="90000"/>
              </a:lnSpc>
              <a:spcBef>
                <a:spcPts val="1000"/>
              </a:spcBef>
              <a:buClr>
                <a:srgbClr val="000000"/>
              </a:buClr>
              <a:buFont typeface="Times New Roman" panose="02020603050405020304" pitchFamily="18" charset="0"/>
              <a:buNone/>
            </a:pPr>
            <a:r>
              <a:rPr lang="en-GB" altLang="en-US" sz="800" dirty="0">
                <a:solidFill>
                  <a:schemeClr val="bg1"/>
                </a:solidFill>
                <a:ea typeface="Microsoft YaHei" panose="020B0503020204020204" pitchFamily="34" charset="-122"/>
              </a:rPr>
              <a:t>Copyright © 2023 </a:t>
            </a:r>
            <a:r>
              <a:rPr lang="en-GB" altLang="en-US" sz="800" dirty="0" err="1">
                <a:solidFill>
                  <a:schemeClr val="bg1"/>
                </a:solidFill>
                <a:ea typeface="Microsoft YaHei" panose="020B0503020204020204" pitchFamily="34" charset="-122"/>
              </a:rPr>
              <a:t>iChild</a:t>
            </a:r>
            <a:r>
              <a:rPr lang="en-GB" altLang="en-US" sz="800" dirty="0">
                <a:solidFill>
                  <a:schemeClr val="bg1"/>
                </a:solidFill>
                <a:ea typeface="Microsoft YaHei" panose="020B0503020204020204" pitchFamily="34" charset="-122"/>
              </a:rPr>
              <a:t> and its licensors. All rights reserved. Not for commercial use.</a:t>
            </a:r>
          </a:p>
        </p:txBody>
      </p:sp>
    </p:spTree>
    <p:extLst>
      <p:ext uri="{BB962C8B-B14F-4D97-AF65-F5344CB8AC3E}">
        <p14:creationId xmlns:p14="http://schemas.microsoft.com/office/powerpoint/2010/main" val="401258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8">
            <a:extLst>
              <a:ext uri="{FF2B5EF4-FFF2-40B4-BE49-F238E27FC236}">
                <a16:creationId xmlns:a16="http://schemas.microsoft.com/office/drawing/2014/main" id="{215C3E8B-774F-FC43-A77F-B0919CC788ED}"/>
              </a:ext>
            </a:extLst>
          </p:cNvPr>
          <p:cNvSpPr>
            <a:spLocks noChangeArrowheads="1"/>
          </p:cNvSpPr>
          <p:nvPr/>
        </p:nvSpPr>
        <p:spPr bwMode="auto">
          <a:xfrm>
            <a:off x="9441806" y="1872134"/>
            <a:ext cx="1446230" cy="347146"/>
          </a:xfrm>
          <a:prstGeom prst="rect">
            <a:avLst/>
          </a:prstGeom>
          <a:solidFill>
            <a:srgbClr val="0070C0"/>
          </a:solidFill>
          <a:ln>
            <a:noFill/>
          </a:ln>
          <a:effectLst/>
        </p:spPr>
        <p:txBody>
          <a:bodyPr wrap="non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lnSpc>
                <a:spcPct val="92000"/>
              </a:lnSpc>
              <a:spcAft>
                <a:spcPts val="1425"/>
              </a:spcAft>
              <a:buClr>
                <a:srgbClr val="000000"/>
              </a:buClr>
              <a:buFont typeface="Times New Roman" panose="02020603050405020304" pitchFamily="18" charset="0"/>
              <a:buNone/>
            </a:pPr>
            <a:r>
              <a:rPr lang="en-GB" altLang="en-US" dirty="0">
                <a:solidFill>
                  <a:schemeClr val="bg1"/>
                </a:solidFill>
                <a:ea typeface="Microsoft YaHei" panose="020B0503020204020204" pitchFamily="34" charset="-122"/>
              </a:rPr>
              <a:t>atmosphere</a:t>
            </a:r>
          </a:p>
        </p:txBody>
      </p:sp>
      <p:sp>
        <p:nvSpPr>
          <p:cNvPr id="36" name="Rectangle 9">
            <a:extLst>
              <a:ext uri="{FF2B5EF4-FFF2-40B4-BE49-F238E27FC236}">
                <a16:creationId xmlns:a16="http://schemas.microsoft.com/office/drawing/2014/main" id="{EDFADDD5-FD11-6E4B-B1D8-48B0D0163667}"/>
              </a:ext>
            </a:extLst>
          </p:cNvPr>
          <p:cNvSpPr>
            <a:spLocks noChangeArrowheads="1"/>
          </p:cNvSpPr>
          <p:nvPr/>
        </p:nvSpPr>
        <p:spPr bwMode="auto">
          <a:xfrm>
            <a:off x="1246814" y="1873386"/>
            <a:ext cx="1494469" cy="347146"/>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lnSpc>
                <a:spcPct val="92000"/>
              </a:lnSpc>
              <a:spcAft>
                <a:spcPts val="1425"/>
              </a:spcAft>
              <a:buClr>
                <a:srgbClr val="000000"/>
              </a:buClr>
              <a:buFont typeface="Times New Roman" panose="02020603050405020304" pitchFamily="18" charset="0"/>
              <a:buNone/>
            </a:pPr>
            <a:r>
              <a:rPr lang="en-GB" altLang="en-US" dirty="0">
                <a:solidFill>
                  <a:schemeClr val="bg1"/>
                </a:solidFill>
                <a:ea typeface="Microsoft YaHei" panose="020B0503020204020204" pitchFamily="34" charset="-122"/>
              </a:rPr>
              <a:t>satellite</a:t>
            </a:r>
          </a:p>
        </p:txBody>
      </p:sp>
      <p:sp>
        <p:nvSpPr>
          <p:cNvPr id="37" name="Rectangle 12">
            <a:extLst>
              <a:ext uri="{FF2B5EF4-FFF2-40B4-BE49-F238E27FC236}">
                <a16:creationId xmlns:a16="http://schemas.microsoft.com/office/drawing/2014/main" id="{FFCE09FD-B7DC-4D4D-BDE0-4A9288EA6E63}"/>
              </a:ext>
            </a:extLst>
          </p:cNvPr>
          <p:cNvSpPr>
            <a:spLocks noChangeArrowheads="1"/>
          </p:cNvSpPr>
          <p:nvPr/>
        </p:nvSpPr>
        <p:spPr bwMode="auto">
          <a:xfrm>
            <a:off x="1024211" y="2366751"/>
            <a:ext cx="2060872" cy="1037410"/>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3E3F41"/>
                </a:solidFill>
              </a:rPr>
              <a:t>A </a:t>
            </a:r>
            <a:r>
              <a:rPr lang="en-GB" altLang="en-US" sz="1400" b="1" dirty="0">
                <a:solidFill>
                  <a:srgbClr val="3E3F41"/>
                </a:solidFill>
              </a:rPr>
              <a:t>satellite</a:t>
            </a:r>
            <a:r>
              <a:rPr lang="en-GB" altLang="en-US" sz="1400" dirty="0">
                <a:solidFill>
                  <a:srgbClr val="3E3F41"/>
                </a:solidFill>
              </a:rPr>
              <a:t> is an object in space which orbits around a bigger object.</a:t>
            </a:r>
          </a:p>
        </p:txBody>
      </p:sp>
      <p:sp>
        <p:nvSpPr>
          <p:cNvPr id="38" name="Rectangle 15">
            <a:extLst>
              <a:ext uri="{FF2B5EF4-FFF2-40B4-BE49-F238E27FC236}">
                <a16:creationId xmlns:a16="http://schemas.microsoft.com/office/drawing/2014/main" id="{02F75674-E821-4E44-B1F1-4B25591F1C8C}"/>
              </a:ext>
            </a:extLst>
          </p:cNvPr>
          <p:cNvSpPr>
            <a:spLocks noChangeArrowheads="1"/>
          </p:cNvSpPr>
          <p:nvPr/>
        </p:nvSpPr>
        <p:spPr bwMode="auto">
          <a:xfrm>
            <a:off x="9204739" y="2336087"/>
            <a:ext cx="1915059" cy="1092913"/>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3E3F41"/>
                </a:solidFill>
              </a:rPr>
              <a:t>The gases surrounding the earth or another planet are known as the </a:t>
            </a:r>
            <a:r>
              <a:rPr lang="en-GB" altLang="en-US" sz="1400" b="1" dirty="0">
                <a:solidFill>
                  <a:srgbClr val="3E3F41"/>
                </a:solidFill>
              </a:rPr>
              <a:t>atmosphere</a:t>
            </a:r>
            <a:r>
              <a:rPr lang="en-GB" altLang="en-US" sz="1400" dirty="0">
                <a:solidFill>
                  <a:srgbClr val="3E3F41"/>
                </a:solidFill>
              </a:rPr>
              <a:t>.</a:t>
            </a:r>
          </a:p>
        </p:txBody>
      </p:sp>
      <p:sp>
        <p:nvSpPr>
          <p:cNvPr id="39" name="Rectangle 20">
            <a:extLst>
              <a:ext uri="{FF2B5EF4-FFF2-40B4-BE49-F238E27FC236}">
                <a16:creationId xmlns:a16="http://schemas.microsoft.com/office/drawing/2014/main" id="{2E8C7C15-285E-7243-B82A-7CC4E5F395F2}"/>
              </a:ext>
            </a:extLst>
          </p:cNvPr>
          <p:cNvSpPr>
            <a:spLocks noChangeArrowheads="1"/>
          </p:cNvSpPr>
          <p:nvPr/>
        </p:nvSpPr>
        <p:spPr bwMode="auto">
          <a:xfrm>
            <a:off x="3636178" y="2377260"/>
            <a:ext cx="2183922" cy="577767"/>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dirty="0">
                <a:solidFill>
                  <a:srgbClr val="3E3F41"/>
                </a:solidFill>
              </a:rPr>
              <a:t>A </a:t>
            </a:r>
            <a:r>
              <a:rPr lang="en-GB" altLang="en-US" sz="1400" b="1" dirty="0">
                <a:solidFill>
                  <a:srgbClr val="3E3F41"/>
                </a:solidFill>
              </a:rPr>
              <a:t>meteorite</a:t>
            </a:r>
            <a:r>
              <a:rPr lang="en-GB" altLang="en-US" sz="1400" dirty="0">
                <a:solidFill>
                  <a:srgbClr val="3E3F41"/>
                </a:solidFill>
              </a:rPr>
              <a:t> is a small body of space material that has landed on earth.</a:t>
            </a:r>
          </a:p>
        </p:txBody>
      </p:sp>
      <p:sp>
        <p:nvSpPr>
          <p:cNvPr id="40" name="Rectangle 39">
            <a:extLst>
              <a:ext uri="{FF2B5EF4-FFF2-40B4-BE49-F238E27FC236}">
                <a16:creationId xmlns:a16="http://schemas.microsoft.com/office/drawing/2014/main" id="{640F12F1-C9E4-1647-AF37-6595EA6B0617}"/>
              </a:ext>
            </a:extLst>
          </p:cNvPr>
          <p:cNvSpPr/>
          <p:nvPr/>
        </p:nvSpPr>
        <p:spPr>
          <a:xfrm>
            <a:off x="863982" y="2232292"/>
            <a:ext cx="226013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44AAAE01-8782-434F-9898-571C3E80C277}"/>
              </a:ext>
            </a:extLst>
          </p:cNvPr>
          <p:cNvSpPr/>
          <p:nvPr/>
        </p:nvSpPr>
        <p:spPr>
          <a:xfrm>
            <a:off x="9002557" y="2229247"/>
            <a:ext cx="2324728"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8">
            <a:extLst>
              <a:ext uri="{FF2B5EF4-FFF2-40B4-BE49-F238E27FC236}">
                <a16:creationId xmlns:a16="http://schemas.microsoft.com/office/drawing/2014/main" id="{2BF3AEF0-FBF8-7C42-9612-6FB89BDEC412}"/>
              </a:ext>
            </a:extLst>
          </p:cNvPr>
          <p:cNvSpPr>
            <a:spLocks noChangeArrowheads="1"/>
          </p:cNvSpPr>
          <p:nvPr/>
        </p:nvSpPr>
        <p:spPr bwMode="auto">
          <a:xfrm>
            <a:off x="5726633" y="3926401"/>
            <a:ext cx="986890" cy="347146"/>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lnSpc>
                <a:spcPct val="92000"/>
              </a:lnSpc>
              <a:spcAft>
                <a:spcPts val="1425"/>
              </a:spcAft>
              <a:buClr>
                <a:srgbClr val="000000"/>
              </a:buClr>
              <a:buFont typeface="Times New Roman" panose="02020603050405020304" pitchFamily="18" charset="0"/>
              <a:buNone/>
            </a:pPr>
            <a:r>
              <a:rPr lang="en-GB" altLang="en-US" dirty="0">
                <a:solidFill>
                  <a:schemeClr val="bg1"/>
                </a:solidFill>
                <a:ea typeface="Microsoft YaHei" panose="020B0503020204020204" pitchFamily="34" charset="-122"/>
              </a:rPr>
              <a:t>phase</a:t>
            </a:r>
          </a:p>
        </p:txBody>
      </p:sp>
      <p:sp>
        <p:nvSpPr>
          <p:cNvPr id="43" name="Rectangle 9">
            <a:extLst>
              <a:ext uri="{FF2B5EF4-FFF2-40B4-BE49-F238E27FC236}">
                <a16:creationId xmlns:a16="http://schemas.microsoft.com/office/drawing/2014/main" id="{08082FB2-38C6-DE4C-95E3-6BAAB431CF98}"/>
              </a:ext>
            </a:extLst>
          </p:cNvPr>
          <p:cNvSpPr>
            <a:spLocks noChangeArrowheads="1"/>
          </p:cNvSpPr>
          <p:nvPr/>
        </p:nvSpPr>
        <p:spPr bwMode="auto">
          <a:xfrm>
            <a:off x="6698988" y="1875067"/>
            <a:ext cx="1494469" cy="347146"/>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lnSpc>
                <a:spcPct val="92000"/>
              </a:lnSpc>
              <a:spcAft>
                <a:spcPts val="1425"/>
              </a:spcAft>
              <a:buClr>
                <a:srgbClr val="000000"/>
              </a:buClr>
              <a:buFont typeface="Times New Roman" panose="02020603050405020304" pitchFamily="18" charset="0"/>
              <a:buNone/>
            </a:pPr>
            <a:r>
              <a:rPr lang="en-GB" altLang="en-US" dirty="0">
                <a:solidFill>
                  <a:schemeClr val="bg1"/>
                </a:solidFill>
                <a:ea typeface="Microsoft YaHei" panose="020B0503020204020204" pitchFamily="34" charset="-122"/>
              </a:rPr>
              <a:t>orbit</a:t>
            </a:r>
          </a:p>
        </p:txBody>
      </p:sp>
      <p:sp>
        <p:nvSpPr>
          <p:cNvPr id="44" name="Rectangle 12">
            <a:extLst>
              <a:ext uri="{FF2B5EF4-FFF2-40B4-BE49-F238E27FC236}">
                <a16:creationId xmlns:a16="http://schemas.microsoft.com/office/drawing/2014/main" id="{907FB870-E585-FF48-A229-26A5B4564121}"/>
              </a:ext>
            </a:extLst>
          </p:cNvPr>
          <p:cNvSpPr>
            <a:spLocks noChangeArrowheads="1"/>
          </p:cNvSpPr>
          <p:nvPr/>
        </p:nvSpPr>
        <p:spPr bwMode="auto">
          <a:xfrm>
            <a:off x="6444090" y="2366751"/>
            <a:ext cx="1929764" cy="982848"/>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b="1" dirty="0">
                <a:solidFill>
                  <a:srgbClr val="3E3F41"/>
                </a:solidFill>
              </a:rPr>
              <a:t>Orbit</a:t>
            </a:r>
            <a:r>
              <a:rPr lang="en-GB" altLang="en-US" sz="1400" dirty="0">
                <a:solidFill>
                  <a:srgbClr val="3E3F41"/>
                </a:solidFill>
              </a:rPr>
              <a:t> means the path an object takes around a bigger object.</a:t>
            </a:r>
          </a:p>
        </p:txBody>
      </p:sp>
      <p:sp>
        <p:nvSpPr>
          <p:cNvPr id="45" name="Rectangle 15">
            <a:extLst>
              <a:ext uri="{FF2B5EF4-FFF2-40B4-BE49-F238E27FC236}">
                <a16:creationId xmlns:a16="http://schemas.microsoft.com/office/drawing/2014/main" id="{B0302E27-7C38-2D4E-BA2B-4F08DAB9CFB0}"/>
              </a:ext>
            </a:extLst>
          </p:cNvPr>
          <p:cNvSpPr>
            <a:spLocks noChangeArrowheads="1"/>
          </p:cNvSpPr>
          <p:nvPr/>
        </p:nvSpPr>
        <p:spPr bwMode="auto">
          <a:xfrm>
            <a:off x="4954098" y="4390354"/>
            <a:ext cx="2667283" cy="108878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b="1" dirty="0">
                <a:solidFill>
                  <a:srgbClr val="3E3F41"/>
                </a:solidFill>
              </a:rPr>
              <a:t>Phase</a:t>
            </a:r>
            <a:r>
              <a:rPr lang="en-GB" altLang="en-US" sz="1400" dirty="0">
                <a:solidFill>
                  <a:srgbClr val="3E3F41"/>
                </a:solidFill>
              </a:rPr>
              <a:t> means how we see the moon from earth depending where it is in its orbit.</a:t>
            </a:r>
          </a:p>
        </p:txBody>
      </p:sp>
      <p:sp>
        <p:nvSpPr>
          <p:cNvPr id="46" name="Rectangle 45">
            <a:extLst>
              <a:ext uri="{FF2B5EF4-FFF2-40B4-BE49-F238E27FC236}">
                <a16:creationId xmlns:a16="http://schemas.microsoft.com/office/drawing/2014/main" id="{DE8D11FF-607E-C243-BF94-F9670E89FF67}"/>
              </a:ext>
            </a:extLst>
          </p:cNvPr>
          <p:cNvSpPr/>
          <p:nvPr/>
        </p:nvSpPr>
        <p:spPr>
          <a:xfrm>
            <a:off x="6283859" y="2232292"/>
            <a:ext cx="2324727"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4F3128E-A405-1448-AFA0-2C1FBBE75061}"/>
              </a:ext>
            </a:extLst>
          </p:cNvPr>
          <p:cNvSpPr/>
          <p:nvPr/>
        </p:nvSpPr>
        <p:spPr>
          <a:xfrm>
            <a:off x="4741809" y="4283514"/>
            <a:ext cx="2956538"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9">
            <a:extLst>
              <a:ext uri="{FF2B5EF4-FFF2-40B4-BE49-F238E27FC236}">
                <a16:creationId xmlns:a16="http://schemas.microsoft.com/office/drawing/2014/main" id="{A7627457-F05D-F646-8212-446617D53110}"/>
              </a:ext>
            </a:extLst>
          </p:cNvPr>
          <p:cNvSpPr>
            <a:spLocks noChangeArrowheads="1"/>
          </p:cNvSpPr>
          <p:nvPr/>
        </p:nvSpPr>
        <p:spPr bwMode="auto">
          <a:xfrm>
            <a:off x="4066183" y="1875067"/>
            <a:ext cx="1273006"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GB" altLang="en-US" dirty="0">
                <a:solidFill>
                  <a:schemeClr val="bg1"/>
                </a:solidFill>
                <a:ea typeface="Microsoft YaHei" panose="020B0503020204020204" pitchFamily="34" charset="-122"/>
              </a:rPr>
              <a:t>meteorite</a:t>
            </a:r>
          </a:p>
        </p:txBody>
      </p:sp>
      <p:sp>
        <p:nvSpPr>
          <p:cNvPr id="49" name="Rectangle 48">
            <a:extLst>
              <a:ext uri="{FF2B5EF4-FFF2-40B4-BE49-F238E27FC236}">
                <a16:creationId xmlns:a16="http://schemas.microsoft.com/office/drawing/2014/main" id="{AC852230-36DC-8E4A-9123-F05C64B43F9E}"/>
              </a:ext>
            </a:extLst>
          </p:cNvPr>
          <p:cNvSpPr/>
          <p:nvPr/>
        </p:nvSpPr>
        <p:spPr>
          <a:xfrm>
            <a:off x="3479367" y="2232292"/>
            <a:ext cx="2446638"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20">
            <a:extLst>
              <a:ext uri="{FF2B5EF4-FFF2-40B4-BE49-F238E27FC236}">
                <a16:creationId xmlns:a16="http://schemas.microsoft.com/office/drawing/2014/main" id="{24F25485-5432-6C4D-AB03-884A2894D121}"/>
              </a:ext>
            </a:extLst>
          </p:cNvPr>
          <p:cNvSpPr>
            <a:spLocks noChangeArrowheads="1"/>
          </p:cNvSpPr>
          <p:nvPr/>
        </p:nvSpPr>
        <p:spPr bwMode="auto">
          <a:xfrm>
            <a:off x="1876958" y="4428482"/>
            <a:ext cx="2616386" cy="1050661"/>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altLang="en-US" sz="1400" b="1" dirty="0">
                <a:solidFill>
                  <a:srgbClr val="3E3F41"/>
                </a:solidFill>
              </a:rPr>
              <a:t>Gravity</a:t>
            </a:r>
            <a:r>
              <a:rPr lang="en-GB" altLang="en-US" sz="1400" dirty="0">
                <a:solidFill>
                  <a:srgbClr val="3E3F41"/>
                </a:solidFill>
              </a:rPr>
              <a:t> is an invisible force that pulls objects towards each other. Earth’s gravity keeps us on the ground.</a:t>
            </a:r>
          </a:p>
        </p:txBody>
      </p:sp>
      <p:sp>
        <p:nvSpPr>
          <p:cNvPr id="51" name="Rectangle 9">
            <a:extLst>
              <a:ext uri="{FF2B5EF4-FFF2-40B4-BE49-F238E27FC236}">
                <a16:creationId xmlns:a16="http://schemas.microsoft.com/office/drawing/2014/main" id="{94B475DA-9F6F-B44A-9F37-514D1D921149}"/>
              </a:ext>
            </a:extLst>
          </p:cNvPr>
          <p:cNvSpPr>
            <a:spLocks noChangeArrowheads="1"/>
          </p:cNvSpPr>
          <p:nvPr/>
        </p:nvSpPr>
        <p:spPr bwMode="auto">
          <a:xfrm>
            <a:off x="2395447" y="3926401"/>
            <a:ext cx="1273006" cy="369332"/>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r>
              <a:rPr lang="en-US" altLang="ja-JP" b="1" dirty="0">
                <a:solidFill>
                  <a:schemeClr val="bg1"/>
                </a:solidFill>
                <a:ea typeface="MS PGothic" panose="020B0600070205080204" pitchFamily="34" charset="-128"/>
              </a:rPr>
              <a:t>gravity</a:t>
            </a:r>
          </a:p>
        </p:txBody>
      </p:sp>
      <p:sp>
        <p:nvSpPr>
          <p:cNvPr id="52" name="Rectangle 51">
            <a:extLst>
              <a:ext uri="{FF2B5EF4-FFF2-40B4-BE49-F238E27FC236}">
                <a16:creationId xmlns:a16="http://schemas.microsoft.com/office/drawing/2014/main" id="{3FCCBA8C-6AB9-9944-8C47-60C1A8D66548}"/>
              </a:ext>
            </a:extLst>
          </p:cNvPr>
          <p:cNvSpPr/>
          <p:nvPr/>
        </p:nvSpPr>
        <p:spPr>
          <a:xfrm>
            <a:off x="1691744" y="4283514"/>
            <a:ext cx="2680412"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1">
            <a:extLst>
              <a:ext uri="{FF2B5EF4-FFF2-40B4-BE49-F238E27FC236}">
                <a16:creationId xmlns:a16="http://schemas.microsoft.com/office/drawing/2014/main" id="{7CF4F7FF-94CD-C047-8110-E6E8C8EF1EA2}"/>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4" name="TextBox 53">
            <a:extLst>
              <a:ext uri="{FF2B5EF4-FFF2-40B4-BE49-F238E27FC236}">
                <a16:creationId xmlns:a16="http://schemas.microsoft.com/office/drawing/2014/main" id="{0FA726F5-E299-C641-A9BA-1C7475C4904E}"/>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55" name="Subtitle 2">
            <a:extLst>
              <a:ext uri="{FF2B5EF4-FFF2-40B4-BE49-F238E27FC236}">
                <a16:creationId xmlns:a16="http://schemas.microsoft.com/office/drawing/2014/main" id="{BE5FE381-F126-FA47-8485-F886652C6A57}"/>
              </a:ext>
            </a:extLst>
          </p:cNvPr>
          <p:cNvSpPr txBox="1">
            <a:spLocks/>
          </p:cNvSpPr>
          <p:nvPr/>
        </p:nvSpPr>
        <p:spPr>
          <a:xfrm>
            <a:off x="0" y="720921"/>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New words</a:t>
            </a:r>
          </a:p>
        </p:txBody>
      </p:sp>
      <p:sp>
        <p:nvSpPr>
          <p:cNvPr id="58" name="Rectangle 8">
            <a:extLst>
              <a:ext uri="{FF2B5EF4-FFF2-40B4-BE49-F238E27FC236}">
                <a16:creationId xmlns:a16="http://schemas.microsoft.com/office/drawing/2014/main" id="{5208A444-7F26-1B46-A62E-B70057C7EFC7}"/>
              </a:ext>
            </a:extLst>
          </p:cNvPr>
          <p:cNvSpPr>
            <a:spLocks noChangeArrowheads="1"/>
          </p:cNvSpPr>
          <p:nvPr/>
        </p:nvSpPr>
        <p:spPr bwMode="auto">
          <a:xfrm>
            <a:off x="8657711" y="3926401"/>
            <a:ext cx="1300279" cy="347146"/>
          </a:xfrm>
          <a:prstGeom prst="rect">
            <a:avLst/>
          </a:prstGeom>
          <a:solidFill>
            <a:srgbClr val="0070C0"/>
          </a:solidFill>
          <a:ln>
            <a:noFill/>
          </a:ln>
          <a:effectLst/>
        </p:spPr>
        <p:txBody>
          <a:bodyPr wrap="square">
            <a:sp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lgn="ctr">
              <a:lnSpc>
                <a:spcPct val="92000"/>
              </a:lnSpc>
              <a:spcAft>
                <a:spcPts val="1425"/>
              </a:spcAft>
              <a:buClr>
                <a:srgbClr val="000000"/>
              </a:buClr>
              <a:buFont typeface="Times New Roman" panose="02020603050405020304" pitchFamily="18" charset="0"/>
              <a:buNone/>
            </a:pPr>
            <a:r>
              <a:rPr lang="en-GB" altLang="en-US" dirty="0">
                <a:solidFill>
                  <a:schemeClr val="bg1"/>
                </a:solidFill>
                <a:ea typeface="Microsoft YaHei" panose="020B0503020204020204" pitchFamily="34" charset="-122"/>
              </a:rPr>
              <a:t>spherical</a:t>
            </a:r>
          </a:p>
        </p:txBody>
      </p:sp>
      <p:sp>
        <p:nvSpPr>
          <p:cNvPr id="59" name="Rectangle 15">
            <a:extLst>
              <a:ext uri="{FF2B5EF4-FFF2-40B4-BE49-F238E27FC236}">
                <a16:creationId xmlns:a16="http://schemas.microsoft.com/office/drawing/2014/main" id="{C2E3CD8B-8A6F-7547-BE83-15983653CA7F}"/>
              </a:ext>
            </a:extLst>
          </p:cNvPr>
          <p:cNvSpPr>
            <a:spLocks noChangeArrowheads="1"/>
          </p:cNvSpPr>
          <p:nvPr/>
        </p:nvSpPr>
        <p:spPr bwMode="auto">
          <a:xfrm>
            <a:off x="8284141" y="4390354"/>
            <a:ext cx="2065709" cy="1088789"/>
          </a:xfrm>
          <a:prstGeom prst="rect">
            <a:avLst/>
          </a:prstGeom>
          <a:noFill/>
          <a:ln>
            <a:noFill/>
          </a:ln>
          <a:effectLst/>
        </p:spPr>
        <p:txBody>
          <a:bodyPr lIns="0" tIns="0" rIns="0" bIns="0" anchor="t" anchorCtr="0">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r>
              <a:rPr lang="en-GB" sz="1400" b="1" dirty="0">
                <a:solidFill>
                  <a:srgbClr val="3E3F41"/>
                </a:solidFill>
              </a:rPr>
              <a:t>Spherical </a:t>
            </a:r>
            <a:r>
              <a:rPr lang="en-GB" sz="1400" dirty="0">
                <a:solidFill>
                  <a:srgbClr val="3E3F41"/>
                </a:solidFill>
              </a:rPr>
              <a:t>comes from the word sphere which means shaped like a ball. </a:t>
            </a:r>
            <a:endParaRPr lang="en-GB" altLang="en-US" sz="1400" dirty="0">
              <a:solidFill>
                <a:srgbClr val="3E3F41"/>
              </a:solidFill>
            </a:endParaRPr>
          </a:p>
        </p:txBody>
      </p:sp>
      <p:sp>
        <p:nvSpPr>
          <p:cNvPr id="60" name="Rectangle 59">
            <a:extLst>
              <a:ext uri="{FF2B5EF4-FFF2-40B4-BE49-F238E27FC236}">
                <a16:creationId xmlns:a16="http://schemas.microsoft.com/office/drawing/2014/main" id="{3A03C59F-486C-4244-A4E2-76D4EC04A51A}"/>
              </a:ext>
            </a:extLst>
          </p:cNvPr>
          <p:cNvSpPr/>
          <p:nvPr/>
        </p:nvSpPr>
        <p:spPr>
          <a:xfrm>
            <a:off x="8088876" y="4283514"/>
            <a:ext cx="2397241" cy="13223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4949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animBg="1"/>
      <p:bldP spid="41" grpId="0" animBg="1"/>
      <p:bldP spid="44" grpId="0"/>
      <p:bldP spid="45" grpId="0"/>
      <p:bldP spid="46" grpId="0" animBg="1"/>
      <p:bldP spid="47" grpId="0" animBg="1"/>
      <p:bldP spid="49" grpId="0" animBg="1"/>
      <p:bldP spid="50" grpId="0"/>
      <p:bldP spid="52" grpId="0" animBg="1"/>
      <p:bldP spid="59" grpId="0"/>
      <p:bldP spid="6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
            <a:extLst>
              <a:ext uri="{FF2B5EF4-FFF2-40B4-BE49-F238E27FC236}">
                <a16:creationId xmlns:a16="http://schemas.microsoft.com/office/drawing/2014/main" id="{3160B384-9F82-624C-BB49-A531A2696CA2}"/>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1" name="TextBox 20">
            <a:extLst>
              <a:ext uri="{FF2B5EF4-FFF2-40B4-BE49-F238E27FC236}">
                <a16:creationId xmlns:a16="http://schemas.microsoft.com/office/drawing/2014/main" id="{CF3AE830-EB23-3B4E-85E4-7384D9D2B573}"/>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2" name="Subtitle 2">
            <a:extLst>
              <a:ext uri="{FF2B5EF4-FFF2-40B4-BE49-F238E27FC236}">
                <a16:creationId xmlns:a16="http://schemas.microsoft.com/office/drawing/2014/main" id="{05D93883-FF98-D94F-A0C2-A167A4284415}"/>
              </a:ext>
            </a:extLst>
          </p:cNvPr>
          <p:cNvSpPr txBox="1">
            <a:spLocks/>
          </p:cNvSpPr>
          <p:nvPr/>
        </p:nvSpPr>
        <p:spPr>
          <a:xfrm>
            <a:off x="0" y="554118"/>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Spot the features</a:t>
            </a:r>
          </a:p>
        </p:txBody>
      </p:sp>
      <p:graphicFrame>
        <p:nvGraphicFramePr>
          <p:cNvPr id="23" name="Group 143">
            <a:extLst>
              <a:ext uri="{FF2B5EF4-FFF2-40B4-BE49-F238E27FC236}">
                <a16:creationId xmlns:a16="http://schemas.microsoft.com/office/drawing/2014/main" id="{F74CE05B-F98F-2840-B1CE-FEEB860BF745}"/>
              </a:ext>
            </a:extLst>
          </p:cNvPr>
          <p:cNvGraphicFramePr>
            <a:graphicFrameLocks noGrp="1"/>
          </p:cNvGraphicFramePr>
          <p:nvPr>
            <p:extLst>
              <p:ext uri="{D42A27DB-BD31-4B8C-83A1-F6EECF244321}">
                <p14:modId xmlns:p14="http://schemas.microsoft.com/office/powerpoint/2010/main" val="3795631609"/>
              </p:ext>
            </p:extLst>
          </p:nvPr>
        </p:nvGraphicFramePr>
        <p:xfrm>
          <a:off x="6037718" y="1973343"/>
          <a:ext cx="5075237" cy="3414142"/>
        </p:xfrm>
        <a:graphic>
          <a:graphicData uri="http://schemas.openxmlformats.org/drawingml/2006/table">
            <a:tbl>
              <a:tblPr/>
              <a:tblGrid>
                <a:gridCol w="5075237">
                  <a:extLst>
                    <a:ext uri="{9D8B030D-6E8A-4147-A177-3AD203B41FA5}">
                      <a16:colId xmlns:a16="http://schemas.microsoft.com/office/drawing/2014/main" val="3385264654"/>
                    </a:ext>
                  </a:extLst>
                </a:gridCol>
              </a:tblGrid>
              <a:tr h="467723">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5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Non fiction texts</a:t>
                      </a:r>
                    </a:p>
                  </a:txBody>
                  <a:tcPr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7742"/>
                    </a:solidFill>
                  </a:tcPr>
                </a:tc>
                <a:extLst>
                  <a:ext uri="{0D108BD9-81ED-4DB2-BD59-A6C34878D82A}">
                    <a16:rowId xmlns:a16="http://schemas.microsoft.com/office/drawing/2014/main" val="3544870239"/>
                  </a:ext>
                </a:extLst>
              </a:tr>
              <a:tr h="520943">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Are about real people, places and events</a:t>
                      </a:r>
                    </a:p>
                  </a:txBody>
                  <a:tcPr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2941830374"/>
                  </a:ext>
                </a:extLst>
              </a:tr>
              <a:tr h="52273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Can be read in any order</a:t>
                      </a:r>
                    </a:p>
                  </a:txBody>
                  <a:tcPr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1650777781"/>
                  </a:ext>
                </a:extLst>
              </a:tr>
              <a:tr h="73554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Sometimes have illustrations to help</a:t>
                      </a:r>
                      <a:b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the reader understand</a:t>
                      </a:r>
                    </a:p>
                  </a:txBody>
                  <a:tcPr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1986108979"/>
                  </a:ext>
                </a:extLst>
              </a:tr>
              <a:tr h="58359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Give you facts and information</a:t>
                      </a:r>
                    </a:p>
                  </a:txBody>
                  <a:tcPr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1883827988"/>
                  </a:ext>
                </a:extLst>
              </a:tr>
              <a:tr h="583598">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Sometimes have headings and a glossary</a:t>
                      </a:r>
                    </a:p>
                  </a:txBody>
                  <a:tcPr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3037532241"/>
                  </a:ext>
                </a:extLst>
              </a:tr>
            </a:tbl>
          </a:graphicData>
        </a:graphic>
      </p:graphicFrame>
      <p:graphicFrame>
        <p:nvGraphicFramePr>
          <p:cNvPr id="24" name="Group 142">
            <a:extLst>
              <a:ext uri="{FF2B5EF4-FFF2-40B4-BE49-F238E27FC236}">
                <a16:creationId xmlns:a16="http://schemas.microsoft.com/office/drawing/2014/main" id="{2BBD6E85-38B9-ED48-BCE1-E3BB3B892A41}"/>
              </a:ext>
            </a:extLst>
          </p:cNvPr>
          <p:cNvGraphicFramePr>
            <a:graphicFrameLocks noGrp="1"/>
          </p:cNvGraphicFramePr>
          <p:nvPr>
            <p:extLst>
              <p:ext uri="{D42A27DB-BD31-4B8C-83A1-F6EECF244321}">
                <p14:modId xmlns:p14="http://schemas.microsoft.com/office/powerpoint/2010/main" val="1438853676"/>
              </p:ext>
            </p:extLst>
          </p:nvPr>
        </p:nvGraphicFramePr>
        <p:xfrm>
          <a:off x="1131435" y="1986043"/>
          <a:ext cx="4637994" cy="3401441"/>
        </p:xfrm>
        <a:graphic>
          <a:graphicData uri="http://schemas.openxmlformats.org/drawingml/2006/table">
            <a:tbl>
              <a:tblPr/>
              <a:tblGrid>
                <a:gridCol w="4637994">
                  <a:extLst>
                    <a:ext uri="{9D8B030D-6E8A-4147-A177-3AD203B41FA5}">
                      <a16:colId xmlns:a16="http://schemas.microsoft.com/office/drawing/2014/main" val="754164811"/>
                    </a:ext>
                  </a:extLst>
                </a:gridCol>
              </a:tblGrid>
              <a:tr h="46355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25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Stories</a:t>
                      </a:r>
                    </a:p>
                  </a:txBody>
                  <a:tcPr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2662475948"/>
                  </a:ext>
                </a:extLst>
              </a:tr>
              <a:tr h="461963">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Are about made up characters</a:t>
                      </a:r>
                      <a:b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and events</a:t>
                      </a:r>
                    </a:p>
                  </a:txBody>
                  <a:tcPr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3682949120"/>
                  </a:ext>
                </a:extLst>
              </a:tr>
              <a:tr h="46355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Are usually in time order</a:t>
                      </a:r>
                      <a:endParaRPr kumimoji="0" lang="en-GB" altLang="en-US" sz="2000" b="0" i="0" u="none" strike="noStrike" cap="none" normalizeH="0" baseline="0" dirty="0">
                        <a:ln>
                          <a:noFill/>
                        </a:ln>
                        <a:solidFill>
                          <a:srgbClr val="004B70"/>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2823503635"/>
                  </a:ext>
                </a:extLst>
              </a:tr>
              <a:tr h="51752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Contain words to show that</a:t>
                      </a:r>
                      <a:b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time has passed</a:t>
                      </a:r>
                      <a:endParaRPr kumimoji="0" lang="en-GB" altLang="en-US" sz="2000" b="0" i="0" u="none" strike="noStrike" cap="none" normalizeH="0" baseline="0" dirty="0">
                        <a:ln>
                          <a:noFill/>
                        </a:ln>
                        <a:solidFill>
                          <a:srgbClr val="004B70"/>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3014227332"/>
                  </a:ext>
                </a:extLst>
              </a:tr>
              <a:tr h="51752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Contain talking</a:t>
                      </a:r>
                      <a:endParaRPr kumimoji="0" lang="en-GB" altLang="en-US" sz="2000" b="0" i="0" u="none" strike="noStrike" cap="none" normalizeH="0" baseline="0" dirty="0">
                        <a:ln>
                          <a:noFill/>
                        </a:ln>
                        <a:solidFill>
                          <a:srgbClr val="004B70"/>
                        </a:solidFill>
                        <a:effectLst/>
                        <a:latin typeface="Comic Sans MS" panose="030F0702030302020204" pitchFamily="66" charset="0"/>
                        <a:ea typeface="Microsoft YaHei" panose="020B0503020204020204" pitchFamily="34" charset="-122"/>
                        <a:cs typeface="Arial" panose="020B0604020202020204" pitchFamily="34" charset="0"/>
                      </a:endParaRPr>
                    </a:p>
                  </a:txBody>
                  <a:tcPr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471525186"/>
                  </a:ext>
                </a:extLst>
              </a:tr>
              <a:tr h="64135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Include descriptions of people,</a:t>
                      </a:r>
                      <a:b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places and things</a:t>
                      </a:r>
                    </a:p>
                  </a:txBody>
                  <a:tcPr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3229502846"/>
                  </a:ext>
                </a:extLst>
              </a:tr>
            </a:tbl>
          </a:graphicData>
        </a:graphic>
      </p:graphicFrame>
      <p:sp>
        <p:nvSpPr>
          <p:cNvPr id="25" name="Text Box 130">
            <a:extLst>
              <a:ext uri="{FF2B5EF4-FFF2-40B4-BE49-F238E27FC236}">
                <a16:creationId xmlns:a16="http://schemas.microsoft.com/office/drawing/2014/main" id="{E6300CD2-0DFA-EF4D-89A5-23ACE22DEB70}"/>
              </a:ext>
            </a:extLst>
          </p:cNvPr>
          <p:cNvSpPr txBox="1">
            <a:spLocks noChangeArrowheads="1"/>
          </p:cNvSpPr>
          <p:nvPr/>
        </p:nvSpPr>
        <p:spPr bwMode="auto">
          <a:xfrm>
            <a:off x="1068841" y="1147350"/>
            <a:ext cx="10750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Look at the features of stories and non fiction texts. </a:t>
            </a:r>
            <a:br>
              <a:rPr lang="en-GB" altLang="en-US" dirty="0">
                <a:solidFill>
                  <a:srgbClr val="3E3F41"/>
                </a:solidFill>
                <a:latin typeface="Comic Sans MS" panose="030F0702030302020204" pitchFamily="66" charset="0"/>
              </a:rPr>
            </a:br>
            <a:r>
              <a:rPr lang="en-GB" altLang="en-US" dirty="0">
                <a:solidFill>
                  <a:srgbClr val="3E3F41"/>
                </a:solidFill>
                <a:latin typeface="Comic Sans MS" panose="030F0702030302020204" pitchFamily="66" charset="0"/>
              </a:rPr>
              <a:t>Discuss with a partner where you might have seen each type of text.</a:t>
            </a:r>
          </a:p>
        </p:txBody>
      </p:sp>
      <p:sp>
        <p:nvSpPr>
          <p:cNvPr id="26" name="Text Box 131">
            <a:extLst>
              <a:ext uri="{FF2B5EF4-FFF2-40B4-BE49-F238E27FC236}">
                <a16:creationId xmlns:a16="http://schemas.microsoft.com/office/drawing/2014/main" id="{D0EE7F7B-E54E-6149-A6EA-08442FF60051}"/>
              </a:ext>
            </a:extLst>
          </p:cNvPr>
          <p:cNvSpPr txBox="1">
            <a:spLocks noChangeArrowheads="1"/>
          </p:cNvSpPr>
          <p:nvPr/>
        </p:nvSpPr>
        <p:spPr bwMode="auto">
          <a:xfrm>
            <a:off x="1068841" y="5573682"/>
            <a:ext cx="118808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ts val="600"/>
              </a:spcBef>
            </a:pPr>
            <a:r>
              <a:rPr lang="en-GB" altLang="en-US" dirty="0">
                <a:solidFill>
                  <a:srgbClr val="3E3F41"/>
                </a:solidFill>
                <a:latin typeface="Comic Sans MS" panose="030F0702030302020204" pitchFamily="66" charset="0"/>
              </a:rPr>
              <a:t>Choose a book from the bookshelf without looking. </a:t>
            </a:r>
            <a:br>
              <a:rPr lang="en-GB" altLang="en-US" dirty="0">
                <a:solidFill>
                  <a:srgbClr val="3E3F41"/>
                </a:solidFill>
                <a:latin typeface="Comic Sans MS" panose="030F0702030302020204" pitchFamily="66" charset="0"/>
              </a:rPr>
            </a:br>
            <a:r>
              <a:rPr lang="en-GB" altLang="en-US" dirty="0">
                <a:solidFill>
                  <a:srgbClr val="3E3F41"/>
                </a:solidFill>
                <a:latin typeface="Comic Sans MS" panose="030F0702030302020204" pitchFamily="66" charset="0"/>
              </a:rPr>
              <a:t>Discuss with a partner what kind of book it might be and why.</a:t>
            </a:r>
          </a:p>
        </p:txBody>
      </p:sp>
    </p:spTree>
    <p:extLst>
      <p:ext uri="{BB962C8B-B14F-4D97-AF65-F5344CB8AC3E}">
        <p14:creationId xmlns:p14="http://schemas.microsoft.com/office/powerpoint/2010/main" val="9857447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
            <a:extLst>
              <a:ext uri="{FF2B5EF4-FFF2-40B4-BE49-F238E27FC236}">
                <a16:creationId xmlns:a16="http://schemas.microsoft.com/office/drawing/2014/main" id="{3160B384-9F82-624C-BB49-A531A2696CA2}"/>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1" name="TextBox 20">
            <a:extLst>
              <a:ext uri="{FF2B5EF4-FFF2-40B4-BE49-F238E27FC236}">
                <a16:creationId xmlns:a16="http://schemas.microsoft.com/office/drawing/2014/main" id="{CF3AE830-EB23-3B4E-85E4-7384D9D2B573}"/>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9" name="Text Box 8">
            <a:extLst>
              <a:ext uri="{FF2B5EF4-FFF2-40B4-BE49-F238E27FC236}">
                <a16:creationId xmlns:a16="http://schemas.microsoft.com/office/drawing/2014/main" id="{681ECD4F-4440-544B-A7C8-9FEA6B3E53C4}"/>
              </a:ext>
            </a:extLst>
          </p:cNvPr>
          <p:cNvSpPr txBox="1">
            <a:spLocks noChangeArrowheads="1"/>
          </p:cNvSpPr>
          <p:nvPr/>
        </p:nvSpPr>
        <p:spPr bwMode="auto">
          <a:xfrm>
            <a:off x="7640375" y="1441867"/>
            <a:ext cx="3359582" cy="400110"/>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a:solidFill>
                  <a:srgbClr val="3E3F41"/>
                </a:solidFill>
                <a:latin typeface="Comic Sans MS" panose="030F0702030302020204" pitchFamily="66" charset="0"/>
              </a:rPr>
              <a:t>Later that morning,</a:t>
            </a:r>
          </a:p>
        </p:txBody>
      </p:sp>
      <p:sp>
        <p:nvSpPr>
          <p:cNvPr id="10" name="Text Box 9">
            <a:extLst>
              <a:ext uri="{FF2B5EF4-FFF2-40B4-BE49-F238E27FC236}">
                <a16:creationId xmlns:a16="http://schemas.microsoft.com/office/drawing/2014/main" id="{2C3F9951-AC27-974D-9813-6FD3D5D98678}"/>
              </a:ext>
            </a:extLst>
          </p:cNvPr>
          <p:cNvSpPr txBox="1">
            <a:spLocks noChangeArrowheads="1"/>
          </p:cNvSpPr>
          <p:nvPr/>
        </p:nvSpPr>
        <p:spPr bwMode="auto">
          <a:xfrm>
            <a:off x="1190233" y="2899747"/>
            <a:ext cx="5958023" cy="400110"/>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a:solidFill>
                  <a:srgbClr val="3E3F41"/>
                </a:solidFill>
                <a:latin typeface="Comic Sans MS" panose="030F0702030302020204" pitchFamily="66" charset="0"/>
              </a:rPr>
              <a:t>“Come and look at this!” he shouted.</a:t>
            </a:r>
          </a:p>
        </p:txBody>
      </p:sp>
      <p:sp>
        <p:nvSpPr>
          <p:cNvPr id="11" name="Text Box 11">
            <a:extLst>
              <a:ext uri="{FF2B5EF4-FFF2-40B4-BE49-F238E27FC236}">
                <a16:creationId xmlns:a16="http://schemas.microsoft.com/office/drawing/2014/main" id="{6FECA6B8-8A64-0C43-BAD7-41B3FC81CF8B}"/>
              </a:ext>
            </a:extLst>
          </p:cNvPr>
          <p:cNvSpPr txBox="1">
            <a:spLocks noChangeArrowheads="1"/>
          </p:cNvSpPr>
          <p:nvPr/>
        </p:nvSpPr>
        <p:spPr bwMode="auto">
          <a:xfrm>
            <a:off x="1190233" y="4357627"/>
            <a:ext cx="5958023" cy="707886"/>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Jasper found the thought of</a:t>
            </a:r>
            <a:br>
              <a:rPr lang="en-GB" altLang="en-US" sz="2000" dirty="0">
                <a:solidFill>
                  <a:srgbClr val="3E3F41"/>
                </a:solidFill>
                <a:latin typeface="Comic Sans MS" panose="030F0702030302020204" pitchFamily="66" charset="0"/>
              </a:rPr>
            </a:br>
            <a:r>
              <a:rPr lang="en-GB" altLang="en-US" sz="2000" dirty="0">
                <a:solidFill>
                  <a:srgbClr val="3E3F41"/>
                </a:solidFill>
                <a:latin typeface="Comic Sans MS" panose="030F0702030302020204" pitchFamily="66" charset="0"/>
              </a:rPr>
              <a:t>a flying sausage funny.</a:t>
            </a:r>
          </a:p>
        </p:txBody>
      </p:sp>
      <p:sp>
        <p:nvSpPr>
          <p:cNvPr id="12" name="Text Box 12">
            <a:extLst>
              <a:ext uri="{FF2B5EF4-FFF2-40B4-BE49-F238E27FC236}">
                <a16:creationId xmlns:a16="http://schemas.microsoft.com/office/drawing/2014/main" id="{AD7E801C-73FD-3443-A0E3-4582B986C70F}"/>
              </a:ext>
            </a:extLst>
          </p:cNvPr>
          <p:cNvSpPr txBox="1">
            <a:spLocks noChangeArrowheads="1"/>
          </p:cNvSpPr>
          <p:nvPr/>
        </p:nvSpPr>
        <p:spPr bwMode="auto">
          <a:xfrm>
            <a:off x="7640375" y="5393831"/>
            <a:ext cx="3359582" cy="707886"/>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Jasper fell out with the</a:t>
            </a:r>
            <a:br>
              <a:rPr lang="en-GB" altLang="en-US" sz="2000" dirty="0">
                <a:solidFill>
                  <a:srgbClr val="3E3F41"/>
                </a:solidFill>
                <a:latin typeface="Comic Sans MS" panose="030F0702030302020204" pitchFamily="66" charset="0"/>
              </a:rPr>
            </a:br>
            <a:r>
              <a:rPr lang="en-GB" altLang="en-US" sz="2000" dirty="0">
                <a:solidFill>
                  <a:srgbClr val="3E3F41"/>
                </a:solidFill>
                <a:latin typeface="Comic Sans MS" panose="030F0702030302020204" pitchFamily="66" charset="0"/>
              </a:rPr>
              <a:t>other dogs over bones.</a:t>
            </a:r>
          </a:p>
        </p:txBody>
      </p:sp>
      <p:sp>
        <p:nvSpPr>
          <p:cNvPr id="13" name="Text Box 13">
            <a:extLst>
              <a:ext uri="{FF2B5EF4-FFF2-40B4-BE49-F238E27FC236}">
                <a16:creationId xmlns:a16="http://schemas.microsoft.com/office/drawing/2014/main" id="{3CBA24C0-39B6-2B4D-A39B-56A028BCA9E2}"/>
              </a:ext>
            </a:extLst>
          </p:cNvPr>
          <p:cNvSpPr txBox="1">
            <a:spLocks noChangeArrowheads="1"/>
          </p:cNvSpPr>
          <p:nvPr/>
        </p:nvSpPr>
        <p:spPr bwMode="auto">
          <a:xfrm>
            <a:off x="7640375" y="2109149"/>
            <a:ext cx="3359582" cy="707886"/>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The park was full of Jasper’s friends.</a:t>
            </a:r>
          </a:p>
        </p:txBody>
      </p:sp>
      <p:sp>
        <p:nvSpPr>
          <p:cNvPr id="14" name="Text Box 14">
            <a:extLst>
              <a:ext uri="{FF2B5EF4-FFF2-40B4-BE49-F238E27FC236}">
                <a16:creationId xmlns:a16="http://schemas.microsoft.com/office/drawing/2014/main" id="{A82B1C6D-C4E3-9C40-8B8B-E3632CDED6FE}"/>
              </a:ext>
            </a:extLst>
          </p:cNvPr>
          <p:cNvSpPr txBox="1">
            <a:spLocks noChangeArrowheads="1"/>
          </p:cNvSpPr>
          <p:nvPr/>
        </p:nvSpPr>
        <p:spPr bwMode="auto">
          <a:xfrm>
            <a:off x="7640375" y="3751489"/>
            <a:ext cx="3359582" cy="400110"/>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a:solidFill>
                  <a:srgbClr val="3E3F41"/>
                </a:solidFill>
                <a:latin typeface="Comic Sans MS" panose="030F0702030302020204" pitchFamily="66" charset="0"/>
              </a:rPr>
              <a:t>The moon is made of rock.</a:t>
            </a:r>
          </a:p>
        </p:txBody>
      </p:sp>
      <p:sp>
        <p:nvSpPr>
          <p:cNvPr id="15" name="Text Box 16">
            <a:extLst>
              <a:ext uri="{FF2B5EF4-FFF2-40B4-BE49-F238E27FC236}">
                <a16:creationId xmlns:a16="http://schemas.microsoft.com/office/drawing/2014/main" id="{5440B6C6-0DCE-CC4A-9772-46360B9B2903}"/>
              </a:ext>
            </a:extLst>
          </p:cNvPr>
          <p:cNvSpPr txBox="1">
            <a:spLocks noChangeArrowheads="1"/>
          </p:cNvSpPr>
          <p:nvPr/>
        </p:nvSpPr>
        <p:spPr bwMode="auto">
          <a:xfrm>
            <a:off x="7640375" y="4418771"/>
            <a:ext cx="3359582" cy="707886"/>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The moon is not made</a:t>
            </a:r>
            <a:br>
              <a:rPr lang="en-GB" altLang="en-US" sz="2000" dirty="0">
                <a:solidFill>
                  <a:srgbClr val="3E3F41"/>
                </a:solidFill>
                <a:latin typeface="Comic Sans MS" panose="030F0702030302020204" pitchFamily="66" charset="0"/>
              </a:rPr>
            </a:br>
            <a:r>
              <a:rPr lang="en-GB" altLang="en-US" sz="2000" dirty="0">
                <a:solidFill>
                  <a:srgbClr val="3E3F41"/>
                </a:solidFill>
                <a:latin typeface="Comic Sans MS" panose="030F0702030302020204" pitchFamily="66" charset="0"/>
              </a:rPr>
              <a:t>of cheese.</a:t>
            </a:r>
          </a:p>
        </p:txBody>
      </p:sp>
      <p:sp>
        <p:nvSpPr>
          <p:cNvPr id="16" name="Text Box 17">
            <a:extLst>
              <a:ext uri="{FF2B5EF4-FFF2-40B4-BE49-F238E27FC236}">
                <a16:creationId xmlns:a16="http://schemas.microsoft.com/office/drawing/2014/main" id="{80204F7F-CFA8-894D-8448-567B87121DB5}"/>
              </a:ext>
            </a:extLst>
          </p:cNvPr>
          <p:cNvSpPr txBox="1">
            <a:spLocks noChangeArrowheads="1"/>
          </p:cNvSpPr>
          <p:nvPr/>
        </p:nvSpPr>
        <p:spPr bwMode="auto">
          <a:xfrm>
            <a:off x="1190233" y="5394343"/>
            <a:ext cx="5958022" cy="707886"/>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It takes about three days to</a:t>
            </a:r>
            <a:br>
              <a:rPr lang="en-GB" altLang="en-US" sz="2000" dirty="0">
                <a:solidFill>
                  <a:srgbClr val="3E3F41"/>
                </a:solidFill>
                <a:latin typeface="Comic Sans MS" panose="030F0702030302020204" pitchFamily="66" charset="0"/>
              </a:rPr>
            </a:br>
            <a:r>
              <a:rPr lang="en-GB" altLang="en-US" sz="2000" dirty="0">
                <a:solidFill>
                  <a:srgbClr val="3E3F41"/>
                </a:solidFill>
                <a:latin typeface="Comic Sans MS" panose="030F0702030302020204" pitchFamily="66" charset="0"/>
              </a:rPr>
              <a:t>get to the moon from Earth.</a:t>
            </a:r>
          </a:p>
        </p:txBody>
      </p:sp>
      <p:sp>
        <p:nvSpPr>
          <p:cNvPr id="17" name="Text Box 18">
            <a:extLst>
              <a:ext uri="{FF2B5EF4-FFF2-40B4-BE49-F238E27FC236}">
                <a16:creationId xmlns:a16="http://schemas.microsoft.com/office/drawing/2014/main" id="{97BBA5CC-29D9-5643-85F6-5475CCD39DFE}"/>
              </a:ext>
            </a:extLst>
          </p:cNvPr>
          <p:cNvSpPr txBox="1">
            <a:spLocks noChangeArrowheads="1"/>
          </p:cNvSpPr>
          <p:nvPr/>
        </p:nvSpPr>
        <p:spPr bwMode="auto">
          <a:xfrm>
            <a:off x="1190233" y="1441867"/>
            <a:ext cx="5958023" cy="400110"/>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Astronauts have to eat specially prepared food.</a:t>
            </a:r>
          </a:p>
        </p:txBody>
      </p:sp>
      <p:sp>
        <p:nvSpPr>
          <p:cNvPr id="18" name="Text Box 39">
            <a:extLst>
              <a:ext uri="{FF2B5EF4-FFF2-40B4-BE49-F238E27FC236}">
                <a16:creationId xmlns:a16="http://schemas.microsoft.com/office/drawing/2014/main" id="{2DB8E900-0FA3-6643-A1BD-F7369B27FBC3}"/>
              </a:ext>
            </a:extLst>
          </p:cNvPr>
          <p:cNvSpPr txBox="1">
            <a:spLocks noChangeArrowheads="1"/>
          </p:cNvSpPr>
          <p:nvPr/>
        </p:nvSpPr>
        <p:spPr bwMode="auto">
          <a:xfrm>
            <a:off x="1190233" y="3628687"/>
            <a:ext cx="5958023" cy="400110"/>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The moon orbits the Earth</a:t>
            </a:r>
          </a:p>
        </p:txBody>
      </p:sp>
      <p:sp>
        <p:nvSpPr>
          <p:cNvPr id="19" name="Subtitle 2">
            <a:extLst>
              <a:ext uri="{FF2B5EF4-FFF2-40B4-BE49-F238E27FC236}">
                <a16:creationId xmlns:a16="http://schemas.microsoft.com/office/drawing/2014/main" id="{AB015DEA-7A57-2743-A56E-8E569B029942}"/>
              </a:ext>
            </a:extLst>
          </p:cNvPr>
          <p:cNvSpPr txBox="1">
            <a:spLocks/>
          </p:cNvSpPr>
          <p:nvPr/>
        </p:nvSpPr>
        <p:spPr>
          <a:xfrm>
            <a:off x="0" y="653892"/>
            <a:ext cx="12192000" cy="6330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Spot the difference</a:t>
            </a:r>
          </a:p>
        </p:txBody>
      </p:sp>
      <p:sp>
        <p:nvSpPr>
          <p:cNvPr id="2" name="Text Box 18">
            <a:extLst>
              <a:ext uri="{FF2B5EF4-FFF2-40B4-BE49-F238E27FC236}">
                <a16:creationId xmlns:a16="http://schemas.microsoft.com/office/drawing/2014/main" id="{834BB0C2-FE75-2733-CFAC-1158833BB564}"/>
              </a:ext>
            </a:extLst>
          </p:cNvPr>
          <p:cNvSpPr txBox="1">
            <a:spLocks noChangeArrowheads="1"/>
          </p:cNvSpPr>
          <p:nvPr/>
        </p:nvSpPr>
        <p:spPr bwMode="auto">
          <a:xfrm>
            <a:off x="1190233" y="2170807"/>
            <a:ext cx="5958023" cy="400110"/>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a:solidFill>
                  <a:srgbClr val="3E3F41"/>
                </a:solidFill>
                <a:latin typeface="Comic Sans MS" panose="030F0702030302020204" pitchFamily="66" charset="0"/>
              </a:rPr>
              <a:t>Weather satellites help to predict the weather.</a:t>
            </a:r>
          </a:p>
        </p:txBody>
      </p:sp>
      <p:sp>
        <p:nvSpPr>
          <p:cNvPr id="3" name="Text Box 13">
            <a:extLst>
              <a:ext uri="{FF2B5EF4-FFF2-40B4-BE49-F238E27FC236}">
                <a16:creationId xmlns:a16="http://schemas.microsoft.com/office/drawing/2014/main" id="{BBC6E395-C71F-F5D7-0C0B-5CC103A516A9}"/>
              </a:ext>
            </a:extLst>
          </p:cNvPr>
          <p:cNvSpPr txBox="1">
            <a:spLocks noChangeArrowheads="1"/>
          </p:cNvSpPr>
          <p:nvPr/>
        </p:nvSpPr>
        <p:spPr bwMode="auto">
          <a:xfrm>
            <a:off x="7640375" y="3084207"/>
            <a:ext cx="3359582" cy="400110"/>
          </a:xfrm>
          <a:prstGeom prst="rect">
            <a:avLst/>
          </a:prstGeom>
          <a:noFill/>
          <a:ln w="190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000" dirty="0">
                <a:solidFill>
                  <a:srgbClr val="3E3F41"/>
                </a:solidFill>
                <a:latin typeface="Comic Sans MS" panose="030F0702030302020204" pitchFamily="66" charset="0"/>
              </a:rPr>
              <a:t>Wearing his space boots,</a:t>
            </a:r>
          </a:p>
        </p:txBody>
      </p:sp>
    </p:spTree>
    <p:extLst>
      <p:ext uri="{BB962C8B-B14F-4D97-AF65-F5344CB8AC3E}">
        <p14:creationId xmlns:p14="http://schemas.microsoft.com/office/powerpoint/2010/main" val="18857281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
            <a:extLst>
              <a:ext uri="{FF2B5EF4-FFF2-40B4-BE49-F238E27FC236}">
                <a16:creationId xmlns:a16="http://schemas.microsoft.com/office/drawing/2014/main" id="{3160B384-9F82-624C-BB49-A531A2696CA2}"/>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1" name="TextBox 20">
            <a:extLst>
              <a:ext uri="{FF2B5EF4-FFF2-40B4-BE49-F238E27FC236}">
                <a16:creationId xmlns:a16="http://schemas.microsoft.com/office/drawing/2014/main" id="{CF3AE830-EB23-3B4E-85E4-7384D9D2B573}"/>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Get ready for reading</a:t>
            </a:r>
          </a:p>
        </p:txBody>
      </p:sp>
      <p:sp>
        <p:nvSpPr>
          <p:cNvPr id="22" name="Subtitle 2">
            <a:extLst>
              <a:ext uri="{FF2B5EF4-FFF2-40B4-BE49-F238E27FC236}">
                <a16:creationId xmlns:a16="http://schemas.microsoft.com/office/drawing/2014/main" id="{05D93883-FF98-D94F-A0C2-A167A4284415}"/>
              </a:ext>
            </a:extLst>
          </p:cNvPr>
          <p:cNvSpPr txBox="1">
            <a:spLocks/>
          </p:cNvSpPr>
          <p:nvPr/>
        </p:nvSpPr>
        <p:spPr>
          <a:xfrm>
            <a:off x="0" y="653892"/>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Spot the difference</a:t>
            </a:r>
          </a:p>
        </p:txBody>
      </p:sp>
      <p:graphicFrame>
        <p:nvGraphicFramePr>
          <p:cNvPr id="9" name="Group 111">
            <a:extLst>
              <a:ext uri="{FF2B5EF4-FFF2-40B4-BE49-F238E27FC236}">
                <a16:creationId xmlns:a16="http://schemas.microsoft.com/office/drawing/2014/main" id="{5899625D-755D-ED47-8E86-EB7ABF15785A}"/>
              </a:ext>
            </a:extLst>
          </p:cNvPr>
          <p:cNvGraphicFramePr>
            <a:graphicFrameLocks noGrp="1"/>
          </p:cNvGraphicFramePr>
          <p:nvPr>
            <p:extLst>
              <p:ext uri="{D42A27DB-BD31-4B8C-83A1-F6EECF244321}">
                <p14:modId xmlns:p14="http://schemas.microsoft.com/office/powerpoint/2010/main" val="3566328379"/>
              </p:ext>
            </p:extLst>
          </p:nvPr>
        </p:nvGraphicFramePr>
        <p:xfrm>
          <a:off x="6277996" y="1431937"/>
          <a:ext cx="4725802" cy="4687960"/>
        </p:xfrm>
        <a:graphic>
          <a:graphicData uri="http://schemas.openxmlformats.org/drawingml/2006/table">
            <a:tbl>
              <a:tblPr/>
              <a:tblGrid>
                <a:gridCol w="4725802">
                  <a:extLst>
                    <a:ext uri="{9D8B030D-6E8A-4147-A177-3AD203B41FA5}">
                      <a16:colId xmlns:a16="http://schemas.microsoft.com/office/drawing/2014/main" val="2815996684"/>
                    </a:ext>
                  </a:extLst>
                </a:gridCol>
              </a:tblGrid>
              <a:tr h="53371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5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Non fiction texts</a:t>
                      </a:r>
                    </a:p>
                  </a:txBody>
                  <a:tcPr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7742"/>
                    </a:solidFill>
                  </a:tcPr>
                </a:tc>
                <a:extLst>
                  <a:ext uri="{0D108BD9-81ED-4DB2-BD59-A6C34878D82A}">
                    <a16:rowId xmlns:a16="http://schemas.microsoft.com/office/drawing/2014/main" val="1191248998"/>
                  </a:ext>
                </a:extLst>
              </a:tr>
              <a:tr h="84551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Astronauts have to eat specially prepared food.</a:t>
                      </a: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487575956"/>
                  </a:ext>
                </a:extLst>
              </a:tr>
              <a:tr h="51683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The moon is not made of cheese.</a:t>
                      </a: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2354675501"/>
                  </a:ext>
                </a:extLst>
              </a:tr>
              <a:tr h="57670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The moon is made of rock.</a:t>
                      </a: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1423039216"/>
                  </a:ext>
                </a:extLst>
              </a:tr>
              <a:tr h="84551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It takes about three days to get</a:t>
                      </a:r>
                      <a:b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to the moon from earth.</a:t>
                      </a: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3867805352"/>
                  </a:ext>
                </a:extLst>
              </a:tr>
              <a:tr h="52416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The moon orbits the earth.</a:t>
                      </a: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683923386"/>
                  </a:ext>
                </a:extLst>
              </a:tr>
              <a:tr h="84551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Weather satellites help to</a:t>
                      </a:r>
                      <a:b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predict the weather.</a:t>
                      </a: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00B050"/>
                    </a:solidFill>
                  </a:tcPr>
                </a:tc>
                <a:extLst>
                  <a:ext uri="{0D108BD9-81ED-4DB2-BD59-A6C34878D82A}">
                    <a16:rowId xmlns:a16="http://schemas.microsoft.com/office/drawing/2014/main" val="3690437648"/>
                  </a:ext>
                </a:extLst>
              </a:tr>
            </a:tbl>
          </a:graphicData>
        </a:graphic>
      </p:graphicFrame>
      <p:graphicFrame>
        <p:nvGraphicFramePr>
          <p:cNvPr id="10" name="Group 112">
            <a:extLst>
              <a:ext uri="{FF2B5EF4-FFF2-40B4-BE49-F238E27FC236}">
                <a16:creationId xmlns:a16="http://schemas.microsoft.com/office/drawing/2014/main" id="{ABEA6BF8-B12F-E645-B7EC-1AC4E8EE6756}"/>
              </a:ext>
            </a:extLst>
          </p:cNvPr>
          <p:cNvGraphicFramePr>
            <a:graphicFrameLocks noGrp="1"/>
          </p:cNvGraphicFramePr>
          <p:nvPr>
            <p:extLst>
              <p:ext uri="{D42A27DB-BD31-4B8C-83A1-F6EECF244321}">
                <p14:modId xmlns:p14="http://schemas.microsoft.com/office/powerpoint/2010/main" val="1288857670"/>
              </p:ext>
            </p:extLst>
          </p:nvPr>
        </p:nvGraphicFramePr>
        <p:xfrm>
          <a:off x="1210050" y="1418371"/>
          <a:ext cx="4725802" cy="4687960"/>
        </p:xfrm>
        <a:graphic>
          <a:graphicData uri="http://schemas.openxmlformats.org/drawingml/2006/table">
            <a:tbl>
              <a:tblPr/>
              <a:tblGrid>
                <a:gridCol w="4725802">
                  <a:extLst>
                    <a:ext uri="{9D8B030D-6E8A-4147-A177-3AD203B41FA5}">
                      <a16:colId xmlns:a16="http://schemas.microsoft.com/office/drawing/2014/main" val="3805361699"/>
                    </a:ext>
                  </a:extLst>
                </a:gridCol>
              </a:tblGrid>
              <a:tr h="54796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25"/>
                        </a:spcAft>
                        <a:buClr>
                          <a:srgbClr val="000000"/>
                        </a:buClr>
                        <a:buSzTx/>
                        <a:buFont typeface="Times New Roman" panose="02020603050405020304" pitchFamily="18" charset="0"/>
                        <a:buNone/>
                        <a:tabLst/>
                      </a:pPr>
                      <a:r>
                        <a:rPr kumimoji="0" lang="en-GB" altLang="en-US" sz="25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rPr>
                        <a:t>Stories</a:t>
                      </a:r>
                    </a:p>
                  </a:txBody>
                  <a:tcPr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3463315170"/>
                  </a:ext>
                </a:extLst>
              </a:tr>
              <a:tr h="52624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“Come and look at this!” he shouted.</a:t>
                      </a:r>
                      <a:endPar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endParaRP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3273762463"/>
                  </a:ext>
                </a:extLst>
              </a:tr>
              <a:tr h="86419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Jasper found the thought of</a:t>
                      </a:r>
                      <a:b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a flying sausage funny.</a:t>
                      </a:r>
                      <a:endPar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endParaRP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1800027759"/>
                  </a:ext>
                </a:extLst>
              </a:tr>
              <a:tr h="587796">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Later that morning,</a:t>
                      </a:r>
                      <a:endPar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endParaRP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3527857730"/>
                  </a:ext>
                </a:extLst>
              </a:tr>
              <a:tr h="86539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Jasper fell out with the other</a:t>
                      </a:r>
                      <a:b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b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dogs over bones.</a:t>
                      </a:r>
                      <a:endPar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endParaRP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1976265041"/>
                  </a:ext>
                </a:extLst>
              </a:tr>
              <a:tr h="637281">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Wearing his space boots,</a:t>
                      </a:r>
                      <a:endParaRPr kumimoji="0" lang="en-GB" altLang="en-US" sz="2000" b="0" i="0" u="none" strike="noStrike" cap="none" normalizeH="0" baseline="0" dirty="0">
                        <a:ln>
                          <a:noFill/>
                        </a:ln>
                        <a:solidFill>
                          <a:schemeClr val="bg1"/>
                        </a:solidFill>
                        <a:effectLst/>
                        <a:latin typeface="Comic Sans MS" panose="030F0702030302020204" pitchFamily="66" charset="0"/>
                        <a:ea typeface="Microsoft YaHei" panose="020B0503020204020204" pitchFamily="34" charset="-122"/>
                        <a:cs typeface="Arial" panose="020B0604020202020204" pitchFamily="34" charset="0"/>
                      </a:endParaRP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3505522290"/>
                  </a:ext>
                </a:extLst>
              </a:tr>
              <a:tr h="65908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marL="742950" indent="-285750">
                        <a:spcBef>
                          <a:spcPct val="20000"/>
                        </a:spcBef>
                        <a:defRPr sz="2400">
                          <a:solidFill>
                            <a:schemeClr val="tx1"/>
                          </a:solidFill>
                          <a:latin typeface="Comic Sans MS" panose="030F0702030302020204" pitchFamily="66" charset="0"/>
                          <a:cs typeface="Arial" panose="020B0604020202020204" pitchFamily="34" charset="0"/>
                        </a:defRPr>
                      </a:lvl2pPr>
                      <a:lvl3pPr marL="1143000" indent="-228600">
                        <a:spcBef>
                          <a:spcPct val="20000"/>
                        </a:spcBef>
                        <a:defRPr sz="2000">
                          <a:solidFill>
                            <a:schemeClr val="tx1"/>
                          </a:solidFill>
                          <a:latin typeface="Comic Sans MS" panose="030F0702030302020204" pitchFamily="66" charset="0"/>
                          <a:cs typeface="Arial" panose="020B0604020202020204" pitchFamily="34" charset="0"/>
                        </a:defRPr>
                      </a:lvl3pPr>
                      <a:lvl4pPr marL="1600200" indent="-228600">
                        <a:spcBef>
                          <a:spcPct val="20000"/>
                        </a:spcBef>
                        <a:defRPr>
                          <a:solidFill>
                            <a:schemeClr val="tx1"/>
                          </a:solidFill>
                          <a:latin typeface="Comic Sans MS" panose="030F0702030302020204" pitchFamily="66" charset="0"/>
                          <a:cs typeface="Arial" panose="020B0604020202020204" pitchFamily="34" charset="0"/>
                        </a:defRPr>
                      </a:lvl4pPr>
                      <a:lvl5pPr marL="2057400" indent="-228600">
                        <a:spcBef>
                          <a:spcPct val="20000"/>
                        </a:spcBef>
                        <a:defRPr>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92000"/>
                        </a:lnSpc>
                        <a:spcBef>
                          <a:spcPct val="0"/>
                        </a:spcBef>
                        <a:spcAft>
                          <a:spcPts val="1400"/>
                        </a:spcAft>
                        <a:buClr>
                          <a:srgbClr val="000000"/>
                        </a:buClr>
                        <a:buSzTx/>
                        <a:buFont typeface="Times New Roman" panose="02020603050405020304" pitchFamily="18" charset="0"/>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The park was full of Jasper’s friends.</a:t>
                      </a:r>
                    </a:p>
                  </a:txBody>
                  <a:tcPr marL="90000" marR="90000" marT="46800" marB="46800" anchor="ctr" anchorCtr="1"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lnTlToBr>
                      <a:noFill/>
                    </a:lnTlToBr>
                    <a:lnBlToTr>
                      <a:noFill/>
                    </a:lnBlToTr>
                    <a:solidFill>
                      <a:srgbClr val="00B0F0"/>
                    </a:solidFill>
                  </a:tcPr>
                </a:tc>
                <a:extLst>
                  <a:ext uri="{0D108BD9-81ED-4DB2-BD59-A6C34878D82A}">
                    <a16:rowId xmlns:a16="http://schemas.microsoft.com/office/drawing/2014/main" val="1366346987"/>
                  </a:ext>
                </a:extLst>
              </a:tr>
            </a:tbl>
          </a:graphicData>
        </a:graphic>
      </p:graphicFrame>
    </p:spTree>
    <p:extLst>
      <p:ext uri="{BB962C8B-B14F-4D97-AF65-F5344CB8AC3E}">
        <p14:creationId xmlns:p14="http://schemas.microsoft.com/office/powerpoint/2010/main" val="2311903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7A61D3F0-5A40-5141-8D00-DB1DA8430C85}"/>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1a</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7" name="Subtitle 2">
            <a:extLst>
              <a:ext uri="{FF2B5EF4-FFF2-40B4-BE49-F238E27FC236}">
                <a16:creationId xmlns:a16="http://schemas.microsoft.com/office/drawing/2014/main" id="{DF8FAC1D-C2DC-A543-833B-830F87726265}"/>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000" b="1" dirty="0">
                <a:solidFill>
                  <a:srgbClr val="0070C0"/>
                </a:solidFill>
                <a:latin typeface="Comic Sans MS" panose="030F0902030302020204" pitchFamily="66" charset="0"/>
              </a:rPr>
              <a:t>Reading with a reader’s eye: Do I like it? How does it affect me?</a:t>
            </a:r>
            <a:endParaRPr lang="en-US" sz="2000" b="1" dirty="0">
              <a:solidFill>
                <a:srgbClr val="0070C0"/>
              </a:solidFill>
              <a:latin typeface="Comic Sans MS" panose="030F0902030302020204" pitchFamily="66" charset="0"/>
              <a:cs typeface="Arial" panose="020B0604020202020204" pitchFamily="34" charset="0"/>
            </a:endParaRPr>
          </a:p>
        </p:txBody>
      </p:sp>
      <p:sp>
        <p:nvSpPr>
          <p:cNvPr id="8" name="Oval 4">
            <a:hlinkClick r:id="rId3" action="ppaction://hlinkfile"/>
            <a:extLst>
              <a:ext uri="{FF2B5EF4-FFF2-40B4-BE49-F238E27FC236}">
                <a16:creationId xmlns:a16="http://schemas.microsoft.com/office/drawing/2014/main" id="{609723F6-EB63-E944-98D4-803B0216F3C2}"/>
              </a:ext>
            </a:extLst>
          </p:cNvPr>
          <p:cNvSpPr>
            <a:spLocks noChangeArrowheads="1"/>
          </p:cNvSpPr>
          <p:nvPr/>
        </p:nvSpPr>
        <p:spPr bwMode="auto">
          <a:xfrm>
            <a:off x="4337700" y="1829864"/>
            <a:ext cx="3171222" cy="2581524"/>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1a</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a:t>
            </a:r>
            <a:br>
              <a:rPr lang="en-GB" altLang="en-US" sz="2000" dirty="0">
                <a:solidFill>
                  <a:schemeClr val="bg1"/>
                </a:solidFill>
              </a:rPr>
            </a:br>
            <a:r>
              <a:rPr lang="en-GB" altLang="en-US" sz="2000" dirty="0">
                <a:solidFill>
                  <a:schemeClr val="bg1"/>
                </a:solidFill>
              </a:rPr>
              <a:t>a reader</a:t>
            </a:r>
          </a:p>
        </p:txBody>
      </p:sp>
      <p:sp>
        <p:nvSpPr>
          <p:cNvPr id="10" name="Text Box 5">
            <a:extLst>
              <a:ext uri="{FF2B5EF4-FFF2-40B4-BE49-F238E27FC236}">
                <a16:creationId xmlns:a16="http://schemas.microsoft.com/office/drawing/2014/main" id="{0D67FAB0-B915-BE48-B7B3-333F51E0C785}"/>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Which part do</a:t>
            </a:r>
            <a:br>
              <a:rPr lang="en-GB" altLang="en-US" sz="1600" dirty="0">
                <a:solidFill>
                  <a:srgbClr val="414042"/>
                </a:solidFill>
              </a:rPr>
            </a:br>
            <a:r>
              <a:rPr lang="en-GB" altLang="en-US" sz="1600" dirty="0">
                <a:solidFill>
                  <a:srgbClr val="414042"/>
                </a:solidFill>
              </a:rPr>
              <a:t>you think is</a:t>
            </a:r>
            <a:br>
              <a:rPr lang="en-GB" altLang="en-US" sz="1600" dirty="0">
                <a:solidFill>
                  <a:srgbClr val="414042"/>
                </a:solidFill>
              </a:rPr>
            </a:br>
            <a:r>
              <a:rPr lang="en-GB" altLang="en-US" sz="1600" dirty="0">
                <a:solidFill>
                  <a:srgbClr val="414042"/>
                </a:solidFill>
              </a:rPr>
              <a:t>the clearest?</a:t>
            </a:r>
          </a:p>
        </p:txBody>
      </p:sp>
      <p:sp>
        <p:nvSpPr>
          <p:cNvPr id="14" name="Text Box 7">
            <a:extLst>
              <a:ext uri="{FF2B5EF4-FFF2-40B4-BE49-F238E27FC236}">
                <a16:creationId xmlns:a16="http://schemas.microsoft.com/office/drawing/2014/main" id="{59FAB8C8-B63F-B740-85B1-467BAA5BD720}"/>
              </a:ext>
            </a:extLst>
          </p:cNvPr>
          <p:cNvSpPr txBox="1">
            <a:spLocks noChangeArrowheads="1"/>
          </p:cNvSpPr>
          <p:nvPr/>
        </p:nvSpPr>
        <p:spPr bwMode="auto">
          <a:xfrm>
            <a:off x="1261117" y="1818594"/>
            <a:ext cx="2313963" cy="122660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What’s in </a:t>
            </a:r>
            <a:r>
              <a:rPr lang="en-GB" altLang="en-US" sz="1600" b="1" dirty="0">
                <a:solidFill>
                  <a:srgbClr val="414042"/>
                </a:solidFill>
              </a:rPr>
              <a:t>your</a:t>
            </a:r>
            <a:r>
              <a:rPr lang="en-GB" altLang="en-US" sz="1600" dirty="0">
                <a:solidFill>
                  <a:srgbClr val="414042"/>
                </a:solidFill>
              </a:rPr>
              <a:t> head? </a:t>
            </a:r>
            <a:br>
              <a:rPr lang="en-GB" altLang="en-US" sz="1600" dirty="0">
                <a:solidFill>
                  <a:srgbClr val="414042"/>
                </a:solidFill>
              </a:rPr>
            </a:br>
            <a:r>
              <a:rPr lang="en-GB" altLang="en-US" sz="1600" dirty="0">
                <a:solidFill>
                  <a:srgbClr val="414042"/>
                </a:solidFill>
              </a:rPr>
              <a:t>What do </a:t>
            </a:r>
            <a:r>
              <a:rPr lang="en-US" altLang="en-US" sz="1600" b="1" dirty="0">
                <a:solidFill>
                  <a:srgbClr val="414042"/>
                </a:solidFill>
              </a:rPr>
              <a:t>you</a:t>
            </a:r>
            <a:r>
              <a:rPr lang="en-US" altLang="en-US" sz="1600" dirty="0">
                <a:solidFill>
                  <a:srgbClr val="414042"/>
                </a:solidFill>
              </a:rPr>
              <a:t> think?</a:t>
            </a:r>
            <a:endParaRPr lang="en-GB" altLang="en-US" sz="1600" dirty="0">
              <a:solidFill>
                <a:srgbClr val="414042"/>
              </a:solidFill>
            </a:endParaRPr>
          </a:p>
        </p:txBody>
      </p:sp>
      <p:sp>
        <p:nvSpPr>
          <p:cNvPr id="15" name="Text Box 8">
            <a:extLst>
              <a:ext uri="{FF2B5EF4-FFF2-40B4-BE49-F238E27FC236}">
                <a16:creationId xmlns:a16="http://schemas.microsoft.com/office/drawing/2014/main" id="{0B575064-B591-6945-902E-FEAEB3611BCC}"/>
              </a:ext>
            </a:extLst>
          </p:cNvPr>
          <p:cNvSpPr txBox="1">
            <a:spLocks noChangeArrowheads="1"/>
          </p:cNvSpPr>
          <p:nvPr/>
        </p:nvSpPr>
        <p:spPr bwMode="auto">
          <a:xfrm>
            <a:off x="1261117" y="3279957"/>
            <a:ext cx="2313963" cy="122660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414042"/>
                </a:solidFill>
              </a:rPr>
              <a:t>Share your ideas,</a:t>
            </a:r>
            <a:br>
              <a:rPr lang="en-GB" altLang="en-US" sz="1600" dirty="0">
                <a:solidFill>
                  <a:srgbClr val="414042"/>
                </a:solidFill>
              </a:rPr>
            </a:br>
            <a:r>
              <a:rPr lang="en-GB" altLang="en-US" sz="1600" dirty="0">
                <a:solidFill>
                  <a:srgbClr val="414042"/>
                </a:solidFill>
              </a:rPr>
              <a:t>but be prepared to change your mind.</a:t>
            </a:r>
          </a:p>
        </p:txBody>
      </p:sp>
      <p:sp>
        <p:nvSpPr>
          <p:cNvPr id="16" name="Text Box 11">
            <a:extLst>
              <a:ext uri="{FF2B5EF4-FFF2-40B4-BE49-F238E27FC236}">
                <a16:creationId xmlns:a16="http://schemas.microsoft.com/office/drawing/2014/main" id="{56127191-F216-EC4A-940B-BF26CD4BFA23}"/>
              </a:ext>
            </a:extLst>
          </p:cNvPr>
          <p:cNvSpPr txBox="1">
            <a:spLocks noChangeArrowheads="1"/>
          </p:cNvSpPr>
          <p:nvPr/>
        </p:nvSpPr>
        <p:spPr bwMode="auto">
          <a:xfrm>
            <a:off x="3898256" y="4724117"/>
            <a:ext cx="397535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Could you explain to a friend</a:t>
            </a:r>
            <a:br>
              <a:rPr lang="en-GB" altLang="en-US" sz="1600" dirty="0">
                <a:solidFill>
                  <a:srgbClr val="414042"/>
                </a:solidFill>
              </a:rPr>
            </a:br>
            <a:r>
              <a:rPr lang="en-GB" altLang="en-US" sz="1600" dirty="0">
                <a:solidFill>
                  <a:srgbClr val="414042"/>
                </a:solidFill>
              </a:rPr>
              <a:t>what you understand about</a:t>
            </a:r>
            <a:br>
              <a:rPr lang="en-GB" altLang="en-US" sz="1600" dirty="0">
                <a:solidFill>
                  <a:srgbClr val="414042"/>
                </a:solidFill>
              </a:rPr>
            </a:br>
            <a:r>
              <a:rPr lang="en-GB" altLang="en-US" sz="1600" dirty="0">
                <a:solidFill>
                  <a:srgbClr val="414042"/>
                </a:solidFill>
              </a:rPr>
              <a:t>what you have read?</a:t>
            </a:r>
          </a:p>
        </p:txBody>
      </p:sp>
      <p:sp>
        <p:nvSpPr>
          <p:cNvPr id="17" name="Text Box 9">
            <a:extLst>
              <a:ext uri="{FF2B5EF4-FFF2-40B4-BE49-F238E27FC236}">
                <a16:creationId xmlns:a16="http://schemas.microsoft.com/office/drawing/2014/main" id="{53293DDF-74EE-114B-8C81-18B7005757BC}"/>
              </a:ext>
            </a:extLst>
          </p:cNvPr>
          <p:cNvSpPr txBox="1">
            <a:spLocks noChangeArrowheads="1"/>
          </p:cNvSpPr>
          <p:nvPr/>
        </p:nvSpPr>
        <p:spPr bwMode="auto">
          <a:xfrm>
            <a:off x="8271543" y="3289020"/>
            <a:ext cx="2562546" cy="1255994"/>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Are there any</a:t>
            </a:r>
            <a:br>
              <a:rPr lang="en-GB" altLang="en-US" sz="1600" dirty="0">
                <a:solidFill>
                  <a:srgbClr val="414042"/>
                </a:solidFill>
              </a:rPr>
            </a:br>
            <a:r>
              <a:rPr lang="en-GB" altLang="en-US" sz="1600" dirty="0">
                <a:solidFill>
                  <a:srgbClr val="414042"/>
                </a:solidFill>
              </a:rPr>
              <a:t>words you</a:t>
            </a:r>
            <a:br>
              <a:rPr lang="en-GB" altLang="en-US" sz="1600" dirty="0">
                <a:solidFill>
                  <a:srgbClr val="414042"/>
                </a:solidFill>
              </a:rPr>
            </a:br>
            <a:r>
              <a:rPr lang="en-GB" altLang="en-US" sz="1600" dirty="0">
                <a:solidFill>
                  <a:srgbClr val="414042"/>
                </a:solidFill>
              </a:rPr>
              <a:t>don’t know?</a:t>
            </a:r>
          </a:p>
        </p:txBody>
      </p:sp>
      <p:sp>
        <p:nvSpPr>
          <p:cNvPr id="18" name="Text Box 6">
            <a:extLst>
              <a:ext uri="{FF2B5EF4-FFF2-40B4-BE49-F238E27FC236}">
                <a16:creationId xmlns:a16="http://schemas.microsoft.com/office/drawing/2014/main" id="{2CCF1363-7C78-734A-B3DD-D2839D090A40}"/>
              </a:ext>
            </a:extLst>
          </p:cNvPr>
          <p:cNvSpPr txBox="1">
            <a:spLocks noChangeArrowheads="1"/>
          </p:cNvSpPr>
          <p:nvPr/>
        </p:nvSpPr>
        <p:spPr bwMode="auto">
          <a:xfrm>
            <a:off x="8271543" y="1829864"/>
            <a:ext cx="2562546" cy="1226603"/>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Can you understand</a:t>
            </a:r>
            <a:br>
              <a:rPr lang="en-GB" altLang="en-US" sz="1600" dirty="0">
                <a:solidFill>
                  <a:srgbClr val="414042"/>
                </a:solidFill>
              </a:rPr>
            </a:br>
            <a:r>
              <a:rPr lang="en-GB" altLang="en-US" sz="1600" dirty="0">
                <a:solidFill>
                  <a:srgbClr val="414042"/>
                </a:solidFill>
              </a:rPr>
              <a:t>what the text</a:t>
            </a:r>
            <a:br>
              <a:rPr lang="en-GB" altLang="en-US" sz="1600" dirty="0">
                <a:solidFill>
                  <a:srgbClr val="414042"/>
                </a:solidFill>
              </a:rPr>
            </a:br>
            <a:r>
              <a:rPr lang="en-GB" altLang="en-US" sz="1600" dirty="0">
                <a:solidFill>
                  <a:srgbClr val="414042"/>
                </a:solidFill>
              </a:rPr>
              <a:t>is telling you?</a:t>
            </a:r>
          </a:p>
        </p:txBody>
      </p:sp>
      <p:sp>
        <p:nvSpPr>
          <p:cNvPr id="19" name="Text Box 6">
            <a:extLst>
              <a:ext uri="{FF2B5EF4-FFF2-40B4-BE49-F238E27FC236}">
                <a16:creationId xmlns:a16="http://schemas.microsoft.com/office/drawing/2014/main" id="{ABF09F3E-AD4D-4647-B23F-37122379224D}"/>
              </a:ext>
            </a:extLst>
          </p:cNvPr>
          <p:cNvSpPr txBox="1">
            <a:spLocks noChangeArrowheads="1"/>
          </p:cNvSpPr>
          <p:nvPr/>
        </p:nvSpPr>
        <p:spPr bwMode="auto">
          <a:xfrm>
            <a:off x="8271543" y="4724415"/>
            <a:ext cx="2562546"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414042"/>
                </a:solidFill>
              </a:rPr>
              <a:t>Read aloud</a:t>
            </a:r>
            <a:br>
              <a:rPr lang="en-GB" altLang="en-US" sz="1600" dirty="0">
                <a:solidFill>
                  <a:srgbClr val="414042"/>
                </a:solidFill>
              </a:rPr>
            </a:br>
            <a:r>
              <a:rPr lang="en-GB" altLang="en-US" sz="1600" dirty="0">
                <a:solidFill>
                  <a:srgbClr val="414042"/>
                </a:solidFill>
              </a:rPr>
              <a:t>with understanding.</a:t>
            </a:r>
          </a:p>
        </p:txBody>
      </p:sp>
    </p:spTree>
    <p:extLst>
      <p:ext uri="{BB962C8B-B14F-4D97-AF65-F5344CB8AC3E}">
        <p14:creationId xmlns:p14="http://schemas.microsoft.com/office/powerpoint/2010/main" val="4103425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the moon&#10;&#10;Description automatically generated with medium confidence">
            <a:extLst>
              <a:ext uri="{FF2B5EF4-FFF2-40B4-BE49-F238E27FC236}">
                <a16:creationId xmlns:a16="http://schemas.microsoft.com/office/drawing/2014/main" id="{0BF79CCC-55B6-5D4A-8267-5009BD3F16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55932" y="2232896"/>
            <a:ext cx="3981281" cy="3897758"/>
          </a:xfrm>
          <a:prstGeom prst="rect">
            <a:avLst/>
          </a:prstGeom>
        </p:spPr>
      </p:pic>
      <p:sp>
        <p:nvSpPr>
          <p:cNvPr id="6" name="Text Box 14">
            <a:extLst>
              <a:ext uri="{FF2B5EF4-FFF2-40B4-BE49-F238E27FC236}">
                <a16:creationId xmlns:a16="http://schemas.microsoft.com/office/drawing/2014/main" id="{CB33D101-202A-344E-B515-8475C667BBD8}"/>
              </a:ext>
            </a:extLst>
          </p:cNvPr>
          <p:cNvSpPr txBox="1">
            <a:spLocks noChangeArrowheads="1"/>
          </p:cNvSpPr>
          <p:nvPr/>
        </p:nvSpPr>
        <p:spPr bwMode="auto">
          <a:xfrm>
            <a:off x="337581" y="6520936"/>
            <a:ext cx="63923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100" dirty="0">
                <a:solidFill>
                  <a:schemeClr val="bg1"/>
                </a:solidFill>
                <a:latin typeface="Comic Sans MS" panose="030F0702030302020204" pitchFamily="66" charset="0"/>
              </a:rPr>
              <a:t>Moon image by </a:t>
            </a:r>
            <a:r>
              <a:rPr lang="en-GB" altLang="en-US" sz="1100" dirty="0" err="1">
                <a:solidFill>
                  <a:schemeClr val="bg1"/>
                </a:solidFill>
                <a:latin typeface="Comic Sans MS" panose="030F0702030302020204" pitchFamily="66" charset="0"/>
              </a:rPr>
              <a:t>Pexels</a:t>
            </a:r>
            <a:r>
              <a:rPr lang="en-GB" altLang="en-US" sz="1100" dirty="0">
                <a:solidFill>
                  <a:schemeClr val="bg1"/>
                </a:solidFill>
                <a:latin typeface="Comic Sans MS" panose="030F0702030302020204" pitchFamily="66" charset="0"/>
              </a:rPr>
              <a:t> from </a:t>
            </a:r>
            <a:r>
              <a:rPr lang="en-GB" altLang="en-US" sz="1100" dirty="0" err="1">
                <a:solidFill>
                  <a:schemeClr val="bg1"/>
                </a:solidFill>
                <a:latin typeface="Comic Sans MS" panose="030F0702030302020204" pitchFamily="66" charset="0"/>
              </a:rPr>
              <a:t>Pixabay</a:t>
            </a:r>
            <a:r>
              <a:rPr lang="en-GB" altLang="en-US" sz="1100" dirty="0">
                <a:solidFill>
                  <a:schemeClr val="bg1"/>
                </a:solidFill>
                <a:latin typeface="Comic Sans MS" panose="030F0702030302020204" pitchFamily="66" charset="0"/>
              </a:rPr>
              <a:t>.</a:t>
            </a:r>
          </a:p>
        </p:txBody>
      </p:sp>
      <p:sp>
        <p:nvSpPr>
          <p:cNvPr id="7" name="Rectangle 1">
            <a:extLst>
              <a:ext uri="{FF2B5EF4-FFF2-40B4-BE49-F238E27FC236}">
                <a16:creationId xmlns:a16="http://schemas.microsoft.com/office/drawing/2014/main" id="{96D49D8F-9879-CB40-AB43-8949C17D126C}"/>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D64EC751-3322-614A-959E-6B204DF96298}"/>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sp>
        <p:nvSpPr>
          <p:cNvPr id="9" name="Subtitle 2">
            <a:extLst>
              <a:ext uri="{FF2B5EF4-FFF2-40B4-BE49-F238E27FC236}">
                <a16:creationId xmlns:a16="http://schemas.microsoft.com/office/drawing/2014/main" id="{F574BCC5-5D46-F745-BFF9-46D0DC576980}"/>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chemeClr val="bg1"/>
                </a:solidFill>
                <a:latin typeface="Comic Sans MS" panose="030F0902030302020204" pitchFamily="66" charset="0"/>
                <a:ea typeface="Microsoft YaHei" panose="020B0503020204020204" pitchFamily="34" charset="-122"/>
              </a:rPr>
              <a:t>Moon facts</a:t>
            </a:r>
          </a:p>
        </p:txBody>
      </p:sp>
      <p:pic>
        <p:nvPicPr>
          <p:cNvPr id="10" name="Picture 29" descr="Did You Know, Idea, Thought, Fact, Mind">
            <a:extLst>
              <a:ext uri="{FF2B5EF4-FFF2-40B4-BE49-F238E27FC236}">
                <a16:creationId xmlns:a16="http://schemas.microsoft.com/office/drawing/2014/main" id="{9797B211-50DA-A94C-92A3-BA535867E03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12633" y="1321801"/>
            <a:ext cx="1467881" cy="825950"/>
          </a:xfrm>
          <a:prstGeom prst="roundRect">
            <a:avLst/>
          </a:prstGeom>
          <a:noFill/>
          <a:extLst>
            <a:ext uri="{909E8E84-426E-40DD-AFC4-6F175D3DCCD1}">
              <a14:hiddenFill xmlns:a14="http://schemas.microsoft.com/office/drawing/2010/main">
                <a:solidFill>
                  <a:srgbClr val="FFFFFF"/>
                </a:solidFill>
              </a14:hiddenFill>
            </a:ext>
          </a:extLst>
        </p:spPr>
      </p:pic>
      <p:sp>
        <p:nvSpPr>
          <p:cNvPr id="11" name="AutoShape 17">
            <a:extLst>
              <a:ext uri="{FF2B5EF4-FFF2-40B4-BE49-F238E27FC236}">
                <a16:creationId xmlns:a16="http://schemas.microsoft.com/office/drawing/2014/main" id="{195CABCD-37DE-DF40-ACEA-086021BBB4DC}"/>
              </a:ext>
            </a:extLst>
          </p:cNvPr>
          <p:cNvSpPr>
            <a:spLocks noChangeArrowheads="1"/>
          </p:cNvSpPr>
          <p:nvPr/>
        </p:nvSpPr>
        <p:spPr bwMode="auto">
          <a:xfrm>
            <a:off x="815543" y="982013"/>
            <a:ext cx="3111122" cy="642014"/>
          </a:xfrm>
          <a:prstGeom prst="wedgeRoundRectCallout">
            <a:avLst>
              <a:gd name="adj1" fmla="val 26250"/>
              <a:gd name="adj2" fmla="val -13157"/>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is over four and</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a half billion years old.</a:t>
            </a:r>
          </a:p>
        </p:txBody>
      </p:sp>
      <p:sp>
        <p:nvSpPr>
          <p:cNvPr id="12" name="AutoShape 18">
            <a:extLst>
              <a:ext uri="{FF2B5EF4-FFF2-40B4-BE49-F238E27FC236}">
                <a16:creationId xmlns:a16="http://schemas.microsoft.com/office/drawing/2014/main" id="{940FF10F-C485-4B4C-BCCE-164FBB3F8AE1}"/>
              </a:ext>
            </a:extLst>
          </p:cNvPr>
          <p:cNvSpPr>
            <a:spLocks noChangeArrowheads="1"/>
          </p:cNvSpPr>
          <p:nvPr/>
        </p:nvSpPr>
        <p:spPr bwMode="auto">
          <a:xfrm>
            <a:off x="815543" y="1914687"/>
            <a:ext cx="3111122" cy="642014"/>
          </a:xfrm>
          <a:prstGeom prst="wedgeRoundRectCallout">
            <a:avLst>
              <a:gd name="adj1" fmla="val -25417"/>
              <a:gd name="adj2" fmla="val -875"/>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is a </a:t>
            </a:r>
            <a:r>
              <a:rPr lang="en-GB" altLang="en-US" sz="1500" b="1" dirty="0">
                <a:solidFill>
                  <a:srgbClr val="3E3F41"/>
                </a:solidFill>
                <a:latin typeface="Comic Sans MS" panose="030F0702030302020204" pitchFamily="66" charset="0"/>
              </a:rPr>
              <a:t>quarter</a:t>
            </a:r>
            <a:r>
              <a:rPr lang="en-GB" altLang="en-US" sz="1500" dirty="0">
                <a:solidFill>
                  <a:srgbClr val="3E3F41"/>
                </a:solidFill>
                <a:latin typeface="Comic Sans MS" panose="030F0702030302020204" pitchFamily="66" charset="0"/>
              </a:rPr>
              <a:t> the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size of the earth.</a:t>
            </a:r>
          </a:p>
        </p:txBody>
      </p:sp>
      <p:sp>
        <p:nvSpPr>
          <p:cNvPr id="13" name="AutoShape 19">
            <a:extLst>
              <a:ext uri="{FF2B5EF4-FFF2-40B4-BE49-F238E27FC236}">
                <a16:creationId xmlns:a16="http://schemas.microsoft.com/office/drawing/2014/main" id="{5BC62CAD-E923-1947-939C-87F4C456F179}"/>
              </a:ext>
            </a:extLst>
          </p:cNvPr>
          <p:cNvSpPr>
            <a:spLocks noChangeArrowheads="1"/>
          </p:cNvSpPr>
          <p:nvPr/>
        </p:nvSpPr>
        <p:spPr bwMode="auto">
          <a:xfrm>
            <a:off x="815544" y="4419513"/>
            <a:ext cx="3092571" cy="867816"/>
          </a:xfrm>
          <a:prstGeom prst="wedgeRoundRectCallout">
            <a:avLst>
              <a:gd name="adj1" fmla="val -27653"/>
              <a:gd name="adj2" fmla="val 11315"/>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does not shine with</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its own light. It </a:t>
            </a:r>
            <a:r>
              <a:rPr lang="en-GB" altLang="en-US" sz="1500" b="1" dirty="0">
                <a:solidFill>
                  <a:srgbClr val="3E3F41"/>
                </a:solidFill>
                <a:latin typeface="Comic Sans MS" panose="030F0702030302020204" pitchFamily="66" charset="0"/>
              </a:rPr>
              <a:t>reflects</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the sun’s light. </a:t>
            </a:r>
          </a:p>
        </p:txBody>
      </p:sp>
      <p:sp>
        <p:nvSpPr>
          <p:cNvPr id="14" name="AutoShape 20">
            <a:extLst>
              <a:ext uri="{FF2B5EF4-FFF2-40B4-BE49-F238E27FC236}">
                <a16:creationId xmlns:a16="http://schemas.microsoft.com/office/drawing/2014/main" id="{3CF18EEA-145C-294E-83CB-AFB02BAF986B}"/>
              </a:ext>
            </a:extLst>
          </p:cNvPr>
          <p:cNvSpPr>
            <a:spLocks noChangeArrowheads="1"/>
          </p:cNvSpPr>
          <p:nvPr/>
        </p:nvSpPr>
        <p:spPr bwMode="auto">
          <a:xfrm>
            <a:off x="815544" y="5480258"/>
            <a:ext cx="3092572" cy="642014"/>
          </a:xfrm>
          <a:prstGeom prst="wedgeRoundRectCallout">
            <a:avLst>
              <a:gd name="adj1" fmla="val -30417"/>
              <a:gd name="adj2" fmla="val 30704"/>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is the earth’s</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only natural</a:t>
            </a:r>
            <a:r>
              <a:rPr lang="en-GB" altLang="en-US" sz="1500" b="1" dirty="0">
                <a:solidFill>
                  <a:srgbClr val="3E3F41"/>
                </a:solidFill>
                <a:latin typeface="Comic Sans MS" panose="030F0702030302020204" pitchFamily="66" charset="0"/>
              </a:rPr>
              <a:t> satellite.</a:t>
            </a:r>
            <a:endParaRPr lang="en-GB" altLang="en-US" sz="1500" dirty="0">
              <a:solidFill>
                <a:srgbClr val="3E3F41"/>
              </a:solidFill>
              <a:latin typeface="Comic Sans MS" panose="030F0702030302020204" pitchFamily="66" charset="0"/>
            </a:endParaRPr>
          </a:p>
        </p:txBody>
      </p:sp>
      <p:sp>
        <p:nvSpPr>
          <p:cNvPr id="15" name="AutoShape 21">
            <a:extLst>
              <a:ext uri="{FF2B5EF4-FFF2-40B4-BE49-F238E27FC236}">
                <a16:creationId xmlns:a16="http://schemas.microsoft.com/office/drawing/2014/main" id="{62D77644-854C-4B4D-9F5E-5C7D99509C5B}"/>
              </a:ext>
            </a:extLst>
          </p:cNvPr>
          <p:cNvSpPr>
            <a:spLocks noChangeArrowheads="1"/>
          </p:cNvSpPr>
          <p:nvPr/>
        </p:nvSpPr>
        <p:spPr bwMode="auto">
          <a:xfrm>
            <a:off x="8258751" y="982013"/>
            <a:ext cx="3109466" cy="642014"/>
          </a:xfrm>
          <a:prstGeom prst="wedgeRoundRectCallout">
            <a:avLst>
              <a:gd name="adj1" fmla="val 18083"/>
              <a:gd name="adj2" fmla="val 25440"/>
              <a:gd name="adj3" fmla="val 16667"/>
            </a:avLst>
          </a:prstGeom>
          <a:solidFill>
            <a:schemeClr val="bg1"/>
          </a:solidFill>
          <a:ln w="9525">
            <a:noFill/>
            <a:miter lim="800000"/>
            <a:headEnd/>
            <a:tailEnd/>
          </a:ln>
          <a:effectLst/>
        </p:spPr>
        <p:txBody>
          <a:bodyPr/>
          <a:lstStyle/>
          <a:p>
            <a:pPr algn="ctr"/>
            <a:r>
              <a:rPr lang="en-GB" altLang="en-US" sz="1500" dirty="0">
                <a:solidFill>
                  <a:srgbClr val="3E3F41"/>
                </a:solidFill>
                <a:latin typeface="Comic Sans MS" panose="030F0702030302020204" pitchFamily="66" charset="0"/>
              </a:rPr>
              <a:t>It takes about 27 days for</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the moon to </a:t>
            </a:r>
            <a:r>
              <a:rPr lang="en-GB" altLang="en-US" sz="1500" b="1" dirty="0">
                <a:solidFill>
                  <a:srgbClr val="3E3F41"/>
                </a:solidFill>
                <a:latin typeface="Comic Sans MS" panose="030F0702030302020204" pitchFamily="66" charset="0"/>
              </a:rPr>
              <a:t>orbit</a:t>
            </a:r>
            <a:r>
              <a:rPr lang="en-GB" altLang="en-US" sz="1500" dirty="0">
                <a:solidFill>
                  <a:srgbClr val="3E3F41"/>
                </a:solidFill>
                <a:latin typeface="Comic Sans MS" panose="030F0702030302020204" pitchFamily="66" charset="0"/>
              </a:rPr>
              <a:t> the earth.</a:t>
            </a:r>
          </a:p>
        </p:txBody>
      </p:sp>
      <p:sp>
        <p:nvSpPr>
          <p:cNvPr id="16" name="AutoShape 22">
            <a:extLst>
              <a:ext uri="{FF2B5EF4-FFF2-40B4-BE49-F238E27FC236}">
                <a16:creationId xmlns:a16="http://schemas.microsoft.com/office/drawing/2014/main" id="{D7C1B5DA-4FA5-FE42-ACAF-6D23D7D60300}"/>
              </a:ext>
            </a:extLst>
          </p:cNvPr>
          <p:cNvSpPr>
            <a:spLocks noChangeArrowheads="1"/>
          </p:cNvSpPr>
          <p:nvPr/>
        </p:nvSpPr>
        <p:spPr bwMode="auto">
          <a:xfrm>
            <a:off x="8258750" y="2787509"/>
            <a:ext cx="3109467" cy="807150"/>
          </a:xfrm>
          <a:prstGeom prst="wedgeRoundRectCallout">
            <a:avLst>
              <a:gd name="adj1" fmla="val 10449"/>
              <a:gd name="adj2" fmla="val 21931"/>
              <a:gd name="adj3" fmla="val 16667"/>
            </a:avLst>
          </a:prstGeom>
          <a:solidFill>
            <a:schemeClr val="bg1"/>
          </a:solidFill>
          <a:ln w="9525">
            <a:noFill/>
            <a:miter lim="800000"/>
            <a:headEnd/>
            <a:tailEnd/>
          </a:ln>
          <a:effectLst/>
        </p:spPr>
        <p:txBody>
          <a:bodyPr/>
          <a:lstStyle/>
          <a:p>
            <a:pPr algn="ctr"/>
            <a:r>
              <a:rPr lang="en-GB" altLang="en-US" sz="1500" dirty="0">
                <a:solidFill>
                  <a:srgbClr val="3E3F41"/>
                </a:solidFill>
                <a:latin typeface="Comic Sans MS" panose="030F0702030302020204" pitchFamily="66" charset="0"/>
              </a:rPr>
              <a:t>There are </a:t>
            </a:r>
            <a:r>
              <a:rPr lang="en-GB" altLang="en-US" sz="1500" b="1" dirty="0">
                <a:solidFill>
                  <a:srgbClr val="3E3F41"/>
                </a:solidFill>
                <a:latin typeface="Comic Sans MS" panose="030F0702030302020204" pitchFamily="66" charset="0"/>
              </a:rPr>
              <a:t>mountains</a:t>
            </a:r>
            <a:r>
              <a:rPr lang="en-GB" altLang="en-US" sz="1500" dirty="0">
                <a:solidFill>
                  <a:srgbClr val="3E3F41"/>
                </a:solidFill>
                <a:latin typeface="Comic Sans MS" panose="030F0702030302020204" pitchFamily="66" charset="0"/>
              </a:rPr>
              <a:t> and </a:t>
            </a:r>
            <a:r>
              <a:rPr lang="en-GB" altLang="en-US" sz="1500" b="1" dirty="0">
                <a:solidFill>
                  <a:srgbClr val="3E3F41"/>
                </a:solidFill>
                <a:latin typeface="Comic Sans MS" panose="030F0702030302020204" pitchFamily="66" charset="0"/>
              </a:rPr>
              <a:t>craters</a:t>
            </a:r>
            <a:r>
              <a:rPr lang="en-GB" altLang="en-US" sz="1500" dirty="0">
                <a:solidFill>
                  <a:srgbClr val="3E3F41"/>
                </a:solidFill>
                <a:latin typeface="Comic Sans MS" panose="030F0702030302020204" pitchFamily="66" charset="0"/>
              </a:rPr>
              <a:t> on the surface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of the moon.</a:t>
            </a:r>
          </a:p>
        </p:txBody>
      </p:sp>
      <p:sp>
        <p:nvSpPr>
          <p:cNvPr id="17" name="AutoShape 23">
            <a:extLst>
              <a:ext uri="{FF2B5EF4-FFF2-40B4-BE49-F238E27FC236}">
                <a16:creationId xmlns:a16="http://schemas.microsoft.com/office/drawing/2014/main" id="{FCDFCB2C-A5A7-2A42-A5B4-888776052F8D}"/>
              </a:ext>
            </a:extLst>
          </p:cNvPr>
          <p:cNvSpPr>
            <a:spLocks noChangeArrowheads="1"/>
          </p:cNvSpPr>
          <p:nvPr/>
        </p:nvSpPr>
        <p:spPr bwMode="auto">
          <a:xfrm>
            <a:off x="8258751" y="3723959"/>
            <a:ext cx="3109466" cy="636940"/>
          </a:xfrm>
          <a:prstGeom prst="wedgeRoundRectCallout">
            <a:avLst>
              <a:gd name="adj1" fmla="val 35417"/>
              <a:gd name="adj2" fmla="val 7894"/>
              <a:gd name="adj3" fmla="val 16667"/>
            </a:avLst>
          </a:prstGeom>
          <a:solidFill>
            <a:schemeClr val="bg1"/>
          </a:solidFill>
          <a:ln w="9525">
            <a:noFill/>
            <a:miter lim="800000"/>
            <a:headEnd/>
            <a:tailEnd/>
          </a:ln>
          <a:effectLst/>
        </p:spPr>
        <p:txBody>
          <a:bodyPr/>
          <a:lstStyle/>
          <a:p>
            <a:pPr algn="ctr"/>
            <a:r>
              <a:rPr lang="en-GB" altLang="en-US" sz="1500" dirty="0">
                <a:solidFill>
                  <a:srgbClr val="3E3F41"/>
                </a:solidFill>
                <a:latin typeface="Comic Sans MS" panose="030F0702030302020204" pitchFamily="66" charset="0"/>
              </a:rPr>
              <a:t>It would take about 2 days to</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get to the moon in a rocket.</a:t>
            </a:r>
          </a:p>
        </p:txBody>
      </p:sp>
      <p:sp>
        <p:nvSpPr>
          <p:cNvPr id="18" name="AutoShape 24">
            <a:extLst>
              <a:ext uri="{FF2B5EF4-FFF2-40B4-BE49-F238E27FC236}">
                <a16:creationId xmlns:a16="http://schemas.microsoft.com/office/drawing/2014/main" id="{E5866476-6221-AF4C-957E-65381DF1F02B}"/>
              </a:ext>
            </a:extLst>
          </p:cNvPr>
          <p:cNvSpPr>
            <a:spLocks noChangeArrowheads="1"/>
          </p:cNvSpPr>
          <p:nvPr/>
        </p:nvSpPr>
        <p:spPr bwMode="auto">
          <a:xfrm>
            <a:off x="8265334" y="1851059"/>
            <a:ext cx="3102884" cy="807150"/>
          </a:xfrm>
          <a:prstGeom prst="wedgeRoundRectCallout">
            <a:avLst>
              <a:gd name="adj1" fmla="val 15519"/>
              <a:gd name="adj2" fmla="val 28949"/>
              <a:gd name="adj3" fmla="val 16667"/>
            </a:avLst>
          </a:prstGeom>
          <a:solidFill>
            <a:schemeClr val="bg1"/>
          </a:solidFill>
          <a:ln w="9525">
            <a:noFill/>
            <a:miter lim="800000"/>
            <a:headEnd/>
            <a:tailEnd/>
          </a:ln>
          <a:effectLst/>
        </p:spPr>
        <p:txBody>
          <a:bodyPr/>
          <a:lstStyle/>
          <a:p>
            <a:pPr algn="ctr"/>
            <a:r>
              <a:rPr lang="en-GB" altLang="en-US" sz="1500" dirty="0">
                <a:solidFill>
                  <a:srgbClr val="3E3F41"/>
                </a:solidFill>
                <a:latin typeface="Comic Sans MS" panose="030F0702030302020204" pitchFamily="66" charset="0"/>
              </a:rPr>
              <a:t>The moon’s </a:t>
            </a:r>
            <a:r>
              <a:rPr lang="en-GB" altLang="en-US" sz="1500" b="1" dirty="0">
                <a:solidFill>
                  <a:srgbClr val="3E3F41"/>
                </a:solidFill>
                <a:latin typeface="Comic Sans MS" panose="030F0702030302020204" pitchFamily="66" charset="0"/>
              </a:rPr>
              <a:t>phases</a:t>
            </a:r>
            <a:r>
              <a:rPr lang="en-GB" altLang="en-US" sz="1500" dirty="0">
                <a:solidFill>
                  <a:srgbClr val="3E3F41"/>
                </a:solidFill>
                <a:latin typeface="Comic Sans MS" panose="030F0702030302020204" pitchFamily="66" charset="0"/>
              </a:rPr>
              <a:t> cause the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moon to appear to change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shape over the 27 days.</a:t>
            </a:r>
          </a:p>
        </p:txBody>
      </p:sp>
      <p:sp>
        <p:nvSpPr>
          <p:cNvPr id="19" name="AutoShape 25">
            <a:extLst>
              <a:ext uri="{FF2B5EF4-FFF2-40B4-BE49-F238E27FC236}">
                <a16:creationId xmlns:a16="http://schemas.microsoft.com/office/drawing/2014/main" id="{DDEFCE60-E6AE-CA48-97DD-AF10371563BA}"/>
              </a:ext>
            </a:extLst>
          </p:cNvPr>
          <p:cNvSpPr>
            <a:spLocks noChangeArrowheads="1"/>
          </p:cNvSpPr>
          <p:nvPr/>
        </p:nvSpPr>
        <p:spPr bwMode="auto">
          <a:xfrm>
            <a:off x="8258749" y="4490199"/>
            <a:ext cx="3109467" cy="864287"/>
          </a:xfrm>
          <a:prstGeom prst="wedgeRoundRectCallout">
            <a:avLst>
              <a:gd name="adj1" fmla="val 14583"/>
              <a:gd name="adj2" fmla="val -4236"/>
              <a:gd name="adj3" fmla="val 16667"/>
            </a:avLst>
          </a:prstGeom>
          <a:solidFill>
            <a:schemeClr val="bg1"/>
          </a:solidFill>
          <a:ln w="9525">
            <a:noFill/>
            <a:miter lim="800000"/>
            <a:headEnd/>
            <a:tailEnd/>
          </a:ln>
          <a:effectLst/>
        </p:spPr>
        <p:txBody>
          <a:bodyPr/>
          <a:lstStyle/>
          <a:p>
            <a:pPr algn="ctr"/>
            <a:r>
              <a:rPr lang="en-GB" altLang="en-US" sz="1500" dirty="0">
                <a:solidFill>
                  <a:srgbClr val="3E3F41"/>
                </a:solidFill>
                <a:latin typeface="Comic Sans MS" panose="030F0702030302020204" pitchFamily="66" charset="0"/>
              </a:rPr>
              <a:t>The moon is the only place in space to have been visited</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by 24 </a:t>
            </a:r>
            <a:r>
              <a:rPr lang="en-GB" altLang="en-US" sz="1500" b="1" dirty="0">
                <a:solidFill>
                  <a:srgbClr val="3E3F41"/>
                </a:solidFill>
                <a:latin typeface="Comic Sans MS" panose="030F0702030302020204" pitchFamily="66" charset="0"/>
              </a:rPr>
              <a:t>astronauts</a:t>
            </a:r>
            <a:r>
              <a:rPr lang="en-GB" altLang="en-US" sz="1500" dirty="0">
                <a:solidFill>
                  <a:srgbClr val="3E3F41"/>
                </a:solidFill>
                <a:latin typeface="Comic Sans MS" panose="030F0702030302020204" pitchFamily="66" charset="0"/>
              </a:rPr>
              <a:t>.</a:t>
            </a:r>
          </a:p>
        </p:txBody>
      </p:sp>
      <p:sp>
        <p:nvSpPr>
          <p:cNvPr id="20" name="AutoShape 26">
            <a:extLst>
              <a:ext uri="{FF2B5EF4-FFF2-40B4-BE49-F238E27FC236}">
                <a16:creationId xmlns:a16="http://schemas.microsoft.com/office/drawing/2014/main" id="{AE592D69-070E-D94C-81D9-6658AAC9DFD8}"/>
              </a:ext>
            </a:extLst>
          </p:cNvPr>
          <p:cNvSpPr>
            <a:spLocks noChangeArrowheads="1"/>
          </p:cNvSpPr>
          <p:nvPr/>
        </p:nvSpPr>
        <p:spPr bwMode="auto">
          <a:xfrm>
            <a:off x="815544" y="3584571"/>
            <a:ext cx="3092571" cy="642014"/>
          </a:xfrm>
          <a:prstGeom prst="wedgeRoundRectCallout">
            <a:avLst>
              <a:gd name="adj1" fmla="val -20083"/>
              <a:gd name="adj2" fmla="val 14912"/>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earth, sun and moon</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are all </a:t>
            </a:r>
            <a:r>
              <a:rPr lang="en-GB" altLang="en-US" sz="1500" b="1" dirty="0">
                <a:solidFill>
                  <a:srgbClr val="3E3F41"/>
                </a:solidFill>
                <a:latin typeface="Comic Sans MS" panose="030F0702030302020204" pitchFamily="66" charset="0"/>
              </a:rPr>
              <a:t>spherical</a:t>
            </a:r>
            <a:r>
              <a:rPr lang="en-GB" altLang="en-US" sz="1500" dirty="0">
                <a:solidFill>
                  <a:srgbClr val="3E3F41"/>
                </a:solidFill>
                <a:latin typeface="Comic Sans MS" panose="030F0702030302020204" pitchFamily="66" charset="0"/>
              </a:rPr>
              <a:t>.</a:t>
            </a:r>
          </a:p>
        </p:txBody>
      </p:sp>
      <p:sp>
        <p:nvSpPr>
          <p:cNvPr id="21" name="AutoShape 27">
            <a:extLst>
              <a:ext uri="{FF2B5EF4-FFF2-40B4-BE49-F238E27FC236}">
                <a16:creationId xmlns:a16="http://schemas.microsoft.com/office/drawing/2014/main" id="{C39942AE-A9DD-4244-B05A-09C28364B749}"/>
              </a:ext>
            </a:extLst>
          </p:cNvPr>
          <p:cNvSpPr>
            <a:spLocks noChangeArrowheads="1"/>
          </p:cNvSpPr>
          <p:nvPr/>
        </p:nvSpPr>
        <p:spPr bwMode="auto">
          <a:xfrm>
            <a:off x="8258750" y="5483787"/>
            <a:ext cx="3109467" cy="638485"/>
          </a:xfrm>
          <a:prstGeom prst="wedgeRoundRectCallout">
            <a:avLst>
              <a:gd name="adj1" fmla="val 26532"/>
              <a:gd name="adj2" fmla="val 18468"/>
              <a:gd name="adj3" fmla="val 16667"/>
            </a:avLst>
          </a:prstGeom>
          <a:solidFill>
            <a:schemeClr val="bg1"/>
          </a:solidFill>
          <a:ln w="9525">
            <a:noFill/>
            <a:miter lim="800000"/>
            <a:headEnd/>
            <a:tailEnd/>
          </a:ln>
          <a:effectLst/>
        </p:spPr>
        <p:txBody>
          <a:bodyPr/>
          <a:lstStyle/>
          <a:p>
            <a:pPr algn="ctr"/>
            <a:r>
              <a:rPr lang="en-GB" altLang="en-US" sz="1500" dirty="0">
                <a:solidFill>
                  <a:srgbClr val="3E3F41"/>
                </a:solidFill>
                <a:latin typeface="Comic Sans MS" panose="030F0702030302020204" pitchFamily="66" charset="0"/>
              </a:rPr>
              <a:t>12 men have walked on the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moon – but no women yet.</a:t>
            </a:r>
          </a:p>
        </p:txBody>
      </p:sp>
      <p:sp>
        <p:nvSpPr>
          <p:cNvPr id="22" name="AutoShape 30">
            <a:extLst>
              <a:ext uri="{FF2B5EF4-FFF2-40B4-BE49-F238E27FC236}">
                <a16:creationId xmlns:a16="http://schemas.microsoft.com/office/drawing/2014/main" id="{6DB7C596-0A12-864A-8CC3-142EE3867D0C}"/>
              </a:ext>
            </a:extLst>
          </p:cNvPr>
          <p:cNvSpPr>
            <a:spLocks noChangeArrowheads="1"/>
          </p:cNvSpPr>
          <p:nvPr/>
        </p:nvSpPr>
        <p:spPr bwMode="auto">
          <a:xfrm>
            <a:off x="815543" y="2749629"/>
            <a:ext cx="3111122" cy="642014"/>
          </a:xfrm>
          <a:prstGeom prst="wedgeRoundRectCallout">
            <a:avLst>
              <a:gd name="adj1" fmla="val 41292"/>
              <a:gd name="adj2" fmla="val 27194"/>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As the moon orbits the earth,</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the </a:t>
            </a:r>
            <a:r>
              <a:rPr lang="en-GB" altLang="en-US" sz="1500" b="1" dirty="0">
                <a:solidFill>
                  <a:srgbClr val="3E3F41"/>
                </a:solidFill>
                <a:latin typeface="Comic Sans MS" panose="030F0702030302020204" pitchFamily="66" charset="0"/>
              </a:rPr>
              <a:t>tides</a:t>
            </a:r>
            <a:r>
              <a:rPr lang="en-GB" altLang="en-US" sz="1500" dirty="0">
                <a:solidFill>
                  <a:srgbClr val="3E3F41"/>
                </a:solidFill>
                <a:latin typeface="Comic Sans MS" panose="030F0702030302020204" pitchFamily="66" charset="0"/>
              </a:rPr>
              <a:t> change as well.</a:t>
            </a:r>
          </a:p>
        </p:txBody>
      </p:sp>
    </p:spTree>
    <p:extLst>
      <p:ext uri="{BB962C8B-B14F-4D97-AF65-F5344CB8AC3E}">
        <p14:creationId xmlns:p14="http://schemas.microsoft.com/office/powerpoint/2010/main" val="214823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3CEA99FF-6F5C-A442-BA6F-EB65F4CB682A}"/>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Subtitle 2">
            <a:extLst>
              <a:ext uri="{FF2B5EF4-FFF2-40B4-BE49-F238E27FC236}">
                <a16:creationId xmlns:a16="http://schemas.microsoft.com/office/drawing/2014/main" id="{5267AF2F-D92D-8943-88E8-42306AD89AC6}"/>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Read the whole text</a:t>
            </a:r>
          </a:p>
        </p:txBody>
      </p:sp>
      <p:sp>
        <p:nvSpPr>
          <p:cNvPr id="6" name="Rectangle 23">
            <a:extLst>
              <a:ext uri="{FF2B5EF4-FFF2-40B4-BE49-F238E27FC236}">
                <a16:creationId xmlns:a16="http://schemas.microsoft.com/office/drawing/2014/main" id="{8FBBE83E-240A-CD40-8959-1D6A9FBAF6AE}"/>
              </a:ext>
            </a:extLst>
          </p:cNvPr>
          <p:cNvSpPr>
            <a:spLocks noChangeArrowheads="1"/>
          </p:cNvSpPr>
          <p:nvPr/>
        </p:nvSpPr>
        <p:spPr bwMode="auto">
          <a:xfrm>
            <a:off x="820059" y="1321861"/>
            <a:ext cx="10551882"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b="1" dirty="0">
                <a:solidFill>
                  <a:srgbClr val="0070C0"/>
                </a:solidFill>
                <a:latin typeface="Comic Sans MS" panose="030F0702030302020204" pitchFamily="66" charset="0"/>
              </a:rPr>
              <a:t>Appearance</a:t>
            </a:r>
          </a:p>
          <a:p>
            <a:r>
              <a:rPr lang="en-GB" altLang="en-US" dirty="0">
                <a:solidFill>
                  <a:srgbClr val="3E3F41"/>
                </a:solidFill>
                <a:latin typeface="Comic Sans MS" panose="030F0702030302020204" pitchFamily="66" charset="0"/>
              </a:rPr>
              <a:t>The moon is the earth’s only natural </a:t>
            </a:r>
            <a:r>
              <a:rPr lang="en-GB" altLang="en-US" b="1" dirty="0">
                <a:solidFill>
                  <a:srgbClr val="3E3F41"/>
                </a:solidFill>
                <a:latin typeface="Comic Sans MS" panose="030F0702030302020204" pitchFamily="66" charset="0"/>
              </a:rPr>
              <a:t>satellite</a:t>
            </a:r>
            <a:r>
              <a:rPr lang="en-GB" altLang="en-US" dirty="0">
                <a:solidFill>
                  <a:srgbClr val="3E3F41"/>
                </a:solidFill>
                <a:latin typeface="Comic Sans MS" panose="030F0702030302020204" pitchFamily="66" charset="0"/>
              </a:rPr>
              <a:t>. It is over four and a half billion years old. It has mountains on its surface and craters caused by </a:t>
            </a:r>
            <a:r>
              <a:rPr lang="en-GB" altLang="en-US" b="1" dirty="0">
                <a:solidFill>
                  <a:srgbClr val="3E3F41"/>
                </a:solidFill>
                <a:latin typeface="Comic Sans MS" panose="030F0702030302020204" pitchFamily="66" charset="0"/>
              </a:rPr>
              <a:t>meteorites</a:t>
            </a:r>
            <a:r>
              <a:rPr lang="en-GB" altLang="en-US" dirty="0">
                <a:solidFill>
                  <a:srgbClr val="3E3F41"/>
                </a:solidFill>
                <a:latin typeface="Comic Sans MS" panose="030F0702030302020204" pitchFamily="66" charset="0"/>
              </a:rPr>
              <a:t> hitting it. The earth, sun and moon are all </a:t>
            </a:r>
            <a:r>
              <a:rPr lang="en-GB" altLang="en-US" b="1" dirty="0">
                <a:solidFill>
                  <a:srgbClr val="3E3F41"/>
                </a:solidFill>
                <a:latin typeface="Comic Sans MS" panose="030F0702030302020204" pitchFamily="66" charset="0"/>
              </a:rPr>
              <a:t>spherical</a:t>
            </a:r>
            <a:r>
              <a:rPr lang="en-GB" altLang="en-US" dirty="0">
                <a:solidFill>
                  <a:srgbClr val="3E3F41"/>
                </a:solidFill>
                <a:latin typeface="Comic Sans MS" panose="030F0702030302020204" pitchFamily="66" charset="0"/>
              </a:rPr>
              <a:t> and the moon is about a </a:t>
            </a:r>
            <a:r>
              <a:rPr lang="en-GB" altLang="en-US" b="1" dirty="0">
                <a:solidFill>
                  <a:srgbClr val="3E3F41"/>
                </a:solidFill>
                <a:latin typeface="Comic Sans MS" panose="030F0702030302020204" pitchFamily="66" charset="0"/>
              </a:rPr>
              <a:t>quarter</a:t>
            </a:r>
            <a:r>
              <a:rPr lang="en-GB" altLang="en-US" dirty="0">
                <a:solidFill>
                  <a:srgbClr val="3E3F41"/>
                </a:solidFill>
                <a:latin typeface="Comic Sans MS" panose="030F0702030302020204" pitchFamily="66" charset="0"/>
              </a:rPr>
              <a:t> the size of the earth. The moon does not shine with its own light. It </a:t>
            </a:r>
            <a:r>
              <a:rPr lang="en-GB" altLang="en-US" b="1" dirty="0">
                <a:solidFill>
                  <a:srgbClr val="3E3F41"/>
                </a:solidFill>
                <a:latin typeface="Comic Sans MS" panose="030F0702030302020204" pitchFamily="66" charset="0"/>
              </a:rPr>
              <a:t>reflects</a:t>
            </a:r>
            <a:r>
              <a:rPr lang="en-GB" altLang="en-US" dirty="0">
                <a:solidFill>
                  <a:srgbClr val="3E3F41"/>
                </a:solidFill>
                <a:latin typeface="Comic Sans MS" panose="030F0702030302020204" pitchFamily="66" charset="0"/>
              </a:rPr>
              <a:t> the sun’s light.</a:t>
            </a:r>
          </a:p>
        </p:txBody>
      </p:sp>
      <p:sp>
        <p:nvSpPr>
          <p:cNvPr id="7" name="Rectangle 24">
            <a:extLst>
              <a:ext uri="{FF2B5EF4-FFF2-40B4-BE49-F238E27FC236}">
                <a16:creationId xmlns:a16="http://schemas.microsoft.com/office/drawing/2014/main" id="{854F81F5-3223-AE45-B8E0-96F63521BF2C}"/>
              </a:ext>
            </a:extLst>
          </p:cNvPr>
          <p:cNvSpPr>
            <a:spLocks noChangeArrowheads="1"/>
          </p:cNvSpPr>
          <p:nvPr/>
        </p:nvSpPr>
        <p:spPr bwMode="auto">
          <a:xfrm>
            <a:off x="820059" y="3086070"/>
            <a:ext cx="625173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b="1" dirty="0">
                <a:solidFill>
                  <a:srgbClr val="0070C0"/>
                </a:solidFill>
                <a:latin typeface="Comic Sans MS" panose="030F0702030302020204" pitchFamily="66" charset="0"/>
              </a:rPr>
              <a:t>Phases</a:t>
            </a:r>
          </a:p>
          <a:p>
            <a:r>
              <a:rPr lang="en-GB" altLang="en-US" dirty="0">
                <a:solidFill>
                  <a:srgbClr val="3E3F41"/>
                </a:solidFill>
                <a:latin typeface="Comic Sans MS" panose="030F0702030302020204" pitchFamily="66" charset="0"/>
              </a:rPr>
              <a:t>The moon’s </a:t>
            </a:r>
            <a:r>
              <a:rPr lang="en-GB" altLang="en-US" b="1" dirty="0">
                <a:solidFill>
                  <a:srgbClr val="3E3F41"/>
                </a:solidFill>
                <a:latin typeface="Comic Sans MS" panose="030F0702030302020204" pitchFamily="66" charset="0"/>
              </a:rPr>
              <a:t>phases</a:t>
            </a:r>
            <a:r>
              <a:rPr lang="en-GB" altLang="en-US" dirty="0">
                <a:solidFill>
                  <a:srgbClr val="3E3F41"/>
                </a:solidFill>
                <a:latin typeface="Comic Sans MS" panose="030F0702030302020204" pitchFamily="66" charset="0"/>
              </a:rPr>
              <a:t> cause the moon to appear to change shape over the 27 days it takes for the moon to </a:t>
            </a:r>
            <a:r>
              <a:rPr lang="en-GB" altLang="en-US" b="1" dirty="0">
                <a:solidFill>
                  <a:srgbClr val="3E3F41"/>
                </a:solidFill>
                <a:latin typeface="Comic Sans MS" panose="030F0702030302020204" pitchFamily="66" charset="0"/>
              </a:rPr>
              <a:t>orbit</a:t>
            </a:r>
            <a:r>
              <a:rPr lang="en-GB" altLang="en-US" dirty="0">
                <a:solidFill>
                  <a:srgbClr val="3E3F41"/>
                </a:solidFill>
                <a:latin typeface="Comic Sans MS" panose="030F0702030302020204" pitchFamily="66" charset="0"/>
              </a:rPr>
              <a:t> the earth. As the moon orbits the earth, the tides change as well. The earth’s </a:t>
            </a:r>
            <a:r>
              <a:rPr lang="en-GB" altLang="en-US" b="1" dirty="0">
                <a:solidFill>
                  <a:srgbClr val="3E3F41"/>
                </a:solidFill>
                <a:latin typeface="Comic Sans MS" panose="030F0702030302020204" pitchFamily="66" charset="0"/>
              </a:rPr>
              <a:t>tides</a:t>
            </a:r>
            <a:r>
              <a:rPr lang="en-GB" altLang="en-US" dirty="0">
                <a:solidFill>
                  <a:srgbClr val="3E3F41"/>
                </a:solidFill>
                <a:latin typeface="Comic Sans MS" panose="030F0702030302020204" pitchFamily="66" charset="0"/>
              </a:rPr>
              <a:t> are caused by the pull of the moon’s </a:t>
            </a:r>
            <a:r>
              <a:rPr lang="en-GB" altLang="en-US" b="1" dirty="0">
                <a:solidFill>
                  <a:srgbClr val="3E3F41"/>
                </a:solidFill>
                <a:latin typeface="Comic Sans MS" panose="030F0702030302020204" pitchFamily="66" charset="0"/>
              </a:rPr>
              <a:t>gravity</a:t>
            </a:r>
            <a:r>
              <a:rPr lang="en-GB" altLang="en-US" dirty="0">
                <a:solidFill>
                  <a:srgbClr val="3E3F41"/>
                </a:solidFill>
                <a:latin typeface="Comic Sans MS" panose="030F0702030302020204" pitchFamily="66" charset="0"/>
              </a:rPr>
              <a:t>.</a:t>
            </a:r>
          </a:p>
        </p:txBody>
      </p:sp>
      <p:sp>
        <p:nvSpPr>
          <p:cNvPr id="8" name="Rectangle 25">
            <a:extLst>
              <a:ext uri="{FF2B5EF4-FFF2-40B4-BE49-F238E27FC236}">
                <a16:creationId xmlns:a16="http://schemas.microsoft.com/office/drawing/2014/main" id="{E55A6409-C938-C048-B971-C44E9C101CE3}"/>
              </a:ext>
            </a:extLst>
          </p:cNvPr>
          <p:cNvSpPr>
            <a:spLocks noChangeArrowheads="1"/>
          </p:cNvSpPr>
          <p:nvPr/>
        </p:nvSpPr>
        <p:spPr bwMode="auto">
          <a:xfrm>
            <a:off x="820059" y="5127277"/>
            <a:ext cx="1055188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b="1" dirty="0">
                <a:solidFill>
                  <a:srgbClr val="0070C0"/>
                </a:solidFill>
                <a:latin typeface="Comic Sans MS" panose="030F0702030302020204" pitchFamily="66" charset="0"/>
              </a:rPr>
              <a:t>Visitors</a:t>
            </a:r>
          </a:p>
          <a:p>
            <a:r>
              <a:rPr lang="en-GB" altLang="en-US" dirty="0">
                <a:solidFill>
                  <a:srgbClr val="3E3F41"/>
                </a:solidFill>
                <a:latin typeface="Comic Sans MS" panose="030F0702030302020204" pitchFamily="66" charset="0"/>
              </a:rPr>
              <a:t>It would take about 2 days to get to the moon in a rocket and the moon is the only place in space to have been visited by 24 </a:t>
            </a:r>
            <a:r>
              <a:rPr lang="en-GB" altLang="en-US" b="1" dirty="0">
                <a:solidFill>
                  <a:srgbClr val="3E3F41"/>
                </a:solidFill>
                <a:latin typeface="Comic Sans MS" panose="030F0702030302020204" pitchFamily="66" charset="0"/>
              </a:rPr>
              <a:t>astronauts</a:t>
            </a:r>
            <a:r>
              <a:rPr lang="en-GB" altLang="en-US" dirty="0">
                <a:solidFill>
                  <a:srgbClr val="3E3F41"/>
                </a:solidFill>
                <a:latin typeface="Comic Sans MS" panose="030F0702030302020204" pitchFamily="66" charset="0"/>
              </a:rPr>
              <a:t>. 12 men have walked on the moon – but no women yet.</a:t>
            </a:r>
          </a:p>
        </p:txBody>
      </p:sp>
      <p:pic>
        <p:nvPicPr>
          <p:cNvPr id="9" name="Picture 27" descr="Phases Of The Moon, Moon, Diagram">
            <a:extLst>
              <a:ext uri="{FF2B5EF4-FFF2-40B4-BE49-F238E27FC236}">
                <a16:creationId xmlns:a16="http://schemas.microsoft.com/office/drawing/2014/main" id="{6D121A79-76AB-A146-9D46-8BCF3BE6E10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33027" y="2701979"/>
            <a:ext cx="3272242" cy="23280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AA711BF-E282-9C9C-8D38-6AC544ACCC36}"/>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spTree>
    <p:extLst>
      <p:ext uri="{BB962C8B-B14F-4D97-AF65-F5344CB8AC3E}">
        <p14:creationId xmlns:p14="http://schemas.microsoft.com/office/powerpoint/2010/main" val="1213263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3CEA99FF-6F5C-A442-BA6F-EB65F4CB682A}"/>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Subtitle 2">
            <a:extLst>
              <a:ext uri="{FF2B5EF4-FFF2-40B4-BE49-F238E27FC236}">
                <a16:creationId xmlns:a16="http://schemas.microsoft.com/office/drawing/2014/main" id="{5267AF2F-D92D-8943-88E8-42306AD89AC6}"/>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Scanning a text</a:t>
            </a:r>
          </a:p>
        </p:txBody>
      </p:sp>
      <p:pic>
        <p:nvPicPr>
          <p:cNvPr id="10" name="Picture 9" descr="A picture containing tableware&#10;&#10;Description automatically generated">
            <a:extLst>
              <a:ext uri="{FF2B5EF4-FFF2-40B4-BE49-F238E27FC236}">
                <a16:creationId xmlns:a16="http://schemas.microsoft.com/office/drawing/2014/main" id="{0B6F5AA6-73B8-994D-A4C4-C057116C96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779196">
            <a:off x="1837248" y="1124856"/>
            <a:ext cx="2740231" cy="2740231"/>
          </a:xfrm>
          <a:prstGeom prst="rect">
            <a:avLst/>
          </a:prstGeom>
        </p:spPr>
      </p:pic>
      <p:sp>
        <p:nvSpPr>
          <p:cNvPr id="11" name="Text Box 6">
            <a:extLst>
              <a:ext uri="{FF2B5EF4-FFF2-40B4-BE49-F238E27FC236}">
                <a16:creationId xmlns:a16="http://schemas.microsoft.com/office/drawing/2014/main" id="{8A63BEDD-BA3D-6F4F-BDEB-03026A810ECD}"/>
              </a:ext>
            </a:extLst>
          </p:cNvPr>
          <p:cNvSpPr txBox="1">
            <a:spLocks noChangeArrowheads="1"/>
          </p:cNvSpPr>
          <p:nvPr/>
        </p:nvSpPr>
        <p:spPr bwMode="auto">
          <a:xfrm>
            <a:off x="5181600" y="1724504"/>
            <a:ext cx="6021859" cy="3039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47675" indent="-360363">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ts val="1500"/>
              </a:spcBef>
              <a:buClr>
                <a:srgbClr val="0070C0"/>
              </a:buClr>
              <a:buSzPct val="100000"/>
              <a:buFont typeface="Arial" panose="020B0604020202020204" pitchFamily="34" charset="0"/>
              <a:buChar char="•"/>
            </a:pPr>
            <a:r>
              <a:rPr lang="en-GB" altLang="en-US" sz="2200" dirty="0">
                <a:solidFill>
                  <a:srgbClr val="3E3F41"/>
                </a:solidFill>
              </a:rPr>
              <a:t>Know what you are looking for.</a:t>
            </a:r>
          </a:p>
          <a:p>
            <a:pPr>
              <a:spcBef>
                <a:spcPts val="1500"/>
              </a:spcBef>
              <a:buClr>
                <a:srgbClr val="0070C0"/>
              </a:buClr>
              <a:buSzPct val="100000"/>
              <a:buFont typeface="Arial" panose="020B0604020202020204" pitchFamily="34" charset="0"/>
              <a:buChar char="•"/>
            </a:pPr>
            <a:r>
              <a:rPr lang="en-GB" altLang="en-US" sz="2200" dirty="0">
                <a:solidFill>
                  <a:srgbClr val="3E3F41"/>
                </a:solidFill>
              </a:rPr>
              <a:t>Are you looking for numbers or names? These are easier to find.</a:t>
            </a:r>
          </a:p>
          <a:p>
            <a:pPr>
              <a:spcBef>
                <a:spcPts val="1500"/>
              </a:spcBef>
              <a:buClr>
                <a:srgbClr val="0070C0"/>
              </a:buClr>
              <a:buSzPct val="100000"/>
              <a:buFont typeface="Arial" panose="020B0604020202020204" pitchFamily="34" charset="0"/>
              <a:buChar char="•"/>
            </a:pPr>
            <a:r>
              <a:rPr lang="en-GB" altLang="en-US" sz="2200" dirty="0">
                <a:solidFill>
                  <a:srgbClr val="3E3F41"/>
                </a:solidFill>
              </a:rPr>
              <a:t>Spot anything in bold text or </a:t>
            </a:r>
            <a:r>
              <a:rPr lang="en-US" altLang="en-US" sz="2200" dirty="0">
                <a:solidFill>
                  <a:srgbClr val="3E3F41"/>
                </a:solidFill>
              </a:rPr>
              <a:t>italics.</a:t>
            </a:r>
          </a:p>
          <a:p>
            <a:pPr>
              <a:spcBef>
                <a:spcPts val="1500"/>
              </a:spcBef>
              <a:buClr>
                <a:srgbClr val="0070C0"/>
              </a:buClr>
              <a:buSzPct val="100000"/>
              <a:buFont typeface="Arial" panose="020B0604020202020204" pitchFamily="34" charset="0"/>
              <a:buChar char="•"/>
            </a:pPr>
            <a:r>
              <a:rPr lang="en-US" altLang="en-US" sz="2200" dirty="0">
                <a:solidFill>
                  <a:srgbClr val="3E3F41"/>
                </a:solidFill>
              </a:rPr>
              <a:t>Run your eyes over the text to search for the exact words you need – don’t read every word.</a:t>
            </a:r>
            <a:endParaRPr lang="en-GB" altLang="en-US" sz="2200" b="1" dirty="0">
              <a:solidFill>
                <a:srgbClr val="3E3F41"/>
              </a:solidFill>
            </a:endParaRPr>
          </a:p>
        </p:txBody>
      </p:sp>
      <p:sp>
        <p:nvSpPr>
          <p:cNvPr id="13" name="Rectangle 12">
            <a:extLst>
              <a:ext uri="{FF2B5EF4-FFF2-40B4-BE49-F238E27FC236}">
                <a16:creationId xmlns:a16="http://schemas.microsoft.com/office/drawing/2014/main" id="{B03D95F8-410C-BF42-BEF7-B55D99E30A3A}"/>
              </a:ext>
            </a:extLst>
          </p:cNvPr>
          <p:cNvSpPr>
            <a:spLocks noChangeArrowheads="1"/>
          </p:cNvSpPr>
          <p:nvPr/>
        </p:nvSpPr>
        <p:spPr bwMode="auto">
          <a:xfrm>
            <a:off x="1878344" y="1764150"/>
            <a:ext cx="376713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spcBef>
                <a:spcPct val="0"/>
              </a:spcBef>
              <a:buFontTx/>
              <a:buNone/>
            </a:pPr>
            <a:r>
              <a:rPr lang="en-GB" altLang="en-US" sz="2200" dirty="0">
                <a:solidFill>
                  <a:srgbClr val="3E3F41"/>
                </a:solidFill>
              </a:rPr>
              <a:t>How to  Scan read:</a:t>
            </a:r>
          </a:p>
        </p:txBody>
      </p:sp>
      <p:sp>
        <p:nvSpPr>
          <p:cNvPr id="17" name="Text Box 6">
            <a:extLst>
              <a:ext uri="{FF2B5EF4-FFF2-40B4-BE49-F238E27FC236}">
                <a16:creationId xmlns:a16="http://schemas.microsoft.com/office/drawing/2014/main" id="{92FF6B07-DDEB-5546-ADCB-D047B2A1FC82}"/>
              </a:ext>
            </a:extLst>
          </p:cNvPr>
          <p:cNvSpPr txBox="1">
            <a:spLocks noChangeArrowheads="1"/>
          </p:cNvSpPr>
          <p:nvPr/>
        </p:nvSpPr>
        <p:spPr bwMode="auto">
          <a:xfrm>
            <a:off x="0" y="5267582"/>
            <a:ext cx="12192000"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47675" indent="-360363">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marL="87312" indent="0" algn="ctr">
              <a:spcBef>
                <a:spcPts val="1000"/>
              </a:spcBef>
              <a:buClr>
                <a:srgbClr val="0070C0"/>
              </a:buClr>
              <a:buSzPct val="100000"/>
              <a:buNone/>
            </a:pPr>
            <a:r>
              <a:rPr lang="en-GB" altLang="en-US" sz="2500" b="1" dirty="0">
                <a:solidFill>
                  <a:srgbClr val="3E3F41"/>
                </a:solidFill>
              </a:rPr>
              <a:t>Are you a speedy scanner?</a:t>
            </a:r>
          </a:p>
        </p:txBody>
      </p:sp>
      <p:sp>
        <p:nvSpPr>
          <p:cNvPr id="2" name="TextBox 1">
            <a:extLst>
              <a:ext uri="{FF2B5EF4-FFF2-40B4-BE49-F238E27FC236}">
                <a16:creationId xmlns:a16="http://schemas.microsoft.com/office/drawing/2014/main" id="{A957968A-E6DD-AAE0-92B6-6DC4E646D686}"/>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spTree>
    <p:extLst>
      <p:ext uri="{BB962C8B-B14F-4D97-AF65-F5344CB8AC3E}">
        <p14:creationId xmlns:p14="http://schemas.microsoft.com/office/powerpoint/2010/main" val="3827357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468E0037-915B-AF4A-A3DB-0B79292D9F93}"/>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Fastest finger first</a:t>
            </a:r>
          </a:p>
        </p:txBody>
      </p:sp>
      <p:sp>
        <p:nvSpPr>
          <p:cNvPr id="12" name="Text Box 3">
            <a:extLst>
              <a:ext uri="{FF2B5EF4-FFF2-40B4-BE49-F238E27FC236}">
                <a16:creationId xmlns:a16="http://schemas.microsoft.com/office/drawing/2014/main" id="{8CD67358-0DB1-F944-BEB5-42F5A75970C9}"/>
              </a:ext>
            </a:extLst>
          </p:cNvPr>
          <p:cNvSpPr txBox="1">
            <a:spLocks noChangeArrowheads="1"/>
          </p:cNvSpPr>
          <p:nvPr/>
        </p:nvSpPr>
        <p:spPr bwMode="auto">
          <a:xfrm>
            <a:off x="1124701" y="1538514"/>
            <a:ext cx="9773958"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2000" dirty="0">
                <a:solidFill>
                  <a:srgbClr val="3E3F41"/>
                </a:solidFill>
                <a:latin typeface="Comic Sans MS" panose="030F0702030302020204" pitchFamily="66" charset="0"/>
              </a:rPr>
              <a:t>This is a fast and furious game to improve scanning skills.</a:t>
            </a:r>
          </a:p>
          <a:p>
            <a:pPr>
              <a:spcBef>
                <a:spcPts val="1500"/>
              </a:spcBef>
            </a:pPr>
            <a:r>
              <a:rPr lang="en-GB" altLang="en-US" sz="2000" dirty="0">
                <a:solidFill>
                  <a:srgbClr val="3E3F41"/>
                </a:solidFill>
                <a:latin typeface="Comic Sans MS" panose="030F0702030302020204" pitchFamily="66" charset="0"/>
              </a:rPr>
              <a:t>Work with a partner. One of you is the ‘Fastest Finger’, the other is the ‘Hand up’. The ‘Fastest Finger’ should have their hands on their knees, and needs a copy of the text you have been reading in front of them.</a:t>
            </a:r>
          </a:p>
          <a:p>
            <a:pPr>
              <a:spcBef>
                <a:spcPts val="1500"/>
              </a:spcBef>
            </a:pPr>
            <a:r>
              <a:rPr lang="en-GB" altLang="en-US" sz="2000" dirty="0">
                <a:solidFill>
                  <a:srgbClr val="3E3F41"/>
                </a:solidFill>
                <a:latin typeface="Comic Sans MS" panose="030F0702030302020204" pitchFamily="66" charset="0"/>
              </a:rPr>
              <a:t>Your teacher will call out specific words, numbers or phrases in the text which the ‘Fastest Finger’ must scan for. Once they have found the word, they place a finger below the word and the ‘Hand up’ puts their hand up to alert the teacher.</a:t>
            </a:r>
          </a:p>
          <a:p>
            <a:pPr>
              <a:spcBef>
                <a:spcPts val="1500"/>
              </a:spcBef>
            </a:pPr>
            <a:r>
              <a:rPr lang="en-GB" altLang="en-US" sz="2000" dirty="0">
                <a:solidFill>
                  <a:srgbClr val="3E3F41"/>
                </a:solidFill>
                <a:latin typeface="Comic Sans MS" panose="030F0702030302020204" pitchFamily="66" charset="0"/>
              </a:rPr>
              <a:t>After a few turns, change over roles.</a:t>
            </a:r>
          </a:p>
          <a:p>
            <a:pPr>
              <a:spcBef>
                <a:spcPts val="1500"/>
              </a:spcBef>
            </a:pPr>
            <a:r>
              <a:rPr lang="en-GB" altLang="en-US" sz="2000" dirty="0">
                <a:solidFill>
                  <a:srgbClr val="3E3F41"/>
                </a:solidFill>
                <a:latin typeface="Comic Sans MS" panose="030F0702030302020204" pitchFamily="66" charset="0"/>
              </a:rPr>
              <a:t>Remember that there are some words which are easier to locate, such as proper nouns, numbers, dates, etc. and your teacher will choose whether to make this easy or give you a challenge.</a:t>
            </a:r>
          </a:p>
        </p:txBody>
      </p:sp>
      <p:sp>
        <p:nvSpPr>
          <p:cNvPr id="2" name="Rectangle 1">
            <a:extLst>
              <a:ext uri="{FF2B5EF4-FFF2-40B4-BE49-F238E27FC236}">
                <a16:creationId xmlns:a16="http://schemas.microsoft.com/office/drawing/2014/main" id="{DE360E6A-7B51-4BBE-76FC-AD16CE97BA1C}"/>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3" name="TextBox 2">
            <a:extLst>
              <a:ext uri="{FF2B5EF4-FFF2-40B4-BE49-F238E27FC236}">
                <a16:creationId xmlns:a16="http://schemas.microsoft.com/office/drawing/2014/main" id="{304838B7-6E73-7AA7-71DB-172ED9BBCB5E}"/>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spTree>
    <p:extLst>
      <p:ext uri="{BB962C8B-B14F-4D97-AF65-F5344CB8AC3E}">
        <p14:creationId xmlns:p14="http://schemas.microsoft.com/office/powerpoint/2010/main" val="3134788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3CEA99FF-6F5C-A442-BA6F-EB65F4CB682A}"/>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Subtitle 2">
            <a:extLst>
              <a:ext uri="{FF2B5EF4-FFF2-40B4-BE49-F238E27FC236}">
                <a16:creationId xmlns:a16="http://schemas.microsoft.com/office/drawing/2014/main" id="{5267AF2F-D92D-8943-88E8-42306AD89AC6}"/>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Scan</a:t>
            </a:r>
          </a:p>
        </p:txBody>
      </p:sp>
      <p:sp>
        <p:nvSpPr>
          <p:cNvPr id="9" name="Text Box 43">
            <a:extLst>
              <a:ext uri="{FF2B5EF4-FFF2-40B4-BE49-F238E27FC236}">
                <a16:creationId xmlns:a16="http://schemas.microsoft.com/office/drawing/2014/main" id="{2AF512AF-1CCD-BB47-B054-078DDDDD6AFD}"/>
              </a:ext>
            </a:extLst>
          </p:cNvPr>
          <p:cNvSpPr txBox="1">
            <a:spLocks noChangeArrowheads="1"/>
          </p:cNvSpPr>
          <p:nvPr/>
        </p:nvSpPr>
        <p:spPr bwMode="auto">
          <a:xfrm>
            <a:off x="1354419" y="1439406"/>
            <a:ext cx="9667808" cy="4278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500"/>
              </a:spcBef>
            </a:pPr>
            <a:r>
              <a:rPr lang="en-GB" altLang="en-US" sz="1900" b="1" dirty="0">
                <a:solidFill>
                  <a:srgbClr val="0070C0"/>
                </a:solidFill>
                <a:latin typeface="Comic Sans MS" panose="030F0702030302020204" pitchFamily="66" charset="0"/>
              </a:rPr>
              <a:t>Appearance</a:t>
            </a:r>
            <a:br>
              <a:rPr lang="en-GB" altLang="en-US" sz="1900" b="1" dirty="0">
                <a:solidFill>
                  <a:srgbClr val="3E3F41"/>
                </a:solidFill>
                <a:latin typeface="Comic Sans MS" panose="030F0702030302020204" pitchFamily="66" charset="0"/>
              </a:rPr>
            </a:br>
            <a:r>
              <a:rPr lang="en-GB" altLang="en-US" sz="1900" dirty="0">
                <a:solidFill>
                  <a:srgbClr val="3E3F41"/>
                </a:solidFill>
                <a:latin typeface="Comic Sans MS" panose="030F0702030302020204" pitchFamily="66" charset="0"/>
              </a:rPr>
              <a:t>The moon is the earth’s only natural </a:t>
            </a:r>
            <a:r>
              <a:rPr lang="en-GB" altLang="en-US" sz="1900" b="1" dirty="0">
                <a:solidFill>
                  <a:srgbClr val="3E3F41"/>
                </a:solidFill>
                <a:latin typeface="Comic Sans MS" panose="030F0702030302020204" pitchFamily="66" charset="0"/>
              </a:rPr>
              <a:t>satellite</a:t>
            </a:r>
            <a:r>
              <a:rPr lang="en-GB" altLang="en-US" sz="1900" dirty="0">
                <a:solidFill>
                  <a:srgbClr val="3E3F41"/>
                </a:solidFill>
                <a:latin typeface="Comic Sans MS" panose="030F0702030302020204" pitchFamily="66" charset="0"/>
              </a:rPr>
              <a:t>. It is over four and a half billion years old. It has mountains on its surface and craters caused by </a:t>
            </a:r>
            <a:r>
              <a:rPr lang="en-GB" altLang="en-US" sz="1900" b="1" dirty="0">
                <a:solidFill>
                  <a:srgbClr val="3E3F41"/>
                </a:solidFill>
                <a:latin typeface="Comic Sans MS" panose="030F0702030302020204" pitchFamily="66" charset="0"/>
              </a:rPr>
              <a:t>meteorites</a:t>
            </a:r>
            <a:r>
              <a:rPr lang="en-GB" altLang="en-US" sz="1900" dirty="0">
                <a:solidFill>
                  <a:srgbClr val="3E3F41"/>
                </a:solidFill>
                <a:latin typeface="Comic Sans MS" panose="030F0702030302020204" pitchFamily="66" charset="0"/>
              </a:rPr>
              <a:t> hitting it. The earth, sun and moon are all </a:t>
            </a:r>
            <a:r>
              <a:rPr lang="en-GB" altLang="en-US" sz="1900" b="1" dirty="0">
                <a:solidFill>
                  <a:srgbClr val="3E3F41"/>
                </a:solidFill>
                <a:latin typeface="Comic Sans MS" panose="030F0702030302020204" pitchFamily="66" charset="0"/>
              </a:rPr>
              <a:t>spherical</a:t>
            </a:r>
            <a:r>
              <a:rPr lang="en-GB" altLang="en-US" sz="1900" dirty="0">
                <a:solidFill>
                  <a:srgbClr val="3E3F41"/>
                </a:solidFill>
                <a:latin typeface="Comic Sans MS" panose="030F0702030302020204" pitchFamily="66" charset="0"/>
              </a:rPr>
              <a:t> and the moon is about a </a:t>
            </a:r>
            <a:r>
              <a:rPr lang="en-GB" altLang="en-US" sz="1900" b="1" dirty="0">
                <a:solidFill>
                  <a:srgbClr val="3E3F41"/>
                </a:solidFill>
                <a:latin typeface="Comic Sans MS" panose="030F0702030302020204" pitchFamily="66" charset="0"/>
              </a:rPr>
              <a:t>quarter</a:t>
            </a:r>
            <a:r>
              <a:rPr lang="en-GB" altLang="en-US" sz="1900" dirty="0">
                <a:solidFill>
                  <a:srgbClr val="3E3F41"/>
                </a:solidFill>
                <a:latin typeface="Comic Sans MS" panose="030F0702030302020204" pitchFamily="66" charset="0"/>
              </a:rPr>
              <a:t> the size of the earth. The moon does not shine with its own light. It </a:t>
            </a:r>
            <a:r>
              <a:rPr lang="en-GB" altLang="en-US" sz="1900" b="1" dirty="0">
                <a:solidFill>
                  <a:srgbClr val="3E3F41"/>
                </a:solidFill>
                <a:latin typeface="Comic Sans MS" panose="030F0702030302020204" pitchFamily="66" charset="0"/>
              </a:rPr>
              <a:t>reflects</a:t>
            </a:r>
            <a:r>
              <a:rPr lang="en-GB" altLang="en-US" sz="1900" dirty="0">
                <a:solidFill>
                  <a:srgbClr val="3E3F41"/>
                </a:solidFill>
                <a:latin typeface="Comic Sans MS" panose="030F0702030302020204" pitchFamily="66" charset="0"/>
              </a:rPr>
              <a:t> the sun’s light. </a:t>
            </a:r>
          </a:p>
          <a:p>
            <a:pPr>
              <a:spcBef>
                <a:spcPts val="1500"/>
              </a:spcBef>
            </a:pPr>
            <a:r>
              <a:rPr lang="en-GB" altLang="en-US" sz="1900" b="1" dirty="0">
                <a:solidFill>
                  <a:srgbClr val="0070C0"/>
                </a:solidFill>
                <a:latin typeface="Comic Sans MS" panose="030F0702030302020204" pitchFamily="66" charset="0"/>
              </a:rPr>
              <a:t>Phases</a:t>
            </a:r>
            <a:br>
              <a:rPr lang="en-GB" altLang="en-US" sz="1900" b="1" dirty="0">
                <a:solidFill>
                  <a:srgbClr val="3E3F41"/>
                </a:solidFill>
                <a:latin typeface="Comic Sans MS" panose="030F0702030302020204" pitchFamily="66" charset="0"/>
              </a:rPr>
            </a:br>
            <a:r>
              <a:rPr lang="en-GB" altLang="en-US" sz="1900" dirty="0">
                <a:solidFill>
                  <a:srgbClr val="3E3F41"/>
                </a:solidFill>
                <a:latin typeface="Comic Sans MS" panose="030F0702030302020204" pitchFamily="66" charset="0"/>
              </a:rPr>
              <a:t>The moon’s </a:t>
            </a:r>
            <a:r>
              <a:rPr lang="en-GB" altLang="en-US" sz="1900" b="1" dirty="0">
                <a:solidFill>
                  <a:srgbClr val="3E3F41"/>
                </a:solidFill>
                <a:latin typeface="Comic Sans MS" panose="030F0702030302020204" pitchFamily="66" charset="0"/>
              </a:rPr>
              <a:t>phases</a:t>
            </a:r>
            <a:r>
              <a:rPr lang="en-GB" altLang="en-US" sz="1900" dirty="0">
                <a:solidFill>
                  <a:srgbClr val="3E3F41"/>
                </a:solidFill>
                <a:latin typeface="Comic Sans MS" panose="030F0702030302020204" pitchFamily="66" charset="0"/>
              </a:rPr>
              <a:t> cause the moon to appear to change shape over the 27 days it takes for the moon to </a:t>
            </a:r>
            <a:r>
              <a:rPr lang="en-GB" altLang="en-US" sz="1900" b="1" dirty="0">
                <a:solidFill>
                  <a:srgbClr val="3E3F41"/>
                </a:solidFill>
                <a:latin typeface="Comic Sans MS" panose="030F0702030302020204" pitchFamily="66" charset="0"/>
              </a:rPr>
              <a:t>orbit</a:t>
            </a:r>
            <a:r>
              <a:rPr lang="en-GB" altLang="en-US" sz="1900" dirty="0">
                <a:solidFill>
                  <a:srgbClr val="3E3F41"/>
                </a:solidFill>
                <a:latin typeface="Comic Sans MS" panose="030F0702030302020204" pitchFamily="66" charset="0"/>
              </a:rPr>
              <a:t> the earth. As the moon orbits the earth, the tides change as well. The earth’s </a:t>
            </a:r>
            <a:r>
              <a:rPr lang="en-GB" altLang="en-US" sz="1900" b="1" dirty="0">
                <a:solidFill>
                  <a:srgbClr val="3E3F41"/>
                </a:solidFill>
                <a:latin typeface="Comic Sans MS" panose="030F0702030302020204" pitchFamily="66" charset="0"/>
              </a:rPr>
              <a:t>tides</a:t>
            </a:r>
            <a:r>
              <a:rPr lang="en-GB" altLang="en-US" sz="1900" dirty="0">
                <a:solidFill>
                  <a:srgbClr val="3E3F41"/>
                </a:solidFill>
                <a:latin typeface="Comic Sans MS" panose="030F0702030302020204" pitchFamily="66" charset="0"/>
              </a:rPr>
              <a:t> are caused by the pull of the moon’s </a:t>
            </a:r>
            <a:r>
              <a:rPr lang="en-GB" altLang="en-US" sz="1900" b="1" dirty="0">
                <a:solidFill>
                  <a:srgbClr val="3E3F41"/>
                </a:solidFill>
                <a:latin typeface="Comic Sans MS" panose="030F0702030302020204" pitchFamily="66" charset="0"/>
              </a:rPr>
              <a:t>gravity</a:t>
            </a:r>
            <a:r>
              <a:rPr lang="en-GB" altLang="en-US" sz="1900" dirty="0">
                <a:solidFill>
                  <a:srgbClr val="3E3F41"/>
                </a:solidFill>
                <a:latin typeface="Comic Sans MS" panose="030F0702030302020204" pitchFamily="66" charset="0"/>
              </a:rPr>
              <a:t>.</a:t>
            </a:r>
          </a:p>
          <a:p>
            <a:pPr>
              <a:spcBef>
                <a:spcPts val="1500"/>
              </a:spcBef>
            </a:pPr>
            <a:r>
              <a:rPr lang="en-GB" altLang="en-US" sz="1900" b="1" dirty="0">
                <a:solidFill>
                  <a:srgbClr val="0070C0"/>
                </a:solidFill>
                <a:latin typeface="Comic Sans MS" panose="030F0702030302020204" pitchFamily="66" charset="0"/>
              </a:rPr>
              <a:t>Visitors</a:t>
            </a:r>
            <a:br>
              <a:rPr lang="en-GB" altLang="en-US" sz="1900" b="1" dirty="0">
                <a:solidFill>
                  <a:srgbClr val="3E3F41"/>
                </a:solidFill>
                <a:latin typeface="Comic Sans MS" panose="030F0702030302020204" pitchFamily="66" charset="0"/>
              </a:rPr>
            </a:br>
            <a:r>
              <a:rPr lang="en-GB" altLang="en-US" sz="1900" dirty="0">
                <a:solidFill>
                  <a:srgbClr val="3E3F41"/>
                </a:solidFill>
                <a:latin typeface="Comic Sans MS" panose="030F0702030302020204" pitchFamily="66" charset="0"/>
              </a:rPr>
              <a:t>It would take about 2 days to get to the moon in a rocket and the moon is the only place in space to have been visited by 24 </a:t>
            </a:r>
            <a:r>
              <a:rPr lang="en-GB" altLang="en-US" sz="1900" b="1" dirty="0">
                <a:solidFill>
                  <a:srgbClr val="3E3F41"/>
                </a:solidFill>
                <a:latin typeface="Comic Sans MS" panose="030F0702030302020204" pitchFamily="66" charset="0"/>
              </a:rPr>
              <a:t>astronauts</a:t>
            </a:r>
            <a:r>
              <a:rPr lang="en-GB" altLang="en-US" sz="1900" dirty="0">
                <a:solidFill>
                  <a:srgbClr val="3E3F41"/>
                </a:solidFill>
                <a:latin typeface="Comic Sans MS" panose="030F0702030302020204" pitchFamily="66" charset="0"/>
              </a:rPr>
              <a:t>. 12 men have walked on the moon – but no women yet.</a:t>
            </a:r>
          </a:p>
        </p:txBody>
      </p:sp>
      <p:sp>
        <p:nvSpPr>
          <p:cNvPr id="2" name="Rectangle 1">
            <a:extLst>
              <a:ext uri="{FF2B5EF4-FFF2-40B4-BE49-F238E27FC236}">
                <a16:creationId xmlns:a16="http://schemas.microsoft.com/office/drawing/2014/main" id="{81B549C7-3DF3-C15A-3772-91783A7D96FF}"/>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6" name="TextBox 5">
            <a:extLst>
              <a:ext uri="{FF2B5EF4-FFF2-40B4-BE49-F238E27FC236}">
                <a16:creationId xmlns:a16="http://schemas.microsoft.com/office/drawing/2014/main" id="{FA95CA99-16E6-C1D4-7635-3633946DBDA2}"/>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spTree>
    <p:extLst>
      <p:ext uri="{BB962C8B-B14F-4D97-AF65-F5344CB8AC3E}">
        <p14:creationId xmlns:p14="http://schemas.microsoft.com/office/powerpoint/2010/main" val="1837483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8">
            <a:extLst>
              <a:ext uri="{FF2B5EF4-FFF2-40B4-BE49-F238E27FC236}">
                <a16:creationId xmlns:a16="http://schemas.microsoft.com/office/drawing/2014/main" id="{68E66FD3-170B-4B45-98F5-10F690BB9BE3}"/>
              </a:ext>
            </a:extLst>
          </p:cNvPr>
          <p:cNvSpPr txBox="1">
            <a:spLocks noChangeArrowheads="1"/>
          </p:cNvSpPr>
          <p:nvPr/>
        </p:nvSpPr>
        <p:spPr bwMode="auto">
          <a:xfrm>
            <a:off x="787571" y="5337384"/>
            <a:ext cx="10482894"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a:spcBef>
                <a:spcPct val="50000"/>
              </a:spcBef>
            </a:pPr>
            <a:r>
              <a:rPr lang="en-GB" altLang="en-US" sz="1600" dirty="0">
                <a:solidFill>
                  <a:srgbClr val="3E3F41"/>
                </a:solidFill>
              </a:rPr>
              <a:t>The reading phase will be revisited several times over the duration of a sequence as further texts or extracts are introduced. With non fiction, children need to see the structure and conventions of the selected text type.</a:t>
            </a:r>
          </a:p>
        </p:txBody>
      </p:sp>
      <p:sp>
        <p:nvSpPr>
          <p:cNvPr id="32" name="Rectangle 31">
            <a:extLst>
              <a:ext uri="{FF2B5EF4-FFF2-40B4-BE49-F238E27FC236}">
                <a16:creationId xmlns:a16="http://schemas.microsoft.com/office/drawing/2014/main" id="{A6E3B2E0-EB03-2D40-B0C1-F59188727121}"/>
              </a:ext>
            </a:extLst>
          </p:cNvPr>
          <p:cNvSpPr/>
          <p:nvPr/>
        </p:nvSpPr>
        <p:spPr>
          <a:xfrm>
            <a:off x="854553" y="3385247"/>
            <a:ext cx="10482894" cy="170998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 Box 6">
            <a:extLst>
              <a:ext uri="{FF2B5EF4-FFF2-40B4-BE49-F238E27FC236}">
                <a16:creationId xmlns:a16="http://schemas.microsoft.com/office/drawing/2014/main" id="{8E4CE016-62B4-2345-9F42-63356D12CE72}"/>
              </a:ext>
            </a:extLst>
          </p:cNvPr>
          <p:cNvSpPr txBox="1">
            <a:spLocks noChangeArrowheads="1"/>
          </p:cNvSpPr>
          <p:nvPr/>
        </p:nvSpPr>
        <p:spPr bwMode="auto">
          <a:xfrm>
            <a:off x="4533112" y="3627342"/>
            <a:ext cx="6363317"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0" hangingPunct="0">
              <a:spcBef>
                <a:spcPct val="50000"/>
              </a:spcBef>
              <a:buNone/>
            </a:pPr>
            <a:r>
              <a:rPr lang="en-GB" altLang="en-US" sz="1600" dirty="0">
                <a:solidFill>
                  <a:srgbClr val="3E3F41"/>
                </a:solidFill>
                <a:ea typeface="Microsoft YaHei" panose="020B0503020204020204" pitchFamily="34" charset="-122"/>
              </a:rPr>
              <a:t>The second part of the reading phase allows children to explore how the author has used different strategies to construct a text. This is crucial for young children to begin to see themselves as writers and allows them to learn from what a skilled writer has done.</a:t>
            </a:r>
          </a:p>
        </p:txBody>
      </p:sp>
      <p:sp>
        <p:nvSpPr>
          <p:cNvPr id="34" name="Rectangle 33">
            <a:extLst>
              <a:ext uri="{FF2B5EF4-FFF2-40B4-BE49-F238E27FC236}">
                <a16:creationId xmlns:a16="http://schemas.microsoft.com/office/drawing/2014/main" id="{56CDE49C-AD52-4744-85E9-C3837A556F72}"/>
              </a:ext>
            </a:extLst>
          </p:cNvPr>
          <p:cNvSpPr/>
          <p:nvPr/>
        </p:nvSpPr>
        <p:spPr>
          <a:xfrm>
            <a:off x="854552" y="3390905"/>
            <a:ext cx="3439663" cy="17025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altLang="en-US" sz="2200" b="1" dirty="0">
                <a:solidFill>
                  <a:schemeClr val="bg1"/>
                </a:solidFill>
                <a:latin typeface="Comic Sans MS" panose="030F0902030302020204" pitchFamily="66" charset="0"/>
              </a:rPr>
              <a:t>Phase 1b</a:t>
            </a:r>
            <a:br>
              <a:rPr lang="en-GB" altLang="en-US" sz="2200" b="1" dirty="0">
                <a:solidFill>
                  <a:schemeClr val="bg1"/>
                </a:solidFill>
                <a:latin typeface="Comic Sans MS" panose="030F0902030302020204" pitchFamily="66" charset="0"/>
              </a:rPr>
            </a:br>
            <a:r>
              <a:rPr lang="en-GB" altLang="en-US" b="1" dirty="0">
                <a:solidFill>
                  <a:schemeClr val="bg1"/>
                </a:solidFill>
                <a:latin typeface="Comic Sans MS" panose="030F0902030302020204" pitchFamily="66" charset="0"/>
              </a:rPr>
              <a:t>Reading with a writer’s eye: </a:t>
            </a:r>
          </a:p>
          <a:p>
            <a:pPr marL="138113">
              <a:spcBef>
                <a:spcPts val="700"/>
              </a:spcBef>
            </a:pPr>
            <a:r>
              <a:rPr lang="en-GB" altLang="en-US" sz="1700" dirty="0">
                <a:solidFill>
                  <a:schemeClr val="bg1"/>
                </a:solidFill>
                <a:latin typeface="Comic Sans MS" panose="030F0902030302020204" pitchFamily="66" charset="0"/>
              </a:rPr>
              <a:t>How has the writer done it? </a:t>
            </a:r>
            <a:br>
              <a:rPr lang="en-GB" altLang="en-US" sz="1700" dirty="0">
                <a:solidFill>
                  <a:schemeClr val="bg1"/>
                </a:solidFill>
                <a:latin typeface="Comic Sans MS" panose="030F0902030302020204" pitchFamily="66" charset="0"/>
              </a:rPr>
            </a:br>
            <a:r>
              <a:rPr lang="en-GB" altLang="en-US" sz="1700" dirty="0">
                <a:solidFill>
                  <a:schemeClr val="bg1"/>
                </a:solidFill>
                <a:latin typeface="Comic Sans MS" panose="030F0902030302020204" pitchFamily="66" charset="0"/>
              </a:rPr>
              <a:t>What techniques can I learn and apply?</a:t>
            </a:r>
          </a:p>
        </p:txBody>
      </p:sp>
      <p:sp>
        <p:nvSpPr>
          <p:cNvPr id="35" name="Rectangle 34">
            <a:extLst>
              <a:ext uri="{FF2B5EF4-FFF2-40B4-BE49-F238E27FC236}">
                <a16:creationId xmlns:a16="http://schemas.microsoft.com/office/drawing/2014/main" id="{7EA6948E-661A-504A-B105-DABD49DE4310}"/>
              </a:ext>
            </a:extLst>
          </p:cNvPr>
          <p:cNvSpPr/>
          <p:nvPr/>
        </p:nvSpPr>
        <p:spPr>
          <a:xfrm>
            <a:off x="854553" y="865738"/>
            <a:ext cx="10482894" cy="223851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 Box 6">
            <a:extLst>
              <a:ext uri="{FF2B5EF4-FFF2-40B4-BE49-F238E27FC236}">
                <a16:creationId xmlns:a16="http://schemas.microsoft.com/office/drawing/2014/main" id="{CAB23EB3-D703-9D4A-9287-FD34644DFABA}"/>
              </a:ext>
            </a:extLst>
          </p:cNvPr>
          <p:cNvSpPr txBox="1">
            <a:spLocks noChangeArrowheads="1"/>
          </p:cNvSpPr>
          <p:nvPr/>
        </p:nvSpPr>
        <p:spPr bwMode="auto">
          <a:xfrm>
            <a:off x="4533112" y="1083822"/>
            <a:ext cx="6587470" cy="1709982"/>
          </a:xfrm>
          <a:prstGeom prst="rect">
            <a:avLst/>
          </a:prstGeom>
          <a:noFill/>
          <a:ln/>
          <a:effec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ts val="1000"/>
              </a:spcBef>
              <a:buNone/>
            </a:pPr>
            <a:r>
              <a:rPr lang="en-GB" altLang="en-US" sz="1600" dirty="0">
                <a:solidFill>
                  <a:srgbClr val="3E3F41"/>
                </a:solidFill>
                <a:ea typeface="Microsoft YaHei" panose="020B0503020204020204" pitchFamily="34" charset="-122"/>
              </a:rPr>
              <a:t>It is recommended that the reading phase of the teaching sequence is given sufficient time for children to respond as readers to the texts they read. Even in Years 1 and 2, they need to be encouraged to see themselves as readers with valid opinions and responses. Simple written responses can be helpful in clarifying thinking. With non fiction, exposing the children to simple versions of different text types will prepare them for future reading.</a:t>
            </a:r>
          </a:p>
        </p:txBody>
      </p:sp>
      <p:sp>
        <p:nvSpPr>
          <p:cNvPr id="38" name="Rectangle 37">
            <a:extLst>
              <a:ext uri="{FF2B5EF4-FFF2-40B4-BE49-F238E27FC236}">
                <a16:creationId xmlns:a16="http://schemas.microsoft.com/office/drawing/2014/main" id="{B601D44D-E13F-6048-92B6-6EE8C86C7205}"/>
              </a:ext>
            </a:extLst>
          </p:cNvPr>
          <p:cNvSpPr/>
          <p:nvPr/>
        </p:nvSpPr>
        <p:spPr>
          <a:xfrm>
            <a:off x="854552" y="872679"/>
            <a:ext cx="3439663" cy="22287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lvl="0" algn="ctr"/>
            <a:r>
              <a:rPr lang="en-GB" altLang="en-US" sz="2200" b="1" dirty="0">
                <a:solidFill>
                  <a:prstClr val="white"/>
                </a:solidFill>
                <a:latin typeface="Comic Sans MS" panose="030F0902030302020204" pitchFamily="66" charset="0"/>
              </a:rPr>
              <a:t>Phase 1a</a:t>
            </a:r>
            <a:br>
              <a:rPr lang="en-GB" altLang="en-US" sz="2200"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Reading with a reader’s eye: </a:t>
            </a:r>
          </a:p>
          <a:p>
            <a:pPr marL="138113" lvl="0">
              <a:spcBef>
                <a:spcPts val="700"/>
              </a:spcBef>
            </a:pPr>
            <a:r>
              <a:rPr lang="en-GB" altLang="en-US" sz="1700" dirty="0">
                <a:solidFill>
                  <a:prstClr val="white"/>
                </a:solidFill>
                <a:latin typeface="Comic Sans MS" panose="030F0902030302020204" pitchFamily="66" charset="0"/>
              </a:rPr>
              <a:t>Do I like it? </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How does it affect me?</a:t>
            </a:r>
            <a:endParaRPr lang="en-GB" altLang="en-US" sz="1700" b="1" dirty="0">
              <a:solidFill>
                <a:prstClr val="white"/>
              </a:solidFill>
              <a:latin typeface="Comic Sans MS" panose="030F0902030302020204" pitchFamily="66" charset="0"/>
            </a:endParaRPr>
          </a:p>
        </p:txBody>
      </p:sp>
    </p:spTree>
    <p:extLst>
      <p:ext uri="{BB962C8B-B14F-4D97-AF65-F5344CB8AC3E}">
        <p14:creationId xmlns:p14="http://schemas.microsoft.com/office/powerpoint/2010/main" val="40270447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the moon&#10;&#10;Description automatically generated with medium confidence">
            <a:extLst>
              <a:ext uri="{FF2B5EF4-FFF2-40B4-BE49-F238E27FC236}">
                <a16:creationId xmlns:a16="http://schemas.microsoft.com/office/drawing/2014/main" id="{0BF79CCC-55B6-5D4A-8267-5009BD3F16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84421" y="1480121"/>
            <a:ext cx="3981281" cy="3897758"/>
          </a:xfrm>
          <a:prstGeom prst="rect">
            <a:avLst/>
          </a:prstGeom>
        </p:spPr>
      </p:pic>
      <p:sp>
        <p:nvSpPr>
          <p:cNvPr id="6" name="Text Box 14">
            <a:extLst>
              <a:ext uri="{FF2B5EF4-FFF2-40B4-BE49-F238E27FC236}">
                <a16:creationId xmlns:a16="http://schemas.microsoft.com/office/drawing/2014/main" id="{CB33D101-202A-344E-B515-8475C667BBD8}"/>
              </a:ext>
            </a:extLst>
          </p:cNvPr>
          <p:cNvSpPr txBox="1">
            <a:spLocks noChangeArrowheads="1"/>
          </p:cNvSpPr>
          <p:nvPr/>
        </p:nvSpPr>
        <p:spPr bwMode="auto">
          <a:xfrm>
            <a:off x="337581" y="6520936"/>
            <a:ext cx="63923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000" dirty="0">
                <a:solidFill>
                  <a:schemeClr val="bg1"/>
                </a:solidFill>
                <a:latin typeface="Comic Sans MS" panose="030F0702030302020204" pitchFamily="66" charset="0"/>
              </a:rPr>
              <a:t>Moon image by </a:t>
            </a:r>
            <a:r>
              <a:rPr lang="en-GB" altLang="en-US" sz="1000" dirty="0" err="1">
                <a:solidFill>
                  <a:schemeClr val="bg1"/>
                </a:solidFill>
                <a:latin typeface="Comic Sans MS" panose="030F0702030302020204" pitchFamily="66" charset="0"/>
              </a:rPr>
              <a:t>Pexels</a:t>
            </a:r>
            <a:r>
              <a:rPr lang="en-GB" altLang="en-US" sz="1000" dirty="0">
                <a:solidFill>
                  <a:schemeClr val="bg1"/>
                </a:solidFill>
                <a:latin typeface="Comic Sans MS" panose="030F0702030302020204" pitchFamily="66" charset="0"/>
              </a:rPr>
              <a:t> from </a:t>
            </a:r>
            <a:r>
              <a:rPr lang="en-GB" altLang="en-US" sz="1000" dirty="0" err="1">
                <a:solidFill>
                  <a:schemeClr val="bg1"/>
                </a:solidFill>
                <a:latin typeface="Comic Sans MS" panose="030F0702030302020204" pitchFamily="66" charset="0"/>
              </a:rPr>
              <a:t>Pixabay</a:t>
            </a:r>
            <a:r>
              <a:rPr lang="en-GB" altLang="en-US" sz="1000" dirty="0">
                <a:solidFill>
                  <a:schemeClr val="bg1"/>
                </a:solidFill>
                <a:latin typeface="Comic Sans MS" panose="030F0702030302020204" pitchFamily="66" charset="0"/>
              </a:rPr>
              <a:t>.</a:t>
            </a:r>
          </a:p>
        </p:txBody>
      </p:sp>
      <p:sp>
        <p:nvSpPr>
          <p:cNvPr id="7" name="Rectangle 1">
            <a:extLst>
              <a:ext uri="{FF2B5EF4-FFF2-40B4-BE49-F238E27FC236}">
                <a16:creationId xmlns:a16="http://schemas.microsoft.com/office/drawing/2014/main" id="{96D49D8F-9879-CB40-AB43-8949C17D126C}"/>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9" name="Subtitle 2">
            <a:extLst>
              <a:ext uri="{FF2B5EF4-FFF2-40B4-BE49-F238E27FC236}">
                <a16:creationId xmlns:a16="http://schemas.microsoft.com/office/drawing/2014/main" id="{F574BCC5-5D46-F745-BFF9-46D0DC576980}"/>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chemeClr val="bg1"/>
                </a:solidFill>
                <a:latin typeface="Comic Sans MS" panose="030F0902030302020204" pitchFamily="66" charset="0"/>
                <a:ea typeface="Microsoft YaHei" panose="020B0503020204020204" pitchFamily="34" charset="-122"/>
              </a:rPr>
              <a:t>Retrieving information</a:t>
            </a:r>
          </a:p>
        </p:txBody>
      </p:sp>
      <p:sp>
        <p:nvSpPr>
          <p:cNvPr id="23" name="AutoShape 12">
            <a:extLst>
              <a:ext uri="{FF2B5EF4-FFF2-40B4-BE49-F238E27FC236}">
                <a16:creationId xmlns:a16="http://schemas.microsoft.com/office/drawing/2014/main" id="{03B4A513-AF2B-374B-ABF1-AED33FCCC060}"/>
              </a:ext>
            </a:extLst>
          </p:cNvPr>
          <p:cNvSpPr>
            <a:spLocks noChangeArrowheads="1"/>
          </p:cNvSpPr>
          <p:nvPr/>
        </p:nvSpPr>
        <p:spPr bwMode="auto">
          <a:xfrm>
            <a:off x="1057041" y="1162304"/>
            <a:ext cx="3007882" cy="1045624"/>
          </a:xfrm>
          <a:prstGeom prst="wedgeEllipseCallout">
            <a:avLst>
              <a:gd name="adj1" fmla="val -60535"/>
              <a:gd name="adj2" fmla="val 72910"/>
            </a:avLst>
          </a:prstGeom>
          <a:solidFill>
            <a:schemeClr val="bg1"/>
          </a:solidFill>
          <a:ln w="9525">
            <a:solidFill>
              <a:schemeClr val="tx1"/>
            </a:solidFill>
            <a:miter lim="800000"/>
            <a:headEnd/>
            <a:tailEnd/>
          </a:ln>
          <a:effectLst/>
        </p:spPr>
        <p:txBody>
          <a:bodyPr anchor="ctr" anchorCtr="1"/>
          <a:lstStyle/>
          <a:p>
            <a:pPr algn="ctr"/>
            <a:r>
              <a:rPr lang="en-GB" altLang="en-US" dirty="0">
                <a:solidFill>
                  <a:srgbClr val="3E3F41"/>
                </a:solidFill>
                <a:latin typeface="Comic Sans MS" panose="030F0702030302020204" pitchFamily="66" charset="0"/>
              </a:rPr>
              <a:t>How old is the moon?</a:t>
            </a:r>
          </a:p>
        </p:txBody>
      </p:sp>
      <p:sp>
        <p:nvSpPr>
          <p:cNvPr id="24" name="AutoShape 13">
            <a:extLst>
              <a:ext uri="{FF2B5EF4-FFF2-40B4-BE49-F238E27FC236}">
                <a16:creationId xmlns:a16="http://schemas.microsoft.com/office/drawing/2014/main" id="{589A46A1-3257-F849-AD7B-9F04B86F1E10}"/>
              </a:ext>
            </a:extLst>
          </p:cNvPr>
          <p:cNvSpPr>
            <a:spLocks noChangeArrowheads="1"/>
          </p:cNvSpPr>
          <p:nvPr/>
        </p:nvSpPr>
        <p:spPr bwMode="auto">
          <a:xfrm>
            <a:off x="1112735" y="2533305"/>
            <a:ext cx="2884350" cy="1057424"/>
          </a:xfrm>
          <a:prstGeom prst="wedgeEllipseCallout">
            <a:avLst>
              <a:gd name="adj1" fmla="val -63933"/>
              <a:gd name="adj2" fmla="val 69287"/>
            </a:avLst>
          </a:prstGeom>
          <a:solidFill>
            <a:schemeClr val="bg1"/>
          </a:solidFill>
          <a:ln w="9525">
            <a:solidFill>
              <a:schemeClr val="tx1"/>
            </a:solidFill>
            <a:miter lim="800000"/>
            <a:headEnd/>
            <a:tailEnd/>
          </a:ln>
          <a:effectLst/>
        </p:spPr>
        <p:txBody>
          <a:bodyPr anchor="ctr" anchorCtr="1"/>
          <a:lstStyle/>
          <a:p>
            <a:pPr algn="ctr"/>
            <a:r>
              <a:rPr lang="en-GB" altLang="en-US" dirty="0">
                <a:solidFill>
                  <a:srgbClr val="3E3F41"/>
                </a:solidFill>
                <a:latin typeface="Comic Sans MS" panose="030F0702030302020204" pitchFamily="66" charset="0"/>
              </a:rPr>
              <a:t>What causes tides?</a:t>
            </a:r>
          </a:p>
        </p:txBody>
      </p:sp>
      <p:sp>
        <p:nvSpPr>
          <p:cNvPr id="25" name="AutoShape 14">
            <a:extLst>
              <a:ext uri="{FF2B5EF4-FFF2-40B4-BE49-F238E27FC236}">
                <a16:creationId xmlns:a16="http://schemas.microsoft.com/office/drawing/2014/main" id="{B68ADDAC-00F8-8B49-80D7-D923720CFBC9}"/>
              </a:ext>
            </a:extLst>
          </p:cNvPr>
          <p:cNvSpPr>
            <a:spLocks noChangeArrowheads="1"/>
          </p:cNvSpPr>
          <p:nvPr/>
        </p:nvSpPr>
        <p:spPr bwMode="auto">
          <a:xfrm>
            <a:off x="1050969" y="3861376"/>
            <a:ext cx="3007883" cy="1577393"/>
          </a:xfrm>
          <a:prstGeom prst="wedgeEllipseCallout">
            <a:avLst>
              <a:gd name="adj1" fmla="val -64037"/>
              <a:gd name="adj2" fmla="val 39542"/>
            </a:avLst>
          </a:prstGeom>
          <a:solidFill>
            <a:schemeClr val="bg1"/>
          </a:solidFill>
          <a:ln w="9525">
            <a:solidFill>
              <a:schemeClr val="tx1"/>
            </a:solidFill>
            <a:miter lim="800000"/>
            <a:headEnd/>
            <a:tailEnd/>
          </a:ln>
          <a:effectLst/>
        </p:spPr>
        <p:txBody>
          <a:bodyPr anchor="ctr" anchorCtr="1"/>
          <a:lstStyle/>
          <a:p>
            <a:pPr algn="ctr"/>
            <a:r>
              <a:rPr lang="en-GB" altLang="en-US" dirty="0">
                <a:solidFill>
                  <a:srgbClr val="3E3F41"/>
                </a:solidFill>
                <a:latin typeface="Comic Sans MS" panose="030F0702030302020204" pitchFamily="66" charset="0"/>
              </a:rPr>
              <a:t>How long would it take to get to the moon in a rocket?</a:t>
            </a:r>
          </a:p>
        </p:txBody>
      </p:sp>
      <p:sp>
        <p:nvSpPr>
          <p:cNvPr id="26" name="AutoShape 15">
            <a:extLst>
              <a:ext uri="{FF2B5EF4-FFF2-40B4-BE49-F238E27FC236}">
                <a16:creationId xmlns:a16="http://schemas.microsoft.com/office/drawing/2014/main" id="{8CEB8EDA-1E60-1948-A5B0-079F207E2287}"/>
              </a:ext>
            </a:extLst>
          </p:cNvPr>
          <p:cNvSpPr>
            <a:spLocks noChangeArrowheads="1"/>
          </p:cNvSpPr>
          <p:nvPr/>
        </p:nvSpPr>
        <p:spPr bwMode="auto">
          <a:xfrm>
            <a:off x="8020005" y="1204951"/>
            <a:ext cx="3133385" cy="1256358"/>
          </a:xfrm>
          <a:prstGeom prst="wedgeEllipseCallout">
            <a:avLst>
              <a:gd name="adj1" fmla="val 63491"/>
              <a:gd name="adj2" fmla="val 78917"/>
            </a:avLst>
          </a:prstGeom>
          <a:solidFill>
            <a:schemeClr val="bg1"/>
          </a:solidFill>
          <a:ln w="9525">
            <a:noFill/>
            <a:miter lim="800000"/>
            <a:headEnd/>
            <a:tailEnd/>
          </a:ln>
          <a:effectLst/>
        </p:spPr>
        <p:txBody>
          <a:bodyPr anchor="ctr" anchorCtr="1"/>
          <a:lstStyle/>
          <a:p>
            <a:pPr algn="ctr"/>
            <a:r>
              <a:rPr lang="en-GB" altLang="en-US" dirty="0">
                <a:solidFill>
                  <a:srgbClr val="3E3F41"/>
                </a:solidFill>
                <a:latin typeface="Comic Sans MS" panose="030F0702030302020204" pitchFamily="66" charset="0"/>
              </a:rPr>
              <a:t>What is on the surface of</a:t>
            </a:r>
            <a:br>
              <a:rPr lang="en-GB" altLang="en-US" dirty="0">
                <a:solidFill>
                  <a:srgbClr val="3E3F41"/>
                </a:solidFill>
                <a:latin typeface="Comic Sans MS" panose="030F0702030302020204" pitchFamily="66" charset="0"/>
              </a:rPr>
            </a:br>
            <a:r>
              <a:rPr lang="en-GB" altLang="en-US" dirty="0">
                <a:solidFill>
                  <a:srgbClr val="3E3F41"/>
                </a:solidFill>
                <a:latin typeface="Comic Sans MS" panose="030F0702030302020204" pitchFamily="66" charset="0"/>
              </a:rPr>
              <a:t>the moon?</a:t>
            </a:r>
          </a:p>
        </p:txBody>
      </p:sp>
      <p:sp>
        <p:nvSpPr>
          <p:cNvPr id="27" name="AutoShape 16">
            <a:extLst>
              <a:ext uri="{FF2B5EF4-FFF2-40B4-BE49-F238E27FC236}">
                <a16:creationId xmlns:a16="http://schemas.microsoft.com/office/drawing/2014/main" id="{29A6076A-E452-044A-BB08-6CD5A86F5A96}"/>
              </a:ext>
            </a:extLst>
          </p:cNvPr>
          <p:cNvSpPr>
            <a:spLocks noChangeArrowheads="1"/>
          </p:cNvSpPr>
          <p:nvPr/>
        </p:nvSpPr>
        <p:spPr bwMode="auto">
          <a:xfrm>
            <a:off x="8206366" y="2731113"/>
            <a:ext cx="2947024" cy="1478154"/>
          </a:xfrm>
          <a:prstGeom prst="wedgeEllipseCallout">
            <a:avLst>
              <a:gd name="adj1" fmla="val 58926"/>
              <a:gd name="adj2" fmla="val 90847"/>
            </a:avLst>
          </a:prstGeom>
          <a:solidFill>
            <a:schemeClr val="bg1"/>
          </a:solidFill>
          <a:ln w="9525">
            <a:noFill/>
            <a:miter lim="800000"/>
            <a:headEnd/>
            <a:tailEnd/>
          </a:ln>
          <a:effectLst/>
        </p:spPr>
        <p:txBody>
          <a:bodyPr anchor="ctr" anchorCtr="1"/>
          <a:lstStyle/>
          <a:p>
            <a:pPr algn="ctr"/>
            <a:r>
              <a:rPr lang="en-GB" altLang="en-US" dirty="0">
                <a:solidFill>
                  <a:srgbClr val="3E3F41"/>
                </a:solidFill>
                <a:latin typeface="Comic Sans MS" panose="030F0702030302020204" pitchFamily="66" charset="0"/>
              </a:rPr>
              <a:t>How many people have visited</a:t>
            </a:r>
            <a:br>
              <a:rPr lang="en-GB" altLang="en-US" dirty="0">
                <a:solidFill>
                  <a:srgbClr val="3E3F41"/>
                </a:solidFill>
                <a:latin typeface="Comic Sans MS" panose="030F0702030302020204" pitchFamily="66" charset="0"/>
              </a:rPr>
            </a:br>
            <a:r>
              <a:rPr lang="en-GB" altLang="en-US" dirty="0">
                <a:solidFill>
                  <a:srgbClr val="3E3F41"/>
                </a:solidFill>
                <a:latin typeface="Comic Sans MS" panose="030F0702030302020204" pitchFamily="66" charset="0"/>
              </a:rPr>
              <a:t>the moon?</a:t>
            </a:r>
          </a:p>
        </p:txBody>
      </p:sp>
      <p:sp>
        <p:nvSpPr>
          <p:cNvPr id="28" name="AutoShape 17">
            <a:extLst>
              <a:ext uri="{FF2B5EF4-FFF2-40B4-BE49-F238E27FC236}">
                <a16:creationId xmlns:a16="http://schemas.microsoft.com/office/drawing/2014/main" id="{BAE78FDE-C8F5-CA46-A9A5-37AF55EF5680}"/>
              </a:ext>
            </a:extLst>
          </p:cNvPr>
          <p:cNvSpPr>
            <a:spLocks noChangeArrowheads="1"/>
          </p:cNvSpPr>
          <p:nvPr/>
        </p:nvSpPr>
        <p:spPr bwMode="auto">
          <a:xfrm>
            <a:off x="7583400" y="4650072"/>
            <a:ext cx="3133385" cy="1046604"/>
          </a:xfrm>
          <a:prstGeom prst="wedgeEllipseCallout">
            <a:avLst>
              <a:gd name="adj1" fmla="val 57528"/>
              <a:gd name="adj2" fmla="val 84034"/>
            </a:avLst>
          </a:prstGeom>
          <a:solidFill>
            <a:schemeClr val="bg1"/>
          </a:solidFill>
          <a:ln w="9525">
            <a:noFill/>
            <a:miter lim="800000"/>
            <a:headEnd/>
            <a:tailEnd/>
          </a:ln>
          <a:effectLst/>
        </p:spPr>
        <p:txBody>
          <a:bodyPr anchor="ctr" anchorCtr="1"/>
          <a:lstStyle/>
          <a:p>
            <a:pPr algn="ctr"/>
            <a:r>
              <a:rPr lang="en-GB" altLang="en-US" dirty="0">
                <a:solidFill>
                  <a:srgbClr val="3E3F41"/>
                </a:solidFill>
                <a:latin typeface="Comic Sans MS" panose="030F0702030302020204" pitchFamily="66" charset="0"/>
              </a:rPr>
              <a:t>What shape is</a:t>
            </a:r>
            <a:br>
              <a:rPr lang="en-GB" altLang="en-US" dirty="0">
                <a:solidFill>
                  <a:srgbClr val="3E3F41"/>
                </a:solidFill>
                <a:latin typeface="Comic Sans MS" panose="030F0702030302020204" pitchFamily="66" charset="0"/>
              </a:rPr>
            </a:br>
            <a:r>
              <a:rPr lang="en-GB" altLang="en-US" dirty="0">
                <a:solidFill>
                  <a:srgbClr val="3E3F41"/>
                </a:solidFill>
                <a:latin typeface="Comic Sans MS" panose="030F0702030302020204" pitchFamily="66" charset="0"/>
              </a:rPr>
              <a:t>the moon?</a:t>
            </a:r>
          </a:p>
        </p:txBody>
      </p:sp>
      <p:sp>
        <p:nvSpPr>
          <p:cNvPr id="29" name="Text Box 20">
            <a:extLst>
              <a:ext uri="{FF2B5EF4-FFF2-40B4-BE49-F238E27FC236}">
                <a16:creationId xmlns:a16="http://schemas.microsoft.com/office/drawing/2014/main" id="{13CD4530-79B1-D24E-97C7-5E24A04F753F}"/>
              </a:ext>
            </a:extLst>
          </p:cNvPr>
          <p:cNvSpPr txBox="1">
            <a:spLocks noChangeArrowheads="1"/>
          </p:cNvSpPr>
          <p:nvPr/>
        </p:nvSpPr>
        <p:spPr bwMode="auto">
          <a:xfrm>
            <a:off x="740569" y="5555593"/>
            <a:ext cx="107108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chemeClr val="bg1"/>
                </a:solidFill>
                <a:latin typeface="Comic Sans MS" panose="030F0702030302020204" pitchFamily="66" charset="0"/>
              </a:rPr>
              <a:t>Now invent your own question about the moon.</a:t>
            </a:r>
            <a:br>
              <a:rPr lang="en-GB" altLang="en-US" dirty="0">
                <a:solidFill>
                  <a:schemeClr val="bg1"/>
                </a:solidFill>
                <a:latin typeface="Comic Sans MS" panose="030F0702030302020204" pitchFamily="66" charset="0"/>
              </a:rPr>
            </a:br>
            <a:r>
              <a:rPr lang="en-GB" altLang="en-US" dirty="0">
                <a:solidFill>
                  <a:schemeClr val="bg1"/>
                </a:solidFill>
                <a:latin typeface="Comic Sans MS" panose="030F0702030302020204" pitchFamily="66" charset="0"/>
              </a:rPr>
              <a:t>Work with a partner and ask each other question.</a:t>
            </a:r>
          </a:p>
        </p:txBody>
      </p:sp>
      <p:sp>
        <p:nvSpPr>
          <p:cNvPr id="2" name="Rectangle 1">
            <a:extLst>
              <a:ext uri="{FF2B5EF4-FFF2-40B4-BE49-F238E27FC236}">
                <a16:creationId xmlns:a16="http://schemas.microsoft.com/office/drawing/2014/main" id="{EE7397BF-A8BD-205A-6CDF-F43D0EA919F1}"/>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 name="TextBox 3">
            <a:extLst>
              <a:ext uri="{FF2B5EF4-FFF2-40B4-BE49-F238E27FC236}">
                <a16:creationId xmlns:a16="http://schemas.microsoft.com/office/drawing/2014/main" id="{D6C26F11-FEE6-16C2-2D6F-74594601A616}"/>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spTree>
    <p:extLst>
      <p:ext uri="{BB962C8B-B14F-4D97-AF65-F5344CB8AC3E}">
        <p14:creationId xmlns:p14="http://schemas.microsoft.com/office/powerpoint/2010/main" val="259846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4" grpId="0" animBg="1"/>
      <p:bldP spid="25" grpId="0" animBg="1"/>
      <p:bldP spid="26" grpId="0" animBg="1"/>
      <p:bldP spid="27" grpId="0" animBg="1"/>
      <p:bldP spid="28" grpId="0" animBg="1"/>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C51873-C920-374B-9FA4-2EBE5C6CB626}"/>
              </a:ext>
            </a:extLst>
          </p:cNvPr>
          <p:cNvSpPr/>
          <p:nvPr/>
        </p:nvSpPr>
        <p:spPr>
          <a:xfrm>
            <a:off x="1210963" y="1476632"/>
            <a:ext cx="2462850" cy="9435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
            <a:extLst>
              <a:ext uri="{FF2B5EF4-FFF2-40B4-BE49-F238E27FC236}">
                <a16:creationId xmlns:a16="http://schemas.microsoft.com/office/drawing/2014/main" id="{6CB8A71D-7588-8847-A4EB-F798FAD0E57F}"/>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3" name="Subtitle 2">
            <a:extLst>
              <a:ext uri="{FF2B5EF4-FFF2-40B4-BE49-F238E27FC236}">
                <a16:creationId xmlns:a16="http://schemas.microsoft.com/office/drawing/2014/main" id="{F3BEE5F0-3FE4-9D4E-B9F6-49B8D80F0CCC}"/>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Ask questions about the moon</a:t>
            </a:r>
          </a:p>
        </p:txBody>
      </p:sp>
      <p:graphicFrame>
        <p:nvGraphicFramePr>
          <p:cNvPr id="31" name="Group 40">
            <a:extLst>
              <a:ext uri="{FF2B5EF4-FFF2-40B4-BE49-F238E27FC236}">
                <a16:creationId xmlns:a16="http://schemas.microsoft.com/office/drawing/2014/main" id="{AFE69CC5-D115-7F44-A542-EA19B2957C5C}"/>
              </a:ext>
            </a:extLst>
          </p:cNvPr>
          <p:cNvGraphicFramePr>
            <a:graphicFrameLocks noGrp="1"/>
          </p:cNvGraphicFramePr>
          <p:nvPr>
            <p:extLst>
              <p:ext uri="{D42A27DB-BD31-4B8C-83A1-F6EECF244321}">
                <p14:modId xmlns:p14="http://schemas.microsoft.com/office/powerpoint/2010/main" val="1135881533"/>
              </p:ext>
            </p:extLst>
          </p:nvPr>
        </p:nvGraphicFramePr>
        <p:xfrm>
          <a:off x="1210963" y="1476633"/>
          <a:ext cx="9786553" cy="4619367"/>
        </p:xfrm>
        <a:graphic>
          <a:graphicData uri="http://schemas.openxmlformats.org/drawingml/2006/table">
            <a:tbl>
              <a:tblPr/>
              <a:tblGrid>
                <a:gridCol w="2474943">
                  <a:extLst>
                    <a:ext uri="{9D8B030D-6E8A-4147-A177-3AD203B41FA5}">
                      <a16:colId xmlns:a16="http://schemas.microsoft.com/office/drawing/2014/main" val="3342130980"/>
                    </a:ext>
                  </a:extLst>
                </a:gridCol>
                <a:gridCol w="2431397">
                  <a:extLst>
                    <a:ext uri="{9D8B030D-6E8A-4147-A177-3AD203B41FA5}">
                      <a16:colId xmlns:a16="http://schemas.microsoft.com/office/drawing/2014/main" val="2255026105"/>
                    </a:ext>
                  </a:extLst>
                </a:gridCol>
                <a:gridCol w="2440106">
                  <a:extLst>
                    <a:ext uri="{9D8B030D-6E8A-4147-A177-3AD203B41FA5}">
                      <a16:colId xmlns:a16="http://schemas.microsoft.com/office/drawing/2014/main" val="744658842"/>
                    </a:ext>
                  </a:extLst>
                </a:gridCol>
                <a:gridCol w="2440107">
                  <a:extLst>
                    <a:ext uri="{9D8B030D-6E8A-4147-A177-3AD203B41FA5}">
                      <a16:colId xmlns:a16="http://schemas.microsoft.com/office/drawing/2014/main" val="762550955"/>
                    </a:ext>
                  </a:extLst>
                </a:gridCol>
              </a:tblGrid>
              <a:tr h="92417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is…</a:t>
                      </a: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did…</a:t>
                      </a: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can…</a:t>
                      </a: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52678143"/>
                  </a:ext>
                </a:extLst>
              </a:tr>
              <a:tr h="92268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What…</a:t>
                      </a: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4352622"/>
                  </a:ext>
                </a:extLst>
              </a:tr>
              <a:tr h="92417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When…</a:t>
                      </a: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75962557"/>
                  </a:ext>
                </a:extLst>
              </a:tr>
              <a:tr h="92417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Where…</a:t>
                      </a: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80981483"/>
                  </a:ext>
                </a:extLst>
              </a:tr>
              <a:tr h="92417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3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How…</a:t>
                      </a: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32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80045531"/>
                  </a:ext>
                </a:extLst>
              </a:tr>
            </a:tbl>
          </a:graphicData>
        </a:graphic>
      </p:graphicFrame>
      <p:pic>
        <p:nvPicPr>
          <p:cNvPr id="35" name="Picture 34" descr="A picture containing indoor, half&#10;&#10;Description automatically generated">
            <a:extLst>
              <a:ext uri="{FF2B5EF4-FFF2-40B4-BE49-F238E27FC236}">
                <a16:creationId xmlns:a16="http://schemas.microsoft.com/office/drawing/2014/main" id="{BEE379D2-B970-1146-9EE7-D2B14ED7A51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6134" y="1540145"/>
            <a:ext cx="816518" cy="816516"/>
          </a:xfrm>
          <a:prstGeom prst="ellipse">
            <a:avLst/>
          </a:prstGeom>
        </p:spPr>
      </p:pic>
      <p:sp>
        <p:nvSpPr>
          <p:cNvPr id="2" name="Rectangle 1">
            <a:extLst>
              <a:ext uri="{FF2B5EF4-FFF2-40B4-BE49-F238E27FC236}">
                <a16:creationId xmlns:a16="http://schemas.microsoft.com/office/drawing/2014/main" id="{4562812D-6399-DBD9-B358-5831389BB42F}"/>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C8533CC2-EE8D-0C46-9985-A19C816AF58D}"/>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spTree>
    <p:extLst>
      <p:ext uri="{BB962C8B-B14F-4D97-AF65-F5344CB8AC3E}">
        <p14:creationId xmlns:p14="http://schemas.microsoft.com/office/powerpoint/2010/main" val="33910763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
            <a:extLst>
              <a:ext uri="{FF2B5EF4-FFF2-40B4-BE49-F238E27FC236}">
                <a16:creationId xmlns:a16="http://schemas.microsoft.com/office/drawing/2014/main" id="{6CB8A71D-7588-8847-A4EB-F798FAD0E57F}"/>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3" name="Subtitle 2">
            <a:extLst>
              <a:ext uri="{FF2B5EF4-FFF2-40B4-BE49-F238E27FC236}">
                <a16:creationId xmlns:a16="http://schemas.microsoft.com/office/drawing/2014/main" id="{F3BEE5F0-3FE4-9D4E-B9F6-49B8D80F0CCC}"/>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Concentric circles</a:t>
            </a:r>
          </a:p>
        </p:txBody>
      </p:sp>
      <p:sp>
        <p:nvSpPr>
          <p:cNvPr id="8" name="Text Box 3">
            <a:extLst>
              <a:ext uri="{FF2B5EF4-FFF2-40B4-BE49-F238E27FC236}">
                <a16:creationId xmlns:a16="http://schemas.microsoft.com/office/drawing/2014/main" id="{55B7529C-1E10-F742-A109-F83F6F454B7B}"/>
              </a:ext>
            </a:extLst>
          </p:cNvPr>
          <p:cNvSpPr txBox="1">
            <a:spLocks noChangeArrowheads="1"/>
          </p:cNvSpPr>
          <p:nvPr/>
        </p:nvSpPr>
        <p:spPr bwMode="auto">
          <a:xfrm>
            <a:off x="950843" y="1453746"/>
            <a:ext cx="6017856" cy="472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500"/>
              </a:spcBef>
            </a:pPr>
            <a:r>
              <a:rPr lang="en-GB" altLang="en-US" sz="1600" dirty="0">
                <a:solidFill>
                  <a:srgbClr val="3E3F41"/>
                </a:solidFill>
                <a:latin typeface="Comic Sans MS" panose="030F0702030302020204" pitchFamily="66" charset="0"/>
              </a:rPr>
              <a:t>In groups of four, discuss the text you have just read.</a:t>
            </a:r>
          </a:p>
          <a:p>
            <a:pPr>
              <a:spcBef>
                <a:spcPts val="500"/>
              </a:spcBef>
            </a:pPr>
            <a:r>
              <a:rPr lang="en-GB" altLang="en-US" sz="1600" dirty="0">
                <a:solidFill>
                  <a:srgbClr val="3E3F41"/>
                </a:solidFill>
                <a:latin typeface="Comic Sans MS" panose="030F0702030302020204" pitchFamily="66" charset="0"/>
              </a:rPr>
              <a:t>Each member of the group picks out one main point from the text and writes it down. Take turns to read your chosen main point to the other members of your group. </a:t>
            </a:r>
          </a:p>
          <a:p>
            <a:pPr>
              <a:spcBef>
                <a:spcPts val="500"/>
              </a:spcBef>
            </a:pPr>
            <a:r>
              <a:rPr lang="en-GB" altLang="en-US" sz="1600" dirty="0">
                <a:solidFill>
                  <a:srgbClr val="3E3F41"/>
                </a:solidFill>
                <a:latin typeface="Comic Sans MS" panose="030F0702030302020204" pitchFamily="66" charset="0"/>
              </a:rPr>
              <a:t>Your teacher will organise the class into two concentric circles, the outer circle facing inwards, and the inner circle facing outwards. Each person should be standing in front of another person.</a:t>
            </a:r>
          </a:p>
          <a:p>
            <a:pPr>
              <a:spcBef>
                <a:spcPts val="500"/>
              </a:spcBef>
            </a:pPr>
            <a:r>
              <a:rPr lang="en-GB" altLang="en-US" sz="1600" dirty="0">
                <a:solidFill>
                  <a:srgbClr val="3E3F41"/>
                </a:solidFill>
                <a:latin typeface="Comic Sans MS" panose="030F0702030302020204" pitchFamily="66" charset="0"/>
              </a:rPr>
              <a:t>When your teacher calls ‘Start’ you should repeat your fact to your partner.</a:t>
            </a:r>
          </a:p>
          <a:p>
            <a:pPr>
              <a:spcBef>
                <a:spcPts val="500"/>
              </a:spcBef>
            </a:pPr>
            <a:r>
              <a:rPr lang="en-GB" altLang="en-US" sz="1600" dirty="0">
                <a:solidFill>
                  <a:srgbClr val="3E3F41"/>
                </a:solidFill>
                <a:latin typeface="Comic Sans MS" panose="030F0702030302020204" pitchFamily="66" charset="0"/>
              </a:rPr>
              <a:t>When your teacher calls ‘Move’, you should all move one place in the same direction to face a new partner.</a:t>
            </a:r>
          </a:p>
          <a:p>
            <a:pPr>
              <a:spcBef>
                <a:spcPts val="500"/>
              </a:spcBef>
            </a:pPr>
            <a:r>
              <a:rPr lang="en-GB" altLang="en-US" sz="1600" dirty="0">
                <a:solidFill>
                  <a:srgbClr val="3E3F41"/>
                </a:solidFill>
                <a:latin typeface="Comic Sans MS" panose="030F0702030302020204" pitchFamily="66" charset="0"/>
              </a:rPr>
              <a:t>Repeat the process.</a:t>
            </a:r>
          </a:p>
          <a:p>
            <a:pPr>
              <a:spcBef>
                <a:spcPts val="500"/>
              </a:spcBef>
            </a:pPr>
            <a:r>
              <a:rPr lang="en-GB" altLang="en-US" sz="1600" dirty="0">
                <a:solidFill>
                  <a:srgbClr val="3E3F41"/>
                </a:solidFill>
                <a:latin typeface="Comic Sans MS" panose="030F0702030302020204" pitchFamily="66" charset="0"/>
              </a:rPr>
              <a:t>Now </a:t>
            </a:r>
            <a:r>
              <a:rPr lang="en-GB" altLang="en-US" sz="1600" dirty="0" err="1">
                <a:solidFill>
                  <a:srgbClr val="3E3F41"/>
                </a:solidFill>
                <a:latin typeface="Comic Sans MS" panose="030F0702030302020204" pitchFamily="66" charset="0"/>
              </a:rPr>
              <a:t>rejoin</a:t>
            </a:r>
            <a:r>
              <a:rPr lang="en-GB" altLang="en-US" sz="1600" dirty="0">
                <a:solidFill>
                  <a:srgbClr val="3E3F41"/>
                </a:solidFill>
                <a:latin typeface="Comic Sans MS" panose="030F0702030302020204" pitchFamily="66" charset="0"/>
              </a:rPr>
              <a:t> your group of four to discuss and share what you have learnt.</a:t>
            </a:r>
          </a:p>
          <a:p>
            <a:pPr>
              <a:spcBef>
                <a:spcPts val="500"/>
              </a:spcBef>
            </a:pPr>
            <a:r>
              <a:rPr lang="en-GB" altLang="en-US" sz="1600" dirty="0">
                <a:solidFill>
                  <a:srgbClr val="3E3F41"/>
                </a:solidFill>
                <a:latin typeface="Comic Sans MS" panose="030F0702030302020204" pitchFamily="66" charset="0"/>
              </a:rPr>
              <a:t>On large paper, write the text in your own words, ready to share with the rest of the class.</a:t>
            </a:r>
          </a:p>
        </p:txBody>
      </p:sp>
      <p:sp>
        <p:nvSpPr>
          <p:cNvPr id="2" name="TextBox 1">
            <a:extLst>
              <a:ext uri="{FF2B5EF4-FFF2-40B4-BE49-F238E27FC236}">
                <a16:creationId xmlns:a16="http://schemas.microsoft.com/office/drawing/2014/main" id="{39E55931-A0B9-B4CD-DDFE-978DD3354B35}"/>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pic>
        <p:nvPicPr>
          <p:cNvPr id="5" name="Picture 4" descr="A group of people&#10;&#10;Description automatically generated with low confidence">
            <a:extLst>
              <a:ext uri="{FF2B5EF4-FFF2-40B4-BE49-F238E27FC236}">
                <a16:creationId xmlns:a16="http://schemas.microsoft.com/office/drawing/2014/main" id="{8A91A474-7FAC-8B4E-9C4E-28BCBB24B3F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00237" y="1453746"/>
            <a:ext cx="3862015" cy="4581939"/>
          </a:xfrm>
          <a:prstGeom prst="rect">
            <a:avLst/>
          </a:prstGeom>
        </p:spPr>
      </p:pic>
    </p:spTree>
    <p:extLst>
      <p:ext uri="{BB962C8B-B14F-4D97-AF65-F5344CB8AC3E}">
        <p14:creationId xmlns:p14="http://schemas.microsoft.com/office/powerpoint/2010/main" val="34612581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
            <a:extLst>
              <a:ext uri="{FF2B5EF4-FFF2-40B4-BE49-F238E27FC236}">
                <a16:creationId xmlns:a16="http://schemas.microsoft.com/office/drawing/2014/main" id="{6CB8A71D-7588-8847-A4EB-F798FAD0E57F}"/>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3" name="Subtitle 2">
            <a:extLst>
              <a:ext uri="{FF2B5EF4-FFF2-40B4-BE49-F238E27FC236}">
                <a16:creationId xmlns:a16="http://schemas.microsoft.com/office/drawing/2014/main" id="{F3BEE5F0-3FE4-9D4E-B9F6-49B8D80F0CCC}"/>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More information</a:t>
            </a:r>
          </a:p>
        </p:txBody>
      </p:sp>
      <p:sp>
        <p:nvSpPr>
          <p:cNvPr id="7" name="Rectangle 6">
            <a:extLst>
              <a:ext uri="{FF2B5EF4-FFF2-40B4-BE49-F238E27FC236}">
                <a16:creationId xmlns:a16="http://schemas.microsoft.com/office/drawing/2014/main" id="{848014DD-00C9-FD42-BA77-99AAF30D7930}"/>
              </a:ext>
            </a:extLst>
          </p:cNvPr>
          <p:cNvSpPr>
            <a:spLocks noChangeArrowheads="1"/>
          </p:cNvSpPr>
          <p:nvPr/>
        </p:nvSpPr>
        <p:spPr bwMode="auto">
          <a:xfrm>
            <a:off x="5301060" y="1953149"/>
            <a:ext cx="45833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latin typeface="Comic Sans MS" panose="030F0902030302020204" pitchFamily="66" charset="0"/>
                <a:hlinkClick r:id="rId3"/>
              </a:rPr>
              <a:t>https://www.spacekids.co.uk/spacefood/</a:t>
            </a:r>
            <a:endParaRPr lang="en-GB" altLang="en-US" dirty="0">
              <a:latin typeface="Comic Sans MS" panose="030F0902030302020204" pitchFamily="66" charset="0"/>
            </a:endParaRPr>
          </a:p>
        </p:txBody>
      </p:sp>
      <p:sp>
        <p:nvSpPr>
          <p:cNvPr id="9" name="Rectangle 8">
            <a:extLst>
              <a:ext uri="{FF2B5EF4-FFF2-40B4-BE49-F238E27FC236}">
                <a16:creationId xmlns:a16="http://schemas.microsoft.com/office/drawing/2014/main" id="{F7D9C547-8E6E-A349-AA11-94CAC7F29BD8}"/>
              </a:ext>
            </a:extLst>
          </p:cNvPr>
          <p:cNvSpPr>
            <a:spLocks noChangeArrowheads="1"/>
          </p:cNvSpPr>
          <p:nvPr/>
        </p:nvSpPr>
        <p:spPr bwMode="auto">
          <a:xfrm>
            <a:off x="5301509" y="4379404"/>
            <a:ext cx="582082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latin typeface="Comic Sans MS" panose="030F0902030302020204" pitchFamily="66" charset="0"/>
                <a:hlinkClick r:id="rId4"/>
              </a:rPr>
              <a:t>https://spaceplace.nasa.gov/all-about-the-moon/en/</a:t>
            </a:r>
            <a:endParaRPr lang="en-GB" altLang="en-US" dirty="0">
              <a:latin typeface="Comic Sans MS" panose="030F0902030302020204" pitchFamily="66" charset="0"/>
            </a:endParaRPr>
          </a:p>
        </p:txBody>
      </p:sp>
      <p:sp>
        <p:nvSpPr>
          <p:cNvPr id="10" name="Text Box 7">
            <a:extLst>
              <a:ext uri="{FF2B5EF4-FFF2-40B4-BE49-F238E27FC236}">
                <a16:creationId xmlns:a16="http://schemas.microsoft.com/office/drawing/2014/main" id="{41B6C634-8FC9-4B4A-A20E-79CB67673656}"/>
              </a:ext>
            </a:extLst>
          </p:cNvPr>
          <p:cNvSpPr txBox="1">
            <a:spLocks noChangeArrowheads="1"/>
          </p:cNvSpPr>
          <p:nvPr/>
        </p:nvSpPr>
        <p:spPr bwMode="auto">
          <a:xfrm>
            <a:off x="5301060" y="1606592"/>
            <a:ext cx="43891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What did astronauts eat in space?</a:t>
            </a:r>
          </a:p>
        </p:txBody>
      </p:sp>
      <p:sp>
        <p:nvSpPr>
          <p:cNvPr id="11" name="Text Box 10">
            <a:extLst>
              <a:ext uri="{FF2B5EF4-FFF2-40B4-BE49-F238E27FC236}">
                <a16:creationId xmlns:a16="http://schemas.microsoft.com/office/drawing/2014/main" id="{556DFCDF-579B-4848-B871-D8FEA7CD7754}"/>
              </a:ext>
            </a:extLst>
          </p:cNvPr>
          <p:cNvSpPr txBox="1">
            <a:spLocks noChangeArrowheads="1"/>
          </p:cNvSpPr>
          <p:nvPr/>
        </p:nvSpPr>
        <p:spPr bwMode="auto">
          <a:xfrm>
            <a:off x="5301060" y="2972135"/>
            <a:ext cx="46815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3E3F41"/>
                </a:solidFill>
                <a:latin typeface="Comic Sans MS" panose="030F0702030302020204" pitchFamily="66" charset="0"/>
              </a:rPr>
              <a:t>Why does the moon have craters?</a:t>
            </a:r>
          </a:p>
        </p:txBody>
      </p:sp>
      <p:sp>
        <p:nvSpPr>
          <p:cNvPr id="12" name="Text Box 11">
            <a:extLst>
              <a:ext uri="{FF2B5EF4-FFF2-40B4-BE49-F238E27FC236}">
                <a16:creationId xmlns:a16="http://schemas.microsoft.com/office/drawing/2014/main" id="{E08D143C-D9FE-EB45-8504-7F457BDE1F5B}"/>
              </a:ext>
            </a:extLst>
          </p:cNvPr>
          <p:cNvSpPr txBox="1">
            <a:spLocks noChangeArrowheads="1"/>
          </p:cNvSpPr>
          <p:nvPr/>
        </p:nvSpPr>
        <p:spPr bwMode="auto">
          <a:xfrm>
            <a:off x="5301060" y="4032848"/>
            <a:ext cx="3585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How far away is the moon?</a:t>
            </a:r>
          </a:p>
        </p:txBody>
      </p:sp>
      <p:sp>
        <p:nvSpPr>
          <p:cNvPr id="13" name="Text Box 12">
            <a:extLst>
              <a:ext uri="{FF2B5EF4-FFF2-40B4-BE49-F238E27FC236}">
                <a16:creationId xmlns:a16="http://schemas.microsoft.com/office/drawing/2014/main" id="{12F25EA8-3CE8-C540-AC83-B15E6C511691}"/>
              </a:ext>
            </a:extLst>
          </p:cNvPr>
          <p:cNvSpPr txBox="1">
            <a:spLocks noChangeArrowheads="1"/>
          </p:cNvSpPr>
          <p:nvPr/>
        </p:nvSpPr>
        <p:spPr bwMode="auto">
          <a:xfrm>
            <a:off x="5301060" y="5399303"/>
            <a:ext cx="55279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What are the different types of full moon?</a:t>
            </a:r>
          </a:p>
        </p:txBody>
      </p:sp>
      <p:sp>
        <p:nvSpPr>
          <p:cNvPr id="14" name="Text Box 6">
            <a:extLst>
              <a:ext uri="{FF2B5EF4-FFF2-40B4-BE49-F238E27FC236}">
                <a16:creationId xmlns:a16="http://schemas.microsoft.com/office/drawing/2014/main" id="{1494BE96-A2A5-2C42-83C9-C37310961C4B}"/>
              </a:ext>
            </a:extLst>
          </p:cNvPr>
          <p:cNvSpPr txBox="1">
            <a:spLocks noChangeArrowheads="1"/>
          </p:cNvSpPr>
          <p:nvPr/>
        </p:nvSpPr>
        <p:spPr bwMode="auto">
          <a:xfrm>
            <a:off x="987221" y="1382013"/>
            <a:ext cx="3484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dirty="0">
                <a:solidFill>
                  <a:srgbClr val="3E3F41"/>
                </a:solidFill>
                <a:latin typeface="Comic Sans MS" panose="030F0702030302020204" pitchFamily="66" charset="0"/>
              </a:rPr>
              <a:t>Find out more about …</a:t>
            </a:r>
          </a:p>
        </p:txBody>
      </p:sp>
      <p:pic>
        <p:nvPicPr>
          <p:cNvPr id="15" name="Picture 14">
            <a:extLst>
              <a:ext uri="{FF2B5EF4-FFF2-40B4-BE49-F238E27FC236}">
                <a16:creationId xmlns:a16="http://schemas.microsoft.com/office/drawing/2014/main" id="{54875421-54A6-5E4B-A35C-52465D117EF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867475" y="3899725"/>
            <a:ext cx="1239399" cy="962073"/>
          </a:xfrm>
          <a:prstGeom prst="rect">
            <a:avLst/>
          </a:prstGeom>
        </p:spPr>
      </p:pic>
      <p:pic>
        <p:nvPicPr>
          <p:cNvPr id="17" name="Picture 16">
            <a:extLst>
              <a:ext uri="{FF2B5EF4-FFF2-40B4-BE49-F238E27FC236}">
                <a16:creationId xmlns:a16="http://schemas.microsoft.com/office/drawing/2014/main" id="{2F65E2B3-8FCF-8F4A-9245-534CDA5D524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851722" y="5102933"/>
            <a:ext cx="1239398" cy="962073"/>
          </a:xfrm>
          <a:prstGeom prst="rect">
            <a:avLst/>
          </a:prstGeom>
        </p:spPr>
      </p:pic>
      <p:pic>
        <p:nvPicPr>
          <p:cNvPr id="3" name="Picture 2" descr="A picture containing nature, outdoor, rock, crater&#10;&#10;Description automatically generated">
            <a:extLst>
              <a:ext uri="{FF2B5EF4-FFF2-40B4-BE49-F238E27FC236}">
                <a16:creationId xmlns:a16="http://schemas.microsoft.com/office/drawing/2014/main" id="{1D993EB4-3504-244A-9FFC-3EE54F7CCFB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867475" y="2687171"/>
            <a:ext cx="1231180" cy="974778"/>
          </a:xfrm>
          <a:prstGeom prst="rect">
            <a:avLst/>
          </a:prstGeom>
        </p:spPr>
      </p:pic>
      <p:grpSp>
        <p:nvGrpSpPr>
          <p:cNvPr id="6" name="Group 5">
            <a:extLst>
              <a:ext uri="{FF2B5EF4-FFF2-40B4-BE49-F238E27FC236}">
                <a16:creationId xmlns:a16="http://schemas.microsoft.com/office/drawing/2014/main" id="{504087C2-B7FE-1645-9F7C-D1DED3FA51E1}"/>
              </a:ext>
            </a:extLst>
          </p:cNvPr>
          <p:cNvGrpSpPr/>
          <p:nvPr/>
        </p:nvGrpSpPr>
        <p:grpSpPr>
          <a:xfrm>
            <a:off x="3869692" y="1485731"/>
            <a:ext cx="1221429" cy="974778"/>
            <a:chOff x="761993" y="2366868"/>
            <a:chExt cx="1994082" cy="1591404"/>
          </a:xfrm>
        </p:grpSpPr>
        <p:pic>
          <p:nvPicPr>
            <p:cNvPr id="18" name="Picture 17">
              <a:extLst>
                <a:ext uri="{FF2B5EF4-FFF2-40B4-BE49-F238E27FC236}">
                  <a16:creationId xmlns:a16="http://schemas.microsoft.com/office/drawing/2014/main" id="{C388C8C3-122E-9D43-A91D-EA5DC711513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1242029">
              <a:off x="1252414" y="2459823"/>
              <a:ext cx="1062261" cy="1439193"/>
            </a:xfrm>
            <a:prstGeom prst="rect">
              <a:avLst/>
            </a:prstGeom>
          </p:spPr>
        </p:pic>
        <p:sp>
          <p:nvSpPr>
            <p:cNvPr id="5" name="Rectangle 4">
              <a:extLst>
                <a:ext uri="{FF2B5EF4-FFF2-40B4-BE49-F238E27FC236}">
                  <a16:creationId xmlns:a16="http://schemas.microsoft.com/office/drawing/2014/main" id="{9356DE09-87AA-7E4C-8B40-9FD9935052F9}"/>
                </a:ext>
              </a:extLst>
            </p:cNvPr>
            <p:cNvSpPr/>
            <p:nvPr/>
          </p:nvSpPr>
          <p:spPr>
            <a:xfrm>
              <a:off x="761993" y="2366868"/>
              <a:ext cx="1994082" cy="159140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A95AE798-5C32-891B-2377-F57BEBE21AC5}"/>
              </a:ext>
            </a:extLst>
          </p:cNvPr>
          <p:cNvSpPr txBox="1"/>
          <p:nvPr/>
        </p:nvSpPr>
        <p:spPr>
          <a:xfrm>
            <a:off x="145295" y="247425"/>
            <a:ext cx="2687357" cy="369332"/>
          </a:xfrm>
          <a:prstGeom prst="rect">
            <a:avLst/>
          </a:prstGeom>
          <a:noFill/>
        </p:spPr>
        <p:txBody>
          <a:bodyPr wrap="square">
            <a:spAutoFit/>
          </a:bodyPr>
          <a:lstStyle/>
          <a:p>
            <a:pPr algn="ctr"/>
            <a:r>
              <a:rPr lang="en-GB" altLang="en-US" b="1" dirty="0">
                <a:solidFill>
                  <a:schemeClr val="bg1"/>
                </a:solidFill>
                <a:latin typeface="Comic Sans MS" panose="030F0902030302020204" pitchFamily="66" charset="0"/>
              </a:rPr>
              <a:t>Re</a:t>
            </a:r>
            <a:r>
              <a:rPr lang="en-GB" altLang="en-US" sz="1800" b="1" dirty="0">
                <a:solidFill>
                  <a:schemeClr val="bg1"/>
                </a:solidFill>
                <a:latin typeface="Comic Sans MS" panose="030F0902030302020204" pitchFamily="66" charset="0"/>
              </a:rPr>
              <a:t>ading as a reader</a:t>
            </a:r>
          </a:p>
        </p:txBody>
      </p:sp>
    </p:spTree>
    <p:extLst>
      <p:ext uri="{BB962C8B-B14F-4D97-AF65-F5344CB8AC3E}">
        <p14:creationId xmlns:p14="http://schemas.microsoft.com/office/powerpoint/2010/main" val="33090015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ubtitle 2">
            <a:extLst>
              <a:ext uri="{FF2B5EF4-FFF2-40B4-BE49-F238E27FC236}">
                <a16:creationId xmlns:a16="http://schemas.microsoft.com/office/drawing/2014/main" id="{6308B21B-EBDC-8E40-8D80-89B2A2FF025C}"/>
              </a:ext>
            </a:extLst>
          </p:cNvPr>
          <p:cNvSpPr txBox="1">
            <a:spLocks/>
          </p:cNvSpPr>
          <p:nvPr/>
        </p:nvSpPr>
        <p:spPr>
          <a:xfrm>
            <a:off x="0" y="654977"/>
            <a:ext cx="12192000" cy="46131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Phase 1b</a:t>
            </a:r>
            <a:endParaRPr lang="en-US" sz="2500" b="1" dirty="0">
              <a:solidFill>
                <a:srgbClr val="0070C0"/>
              </a:solidFill>
              <a:latin typeface="Comic Sans MS" panose="030F0902030302020204" pitchFamily="66" charset="0"/>
              <a:cs typeface="Arial" panose="020B0604020202020204" pitchFamily="34" charset="0"/>
            </a:endParaRPr>
          </a:p>
        </p:txBody>
      </p:sp>
      <p:sp>
        <p:nvSpPr>
          <p:cNvPr id="49" name="Subtitle 2">
            <a:extLst>
              <a:ext uri="{FF2B5EF4-FFF2-40B4-BE49-F238E27FC236}">
                <a16:creationId xmlns:a16="http://schemas.microsoft.com/office/drawing/2014/main" id="{D8DB11F8-6954-654E-8C54-3AAA48AC0DB4}"/>
              </a:ext>
            </a:extLst>
          </p:cNvPr>
          <p:cNvSpPr txBox="1">
            <a:spLocks/>
          </p:cNvSpPr>
          <p:nvPr/>
        </p:nvSpPr>
        <p:spPr>
          <a:xfrm>
            <a:off x="0" y="111629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solidFill>
                  <a:srgbClr val="0070C0"/>
                </a:solidFill>
                <a:latin typeface="Comic Sans MS" panose="030F0902030302020204" pitchFamily="66" charset="0"/>
              </a:rPr>
              <a:t>Reading with a writer’s eye: How has the writer done it? What techniques can I learn and apply?</a:t>
            </a:r>
          </a:p>
        </p:txBody>
      </p:sp>
      <p:sp>
        <p:nvSpPr>
          <p:cNvPr id="12" name="Text Box 5">
            <a:extLst>
              <a:ext uri="{FF2B5EF4-FFF2-40B4-BE49-F238E27FC236}">
                <a16:creationId xmlns:a16="http://schemas.microsoft.com/office/drawing/2014/main" id="{685A6497-8FF5-824F-BBB3-B3D7503DCE24}"/>
              </a:ext>
            </a:extLst>
          </p:cNvPr>
          <p:cNvSpPr txBox="1">
            <a:spLocks noChangeArrowheads="1"/>
          </p:cNvSpPr>
          <p:nvPr/>
        </p:nvSpPr>
        <p:spPr bwMode="auto">
          <a:xfrm>
            <a:off x="1261161" y="4724415"/>
            <a:ext cx="2313920" cy="1306277"/>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E3F41"/>
                </a:solidFill>
              </a:rPr>
              <a:t>Can you find some facts to share with</a:t>
            </a:r>
            <a:br>
              <a:rPr lang="en-GB" altLang="en-US" sz="1600" dirty="0">
                <a:solidFill>
                  <a:srgbClr val="3E3F41"/>
                </a:solidFill>
              </a:rPr>
            </a:br>
            <a:r>
              <a:rPr lang="en-GB" altLang="en-US" sz="1600" dirty="0">
                <a:solidFill>
                  <a:srgbClr val="3E3F41"/>
                </a:solidFill>
              </a:rPr>
              <a:t>a friend?</a:t>
            </a:r>
          </a:p>
        </p:txBody>
      </p:sp>
      <p:sp>
        <p:nvSpPr>
          <p:cNvPr id="13" name="Text Box 7">
            <a:extLst>
              <a:ext uri="{FF2B5EF4-FFF2-40B4-BE49-F238E27FC236}">
                <a16:creationId xmlns:a16="http://schemas.microsoft.com/office/drawing/2014/main" id="{916C6EB0-DCF9-6449-A9C0-51E117893E5F}"/>
              </a:ext>
            </a:extLst>
          </p:cNvPr>
          <p:cNvSpPr txBox="1">
            <a:spLocks noChangeArrowheads="1"/>
          </p:cNvSpPr>
          <p:nvPr/>
        </p:nvSpPr>
        <p:spPr bwMode="auto">
          <a:xfrm>
            <a:off x="1261116" y="1696797"/>
            <a:ext cx="2313964" cy="1083155"/>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E3F41"/>
                </a:solidFill>
              </a:rPr>
              <a:t>How has the writer organised the writing?</a:t>
            </a:r>
          </a:p>
        </p:txBody>
      </p:sp>
      <p:sp>
        <p:nvSpPr>
          <p:cNvPr id="14" name="Text Box 8">
            <a:extLst>
              <a:ext uri="{FF2B5EF4-FFF2-40B4-BE49-F238E27FC236}">
                <a16:creationId xmlns:a16="http://schemas.microsoft.com/office/drawing/2014/main" id="{5A95FC1F-428F-1D4F-BA31-5CDFB136E800}"/>
              </a:ext>
            </a:extLst>
          </p:cNvPr>
          <p:cNvSpPr txBox="1">
            <a:spLocks noChangeArrowheads="1"/>
          </p:cNvSpPr>
          <p:nvPr/>
        </p:nvSpPr>
        <p:spPr bwMode="auto">
          <a:xfrm>
            <a:off x="1261117" y="2949778"/>
            <a:ext cx="2313963" cy="1604811"/>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ct val="50000"/>
              </a:spcBef>
              <a:buFontTx/>
              <a:buNone/>
            </a:pPr>
            <a:r>
              <a:rPr lang="en-GB" altLang="en-US" sz="1600" dirty="0">
                <a:solidFill>
                  <a:srgbClr val="3E3F41"/>
                </a:solidFill>
              </a:rPr>
              <a:t>What structure</a:t>
            </a:r>
            <a:br>
              <a:rPr lang="en-GB" altLang="en-US" sz="1600" dirty="0">
                <a:solidFill>
                  <a:srgbClr val="3E3F41"/>
                </a:solidFill>
              </a:rPr>
            </a:br>
            <a:r>
              <a:rPr lang="en-GB" altLang="en-US" sz="1600" dirty="0">
                <a:solidFill>
                  <a:srgbClr val="3E3F41"/>
                </a:solidFill>
              </a:rPr>
              <a:t>has been used?</a:t>
            </a:r>
          </a:p>
          <a:p>
            <a:pPr algn="ctr" eaLnBrk="1" hangingPunct="1">
              <a:spcBef>
                <a:spcPct val="50000"/>
              </a:spcBef>
              <a:buFontTx/>
              <a:buNone/>
            </a:pPr>
            <a:r>
              <a:rPr lang="en-GB" altLang="en-US" sz="1600" dirty="0">
                <a:solidFill>
                  <a:srgbClr val="3E3F41"/>
                </a:solidFill>
              </a:rPr>
              <a:t>How does this help</a:t>
            </a:r>
            <a:br>
              <a:rPr lang="en-GB" altLang="en-US" sz="1600" dirty="0">
                <a:solidFill>
                  <a:srgbClr val="3E3F41"/>
                </a:solidFill>
              </a:rPr>
            </a:br>
            <a:r>
              <a:rPr lang="en-GB" altLang="en-US" sz="1600" dirty="0">
                <a:solidFill>
                  <a:srgbClr val="3E3F41"/>
                </a:solidFill>
              </a:rPr>
              <a:t>us read the text?</a:t>
            </a:r>
          </a:p>
        </p:txBody>
      </p:sp>
      <p:sp>
        <p:nvSpPr>
          <p:cNvPr id="15" name="Text Box 9">
            <a:extLst>
              <a:ext uri="{FF2B5EF4-FFF2-40B4-BE49-F238E27FC236}">
                <a16:creationId xmlns:a16="http://schemas.microsoft.com/office/drawing/2014/main" id="{A38778A4-052C-934A-B83D-71BAD0E7D15C}"/>
              </a:ext>
            </a:extLst>
          </p:cNvPr>
          <p:cNvSpPr txBox="1">
            <a:spLocks noChangeArrowheads="1"/>
          </p:cNvSpPr>
          <p:nvPr/>
        </p:nvSpPr>
        <p:spPr bwMode="auto">
          <a:xfrm>
            <a:off x="8271543" y="4157062"/>
            <a:ext cx="2562546" cy="187363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E3F41"/>
                </a:solidFill>
              </a:rPr>
              <a:t>What words and</a:t>
            </a:r>
            <a:br>
              <a:rPr lang="en-GB" altLang="en-US" sz="1600" dirty="0">
                <a:solidFill>
                  <a:srgbClr val="3E3F41"/>
                </a:solidFill>
              </a:rPr>
            </a:br>
            <a:r>
              <a:rPr lang="en-GB" altLang="en-US" sz="1600" dirty="0">
                <a:solidFill>
                  <a:srgbClr val="3E3F41"/>
                </a:solidFill>
              </a:rPr>
              <a:t>phrases has the</a:t>
            </a:r>
            <a:br>
              <a:rPr lang="en-GB" altLang="en-US" sz="1600" dirty="0">
                <a:solidFill>
                  <a:srgbClr val="3E3F41"/>
                </a:solidFill>
              </a:rPr>
            </a:br>
            <a:r>
              <a:rPr lang="en-GB" altLang="en-US" sz="1600" dirty="0">
                <a:solidFill>
                  <a:srgbClr val="3E3F41"/>
                </a:solidFill>
              </a:rPr>
              <a:t>writer chosen to</a:t>
            </a:r>
            <a:br>
              <a:rPr lang="en-GB" altLang="en-US" sz="1600" dirty="0">
                <a:solidFill>
                  <a:srgbClr val="3E3F41"/>
                </a:solidFill>
              </a:rPr>
            </a:br>
            <a:r>
              <a:rPr lang="en-GB" altLang="en-US" sz="1600" dirty="0">
                <a:solidFill>
                  <a:srgbClr val="3E3F41"/>
                </a:solidFill>
              </a:rPr>
              <a:t>make it clear</a:t>
            </a:r>
            <a:br>
              <a:rPr lang="en-GB" altLang="en-US" sz="1600" dirty="0">
                <a:solidFill>
                  <a:srgbClr val="3E3F41"/>
                </a:solidFill>
              </a:rPr>
            </a:br>
            <a:r>
              <a:rPr lang="en-GB" altLang="en-US" sz="1600" dirty="0">
                <a:solidFill>
                  <a:srgbClr val="3E3F41"/>
                </a:solidFill>
              </a:rPr>
              <a:t>for you?</a:t>
            </a:r>
          </a:p>
        </p:txBody>
      </p:sp>
      <p:sp>
        <p:nvSpPr>
          <p:cNvPr id="16" name="Text Box 6">
            <a:extLst>
              <a:ext uri="{FF2B5EF4-FFF2-40B4-BE49-F238E27FC236}">
                <a16:creationId xmlns:a16="http://schemas.microsoft.com/office/drawing/2014/main" id="{B785A717-6075-3544-BC8F-7C638339329E}"/>
              </a:ext>
            </a:extLst>
          </p:cNvPr>
          <p:cNvSpPr txBox="1">
            <a:spLocks noChangeArrowheads="1"/>
          </p:cNvSpPr>
          <p:nvPr/>
        </p:nvSpPr>
        <p:spPr bwMode="auto">
          <a:xfrm>
            <a:off x="8271543" y="1696577"/>
            <a:ext cx="2562546" cy="1543660"/>
          </a:xfrm>
          <a:prstGeom prst="rect">
            <a:avLst/>
          </a:prstGeom>
          <a:noFill/>
          <a:ln w="38100">
            <a:solidFill>
              <a:srgbClr val="0070C0"/>
            </a:solidFill>
            <a:miter lim="800000"/>
            <a:headEnd/>
            <a:tailEnd/>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600" dirty="0">
                <a:solidFill>
                  <a:srgbClr val="3E3F41"/>
                </a:solidFill>
              </a:rPr>
              <a:t>Can you spot where the present tense has</a:t>
            </a:r>
            <a:br>
              <a:rPr lang="en-GB" altLang="en-US" sz="1600" dirty="0">
                <a:solidFill>
                  <a:srgbClr val="3E3F41"/>
                </a:solidFill>
              </a:rPr>
            </a:br>
            <a:r>
              <a:rPr lang="en-GB" altLang="en-US" sz="1600" dirty="0">
                <a:solidFill>
                  <a:srgbClr val="3E3F41"/>
                </a:solidFill>
              </a:rPr>
              <a:t>been used?</a:t>
            </a:r>
          </a:p>
        </p:txBody>
      </p:sp>
      <p:sp>
        <p:nvSpPr>
          <p:cNvPr id="17" name="Oval 4">
            <a:hlinkClick r:id="rId3" action="ppaction://hlinkfile"/>
            <a:extLst>
              <a:ext uri="{FF2B5EF4-FFF2-40B4-BE49-F238E27FC236}">
                <a16:creationId xmlns:a16="http://schemas.microsoft.com/office/drawing/2014/main" id="{4141D6EF-A8F4-0B40-8078-B10BF091660B}"/>
              </a:ext>
            </a:extLst>
          </p:cNvPr>
          <p:cNvSpPr>
            <a:spLocks noChangeArrowheads="1"/>
          </p:cNvSpPr>
          <p:nvPr/>
        </p:nvSpPr>
        <p:spPr bwMode="auto">
          <a:xfrm>
            <a:off x="4337700" y="1829864"/>
            <a:ext cx="3171222" cy="2581524"/>
          </a:xfrm>
          <a:prstGeom prst="ellipse">
            <a:avLst/>
          </a:prstGeom>
          <a:solidFill>
            <a:srgbClr val="0070C0"/>
          </a:solidFill>
          <a:ln/>
          <a:effectLst/>
        </p:spPr>
        <p:txBody>
          <a:bodyPr anchor="ctr" anchorCtr="0">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buFontTx/>
              <a:buNone/>
            </a:pPr>
            <a:r>
              <a:rPr lang="en-GB" altLang="en-US" sz="2800" b="1" dirty="0">
                <a:solidFill>
                  <a:schemeClr val="bg1"/>
                </a:solidFill>
              </a:rPr>
              <a:t>Phase 1b</a:t>
            </a:r>
          </a:p>
          <a:p>
            <a:pPr algn="ctr" eaLnBrk="1" hangingPunct="1">
              <a:buFontTx/>
              <a:buNone/>
            </a:pPr>
            <a:r>
              <a:rPr lang="en-GB" altLang="en-US" sz="2000" dirty="0">
                <a:solidFill>
                  <a:schemeClr val="bg1"/>
                </a:solidFill>
              </a:rPr>
              <a:t>Book Talk</a:t>
            </a:r>
          </a:p>
          <a:p>
            <a:pPr algn="ctr" eaLnBrk="1" hangingPunct="1">
              <a:buFontTx/>
              <a:buNone/>
            </a:pPr>
            <a:r>
              <a:rPr lang="en-GB" altLang="en-US" sz="2000" dirty="0">
                <a:solidFill>
                  <a:schemeClr val="bg1"/>
                </a:solidFill>
              </a:rPr>
              <a:t>Reading as</a:t>
            </a:r>
            <a:br>
              <a:rPr lang="en-GB" altLang="en-US" sz="2000" dirty="0">
                <a:solidFill>
                  <a:schemeClr val="bg1"/>
                </a:solidFill>
              </a:rPr>
            </a:br>
            <a:r>
              <a:rPr lang="en-GB" altLang="en-US" sz="2000" dirty="0">
                <a:solidFill>
                  <a:schemeClr val="bg1"/>
                </a:solidFill>
              </a:rPr>
              <a:t>a writer</a:t>
            </a:r>
          </a:p>
        </p:txBody>
      </p:sp>
    </p:spTree>
    <p:extLst>
      <p:ext uri="{BB962C8B-B14F-4D97-AF65-F5344CB8AC3E}">
        <p14:creationId xmlns:p14="http://schemas.microsoft.com/office/powerpoint/2010/main" val="2245225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the moon&#10;&#10;Description automatically generated with medium confidence">
            <a:extLst>
              <a:ext uri="{FF2B5EF4-FFF2-40B4-BE49-F238E27FC236}">
                <a16:creationId xmlns:a16="http://schemas.microsoft.com/office/drawing/2014/main" id="{0BF79CCC-55B6-5D4A-8267-5009BD3F16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55932" y="1635692"/>
            <a:ext cx="3981281" cy="3897758"/>
          </a:xfrm>
          <a:prstGeom prst="rect">
            <a:avLst/>
          </a:prstGeom>
        </p:spPr>
      </p:pic>
      <p:grpSp>
        <p:nvGrpSpPr>
          <p:cNvPr id="2" name="Group 1">
            <a:extLst>
              <a:ext uri="{FF2B5EF4-FFF2-40B4-BE49-F238E27FC236}">
                <a16:creationId xmlns:a16="http://schemas.microsoft.com/office/drawing/2014/main" id="{2D3BF81E-EC5C-4A46-B423-7D8FAC45B34C}"/>
              </a:ext>
            </a:extLst>
          </p:cNvPr>
          <p:cNvGrpSpPr/>
          <p:nvPr/>
        </p:nvGrpSpPr>
        <p:grpSpPr>
          <a:xfrm>
            <a:off x="4264639" y="2848982"/>
            <a:ext cx="3619179" cy="1477328"/>
            <a:chOff x="4264639" y="2848982"/>
            <a:chExt cx="3619179" cy="1477328"/>
          </a:xfrm>
        </p:grpSpPr>
        <p:sp>
          <p:nvSpPr>
            <p:cNvPr id="37" name="Text Box 14">
              <a:extLst>
                <a:ext uri="{FF2B5EF4-FFF2-40B4-BE49-F238E27FC236}">
                  <a16:creationId xmlns:a16="http://schemas.microsoft.com/office/drawing/2014/main" id="{9D21A634-BC6C-D149-BFCF-375971434E07}"/>
                </a:ext>
              </a:extLst>
            </p:cNvPr>
            <p:cNvSpPr txBox="1">
              <a:spLocks noChangeArrowheads="1"/>
            </p:cNvSpPr>
            <p:nvPr/>
          </p:nvSpPr>
          <p:spPr bwMode="auto">
            <a:xfrm>
              <a:off x="4264639" y="2848982"/>
              <a:ext cx="3619179"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3000" dirty="0">
                  <a:ln w="57150">
                    <a:solidFill>
                      <a:schemeClr val="bg1"/>
                    </a:solidFill>
                  </a:ln>
                  <a:solidFill>
                    <a:schemeClr val="bg1"/>
                  </a:solidFill>
                  <a:latin typeface="Comic Sans MS" panose="030F0702030302020204" pitchFamily="66" charset="0"/>
                </a:rPr>
                <a:t>Can you spot</a:t>
              </a:r>
              <a:br>
                <a:rPr lang="en-GB" altLang="en-US" sz="3000" dirty="0">
                  <a:ln w="57150">
                    <a:solidFill>
                      <a:schemeClr val="bg1"/>
                    </a:solidFill>
                  </a:ln>
                  <a:solidFill>
                    <a:schemeClr val="bg1"/>
                  </a:solidFill>
                  <a:latin typeface="Comic Sans MS" panose="030F0702030302020204" pitchFamily="66" charset="0"/>
                </a:rPr>
              </a:br>
              <a:r>
                <a:rPr lang="en-GB" altLang="en-US" sz="3000" dirty="0">
                  <a:ln w="57150">
                    <a:solidFill>
                      <a:schemeClr val="bg1"/>
                    </a:solidFill>
                  </a:ln>
                  <a:solidFill>
                    <a:schemeClr val="bg1"/>
                  </a:solidFill>
                  <a:latin typeface="Comic Sans MS" panose="030F0702030302020204" pitchFamily="66" charset="0"/>
                </a:rPr>
                <a:t>which sentences</a:t>
              </a:r>
              <a:br>
                <a:rPr lang="en-GB" altLang="en-US" sz="3000" dirty="0">
                  <a:ln w="57150">
                    <a:solidFill>
                      <a:schemeClr val="bg1"/>
                    </a:solidFill>
                  </a:ln>
                  <a:solidFill>
                    <a:schemeClr val="bg1"/>
                  </a:solidFill>
                  <a:latin typeface="Comic Sans MS" panose="030F0702030302020204" pitchFamily="66" charset="0"/>
                </a:rPr>
              </a:br>
              <a:r>
                <a:rPr lang="en-GB" altLang="en-US" sz="3000" dirty="0">
                  <a:ln w="57150">
                    <a:solidFill>
                      <a:schemeClr val="bg1"/>
                    </a:solidFill>
                  </a:ln>
                  <a:solidFill>
                    <a:schemeClr val="bg1"/>
                  </a:solidFill>
                  <a:latin typeface="Comic Sans MS" panose="030F0702030302020204" pitchFamily="66" charset="0"/>
                </a:rPr>
                <a:t>go together?</a:t>
              </a:r>
            </a:p>
          </p:txBody>
        </p:sp>
        <p:sp>
          <p:nvSpPr>
            <p:cNvPr id="23" name="Text Box 14">
              <a:extLst>
                <a:ext uri="{FF2B5EF4-FFF2-40B4-BE49-F238E27FC236}">
                  <a16:creationId xmlns:a16="http://schemas.microsoft.com/office/drawing/2014/main" id="{74A8F3B6-8B0B-5348-86FA-31EF97A0E866}"/>
                </a:ext>
              </a:extLst>
            </p:cNvPr>
            <p:cNvSpPr txBox="1">
              <a:spLocks noChangeArrowheads="1"/>
            </p:cNvSpPr>
            <p:nvPr/>
          </p:nvSpPr>
          <p:spPr bwMode="auto">
            <a:xfrm>
              <a:off x="4264639" y="2848982"/>
              <a:ext cx="3619179"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3000" dirty="0">
                  <a:solidFill>
                    <a:srgbClr val="3E3F41"/>
                  </a:solidFill>
                  <a:latin typeface="Comic Sans MS" panose="030F0702030302020204" pitchFamily="66" charset="0"/>
                </a:rPr>
                <a:t>Can you spot</a:t>
              </a:r>
              <a:br>
                <a:rPr lang="en-GB" altLang="en-US" sz="3000" dirty="0">
                  <a:solidFill>
                    <a:srgbClr val="3E3F41"/>
                  </a:solidFill>
                  <a:latin typeface="Comic Sans MS" panose="030F0702030302020204" pitchFamily="66" charset="0"/>
                </a:rPr>
              </a:br>
              <a:r>
                <a:rPr lang="en-GB" altLang="en-US" sz="3000" dirty="0">
                  <a:solidFill>
                    <a:srgbClr val="3E3F41"/>
                  </a:solidFill>
                  <a:latin typeface="Comic Sans MS" panose="030F0702030302020204" pitchFamily="66" charset="0"/>
                </a:rPr>
                <a:t>which sentences</a:t>
              </a:r>
              <a:br>
                <a:rPr lang="en-GB" altLang="en-US" sz="3000" dirty="0">
                  <a:solidFill>
                    <a:srgbClr val="3E3F41"/>
                  </a:solidFill>
                  <a:latin typeface="Comic Sans MS" panose="030F0702030302020204" pitchFamily="66" charset="0"/>
                </a:rPr>
              </a:br>
              <a:r>
                <a:rPr lang="en-GB" altLang="en-US" sz="3000" dirty="0">
                  <a:solidFill>
                    <a:srgbClr val="3E3F41"/>
                  </a:solidFill>
                  <a:latin typeface="Comic Sans MS" panose="030F0702030302020204" pitchFamily="66" charset="0"/>
                </a:rPr>
                <a:t>go together?</a:t>
              </a:r>
            </a:p>
          </p:txBody>
        </p:sp>
      </p:grpSp>
      <p:sp>
        <p:nvSpPr>
          <p:cNvPr id="6" name="Text Box 14">
            <a:extLst>
              <a:ext uri="{FF2B5EF4-FFF2-40B4-BE49-F238E27FC236}">
                <a16:creationId xmlns:a16="http://schemas.microsoft.com/office/drawing/2014/main" id="{CB33D101-202A-344E-B515-8475C667BBD8}"/>
              </a:ext>
            </a:extLst>
          </p:cNvPr>
          <p:cNvSpPr txBox="1">
            <a:spLocks noChangeArrowheads="1"/>
          </p:cNvSpPr>
          <p:nvPr/>
        </p:nvSpPr>
        <p:spPr bwMode="auto">
          <a:xfrm>
            <a:off x="337581" y="6520936"/>
            <a:ext cx="6392388" cy="200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700" dirty="0">
                <a:solidFill>
                  <a:schemeClr val="bg1"/>
                </a:solidFill>
                <a:latin typeface="Comic Sans MS" panose="030F0702030302020204" pitchFamily="66" charset="0"/>
              </a:rPr>
              <a:t>Moon image by </a:t>
            </a:r>
            <a:r>
              <a:rPr lang="en-GB" altLang="en-US" sz="700" dirty="0" err="1">
                <a:solidFill>
                  <a:schemeClr val="bg1"/>
                </a:solidFill>
                <a:latin typeface="Comic Sans MS" panose="030F0702030302020204" pitchFamily="66" charset="0"/>
              </a:rPr>
              <a:t>Pexels</a:t>
            </a:r>
            <a:r>
              <a:rPr lang="en-GB" altLang="en-US" sz="700" dirty="0">
                <a:solidFill>
                  <a:schemeClr val="bg1"/>
                </a:solidFill>
                <a:latin typeface="Comic Sans MS" panose="030F0702030302020204" pitchFamily="66" charset="0"/>
              </a:rPr>
              <a:t> from </a:t>
            </a:r>
            <a:r>
              <a:rPr lang="en-GB" altLang="en-US" sz="700" dirty="0" err="1">
                <a:solidFill>
                  <a:schemeClr val="bg1"/>
                </a:solidFill>
                <a:latin typeface="Comic Sans MS" panose="030F0702030302020204" pitchFamily="66" charset="0"/>
              </a:rPr>
              <a:t>Pixabay</a:t>
            </a:r>
            <a:r>
              <a:rPr lang="en-GB" altLang="en-US" sz="700" dirty="0">
                <a:solidFill>
                  <a:schemeClr val="bg1"/>
                </a:solidFill>
                <a:latin typeface="Comic Sans MS" panose="030F0702030302020204" pitchFamily="66" charset="0"/>
              </a:rPr>
              <a:t>.</a:t>
            </a:r>
          </a:p>
        </p:txBody>
      </p:sp>
      <p:sp>
        <p:nvSpPr>
          <p:cNvPr id="7" name="Rectangle 1">
            <a:extLst>
              <a:ext uri="{FF2B5EF4-FFF2-40B4-BE49-F238E27FC236}">
                <a16:creationId xmlns:a16="http://schemas.microsoft.com/office/drawing/2014/main" id="{96D49D8F-9879-CB40-AB43-8949C17D126C}"/>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8" name="TextBox 7">
            <a:extLst>
              <a:ext uri="{FF2B5EF4-FFF2-40B4-BE49-F238E27FC236}">
                <a16:creationId xmlns:a16="http://schemas.microsoft.com/office/drawing/2014/main" id="{D64EC751-3322-614A-959E-6B204DF96298}"/>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9" name="Subtitle 2">
            <a:extLst>
              <a:ext uri="{FF2B5EF4-FFF2-40B4-BE49-F238E27FC236}">
                <a16:creationId xmlns:a16="http://schemas.microsoft.com/office/drawing/2014/main" id="{F574BCC5-5D46-F745-BFF9-46D0DC576980}"/>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chemeClr val="bg1"/>
                </a:solidFill>
                <a:latin typeface="Comic Sans MS" panose="030F0902030302020204" pitchFamily="66" charset="0"/>
                <a:ea typeface="Microsoft YaHei" panose="020B0503020204020204" pitchFamily="34" charset="-122"/>
              </a:rPr>
              <a:t>Organise the text</a:t>
            </a:r>
          </a:p>
        </p:txBody>
      </p:sp>
      <p:sp>
        <p:nvSpPr>
          <p:cNvPr id="24" name="AutoShape 3">
            <a:extLst>
              <a:ext uri="{FF2B5EF4-FFF2-40B4-BE49-F238E27FC236}">
                <a16:creationId xmlns:a16="http://schemas.microsoft.com/office/drawing/2014/main" id="{5D895901-67CF-AA44-BA56-E8029C5E9904}"/>
              </a:ext>
            </a:extLst>
          </p:cNvPr>
          <p:cNvSpPr>
            <a:spLocks noChangeArrowheads="1"/>
          </p:cNvSpPr>
          <p:nvPr/>
        </p:nvSpPr>
        <p:spPr bwMode="auto">
          <a:xfrm>
            <a:off x="924003" y="951327"/>
            <a:ext cx="3098346" cy="589170"/>
          </a:xfrm>
          <a:prstGeom prst="wedgeRoundRectCallout">
            <a:avLst>
              <a:gd name="adj1" fmla="val 40250"/>
              <a:gd name="adj2" fmla="val -9648"/>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is over four and</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a half billion years old.</a:t>
            </a:r>
          </a:p>
        </p:txBody>
      </p:sp>
      <p:sp>
        <p:nvSpPr>
          <p:cNvPr id="25" name="AutoShape 4">
            <a:extLst>
              <a:ext uri="{FF2B5EF4-FFF2-40B4-BE49-F238E27FC236}">
                <a16:creationId xmlns:a16="http://schemas.microsoft.com/office/drawing/2014/main" id="{22DFF263-9947-7C4D-87B2-D2C894DDC72E}"/>
              </a:ext>
            </a:extLst>
          </p:cNvPr>
          <p:cNvSpPr>
            <a:spLocks noChangeArrowheads="1"/>
          </p:cNvSpPr>
          <p:nvPr/>
        </p:nvSpPr>
        <p:spPr bwMode="auto">
          <a:xfrm>
            <a:off x="924003" y="1821063"/>
            <a:ext cx="3098346" cy="589170"/>
          </a:xfrm>
          <a:prstGeom prst="wedgeRoundRectCallout">
            <a:avLst>
              <a:gd name="adj1" fmla="val -11417"/>
              <a:gd name="adj2" fmla="val 2630"/>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is a </a:t>
            </a:r>
            <a:r>
              <a:rPr lang="en-GB" altLang="en-US" sz="1500" b="1" dirty="0">
                <a:solidFill>
                  <a:srgbClr val="3E3F41"/>
                </a:solidFill>
                <a:latin typeface="Comic Sans MS" panose="030F0702030302020204" pitchFamily="66" charset="0"/>
              </a:rPr>
              <a:t>quarter</a:t>
            </a:r>
            <a:r>
              <a:rPr lang="en-GB" altLang="en-US" sz="1500" dirty="0">
                <a:solidFill>
                  <a:srgbClr val="3E3F41"/>
                </a:solidFill>
                <a:latin typeface="Comic Sans MS" panose="030F0702030302020204" pitchFamily="66" charset="0"/>
              </a:rPr>
              <a:t> the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size of the earth.</a:t>
            </a:r>
          </a:p>
        </p:txBody>
      </p:sp>
      <p:sp>
        <p:nvSpPr>
          <p:cNvPr id="26" name="AutoShape 5">
            <a:extLst>
              <a:ext uri="{FF2B5EF4-FFF2-40B4-BE49-F238E27FC236}">
                <a16:creationId xmlns:a16="http://schemas.microsoft.com/office/drawing/2014/main" id="{FF4F8F63-81BA-BF4C-8F14-A615D895F4A3}"/>
              </a:ext>
            </a:extLst>
          </p:cNvPr>
          <p:cNvSpPr>
            <a:spLocks noChangeArrowheads="1"/>
          </p:cNvSpPr>
          <p:nvPr/>
        </p:nvSpPr>
        <p:spPr bwMode="auto">
          <a:xfrm>
            <a:off x="924004" y="4430271"/>
            <a:ext cx="3106360" cy="857914"/>
          </a:xfrm>
          <a:prstGeom prst="wedgeRoundRectCallout">
            <a:avLst>
              <a:gd name="adj1" fmla="val -14764"/>
              <a:gd name="adj2" fmla="val 35542"/>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does not shine with its own light. It </a:t>
            </a:r>
            <a:r>
              <a:rPr lang="en-GB" altLang="en-US" sz="1500" b="1" dirty="0">
                <a:solidFill>
                  <a:srgbClr val="3E3F41"/>
                </a:solidFill>
                <a:latin typeface="Comic Sans MS" panose="030F0702030302020204" pitchFamily="66" charset="0"/>
              </a:rPr>
              <a:t>reflects</a:t>
            </a:r>
            <a:br>
              <a:rPr lang="en-GB" altLang="en-US" sz="1500" b="1"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light coming from the sun. </a:t>
            </a:r>
          </a:p>
        </p:txBody>
      </p:sp>
      <p:sp>
        <p:nvSpPr>
          <p:cNvPr id="27" name="AutoShape 6">
            <a:extLst>
              <a:ext uri="{FF2B5EF4-FFF2-40B4-BE49-F238E27FC236}">
                <a16:creationId xmlns:a16="http://schemas.microsoft.com/office/drawing/2014/main" id="{9B13EA0D-AEE0-A245-BED6-432F3B7B3290}"/>
              </a:ext>
            </a:extLst>
          </p:cNvPr>
          <p:cNvSpPr>
            <a:spLocks noChangeArrowheads="1"/>
          </p:cNvSpPr>
          <p:nvPr/>
        </p:nvSpPr>
        <p:spPr bwMode="auto">
          <a:xfrm>
            <a:off x="924003" y="5568753"/>
            <a:ext cx="3098346" cy="589170"/>
          </a:xfrm>
          <a:prstGeom prst="wedgeRoundRectCallout">
            <a:avLst>
              <a:gd name="adj1" fmla="val -16417"/>
              <a:gd name="adj2" fmla="val 34208"/>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is the earth’s</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only natural</a:t>
            </a:r>
            <a:r>
              <a:rPr lang="en-GB" altLang="en-US" sz="1500" b="1" dirty="0">
                <a:solidFill>
                  <a:srgbClr val="3E3F41"/>
                </a:solidFill>
                <a:latin typeface="Comic Sans MS" panose="030F0702030302020204" pitchFamily="66" charset="0"/>
              </a:rPr>
              <a:t> satellite.</a:t>
            </a:r>
          </a:p>
        </p:txBody>
      </p:sp>
      <p:sp>
        <p:nvSpPr>
          <p:cNvPr id="28" name="AutoShape 7">
            <a:extLst>
              <a:ext uri="{FF2B5EF4-FFF2-40B4-BE49-F238E27FC236}">
                <a16:creationId xmlns:a16="http://schemas.microsoft.com/office/drawing/2014/main" id="{BB19FC9C-0300-2841-9BC0-8EBD1264D74D}"/>
              </a:ext>
            </a:extLst>
          </p:cNvPr>
          <p:cNvSpPr>
            <a:spLocks noChangeArrowheads="1"/>
          </p:cNvSpPr>
          <p:nvPr/>
        </p:nvSpPr>
        <p:spPr bwMode="auto">
          <a:xfrm>
            <a:off x="8037213" y="951327"/>
            <a:ext cx="3245608" cy="589168"/>
          </a:xfrm>
          <a:prstGeom prst="wedgeRoundRectCallout">
            <a:avLst>
              <a:gd name="adj1" fmla="val 18083"/>
              <a:gd name="adj2" fmla="val 25440"/>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It takes about 27 days for the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moon to </a:t>
            </a:r>
            <a:r>
              <a:rPr lang="en-GB" altLang="en-US" sz="1500" b="1" dirty="0">
                <a:solidFill>
                  <a:srgbClr val="3E3F41"/>
                </a:solidFill>
                <a:latin typeface="Comic Sans MS" panose="030F0702030302020204" pitchFamily="66" charset="0"/>
              </a:rPr>
              <a:t>orbit</a:t>
            </a:r>
            <a:r>
              <a:rPr lang="en-GB" altLang="en-US" sz="1500" dirty="0">
                <a:solidFill>
                  <a:srgbClr val="3E3F41"/>
                </a:solidFill>
                <a:latin typeface="Comic Sans MS" panose="030F0702030302020204" pitchFamily="66" charset="0"/>
              </a:rPr>
              <a:t> the earth.</a:t>
            </a:r>
          </a:p>
        </p:txBody>
      </p:sp>
      <p:sp>
        <p:nvSpPr>
          <p:cNvPr id="29" name="AutoShape 8">
            <a:extLst>
              <a:ext uri="{FF2B5EF4-FFF2-40B4-BE49-F238E27FC236}">
                <a16:creationId xmlns:a16="http://schemas.microsoft.com/office/drawing/2014/main" id="{9DC164AF-9A2A-1746-B49C-3D16363EA8F2}"/>
              </a:ext>
            </a:extLst>
          </p:cNvPr>
          <p:cNvSpPr>
            <a:spLocks noChangeArrowheads="1"/>
          </p:cNvSpPr>
          <p:nvPr/>
        </p:nvSpPr>
        <p:spPr bwMode="auto">
          <a:xfrm>
            <a:off x="8003638" y="2822082"/>
            <a:ext cx="3274264" cy="715235"/>
          </a:xfrm>
          <a:prstGeom prst="wedgeRoundRectCallout">
            <a:avLst>
              <a:gd name="adj1" fmla="val 9347"/>
              <a:gd name="adj2" fmla="val 21931"/>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There are </a:t>
            </a:r>
            <a:r>
              <a:rPr lang="en-GB" altLang="en-US" sz="1500" b="1" dirty="0">
                <a:solidFill>
                  <a:srgbClr val="3E3F41"/>
                </a:solidFill>
                <a:latin typeface="Comic Sans MS" panose="030F0702030302020204" pitchFamily="66" charset="0"/>
              </a:rPr>
              <a:t>mountains</a:t>
            </a:r>
            <a:r>
              <a:rPr lang="en-GB" altLang="en-US" sz="1500" dirty="0">
                <a:solidFill>
                  <a:srgbClr val="3E3F41"/>
                </a:solidFill>
                <a:latin typeface="Comic Sans MS" panose="030F0702030302020204" pitchFamily="66" charset="0"/>
              </a:rPr>
              <a:t> and </a:t>
            </a:r>
            <a:r>
              <a:rPr lang="en-GB" altLang="en-US" sz="1500" b="1" dirty="0">
                <a:solidFill>
                  <a:srgbClr val="3E3F41"/>
                </a:solidFill>
                <a:latin typeface="Comic Sans MS" panose="030F0702030302020204" pitchFamily="66" charset="0"/>
              </a:rPr>
              <a:t>craters </a:t>
            </a:r>
            <a:r>
              <a:rPr lang="en-GB" altLang="en-US" sz="1500" dirty="0">
                <a:solidFill>
                  <a:srgbClr val="3E3F41"/>
                </a:solidFill>
                <a:latin typeface="Comic Sans MS" panose="030F0702030302020204" pitchFamily="66" charset="0"/>
              </a:rPr>
              <a:t>on the surface of the moon.</a:t>
            </a:r>
          </a:p>
        </p:txBody>
      </p:sp>
      <p:sp>
        <p:nvSpPr>
          <p:cNvPr id="30" name="AutoShape 9">
            <a:extLst>
              <a:ext uri="{FF2B5EF4-FFF2-40B4-BE49-F238E27FC236}">
                <a16:creationId xmlns:a16="http://schemas.microsoft.com/office/drawing/2014/main" id="{4060A35C-69A8-E24B-A5E5-A3A2656B3F92}"/>
              </a:ext>
            </a:extLst>
          </p:cNvPr>
          <p:cNvSpPr>
            <a:spLocks noChangeArrowheads="1"/>
          </p:cNvSpPr>
          <p:nvPr/>
        </p:nvSpPr>
        <p:spPr bwMode="auto">
          <a:xfrm>
            <a:off x="8037159" y="3731966"/>
            <a:ext cx="3245656" cy="589169"/>
          </a:xfrm>
          <a:prstGeom prst="wedgeRoundRectCallout">
            <a:avLst>
              <a:gd name="adj1" fmla="val 35417"/>
              <a:gd name="adj2" fmla="val 7894"/>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It would take about 2 days to</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get to the moon in a rocket.</a:t>
            </a:r>
          </a:p>
        </p:txBody>
      </p:sp>
      <p:sp>
        <p:nvSpPr>
          <p:cNvPr id="31" name="AutoShape 10">
            <a:extLst>
              <a:ext uri="{FF2B5EF4-FFF2-40B4-BE49-F238E27FC236}">
                <a16:creationId xmlns:a16="http://schemas.microsoft.com/office/drawing/2014/main" id="{E4FB1A67-A354-5447-8240-1F13A6D1149D}"/>
              </a:ext>
            </a:extLst>
          </p:cNvPr>
          <p:cNvSpPr>
            <a:spLocks noChangeArrowheads="1"/>
          </p:cNvSpPr>
          <p:nvPr/>
        </p:nvSpPr>
        <p:spPr bwMode="auto">
          <a:xfrm>
            <a:off x="8003934" y="1735144"/>
            <a:ext cx="3273952" cy="892289"/>
          </a:xfrm>
          <a:prstGeom prst="wedgeRoundRectCallout">
            <a:avLst>
              <a:gd name="adj1" fmla="val 15519"/>
              <a:gd name="adj2" fmla="val 28949"/>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moon’s </a:t>
            </a:r>
            <a:r>
              <a:rPr lang="en-GB" altLang="en-US" sz="1500" b="1" dirty="0">
                <a:solidFill>
                  <a:srgbClr val="3E3F41"/>
                </a:solidFill>
                <a:latin typeface="Comic Sans MS" panose="030F0702030302020204" pitchFamily="66" charset="0"/>
              </a:rPr>
              <a:t>phases</a:t>
            </a:r>
            <a:r>
              <a:rPr lang="en-GB" altLang="en-US" sz="1500" dirty="0">
                <a:solidFill>
                  <a:srgbClr val="3E3F41"/>
                </a:solidFill>
                <a:latin typeface="Comic Sans MS" panose="030F0702030302020204" pitchFamily="66" charset="0"/>
              </a:rPr>
              <a:t> cause the moon to appear to change shape over the 27 days.</a:t>
            </a:r>
          </a:p>
        </p:txBody>
      </p:sp>
      <p:sp>
        <p:nvSpPr>
          <p:cNvPr id="32" name="AutoShape 11">
            <a:extLst>
              <a:ext uri="{FF2B5EF4-FFF2-40B4-BE49-F238E27FC236}">
                <a16:creationId xmlns:a16="http://schemas.microsoft.com/office/drawing/2014/main" id="{977D1601-CD6E-8F4F-9076-8C03A6F907AF}"/>
              </a:ext>
            </a:extLst>
          </p:cNvPr>
          <p:cNvSpPr>
            <a:spLocks noChangeArrowheads="1"/>
          </p:cNvSpPr>
          <p:nvPr/>
        </p:nvSpPr>
        <p:spPr bwMode="auto">
          <a:xfrm>
            <a:off x="8003636" y="4515784"/>
            <a:ext cx="3274265" cy="856609"/>
          </a:xfrm>
          <a:prstGeom prst="wedgeRoundRectCallout">
            <a:avLst>
              <a:gd name="adj1" fmla="val 14583"/>
              <a:gd name="adj2" fmla="val -4236"/>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moon is the only place in</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space to have been visited</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by 24 </a:t>
            </a:r>
            <a:r>
              <a:rPr lang="en-GB" altLang="en-US" sz="1500" b="1" dirty="0">
                <a:solidFill>
                  <a:srgbClr val="3E3F41"/>
                </a:solidFill>
                <a:latin typeface="Comic Sans MS" panose="030F0702030302020204" pitchFamily="66" charset="0"/>
              </a:rPr>
              <a:t>astronauts</a:t>
            </a:r>
            <a:r>
              <a:rPr lang="en-GB" altLang="en-US" sz="1500" dirty="0">
                <a:solidFill>
                  <a:srgbClr val="3E3F41"/>
                </a:solidFill>
                <a:latin typeface="Comic Sans MS" panose="030F0702030302020204" pitchFamily="66" charset="0"/>
              </a:rPr>
              <a:t>.</a:t>
            </a:r>
          </a:p>
        </p:txBody>
      </p:sp>
      <p:sp>
        <p:nvSpPr>
          <p:cNvPr id="33" name="AutoShape 12">
            <a:extLst>
              <a:ext uri="{FF2B5EF4-FFF2-40B4-BE49-F238E27FC236}">
                <a16:creationId xmlns:a16="http://schemas.microsoft.com/office/drawing/2014/main" id="{3C4C5F69-7D60-CC4F-8494-E975AFD6588F}"/>
              </a:ext>
            </a:extLst>
          </p:cNvPr>
          <p:cNvSpPr>
            <a:spLocks noChangeArrowheads="1"/>
          </p:cNvSpPr>
          <p:nvPr/>
        </p:nvSpPr>
        <p:spPr bwMode="auto">
          <a:xfrm>
            <a:off x="8003635" y="5567044"/>
            <a:ext cx="3274265" cy="589168"/>
          </a:xfrm>
          <a:prstGeom prst="wedgeRoundRectCallout">
            <a:avLst>
              <a:gd name="adj1" fmla="val 26532"/>
              <a:gd name="adj2" fmla="val 18468"/>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12 men have walked on the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moon – but no women yet.</a:t>
            </a:r>
          </a:p>
        </p:txBody>
      </p:sp>
      <p:sp>
        <p:nvSpPr>
          <p:cNvPr id="34" name="AutoShape 13">
            <a:extLst>
              <a:ext uri="{FF2B5EF4-FFF2-40B4-BE49-F238E27FC236}">
                <a16:creationId xmlns:a16="http://schemas.microsoft.com/office/drawing/2014/main" id="{ED93C95C-659C-724D-B6BD-B9F179DF710A}"/>
              </a:ext>
            </a:extLst>
          </p:cNvPr>
          <p:cNvSpPr>
            <a:spLocks noChangeArrowheads="1"/>
          </p:cNvSpPr>
          <p:nvPr/>
        </p:nvSpPr>
        <p:spPr bwMode="auto">
          <a:xfrm>
            <a:off x="924003" y="2690799"/>
            <a:ext cx="3098346" cy="589170"/>
          </a:xfrm>
          <a:prstGeom prst="wedgeRoundRectCallout">
            <a:avLst>
              <a:gd name="adj1" fmla="val 45463"/>
              <a:gd name="adj2" fmla="val -4384"/>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As the moon orbits the earth, the </a:t>
            </a:r>
            <a:r>
              <a:rPr lang="en-GB" altLang="en-US" sz="1500" b="1" dirty="0">
                <a:solidFill>
                  <a:srgbClr val="3E3F41"/>
                </a:solidFill>
                <a:latin typeface="Comic Sans MS" panose="030F0702030302020204" pitchFamily="66" charset="0"/>
              </a:rPr>
              <a:t>tides</a:t>
            </a:r>
            <a:r>
              <a:rPr lang="en-GB" altLang="en-US" sz="1500" dirty="0">
                <a:solidFill>
                  <a:srgbClr val="3E3F41"/>
                </a:solidFill>
                <a:latin typeface="Comic Sans MS" panose="030F0702030302020204" pitchFamily="66" charset="0"/>
              </a:rPr>
              <a:t> change as well.</a:t>
            </a:r>
          </a:p>
        </p:txBody>
      </p:sp>
      <p:sp>
        <p:nvSpPr>
          <p:cNvPr id="35" name="AutoShape 15">
            <a:extLst>
              <a:ext uri="{FF2B5EF4-FFF2-40B4-BE49-F238E27FC236}">
                <a16:creationId xmlns:a16="http://schemas.microsoft.com/office/drawing/2014/main" id="{58853332-3610-404A-984B-7D9B460497AA}"/>
              </a:ext>
            </a:extLst>
          </p:cNvPr>
          <p:cNvSpPr>
            <a:spLocks noChangeArrowheads="1"/>
          </p:cNvSpPr>
          <p:nvPr/>
        </p:nvSpPr>
        <p:spPr bwMode="auto">
          <a:xfrm>
            <a:off x="924004" y="3560535"/>
            <a:ext cx="3098346" cy="589170"/>
          </a:xfrm>
          <a:prstGeom prst="wedgeRoundRectCallout">
            <a:avLst>
              <a:gd name="adj1" fmla="val -16417"/>
              <a:gd name="adj2" fmla="val 34208"/>
              <a:gd name="adj3" fmla="val 16667"/>
            </a:avLst>
          </a:prstGeom>
          <a:solidFill>
            <a:schemeClr val="bg1"/>
          </a:solidFill>
          <a:ln w="9525">
            <a:noFill/>
            <a:miter lim="800000"/>
            <a:headEnd/>
            <a:tailEnd/>
          </a:ln>
          <a:effectLst/>
        </p:spPr>
        <p:txBody>
          <a:bodyPr anchor="ctr" anchorCtr="1"/>
          <a:lstStyle/>
          <a:p>
            <a:pPr algn="ctr"/>
            <a:r>
              <a:rPr lang="en-GB" altLang="en-US" sz="1500" dirty="0">
                <a:solidFill>
                  <a:srgbClr val="3E3F41"/>
                </a:solidFill>
                <a:latin typeface="Comic Sans MS" panose="030F0702030302020204" pitchFamily="66" charset="0"/>
              </a:rPr>
              <a:t>The earth, sun and moon</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are all </a:t>
            </a:r>
            <a:r>
              <a:rPr lang="en-GB" altLang="en-US" sz="1500" b="1" dirty="0">
                <a:solidFill>
                  <a:srgbClr val="3E3F41"/>
                </a:solidFill>
                <a:latin typeface="Comic Sans MS" panose="030F0702030302020204" pitchFamily="66" charset="0"/>
              </a:rPr>
              <a:t>spherical</a:t>
            </a:r>
            <a:r>
              <a:rPr lang="en-GB" altLang="en-US" sz="1500" dirty="0">
                <a:solidFill>
                  <a:srgbClr val="3E3F41"/>
                </a:solidFill>
                <a:latin typeface="Comic Sans MS" panose="030F0702030302020204" pitchFamily="66" charset="0"/>
              </a:rPr>
              <a:t>.</a:t>
            </a:r>
          </a:p>
        </p:txBody>
      </p:sp>
    </p:spTree>
    <p:extLst>
      <p:ext uri="{BB962C8B-B14F-4D97-AF65-F5344CB8AC3E}">
        <p14:creationId xmlns:p14="http://schemas.microsoft.com/office/powerpoint/2010/main" val="3849730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41" name="Subtitle 2">
            <a:extLst>
              <a:ext uri="{FF2B5EF4-FFF2-40B4-BE49-F238E27FC236}">
                <a16:creationId xmlns:a16="http://schemas.microsoft.com/office/drawing/2014/main" id="{DA1F0BFB-C28B-2D46-8207-E69A32C416CB}"/>
              </a:ext>
            </a:extLst>
          </p:cNvPr>
          <p:cNvSpPr txBox="1">
            <a:spLocks/>
          </p:cNvSpPr>
          <p:nvPr/>
        </p:nvSpPr>
        <p:spPr>
          <a:xfrm>
            <a:off x="0" y="59487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How is the text organised?</a:t>
            </a:r>
          </a:p>
        </p:txBody>
      </p:sp>
      <p:sp>
        <p:nvSpPr>
          <p:cNvPr id="42" name="AutoShape 3">
            <a:extLst>
              <a:ext uri="{FF2B5EF4-FFF2-40B4-BE49-F238E27FC236}">
                <a16:creationId xmlns:a16="http://schemas.microsoft.com/office/drawing/2014/main" id="{529548A8-EAB3-DD47-B770-BCBEDE9BE1F8}"/>
              </a:ext>
            </a:extLst>
          </p:cNvPr>
          <p:cNvSpPr>
            <a:spLocks noChangeArrowheads="1"/>
          </p:cNvSpPr>
          <p:nvPr/>
        </p:nvSpPr>
        <p:spPr bwMode="auto">
          <a:xfrm>
            <a:off x="8257506" y="5220067"/>
            <a:ext cx="3196634" cy="889379"/>
          </a:xfrm>
          <a:prstGeom prst="wedgeRoundRectCallout">
            <a:avLst>
              <a:gd name="adj1" fmla="val -35245"/>
              <a:gd name="adj2" fmla="val 30704"/>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The moon is the earth’s only natural</a:t>
            </a:r>
            <a:r>
              <a:rPr lang="en-GB" altLang="en-US" sz="1500" b="1" dirty="0">
                <a:solidFill>
                  <a:srgbClr val="3E3F41"/>
                </a:solidFill>
                <a:latin typeface="Comic Sans MS" panose="030F0702030302020204" pitchFamily="66" charset="0"/>
              </a:rPr>
              <a:t> satellite.</a:t>
            </a:r>
          </a:p>
        </p:txBody>
      </p:sp>
      <p:sp>
        <p:nvSpPr>
          <p:cNvPr id="43" name="AutoShape 4">
            <a:extLst>
              <a:ext uri="{FF2B5EF4-FFF2-40B4-BE49-F238E27FC236}">
                <a16:creationId xmlns:a16="http://schemas.microsoft.com/office/drawing/2014/main" id="{EC7310E9-0B89-7247-9721-9706CF2C89DD}"/>
              </a:ext>
            </a:extLst>
          </p:cNvPr>
          <p:cNvSpPr>
            <a:spLocks noChangeArrowheads="1"/>
          </p:cNvSpPr>
          <p:nvPr/>
        </p:nvSpPr>
        <p:spPr bwMode="auto">
          <a:xfrm>
            <a:off x="8281988" y="1973556"/>
            <a:ext cx="3172153" cy="723900"/>
          </a:xfrm>
          <a:prstGeom prst="wedgeRoundRectCallout">
            <a:avLst>
              <a:gd name="adj1" fmla="val 24287"/>
              <a:gd name="adj2" fmla="val 23685"/>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It takes about 27 days for the moon to </a:t>
            </a:r>
            <a:r>
              <a:rPr lang="en-GB" altLang="en-US" sz="1500" b="1" dirty="0">
                <a:solidFill>
                  <a:srgbClr val="3E3F41"/>
                </a:solidFill>
                <a:latin typeface="Comic Sans MS" panose="030F0702030302020204" pitchFamily="66" charset="0"/>
              </a:rPr>
              <a:t>orbit</a:t>
            </a:r>
            <a:r>
              <a:rPr lang="en-GB" altLang="en-US" sz="1500" dirty="0">
                <a:solidFill>
                  <a:srgbClr val="3E3F41"/>
                </a:solidFill>
                <a:latin typeface="Comic Sans MS" panose="030F0702030302020204" pitchFamily="66" charset="0"/>
              </a:rPr>
              <a:t> the earth.</a:t>
            </a:r>
          </a:p>
        </p:txBody>
      </p:sp>
      <p:sp>
        <p:nvSpPr>
          <p:cNvPr id="44" name="AutoShape 5">
            <a:extLst>
              <a:ext uri="{FF2B5EF4-FFF2-40B4-BE49-F238E27FC236}">
                <a16:creationId xmlns:a16="http://schemas.microsoft.com/office/drawing/2014/main" id="{934EEE86-481D-5041-82F0-2F108F57C6FC}"/>
              </a:ext>
            </a:extLst>
          </p:cNvPr>
          <p:cNvSpPr>
            <a:spLocks noChangeArrowheads="1"/>
          </p:cNvSpPr>
          <p:nvPr/>
        </p:nvSpPr>
        <p:spPr bwMode="auto">
          <a:xfrm>
            <a:off x="4568327" y="1967533"/>
            <a:ext cx="3262312" cy="723900"/>
          </a:xfrm>
          <a:prstGeom prst="wedgeRoundRectCallout">
            <a:avLst>
              <a:gd name="adj1" fmla="val 31083"/>
              <a:gd name="adj2" fmla="val 6139"/>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It would take about 2 days</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to get to the moon in a rocket.</a:t>
            </a:r>
          </a:p>
        </p:txBody>
      </p:sp>
      <p:sp>
        <p:nvSpPr>
          <p:cNvPr id="45" name="AutoShape 6">
            <a:extLst>
              <a:ext uri="{FF2B5EF4-FFF2-40B4-BE49-F238E27FC236}">
                <a16:creationId xmlns:a16="http://schemas.microsoft.com/office/drawing/2014/main" id="{6EEEB371-084E-4049-8C8F-45036A3A89FE}"/>
              </a:ext>
            </a:extLst>
          </p:cNvPr>
          <p:cNvSpPr>
            <a:spLocks noChangeArrowheads="1"/>
          </p:cNvSpPr>
          <p:nvPr/>
        </p:nvSpPr>
        <p:spPr bwMode="auto">
          <a:xfrm>
            <a:off x="8281987" y="2899496"/>
            <a:ext cx="3172153" cy="1027112"/>
          </a:xfrm>
          <a:prstGeom prst="wedgeRoundRectCallout">
            <a:avLst>
              <a:gd name="adj1" fmla="val 21194"/>
              <a:gd name="adj2" fmla="val 27194"/>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The moon’s </a:t>
            </a:r>
            <a:r>
              <a:rPr lang="en-GB" altLang="en-US" sz="1500" b="1" dirty="0">
                <a:solidFill>
                  <a:srgbClr val="3E3F41"/>
                </a:solidFill>
                <a:latin typeface="Comic Sans MS" panose="030F0702030302020204" pitchFamily="66" charset="0"/>
              </a:rPr>
              <a:t>phases</a:t>
            </a:r>
            <a:r>
              <a:rPr lang="en-GB" altLang="en-US" sz="1500" dirty="0">
                <a:solidFill>
                  <a:srgbClr val="3E3F41"/>
                </a:solidFill>
                <a:latin typeface="Comic Sans MS" panose="030F0702030302020204" pitchFamily="66" charset="0"/>
              </a:rPr>
              <a:t> cause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the moon to appear to change shape over the 27 days.</a:t>
            </a:r>
          </a:p>
        </p:txBody>
      </p:sp>
      <p:sp>
        <p:nvSpPr>
          <p:cNvPr id="46" name="AutoShape 7">
            <a:extLst>
              <a:ext uri="{FF2B5EF4-FFF2-40B4-BE49-F238E27FC236}">
                <a16:creationId xmlns:a16="http://schemas.microsoft.com/office/drawing/2014/main" id="{BFEF0F10-DA47-6345-9843-99FB5452396D}"/>
              </a:ext>
            </a:extLst>
          </p:cNvPr>
          <p:cNvSpPr>
            <a:spLocks noChangeArrowheads="1"/>
          </p:cNvSpPr>
          <p:nvPr/>
        </p:nvSpPr>
        <p:spPr bwMode="auto">
          <a:xfrm>
            <a:off x="4568328" y="2996958"/>
            <a:ext cx="3262312" cy="1027112"/>
          </a:xfrm>
          <a:prstGeom prst="wedgeRoundRectCallout">
            <a:avLst>
              <a:gd name="adj1" fmla="val 11088"/>
              <a:gd name="adj2" fmla="val -5931"/>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The moon is the only place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in space to have been visited</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by 24 </a:t>
            </a:r>
            <a:r>
              <a:rPr lang="en-GB" altLang="en-US" sz="1500" b="1" dirty="0">
                <a:solidFill>
                  <a:srgbClr val="3E3F41"/>
                </a:solidFill>
                <a:latin typeface="Comic Sans MS" panose="030F0702030302020204" pitchFamily="66" charset="0"/>
              </a:rPr>
              <a:t>astronauts</a:t>
            </a:r>
            <a:r>
              <a:rPr lang="en-GB" altLang="en-US" sz="1500" dirty="0">
                <a:solidFill>
                  <a:srgbClr val="3E3F41"/>
                </a:solidFill>
                <a:latin typeface="Comic Sans MS" panose="030F0702030302020204" pitchFamily="66" charset="0"/>
              </a:rPr>
              <a:t>.</a:t>
            </a:r>
          </a:p>
        </p:txBody>
      </p:sp>
      <p:sp>
        <p:nvSpPr>
          <p:cNvPr id="47" name="AutoShape 8">
            <a:extLst>
              <a:ext uri="{FF2B5EF4-FFF2-40B4-BE49-F238E27FC236}">
                <a16:creationId xmlns:a16="http://schemas.microsoft.com/office/drawing/2014/main" id="{EB1C0492-BACB-8D4D-AF50-295D8DEEB9CC}"/>
              </a:ext>
            </a:extLst>
          </p:cNvPr>
          <p:cNvSpPr>
            <a:spLocks noChangeArrowheads="1"/>
          </p:cNvSpPr>
          <p:nvPr/>
        </p:nvSpPr>
        <p:spPr bwMode="auto">
          <a:xfrm>
            <a:off x="4564850" y="4329595"/>
            <a:ext cx="3262312" cy="704850"/>
          </a:xfrm>
          <a:prstGeom prst="wedgeRoundRectCallout">
            <a:avLst>
              <a:gd name="adj1" fmla="val 22338"/>
              <a:gd name="adj2" fmla="val 16667"/>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12 men have walked on the moon – but no women yet.</a:t>
            </a:r>
          </a:p>
        </p:txBody>
      </p:sp>
      <p:sp>
        <p:nvSpPr>
          <p:cNvPr id="48" name="AutoShape 9">
            <a:extLst>
              <a:ext uri="{FF2B5EF4-FFF2-40B4-BE49-F238E27FC236}">
                <a16:creationId xmlns:a16="http://schemas.microsoft.com/office/drawing/2014/main" id="{87DEEB73-42E5-E747-B97C-69C327F766EB}"/>
              </a:ext>
            </a:extLst>
          </p:cNvPr>
          <p:cNvSpPr>
            <a:spLocks noChangeArrowheads="1"/>
          </p:cNvSpPr>
          <p:nvPr/>
        </p:nvSpPr>
        <p:spPr bwMode="auto">
          <a:xfrm>
            <a:off x="8281987" y="4128648"/>
            <a:ext cx="3172153" cy="889379"/>
          </a:xfrm>
          <a:prstGeom prst="wedgeRoundRectCallout">
            <a:avLst>
              <a:gd name="adj1" fmla="val -26833"/>
              <a:gd name="adj2" fmla="val 30704"/>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As the moon orbits the earth, the </a:t>
            </a:r>
            <a:r>
              <a:rPr lang="en-GB" altLang="en-US" sz="1500" b="1" dirty="0">
                <a:solidFill>
                  <a:srgbClr val="3E3F41"/>
                </a:solidFill>
                <a:latin typeface="Comic Sans MS" panose="030F0702030302020204" pitchFamily="66" charset="0"/>
              </a:rPr>
              <a:t>tides</a:t>
            </a:r>
            <a:r>
              <a:rPr lang="en-GB" altLang="en-US" sz="1500" dirty="0">
                <a:solidFill>
                  <a:srgbClr val="3E3F41"/>
                </a:solidFill>
                <a:latin typeface="Comic Sans MS" panose="030F0702030302020204" pitchFamily="66" charset="0"/>
              </a:rPr>
              <a:t> change as well.</a:t>
            </a:r>
          </a:p>
        </p:txBody>
      </p:sp>
      <p:sp>
        <p:nvSpPr>
          <p:cNvPr id="49" name="AutoShape 10">
            <a:extLst>
              <a:ext uri="{FF2B5EF4-FFF2-40B4-BE49-F238E27FC236}">
                <a16:creationId xmlns:a16="http://schemas.microsoft.com/office/drawing/2014/main" id="{A3CD28D0-4C08-F84D-A14B-2A94646EA3C5}"/>
              </a:ext>
            </a:extLst>
          </p:cNvPr>
          <p:cNvSpPr>
            <a:spLocks noChangeArrowheads="1"/>
          </p:cNvSpPr>
          <p:nvPr/>
        </p:nvSpPr>
        <p:spPr bwMode="auto">
          <a:xfrm>
            <a:off x="737859" y="1967267"/>
            <a:ext cx="3403600" cy="662704"/>
          </a:xfrm>
          <a:prstGeom prst="wedgeRoundRectCallout">
            <a:avLst>
              <a:gd name="adj1" fmla="val 33417"/>
              <a:gd name="adj2" fmla="val -37718"/>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The moon is over four and</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a half billion years old.</a:t>
            </a:r>
          </a:p>
        </p:txBody>
      </p:sp>
      <p:sp>
        <p:nvSpPr>
          <p:cNvPr id="50" name="AutoShape 11">
            <a:extLst>
              <a:ext uri="{FF2B5EF4-FFF2-40B4-BE49-F238E27FC236}">
                <a16:creationId xmlns:a16="http://schemas.microsoft.com/office/drawing/2014/main" id="{07FFEE5B-9A21-E245-9A11-5F3A438A5EA2}"/>
              </a:ext>
            </a:extLst>
          </p:cNvPr>
          <p:cNvSpPr>
            <a:spLocks noChangeArrowheads="1"/>
          </p:cNvSpPr>
          <p:nvPr/>
        </p:nvSpPr>
        <p:spPr bwMode="auto">
          <a:xfrm>
            <a:off x="737858" y="2791308"/>
            <a:ext cx="3403600" cy="662704"/>
          </a:xfrm>
          <a:prstGeom prst="wedgeRoundRectCallout">
            <a:avLst>
              <a:gd name="adj1" fmla="val -18250"/>
              <a:gd name="adj2" fmla="val -25440"/>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The moon is a </a:t>
            </a:r>
            <a:r>
              <a:rPr lang="en-GB" altLang="en-US" sz="1500" b="1" dirty="0">
                <a:solidFill>
                  <a:srgbClr val="3E3F41"/>
                </a:solidFill>
                <a:latin typeface="Comic Sans MS" panose="030F0702030302020204" pitchFamily="66" charset="0"/>
              </a:rPr>
              <a:t>quarter</a:t>
            </a:r>
            <a:r>
              <a:rPr lang="en-GB" altLang="en-US" sz="1500" dirty="0">
                <a:solidFill>
                  <a:srgbClr val="3E3F41"/>
                </a:solidFill>
                <a:latin typeface="Comic Sans MS" panose="030F0702030302020204" pitchFamily="66" charset="0"/>
              </a:rPr>
              <a:t> the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size of the earth.</a:t>
            </a:r>
          </a:p>
        </p:txBody>
      </p:sp>
      <p:sp>
        <p:nvSpPr>
          <p:cNvPr id="51" name="AutoShape 12">
            <a:extLst>
              <a:ext uri="{FF2B5EF4-FFF2-40B4-BE49-F238E27FC236}">
                <a16:creationId xmlns:a16="http://schemas.microsoft.com/office/drawing/2014/main" id="{0A3BA957-DAD0-BA43-AA4F-3F04AB72B330}"/>
              </a:ext>
            </a:extLst>
          </p:cNvPr>
          <p:cNvSpPr>
            <a:spLocks noChangeArrowheads="1"/>
          </p:cNvSpPr>
          <p:nvPr/>
        </p:nvSpPr>
        <p:spPr bwMode="auto">
          <a:xfrm>
            <a:off x="737858" y="4500586"/>
            <a:ext cx="3403600" cy="838125"/>
          </a:xfrm>
          <a:prstGeom prst="wedgeRoundRectCallout">
            <a:avLst>
              <a:gd name="adj1" fmla="val -21171"/>
              <a:gd name="adj2" fmla="val 16264"/>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The moon does not shine with</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its own light. It </a:t>
            </a:r>
            <a:r>
              <a:rPr lang="en-GB" altLang="en-US" sz="1500" b="1" dirty="0">
                <a:solidFill>
                  <a:srgbClr val="3E3F41"/>
                </a:solidFill>
                <a:latin typeface="Comic Sans MS" panose="030F0702030302020204" pitchFamily="66" charset="0"/>
              </a:rPr>
              <a:t>reflects</a:t>
            </a:r>
            <a:r>
              <a:rPr lang="en-GB" altLang="en-US" sz="1500" dirty="0">
                <a:solidFill>
                  <a:srgbClr val="3E3F41"/>
                </a:solidFill>
                <a:latin typeface="Comic Sans MS" panose="030F0702030302020204" pitchFamily="66" charset="0"/>
              </a:rPr>
              <a:t> light coming from the sun. </a:t>
            </a:r>
          </a:p>
        </p:txBody>
      </p:sp>
      <p:sp>
        <p:nvSpPr>
          <p:cNvPr id="52" name="AutoShape 13">
            <a:extLst>
              <a:ext uri="{FF2B5EF4-FFF2-40B4-BE49-F238E27FC236}">
                <a16:creationId xmlns:a16="http://schemas.microsoft.com/office/drawing/2014/main" id="{8557B6E4-E9F2-B941-B9AF-85F6DEABC6B4}"/>
              </a:ext>
            </a:extLst>
          </p:cNvPr>
          <p:cNvSpPr>
            <a:spLocks noChangeArrowheads="1"/>
          </p:cNvSpPr>
          <p:nvPr/>
        </p:nvSpPr>
        <p:spPr bwMode="auto">
          <a:xfrm>
            <a:off x="737858" y="5500049"/>
            <a:ext cx="3403600" cy="763079"/>
          </a:xfrm>
          <a:prstGeom prst="wedgeRoundRectCallout">
            <a:avLst>
              <a:gd name="adj1" fmla="val 28944"/>
              <a:gd name="adj2" fmla="val -4384"/>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There are </a:t>
            </a:r>
            <a:r>
              <a:rPr lang="en-GB" altLang="en-US" sz="1500" b="1" dirty="0">
                <a:solidFill>
                  <a:srgbClr val="3E3F41"/>
                </a:solidFill>
                <a:latin typeface="Comic Sans MS" panose="030F0702030302020204" pitchFamily="66" charset="0"/>
              </a:rPr>
              <a:t>mountains</a:t>
            </a:r>
            <a:r>
              <a:rPr lang="en-GB" altLang="en-US" sz="1500" dirty="0">
                <a:solidFill>
                  <a:srgbClr val="3E3F41"/>
                </a:solidFill>
                <a:latin typeface="Comic Sans MS" panose="030F0702030302020204" pitchFamily="66" charset="0"/>
              </a:rPr>
              <a:t> and </a:t>
            </a:r>
            <a:r>
              <a:rPr lang="en-GB" altLang="en-US" sz="1500" b="1" dirty="0">
                <a:solidFill>
                  <a:srgbClr val="3E3F41"/>
                </a:solidFill>
                <a:latin typeface="Comic Sans MS" panose="030F0702030302020204" pitchFamily="66" charset="0"/>
              </a:rPr>
              <a:t>craters</a:t>
            </a:r>
            <a:r>
              <a:rPr lang="en-GB" altLang="en-US" sz="1500" dirty="0">
                <a:solidFill>
                  <a:srgbClr val="3E3F41"/>
                </a:solidFill>
                <a:latin typeface="Comic Sans MS" panose="030F0702030302020204" pitchFamily="66" charset="0"/>
              </a:rPr>
              <a:t> on the surface of the moon.</a:t>
            </a:r>
          </a:p>
        </p:txBody>
      </p:sp>
      <p:sp>
        <p:nvSpPr>
          <p:cNvPr id="53" name="AutoShape 14">
            <a:extLst>
              <a:ext uri="{FF2B5EF4-FFF2-40B4-BE49-F238E27FC236}">
                <a16:creationId xmlns:a16="http://schemas.microsoft.com/office/drawing/2014/main" id="{845DFAEA-6210-734D-ACDF-B4DF5167F9DF}"/>
              </a:ext>
            </a:extLst>
          </p:cNvPr>
          <p:cNvSpPr>
            <a:spLocks noChangeArrowheads="1"/>
          </p:cNvSpPr>
          <p:nvPr/>
        </p:nvSpPr>
        <p:spPr bwMode="auto">
          <a:xfrm>
            <a:off x="737858" y="3615349"/>
            <a:ext cx="3403600" cy="723900"/>
          </a:xfrm>
          <a:prstGeom prst="wedgeRoundRectCallout">
            <a:avLst>
              <a:gd name="adj1" fmla="val -12917"/>
              <a:gd name="adj2" fmla="val -9648"/>
              <a:gd name="adj3" fmla="val 16667"/>
            </a:avLst>
          </a:prstGeom>
          <a:noFill/>
          <a:ln w="12700">
            <a:solidFill>
              <a:srgbClr val="0070C0"/>
            </a:solidFill>
            <a:miter lim="800000"/>
            <a:headEnd/>
            <a:tailEnd/>
          </a:ln>
          <a:effectLst/>
        </p:spPr>
        <p:txBody>
          <a:bodyPr anchor="ctr" anchorCtr="1">
            <a:noAutofit/>
          </a:bodyPr>
          <a:lstStyle/>
          <a:p>
            <a:pPr algn="ctr"/>
            <a:r>
              <a:rPr lang="en-GB" altLang="en-US" sz="1500" dirty="0">
                <a:solidFill>
                  <a:srgbClr val="3E3F41"/>
                </a:solidFill>
                <a:latin typeface="Comic Sans MS" panose="030F0702030302020204" pitchFamily="66" charset="0"/>
              </a:rPr>
              <a:t>The earth, sun and moon are</a:t>
            </a:r>
            <a:br>
              <a:rPr lang="en-GB" altLang="en-US" sz="1500" dirty="0">
                <a:solidFill>
                  <a:srgbClr val="3E3F41"/>
                </a:solidFill>
                <a:latin typeface="Comic Sans MS" panose="030F0702030302020204" pitchFamily="66" charset="0"/>
              </a:rPr>
            </a:br>
            <a:r>
              <a:rPr lang="en-GB" altLang="en-US" sz="1500" dirty="0">
                <a:solidFill>
                  <a:srgbClr val="3E3F41"/>
                </a:solidFill>
                <a:latin typeface="Comic Sans MS" panose="030F0702030302020204" pitchFamily="66" charset="0"/>
              </a:rPr>
              <a:t>all the same shape as a ball.</a:t>
            </a:r>
          </a:p>
        </p:txBody>
      </p:sp>
      <p:sp>
        <p:nvSpPr>
          <p:cNvPr id="54" name="Text Box 15">
            <a:extLst>
              <a:ext uri="{FF2B5EF4-FFF2-40B4-BE49-F238E27FC236}">
                <a16:creationId xmlns:a16="http://schemas.microsoft.com/office/drawing/2014/main" id="{22ECBF60-7C2F-E640-8746-7CFE24DDB1EF}"/>
              </a:ext>
            </a:extLst>
          </p:cNvPr>
          <p:cNvSpPr txBox="1">
            <a:spLocks noChangeArrowheads="1"/>
          </p:cNvSpPr>
          <p:nvPr/>
        </p:nvSpPr>
        <p:spPr bwMode="auto">
          <a:xfrm>
            <a:off x="737859" y="1251932"/>
            <a:ext cx="3403600" cy="553998"/>
          </a:xfrm>
          <a:prstGeom prst="rect">
            <a:avLst/>
          </a:prstGeom>
          <a:solidFill>
            <a:srgbClr val="0070C0"/>
          </a:solidFill>
          <a:ln w="12700">
            <a:noFill/>
            <a:miter lim="800000"/>
            <a:headEnd/>
            <a:tailEnd/>
          </a:ln>
          <a:effectLst/>
        </p:spPr>
        <p:txBody>
          <a:bodyPr anchor="ctr" anchorCtr="1">
            <a:noAutofit/>
          </a:bodyPr>
          <a:lstStyle/>
          <a:p>
            <a:pPr algn="ctr">
              <a:spcBef>
                <a:spcPct val="50000"/>
              </a:spcBef>
            </a:pPr>
            <a:r>
              <a:rPr lang="en-GB" altLang="en-US" sz="1500" dirty="0">
                <a:solidFill>
                  <a:schemeClr val="bg1"/>
                </a:solidFill>
                <a:latin typeface="Comic Sans MS" panose="030F0702030302020204" pitchFamily="66" charset="0"/>
              </a:rPr>
              <a:t>Appearance –</a:t>
            </a:r>
            <a:br>
              <a:rPr lang="en-GB" altLang="en-US" sz="1500" dirty="0">
                <a:solidFill>
                  <a:schemeClr val="bg1"/>
                </a:solidFill>
                <a:latin typeface="Comic Sans MS" panose="030F0702030302020204" pitchFamily="66" charset="0"/>
              </a:rPr>
            </a:br>
            <a:r>
              <a:rPr lang="en-GB" altLang="en-US" sz="1500" dirty="0">
                <a:solidFill>
                  <a:schemeClr val="bg1"/>
                </a:solidFill>
                <a:latin typeface="Comic Sans MS" panose="030F0702030302020204" pitchFamily="66" charset="0"/>
              </a:rPr>
              <a:t>how is the moon described?</a:t>
            </a:r>
          </a:p>
        </p:txBody>
      </p:sp>
      <p:sp>
        <p:nvSpPr>
          <p:cNvPr id="55" name="Text Box 16">
            <a:extLst>
              <a:ext uri="{FF2B5EF4-FFF2-40B4-BE49-F238E27FC236}">
                <a16:creationId xmlns:a16="http://schemas.microsoft.com/office/drawing/2014/main" id="{964FB393-9D8C-8944-A7F6-C6C131D41650}"/>
              </a:ext>
            </a:extLst>
          </p:cNvPr>
          <p:cNvSpPr txBox="1">
            <a:spLocks noChangeArrowheads="1"/>
          </p:cNvSpPr>
          <p:nvPr/>
        </p:nvSpPr>
        <p:spPr bwMode="auto">
          <a:xfrm>
            <a:off x="8257506" y="1251932"/>
            <a:ext cx="3196635" cy="553998"/>
          </a:xfrm>
          <a:prstGeom prst="rect">
            <a:avLst/>
          </a:prstGeom>
          <a:solidFill>
            <a:srgbClr val="0070C0"/>
          </a:solidFill>
          <a:ln w="12700">
            <a:noFill/>
            <a:miter lim="800000"/>
            <a:headEnd/>
            <a:tailEnd/>
          </a:ln>
          <a:effectLst/>
        </p:spPr>
        <p:txBody>
          <a:bodyPr wrap="square" anchor="ctr" anchorCtr="1">
            <a:noAutofit/>
          </a:bodyPr>
          <a:lstStyle/>
          <a:p>
            <a:pPr algn="ctr">
              <a:spcBef>
                <a:spcPct val="50000"/>
              </a:spcBef>
            </a:pPr>
            <a:r>
              <a:rPr lang="en-GB" altLang="en-US" sz="1500" dirty="0">
                <a:solidFill>
                  <a:schemeClr val="bg1"/>
                </a:solidFill>
                <a:latin typeface="Comic Sans MS" panose="030F0702030302020204" pitchFamily="66" charset="0"/>
              </a:rPr>
              <a:t>Phases –</a:t>
            </a:r>
            <a:br>
              <a:rPr lang="en-GB" altLang="en-US" sz="1500" dirty="0">
                <a:solidFill>
                  <a:schemeClr val="bg1"/>
                </a:solidFill>
                <a:latin typeface="Comic Sans MS" panose="030F0702030302020204" pitchFamily="66" charset="0"/>
              </a:rPr>
            </a:br>
            <a:r>
              <a:rPr lang="en-GB" altLang="en-US" sz="1500" dirty="0">
                <a:solidFill>
                  <a:schemeClr val="bg1"/>
                </a:solidFill>
                <a:latin typeface="Comic Sans MS" panose="030F0702030302020204" pitchFamily="66" charset="0"/>
              </a:rPr>
              <a:t>how does the moon change?</a:t>
            </a:r>
          </a:p>
        </p:txBody>
      </p:sp>
      <p:sp>
        <p:nvSpPr>
          <p:cNvPr id="56" name="Text Box 17">
            <a:extLst>
              <a:ext uri="{FF2B5EF4-FFF2-40B4-BE49-F238E27FC236}">
                <a16:creationId xmlns:a16="http://schemas.microsoft.com/office/drawing/2014/main" id="{2548F890-D03D-7B4D-9A30-15653B1283FD}"/>
              </a:ext>
            </a:extLst>
          </p:cNvPr>
          <p:cNvSpPr txBox="1">
            <a:spLocks noChangeArrowheads="1"/>
          </p:cNvSpPr>
          <p:nvPr/>
        </p:nvSpPr>
        <p:spPr bwMode="auto">
          <a:xfrm>
            <a:off x="4568327" y="1251932"/>
            <a:ext cx="3262312" cy="553998"/>
          </a:xfrm>
          <a:prstGeom prst="rect">
            <a:avLst/>
          </a:prstGeom>
          <a:solidFill>
            <a:srgbClr val="0070C0"/>
          </a:solidFill>
          <a:ln w="12700">
            <a:noFill/>
            <a:miter lim="800000"/>
            <a:headEnd/>
            <a:tailEnd/>
          </a:ln>
          <a:effectLst/>
        </p:spPr>
        <p:txBody>
          <a:bodyPr anchor="ctr" anchorCtr="1">
            <a:noAutofit/>
          </a:bodyPr>
          <a:lstStyle/>
          <a:p>
            <a:pPr algn="ctr">
              <a:spcBef>
                <a:spcPct val="50000"/>
              </a:spcBef>
            </a:pPr>
            <a:r>
              <a:rPr lang="en-GB" altLang="en-US" sz="1500" dirty="0">
                <a:solidFill>
                  <a:schemeClr val="bg1"/>
                </a:solidFill>
                <a:latin typeface="Comic Sans MS" panose="030F0702030302020204" pitchFamily="66" charset="0"/>
              </a:rPr>
              <a:t>Visitors –</a:t>
            </a:r>
            <a:br>
              <a:rPr lang="en-GB" altLang="en-US" sz="1500" dirty="0">
                <a:solidFill>
                  <a:schemeClr val="bg1"/>
                </a:solidFill>
                <a:latin typeface="Comic Sans MS" panose="030F0702030302020204" pitchFamily="66" charset="0"/>
              </a:rPr>
            </a:br>
            <a:r>
              <a:rPr lang="en-GB" altLang="en-US" sz="1500" dirty="0">
                <a:solidFill>
                  <a:schemeClr val="bg1"/>
                </a:solidFill>
                <a:latin typeface="Comic Sans MS" panose="030F0702030302020204" pitchFamily="66" charset="0"/>
              </a:rPr>
              <a:t>details of getting to the moon.</a:t>
            </a:r>
          </a:p>
        </p:txBody>
      </p:sp>
    </p:spTree>
    <p:extLst>
      <p:ext uri="{BB962C8B-B14F-4D97-AF65-F5344CB8AC3E}">
        <p14:creationId xmlns:p14="http://schemas.microsoft.com/office/powerpoint/2010/main" val="30812705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20" name="Subtitle 2">
            <a:extLst>
              <a:ext uri="{FF2B5EF4-FFF2-40B4-BE49-F238E27FC236}">
                <a16:creationId xmlns:a16="http://schemas.microsoft.com/office/drawing/2014/main" id="{29937F37-0397-CB40-9C9B-9A96BE0D363F}"/>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Present tense</a:t>
            </a:r>
          </a:p>
        </p:txBody>
      </p:sp>
      <p:sp>
        <p:nvSpPr>
          <p:cNvPr id="22" name="Rectangle 4">
            <a:extLst>
              <a:ext uri="{FF2B5EF4-FFF2-40B4-BE49-F238E27FC236}">
                <a16:creationId xmlns:a16="http://schemas.microsoft.com/office/drawing/2014/main" id="{6492642E-A2A7-464D-9E57-5572C81F4AF7}"/>
              </a:ext>
            </a:extLst>
          </p:cNvPr>
          <p:cNvSpPr>
            <a:spLocks noChangeArrowheads="1"/>
          </p:cNvSpPr>
          <p:nvPr/>
        </p:nvSpPr>
        <p:spPr bwMode="auto">
          <a:xfrm>
            <a:off x="1057323" y="2550015"/>
            <a:ext cx="986245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dirty="0">
                <a:solidFill>
                  <a:srgbClr val="3E3F41"/>
                </a:solidFill>
                <a:latin typeface="Comic Sans MS" panose="030F0702030302020204" pitchFamily="66" charset="0"/>
              </a:rPr>
              <a:t>The moon is the earth’s only natural </a:t>
            </a:r>
            <a:r>
              <a:rPr lang="en-GB" altLang="en-US" b="1" dirty="0">
                <a:solidFill>
                  <a:srgbClr val="3E3F41"/>
                </a:solidFill>
                <a:latin typeface="Comic Sans MS" panose="030F0702030302020204" pitchFamily="66" charset="0"/>
              </a:rPr>
              <a:t>satellite</a:t>
            </a:r>
            <a:r>
              <a:rPr lang="en-GB" altLang="en-US" dirty="0">
                <a:solidFill>
                  <a:srgbClr val="3E3F41"/>
                </a:solidFill>
                <a:latin typeface="Comic Sans MS" panose="030F0702030302020204" pitchFamily="66" charset="0"/>
              </a:rPr>
              <a:t>. It is over four and a half billion years old. It has mountains on its surface and craters caused by </a:t>
            </a:r>
            <a:r>
              <a:rPr lang="en-GB" altLang="en-US" b="1" dirty="0">
                <a:solidFill>
                  <a:srgbClr val="3E3F41"/>
                </a:solidFill>
                <a:latin typeface="Comic Sans MS" panose="030F0702030302020204" pitchFamily="66" charset="0"/>
              </a:rPr>
              <a:t>meteorites</a:t>
            </a:r>
            <a:r>
              <a:rPr lang="en-GB" altLang="en-US" dirty="0">
                <a:solidFill>
                  <a:srgbClr val="3E3F41"/>
                </a:solidFill>
                <a:latin typeface="Comic Sans MS" panose="030F0702030302020204" pitchFamily="66" charset="0"/>
              </a:rPr>
              <a:t> hitting it. The earth, sun and moon are all </a:t>
            </a:r>
            <a:r>
              <a:rPr lang="en-GB" altLang="en-US" b="1" dirty="0">
                <a:solidFill>
                  <a:srgbClr val="3E3F41"/>
                </a:solidFill>
                <a:latin typeface="Comic Sans MS" panose="030F0702030302020204" pitchFamily="66" charset="0"/>
              </a:rPr>
              <a:t>spherical</a:t>
            </a:r>
            <a:r>
              <a:rPr lang="en-GB" altLang="en-US" dirty="0">
                <a:solidFill>
                  <a:srgbClr val="3E3F41"/>
                </a:solidFill>
                <a:latin typeface="Comic Sans MS" panose="030F0702030302020204" pitchFamily="66" charset="0"/>
              </a:rPr>
              <a:t> and the moon is about a </a:t>
            </a:r>
            <a:r>
              <a:rPr lang="en-GB" altLang="en-US" b="1" dirty="0">
                <a:solidFill>
                  <a:srgbClr val="3E3F41"/>
                </a:solidFill>
                <a:latin typeface="Comic Sans MS" panose="030F0702030302020204" pitchFamily="66" charset="0"/>
              </a:rPr>
              <a:t>quarter</a:t>
            </a:r>
            <a:r>
              <a:rPr lang="en-GB" altLang="en-US" dirty="0">
                <a:solidFill>
                  <a:srgbClr val="3E3F41"/>
                </a:solidFill>
                <a:latin typeface="Comic Sans MS" panose="030F0702030302020204" pitchFamily="66" charset="0"/>
              </a:rPr>
              <a:t> the size of the earth. The moon does not shine with its own light. It </a:t>
            </a:r>
            <a:r>
              <a:rPr lang="en-GB" altLang="en-US" b="1" dirty="0">
                <a:solidFill>
                  <a:srgbClr val="3E3F41"/>
                </a:solidFill>
                <a:latin typeface="Comic Sans MS" panose="030F0702030302020204" pitchFamily="66" charset="0"/>
              </a:rPr>
              <a:t>reflects</a:t>
            </a:r>
            <a:r>
              <a:rPr lang="en-GB" altLang="en-US" dirty="0">
                <a:solidFill>
                  <a:srgbClr val="3E3F41"/>
                </a:solidFill>
                <a:latin typeface="Comic Sans MS" panose="030F0702030302020204" pitchFamily="66" charset="0"/>
              </a:rPr>
              <a:t> the sun’s light. </a:t>
            </a:r>
          </a:p>
        </p:txBody>
      </p:sp>
      <p:sp>
        <p:nvSpPr>
          <p:cNvPr id="23" name="Text Box 6">
            <a:extLst>
              <a:ext uri="{FF2B5EF4-FFF2-40B4-BE49-F238E27FC236}">
                <a16:creationId xmlns:a16="http://schemas.microsoft.com/office/drawing/2014/main" id="{592EA7DC-3418-BB46-A8D0-96A7439D1F6E}"/>
              </a:ext>
            </a:extLst>
          </p:cNvPr>
          <p:cNvSpPr txBox="1">
            <a:spLocks noChangeArrowheads="1"/>
          </p:cNvSpPr>
          <p:nvPr/>
        </p:nvSpPr>
        <p:spPr bwMode="auto">
          <a:xfrm>
            <a:off x="1057323" y="1580130"/>
            <a:ext cx="1081604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dirty="0">
                <a:solidFill>
                  <a:srgbClr val="3E3F41"/>
                </a:solidFill>
                <a:latin typeface="Comic Sans MS" panose="030F0702030302020204" pitchFamily="66" charset="0"/>
              </a:rPr>
              <a:t>How can we tell that this text has been written in the present tense? </a:t>
            </a:r>
          </a:p>
          <a:p>
            <a:pPr>
              <a:spcBef>
                <a:spcPts val="1000"/>
              </a:spcBef>
            </a:pPr>
            <a:r>
              <a:rPr lang="en-GB" altLang="en-US" dirty="0">
                <a:solidFill>
                  <a:srgbClr val="3E3F41"/>
                </a:solidFill>
                <a:latin typeface="Comic Sans MS" panose="030F0702030302020204" pitchFamily="66" charset="0"/>
              </a:rPr>
              <a:t>The clues are there.</a:t>
            </a:r>
          </a:p>
        </p:txBody>
      </p:sp>
      <p:sp>
        <p:nvSpPr>
          <p:cNvPr id="24" name="Rectangle 7">
            <a:extLst>
              <a:ext uri="{FF2B5EF4-FFF2-40B4-BE49-F238E27FC236}">
                <a16:creationId xmlns:a16="http://schemas.microsoft.com/office/drawing/2014/main" id="{9AC7D533-058E-CE46-86B9-DEF0560AE95B}"/>
              </a:ext>
            </a:extLst>
          </p:cNvPr>
          <p:cNvSpPr>
            <a:spLocks noChangeArrowheads="1"/>
          </p:cNvSpPr>
          <p:nvPr/>
        </p:nvSpPr>
        <p:spPr bwMode="auto">
          <a:xfrm>
            <a:off x="1057323" y="4127500"/>
            <a:ext cx="7994469" cy="1673662"/>
          </a:xfrm>
          <a:prstGeom prst="rect">
            <a:avLst/>
          </a:prstGeom>
          <a:solidFill>
            <a:srgbClr val="0070C0"/>
          </a:solidFill>
          <a:ln w="9525">
            <a:noFill/>
            <a:miter lim="800000"/>
            <a:headEnd/>
            <a:tailEnd/>
          </a:ln>
          <a:effectLst/>
        </p:spPr>
        <p:txBody>
          <a:bodyPr wrap="square" anchor="ctr" anchorCtr="0">
            <a:noAutofit/>
          </a:bodyPr>
          <a:lstStyle/>
          <a:p>
            <a:pPr>
              <a:spcBef>
                <a:spcPts val="700"/>
              </a:spcBef>
            </a:pPr>
            <a:r>
              <a:rPr lang="en-GB" altLang="en-US" dirty="0">
                <a:solidFill>
                  <a:schemeClr val="bg1"/>
                </a:solidFill>
                <a:latin typeface="Comic Sans MS" panose="030F0702030302020204" pitchFamily="66" charset="0"/>
              </a:rPr>
              <a:t>Work with a partner.</a:t>
            </a:r>
          </a:p>
          <a:p>
            <a:pPr>
              <a:spcBef>
                <a:spcPts val="700"/>
              </a:spcBef>
            </a:pPr>
            <a:r>
              <a:rPr lang="en-GB" altLang="en-US" dirty="0">
                <a:solidFill>
                  <a:schemeClr val="bg1"/>
                </a:solidFill>
                <a:latin typeface="Comic Sans MS" panose="030F0702030302020204" pitchFamily="66" charset="0"/>
              </a:rPr>
              <a:t>Find as many clues as you can that this is written in the present tense.</a:t>
            </a:r>
          </a:p>
          <a:p>
            <a:pPr>
              <a:spcBef>
                <a:spcPts val="700"/>
              </a:spcBef>
            </a:pPr>
            <a:r>
              <a:rPr lang="en-GB" altLang="en-US" dirty="0">
                <a:solidFill>
                  <a:schemeClr val="bg1"/>
                </a:solidFill>
                <a:latin typeface="Comic Sans MS" panose="030F0702030302020204" pitchFamily="66" charset="0"/>
              </a:rPr>
              <a:t>What words are you looking for?</a:t>
            </a:r>
          </a:p>
          <a:p>
            <a:pPr>
              <a:spcBef>
                <a:spcPts val="700"/>
              </a:spcBef>
            </a:pPr>
            <a:r>
              <a:rPr lang="en-GB" altLang="en-US" dirty="0">
                <a:solidFill>
                  <a:schemeClr val="bg1"/>
                </a:solidFill>
                <a:latin typeface="Comic Sans MS" panose="030F0702030302020204" pitchFamily="66" charset="0"/>
              </a:rPr>
              <a:t>Why has the writer chosen to write in present tense?</a:t>
            </a:r>
          </a:p>
        </p:txBody>
      </p:sp>
    </p:spTree>
    <p:extLst>
      <p:ext uri="{BB962C8B-B14F-4D97-AF65-F5344CB8AC3E}">
        <p14:creationId xmlns:p14="http://schemas.microsoft.com/office/powerpoint/2010/main" val="3636803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20" name="Subtitle 2">
            <a:extLst>
              <a:ext uri="{FF2B5EF4-FFF2-40B4-BE49-F238E27FC236}">
                <a16:creationId xmlns:a16="http://schemas.microsoft.com/office/drawing/2014/main" id="{29937F37-0397-CB40-9C9B-9A96BE0D363F}"/>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Present tense</a:t>
            </a:r>
          </a:p>
        </p:txBody>
      </p:sp>
      <p:sp>
        <p:nvSpPr>
          <p:cNvPr id="24" name="Rectangle 7">
            <a:extLst>
              <a:ext uri="{FF2B5EF4-FFF2-40B4-BE49-F238E27FC236}">
                <a16:creationId xmlns:a16="http://schemas.microsoft.com/office/drawing/2014/main" id="{9AC7D533-058E-CE46-86B9-DEF0560AE95B}"/>
              </a:ext>
            </a:extLst>
          </p:cNvPr>
          <p:cNvSpPr>
            <a:spLocks noChangeArrowheads="1"/>
          </p:cNvSpPr>
          <p:nvPr/>
        </p:nvSpPr>
        <p:spPr bwMode="auto">
          <a:xfrm>
            <a:off x="1057324" y="4725562"/>
            <a:ext cx="5996620" cy="1290752"/>
          </a:xfrm>
          <a:prstGeom prst="rect">
            <a:avLst/>
          </a:prstGeom>
          <a:solidFill>
            <a:srgbClr val="0070C0"/>
          </a:solidFill>
          <a:ln w="9525">
            <a:noFill/>
            <a:miter lim="800000"/>
            <a:headEnd/>
            <a:tailEnd/>
          </a:ln>
          <a:effectLst/>
        </p:spPr>
        <p:txBody>
          <a:bodyPr wrap="square" anchor="ctr" anchorCtr="0">
            <a:noAutofit/>
          </a:bodyPr>
          <a:lstStyle/>
          <a:p>
            <a:pPr>
              <a:spcBef>
                <a:spcPts val="700"/>
              </a:spcBef>
            </a:pPr>
            <a:r>
              <a:rPr lang="en-GB" altLang="en-US" sz="1800" dirty="0">
                <a:solidFill>
                  <a:schemeClr val="bg1"/>
                </a:solidFill>
                <a:latin typeface="Comic Sans MS" panose="030F0702030302020204" pitchFamily="66" charset="0"/>
              </a:rPr>
              <a:t>Work with a partner.</a:t>
            </a:r>
          </a:p>
          <a:p>
            <a:pPr>
              <a:spcBef>
                <a:spcPts val="700"/>
              </a:spcBef>
            </a:pPr>
            <a:r>
              <a:rPr lang="en-GB" altLang="en-US" sz="1800" dirty="0">
                <a:solidFill>
                  <a:schemeClr val="bg1"/>
                </a:solidFill>
                <a:latin typeface="Comic Sans MS" panose="030F0702030302020204" pitchFamily="66" charset="0"/>
              </a:rPr>
              <a:t>Can you change the present tense to the past tense?</a:t>
            </a:r>
          </a:p>
          <a:p>
            <a:pPr>
              <a:spcBef>
                <a:spcPts val="700"/>
              </a:spcBef>
            </a:pPr>
            <a:r>
              <a:rPr lang="en-GB" altLang="en-US" sz="1800" dirty="0">
                <a:solidFill>
                  <a:schemeClr val="bg1"/>
                </a:solidFill>
                <a:latin typeface="Comic Sans MS" panose="030F0702030302020204" pitchFamily="66" charset="0"/>
              </a:rPr>
              <a:t>Discuss what effect it has on the writing.</a:t>
            </a:r>
          </a:p>
        </p:txBody>
      </p:sp>
      <p:sp>
        <p:nvSpPr>
          <p:cNvPr id="8" name="Rectangle 6">
            <a:extLst>
              <a:ext uri="{FF2B5EF4-FFF2-40B4-BE49-F238E27FC236}">
                <a16:creationId xmlns:a16="http://schemas.microsoft.com/office/drawing/2014/main" id="{FABCBDD8-E82C-4F4B-BE68-D39CEDC8FA41}"/>
              </a:ext>
            </a:extLst>
          </p:cNvPr>
          <p:cNvSpPr>
            <a:spLocks noChangeArrowheads="1"/>
          </p:cNvSpPr>
          <p:nvPr/>
        </p:nvSpPr>
        <p:spPr bwMode="auto">
          <a:xfrm>
            <a:off x="2943732" y="1460800"/>
            <a:ext cx="457200" cy="519113"/>
          </a:xfrm>
          <a:prstGeom prst="rect">
            <a:avLst/>
          </a:prstGeom>
          <a:solidFill>
            <a:srgbClr val="00B0F0"/>
          </a:solidFill>
          <a:ln w="9525">
            <a:noFill/>
            <a:miter lim="800000"/>
            <a:headEnd/>
            <a:tailEnd/>
          </a:ln>
          <a:effectLst/>
        </p:spPr>
        <p:txBody>
          <a:bodyPr wrap="none">
            <a:spAutoFit/>
          </a:bodyPr>
          <a:lstStyle/>
          <a:p>
            <a:r>
              <a:rPr lang="en-GB" altLang="en-US" sz="2800" dirty="0">
                <a:solidFill>
                  <a:schemeClr val="bg1"/>
                </a:solidFill>
                <a:latin typeface="Comic Sans MS" panose="030F0702030302020204" pitchFamily="66" charset="0"/>
              </a:rPr>
              <a:t>is</a:t>
            </a:r>
          </a:p>
        </p:txBody>
      </p:sp>
      <p:sp>
        <p:nvSpPr>
          <p:cNvPr id="9" name="Rectangle 7">
            <a:extLst>
              <a:ext uri="{FF2B5EF4-FFF2-40B4-BE49-F238E27FC236}">
                <a16:creationId xmlns:a16="http://schemas.microsoft.com/office/drawing/2014/main" id="{5E044953-1347-4349-A58F-CE7A0180C903}"/>
              </a:ext>
            </a:extLst>
          </p:cNvPr>
          <p:cNvSpPr>
            <a:spLocks noChangeArrowheads="1"/>
          </p:cNvSpPr>
          <p:nvPr/>
        </p:nvSpPr>
        <p:spPr bwMode="auto">
          <a:xfrm>
            <a:off x="3877126" y="1460800"/>
            <a:ext cx="744537" cy="519113"/>
          </a:xfrm>
          <a:prstGeom prst="rect">
            <a:avLst/>
          </a:prstGeom>
          <a:solidFill>
            <a:srgbClr val="00B0F0"/>
          </a:solidFill>
          <a:ln w="9525" algn="ctr">
            <a:noFill/>
            <a:miter lim="800000"/>
            <a:headEnd/>
            <a:tailEnd/>
          </a:ln>
          <a:effectLst/>
        </p:spPr>
        <p:txBody>
          <a:bodyPr wrap="none">
            <a:spAutoFit/>
          </a:bodyPr>
          <a:lstStyle/>
          <a:p>
            <a:r>
              <a:rPr lang="en-GB" altLang="en-US" sz="2800" dirty="0">
                <a:solidFill>
                  <a:schemeClr val="bg1"/>
                </a:solidFill>
                <a:latin typeface="Comic Sans MS" panose="030F0702030302020204" pitchFamily="66" charset="0"/>
              </a:rPr>
              <a:t>has</a:t>
            </a:r>
          </a:p>
        </p:txBody>
      </p:sp>
      <p:sp>
        <p:nvSpPr>
          <p:cNvPr id="10" name="Rectangle 8">
            <a:extLst>
              <a:ext uri="{FF2B5EF4-FFF2-40B4-BE49-F238E27FC236}">
                <a16:creationId xmlns:a16="http://schemas.microsoft.com/office/drawing/2014/main" id="{1328B3EA-1FB9-B840-8C87-5EBB035A8092}"/>
              </a:ext>
            </a:extLst>
          </p:cNvPr>
          <p:cNvSpPr>
            <a:spLocks noChangeArrowheads="1"/>
          </p:cNvSpPr>
          <p:nvPr/>
        </p:nvSpPr>
        <p:spPr bwMode="auto">
          <a:xfrm>
            <a:off x="5097857" y="1460800"/>
            <a:ext cx="733425" cy="519113"/>
          </a:xfrm>
          <a:prstGeom prst="rect">
            <a:avLst/>
          </a:prstGeom>
          <a:solidFill>
            <a:srgbClr val="00B0F0"/>
          </a:solidFill>
          <a:ln w="9525" algn="ctr">
            <a:noFill/>
            <a:miter lim="800000"/>
            <a:headEnd/>
            <a:tailEnd/>
          </a:ln>
          <a:effectLst/>
        </p:spPr>
        <p:txBody>
          <a:bodyPr wrap="none">
            <a:spAutoFit/>
          </a:bodyPr>
          <a:lstStyle/>
          <a:p>
            <a:r>
              <a:rPr lang="en-GB" altLang="en-US" sz="2800" dirty="0">
                <a:solidFill>
                  <a:schemeClr val="bg1"/>
                </a:solidFill>
                <a:latin typeface="Comic Sans MS" panose="030F0702030302020204" pitchFamily="66" charset="0"/>
              </a:rPr>
              <a:t>are</a:t>
            </a:r>
          </a:p>
        </p:txBody>
      </p:sp>
      <p:sp>
        <p:nvSpPr>
          <p:cNvPr id="11" name="Rectangle 9">
            <a:extLst>
              <a:ext uri="{FF2B5EF4-FFF2-40B4-BE49-F238E27FC236}">
                <a16:creationId xmlns:a16="http://schemas.microsoft.com/office/drawing/2014/main" id="{1695A094-7BAB-B249-87E5-4E827556F5FF}"/>
              </a:ext>
            </a:extLst>
          </p:cNvPr>
          <p:cNvSpPr>
            <a:spLocks noChangeArrowheads="1"/>
          </p:cNvSpPr>
          <p:nvPr/>
        </p:nvSpPr>
        <p:spPr bwMode="auto">
          <a:xfrm>
            <a:off x="6307476" y="1460800"/>
            <a:ext cx="950912" cy="519113"/>
          </a:xfrm>
          <a:prstGeom prst="rect">
            <a:avLst/>
          </a:prstGeom>
          <a:solidFill>
            <a:srgbClr val="00B0F0"/>
          </a:solidFill>
          <a:ln w="9525" algn="ctr">
            <a:noFill/>
            <a:miter lim="800000"/>
            <a:headEnd/>
            <a:tailEnd/>
          </a:ln>
          <a:effectLst/>
        </p:spPr>
        <p:txBody>
          <a:bodyPr wrap="none">
            <a:spAutoFit/>
          </a:bodyPr>
          <a:lstStyle/>
          <a:p>
            <a:r>
              <a:rPr lang="en-GB" altLang="en-US" sz="2800" dirty="0">
                <a:solidFill>
                  <a:schemeClr val="bg1"/>
                </a:solidFill>
                <a:latin typeface="Comic Sans MS" panose="030F0702030302020204" pitchFamily="66" charset="0"/>
              </a:rPr>
              <a:t>does</a:t>
            </a:r>
          </a:p>
        </p:txBody>
      </p:sp>
      <p:sp>
        <p:nvSpPr>
          <p:cNvPr id="12" name="Rectangle 10">
            <a:extLst>
              <a:ext uri="{FF2B5EF4-FFF2-40B4-BE49-F238E27FC236}">
                <a16:creationId xmlns:a16="http://schemas.microsoft.com/office/drawing/2014/main" id="{20021EFA-32F7-F44B-AFE1-F7E1F404DD46}"/>
              </a:ext>
            </a:extLst>
          </p:cNvPr>
          <p:cNvSpPr>
            <a:spLocks noChangeArrowheads="1"/>
          </p:cNvSpPr>
          <p:nvPr/>
        </p:nvSpPr>
        <p:spPr bwMode="auto">
          <a:xfrm>
            <a:off x="7734581" y="1460800"/>
            <a:ext cx="1547812" cy="519113"/>
          </a:xfrm>
          <a:prstGeom prst="rect">
            <a:avLst/>
          </a:prstGeom>
          <a:solidFill>
            <a:srgbClr val="00B0F0"/>
          </a:solidFill>
          <a:ln w="9525" algn="ctr">
            <a:noFill/>
            <a:miter lim="800000"/>
            <a:headEnd/>
            <a:tailEnd/>
          </a:ln>
          <a:effectLst/>
        </p:spPr>
        <p:txBody>
          <a:bodyPr wrap="none">
            <a:spAutoFit/>
          </a:bodyPr>
          <a:lstStyle/>
          <a:p>
            <a:r>
              <a:rPr lang="en-GB" altLang="en-US" sz="2800" dirty="0">
                <a:solidFill>
                  <a:schemeClr val="bg1"/>
                </a:solidFill>
                <a:latin typeface="Comic Sans MS" panose="030F0702030302020204" pitchFamily="66" charset="0"/>
              </a:rPr>
              <a:t>reflects</a:t>
            </a:r>
          </a:p>
        </p:txBody>
      </p:sp>
      <p:sp>
        <p:nvSpPr>
          <p:cNvPr id="15" name="Rectangle 2">
            <a:extLst>
              <a:ext uri="{FF2B5EF4-FFF2-40B4-BE49-F238E27FC236}">
                <a16:creationId xmlns:a16="http://schemas.microsoft.com/office/drawing/2014/main" id="{74E06901-419F-4B48-A957-9594E7B19B6B}"/>
              </a:ext>
            </a:extLst>
          </p:cNvPr>
          <p:cNvSpPr>
            <a:spLocks noChangeArrowheads="1"/>
          </p:cNvSpPr>
          <p:nvPr/>
        </p:nvSpPr>
        <p:spPr bwMode="auto">
          <a:xfrm>
            <a:off x="921437" y="2313315"/>
            <a:ext cx="10933112" cy="2099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spcBef>
                <a:spcPct val="40000"/>
              </a:spcBef>
            </a:pPr>
            <a:r>
              <a:rPr lang="en-GB" altLang="en-US" sz="2400" dirty="0">
                <a:solidFill>
                  <a:srgbClr val="3E3F41"/>
                </a:solidFill>
                <a:latin typeface="Comic Sans MS" panose="030F0702030302020204" pitchFamily="66" charset="0"/>
              </a:rPr>
              <a:t>The moon is the earth’s only natural </a:t>
            </a:r>
            <a:r>
              <a:rPr lang="en-GB" altLang="en-US" sz="2400" b="1" dirty="0">
                <a:solidFill>
                  <a:srgbClr val="3E3F41"/>
                </a:solidFill>
                <a:latin typeface="Comic Sans MS" panose="030F0702030302020204" pitchFamily="66" charset="0"/>
              </a:rPr>
              <a:t>satellite</a:t>
            </a:r>
            <a:r>
              <a:rPr lang="en-GB" altLang="en-US" sz="2400" dirty="0">
                <a:solidFill>
                  <a:srgbClr val="3E3F41"/>
                </a:solidFill>
                <a:latin typeface="Comic Sans MS" panose="030F0702030302020204" pitchFamily="66" charset="0"/>
              </a:rPr>
              <a:t>. It is over four and a half billion years old. It has mountains on its surface and craters caused by </a:t>
            </a:r>
            <a:r>
              <a:rPr lang="en-GB" altLang="en-US" sz="2400" b="1" dirty="0">
                <a:solidFill>
                  <a:srgbClr val="3E3F41"/>
                </a:solidFill>
                <a:latin typeface="Comic Sans MS" panose="030F0702030302020204" pitchFamily="66" charset="0"/>
              </a:rPr>
              <a:t>meteorites</a:t>
            </a:r>
            <a:r>
              <a:rPr lang="en-GB" altLang="en-US" sz="2400" dirty="0">
                <a:solidFill>
                  <a:srgbClr val="3E3F41"/>
                </a:solidFill>
                <a:latin typeface="Comic Sans MS" panose="030F0702030302020204" pitchFamily="66" charset="0"/>
              </a:rPr>
              <a:t> hitting it. The earth, sun and moon are all </a:t>
            </a:r>
            <a:r>
              <a:rPr lang="en-GB" altLang="en-US" sz="2400" b="1" dirty="0">
                <a:solidFill>
                  <a:srgbClr val="3E3F41"/>
                </a:solidFill>
                <a:latin typeface="Comic Sans MS" panose="030F0702030302020204" pitchFamily="66" charset="0"/>
              </a:rPr>
              <a:t>spherical</a:t>
            </a:r>
            <a:r>
              <a:rPr lang="en-GB" altLang="en-US" sz="2400" dirty="0">
                <a:solidFill>
                  <a:srgbClr val="3E3F41"/>
                </a:solidFill>
                <a:latin typeface="Comic Sans MS" panose="030F0702030302020204" pitchFamily="66" charset="0"/>
              </a:rPr>
              <a:t> and the moon is about a </a:t>
            </a:r>
            <a:r>
              <a:rPr lang="en-GB" altLang="en-US" sz="2400" b="1" dirty="0">
                <a:solidFill>
                  <a:srgbClr val="3E3F41"/>
                </a:solidFill>
                <a:latin typeface="Comic Sans MS" panose="030F0702030302020204" pitchFamily="66" charset="0"/>
              </a:rPr>
              <a:t>quarter</a:t>
            </a:r>
            <a:r>
              <a:rPr lang="en-GB" altLang="en-US" sz="2400" dirty="0">
                <a:solidFill>
                  <a:srgbClr val="3E3F41"/>
                </a:solidFill>
                <a:latin typeface="Comic Sans MS" panose="030F0702030302020204" pitchFamily="66" charset="0"/>
              </a:rPr>
              <a:t> the size of the earth. The moon does not shine with its own light. It </a:t>
            </a:r>
            <a:r>
              <a:rPr lang="en-GB" altLang="en-US" sz="2400" b="1" dirty="0">
                <a:solidFill>
                  <a:srgbClr val="3E3F41"/>
                </a:solidFill>
                <a:latin typeface="Comic Sans MS" panose="030F0702030302020204" pitchFamily="66" charset="0"/>
              </a:rPr>
              <a:t>reflects</a:t>
            </a:r>
            <a:r>
              <a:rPr lang="en-GB" altLang="en-US" sz="2400" dirty="0">
                <a:solidFill>
                  <a:srgbClr val="3E3F41"/>
                </a:solidFill>
                <a:latin typeface="Comic Sans MS" panose="030F0702030302020204" pitchFamily="66" charset="0"/>
              </a:rPr>
              <a:t> the sun’s light. </a:t>
            </a:r>
          </a:p>
        </p:txBody>
      </p:sp>
      <p:sp>
        <p:nvSpPr>
          <p:cNvPr id="16" name="Rectangle 6">
            <a:extLst>
              <a:ext uri="{FF2B5EF4-FFF2-40B4-BE49-F238E27FC236}">
                <a16:creationId xmlns:a16="http://schemas.microsoft.com/office/drawing/2014/main" id="{35D8D968-F71B-6244-A8FC-34D19F44DDC4}"/>
              </a:ext>
            </a:extLst>
          </p:cNvPr>
          <p:cNvSpPr>
            <a:spLocks noChangeArrowheads="1"/>
          </p:cNvSpPr>
          <p:nvPr/>
        </p:nvSpPr>
        <p:spPr bwMode="auto">
          <a:xfrm>
            <a:off x="2374129" y="2326381"/>
            <a:ext cx="420308" cy="461665"/>
          </a:xfrm>
          <a:prstGeom prst="rect">
            <a:avLst/>
          </a:prstGeom>
          <a:solidFill>
            <a:srgbClr val="00B0F0"/>
          </a:solidFill>
          <a:ln w="9525">
            <a:noFill/>
            <a:miter lim="800000"/>
            <a:headEnd/>
            <a:tailEnd/>
          </a:ln>
          <a:effectLst/>
        </p:spPr>
        <p:txBody>
          <a:bodyPr wrap="none">
            <a:spAutoFit/>
          </a:bodyPr>
          <a:lstStyle/>
          <a:p>
            <a:r>
              <a:rPr lang="en-GB" altLang="en-US" sz="2400" dirty="0">
                <a:solidFill>
                  <a:schemeClr val="bg1"/>
                </a:solidFill>
                <a:latin typeface="Comic Sans MS" panose="030F0702030302020204" pitchFamily="66" charset="0"/>
              </a:rPr>
              <a:t>is</a:t>
            </a:r>
          </a:p>
        </p:txBody>
      </p:sp>
      <p:sp>
        <p:nvSpPr>
          <p:cNvPr id="17" name="Rectangle 6">
            <a:extLst>
              <a:ext uri="{FF2B5EF4-FFF2-40B4-BE49-F238E27FC236}">
                <a16:creationId xmlns:a16="http://schemas.microsoft.com/office/drawing/2014/main" id="{7D7FAAAD-36B1-CE49-8096-469DD7E2B5D5}"/>
              </a:ext>
            </a:extLst>
          </p:cNvPr>
          <p:cNvSpPr>
            <a:spLocks noChangeArrowheads="1"/>
          </p:cNvSpPr>
          <p:nvPr/>
        </p:nvSpPr>
        <p:spPr bwMode="auto">
          <a:xfrm>
            <a:off x="7843075" y="2332644"/>
            <a:ext cx="433661" cy="461665"/>
          </a:xfrm>
          <a:prstGeom prst="rect">
            <a:avLst/>
          </a:prstGeom>
          <a:solidFill>
            <a:srgbClr val="00B0F0"/>
          </a:solidFill>
          <a:ln w="9525">
            <a:noFill/>
            <a:miter lim="800000"/>
            <a:headEnd/>
            <a:tailEnd/>
          </a:ln>
          <a:effectLst/>
        </p:spPr>
        <p:txBody>
          <a:bodyPr wrap="square">
            <a:spAutoFit/>
          </a:bodyPr>
          <a:lstStyle/>
          <a:p>
            <a:r>
              <a:rPr lang="en-GB" altLang="en-US" sz="2400" dirty="0">
                <a:solidFill>
                  <a:schemeClr val="bg1"/>
                </a:solidFill>
                <a:latin typeface="Comic Sans MS" panose="030F0702030302020204" pitchFamily="66" charset="0"/>
              </a:rPr>
              <a:t>is</a:t>
            </a:r>
          </a:p>
        </p:txBody>
      </p:sp>
      <p:sp>
        <p:nvSpPr>
          <p:cNvPr id="18" name="Rectangle 6">
            <a:extLst>
              <a:ext uri="{FF2B5EF4-FFF2-40B4-BE49-F238E27FC236}">
                <a16:creationId xmlns:a16="http://schemas.microsoft.com/office/drawing/2014/main" id="{26F4AA38-1BDE-B24B-B425-4BF771577C18}"/>
              </a:ext>
            </a:extLst>
          </p:cNvPr>
          <p:cNvSpPr>
            <a:spLocks noChangeArrowheads="1"/>
          </p:cNvSpPr>
          <p:nvPr/>
        </p:nvSpPr>
        <p:spPr bwMode="auto">
          <a:xfrm>
            <a:off x="1728231" y="3542961"/>
            <a:ext cx="420308" cy="461665"/>
          </a:xfrm>
          <a:prstGeom prst="rect">
            <a:avLst/>
          </a:prstGeom>
          <a:solidFill>
            <a:srgbClr val="00B0F0"/>
          </a:solidFill>
          <a:ln w="9525">
            <a:noFill/>
            <a:miter lim="800000"/>
            <a:headEnd/>
            <a:tailEnd/>
          </a:ln>
          <a:effectLst/>
        </p:spPr>
        <p:txBody>
          <a:bodyPr wrap="none">
            <a:spAutoFit/>
          </a:bodyPr>
          <a:lstStyle/>
          <a:p>
            <a:r>
              <a:rPr lang="en-GB" altLang="en-US" sz="2400" dirty="0">
                <a:solidFill>
                  <a:schemeClr val="bg1"/>
                </a:solidFill>
                <a:latin typeface="Comic Sans MS" panose="030F0702030302020204" pitchFamily="66" charset="0"/>
              </a:rPr>
              <a:t>is</a:t>
            </a:r>
          </a:p>
        </p:txBody>
      </p:sp>
      <p:sp>
        <p:nvSpPr>
          <p:cNvPr id="19" name="Rectangle 7">
            <a:extLst>
              <a:ext uri="{FF2B5EF4-FFF2-40B4-BE49-F238E27FC236}">
                <a16:creationId xmlns:a16="http://schemas.microsoft.com/office/drawing/2014/main" id="{2045D11B-D741-0742-BB0D-D61EAC4F2B83}"/>
              </a:ext>
            </a:extLst>
          </p:cNvPr>
          <p:cNvSpPr>
            <a:spLocks noChangeArrowheads="1"/>
          </p:cNvSpPr>
          <p:nvPr/>
        </p:nvSpPr>
        <p:spPr bwMode="auto">
          <a:xfrm>
            <a:off x="3710909" y="2726394"/>
            <a:ext cx="668773" cy="461665"/>
          </a:xfrm>
          <a:prstGeom prst="rect">
            <a:avLst/>
          </a:prstGeom>
          <a:solidFill>
            <a:srgbClr val="00B0F0"/>
          </a:solidFill>
          <a:ln w="9525" algn="ctr">
            <a:noFill/>
            <a:miter lim="800000"/>
            <a:headEnd/>
            <a:tailEnd/>
          </a:ln>
          <a:effectLst/>
        </p:spPr>
        <p:txBody>
          <a:bodyPr wrap="none">
            <a:spAutoFit/>
          </a:bodyPr>
          <a:lstStyle/>
          <a:p>
            <a:r>
              <a:rPr lang="en-GB" altLang="en-US" sz="2400" dirty="0">
                <a:solidFill>
                  <a:schemeClr val="bg1"/>
                </a:solidFill>
                <a:latin typeface="Comic Sans MS" panose="030F0702030302020204" pitchFamily="66" charset="0"/>
              </a:rPr>
              <a:t>has</a:t>
            </a:r>
          </a:p>
        </p:txBody>
      </p:sp>
      <p:sp>
        <p:nvSpPr>
          <p:cNvPr id="21" name="Rectangle 8">
            <a:extLst>
              <a:ext uri="{FF2B5EF4-FFF2-40B4-BE49-F238E27FC236}">
                <a16:creationId xmlns:a16="http://schemas.microsoft.com/office/drawing/2014/main" id="{F03E1732-5D69-DF4D-AD58-576C46A55092}"/>
              </a:ext>
            </a:extLst>
          </p:cNvPr>
          <p:cNvSpPr>
            <a:spLocks noChangeArrowheads="1"/>
          </p:cNvSpPr>
          <p:nvPr/>
        </p:nvSpPr>
        <p:spPr bwMode="auto">
          <a:xfrm>
            <a:off x="7580735" y="3135013"/>
            <a:ext cx="657552" cy="461665"/>
          </a:xfrm>
          <a:prstGeom prst="rect">
            <a:avLst/>
          </a:prstGeom>
          <a:solidFill>
            <a:srgbClr val="00B0F0"/>
          </a:solidFill>
          <a:ln w="9525" algn="ctr">
            <a:noFill/>
            <a:miter lim="800000"/>
            <a:headEnd/>
            <a:tailEnd/>
          </a:ln>
          <a:effectLst/>
        </p:spPr>
        <p:txBody>
          <a:bodyPr wrap="none">
            <a:spAutoFit/>
          </a:bodyPr>
          <a:lstStyle/>
          <a:p>
            <a:r>
              <a:rPr lang="en-GB" altLang="en-US" sz="2400" dirty="0">
                <a:solidFill>
                  <a:schemeClr val="bg1"/>
                </a:solidFill>
                <a:latin typeface="Comic Sans MS" panose="030F0702030302020204" pitchFamily="66" charset="0"/>
              </a:rPr>
              <a:t>are</a:t>
            </a:r>
          </a:p>
        </p:txBody>
      </p:sp>
      <p:sp>
        <p:nvSpPr>
          <p:cNvPr id="25" name="Rectangle 9">
            <a:extLst>
              <a:ext uri="{FF2B5EF4-FFF2-40B4-BE49-F238E27FC236}">
                <a16:creationId xmlns:a16="http://schemas.microsoft.com/office/drawing/2014/main" id="{BA1FFD1C-CCF5-FD43-A04E-C9D33A296FED}"/>
              </a:ext>
            </a:extLst>
          </p:cNvPr>
          <p:cNvSpPr>
            <a:spLocks noChangeArrowheads="1"/>
          </p:cNvSpPr>
          <p:nvPr/>
        </p:nvSpPr>
        <p:spPr bwMode="auto">
          <a:xfrm>
            <a:off x="8974381" y="3535976"/>
            <a:ext cx="845103" cy="461665"/>
          </a:xfrm>
          <a:prstGeom prst="rect">
            <a:avLst/>
          </a:prstGeom>
          <a:solidFill>
            <a:srgbClr val="00B0F0"/>
          </a:solidFill>
          <a:ln w="9525" algn="ctr">
            <a:noFill/>
            <a:miter lim="800000"/>
            <a:headEnd/>
            <a:tailEnd/>
          </a:ln>
          <a:effectLst/>
        </p:spPr>
        <p:txBody>
          <a:bodyPr wrap="none">
            <a:spAutoFit/>
          </a:bodyPr>
          <a:lstStyle/>
          <a:p>
            <a:r>
              <a:rPr lang="en-GB" altLang="en-US" sz="2400" dirty="0">
                <a:solidFill>
                  <a:schemeClr val="bg1"/>
                </a:solidFill>
                <a:latin typeface="Comic Sans MS" panose="030F0702030302020204" pitchFamily="66" charset="0"/>
              </a:rPr>
              <a:t>does</a:t>
            </a:r>
          </a:p>
        </p:txBody>
      </p:sp>
      <p:sp>
        <p:nvSpPr>
          <p:cNvPr id="26" name="Rectangle 10">
            <a:extLst>
              <a:ext uri="{FF2B5EF4-FFF2-40B4-BE49-F238E27FC236}">
                <a16:creationId xmlns:a16="http://schemas.microsoft.com/office/drawing/2014/main" id="{B1842CD7-7E93-7D49-B5F3-431FBCD8A831}"/>
              </a:ext>
            </a:extLst>
          </p:cNvPr>
          <p:cNvSpPr>
            <a:spLocks noChangeArrowheads="1"/>
          </p:cNvSpPr>
          <p:nvPr/>
        </p:nvSpPr>
        <p:spPr bwMode="auto">
          <a:xfrm>
            <a:off x="3931231" y="3939944"/>
            <a:ext cx="1362874" cy="461665"/>
          </a:xfrm>
          <a:prstGeom prst="rect">
            <a:avLst/>
          </a:prstGeom>
          <a:solidFill>
            <a:srgbClr val="00B0F0"/>
          </a:solidFill>
          <a:ln w="9525" algn="ctr">
            <a:noFill/>
            <a:miter lim="800000"/>
            <a:headEnd/>
            <a:tailEnd/>
          </a:ln>
          <a:effectLst/>
        </p:spPr>
        <p:txBody>
          <a:bodyPr wrap="none">
            <a:spAutoFit/>
          </a:bodyPr>
          <a:lstStyle/>
          <a:p>
            <a:r>
              <a:rPr lang="en-GB" altLang="en-US" sz="2400" dirty="0">
                <a:solidFill>
                  <a:schemeClr val="bg1"/>
                </a:solidFill>
                <a:latin typeface="Comic Sans MS" panose="030F0702030302020204" pitchFamily="66" charset="0"/>
              </a:rPr>
              <a:t>reflects</a:t>
            </a:r>
          </a:p>
        </p:txBody>
      </p:sp>
    </p:spTree>
    <p:extLst>
      <p:ext uri="{BB962C8B-B14F-4D97-AF65-F5344CB8AC3E}">
        <p14:creationId xmlns:p14="http://schemas.microsoft.com/office/powerpoint/2010/main" val="42820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1" grpId="0" animBg="1"/>
      <p:bldP spid="25" grpId="0" animBg="1"/>
      <p:bldP spid="2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20" name="Subtitle 2">
            <a:extLst>
              <a:ext uri="{FF2B5EF4-FFF2-40B4-BE49-F238E27FC236}">
                <a16:creationId xmlns:a16="http://schemas.microsoft.com/office/drawing/2014/main" id="{29937F37-0397-CB40-9C9B-9A96BE0D363F}"/>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Past tense</a:t>
            </a:r>
          </a:p>
        </p:txBody>
      </p:sp>
      <p:sp>
        <p:nvSpPr>
          <p:cNvPr id="24" name="Rectangle 7">
            <a:extLst>
              <a:ext uri="{FF2B5EF4-FFF2-40B4-BE49-F238E27FC236}">
                <a16:creationId xmlns:a16="http://schemas.microsoft.com/office/drawing/2014/main" id="{9AC7D533-058E-CE46-86B9-DEF0560AE95B}"/>
              </a:ext>
            </a:extLst>
          </p:cNvPr>
          <p:cNvSpPr>
            <a:spLocks noChangeArrowheads="1"/>
          </p:cNvSpPr>
          <p:nvPr/>
        </p:nvSpPr>
        <p:spPr bwMode="auto">
          <a:xfrm>
            <a:off x="1057324" y="4725562"/>
            <a:ext cx="5996620" cy="945255"/>
          </a:xfrm>
          <a:prstGeom prst="rect">
            <a:avLst/>
          </a:prstGeom>
          <a:solidFill>
            <a:srgbClr val="0070C0"/>
          </a:solidFill>
          <a:ln w="9525">
            <a:noFill/>
            <a:miter lim="800000"/>
            <a:headEnd/>
            <a:tailEnd/>
          </a:ln>
          <a:effectLst/>
        </p:spPr>
        <p:txBody>
          <a:bodyPr wrap="square" anchor="ctr" anchorCtr="0">
            <a:noAutofit/>
          </a:bodyPr>
          <a:lstStyle/>
          <a:p>
            <a:pPr>
              <a:spcBef>
                <a:spcPts val="700"/>
              </a:spcBef>
            </a:pPr>
            <a:r>
              <a:rPr lang="en-GB" altLang="en-US" sz="1800" dirty="0">
                <a:solidFill>
                  <a:schemeClr val="bg1"/>
                </a:solidFill>
                <a:latin typeface="Comic Sans MS" panose="030F0702030302020204" pitchFamily="66" charset="0"/>
              </a:rPr>
              <a:t>Explain to your partner how this has changed the way you understand the text.</a:t>
            </a:r>
          </a:p>
        </p:txBody>
      </p:sp>
      <p:sp>
        <p:nvSpPr>
          <p:cNvPr id="15" name="Rectangle 2">
            <a:extLst>
              <a:ext uri="{FF2B5EF4-FFF2-40B4-BE49-F238E27FC236}">
                <a16:creationId xmlns:a16="http://schemas.microsoft.com/office/drawing/2014/main" id="{74E06901-419F-4B48-A957-9594E7B19B6B}"/>
              </a:ext>
            </a:extLst>
          </p:cNvPr>
          <p:cNvSpPr>
            <a:spLocks noChangeArrowheads="1"/>
          </p:cNvSpPr>
          <p:nvPr/>
        </p:nvSpPr>
        <p:spPr bwMode="auto">
          <a:xfrm>
            <a:off x="921437" y="2313315"/>
            <a:ext cx="10213239" cy="2099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spcBef>
                <a:spcPct val="40000"/>
              </a:spcBef>
            </a:pPr>
            <a:r>
              <a:rPr lang="en-GB" altLang="en-US" sz="2400" dirty="0">
                <a:solidFill>
                  <a:srgbClr val="3E3F41"/>
                </a:solidFill>
                <a:latin typeface="Comic Sans MS" panose="030F0702030302020204" pitchFamily="66" charset="0"/>
              </a:rPr>
              <a:t>The moon was the earth’s only natural </a:t>
            </a:r>
            <a:r>
              <a:rPr lang="en-GB" altLang="en-US" sz="2400" b="1" dirty="0">
                <a:solidFill>
                  <a:srgbClr val="3E3F41"/>
                </a:solidFill>
                <a:latin typeface="Comic Sans MS" panose="030F0702030302020204" pitchFamily="66" charset="0"/>
              </a:rPr>
              <a:t>satellite</a:t>
            </a:r>
            <a:r>
              <a:rPr lang="en-GB" altLang="en-US" sz="2400" dirty="0">
                <a:solidFill>
                  <a:srgbClr val="3E3F41"/>
                </a:solidFill>
                <a:latin typeface="Comic Sans MS" panose="030F0702030302020204" pitchFamily="66" charset="0"/>
              </a:rPr>
              <a:t>. It was over four and a half billion years old. It had mountains on its surface and craters caused by </a:t>
            </a:r>
            <a:r>
              <a:rPr lang="en-GB" altLang="en-US" sz="2400" b="1" dirty="0">
                <a:solidFill>
                  <a:srgbClr val="3E3F41"/>
                </a:solidFill>
                <a:latin typeface="Comic Sans MS" panose="030F0702030302020204" pitchFamily="66" charset="0"/>
              </a:rPr>
              <a:t>meteorites</a:t>
            </a:r>
            <a:r>
              <a:rPr lang="en-GB" altLang="en-US" sz="2400" dirty="0">
                <a:solidFill>
                  <a:srgbClr val="3E3F41"/>
                </a:solidFill>
                <a:latin typeface="Comic Sans MS" panose="030F0702030302020204" pitchFamily="66" charset="0"/>
              </a:rPr>
              <a:t> hitting it. The earth, sun and moon were all </a:t>
            </a:r>
            <a:r>
              <a:rPr lang="en-GB" altLang="en-US" sz="2400" b="1" dirty="0">
                <a:solidFill>
                  <a:srgbClr val="3E3F41"/>
                </a:solidFill>
                <a:latin typeface="Comic Sans MS" panose="030F0702030302020204" pitchFamily="66" charset="0"/>
              </a:rPr>
              <a:t>spherical</a:t>
            </a:r>
            <a:r>
              <a:rPr lang="en-GB" altLang="en-US" sz="2400" dirty="0">
                <a:solidFill>
                  <a:srgbClr val="3E3F41"/>
                </a:solidFill>
                <a:latin typeface="Comic Sans MS" panose="030F0702030302020204" pitchFamily="66" charset="0"/>
              </a:rPr>
              <a:t> and the moon was about a </a:t>
            </a:r>
            <a:r>
              <a:rPr lang="en-GB" altLang="en-US" sz="2400" b="1" dirty="0">
                <a:solidFill>
                  <a:srgbClr val="3E3F41"/>
                </a:solidFill>
                <a:latin typeface="Comic Sans MS" panose="030F0702030302020204" pitchFamily="66" charset="0"/>
              </a:rPr>
              <a:t>quarter</a:t>
            </a:r>
            <a:r>
              <a:rPr lang="en-GB" altLang="en-US" sz="2400" dirty="0">
                <a:solidFill>
                  <a:srgbClr val="3E3F41"/>
                </a:solidFill>
                <a:latin typeface="Comic Sans MS" panose="030F0702030302020204" pitchFamily="66" charset="0"/>
              </a:rPr>
              <a:t> the size of the earth. The moon did not shine with its own light. It </a:t>
            </a:r>
            <a:r>
              <a:rPr lang="en-GB" altLang="en-US" sz="2400" b="1" dirty="0">
                <a:solidFill>
                  <a:srgbClr val="3E3F41"/>
                </a:solidFill>
                <a:latin typeface="Comic Sans MS" panose="030F0702030302020204" pitchFamily="66" charset="0"/>
              </a:rPr>
              <a:t>reflected</a:t>
            </a:r>
            <a:r>
              <a:rPr lang="en-GB" altLang="en-US" sz="2400" dirty="0">
                <a:solidFill>
                  <a:srgbClr val="3E3F41"/>
                </a:solidFill>
                <a:latin typeface="Comic Sans MS" panose="030F0702030302020204" pitchFamily="66" charset="0"/>
              </a:rPr>
              <a:t> the sun’s light.</a:t>
            </a:r>
          </a:p>
        </p:txBody>
      </p:sp>
      <p:sp>
        <p:nvSpPr>
          <p:cNvPr id="22" name="Rectangle 5">
            <a:extLst>
              <a:ext uri="{FF2B5EF4-FFF2-40B4-BE49-F238E27FC236}">
                <a16:creationId xmlns:a16="http://schemas.microsoft.com/office/drawing/2014/main" id="{E346E9C6-8FAC-154B-A1DB-43F15C01E410}"/>
              </a:ext>
            </a:extLst>
          </p:cNvPr>
          <p:cNvSpPr>
            <a:spLocks noChangeArrowheads="1"/>
          </p:cNvSpPr>
          <p:nvPr/>
        </p:nvSpPr>
        <p:spPr bwMode="auto">
          <a:xfrm>
            <a:off x="2357506" y="1471389"/>
            <a:ext cx="782638" cy="519113"/>
          </a:xfrm>
          <a:prstGeom prst="rect">
            <a:avLst/>
          </a:prstGeom>
          <a:solidFill>
            <a:srgbClr val="00B0F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800" dirty="0">
                <a:solidFill>
                  <a:schemeClr val="bg1"/>
                </a:solidFill>
                <a:latin typeface="Comic Sans MS" panose="030F0702030302020204" pitchFamily="66" charset="0"/>
              </a:rPr>
              <a:t>was</a:t>
            </a:r>
          </a:p>
        </p:txBody>
      </p:sp>
      <p:sp>
        <p:nvSpPr>
          <p:cNvPr id="23" name="Rectangle 6">
            <a:extLst>
              <a:ext uri="{FF2B5EF4-FFF2-40B4-BE49-F238E27FC236}">
                <a16:creationId xmlns:a16="http://schemas.microsoft.com/office/drawing/2014/main" id="{24EC3A9C-AC87-614A-979D-ABEAE4911446}"/>
              </a:ext>
            </a:extLst>
          </p:cNvPr>
          <p:cNvSpPr>
            <a:spLocks noChangeArrowheads="1"/>
          </p:cNvSpPr>
          <p:nvPr/>
        </p:nvSpPr>
        <p:spPr bwMode="auto">
          <a:xfrm>
            <a:off x="3654817" y="1471389"/>
            <a:ext cx="781050" cy="519113"/>
          </a:xfrm>
          <a:prstGeom prst="rect">
            <a:avLst/>
          </a:prstGeom>
          <a:solidFill>
            <a:srgbClr val="00B0F0"/>
          </a:solid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800" dirty="0">
                <a:solidFill>
                  <a:schemeClr val="bg1"/>
                </a:solidFill>
                <a:latin typeface="Comic Sans MS" panose="030F0702030302020204" pitchFamily="66" charset="0"/>
              </a:rPr>
              <a:t>had</a:t>
            </a:r>
          </a:p>
        </p:txBody>
      </p:sp>
      <p:sp>
        <p:nvSpPr>
          <p:cNvPr id="27" name="Rectangle 7">
            <a:extLst>
              <a:ext uri="{FF2B5EF4-FFF2-40B4-BE49-F238E27FC236}">
                <a16:creationId xmlns:a16="http://schemas.microsoft.com/office/drawing/2014/main" id="{51788B8D-62ED-1F4A-ABEB-993EFF9D51FA}"/>
              </a:ext>
            </a:extLst>
          </p:cNvPr>
          <p:cNvSpPr>
            <a:spLocks noChangeArrowheads="1"/>
          </p:cNvSpPr>
          <p:nvPr/>
        </p:nvSpPr>
        <p:spPr bwMode="auto">
          <a:xfrm>
            <a:off x="4950540" y="1471389"/>
            <a:ext cx="990600" cy="519113"/>
          </a:xfrm>
          <a:prstGeom prst="rect">
            <a:avLst/>
          </a:prstGeom>
          <a:solidFill>
            <a:srgbClr val="00B0F0"/>
          </a:solid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800" dirty="0">
                <a:solidFill>
                  <a:schemeClr val="bg1"/>
                </a:solidFill>
                <a:latin typeface="Comic Sans MS" panose="030F0702030302020204" pitchFamily="66" charset="0"/>
              </a:rPr>
              <a:t>were</a:t>
            </a:r>
          </a:p>
        </p:txBody>
      </p:sp>
      <p:sp>
        <p:nvSpPr>
          <p:cNvPr id="28" name="Rectangle 8">
            <a:extLst>
              <a:ext uri="{FF2B5EF4-FFF2-40B4-BE49-F238E27FC236}">
                <a16:creationId xmlns:a16="http://schemas.microsoft.com/office/drawing/2014/main" id="{ECCC9F1A-988C-364F-A443-DD963EBF6BD4}"/>
              </a:ext>
            </a:extLst>
          </p:cNvPr>
          <p:cNvSpPr>
            <a:spLocks noChangeArrowheads="1"/>
          </p:cNvSpPr>
          <p:nvPr/>
        </p:nvSpPr>
        <p:spPr bwMode="auto">
          <a:xfrm>
            <a:off x="6455813" y="1471389"/>
            <a:ext cx="703263" cy="519113"/>
          </a:xfrm>
          <a:prstGeom prst="rect">
            <a:avLst/>
          </a:prstGeom>
          <a:solidFill>
            <a:srgbClr val="00B0F0"/>
          </a:solid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800" dirty="0">
                <a:solidFill>
                  <a:schemeClr val="bg1"/>
                </a:solidFill>
                <a:latin typeface="Comic Sans MS" panose="030F0702030302020204" pitchFamily="66" charset="0"/>
              </a:rPr>
              <a:t>did</a:t>
            </a:r>
          </a:p>
        </p:txBody>
      </p:sp>
      <p:sp>
        <p:nvSpPr>
          <p:cNvPr id="29" name="Rectangle 9">
            <a:extLst>
              <a:ext uri="{FF2B5EF4-FFF2-40B4-BE49-F238E27FC236}">
                <a16:creationId xmlns:a16="http://schemas.microsoft.com/office/drawing/2014/main" id="{2735CEF3-5C07-7A41-83DC-BF7C3E05D7DC}"/>
              </a:ext>
            </a:extLst>
          </p:cNvPr>
          <p:cNvSpPr>
            <a:spLocks noChangeArrowheads="1"/>
          </p:cNvSpPr>
          <p:nvPr/>
        </p:nvSpPr>
        <p:spPr bwMode="auto">
          <a:xfrm>
            <a:off x="7673750" y="1471389"/>
            <a:ext cx="1779587" cy="519113"/>
          </a:xfrm>
          <a:prstGeom prst="rect">
            <a:avLst/>
          </a:prstGeom>
          <a:solidFill>
            <a:srgbClr val="00B0F0"/>
          </a:solid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800" dirty="0">
                <a:solidFill>
                  <a:schemeClr val="bg1"/>
                </a:solidFill>
                <a:latin typeface="Comic Sans MS" panose="030F0702030302020204" pitchFamily="66" charset="0"/>
              </a:rPr>
              <a:t>reflected</a:t>
            </a:r>
          </a:p>
        </p:txBody>
      </p:sp>
      <p:sp>
        <p:nvSpPr>
          <p:cNvPr id="33" name="Rectangle 5">
            <a:extLst>
              <a:ext uri="{FF2B5EF4-FFF2-40B4-BE49-F238E27FC236}">
                <a16:creationId xmlns:a16="http://schemas.microsoft.com/office/drawing/2014/main" id="{F9A91450-453C-7847-A48F-940A11D493BE}"/>
              </a:ext>
            </a:extLst>
          </p:cNvPr>
          <p:cNvSpPr>
            <a:spLocks noChangeArrowheads="1"/>
          </p:cNvSpPr>
          <p:nvPr/>
        </p:nvSpPr>
        <p:spPr bwMode="auto">
          <a:xfrm>
            <a:off x="8128982" y="2319533"/>
            <a:ext cx="700833" cy="461665"/>
          </a:xfrm>
          <a:prstGeom prst="rect">
            <a:avLst/>
          </a:prstGeom>
          <a:solidFill>
            <a:srgbClr val="00B0F0"/>
          </a:solidFill>
          <a:ln>
            <a:noFill/>
          </a:ln>
          <a:effectLst/>
        </p:spPr>
        <p:txBody>
          <a:bodyPr wrap="none">
            <a:spAutoFit/>
          </a:bodyPr>
          <a:lstStyle/>
          <a:p>
            <a:r>
              <a:rPr lang="en-GB" altLang="en-US" sz="2400" dirty="0">
                <a:solidFill>
                  <a:schemeClr val="bg1"/>
                </a:solidFill>
                <a:latin typeface="Comic Sans MS" panose="030F0702030302020204" pitchFamily="66" charset="0"/>
              </a:rPr>
              <a:t>was</a:t>
            </a:r>
          </a:p>
        </p:txBody>
      </p:sp>
      <p:sp>
        <p:nvSpPr>
          <p:cNvPr id="34" name="Rectangle 6">
            <a:extLst>
              <a:ext uri="{FF2B5EF4-FFF2-40B4-BE49-F238E27FC236}">
                <a16:creationId xmlns:a16="http://schemas.microsoft.com/office/drawing/2014/main" id="{9BE35F5F-1B48-EF40-99AF-57097A09D9D0}"/>
              </a:ext>
            </a:extLst>
          </p:cNvPr>
          <p:cNvSpPr>
            <a:spLocks noChangeArrowheads="1"/>
          </p:cNvSpPr>
          <p:nvPr/>
        </p:nvSpPr>
        <p:spPr bwMode="auto">
          <a:xfrm>
            <a:off x="4373454" y="2730978"/>
            <a:ext cx="700833" cy="461665"/>
          </a:xfrm>
          <a:prstGeom prst="rect">
            <a:avLst/>
          </a:prstGeom>
          <a:solidFill>
            <a:srgbClr val="00B0F0"/>
          </a:solidFill>
          <a:ln>
            <a:noFill/>
          </a:ln>
          <a:effectLst/>
        </p:spPr>
        <p:txBody>
          <a:bodyPr wrap="none">
            <a:spAutoFit/>
          </a:bodyPr>
          <a:lstStyle/>
          <a:p>
            <a:r>
              <a:rPr lang="en-GB" altLang="en-US" sz="2400" dirty="0">
                <a:solidFill>
                  <a:schemeClr val="bg1"/>
                </a:solidFill>
                <a:latin typeface="Comic Sans MS" panose="030F0702030302020204" pitchFamily="66" charset="0"/>
              </a:rPr>
              <a:t>had</a:t>
            </a:r>
          </a:p>
        </p:txBody>
      </p:sp>
      <p:sp>
        <p:nvSpPr>
          <p:cNvPr id="35" name="Rectangle 7">
            <a:extLst>
              <a:ext uri="{FF2B5EF4-FFF2-40B4-BE49-F238E27FC236}">
                <a16:creationId xmlns:a16="http://schemas.microsoft.com/office/drawing/2014/main" id="{CC2105F6-B1AD-C341-AE26-85EEBDAC13D5}"/>
              </a:ext>
            </a:extLst>
          </p:cNvPr>
          <p:cNvSpPr>
            <a:spLocks noChangeArrowheads="1"/>
          </p:cNvSpPr>
          <p:nvPr/>
        </p:nvSpPr>
        <p:spPr bwMode="auto">
          <a:xfrm>
            <a:off x="9069347" y="3129161"/>
            <a:ext cx="878767" cy="461665"/>
          </a:xfrm>
          <a:prstGeom prst="rect">
            <a:avLst/>
          </a:prstGeom>
          <a:solidFill>
            <a:srgbClr val="00B0F0"/>
          </a:solidFill>
          <a:ln>
            <a:noFill/>
          </a:ln>
          <a:effectLst/>
        </p:spPr>
        <p:txBody>
          <a:bodyPr wrap="none">
            <a:spAutoFit/>
          </a:bodyPr>
          <a:lstStyle/>
          <a:p>
            <a:r>
              <a:rPr lang="en-GB" altLang="en-US" sz="2400" dirty="0">
                <a:solidFill>
                  <a:schemeClr val="bg1"/>
                </a:solidFill>
                <a:latin typeface="Comic Sans MS" panose="030F0702030302020204" pitchFamily="66" charset="0"/>
              </a:rPr>
              <a:t>were</a:t>
            </a:r>
          </a:p>
        </p:txBody>
      </p:sp>
      <p:sp>
        <p:nvSpPr>
          <p:cNvPr id="36" name="Rectangle 5">
            <a:extLst>
              <a:ext uri="{FF2B5EF4-FFF2-40B4-BE49-F238E27FC236}">
                <a16:creationId xmlns:a16="http://schemas.microsoft.com/office/drawing/2014/main" id="{F6ECE127-EA10-AF4B-A9F6-2DCF42E37DD2}"/>
              </a:ext>
            </a:extLst>
          </p:cNvPr>
          <p:cNvSpPr>
            <a:spLocks noChangeArrowheads="1"/>
          </p:cNvSpPr>
          <p:nvPr/>
        </p:nvSpPr>
        <p:spPr bwMode="auto">
          <a:xfrm>
            <a:off x="4267821" y="3534245"/>
            <a:ext cx="700833" cy="461665"/>
          </a:xfrm>
          <a:prstGeom prst="rect">
            <a:avLst/>
          </a:prstGeom>
          <a:solidFill>
            <a:srgbClr val="00B0F0"/>
          </a:solidFill>
          <a:ln>
            <a:noFill/>
          </a:ln>
          <a:effectLst/>
        </p:spPr>
        <p:txBody>
          <a:bodyPr wrap="none">
            <a:spAutoFit/>
          </a:bodyPr>
          <a:lstStyle/>
          <a:p>
            <a:r>
              <a:rPr lang="en-GB" altLang="en-US" sz="2400" dirty="0">
                <a:solidFill>
                  <a:schemeClr val="bg1"/>
                </a:solidFill>
                <a:latin typeface="Comic Sans MS" panose="030F0702030302020204" pitchFamily="66" charset="0"/>
              </a:rPr>
              <a:t>was</a:t>
            </a:r>
          </a:p>
        </p:txBody>
      </p:sp>
      <p:sp>
        <p:nvSpPr>
          <p:cNvPr id="37" name="Rectangle 8">
            <a:extLst>
              <a:ext uri="{FF2B5EF4-FFF2-40B4-BE49-F238E27FC236}">
                <a16:creationId xmlns:a16="http://schemas.microsoft.com/office/drawing/2014/main" id="{A4E6440A-D0DF-0742-8029-0F40E47AF78E}"/>
              </a:ext>
            </a:extLst>
          </p:cNvPr>
          <p:cNvSpPr>
            <a:spLocks noChangeArrowheads="1"/>
          </p:cNvSpPr>
          <p:nvPr/>
        </p:nvSpPr>
        <p:spPr bwMode="auto">
          <a:xfrm>
            <a:off x="1730262" y="3944744"/>
            <a:ext cx="633507" cy="461665"/>
          </a:xfrm>
          <a:prstGeom prst="rect">
            <a:avLst/>
          </a:prstGeom>
          <a:solidFill>
            <a:srgbClr val="00B0F0"/>
          </a:solidFill>
          <a:ln>
            <a:noFill/>
          </a:ln>
          <a:effectLst/>
        </p:spPr>
        <p:txBody>
          <a:bodyPr wrap="none">
            <a:spAutoFit/>
          </a:bodyPr>
          <a:lstStyle/>
          <a:p>
            <a:r>
              <a:rPr lang="en-GB" altLang="en-US" sz="2400" dirty="0">
                <a:solidFill>
                  <a:schemeClr val="bg1"/>
                </a:solidFill>
                <a:latin typeface="Comic Sans MS" panose="030F0702030302020204" pitchFamily="66" charset="0"/>
              </a:rPr>
              <a:t>did</a:t>
            </a:r>
          </a:p>
        </p:txBody>
      </p:sp>
      <p:sp>
        <p:nvSpPr>
          <p:cNvPr id="38" name="Rectangle 9">
            <a:extLst>
              <a:ext uri="{FF2B5EF4-FFF2-40B4-BE49-F238E27FC236}">
                <a16:creationId xmlns:a16="http://schemas.microsoft.com/office/drawing/2014/main" id="{70A19089-B59B-6848-8AB1-903DA7BD1414}"/>
              </a:ext>
            </a:extLst>
          </p:cNvPr>
          <p:cNvSpPr>
            <a:spLocks noChangeArrowheads="1"/>
          </p:cNvSpPr>
          <p:nvPr/>
        </p:nvSpPr>
        <p:spPr bwMode="auto">
          <a:xfrm>
            <a:off x="6653041" y="3938436"/>
            <a:ext cx="1563248" cy="461665"/>
          </a:xfrm>
          <a:prstGeom prst="rect">
            <a:avLst/>
          </a:prstGeom>
          <a:solidFill>
            <a:srgbClr val="00B0F0"/>
          </a:solidFill>
          <a:ln>
            <a:noFill/>
          </a:ln>
          <a:effectLst/>
        </p:spPr>
        <p:txBody>
          <a:bodyPr wrap="none">
            <a:spAutoFit/>
          </a:bodyPr>
          <a:lstStyle/>
          <a:p>
            <a:r>
              <a:rPr lang="en-GB" altLang="en-US" sz="2400" dirty="0">
                <a:solidFill>
                  <a:schemeClr val="bg1"/>
                </a:solidFill>
                <a:latin typeface="Comic Sans MS" panose="030F0702030302020204" pitchFamily="66" charset="0"/>
              </a:rPr>
              <a:t>reflected</a:t>
            </a:r>
          </a:p>
        </p:txBody>
      </p:sp>
      <p:sp>
        <p:nvSpPr>
          <p:cNvPr id="41" name="Rectangle 5">
            <a:extLst>
              <a:ext uri="{FF2B5EF4-FFF2-40B4-BE49-F238E27FC236}">
                <a16:creationId xmlns:a16="http://schemas.microsoft.com/office/drawing/2014/main" id="{CF41D3A7-3847-0243-A9A1-64EFB8EC341E}"/>
              </a:ext>
            </a:extLst>
          </p:cNvPr>
          <p:cNvSpPr>
            <a:spLocks noChangeArrowheads="1"/>
          </p:cNvSpPr>
          <p:nvPr/>
        </p:nvSpPr>
        <p:spPr bwMode="auto">
          <a:xfrm>
            <a:off x="2375409" y="2319533"/>
            <a:ext cx="700833" cy="461665"/>
          </a:xfrm>
          <a:prstGeom prst="rect">
            <a:avLst/>
          </a:prstGeom>
          <a:solidFill>
            <a:srgbClr val="00B0F0"/>
          </a:solidFill>
          <a:ln>
            <a:noFill/>
          </a:ln>
          <a:effectLst/>
        </p:spPr>
        <p:txBody>
          <a:bodyPr wrap="none">
            <a:spAutoFit/>
          </a:bodyPr>
          <a:lstStyle/>
          <a:p>
            <a:r>
              <a:rPr lang="en-GB" altLang="en-US" sz="2400" dirty="0">
                <a:solidFill>
                  <a:schemeClr val="bg1"/>
                </a:solidFill>
                <a:latin typeface="Comic Sans MS" panose="030F0702030302020204" pitchFamily="66" charset="0"/>
              </a:rPr>
              <a:t>was</a:t>
            </a:r>
          </a:p>
        </p:txBody>
      </p:sp>
    </p:spTree>
    <p:extLst>
      <p:ext uri="{BB962C8B-B14F-4D97-AF65-F5344CB8AC3E}">
        <p14:creationId xmlns:p14="http://schemas.microsoft.com/office/powerpoint/2010/main" val="176024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4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128605" cy="23491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1a</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a:t>
            </a:r>
            <a:r>
              <a:rPr lang="en-GB" altLang="en-US" sz="2000" b="1" dirty="0">
                <a:solidFill>
                  <a:prstClr val="white"/>
                </a:solidFill>
                <a:latin typeface="Comic Sans MS" panose="030F0902030302020204" pitchFamily="66" charset="0"/>
              </a:rPr>
              <a:t>reader’s</a:t>
            </a:r>
            <a:r>
              <a:rPr lang="en-GB" altLang="en-US" b="1" dirty="0">
                <a:solidFill>
                  <a:prstClr val="white"/>
                </a:solidFill>
                <a:latin typeface="Comic Sans MS" panose="030F0902030302020204" pitchFamily="66" charset="0"/>
              </a:rPr>
              <a:t> eye: </a:t>
            </a:r>
          </a:p>
          <a:p>
            <a:pPr marL="138113" lvl="0">
              <a:spcBef>
                <a:spcPts val="700"/>
              </a:spcBef>
            </a:pPr>
            <a:r>
              <a:rPr lang="en-GB" altLang="en-US" sz="1700" dirty="0">
                <a:solidFill>
                  <a:prstClr val="white"/>
                </a:solidFill>
                <a:latin typeface="Comic Sans MS" panose="030F0902030302020204" pitchFamily="66" charset="0"/>
              </a:rPr>
              <a:t>Do I like it? </a:t>
            </a:r>
          </a:p>
          <a:p>
            <a:pPr marL="138113" lvl="0">
              <a:spcBef>
                <a:spcPts val="700"/>
              </a:spcBef>
            </a:pPr>
            <a:r>
              <a:rPr lang="en-GB" altLang="en-US" sz="1700" dirty="0">
                <a:solidFill>
                  <a:prstClr val="white"/>
                </a:solidFill>
                <a:latin typeface="Comic Sans MS" panose="030F0902030302020204" pitchFamily="66" charset="0"/>
              </a:rPr>
              <a:t>How does it</a:t>
            </a:r>
            <a:br>
              <a:rPr lang="en-GB" altLang="en-US" sz="1700" dirty="0">
                <a:solidFill>
                  <a:prstClr val="white"/>
                </a:solidFill>
                <a:latin typeface="Comic Sans MS" panose="030F0902030302020204" pitchFamily="66" charset="0"/>
              </a:rPr>
            </a:br>
            <a:r>
              <a:rPr lang="en-GB" altLang="en-US" sz="1700" dirty="0">
                <a:solidFill>
                  <a:prstClr val="white"/>
                </a:solidFill>
                <a:latin typeface="Comic Sans MS" panose="030F0902030302020204" pitchFamily="66" charset="0"/>
              </a:rPr>
              <a:t>affect me?</a:t>
            </a:r>
            <a:endParaRPr lang="en-GB" altLang="en-US" sz="1700" b="1" dirty="0">
              <a:solidFill>
                <a:prstClr val="white"/>
              </a:solidFill>
              <a:latin typeface="Comic Sans MS" panose="030F0902030302020204" pitchFamily="66" charset="0"/>
            </a:endParaRPr>
          </a:p>
        </p:txBody>
      </p:sp>
      <p:sp>
        <p:nvSpPr>
          <p:cNvPr id="10" name="Rectangle 8">
            <a:extLst>
              <a:ext uri="{FF2B5EF4-FFF2-40B4-BE49-F238E27FC236}">
                <a16:creationId xmlns:a16="http://schemas.microsoft.com/office/drawing/2014/main" id="{5904F57B-8C54-CE43-A4EF-61B80DDEFE2D}"/>
              </a:ext>
            </a:extLst>
          </p:cNvPr>
          <p:cNvSpPr>
            <a:spLocks noChangeArrowheads="1"/>
          </p:cNvSpPr>
          <p:nvPr/>
        </p:nvSpPr>
        <p:spPr bwMode="auto">
          <a:xfrm>
            <a:off x="3191038" y="1437417"/>
            <a:ext cx="8225108"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312738" indent="-225425">
              <a:spcBef>
                <a:spcPts val="1000"/>
              </a:spcBef>
              <a:buClr>
                <a:srgbClr val="0070C0"/>
              </a:buClr>
              <a:buFont typeface="Arial" panose="020B0604020202020204" pitchFamily="34" charset="0"/>
              <a:buChar char="•"/>
            </a:pPr>
            <a:r>
              <a:rPr lang="en-GB" altLang="en-US" sz="1600" dirty="0">
                <a:solidFill>
                  <a:srgbClr val="3E3F41"/>
                </a:solidFill>
              </a:rPr>
              <a:t>‘</a:t>
            </a:r>
            <a:r>
              <a:rPr lang="en-GB" altLang="en-US" sz="1600" i="1" dirty="0">
                <a:solidFill>
                  <a:srgbClr val="3E3F41"/>
                </a:solidFill>
              </a:rPr>
              <a:t>Think aloud</a:t>
            </a:r>
            <a:r>
              <a:rPr lang="en-GB" altLang="en-US" sz="1600" dirty="0">
                <a:solidFill>
                  <a:srgbClr val="3E3F41"/>
                </a:solidFill>
              </a:rPr>
              <a:t>’  your thoughts as you read aloud to pupils.</a:t>
            </a:r>
          </a:p>
          <a:p>
            <a:pPr marL="312738" indent="-225425">
              <a:spcBef>
                <a:spcPts val="1000"/>
              </a:spcBef>
              <a:buClr>
                <a:srgbClr val="0070C0"/>
              </a:buClr>
              <a:buFont typeface="Arial" panose="020B0604020202020204" pitchFamily="34" charset="0"/>
              <a:buChar char="•"/>
            </a:pPr>
            <a:r>
              <a:rPr lang="en-GB" altLang="en-US" sz="1600" dirty="0">
                <a:solidFill>
                  <a:srgbClr val="3E3F41"/>
                </a:solidFill>
              </a:rPr>
              <a:t>Ask yourselves questions that show how you monitor your own </a:t>
            </a:r>
            <a:br>
              <a:rPr lang="en-GB" altLang="en-US" sz="1600" dirty="0">
                <a:solidFill>
                  <a:srgbClr val="3E3F41"/>
                </a:solidFill>
              </a:rPr>
            </a:br>
            <a:r>
              <a:rPr lang="en-GB" altLang="en-US" sz="1600" dirty="0">
                <a:solidFill>
                  <a:srgbClr val="3E3F41"/>
                </a:solidFill>
              </a:rPr>
              <a:t>comprehension (demonstrating that it is acceptable to not fully </a:t>
            </a:r>
            <a:br>
              <a:rPr lang="en-GB" altLang="en-US" sz="1600" dirty="0">
                <a:solidFill>
                  <a:srgbClr val="3E3F41"/>
                </a:solidFill>
              </a:rPr>
            </a:br>
            <a:r>
              <a:rPr lang="en-GB" altLang="en-US" sz="1600" dirty="0">
                <a:solidFill>
                  <a:srgbClr val="3E3F41"/>
                </a:solidFill>
              </a:rPr>
              <a:t>understand on first reading but that you know this and also know what to do about it).</a:t>
            </a:r>
          </a:p>
          <a:p>
            <a:pPr marL="312738" indent="-225425">
              <a:spcBef>
                <a:spcPts val="1000"/>
              </a:spcBef>
              <a:buClr>
                <a:srgbClr val="0070C0"/>
              </a:buClr>
              <a:buFont typeface="Arial" panose="020B0604020202020204" pitchFamily="34" charset="0"/>
              <a:buChar char="•"/>
            </a:pPr>
            <a:r>
              <a:rPr lang="en-GB" altLang="en-US" sz="1600" dirty="0">
                <a:solidFill>
                  <a:srgbClr val="3E3F41"/>
                </a:solidFill>
              </a:rPr>
              <a:t>Make </a:t>
            </a:r>
            <a:r>
              <a:rPr lang="en-GB" altLang="en-US" sz="1600" b="1" dirty="0">
                <a:solidFill>
                  <a:srgbClr val="3E3F41"/>
                </a:solidFill>
              </a:rPr>
              <a:t>explicit</a:t>
            </a:r>
            <a:r>
              <a:rPr lang="en-GB" altLang="en-US" sz="1600" dirty="0">
                <a:solidFill>
                  <a:srgbClr val="3E3F41"/>
                </a:solidFill>
              </a:rPr>
              <a:t> the thinking processes that result in understanding what you read.</a:t>
            </a:r>
          </a:p>
          <a:p>
            <a:pPr marL="312738" indent="-225425">
              <a:lnSpc>
                <a:spcPct val="115000"/>
              </a:lnSpc>
              <a:spcBef>
                <a:spcPct val="40000"/>
              </a:spcBef>
              <a:buClr>
                <a:srgbClr val="0070C0"/>
              </a:buClr>
              <a:buFont typeface="Arial" panose="020B0604020202020204" pitchFamily="34" charset="0"/>
              <a:buChar char="•"/>
            </a:pPr>
            <a:r>
              <a:rPr lang="en-GB" altLang="en-US" sz="1600" dirty="0">
                <a:solidFill>
                  <a:srgbClr val="3E3F41"/>
                </a:solidFill>
              </a:rPr>
              <a:t>Demonstrate techniques and strategies as you use them, e.g. re-reading a</a:t>
            </a:r>
            <a:br>
              <a:rPr lang="en-GB" altLang="en-US" sz="1600" dirty="0">
                <a:solidFill>
                  <a:srgbClr val="3E3F41"/>
                </a:solidFill>
              </a:rPr>
            </a:br>
            <a:r>
              <a:rPr lang="en-GB" altLang="en-US" sz="1600" dirty="0">
                <a:solidFill>
                  <a:srgbClr val="3E3F41"/>
                </a:solidFill>
              </a:rPr>
              <a:t>section to clarify understanding, working out the meaning of words from contextual clues.</a:t>
            </a:r>
          </a:p>
          <a:p>
            <a:pPr marL="312738" indent="-225425">
              <a:lnSpc>
                <a:spcPct val="115000"/>
              </a:lnSpc>
              <a:spcBef>
                <a:spcPct val="40000"/>
              </a:spcBef>
              <a:buClr>
                <a:srgbClr val="0070C0"/>
              </a:buClr>
              <a:buFont typeface="Arial" panose="020B0604020202020204" pitchFamily="34" charset="0"/>
              <a:buChar char="•"/>
            </a:pPr>
            <a:r>
              <a:rPr lang="en-GB" altLang="en-US" sz="1600" dirty="0">
                <a:solidFill>
                  <a:srgbClr val="3E3F41"/>
                </a:solidFill>
              </a:rPr>
              <a:t>Explain your thinking as you use strategies to work out unfamiliar words, such as re-reading a section to clarify understanding, working out the meaning of words from contextual clues, analogy or by using etymology or morphology.</a:t>
            </a:r>
          </a:p>
          <a:p>
            <a:pPr marL="312738" indent="-225425">
              <a:lnSpc>
                <a:spcPct val="115000"/>
              </a:lnSpc>
              <a:spcBef>
                <a:spcPct val="40000"/>
              </a:spcBef>
              <a:buClr>
                <a:srgbClr val="0070C0"/>
              </a:buClr>
              <a:buFont typeface="Arial" panose="020B0604020202020204" pitchFamily="34" charset="0"/>
              <a:buChar char="•"/>
            </a:pPr>
            <a:r>
              <a:rPr lang="en-GB" altLang="ja-JP" sz="1600" dirty="0">
                <a:solidFill>
                  <a:srgbClr val="3E3F41"/>
                </a:solidFill>
                <a:ea typeface="MS PGothic" panose="020B0600070205080204" pitchFamily="34" charset="-128"/>
              </a:rPr>
              <a:t>Model working out the meaning of unfamiliar words and phrases by re-reading, pointing out the context, making analogies to known words, and linking new meanings to those already known.</a:t>
            </a:r>
            <a:r>
              <a:rPr lang="en-GB" altLang="en-US" sz="1600" dirty="0">
                <a:solidFill>
                  <a:srgbClr val="3E3F41"/>
                </a:solidFill>
              </a:rPr>
              <a:t> </a:t>
            </a: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comprehending a text:</a:t>
            </a:r>
            <a:endParaRPr lang="en-US" sz="3000" b="1" dirty="0">
              <a:solidFill>
                <a:srgbClr val="0070C0"/>
              </a:solidFill>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3236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19" name="Text Box 3">
            <a:extLst>
              <a:ext uri="{FF2B5EF4-FFF2-40B4-BE49-F238E27FC236}">
                <a16:creationId xmlns:a16="http://schemas.microsoft.com/office/drawing/2014/main" id="{F2B59482-8CBE-A643-8174-E9CB3DB9A7CF}"/>
              </a:ext>
            </a:extLst>
          </p:cNvPr>
          <p:cNvSpPr txBox="1">
            <a:spLocks noChangeArrowheads="1"/>
          </p:cNvSpPr>
          <p:nvPr/>
        </p:nvSpPr>
        <p:spPr bwMode="auto">
          <a:xfrm>
            <a:off x="7079098" y="4687097"/>
            <a:ext cx="4106908"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sz="2400" dirty="0">
                <a:solidFill>
                  <a:srgbClr val="3E3F41"/>
                </a:solidFill>
                <a:latin typeface="Comic Sans MS" panose="030F0702030302020204" pitchFamily="66" charset="0"/>
              </a:rPr>
              <a:t>I stare out of the window.</a:t>
            </a:r>
          </a:p>
        </p:txBody>
      </p:sp>
      <p:sp>
        <p:nvSpPr>
          <p:cNvPr id="21" name="Text Box 4">
            <a:extLst>
              <a:ext uri="{FF2B5EF4-FFF2-40B4-BE49-F238E27FC236}">
                <a16:creationId xmlns:a16="http://schemas.microsoft.com/office/drawing/2014/main" id="{B5D68235-1B68-8D42-9950-7AD01C5D7C4D}"/>
              </a:ext>
            </a:extLst>
          </p:cNvPr>
          <p:cNvSpPr txBox="1">
            <a:spLocks noChangeArrowheads="1"/>
          </p:cNvSpPr>
          <p:nvPr/>
        </p:nvSpPr>
        <p:spPr bwMode="auto">
          <a:xfrm>
            <a:off x="1330994" y="5447772"/>
            <a:ext cx="4973638"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400" dirty="0">
                <a:solidFill>
                  <a:srgbClr val="3E3F41"/>
                </a:solidFill>
                <a:latin typeface="Comic Sans MS" panose="030F0702030302020204" pitchFamily="66" charset="0"/>
              </a:rPr>
              <a:t>I can see the sheep in the fields.</a:t>
            </a:r>
          </a:p>
        </p:txBody>
      </p:sp>
      <p:sp>
        <p:nvSpPr>
          <p:cNvPr id="25" name="Text Box 5">
            <a:extLst>
              <a:ext uri="{FF2B5EF4-FFF2-40B4-BE49-F238E27FC236}">
                <a16:creationId xmlns:a16="http://schemas.microsoft.com/office/drawing/2014/main" id="{5F6BA2BD-36C7-C24B-A535-8076C9DC3F99}"/>
              </a:ext>
            </a:extLst>
          </p:cNvPr>
          <p:cNvSpPr txBox="1">
            <a:spLocks noChangeArrowheads="1"/>
          </p:cNvSpPr>
          <p:nvPr/>
        </p:nvSpPr>
        <p:spPr bwMode="auto">
          <a:xfrm>
            <a:off x="7635336" y="2411393"/>
            <a:ext cx="2994433"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sz="2400" dirty="0">
                <a:solidFill>
                  <a:srgbClr val="3E3F41"/>
                </a:solidFill>
                <a:latin typeface="Comic Sans MS" panose="030F0702030302020204" pitchFamily="66" charset="0"/>
              </a:rPr>
              <a:t>The sun is bright.</a:t>
            </a:r>
          </a:p>
        </p:txBody>
      </p:sp>
      <p:sp>
        <p:nvSpPr>
          <p:cNvPr id="26" name="Text Box 6">
            <a:extLst>
              <a:ext uri="{FF2B5EF4-FFF2-40B4-BE49-F238E27FC236}">
                <a16:creationId xmlns:a16="http://schemas.microsoft.com/office/drawing/2014/main" id="{8CB64A5E-A228-D945-89FE-93A3D823F12F}"/>
              </a:ext>
            </a:extLst>
          </p:cNvPr>
          <p:cNvSpPr txBox="1">
            <a:spLocks noChangeArrowheads="1"/>
          </p:cNvSpPr>
          <p:nvPr/>
        </p:nvSpPr>
        <p:spPr bwMode="auto">
          <a:xfrm>
            <a:off x="7140217" y="3928529"/>
            <a:ext cx="3984670"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sz="2400" dirty="0">
                <a:solidFill>
                  <a:srgbClr val="3E3F41"/>
                </a:solidFill>
                <a:latin typeface="Comic Sans MS" panose="030F0702030302020204" pitchFamily="66" charset="0"/>
              </a:rPr>
              <a:t>The tide was coming in.</a:t>
            </a:r>
          </a:p>
        </p:txBody>
      </p:sp>
      <p:sp>
        <p:nvSpPr>
          <p:cNvPr id="30" name="Text Box 7">
            <a:extLst>
              <a:ext uri="{FF2B5EF4-FFF2-40B4-BE49-F238E27FC236}">
                <a16:creationId xmlns:a16="http://schemas.microsoft.com/office/drawing/2014/main" id="{40CCC32A-4928-E144-AD09-632972563ECE}"/>
              </a:ext>
            </a:extLst>
          </p:cNvPr>
          <p:cNvSpPr txBox="1">
            <a:spLocks noChangeArrowheads="1"/>
          </p:cNvSpPr>
          <p:nvPr/>
        </p:nvSpPr>
        <p:spPr bwMode="auto">
          <a:xfrm>
            <a:off x="2741488" y="3931578"/>
            <a:ext cx="2152650"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400" dirty="0">
                <a:solidFill>
                  <a:srgbClr val="3E3F41"/>
                </a:solidFill>
                <a:latin typeface="Comic Sans MS" panose="030F0702030302020204" pitchFamily="66" charset="0"/>
              </a:rPr>
              <a:t>It is windy.</a:t>
            </a:r>
          </a:p>
        </p:txBody>
      </p:sp>
      <p:sp>
        <p:nvSpPr>
          <p:cNvPr id="31" name="Text Box 8">
            <a:extLst>
              <a:ext uri="{FF2B5EF4-FFF2-40B4-BE49-F238E27FC236}">
                <a16:creationId xmlns:a16="http://schemas.microsoft.com/office/drawing/2014/main" id="{8A392831-E4D8-7B46-A6A6-FFB7F57FF084}"/>
              </a:ext>
            </a:extLst>
          </p:cNvPr>
          <p:cNvSpPr txBox="1">
            <a:spLocks noChangeArrowheads="1"/>
          </p:cNvSpPr>
          <p:nvPr/>
        </p:nvSpPr>
        <p:spPr bwMode="auto">
          <a:xfrm>
            <a:off x="2181169" y="4689674"/>
            <a:ext cx="3273288"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sz="2400" dirty="0">
                <a:solidFill>
                  <a:srgbClr val="3E3F41"/>
                </a:solidFill>
                <a:latin typeface="Comic Sans MS" panose="030F0702030302020204" pitchFamily="66" charset="0"/>
              </a:rPr>
              <a:t>Children play outside.</a:t>
            </a:r>
          </a:p>
        </p:txBody>
      </p:sp>
      <p:sp>
        <p:nvSpPr>
          <p:cNvPr id="32" name="Text Box 9">
            <a:extLst>
              <a:ext uri="{FF2B5EF4-FFF2-40B4-BE49-F238E27FC236}">
                <a16:creationId xmlns:a16="http://schemas.microsoft.com/office/drawing/2014/main" id="{3F90A419-F07C-2D44-98C7-E60F4925F0A5}"/>
              </a:ext>
            </a:extLst>
          </p:cNvPr>
          <p:cNvSpPr txBox="1">
            <a:spLocks noChangeArrowheads="1"/>
          </p:cNvSpPr>
          <p:nvPr/>
        </p:nvSpPr>
        <p:spPr bwMode="auto">
          <a:xfrm>
            <a:off x="7140217" y="1652825"/>
            <a:ext cx="3984670"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sz="2400" dirty="0">
                <a:solidFill>
                  <a:srgbClr val="3E3F41"/>
                </a:solidFill>
                <a:latin typeface="Comic Sans MS" panose="030F0702030302020204" pitchFamily="66" charset="0"/>
              </a:rPr>
              <a:t>The rain was very heavy.</a:t>
            </a:r>
          </a:p>
        </p:txBody>
      </p:sp>
      <p:sp>
        <p:nvSpPr>
          <p:cNvPr id="42" name="Text Box 10">
            <a:extLst>
              <a:ext uri="{FF2B5EF4-FFF2-40B4-BE49-F238E27FC236}">
                <a16:creationId xmlns:a16="http://schemas.microsoft.com/office/drawing/2014/main" id="{3C4B1D96-ABF8-D848-91A7-3BFA5C232D1F}"/>
              </a:ext>
            </a:extLst>
          </p:cNvPr>
          <p:cNvSpPr txBox="1">
            <a:spLocks noChangeArrowheads="1"/>
          </p:cNvSpPr>
          <p:nvPr/>
        </p:nvSpPr>
        <p:spPr bwMode="auto">
          <a:xfrm>
            <a:off x="950788" y="1652825"/>
            <a:ext cx="5734050"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400">
                <a:solidFill>
                  <a:srgbClr val="3E3F41"/>
                </a:solidFill>
                <a:latin typeface="Comic Sans MS" panose="030F0702030302020204" pitchFamily="66" charset="0"/>
              </a:rPr>
              <a:t>He looked </a:t>
            </a:r>
            <a:r>
              <a:rPr lang="en-GB" altLang="en-US" sz="2400" dirty="0">
                <a:solidFill>
                  <a:srgbClr val="3E3F41"/>
                </a:solidFill>
                <a:latin typeface="Comic Sans MS" panose="030F0702030302020204" pitchFamily="66" charset="0"/>
              </a:rPr>
              <a:t>through his telescope.</a:t>
            </a:r>
          </a:p>
        </p:txBody>
      </p:sp>
      <p:sp>
        <p:nvSpPr>
          <p:cNvPr id="43" name="Text Box 11">
            <a:extLst>
              <a:ext uri="{FF2B5EF4-FFF2-40B4-BE49-F238E27FC236}">
                <a16:creationId xmlns:a16="http://schemas.microsoft.com/office/drawing/2014/main" id="{DE6EBFEE-2AF2-CA48-9CEF-2BB2425F4B73}"/>
              </a:ext>
            </a:extLst>
          </p:cNvPr>
          <p:cNvSpPr txBox="1">
            <a:spLocks noChangeArrowheads="1"/>
          </p:cNvSpPr>
          <p:nvPr/>
        </p:nvSpPr>
        <p:spPr bwMode="auto">
          <a:xfrm>
            <a:off x="7140217" y="3169961"/>
            <a:ext cx="3984670"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sz="2400" dirty="0">
                <a:solidFill>
                  <a:srgbClr val="3E3F41"/>
                </a:solidFill>
                <a:latin typeface="Comic Sans MS" panose="030F0702030302020204" pitchFamily="66" charset="0"/>
              </a:rPr>
              <a:t>The birds are singing.</a:t>
            </a:r>
          </a:p>
        </p:txBody>
      </p:sp>
      <p:sp>
        <p:nvSpPr>
          <p:cNvPr id="44" name="Text Box 12">
            <a:extLst>
              <a:ext uri="{FF2B5EF4-FFF2-40B4-BE49-F238E27FC236}">
                <a16:creationId xmlns:a16="http://schemas.microsoft.com/office/drawing/2014/main" id="{EA8BDCD6-E0CA-9340-A52F-AFC460E4FDDE}"/>
              </a:ext>
            </a:extLst>
          </p:cNvPr>
          <p:cNvSpPr txBox="1">
            <a:spLocks noChangeArrowheads="1"/>
          </p:cNvSpPr>
          <p:nvPr/>
        </p:nvSpPr>
        <p:spPr bwMode="auto">
          <a:xfrm>
            <a:off x="1531813" y="3169017"/>
            <a:ext cx="4572000" cy="46166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p>
            <a:pPr>
              <a:spcBef>
                <a:spcPct val="50000"/>
              </a:spcBef>
            </a:pPr>
            <a:r>
              <a:rPr lang="en-GB" altLang="en-US" sz="2400" dirty="0">
                <a:solidFill>
                  <a:srgbClr val="3E3F41"/>
                </a:solidFill>
                <a:latin typeface="Comic Sans MS" panose="030F0702030302020204" pitchFamily="66" charset="0"/>
              </a:rPr>
              <a:t>The boat was near the rocks.</a:t>
            </a:r>
          </a:p>
        </p:txBody>
      </p:sp>
      <p:sp>
        <p:nvSpPr>
          <p:cNvPr id="45" name="Text Box 13">
            <a:extLst>
              <a:ext uri="{FF2B5EF4-FFF2-40B4-BE49-F238E27FC236}">
                <a16:creationId xmlns:a16="http://schemas.microsoft.com/office/drawing/2014/main" id="{118A2D21-A48A-1043-B14B-5DB0CB57C879}"/>
              </a:ext>
            </a:extLst>
          </p:cNvPr>
          <p:cNvSpPr txBox="1">
            <a:spLocks noChangeArrowheads="1"/>
          </p:cNvSpPr>
          <p:nvPr/>
        </p:nvSpPr>
        <p:spPr bwMode="auto">
          <a:xfrm>
            <a:off x="1107157" y="2410921"/>
            <a:ext cx="5421312"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400" dirty="0">
                <a:solidFill>
                  <a:srgbClr val="3E3F41"/>
                </a:solidFill>
                <a:latin typeface="Comic Sans MS" panose="030F0702030302020204" pitchFamily="66" charset="0"/>
              </a:rPr>
              <a:t>The lighthouse keeper saw the boat.</a:t>
            </a:r>
          </a:p>
        </p:txBody>
      </p:sp>
      <p:sp>
        <p:nvSpPr>
          <p:cNvPr id="46" name="Text Box 14">
            <a:extLst>
              <a:ext uri="{FF2B5EF4-FFF2-40B4-BE49-F238E27FC236}">
                <a16:creationId xmlns:a16="http://schemas.microsoft.com/office/drawing/2014/main" id="{6BF5E6B4-7A99-8647-A426-24A3D4B51A89}"/>
              </a:ext>
            </a:extLst>
          </p:cNvPr>
          <p:cNvSpPr txBox="1">
            <a:spLocks noChangeArrowheads="1"/>
          </p:cNvSpPr>
          <p:nvPr/>
        </p:nvSpPr>
        <p:spPr bwMode="auto">
          <a:xfrm>
            <a:off x="7865727" y="5445664"/>
            <a:ext cx="2533650" cy="4572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400" dirty="0">
                <a:solidFill>
                  <a:srgbClr val="3E3F41"/>
                </a:solidFill>
                <a:latin typeface="Comic Sans MS" panose="030F0702030302020204" pitchFamily="66" charset="0"/>
              </a:rPr>
              <a:t>Darkness fell.</a:t>
            </a:r>
          </a:p>
        </p:txBody>
      </p:sp>
      <p:sp>
        <p:nvSpPr>
          <p:cNvPr id="47" name="Subtitle 2">
            <a:extLst>
              <a:ext uri="{FF2B5EF4-FFF2-40B4-BE49-F238E27FC236}">
                <a16:creationId xmlns:a16="http://schemas.microsoft.com/office/drawing/2014/main" id="{68D56BF2-0574-074E-B46D-D57DF9163A3F}"/>
              </a:ext>
            </a:extLst>
          </p:cNvPr>
          <p:cNvSpPr txBox="1">
            <a:spLocks/>
          </p:cNvSpPr>
          <p:nvPr/>
        </p:nvSpPr>
        <p:spPr>
          <a:xfrm>
            <a:off x="0" y="816032"/>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Is it happening right now or did it happen yesterday?</a:t>
            </a:r>
          </a:p>
        </p:txBody>
      </p:sp>
    </p:spTree>
    <p:extLst>
      <p:ext uri="{BB962C8B-B14F-4D97-AF65-F5344CB8AC3E}">
        <p14:creationId xmlns:p14="http://schemas.microsoft.com/office/powerpoint/2010/main" val="36453524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47" name="Subtitle 2">
            <a:extLst>
              <a:ext uri="{FF2B5EF4-FFF2-40B4-BE49-F238E27FC236}">
                <a16:creationId xmlns:a16="http://schemas.microsoft.com/office/drawing/2014/main" id="{68D56BF2-0574-074E-B46D-D57DF9163A3F}"/>
              </a:ext>
            </a:extLst>
          </p:cNvPr>
          <p:cNvSpPr txBox="1">
            <a:spLocks/>
          </p:cNvSpPr>
          <p:nvPr/>
        </p:nvSpPr>
        <p:spPr>
          <a:xfrm>
            <a:off x="0" y="872573"/>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Is it happening right now or did it happen yesterday?</a:t>
            </a:r>
          </a:p>
        </p:txBody>
      </p:sp>
      <p:sp>
        <p:nvSpPr>
          <p:cNvPr id="17" name="Text Box 5">
            <a:extLst>
              <a:ext uri="{FF2B5EF4-FFF2-40B4-BE49-F238E27FC236}">
                <a16:creationId xmlns:a16="http://schemas.microsoft.com/office/drawing/2014/main" id="{C8FFB9BD-5D25-C745-A678-403A897AA7B5}"/>
              </a:ext>
            </a:extLst>
          </p:cNvPr>
          <p:cNvSpPr txBox="1">
            <a:spLocks noChangeArrowheads="1"/>
          </p:cNvSpPr>
          <p:nvPr/>
        </p:nvSpPr>
        <p:spPr bwMode="auto">
          <a:xfrm>
            <a:off x="955420" y="2468940"/>
            <a:ext cx="4602218" cy="430887"/>
          </a:xfrm>
          <a:prstGeom prst="rect">
            <a:avLst/>
          </a:prstGeom>
          <a:solidFill>
            <a:srgbClr val="0070C0"/>
          </a:solidFill>
          <a:ln>
            <a:noFill/>
          </a:ln>
          <a:effectLst/>
        </p:spPr>
        <p:txBody>
          <a:bodyPr wrap="square" anchor="ctr" anchorCtr="0">
            <a:spAutoFit/>
          </a:bodyPr>
          <a:lstStyle/>
          <a:p>
            <a:pPr>
              <a:spcBef>
                <a:spcPct val="50000"/>
              </a:spcBef>
            </a:pPr>
            <a:r>
              <a:rPr lang="en-GB" altLang="en-US" sz="2200" dirty="0">
                <a:solidFill>
                  <a:schemeClr val="bg1"/>
                </a:solidFill>
                <a:latin typeface="Comic Sans MS" panose="030F0702030302020204" pitchFamily="66" charset="0"/>
              </a:rPr>
              <a:t>I stare out of the window.</a:t>
            </a:r>
          </a:p>
        </p:txBody>
      </p:sp>
      <p:sp>
        <p:nvSpPr>
          <p:cNvPr id="18" name="Text Box 7">
            <a:extLst>
              <a:ext uri="{FF2B5EF4-FFF2-40B4-BE49-F238E27FC236}">
                <a16:creationId xmlns:a16="http://schemas.microsoft.com/office/drawing/2014/main" id="{A3DD91A1-698B-3E4C-8D8D-B3611BF73B6A}"/>
              </a:ext>
            </a:extLst>
          </p:cNvPr>
          <p:cNvSpPr txBox="1">
            <a:spLocks noChangeArrowheads="1"/>
          </p:cNvSpPr>
          <p:nvPr/>
        </p:nvSpPr>
        <p:spPr bwMode="auto">
          <a:xfrm>
            <a:off x="955419" y="3098738"/>
            <a:ext cx="4602219" cy="430887"/>
          </a:xfrm>
          <a:prstGeom prst="rect">
            <a:avLst/>
          </a:prstGeom>
          <a:solidFill>
            <a:srgbClr val="0070C0"/>
          </a:solidFill>
          <a:ln>
            <a:noFill/>
          </a:ln>
          <a:effectLst/>
        </p:spPr>
        <p:txBody>
          <a:bodyPr wrap="square" anchor="ctr" anchorCtr="0">
            <a:spAutoFit/>
          </a:bodyPr>
          <a:lstStyle/>
          <a:p>
            <a:pPr>
              <a:spcBef>
                <a:spcPct val="50000"/>
              </a:spcBef>
            </a:pPr>
            <a:r>
              <a:rPr lang="en-GB" altLang="en-US" sz="2200" dirty="0">
                <a:solidFill>
                  <a:schemeClr val="bg1"/>
                </a:solidFill>
                <a:latin typeface="Comic Sans MS" panose="030F0702030302020204" pitchFamily="66" charset="0"/>
              </a:rPr>
              <a:t>I can see the sheep in the fields.</a:t>
            </a:r>
          </a:p>
        </p:txBody>
      </p:sp>
      <p:sp>
        <p:nvSpPr>
          <p:cNvPr id="20" name="Text Box 8">
            <a:extLst>
              <a:ext uri="{FF2B5EF4-FFF2-40B4-BE49-F238E27FC236}">
                <a16:creationId xmlns:a16="http://schemas.microsoft.com/office/drawing/2014/main" id="{C0F0A688-349D-7D45-B730-91D433A305D1}"/>
              </a:ext>
            </a:extLst>
          </p:cNvPr>
          <p:cNvSpPr txBox="1">
            <a:spLocks noChangeArrowheads="1"/>
          </p:cNvSpPr>
          <p:nvPr/>
        </p:nvSpPr>
        <p:spPr bwMode="auto">
          <a:xfrm>
            <a:off x="955418" y="3728536"/>
            <a:ext cx="4602220" cy="430887"/>
          </a:xfrm>
          <a:prstGeom prst="rect">
            <a:avLst/>
          </a:prstGeom>
          <a:solidFill>
            <a:srgbClr val="0070C0"/>
          </a:solidFill>
          <a:ln>
            <a:noFill/>
          </a:ln>
          <a:effectLst/>
        </p:spPr>
        <p:txBody>
          <a:bodyPr wrap="square" anchor="ctr" anchorCtr="0">
            <a:spAutoFit/>
          </a:bodyPr>
          <a:lstStyle/>
          <a:p>
            <a:pPr>
              <a:spcBef>
                <a:spcPct val="50000"/>
              </a:spcBef>
            </a:pPr>
            <a:r>
              <a:rPr lang="en-GB" altLang="en-US" sz="2200" dirty="0">
                <a:solidFill>
                  <a:schemeClr val="bg1"/>
                </a:solidFill>
                <a:latin typeface="Comic Sans MS" panose="030F0702030302020204" pitchFamily="66" charset="0"/>
              </a:rPr>
              <a:t>The sun is bright.</a:t>
            </a:r>
          </a:p>
        </p:txBody>
      </p:sp>
      <p:sp>
        <p:nvSpPr>
          <p:cNvPr id="22" name="Text Box 9">
            <a:extLst>
              <a:ext uri="{FF2B5EF4-FFF2-40B4-BE49-F238E27FC236}">
                <a16:creationId xmlns:a16="http://schemas.microsoft.com/office/drawing/2014/main" id="{1705EC8D-A3E3-4344-8157-D86945022436}"/>
              </a:ext>
            </a:extLst>
          </p:cNvPr>
          <p:cNvSpPr txBox="1">
            <a:spLocks noChangeArrowheads="1"/>
          </p:cNvSpPr>
          <p:nvPr/>
        </p:nvSpPr>
        <p:spPr bwMode="auto">
          <a:xfrm>
            <a:off x="6241112" y="4354698"/>
            <a:ext cx="4972050" cy="430887"/>
          </a:xfrm>
          <a:prstGeom prst="rect">
            <a:avLst/>
          </a:prstGeom>
          <a:solidFill>
            <a:srgbClr val="00B0F0"/>
          </a:solidFill>
          <a:ln>
            <a:noFill/>
          </a:ln>
          <a:effectLst/>
        </p:spPr>
        <p:txBody>
          <a:bodyPr>
            <a:spAutoFit/>
          </a:bodyPr>
          <a:lstStyle/>
          <a:p>
            <a:pPr>
              <a:spcBef>
                <a:spcPct val="50000"/>
              </a:spcBef>
            </a:pPr>
            <a:r>
              <a:rPr lang="en-GB" altLang="en-US" sz="2200" dirty="0">
                <a:solidFill>
                  <a:schemeClr val="bg1"/>
                </a:solidFill>
                <a:latin typeface="Comic Sans MS" panose="030F0702030302020204" pitchFamily="66" charset="0"/>
              </a:rPr>
              <a:t>The tide was coming in.</a:t>
            </a:r>
          </a:p>
        </p:txBody>
      </p:sp>
      <p:sp>
        <p:nvSpPr>
          <p:cNvPr id="23" name="Text Box 10">
            <a:extLst>
              <a:ext uri="{FF2B5EF4-FFF2-40B4-BE49-F238E27FC236}">
                <a16:creationId xmlns:a16="http://schemas.microsoft.com/office/drawing/2014/main" id="{D57166E7-258B-3549-92D0-6D9031BE7FC9}"/>
              </a:ext>
            </a:extLst>
          </p:cNvPr>
          <p:cNvSpPr txBox="1">
            <a:spLocks noChangeArrowheads="1"/>
          </p:cNvSpPr>
          <p:nvPr/>
        </p:nvSpPr>
        <p:spPr bwMode="auto">
          <a:xfrm>
            <a:off x="955416" y="4988132"/>
            <a:ext cx="4602220" cy="430887"/>
          </a:xfrm>
          <a:prstGeom prst="rect">
            <a:avLst/>
          </a:prstGeom>
          <a:solidFill>
            <a:srgbClr val="0070C0"/>
          </a:solidFill>
          <a:ln>
            <a:noFill/>
          </a:ln>
          <a:effectLst/>
        </p:spPr>
        <p:txBody>
          <a:bodyPr wrap="square" anchor="ctr" anchorCtr="0">
            <a:spAutoFit/>
          </a:bodyPr>
          <a:lstStyle/>
          <a:p>
            <a:pPr>
              <a:spcBef>
                <a:spcPct val="50000"/>
              </a:spcBef>
            </a:pPr>
            <a:r>
              <a:rPr lang="en-GB" altLang="en-US" sz="2200" dirty="0">
                <a:solidFill>
                  <a:schemeClr val="bg1"/>
                </a:solidFill>
                <a:latin typeface="Comic Sans MS" panose="030F0702030302020204" pitchFamily="66" charset="0"/>
              </a:rPr>
              <a:t>It is windy.</a:t>
            </a:r>
          </a:p>
        </p:txBody>
      </p:sp>
      <p:sp>
        <p:nvSpPr>
          <p:cNvPr id="24" name="Text Box 11">
            <a:extLst>
              <a:ext uri="{FF2B5EF4-FFF2-40B4-BE49-F238E27FC236}">
                <a16:creationId xmlns:a16="http://schemas.microsoft.com/office/drawing/2014/main" id="{D6F4EF9E-573F-FD4D-BC27-9FAC1085ECC2}"/>
              </a:ext>
            </a:extLst>
          </p:cNvPr>
          <p:cNvSpPr txBox="1">
            <a:spLocks noChangeArrowheads="1"/>
          </p:cNvSpPr>
          <p:nvPr/>
        </p:nvSpPr>
        <p:spPr bwMode="auto">
          <a:xfrm>
            <a:off x="955414" y="5617931"/>
            <a:ext cx="4602220" cy="430887"/>
          </a:xfrm>
          <a:prstGeom prst="rect">
            <a:avLst/>
          </a:prstGeom>
          <a:solidFill>
            <a:srgbClr val="0070C0"/>
          </a:solidFill>
          <a:ln>
            <a:noFill/>
          </a:ln>
          <a:effectLst/>
        </p:spPr>
        <p:txBody>
          <a:bodyPr wrap="square" anchor="ctr" anchorCtr="0">
            <a:spAutoFit/>
          </a:bodyPr>
          <a:lstStyle/>
          <a:p>
            <a:pPr>
              <a:spcBef>
                <a:spcPct val="50000"/>
              </a:spcBef>
            </a:pPr>
            <a:r>
              <a:rPr lang="en-GB" altLang="en-US" sz="2200" dirty="0">
                <a:solidFill>
                  <a:schemeClr val="bg1"/>
                </a:solidFill>
                <a:latin typeface="Comic Sans MS" panose="030F0702030302020204" pitchFamily="66" charset="0"/>
              </a:rPr>
              <a:t>Children play outside.</a:t>
            </a:r>
          </a:p>
        </p:txBody>
      </p:sp>
      <p:sp>
        <p:nvSpPr>
          <p:cNvPr id="27" name="Text Box 12">
            <a:extLst>
              <a:ext uri="{FF2B5EF4-FFF2-40B4-BE49-F238E27FC236}">
                <a16:creationId xmlns:a16="http://schemas.microsoft.com/office/drawing/2014/main" id="{E632F74C-1EF4-3740-90A5-B0E497CAD2A6}"/>
              </a:ext>
            </a:extLst>
          </p:cNvPr>
          <p:cNvSpPr txBox="1">
            <a:spLocks noChangeArrowheads="1"/>
          </p:cNvSpPr>
          <p:nvPr/>
        </p:nvSpPr>
        <p:spPr bwMode="auto">
          <a:xfrm>
            <a:off x="6241112" y="2470125"/>
            <a:ext cx="4972050" cy="430887"/>
          </a:xfrm>
          <a:prstGeom prst="rect">
            <a:avLst/>
          </a:prstGeom>
          <a:solidFill>
            <a:srgbClr val="00B0F0"/>
          </a:solidFill>
          <a:ln>
            <a:noFill/>
          </a:ln>
          <a:effectLst/>
        </p:spPr>
        <p:txBody>
          <a:bodyPr>
            <a:spAutoFit/>
          </a:bodyPr>
          <a:lstStyle/>
          <a:p>
            <a:pPr>
              <a:spcBef>
                <a:spcPct val="50000"/>
              </a:spcBef>
            </a:pPr>
            <a:r>
              <a:rPr lang="en-GB" altLang="en-US" sz="2200" dirty="0">
                <a:solidFill>
                  <a:schemeClr val="bg1"/>
                </a:solidFill>
                <a:latin typeface="Comic Sans MS" panose="030F0702030302020204" pitchFamily="66" charset="0"/>
              </a:rPr>
              <a:t>The rain was very heavy.</a:t>
            </a:r>
          </a:p>
        </p:txBody>
      </p:sp>
      <p:sp>
        <p:nvSpPr>
          <p:cNvPr id="28" name="Text Box 13">
            <a:extLst>
              <a:ext uri="{FF2B5EF4-FFF2-40B4-BE49-F238E27FC236}">
                <a16:creationId xmlns:a16="http://schemas.microsoft.com/office/drawing/2014/main" id="{C833E137-3879-B440-9E40-3F24899D642C}"/>
              </a:ext>
            </a:extLst>
          </p:cNvPr>
          <p:cNvSpPr txBox="1">
            <a:spLocks noChangeArrowheads="1"/>
          </p:cNvSpPr>
          <p:nvPr/>
        </p:nvSpPr>
        <p:spPr bwMode="auto">
          <a:xfrm>
            <a:off x="6241112" y="3726507"/>
            <a:ext cx="4979988" cy="430887"/>
          </a:xfrm>
          <a:prstGeom prst="rect">
            <a:avLst/>
          </a:prstGeom>
          <a:solidFill>
            <a:srgbClr val="00B0F0"/>
          </a:solidFill>
          <a:ln>
            <a:noFill/>
          </a:ln>
          <a:effectLst/>
        </p:spPr>
        <p:txBody>
          <a:bodyPr>
            <a:spAutoFit/>
          </a:bodyPr>
          <a:lstStyle/>
          <a:p>
            <a:pPr>
              <a:spcBef>
                <a:spcPct val="50000"/>
              </a:spcBef>
            </a:pPr>
            <a:r>
              <a:rPr lang="en-GB" altLang="en-US" sz="2200" dirty="0">
                <a:solidFill>
                  <a:schemeClr val="bg1"/>
                </a:solidFill>
                <a:latin typeface="Comic Sans MS" panose="030F0702030302020204" pitchFamily="66" charset="0"/>
              </a:rPr>
              <a:t>He looked through his telescope.</a:t>
            </a:r>
          </a:p>
        </p:txBody>
      </p:sp>
      <p:sp>
        <p:nvSpPr>
          <p:cNvPr id="29" name="Text Box 15">
            <a:extLst>
              <a:ext uri="{FF2B5EF4-FFF2-40B4-BE49-F238E27FC236}">
                <a16:creationId xmlns:a16="http://schemas.microsoft.com/office/drawing/2014/main" id="{3F042DD5-39A7-4B47-9FE2-9F6E849719B9}"/>
              </a:ext>
            </a:extLst>
          </p:cNvPr>
          <p:cNvSpPr txBox="1">
            <a:spLocks noChangeArrowheads="1"/>
          </p:cNvSpPr>
          <p:nvPr/>
        </p:nvSpPr>
        <p:spPr bwMode="auto">
          <a:xfrm>
            <a:off x="955416" y="4358334"/>
            <a:ext cx="4602220" cy="430887"/>
          </a:xfrm>
          <a:prstGeom prst="rect">
            <a:avLst/>
          </a:prstGeom>
          <a:solidFill>
            <a:srgbClr val="0070C0"/>
          </a:solidFill>
          <a:ln>
            <a:noFill/>
          </a:ln>
          <a:effectLst/>
        </p:spPr>
        <p:txBody>
          <a:bodyPr wrap="square" anchor="ctr" anchorCtr="0">
            <a:spAutoFit/>
          </a:bodyPr>
          <a:lstStyle/>
          <a:p>
            <a:pPr>
              <a:spcBef>
                <a:spcPct val="50000"/>
              </a:spcBef>
            </a:pPr>
            <a:r>
              <a:rPr lang="en-GB" altLang="en-US" sz="2200" dirty="0">
                <a:solidFill>
                  <a:schemeClr val="bg1"/>
                </a:solidFill>
                <a:latin typeface="Comic Sans MS" panose="030F0702030302020204" pitchFamily="66" charset="0"/>
              </a:rPr>
              <a:t>The birds are singing.</a:t>
            </a:r>
          </a:p>
        </p:txBody>
      </p:sp>
      <p:sp>
        <p:nvSpPr>
          <p:cNvPr id="33" name="Text Box 16">
            <a:extLst>
              <a:ext uri="{FF2B5EF4-FFF2-40B4-BE49-F238E27FC236}">
                <a16:creationId xmlns:a16="http://schemas.microsoft.com/office/drawing/2014/main" id="{410D39C5-2086-AB45-A3EE-5BFAFC411905}"/>
              </a:ext>
            </a:extLst>
          </p:cNvPr>
          <p:cNvSpPr txBox="1">
            <a:spLocks noChangeArrowheads="1"/>
          </p:cNvSpPr>
          <p:nvPr/>
        </p:nvSpPr>
        <p:spPr bwMode="auto">
          <a:xfrm>
            <a:off x="6241111" y="4982889"/>
            <a:ext cx="4972049" cy="430887"/>
          </a:xfrm>
          <a:prstGeom prst="rect">
            <a:avLst/>
          </a:prstGeom>
          <a:solidFill>
            <a:srgbClr val="00B0F0"/>
          </a:solidFill>
          <a:ln>
            <a:noFill/>
          </a:ln>
          <a:effectLst/>
        </p:spPr>
        <p:txBody>
          <a:bodyPr wrap="square">
            <a:spAutoFit/>
          </a:bodyPr>
          <a:lstStyle/>
          <a:p>
            <a:pPr>
              <a:spcBef>
                <a:spcPct val="50000"/>
              </a:spcBef>
            </a:pPr>
            <a:r>
              <a:rPr lang="en-GB" altLang="en-US" sz="2200" dirty="0">
                <a:solidFill>
                  <a:schemeClr val="bg1"/>
                </a:solidFill>
                <a:latin typeface="Comic Sans MS" panose="030F0702030302020204" pitchFamily="66" charset="0"/>
              </a:rPr>
              <a:t>The boat was near the rocks.</a:t>
            </a:r>
          </a:p>
        </p:txBody>
      </p:sp>
      <p:sp>
        <p:nvSpPr>
          <p:cNvPr id="34" name="Text Box 17">
            <a:extLst>
              <a:ext uri="{FF2B5EF4-FFF2-40B4-BE49-F238E27FC236}">
                <a16:creationId xmlns:a16="http://schemas.microsoft.com/office/drawing/2014/main" id="{212F16F5-D144-ED4C-B90B-BEB0F622F787}"/>
              </a:ext>
            </a:extLst>
          </p:cNvPr>
          <p:cNvSpPr txBox="1">
            <a:spLocks noChangeArrowheads="1"/>
          </p:cNvSpPr>
          <p:nvPr/>
        </p:nvSpPr>
        <p:spPr bwMode="auto">
          <a:xfrm>
            <a:off x="6241112" y="3098316"/>
            <a:ext cx="4972050" cy="430887"/>
          </a:xfrm>
          <a:prstGeom prst="rect">
            <a:avLst/>
          </a:prstGeom>
          <a:solidFill>
            <a:srgbClr val="00B0F0"/>
          </a:solidFill>
          <a:ln>
            <a:noFill/>
          </a:ln>
          <a:effectLst/>
        </p:spPr>
        <p:txBody>
          <a:bodyPr wrap="square">
            <a:spAutoFit/>
          </a:bodyPr>
          <a:lstStyle/>
          <a:p>
            <a:pPr>
              <a:spcBef>
                <a:spcPct val="50000"/>
              </a:spcBef>
            </a:pPr>
            <a:r>
              <a:rPr lang="en-GB" altLang="en-US" sz="2200" dirty="0">
                <a:solidFill>
                  <a:schemeClr val="bg1"/>
                </a:solidFill>
                <a:latin typeface="Comic Sans MS" panose="030F0702030302020204" pitchFamily="66" charset="0"/>
              </a:rPr>
              <a:t>The lighthouse keeper saw the boat.</a:t>
            </a:r>
          </a:p>
        </p:txBody>
      </p:sp>
      <p:sp>
        <p:nvSpPr>
          <p:cNvPr id="35" name="Text Box 18">
            <a:extLst>
              <a:ext uri="{FF2B5EF4-FFF2-40B4-BE49-F238E27FC236}">
                <a16:creationId xmlns:a16="http://schemas.microsoft.com/office/drawing/2014/main" id="{0ED132EF-E051-794B-85D3-992574A400E4}"/>
              </a:ext>
            </a:extLst>
          </p:cNvPr>
          <p:cNvSpPr txBox="1">
            <a:spLocks noChangeArrowheads="1"/>
          </p:cNvSpPr>
          <p:nvPr/>
        </p:nvSpPr>
        <p:spPr bwMode="auto">
          <a:xfrm>
            <a:off x="6241112" y="5611081"/>
            <a:ext cx="4972048" cy="430887"/>
          </a:xfrm>
          <a:prstGeom prst="rect">
            <a:avLst/>
          </a:prstGeom>
          <a:solidFill>
            <a:srgbClr val="00B0F0"/>
          </a:solidFill>
          <a:ln>
            <a:noFill/>
          </a:ln>
          <a:effectLst/>
        </p:spPr>
        <p:txBody>
          <a:bodyPr wrap="square">
            <a:spAutoFit/>
          </a:bodyPr>
          <a:lstStyle/>
          <a:p>
            <a:pPr>
              <a:spcBef>
                <a:spcPct val="50000"/>
              </a:spcBef>
            </a:pPr>
            <a:r>
              <a:rPr lang="en-GB" altLang="en-US" sz="2200" dirty="0">
                <a:solidFill>
                  <a:schemeClr val="bg1"/>
                </a:solidFill>
                <a:latin typeface="Comic Sans MS" panose="030F0702030302020204" pitchFamily="66" charset="0"/>
              </a:rPr>
              <a:t>Darkness fell.</a:t>
            </a:r>
          </a:p>
        </p:txBody>
      </p:sp>
      <p:sp>
        <p:nvSpPr>
          <p:cNvPr id="36" name="Text Box 19">
            <a:extLst>
              <a:ext uri="{FF2B5EF4-FFF2-40B4-BE49-F238E27FC236}">
                <a16:creationId xmlns:a16="http://schemas.microsoft.com/office/drawing/2014/main" id="{F3B742E1-80A9-DE40-8B6D-24D978A54C43}"/>
              </a:ext>
            </a:extLst>
          </p:cNvPr>
          <p:cNvSpPr txBox="1">
            <a:spLocks noChangeArrowheads="1"/>
          </p:cNvSpPr>
          <p:nvPr/>
        </p:nvSpPr>
        <p:spPr bwMode="auto">
          <a:xfrm>
            <a:off x="955414" y="1869868"/>
            <a:ext cx="455583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3E3F41"/>
                </a:solidFill>
                <a:latin typeface="Comic Sans MS" panose="030F0702030302020204" pitchFamily="66" charset="0"/>
              </a:rPr>
              <a:t>Happening right now</a:t>
            </a:r>
          </a:p>
        </p:txBody>
      </p:sp>
      <p:sp>
        <p:nvSpPr>
          <p:cNvPr id="37" name="Text Box 20">
            <a:extLst>
              <a:ext uri="{FF2B5EF4-FFF2-40B4-BE49-F238E27FC236}">
                <a16:creationId xmlns:a16="http://schemas.microsoft.com/office/drawing/2014/main" id="{D16D0BD8-DA1D-EF47-A624-83094094EA61}"/>
              </a:ext>
            </a:extLst>
          </p:cNvPr>
          <p:cNvSpPr txBox="1">
            <a:spLocks noChangeArrowheads="1"/>
          </p:cNvSpPr>
          <p:nvPr/>
        </p:nvSpPr>
        <p:spPr bwMode="auto">
          <a:xfrm>
            <a:off x="6233172" y="1521521"/>
            <a:ext cx="497998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3E3F41"/>
                </a:solidFill>
                <a:latin typeface="Comic Sans MS" panose="030F0702030302020204" pitchFamily="66" charset="0"/>
              </a:rPr>
              <a:t>Happened before </a:t>
            </a:r>
            <a:br>
              <a:rPr lang="en-GB" altLang="en-US" sz="2200" dirty="0">
                <a:solidFill>
                  <a:srgbClr val="3E3F41"/>
                </a:solidFill>
                <a:latin typeface="Comic Sans MS" panose="030F0702030302020204" pitchFamily="66" charset="0"/>
              </a:rPr>
            </a:br>
            <a:r>
              <a:rPr lang="en-GB" altLang="en-US" sz="2200" dirty="0">
                <a:solidFill>
                  <a:srgbClr val="3E3F41"/>
                </a:solidFill>
                <a:latin typeface="Comic Sans MS" panose="030F0702030302020204" pitchFamily="66" charset="0"/>
              </a:rPr>
              <a:t>(could have been yesterday)</a:t>
            </a:r>
          </a:p>
        </p:txBody>
      </p:sp>
    </p:spTree>
    <p:extLst>
      <p:ext uri="{BB962C8B-B14F-4D97-AF65-F5344CB8AC3E}">
        <p14:creationId xmlns:p14="http://schemas.microsoft.com/office/powerpoint/2010/main" val="21136292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26" name="Text Box 3">
            <a:extLst>
              <a:ext uri="{FF2B5EF4-FFF2-40B4-BE49-F238E27FC236}">
                <a16:creationId xmlns:a16="http://schemas.microsoft.com/office/drawing/2014/main" id="{DAF69475-E499-5B42-8B83-0FE5CF5FEBC8}"/>
              </a:ext>
            </a:extLst>
          </p:cNvPr>
          <p:cNvSpPr txBox="1">
            <a:spLocks noChangeArrowheads="1"/>
          </p:cNvSpPr>
          <p:nvPr/>
        </p:nvSpPr>
        <p:spPr bwMode="auto">
          <a:xfrm>
            <a:off x="5362581" y="4432505"/>
            <a:ext cx="3539431" cy="82447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sz="2400" dirty="0">
                <a:solidFill>
                  <a:srgbClr val="3E3F41"/>
                </a:solidFill>
                <a:latin typeface="Comic Sans MS" panose="030F0702030302020204" pitchFamily="66" charset="0"/>
              </a:rPr>
              <a:t>Jasper shakes when</a:t>
            </a:r>
            <a:br>
              <a:rPr lang="en-GB" altLang="en-US" sz="2400" dirty="0">
                <a:solidFill>
                  <a:srgbClr val="3E3F41"/>
                </a:solidFill>
                <a:latin typeface="Comic Sans MS" panose="030F0702030302020204" pitchFamily="66" charset="0"/>
              </a:rPr>
            </a:br>
            <a:r>
              <a:rPr lang="en-GB" altLang="en-US" sz="2400" dirty="0">
                <a:solidFill>
                  <a:srgbClr val="3E3F41"/>
                </a:solidFill>
                <a:latin typeface="Comic Sans MS" panose="030F0702030302020204" pitchFamily="66" charset="0"/>
              </a:rPr>
              <a:t>he hears this.</a:t>
            </a:r>
          </a:p>
        </p:txBody>
      </p:sp>
      <p:sp>
        <p:nvSpPr>
          <p:cNvPr id="30" name="Text Box 4">
            <a:extLst>
              <a:ext uri="{FF2B5EF4-FFF2-40B4-BE49-F238E27FC236}">
                <a16:creationId xmlns:a16="http://schemas.microsoft.com/office/drawing/2014/main" id="{13F2FF1B-3C91-BD41-B015-51E227AE355E}"/>
              </a:ext>
            </a:extLst>
          </p:cNvPr>
          <p:cNvSpPr txBox="1">
            <a:spLocks noChangeArrowheads="1"/>
          </p:cNvSpPr>
          <p:nvPr/>
        </p:nvSpPr>
        <p:spPr bwMode="auto">
          <a:xfrm>
            <a:off x="1285904" y="5388051"/>
            <a:ext cx="3539431" cy="818786"/>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spcBef>
                <a:spcPct val="50000"/>
              </a:spcBef>
            </a:pPr>
            <a:r>
              <a:rPr lang="en-GB" altLang="en-US" sz="2400" dirty="0">
                <a:solidFill>
                  <a:srgbClr val="3E3F41"/>
                </a:solidFill>
                <a:latin typeface="Comic Sans MS" panose="030F0702030302020204" pitchFamily="66" charset="0"/>
              </a:rPr>
              <a:t>The command module orbited the moon.</a:t>
            </a:r>
          </a:p>
        </p:txBody>
      </p:sp>
      <p:sp>
        <p:nvSpPr>
          <p:cNvPr id="31" name="Text Box 6">
            <a:extLst>
              <a:ext uri="{FF2B5EF4-FFF2-40B4-BE49-F238E27FC236}">
                <a16:creationId xmlns:a16="http://schemas.microsoft.com/office/drawing/2014/main" id="{B2860352-6B21-9548-900E-2BA33ED6590D}"/>
              </a:ext>
            </a:extLst>
          </p:cNvPr>
          <p:cNvSpPr txBox="1">
            <a:spLocks noChangeArrowheads="1"/>
          </p:cNvSpPr>
          <p:nvPr/>
        </p:nvSpPr>
        <p:spPr bwMode="auto">
          <a:xfrm>
            <a:off x="5362581" y="3454323"/>
            <a:ext cx="3539431" cy="851294"/>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sz="2400" dirty="0">
                <a:solidFill>
                  <a:srgbClr val="3E3F41"/>
                </a:solidFill>
                <a:latin typeface="Comic Sans MS" panose="030F0702030302020204" pitchFamily="66" charset="0"/>
              </a:rPr>
              <a:t>Neil and Buzz walked on the moon.</a:t>
            </a:r>
          </a:p>
        </p:txBody>
      </p:sp>
      <p:sp>
        <p:nvSpPr>
          <p:cNvPr id="32" name="Text Box 7">
            <a:extLst>
              <a:ext uri="{FF2B5EF4-FFF2-40B4-BE49-F238E27FC236}">
                <a16:creationId xmlns:a16="http://schemas.microsoft.com/office/drawing/2014/main" id="{30B779B3-0BBA-9443-95B2-C70330509C4A}"/>
              </a:ext>
            </a:extLst>
          </p:cNvPr>
          <p:cNvSpPr txBox="1">
            <a:spLocks noChangeArrowheads="1"/>
          </p:cNvSpPr>
          <p:nvPr/>
        </p:nvSpPr>
        <p:spPr bwMode="auto">
          <a:xfrm>
            <a:off x="1285904" y="3468334"/>
            <a:ext cx="3539431" cy="832011"/>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noAutofit/>
          </a:bodyPr>
          <a:lstStyle/>
          <a:p>
            <a:pPr algn="ctr">
              <a:spcBef>
                <a:spcPct val="50000"/>
              </a:spcBef>
            </a:pPr>
            <a:r>
              <a:rPr lang="en-GB" altLang="en-US" sz="2400" dirty="0">
                <a:solidFill>
                  <a:srgbClr val="3E3F41"/>
                </a:solidFill>
                <a:latin typeface="Comic Sans MS" panose="030F0702030302020204" pitchFamily="66" charset="0"/>
              </a:rPr>
              <a:t>It took 4 days to</a:t>
            </a:r>
            <a:br>
              <a:rPr lang="en-GB" altLang="en-US" sz="2400" dirty="0">
                <a:solidFill>
                  <a:srgbClr val="3E3F41"/>
                </a:solidFill>
                <a:latin typeface="Comic Sans MS" panose="030F0702030302020204" pitchFamily="66" charset="0"/>
              </a:rPr>
            </a:br>
            <a:r>
              <a:rPr lang="en-GB" altLang="en-US" sz="2400" dirty="0">
                <a:solidFill>
                  <a:srgbClr val="3E3F41"/>
                </a:solidFill>
                <a:latin typeface="Comic Sans MS" panose="030F0702030302020204" pitchFamily="66" charset="0"/>
              </a:rPr>
              <a:t>reach the moon.</a:t>
            </a:r>
          </a:p>
        </p:txBody>
      </p:sp>
      <p:sp>
        <p:nvSpPr>
          <p:cNvPr id="38" name="Text Box 8">
            <a:extLst>
              <a:ext uri="{FF2B5EF4-FFF2-40B4-BE49-F238E27FC236}">
                <a16:creationId xmlns:a16="http://schemas.microsoft.com/office/drawing/2014/main" id="{FFF9D1EB-D6FC-4246-B010-75948035B3CD}"/>
              </a:ext>
            </a:extLst>
          </p:cNvPr>
          <p:cNvSpPr txBox="1">
            <a:spLocks noChangeArrowheads="1"/>
          </p:cNvSpPr>
          <p:nvPr/>
        </p:nvSpPr>
        <p:spPr bwMode="auto">
          <a:xfrm>
            <a:off x="1285904" y="4428192"/>
            <a:ext cx="3539431" cy="832011"/>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sz="2400" dirty="0">
                <a:solidFill>
                  <a:srgbClr val="3E3F41"/>
                </a:solidFill>
                <a:latin typeface="Comic Sans MS" panose="030F0702030302020204" pitchFamily="66" charset="0"/>
              </a:rPr>
              <a:t>There were only 25 seconds of fuel left.</a:t>
            </a:r>
          </a:p>
        </p:txBody>
      </p:sp>
      <p:sp>
        <p:nvSpPr>
          <p:cNvPr id="41" name="Text Box 9">
            <a:extLst>
              <a:ext uri="{FF2B5EF4-FFF2-40B4-BE49-F238E27FC236}">
                <a16:creationId xmlns:a16="http://schemas.microsoft.com/office/drawing/2014/main" id="{B7E782CD-E952-2B4F-8389-D870A36FD296}"/>
              </a:ext>
            </a:extLst>
          </p:cNvPr>
          <p:cNvSpPr txBox="1">
            <a:spLocks noChangeArrowheads="1"/>
          </p:cNvSpPr>
          <p:nvPr/>
        </p:nvSpPr>
        <p:spPr bwMode="auto">
          <a:xfrm>
            <a:off x="5362581" y="2498724"/>
            <a:ext cx="3539431" cy="828711"/>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sz="2400" dirty="0">
                <a:solidFill>
                  <a:srgbClr val="3E3F41"/>
                </a:solidFill>
                <a:latin typeface="Comic Sans MS" panose="030F0702030302020204" pitchFamily="66" charset="0"/>
              </a:rPr>
              <a:t>Jasper wears his</a:t>
            </a:r>
            <a:br>
              <a:rPr lang="en-GB" altLang="en-US" sz="2400" dirty="0">
                <a:solidFill>
                  <a:srgbClr val="3E3F41"/>
                </a:solidFill>
                <a:latin typeface="Comic Sans MS" panose="030F0702030302020204" pitchFamily="66" charset="0"/>
              </a:rPr>
            </a:br>
            <a:r>
              <a:rPr lang="en-GB" altLang="en-US" sz="2400" dirty="0">
                <a:solidFill>
                  <a:srgbClr val="3E3F41"/>
                </a:solidFill>
                <a:latin typeface="Comic Sans MS" panose="030F0702030302020204" pitchFamily="66" charset="0"/>
              </a:rPr>
              <a:t>space boots.</a:t>
            </a:r>
          </a:p>
        </p:txBody>
      </p:sp>
      <p:sp>
        <p:nvSpPr>
          <p:cNvPr id="42" name="Text Box 10">
            <a:extLst>
              <a:ext uri="{FF2B5EF4-FFF2-40B4-BE49-F238E27FC236}">
                <a16:creationId xmlns:a16="http://schemas.microsoft.com/office/drawing/2014/main" id="{C2200A81-86C7-3440-AB2E-0A320617B36A}"/>
              </a:ext>
            </a:extLst>
          </p:cNvPr>
          <p:cNvSpPr txBox="1">
            <a:spLocks noChangeArrowheads="1"/>
          </p:cNvSpPr>
          <p:nvPr/>
        </p:nvSpPr>
        <p:spPr bwMode="auto">
          <a:xfrm>
            <a:off x="1285903" y="1548314"/>
            <a:ext cx="3539432" cy="818787"/>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sz="2400" dirty="0">
                <a:solidFill>
                  <a:srgbClr val="3E3F41"/>
                </a:solidFill>
                <a:latin typeface="Comic Sans MS" panose="030F0702030302020204" pitchFamily="66" charset="0"/>
              </a:rPr>
              <a:t>Parrot photobombs their selfies.</a:t>
            </a:r>
          </a:p>
        </p:txBody>
      </p:sp>
      <p:sp>
        <p:nvSpPr>
          <p:cNvPr id="43" name="Text Box 12">
            <a:extLst>
              <a:ext uri="{FF2B5EF4-FFF2-40B4-BE49-F238E27FC236}">
                <a16:creationId xmlns:a16="http://schemas.microsoft.com/office/drawing/2014/main" id="{4866391D-37EA-C040-B253-A2E8541DB9F7}"/>
              </a:ext>
            </a:extLst>
          </p:cNvPr>
          <p:cNvSpPr txBox="1">
            <a:spLocks noChangeArrowheads="1"/>
          </p:cNvSpPr>
          <p:nvPr/>
        </p:nvSpPr>
        <p:spPr bwMode="auto">
          <a:xfrm>
            <a:off x="1285903" y="2494948"/>
            <a:ext cx="3539432" cy="845539"/>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sz="2400" dirty="0">
                <a:solidFill>
                  <a:srgbClr val="3E3F41"/>
                </a:solidFill>
                <a:latin typeface="Comic Sans MS" panose="030F0702030302020204" pitchFamily="66" charset="0"/>
              </a:rPr>
              <a:t>Jasper takes his</a:t>
            </a:r>
            <a:br>
              <a:rPr lang="en-GB" altLang="en-US" sz="2400" dirty="0">
                <a:solidFill>
                  <a:srgbClr val="3E3F41"/>
                </a:solidFill>
                <a:latin typeface="Comic Sans MS" panose="030F0702030302020204" pitchFamily="66" charset="0"/>
              </a:rPr>
            </a:br>
            <a:r>
              <a:rPr lang="en-GB" altLang="en-US" sz="2400" dirty="0">
                <a:solidFill>
                  <a:srgbClr val="3E3F41"/>
                </a:solidFill>
                <a:latin typeface="Comic Sans MS" panose="030F0702030302020204" pitchFamily="66" charset="0"/>
              </a:rPr>
              <a:t>pens with him.</a:t>
            </a:r>
          </a:p>
        </p:txBody>
      </p:sp>
      <p:sp>
        <p:nvSpPr>
          <p:cNvPr id="44" name="Text Box 14">
            <a:extLst>
              <a:ext uri="{FF2B5EF4-FFF2-40B4-BE49-F238E27FC236}">
                <a16:creationId xmlns:a16="http://schemas.microsoft.com/office/drawing/2014/main" id="{14483BA2-598F-764D-A539-73426B4A15DA}"/>
              </a:ext>
            </a:extLst>
          </p:cNvPr>
          <p:cNvSpPr txBox="1">
            <a:spLocks noChangeArrowheads="1"/>
          </p:cNvSpPr>
          <p:nvPr/>
        </p:nvSpPr>
        <p:spPr bwMode="auto">
          <a:xfrm>
            <a:off x="5362581" y="5383866"/>
            <a:ext cx="3539431" cy="818787"/>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A1E9E7"/>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sz="2400" dirty="0">
                <a:solidFill>
                  <a:srgbClr val="3E3F41"/>
                </a:solidFill>
                <a:latin typeface="Comic Sans MS" panose="030F0702030302020204" pitchFamily="66" charset="0"/>
              </a:rPr>
              <a:t>You can see the footprints on the moon.</a:t>
            </a:r>
          </a:p>
        </p:txBody>
      </p:sp>
      <p:sp>
        <p:nvSpPr>
          <p:cNvPr id="45" name="Text Box 17">
            <a:extLst>
              <a:ext uri="{FF2B5EF4-FFF2-40B4-BE49-F238E27FC236}">
                <a16:creationId xmlns:a16="http://schemas.microsoft.com/office/drawing/2014/main" id="{E93B6306-F4DB-C64B-BCBB-4FFA0CA5DF1A}"/>
              </a:ext>
            </a:extLst>
          </p:cNvPr>
          <p:cNvSpPr txBox="1">
            <a:spLocks noChangeArrowheads="1"/>
          </p:cNvSpPr>
          <p:nvPr/>
        </p:nvSpPr>
        <p:spPr bwMode="auto">
          <a:xfrm>
            <a:off x="5362581" y="1553049"/>
            <a:ext cx="3539431" cy="818787"/>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rgbClr val="00918E"/>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lgn="ctr">
              <a:spcBef>
                <a:spcPct val="50000"/>
              </a:spcBef>
            </a:pPr>
            <a:r>
              <a:rPr lang="en-GB" altLang="en-US" sz="2400" dirty="0">
                <a:solidFill>
                  <a:srgbClr val="3E3F41"/>
                </a:solidFill>
                <a:latin typeface="Comic Sans MS" panose="030F0702030302020204" pitchFamily="66" charset="0"/>
              </a:rPr>
              <a:t>Buzz mended a fault with his pen.</a:t>
            </a:r>
          </a:p>
        </p:txBody>
      </p:sp>
      <p:sp>
        <p:nvSpPr>
          <p:cNvPr id="46" name="Subtitle 2">
            <a:extLst>
              <a:ext uri="{FF2B5EF4-FFF2-40B4-BE49-F238E27FC236}">
                <a16:creationId xmlns:a16="http://schemas.microsoft.com/office/drawing/2014/main" id="{E5E72879-FA3E-ED4E-9D9A-FF5BCEAEFF5E}"/>
              </a:ext>
            </a:extLst>
          </p:cNvPr>
          <p:cNvSpPr txBox="1">
            <a:spLocks/>
          </p:cNvSpPr>
          <p:nvPr/>
        </p:nvSpPr>
        <p:spPr>
          <a:xfrm>
            <a:off x="0" y="872573"/>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Is it happening right now or did it happen a long time ago?</a:t>
            </a:r>
          </a:p>
        </p:txBody>
      </p:sp>
      <p:pic>
        <p:nvPicPr>
          <p:cNvPr id="16" name="Picture 17" descr="Review:Jasper Dog Books by Hilary Robinson – V'sViewfromtheBookshelves">
            <a:extLst>
              <a:ext uri="{FF2B5EF4-FFF2-40B4-BE49-F238E27FC236}">
                <a16:creationId xmlns:a16="http://schemas.microsoft.com/office/drawing/2014/main" id="{77895698-6380-5F48-B1AB-5C08DE5A94B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306312">
            <a:off x="9558901" y="2223552"/>
            <a:ext cx="1679730" cy="2763958"/>
          </a:xfrm>
          <a:prstGeom prst="rect">
            <a:avLst/>
          </a:prstGeom>
          <a:noFill/>
          <a:effectLst>
            <a:outerShdw blurRad="203200" dist="1524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4686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36" name="Text Box 19">
            <a:extLst>
              <a:ext uri="{FF2B5EF4-FFF2-40B4-BE49-F238E27FC236}">
                <a16:creationId xmlns:a16="http://schemas.microsoft.com/office/drawing/2014/main" id="{F3B742E1-80A9-DE40-8B6D-24D978A54C43}"/>
              </a:ext>
            </a:extLst>
          </p:cNvPr>
          <p:cNvSpPr txBox="1">
            <a:spLocks noChangeArrowheads="1"/>
          </p:cNvSpPr>
          <p:nvPr/>
        </p:nvSpPr>
        <p:spPr bwMode="auto">
          <a:xfrm>
            <a:off x="870253" y="1866222"/>
            <a:ext cx="497998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3E3F41"/>
                </a:solidFill>
                <a:latin typeface="Comic Sans MS" panose="030F0702030302020204" pitchFamily="66" charset="0"/>
              </a:rPr>
              <a:t>Happening right now</a:t>
            </a:r>
          </a:p>
        </p:txBody>
      </p:sp>
      <p:sp>
        <p:nvSpPr>
          <p:cNvPr id="37" name="Text Box 20">
            <a:extLst>
              <a:ext uri="{FF2B5EF4-FFF2-40B4-BE49-F238E27FC236}">
                <a16:creationId xmlns:a16="http://schemas.microsoft.com/office/drawing/2014/main" id="{D16D0BD8-DA1D-EF47-A624-83094094EA61}"/>
              </a:ext>
            </a:extLst>
          </p:cNvPr>
          <p:cNvSpPr txBox="1">
            <a:spLocks noChangeArrowheads="1"/>
          </p:cNvSpPr>
          <p:nvPr/>
        </p:nvSpPr>
        <p:spPr bwMode="auto">
          <a:xfrm>
            <a:off x="6324598" y="1521521"/>
            <a:ext cx="4979987"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3E3F41"/>
                </a:solidFill>
                <a:latin typeface="Comic Sans MS" panose="030F0702030302020204" pitchFamily="66" charset="0"/>
              </a:rPr>
              <a:t>Happened before </a:t>
            </a:r>
            <a:br>
              <a:rPr lang="en-GB" altLang="en-US" sz="2200" dirty="0">
                <a:solidFill>
                  <a:srgbClr val="3E3F41"/>
                </a:solidFill>
                <a:latin typeface="Comic Sans MS" panose="030F0702030302020204" pitchFamily="66" charset="0"/>
              </a:rPr>
            </a:br>
            <a:r>
              <a:rPr lang="en-GB" altLang="en-US" sz="2200" dirty="0">
                <a:solidFill>
                  <a:srgbClr val="3E3F41"/>
                </a:solidFill>
                <a:latin typeface="Comic Sans MS" panose="030F0702030302020204" pitchFamily="66" charset="0"/>
              </a:rPr>
              <a:t>(could have been yesterday)</a:t>
            </a:r>
          </a:p>
        </p:txBody>
      </p:sp>
      <p:sp>
        <p:nvSpPr>
          <p:cNvPr id="21" name="Subtitle 2">
            <a:extLst>
              <a:ext uri="{FF2B5EF4-FFF2-40B4-BE49-F238E27FC236}">
                <a16:creationId xmlns:a16="http://schemas.microsoft.com/office/drawing/2014/main" id="{F2679A03-C1EF-4D41-AE79-766815229409}"/>
              </a:ext>
            </a:extLst>
          </p:cNvPr>
          <p:cNvSpPr txBox="1">
            <a:spLocks/>
          </p:cNvSpPr>
          <p:nvPr/>
        </p:nvSpPr>
        <p:spPr>
          <a:xfrm>
            <a:off x="0" y="872573"/>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Is it happening right now or did it happen a long time ago?</a:t>
            </a:r>
          </a:p>
        </p:txBody>
      </p:sp>
      <p:sp>
        <p:nvSpPr>
          <p:cNvPr id="25" name="Text Box 3">
            <a:extLst>
              <a:ext uri="{FF2B5EF4-FFF2-40B4-BE49-F238E27FC236}">
                <a16:creationId xmlns:a16="http://schemas.microsoft.com/office/drawing/2014/main" id="{E9BD5897-6717-2844-93FD-5C810C17B254}"/>
              </a:ext>
            </a:extLst>
          </p:cNvPr>
          <p:cNvSpPr txBox="1">
            <a:spLocks noChangeArrowheads="1"/>
          </p:cNvSpPr>
          <p:nvPr/>
        </p:nvSpPr>
        <p:spPr bwMode="auto">
          <a:xfrm>
            <a:off x="887412" y="4852422"/>
            <a:ext cx="4962829" cy="400110"/>
          </a:xfrm>
          <a:prstGeom prst="rect">
            <a:avLst/>
          </a:prstGeom>
          <a:solidFill>
            <a:srgbClr val="0070C0"/>
          </a:solidFill>
          <a:ln w="9525" algn="ctr">
            <a:noFill/>
            <a:miter lim="800000"/>
            <a:headEnd/>
            <a:tailEnd/>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Jasper shakes when he hears this.</a:t>
            </a:r>
          </a:p>
        </p:txBody>
      </p:sp>
      <p:sp>
        <p:nvSpPr>
          <p:cNvPr id="26" name="Text Box 5">
            <a:extLst>
              <a:ext uri="{FF2B5EF4-FFF2-40B4-BE49-F238E27FC236}">
                <a16:creationId xmlns:a16="http://schemas.microsoft.com/office/drawing/2014/main" id="{3E0539C7-F0E5-5748-B11F-99711AC51414}"/>
              </a:ext>
            </a:extLst>
          </p:cNvPr>
          <p:cNvSpPr txBox="1">
            <a:spLocks noChangeArrowheads="1"/>
          </p:cNvSpPr>
          <p:nvPr/>
        </p:nvSpPr>
        <p:spPr bwMode="auto">
          <a:xfrm>
            <a:off x="6324600" y="5626468"/>
            <a:ext cx="4979988" cy="400110"/>
          </a:xfrm>
          <a:prstGeom prst="rect">
            <a:avLst/>
          </a:prstGeom>
          <a:solidFill>
            <a:srgbClr val="00B0F0"/>
          </a:solidFill>
          <a:ln>
            <a:noFill/>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Neil and Buzz walked on the moon.</a:t>
            </a:r>
          </a:p>
        </p:txBody>
      </p:sp>
      <p:sp>
        <p:nvSpPr>
          <p:cNvPr id="30" name="Text Box 6">
            <a:extLst>
              <a:ext uri="{FF2B5EF4-FFF2-40B4-BE49-F238E27FC236}">
                <a16:creationId xmlns:a16="http://schemas.microsoft.com/office/drawing/2014/main" id="{8A2F0660-CFAC-8444-A4FA-9A4720758F42}"/>
              </a:ext>
            </a:extLst>
          </p:cNvPr>
          <p:cNvSpPr txBox="1">
            <a:spLocks noChangeArrowheads="1"/>
          </p:cNvSpPr>
          <p:nvPr/>
        </p:nvSpPr>
        <p:spPr bwMode="auto">
          <a:xfrm>
            <a:off x="6324599" y="3269863"/>
            <a:ext cx="4979988" cy="400110"/>
          </a:xfrm>
          <a:prstGeom prst="rect">
            <a:avLst/>
          </a:prstGeom>
          <a:solidFill>
            <a:srgbClr val="00B0F0"/>
          </a:solidFill>
          <a:ln>
            <a:noFill/>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It took 4 days to reach the moon.</a:t>
            </a:r>
          </a:p>
        </p:txBody>
      </p:sp>
      <p:sp>
        <p:nvSpPr>
          <p:cNvPr id="31" name="Text Box 7">
            <a:extLst>
              <a:ext uri="{FF2B5EF4-FFF2-40B4-BE49-F238E27FC236}">
                <a16:creationId xmlns:a16="http://schemas.microsoft.com/office/drawing/2014/main" id="{708DB30D-4734-8148-9BA3-3CF6377F8230}"/>
              </a:ext>
            </a:extLst>
          </p:cNvPr>
          <p:cNvSpPr txBox="1">
            <a:spLocks noChangeArrowheads="1"/>
          </p:cNvSpPr>
          <p:nvPr/>
        </p:nvSpPr>
        <p:spPr bwMode="auto">
          <a:xfrm>
            <a:off x="6324600" y="2484328"/>
            <a:ext cx="4979988" cy="400110"/>
          </a:xfrm>
          <a:prstGeom prst="rect">
            <a:avLst/>
          </a:prstGeom>
          <a:solidFill>
            <a:srgbClr val="00B0F0"/>
          </a:solidFill>
          <a:ln>
            <a:noFill/>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There were only 25 seconds of fuel left.</a:t>
            </a:r>
          </a:p>
        </p:txBody>
      </p:sp>
      <p:sp>
        <p:nvSpPr>
          <p:cNvPr id="32" name="Text Box 8">
            <a:extLst>
              <a:ext uri="{FF2B5EF4-FFF2-40B4-BE49-F238E27FC236}">
                <a16:creationId xmlns:a16="http://schemas.microsoft.com/office/drawing/2014/main" id="{D68ED303-A897-D64A-9309-B998E56380DD}"/>
              </a:ext>
            </a:extLst>
          </p:cNvPr>
          <p:cNvSpPr txBox="1">
            <a:spLocks noChangeArrowheads="1"/>
          </p:cNvSpPr>
          <p:nvPr/>
        </p:nvSpPr>
        <p:spPr bwMode="auto">
          <a:xfrm>
            <a:off x="887412" y="3277926"/>
            <a:ext cx="4962829" cy="400110"/>
          </a:xfrm>
          <a:prstGeom prst="rect">
            <a:avLst/>
          </a:prstGeom>
          <a:solidFill>
            <a:srgbClr val="0070C0"/>
          </a:solidFill>
          <a:ln w="9525" algn="ctr">
            <a:noFill/>
            <a:miter lim="800000"/>
            <a:headEnd/>
            <a:tailEnd/>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Jasper wears his space boots.</a:t>
            </a:r>
          </a:p>
        </p:txBody>
      </p:sp>
      <p:sp>
        <p:nvSpPr>
          <p:cNvPr id="38" name="Text Box 9">
            <a:extLst>
              <a:ext uri="{FF2B5EF4-FFF2-40B4-BE49-F238E27FC236}">
                <a16:creationId xmlns:a16="http://schemas.microsoft.com/office/drawing/2014/main" id="{53F9E187-F590-FC4B-9E3A-F905E563828C}"/>
              </a:ext>
            </a:extLst>
          </p:cNvPr>
          <p:cNvSpPr txBox="1">
            <a:spLocks noChangeArrowheads="1"/>
          </p:cNvSpPr>
          <p:nvPr/>
        </p:nvSpPr>
        <p:spPr bwMode="auto">
          <a:xfrm>
            <a:off x="887412" y="2490678"/>
            <a:ext cx="4962829" cy="400110"/>
          </a:xfrm>
          <a:prstGeom prst="rect">
            <a:avLst/>
          </a:prstGeom>
          <a:solidFill>
            <a:srgbClr val="0070C0"/>
          </a:solidFill>
          <a:ln w="9525" algn="ctr">
            <a:noFill/>
            <a:miter lim="800000"/>
            <a:headEnd/>
            <a:tailEnd/>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Parrot photobombs their selfies.</a:t>
            </a:r>
          </a:p>
        </p:txBody>
      </p:sp>
      <p:sp>
        <p:nvSpPr>
          <p:cNvPr id="41" name="Text Box 10">
            <a:extLst>
              <a:ext uri="{FF2B5EF4-FFF2-40B4-BE49-F238E27FC236}">
                <a16:creationId xmlns:a16="http://schemas.microsoft.com/office/drawing/2014/main" id="{1BA4568A-E0C9-3145-BB07-D0F924E76B07}"/>
              </a:ext>
            </a:extLst>
          </p:cNvPr>
          <p:cNvSpPr txBox="1">
            <a:spLocks noChangeArrowheads="1"/>
          </p:cNvSpPr>
          <p:nvPr/>
        </p:nvSpPr>
        <p:spPr bwMode="auto">
          <a:xfrm>
            <a:off x="887412" y="4065174"/>
            <a:ext cx="4962829" cy="400110"/>
          </a:xfrm>
          <a:prstGeom prst="rect">
            <a:avLst/>
          </a:prstGeom>
          <a:solidFill>
            <a:srgbClr val="0070C0"/>
          </a:solidFill>
          <a:ln w="9525" algn="ctr">
            <a:noFill/>
            <a:miter lim="800000"/>
            <a:headEnd/>
            <a:tailEnd/>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Jasper takes his pens with him.</a:t>
            </a:r>
          </a:p>
        </p:txBody>
      </p:sp>
      <p:sp>
        <p:nvSpPr>
          <p:cNvPr id="42" name="Text Box 12">
            <a:extLst>
              <a:ext uri="{FF2B5EF4-FFF2-40B4-BE49-F238E27FC236}">
                <a16:creationId xmlns:a16="http://schemas.microsoft.com/office/drawing/2014/main" id="{59F0F2BD-5E2F-B047-8DA9-A126695305DE}"/>
              </a:ext>
            </a:extLst>
          </p:cNvPr>
          <p:cNvSpPr txBox="1">
            <a:spLocks noChangeArrowheads="1"/>
          </p:cNvSpPr>
          <p:nvPr/>
        </p:nvSpPr>
        <p:spPr bwMode="auto">
          <a:xfrm>
            <a:off x="887412" y="5639669"/>
            <a:ext cx="4962829" cy="400110"/>
          </a:xfrm>
          <a:prstGeom prst="rect">
            <a:avLst/>
          </a:prstGeom>
          <a:solidFill>
            <a:srgbClr val="0070C0"/>
          </a:solidFill>
          <a:ln w="9525" algn="ctr">
            <a:noFill/>
            <a:miter lim="800000"/>
            <a:headEnd/>
            <a:tailEnd/>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You can see the footprints on the moon.</a:t>
            </a:r>
          </a:p>
        </p:txBody>
      </p:sp>
      <p:sp>
        <p:nvSpPr>
          <p:cNvPr id="43" name="Text Box 14">
            <a:extLst>
              <a:ext uri="{FF2B5EF4-FFF2-40B4-BE49-F238E27FC236}">
                <a16:creationId xmlns:a16="http://schemas.microsoft.com/office/drawing/2014/main" id="{10E311D7-0C9E-DE4A-BD17-1802E599E322}"/>
              </a:ext>
            </a:extLst>
          </p:cNvPr>
          <p:cNvSpPr txBox="1">
            <a:spLocks noChangeArrowheads="1"/>
          </p:cNvSpPr>
          <p:nvPr/>
        </p:nvSpPr>
        <p:spPr bwMode="auto">
          <a:xfrm>
            <a:off x="6324600" y="4055398"/>
            <a:ext cx="4979988" cy="400110"/>
          </a:xfrm>
          <a:prstGeom prst="rect">
            <a:avLst/>
          </a:prstGeom>
          <a:solidFill>
            <a:srgbClr val="00B0F0"/>
          </a:solidFill>
          <a:ln>
            <a:noFill/>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Buzz mended a fault with his pen.</a:t>
            </a:r>
          </a:p>
        </p:txBody>
      </p:sp>
      <p:sp>
        <p:nvSpPr>
          <p:cNvPr id="44" name="Text Box 15">
            <a:extLst>
              <a:ext uri="{FF2B5EF4-FFF2-40B4-BE49-F238E27FC236}">
                <a16:creationId xmlns:a16="http://schemas.microsoft.com/office/drawing/2014/main" id="{3F0BDBBB-8DD4-4147-ABF7-F2E67AE598EF}"/>
              </a:ext>
            </a:extLst>
          </p:cNvPr>
          <p:cNvSpPr txBox="1">
            <a:spLocks noChangeArrowheads="1"/>
          </p:cNvSpPr>
          <p:nvPr/>
        </p:nvSpPr>
        <p:spPr bwMode="auto">
          <a:xfrm>
            <a:off x="6324600" y="4840933"/>
            <a:ext cx="4979988" cy="400110"/>
          </a:xfrm>
          <a:prstGeom prst="rect">
            <a:avLst/>
          </a:prstGeom>
          <a:solidFill>
            <a:srgbClr val="00B0F0"/>
          </a:solidFill>
          <a:ln>
            <a:noFill/>
          </a:ln>
          <a:effectLst/>
        </p:spPr>
        <p:txBody>
          <a:bodyPr wrap="square" anchor="ctr" anchorCtr="1">
            <a:spAutoFit/>
          </a:bodyPr>
          <a:lstStyle/>
          <a:p>
            <a:pPr algn="ctr">
              <a:spcBef>
                <a:spcPct val="50000"/>
              </a:spcBef>
            </a:pPr>
            <a:r>
              <a:rPr lang="en-GB" altLang="en-US" sz="2000" dirty="0">
                <a:solidFill>
                  <a:schemeClr val="bg1"/>
                </a:solidFill>
                <a:latin typeface="Comic Sans MS" panose="030F0702030302020204" pitchFamily="66" charset="0"/>
              </a:rPr>
              <a:t>The command module orbited the moon.</a:t>
            </a:r>
          </a:p>
        </p:txBody>
      </p:sp>
      <p:pic>
        <p:nvPicPr>
          <p:cNvPr id="18" name="Picture 17" descr="Review:Jasper Dog Books by Hilary Robinson – V'sViewfromtheBookshelves">
            <a:extLst>
              <a:ext uri="{FF2B5EF4-FFF2-40B4-BE49-F238E27FC236}">
                <a16:creationId xmlns:a16="http://schemas.microsoft.com/office/drawing/2014/main" id="{BDBD5C81-BEDC-8848-A4D8-BB911F3AB15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306312">
            <a:off x="10766810" y="601509"/>
            <a:ext cx="833945" cy="1372238"/>
          </a:xfrm>
          <a:prstGeom prst="rect">
            <a:avLst/>
          </a:prstGeom>
          <a:noFill/>
          <a:effectLst>
            <a:outerShdw blurRad="63500" dist="152400" dir="3420000" sx="93000" sy="93000" algn="tl" rotWithShape="0">
              <a:prstClr val="black">
                <a:alpha val="4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79257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21" name="Subtitle 2">
            <a:extLst>
              <a:ext uri="{FF2B5EF4-FFF2-40B4-BE49-F238E27FC236}">
                <a16:creationId xmlns:a16="http://schemas.microsoft.com/office/drawing/2014/main" id="{F2679A03-C1EF-4D41-AE79-766815229409}"/>
              </a:ext>
            </a:extLst>
          </p:cNvPr>
          <p:cNvSpPr txBox="1">
            <a:spLocks/>
          </p:cNvSpPr>
          <p:nvPr/>
        </p:nvSpPr>
        <p:spPr>
          <a:xfrm>
            <a:off x="0" y="872573"/>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A mixture of past and present</a:t>
            </a:r>
          </a:p>
        </p:txBody>
      </p:sp>
      <p:sp>
        <p:nvSpPr>
          <p:cNvPr id="18" name="Rectangle 4">
            <a:extLst>
              <a:ext uri="{FF2B5EF4-FFF2-40B4-BE49-F238E27FC236}">
                <a16:creationId xmlns:a16="http://schemas.microsoft.com/office/drawing/2014/main" id="{3A4EA3E2-CB28-A04B-B74B-4D31A484938F}"/>
              </a:ext>
            </a:extLst>
          </p:cNvPr>
          <p:cNvSpPr>
            <a:spLocks noChangeArrowheads="1"/>
          </p:cNvSpPr>
          <p:nvPr/>
        </p:nvSpPr>
        <p:spPr bwMode="auto">
          <a:xfrm>
            <a:off x="1635578" y="1362994"/>
            <a:ext cx="9068594" cy="1813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0000"/>
              </a:lnSpc>
            </a:pPr>
            <a:r>
              <a:rPr lang="en-GB" altLang="en-US" sz="2200" b="1" dirty="0">
                <a:solidFill>
                  <a:srgbClr val="3E3F41"/>
                </a:solidFill>
                <a:latin typeface="Comic Sans MS" panose="030F0702030302020204" pitchFamily="66" charset="0"/>
              </a:rPr>
              <a:t>Visitors</a:t>
            </a:r>
          </a:p>
          <a:p>
            <a:pPr>
              <a:lnSpc>
                <a:spcPct val="130000"/>
              </a:lnSpc>
            </a:pPr>
            <a:r>
              <a:rPr lang="en-GB" altLang="en-US" sz="2200" dirty="0">
                <a:solidFill>
                  <a:srgbClr val="3E3F41"/>
                </a:solidFill>
                <a:latin typeface="Comic Sans MS" panose="030F0702030302020204" pitchFamily="66" charset="0"/>
              </a:rPr>
              <a:t>It takes about 2 days to get to the moon in a rocket. The moon is the only place in space which was visited by 24 </a:t>
            </a:r>
            <a:r>
              <a:rPr lang="en-GB" altLang="en-US" sz="2200" b="1" dirty="0">
                <a:solidFill>
                  <a:srgbClr val="3E3F41"/>
                </a:solidFill>
                <a:latin typeface="Comic Sans MS" panose="030F0702030302020204" pitchFamily="66" charset="0"/>
              </a:rPr>
              <a:t>astronauts</a:t>
            </a:r>
            <a:r>
              <a:rPr lang="en-GB" altLang="en-US" sz="2200" dirty="0">
                <a:solidFill>
                  <a:srgbClr val="3E3F41"/>
                </a:solidFill>
                <a:latin typeface="Comic Sans MS" panose="030F0702030302020204" pitchFamily="66" charset="0"/>
              </a:rPr>
              <a:t>. </a:t>
            </a:r>
            <a:br>
              <a:rPr lang="en-GB" altLang="en-US" sz="2200" dirty="0">
                <a:solidFill>
                  <a:srgbClr val="3E3F41"/>
                </a:solidFill>
                <a:latin typeface="Comic Sans MS" panose="030F0702030302020204" pitchFamily="66" charset="0"/>
              </a:rPr>
            </a:br>
            <a:r>
              <a:rPr lang="en-GB" altLang="en-US" sz="2200" dirty="0">
                <a:solidFill>
                  <a:srgbClr val="3E3F41"/>
                </a:solidFill>
                <a:latin typeface="Comic Sans MS" panose="030F0702030302020204" pitchFamily="66" charset="0"/>
              </a:rPr>
              <a:t>12 men walked on the moon – but no women yet.</a:t>
            </a:r>
          </a:p>
        </p:txBody>
      </p:sp>
      <p:sp>
        <p:nvSpPr>
          <p:cNvPr id="20" name="Text Box 6">
            <a:extLst>
              <a:ext uri="{FF2B5EF4-FFF2-40B4-BE49-F238E27FC236}">
                <a16:creationId xmlns:a16="http://schemas.microsoft.com/office/drawing/2014/main" id="{7994F1A7-1F57-0D41-8FE3-7185D0B11721}"/>
              </a:ext>
            </a:extLst>
          </p:cNvPr>
          <p:cNvSpPr txBox="1">
            <a:spLocks noChangeArrowheads="1"/>
          </p:cNvSpPr>
          <p:nvPr/>
        </p:nvSpPr>
        <p:spPr bwMode="auto">
          <a:xfrm>
            <a:off x="1725385" y="3617699"/>
            <a:ext cx="8594272" cy="707886"/>
          </a:xfrm>
          <a:prstGeom prst="rect">
            <a:avLst/>
          </a:prstGeom>
          <a:solidFill>
            <a:srgbClr val="0070C0"/>
          </a:solidFill>
          <a:ln>
            <a:noFill/>
          </a:ln>
          <a:effectLst/>
        </p:spPr>
        <p:txBody>
          <a:bodyPr wrap="square">
            <a:spAutoFit/>
          </a:bodyPr>
          <a:lstStyle/>
          <a:p>
            <a:r>
              <a:rPr lang="en-GB" altLang="en-US" sz="2000" dirty="0">
                <a:solidFill>
                  <a:schemeClr val="bg1"/>
                </a:solidFill>
                <a:latin typeface="Comic Sans MS" panose="030F0702030302020204" pitchFamily="66" charset="0"/>
              </a:rPr>
              <a:t>Information texts sometimes have both past and present tense.</a:t>
            </a:r>
          </a:p>
          <a:p>
            <a:r>
              <a:rPr lang="en-GB" altLang="en-US" sz="2000" dirty="0">
                <a:solidFill>
                  <a:schemeClr val="bg1"/>
                </a:solidFill>
                <a:latin typeface="Comic Sans MS" panose="030F0702030302020204" pitchFamily="66" charset="0"/>
              </a:rPr>
              <a:t>Can you spot which words show past tense and which show present?</a:t>
            </a:r>
          </a:p>
        </p:txBody>
      </p:sp>
      <p:sp>
        <p:nvSpPr>
          <p:cNvPr id="22" name="Line 7">
            <a:extLst>
              <a:ext uri="{FF2B5EF4-FFF2-40B4-BE49-F238E27FC236}">
                <a16:creationId xmlns:a16="http://schemas.microsoft.com/office/drawing/2014/main" id="{D2C9B004-03B8-3D44-A4F6-B5C7568EF8EA}"/>
              </a:ext>
            </a:extLst>
          </p:cNvPr>
          <p:cNvSpPr>
            <a:spLocks noChangeShapeType="1"/>
          </p:cNvSpPr>
          <p:nvPr/>
        </p:nvSpPr>
        <p:spPr bwMode="auto">
          <a:xfrm>
            <a:off x="2090057" y="2269780"/>
            <a:ext cx="723356" cy="0"/>
          </a:xfrm>
          <a:prstGeom prst="line">
            <a:avLst/>
          </a:prstGeom>
          <a:noFill/>
          <a:ln w="1016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3" name="Line 8">
            <a:extLst>
              <a:ext uri="{FF2B5EF4-FFF2-40B4-BE49-F238E27FC236}">
                <a16:creationId xmlns:a16="http://schemas.microsoft.com/office/drawing/2014/main" id="{03EDE141-2204-934F-94A9-D299D11FE71A}"/>
              </a:ext>
            </a:extLst>
          </p:cNvPr>
          <p:cNvSpPr>
            <a:spLocks noChangeShapeType="1"/>
          </p:cNvSpPr>
          <p:nvPr/>
        </p:nvSpPr>
        <p:spPr bwMode="auto">
          <a:xfrm>
            <a:off x="7954284" y="4855103"/>
            <a:ext cx="1416050" cy="0"/>
          </a:xfrm>
          <a:prstGeom prst="line">
            <a:avLst/>
          </a:prstGeom>
          <a:noFill/>
          <a:ln w="101600">
            <a:solidFill>
              <a:srgbClr val="00B0F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4" name="Text Box 9">
            <a:extLst>
              <a:ext uri="{FF2B5EF4-FFF2-40B4-BE49-F238E27FC236}">
                <a16:creationId xmlns:a16="http://schemas.microsoft.com/office/drawing/2014/main" id="{2A05458B-59F6-EA47-8625-8E62BC8BCE8D}"/>
              </a:ext>
            </a:extLst>
          </p:cNvPr>
          <p:cNvSpPr txBox="1">
            <a:spLocks noChangeArrowheads="1"/>
          </p:cNvSpPr>
          <p:nvPr/>
        </p:nvSpPr>
        <p:spPr bwMode="auto">
          <a:xfrm>
            <a:off x="2375808" y="4643284"/>
            <a:ext cx="188594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GB" altLang="en-US" dirty="0">
                <a:solidFill>
                  <a:srgbClr val="3E3F41"/>
                </a:solidFill>
                <a:latin typeface="Comic Sans MS" panose="030F0902030302020204" pitchFamily="66" charset="0"/>
              </a:rPr>
              <a:t>Present tense</a:t>
            </a:r>
          </a:p>
        </p:txBody>
      </p:sp>
      <p:sp>
        <p:nvSpPr>
          <p:cNvPr id="27" name="Text Box 10">
            <a:extLst>
              <a:ext uri="{FF2B5EF4-FFF2-40B4-BE49-F238E27FC236}">
                <a16:creationId xmlns:a16="http://schemas.microsoft.com/office/drawing/2014/main" id="{87B7FE3A-9630-6A4D-8858-1A8614F48829}"/>
              </a:ext>
            </a:extLst>
          </p:cNvPr>
          <p:cNvSpPr txBox="1">
            <a:spLocks noChangeArrowheads="1"/>
          </p:cNvSpPr>
          <p:nvPr/>
        </p:nvSpPr>
        <p:spPr bwMode="auto">
          <a:xfrm>
            <a:off x="6452849" y="4643284"/>
            <a:ext cx="15907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dirty="0">
                <a:solidFill>
                  <a:srgbClr val="3E3F41"/>
                </a:solidFill>
                <a:latin typeface="Comic Sans MS" panose="030F0902030302020204" pitchFamily="66" charset="0"/>
              </a:rPr>
              <a:t>Past tense</a:t>
            </a:r>
          </a:p>
        </p:txBody>
      </p:sp>
      <p:sp>
        <p:nvSpPr>
          <p:cNvPr id="28" name="Text Box 11">
            <a:extLst>
              <a:ext uri="{FF2B5EF4-FFF2-40B4-BE49-F238E27FC236}">
                <a16:creationId xmlns:a16="http://schemas.microsoft.com/office/drawing/2014/main" id="{F84584EF-1DDF-DB44-9839-02404FDD6F98}"/>
              </a:ext>
            </a:extLst>
          </p:cNvPr>
          <p:cNvSpPr txBox="1">
            <a:spLocks noChangeArrowheads="1"/>
          </p:cNvSpPr>
          <p:nvPr/>
        </p:nvSpPr>
        <p:spPr bwMode="auto">
          <a:xfrm>
            <a:off x="1725385" y="5312564"/>
            <a:ext cx="8594272" cy="701675"/>
          </a:xfrm>
          <a:prstGeom prst="rect">
            <a:avLst/>
          </a:prstGeom>
          <a:solidFill>
            <a:srgbClr val="0070C0"/>
          </a:solidFill>
          <a:ln>
            <a:noFill/>
          </a:ln>
          <a:effectLst/>
        </p:spPr>
        <p:txBody>
          <a:bodyPr wrap="square">
            <a:spAutoFit/>
          </a:bodyPr>
          <a:lstStyle/>
          <a:p>
            <a:pPr>
              <a:spcBef>
                <a:spcPct val="50000"/>
              </a:spcBef>
            </a:pPr>
            <a:r>
              <a:rPr lang="en-GB" altLang="en-US" sz="2000" dirty="0">
                <a:solidFill>
                  <a:schemeClr val="bg1"/>
                </a:solidFill>
                <a:latin typeface="Comic Sans MS" panose="030F0702030302020204" pitchFamily="66" charset="0"/>
              </a:rPr>
              <a:t>Challenge – what does the word ‘yet’ at the end make you think about?</a:t>
            </a:r>
            <a:br>
              <a:rPr lang="en-GB" altLang="en-US" sz="2000" dirty="0">
                <a:solidFill>
                  <a:schemeClr val="bg1"/>
                </a:solidFill>
                <a:latin typeface="Comic Sans MS" panose="030F0702030302020204" pitchFamily="66" charset="0"/>
              </a:rPr>
            </a:br>
            <a:r>
              <a:rPr lang="en-GB" altLang="en-US" sz="2000" dirty="0">
                <a:solidFill>
                  <a:schemeClr val="bg1"/>
                </a:solidFill>
                <a:latin typeface="Comic Sans MS" panose="030F0702030302020204" pitchFamily="66" charset="0"/>
              </a:rPr>
              <a:t>Why has the writer used that word?</a:t>
            </a:r>
          </a:p>
        </p:txBody>
      </p:sp>
      <p:sp>
        <p:nvSpPr>
          <p:cNvPr id="29" name="Line 7">
            <a:extLst>
              <a:ext uri="{FF2B5EF4-FFF2-40B4-BE49-F238E27FC236}">
                <a16:creationId xmlns:a16="http://schemas.microsoft.com/office/drawing/2014/main" id="{8E613A1F-CACC-E446-8E30-837A90870D4E}"/>
              </a:ext>
            </a:extLst>
          </p:cNvPr>
          <p:cNvSpPr>
            <a:spLocks noChangeShapeType="1"/>
          </p:cNvSpPr>
          <p:nvPr/>
        </p:nvSpPr>
        <p:spPr bwMode="auto">
          <a:xfrm>
            <a:off x="4261757" y="4855103"/>
            <a:ext cx="1412875" cy="0"/>
          </a:xfrm>
          <a:prstGeom prst="line">
            <a:avLst/>
          </a:prstGeom>
          <a:noFill/>
          <a:ln w="1016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 name="Line 7">
            <a:extLst>
              <a:ext uri="{FF2B5EF4-FFF2-40B4-BE49-F238E27FC236}">
                <a16:creationId xmlns:a16="http://schemas.microsoft.com/office/drawing/2014/main" id="{67A23ECB-420E-B949-9CD3-EE03997856E8}"/>
              </a:ext>
            </a:extLst>
          </p:cNvPr>
          <p:cNvSpPr>
            <a:spLocks noChangeShapeType="1"/>
          </p:cNvSpPr>
          <p:nvPr/>
        </p:nvSpPr>
        <p:spPr bwMode="auto">
          <a:xfrm>
            <a:off x="9983856" y="2269780"/>
            <a:ext cx="335801" cy="0"/>
          </a:xfrm>
          <a:prstGeom prst="line">
            <a:avLst/>
          </a:prstGeom>
          <a:noFill/>
          <a:ln w="1016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4" name="Line 8">
            <a:extLst>
              <a:ext uri="{FF2B5EF4-FFF2-40B4-BE49-F238E27FC236}">
                <a16:creationId xmlns:a16="http://schemas.microsoft.com/office/drawing/2014/main" id="{BEFB641A-876B-EF43-87E9-765DF1E975A4}"/>
              </a:ext>
            </a:extLst>
          </p:cNvPr>
          <p:cNvSpPr>
            <a:spLocks noChangeShapeType="1"/>
          </p:cNvSpPr>
          <p:nvPr/>
        </p:nvSpPr>
        <p:spPr bwMode="auto">
          <a:xfrm>
            <a:off x="5567885" y="2710681"/>
            <a:ext cx="1428908" cy="0"/>
          </a:xfrm>
          <a:prstGeom prst="line">
            <a:avLst/>
          </a:prstGeom>
          <a:noFill/>
          <a:ln w="101600">
            <a:solidFill>
              <a:srgbClr val="00B0F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5" name="Line 8">
            <a:extLst>
              <a:ext uri="{FF2B5EF4-FFF2-40B4-BE49-F238E27FC236}">
                <a16:creationId xmlns:a16="http://schemas.microsoft.com/office/drawing/2014/main" id="{54D4D5DB-D442-5D44-8FF8-CFBCB5B4F5D0}"/>
              </a:ext>
            </a:extLst>
          </p:cNvPr>
          <p:cNvSpPr>
            <a:spLocks noChangeShapeType="1"/>
          </p:cNvSpPr>
          <p:nvPr/>
        </p:nvSpPr>
        <p:spPr bwMode="auto">
          <a:xfrm>
            <a:off x="2710543" y="3152075"/>
            <a:ext cx="873578" cy="0"/>
          </a:xfrm>
          <a:prstGeom prst="line">
            <a:avLst/>
          </a:prstGeom>
          <a:noFill/>
          <a:ln w="101600">
            <a:solidFill>
              <a:srgbClr val="00B0F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Tree>
    <p:extLst>
      <p:ext uri="{BB962C8B-B14F-4D97-AF65-F5344CB8AC3E}">
        <p14:creationId xmlns:p14="http://schemas.microsoft.com/office/powerpoint/2010/main" val="19355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3" grpId="0" animBg="1"/>
      <p:bldP spid="34" grpId="0" animBg="1"/>
      <p:bldP spid="3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1">
            <a:extLst>
              <a:ext uri="{FF2B5EF4-FFF2-40B4-BE49-F238E27FC236}">
                <a16:creationId xmlns:a16="http://schemas.microsoft.com/office/drawing/2014/main" id="{A61E2839-A9F7-0940-861C-490F3E176EBD}"/>
              </a:ext>
            </a:extLst>
          </p:cNvPr>
          <p:cNvSpPr/>
          <p:nvPr/>
        </p:nvSpPr>
        <p:spPr>
          <a:xfrm>
            <a:off x="0" y="1056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40" name="TextBox 39">
            <a:extLst>
              <a:ext uri="{FF2B5EF4-FFF2-40B4-BE49-F238E27FC236}">
                <a16:creationId xmlns:a16="http://schemas.microsoft.com/office/drawing/2014/main" id="{C714AFC6-69D5-3649-9D81-F9DB2F9FF094}"/>
              </a:ext>
            </a:extLst>
          </p:cNvPr>
          <p:cNvSpPr txBox="1"/>
          <p:nvPr/>
        </p:nvSpPr>
        <p:spPr>
          <a:xfrm>
            <a:off x="145295" y="247425"/>
            <a:ext cx="2687357" cy="369332"/>
          </a:xfrm>
          <a:prstGeom prst="rect">
            <a:avLst/>
          </a:prstGeom>
          <a:noFill/>
        </p:spPr>
        <p:txBody>
          <a:bodyPr wrap="square">
            <a:spAutoFit/>
          </a:bodyPr>
          <a:lstStyle/>
          <a:p>
            <a:pPr algn="ctr"/>
            <a:r>
              <a:rPr lang="en-GB" altLang="en-US" sz="1800" b="1" dirty="0">
                <a:solidFill>
                  <a:schemeClr val="bg1"/>
                </a:solidFill>
                <a:latin typeface="Comic Sans MS" panose="030F0902030302020204" pitchFamily="66" charset="0"/>
              </a:rPr>
              <a:t>Reading as a writer</a:t>
            </a:r>
          </a:p>
        </p:txBody>
      </p:sp>
      <p:sp>
        <p:nvSpPr>
          <p:cNvPr id="21" name="Subtitle 2">
            <a:extLst>
              <a:ext uri="{FF2B5EF4-FFF2-40B4-BE49-F238E27FC236}">
                <a16:creationId xmlns:a16="http://schemas.microsoft.com/office/drawing/2014/main" id="{F2679A03-C1EF-4D41-AE79-766815229409}"/>
              </a:ext>
            </a:extLst>
          </p:cNvPr>
          <p:cNvSpPr txBox="1">
            <a:spLocks/>
          </p:cNvSpPr>
          <p:nvPr/>
        </p:nvSpPr>
        <p:spPr>
          <a:xfrm>
            <a:off x="0" y="872573"/>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Spot the apostrophes</a:t>
            </a:r>
          </a:p>
        </p:txBody>
      </p:sp>
      <p:sp>
        <p:nvSpPr>
          <p:cNvPr id="16" name="Text Box 10">
            <a:extLst>
              <a:ext uri="{FF2B5EF4-FFF2-40B4-BE49-F238E27FC236}">
                <a16:creationId xmlns:a16="http://schemas.microsoft.com/office/drawing/2014/main" id="{7ED260F2-E8A6-6B49-BEA6-C12301422BBE}"/>
              </a:ext>
            </a:extLst>
          </p:cNvPr>
          <p:cNvSpPr txBox="1">
            <a:spLocks noChangeArrowheads="1"/>
          </p:cNvSpPr>
          <p:nvPr/>
        </p:nvSpPr>
        <p:spPr bwMode="auto">
          <a:xfrm>
            <a:off x="1436915" y="4034799"/>
            <a:ext cx="8874578" cy="1322155"/>
          </a:xfrm>
          <a:prstGeom prst="rect">
            <a:avLst/>
          </a:prstGeom>
          <a:solidFill>
            <a:srgbClr val="00B0F0"/>
          </a:solidFill>
          <a:ln>
            <a:noFill/>
          </a:ln>
          <a:effectLst/>
        </p:spPr>
        <p:txBody>
          <a:bodyPr wrap="square" anchor="ctr" anchorCtr="1">
            <a:noAutofit/>
          </a:bodyPr>
          <a:lstStyle/>
          <a:p>
            <a:r>
              <a:rPr lang="en-GB" altLang="en-US" sz="2000" dirty="0">
                <a:solidFill>
                  <a:schemeClr val="bg1"/>
                </a:solidFill>
                <a:latin typeface="Comic Sans MS" panose="030F0702030302020204" pitchFamily="66" charset="0"/>
              </a:rPr>
              <a:t>Read the text.</a:t>
            </a:r>
          </a:p>
          <a:p>
            <a:r>
              <a:rPr lang="en-GB" altLang="en-US" sz="2000" dirty="0">
                <a:solidFill>
                  <a:schemeClr val="bg1"/>
                </a:solidFill>
                <a:latin typeface="Comic Sans MS" panose="030F0702030302020204" pitchFamily="66" charset="0"/>
              </a:rPr>
              <a:t>Spot where an apostrophe has been used.</a:t>
            </a:r>
          </a:p>
          <a:p>
            <a:r>
              <a:rPr lang="en-GB" altLang="en-US" sz="2000" dirty="0">
                <a:solidFill>
                  <a:schemeClr val="bg1"/>
                </a:solidFill>
                <a:latin typeface="Comic Sans MS" panose="030F0702030302020204" pitchFamily="66" charset="0"/>
              </a:rPr>
              <a:t>What do you think is the function of the apostrophe in these examples?</a:t>
            </a:r>
          </a:p>
        </p:txBody>
      </p:sp>
      <p:sp>
        <p:nvSpPr>
          <p:cNvPr id="17" name="Rectangle 4">
            <a:extLst>
              <a:ext uri="{FF2B5EF4-FFF2-40B4-BE49-F238E27FC236}">
                <a16:creationId xmlns:a16="http://schemas.microsoft.com/office/drawing/2014/main" id="{FC855C67-A8F8-F148-A958-1AF8AEF3F1CA}"/>
              </a:ext>
            </a:extLst>
          </p:cNvPr>
          <p:cNvSpPr>
            <a:spLocks noChangeArrowheads="1"/>
          </p:cNvSpPr>
          <p:nvPr/>
        </p:nvSpPr>
        <p:spPr bwMode="auto">
          <a:xfrm>
            <a:off x="1709489" y="1869342"/>
            <a:ext cx="8576604" cy="1559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spcBef>
                <a:spcPct val="40000"/>
              </a:spcBef>
            </a:pPr>
            <a:r>
              <a:rPr lang="en-GB" altLang="en-US" sz="2200" dirty="0">
                <a:solidFill>
                  <a:srgbClr val="3E3F41"/>
                </a:solidFill>
                <a:latin typeface="Comic Sans MS" panose="030F0702030302020204" pitchFamily="66" charset="0"/>
              </a:rPr>
              <a:t>The moon</a:t>
            </a:r>
            <a:r>
              <a:rPr lang="en-GB" altLang="en-US" sz="2200" dirty="0">
                <a:solidFill>
                  <a:srgbClr val="3E3F41"/>
                </a:solidFill>
                <a:latin typeface="Times" pitchFamily="2" charset="0"/>
              </a:rPr>
              <a:t>’</a:t>
            </a:r>
            <a:r>
              <a:rPr lang="en-GB" altLang="en-US" sz="2200" dirty="0">
                <a:solidFill>
                  <a:srgbClr val="3E3F41"/>
                </a:solidFill>
                <a:latin typeface="Comic Sans MS" panose="030F0702030302020204" pitchFamily="66" charset="0"/>
              </a:rPr>
              <a:t>s </a:t>
            </a:r>
            <a:r>
              <a:rPr lang="en-GB" altLang="en-US" sz="2200" b="1" dirty="0">
                <a:solidFill>
                  <a:srgbClr val="3E3F41"/>
                </a:solidFill>
                <a:latin typeface="Comic Sans MS" panose="030F0702030302020204" pitchFamily="66" charset="0"/>
              </a:rPr>
              <a:t>phases</a:t>
            </a:r>
            <a:r>
              <a:rPr lang="en-GB" altLang="en-US" sz="2200" dirty="0">
                <a:solidFill>
                  <a:srgbClr val="3E3F41"/>
                </a:solidFill>
                <a:latin typeface="Comic Sans MS" panose="030F0702030302020204" pitchFamily="66" charset="0"/>
              </a:rPr>
              <a:t> cause the moon to appear to change shape over the 27 days it takes for the moon to </a:t>
            </a:r>
            <a:r>
              <a:rPr lang="en-GB" altLang="en-US" sz="2200" b="1" dirty="0">
                <a:solidFill>
                  <a:srgbClr val="3E3F41"/>
                </a:solidFill>
                <a:latin typeface="Comic Sans MS" panose="030F0702030302020204" pitchFamily="66" charset="0"/>
              </a:rPr>
              <a:t>orbit</a:t>
            </a:r>
            <a:r>
              <a:rPr lang="en-GB" altLang="en-US" sz="2200" dirty="0">
                <a:solidFill>
                  <a:srgbClr val="3E3F41"/>
                </a:solidFill>
                <a:latin typeface="Comic Sans MS" panose="030F0702030302020204" pitchFamily="66" charset="0"/>
              </a:rPr>
              <a:t> the earth. As the moon is orbiting the earth, the tides change as well. The earth</a:t>
            </a:r>
            <a:r>
              <a:rPr lang="en-GB" altLang="en-US" sz="2200" dirty="0">
                <a:solidFill>
                  <a:srgbClr val="3E3F41"/>
                </a:solidFill>
                <a:latin typeface="Times" pitchFamily="2" charset="0"/>
              </a:rPr>
              <a:t>’</a:t>
            </a:r>
            <a:r>
              <a:rPr lang="en-GB" altLang="en-US" sz="2200" dirty="0">
                <a:solidFill>
                  <a:srgbClr val="3E3F41"/>
                </a:solidFill>
                <a:latin typeface="Comic Sans MS" panose="030F0702030302020204" pitchFamily="66" charset="0"/>
              </a:rPr>
              <a:t>s </a:t>
            </a:r>
            <a:r>
              <a:rPr lang="en-GB" altLang="en-US" sz="2200" b="1" dirty="0">
                <a:solidFill>
                  <a:srgbClr val="3E3F41"/>
                </a:solidFill>
                <a:latin typeface="Comic Sans MS" panose="030F0702030302020204" pitchFamily="66" charset="0"/>
              </a:rPr>
              <a:t>tides</a:t>
            </a:r>
            <a:r>
              <a:rPr lang="en-GB" altLang="en-US" sz="2200" dirty="0">
                <a:solidFill>
                  <a:srgbClr val="3E3F41"/>
                </a:solidFill>
                <a:latin typeface="Comic Sans MS" panose="030F0702030302020204" pitchFamily="66" charset="0"/>
              </a:rPr>
              <a:t> are caused by the pull of the moon</a:t>
            </a:r>
            <a:r>
              <a:rPr lang="en-GB" altLang="en-US" sz="2200" dirty="0">
                <a:solidFill>
                  <a:srgbClr val="3E3F41"/>
                </a:solidFill>
                <a:latin typeface="Times" pitchFamily="2" charset="0"/>
              </a:rPr>
              <a:t>’</a:t>
            </a:r>
            <a:r>
              <a:rPr lang="en-GB" altLang="en-US" sz="2200" dirty="0">
                <a:solidFill>
                  <a:srgbClr val="3E3F41"/>
                </a:solidFill>
                <a:latin typeface="Comic Sans MS" panose="030F0702030302020204" pitchFamily="66" charset="0"/>
              </a:rPr>
              <a:t>s </a:t>
            </a:r>
            <a:r>
              <a:rPr lang="en-GB" altLang="en-US" sz="2200" b="1" dirty="0">
                <a:solidFill>
                  <a:srgbClr val="3E3F41"/>
                </a:solidFill>
                <a:latin typeface="Comic Sans MS" panose="030F0702030302020204" pitchFamily="66" charset="0"/>
              </a:rPr>
              <a:t>gravity</a:t>
            </a:r>
            <a:r>
              <a:rPr lang="en-GB" altLang="en-US" sz="2200" dirty="0">
                <a:solidFill>
                  <a:srgbClr val="3E3F41"/>
                </a:solidFill>
                <a:latin typeface="Comic Sans MS" panose="030F0702030302020204" pitchFamily="66" charset="0"/>
              </a:rPr>
              <a:t>.</a:t>
            </a:r>
          </a:p>
        </p:txBody>
      </p:sp>
      <p:grpSp>
        <p:nvGrpSpPr>
          <p:cNvPr id="3" name="Group 2">
            <a:extLst>
              <a:ext uri="{FF2B5EF4-FFF2-40B4-BE49-F238E27FC236}">
                <a16:creationId xmlns:a16="http://schemas.microsoft.com/office/drawing/2014/main" id="{5B5633B5-5098-FA45-B85F-82AE45CB5A7B}"/>
              </a:ext>
            </a:extLst>
          </p:cNvPr>
          <p:cNvGrpSpPr/>
          <p:nvPr/>
        </p:nvGrpSpPr>
        <p:grpSpPr>
          <a:xfrm>
            <a:off x="2839002" y="1869342"/>
            <a:ext cx="564598" cy="430888"/>
            <a:chOff x="2870752" y="1160801"/>
            <a:chExt cx="564598" cy="430888"/>
          </a:xfrm>
        </p:grpSpPr>
        <p:sp>
          <p:nvSpPr>
            <p:cNvPr id="2" name="Rectangle 1">
              <a:extLst>
                <a:ext uri="{FF2B5EF4-FFF2-40B4-BE49-F238E27FC236}">
                  <a16:creationId xmlns:a16="http://schemas.microsoft.com/office/drawing/2014/main" id="{148EB37D-58C2-5744-BABE-B008E2576E30}"/>
                </a:ext>
              </a:extLst>
            </p:cNvPr>
            <p:cNvSpPr/>
            <p:nvPr/>
          </p:nvSpPr>
          <p:spPr>
            <a:xfrm>
              <a:off x="2927712" y="1160801"/>
              <a:ext cx="447313" cy="4308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C7FD990-6450-824E-9F4B-414D002B98A9}"/>
                </a:ext>
              </a:extLst>
            </p:cNvPr>
            <p:cNvSpPr txBox="1"/>
            <p:nvPr/>
          </p:nvSpPr>
          <p:spPr>
            <a:xfrm>
              <a:off x="2870752" y="1160802"/>
              <a:ext cx="564598" cy="430887"/>
            </a:xfrm>
            <a:prstGeom prst="rect">
              <a:avLst/>
            </a:prstGeom>
            <a:noFill/>
          </p:spPr>
          <p:txBody>
            <a:bodyPr wrap="square">
              <a:noAutofit/>
            </a:bodyPr>
            <a:lstStyle/>
            <a:p>
              <a:r>
                <a:rPr lang="en-GB" altLang="en-US" sz="2200" dirty="0">
                  <a:solidFill>
                    <a:schemeClr val="bg1"/>
                  </a:solidFill>
                  <a:latin typeface="Comic Sans MS" panose="030F0702030302020204" pitchFamily="66" charset="0"/>
                  <a:cs typeface="Times New Roman" panose="02020603050405020304" pitchFamily="18" charset="0"/>
                </a:rPr>
                <a:t>n</a:t>
              </a:r>
              <a:r>
                <a:rPr lang="en-GB" altLang="en-US" sz="2200" dirty="0">
                  <a:solidFill>
                    <a:schemeClr val="bg1"/>
                  </a:solidFill>
                  <a:latin typeface="Times New Roman" panose="02020603050405020304" pitchFamily="18" charset="0"/>
                  <a:cs typeface="Times New Roman" panose="02020603050405020304" pitchFamily="18" charset="0"/>
                </a:rPr>
                <a:t>’</a:t>
              </a:r>
              <a:r>
                <a:rPr lang="en-GB" altLang="en-US" sz="2200" dirty="0">
                  <a:solidFill>
                    <a:schemeClr val="bg1"/>
                  </a:solidFill>
                  <a:latin typeface="Comic Sans MS" panose="030F0702030302020204" pitchFamily="66" charset="0"/>
                  <a:cs typeface="Times New Roman" panose="02020603050405020304" pitchFamily="18" charset="0"/>
                </a:rPr>
                <a:t>s</a:t>
              </a:r>
              <a:endParaRPr lang="en-GB" sz="2200" dirty="0">
                <a:solidFill>
                  <a:schemeClr val="bg1"/>
                </a:solidFill>
                <a:latin typeface="Comic Sans MS" panose="030F0702030302020204" pitchFamily="66" charset="0"/>
                <a:cs typeface="Times New Roman" panose="02020603050405020304" pitchFamily="18" charset="0"/>
              </a:endParaRPr>
            </a:p>
          </p:txBody>
        </p:sp>
      </p:grpSp>
      <p:grpSp>
        <p:nvGrpSpPr>
          <p:cNvPr id="30" name="Group 29">
            <a:extLst>
              <a:ext uri="{FF2B5EF4-FFF2-40B4-BE49-F238E27FC236}">
                <a16:creationId xmlns:a16="http://schemas.microsoft.com/office/drawing/2014/main" id="{9712EABE-BD0A-3D4A-9C30-023136474184}"/>
              </a:ext>
            </a:extLst>
          </p:cNvPr>
          <p:cNvGrpSpPr/>
          <p:nvPr/>
        </p:nvGrpSpPr>
        <p:grpSpPr>
          <a:xfrm>
            <a:off x="7872969" y="2988530"/>
            <a:ext cx="564598" cy="430888"/>
            <a:chOff x="2870752" y="1160801"/>
            <a:chExt cx="564598" cy="430888"/>
          </a:xfrm>
        </p:grpSpPr>
        <p:sp>
          <p:nvSpPr>
            <p:cNvPr id="31" name="Rectangle 30">
              <a:extLst>
                <a:ext uri="{FF2B5EF4-FFF2-40B4-BE49-F238E27FC236}">
                  <a16:creationId xmlns:a16="http://schemas.microsoft.com/office/drawing/2014/main" id="{48EAB607-D021-F242-A6C7-0AA46BE283B1}"/>
                </a:ext>
              </a:extLst>
            </p:cNvPr>
            <p:cNvSpPr/>
            <p:nvPr/>
          </p:nvSpPr>
          <p:spPr>
            <a:xfrm>
              <a:off x="2927712" y="1160801"/>
              <a:ext cx="447313" cy="4308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834A7809-C1E1-E54A-AC52-5EA6869DD238}"/>
                </a:ext>
              </a:extLst>
            </p:cNvPr>
            <p:cNvSpPr txBox="1"/>
            <p:nvPr/>
          </p:nvSpPr>
          <p:spPr>
            <a:xfrm>
              <a:off x="2870752" y="1160802"/>
              <a:ext cx="564598" cy="430887"/>
            </a:xfrm>
            <a:prstGeom prst="rect">
              <a:avLst/>
            </a:prstGeom>
            <a:noFill/>
          </p:spPr>
          <p:txBody>
            <a:bodyPr wrap="square">
              <a:noAutofit/>
            </a:bodyPr>
            <a:lstStyle/>
            <a:p>
              <a:r>
                <a:rPr lang="en-GB" altLang="en-US" sz="2200" dirty="0">
                  <a:solidFill>
                    <a:schemeClr val="bg1"/>
                  </a:solidFill>
                  <a:latin typeface="Comic Sans MS" panose="030F0702030302020204" pitchFamily="66" charset="0"/>
                  <a:cs typeface="Times New Roman" panose="02020603050405020304" pitchFamily="18" charset="0"/>
                </a:rPr>
                <a:t>n</a:t>
              </a:r>
              <a:r>
                <a:rPr lang="en-GB" altLang="en-US" sz="2200" dirty="0">
                  <a:solidFill>
                    <a:schemeClr val="bg1"/>
                  </a:solidFill>
                  <a:latin typeface="Times New Roman" panose="02020603050405020304" pitchFamily="18" charset="0"/>
                  <a:cs typeface="Times New Roman" panose="02020603050405020304" pitchFamily="18" charset="0"/>
                </a:rPr>
                <a:t>’</a:t>
              </a:r>
              <a:r>
                <a:rPr lang="en-GB" altLang="en-US" sz="2200" dirty="0">
                  <a:solidFill>
                    <a:schemeClr val="bg1"/>
                  </a:solidFill>
                  <a:latin typeface="Comic Sans MS" panose="030F0702030302020204" pitchFamily="66" charset="0"/>
                  <a:cs typeface="Times New Roman" panose="02020603050405020304" pitchFamily="18" charset="0"/>
                </a:rPr>
                <a:t>s</a:t>
              </a:r>
              <a:endParaRPr lang="en-GB" sz="2200" dirty="0">
                <a:solidFill>
                  <a:schemeClr val="bg1"/>
                </a:solidFill>
                <a:latin typeface="Comic Sans MS" panose="030F0702030302020204" pitchFamily="66" charset="0"/>
                <a:cs typeface="Times New Roman" panose="02020603050405020304" pitchFamily="18" charset="0"/>
              </a:endParaRPr>
            </a:p>
          </p:txBody>
        </p:sp>
      </p:grpSp>
      <p:grpSp>
        <p:nvGrpSpPr>
          <p:cNvPr id="36" name="Group 35">
            <a:extLst>
              <a:ext uri="{FF2B5EF4-FFF2-40B4-BE49-F238E27FC236}">
                <a16:creationId xmlns:a16="http://schemas.microsoft.com/office/drawing/2014/main" id="{677D9B8C-A634-714F-87B4-BF17C4B1D40D}"/>
              </a:ext>
            </a:extLst>
          </p:cNvPr>
          <p:cNvGrpSpPr/>
          <p:nvPr/>
        </p:nvGrpSpPr>
        <p:grpSpPr>
          <a:xfrm>
            <a:off x="2162727" y="2988530"/>
            <a:ext cx="851936" cy="430888"/>
            <a:chOff x="2870751" y="1160801"/>
            <a:chExt cx="680485" cy="430888"/>
          </a:xfrm>
        </p:grpSpPr>
        <p:sp>
          <p:nvSpPr>
            <p:cNvPr id="37" name="Rectangle 36">
              <a:extLst>
                <a:ext uri="{FF2B5EF4-FFF2-40B4-BE49-F238E27FC236}">
                  <a16:creationId xmlns:a16="http://schemas.microsoft.com/office/drawing/2014/main" id="{6343A3B0-5D29-F240-9472-0D41E4DDFFC5}"/>
                </a:ext>
              </a:extLst>
            </p:cNvPr>
            <p:cNvSpPr/>
            <p:nvPr/>
          </p:nvSpPr>
          <p:spPr>
            <a:xfrm>
              <a:off x="2927712" y="1160801"/>
              <a:ext cx="447313" cy="4308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2ADDCBF3-DF87-1B45-924B-34A7229E2CC7}"/>
                </a:ext>
              </a:extLst>
            </p:cNvPr>
            <p:cNvSpPr txBox="1"/>
            <p:nvPr/>
          </p:nvSpPr>
          <p:spPr>
            <a:xfrm>
              <a:off x="2870751" y="1160802"/>
              <a:ext cx="680485" cy="430887"/>
            </a:xfrm>
            <a:prstGeom prst="rect">
              <a:avLst/>
            </a:prstGeom>
            <a:noFill/>
          </p:spPr>
          <p:txBody>
            <a:bodyPr wrap="square">
              <a:noAutofit/>
            </a:bodyPr>
            <a:lstStyle/>
            <a:p>
              <a:r>
                <a:rPr lang="en-GB" altLang="en-US" sz="2200" dirty="0" err="1">
                  <a:solidFill>
                    <a:schemeClr val="bg1"/>
                  </a:solidFill>
                  <a:latin typeface="Comic Sans MS" panose="030F0702030302020204" pitchFamily="66" charset="0"/>
                  <a:cs typeface="Times New Roman" panose="02020603050405020304" pitchFamily="18" charset="0"/>
                </a:rPr>
                <a:t>th</a:t>
              </a:r>
              <a:r>
                <a:rPr lang="en-GB" altLang="en-US" sz="2200" dirty="0" err="1">
                  <a:solidFill>
                    <a:schemeClr val="bg1"/>
                  </a:solidFill>
                  <a:latin typeface="Times New Roman" panose="02020603050405020304" pitchFamily="18" charset="0"/>
                  <a:cs typeface="Times New Roman" panose="02020603050405020304" pitchFamily="18" charset="0"/>
                </a:rPr>
                <a:t>’</a:t>
              </a:r>
              <a:r>
                <a:rPr lang="en-GB" altLang="en-US" sz="2200" dirty="0" err="1">
                  <a:solidFill>
                    <a:schemeClr val="bg1"/>
                  </a:solidFill>
                  <a:latin typeface="Comic Sans MS" panose="030F0702030302020204" pitchFamily="66" charset="0"/>
                  <a:cs typeface="Times New Roman" panose="02020603050405020304" pitchFamily="18" charset="0"/>
                </a:rPr>
                <a:t>s</a:t>
              </a:r>
              <a:endParaRPr lang="en-GB" sz="2200" dirty="0">
                <a:solidFill>
                  <a:schemeClr val="bg1"/>
                </a:solidFill>
                <a:latin typeface="Comic Sans MS" panose="030F0702030302020204" pitchFamily="66" charset="0"/>
                <a:cs typeface="Times New Roman" panose="02020603050405020304" pitchFamily="18" charset="0"/>
              </a:endParaRPr>
            </a:p>
          </p:txBody>
        </p:sp>
      </p:grpSp>
    </p:spTree>
    <p:extLst>
      <p:ext uri="{BB962C8B-B14F-4D97-AF65-F5344CB8AC3E}">
        <p14:creationId xmlns:p14="http://schemas.microsoft.com/office/powerpoint/2010/main" val="239221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137">
            <a:extLst>
              <a:ext uri="{FF2B5EF4-FFF2-40B4-BE49-F238E27FC236}">
                <a16:creationId xmlns:a16="http://schemas.microsoft.com/office/drawing/2014/main" id="{EADF8762-1B62-504B-95C2-B7EAEB4C0D9A}"/>
              </a:ext>
            </a:extLst>
          </p:cNvPr>
          <p:cNvGraphicFramePr>
            <a:graphicFrameLocks noGrp="1"/>
          </p:cNvGraphicFramePr>
          <p:nvPr/>
        </p:nvGraphicFramePr>
        <p:xfrm>
          <a:off x="2459736" y="1211141"/>
          <a:ext cx="9080855" cy="4670257"/>
        </p:xfrm>
        <a:graphic>
          <a:graphicData uri="http://schemas.openxmlformats.org/drawingml/2006/table">
            <a:tbl>
              <a:tblPr/>
              <a:tblGrid>
                <a:gridCol w="2270532">
                  <a:extLst>
                    <a:ext uri="{9D8B030D-6E8A-4147-A177-3AD203B41FA5}">
                      <a16:colId xmlns:a16="http://schemas.microsoft.com/office/drawing/2014/main" val="3922269555"/>
                    </a:ext>
                  </a:extLst>
                </a:gridCol>
                <a:gridCol w="2269258">
                  <a:extLst>
                    <a:ext uri="{9D8B030D-6E8A-4147-A177-3AD203B41FA5}">
                      <a16:colId xmlns:a16="http://schemas.microsoft.com/office/drawing/2014/main" val="2735092899"/>
                    </a:ext>
                  </a:extLst>
                </a:gridCol>
                <a:gridCol w="2269258">
                  <a:extLst>
                    <a:ext uri="{9D8B030D-6E8A-4147-A177-3AD203B41FA5}">
                      <a16:colId xmlns:a16="http://schemas.microsoft.com/office/drawing/2014/main" val="1377734952"/>
                    </a:ext>
                  </a:extLst>
                </a:gridCol>
                <a:gridCol w="2271807">
                  <a:extLst>
                    <a:ext uri="{9D8B030D-6E8A-4147-A177-3AD203B41FA5}">
                      <a16:colId xmlns:a16="http://schemas.microsoft.com/office/drawing/2014/main" val="470708038"/>
                    </a:ext>
                  </a:extLst>
                </a:gridCol>
              </a:tblGrid>
              <a:tr h="583629">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Phrase</a:t>
                      </a:r>
                    </a:p>
                  </a:txBody>
                  <a:tcPr anchor="ctr" anchorCtr="1" horzOverflow="overflow">
                    <a:lnL w="38100" cap="flat" cmpd="sng" algn="ctr">
                      <a:solidFill>
                        <a:srgbClr val="0070C0"/>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Who or what is the owner?</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What is owned or connected to?</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chemeClr val="bg1"/>
                          </a:solidFill>
                          <a:effectLst/>
                          <a:latin typeface="Comic Sans MS" panose="030F0902030302020204" pitchFamily="66" charset="0"/>
                          <a:cs typeface="Arial" panose="020B0604020202020204" pitchFamily="34" charset="0"/>
                        </a:rPr>
                        <a:t>Explanation</a:t>
                      </a:r>
                    </a:p>
                  </a:txBody>
                  <a:tcPr anchor="ctr" anchorCtr="1" horzOverflow="overflow">
                    <a:lnL w="12700" cap="flat" cmpd="sng" algn="ctr">
                      <a:solidFill>
                        <a:schemeClr val="bg1"/>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216459001"/>
                  </a:ext>
                </a:extLst>
              </a:tr>
              <a:tr h="58569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Jasper’s space boots</a:t>
                      </a:r>
                    </a:p>
                  </a:txBody>
                  <a:tcPr marL="90000" marR="90000" marT="46800" marB="46800" anchor="ctr" anchorCtr="1"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Jasper</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space boots</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moon boots belonging to Jasper</a:t>
                      </a:r>
                    </a:p>
                  </a:txBody>
                  <a:tcPr marL="90000" marR="90000" marT="46800" marB="46800" anchor="ctr" anchorCtr="1"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1649297"/>
                  </a:ext>
                </a:extLst>
              </a:tr>
              <a:tr h="58569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Charlie’s dog</a:t>
                      </a:r>
                    </a:p>
                  </a:txBody>
                  <a:tcPr marL="90000" marR="90000" marT="46800" marB="46800" anchor="ctr" anchorCtr="1"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Charlie</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dog</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dog belonging</a:t>
                      </a:r>
                      <a:b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to Charlie</a:t>
                      </a:r>
                    </a:p>
                  </a:txBody>
                  <a:tcPr marL="90000" marR="90000" marT="46800" marB="46800" anchor="ctr" anchorCtr="1"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02344944"/>
                  </a:ext>
                </a:extLst>
              </a:tr>
              <a:tr h="56543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the moon’s surface</a:t>
                      </a:r>
                    </a:p>
                  </a:txBody>
                  <a:tcPr marL="90000" marR="90000" marT="46800" marB="46800" anchor="ctr" anchorCtr="1"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the moon</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surface</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surface of</a:t>
                      </a:r>
                      <a:b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moon</a:t>
                      </a:r>
                    </a:p>
                  </a:txBody>
                  <a:tcPr marL="90000" marR="90000" marT="46800" marB="46800" anchor="ctr" anchorCtr="1"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08838338"/>
                  </a:ext>
                </a:extLst>
              </a:tr>
              <a:tr h="58569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the rocket’s journey</a:t>
                      </a:r>
                    </a:p>
                  </a:txBody>
                  <a:tcPr marL="90000" marR="90000" marT="46800" marB="46800" anchor="ctr" anchorCtr="1"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the rocket</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journey</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journey taken</a:t>
                      </a:r>
                      <a:b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by the rocket</a:t>
                      </a:r>
                    </a:p>
                  </a:txBody>
                  <a:tcPr marL="90000" marR="90000" marT="46800" marB="46800" anchor="ctr" anchorCtr="1"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72502303"/>
                  </a:ext>
                </a:extLst>
              </a:tr>
              <a:tr h="585697">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Neil’s footprints</a:t>
                      </a:r>
                    </a:p>
                  </a:txBody>
                  <a:tcPr marL="90000" marR="90000" marT="46800" marB="46800" anchor="ctr" anchorCtr="1"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Neil</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footprints</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footprints</a:t>
                      </a:r>
                      <a:b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made by Neil</a:t>
                      </a:r>
                    </a:p>
                  </a:txBody>
                  <a:tcPr marL="90000" marR="90000" marT="46800" marB="46800" anchor="ctr" anchorCtr="1"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91449798"/>
                  </a:ext>
                </a:extLst>
              </a:tr>
              <a:tr h="56543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earth’s orbit</a:t>
                      </a:r>
                    </a:p>
                  </a:txBody>
                  <a:tcPr marL="90000" marR="90000" marT="46800" marB="46800" anchor="ctr" anchorCtr="1"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the earth</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a:ln>
                            <a:noFill/>
                          </a:ln>
                          <a:solidFill>
                            <a:srgbClr val="3E3F41"/>
                          </a:solidFill>
                          <a:effectLst/>
                          <a:latin typeface="Comic Sans MS" panose="030F0902030302020204" pitchFamily="66" charset="0"/>
                          <a:cs typeface="Arial" panose="020B0604020202020204" pitchFamily="34" charset="0"/>
                        </a:rPr>
                        <a:t>orbit</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orbit of</a:t>
                      </a:r>
                      <a:b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earth</a:t>
                      </a:r>
                    </a:p>
                  </a:txBody>
                  <a:tcPr marL="90000" marR="90000" marT="46800" marB="46800" anchor="ctr" anchorCtr="1"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32139567"/>
                  </a:ext>
                </a:extLst>
              </a:tr>
              <a:tr h="565438">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sun’s light</a:t>
                      </a:r>
                    </a:p>
                  </a:txBody>
                  <a:tcPr marL="90000" marR="90000" marT="46800" marB="46800" anchor="ctr" anchorCtr="1" horzOverflow="overflow">
                    <a:lnL w="381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sun</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light</a:t>
                      </a:r>
                    </a:p>
                  </a:txBody>
                  <a:tcPr marL="90000" marR="90000" marT="46800" marB="46800" anchor="ctr" anchorCtr="1" horzOverflow="overflow">
                    <a:lnL w="12700" cap="flat" cmpd="sng" algn="ctr">
                      <a:solidFill>
                        <a:srgbClr val="0070C0"/>
                      </a:solidFill>
                      <a:prstDash val="solid"/>
                      <a:round/>
                      <a:headEnd type="none" w="med" len="med"/>
                      <a:tailEnd type="none" w="med" len="med"/>
                    </a:lnL>
                    <a:lnR w="127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902030302020204" pitchFamily="66" charset="0"/>
                          <a:cs typeface="Arial" panose="020B0604020202020204" pitchFamily="34" charset="0"/>
                        </a:defRPr>
                      </a:lvl1pPr>
                      <a:lvl2pPr>
                        <a:spcBef>
                          <a:spcPct val="20000"/>
                        </a:spcBef>
                        <a:defRPr sz="2400">
                          <a:solidFill>
                            <a:schemeClr val="tx1"/>
                          </a:solidFill>
                          <a:latin typeface="Comic Sans MS" panose="030F0902030302020204" pitchFamily="66" charset="0"/>
                          <a:cs typeface="Arial" panose="020B0604020202020204" pitchFamily="34" charset="0"/>
                        </a:defRPr>
                      </a:lvl2pPr>
                      <a:lvl3pPr>
                        <a:spcBef>
                          <a:spcPct val="20000"/>
                        </a:spcBef>
                        <a:defRPr sz="2000">
                          <a:solidFill>
                            <a:schemeClr val="tx1"/>
                          </a:solidFill>
                          <a:latin typeface="Comic Sans MS" panose="030F0902030302020204" pitchFamily="66" charset="0"/>
                          <a:cs typeface="Arial" panose="020B0604020202020204" pitchFamily="34" charset="0"/>
                        </a:defRPr>
                      </a:lvl3pPr>
                      <a:lvl4pPr>
                        <a:spcBef>
                          <a:spcPct val="20000"/>
                        </a:spcBef>
                        <a:defRPr>
                          <a:solidFill>
                            <a:schemeClr val="tx1"/>
                          </a:solidFill>
                          <a:latin typeface="Comic Sans MS" panose="030F0902030302020204" pitchFamily="66" charset="0"/>
                          <a:cs typeface="Arial" panose="020B0604020202020204" pitchFamily="34" charset="0"/>
                        </a:defRPr>
                      </a:lvl4pPr>
                      <a:lvl5pPr>
                        <a:spcBef>
                          <a:spcPct val="20000"/>
                        </a:spcBef>
                        <a:defRPr>
                          <a:solidFill>
                            <a:schemeClr val="tx1"/>
                          </a:solidFill>
                          <a:latin typeface="Comic Sans MS" panose="030F09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9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light from</a:t>
                      </a:r>
                      <a:b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902030302020204" pitchFamily="66" charset="0"/>
                          <a:cs typeface="Arial" panose="020B0604020202020204" pitchFamily="34" charset="0"/>
                        </a:rPr>
                        <a:t>the sun</a:t>
                      </a:r>
                    </a:p>
                  </a:txBody>
                  <a:tcPr marL="90000" marR="90000" marT="46800" marB="46800" anchor="ctr" anchorCtr="1" horzOverflow="overflow">
                    <a:lnL w="1270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270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35088103"/>
                  </a:ext>
                </a:extLst>
              </a:tr>
            </a:tbl>
          </a:graphicData>
        </a:graphic>
      </p:graphicFrame>
      <p:sp>
        <p:nvSpPr>
          <p:cNvPr id="7" name="Rectangle 120">
            <a:extLst>
              <a:ext uri="{FF2B5EF4-FFF2-40B4-BE49-F238E27FC236}">
                <a16:creationId xmlns:a16="http://schemas.microsoft.com/office/drawing/2014/main" id="{F180E265-8BCA-5747-9FCF-24BD0133E1D4}"/>
              </a:ext>
            </a:extLst>
          </p:cNvPr>
          <p:cNvSpPr>
            <a:spLocks noChangeArrowheads="1"/>
          </p:cNvSpPr>
          <p:nvPr/>
        </p:nvSpPr>
        <p:spPr bwMode="auto">
          <a:xfrm>
            <a:off x="4731188" y="2391075"/>
            <a:ext cx="2260924" cy="3490323"/>
          </a:xfrm>
          <a:prstGeom prst="rect">
            <a:avLst/>
          </a:prstGeom>
          <a:solidFill>
            <a:srgbClr val="00B0F0"/>
          </a:solidFill>
          <a:ln w="9525">
            <a:solidFill>
              <a:srgbClr val="0070C0"/>
            </a:solidFill>
            <a:miter lim="800000"/>
            <a:headEnd/>
            <a:tailEnd/>
          </a:ln>
          <a:effectLst/>
        </p:spPr>
        <p:txBody>
          <a:bodyPr wrap="none" anchor="ctr"/>
          <a:lstStyle/>
          <a:p>
            <a:endParaRPr lang="en-US" sz="1600"/>
          </a:p>
        </p:txBody>
      </p:sp>
      <p:sp>
        <p:nvSpPr>
          <p:cNvPr id="8" name="Rectangle 121">
            <a:extLst>
              <a:ext uri="{FF2B5EF4-FFF2-40B4-BE49-F238E27FC236}">
                <a16:creationId xmlns:a16="http://schemas.microsoft.com/office/drawing/2014/main" id="{4EB151B7-A8DA-F944-ACEC-AA9A8FFB19A0}"/>
              </a:ext>
            </a:extLst>
          </p:cNvPr>
          <p:cNvSpPr>
            <a:spLocks noChangeArrowheads="1"/>
          </p:cNvSpPr>
          <p:nvPr/>
        </p:nvSpPr>
        <p:spPr bwMode="auto">
          <a:xfrm>
            <a:off x="6996692" y="2391070"/>
            <a:ext cx="2274126" cy="3490323"/>
          </a:xfrm>
          <a:prstGeom prst="rect">
            <a:avLst/>
          </a:prstGeom>
          <a:solidFill>
            <a:srgbClr val="00B0F0"/>
          </a:solidFill>
          <a:ln w="9525">
            <a:solidFill>
              <a:srgbClr val="0070C0"/>
            </a:solidFill>
            <a:miter lim="800000"/>
            <a:headEnd/>
            <a:tailEnd/>
          </a:ln>
          <a:effectLst/>
        </p:spPr>
        <p:txBody>
          <a:bodyPr wrap="none" anchor="ctr"/>
          <a:lstStyle/>
          <a:p>
            <a:endParaRPr lang="en-US" sz="1600" dirty="0"/>
          </a:p>
        </p:txBody>
      </p:sp>
      <p:sp>
        <p:nvSpPr>
          <p:cNvPr id="9" name="Rectangle 122">
            <a:extLst>
              <a:ext uri="{FF2B5EF4-FFF2-40B4-BE49-F238E27FC236}">
                <a16:creationId xmlns:a16="http://schemas.microsoft.com/office/drawing/2014/main" id="{04E860E5-CA4B-D644-A6B4-794BFBADC109}"/>
              </a:ext>
            </a:extLst>
          </p:cNvPr>
          <p:cNvSpPr>
            <a:spLocks noChangeArrowheads="1"/>
          </p:cNvSpPr>
          <p:nvPr/>
        </p:nvSpPr>
        <p:spPr bwMode="auto">
          <a:xfrm>
            <a:off x="9259295" y="2391078"/>
            <a:ext cx="2260629" cy="3490325"/>
          </a:xfrm>
          <a:prstGeom prst="rect">
            <a:avLst/>
          </a:prstGeom>
          <a:solidFill>
            <a:srgbClr val="00B0F0"/>
          </a:solidFill>
          <a:ln w="9525">
            <a:solidFill>
              <a:srgbClr val="0070C0"/>
            </a:solidFill>
            <a:miter lim="800000"/>
            <a:headEnd/>
            <a:tailEnd/>
          </a:ln>
          <a:effectLst/>
        </p:spPr>
        <p:txBody>
          <a:bodyPr wrap="none" anchor="ctr"/>
          <a:lstStyle/>
          <a:p>
            <a:endParaRPr lang="en-US" sz="1600" dirty="0"/>
          </a:p>
        </p:txBody>
      </p:sp>
      <p:sp>
        <p:nvSpPr>
          <p:cNvPr id="4" name="Subtitle 2">
            <a:extLst>
              <a:ext uri="{FF2B5EF4-FFF2-40B4-BE49-F238E27FC236}">
                <a16:creationId xmlns:a16="http://schemas.microsoft.com/office/drawing/2014/main" id="{3D92AD98-C6B4-8E47-8832-92D1D91A29E1}"/>
              </a:ext>
            </a:extLst>
          </p:cNvPr>
          <p:cNvSpPr txBox="1">
            <a:spLocks/>
          </p:cNvSpPr>
          <p:nvPr/>
        </p:nvSpPr>
        <p:spPr>
          <a:xfrm>
            <a:off x="2459736" y="577518"/>
            <a:ext cx="9317736"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Get ready to write - Why are apostrophes used?</a:t>
            </a:r>
          </a:p>
        </p:txBody>
      </p:sp>
      <p:sp>
        <p:nvSpPr>
          <p:cNvPr id="5" name="Text Box 123">
            <a:extLst>
              <a:ext uri="{FF2B5EF4-FFF2-40B4-BE49-F238E27FC236}">
                <a16:creationId xmlns:a16="http://schemas.microsoft.com/office/drawing/2014/main" id="{E140F3E8-4888-6846-ACE6-7E954C48D75B}"/>
              </a:ext>
            </a:extLst>
          </p:cNvPr>
          <p:cNvSpPr txBox="1">
            <a:spLocks noChangeArrowheads="1"/>
          </p:cNvSpPr>
          <p:nvPr/>
        </p:nvSpPr>
        <p:spPr bwMode="auto">
          <a:xfrm>
            <a:off x="2363392" y="5988623"/>
            <a:ext cx="949669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600" dirty="0">
                <a:solidFill>
                  <a:srgbClr val="3E3F41"/>
                </a:solidFill>
                <a:latin typeface="Comic Sans MS" panose="030F0702030302020204" pitchFamily="66" charset="0"/>
              </a:rPr>
              <a:t>Work with a partner. Can you work out the function of the apostrophe?</a:t>
            </a:r>
          </a:p>
        </p:txBody>
      </p:sp>
      <p:sp>
        <p:nvSpPr>
          <p:cNvPr id="13" name="Rectangle 12">
            <a:extLst>
              <a:ext uri="{FF2B5EF4-FFF2-40B4-BE49-F238E27FC236}">
                <a16:creationId xmlns:a16="http://schemas.microsoft.com/office/drawing/2014/main" id="{F9066C0F-55C4-CF41-8515-7A733943BF04}"/>
              </a:ext>
            </a:extLst>
          </p:cNvPr>
          <p:cNvSpPr/>
          <p:nvPr/>
        </p:nvSpPr>
        <p:spPr>
          <a:xfrm>
            <a:off x="584685" y="499529"/>
            <a:ext cx="1693834" cy="2524879"/>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sz="1600" dirty="0">
                <a:solidFill>
                  <a:prstClr val="white"/>
                </a:solidFill>
                <a:latin typeface="Comic Sans MS" panose="030F0902030302020204" pitchFamily="66" charset="0"/>
              </a:rPr>
              <a:t>Capturing ideas, learning the skills, practising, planning, having a go</a:t>
            </a:r>
          </a:p>
        </p:txBody>
      </p:sp>
    </p:spTree>
    <p:extLst>
      <p:ext uri="{BB962C8B-B14F-4D97-AF65-F5344CB8AC3E}">
        <p14:creationId xmlns:p14="http://schemas.microsoft.com/office/powerpoint/2010/main" val="4004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2D58A0F5-1E23-424E-A999-CA013F6EE575}"/>
              </a:ext>
            </a:extLst>
          </p:cNvPr>
          <p:cNvSpPr/>
          <p:nvPr/>
        </p:nvSpPr>
        <p:spPr>
          <a:xfrm>
            <a:off x="0" y="33316"/>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38235F04-23E6-584D-A355-4E530DD2A789}"/>
              </a:ext>
            </a:extLst>
          </p:cNvPr>
          <p:cNvSpPr txBox="1"/>
          <p:nvPr/>
        </p:nvSpPr>
        <p:spPr>
          <a:xfrm>
            <a:off x="145295" y="247425"/>
            <a:ext cx="2687357" cy="369332"/>
          </a:xfrm>
          <a:prstGeom prst="rect">
            <a:avLst/>
          </a:prstGeom>
          <a:noFill/>
        </p:spPr>
        <p:txBody>
          <a:bodyPr wrap="square">
            <a:spAutoFit/>
          </a:bodyPr>
          <a:lstStyle/>
          <a:p>
            <a:pPr algn="ctr"/>
            <a:r>
              <a:rPr lang="en-GB" b="1" u="none" strike="noStrike" dirty="0">
                <a:solidFill>
                  <a:schemeClr val="bg1"/>
                </a:solidFill>
                <a:effectLst/>
                <a:latin typeface="Comic Sans MS" panose="030F0902030302020204" pitchFamily="66" charset="0"/>
              </a:rPr>
              <a:t>Get ready to write</a:t>
            </a:r>
            <a:endParaRPr lang="en-GB" altLang="en-US" sz="1800" b="1" dirty="0">
              <a:solidFill>
                <a:schemeClr val="bg1"/>
              </a:solidFill>
              <a:latin typeface="Comic Sans MS" panose="030F0902030302020204" pitchFamily="66" charset="0"/>
            </a:endParaRPr>
          </a:p>
        </p:txBody>
      </p:sp>
      <p:sp>
        <p:nvSpPr>
          <p:cNvPr id="6" name="Subtitle 2">
            <a:extLst>
              <a:ext uri="{FF2B5EF4-FFF2-40B4-BE49-F238E27FC236}">
                <a16:creationId xmlns:a16="http://schemas.microsoft.com/office/drawing/2014/main" id="{2C90F42D-617A-2A48-954C-DA97320DB4AA}"/>
              </a:ext>
            </a:extLst>
          </p:cNvPr>
          <p:cNvSpPr txBox="1">
            <a:spLocks/>
          </p:cNvSpPr>
          <p:nvPr/>
        </p:nvSpPr>
        <p:spPr>
          <a:xfrm>
            <a:off x="0" y="604950"/>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Understanding verbs and tense</a:t>
            </a:r>
          </a:p>
        </p:txBody>
      </p:sp>
      <p:sp>
        <p:nvSpPr>
          <p:cNvPr id="7" name="Text Box 6">
            <a:extLst>
              <a:ext uri="{FF2B5EF4-FFF2-40B4-BE49-F238E27FC236}">
                <a16:creationId xmlns:a16="http://schemas.microsoft.com/office/drawing/2014/main" id="{4760F0D9-545E-7545-835E-8B2AB419B1B9}"/>
              </a:ext>
            </a:extLst>
          </p:cNvPr>
          <p:cNvSpPr txBox="1">
            <a:spLocks noChangeArrowheads="1"/>
          </p:cNvSpPr>
          <p:nvPr/>
        </p:nvSpPr>
        <p:spPr bwMode="auto">
          <a:xfrm>
            <a:off x="1304960" y="1135620"/>
            <a:ext cx="9645184" cy="9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500"/>
              </a:spcBef>
            </a:pPr>
            <a:r>
              <a:rPr lang="en-GB" altLang="en-US" dirty="0">
                <a:solidFill>
                  <a:srgbClr val="3E3F41"/>
                </a:solidFill>
                <a:latin typeface="Comic Sans MS" panose="030F0702030302020204" pitchFamily="66" charset="0"/>
              </a:rPr>
              <a:t>When we write, we need to make it clear to our reader what is happening when.</a:t>
            </a:r>
          </a:p>
          <a:p>
            <a:pPr>
              <a:spcBef>
                <a:spcPts val="500"/>
              </a:spcBef>
            </a:pPr>
            <a:r>
              <a:rPr lang="en-GB" altLang="en-US" dirty="0">
                <a:solidFill>
                  <a:srgbClr val="3E3F41"/>
                </a:solidFill>
                <a:latin typeface="Comic Sans MS" panose="030F0702030302020204" pitchFamily="66" charset="0"/>
              </a:rPr>
              <a:t>It could be something that happened in the past or something that is happening right now or that happens regularly.</a:t>
            </a:r>
          </a:p>
        </p:txBody>
      </p:sp>
      <p:sp>
        <p:nvSpPr>
          <p:cNvPr id="8" name="Line 5">
            <a:extLst>
              <a:ext uri="{FF2B5EF4-FFF2-40B4-BE49-F238E27FC236}">
                <a16:creationId xmlns:a16="http://schemas.microsoft.com/office/drawing/2014/main" id="{6D83DE65-20DE-D94D-8437-716B7F4EED3E}"/>
              </a:ext>
            </a:extLst>
          </p:cNvPr>
          <p:cNvSpPr>
            <a:spLocks noChangeShapeType="1"/>
          </p:cNvSpPr>
          <p:nvPr/>
        </p:nvSpPr>
        <p:spPr bwMode="auto">
          <a:xfrm>
            <a:off x="4489703" y="2791242"/>
            <a:ext cx="6911975" cy="0"/>
          </a:xfrm>
          <a:prstGeom prst="line">
            <a:avLst/>
          </a:prstGeom>
          <a:noFill/>
          <a:ln w="355600">
            <a:solidFill>
              <a:srgbClr val="00B0F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 name="Text Box 7">
            <a:extLst>
              <a:ext uri="{FF2B5EF4-FFF2-40B4-BE49-F238E27FC236}">
                <a16:creationId xmlns:a16="http://schemas.microsoft.com/office/drawing/2014/main" id="{4F8ADD38-0499-104C-97D3-2819FFCB7D4C}"/>
              </a:ext>
            </a:extLst>
          </p:cNvPr>
          <p:cNvSpPr txBox="1">
            <a:spLocks noChangeArrowheads="1"/>
          </p:cNvSpPr>
          <p:nvPr/>
        </p:nvSpPr>
        <p:spPr bwMode="auto">
          <a:xfrm>
            <a:off x="4130589" y="2555144"/>
            <a:ext cx="71822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dirty="0">
                <a:solidFill>
                  <a:schemeClr val="bg1"/>
                </a:solidFill>
                <a:latin typeface="Comic Sans MS" panose="030F0902030302020204" pitchFamily="66" charset="0"/>
              </a:rPr>
              <a:t>past</a:t>
            </a:r>
          </a:p>
        </p:txBody>
      </p:sp>
      <p:sp>
        <p:nvSpPr>
          <p:cNvPr id="10" name="Text Box 8">
            <a:extLst>
              <a:ext uri="{FF2B5EF4-FFF2-40B4-BE49-F238E27FC236}">
                <a16:creationId xmlns:a16="http://schemas.microsoft.com/office/drawing/2014/main" id="{885BA6BE-EC40-004E-9E56-2AB6876A1501}"/>
              </a:ext>
            </a:extLst>
          </p:cNvPr>
          <p:cNvSpPr txBox="1">
            <a:spLocks noChangeArrowheads="1"/>
          </p:cNvSpPr>
          <p:nvPr/>
        </p:nvSpPr>
        <p:spPr bwMode="auto">
          <a:xfrm>
            <a:off x="8111197" y="2562179"/>
            <a:ext cx="16414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2000" b="1" dirty="0">
                <a:solidFill>
                  <a:schemeClr val="bg1"/>
                </a:solidFill>
                <a:latin typeface="Comic Sans MS" panose="030F0902030302020204" pitchFamily="66" charset="0"/>
              </a:rPr>
              <a:t>present</a:t>
            </a:r>
          </a:p>
        </p:txBody>
      </p:sp>
      <p:sp>
        <p:nvSpPr>
          <p:cNvPr id="11" name="Text Box 9">
            <a:extLst>
              <a:ext uri="{FF2B5EF4-FFF2-40B4-BE49-F238E27FC236}">
                <a16:creationId xmlns:a16="http://schemas.microsoft.com/office/drawing/2014/main" id="{75B2CE0C-FF69-2D41-B1B3-98F508112394}"/>
              </a:ext>
            </a:extLst>
          </p:cNvPr>
          <p:cNvSpPr txBox="1">
            <a:spLocks noChangeArrowheads="1"/>
          </p:cNvSpPr>
          <p:nvPr/>
        </p:nvSpPr>
        <p:spPr bwMode="auto">
          <a:xfrm>
            <a:off x="2480721" y="3700106"/>
            <a:ext cx="4017963"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00B0F0"/>
                </a:solidFill>
                <a:latin typeface="Comic Sans MS" panose="030F0702030302020204" pitchFamily="66" charset="0"/>
              </a:rPr>
              <a:t>Parrot </a:t>
            </a:r>
            <a:r>
              <a:rPr lang="en-GB" altLang="en-US" b="1" dirty="0">
                <a:solidFill>
                  <a:srgbClr val="00B0F0"/>
                </a:solidFill>
                <a:latin typeface="Comic Sans MS" panose="030F0702030302020204" pitchFamily="66" charset="0"/>
              </a:rPr>
              <a:t>looked</a:t>
            </a:r>
            <a:r>
              <a:rPr lang="en-GB" altLang="en-US" dirty="0">
                <a:solidFill>
                  <a:srgbClr val="00B0F0"/>
                </a:solidFill>
                <a:latin typeface="Comic Sans MS" panose="030F0702030302020204" pitchFamily="66" charset="0"/>
              </a:rPr>
              <a:t> at the moon.</a:t>
            </a:r>
            <a:br>
              <a:rPr lang="en-GB" altLang="en-US" dirty="0">
                <a:solidFill>
                  <a:srgbClr val="00B0F0"/>
                </a:solidFill>
                <a:latin typeface="Comic Sans MS" panose="030F0702030302020204" pitchFamily="66" charset="0"/>
              </a:rPr>
            </a:br>
            <a:r>
              <a:rPr lang="en-GB" altLang="en-US" sz="1600" dirty="0">
                <a:solidFill>
                  <a:srgbClr val="3E3F41"/>
                </a:solidFill>
                <a:latin typeface="Comic Sans MS" panose="030F0702030302020204" pitchFamily="66" charset="0"/>
              </a:rPr>
              <a:t>(The event has</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already happened.)</a:t>
            </a:r>
          </a:p>
        </p:txBody>
      </p:sp>
      <p:sp>
        <p:nvSpPr>
          <p:cNvPr id="12" name="Text Box 10">
            <a:extLst>
              <a:ext uri="{FF2B5EF4-FFF2-40B4-BE49-F238E27FC236}">
                <a16:creationId xmlns:a16="http://schemas.microsoft.com/office/drawing/2014/main" id="{14427276-4FF7-FF40-9C88-2439798F1EB2}"/>
              </a:ext>
            </a:extLst>
          </p:cNvPr>
          <p:cNvSpPr txBox="1">
            <a:spLocks noChangeArrowheads="1"/>
          </p:cNvSpPr>
          <p:nvPr/>
        </p:nvSpPr>
        <p:spPr bwMode="auto">
          <a:xfrm>
            <a:off x="6712968" y="3561554"/>
            <a:ext cx="396398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dirty="0">
                <a:solidFill>
                  <a:srgbClr val="00B0F0"/>
                </a:solidFill>
                <a:latin typeface="Comic Sans MS" panose="030F0702030302020204" pitchFamily="66" charset="0"/>
              </a:rPr>
              <a:t>Parrot </a:t>
            </a:r>
            <a:r>
              <a:rPr lang="en-GB" altLang="en-US" b="1" dirty="0">
                <a:solidFill>
                  <a:srgbClr val="00B0F0"/>
                </a:solidFill>
                <a:latin typeface="Comic Sans MS" panose="030F0702030302020204" pitchFamily="66" charset="0"/>
              </a:rPr>
              <a:t>looks</a:t>
            </a:r>
            <a:r>
              <a:rPr lang="en-GB" altLang="en-US" dirty="0">
                <a:solidFill>
                  <a:srgbClr val="00B0F0"/>
                </a:solidFill>
                <a:latin typeface="Comic Sans MS" panose="030F0702030302020204" pitchFamily="66" charset="0"/>
              </a:rPr>
              <a:t> at the moon.</a:t>
            </a:r>
            <a:br>
              <a:rPr lang="en-GB" altLang="en-US" dirty="0">
                <a:solidFill>
                  <a:srgbClr val="00B0F0"/>
                </a:solidFill>
                <a:latin typeface="Comic Sans MS" panose="030F0702030302020204" pitchFamily="66" charset="0"/>
              </a:rPr>
            </a:br>
            <a:r>
              <a:rPr lang="en-GB" altLang="en-US" sz="1600" dirty="0">
                <a:solidFill>
                  <a:srgbClr val="3E3F41"/>
                </a:solidFill>
                <a:latin typeface="Comic Sans MS" panose="030F0702030302020204" pitchFamily="66" charset="0"/>
              </a:rPr>
              <a:t>(The event is</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happening right now.)</a:t>
            </a:r>
          </a:p>
        </p:txBody>
      </p:sp>
      <p:pic>
        <p:nvPicPr>
          <p:cNvPr id="13" name="Picture 11">
            <a:extLst>
              <a:ext uri="{FF2B5EF4-FFF2-40B4-BE49-F238E27FC236}">
                <a16:creationId xmlns:a16="http://schemas.microsoft.com/office/drawing/2014/main" id="{96F0E665-568C-E64D-B3EA-1C0EA0C8005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64184" y="2456464"/>
            <a:ext cx="2146300" cy="157956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14">
            <a:extLst>
              <a:ext uri="{FF2B5EF4-FFF2-40B4-BE49-F238E27FC236}">
                <a16:creationId xmlns:a16="http://schemas.microsoft.com/office/drawing/2014/main" id="{A0B130E5-A8E9-F948-B371-D64EB2B3A09D}"/>
              </a:ext>
            </a:extLst>
          </p:cNvPr>
          <p:cNvSpPr txBox="1">
            <a:spLocks noChangeArrowheads="1"/>
          </p:cNvSpPr>
          <p:nvPr/>
        </p:nvSpPr>
        <p:spPr bwMode="auto">
          <a:xfrm>
            <a:off x="1011104" y="4712502"/>
            <a:ext cx="10069272" cy="1422344"/>
          </a:xfrm>
          <a:prstGeom prst="rect">
            <a:avLst/>
          </a:prstGeom>
          <a:solidFill>
            <a:srgbClr val="0070C0"/>
          </a:solidFill>
          <a:ln w="9525">
            <a:noFill/>
            <a:miter lim="800000"/>
            <a:headEnd/>
            <a:tailEnd/>
          </a:ln>
          <a:effectLst/>
        </p:spPr>
        <p:txBody>
          <a:bodyPr wrap="square" anchor="ctr" anchorCtr="0">
            <a:noAutofit/>
          </a:bodyPr>
          <a:lstStyle/>
          <a:p>
            <a:pPr marL="319088">
              <a:spcBef>
                <a:spcPct val="50000"/>
              </a:spcBef>
            </a:pPr>
            <a:r>
              <a:rPr lang="en-GB" altLang="en-US" dirty="0">
                <a:solidFill>
                  <a:schemeClr val="bg1"/>
                </a:solidFill>
                <a:latin typeface="Comic Sans MS" panose="030F0702030302020204" pitchFamily="66" charset="0"/>
              </a:rPr>
              <a:t>What do you notice about the endings of the words?</a:t>
            </a:r>
          </a:p>
          <a:p>
            <a:pPr marL="319088">
              <a:spcBef>
                <a:spcPct val="50000"/>
              </a:spcBef>
            </a:pPr>
            <a:r>
              <a:rPr lang="en-GB" altLang="en-US" dirty="0">
                <a:solidFill>
                  <a:schemeClr val="bg1"/>
                </a:solidFill>
                <a:latin typeface="Comic Sans MS" panose="030F0702030302020204" pitchFamily="66" charset="0"/>
              </a:rPr>
              <a:t>Past tense: look + ed = looked </a:t>
            </a:r>
          </a:p>
          <a:p>
            <a:pPr marL="319088">
              <a:spcBef>
                <a:spcPct val="50000"/>
              </a:spcBef>
            </a:pPr>
            <a:r>
              <a:rPr lang="en-GB" altLang="en-US" dirty="0">
                <a:solidFill>
                  <a:schemeClr val="bg1"/>
                </a:solidFill>
                <a:latin typeface="Comic Sans MS" panose="030F0702030302020204" pitchFamily="66" charset="0"/>
              </a:rPr>
              <a:t>Present tense look + s = looks</a:t>
            </a:r>
          </a:p>
        </p:txBody>
      </p:sp>
      <p:sp>
        <p:nvSpPr>
          <p:cNvPr id="15" name="Text Box 15">
            <a:extLst>
              <a:ext uri="{FF2B5EF4-FFF2-40B4-BE49-F238E27FC236}">
                <a16:creationId xmlns:a16="http://schemas.microsoft.com/office/drawing/2014/main" id="{B39BED3C-2270-D749-892F-E2E15DD674D5}"/>
              </a:ext>
            </a:extLst>
          </p:cNvPr>
          <p:cNvSpPr txBox="1">
            <a:spLocks noChangeArrowheads="1"/>
          </p:cNvSpPr>
          <p:nvPr/>
        </p:nvSpPr>
        <p:spPr bwMode="auto">
          <a:xfrm>
            <a:off x="5071927" y="5469163"/>
            <a:ext cx="587821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chemeClr val="bg1"/>
                </a:solidFill>
                <a:latin typeface="Comic Sans MS" panose="030F0702030302020204" pitchFamily="66" charset="0"/>
              </a:rPr>
              <a:t>It is the verb that gives us the clue about the tense.</a:t>
            </a:r>
          </a:p>
        </p:txBody>
      </p:sp>
      <p:sp>
        <p:nvSpPr>
          <p:cNvPr id="16" name="AutoShape 16">
            <a:extLst>
              <a:ext uri="{FF2B5EF4-FFF2-40B4-BE49-F238E27FC236}">
                <a16:creationId xmlns:a16="http://schemas.microsoft.com/office/drawing/2014/main" id="{9F48F501-CEA8-8E44-916D-FFCDD775D166}"/>
              </a:ext>
            </a:extLst>
          </p:cNvPr>
          <p:cNvSpPr>
            <a:spLocks/>
          </p:cNvSpPr>
          <p:nvPr/>
        </p:nvSpPr>
        <p:spPr bwMode="auto">
          <a:xfrm>
            <a:off x="4689273" y="5289498"/>
            <a:ext cx="319088" cy="728662"/>
          </a:xfrm>
          <a:prstGeom prst="rightBrace">
            <a:avLst>
              <a:gd name="adj1" fmla="val 19030"/>
              <a:gd name="adj2" fmla="val 50111"/>
            </a:avLst>
          </a:prstGeom>
          <a:noFill/>
          <a:ln w="127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latin typeface="Comic Sans MS" panose="030F0702030302020204" pitchFamily="66" charset="0"/>
            </a:endParaRPr>
          </a:p>
        </p:txBody>
      </p:sp>
      <p:sp>
        <p:nvSpPr>
          <p:cNvPr id="2" name="Line 12">
            <a:extLst>
              <a:ext uri="{FF2B5EF4-FFF2-40B4-BE49-F238E27FC236}">
                <a16:creationId xmlns:a16="http://schemas.microsoft.com/office/drawing/2014/main" id="{97C009AB-4598-5100-33CC-B8DB56797734}"/>
              </a:ext>
            </a:extLst>
          </p:cNvPr>
          <p:cNvSpPr>
            <a:spLocks noChangeShapeType="1"/>
          </p:cNvSpPr>
          <p:nvPr/>
        </p:nvSpPr>
        <p:spPr bwMode="auto">
          <a:xfrm>
            <a:off x="8605677" y="2955254"/>
            <a:ext cx="0" cy="533400"/>
          </a:xfrm>
          <a:prstGeom prst="line">
            <a:avLst/>
          </a:prstGeom>
          <a:noFill/>
          <a:ln w="38100">
            <a:solidFill>
              <a:srgbClr val="006464"/>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 name="Line 12">
            <a:extLst>
              <a:ext uri="{FF2B5EF4-FFF2-40B4-BE49-F238E27FC236}">
                <a16:creationId xmlns:a16="http://schemas.microsoft.com/office/drawing/2014/main" id="{53DAF200-B4EC-B757-2174-005F0BC2F303}"/>
              </a:ext>
            </a:extLst>
          </p:cNvPr>
          <p:cNvSpPr>
            <a:spLocks noChangeShapeType="1"/>
          </p:cNvSpPr>
          <p:nvPr/>
        </p:nvSpPr>
        <p:spPr bwMode="auto">
          <a:xfrm>
            <a:off x="4478322" y="3296446"/>
            <a:ext cx="0" cy="302539"/>
          </a:xfrm>
          <a:prstGeom prst="line">
            <a:avLst/>
          </a:prstGeom>
          <a:noFill/>
          <a:ln w="38100">
            <a:solidFill>
              <a:srgbClr val="006464"/>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extLst>
      <p:ext uri="{BB962C8B-B14F-4D97-AF65-F5344CB8AC3E}">
        <p14:creationId xmlns:p14="http://schemas.microsoft.com/office/powerpoint/2010/main" val="371982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2D58A0F5-1E23-424E-A999-CA013F6EE575}"/>
              </a:ext>
            </a:extLst>
          </p:cNvPr>
          <p:cNvSpPr/>
          <p:nvPr/>
        </p:nvSpPr>
        <p:spPr>
          <a:xfrm>
            <a:off x="0" y="36351"/>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6" name="Subtitle 2">
            <a:extLst>
              <a:ext uri="{FF2B5EF4-FFF2-40B4-BE49-F238E27FC236}">
                <a16:creationId xmlns:a16="http://schemas.microsoft.com/office/drawing/2014/main" id="{2C90F42D-617A-2A48-954C-DA97320DB4AA}"/>
              </a:ext>
            </a:extLst>
          </p:cNvPr>
          <p:cNvSpPr txBox="1">
            <a:spLocks/>
          </p:cNvSpPr>
          <p:nvPr/>
        </p:nvSpPr>
        <p:spPr>
          <a:xfrm>
            <a:off x="0" y="604950"/>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Verbs</a:t>
            </a:r>
          </a:p>
        </p:txBody>
      </p:sp>
      <p:pic>
        <p:nvPicPr>
          <p:cNvPr id="17" name="Picture 7">
            <a:extLst>
              <a:ext uri="{FF2B5EF4-FFF2-40B4-BE49-F238E27FC236}">
                <a16:creationId xmlns:a16="http://schemas.microsoft.com/office/drawing/2014/main" id="{E2E3F9F2-701A-A546-A8D7-1BB5B38A98C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92329" y="982530"/>
            <a:ext cx="2457265" cy="33451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8" name="Text Box 4">
            <a:extLst>
              <a:ext uri="{FF2B5EF4-FFF2-40B4-BE49-F238E27FC236}">
                <a16:creationId xmlns:a16="http://schemas.microsoft.com/office/drawing/2014/main" id="{65818ADE-32C7-4C42-85D5-47346F918212}"/>
              </a:ext>
            </a:extLst>
          </p:cNvPr>
          <p:cNvSpPr txBox="1">
            <a:spLocks noChangeArrowheads="1"/>
          </p:cNvSpPr>
          <p:nvPr/>
        </p:nvSpPr>
        <p:spPr bwMode="auto">
          <a:xfrm>
            <a:off x="862897" y="1220531"/>
            <a:ext cx="7608980" cy="1746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700"/>
              </a:spcBef>
            </a:pPr>
            <a:r>
              <a:rPr lang="en-GB" altLang="en-US" dirty="0">
                <a:solidFill>
                  <a:srgbClr val="0070C0"/>
                </a:solidFill>
                <a:latin typeface="Comic Sans MS" panose="030F0702030302020204" pitchFamily="66" charset="0"/>
              </a:rPr>
              <a:t>Verbs</a:t>
            </a:r>
            <a:r>
              <a:rPr lang="en-GB" altLang="en-US" dirty="0">
                <a:latin typeface="Comic Sans MS" panose="030F0702030302020204" pitchFamily="66" charset="0"/>
              </a:rPr>
              <a:t> </a:t>
            </a:r>
            <a:r>
              <a:rPr lang="en-GB" altLang="en-US" dirty="0">
                <a:solidFill>
                  <a:srgbClr val="3E3F41"/>
                </a:solidFill>
                <a:latin typeface="Comic Sans MS" panose="030F0702030302020204" pitchFamily="66" charset="0"/>
              </a:rPr>
              <a:t>are words that tell the reader what is happening in a sentence.</a:t>
            </a:r>
          </a:p>
          <a:p>
            <a:pPr>
              <a:spcBef>
                <a:spcPts val="700"/>
              </a:spcBef>
            </a:pPr>
            <a:r>
              <a:rPr lang="en-GB" altLang="en-US" dirty="0">
                <a:solidFill>
                  <a:srgbClr val="3E3F41"/>
                </a:solidFill>
                <a:latin typeface="Comic Sans MS" panose="030F0702030302020204" pitchFamily="66" charset="0"/>
              </a:rPr>
              <a:t>They are </a:t>
            </a:r>
            <a:r>
              <a:rPr lang="en-GB" altLang="en-US" dirty="0">
                <a:solidFill>
                  <a:srgbClr val="0070C0"/>
                </a:solidFill>
                <a:latin typeface="Comic Sans MS" panose="030F0702030302020204" pitchFamily="66" charset="0"/>
              </a:rPr>
              <a:t>action</a:t>
            </a:r>
            <a:r>
              <a:rPr lang="en-GB" altLang="en-US" dirty="0">
                <a:latin typeface="Comic Sans MS" panose="030F0702030302020204" pitchFamily="66" charset="0"/>
              </a:rPr>
              <a:t> </a:t>
            </a:r>
            <a:r>
              <a:rPr lang="en-GB" altLang="en-US" dirty="0">
                <a:solidFill>
                  <a:srgbClr val="3E3F41"/>
                </a:solidFill>
                <a:latin typeface="Comic Sans MS" panose="030F0702030302020204" pitchFamily="66" charset="0"/>
              </a:rPr>
              <a:t>or</a:t>
            </a:r>
            <a:r>
              <a:rPr lang="en-GB" altLang="en-US" dirty="0">
                <a:latin typeface="Comic Sans MS" panose="030F0702030302020204" pitchFamily="66" charset="0"/>
              </a:rPr>
              <a:t> </a:t>
            </a:r>
            <a:r>
              <a:rPr lang="en-GB" altLang="en-US" dirty="0">
                <a:solidFill>
                  <a:srgbClr val="0070C0"/>
                </a:solidFill>
                <a:latin typeface="Comic Sans MS" panose="030F0702030302020204" pitchFamily="66" charset="0"/>
              </a:rPr>
              <a:t>being</a:t>
            </a:r>
            <a:r>
              <a:rPr lang="en-GB" altLang="en-US" dirty="0">
                <a:latin typeface="Comic Sans MS" panose="030F0702030302020204" pitchFamily="66" charset="0"/>
              </a:rPr>
              <a:t> </a:t>
            </a:r>
            <a:r>
              <a:rPr lang="en-GB" altLang="en-US" dirty="0">
                <a:solidFill>
                  <a:srgbClr val="3E3F41"/>
                </a:solidFill>
                <a:latin typeface="Comic Sans MS" panose="030F0702030302020204" pitchFamily="66" charset="0"/>
              </a:rPr>
              <a:t>words.</a:t>
            </a:r>
          </a:p>
          <a:p>
            <a:pPr>
              <a:spcBef>
                <a:spcPts val="700"/>
              </a:spcBef>
            </a:pPr>
            <a:r>
              <a:rPr lang="en-GB" altLang="en-US" dirty="0">
                <a:solidFill>
                  <a:srgbClr val="3E3F41"/>
                </a:solidFill>
                <a:latin typeface="Comic Sans MS" panose="030F0702030302020204" pitchFamily="66" charset="0"/>
              </a:rPr>
              <a:t>The </a:t>
            </a:r>
            <a:r>
              <a:rPr lang="en-GB" altLang="en-US" dirty="0">
                <a:solidFill>
                  <a:srgbClr val="0070C0"/>
                </a:solidFill>
                <a:latin typeface="Comic Sans MS" panose="030F0702030302020204" pitchFamily="66" charset="0"/>
              </a:rPr>
              <a:t>verb</a:t>
            </a:r>
            <a:r>
              <a:rPr lang="en-GB" altLang="en-US" dirty="0">
                <a:latin typeface="Comic Sans MS" panose="030F0702030302020204" pitchFamily="66" charset="0"/>
              </a:rPr>
              <a:t> </a:t>
            </a:r>
            <a:r>
              <a:rPr lang="en-GB" altLang="en-US" dirty="0">
                <a:solidFill>
                  <a:srgbClr val="3E3F41"/>
                </a:solidFill>
                <a:latin typeface="Comic Sans MS" panose="030F0702030302020204" pitchFamily="66" charset="0"/>
              </a:rPr>
              <a:t>is at the heart of a clause.</a:t>
            </a:r>
          </a:p>
          <a:p>
            <a:pPr>
              <a:spcBef>
                <a:spcPts val="700"/>
              </a:spcBef>
            </a:pPr>
            <a:r>
              <a:rPr lang="en-GB" altLang="en-US" dirty="0">
                <a:solidFill>
                  <a:srgbClr val="0070C0"/>
                </a:solidFill>
                <a:latin typeface="Comic Sans MS" panose="030F0702030302020204" pitchFamily="66" charset="0"/>
              </a:rPr>
              <a:t>Verbs</a:t>
            </a:r>
            <a:r>
              <a:rPr lang="en-GB" altLang="en-US" dirty="0">
                <a:latin typeface="Comic Sans MS" panose="030F0702030302020204" pitchFamily="66" charset="0"/>
              </a:rPr>
              <a:t> </a:t>
            </a:r>
            <a:r>
              <a:rPr lang="en-GB" altLang="en-US" dirty="0">
                <a:solidFill>
                  <a:srgbClr val="3E3F41"/>
                </a:solidFill>
                <a:latin typeface="Comic Sans MS" panose="030F0702030302020204" pitchFamily="66" charset="0"/>
              </a:rPr>
              <a:t>have tenses. It is important to make the correct choice of tense and keep it consistent throughout the writing.</a:t>
            </a:r>
          </a:p>
        </p:txBody>
      </p:sp>
      <p:sp>
        <p:nvSpPr>
          <p:cNvPr id="19" name="Text Box 5">
            <a:extLst>
              <a:ext uri="{FF2B5EF4-FFF2-40B4-BE49-F238E27FC236}">
                <a16:creationId xmlns:a16="http://schemas.microsoft.com/office/drawing/2014/main" id="{EAA79EE7-7911-9548-9921-6E92F27D819F}"/>
              </a:ext>
            </a:extLst>
          </p:cNvPr>
          <p:cNvSpPr txBox="1">
            <a:spLocks noChangeArrowheads="1"/>
          </p:cNvSpPr>
          <p:nvPr/>
        </p:nvSpPr>
        <p:spPr bwMode="auto">
          <a:xfrm>
            <a:off x="862897" y="3258370"/>
            <a:ext cx="7690389" cy="931955"/>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noAutofit/>
          </a:bodyPr>
          <a:lstStyle/>
          <a:p>
            <a:pPr>
              <a:spcBef>
                <a:spcPts val="600"/>
              </a:spcBef>
            </a:pPr>
            <a:r>
              <a:rPr lang="en-GB" altLang="en-US" dirty="0">
                <a:solidFill>
                  <a:srgbClr val="3E3F41"/>
                </a:solidFill>
                <a:latin typeface="Comic Sans MS" panose="030F0702030302020204" pitchFamily="66" charset="0"/>
              </a:rPr>
              <a:t>Jasper steers his space buggy. (present tense – happening now)</a:t>
            </a:r>
          </a:p>
          <a:p>
            <a:pPr>
              <a:spcBef>
                <a:spcPts val="600"/>
              </a:spcBef>
            </a:pPr>
            <a:r>
              <a:rPr lang="en-GB" altLang="en-US" dirty="0">
                <a:solidFill>
                  <a:srgbClr val="3E3F41"/>
                </a:solidFill>
                <a:latin typeface="Comic Sans MS" panose="030F0702030302020204" pitchFamily="66" charset="0"/>
              </a:rPr>
              <a:t>Jasper steered his space buggy (past tense – it has already happened)</a:t>
            </a:r>
          </a:p>
        </p:txBody>
      </p:sp>
      <p:sp>
        <p:nvSpPr>
          <p:cNvPr id="20" name="Text Box 8">
            <a:extLst>
              <a:ext uri="{FF2B5EF4-FFF2-40B4-BE49-F238E27FC236}">
                <a16:creationId xmlns:a16="http://schemas.microsoft.com/office/drawing/2014/main" id="{6CCE8DFE-D990-C64F-8045-B7EFAEBD21A7}"/>
              </a:ext>
            </a:extLst>
          </p:cNvPr>
          <p:cNvSpPr txBox="1">
            <a:spLocks noChangeArrowheads="1"/>
          </p:cNvSpPr>
          <p:nvPr/>
        </p:nvSpPr>
        <p:spPr bwMode="auto">
          <a:xfrm>
            <a:off x="862897" y="4618892"/>
            <a:ext cx="10386697" cy="1532548"/>
          </a:xfrm>
          <a:prstGeom prst="rect">
            <a:avLst/>
          </a:prstGeom>
          <a:solidFill>
            <a:srgbClr val="0070C0"/>
          </a:solidFill>
          <a:ln>
            <a:noFill/>
          </a:ln>
          <a:effectLst/>
        </p:spPr>
        <p:txBody>
          <a:bodyPr wrap="square" anchor="ctr" anchorCtr="1">
            <a:noAutofit/>
          </a:bodyPr>
          <a:lstStyle/>
          <a:p>
            <a:pPr marL="177800">
              <a:spcBef>
                <a:spcPts val="500"/>
              </a:spcBef>
            </a:pPr>
            <a:r>
              <a:rPr lang="en-GB" altLang="en-US" dirty="0">
                <a:solidFill>
                  <a:schemeClr val="bg1"/>
                </a:solidFill>
                <a:latin typeface="Comic Sans MS" panose="030F0702030302020204" pitchFamily="66" charset="0"/>
              </a:rPr>
              <a:t>Work with a partner.</a:t>
            </a:r>
          </a:p>
          <a:p>
            <a:pPr marL="177800">
              <a:spcBef>
                <a:spcPts val="500"/>
              </a:spcBef>
            </a:pPr>
            <a:r>
              <a:rPr lang="en-GB" altLang="en-US" dirty="0">
                <a:solidFill>
                  <a:schemeClr val="bg1"/>
                </a:solidFill>
                <a:latin typeface="Comic Sans MS" panose="030F0702030302020204" pitchFamily="66" charset="0"/>
              </a:rPr>
              <a:t>Look around the room.</a:t>
            </a:r>
          </a:p>
          <a:p>
            <a:pPr marL="177800">
              <a:spcBef>
                <a:spcPts val="500"/>
              </a:spcBef>
            </a:pPr>
            <a:r>
              <a:rPr lang="en-GB" altLang="en-US" dirty="0">
                <a:solidFill>
                  <a:schemeClr val="bg1"/>
                </a:solidFill>
                <a:latin typeface="Comic Sans MS" panose="030F0702030302020204" pitchFamily="66" charset="0"/>
              </a:rPr>
              <a:t>Take turns to say a sentence about something that is happening right now in the room.</a:t>
            </a:r>
            <a:br>
              <a:rPr lang="en-GB" altLang="en-US" dirty="0">
                <a:solidFill>
                  <a:schemeClr val="bg1"/>
                </a:solidFill>
                <a:latin typeface="Comic Sans MS" panose="030F0702030302020204" pitchFamily="66" charset="0"/>
              </a:rPr>
            </a:br>
            <a:r>
              <a:rPr lang="en-GB" altLang="en-US" dirty="0">
                <a:solidFill>
                  <a:schemeClr val="bg1"/>
                </a:solidFill>
                <a:latin typeface="Comic Sans MS" panose="030F0702030302020204" pitchFamily="66" charset="0"/>
              </a:rPr>
              <a:t>Your partner needs to repeat the sentence but as if it happened yesterday.</a:t>
            </a:r>
          </a:p>
        </p:txBody>
      </p:sp>
      <p:sp>
        <p:nvSpPr>
          <p:cNvPr id="2" name="TextBox 1">
            <a:extLst>
              <a:ext uri="{FF2B5EF4-FFF2-40B4-BE49-F238E27FC236}">
                <a16:creationId xmlns:a16="http://schemas.microsoft.com/office/drawing/2014/main" id="{45D0C2C1-71E4-39D9-F515-A0C4FCCEC760}"/>
              </a:ext>
            </a:extLst>
          </p:cNvPr>
          <p:cNvSpPr txBox="1"/>
          <p:nvPr/>
        </p:nvSpPr>
        <p:spPr>
          <a:xfrm>
            <a:off x="145295" y="247425"/>
            <a:ext cx="2687357" cy="369332"/>
          </a:xfrm>
          <a:prstGeom prst="rect">
            <a:avLst/>
          </a:prstGeom>
          <a:noFill/>
        </p:spPr>
        <p:txBody>
          <a:bodyPr wrap="square">
            <a:spAutoFit/>
          </a:bodyPr>
          <a:lstStyle/>
          <a:p>
            <a:pPr algn="ctr"/>
            <a:r>
              <a:rPr lang="en-GB" b="1" u="none" strike="noStrike" dirty="0">
                <a:solidFill>
                  <a:schemeClr val="bg1"/>
                </a:solidFill>
                <a:effectLst/>
                <a:latin typeface="Comic Sans MS" panose="030F0902030302020204" pitchFamily="66" charset="0"/>
              </a:rPr>
              <a:t>Get ready to write</a:t>
            </a:r>
            <a:endParaRPr lang="en-GB" altLang="en-US" sz="1800" b="1" dirty="0">
              <a:solidFill>
                <a:schemeClr val="bg1"/>
              </a:solidFill>
              <a:latin typeface="Comic Sans MS" panose="030F0902030302020204" pitchFamily="66" charset="0"/>
            </a:endParaRPr>
          </a:p>
        </p:txBody>
      </p:sp>
    </p:spTree>
    <p:extLst>
      <p:ext uri="{BB962C8B-B14F-4D97-AF65-F5344CB8AC3E}">
        <p14:creationId xmlns:p14="http://schemas.microsoft.com/office/powerpoint/2010/main" val="27102979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589C0D4C-49DB-904A-BD08-3D900B5CC8AA}"/>
              </a:ext>
            </a:extLst>
          </p:cNvPr>
          <p:cNvSpPr txBox="1"/>
          <p:nvPr/>
        </p:nvSpPr>
        <p:spPr>
          <a:xfrm>
            <a:off x="3927098" y="3229444"/>
            <a:ext cx="613730" cy="369332"/>
          </a:xfrm>
          <a:prstGeom prst="rect">
            <a:avLst/>
          </a:prstGeom>
          <a:solidFill>
            <a:srgbClr val="00B0F0">
              <a:alpha val="56000"/>
            </a:srgbClr>
          </a:solidFill>
        </p:spPr>
        <p:txBody>
          <a:bodyPr wrap="square" rtlCol="0">
            <a:spAutoFit/>
          </a:bodyPr>
          <a:lstStyle/>
          <a:p>
            <a:endParaRPr lang="en-GB" dirty="0">
              <a:solidFill>
                <a:srgbClr val="3E3F41"/>
              </a:solidFill>
              <a:latin typeface="Comic Sans MS" panose="030F0702030302020204" pitchFamily="66" charset="0"/>
            </a:endParaRPr>
          </a:p>
        </p:txBody>
      </p:sp>
      <p:sp>
        <p:nvSpPr>
          <p:cNvPr id="38" name="TextBox 37">
            <a:extLst>
              <a:ext uri="{FF2B5EF4-FFF2-40B4-BE49-F238E27FC236}">
                <a16:creationId xmlns:a16="http://schemas.microsoft.com/office/drawing/2014/main" id="{A0E1340F-BFA9-C546-AEF9-CA6C376BDA0D}"/>
              </a:ext>
            </a:extLst>
          </p:cNvPr>
          <p:cNvSpPr txBox="1"/>
          <p:nvPr/>
        </p:nvSpPr>
        <p:spPr>
          <a:xfrm>
            <a:off x="5095498" y="3229444"/>
            <a:ext cx="569279" cy="369332"/>
          </a:xfrm>
          <a:prstGeom prst="rect">
            <a:avLst/>
          </a:prstGeom>
          <a:solidFill>
            <a:srgbClr val="00B0F0">
              <a:alpha val="56000"/>
            </a:srgbClr>
          </a:solidFill>
        </p:spPr>
        <p:txBody>
          <a:bodyPr wrap="square" rtlCol="0">
            <a:spAutoFit/>
          </a:bodyPr>
          <a:lstStyle/>
          <a:p>
            <a:endParaRPr lang="en-GB" dirty="0">
              <a:solidFill>
                <a:srgbClr val="3E3F41"/>
              </a:solidFill>
              <a:latin typeface="Comic Sans MS" panose="030F0702030302020204" pitchFamily="66" charset="0"/>
            </a:endParaRPr>
          </a:p>
        </p:txBody>
      </p:sp>
      <p:sp>
        <p:nvSpPr>
          <p:cNvPr id="39" name="TextBox 38">
            <a:extLst>
              <a:ext uri="{FF2B5EF4-FFF2-40B4-BE49-F238E27FC236}">
                <a16:creationId xmlns:a16="http://schemas.microsoft.com/office/drawing/2014/main" id="{91991C82-277A-D248-90F5-3943CC5FCE34}"/>
              </a:ext>
            </a:extLst>
          </p:cNvPr>
          <p:cNvSpPr txBox="1"/>
          <p:nvPr/>
        </p:nvSpPr>
        <p:spPr>
          <a:xfrm>
            <a:off x="3847722" y="3664419"/>
            <a:ext cx="690371" cy="369332"/>
          </a:xfrm>
          <a:prstGeom prst="rect">
            <a:avLst/>
          </a:prstGeom>
          <a:solidFill>
            <a:srgbClr val="00B0F0">
              <a:alpha val="56000"/>
            </a:srgbClr>
          </a:solidFill>
        </p:spPr>
        <p:txBody>
          <a:bodyPr wrap="square" rtlCol="0">
            <a:spAutoFit/>
          </a:bodyPr>
          <a:lstStyle/>
          <a:p>
            <a:endParaRPr lang="en-GB" dirty="0">
              <a:solidFill>
                <a:srgbClr val="3E3F41"/>
              </a:solidFill>
              <a:latin typeface="Comic Sans MS" panose="030F0702030302020204" pitchFamily="66" charset="0"/>
            </a:endParaRPr>
          </a:p>
        </p:txBody>
      </p:sp>
      <p:sp>
        <p:nvSpPr>
          <p:cNvPr id="40" name="TextBox 39">
            <a:extLst>
              <a:ext uri="{FF2B5EF4-FFF2-40B4-BE49-F238E27FC236}">
                <a16:creationId xmlns:a16="http://schemas.microsoft.com/office/drawing/2014/main" id="{ADE2E76C-430C-0949-A5C5-F58154CE2001}"/>
              </a:ext>
            </a:extLst>
          </p:cNvPr>
          <p:cNvSpPr txBox="1"/>
          <p:nvPr/>
        </p:nvSpPr>
        <p:spPr>
          <a:xfrm>
            <a:off x="4543047" y="4073994"/>
            <a:ext cx="1055055" cy="369332"/>
          </a:xfrm>
          <a:prstGeom prst="rect">
            <a:avLst/>
          </a:prstGeom>
          <a:solidFill>
            <a:srgbClr val="00B0F0">
              <a:alpha val="56000"/>
            </a:srgbClr>
          </a:solidFill>
        </p:spPr>
        <p:txBody>
          <a:bodyPr wrap="square" rtlCol="0">
            <a:spAutoFit/>
          </a:bodyPr>
          <a:lstStyle/>
          <a:p>
            <a:endParaRPr lang="en-GB" dirty="0">
              <a:solidFill>
                <a:srgbClr val="3E3F41"/>
              </a:solidFill>
              <a:latin typeface="Comic Sans MS" panose="030F0702030302020204" pitchFamily="66" charset="0"/>
            </a:endParaRPr>
          </a:p>
        </p:txBody>
      </p:sp>
      <p:sp>
        <p:nvSpPr>
          <p:cNvPr id="41" name="TextBox 40">
            <a:extLst>
              <a:ext uri="{FF2B5EF4-FFF2-40B4-BE49-F238E27FC236}">
                <a16:creationId xmlns:a16="http://schemas.microsoft.com/office/drawing/2014/main" id="{93F8AD66-41DC-9643-ACBB-AC019B8E95E5}"/>
              </a:ext>
            </a:extLst>
          </p:cNvPr>
          <p:cNvSpPr txBox="1"/>
          <p:nvPr/>
        </p:nvSpPr>
        <p:spPr>
          <a:xfrm>
            <a:off x="4435098" y="4483569"/>
            <a:ext cx="448630" cy="369332"/>
          </a:xfrm>
          <a:prstGeom prst="rect">
            <a:avLst/>
          </a:prstGeom>
          <a:solidFill>
            <a:srgbClr val="00B0F0">
              <a:alpha val="56000"/>
            </a:srgbClr>
          </a:solidFill>
        </p:spPr>
        <p:txBody>
          <a:bodyPr wrap="square" rtlCol="0">
            <a:spAutoFit/>
          </a:bodyPr>
          <a:lstStyle/>
          <a:p>
            <a:endParaRPr lang="en-GB" dirty="0">
              <a:solidFill>
                <a:srgbClr val="3E3F41"/>
              </a:solidFill>
              <a:latin typeface="Comic Sans MS" panose="030F0702030302020204" pitchFamily="66" charset="0"/>
            </a:endParaRPr>
          </a:p>
        </p:txBody>
      </p:sp>
      <p:sp>
        <p:nvSpPr>
          <p:cNvPr id="42" name="TextBox 41">
            <a:extLst>
              <a:ext uri="{FF2B5EF4-FFF2-40B4-BE49-F238E27FC236}">
                <a16:creationId xmlns:a16="http://schemas.microsoft.com/office/drawing/2014/main" id="{38BF2B79-FBD5-8D45-A96D-AEFA15FDD8BB}"/>
              </a:ext>
            </a:extLst>
          </p:cNvPr>
          <p:cNvSpPr txBox="1"/>
          <p:nvPr/>
        </p:nvSpPr>
        <p:spPr>
          <a:xfrm>
            <a:off x="3946148" y="4874094"/>
            <a:ext cx="553404" cy="369332"/>
          </a:xfrm>
          <a:prstGeom prst="rect">
            <a:avLst/>
          </a:prstGeom>
          <a:solidFill>
            <a:srgbClr val="00B0F0">
              <a:alpha val="56000"/>
            </a:srgbClr>
          </a:solidFill>
        </p:spPr>
        <p:txBody>
          <a:bodyPr wrap="square" rtlCol="0">
            <a:spAutoFit/>
          </a:bodyPr>
          <a:lstStyle/>
          <a:p>
            <a:endParaRPr lang="en-GB" dirty="0">
              <a:solidFill>
                <a:srgbClr val="3E3F41"/>
              </a:solidFill>
              <a:latin typeface="Comic Sans MS" panose="030F0702030302020204" pitchFamily="66" charset="0"/>
            </a:endParaRPr>
          </a:p>
        </p:txBody>
      </p:sp>
      <p:sp>
        <p:nvSpPr>
          <p:cNvPr id="43" name="TextBox 42">
            <a:extLst>
              <a:ext uri="{FF2B5EF4-FFF2-40B4-BE49-F238E27FC236}">
                <a16:creationId xmlns:a16="http://schemas.microsoft.com/office/drawing/2014/main" id="{664AC7CD-D901-5547-830C-C15DCB9B63BA}"/>
              </a:ext>
            </a:extLst>
          </p:cNvPr>
          <p:cNvSpPr txBox="1"/>
          <p:nvPr/>
        </p:nvSpPr>
        <p:spPr>
          <a:xfrm>
            <a:off x="4930398" y="5277319"/>
            <a:ext cx="667704" cy="369332"/>
          </a:xfrm>
          <a:prstGeom prst="rect">
            <a:avLst/>
          </a:prstGeom>
          <a:solidFill>
            <a:srgbClr val="00B0F0">
              <a:alpha val="56000"/>
            </a:srgbClr>
          </a:solidFill>
        </p:spPr>
        <p:txBody>
          <a:bodyPr wrap="square" rtlCol="0">
            <a:spAutoFit/>
          </a:bodyPr>
          <a:lstStyle/>
          <a:p>
            <a:endParaRPr lang="en-GB" dirty="0">
              <a:solidFill>
                <a:srgbClr val="3E3F41"/>
              </a:solidFill>
              <a:latin typeface="Comic Sans MS" panose="030F0702030302020204" pitchFamily="66" charset="0"/>
            </a:endParaRPr>
          </a:p>
        </p:txBody>
      </p:sp>
      <p:sp>
        <p:nvSpPr>
          <p:cNvPr id="44" name="TextBox 43">
            <a:extLst>
              <a:ext uri="{FF2B5EF4-FFF2-40B4-BE49-F238E27FC236}">
                <a16:creationId xmlns:a16="http://schemas.microsoft.com/office/drawing/2014/main" id="{F88CB113-251E-7C49-98FE-170C8785F571}"/>
              </a:ext>
            </a:extLst>
          </p:cNvPr>
          <p:cNvSpPr txBox="1"/>
          <p:nvPr/>
        </p:nvSpPr>
        <p:spPr>
          <a:xfrm>
            <a:off x="4022347" y="5699594"/>
            <a:ext cx="785179" cy="369332"/>
          </a:xfrm>
          <a:prstGeom prst="rect">
            <a:avLst/>
          </a:prstGeom>
          <a:solidFill>
            <a:srgbClr val="00B0F0">
              <a:alpha val="56000"/>
            </a:srgbClr>
          </a:solidFill>
        </p:spPr>
        <p:txBody>
          <a:bodyPr wrap="square" rtlCol="0">
            <a:spAutoFit/>
          </a:bodyPr>
          <a:lstStyle/>
          <a:p>
            <a:endParaRPr lang="en-GB" dirty="0">
              <a:solidFill>
                <a:srgbClr val="3E3F41"/>
              </a:solidFill>
              <a:latin typeface="Comic Sans MS" panose="030F0702030302020204" pitchFamily="66" charset="0"/>
            </a:endParaRPr>
          </a:p>
        </p:txBody>
      </p:sp>
      <p:sp>
        <p:nvSpPr>
          <p:cNvPr id="4" name="Rectangle 1">
            <a:extLst>
              <a:ext uri="{FF2B5EF4-FFF2-40B4-BE49-F238E27FC236}">
                <a16:creationId xmlns:a16="http://schemas.microsoft.com/office/drawing/2014/main" id="{2D58A0F5-1E23-424E-A999-CA013F6EE575}"/>
              </a:ext>
            </a:extLst>
          </p:cNvPr>
          <p:cNvSpPr/>
          <p:nvPr/>
        </p:nvSpPr>
        <p:spPr>
          <a:xfrm>
            <a:off x="0" y="36351"/>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38235F04-23E6-584D-A355-4E530DD2A789}"/>
              </a:ext>
            </a:extLst>
          </p:cNvPr>
          <p:cNvSpPr txBox="1"/>
          <p:nvPr/>
        </p:nvSpPr>
        <p:spPr>
          <a:xfrm>
            <a:off x="145295" y="247425"/>
            <a:ext cx="2687357" cy="369332"/>
          </a:xfrm>
          <a:prstGeom prst="rect">
            <a:avLst/>
          </a:prstGeom>
          <a:noFill/>
        </p:spPr>
        <p:txBody>
          <a:bodyPr wrap="square">
            <a:spAutoFit/>
          </a:bodyPr>
          <a:lstStyle/>
          <a:p>
            <a:pPr algn="ctr"/>
            <a:r>
              <a:rPr lang="en-GB" b="1" u="none" strike="noStrike" dirty="0">
                <a:solidFill>
                  <a:schemeClr val="bg1"/>
                </a:solidFill>
                <a:effectLst/>
                <a:latin typeface="Comic Sans MS" panose="030F0902030302020204" pitchFamily="66" charset="0"/>
              </a:rPr>
              <a:t>Get ready to write</a:t>
            </a:r>
            <a:endParaRPr lang="en-GB" altLang="en-US" sz="1800" b="1" dirty="0">
              <a:solidFill>
                <a:schemeClr val="bg1"/>
              </a:solidFill>
              <a:latin typeface="Comic Sans MS" panose="030F0902030302020204" pitchFamily="66" charset="0"/>
            </a:endParaRPr>
          </a:p>
        </p:txBody>
      </p:sp>
      <p:sp>
        <p:nvSpPr>
          <p:cNvPr id="6" name="Subtitle 2">
            <a:extLst>
              <a:ext uri="{FF2B5EF4-FFF2-40B4-BE49-F238E27FC236}">
                <a16:creationId xmlns:a16="http://schemas.microsoft.com/office/drawing/2014/main" id="{2C90F42D-617A-2A48-954C-DA97320DB4AA}"/>
              </a:ext>
            </a:extLst>
          </p:cNvPr>
          <p:cNvSpPr txBox="1">
            <a:spLocks/>
          </p:cNvSpPr>
          <p:nvPr/>
        </p:nvSpPr>
        <p:spPr>
          <a:xfrm>
            <a:off x="0" y="604950"/>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Understanding verbs and tense</a:t>
            </a:r>
          </a:p>
        </p:txBody>
      </p:sp>
      <p:sp>
        <p:nvSpPr>
          <p:cNvPr id="17" name="Text Box 4">
            <a:extLst>
              <a:ext uri="{FF2B5EF4-FFF2-40B4-BE49-F238E27FC236}">
                <a16:creationId xmlns:a16="http://schemas.microsoft.com/office/drawing/2014/main" id="{1FB062C6-A437-A444-9601-9CAEAF311765}"/>
              </a:ext>
            </a:extLst>
          </p:cNvPr>
          <p:cNvSpPr txBox="1">
            <a:spLocks noChangeArrowheads="1"/>
          </p:cNvSpPr>
          <p:nvPr/>
        </p:nvSpPr>
        <p:spPr bwMode="auto">
          <a:xfrm>
            <a:off x="764514" y="1177233"/>
            <a:ext cx="99124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Look at the following sentences. Decide whether they have already happened (past tense) or are happening in the here and now:</a:t>
            </a:r>
          </a:p>
        </p:txBody>
      </p:sp>
      <p:grpSp>
        <p:nvGrpSpPr>
          <p:cNvPr id="2" name="Group 1">
            <a:extLst>
              <a:ext uri="{FF2B5EF4-FFF2-40B4-BE49-F238E27FC236}">
                <a16:creationId xmlns:a16="http://schemas.microsoft.com/office/drawing/2014/main" id="{A178C4E6-9D1A-5749-8F1B-667EA6B6C2FB}"/>
              </a:ext>
            </a:extLst>
          </p:cNvPr>
          <p:cNvGrpSpPr/>
          <p:nvPr/>
        </p:nvGrpSpPr>
        <p:grpSpPr>
          <a:xfrm>
            <a:off x="2842724" y="2241857"/>
            <a:ext cx="6208102" cy="880534"/>
            <a:chOff x="2365375" y="2199561"/>
            <a:chExt cx="7345363" cy="1041839"/>
          </a:xfrm>
        </p:grpSpPr>
        <p:sp>
          <p:nvSpPr>
            <p:cNvPr id="28" name="Line 7">
              <a:extLst>
                <a:ext uri="{FF2B5EF4-FFF2-40B4-BE49-F238E27FC236}">
                  <a16:creationId xmlns:a16="http://schemas.microsoft.com/office/drawing/2014/main" id="{D7A703DB-F309-B947-ABC9-548279013263}"/>
                </a:ext>
              </a:extLst>
            </p:cNvPr>
            <p:cNvSpPr>
              <a:spLocks noChangeShapeType="1"/>
            </p:cNvSpPr>
            <p:nvPr/>
          </p:nvSpPr>
          <p:spPr bwMode="auto">
            <a:xfrm>
              <a:off x="2797175" y="2708000"/>
              <a:ext cx="0" cy="533400"/>
            </a:xfrm>
            <a:prstGeom prst="line">
              <a:avLst/>
            </a:prstGeom>
            <a:noFill/>
            <a:ln w="38100">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29" name="Line 7">
              <a:extLst>
                <a:ext uri="{FF2B5EF4-FFF2-40B4-BE49-F238E27FC236}">
                  <a16:creationId xmlns:a16="http://schemas.microsoft.com/office/drawing/2014/main" id="{A4F06DE2-E056-8249-9B13-8430851ACF3E}"/>
                </a:ext>
              </a:extLst>
            </p:cNvPr>
            <p:cNvSpPr>
              <a:spLocks noChangeShapeType="1"/>
            </p:cNvSpPr>
            <p:nvPr/>
          </p:nvSpPr>
          <p:spPr bwMode="auto">
            <a:xfrm>
              <a:off x="6443663" y="2602574"/>
              <a:ext cx="0" cy="533400"/>
            </a:xfrm>
            <a:prstGeom prst="line">
              <a:avLst/>
            </a:prstGeom>
            <a:noFill/>
            <a:ln w="38100">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18" name="Line 3">
              <a:extLst>
                <a:ext uri="{FF2B5EF4-FFF2-40B4-BE49-F238E27FC236}">
                  <a16:creationId xmlns:a16="http://schemas.microsoft.com/office/drawing/2014/main" id="{1E4282D5-3229-9B44-892C-3316F27EC81E}"/>
                </a:ext>
              </a:extLst>
            </p:cNvPr>
            <p:cNvSpPr>
              <a:spLocks noChangeShapeType="1"/>
            </p:cNvSpPr>
            <p:nvPr/>
          </p:nvSpPr>
          <p:spPr bwMode="auto">
            <a:xfrm>
              <a:off x="2798763" y="2441300"/>
              <a:ext cx="6911975" cy="0"/>
            </a:xfrm>
            <a:prstGeom prst="line">
              <a:avLst/>
            </a:prstGeom>
            <a:noFill/>
            <a:ln w="317500">
              <a:solidFill>
                <a:srgbClr val="00B0F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19" name="Text Box 5">
              <a:extLst>
                <a:ext uri="{FF2B5EF4-FFF2-40B4-BE49-F238E27FC236}">
                  <a16:creationId xmlns:a16="http://schemas.microsoft.com/office/drawing/2014/main" id="{9540272B-7F8C-0A49-BA2B-79C36FE4E3FD}"/>
                </a:ext>
              </a:extLst>
            </p:cNvPr>
            <p:cNvSpPr txBox="1">
              <a:spLocks noChangeArrowheads="1"/>
            </p:cNvSpPr>
            <p:nvPr/>
          </p:nvSpPr>
          <p:spPr bwMode="auto">
            <a:xfrm>
              <a:off x="2365375" y="2221318"/>
              <a:ext cx="863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000" b="1" dirty="0">
                  <a:solidFill>
                    <a:schemeClr val="bg1"/>
                  </a:solidFill>
                  <a:latin typeface="Comic Sans MS" panose="030F0902030302020204" pitchFamily="66" charset="0"/>
                </a:rPr>
                <a:t>past</a:t>
              </a:r>
            </a:p>
          </p:txBody>
        </p:sp>
        <p:sp>
          <p:nvSpPr>
            <p:cNvPr id="20" name="Text Box 6">
              <a:extLst>
                <a:ext uri="{FF2B5EF4-FFF2-40B4-BE49-F238E27FC236}">
                  <a16:creationId xmlns:a16="http://schemas.microsoft.com/office/drawing/2014/main" id="{E4A42D3C-F18B-5F44-B411-E1E37E2F0C9E}"/>
                </a:ext>
              </a:extLst>
            </p:cNvPr>
            <p:cNvSpPr txBox="1">
              <a:spLocks noChangeArrowheads="1"/>
            </p:cNvSpPr>
            <p:nvPr/>
          </p:nvSpPr>
          <p:spPr bwMode="auto">
            <a:xfrm>
              <a:off x="5622131" y="2199561"/>
              <a:ext cx="16430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000" b="1" dirty="0">
                  <a:solidFill>
                    <a:schemeClr val="bg1"/>
                  </a:solidFill>
                  <a:latin typeface="Comic Sans MS" panose="030F0902030302020204" pitchFamily="66" charset="0"/>
                </a:rPr>
                <a:t>present</a:t>
              </a:r>
            </a:p>
          </p:txBody>
        </p:sp>
      </p:grpSp>
      <p:sp>
        <p:nvSpPr>
          <p:cNvPr id="21" name="Text Box 9">
            <a:extLst>
              <a:ext uri="{FF2B5EF4-FFF2-40B4-BE49-F238E27FC236}">
                <a16:creationId xmlns:a16="http://schemas.microsoft.com/office/drawing/2014/main" id="{244B1B87-AB13-A14A-A498-82E37D1254AE}"/>
              </a:ext>
            </a:extLst>
          </p:cNvPr>
          <p:cNvSpPr txBox="1">
            <a:spLocks noChangeArrowheads="1"/>
          </p:cNvSpPr>
          <p:nvPr/>
        </p:nvSpPr>
        <p:spPr bwMode="auto">
          <a:xfrm>
            <a:off x="2970790" y="3650368"/>
            <a:ext cx="68040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3E3F41"/>
                </a:solidFill>
                <a:latin typeface="Comic Sans MS" panose="030F0702030302020204" pitchFamily="66" charset="0"/>
              </a:rPr>
              <a:t>Jasper wants to be a rocket scientist.</a:t>
            </a:r>
          </a:p>
        </p:txBody>
      </p:sp>
      <p:sp>
        <p:nvSpPr>
          <p:cNvPr id="22" name="Text Box 10">
            <a:extLst>
              <a:ext uri="{FF2B5EF4-FFF2-40B4-BE49-F238E27FC236}">
                <a16:creationId xmlns:a16="http://schemas.microsoft.com/office/drawing/2014/main" id="{631214E4-5804-A945-A59F-2222F45786BC}"/>
              </a:ext>
            </a:extLst>
          </p:cNvPr>
          <p:cNvSpPr txBox="1">
            <a:spLocks noChangeArrowheads="1"/>
          </p:cNvSpPr>
          <p:nvPr/>
        </p:nvSpPr>
        <p:spPr bwMode="auto">
          <a:xfrm>
            <a:off x="2970790" y="4056402"/>
            <a:ext cx="68040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3E3F41"/>
                </a:solidFill>
                <a:latin typeface="Comic Sans MS" panose="030F0702030302020204" pitchFamily="66" charset="0"/>
              </a:rPr>
              <a:t>Neil and Buzz collected moon rocks.</a:t>
            </a:r>
          </a:p>
        </p:txBody>
      </p:sp>
      <p:sp>
        <p:nvSpPr>
          <p:cNvPr id="23" name="Text Box 11">
            <a:extLst>
              <a:ext uri="{FF2B5EF4-FFF2-40B4-BE49-F238E27FC236}">
                <a16:creationId xmlns:a16="http://schemas.microsoft.com/office/drawing/2014/main" id="{0737A986-BFB6-7C46-872B-79E0AA911A3E}"/>
              </a:ext>
            </a:extLst>
          </p:cNvPr>
          <p:cNvSpPr txBox="1">
            <a:spLocks noChangeArrowheads="1"/>
          </p:cNvSpPr>
          <p:nvPr/>
        </p:nvSpPr>
        <p:spPr bwMode="auto">
          <a:xfrm>
            <a:off x="2970790" y="5274504"/>
            <a:ext cx="68040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3E3F41"/>
                </a:solidFill>
                <a:latin typeface="Comic Sans MS" panose="030F0702030302020204" pitchFamily="66" charset="0"/>
              </a:rPr>
              <a:t>A rocket’s engine turns fuel into hot gas.</a:t>
            </a:r>
          </a:p>
        </p:txBody>
      </p:sp>
      <p:sp>
        <p:nvSpPr>
          <p:cNvPr id="24" name="Text Box 12">
            <a:extLst>
              <a:ext uri="{FF2B5EF4-FFF2-40B4-BE49-F238E27FC236}">
                <a16:creationId xmlns:a16="http://schemas.microsoft.com/office/drawing/2014/main" id="{ACE60395-9C83-2C40-971A-BF7D52EA2BCF}"/>
              </a:ext>
            </a:extLst>
          </p:cNvPr>
          <p:cNvSpPr txBox="1">
            <a:spLocks noChangeArrowheads="1"/>
          </p:cNvSpPr>
          <p:nvPr/>
        </p:nvSpPr>
        <p:spPr bwMode="auto">
          <a:xfrm>
            <a:off x="2970790" y="5680541"/>
            <a:ext cx="68040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3E3F41"/>
                </a:solidFill>
                <a:latin typeface="Comic Sans MS" panose="030F0702030302020204" pitchFamily="66" charset="0"/>
              </a:rPr>
              <a:t>Apollo 11 landed on the moon.</a:t>
            </a:r>
          </a:p>
        </p:txBody>
      </p:sp>
      <p:sp>
        <p:nvSpPr>
          <p:cNvPr id="25" name="Text Box 13">
            <a:extLst>
              <a:ext uri="{FF2B5EF4-FFF2-40B4-BE49-F238E27FC236}">
                <a16:creationId xmlns:a16="http://schemas.microsoft.com/office/drawing/2014/main" id="{43D7516A-6152-AC48-A495-4E441D6B8773}"/>
              </a:ext>
            </a:extLst>
          </p:cNvPr>
          <p:cNvSpPr txBox="1">
            <a:spLocks noChangeArrowheads="1"/>
          </p:cNvSpPr>
          <p:nvPr/>
        </p:nvSpPr>
        <p:spPr bwMode="auto">
          <a:xfrm>
            <a:off x="2970790" y="3244334"/>
            <a:ext cx="68040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dirty="0">
                <a:solidFill>
                  <a:srgbClr val="3E3F41"/>
                </a:solidFill>
                <a:latin typeface="Comic Sans MS" panose="030F0702030302020204" pitchFamily="66" charset="0"/>
              </a:rPr>
              <a:t>Rockets were first used in China as fireworks.</a:t>
            </a:r>
          </a:p>
        </p:txBody>
      </p:sp>
      <p:sp>
        <p:nvSpPr>
          <p:cNvPr id="26" name="Rectangle 14">
            <a:extLst>
              <a:ext uri="{FF2B5EF4-FFF2-40B4-BE49-F238E27FC236}">
                <a16:creationId xmlns:a16="http://schemas.microsoft.com/office/drawing/2014/main" id="{FC05BB62-47DD-4F4E-920D-81D7861C08C0}"/>
              </a:ext>
            </a:extLst>
          </p:cNvPr>
          <p:cNvSpPr>
            <a:spLocks noChangeArrowheads="1"/>
          </p:cNvSpPr>
          <p:nvPr/>
        </p:nvSpPr>
        <p:spPr bwMode="auto">
          <a:xfrm>
            <a:off x="2970790" y="4462436"/>
            <a:ext cx="44839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3E3F41"/>
                </a:solidFill>
                <a:latin typeface="Comic Sans MS" panose="030F0702030302020204" pitchFamily="66" charset="0"/>
              </a:rPr>
              <a:t>New rockets are being developed today.</a:t>
            </a:r>
          </a:p>
        </p:txBody>
      </p:sp>
      <p:sp>
        <p:nvSpPr>
          <p:cNvPr id="27" name="Rectangle 15">
            <a:extLst>
              <a:ext uri="{FF2B5EF4-FFF2-40B4-BE49-F238E27FC236}">
                <a16:creationId xmlns:a16="http://schemas.microsoft.com/office/drawing/2014/main" id="{ACFAC07D-AA10-574F-91A8-FA017EED4D1F}"/>
              </a:ext>
            </a:extLst>
          </p:cNvPr>
          <p:cNvSpPr>
            <a:spLocks noChangeArrowheads="1"/>
          </p:cNvSpPr>
          <p:nvPr/>
        </p:nvSpPr>
        <p:spPr bwMode="auto">
          <a:xfrm>
            <a:off x="2970790" y="4868470"/>
            <a:ext cx="638508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dirty="0">
                <a:solidFill>
                  <a:srgbClr val="3E3F41"/>
                </a:solidFill>
                <a:latin typeface="Comic Sans MS" panose="030F0702030302020204" pitchFamily="66" charset="0"/>
              </a:rPr>
              <a:t>Rockets take supplies to the International Space Station.</a:t>
            </a:r>
          </a:p>
        </p:txBody>
      </p:sp>
    </p:spTree>
    <p:extLst>
      <p:ext uri="{BB962C8B-B14F-4D97-AF65-F5344CB8AC3E}">
        <p14:creationId xmlns:p14="http://schemas.microsoft.com/office/powerpoint/2010/main" val="4214926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left)">
                                      <p:cBhvr>
                                        <p:cTn id="10" dur="500"/>
                                        <p:tgtEl>
                                          <p:spTgt spid="3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left)">
                                      <p:cBhvr>
                                        <p:cTn id="16" dur="500"/>
                                        <p:tgtEl>
                                          <p:spTgt spid="4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500"/>
                                        <p:tgtEl>
                                          <p:spTgt spid="4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left)">
                                      <p:cBhvr>
                                        <p:cTn id="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animBg="1"/>
      <p:bldP spid="39" grpId="0" animBg="1"/>
      <p:bldP spid="40" grpId="0" animBg="1"/>
      <p:bldP spid="41" grpId="0" animBg="1"/>
      <p:bldP spid="42" grpId="0" animBg="1"/>
      <p:bldP spid="43" grpId="0" animBg="1"/>
      <p:bldP spid="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601D44D-E13F-6048-92B6-6EE8C86C7205}"/>
              </a:ext>
            </a:extLst>
          </p:cNvPr>
          <p:cNvSpPr/>
          <p:nvPr/>
        </p:nvSpPr>
        <p:spPr>
          <a:xfrm>
            <a:off x="873213" y="1474572"/>
            <a:ext cx="2529014" cy="28255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1b</a:t>
            </a:r>
          </a:p>
          <a:p>
            <a:pPr lvl="0" indent="138113">
              <a:spcBef>
                <a:spcPts val="500"/>
              </a:spcBef>
              <a:tabLst>
                <a:tab pos="171450" algn="l"/>
              </a:tabLst>
            </a:pPr>
            <a:r>
              <a:rPr lang="en-GB" altLang="en-US" b="1" dirty="0">
                <a:solidFill>
                  <a:prstClr val="white"/>
                </a:solidFill>
                <a:latin typeface="Comic Sans MS" panose="030F0902030302020204" pitchFamily="66" charset="0"/>
              </a:rPr>
              <a:t>Reading with a</a:t>
            </a:r>
            <a:br>
              <a:rPr lang="en-GB" altLang="en-US" b="1" dirty="0">
                <a:solidFill>
                  <a:prstClr val="white"/>
                </a:solidFill>
                <a:latin typeface="Comic Sans MS" panose="030F0902030302020204" pitchFamily="66" charset="0"/>
              </a:rPr>
            </a:br>
            <a:r>
              <a:rPr lang="en-GB" altLang="en-US" b="1" dirty="0">
                <a:solidFill>
                  <a:prstClr val="white"/>
                </a:solidFill>
                <a:latin typeface="Comic Sans MS" panose="030F0902030302020204" pitchFamily="66" charset="0"/>
              </a:rPr>
              <a:t>	</a:t>
            </a:r>
            <a:r>
              <a:rPr lang="en-GB" altLang="en-US" sz="2000" b="1" dirty="0">
                <a:solidFill>
                  <a:prstClr val="white"/>
                </a:solidFill>
                <a:latin typeface="Comic Sans MS" panose="030F0902030302020204" pitchFamily="66" charset="0"/>
              </a:rPr>
              <a:t>writer’s</a:t>
            </a:r>
            <a:r>
              <a:rPr lang="en-GB" altLang="en-US" b="1" dirty="0">
                <a:solidFill>
                  <a:prstClr val="white"/>
                </a:solidFill>
                <a:latin typeface="Comic Sans MS" panose="030F0902030302020204" pitchFamily="66" charset="0"/>
              </a:rPr>
              <a:t> eye: </a:t>
            </a:r>
          </a:p>
          <a:p>
            <a:pPr marL="138113" lvl="0">
              <a:spcBef>
                <a:spcPts val="700"/>
              </a:spcBef>
            </a:pPr>
            <a:r>
              <a:rPr lang="en-GB" altLang="en-US" sz="1700" dirty="0">
                <a:solidFill>
                  <a:prstClr val="white"/>
                </a:solidFill>
                <a:latin typeface="Comic Sans MS" panose="030F0902030302020204" pitchFamily="66" charset="0"/>
              </a:rPr>
              <a:t>How has the writer done it? </a:t>
            </a:r>
          </a:p>
          <a:p>
            <a:pPr marL="138113" lvl="0">
              <a:spcBef>
                <a:spcPts val="700"/>
              </a:spcBef>
            </a:pPr>
            <a:r>
              <a:rPr lang="en-GB" altLang="en-US" sz="1700" dirty="0">
                <a:solidFill>
                  <a:prstClr val="white"/>
                </a:solidFill>
                <a:latin typeface="Comic Sans MS" panose="030F0902030302020204" pitchFamily="66" charset="0"/>
              </a:rPr>
              <a:t>What techniques can I learn and apply?</a:t>
            </a:r>
            <a:endParaRPr lang="en-GB" altLang="en-US" sz="1700" b="1" dirty="0">
              <a:solidFill>
                <a:prstClr val="white"/>
              </a:solidFill>
              <a:latin typeface="Comic Sans MS" panose="030F0902030302020204" pitchFamily="66" charset="0"/>
            </a:endParaRPr>
          </a:p>
        </p:txBody>
      </p:sp>
      <p:sp>
        <p:nvSpPr>
          <p:cNvPr id="11" name="Subtitle 2">
            <a:extLst>
              <a:ext uri="{FF2B5EF4-FFF2-40B4-BE49-F238E27FC236}">
                <a16:creationId xmlns:a16="http://schemas.microsoft.com/office/drawing/2014/main" id="{6F468049-22F7-D24C-BE0D-E78F45754EB5}"/>
              </a:ext>
            </a:extLst>
          </p:cNvPr>
          <p:cNvSpPr txBox="1">
            <a:spLocks/>
          </p:cNvSpPr>
          <p:nvPr/>
        </p:nvSpPr>
        <p:spPr>
          <a:xfrm>
            <a:off x="0" y="654977"/>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000" b="1" dirty="0">
                <a:solidFill>
                  <a:srgbClr val="0070C0"/>
                </a:solidFill>
                <a:latin typeface="Comic Sans MS" panose="030F0902030302020204" pitchFamily="66" charset="0"/>
              </a:rPr>
              <a:t>Teacher modelling of analysing a text:</a:t>
            </a:r>
            <a:endParaRPr lang="en-US" sz="3000" b="1" dirty="0">
              <a:solidFill>
                <a:srgbClr val="0070C0"/>
              </a:solidFill>
              <a:latin typeface="Comic Sans MS" panose="030F0902030302020204" pitchFamily="66" charset="0"/>
              <a:cs typeface="Arial" panose="020B0604020202020204" pitchFamily="34" charset="0"/>
            </a:endParaRPr>
          </a:p>
        </p:txBody>
      </p:sp>
      <p:sp>
        <p:nvSpPr>
          <p:cNvPr id="5" name="Rectangle 8">
            <a:extLst>
              <a:ext uri="{FF2B5EF4-FFF2-40B4-BE49-F238E27FC236}">
                <a16:creationId xmlns:a16="http://schemas.microsoft.com/office/drawing/2014/main" id="{ADA15C21-9F5E-5C4F-989E-D772119FB328}"/>
              </a:ext>
            </a:extLst>
          </p:cNvPr>
          <p:cNvSpPr>
            <a:spLocks noChangeArrowheads="1"/>
          </p:cNvSpPr>
          <p:nvPr/>
        </p:nvSpPr>
        <p:spPr bwMode="auto">
          <a:xfrm>
            <a:off x="3863542" y="1437417"/>
            <a:ext cx="7340168" cy="4765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228600" indent="-228600">
              <a:spcBef>
                <a:spcPts val="1000"/>
              </a:spcBef>
              <a:buClr>
                <a:srgbClr val="0070C0"/>
              </a:buClr>
              <a:buFont typeface="Arial" panose="020B0604020202020204" pitchFamily="34" charset="0"/>
              <a:buChar char="•"/>
            </a:pPr>
            <a:r>
              <a:rPr lang="en-GB" altLang="ja-JP" sz="1600" dirty="0">
                <a:solidFill>
                  <a:srgbClr val="3E3F41"/>
                </a:solidFill>
                <a:ea typeface="MS PGothic" panose="020B0600070205080204" pitchFamily="34" charset="-128"/>
              </a:rPr>
              <a:t>The teacher’s role in the analysis stage is to model for the children how to identify authors’ techniques and the intention for the text</a:t>
            </a:r>
            <a:br>
              <a:rPr lang="en-GB" altLang="ja-JP" sz="1600" dirty="0">
                <a:solidFill>
                  <a:srgbClr val="3E3F41"/>
                </a:solidFill>
                <a:ea typeface="MS PGothic" panose="020B0600070205080204" pitchFamily="34" charset="-128"/>
              </a:rPr>
            </a:br>
            <a:r>
              <a:rPr lang="en-GB" altLang="ja-JP" sz="1600" dirty="0">
                <a:solidFill>
                  <a:srgbClr val="3E3F41"/>
                </a:solidFill>
                <a:ea typeface="MS PGothic" panose="020B0600070205080204" pitchFamily="34" charset="-128"/>
              </a:rPr>
              <a:t>and the intended effect upon the reader, asking ‘</a:t>
            </a:r>
            <a:r>
              <a:rPr lang="en-GB" altLang="ja-JP" sz="1600" i="1" dirty="0">
                <a:solidFill>
                  <a:srgbClr val="3E3F41"/>
                </a:solidFill>
                <a:ea typeface="MS PGothic" panose="020B0600070205080204" pitchFamily="34" charset="-128"/>
              </a:rPr>
              <a:t>How did the writer</a:t>
            </a:r>
            <a:br>
              <a:rPr lang="en-GB" altLang="ja-JP" sz="1600" i="1" dirty="0">
                <a:solidFill>
                  <a:srgbClr val="3E3F41"/>
                </a:solidFill>
                <a:ea typeface="MS PGothic" panose="020B0600070205080204" pitchFamily="34" charset="-128"/>
              </a:rPr>
            </a:br>
            <a:r>
              <a:rPr lang="en-GB" altLang="ja-JP" sz="1600" i="1" dirty="0">
                <a:solidFill>
                  <a:srgbClr val="3E3F41"/>
                </a:solidFill>
                <a:ea typeface="MS PGothic" panose="020B0600070205080204" pitchFamily="34" charset="-128"/>
              </a:rPr>
              <a:t>do that?</a:t>
            </a:r>
            <a:r>
              <a:rPr lang="en-GB" altLang="ja-JP" sz="1600" dirty="0">
                <a:solidFill>
                  <a:srgbClr val="3E3F41"/>
                </a:solidFill>
                <a:ea typeface="MS PGothic" panose="020B0600070205080204" pitchFamily="34" charset="-128"/>
              </a:rPr>
              <a:t>’. </a:t>
            </a:r>
          </a:p>
          <a:p>
            <a:pPr marL="228600" indent="-228600">
              <a:spcBef>
                <a:spcPts val="1000"/>
              </a:spcBef>
              <a:buClr>
                <a:srgbClr val="0070C0"/>
              </a:buClr>
              <a:buFont typeface="Arial" panose="020B0604020202020204" pitchFamily="34" charset="0"/>
              <a:buChar char="•"/>
            </a:pPr>
            <a:r>
              <a:rPr lang="en-GB" altLang="ja-JP" sz="1600" dirty="0">
                <a:solidFill>
                  <a:srgbClr val="3E3F41"/>
                </a:solidFill>
                <a:ea typeface="Microsoft YaHei" panose="020B0503020204020204" pitchFamily="34" charset="-122"/>
              </a:rPr>
              <a:t>Consider what structures and language have been used and provide opportunities for the children to explore and discuss these. NB In Years 1 and 2, this may be the first time children encounter elements of sentence structure and so these should be revisited several times over the course of a unit.</a:t>
            </a:r>
          </a:p>
          <a:p>
            <a:pPr marL="228600" indent="-228600">
              <a:spcBef>
                <a:spcPts val="1000"/>
              </a:spcBef>
              <a:buClr>
                <a:srgbClr val="0070C0"/>
              </a:buClr>
              <a:buFont typeface="Arial" panose="020B0604020202020204" pitchFamily="34" charset="0"/>
              <a:buChar char="•"/>
            </a:pPr>
            <a:r>
              <a:rPr lang="en-GB" altLang="ja-JP" sz="1600" dirty="0">
                <a:solidFill>
                  <a:srgbClr val="3E3F41"/>
                </a:solidFill>
                <a:ea typeface="Microsoft YaHei" panose="020B0503020204020204" pitchFamily="34" charset="-122"/>
              </a:rPr>
              <a:t>Model the skill of blending sounds into words for reading and establish the habit of applying this skill whenever new words are encountered. </a:t>
            </a:r>
          </a:p>
          <a:p>
            <a:pPr marL="228600" indent="-228600">
              <a:spcBef>
                <a:spcPts val="1000"/>
              </a:spcBef>
              <a:buClr>
                <a:srgbClr val="0070C0"/>
              </a:buClr>
              <a:buFont typeface="Arial" panose="020B0604020202020204" pitchFamily="34" charset="0"/>
              <a:buChar char="•"/>
            </a:pPr>
            <a:r>
              <a:rPr lang="en-GB" altLang="ja-JP" sz="1600" dirty="0">
                <a:solidFill>
                  <a:srgbClr val="3E3F41"/>
                </a:solidFill>
                <a:ea typeface="Microsoft YaHei" panose="020B0503020204020204" pitchFamily="34" charset="-122"/>
              </a:rPr>
              <a:t>Model recording and retrieving information from a working wall. This is made easier if the working wall includes removable information that children can reach, select and take back to their place to use.</a:t>
            </a:r>
          </a:p>
          <a:p>
            <a:pPr marL="228600" indent="-228600">
              <a:spcBef>
                <a:spcPts val="1000"/>
              </a:spcBef>
              <a:buClr>
                <a:srgbClr val="0070C0"/>
              </a:buClr>
              <a:buFont typeface="Arial" panose="020B0604020202020204" pitchFamily="34" charset="0"/>
              <a:buChar char="•"/>
            </a:pPr>
            <a:r>
              <a:rPr lang="en-GB" altLang="ja-JP" sz="1600" dirty="0">
                <a:solidFill>
                  <a:srgbClr val="3E3F41"/>
                </a:solidFill>
                <a:ea typeface="Microsoft YaHei" panose="020B0503020204020204" pitchFamily="34" charset="-122"/>
              </a:rPr>
              <a:t>Make explicit the features of the selected text type by initially pointing these out to children, then encouraging them to recognise these features themselves.</a:t>
            </a:r>
          </a:p>
        </p:txBody>
      </p:sp>
    </p:spTree>
    <p:extLst>
      <p:ext uri="{BB962C8B-B14F-4D97-AF65-F5344CB8AC3E}">
        <p14:creationId xmlns:p14="http://schemas.microsoft.com/office/powerpoint/2010/main" val="41008505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2D58A0F5-1E23-424E-A999-CA013F6EE575}"/>
              </a:ext>
            </a:extLst>
          </p:cNvPr>
          <p:cNvSpPr/>
          <p:nvPr/>
        </p:nvSpPr>
        <p:spPr>
          <a:xfrm>
            <a:off x="0" y="36351"/>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38235F04-23E6-584D-A355-4E530DD2A789}"/>
              </a:ext>
            </a:extLst>
          </p:cNvPr>
          <p:cNvSpPr txBox="1"/>
          <p:nvPr/>
        </p:nvSpPr>
        <p:spPr>
          <a:xfrm>
            <a:off x="145295" y="247425"/>
            <a:ext cx="2687357" cy="369332"/>
          </a:xfrm>
          <a:prstGeom prst="rect">
            <a:avLst/>
          </a:prstGeom>
          <a:noFill/>
        </p:spPr>
        <p:txBody>
          <a:bodyPr wrap="square">
            <a:spAutoFit/>
          </a:bodyPr>
          <a:lstStyle/>
          <a:p>
            <a:pPr algn="ctr"/>
            <a:r>
              <a:rPr lang="en-GB" b="1" u="none" strike="noStrike" dirty="0">
                <a:solidFill>
                  <a:schemeClr val="bg1"/>
                </a:solidFill>
                <a:effectLst/>
                <a:latin typeface="Comic Sans MS" panose="030F0902030302020204" pitchFamily="66" charset="0"/>
              </a:rPr>
              <a:t>Get ready to write</a:t>
            </a:r>
            <a:endParaRPr lang="en-GB" altLang="en-US" sz="1800" b="1" dirty="0">
              <a:solidFill>
                <a:schemeClr val="bg1"/>
              </a:solidFill>
              <a:latin typeface="Comic Sans MS" panose="030F0902030302020204" pitchFamily="66" charset="0"/>
            </a:endParaRPr>
          </a:p>
        </p:txBody>
      </p:sp>
      <p:sp>
        <p:nvSpPr>
          <p:cNvPr id="6" name="Subtitle 2">
            <a:extLst>
              <a:ext uri="{FF2B5EF4-FFF2-40B4-BE49-F238E27FC236}">
                <a16:creationId xmlns:a16="http://schemas.microsoft.com/office/drawing/2014/main" id="{2C90F42D-617A-2A48-954C-DA97320DB4AA}"/>
              </a:ext>
            </a:extLst>
          </p:cNvPr>
          <p:cNvSpPr txBox="1">
            <a:spLocks/>
          </p:cNvSpPr>
          <p:nvPr/>
        </p:nvSpPr>
        <p:spPr>
          <a:xfrm>
            <a:off x="0" y="604950"/>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Understanding verbs and tense</a:t>
            </a:r>
          </a:p>
        </p:txBody>
      </p:sp>
      <p:sp>
        <p:nvSpPr>
          <p:cNvPr id="17" name="Text Box 4">
            <a:extLst>
              <a:ext uri="{FF2B5EF4-FFF2-40B4-BE49-F238E27FC236}">
                <a16:creationId xmlns:a16="http://schemas.microsoft.com/office/drawing/2014/main" id="{1FB062C6-A437-A444-9601-9CAEAF311765}"/>
              </a:ext>
            </a:extLst>
          </p:cNvPr>
          <p:cNvSpPr txBox="1">
            <a:spLocks noChangeArrowheads="1"/>
          </p:cNvSpPr>
          <p:nvPr/>
        </p:nvSpPr>
        <p:spPr bwMode="auto">
          <a:xfrm>
            <a:off x="764513" y="1177233"/>
            <a:ext cx="102394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dirty="0">
                <a:solidFill>
                  <a:srgbClr val="3E3F41"/>
                </a:solidFill>
                <a:latin typeface="Comic Sans MS" panose="030F0702030302020204" pitchFamily="66" charset="0"/>
              </a:rPr>
              <a:t>Read the following sentences. What words need to be added to show whether the statement is talking about the </a:t>
            </a:r>
            <a:r>
              <a:rPr lang="en-GB" altLang="en-US" b="1" dirty="0">
                <a:solidFill>
                  <a:srgbClr val="3E3F41"/>
                </a:solidFill>
                <a:latin typeface="Comic Sans MS" panose="030F0702030302020204" pitchFamily="66" charset="0"/>
              </a:rPr>
              <a:t>past</a:t>
            </a:r>
            <a:r>
              <a:rPr lang="en-GB" altLang="en-US" dirty="0">
                <a:solidFill>
                  <a:srgbClr val="3E3F41"/>
                </a:solidFill>
                <a:latin typeface="Comic Sans MS" panose="030F0702030302020204" pitchFamily="66" charset="0"/>
              </a:rPr>
              <a:t> or </a:t>
            </a:r>
            <a:r>
              <a:rPr lang="en-GB" altLang="en-US" b="1" dirty="0">
                <a:solidFill>
                  <a:srgbClr val="3E3F41"/>
                </a:solidFill>
                <a:latin typeface="Comic Sans MS" panose="030F0702030302020204" pitchFamily="66" charset="0"/>
              </a:rPr>
              <a:t>right now</a:t>
            </a:r>
            <a:r>
              <a:rPr lang="en-GB" altLang="en-US" dirty="0">
                <a:solidFill>
                  <a:srgbClr val="3E3F41"/>
                </a:solidFill>
                <a:latin typeface="Comic Sans MS" panose="030F0702030302020204" pitchFamily="66" charset="0"/>
              </a:rPr>
              <a:t>?</a:t>
            </a:r>
          </a:p>
        </p:txBody>
      </p:sp>
      <p:grpSp>
        <p:nvGrpSpPr>
          <p:cNvPr id="2" name="Group 1">
            <a:extLst>
              <a:ext uri="{FF2B5EF4-FFF2-40B4-BE49-F238E27FC236}">
                <a16:creationId xmlns:a16="http://schemas.microsoft.com/office/drawing/2014/main" id="{A178C4E6-9D1A-5749-8F1B-667EA6B6C2FB}"/>
              </a:ext>
            </a:extLst>
          </p:cNvPr>
          <p:cNvGrpSpPr/>
          <p:nvPr/>
        </p:nvGrpSpPr>
        <p:grpSpPr>
          <a:xfrm>
            <a:off x="2842724" y="2241857"/>
            <a:ext cx="6208102" cy="880534"/>
            <a:chOff x="2365375" y="2199561"/>
            <a:chExt cx="7345363" cy="1041839"/>
          </a:xfrm>
        </p:grpSpPr>
        <p:sp>
          <p:nvSpPr>
            <p:cNvPr id="28" name="Line 7">
              <a:extLst>
                <a:ext uri="{FF2B5EF4-FFF2-40B4-BE49-F238E27FC236}">
                  <a16:creationId xmlns:a16="http://schemas.microsoft.com/office/drawing/2014/main" id="{D7A703DB-F309-B947-ABC9-548279013263}"/>
                </a:ext>
              </a:extLst>
            </p:cNvPr>
            <p:cNvSpPr>
              <a:spLocks noChangeShapeType="1"/>
            </p:cNvSpPr>
            <p:nvPr/>
          </p:nvSpPr>
          <p:spPr bwMode="auto">
            <a:xfrm>
              <a:off x="2797175" y="2708000"/>
              <a:ext cx="0" cy="533400"/>
            </a:xfrm>
            <a:prstGeom prst="line">
              <a:avLst/>
            </a:prstGeom>
            <a:noFill/>
            <a:ln w="38100">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29" name="Line 7">
              <a:extLst>
                <a:ext uri="{FF2B5EF4-FFF2-40B4-BE49-F238E27FC236}">
                  <a16:creationId xmlns:a16="http://schemas.microsoft.com/office/drawing/2014/main" id="{A4F06DE2-E056-8249-9B13-8430851ACF3E}"/>
                </a:ext>
              </a:extLst>
            </p:cNvPr>
            <p:cNvSpPr>
              <a:spLocks noChangeShapeType="1"/>
            </p:cNvSpPr>
            <p:nvPr/>
          </p:nvSpPr>
          <p:spPr bwMode="auto">
            <a:xfrm>
              <a:off x="6443663" y="2602574"/>
              <a:ext cx="0" cy="533400"/>
            </a:xfrm>
            <a:prstGeom prst="line">
              <a:avLst/>
            </a:prstGeom>
            <a:noFill/>
            <a:ln w="38100">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18" name="Line 3">
              <a:extLst>
                <a:ext uri="{FF2B5EF4-FFF2-40B4-BE49-F238E27FC236}">
                  <a16:creationId xmlns:a16="http://schemas.microsoft.com/office/drawing/2014/main" id="{1E4282D5-3229-9B44-892C-3316F27EC81E}"/>
                </a:ext>
              </a:extLst>
            </p:cNvPr>
            <p:cNvSpPr>
              <a:spLocks noChangeShapeType="1"/>
            </p:cNvSpPr>
            <p:nvPr/>
          </p:nvSpPr>
          <p:spPr bwMode="auto">
            <a:xfrm>
              <a:off x="2798763" y="2441300"/>
              <a:ext cx="6911975" cy="0"/>
            </a:xfrm>
            <a:prstGeom prst="line">
              <a:avLst/>
            </a:prstGeom>
            <a:noFill/>
            <a:ln w="317500">
              <a:solidFill>
                <a:srgbClr val="00B0F0"/>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endParaRPr>
            </a:p>
          </p:txBody>
        </p:sp>
        <p:sp>
          <p:nvSpPr>
            <p:cNvPr id="19" name="Text Box 5">
              <a:extLst>
                <a:ext uri="{FF2B5EF4-FFF2-40B4-BE49-F238E27FC236}">
                  <a16:creationId xmlns:a16="http://schemas.microsoft.com/office/drawing/2014/main" id="{9540272B-7F8C-0A49-BA2B-79C36FE4E3FD}"/>
                </a:ext>
              </a:extLst>
            </p:cNvPr>
            <p:cNvSpPr txBox="1">
              <a:spLocks noChangeArrowheads="1"/>
            </p:cNvSpPr>
            <p:nvPr/>
          </p:nvSpPr>
          <p:spPr bwMode="auto">
            <a:xfrm>
              <a:off x="2365375" y="2221318"/>
              <a:ext cx="863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000" b="1" dirty="0">
                  <a:solidFill>
                    <a:schemeClr val="bg1"/>
                  </a:solidFill>
                  <a:latin typeface="Comic Sans MS" panose="030F0902030302020204" pitchFamily="66" charset="0"/>
                </a:rPr>
                <a:t>past</a:t>
              </a:r>
            </a:p>
          </p:txBody>
        </p:sp>
        <p:sp>
          <p:nvSpPr>
            <p:cNvPr id="20" name="Text Box 6">
              <a:extLst>
                <a:ext uri="{FF2B5EF4-FFF2-40B4-BE49-F238E27FC236}">
                  <a16:creationId xmlns:a16="http://schemas.microsoft.com/office/drawing/2014/main" id="{E4A42D3C-F18B-5F44-B411-E1E37E2F0C9E}"/>
                </a:ext>
              </a:extLst>
            </p:cNvPr>
            <p:cNvSpPr txBox="1">
              <a:spLocks noChangeArrowheads="1"/>
            </p:cNvSpPr>
            <p:nvPr/>
          </p:nvSpPr>
          <p:spPr bwMode="auto">
            <a:xfrm>
              <a:off x="5622131" y="2199561"/>
              <a:ext cx="16430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pPr>
                <a:spcBef>
                  <a:spcPct val="50000"/>
                </a:spcBef>
              </a:pPr>
              <a:r>
                <a:rPr lang="en-GB" altLang="en-US" sz="2000" b="1" dirty="0">
                  <a:solidFill>
                    <a:schemeClr val="bg1"/>
                  </a:solidFill>
                  <a:latin typeface="Comic Sans MS" panose="030F0902030302020204" pitchFamily="66" charset="0"/>
                </a:rPr>
                <a:t>present</a:t>
              </a:r>
            </a:p>
          </p:txBody>
        </p:sp>
      </p:grpSp>
      <p:sp>
        <p:nvSpPr>
          <p:cNvPr id="32" name="Rectangle 34">
            <a:extLst>
              <a:ext uri="{FF2B5EF4-FFF2-40B4-BE49-F238E27FC236}">
                <a16:creationId xmlns:a16="http://schemas.microsoft.com/office/drawing/2014/main" id="{C07241E1-9D3B-3F49-A91F-FE6C48016DFF}"/>
              </a:ext>
            </a:extLst>
          </p:cNvPr>
          <p:cNvSpPr>
            <a:spLocks noChangeArrowheads="1"/>
          </p:cNvSpPr>
          <p:nvPr/>
        </p:nvSpPr>
        <p:spPr bwMode="auto">
          <a:xfrm>
            <a:off x="1272237" y="3252028"/>
            <a:ext cx="6633547"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700" dirty="0">
                <a:solidFill>
                  <a:srgbClr val="3E3F41"/>
                </a:solidFill>
                <a:latin typeface="Comic Sans MS" panose="030F0702030302020204" pitchFamily="66" charset="0"/>
              </a:rPr>
              <a:t>The   International   Space   Station   is   a   large   spacecraft.</a:t>
            </a:r>
          </a:p>
        </p:txBody>
      </p:sp>
      <p:sp>
        <p:nvSpPr>
          <p:cNvPr id="33" name="Rectangle 35">
            <a:extLst>
              <a:ext uri="{FF2B5EF4-FFF2-40B4-BE49-F238E27FC236}">
                <a16:creationId xmlns:a16="http://schemas.microsoft.com/office/drawing/2014/main" id="{91745CF7-02C3-7B4B-909D-7A9E5B9557CC}"/>
              </a:ext>
            </a:extLst>
          </p:cNvPr>
          <p:cNvSpPr>
            <a:spLocks noChangeArrowheads="1"/>
          </p:cNvSpPr>
          <p:nvPr/>
        </p:nvSpPr>
        <p:spPr bwMode="auto">
          <a:xfrm>
            <a:off x="1272237" y="3610937"/>
            <a:ext cx="3405099"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700" dirty="0">
                <a:solidFill>
                  <a:srgbClr val="3E3F41"/>
                </a:solidFill>
                <a:latin typeface="Comic Sans MS" panose="030F0702030302020204" pitchFamily="66" charset="0"/>
              </a:rPr>
              <a:t>It  orbits   around   the   earth.</a:t>
            </a:r>
          </a:p>
        </p:txBody>
      </p:sp>
      <p:sp>
        <p:nvSpPr>
          <p:cNvPr id="34" name="Rectangle 37">
            <a:extLst>
              <a:ext uri="{FF2B5EF4-FFF2-40B4-BE49-F238E27FC236}">
                <a16:creationId xmlns:a16="http://schemas.microsoft.com/office/drawing/2014/main" id="{7D169125-FCA4-6B4A-989C-AD63FE2BA6C8}"/>
              </a:ext>
            </a:extLst>
          </p:cNvPr>
          <p:cNvSpPr>
            <a:spLocks noChangeArrowheads="1"/>
          </p:cNvSpPr>
          <p:nvPr/>
        </p:nvSpPr>
        <p:spPr bwMode="auto">
          <a:xfrm>
            <a:off x="1272237" y="3969846"/>
            <a:ext cx="5780750"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700" dirty="0">
                <a:solidFill>
                  <a:srgbClr val="3E3F41"/>
                </a:solidFill>
                <a:latin typeface="Comic Sans MS" panose="030F0702030302020204" pitchFamily="66" charset="0"/>
              </a:rPr>
              <a:t>The   space   station   is   also   a   science   laboratory.</a:t>
            </a:r>
          </a:p>
        </p:txBody>
      </p:sp>
      <p:sp>
        <p:nvSpPr>
          <p:cNvPr id="35" name="Rectangle 39">
            <a:extLst>
              <a:ext uri="{FF2B5EF4-FFF2-40B4-BE49-F238E27FC236}">
                <a16:creationId xmlns:a16="http://schemas.microsoft.com/office/drawing/2014/main" id="{82275359-4961-184D-9A58-123C6B080D21}"/>
              </a:ext>
            </a:extLst>
          </p:cNvPr>
          <p:cNvSpPr>
            <a:spLocks noChangeArrowheads="1"/>
          </p:cNvSpPr>
          <p:nvPr/>
        </p:nvSpPr>
        <p:spPr bwMode="auto">
          <a:xfrm>
            <a:off x="1272237" y="4328755"/>
            <a:ext cx="5363969"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700" dirty="0">
                <a:solidFill>
                  <a:srgbClr val="3E3F41"/>
                </a:solidFill>
                <a:latin typeface="Comic Sans MS" panose="030F0702030302020204" pitchFamily="66" charset="0"/>
              </a:rPr>
              <a:t>The   space   station   is   made   of   many   pieces.</a:t>
            </a:r>
          </a:p>
        </p:txBody>
      </p:sp>
      <p:sp>
        <p:nvSpPr>
          <p:cNvPr id="36" name="Rectangle 40">
            <a:extLst>
              <a:ext uri="{FF2B5EF4-FFF2-40B4-BE49-F238E27FC236}">
                <a16:creationId xmlns:a16="http://schemas.microsoft.com/office/drawing/2014/main" id="{A6B49114-E1A8-984E-A232-9D8E949797CE}"/>
              </a:ext>
            </a:extLst>
          </p:cNvPr>
          <p:cNvSpPr>
            <a:spLocks noChangeArrowheads="1"/>
          </p:cNvSpPr>
          <p:nvPr/>
        </p:nvSpPr>
        <p:spPr bwMode="auto">
          <a:xfrm>
            <a:off x="1272237" y="4687664"/>
            <a:ext cx="6655989"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700" dirty="0">
                <a:solidFill>
                  <a:srgbClr val="3E3F41"/>
                </a:solidFill>
                <a:latin typeface="Comic Sans MS" panose="030F0702030302020204" pitchFamily="66" charset="0"/>
              </a:rPr>
              <a:t>The   pieces   were   put   together   in   space   by   astronauts.</a:t>
            </a:r>
          </a:p>
        </p:txBody>
      </p:sp>
      <p:sp>
        <p:nvSpPr>
          <p:cNvPr id="37" name="Rectangle 41">
            <a:extLst>
              <a:ext uri="{FF2B5EF4-FFF2-40B4-BE49-F238E27FC236}">
                <a16:creationId xmlns:a16="http://schemas.microsoft.com/office/drawing/2014/main" id="{727CB4A3-C1DE-3042-9A71-423E51171DB1}"/>
              </a:ext>
            </a:extLst>
          </p:cNvPr>
          <p:cNvSpPr>
            <a:spLocks noChangeArrowheads="1"/>
          </p:cNvSpPr>
          <p:nvPr/>
        </p:nvSpPr>
        <p:spPr bwMode="auto">
          <a:xfrm>
            <a:off x="1272237" y="5046573"/>
            <a:ext cx="7612982"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700" dirty="0">
                <a:solidFill>
                  <a:srgbClr val="3E3F41"/>
                </a:solidFill>
                <a:latin typeface="Comic Sans MS" panose="030F0702030302020204" pitchFamily="66" charset="0"/>
              </a:rPr>
              <a:t>The   space   station's   orbit   is   about   250   miles   above the   earth.</a:t>
            </a:r>
          </a:p>
        </p:txBody>
      </p:sp>
      <p:sp>
        <p:nvSpPr>
          <p:cNvPr id="45" name="Rectangle 42">
            <a:extLst>
              <a:ext uri="{FF2B5EF4-FFF2-40B4-BE49-F238E27FC236}">
                <a16:creationId xmlns:a16="http://schemas.microsoft.com/office/drawing/2014/main" id="{B7BDB3F3-3E59-3340-AD09-7110C13368D5}"/>
              </a:ext>
            </a:extLst>
          </p:cNvPr>
          <p:cNvSpPr>
            <a:spLocks noChangeArrowheads="1"/>
          </p:cNvSpPr>
          <p:nvPr/>
        </p:nvSpPr>
        <p:spPr bwMode="auto">
          <a:xfrm>
            <a:off x="1272237" y="5405482"/>
            <a:ext cx="9038052"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700" dirty="0">
                <a:solidFill>
                  <a:srgbClr val="3E3F41"/>
                </a:solidFill>
                <a:latin typeface="Comic Sans MS" panose="030F0702030302020204" pitchFamily="66" charset="0"/>
              </a:rPr>
              <a:t>The   first   piece   of   the   International   Space   Station   was   launched   in   1998.</a:t>
            </a:r>
          </a:p>
        </p:txBody>
      </p:sp>
      <p:sp>
        <p:nvSpPr>
          <p:cNvPr id="46" name="Rectangle 44">
            <a:extLst>
              <a:ext uri="{FF2B5EF4-FFF2-40B4-BE49-F238E27FC236}">
                <a16:creationId xmlns:a16="http://schemas.microsoft.com/office/drawing/2014/main" id="{78CBBFA1-D67B-0B42-8A7E-CDFB9EB46352}"/>
              </a:ext>
            </a:extLst>
          </p:cNvPr>
          <p:cNvSpPr>
            <a:spLocks noChangeArrowheads="1"/>
          </p:cNvSpPr>
          <p:nvPr/>
        </p:nvSpPr>
        <p:spPr bwMode="auto">
          <a:xfrm>
            <a:off x="1272237" y="5764391"/>
            <a:ext cx="9655207" cy="353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700" dirty="0">
                <a:solidFill>
                  <a:srgbClr val="3E3F41"/>
                </a:solidFill>
                <a:latin typeface="Comic Sans MS" panose="030F0702030302020204" pitchFamily="66" charset="0"/>
              </a:rPr>
              <a:t>NASA   and   its   partners   around   the   world   completed   the   space   station   in   2011.</a:t>
            </a:r>
          </a:p>
        </p:txBody>
      </p:sp>
      <p:sp>
        <p:nvSpPr>
          <p:cNvPr id="3" name="Rectangle 2">
            <a:extLst>
              <a:ext uri="{FF2B5EF4-FFF2-40B4-BE49-F238E27FC236}">
                <a16:creationId xmlns:a16="http://schemas.microsoft.com/office/drawing/2014/main" id="{82AE5204-153D-7445-AF35-D56E328A92B5}"/>
              </a:ext>
            </a:extLst>
          </p:cNvPr>
          <p:cNvSpPr/>
          <p:nvPr/>
        </p:nvSpPr>
        <p:spPr>
          <a:xfrm>
            <a:off x="5122718" y="3252028"/>
            <a:ext cx="394855" cy="353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C55C8FFF-2DD5-5649-AC76-5E3A5EA0A1BF}"/>
              </a:ext>
            </a:extLst>
          </p:cNvPr>
          <p:cNvSpPr/>
          <p:nvPr/>
        </p:nvSpPr>
        <p:spPr>
          <a:xfrm>
            <a:off x="1662545" y="3605319"/>
            <a:ext cx="748146" cy="353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E4DB79B-C847-2846-8608-86BCCAD794F6}"/>
              </a:ext>
            </a:extLst>
          </p:cNvPr>
          <p:cNvSpPr/>
          <p:nvPr/>
        </p:nvSpPr>
        <p:spPr>
          <a:xfrm>
            <a:off x="3449781" y="3948219"/>
            <a:ext cx="488374" cy="353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7147CD61-CDB9-CA43-9332-7EE24F7E8946}"/>
              </a:ext>
            </a:extLst>
          </p:cNvPr>
          <p:cNvSpPr/>
          <p:nvPr/>
        </p:nvSpPr>
        <p:spPr>
          <a:xfrm>
            <a:off x="3449781" y="4332683"/>
            <a:ext cx="488374" cy="353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FCF22BCD-3F63-2048-A9F8-0B79070C53F9}"/>
              </a:ext>
            </a:extLst>
          </p:cNvPr>
          <p:cNvSpPr/>
          <p:nvPr/>
        </p:nvSpPr>
        <p:spPr>
          <a:xfrm>
            <a:off x="2722417" y="4696365"/>
            <a:ext cx="602673" cy="353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1C38EFAF-1DEE-D14F-84EE-3383C1A8F920}"/>
              </a:ext>
            </a:extLst>
          </p:cNvPr>
          <p:cNvSpPr/>
          <p:nvPr/>
        </p:nvSpPr>
        <p:spPr>
          <a:xfrm>
            <a:off x="4353790" y="5039265"/>
            <a:ext cx="488374" cy="353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29B90034-8E51-5441-ADF3-B0B03D2F8127}"/>
              </a:ext>
            </a:extLst>
          </p:cNvPr>
          <p:cNvSpPr/>
          <p:nvPr/>
        </p:nvSpPr>
        <p:spPr>
          <a:xfrm>
            <a:off x="7481454" y="5413338"/>
            <a:ext cx="602673" cy="353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7BA94D7C-D9FF-D541-874D-8ED3FF3CE82A}"/>
              </a:ext>
            </a:extLst>
          </p:cNvPr>
          <p:cNvSpPr/>
          <p:nvPr/>
        </p:nvSpPr>
        <p:spPr>
          <a:xfrm>
            <a:off x="6359236" y="5777019"/>
            <a:ext cx="1122218" cy="3539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02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47"/>
                                        </p:tgtEl>
                                      </p:cBhvr>
                                    </p:animEffect>
                                    <p:set>
                                      <p:cBhvr>
                                        <p:cTn id="12" dur="1" fill="hold">
                                          <p:stCondLst>
                                            <p:cond delay="499"/>
                                          </p:stCondLst>
                                        </p:cTn>
                                        <p:tgtEl>
                                          <p:spTgt spid="4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48"/>
                                        </p:tgtEl>
                                      </p:cBhvr>
                                    </p:animEffect>
                                    <p:set>
                                      <p:cBhvr>
                                        <p:cTn id="17" dur="1" fill="hold">
                                          <p:stCondLst>
                                            <p:cond delay="499"/>
                                          </p:stCondLst>
                                        </p:cTn>
                                        <p:tgtEl>
                                          <p:spTgt spid="4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49"/>
                                        </p:tgtEl>
                                      </p:cBhvr>
                                    </p:animEffect>
                                    <p:set>
                                      <p:cBhvr>
                                        <p:cTn id="22" dur="1" fill="hold">
                                          <p:stCondLst>
                                            <p:cond delay="499"/>
                                          </p:stCondLst>
                                        </p:cTn>
                                        <p:tgtEl>
                                          <p:spTgt spid="4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50"/>
                                        </p:tgtEl>
                                      </p:cBhvr>
                                    </p:animEffect>
                                    <p:set>
                                      <p:cBhvr>
                                        <p:cTn id="27" dur="1" fill="hold">
                                          <p:stCondLst>
                                            <p:cond delay="499"/>
                                          </p:stCondLst>
                                        </p:cTn>
                                        <p:tgtEl>
                                          <p:spTgt spid="5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52"/>
                                        </p:tgtEl>
                                      </p:cBhvr>
                                    </p:animEffect>
                                    <p:set>
                                      <p:cBhvr>
                                        <p:cTn id="32" dur="1" fill="hold">
                                          <p:stCondLst>
                                            <p:cond delay="499"/>
                                          </p:stCondLst>
                                        </p:cTn>
                                        <p:tgtEl>
                                          <p:spTgt spid="5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53"/>
                                        </p:tgtEl>
                                      </p:cBhvr>
                                    </p:animEffect>
                                    <p:set>
                                      <p:cBhvr>
                                        <p:cTn id="37" dur="1" fill="hold">
                                          <p:stCondLst>
                                            <p:cond delay="499"/>
                                          </p:stCondLst>
                                        </p:cTn>
                                        <p:tgtEl>
                                          <p:spTgt spid="5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54"/>
                                        </p:tgtEl>
                                      </p:cBhvr>
                                    </p:animEffect>
                                    <p:set>
                                      <p:cBhvr>
                                        <p:cTn id="42"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7" grpId="0" animBg="1"/>
      <p:bldP spid="48" grpId="0" animBg="1"/>
      <p:bldP spid="49" grpId="0" animBg="1"/>
      <p:bldP spid="50" grpId="0" animBg="1"/>
      <p:bldP spid="52" grpId="0" animBg="1"/>
      <p:bldP spid="53" grpId="0" animBg="1"/>
      <p:bldP spid="5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7FD96C2-F4F7-F745-832D-46E169494C53}"/>
              </a:ext>
            </a:extLst>
          </p:cNvPr>
          <p:cNvGrpSpPr/>
          <p:nvPr/>
        </p:nvGrpSpPr>
        <p:grpSpPr>
          <a:xfrm>
            <a:off x="1845397" y="1459806"/>
            <a:ext cx="7637318" cy="3170099"/>
            <a:chOff x="2188297" y="648774"/>
            <a:chExt cx="7637318" cy="3170099"/>
          </a:xfrm>
        </p:grpSpPr>
        <p:sp>
          <p:nvSpPr>
            <p:cNvPr id="30" name="Rectangle 2">
              <a:extLst>
                <a:ext uri="{FF2B5EF4-FFF2-40B4-BE49-F238E27FC236}">
                  <a16:creationId xmlns:a16="http://schemas.microsoft.com/office/drawing/2014/main" id="{97CBF67E-33D6-7C43-8989-287E4D550D6D}"/>
                </a:ext>
              </a:extLst>
            </p:cNvPr>
            <p:cNvSpPr>
              <a:spLocks noChangeArrowheads="1"/>
            </p:cNvSpPr>
            <p:nvPr/>
          </p:nvSpPr>
          <p:spPr bwMode="auto">
            <a:xfrm>
              <a:off x="2188297" y="1355409"/>
              <a:ext cx="7637318"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en-GB" altLang="en-US" sz="3500" dirty="0">
                  <a:solidFill>
                    <a:srgbClr val="3E3F41"/>
                  </a:solidFill>
                  <a:latin typeface="Comic Sans MS" panose="030F0902030302020204" pitchFamily="66" charset="0"/>
                  <a:cs typeface="Times New Roman" panose="02020603050405020304" pitchFamily="18" charset="0"/>
                </a:rPr>
                <a:t>The apostrophe</a:t>
              </a:r>
            </a:p>
          </p:txBody>
        </p:sp>
        <p:sp>
          <p:nvSpPr>
            <p:cNvPr id="31" name="Rectangle 4">
              <a:extLst>
                <a:ext uri="{FF2B5EF4-FFF2-40B4-BE49-F238E27FC236}">
                  <a16:creationId xmlns:a16="http://schemas.microsoft.com/office/drawing/2014/main" id="{011FD928-59FB-FD4B-874F-5E47F7F107A2}"/>
                </a:ext>
              </a:extLst>
            </p:cNvPr>
            <p:cNvSpPr>
              <a:spLocks noChangeArrowheads="1"/>
            </p:cNvSpPr>
            <p:nvPr/>
          </p:nvSpPr>
          <p:spPr bwMode="auto">
            <a:xfrm>
              <a:off x="8050068" y="648774"/>
              <a:ext cx="757238"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altLang="en-US" sz="20000" dirty="0">
                  <a:solidFill>
                    <a:srgbClr val="0070C0"/>
                  </a:solidFill>
                  <a:latin typeface="Times New Roman" panose="02020603050405020304" pitchFamily="18" charset="0"/>
                  <a:cs typeface="Times New Roman" panose="02020603050405020304" pitchFamily="18" charset="0"/>
                </a:rPr>
                <a:t>’</a:t>
              </a:r>
            </a:p>
          </p:txBody>
        </p:sp>
      </p:grpSp>
      <p:sp>
        <p:nvSpPr>
          <p:cNvPr id="4" name="Rectangle 1">
            <a:extLst>
              <a:ext uri="{FF2B5EF4-FFF2-40B4-BE49-F238E27FC236}">
                <a16:creationId xmlns:a16="http://schemas.microsoft.com/office/drawing/2014/main" id="{2D58A0F5-1E23-424E-A999-CA013F6EE575}"/>
              </a:ext>
            </a:extLst>
          </p:cNvPr>
          <p:cNvSpPr/>
          <p:nvPr/>
        </p:nvSpPr>
        <p:spPr>
          <a:xfrm>
            <a:off x="0" y="36351"/>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5" name="TextBox 4">
            <a:extLst>
              <a:ext uri="{FF2B5EF4-FFF2-40B4-BE49-F238E27FC236}">
                <a16:creationId xmlns:a16="http://schemas.microsoft.com/office/drawing/2014/main" id="{38235F04-23E6-584D-A355-4E530DD2A789}"/>
              </a:ext>
            </a:extLst>
          </p:cNvPr>
          <p:cNvSpPr txBox="1"/>
          <p:nvPr/>
        </p:nvSpPr>
        <p:spPr>
          <a:xfrm>
            <a:off x="145295" y="247425"/>
            <a:ext cx="2687357" cy="369332"/>
          </a:xfrm>
          <a:prstGeom prst="rect">
            <a:avLst/>
          </a:prstGeom>
          <a:noFill/>
        </p:spPr>
        <p:txBody>
          <a:bodyPr wrap="square">
            <a:spAutoFit/>
          </a:bodyPr>
          <a:lstStyle/>
          <a:p>
            <a:pPr algn="ctr"/>
            <a:r>
              <a:rPr lang="en-GB" b="1" u="none" strike="noStrike" dirty="0">
                <a:solidFill>
                  <a:schemeClr val="bg1"/>
                </a:solidFill>
                <a:effectLst/>
                <a:latin typeface="Comic Sans MS" panose="030F0902030302020204" pitchFamily="66" charset="0"/>
              </a:rPr>
              <a:t>Get ready to write</a:t>
            </a:r>
            <a:endParaRPr lang="en-GB" altLang="en-US" sz="1800" b="1" dirty="0">
              <a:solidFill>
                <a:schemeClr val="bg1"/>
              </a:solidFill>
              <a:latin typeface="Comic Sans MS" panose="030F0902030302020204" pitchFamily="66" charset="0"/>
            </a:endParaRPr>
          </a:p>
        </p:txBody>
      </p:sp>
      <p:sp>
        <p:nvSpPr>
          <p:cNvPr id="6" name="Subtitle 2">
            <a:extLst>
              <a:ext uri="{FF2B5EF4-FFF2-40B4-BE49-F238E27FC236}">
                <a16:creationId xmlns:a16="http://schemas.microsoft.com/office/drawing/2014/main" id="{2C90F42D-617A-2A48-954C-DA97320DB4AA}"/>
              </a:ext>
            </a:extLst>
          </p:cNvPr>
          <p:cNvSpPr txBox="1">
            <a:spLocks/>
          </p:cNvSpPr>
          <p:nvPr/>
        </p:nvSpPr>
        <p:spPr>
          <a:xfrm>
            <a:off x="0" y="604950"/>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Understanding how to use apostrophes</a:t>
            </a:r>
          </a:p>
        </p:txBody>
      </p:sp>
      <p:sp>
        <p:nvSpPr>
          <p:cNvPr id="38" name="Text Box 3">
            <a:extLst>
              <a:ext uri="{FF2B5EF4-FFF2-40B4-BE49-F238E27FC236}">
                <a16:creationId xmlns:a16="http://schemas.microsoft.com/office/drawing/2014/main" id="{8E50836D-32B9-7E4B-9753-5E8CAA7A3E19}"/>
              </a:ext>
            </a:extLst>
          </p:cNvPr>
          <p:cNvSpPr txBox="1">
            <a:spLocks noChangeArrowheads="1"/>
          </p:cNvSpPr>
          <p:nvPr/>
        </p:nvSpPr>
        <p:spPr bwMode="auto">
          <a:xfrm>
            <a:off x="1231737" y="3273447"/>
            <a:ext cx="9728525"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3038" indent="-173038">
              <a:defRPr>
                <a:solidFill>
                  <a:schemeClr val="tx1"/>
                </a:solidFill>
                <a:latin typeface="Comic Sans MS" panose="030F0702030302020204" pitchFamily="66" charset="0"/>
                <a:cs typeface="Arial" panose="020B0604020202020204" pitchFamily="34" charset="0"/>
              </a:defRPr>
            </a:lvl1pPr>
            <a:lvl2pPr marL="984250">
              <a:defRPr>
                <a:solidFill>
                  <a:schemeClr val="tx1"/>
                </a:solidFill>
                <a:latin typeface="Comic Sans MS" panose="030F0702030302020204" pitchFamily="66" charset="0"/>
                <a:cs typeface="Arial" panose="020B0604020202020204" pitchFamily="34" charset="0"/>
              </a:defRPr>
            </a:lvl2pPr>
            <a:lvl3pPr marL="1612900" indent="-449263">
              <a:defRPr>
                <a:solidFill>
                  <a:schemeClr val="tx1"/>
                </a:solidFill>
                <a:latin typeface="Comic Sans MS" panose="030F0702030302020204" pitchFamily="66" charset="0"/>
                <a:cs typeface="Arial" panose="020B0604020202020204" pitchFamily="34" charset="0"/>
              </a:defRPr>
            </a:lvl3pPr>
            <a:lvl4pPr marL="1792288">
              <a:defRPr>
                <a:solidFill>
                  <a:schemeClr val="tx1"/>
                </a:solidFill>
                <a:latin typeface="Comic Sans MS" panose="030F0702030302020204" pitchFamily="66" charset="0"/>
                <a:cs typeface="Arial" panose="020B0604020202020204" pitchFamily="34" charset="0"/>
              </a:defRPr>
            </a:lvl4pPr>
            <a:lvl5pPr marL="1971675">
              <a:defRPr>
                <a:solidFill>
                  <a:schemeClr val="tx1"/>
                </a:solidFill>
                <a:latin typeface="Comic Sans MS" panose="030F0702030302020204" pitchFamily="66" charset="0"/>
                <a:cs typeface="Arial" panose="020B0604020202020204" pitchFamily="34" charset="0"/>
              </a:defRPr>
            </a:lvl5pPr>
            <a:lvl6pPr marL="2428875"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886075"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343275"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00475"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ct val="20000"/>
              </a:spcBef>
            </a:pPr>
            <a:r>
              <a:rPr lang="en-GB" altLang="en-US" sz="2400" dirty="0">
                <a:solidFill>
                  <a:srgbClr val="3E3F41"/>
                </a:solidFill>
              </a:rPr>
              <a:t>An </a:t>
            </a:r>
            <a:r>
              <a:rPr lang="en-GB" altLang="en-US" sz="2400" dirty="0">
                <a:solidFill>
                  <a:srgbClr val="0070C0"/>
                </a:solidFill>
              </a:rPr>
              <a:t>apostrophe</a:t>
            </a:r>
            <a:r>
              <a:rPr lang="en-GB" altLang="en-US" sz="2400" dirty="0">
                <a:solidFill>
                  <a:srgbClr val="3E3F41"/>
                </a:solidFill>
              </a:rPr>
              <a:t> is used to:</a:t>
            </a:r>
          </a:p>
          <a:p>
            <a:pPr marL="495300" lvl="1" indent="488950">
              <a:spcBef>
                <a:spcPct val="20000"/>
              </a:spcBef>
            </a:pPr>
            <a:r>
              <a:rPr lang="en-GB" altLang="en-US" sz="2400" dirty="0">
                <a:solidFill>
                  <a:srgbClr val="3E3F41"/>
                </a:solidFill>
              </a:rPr>
              <a:t>show what belongs to what (or who) such as Jasper</a:t>
            </a:r>
            <a:r>
              <a:rPr lang="en-GB" altLang="en-US" sz="32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rPr>
              <a:t>s boots.</a:t>
            </a:r>
          </a:p>
        </p:txBody>
      </p:sp>
    </p:spTree>
    <p:extLst>
      <p:ext uri="{BB962C8B-B14F-4D97-AF65-F5344CB8AC3E}">
        <p14:creationId xmlns:p14="http://schemas.microsoft.com/office/powerpoint/2010/main" val="13137196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8A5364E3-B090-3A4E-A2EC-966D40FE5C48}"/>
              </a:ext>
            </a:extLst>
          </p:cNvPr>
          <p:cNvSpPr txBox="1">
            <a:spLocks/>
          </p:cNvSpPr>
          <p:nvPr/>
        </p:nvSpPr>
        <p:spPr>
          <a:xfrm>
            <a:off x="0" y="720921"/>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Apostrophes</a:t>
            </a:r>
          </a:p>
        </p:txBody>
      </p:sp>
      <p:sp>
        <p:nvSpPr>
          <p:cNvPr id="11" name="Text Box 4">
            <a:extLst>
              <a:ext uri="{FF2B5EF4-FFF2-40B4-BE49-F238E27FC236}">
                <a16:creationId xmlns:a16="http://schemas.microsoft.com/office/drawing/2014/main" id="{B30E2210-BEB1-4842-83BF-B1FA9341A31A}"/>
              </a:ext>
            </a:extLst>
          </p:cNvPr>
          <p:cNvSpPr txBox="1">
            <a:spLocks noChangeArrowheads="1"/>
          </p:cNvSpPr>
          <p:nvPr/>
        </p:nvSpPr>
        <p:spPr bwMode="auto">
          <a:xfrm>
            <a:off x="405245" y="1368462"/>
            <a:ext cx="11367654"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700"/>
              </a:spcBef>
            </a:pPr>
            <a:r>
              <a:rPr lang="en-GB" altLang="en-US" sz="2500" dirty="0">
                <a:solidFill>
                  <a:srgbClr val="3E3F41"/>
                </a:solidFill>
                <a:latin typeface="Comic Sans MS" panose="030F0702030302020204" pitchFamily="66" charset="0"/>
              </a:rPr>
              <a:t>Use an </a:t>
            </a:r>
            <a:r>
              <a:rPr lang="en-GB" altLang="en-US" sz="2500" dirty="0">
                <a:solidFill>
                  <a:srgbClr val="0070C0"/>
                </a:solidFill>
                <a:latin typeface="Comic Sans MS" panose="030F0702030302020204" pitchFamily="66" charset="0"/>
              </a:rPr>
              <a:t>apostrophe</a:t>
            </a:r>
            <a:r>
              <a:rPr lang="en-GB" altLang="en-US" sz="2500" dirty="0">
                <a:latin typeface="Comic Sans MS" panose="030F0702030302020204" pitchFamily="66" charset="0"/>
              </a:rPr>
              <a:t> </a:t>
            </a:r>
            <a:r>
              <a:rPr lang="en-GB" altLang="en-US" sz="2500" dirty="0">
                <a:solidFill>
                  <a:srgbClr val="3E3F41"/>
                </a:solidFill>
                <a:latin typeface="Comic Sans MS" panose="030F0702030302020204" pitchFamily="66" charset="0"/>
              </a:rPr>
              <a:t>to show who or what owns what.</a:t>
            </a:r>
            <a:br>
              <a:rPr lang="en-GB" altLang="en-US" sz="2500" dirty="0">
                <a:solidFill>
                  <a:srgbClr val="3E3F41"/>
                </a:solidFill>
                <a:latin typeface="Comic Sans MS" panose="030F0702030302020204" pitchFamily="66" charset="0"/>
              </a:rPr>
            </a:br>
            <a:r>
              <a:rPr lang="en-GB" altLang="en-US" sz="2500" dirty="0">
                <a:solidFill>
                  <a:srgbClr val="3E3F41"/>
                </a:solidFill>
                <a:latin typeface="Comic Sans MS" panose="030F0702030302020204" pitchFamily="66" charset="0"/>
              </a:rPr>
              <a:t>It is called a possessive apostrophe.</a:t>
            </a:r>
          </a:p>
        </p:txBody>
      </p:sp>
      <p:sp>
        <p:nvSpPr>
          <p:cNvPr id="12" name="AutoShape 3">
            <a:extLst>
              <a:ext uri="{FF2B5EF4-FFF2-40B4-BE49-F238E27FC236}">
                <a16:creationId xmlns:a16="http://schemas.microsoft.com/office/drawing/2014/main" id="{02B65789-4A70-284A-B6DE-037BE756E5E5}"/>
              </a:ext>
            </a:extLst>
          </p:cNvPr>
          <p:cNvSpPr>
            <a:spLocks noChangeArrowheads="1"/>
          </p:cNvSpPr>
          <p:nvPr/>
        </p:nvSpPr>
        <p:spPr bwMode="auto">
          <a:xfrm>
            <a:off x="8989796" y="2178426"/>
            <a:ext cx="2038350" cy="984250"/>
          </a:xfrm>
          <a:prstGeom prst="cloudCallout">
            <a:avLst>
              <a:gd name="adj1" fmla="val -122194"/>
              <a:gd name="adj2" fmla="val 33870"/>
            </a:avLst>
          </a:prstGeom>
          <a:solidFill>
            <a:srgbClr val="00B0F0">
              <a:alpha val="40000"/>
            </a:srgbClr>
          </a:solidFill>
          <a:ln w="28575">
            <a:solidFill>
              <a:schemeClr val="tx1"/>
            </a:solidFill>
            <a:round/>
            <a:headEnd/>
            <a:tailEnd/>
          </a:ln>
          <a:effectLst/>
        </p:spPr>
        <p:txBody>
          <a:bodyPr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lnSpc>
                <a:spcPts val="2000"/>
              </a:lnSpc>
            </a:pPr>
            <a:r>
              <a:rPr lang="en-GB" altLang="en-US" sz="2000" dirty="0">
                <a:solidFill>
                  <a:srgbClr val="0070C0"/>
                </a:solidFill>
              </a:rPr>
              <a:t>Find the owner.</a:t>
            </a:r>
          </a:p>
        </p:txBody>
      </p:sp>
      <p:sp>
        <p:nvSpPr>
          <p:cNvPr id="17" name="AutoShape 6">
            <a:extLst>
              <a:ext uri="{FF2B5EF4-FFF2-40B4-BE49-F238E27FC236}">
                <a16:creationId xmlns:a16="http://schemas.microsoft.com/office/drawing/2014/main" id="{4E69EF84-9DE2-0C4B-85EC-79454F62FF6F}"/>
              </a:ext>
            </a:extLst>
          </p:cNvPr>
          <p:cNvSpPr>
            <a:spLocks noChangeArrowheads="1"/>
          </p:cNvSpPr>
          <p:nvPr/>
        </p:nvSpPr>
        <p:spPr bwMode="auto">
          <a:xfrm>
            <a:off x="1051209" y="4178063"/>
            <a:ext cx="4341532" cy="459909"/>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Find the owner</a:t>
            </a:r>
          </a:p>
        </p:txBody>
      </p:sp>
      <p:sp>
        <p:nvSpPr>
          <p:cNvPr id="16" name="AutoShape 23">
            <a:extLst>
              <a:ext uri="{FF2B5EF4-FFF2-40B4-BE49-F238E27FC236}">
                <a16:creationId xmlns:a16="http://schemas.microsoft.com/office/drawing/2014/main" id="{F874917C-02DB-8C44-B32B-07B4053FAADF}"/>
              </a:ext>
            </a:extLst>
          </p:cNvPr>
          <p:cNvSpPr>
            <a:spLocks noChangeArrowheads="1"/>
          </p:cNvSpPr>
          <p:nvPr/>
        </p:nvSpPr>
        <p:spPr bwMode="auto">
          <a:xfrm>
            <a:off x="5646351" y="4339035"/>
            <a:ext cx="851076" cy="175991"/>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23" name="AutoShape 12">
            <a:extLst>
              <a:ext uri="{FF2B5EF4-FFF2-40B4-BE49-F238E27FC236}">
                <a16:creationId xmlns:a16="http://schemas.microsoft.com/office/drawing/2014/main" id="{F86615B0-A587-F445-9814-1ED1F3CE70C1}"/>
              </a:ext>
            </a:extLst>
          </p:cNvPr>
          <p:cNvSpPr>
            <a:spLocks noChangeArrowheads="1"/>
          </p:cNvSpPr>
          <p:nvPr/>
        </p:nvSpPr>
        <p:spPr bwMode="auto">
          <a:xfrm>
            <a:off x="1051209" y="4858572"/>
            <a:ext cx="4341532" cy="477054"/>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Add </a:t>
            </a:r>
            <a:r>
              <a:rPr lang="en-GB" altLang="en-US" sz="2600" i="1" dirty="0">
                <a:solidFill>
                  <a:srgbClr val="0070C0"/>
                </a:solidFill>
              </a:rPr>
              <a:t>s</a:t>
            </a:r>
            <a:r>
              <a:rPr lang="en-GB" altLang="en-US" sz="2600" dirty="0">
                <a:solidFill>
                  <a:srgbClr val="0070C0"/>
                </a:solidFill>
              </a:rPr>
              <a:t> if there isn</a:t>
            </a:r>
            <a:r>
              <a:rPr lang="en-GB" altLang="en-US" sz="2600" dirty="0">
                <a:solidFill>
                  <a:srgbClr val="0070C0"/>
                </a:solidFill>
                <a:latin typeface="Times New Roman" panose="02020603050405020304" pitchFamily="18" charset="0"/>
                <a:cs typeface="Times New Roman" panose="02020603050405020304" pitchFamily="18" charset="0"/>
              </a:rPr>
              <a:t>’</a:t>
            </a:r>
            <a:r>
              <a:rPr lang="en-GB" altLang="en-US" sz="2600" dirty="0">
                <a:solidFill>
                  <a:srgbClr val="0070C0"/>
                </a:solidFill>
              </a:rPr>
              <a:t>t one</a:t>
            </a:r>
          </a:p>
        </p:txBody>
      </p:sp>
      <p:sp>
        <p:nvSpPr>
          <p:cNvPr id="22" name="AutoShape 24">
            <a:extLst>
              <a:ext uri="{FF2B5EF4-FFF2-40B4-BE49-F238E27FC236}">
                <a16:creationId xmlns:a16="http://schemas.microsoft.com/office/drawing/2014/main" id="{3258DAF4-3068-C444-A7BC-68E08A259D24}"/>
              </a:ext>
            </a:extLst>
          </p:cNvPr>
          <p:cNvSpPr>
            <a:spLocks noChangeArrowheads="1"/>
          </p:cNvSpPr>
          <p:nvPr/>
        </p:nvSpPr>
        <p:spPr bwMode="auto">
          <a:xfrm>
            <a:off x="5670537" y="5656853"/>
            <a:ext cx="862970" cy="240811"/>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29" name="AutoShape 9">
            <a:extLst>
              <a:ext uri="{FF2B5EF4-FFF2-40B4-BE49-F238E27FC236}">
                <a16:creationId xmlns:a16="http://schemas.microsoft.com/office/drawing/2014/main" id="{1332FEA7-5D7E-7849-BB63-C7FFD0C7B61A}"/>
              </a:ext>
            </a:extLst>
          </p:cNvPr>
          <p:cNvSpPr>
            <a:spLocks noChangeArrowheads="1"/>
          </p:cNvSpPr>
          <p:nvPr/>
        </p:nvSpPr>
        <p:spPr bwMode="auto">
          <a:xfrm>
            <a:off x="1051209" y="5556227"/>
            <a:ext cx="4341532" cy="481934"/>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Add the apostrophe</a:t>
            </a:r>
          </a:p>
        </p:txBody>
      </p:sp>
      <p:sp>
        <p:nvSpPr>
          <p:cNvPr id="28" name="AutoShape 25">
            <a:extLst>
              <a:ext uri="{FF2B5EF4-FFF2-40B4-BE49-F238E27FC236}">
                <a16:creationId xmlns:a16="http://schemas.microsoft.com/office/drawing/2014/main" id="{4A39568D-E895-0146-B1FC-79A750BC8A7B}"/>
              </a:ext>
            </a:extLst>
          </p:cNvPr>
          <p:cNvSpPr>
            <a:spLocks noChangeArrowheads="1"/>
          </p:cNvSpPr>
          <p:nvPr/>
        </p:nvSpPr>
        <p:spPr bwMode="auto">
          <a:xfrm>
            <a:off x="5646351" y="4993730"/>
            <a:ext cx="851076" cy="184419"/>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33" name="WordArt 2">
            <a:extLst>
              <a:ext uri="{FF2B5EF4-FFF2-40B4-BE49-F238E27FC236}">
                <a16:creationId xmlns:a16="http://schemas.microsoft.com/office/drawing/2014/main" id="{865B6D8E-5BE1-914D-9BED-FA3F41C0F5D8}"/>
              </a:ext>
            </a:extLst>
          </p:cNvPr>
          <p:cNvSpPr>
            <a:spLocks noChangeArrowheads="1" noChangeShapeType="1" noTextEdit="1"/>
          </p:cNvSpPr>
          <p:nvPr/>
        </p:nvSpPr>
        <p:spPr bwMode="auto">
          <a:xfrm>
            <a:off x="1061457" y="2492663"/>
            <a:ext cx="6337300" cy="558800"/>
          </a:xfrm>
          <a:prstGeom prst="rect">
            <a:avLst/>
          </a:prstGeom>
        </p:spPr>
        <p:txBody>
          <a:bodyPr wrap="none" fromWordArt="1">
            <a:prstTxWarp prst="textPlain">
              <a:avLst>
                <a:gd name="adj" fmla="val 50000"/>
              </a:avLst>
            </a:prstTxWarp>
          </a:bodyPr>
          <a:lstStyle/>
          <a:p>
            <a:pPr algn="ctr"/>
            <a:r>
              <a:rPr lang="en-GB" sz="3600" b="1" kern="10" dirty="0">
                <a:ln w="12700">
                  <a:solidFill>
                    <a:schemeClr val="tx1"/>
                  </a:solidFill>
                  <a:round/>
                  <a:headEnd/>
                  <a:tailEnd/>
                </a:ln>
                <a:solidFill>
                  <a:srgbClr val="00B0F0"/>
                </a:solidFill>
                <a:latin typeface="Comic Sans MS" panose="030F0902030302020204" pitchFamily="66" charset="0"/>
              </a:rPr>
              <a:t>The possessive apostrophe</a:t>
            </a:r>
          </a:p>
        </p:txBody>
      </p:sp>
      <p:sp>
        <p:nvSpPr>
          <p:cNvPr id="34" name="Text Box 25">
            <a:extLst>
              <a:ext uri="{FF2B5EF4-FFF2-40B4-BE49-F238E27FC236}">
                <a16:creationId xmlns:a16="http://schemas.microsoft.com/office/drawing/2014/main" id="{A30DB3FE-D04B-3149-BB79-1E457146455D}"/>
              </a:ext>
            </a:extLst>
          </p:cNvPr>
          <p:cNvSpPr txBox="1">
            <a:spLocks noChangeArrowheads="1"/>
          </p:cNvSpPr>
          <p:nvPr/>
        </p:nvSpPr>
        <p:spPr bwMode="auto">
          <a:xfrm>
            <a:off x="1105188" y="3383277"/>
            <a:ext cx="10025355" cy="477054"/>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500" dirty="0">
                <a:solidFill>
                  <a:srgbClr val="3E3F41"/>
                </a:solidFill>
                <a:latin typeface="Comic Sans MS" panose="030F0702030302020204" pitchFamily="66" charset="0"/>
              </a:rPr>
              <a:t>Charlie</a:t>
            </a:r>
            <a:r>
              <a:rPr lang="en-GB" altLang="en-US" sz="2500" dirty="0">
                <a:solidFill>
                  <a:srgbClr val="3E3F41"/>
                </a:solidFill>
                <a:latin typeface="Times New Roman" panose="02020603050405020304" pitchFamily="18" charset="0"/>
                <a:cs typeface="Times New Roman" panose="02020603050405020304" pitchFamily="18" charset="0"/>
              </a:rPr>
              <a:t>’</a:t>
            </a:r>
            <a:r>
              <a:rPr lang="en-GB" altLang="en-US" sz="2500" dirty="0">
                <a:solidFill>
                  <a:srgbClr val="3E3F41"/>
                </a:solidFill>
                <a:latin typeface="Comic Sans MS" panose="030F0702030302020204" pitchFamily="66" charset="0"/>
              </a:rPr>
              <a:t>s dog is called Jasper.</a:t>
            </a:r>
          </a:p>
        </p:txBody>
      </p:sp>
      <p:sp>
        <p:nvSpPr>
          <p:cNvPr id="35" name="AutoShape 6">
            <a:extLst>
              <a:ext uri="{FF2B5EF4-FFF2-40B4-BE49-F238E27FC236}">
                <a16:creationId xmlns:a16="http://schemas.microsoft.com/office/drawing/2014/main" id="{FFD75096-A622-0840-89C1-EB2C8565B21F}"/>
              </a:ext>
            </a:extLst>
          </p:cNvPr>
          <p:cNvSpPr>
            <a:spLocks noChangeArrowheads="1"/>
          </p:cNvSpPr>
          <p:nvPr/>
        </p:nvSpPr>
        <p:spPr bwMode="auto">
          <a:xfrm>
            <a:off x="6807773" y="4178063"/>
            <a:ext cx="4341532" cy="459909"/>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Charlie</a:t>
            </a:r>
          </a:p>
        </p:txBody>
      </p:sp>
      <p:sp>
        <p:nvSpPr>
          <p:cNvPr id="36" name="AutoShape 12">
            <a:extLst>
              <a:ext uri="{FF2B5EF4-FFF2-40B4-BE49-F238E27FC236}">
                <a16:creationId xmlns:a16="http://schemas.microsoft.com/office/drawing/2014/main" id="{30588096-2E29-954D-88E1-8F5F4A1D3B55}"/>
              </a:ext>
            </a:extLst>
          </p:cNvPr>
          <p:cNvSpPr>
            <a:spLocks noChangeArrowheads="1"/>
          </p:cNvSpPr>
          <p:nvPr/>
        </p:nvSpPr>
        <p:spPr bwMode="auto">
          <a:xfrm>
            <a:off x="6807773" y="4858572"/>
            <a:ext cx="4341532" cy="477054"/>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Charlie</a:t>
            </a:r>
            <a:r>
              <a:rPr lang="en-GB" altLang="en-US" sz="3800" b="1" dirty="0">
                <a:solidFill>
                  <a:schemeClr val="bg1"/>
                </a:solidFill>
                <a:latin typeface="Times" pitchFamily="2" charset="0"/>
              </a:rPr>
              <a:t>’</a:t>
            </a:r>
          </a:p>
        </p:txBody>
      </p:sp>
      <p:sp>
        <p:nvSpPr>
          <p:cNvPr id="37" name="AutoShape 9">
            <a:extLst>
              <a:ext uri="{FF2B5EF4-FFF2-40B4-BE49-F238E27FC236}">
                <a16:creationId xmlns:a16="http://schemas.microsoft.com/office/drawing/2014/main" id="{E2100C0C-5022-2543-BB54-520B9B48BEFC}"/>
              </a:ext>
            </a:extLst>
          </p:cNvPr>
          <p:cNvSpPr>
            <a:spLocks noChangeArrowheads="1"/>
          </p:cNvSpPr>
          <p:nvPr/>
        </p:nvSpPr>
        <p:spPr bwMode="auto">
          <a:xfrm>
            <a:off x="6807773" y="5556227"/>
            <a:ext cx="4341532" cy="481934"/>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Charlie</a:t>
            </a:r>
            <a:r>
              <a:rPr lang="en-GB" altLang="en-US" sz="2800" b="1" dirty="0">
                <a:solidFill>
                  <a:schemeClr val="bg1"/>
                </a:solidFill>
                <a:latin typeface="Times" pitchFamily="2" charset="0"/>
              </a:rPr>
              <a:t>’</a:t>
            </a:r>
            <a:r>
              <a:rPr lang="en-GB" altLang="en-US" sz="2600" dirty="0">
                <a:solidFill>
                  <a:srgbClr val="3E3F41"/>
                </a:solidFill>
              </a:rPr>
              <a:t>s</a:t>
            </a:r>
          </a:p>
        </p:txBody>
      </p:sp>
    </p:spTree>
    <p:extLst>
      <p:ext uri="{BB962C8B-B14F-4D97-AF65-F5344CB8AC3E}">
        <p14:creationId xmlns:p14="http://schemas.microsoft.com/office/powerpoint/2010/main" val="41754040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
            <a:extLst>
              <a:ext uri="{FF2B5EF4-FFF2-40B4-BE49-F238E27FC236}">
                <a16:creationId xmlns:a16="http://schemas.microsoft.com/office/drawing/2014/main" id="{B6851B93-A877-304B-A7F8-E129CA95552B}"/>
              </a:ext>
            </a:extLst>
          </p:cNvPr>
          <p:cNvSpPr/>
          <p:nvPr/>
        </p:nvSpPr>
        <p:spPr>
          <a:xfrm>
            <a:off x="0" y="36351"/>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19" name="TextBox 18">
            <a:extLst>
              <a:ext uri="{FF2B5EF4-FFF2-40B4-BE49-F238E27FC236}">
                <a16:creationId xmlns:a16="http://schemas.microsoft.com/office/drawing/2014/main" id="{9F8376C0-516D-464B-B4D9-E6EC6EF5CAA8}"/>
              </a:ext>
            </a:extLst>
          </p:cNvPr>
          <p:cNvSpPr txBox="1"/>
          <p:nvPr/>
        </p:nvSpPr>
        <p:spPr>
          <a:xfrm>
            <a:off x="145295" y="247425"/>
            <a:ext cx="2687357" cy="369332"/>
          </a:xfrm>
          <a:prstGeom prst="rect">
            <a:avLst/>
          </a:prstGeom>
          <a:noFill/>
        </p:spPr>
        <p:txBody>
          <a:bodyPr wrap="square">
            <a:spAutoFit/>
          </a:bodyPr>
          <a:lstStyle/>
          <a:p>
            <a:pPr algn="ctr"/>
            <a:r>
              <a:rPr lang="en-GB" b="1" u="none" strike="noStrike" dirty="0">
                <a:solidFill>
                  <a:schemeClr val="bg1"/>
                </a:solidFill>
                <a:effectLst/>
                <a:latin typeface="Comic Sans MS" panose="030F0902030302020204" pitchFamily="66" charset="0"/>
              </a:rPr>
              <a:t>Get ready to write</a:t>
            </a:r>
            <a:endParaRPr lang="en-GB" altLang="en-US" sz="1800" b="1" dirty="0">
              <a:solidFill>
                <a:schemeClr val="bg1"/>
              </a:solidFill>
              <a:latin typeface="Comic Sans MS" panose="030F0902030302020204" pitchFamily="66" charset="0"/>
            </a:endParaRPr>
          </a:p>
        </p:txBody>
      </p:sp>
      <p:sp>
        <p:nvSpPr>
          <p:cNvPr id="20" name="Subtitle 2">
            <a:extLst>
              <a:ext uri="{FF2B5EF4-FFF2-40B4-BE49-F238E27FC236}">
                <a16:creationId xmlns:a16="http://schemas.microsoft.com/office/drawing/2014/main" id="{2B4E4FFF-2D63-CB4A-B7CC-F8DA76152270}"/>
              </a:ext>
            </a:extLst>
          </p:cNvPr>
          <p:cNvSpPr txBox="1">
            <a:spLocks/>
          </p:cNvSpPr>
          <p:nvPr/>
        </p:nvSpPr>
        <p:spPr>
          <a:xfrm>
            <a:off x="0" y="604950"/>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Understanding how to use apostrophes</a:t>
            </a:r>
          </a:p>
        </p:txBody>
      </p:sp>
      <p:sp>
        <p:nvSpPr>
          <p:cNvPr id="21" name="Text Box 2">
            <a:extLst>
              <a:ext uri="{FF2B5EF4-FFF2-40B4-BE49-F238E27FC236}">
                <a16:creationId xmlns:a16="http://schemas.microsoft.com/office/drawing/2014/main" id="{17A81C81-07ED-594D-986F-16439DD9FC65}"/>
              </a:ext>
            </a:extLst>
          </p:cNvPr>
          <p:cNvSpPr txBox="1">
            <a:spLocks noChangeArrowheads="1"/>
          </p:cNvSpPr>
          <p:nvPr/>
        </p:nvSpPr>
        <p:spPr bwMode="auto">
          <a:xfrm>
            <a:off x="3355254" y="2121477"/>
            <a:ext cx="2519362" cy="3779838"/>
          </a:xfrm>
          <a:prstGeom prst="rect">
            <a:avLst/>
          </a:prstGeom>
          <a:noFill/>
          <a:ln w="28575" algn="in">
            <a:solidFill>
              <a:srgbClr val="0070C0"/>
            </a:solidFill>
            <a:miter lim="800000"/>
            <a:headEnd/>
            <a:tailEnd/>
          </a:ln>
          <a:effectLst/>
        </p:spPr>
        <p:txBody>
          <a:bodyPr lIns="35560" tIns="35560" rIns="35560" bIns="35560" anchor="ctr" anchorCtr="0"/>
          <a:lstStyle/>
          <a:p>
            <a:pPr algn="r">
              <a:lnSpc>
                <a:spcPct val="115000"/>
              </a:lnSpc>
              <a:spcBef>
                <a:spcPct val="10000"/>
              </a:spcBef>
            </a:pPr>
            <a:r>
              <a:rPr lang="en-GB" altLang="en-US" sz="2400" dirty="0">
                <a:solidFill>
                  <a:srgbClr val="3E3F41"/>
                </a:solidFill>
                <a:latin typeface="Comic Sans MS" panose="030F0702030302020204" pitchFamily="66" charset="0"/>
              </a:rPr>
              <a:t>Charlie</a:t>
            </a:r>
          </a:p>
          <a:p>
            <a:pPr algn="r">
              <a:lnSpc>
                <a:spcPct val="115000"/>
              </a:lnSpc>
              <a:spcBef>
                <a:spcPct val="10000"/>
              </a:spcBef>
            </a:pPr>
            <a:r>
              <a:rPr lang="en-GB" altLang="en-US" sz="2400" dirty="0">
                <a:solidFill>
                  <a:srgbClr val="3E3F41"/>
                </a:solidFill>
                <a:latin typeface="Comic Sans MS" panose="030F0702030302020204" pitchFamily="66" charset="0"/>
              </a:rPr>
              <a:t>Jasper</a:t>
            </a:r>
          </a:p>
          <a:p>
            <a:pPr algn="r">
              <a:lnSpc>
                <a:spcPct val="115000"/>
              </a:lnSpc>
              <a:spcBef>
                <a:spcPct val="10000"/>
              </a:spcBef>
            </a:pPr>
            <a:r>
              <a:rPr lang="en-GB" altLang="en-US" sz="2400" dirty="0">
                <a:solidFill>
                  <a:srgbClr val="3E3F41"/>
                </a:solidFill>
                <a:latin typeface="Comic Sans MS" panose="030F0702030302020204" pitchFamily="66" charset="0"/>
              </a:rPr>
              <a:t>Parrot</a:t>
            </a:r>
          </a:p>
          <a:p>
            <a:pPr algn="r">
              <a:lnSpc>
                <a:spcPct val="115000"/>
              </a:lnSpc>
              <a:spcBef>
                <a:spcPct val="10000"/>
              </a:spcBef>
            </a:pPr>
            <a:r>
              <a:rPr lang="en-GB" altLang="en-US" sz="2400" dirty="0">
                <a:solidFill>
                  <a:srgbClr val="3E3F41"/>
                </a:solidFill>
                <a:latin typeface="Comic Sans MS" panose="030F0702030302020204" pitchFamily="66" charset="0"/>
              </a:rPr>
              <a:t>the moon</a:t>
            </a:r>
          </a:p>
          <a:p>
            <a:pPr algn="r">
              <a:lnSpc>
                <a:spcPct val="115000"/>
              </a:lnSpc>
              <a:spcBef>
                <a:spcPct val="10000"/>
              </a:spcBef>
            </a:pPr>
            <a:r>
              <a:rPr lang="en-GB" altLang="en-US" sz="2400" dirty="0">
                <a:solidFill>
                  <a:srgbClr val="3E3F41"/>
                </a:solidFill>
                <a:latin typeface="Comic Sans MS" panose="030F0702030302020204" pitchFamily="66" charset="0"/>
              </a:rPr>
              <a:t>the spacecraft</a:t>
            </a:r>
          </a:p>
          <a:p>
            <a:pPr algn="r">
              <a:lnSpc>
                <a:spcPct val="115000"/>
              </a:lnSpc>
              <a:spcBef>
                <a:spcPct val="10000"/>
              </a:spcBef>
            </a:pPr>
            <a:r>
              <a:rPr lang="en-GB" altLang="en-US" sz="2400" dirty="0">
                <a:solidFill>
                  <a:srgbClr val="3E3F41"/>
                </a:solidFill>
                <a:latin typeface="Comic Sans MS" panose="030F0702030302020204" pitchFamily="66" charset="0"/>
              </a:rPr>
              <a:t>the food</a:t>
            </a:r>
          </a:p>
          <a:p>
            <a:pPr algn="r">
              <a:lnSpc>
                <a:spcPct val="115000"/>
              </a:lnSpc>
              <a:spcBef>
                <a:spcPct val="10000"/>
              </a:spcBef>
            </a:pPr>
            <a:r>
              <a:rPr lang="en-GB" altLang="en-US" sz="2400" dirty="0">
                <a:solidFill>
                  <a:srgbClr val="3E3F41"/>
                </a:solidFill>
                <a:latin typeface="Comic Sans MS" panose="030F0702030302020204" pitchFamily="66" charset="0"/>
              </a:rPr>
              <a:t>Isabella</a:t>
            </a:r>
          </a:p>
          <a:p>
            <a:pPr algn="r">
              <a:lnSpc>
                <a:spcPct val="115000"/>
              </a:lnSpc>
              <a:spcBef>
                <a:spcPct val="10000"/>
              </a:spcBef>
            </a:pPr>
            <a:r>
              <a:rPr lang="en-GB" altLang="en-US" sz="2400" dirty="0">
                <a:solidFill>
                  <a:srgbClr val="3E3F41"/>
                </a:solidFill>
                <a:latin typeface="Comic Sans MS" panose="030F0702030302020204" pitchFamily="66" charset="0"/>
              </a:rPr>
              <a:t>Neil</a:t>
            </a:r>
          </a:p>
        </p:txBody>
      </p:sp>
      <p:sp>
        <p:nvSpPr>
          <p:cNvPr id="24" name="Text Box 3">
            <a:extLst>
              <a:ext uri="{FF2B5EF4-FFF2-40B4-BE49-F238E27FC236}">
                <a16:creationId xmlns:a16="http://schemas.microsoft.com/office/drawing/2014/main" id="{B618A441-A180-5B4A-BA07-5C5C988A12DD}"/>
              </a:ext>
            </a:extLst>
          </p:cNvPr>
          <p:cNvSpPr txBox="1">
            <a:spLocks noChangeArrowheads="1"/>
          </p:cNvSpPr>
          <p:nvPr/>
        </p:nvSpPr>
        <p:spPr bwMode="auto">
          <a:xfrm>
            <a:off x="6073054" y="2121477"/>
            <a:ext cx="2519362" cy="3792538"/>
          </a:xfrm>
          <a:prstGeom prst="rect">
            <a:avLst/>
          </a:prstGeom>
          <a:noFill/>
          <a:ln w="28575" algn="in">
            <a:solidFill>
              <a:srgbClr val="0070C0"/>
            </a:solidFill>
            <a:miter lim="800000"/>
            <a:headEnd/>
            <a:tailEnd/>
          </a:ln>
          <a:effectLst/>
        </p:spPr>
        <p:txBody>
          <a:bodyPr lIns="35560" tIns="35560" rIns="35560" bIns="35560" anchor="ctr" anchorCtr="0"/>
          <a:lstStyle/>
          <a:p>
            <a:pPr>
              <a:lnSpc>
                <a:spcPct val="115000"/>
              </a:lnSpc>
              <a:spcBef>
                <a:spcPct val="10000"/>
              </a:spcBef>
            </a:pPr>
            <a:r>
              <a:rPr lang="en-GB" altLang="en-US" sz="2400" dirty="0">
                <a:solidFill>
                  <a:srgbClr val="3E3F41"/>
                </a:solidFill>
                <a:latin typeface="Comic Sans MS" panose="030F0702030302020204" pitchFamily="66" charset="0"/>
              </a:rPr>
              <a:t>surface </a:t>
            </a:r>
          </a:p>
          <a:p>
            <a:pPr>
              <a:lnSpc>
                <a:spcPct val="115000"/>
              </a:lnSpc>
              <a:spcBef>
                <a:spcPct val="10000"/>
              </a:spcBef>
            </a:pPr>
            <a:r>
              <a:rPr lang="en-GB" altLang="en-US" sz="2400" dirty="0">
                <a:solidFill>
                  <a:srgbClr val="3E3F41"/>
                </a:solidFill>
                <a:latin typeface="Comic Sans MS" panose="030F0702030302020204" pitchFamily="66" charset="0"/>
              </a:rPr>
              <a:t>packaging</a:t>
            </a:r>
          </a:p>
          <a:p>
            <a:pPr>
              <a:lnSpc>
                <a:spcPct val="115000"/>
              </a:lnSpc>
              <a:spcBef>
                <a:spcPct val="10000"/>
              </a:spcBef>
            </a:pPr>
            <a:r>
              <a:rPr lang="en-GB" altLang="en-US" sz="2400" dirty="0">
                <a:solidFill>
                  <a:srgbClr val="3E3F41"/>
                </a:solidFill>
                <a:latin typeface="Comic Sans MS" panose="030F0702030302020204" pitchFamily="66" charset="0"/>
              </a:rPr>
              <a:t>letters</a:t>
            </a:r>
          </a:p>
          <a:p>
            <a:pPr>
              <a:lnSpc>
                <a:spcPct val="115000"/>
              </a:lnSpc>
              <a:spcBef>
                <a:spcPct val="10000"/>
              </a:spcBef>
            </a:pPr>
            <a:r>
              <a:rPr lang="en-GB" altLang="en-US" sz="2400" dirty="0">
                <a:solidFill>
                  <a:srgbClr val="3E3F41"/>
                </a:solidFill>
                <a:latin typeface="Comic Sans MS" panose="030F0702030302020204" pitchFamily="66" charset="0"/>
              </a:rPr>
              <a:t>dog</a:t>
            </a:r>
          </a:p>
          <a:p>
            <a:pPr>
              <a:lnSpc>
                <a:spcPct val="115000"/>
              </a:lnSpc>
              <a:spcBef>
                <a:spcPct val="10000"/>
              </a:spcBef>
            </a:pPr>
            <a:r>
              <a:rPr lang="en-GB" altLang="en-US" sz="2400" dirty="0">
                <a:solidFill>
                  <a:srgbClr val="3E3F41"/>
                </a:solidFill>
                <a:latin typeface="Comic Sans MS" panose="030F0702030302020204" pitchFamily="66" charset="0"/>
              </a:rPr>
              <a:t>buggy</a:t>
            </a:r>
          </a:p>
          <a:p>
            <a:pPr>
              <a:lnSpc>
                <a:spcPct val="115000"/>
              </a:lnSpc>
              <a:spcBef>
                <a:spcPct val="10000"/>
              </a:spcBef>
            </a:pPr>
            <a:r>
              <a:rPr lang="en-GB" altLang="en-US" sz="2400" dirty="0">
                <a:solidFill>
                  <a:srgbClr val="3E3F41"/>
                </a:solidFill>
                <a:latin typeface="Comic Sans MS" panose="030F0702030302020204" pitchFamily="66" charset="0"/>
              </a:rPr>
              <a:t>footprints</a:t>
            </a:r>
          </a:p>
          <a:p>
            <a:pPr>
              <a:lnSpc>
                <a:spcPct val="115000"/>
              </a:lnSpc>
              <a:spcBef>
                <a:spcPct val="10000"/>
              </a:spcBef>
            </a:pPr>
            <a:r>
              <a:rPr lang="en-GB" altLang="en-US" sz="2400" dirty="0">
                <a:solidFill>
                  <a:srgbClr val="3E3F41"/>
                </a:solidFill>
                <a:latin typeface="Comic Sans MS" panose="030F0702030302020204" pitchFamily="66" charset="0"/>
              </a:rPr>
              <a:t>landing</a:t>
            </a:r>
          </a:p>
          <a:p>
            <a:pPr>
              <a:lnSpc>
                <a:spcPct val="115000"/>
              </a:lnSpc>
              <a:spcBef>
                <a:spcPct val="10000"/>
              </a:spcBef>
            </a:pPr>
            <a:r>
              <a:rPr lang="en-GB" altLang="en-US" sz="2400" dirty="0">
                <a:solidFill>
                  <a:srgbClr val="3E3F41"/>
                </a:solidFill>
                <a:latin typeface="Comic Sans MS" panose="030F0702030302020204" pitchFamily="66" charset="0"/>
              </a:rPr>
              <a:t>cage</a:t>
            </a:r>
          </a:p>
        </p:txBody>
      </p:sp>
      <p:sp>
        <p:nvSpPr>
          <p:cNvPr id="25" name="Text Box 4">
            <a:extLst>
              <a:ext uri="{FF2B5EF4-FFF2-40B4-BE49-F238E27FC236}">
                <a16:creationId xmlns:a16="http://schemas.microsoft.com/office/drawing/2014/main" id="{5674EE02-6C2F-634C-9CC1-2E7AF2DCDD6C}"/>
              </a:ext>
            </a:extLst>
          </p:cNvPr>
          <p:cNvSpPr txBox="1">
            <a:spLocks noChangeArrowheads="1"/>
          </p:cNvSpPr>
          <p:nvPr/>
        </p:nvSpPr>
        <p:spPr bwMode="auto">
          <a:xfrm>
            <a:off x="405245" y="1308852"/>
            <a:ext cx="113468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400" dirty="0">
                <a:solidFill>
                  <a:srgbClr val="3E3F41"/>
                </a:solidFill>
                <a:latin typeface="Comic Sans MS" panose="030F0702030302020204" pitchFamily="66" charset="0"/>
              </a:rPr>
              <a:t>Make your own phrases by matching up the pairs in the boxes below. </a:t>
            </a:r>
          </a:p>
        </p:txBody>
      </p:sp>
    </p:spTree>
    <p:extLst>
      <p:ext uri="{BB962C8B-B14F-4D97-AF65-F5344CB8AC3E}">
        <p14:creationId xmlns:p14="http://schemas.microsoft.com/office/powerpoint/2010/main" val="12180323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AutoShape 6">
            <a:extLst>
              <a:ext uri="{FF2B5EF4-FFF2-40B4-BE49-F238E27FC236}">
                <a16:creationId xmlns:a16="http://schemas.microsoft.com/office/drawing/2014/main" id="{27F83587-44A5-BF45-94C6-25EA40D5CD00}"/>
              </a:ext>
            </a:extLst>
          </p:cNvPr>
          <p:cNvSpPr>
            <a:spLocks noChangeArrowheads="1"/>
          </p:cNvSpPr>
          <p:nvPr/>
        </p:nvSpPr>
        <p:spPr bwMode="auto">
          <a:xfrm>
            <a:off x="1029273" y="1157180"/>
            <a:ext cx="4341532" cy="459909"/>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Find the owner</a:t>
            </a:r>
          </a:p>
        </p:txBody>
      </p:sp>
      <p:sp>
        <p:nvSpPr>
          <p:cNvPr id="47" name="AutoShape 23">
            <a:extLst>
              <a:ext uri="{FF2B5EF4-FFF2-40B4-BE49-F238E27FC236}">
                <a16:creationId xmlns:a16="http://schemas.microsoft.com/office/drawing/2014/main" id="{714B53A1-8306-1D4C-894E-2ED4A84C3724}"/>
              </a:ext>
            </a:extLst>
          </p:cNvPr>
          <p:cNvSpPr>
            <a:spLocks noChangeArrowheads="1"/>
          </p:cNvSpPr>
          <p:nvPr/>
        </p:nvSpPr>
        <p:spPr bwMode="auto">
          <a:xfrm>
            <a:off x="5624415" y="1318152"/>
            <a:ext cx="851076" cy="175991"/>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48" name="AutoShape 12">
            <a:extLst>
              <a:ext uri="{FF2B5EF4-FFF2-40B4-BE49-F238E27FC236}">
                <a16:creationId xmlns:a16="http://schemas.microsoft.com/office/drawing/2014/main" id="{CD40FB66-82F7-144C-8D93-C8F85DF03644}"/>
              </a:ext>
            </a:extLst>
          </p:cNvPr>
          <p:cNvSpPr>
            <a:spLocks noChangeArrowheads="1"/>
          </p:cNvSpPr>
          <p:nvPr/>
        </p:nvSpPr>
        <p:spPr bwMode="auto">
          <a:xfrm>
            <a:off x="1029273" y="1837689"/>
            <a:ext cx="4341532" cy="477054"/>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Add the apostrophe</a:t>
            </a:r>
          </a:p>
        </p:txBody>
      </p:sp>
      <p:sp>
        <p:nvSpPr>
          <p:cNvPr id="49" name="AutoShape 24">
            <a:extLst>
              <a:ext uri="{FF2B5EF4-FFF2-40B4-BE49-F238E27FC236}">
                <a16:creationId xmlns:a16="http://schemas.microsoft.com/office/drawing/2014/main" id="{D64FFDC9-B831-5C46-B7BA-93CF02D7C8FD}"/>
              </a:ext>
            </a:extLst>
          </p:cNvPr>
          <p:cNvSpPr>
            <a:spLocks noChangeArrowheads="1"/>
          </p:cNvSpPr>
          <p:nvPr/>
        </p:nvSpPr>
        <p:spPr bwMode="auto">
          <a:xfrm>
            <a:off x="5648601" y="2635970"/>
            <a:ext cx="862970" cy="240811"/>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50" name="AutoShape 9">
            <a:extLst>
              <a:ext uri="{FF2B5EF4-FFF2-40B4-BE49-F238E27FC236}">
                <a16:creationId xmlns:a16="http://schemas.microsoft.com/office/drawing/2014/main" id="{DBFD9FC7-905C-E446-8783-A2B807FB3F61}"/>
              </a:ext>
            </a:extLst>
          </p:cNvPr>
          <p:cNvSpPr>
            <a:spLocks noChangeArrowheads="1"/>
          </p:cNvSpPr>
          <p:nvPr/>
        </p:nvSpPr>
        <p:spPr bwMode="auto">
          <a:xfrm>
            <a:off x="1029273" y="2535344"/>
            <a:ext cx="4341532" cy="481934"/>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Add </a:t>
            </a:r>
            <a:r>
              <a:rPr lang="en-GB" altLang="en-US" sz="2600" i="1" dirty="0">
                <a:solidFill>
                  <a:srgbClr val="0070C0"/>
                </a:solidFill>
              </a:rPr>
              <a:t>s</a:t>
            </a:r>
            <a:r>
              <a:rPr lang="en-GB" altLang="en-US" sz="2600" dirty="0">
                <a:solidFill>
                  <a:srgbClr val="0070C0"/>
                </a:solidFill>
              </a:rPr>
              <a:t> if there isn</a:t>
            </a:r>
            <a:r>
              <a:rPr lang="en-GB" altLang="en-US" sz="2600" dirty="0">
                <a:solidFill>
                  <a:srgbClr val="0070C0"/>
                </a:solidFill>
                <a:latin typeface="Times New Roman" panose="02020603050405020304" pitchFamily="18" charset="0"/>
                <a:cs typeface="Times New Roman" panose="02020603050405020304" pitchFamily="18" charset="0"/>
              </a:rPr>
              <a:t>’</a:t>
            </a:r>
            <a:r>
              <a:rPr lang="en-GB" altLang="en-US" sz="2600" dirty="0">
                <a:solidFill>
                  <a:srgbClr val="0070C0"/>
                </a:solidFill>
              </a:rPr>
              <a:t>t one</a:t>
            </a:r>
          </a:p>
        </p:txBody>
      </p:sp>
      <p:sp>
        <p:nvSpPr>
          <p:cNvPr id="51" name="AutoShape 25">
            <a:extLst>
              <a:ext uri="{FF2B5EF4-FFF2-40B4-BE49-F238E27FC236}">
                <a16:creationId xmlns:a16="http://schemas.microsoft.com/office/drawing/2014/main" id="{9AA6A210-06BB-8C4E-8C6F-941373027925}"/>
              </a:ext>
            </a:extLst>
          </p:cNvPr>
          <p:cNvSpPr>
            <a:spLocks noChangeArrowheads="1"/>
          </p:cNvSpPr>
          <p:nvPr/>
        </p:nvSpPr>
        <p:spPr bwMode="auto">
          <a:xfrm>
            <a:off x="5624415" y="1972847"/>
            <a:ext cx="851076" cy="184419"/>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52" name="AutoShape 6">
            <a:extLst>
              <a:ext uri="{FF2B5EF4-FFF2-40B4-BE49-F238E27FC236}">
                <a16:creationId xmlns:a16="http://schemas.microsoft.com/office/drawing/2014/main" id="{1E70DE61-F39E-E147-A3A1-A8AE10E93125}"/>
              </a:ext>
            </a:extLst>
          </p:cNvPr>
          <p:cNvSpPr>
            <a:spLocks noChangeArrowheads="1"/>
          </p:cNvSpPr>
          <p:nvPr/>
        </p:nvSpPr>
        <p:spPr bwMode="auto">
          <a:xfrm>
            <a:off x="6785837" y="1157180"/>
            <a:ext cx="4341532" cy="459909"/>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The moon</a:t>
            </a:r>
          </a:p>
        </p:txBody>
      </p:sp>
      <p:sp>
        <p:nvSpPr>
          <p:cNvPr id="53" name="AutoShape 12">
            <a:extLst>
              <a:ext uri="{FF2B5EF4-FFF2-40B4-BE49-F238E27FC236}">
                <a16:creationId xmlns:a16="http://schemas.microsoft.com/office/drawing/2014/main" id="{94B5DB13-6B94-D64F-B677-069840FD98FF}"/>
              </a:ext>
            </a:extLst>
          </p:cNvPr>
          <p:cNvSpPr>
            <a:spLocks noChangeArrowheads="1"/>
          </p:cNvSpPr>
          <p:nvPr/>
        </p:nvSpPr>
        <p:spPr bwMode="auto">
          <a:xfrm>
            <a:off x="6785837" y="1837689"/>
            <a:ext cx="4341532" cy="477054"/>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The moon</a:t>
            </a:r>
            <a:r>
              <a:rPr lang="en-GB" altLang="en-US" sz="3800" b="1" dirty="0">
                <a:solidFill>
                  <a:schemeClr val="bg1"/>
                </a:solidFill>
                <a:latin typeface="Times" pitchFamily="2" charset="0"/>
              </a:rPr>
              <a:t>’</a:t>
            </a:r>
          </a:p>
        </p:txBody>
      </p:sp>
      <p:sp>
        <p:nvSpPr>
          <p:cNvPr id="54" name="AutoShape 9">
            <a:extLst>
              <a:ext uri="{FF2B5EF4-FFF2-40B4-BE49-F238E27FC236}">
                <a16:creationId xmlns:a16="http://schemas.microsoft.com/office/drawing/2014/main" id="{FE63C6B7-7712-1041-8DD4-3F46D4E81AA1}"/>
              </a:ext>
            </a:extLst>
          </p:cNvPr>
          <p:cNvSpPr>
            <a:spLocks noChangeArrowheads="1"/>
          </p:cNvSpPr>
          <p:nvPr/>
        </p:nvSpPr>
        <p:spPr bwMode="auto">
          <a:xfrm>
            <a:off x="6785837" y="2535344"/>
            <a:ext cx="4341532" cy="481934"/>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The moon</a:t>
            </a:r>
            <a:r>
              <a:rPr lang="en-GB" altLang="en-US" sz="2800" b="1" dirty="0">
                <a:solidFill>
                  <a:schemeClr val="bg1"/>
                </a:solidFill>
                <a:latin typeface="Times" pitchFamily="2" charset="0"/>
              </a:rPr>
              <a:t>’</a:t>
            </a:r>
            <a:r>
              <a:rPr lang="en-GB" altLang="en-US" sz="2600" dirty="0">
                <a:solidFill>
                  <a:srgbClr val="3E3F41"/>
                </a:solidFill>
              </a:rPr>
              <a:t>s</a:t>
            </a:r>
          </a:p>
        </p:txBody>
      </p:sp>
      <p:sp>
        <p:nvSpPr>
          <p:cNvPr id="55" name="AutoShape 6">
            <a:extLst>
              <a:ext uri="{FF2B5EF4-FFF2-40B4-BE49-F238E27FC236}">
                <a16:creationId xmlns:a16="http://schemas.microsoft.com/office/drawing/2014/main" id="{B1A537B4-E417-5A4F-A732-3F1EA16D31B7}"/>
              </a:ext>
            </a:extLst>
          </p:cNvPr>
          <p:cNvSpPr>
            <a:spLocks noChangeArrowheads="1"/>
          </p:cNvSpPr>
          <p:nvPr/>
        </p:nvSpPr>
        <p:spPr bwMode="auto">
          <a:xfrm>
            <a:off x="1029273" y="3798780"/>
            <a:ext cx="4341532" cy="459909"/>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Find the owner</a:t>
            </a:r>
          </a:p>
        </p:txBody>
      </p:sp>
      <p:sp>
        <p:nvSpPr>
          <p:cNvPr id="56" name="AutoShape 23">
            <a:extLst>
              <a:ext uri="{FF2B5EF4-FFF2-40B4-BE49-F238E27FC236}">
                <a16:creationId xmlns:a16="http://schemas.microsoft.com/office/drawing/2014/main" id="{B9322C4A-FE8F-4442-BC1B-B39C726BE5A0}"/>
              </a:ext>
            </a:extLst>
          </p:cNvPr>
          <p:cNvSpPr>
            <a:spLocks noChangeArrowheads="1"/>
          </p:cNvSpPr>
          <p:nvPr/>
        </p:nvSpPr>
        <p:spPr bwMode="auto">
          <a:xfrm>
            <a:off x="5624415" y="3959752"/>
            <a:ext cx="851076" cy="175991"/>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57" name="AutoShape 12">
            <a:extLst>
              <a:ext uri="{FF2B5EF4-FFF2-40B4-BE49-F238E27FC236}">
                <a16:creationId xmlns:a16="http://schemas.microsoft.com/office/drawing/2014/main" id="{7087C8C0-B362-5845-9A00-4E05E70EF18E}"/>
              </a:ext>
            </a:extLst>
          </p:cNvPr>
          <p:cNvSpPr>
            <a:spLocks noChangeArrowheads="1"/>
          </p:cNvSpPr>
          <p:nvPr/>
        </p:nvSpPr>
        <p:spPr bwMode="auto">
          <a:xfrm>
            <a:off x="1029273" y="4479289"/>
            <a:ext cx="4341532" cy="477054"/>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Add the apostrophe</a:t>
            </a:r>
          </a:p>
        </p:txBody>
      </p:sp>
      <p:sp>
        <p:nvSpPr>
          <p:cNvPr id="58" name="AutoShape 24">
            <a:extLst>
              <a:ext uri="{FF2B5EF4-FFF2-40B4-BE49-F238E27FC236}">
                <a16:creationId xmlns:a16="http://schemas.microsoft.com/office/drawing/2014/main" id="{7FC4E46E-5E30-2941-98C8-406FF690F740}"/>
              </a:ext>
            </a:extLst>
          </p:cNvPr>
          <p:cNvSpPr>
            <a:spLocks noChangeArrowheads="1"/>
          </p:cNvSpPr>
          <p:nvPr/>
        </p:nvSpPr>
        <p:spPr bwMode="auto">
          <a:xfrm>
            <a:off x="5648601" y="5277570"/>
            <a:ext cx="862970" cy="240811"/>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59" name="AutoShape 9">
            <a:extLst>
              <a:ext uri="{FF2B5EF4-FFF2-40B4-BE49-F238E27FC236}">
                <a16:creationId xmlns:a16="http://schemas.microsoft.com/office/drawing/2014/main" id="{D8089D3A-60D8-B945-AA76-FFCB4A0BA734}"/>
              </a:ext>
            </a:extLst>
          </p:cNvPr>
          <p:cNvSpPr>
            <a:spLocks noChangeArrowheads="1"/>
          </p:cNvSpPr>
          <p:nvPr/>
        </p:nvSpPr>
        <p:spPr bwMode="auto">
          <a:xfrm>
            <a:off x="1029273" y="5176944"/>
            <a:ext cx="4341532" cy="481934"/>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0070C0"/>
                </a:solidFill>
              </a:rPr>
              <a:t>Add </a:t>
            </a:r>
            <a:r>
              <a:rPr lang="en-GB" altLang="en-US" sz="2600" i="1" dirty="0">
                <a:solidFill>
                  <a:srgbClr val="0070C0"/>
                </a:solidFill>
              </a:rPr>
              <a:t>s</a:t>
            </a:r>
            <a:r>
              <a:rPr lang="en-GB" altLang="en-US" sz="2600" dirty="0">
                <a:solidFill>
                  <a:srgbClr val="0070C0"/>
                </a:solidFill>
              </a:rPr>
              <a:t> if there isn</a:t>
            </a:r>
            <a:r>
              <a:rPr lang="en-GB" altLang="en-US" sz="2600" dirty="0">
                <a:solidFill>
                  <a:srgbClr val="0070C0"/>
                </a:solidFill>
                <a:latin typeface="Times New Roman" panose="02020603050405020304" pitchFamily="18" charset="0"/>
                <a:cs typeface="Times New Roman" panose="02020603050405020304" pitchFamily="18" charset="0"/>
              </a:rPr>
              <a:t>’</a:t>
            </a:r>
            <a:r>
              <a:rPr lang="en-GB" altLang="en-US" sz="2600" dirty="0">
                <a:solidFill>
                  <a:srgbClr val="0070C0"/>
                </a:solidFill>
              </a:rPr>
              <a:t>t one</a:t>
            </a:r>
          </a:p>
        </p:txBody>
      </p:sp>
      <p:sp>
        <p:nvSpPr>
          <p:cNvPr id="60" name="AutoShape 25">
            <a:extLst>
              <a:ext uri="{FF2B5EF4-FFF2-40B4-BE49-F238E27FC236}">
                <a16:creationId xmlns:a16="http://schemas.microsoft.com/office/drawing/2014/main" id="{6C871BB5-6333-A547-8C16-AD0A06884CB3}"/>
              </a:ext>
            </a:extLst>
          </p:cNvPr>
          <p:cNvSpPr>
            <a:spLocks noChangeArrowheads="1"/>
          </p:cNvSpPr>
          <p:nvPr/>
        </p:nvSpPr>
        <p:spPr bwMode="auto">
          <a:xfrm>
            <a:off x="5624415" y="4614447"/>
            <a:ext cx="851076" cy="184419"/>
          </a:xfrm>
          <a:prstGeom prst="rightArrow">
            <a:avLst>
              <a:gd name="adj1" fmla="val 50000"/>
              <a:gd name="adj2" fmla="val 72514"/>
            </a:avLst>
          </a:prstGeom>
          <a:solidFill>
            <a:srgbClr val="0070C0"/>
          </a:solidFill>
          <a:ln w="9525">
            <a:noFill/>
            <a:miter lim="800000"/>
            <a:headEnd/>
            <a:tailEnd/>
          </a:ln>
          <a:effectLst/>
        </p:spPr>
        <p:txBody>
          <a:bodyPr wrap="none" anchor="ctr"/>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endParaRPr lang="en-US" altLang="en-US">
              <a:latin typeface="Arial" panose="020B0604020202020204" pitchFamily="34" charset="0"/>
            </a:endParaRPr>
          </a:p>
        </p:txBody>
      </p:sp>
      <p:sp>
        <p:nvSpPr>
          <p:cNvPr id="61" name="AutoShape 6">
            <a:extLst>
              <a:ext uri="{FF2B5EF4-FFF2-40B4-BE49-F238E27FC236}">
                <a16:creationId xmlns:a16="http://schemas.microsoft.com/office/drawing/2014/main" id="{AA8A21D4-BB40-A14A-A0B1-78C1DD2E13B2}"/>
              </a:ext>
            </a:extLst>
          </p:cNvPr>
          <p:cNvSpPr>
            <a:spLocks noChangeArrowheads="1"/>
          </p:cNvSpPr>
          <p:nvPr/>
        </p:nvSpPr>
        <p:spPr bwMode="auto">
          <a:xfrm>
            <a:off x="6785837" y="3798780"/>
            <a:ext cx="4341532" cy="459909"/>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Charlie</a:t>
            </a:r>
          </a:p>
        </p:txBody>
      </p:sp>
      <p:sp>
        <p:nvSpPr>
          <p:cNvPr id="62" name="AutoShape 12">
            <a:extLst>
              <a:ext uri="{FF2B5EF4-FFF2-40B4-BE49-F238E27FC236}">
                <a16:creationId xmlns:a16="http://schemas.microsoft.com/office/drawing/2014/main" id="{90DB99BD-9570-1C4C-859E-B19809F5BFEF}"/>
              </a:ext>
            </a:extLst>
          </p:cNvPr>
          <p:cNvSpPr>
            <a:spLocks noChangeArrowheads="1"/>
          </p:cNvSpPr>
          <p:nvPr/>
        </p:nvSpPr>
        <p:spPr bwMode="auto">
          <a:xfrm>
            <a:off x="6785837" y="4479289"/>
            <a:ext cx="4341532" cy="477054"/>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Charlie</a:t>
            </a:r>
            <a:r>
              <a:rPr lang="en-GB" altLang="en-US" sz="3800" b="1" dirty="0">
                <a:solidFill>
                  <a:schemeClr val="bg1"/>
                </a:solidFill>
                <a:latin typeface="Times" pitchFamily="2" charset="0"/>
              </a:rPr>
              <a:t>’</a:t>
            </a:r>
          </a:p>
        </p:txBody>
      </p:sp>
      <p:sp>
        <p:nvSpPr>
          <p:cNvPr id="63" name="AutoShape 9">
            <a:extLst>
              <a:ext uri="{FF2B5EF4-FFF2-40B4-BE49-F238E27FC236}">
                <a16:creationId xmlns:a16="http://schemas.microsoft.com/office/drawing/2014/main" id="{0BF84AD8-6304-A842-B7DD-4486F94247A2}"/>
              </a:ext>
            </a:extLst>
          </p:cNvPr>
          <p:cNvSpPr>
            <a:spLocks noChangeArrowheads="1"/>
          </p:cNvSpPr>
          <p:nvPr/>
        </p:nvSpPr>
        <p:spPr bwMode="auto">
          <a:xfrm>
            <a:off x="6785837" y="5176944"/>
            <a:ext cx="4341532" cy="481934"/>
          </a:xfrm>
          <a:prstGeom prst="roundRect">
            <a:avLst>
              <a:gd name="adj" fmla="val 16667"/>
            </a:avLst>
          </a:prstGeom>
          <a:solidFill>
            <a:srgbClr val="00B0F0">
              <a:alpha val="75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600" dirty="0">
                <a:solidFill>
                  <a:srgbClr val="3E3F41"/>
                </a:solidFill>
              </a:rPr>
              <a:t>Charlie</a:t>
            </a:r>
            <a:r>
              <a:rPr lang="en-GB" altLang="en-US" sz="2800" b="1" dirty="0">
                <a:solidFill>
                  <a:schemeClr val="bg1"/>
                </a:solidFill>
                <a:latin typeface="Times" pitchFamily="2" charset="0"/>
              </a:rPr>
              <a:t>’</a:t>
            </a:r>
            <a:r>
              <a:rPr lang="en-GB" altLang="en-US" sz="2600" dirty="0">
                <a:solidFill>
                  <a:srgbClr val="3E3F41"/>
                </a:solidFill>
              </a:rPr>
              <a:t>s</a:t>
            </a:r>
          </a:p>
        </p:txBody>
      </p:sp>
    </p:spTree>
    <p:extLst>
      <p:ext uri="{BB962C8B-B14F-4D97-AF65-F5344CB8AC3E}">
        <p14:creationId xmlns:p14="http://schemas.microsoft.com/office/powerpoint/2010/main" val="13873712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2">
            <a:extLst>
              <a:ext uri="{FF2B5EF4-FFF2-40B4-BE49-F238E27FC236}">
                <a16:creationId xmlns:a16="http://schemas.microsoft.com/office/drawing/2014/main" id="{17A81C81-07ED-594D-986F-16439DD9FC65}"/>
              </a:ext>
            </a:extLst>
          </p:cNvPr>
          <p:cNvSpPr txBox="1">
            <a:spLocks noChangeArrowheads="1"/>
          </p:cNvSpPr>
          <p:nvPr/>
        </p:nvSpPr>
        <p:spPr bwMode="auto">
          <a:xfrm>
            <a:off x="3678238" y="1564481"/>
            <a:ext cx="2519362" cy="3779838"/>
          </a:xfrm>
          <a:prstGeom prst="rect">
            <a:avLst/>
          </a:prstGeom>
          <a:noFill/>
          <a:ln w="28575" algn="in">
            <a:solidFill>
              <a:srgbClr val="0070C0"/>
            </a:solidFill>
            <a:miter lim="800000"/>
            <a:headEnd/>
            <a:tailEnd/>
          </a:ln>
          <a:effectLst/>
        </p:spPr>
        <p:txBody>
          <a:bodyPr lIns="35560" tIns="35560" rIns="35560" bIns="35560" anchor="ctr" anchorCtr="0"/>
          <a:lstStyle/>
          <a:p>
            <a:pPr algn="r">
              <a:lnSpc>
                <a:spcPct val="115000"/>
              </a:lnSpc>
              <a:spcBef>
                <a:spcPct val="10000"/>
              </a:spcBef>
            </a:pPr>
            <a:r>
              <a:rPr lang="en-GB" altLang="en-US" sz="2400" dirty="0">
                <a:solidFill>
                  <a:srgbClr val="3E3F41"/>
                </a:solidFill>
                <a:latin typeface="Comic Sans MS" panose="030F0702030302020204" pitchFamily="66" charset="0"/>
              </a:rPr>
              <a:t>Charlie</a:t>
            </a:r>
            <a:r>
              <a:rPr lang="en-GB" altLang="en-US" sz="24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702030302020204" pitchFamily="66" charset="0"/>
              </a:rPr>
              <a:t>s</a:t>
            </a:r>
          </a:p>
          <a:p>
            <a:pPr algn="r">
              <a:lnSpc>
                <a:spcPct val="115000"/>
              </a:lnSpc>
              <a:spcBef>
                <a:spcPct val="10000"/>
              </a:spcBef>
            </a:pPr>
            <a:r>
              <a:rPr lang="en-GB" altLang="en-US" sz="2400" dirty="0">
                <a:solidFill>
                  <a:srgbClr val="3E3F41"/>
                </a:solidFill>
                <a:latin typeface="Comic Sans MS" panose="030F0702030302020204" pitchFamily="66" charset="0"/>
              </a:rPr>
              <a:t>Jasper</a:t>
            </a:r>
            <a:r>
              <a:rPr lang="en-GB" altLang="en-US" sz="24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702030302020204" pitchFamily="66" charset="0"/>
              </a:rPr>
              <a:t>s</a:t>
            </a:r>
          </a:p>
          <a:p>
            <a:pPr algn="r">
              <a:lnSpc>
                <a:spcPct val="115000"/>
              </a:lnSpc>
              <a:spcBef>
                <a:spcPct val="10000"/>
              </a:spcBef>
            </a:pPr>
            <a:r>
              <a:rPr lang="en-GB" altLang="en-US" sz="2400" dirty="0">
                <a:solidFill>
                  <a:srgbClr val="3E3F41"/>
                </a:solidFill>
                <a:latin typeface="Comic Sans MS" panose="030F0702030302020204" pitchFamily="66" charset="0"/>
              </a:rPr>
              <a:t>Parrot</a:t>
            </a:r>
            <a:r>
              <a:rPr lang="en-GB" altLang="en-US" sz="24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702030302020204" pitchFamily="66" charset="0"/>
              </a:rPr>
              <a:t>s</a:t>
            </a:r>
          </a:p>
          <a:p>
            <a:pPr algn="r">
              <a:lnSpc>
                <a:spcPct val="115000"/>
              </a:lnSpc>
              <a:spcBef>
                <a:spcPct val="10000"/>
              </a:spcBef>
            </a:pPr>
            <a:r>
              <a:rPr lang="en-GB" altLang="en-US" sz="2400" dirty="0">
                <a:solidFill>
                  <a:srgbClr val="3E3F41"/>
                </a:solidFill>
                <a:latin typeface="Comic Sans MS" panose="030F0702030302020204" pitchFamily="66" charset="0"/>
              </a:rPr>
              <a:t>the moon</a:t>
            </a:r>
            <a:r>
              <a:rPr lang="en-GB" altLang="en-US" sz="24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702030302020204" pitchFamily="66" charset="0"/>
              </a:rPr>
              <a:t>s</a:t>
            </a:r>
          </a:p>
          <a:p>
            <a:pPr algn="r">
              <a:lnSpc>
                <a:spcPct val="115000"/>
              </a:lnSpc>
              <a:spcBef>
                <a:spcPct val="10000"/>
              </a:spcBef>
            </a:pPr>
            <a:r>
              <a:rPr lang="en-GB" altLang="en-US" sz="2400" dirty="0">
                <a:solidFill>
                  <a:srgbClr val="3E3F41"/>
                </a:solidFill>
                <a:latin typeface="Comic Sans MS" panose="030F0702030302020204" pitchFamily="66" charset="0"/>
              </a:rPr>
              <a:t>the spacecraft</a:t>
            </a:r>
            <a:r>
              <a:rPr lang="en-GB" altLang="en-US" sz="24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702030302020204" pitchFamily="66" charset="0"/>
              </a:rPr>
              <a:t>s</a:t>
            </a:r>
          </a:p>
          <a:p>
            <a:pPr algn="r">
              <a:lnSpc>
                <a:spcPct val="115000"/>
              </a:lnSpc>
              <a:spcBef>
                <a:spcPct val="10000"/>
              </a:spcBef>
            </a:pPr>
            <a:r>
              <a:rPr lang="en-GB" altLang="en-US" sz="2400" dirty="0">
                <a:solidFill>
                  <a:srgbClr val="3E3F41"/>
                </a:solidFill>
                <a:latin typeface="Comic Sans MS" panose="030F0702030302020204" pitchFamily="66" charset="0"/>
              </a:rPr>
              <a:t>the food</a:t>
            </a:r>
            <a:r>
              <a:rPr lang="en-GB" altLang="en-US" sz="24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702030302020204" pitchFamily="66" charset="0"/>
              </a:rPr>
              <a:t>s</a:t>
            </a:r>
          </a:p>
          <a:p>
            <a:pPr algn="r">
              <a:lnSpc>
                <a:spcPct val="115000"/>
              </a:lnSpc>
              <a:spcBef>
                <a:spcPct val="10000"/>
              </a:spcBef>
            </a:pPr>
            <a:r>
              <a:rPr lang="en-GB" altLang="en-US" sz="2400" dirty="0">
                <a:solidFill>
                  <a:srgbClr val="3E3F41"/>
                </a:solidFill>
                <a:latin typeface="Comic Sans MS" panose="030F0702030302020204" pitchFamily="66" charset="0"/>
              </a:rPr>
              <a:t>Isabella</a:t>
            </a:r>
            <a:r>
              <a:rPr lang="en-GB" altLang="en-US" sz="24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702030302020204" pitchFamily="66" charset="0"/>
              </a:rPr>
              <a:t>s</a:t>
            </a:r>
          </a:p>
          <a:p>
            <a:pPr algn="r">
              <a:lnSpc>
                <a:spcPct val="115000"/>
              </a:lnSpc>
              <a:spcBef>
                <a:spcPct val="10000"/>
              </a:spcBef>
            </a:pPr>
            <a:r>
              <a:rPr lang="en-GB" altLang="en-US" sz="2400" dirty="0">
                <a:solidFill>
                  <a:srgbClr val="3E3F41"/>
                </a:solidFill>
                <a:latin typeface="Comic Sans MS" panose="030F0702030302020204" pitchFamily="66" charset="0"/>
              </a:rPr>
              <a:t>Neil</a:t>
            </a:r>
            <a:r>
              <a:rPr lang="en-GB" altLang="en-US" sz="2400" b="1" dirty="0">
                <a:solidFill>
                  <a:srgbClr val="0070C0"/>
                </a:solidFill>
                <a:latin typeface="Times New Roman" panose="02020603050405020304" pitchFamily="18" charset="0"/>
                <a:cs typeface="Times New Roman" panose="02020603050405020304" pitchFamily="18" charset="0"/>
              </a:rPr>
              <a:t>’</a:t>
            </a:r>
            <a:r>
              <a:rPr lang="en-GB" altLang="en-US" sz="2400" dirty="0">
                <a:solidFill>
                  <a:srgbClr val="3E3F41"/>
                </a:solidFill>
                <a:latin typeface="Comic Sans MS" panose="030F0702030302020204" pitchFamily="66" charset="0"/>
              </a:rPr>
              <a:t>s</a:t>
            </a:r>
          </a:p>
        </p:txBody>
      </p:sp>
      <p:sp>
        <p:nvSpPr>
          <p:cNvPr id="24" name="Text Box 3">
            <a:extLst>
              <a:ext uri="{FF2B5EF4-FFF2-40B4-BE49-F238E27FC236}">
                <a16:creationId xmlns:a16="http://schemas.microsoft.com/office/drawing/2014/main" id="{B618A441-A180-5B4A-BA07-5C5C988A12DD}"/>
              </a:ext>
            </a:extLst>
          </p:cNvPr>
          <p:cNvSpPr txBox="1">
            <a:spLocks noChangeArrowheads="1"/>
          </p:cNvSpPr>
          <p:nvPr/>
        </p:nvSpPr>
        <p:spPr bwMode="auto">
          <a:xfrm>
            <a:off x="6408738" y="1564481"/>
            <a:ext cx="2519362" cy="3792538"/>
          </a:xfrm>
          <a:prstGeom prst="rect">
            <a:avLst/>
          </a:prstGeom>
          <a:noFill/>
          <a:ln w="28575" algn="in">
            <a:solidFill>
              <a:srgbClr val="0070C0"/>
            </a:solidFill>
            <a:miter lim="800000"/>
            <a:headEnd/>
            <a:tailEnd/>
          </a:ln>
          <a:effectLst/>
        </p:spPr>
        <p:txBody>
          <a:bodyPr lIns="35560" tIns="35560" rIns="35560" bIns="35560" anchor="ctr" anchorCtr="0"/>
          <a:lstStyle/>
          <a:p>
            <a:pPr>
              <a:lnSpc>
                <a:spcPct val="115000"/>
              </a:lnSpc>
              <a:spcBef>
                <a:spcPct val="10000"/>
              </a:spcBef>
            </a:pPr>
            <a:r>
              <a:rPr lang="en-GB" altLang="en-US" sz="2400" dirty="0">
                <a:solidFill>
                  <a:srgbClr val="3E3F41"/>
                </a:solidFill>
                <a:latin typeface="Comic Sans MS" panose="030F0702030302020204" pitchFamily="66" charset="0"/>
              </a:rPr>
              <a:t>dog </a:t>
            </a:r>
          </a:p>
          <a:p>
            <a:pPr>
              <a:lnSpc>
                <a:spcPct val="115000"/>
              </a:lnSpc>
              <a:spcBef>
                <a:spcPct val="10000"/>
              </a:spcBef>
            </a:pPr>
            <a:r>
              <a:rPr lang="en-GB" altLang="en-US" sz="2400" dirty="0">
                <a:solidFill>
                  <a:srgbClr val="3E3F41"/>
                </a:solidFill>
                <a:latin typeface="Comic Sans MS" panose="030F0702030302020204" pitchFamily="66" charset="0"/>
              </a:rPr>
              <a:t>buggy</a:t>
            </a:r>
          </a:p>
          <a:p>
            <a:pPr>
              <a:lnSpc>
                <a:spcPct val="115000"/>
              </a:lnSpc>
              <a:spcBef>
                <a:spcPct val="10000"/>
              </a:spcBef>
            </a:pPr>
            <a:r>
              <a:rPr lang="en-GB" altLang="en-US" sz="2400" dirty="0">
                <a:solidFill>
                  <a:srgbClr val="3E3F41"/>
                </a:solidFill>
                <a:latin typeface="Comic Sans MS" panose="030F0702030302020204" pitchFamily="66" charset="0"/>
              </a:rPr>
              <a:t>cage</a:t>
            </a:r>
          </a:p>
          <a:p>
            <a:pPr>
              <a:lnSpc>
                <a:spcPct val="115000"/>
              </a:lnSpc>
              <a:spcBef>
                <a:spcPct val="10000"/>
              </a:spcBef>
            </a:pPr>
            <a:r>
              <a:rPr lang="en-GB" altLang="en-US" sz="2400" dirty="0">
                <a:solidFill>
                  <a:srgbClr val="3E3F41"/>
                </a:solidFill>
                <a:latin typeface="Comic Sans MS" panose="030F0702030302020204" pitchFamily="66" charset="0"/>
              </a:rPr>
              <a:t>surface</a:t>
            </a:r>
          </a:p>
          <a:p>
            <a:pPr>
              <a:lnSpc>
                <a:spcPct val="115000"/>
              </a:lnSpc>
              <a:spcBef>
                <a:spcPct val="10000"/>
              </a:spcBef>
            </a:pPr>
            <a:r>
              <a:rPr lang="en-GB" altLang="en-US" sz="2400" dirty="0">
                <a:solidFill>
                  <a:srgbClr val="3E3F41"/>
                </a:solidFill>
                <a:latin typeface="Comic Sans MS" panose="030F0702030302020204" pitchFamily="66" charset="0"/>
              </a:rPr>
              <a:t>landing</a:t>
            </a:r>
          </a:p>
          <a:p>
            <a:pPr>
              <a:lnSpc>
                <a:spcPct val="115000"/>
              </a:lnSpc>
              <a:spcBef>
                <a:spcPct val="10000"/>
              </a:spcBef>
            </a:pPr>
            <a:r>
              <a:rPr lang="en-GB" altLang="en-US" sz="2400" dirty="0">
                <a:solidFill>
                  <a:srgbClr val="3E3F41"/>
                </a:solidFill>
                <a:latin typeface="Comic Sans MS" panose="030F0702030302020204" pitchFamily="66" charset="0"/>
              </a:rPr>
              <a:t>packaging</a:t>
            </a:r>
          </a:p>
          <a:p>
            <a:pPr>
              <a:lnSpc>
                <a:spcPct val="115000"/>
              </a:lnSpc>
              <a:spcBef>
                <a:spcPct val="10000"/>
              </a:spcBef>
            </a:pPr>
            <a:r>
              <a:rPr lang="en-GB" altLang="en-US" sz="2400" dirty="0">
                <a:solidFill>
                  <a:srgbClr val="3E3F41"/>
                </a:solidFill>
                <a:latin typeface="Comic Sans MS" panose="030F0702030302020204" pitchFamily="66" charset="0"/>
              </a:rPr>
              <a:t>letters</a:t>
            </a:r>
          </a:p>
          <a:p>
            <a:pPr>
              <a:lnSpc>
                <a:spcPct val="115000"/>
              </a:lnSpc>
              <a:spcBef>
                <a:spcPct val="10000"/>
              </a:spcBef>
            </a:pPr>
            <a:r>
              <a:rPr lang="en-GB" altLang="en-US" sz="2400" dirty="0">
                <a:solidFill>
                  <a:srgbClr val="3E3F41"/>
                </a:solidFill>
                <a:latin typeface="Comic Sans MS" panose="030F0702030302020204" pitchFamily="66" charset="0"/>
              </a:rPr>
              <a:t>footprints</a:t>
            </a:r>
          </a:p>
        </p:txBody>
      </p:sp>
      <p:sp>
        <p:nvSpPr>
          <p:cNvPr id="9" name="Text Box 5">
            <a:extLst>
              <a:ext uri="{FF2B5EF4-FFF2-40B4-BE49-F238E27FC236}">
                <a16:creationId xmlns:a16="http://schemas.microsoft.com/office/drawing/2014/main" id="{993B4842-E93F-EA43-B53E-4FB820A4F272}"/>
              </a:ext>
            </a:extLst>
          </p:cNvPr>
          <p:cNvSpPr txBox="1">
            <a:spLocks noChangeArrowheads="1"/>
          </p:cNvSpPr>
          <p:nvPr/>
        </p:nvSpPr>
        <p:spPr bwMode="auto">
          <a:xfrm>
            <a:off x="1621629" y="552104"/>
            <a:ext cx="881777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600"/>
              </a:spcBef>
            </a:pPr>
            <a:r>
              <a:rPr lang="en-GB" altLang="en-US" sz="2400" dirty="0">
                <a:solidFill>
                  <a:srgbClr val="3E3F41"/>
                </a:solidFill>
                <a:latin typeface="Comic Sans MS" panose="030F0702030302020204" pitchFamily="66" charset="0"/>
              </a:rPr>
              <a:t>These are suggested matches from the text. </a:t>
            </a:r>
            <a:br>
              <a:rPr lang="en-GB" altLang="en-US" sz="2400" dirty="0">
                <a:solidFill>
                  <a:srgbClr val="3E3F41"/>
                </a:solidFill>
                <a:latin typeface="Comic Sans MS" panose="030F0702030302020204" pitchFamily="66" charset="0"/>
              </a:rPr>
            </a:br>
            <a:r>
              <a:rPr lang="en-GB" altLang="en-US" sz="2400" dirty="0">
                <a:solidFill>
                  <a:srgbClr val="3E3F41"/>
                </a:solidFill>
                <a:latin typeface="Comic Sans MS" panose="030F0702030302020204" pitchFamily="66" charset="0"/>
              </a:rPr>
              <a:t>You may have matched different pairs – do they still work?</a:t>
            </a:r>
          </a:p>
        </p:txBody>
      </p:sp>
      <p:sp>
        <p:nvSpPr>
          <p:cNvPr id="10" name="Text Box 6">
            <a:extLst>
              <a:ext uri="{FF2B5EF4-FFF2-40B4-BE49-F238E27FC236}">
                <a16:creationId xmlns:a16="http://schemas.microsoft.com/office/drawing/2014/main" id="{5785358A-0796-7D4F-974D-B95BD0FC3D59}"/>
              </a:ext>
            </a:extLst>
          </p:cNvPr>
          <p:cNvSpPr txBox="1">
            <a:spLocks noChangeArrowheads="1"/>
          </p:cNvSpPr>
          <p:nvPr/>
        </p:nvSpPr>
        <p:spPr bwMode="auto">
          <a:xfrm>
            <a:off x="1621629" y="5459818"/>
            <a:ext cx="891937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600"/>
              </a:spcBef>
            </a:pPr>
            <a:r>
              <a:rPr lang="en-GB" altLang="en-US" sz="2400" dirty="0">
                <a:solidFill>
                  <a:srgbClr val="3E3F41"/>
                </a:solidFill>
                <a:latin typeface="Comic Sans MS" panose="030F0702030302020204" pitchFamily="66" charset="0"/>
              </a:rPr>
              <a:t>Work with a partner.</a:t>
            </a:r>
            <a:br>
              <a:rPr lang="en-GB" altLang="en-US" sz="2400" dirty="0">
                <a:solidFill>
                  <a:srgbClr val="3E3F41"/>
                </a:solidFill>
                <a:latin typeface="Comic Sans MS" panose="030F0702030302020204" pitchFamily="66" charset="0"/>
              </a:rPr>
            </a:br>
            <a:r>
              <a:rPr lang="en-GB" altLang="en-US" sz="2400" dirty="0">
                <a:solidFill>
                  <a:srgbClr val="3E3F41"/>
                </a:solidFill>
                <a:latin typeface="Comic Sans MS" panose="030F0702030302020204" pitchFamily="66" charset="0"/>
              </a:rPr>
              <a:t>Invent your own complete sentences from the phrases above.</a:t>
            </a:r>
          </a:p>
        </p:txBody>
      </p:sp>
    </p:spTree>
    <p:extLst>
      <p:ext uri="{BB962C8B-B14F-4D97-AF65-F5344CB8AC3E}">
        <p14:creationId xmlns:p14="http://schemas.microsoft.com/office/powerpoint/2010/main" val="16239697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AutoShape 6">
            <a:extLst>
              <a:ext uri="{FF2B5EF4-FFF2-40B4-BE49-F238E27FC236}">
                <a16:creationId xmlns:a16="http://schemas.microsoft.com/office/drawing/2014/main" id="{B1A537B4-E417-5A4F-A732-3F1EA16D31B7}"/>
              </a:ext>
            </a:extLst>
          </p:cNvPr>
          <p:cNvSpPr>
            <a:spLocks noChangeArrowheads="1"/>
          </p:cNvSpPr>
          <p:nvPr/>
        </p:nvSpPr>
        <p:spPr bwMode="auto">
          <a:xfrm>
            <a:off x="1029273" y="2962825"/>
            <a:ext cx="3034727" cy="459909"/>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000" dirty="0">
                <a:solidFill>
                  <a:srgbClr val="0070C0"/>
                </a:solidFill>
              </a:rPr>
              <a:t>Find the owner</a:t>
            </a:r>
          </a:p>
        </p:txBody>
      </p:sp>
      <p:sp>
        <p:nvSpPr>
          <p:cNvPr id="57" name="AutoShape 12">
            <a:extLst>
              <a:ext uri="{FF2B5EF4-FFF2-40B4-BE49-F238E27FC236}">
                <a16:creationId xmlns:a16="http://schemas.microsoft.com/office/drawing/2014/main" id="{7087C8C0-B362-5845-9A00-4E05E70EF18E}"/>
              </a:ext>
            </a:extLst>
          </p:cNvPr>
          <p:cNvSpPr>
            <a:spLocks noChangeArrowheads="1"/>
          </p:cNvSpPr>
          <p:nvPr/>
        </p:nvSpPr>
        <p:spPr bwMode="auto">
          <a:xfrm>
            <a:off x="1029273" y="3643334"/>
            <a:ext cx="3034727" cy="477054"/>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000" dirty="0">
                <a:solidFill>
                  <a:srgbClr val="0070C0"/>
                </a:solidFill>
              </a:rPr>
              <a:t>Add the apostrophe</a:t>
            </a:r>
          </a:p>
        </p:txBody>
      </p:sp>
      <p:sp>
        <p:nvSpPr>
          <p:cNvPr id="59" name="AutoShape 9">
            <a:extLst>
              <a:ext uri="{FF2B5EF4-FFF2-40B4-BE49-F238E27FC236}">
                <a16:creationId xmlns:a16="http://schemas.microsoft.com/office/drawing/2014/main" id="{D8089D3A-60D8-B945-AA76-FFCB4A0BA734}"/>
              </a:ext>
            </a:extLst>
          </p:cNvPr>
          <p:cNvSpPr>
            <a:spLocks noChangeArrowheads="1"/>
          </p:cNvSpPr>
          <p:nvPr/>
        </p:nvSpPr>
        <p:spPr bwMode="auto">
          <a:xfrm>
            <a:off x="1029273" y="4340989"/>
            <a:ext cx="3034727" cy="481934"/>
          </a:xfrm>
          <a:prstGeom prst="roundRect">
            <a:avLst>
              <a:gd name="adj" fmla="val 16667"/>
            </a:avLst>
          </a:prstGeom>
          <a:solidFill>
            <a:srgbClr val="00B0F0">
              <a:alpha val="40000"/>
            </a:srgbClr>
          </a:solidFill>
          <a:ln w="9525">
            <a:noFill/>
            <a:round/>
            <a:headEnd/>
            <a:tailEnd/>
          </a:ln>
          <a:effectLst/>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r>
              <a:rPr lang="en-GB" altLang="en-US" sz="2000" dirty="0">
                <a:solidFill>
                  <a:srgbClr val="0070C0"/>
                </a:solidFill>
              </a:rPr>
              <a:t>Add </a:t>
            </a:r>
            <a:r>
              <a:rPr lang="en-GB" altLang="en-US" sz="2000" i="1" dirty="0">
                <a:solidFill>
                  <a:srgbClr val="0070C0"/>
                </a:solidFill>
              </a:rPr>
              <a:t>s</a:t>
            </a:r>
            <a:r>
              <a:rPr lang="en-GB" altLang="en-US" sz="2000" dirty="0">
                <a:solidFill>
                  <a:srgbClr val="0070C0"/>
                </a:solidFill>
              </a:rPr>
              <a:t> if there isn</a:t>
            </a:r>
            <a:r>
              <a:rPr lang="en-GB" altLang="en-US" sz="2000" dirty="0">
                <a:solidFill>
                  <a:srgbClr val="0070C0"/>
                </a:solidFill>
                <a:latin typeface="Times New Roman" panose="02020603050405020304" pitchFamily="18" charset="0"/>
                <a:cs typeface="Times New Roman" panose="02020603050405020304" pitchFamily="18" charset="0"/>
              </a:rPr>
              <a:t>’</a:t>
            </a:r>
            <a:r>
              <a:rPr lang="en-GB" altLang="en-US" sz="2000" dirty="0">
                <a:solidFill>
                  <a:srgbClr val="0070C0"/>
                </a:solidFill>
              </a:rPr>
              <a:t>t one</a:t>
            </a:r>
          </a:p>
        </p:txBody>
      </p:sp>
      <p:sp>
        <p:nvSpPr>
          <p:cNvPr id="20" name="Rectangle 1">
            <a:extLst>
              <a:ext uri="{FF2B5EF4-FFF2-40B4-BE49-F238E27FC236}">
                <a16:creationId xmlns:a16="http://schemas.microsoft.com/office/drawing/2014/main" id="{C95FCEDB-9FA0-464F-AEF5-360BB7C26DD1}"/>
              </a:ext>
            </a:extLst>
          </p:cNvPr>
          <p:cNvSpPr/>
          <p:nvPr/>
        </p:nvSpPr>
        <p:spPr>
          <a:xfrm>
            <a:off x="0" y="36351"/>
            <a:ext cx="3055620" cy="703902"/>
          </a:xfrm>
          <a:custGeom>
            <a:avLst/>
            <a:gdLst>
              <a:gd name="connsiteX0" fmla="*/ 0 w 2644140"/>
              <a:gd name="connsiteY0" fmla="*/ 0 h 703902"/>
              <a:gd name="connsiteX1" fmla="*/ 2644140 w 2644140"/>
              <a:gd name="connsiteY1" fmla="*/ 0 h 703902"/>
              <a:gd name="connsiteX2" fmla="*/ 2644140 w 2644140"/>
              <a:gd name="connsiteY2" fmla="*/ 703902 h 703902"/>
              <a:gd name="connsiteX3" fmla="*/ 0 w 2644140"/>
              <a:gd name="connsiteY3" fmla="*/ 703902 h 703902"/>
              <a:gd name="connsiteX4" fmla="*/ 0 w 2644140"/>
              <a:gd name="connsiteY4" fmla="*/ 0 h 703902"/>
              <a:gd name="connsiteX0" fmla="*/ 0 w 3055620"/>
              <a:gd name="connsiteY0" fmla="*/ 0 h 703902"/>
              <a:gd name="connsiteX1" fmla="*/ 3055620 w 3055620"/>
              <a:gd name="connsiteY1" fmla="*/ 0 h 703902"/>
              <a:gd name="connsiteX2" fmla="*/ 2644140 w 3055620"/>
              <a:gd name="connsiteY2" fmla="*/ 703902 h 703902"/>
              <a:gd name="connsiteX3" fmla="*/ 0 w 3055620"/>
              <a:gd name="connsiteY3" fmla="*/ 703902 h 703902"/>
              <a:gd name="connsiteX4" fmla="*/ 0 w 3055620"/>
              <a:gd name="connsiteY4" fmla="*/ 0 h 703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0" h="703902">
                <a:moveTo>
                  <a:pt x="0" y="0"/>
                </a:moveTo>
                <a:lnTo>
                  <a:pt x="3055620" y="0"/>
                </a:lnTo>
                <a:lnTo>
                  <a:pt x="2644140" y="703902"/>
                </a:lnTo>
                <a:lnTo>
                  <a:pt x="0" y="703902"/>
                </a:lnTo>
                <a:lnTo>
                  <a:pt x="0" y="0"/>
                </a:lnTo>
                <a:close/>
              </a:path>
            </a:pathLst>
          </a:custGeom>
          <a:solidFill>
            <a:srgbClr val="FF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GB" altLang="en-US" sz="1800" b="1" dirty="0">
              <a:solidFill>
                <a:schemeClr val="bg1"/>
              </a:solidFill>
              <a:latin typeface="Comic Sans MS" panose="030F0902030302020204" pitchFamily="66" charset="0"/>
            </a:endParaRPr>
          </a:p>
        </p:txBody>
      </p:sp>
      <p:sp>
        <p:nvSpPr>
          <p:cNvPr id="21" name="TextBox 20">
            <a:extLst>
              <a:ext uri="{FF2B5EF4-FFF2-40B4-BE49-F238E27FC236}">
                <a16:creationId xmlns:a16="http://schemas.microsoft.com/office/drawing/2014/main" id="{5CC96657-5A05-3D44-9110-E6AE36C5D764}"/>
              </a:ext>
            </a:extLst>
          </p:cNvPr>
          <p:cNvSpPr txBox="1"/>
          <p:nvPr/>
        </p:nvSpPr>
        <p:spPr>
          <a:xfrm>
            <a:off x="184131" y="277973"/>
            <a:ext cx="2687357" cy="369332"/>
          </a:xfrm>
          <a:prstGeom prst="rect">
            <a:avLst/>
          </a:prstGeom>
          <a:noFill/>
        </p:spPr>
        <p:txBody>
          <a:bodyPr wrap="square">
            <a:spAutoFit/>
          </a:bodyPr>
          <a:lstStyle/>
          <a:p>
            <a:pPr algn="ctr"/>
            <a:r>
              <a:rPr lang="en-GB" b="1" u="none" strike="noStrike" dirty="0">
                <a:solidFill>
                  <a:schemeClr val="bg1"/>
                </a:solidFill>
                <a:effectLst/>
                <a:latin typeface="Comic Sans MS" panose="030F0902030302020204" pitchFamily="66" charset="0"/>
              </a:rPr>
              <a:t>Get ready to write</a:t>
            </a:r>
            <a:endParaRPr lang="en-GB" altLang="en-US" sz="1800" b="1" dirty="0">
              <a:solidFill>
                <a:schemeClr val="bg1"/>
              </a:solidFill>
              <a:latin typeface="Comic Sans MS" panose="030F0902030302020204" pitchFamily="66" charset="0"/>
            </a:endParaRPr>
          </a:p>
        </p:txBody>
      </p:sp>
      <p:sp>
        <p:nvSpPr>
          <p:cNvPr id="22" name="Subtitle 2">
            <a:extLst>
              <a:ext uri="{FF2B5EF4-FFF2-40B4-BE49-F238E27FC236}">
                <a16:creationId xmlns:a16="http://schemas.microsoft.com/office/drawing/2014/main" id="{3C4E4435-9026-E948-B7AA-05066EF48305}"/>
              </a:ext>
            </a:extLst>
          </p:cNvPr>
          <p:cNvSpPr txBox="1">
            <a:spLocks/>
          </p:cNvSpPr>
          <p:nvPr/>
        </p:nvSpPr>
        <p:spPr>
          <a:xfrm>
            <a:off x="0" y="604950"/>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Understanding how to use apostrophes</a:t>
            </a:r>
          </a:p>
        </p:txBody>
      </p:sp>
      <p:sp>
        <p:nvSpPr>
          <p:cNvPr id="23" name="Text Box 13">
            <a:extLst>
              <a:ext uri="{FF2B5EF4-FFF2-40B4-BE49-F238E27FC236}">
                <a16:creationId xmlns:a16="http://schemas.microsoft.com/office/drawing/2014/main" id="{E8624A6B-181B-3643-A953-AC6573EE4A3C}"/>
              </a:ext>
            </a:extLst>
          </p:cNvPr>
          <p:cNvSpPr txBox="1">
            <a:spLocks noChangeArrowheads="1"/>
          </p:cNvSpPr>
          <p:nvPr/>
        </p:nvSpPr>
        <p:spPr bwMode="auto">
          <a:xfrm>
            <a:off x="4597401" y="1478144"/>
            <a:ext cx="6657339" cy="4361620"/>
          </a:xfrm>
          <a:prstGeom prst="rect">
            <a:avLst/>
          </a:prstGeom>
          <a:noFill/>
          <a:ln w="38100" algn="in">
            <a:solidFill>
              <a:srgbClr val="0070C0"/>
            </a:solidFill>
            <a:miter lim="800000"/>
            <a:headEnd/>
            <a:tailEnd/>
          </a:ln>
          <a:effectLst/>
        </p:spPr>
        <p:txBody>
          <a:bodyPr lIns="35560" tIns="35560" rIns="35560" bIns="35560" anchor="ctr" anchorCtr="1"/>
          <a:lstStyle/>
          <a:p>
            <a:pPr>
              <a:spcBef>
                <a:spcPts val="1500"/>
              </a:spcBef>
            </a:pPr>
            <a:r>
              <a:rPr lang="en-GB" altLang="en-US" sz="1900" dirty="0">
                <a:solidFill>
                  <a:srgbClr val="3E3F41"/>
                </a:solidFill>
                <a:latin typeface="Comic Sans MS" panose="030F0702030302020204" pitchFamily="66" charset="0"/>
              </a:rPr>
              <a:t>Charlie</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dog is called Jasper.</a:t>
            </a:r>
          </a:p>
          <a:p>
            <a:pPr>
              <a:spcBef>
                <a:spcPts val="1500"/>
              </a:spcBef>
            </a:pPr>
            <a:r>
              <a:rPr lang="en-GB" altLang="en-US" sz="1900" dirty="0">
                <a:solidFill>
                  <a:srgbClr val="3E3F41"/>
                </a:solidFill>
                <a:latin typeface="Comic Sans MS" panose="030F0702030302020204" pitchFamily="66" charset="0"/>
              </a:rPr>
              <a:t>Jasper</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buggy makes the other dogs jealous.</a:t>
            </a:r>
          </a:p>
          <a:p>
            <a:pPr>
              <a:spcBef>
                <a:spcPts val="1500"/>
              </a:spcBef>
            </a:pPr>
            <a:r>
              <a:rPr lang="en-GB" altLang="en-US" sz="1900" dirty="0">
                <a:solidFill>
                  <a:srgbClr val="3E3F41"/>
                </a:solidFill>
                <a:latin typeface="Comic Sans MS" panose="030F0702030302020204" pitchFamily="66" charset="0"/>
              </a:rPr>
              <a:t>Parrot</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cage is left open.</a:t>
            </a:r>
          </a:p>
          <a:p>
            <a:pPr>
              <a:spcBef>
                <a:spcPts val="1500"/>
              </a:spcBef>
            </a:pPr>
            <a:r>
              <a:rPr lang="en-GB" altLang="en-US" sz="1900" dirty="0">
                <a:solidFill>
                  <a:srgbClr val="3E3F41"/>
                </a:solidFill>
                <a:latin typeface="Comic Sans MS" panose="030F0702030302020204" pitchFamily="66" charset="0"/>
              </a:rPr>
              <a:t>The moon</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surface is full of craters.</a:t>
            </a:r>
          </a:p>
          <a:p>
            <a:pPr>
              <a:spcBef>
                <a:spcPts val="1500"/>
              </a:spcBef>
            </a:pPr>
            <a:r>
              <a:rPr lang="en-GB" altLang="en-US" sz="1900" dirty="0">
                <a:solidFill>
                  <a:srgbClr val="3E3F41"/>
                </a:solidFill>
                <a:latin typeface="Comic Sans MS" panose="030F0702030302020204" pitchFamily="66" charset="0"/>
              </a:rPr>
              <a:t>The spacecraft</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orbit was around the moon.</a:t>
            </a:r>
          </a:p>
          <a:p>
            <a:pPr>
              <a:spcBef>
                <a:spcPts val="1500"/>
              </a:spcBef>
            </a:pPr>
            <a:r>
              <a:rPr lang="en-GB" altLang="en-US" sz="1900" dirty="0">
                <a:solidFill>
                  <a:srgbClr val="3E3F41"/>
                </a:solidFill>
                <a:latin typeface="Comic Sans MS" panose="030F0702030302020204" pitchFamily="66" charset="0"/>
              </a:rPr>
              <a:t>The food</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packaging kept the food fresh.</a:t>
            </a:r>
          </a:p>
          <a:p>
            <a:pPr>
              <a:spcBef>
                <a:spcPts val="1500"/>
              </a:spcBef>
            </a:pPr>
            <a:r>
              <a:rPr lang="en-GB" altLang="en-US" sz="1900" dirty="0">
                <a:solidFill>
                  <a:srgbClr val="3E3F41"/>
                </a:solidFill>
                <a:latin typeface="Comic Sans MS" panose="030F0702030302020204" pitchFamily="66" charset="0"/>
              </a:rPr>
              <a:t>Isabella</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letters came regularly.</a:t>
            </a:r>
          </a:p>
          <a:p>
            <a:pPr>
              <a:spcBef>
                <a:spcPts val="1500"/>
              </a:spcBef>
            </a:pPr>
            <a:r>
              <a:rPr lang="en-GB" altLang="en-US" sz="1900" dirty="0">
                <a:solidFill>
                  <a:srgbClr val="3E3F41"/>
                </a:solidFill>
                <a:latin typeface="Comic Sans MS" panose="030F0702030302020204" pitchFamily="66" charset="0"/>
              </a:rPr>
              <a:t>Neil</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footprints can still be seen on the moon</a:t>
            </a:r>
            <a:r>
              <a:rPr lang="en-GB" altLang="en-US" sz="1900" dirty="0">
                <a:solidFill>
                  <a:srgbClr val="3E3F41"/>
                </a:solidFill>
                <a:latin typeface="Times New Roman" panose="02020603050405020304" pitchFamily="18" charset="0"/>
                <a:cs typeface="Times New Roman" panose="02020603050405020304" pitchFamily="18" charset="0"/>
              </a:rPr>
              <a:t>’</a:t>
            </a:r>
            <a:r>
              <a:rPr lang="en-GB" altLang="en-US" sz="1900" dirty="0">
                <a:solidFill>
                  <a:srgbClr val="3E3F41"/>
                </a:solidFill>
                <a:latin typeface="Comic Sans MS" panose="030F0702030302020204" pitchFamily="66" charset="0"/>
              </a:rPr>
              <a:t>s surface.</a:t>
            </a:r>
          </a:p>
        </p:txBody>
      </p:sp>
      <p:sp>
        <p:nvSpPr>
          <p:cNvPr id="24" name="Subtitle 2">
            <a:extLst>
              <a:ext uri="{FF2B5EF4-FFF2-40B4-BE49-F238E27FC236}">
                <a16:creationId xmlns:a16="http://schemas.microsoft.com/office/drawing/2014/main" id="{FB856D97-1E88-E444-8363-0080D3783455}"/>
              </a:ext>
            </a:extLst>
          </p:cNvPr>
          <p:cNvSpPr txBox="1">
            <a:spLocks/>
          </p:cNvSpPr>
          <p:nvPr/>
        </p:nvSpPr>
        <p:spPr>
          <a:xfrm>
            <a:off x="1029273" y="2377975"/>
            <a:ext cx="3034726" cy="474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2500" b="1" dirty="0">
                <a:solidFill>
                  <a:srgbClr val="0070C0"/>
                </a:solidFill>
                <a:latin typeface="Comic Sans MS" panose="030F0902030302020204" pitchFamily="66" charset="0"/>
                <a:ea typeface="Microsoft YaHei" panose="020B0503020204020204" pitchFamily="34" charset="-122"/>
              </a:rPr>
              <a:t>Remember</a:t>
            </a:r>
          </a:p>
        </p:txBody>
      </p:sp>
    </p:spTree>
    <p:extLst>
      <p:ext uri="{BB962C8B-B14F-4D97-AF65-F5344CB8AC3E}">
        <p14:creationId xmlns:p14="http://schemas.microsoft.com/office/powerpoint/2010/main" val="29615617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BEFF98CF-595A-F74E-BE19-36F7C9352215}"/>
              </a:ext>
            </a:extLst>
          </p:cNvPr>
          <p:cNvSpPr/>
          <p:nvPr/>
        </p:nvSpPr>
        <p:spPr>
          <a:xfrm>
            <a:off x="531081" y="488246"/>
            <a:ext cx="2281921" cy="157147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88900" lvl="0">
              <a:spcBef>
                <a:spcPts val="500"/>
              </a:spcBef>
              <a:tabLst>
                <a:tab pos="412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6" name="Text Box 5">
            <a:extLst>
              <a:ext uri="{FF2B5EF4-FFF2-40B4-BE49-F238E27FC236}">
                <a16:creationId xmlns:a16="http://schemas.microsoft.com/office/drawing/2014/main" id="{BD04809F-D1C4-F94F-9EBD-377D466187AC}"/>
              </a:ext>
            </a:extLst>
          </p:cNvPr>
          <p:cNvSpPr txBox="1">
            <a:spLocks noChangeArrowheads="1"/>
          </p:cNvSpPr>
          <p:nvPr/>
        </p:nvSpPr>
        <p:spPr bwMode="auto">
          <a:xfrm>
            <a:off x="2813003" y="612008"/>
            <a:ext cx="897545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en-US" sz="2200" b="1" dirty="0">
                <a:solidFill>
                  <a:srgbClr val="0070C0"/>
                </a:solidFill>
                <a:latin typeface="Comic Sans MS" panose="030F0702030302020204" pitchFamily="66" charset="0"/>
                <a:ea typeface="Microsoft YaHei" panose="020B0503020204020204" pitchFamily="34" charset="-122"/>
              </a:rPr>
              <a:t>Planning the writing – gathering content</a:t>
            </a:r>
          </a:p>
        </p:txBody>
      </p:sp>
      <p:sp>
        <p:nvSpPr>
          <p:cNvPr id="7" name="Text Box 6">
            <a:extLst>
              <a:ext uri="{FF2B5EF4-FFF2-40B4-BE49-F238E27FC236}">
                <a16:creationId xmlns:a16="http://schemas.microsoft.com/office/drawing/2014/main" id="{2D9C333E-DA08-434E-9192-E33F5F4ED849}"/>
              </a:ext>
            </a:extLst>
          </p:cNvPr>
          <p:cNvSpPr txBox="1">
            <a:spLocks noChangeArrowheads="1"/>
          </p:cNvSpPr>
          <p:nvPr/>
        </p:nvSpPr>
        <p:spPr bwMode="auto">
          <a:xfrm>
            <a:off x="3281365" y="1126513"/>
            <a:ext cx="7897175" cy="1605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dirty="0">
                <a:solidFill>
                  <a:srgbClr val="3E3F41"/>
                </a:solidFill>
                <a:latin typeface="Comic Sans MS" panose="030F0702030302020204" pitchFamily="66" charset="0"/>
              </a:rPr>
              <a:t>You are now going to write your own information text based on the examples you have seen. This will be part of a class book all about the earth, sun and moon, space travel, etc. and you will be writing one page.</a:t>
            </a:r>
          </a:p>
          <a:p>
            <a:pPr>
              <a:spcBef>
                <a:spcPts val="1000"/>
              </a:spcBef>
            </a:pPr>
            <a:r>
              <a:rPr lang="en-GB" altLang="en-US" dirty="0">
                <a:solidFill>
                  <a:srgbClr val="3E3F41"/>
                </a:solidFill>
                <a:latin typeface="Comic Sans MS" panose="030F0702030302020204" pitchFamily="66" charset="0"/>
              </a:rPr>
              <a:t>You may choose which area of information to focus on and then you need to find out some facts about your chosen topic.</a:t>
            </a:r>
          </a:p>
        </p:txBody>
      </p:sp>
      <p:sp>
        <p:nvSpPr>
          <p:cNvPr id="8" name="Text Box 7">
            <a:extLst>
              <a:ext uri="{FF2B5EF4-FFF2-40B4-BE49-F238E27FC236}">
                <a16:creationId xmlns:a16="http://schemas.microsoft.com/office/drawing/2014/main" id="{32088C50-A9B6-9444-AA38-73F7D4ECB903}"/>
              </a:ext>
            </a:extLst>
          </p:cNvPr>
          <p:cNvSpPr txBox="1">
            <a:spLocks noChangeArrowheads="1"/>
          </p:cNvSpPr>
          <p:nvPr/>
        </p:nvSpPr>
        <p:spPr bwMode="auto">
          <a:xfrm>
            <a:off x="3344547" y="3070613"/>
            <a:ext cx="3574414" cy="2979171"/>
          </a:xfrm>
          <a:prstGeom prst="rect">
            <a:avLst/>
          </a:prstGeom>
          <a:solidFill>
            <a:srgbClr val="00B0F0">
              <a:alpha val="75000"/>
            </a:srgbClr>
          </a:solidFill>
          <a:ln>
            <a:noFill/>
          </a:ln>
          <a:effectLst/>
        </p:spPr>
        <p:txBody>
          <a:bodyPr wrap="square" anchor="t" anchorCtr="1">
            <a:noAutofit/>
          </a:bodyPr>
          <a:lstStyle/>
          <a:p>
            <a:pPr>
              <a:spcBef>
                <a:spcPct val="20000"/>
              </a:spcBef>
            </a:pPr>
            <a:r>
              <a:rPr lang="en-GB" altLang="en-US" sz="2200" dirty="0">
                <a:solidFill>
                  <a:srgbClr val="3E3F41"/>
                </a:solidFill>
                <a:latin typeface="Comic Sans MS" panose="030F0702030302020204" pitchFamily="66" charset="0"/>
              </a:rPr>
              <a:t>The Sun</a:t>
            </a:r>
          </a:p>
          <a:p>
            <a:pPr>
              <a:spcBef>
                <a:spcPct val="20000"/>
              </a:spcBef>
            </a:pPr>
            <a:r>
              <a:rPr lang="en-GB" altLang="en-US" sz="2200" dirty="0">
                <a:solidFill>
                  <a:srgbClr val="3E3F41"/>
                </a:solidFill>
                <a:latin typeface="Comic Sans MS" panose="030F0702030302020204" pitchFamily="66" charset="0"/>
              </a:rPr>
              <a:t>The Earth</a:t>
            </a:r>
          </a:p>
          <a:p>
            <a:pPr>
              <a:spcBef>
                <a:spcPct val="20000"/>
              </a:spcBef>
            </a:pPr>
            <a:r>
              <a:rPr lang="en-GB" altLang="en-US" sz="2200" dirty="0">
                <a:solidFill>
                  <a:srgbClr val="3E3F41"/>
                </a:solidFill>
                <a:latin typeface="Comic Sans MS" panose="030F0702030302020204" pitchFamily="66" charset="0"/>
              </a:rPr>
              <a:t>Planets</a:t>
            </a:r>
          </a:p>
          <a:p>
            <a:pPr>
              <a:spcBef>
                <a:spcPct val="20000"/>
              </a:spcBef>
            </a:pPr>
            <a:r>
              <a:rPr lang="en-GB" altLang="en-US" sz="2200" dirty="0">
                <a:solidFill>
                  <a:srgbClr val="3E3F41"/>
                </a:solidFill>
                <a:latin typeface="Comic Sans MS" panose="030F0702030302020204" pitchFamily="66" charset="0"/>
              </a:rPr>
              <a:t>Stars</a:t>
            </a:r>
          </a:p>
          <a:p>
            <a:pPr>
              <a:spcBef>
                <a:spcPct val="20000"/>
              </a:spcBef>
            </a:pPr>
            <a:r>
              <a:rPr lang="en-GB" altLang="en-US" sz="2200" dirty="0">
                <a:solidFill>
                  <a:srgbClr val="3E3F41"/>
                </a:solidFill>
                <a:latin typeface="Comic Sans MS" panose="030F0702030302020204" pitchFamily="66" charset="0"/>
              </a:rPr>
              <a:t>Constellations</a:t>
            </a:r>
          </a:p>
          <a:p>
            <a:pPr>
              <a:spcBef>
                <a:spcPct val="20000"/>
              </a:spcBef>
            </a:pPr>
            <a:r>
              <a:rPr lang="en-GB" altLang="en-US" sz="2200" dirty="0">
                <a:solidFill>
                  <a:srgbClr val="3E3F41"/>
                </a:solidFill>
                <a:latin typeface="Comic Sans MS" panose="030F0702030302020204" pitchFamily="66" charset="0"/>
              </a:rPr>
              <a:t>Meteors</a:t>
            </a:r>
          </a:p>
          <a:p>
            <a:pPr>
              <a:spcBef>
                <a:spcPct val="20000"/>
              </a:spcBef>
            </a:pPr>
            <a:r>
              <a:rPr lang="en-GB" altLang="en-US" sz="2200" dirty="0">
                <a:solidFill>
                  <a:srgbClr val="3E3F41"/>
                </a:solidFill>
                <a:latin typeface="Comic Sans MS" panose="030F0702030302020204" pitchFamily="66" charset="0"/>
              </a:rPr>
              <a:t>Northern Lights</a:t>
            </a:r>
          </a:p>
        </p:txBody>
      </p:sp>
      <p:sp>
        <p:nvSpPr>
          <p:cNvPr id="9" name="Text Box 8">
            <a:extLst>
              <a:ext uri="{FF2B5EF4-FFF2-40B4-BE49-F238E27FC236}">
                <a16:creationId xmlns:a16="http://schemas.microsoft.com/office/drawing/2014/main" id="{3E877B12-2397-4941-A827-18F7EE090471}"/>
              </a:ext>
            </a:extLst>
          </p:cNvPr>
          <p:cNvSpPr txBox="1">
            <a:spLocks noChangeArrowheads="1"/>
          </p:cNvSpPr>
          <p:nvPr/>
        </p:nvSpPr>
        <p:spPr bwMode="auto">
          <a:xfrm>
            <a:off x="7300731" y="3070613"/>
            <a:ext cx="3574414" cy="2979171"/>
          </a:xfrm>
          <a:prstGeom prst="rect">
            <a:avLst/>
          </a:prstGeom>
          <a:solidFill>
            <a:srgbClr val="00B0F0">
              <a:alpha val="75000"/>
            </a:srgbClr>
          </a:solidFill>
          <a:ln>
            <a:noFill/>
          </a:ln>
          <a:effectLst/>
        </p:spPr>
        <p:txBody>
          <a:bodyPr wrap="square" anchor="t" anchorCtr="1">
            <a:noAutofit/>
          </a:bodyPr>
          <a:lstStyle/>
          <a:p>
            <a:pPr>
              <a:spcBef>
                <a:spcPct val="20000"/>
              </a:spcBef>
            </a:pPr>
            <a:r>
              <a:rPr lang="en-GB" altLang="en-US" sz="2200" dirty="0">
                <a:solidFill>
                  <a:srgbClr val="3E3F41"/>
                </a:solidFill>
                <a:latin typeface="Comic Sans MS" panose="030F0702030302020204" pitchFamily="66" charset="0"/>
              </a:rPr>
              <a:t>Rockets</a:t>
            </a:r>
          </a:p>
          <a:p>
            <a:pPr>
              <a:spcBef>
                <a:spcPct val="20000"/>
              </a:spcBef>
            </a:pPr>
            <a:r>
              <a:rPr lang="en-GB" altLang="en-US" sz="2200" dirty="0">
                <a:solidFill>
                  <a:srgbClr val="3E3F41"/>
                </a:solidFill>
                <a:latin typeface="Comic Sans MS" panose="030F0702030302020204" pitchFamily="66" charset="0"/>
              </a:rPr>
              <a:t>Space stations</a:t>
            </a:r>
          </a:p>
          <a:p>
            <a:pPr>
              <a:spcBef>
                <a:spcPct val="20000"/>
              </a:spcBef>
            </a:pPr>
            <a:r>
              <a:rPr lang="en-GB" altLang="en-US" sz="2200" dirty="0">
                <a:solidFill>
                  <a:srgbClr val="3E3F41"/>
                </a:solidFill>
                <a:latin typeface="Comic Sans MS" panose="030F0702030302020204" pitchFamily="66" charset="0"/>
              </a:rPr>
              <a:t>Man made satellites</a:t>
            </a:r>
          </a:p>
          <a:p>
            <a:pPr>
              <a:spcBef>
                <a:spcPct val="20000"/>
              </a:spcBef>
            </a:pPr>
            <a:r>
              <a:rPr lang="en-GB" altLang="en-US" sz="2200" dirty="0">
                <a:solidFill>
                  <a:srgbClr val="3E3F41"/>
                </a:solidFill>
                <a:latin typeface="Comic Sans MS" panose="030F0702030302020204" pitchFamily="66" charset="0"/>
              </a:rPr>
              <a:t>Astronauts</a:t>
            </a:r>
          </a:p>
          <a:p>
            <a:pPr>
              <a:spcBef>
                <a:spcPct val="20000"/>
              </a:spcBef>
            </a:pPr>
            <a:r>
              <a:rPr lang="en-GB" altLang="en-US" sz="2200" dirty="0">
                <a:solidFill>
                  <a:srgbClr val="3E3F41"/>
                </a:solidFill>
                <a:latin typeface="Comic Sans MS" panose="030F0702030302020204" pitchFamily="66" charset="0"/>
              </a:rPr>
              <a:t>Space food</a:t>
            </a:r>
          </a:p>
          <a:p>
            <a:pPr>
              <a:spcBef>
                <a:spcPct val="20000"/>
              </a:spcBef>
            </a:pPr>
            <a:r>
              <a:rPr lang="en-GB" altLang="en-US" sz="2200" dirty="0">
                <a:solidFill>
                  <a:srgbClr val="3E3F41"/>
                </a:solidFill>
                <a:latin typeface="Comic Sans MS" panose="030F0702030302020204" pitchFamily="66" charset="0"/>
              </a:rPr>
              <a:t>Telescopes</a:t>
            </a:r>
          </a:p>
          <a:p>
            <a:pPr>
              <a:spcBef>
                <a:spcPct val="20000"/>
              </a:spcBef>
            </a:pPr>
            <a:r>
              <a:rPr lang="en-GB" altLang="en-US" sz="2200" dirty="0">
                <a:solidFill>
                  <a:srgbClr val="3E3F41"/>
                </a:solidFill>
                <a:latin typeface="Comic Sans MS" panose="030F0702030302020204" pitchFamily="66" charset="0"/>
              </a:rPr>
              <a:t>GPS</a:t>
            </a:r>
          </a:p>
        </p:txBody>
      </p:sp>
      <p:sp>
        <p:nvSpPr>
          <p:cNvPr id="10" name="Rectangle 10">
            <a:extLst>
              <a:ext uri="{FF2B5EF4-FFF2-40B4-BE49-F238E27FC236}">
                <a16:creationId xmlns:a16="http://schemas.microsoft.com/office/drawing/2014/main" id="{2FE24BBD-5632-0D48-9257-C15FC84AC81C}"/>
              </a:ext>
            </a:extLst>
          </p:cNvPr>
          <p:cNvSpPr>
            <a:spLocks noChangeArrowheads="1"/>
          </p:cNvSpPr>
          <p:nvPr/>
        </p:nvSpPr>
        <p:spPr bwMode="auto">
          <a:xfrm>
            <a:off x="726122" y="2908220"/>
            <a:ext cx="26184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GB" altLang="en-US" dirty="0">
                <a:solidFill>
                  <a:srgbClr val="3E3F41"/>
                </a:solidFill>
                <a:latin typeface="Comic Sans MS" panose="030F0702030302020204" pitchFamily="66" charset="0"/>
              </a:rPr>
              <a:t>Some suggestions are:</a:t>
            </a:r>
          </a:p>
        </p:txBody>
      </p:sp>
    </p:spTree>
    <p:extLst>
      <p:ext uri="{BB962C8B-B14F-4D97-AF65-F5344CB8AC3E}">
        <p14:creationId xmlns:p14="http://schemas.microsoft.com/office/powerpoint/2010/main" val="36161720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930A324C-A146-9048-AE9F-440FF72DB4B0}"/>
              </a:ext>
            </a:extLst>
          </p:cNvPr>
          <p:cNvSpPr txBox="1">
            <a:spLocks noChangeArrowheads="1"/>
          </p:cNvSpPr>
          <p:nvPr/>
        </p:nvSpPr>
        <p:spPr bwMode="auto">
          <a:xfrm>
            <a:off x="876301" y="2184558"/>
            <a:ext cx="10515600" cy="3529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5350" indent="-360363">
              <a:defRPr>
                <a:solidFill>
                  <a:schemeClr val="tx1"/>
                </a:solidFill>
                <a:latin typeface="Comic Sans MS" panose="030F0702030302020204" pitchFamily="66" charset="0"/>
                <a:cs typeface="Arial" panose="020B0604020202020204" pitchFamily="34" charset="0"/>
              </a:defRPr>
            </a:lvl2pPr>
            <a:lvl3pPr marL="1692275" indent="-342900">
              <a:defRPr>
                <a:solidFill>
                  <a:schemeClr val="tx1"/>
                </a:solidFill>
                <a:latin typeface="Comic Sans MS" panose="030F0702030302020204" pitchFamily="66" charset="0"/>
                <a:cs typeface="Arial" panose="020B0604020202020204" pitchFamily="34" charset="0"/>
              </a:defRPr>
            </a:lvl3pPr>
            <a:lvl4pPr marL="2214563" indent="-342900">
              <a:defRPr>
                <a:solidFill>
                  <a:schemeClr val="tx1"/>
                </a:solidFill>
                <a:latin typeface="Comic Sans MS" panose="030F0702030302020204" pitchFamily="66" charset="0"/>
                <a:cs typeface="Arial" panose="020B0604020202020204" pitchFamily="34" charset="0"/>
              </a:defRPr>
            </a:lvl4pPr>
            <a:lvl5pPr marL="2736850" indent="-342900">
              <a:defRPr>
                <a:solidFill>
                  <a:schemeClr val="tx1"/>
                </a:solidFill>
                <a:latin typeface="Comic Sans MS" panose="030F0702030302020204" pitchFamily="66" charset="0"/>
                <a:cs typeface="Arial" panose="020B0604020202020204" pitchFamily="34" charset="0"/>
              </a:defRPr>
            </a:lvl5pPr>
            <a:lvl6pPr marL="319405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65125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410845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56565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marL="317500" lvl="1" indent="-317500">
              <a:spcBef>
                <a:spcPts val="1000"/>
              </a:spcBef>
              <a:buFont typeface="+mj-lt"/>
              <a:buAutoNum type="arabicPeriod"/>
            </a:pPr>
            <a:r>
              <a:rPr lang="en-GB" altLang="en-US" sz="1900" dirty="0">
                <a:solidFill>
                  <a:srgbClr val="3E3F41"/>
                </a:solidFill>
              </a:rPr>
              <a:t>Look for what you want to find out about.</a:t>
            </a:r>
          </a:p>
          <a:p>
            <a:pPr marL="317500" lvl="1" indent="-317500">
              <a:spcBef>
                <a:spcPts val="1000"/>
              </a:spcBef>
              <a:buFont typeface="+mj-lt"/>
              <a:buAutoNum type="arabicPeriod"/>
            </a:pPr>
            <a:r>
              <a:rPr lang="en-GB" altLang="en-US" sz="1900" dirty="0">
                <a:solidFill>
                  <a:srgbClr val="3E3F41"/>
                </a:solidFill>
              </a:rPr>
              <a:t>Make short notes and drawings to help</a:t>
            </a:r>
            <a:br>
              <a:rPr lang="en-GB" altLang="en-US" sz="1900" dirty="0">
                <a:solidFill>
                  <a:srgbClr val="3E3F41"/>
                </a:solidFill>
              </a:rPr>
            </a:br>
            <a:r>
              <a:rPr lang="en-GB" altLang="en-US" sz="1900" dirty="0">
                <a:solidFill>
                  <a:srgbClr val="3E3F41"/>
                </a:solidFill>
              </a:rPr>
              <a:t>you remember (use a pencil and paper).</a:t>
            </a:r>
          </a:p>
          <a:p>
            <a:pPr marL="317500" lvl="1" indent="-317500">
              <a:spcBef>
                <a:spcPts val="1000"/>
              </a:spcBef>
              <a:buFont typeface="+mj-lt"/>
              <a:buAutoNum type="arabicPeriod"/>
            </a:pPr>
            <a:r>
              <a:rPr lang="en-GB" altLang="en-US" sz="1900" dirty="0">
                <a:solidFill>
                  <a:srgbClr val="3E3F41"/>
                </a:solidFill>
              </a:rPr>
              <a:t>Avoid cutting and pasting information –</a:t>
            </a:r>
            <a:br>
              <a:rPr lang="en-GB" altLang="en-US" sz="1900" dirty="0">
                <a:solidFill>
                  <a:srgbClr val="3E3F41"/>
                </a:solidFill>
              </a:rPr>
            </a:br>
            <a:r>
              <a:rPr lang="en-GB" altLang="en-US" sz="1900" dirty="0">
                <a:solidFill>
                  <a:srgbClr val="3E3F41"/>
                </a:solidFill>
              </a:rPr>
              <a:t>this is then not your own work.</a:t>
            </a:r>
          </a:p>
          <a:p>
            <a:pPr marL="317500" lvl="1" indent="-317500">
              <a:spcBef>
                <a:spcPts val="1000"/>
              </a:spcBef>
              <a:buFont typeface="+mj-lt"/>
              <a:buAutoNum type="arabicPeriod"/>
            </a:pPr>
            <a:r>
              <a:rPr lang="en-GB" altLang="en-US" sz="1900" dirty="0">
                <a:solidFill>
                  <a:srgbClr val="3E3F41"/>
                </a:solidFill>
              </a:rPr>
              <a:t>Organise your notes and drawings.</a:t>
            </a:r>
          </a:p>
          <a:p>
            <a:pPr marL="317500" lvl="1" indent="-317500">
              <a:spcBef>
                <a:spcPts val="1000"/>
              </a:spcBef>
              <a:buFont typeface="+mj-lt"/>
              <a:buAutoNum type="arabicPeriod"/>
            </a:pPr>
            <a:r>
              <a:rPr lang="en-GB" altLang="en-US" sz="1900" dirty="0">
                <a:solidFill>
                  <a:srgbClr val="3E3F41"/>
                </a:solidFill>
              </a:rPr>
              <a:t>Remember that you are only writing</a:t>
            </a:r>
            <a:br>
              <a:rPr lang="en-GB" altLang="en-US" sz="1900" dirty="0">
                <a:solidFill>
                  <a:srgbClr val="3E3F41"/>
                </a:solidFill>
              </a:rPr>
            </a:br>
            <a:r>
              <a:rPr lang="en-GB" altLang="en-US" sz="1900" b="1" dirty="0">
                <a:solidFill>
                  <a:srgbClr val="3E3F41"/>
                </a:solidFill>
              </a:rPr>
              <a:t>one page</a:t>
            </a:r>
            <a:r>
              <a:rPr lang="en-GB" altLang="en-US" sz="1900" dirty="0">
                <a:solidFill>
                  <a:srgbClr val="3E3F41"/>
                </a:solidFill>
              </a:rPr>
              <a:t> – don’t get carried away!</a:t>
            </a:r>
            <a:br>
              <a:rPr lang="en-GB" altLang="en-US" sz="1900" dirty="0">
                <a:solidFill>
                  <a:srgbClr val="3E3F41"/>
                </a:solidFill>
              </a:rPr>
            </a:br>
            <a:r>
              <a:rPr lang="en-GB" altLang="en-US" sz="1900" dirty="0">
                <a:solidFill>
                  <a:srgbClr val="3E3F41"/>
                </a:solidFill>
              </a:rPr>
              <a:t>It might help to look at the structure</a:t>
            </a:r>
            <a:br>
              <a:rPr lang="en-GB" altLang="en-US" sz="1900" dirty="0">
                <a:solidFill>
                  <a:srgbClr val="3E3F41"/>
                </a:solidFill>
              </a:rPr>
            </a:br>
            <a:r>
              <a:rPr lang="en-GB" altLang="en-US" sz="1900" dirty="0">
                <a:solidFill>
                  <a:srgbClr val="3E3F41"/>
                </a:solidFill>
              </a:rPr>
              <a:t>of the example you have already read:</a:t>
            </a:r>
          </a:p>
        </p:txBody>
      </p:sp>
      <p:pic>
        <p:nvPicPr>
          <p:cNvPr id="4" name="Picture 3" descr="A picture containing graphical user interface&#10;&#10;Description automatically generated">
            <a:extLst>
              <a:ext uri="{FF2B5EF4-FFF2-40B4-BE49-F238E27FC236}">
                <a16:creationId xmlns:a16="http://schemas.microsoft.com/office/drawing/2014/main" id="{35D964F0-2B25-6A4A-BFEF-27D72DE0CA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68457">
            <a:off x="6303012" y="2679147"/>
            <a:ext cx="4823460" cy="2695463"/>
          </a:xfrm>
          <a:prstGeom prst="rect">
            <a:avLst/>
          </a:prstGeom>
        </p:spPr>
      </p:pic>
      <p:sp>
        <p:nvSpPr>
          <p:cNvPr id="13" name="Text Box 6">
            <a:extLst>
              <a:ext uri="{FF2B5EF4-FFF2-40B4-BE49-F238E27FC236}">
                <a16:creationId xmlns:a16="http://schemas.microsoft.com/office/drawing/2014/main" id="{BBA4476E-0BA3-F840-ABDE-A3990949DAC8}"/>
              </a:ext>
            </a:extLst>
          </p:cNvPr>
          <p:cNvSpPr txBox="1">
            <a:spLocks noChangeArrowheads="1"/>
          </p:cNvSpPr>
          <p:nvPr/>
        </p:nvSpPr>
        <p:spPr bwMode="auto">
          <a:xfrm>
            <a:off x="853441" y="1547144"/>
            <a:ext cx="10515600"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Comic Sans MS" panose="030F0702030302020204" pitchFamily="66" charset="0"/>
                <a:cs typeface="Arial" panose="020B0604020202020204" pitchFamily="34" charset="0"/>
              </a:defRPr>
            </a:lvl1pPr>
            <a:lvl2pPr marL="895350" indent="-360363">
              <a:defRPr>
                <a:solidFill>
                  <a:schemeClr val="tx1"/>
                </a:solidFill>
                <a:latin typeface="Comic Sans MS" panose="030F0702030302020204" pitchFamily="66" charset="0"/>
                <a:cs typeface="Arial" panose="020B0604020202020204" pitchFamily="34" charset="0"/>
              </a:defRPr>
            </a:lvl2pPr>
            <a:lvl3pPr marL="1692275" indent="-342900">
              <a:defRPr>
                <a:solidFill>
                  <a:schemeClr val="tx1"/>
                </a:solidFill>
                <a:latin typeface="Comic Sans MS" panose="030F0702030302020204" pitchFamily="66" charset="0"/>
                <a:cs typeface="Arial" panose="020B0604020202020204" pitchFamily="34" charset="0"/>
              </a:defRPr>
            </a:lvl3pPr>
            <a:lvl4pPr marL="2214563" indent="-342900">
              <a:defRPr>
                <a:solidFill>
                  <a:schemeClr val="tx1"/>
                </a:solidFill>
                <a:latin typeface="Comic Sans MS" panose="030F0702030302020204" pitchFamily="66" charset="0"/>
                <a:cs typeface="Arial" panose="020B0604020202020204" pitchFamily="34" charset="0"/>
              </a:defRPr>
            </a:lvl4pPr>
            <a:lvl5pPr marL="2736850" indent="-342900">
              <a:defRPr>
                <a:solidFill>
                  <a:schemeClr val="tx1"/>
                </a:solidFill>
                <a:latin typeface="Comic Sans MS" panose="030F0702030302020204" pitchFamily="66" charset="0"/>
                <a:cs typeface="Arial" panose="020B0604020202020204" pitchFamily="34" charset="0"/>
              </a:defRPr>
            </a:lvl5pPr>
            <a:lvl6pPr marL="319405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365125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410845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4565650" indent="-3429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spcBef>
                <a:spcPts val="1000"/>
              </a:spcBef>
            </a:pPr>
            <a:r>
              <a:rPr lang="en-GB" altLang="en-US" sz="1900" dirty="0">
                <a:solidFill>
                  <a:srgbClr val="3E3F41"/>
                </a:solidFill>
              </a:rPr>
              <a:t>Once you have chosen your topic, you need to find out about it in order to write your page.</a:t>
            </a:r>
          </a:p>
        </p:txBody>
      </p:sp>
      <p:sp>
        <p:nvSpPr>
          <p:cNvPr id="15" name="Subtitle 2">
            <a:extLst>
              <a:ext uri="{FF2B5EF4-FFF2-40B4-BE49-F238E27FC236}">
                <a16:creationId xmlns:a16="http://schemas.microsoft.com/office/drawing/2014/main" id="{2E696432-657E-D645-90D4-AB8BA5EBF0F4}"/>
              </a:ext>
            </a:extLst>
          </p:cNvPr>
          <p:cNvSpPr txBox="1">
            <a:spLocks/>
          </p:cNvSpPr>
          <p:nvPr/>
        </p:nvSpPr>
        <p:spPr>
          <a:xfrm>
            <a:off x="0" y="720921"/>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Planning the writing – gathering content</a:t>
            </a:r>
          </a:p>
        </p:txBody>
      </p:sp>
    </p:spTree>
    <p:extLst>
      <p:ext uri="{BB962C8B-B14F-4D97-AF65-F5344CB8AC3E}">
        <p14:creationId xmlns:p14="http://schemas.microsoft.com/office/powerpoint/2010/main" val="29089932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utoShape 10">
            <a:extLst>
              <a:ext uri="{FF2B5EF4-FFF2-40B4-BE49-F238E27FC236}">
                <a16:creationId xmlns:a16="http://schemas.microsoft.com/office/drawing/2014/main" id="{AE399199-E4CD-A246-84F3-F0BBD0479CB7}"/>
              </a:ext>
            </a:extLst>
          </p:cNvPr>
          <p:cNvSpPr>
            <a:spLocks noChangeArrowheads="1"/>
          </p:cNvSpPr>
          <p:nvPr/>
        </p:nvSpPr>
        <p:spPr bwMode="auto">
          <a:xfrm>
            <a:off x="3947160" y="784468"/>
            <a:ext cx="7239000" cy="1700213"/>
          </a:xfrm>
          <a:prstGeom prst="wedgeRoundRectCallout">
            <a:avLst>
              <a:gd name="adj1" fmla="val 44581"/>
              <a:gd name="adj2" fmla="val -66490"/>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sz="1900" i="1" dirty="0">
                <a:solidFill>
                  <a:srgbClr val="3E3F41"/>
                </a:solidFill>
                <a:latin typeface="Comic Sans MS" panose="030F0902030302020204" pitchFamily="66" charset="0"/>
              </a:rPr>
              <a:t>We are now going to find out facts about our chosen topic </a:t>
            </a:r>
            <a:br>
              <a:rPr lang="en-GB" altLang="en-US" sz="1900" i="1" dirty="0">
                <a:solidFill>
                  <a:srgbClr val="3E3F41"/>
                </a:solidFill>
                <a:latin typeface="Comic Sans MS" panose="030F0902030302020204" pitchFamily="66" charset="0"/>
              </a:rPr>
            </a:br>
            <a:r>
              <a:rPr lang="en-GB" altLang="en-US" sz="1900" i="1" dirty="0">
                <a:solidFill>
                  <a:srgbClr val="3E3F41"/>
                </a:solidFill>
                <a:latin typeface="Comic Sans MS" panose="030F0902030302020204" pitchFamily="66" charset="0"/>
              </a:rPr>
              <a:t>in order to write our own information pages. I have chosen </a:t>
            </a:r>
            <a:br>
              <a:rPr lang="en-GB" altLang="en-US" sz="1900" i="1" dirty="0">
                <a:solidFill>
                  <a:srgbClr val="3E3F41"/>
                </a:solidFill>
                <a:latin typeface="Comic Sans MS" panose="030F0902030302020204" pitchFamily="66" charset="0"/>
              </a:rPr>
            </a:br>
            <a:r>
              <a:rPr lang="en-GB" altLang="en-US" sz="1900" i="1" dirty="0">
                <a:solidFill>
                  <a:srgbClr val="3E3F41"/>
                </a:solidFill>
                <a:latin typeface="Comic Sans MS" panose="030F0902030302020204" pitchFamily="66" charset="0"/>
              </a:rPr>
              <a:t>to write about meteors and I am going to show you how </a:t>
            </a:r>
            <a:br>
              <a:rPr lang="en-GB" altLang="en-US" sz="1900" i="1" dirty="0">
                <a:solidFill>
                  <a:srgbClr val="3E3F41"/>
                </a:solidFill>
                <a:latin typeface="Comic Sans MS" panose="030F0902030302020204" pitchFamily="66" charset="0"/>
              </a:rPr>
            </a:br>
            <a:r>
              <a:rPr lang="en-GB" altLang="en-US" sz="1900" i="1" dirty="0">
                <a:solidFill>
                  <a:srgbClr val="3E3F41"/>
                </a:solidFill>
                <a:latin typeface="Comic Sans MS" panose="030F0902030302020204" pitchFamily="66" charset="0"/>
              </a:rPr>
              <a:t>to organise what you know and how to find out more.</a:t>
            </a:r>
          </a:p>
        </p:txBody>
      </p:sp>
      <p:graphicFrame>
        <p:nvGraphicFramePr>
          <p:cNvPr id="13" name="Group 34">
            <a:extLst>
              <a:ext uri="{FF2B5EF4-FFF2-40B4-BE49-F238E27FC236}">
                <a16:creationId xmlns:a16="http://schemas.microsoft.com/office/drawing/2014/main" id="{06B20F34-C869-4A4D-A49E-E8039BA7B3A7}"/>
              </a:ext>
            </a:extLst>
          </p:cNvPr>
          <p:cNvGraphicFramePr>
            <a:graphicFrameLocks noGrp="1"/>
          </p:cNvGraphicFramePr>
          <p:nvPr>
            <p:extLst>
              <p:ext uri="{D42A27DB-BD31-4B8C-83A1-F6EECF244321}">
                <p14:modId xmlns:p14="http://schemas.microsoft.com/office/powerpoint/2010/main" val="3000441830"/>
              </p:ext>
            </p:extLst>
          </p:nvPr>
        </p:nvGraphicFramePr>
        <p:xfrm>
          <a:off x="3947160" y="2725799"/>
          <a:ext cx="7185659" cy="3133981"/>
        </p:xfrm>
        <a:graphic>
          <a:graphicData uri="http://schemas.openxmlformats.org/drawingml/2006/table">
            <a:tbl>
              <a:tblPr/>
              <a:tblGrid>
                <a:gridCol w="2394586">
                  <a:extLst>
                    <a:ext uri="{9D8B030D-6E8A-4147-A177-3AD203B41FA5}">
                      <a16:colId xmlns:a16="http://schemas.microsoft.com/office/drawing/2014/main" val="1799638142"/>
                    </a:ext>
                  </a:extLst>
                </a:gridCol>
                <a:gridCol w="2396486">
                  <a:extLst>
                    <a:ext uri="{9D8B030D-6E8A-4147-A177-3AD203B41FA5}">
                      <a16:colId xmlns:a16="http://schemas.microsoft.com/office/drawing/2014/main" val="398774505"/>
                    </a:ext>
                  </a:extLst>
                </a:gridCol>
                <a:gridCol w="2394587">
                  <a:extLst>
                    <a:ext uri="{9D8B030D-6E8A-4147-A177-3AD203B41FA5}">
                      <a16:colId xmlns:a16="http://schemas.microsoft.com/office/drawing/2014/main" val="3525316465"/>
                    </a:ext>
                  </a:extLst>
                </a:gridCol>
              </a:tblGrid>
              <a:tr h="50177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K</a:t>
                      </a:r>
                    </a:p>
                  </a:txBody>
                  <a:tcPr anchor="ctr" anchorCtr="1" horzOverflow="overflow">
                    <a:lnL w="38100" cap="flat" cmpd="sng" algn="ctr">
                      <a:solidFill>
                        <a:srgbClr val="0070C0"/>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a:t>
                      </a:r>
                    </a:p>
                  </a:txBody>
                  <a:tcPr anchor="ctr" anchorCtr="1"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a:t>
                      </a:r>
                    </a:p>
                  </a:txBody>
                  <a:tcPr anchor="ctr" anchorCtr="1" horzOverflow="overflow">
                    <a:lnL w="19050" cap="flat" cmpd="sng" algn="ctr">
                      <a:solidFill>
                        <a:schemeClr val="bg1"/>
                      </a:solidFill>
                      <a:prstDash val="solid"/>
                      <a:round/>
                      <a:headEnd type="none" w="med" len="med"/>
                      <a:tailEnd type="none" w="med" len="med"/>
                    </a:lnL>
                    <a:lnR w="38100" cap="flat" cmpd="sng" algn="ctr">
                      <a:solidFill>
                        <a:srgbClr val="0070C0"/>
                      </a:solidFill>
                      <a:prstDash val="solid"/>
                      <a:round/>
                      <a:headEnd type="none" w="med" len="med"/>
                      <a:tailEnd type="none" w="med" len="med"/>
                    </a:lnR>
                    <a:lnT w="3810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2282253322"/>
                  </a:ext>
                </a:extLst>
              </a:tr>
              <a:tr h="73603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What do I</a:t>
                      </a:r>
                      <a:b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already </a:t>
                      </a:r>
                      <a:r>
                        <a:rPr kumimoji="0" lang="en-GB" altLang="en-US" sz="1600" b="1"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k</a:t>
                      </a:r>
                      <a: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now?</a:t>
                      </a:r>
                    </a:p>
                  </a:txBody>
                  <a:tcPr anchor="ctr" anchorCtr="1" horzOverflow="overflow">
                    <a:lnL w="3810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1"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W</a:t>
                      </a:r>
                      <a: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hat else do</a:t>
                      </a:r>
                      <a:b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I need to know?</a:t>
                      </a:r>
                    </a:p>
                  </a:txBody>
                  <a:tcPr anchor="ctr" anchorCtr="1"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Where will I </a:t>
                      </a:r>
                      <a:r>
                        <a:rPr kumimoji="0" lang="en-GB" altLang="en-US" sz="1600" b="1"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f</a:t>
                      </a:r>
                      <a: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ind</a:t>
                      </a:r>
                      <a:b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more information?</a:t>
                      </a:r>
                    </a:p>
                  </a:txBody>
                  <a:tcPr anchor="ctr" anchorCtr="1" horzOverflow="overflow">
                    <a:lnL w="1905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1905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9797383"/>
                  </a:ext>
                </a:extLst>
              </a:tr>
              <a:tr h="189617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Meteor – bright streak</a:t>
                      </a:r>
                      <a:b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b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of light</a:t>
                      </a:r>
                    </a:p>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Some seen at any time</a:t>
                      </a:r>
                      <a:b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b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of the year.</a:t>
                      </a:r>
                    </a:p>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Some seen at the same time each year.</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1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horzOverflow="overflow">
                    <a:lnL w="3810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What are meteors</a:t>
                      </a:r>
                      <a:b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b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made from?</a:t>
                      </a:r>
                    </a:p>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Why do they look like a bright streak of light?</a:t>
                      </a:r>
                    </a:p>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What is a meteor shower?</a:t>
                      </a:r>
                    </a:p>
                  </a:txBody>
                  <a:tcPr horzOverflow="overflow">
                    <a:lnL w="19050" cap="flat" cmpd="sng" algn="ctr">
                      <a:solidFill>
                        <a:srgbClr val="0070C0"/>
                      </a:solidFill>
                      <a:prstDash val="solid"/>
                      <a:round/>
                      <a:headEnd type="none" w="med" len="med"/>
                      <a:tailEnd type="none" w="med" len="med"/>
                    </a:lnL>
                    <a:lnR w="1905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0070C0"/>
                          </a:solidFill>
                          <a:effectLst/>
                          <a:latin typeface="Comic Sans MS" panose="030F0702030302020204" pitchFamily="66" charset="0"/>
                          <a:cs typeface="Arial" panose="020B0604020202020204" pitchFamily="34" charset="0"/>
                          <a:hlinkClick r:id="rId3">
                            <a:extLst>
                              <a:ext uri="{A12FA001-AC4F-418D-AE19-62706E023703}">
                                <ahyp:hlinkClr xmlns:ahyp="http://schemas.microsoft.com/office/drawing/2018/hyperlinkcolor" val="tx"/>
                              </a:ext>
                            </a:extLst>
                          </a:hlinkClick>
                        </a:rPr>
                        <a:t>https://kids.britannica.com/kids</a:t>
                      </a:r>
                      <a:endParaRPr kumimoji="0" lang="en-GB" altLang="en-US" sz="1400" b="0" i="0" u="none" strike="noStrike" cap="none" normalizeH="0" baseline="0" dirty="0">
                        <a:ln>
                          <a:noFill/>
                        </a:ln>
                        <a:solidFill>
                          <a:srgbClr val="0070C0"/>
                        </a:solidFill>
                        <a:effectLst/>
                        <a:latin typeface="Comic Sans MS" panose="030F0702030302020204" pitchFamily="66" charset="0"/>
                        <a:cs typeface="Arial" panose="020B0604020202020204" pitchFamily="34" charset="0"/>
                      </a:endParaRPr>
                    </a:p>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Nat Geo Readers </a:t>
                      </a:r>
                      <a:r>
                        <a:rPr kumimoji="0" lang="en-GB" altLang="en-US" sz="1400" b="0" i="1"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Meteors</a:t>
                      </a: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 Level 2</a:t>
                      </a:r>
                      <a:b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b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by Melissa Stewart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1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1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horzOverflow="overflow">
                    <a:lnL w="19050" cap="flat" cmpd="sng" algn="ctr">
                      <a:solidFill>
                        <a:srgbClr val="0070C0"/>
                      </a:solidFill>
                      <a:prstDash val="solid"/>
                      <a:round/>
                      <a:headEnd type="none" w="med" len="med"/>
                      <a:tailEnd type="none" w="med" len="med"/>
                    </a:lnL>
                    <a:lnR w="38100" cap="flat" cmpd="sng" algn="ctr">
                      <a:solidFill>
                        <a:srgbClr val="0070C0"/>
                      </a:solidFill>
                      <a:prstDash val="solid"/>
                      <a:round/>
                      <a:headEnd type="none" w="med" len="med"/>
                      <a:tailEnd type="none" w="med" len="med"/>
                    </a:lnR>
                    <a:lnT w="19050" cap="flat" cmpd="sng" algn="ctr">
                      <a:solidFill>
                        <a:srgbClr val="0070C0"/>
                      </a:solidFill>
                      <a:prstDash val="solid"/>
                      <a:round/>
                      <a:headEnd type="none" w="med" len="med"/>
                      <a:tailEnd type="none" w="med" len="med"/>
                    </a:lnT>
                    <a:lnB w="381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38690711"/>
                  </a:ext>
                </a:extLst>
              </a:tr>
            </a:tbl>
          </a:graphicData>
        </a:graphic>
      </p:graphicFrame>
      <p:sp>
        <p:nvSpPr>
          <p:cNvPr id="14" name="AutoShape 29">
            <a:extLst>
              <a:ext uri="{FF2B5EF4-FFF2-40B4-BE49-F238E27FC236}">
                <a16:creationId xmlns:a16="http://schemas.microsoft.com/office/drawing/2014/main" id="{35454CDB-83E5-AE43-A974-99ED80BA1A1B}"/>
              </a:ext>
            </a:extLst>
          </p:cNvPr>
          <p:cNvSpPr>
            <a:spLocks noChangeArrowheads="1"/>
          </p:cNvSpPr>
          <p:nvPr/>
        </p:nvSpPr>
        <p:spPr bwMode="auto">
          <a:xfrm>
            <a:off x="876996" y="3138102"/>
            <a:ext cx="2704404" cy="1243013"/>
          </a:xfrm>
          <a:prstGeom prst="wedgeRoundRectCallout">
            <a:avLst>
              <a:gd name="adj1" fmla="val -52476"/>
              <a:gd name="adj2" fmla="val -82258"/>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sz="2000" i="1" dirty="0">
                <a:solidFill>
                  <a:srgbClr val="3E3F41"/>
                </a:solidFill>
                <a:latin typeface="Comic Sans MS" panose="030F0902030302020204" pitchFamily="66" charset="0"/>
              </a:rPr>
              <a:t>A KWF grid can help me focus on what I will write.</a:t>
            </a:r>
          </a:p>
        </p:txBody>
      </p:sp>
      <p:sp>
        <p:nvSpPr>
          <p:cNvPr id="15" name="AutoShape 35">
            <a:extLst>
              <a:ext uri="{FF2B5EF4-FFF2-40B4-BE49-F238E27FC236}">
                <a16:creationId xmlns:a16="http://schemas.microsoft.com/office/drawing/2014/main" id="{78A084D0-FFF1-0046-AC62-BE56D3B5123E}"/>
              </a:ext>
            </a:extLst>
          </p:cNvPr>
          <p:cNvSpPr>
            <a:spLocks noChangeArrowheads="1"/>
          </p:cNvSpPr>
          <p:nvPr/>
        </p:nvSpPr>
        <p:spPr bwMode="auto">
          <a:xfrm>
            <a:off x="876996" y="4661245"/>
            <a:ext cx="2704404" cy="1243013"/>
          </a:xfrm>
          <a:prstGeom prst="wedgeRoundRectCallout">
            <a:avLst>
              <a:gd name="adj1" fmla="val -51796"/>
              <a:gd name="adj2" fmla="val 74778"/>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sz="2000" i="1" dirty="0">
                <a:solidFill>
                  <a:srgbClr val="3E3F41"/>
                </a:solidFill>
                <a:latin typeface="Comic Sans MS" panose="030F0902030302020204" pitchFamily="66" charset="0"/>
              </a:rPr>
              <a:t>Notice that I have written notes not sentences yet.</a:t>
            </a:r>
          </a:p>
        </p:txBody>
      </p:sp>
      <p:grpSp>
        <p:nvGrpSpPr>
          <p:cNvPr id="22" name="Group 21">
            <a:extLst>
              <a:ext uri="{FF2B5EF4-FFF2-40B4-BE49-F238E27FC236}">
                <a16:creationId xmlns:a16="http://schemas.microsoft.com/office/drawing/2014/main" id="{EF84EC73-7321-D14D-9B0A-85871D74E941}"/>
              </a:ext>
            </a:extLst>
          </p:cNvPr>
          <p:cNvGrpSpPr/>
          <p:nvPr/>
        </p:nvGrpSpPr>
        <p:grpSpPr>
          <a:xfrm>
            <a:off x="1088716" y="580638"/>
            <a:ext cx="2162278" cy="2145161"/>
            <a:chOff x="1047008" y="1589490"/>
            <a:chExt cx="2693876" cy="2672551"/>
          </a:xfrm>
        </p:grpSpPr>
        <p:grpSp>
          <p:nvGrpSpPr>
            <p:cNvPr id="23" name="Group 2">
              <a:extLst>
                <a:ext uri="{FF2B5EF4-FFF2-40B4-BE49-F238E27FC236}">
                  <a16:creationId xmlns:a16="http://schemas.microsoft.com/office/drawing/2014/main" id="{8962CA87-0CFD-6746-AEC7-546754A8575B}"/>
                </a:ext>
              </a:extLst>
            </p:cNvPr>
            <p:cNvGrpSpPr>
              <a:grpSpLocks/>
            </p:cNvGrpSpPr>
            <p:nvPr/>
          </p:nvGrpSpPr>
          <p:grpSpPr bwMode="auto">
            <a:xfrm>
              <a:off x="1047008" y="1589490"/>
              <a:ext cx="2693876" cy="2672551"/>
              <a:chOff x="3805" y="1284"/>
              <a:chExt cx="1955" cy="1637"/>
            </a:xfrm>
          </p:grpSpPr>
          <p:sp>
            <p:nvSpPr>
              <p:cNvPr id="25" name="Text Box 12">
                <a:extLst>
                  <a:ext uri="{FF2B5EF4-FFF2-40B4-BE49-F238E27FC236}">
                    <a16:creationId xmlns:a16="http://schemas.microsoft.com/office/drawing/2014/main" id="{A836418A-1A32-604D-88FB-1BD45B57BB9E}"/>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6" name="Text Box 13">
                <a:extLst>
                  <a:ext uri="{FF2B5EF4-FFF2-40B4-BE49-F238E27FC236}">
                    <a16:creationId xmlns:a16="http://schemas.microsoft.com/office/drawing/2014/main" id="{E36466A4-5EFB-E242-A568-F8DF36615B75}"/>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7" name="Oval 14">
                <a:extLst>
                  <a:ext uri="{FF2B5EF4-FFF2-40B4-BE49-F238E27FC236}">
                    <a16:creationId xmlns:a16="http://schemas.microsoft.com/office/drawing/2014/main" id="{A4D4444D-BD34-6448-A0EF-AE62339163A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24" name="Straight Arrow Connector 23">
              <a:extLst>
                <a:ext uri="{FF2B5EF4-FFF2-40B4-BE49-F238E27FC236}">
                  <a16:creationId xmlns:a16="http://schemas.microsoft.com/office/drawing/2014/main" id="{7C5E8B13-1AF1-0444-9274-CBAC499370ED}"/>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0391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BA4AB4-43C8-F24A-B16C-AC76B352222C}"/>
              </a:ext>
            </a:extLst>
          </p:cNvPr>
          <p:cNvSpPr/>
          <p:nvPr/>
        </p:nvSpPr>
        <p:spPr>
          <a:xfrm>
            <a:off x="873213" y="1484313"/>
            <a:ext cx="2529014" cy="2150077"/>
          </a:xfrm>
          <a:prstGeom prst="rect">
            <a:avLst/>
          </a:prstGeom>
          <a:solidFill>
            <a:srgbClr val="FDAD2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2</a:t>
            </a:r>
          </a:p>
          <a:p>
            <a:pPr marL="144000" lvl="0">
              <a:spcBef>
                <a:spcPts val="500"/>
              </a:spcBef>
              <a:tabLst>
                <a:tab pos="130175" algn="l"/>
              </a:tabLst>
            </a:pPr>
            <a:r>
              <a:rPr lang="en-GB" altLang="en-US" dirty="0">
                <a:solidFill>
                  <a:prstClr val="white"/>
                </a:solidFill>
                <a:latin typeface="Comic Sans MS" panose="030F0902030302020204" pitchFamily="66" charset="0"/>
              </a:rPr>
              <a:t>Capturing ideas, learning the skills, practising, planning, having a go</a:t>
            </a:r>
          </a:p>
        </p:txBody>
      </p:sp>
      <p:sp>
        <p:nvSpPr>
          <p:cNvPr id="3" name="Rectangle 8">
            <a:extLst>
              <a:ext uri="{FF2B5EF4-FFF2-40B4-BE49-F238E27FC236}">
                <a16:creationId xmlns:a16="http://schemas.microsoft.com/office/drawing/2014/main" id="{6C602329-440E-704D-A19B-6BB4FFB3B850}"/>
              </a:ext>
            </a:extLst>
          </p:cNvPr>
          <p:cNvSpPr>
            <a:spLocks noChangeArrowheads="1"/>
          </p:cNvSpPr>
          <p:nvPr/>
        </p:nvSpPr>
        <p:spPr bwMode="auto">
          <a:xfrm>
            <a:off x="3945920" y="1447158"/>
            <a:ext cx="7073061" cy="3301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a:spcBef>
                <a:spcPts val="1000"/>
              </a:spcBef>
            </a:pPr>
            <a:r>
              <a:rPr lang="en-GB" altLang="en-US" sz="2000" dirty="0">
                <a:solidFill>
                  <a:srgbClr val="3E3F41"/>
                </a:solidFill>
                <a:ea typeface="Microsoft YaHei" panose="020B0503020204020204" pitchFamily="34" charset="-122"/>
              </a:rPr>
              <a:t>During this phase, provide plenty of opportunities for children to learn and practise the skills you wish to introduce to them, focusing on the needs of the children in your class. Allow work in pairs or small groups to discuss and rehearse elements of writing. Make use of a working wall to record examples of good practice.</a:t>
            </a:r>
          </a:p>
          <a:p>
            <a:pPr marL="0" indent="0">
              <a:spcBef>
                <a:spcPts val="1000"/>
              </a:spcBef>
            </a:pPr>
            <a:endParaRPr lang="en-GB" altLang="en-US" sz="2000" dirty="0">
              <a:solidFill>
                <a:srgbClr val="414042"/>
              </a:solidFill>
              <a:ea typeface="Microsoft YaHei" panose="020B0503020204020204" pitchFamily="34" charset="-122"/>
            </a:endParaRPr>
          </a:p>
        </p:txBody>
      </p:sp>
    </p:spTree>
    <p:extLst>
      <p:ext uri="{BB962C8B-B14F-4D97-AF65-F5344CB8AC3E}">
        <p14:creationId xmlns:p14="http://schemas.microsoft.com/office/powerpoint/2010/main" val="29343295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95EBE7B-A814-A94C-8DAD-8B5040CD0DD6}"/>
              </a:ext>
            </a:extLst>
          </p:cNvPr>
          <p:cNvGrpSpPr/>
          <p:nvPr/>
        </p:nvGrpSpPr>
        <p:grpSpPr>
          <a:xfrm>
            <a:off x="1088716" y="580638"/>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3">
            <a:extLst>
              <a:ext uri="{FF2B5EF4-FFF2-40B4-BE49-F238E27FC236}">
                <a16:creationId xmlns:a16="http://schemas.microsoft.com/office/drawing/2014/main" id="{1EA49735-571D-DD45-A213-DDACB175F937}"/>
              </a:ext>
            </a:extLst>
          </p:cNvPr>
          <p:cNvGrpSpPr>
            <a:grpSpLocks/>
          </p:cNvGrpSpPr>
          <p:nvPr/>
        </p:nvGrpSpPr>
        <p:grpSpPr bwMode="auto">
          <a:xfrm>
            <a:off x="803998" y="2933463"/>
            <a:ext cx="2919412" cy="3223958"/>
            <a:chOff x="958" y="0"/>
            <a:chExt cx="1882" cy="2269"/>
          </a:xfrm>
        </p:grpSpPr>
        <p:pic>
          <p:nvPicPr>
            <p:cNvPr id="23" name="Picture 24">
              <a:extLst>
                <a:ext uri="{FF2B5EF4-FFF2-40B4-BE49-F238E27FC236}">
                  <a16:creationId xmlns:a16="http://schemas.microsoft.com/office/drawing/2014/main" id="{FF1D8F25-6A34-1A45-AE0C-364EF280AAE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60" y="0"/>
              <a:ext cx="1761" cy="2073"/>
            </a:xfrm>
            <a:prstGeom prst="rect">
              <a:avLst/>
            </a:prstGeom>
            <a:noFill/>
            <a:extLst>
              <a:ext uri="{909E8E84-426E-40DD-AFC4-6F175D3DCCD1}">
                <a14:hiddenFill xmlns:a14="http://schemas.microsoft.com/office/drawing/2010/main">
                  <a:solidFill>
                    <a:srgbClr val="FFFFFF"/>
                  </a:solidFill>
                </a14:hiddenFill>
              </a:ext>
            </a:extLst>
          </p:spPr>
        </p:pic>
        <p:sp>
          <p:nvSpPr>
            <p:cNvPr id="24" name="Arc 25">
              <a:extLst>
                <a:ext uri="{FF2B5EF4-FFF2-40B4-BE49-F238E27FC236}">
                  <a16:creationId xmlns:a16="http://schemas.microsoft.com/office/drawing/2014/main" id="{3873149C-5870-DE4C-A9D8-818A636EB401}"/>
                </a:ext>
              </a:extLst>
            </p:cNvPr>
            <p:cNvSpPr>
              <a:spLocks/>
            </p:cNvSpPr>
            <p:nvPr/>
          </p:nvSpPr>
          <p:spPr bwMode="auto">
            <a:xfrm rot="655487" flipH="1">
              <a:off x="1666" y="154"/>
              <a:ext cx="1174" cy="1984"/>
            </a:xfrm>
            <a:custGeom>
              <a:avLst/>
              <a:gdLst>
                <a:gd name="G0" fmla="+- 0 0 0"/>
                <a:gd name="G1" fmla="+- 20100 0 0"/>
                <a:gd name="G2" fmla="+- 21600 0 0"/>
                <a:gd name="T0" fmla="*/ 7909 w 21600"/>
                <a:gd name="T1" fmla="*/ 0 h 20100"/>
                <a:gd name="T2" fmla="*/ 21600 w 21600"/>
                <a:gd name="T3" fmla="*/ 20100 h 20100"/>
                <a:gd name="T4" fmla="*/ 0 w 21600"/>
                <a:gd name="T5" fmla="*/ 20100 h 20100"/>
              </a:gdLst>
              <a:ahLst/>
              <a:cxnLst>
                <a:cxn ang="0">
                  <a:pos x="T0" y="T1"/>
                </a:cxn>
                <a:cxn ang="0">
                  <a:pos x="T2" y="T3"/>
                </a:cxn>
                <a:cxn ang="0">
                  <a:pos x="T4" y="T5"/>
                </a:cxn>
              </a:cxnLst>
              <a:rect l="0" t="0" r="r" b="b"/>
              <a:pathLst>
                <a:path w="21600" h="20100" fill="none" extrusionOk="0">
                  <a:moveTo>
                    <a:pt x="7908" y="0"/>
                  </a:moveTo>
                  <a:cubicBezTo>
                    <a:pt x="16169" y="3250"/>
                    <a:pt x="21600" y="11223"/>
                    <a:pt x="21600" y="20100"/>
                  </a:cubicBezTo>
                </a:path>
                <a:path w="21600" h="20100" stroke="0" extrusionOk="0">
                  <a:moveTo>
                    <a:pt x="7908" y="0"/>
                  </a:moveTo>
                  <a:cubicBezTo>
                    <a:pt x="16169" y="3250"/>
                    <a:pt x="21600" y="11223"/>
                    <a:pt x="21600" y="20100"/>
                  </a:cubicBezTo>
                  <a:lnTo>
                    <a:pt x="0" y="20100"/>
                  </a:lnTo>
                  <a:close/>
                </a:path>
              </a:pathLst>
            </a:custGeom>
            <a:noFill/>
            <a:ln w="38100">
              <a:solidFill>
                <a:srgbClr val="FF66FF"/>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25" name="Picture 26">
              <a:extLst>
                <a:ext uri="{FF2B5EF4-FFF2-40B4-BE49-F238E27FC236}">
                  <a16:creationId xmlns:a16="http://schemas.microsoft.com/office/drawing/2014/main" id="{5ACD8463-94E0-424D-A084-CED0C3C6EF9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341" y="203"/>
              <a:ext cx="174" cy="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7" descr="Free Explosion Detonation vector and picture">
              <a:extLst>
                <a:ext uri="{FF2B5EF4-FFF2-40B4-BE49-F238E27FC236}">
                  <a16:creationId xmlns:a16="http://schemas.microsoft.com/office/drawing/2014/main" id="{483433D0-6553-6A4A-BF05-04342776370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71745">
              <a:off x="1351" y="1732"/>
              <a:ext cx="306" cy="18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8" descr="Free Meteor Shooting Star vector and picture">
              <a:extLst>
                <a:ext uri="{FF2B5EF4-FFF2-40B4-BE49-F238E27FC236}">
                  <a16:creationId xmlns:a16="http://schemas.microsoft.com/office/drawing/2014/main" id="{8B4C4832-CCC2-9444-BE64-B5FAE1C83A5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3955901">
              <a:off x="1541" y="711"/>
              <a:ext cx="674" cy="507"/>
            </a:xfrm>
            <a:prstGeom prst="rect">
              <a:avLst/>
            </a:prstGeom>
            <a:noFill/>
            <a:extLst>
              <a:ext uri="{909E8E84-426E-40DD-AFC4-6F175D3DCCD1}">
                <a14:hiddenFill xmlns:a14="http://schemas.microsoft.com/office/drawing/2010/main">
                  <a:solidFill>
                    <a:srgbClr val="FFFFFF"/>
                  </a:solidFill>
                </a14:hiddenFill>
              </a:ext>
            </a:extLst>
          </p:spPr>
        </p:pic>
        <p:sp>
          <p:nvSpPr>
            <p:cNvPr id="28" name="Text Box 29">
              <a:extLst>
                <a:ext uri="{FF2B5EF4-FFF2-40B4-BE49-F238E27FC236}">
                  <a16:creationId xmlns:a16="http://schemas.microsoft.com/office/drawing/2014/main" id="{92A2075C-2F51-EC4B-8DE4-163279D42273}"/>
                </a:ext>
              </a:extLst>
            </p:cNvPr>
            <p:cNvSpPr txBox="1">
              <a:spLocks noChangeArrowheads="1"/>
            </p:cNvSpPr>
            <p:nvPr/>
          </p:nvSpPr>
          <p:spPr bwMode="auto">
            <a:xfrm>
              <a:off x="1469" y="70"/>
              <a:ext cx="872"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200" dirty="0">
                  <a:solidFill>
                    <a:schemeClr val="bg1"/>
                  </a:solidFill>
                  <a:latin typeface="Comic Sans MS" panose="030F0902030302020204" pitchFamily="66" charset="0"/>
                </a:rPr>
                <a:t>A rock in space is a </a:t>
              </a:r>
              <a:r>
                <a:rPr lang="en-GB" altLang="en-US" sz="1200" b="1" dirty="0">
                  <a:solidFill>
                    <a:schemeClr val="bg1"/>
                  </a:solidFill>
                  <a:latin typeface="Comic Sans MS" panose="030F0902030302020204" pitchFamily="66" charset="0"/>
                </a:rPr>
                <a:t>meteoroid</a:t>
              </a:r>
            </a:p>
          </p:txBody>
        </p:sp>
        <p:sp>
          <p:nvSpPr>
            <p:cNvPr id="29" name="Text Box 30">
              <a:extLst>
                <a:ext uri="{FF2B5EF4-FFF2-40B4-BE49-F238E27FC236}">
                  <a16:creationId xmlns:a16="http://schemas.microsoft.com/office/drawing/2014/main" id="{9E7B97A6-2747-D843-8D55-4488F62AC1DE}"/>
                </a:ext>
              </a:extLst>
            </p:cNvPr>
            <p:cNvSpPr txBox="1">
              <a:spLocks noChangeArrowheads="1"/>
            </p:cNvSpPr>
            <p:nvPr/>
          </p:nvSpPr>
          <p:spPr bwMode="auto">
            <a:xfrm>
              <a:off x="1894" y="914"/>
              <a:ext cx="869" cy="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200" dirty="0">
                  <a:latin typeface="Comic Sans MS" panose="030F0902030302020204" pitchFamily="66" charset="0"/>
                </a:rPr>
                <a:t>It burns up in our atmosphere and is known as a </a:t>
              </a:r>
              <a:r>
                <a:rPr lang="en-GB" altLang="en-US" sz="1200" b="1" dirty="0">
                  <a:latin typeface="Comic Sans MS" panose="030F0902030302020204" pitchFamily="66" charset="0"/>
                </a:rPr>
                <a:t>meteor</a:t>
              </a:r>
              <a:r>
                <a:rPr lang="en-GB" altLang="en-US" sz="1200" dirty="0">
                  <a:latin typeface="Comic Sans MS" panose="030F0902030302020204" pitchFamily="66" charset="0"/>
                </a:rPr>
                <a:t>.</a:t>
              </a:r>
            </a:p>
          </p:txBody>
        </p:sp>
        <p:sp>
          <p:nvSpPr>
            <p:cNvPr id="30" name="Rectangle 31">
              <a:extLst>
                <a:ext uri="{FF2B5EF4-FFF2-40B4-BE49-F238E27FC236}">
                  <a16:creationId xmlns:a16="http://schemas.microsoft.com/office/drawing/2014/main" id="{6C772A37-E708-394A-B95C-0DA8D2C40604}"/>
                </a:ext>
              </a:extLst>
            </p:cNvPr>
            <p:cNvSpPr>
              <a:spLocks noChangeArrowheads="1"/>
            </p:cNvSpPr>
            <p:nvPr/>
          </p:nvSpPr>
          <p:spPr bwMode="auto">
            <a:xfrm>
              <a:off x="958" y="1985"/>
              <a:ext cx="1762" cy="284"/>
            </a:xfrm>
            <a:prstGeom prst="rect">
              <a:avLst/>
            </a:prstGeom>
            <a:solidFill>
              <a:srgbClr val="00B4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32">
              <a:extLst>
                <a:ext uri="{FF2B5EF4-FFF2-40B4-BE49-F238E27FC236}">
                  <a16:creationId xmlns:a16="http://schemas.microsoft.com/office/drawing/2014/main" id="{753E25FF-DCAC-B149-AED2-539B8A6B7714}"/>
                </a:ext>
              </a:extLst>
            </p:cNvPr>
            <p:cNvSpPr txBox="1">
              <a:spLocks noChangeArrowheads="1"/>
            </p:cNvSpPr>
            <p:nvPr/>
          </p:nvSpPr>
          <p:spPr bwMode="auto">
            <a:xfrm>
              <a:off x="1188" y="1940"/>
              <a:ext cx="1301"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200" dirty="0">
                  <a:latin typeface="Comic Sans MS" panose="030F0902030302020204" pitchFamily="66" charset="0"/>
                </a:rPr>
                <a:t>If it reaches the surface it is called a </a:t>
              </a:r>
              <a:r>
                <a:rPr lang="en-GB" altLang="en-US" sz="1200" b="1" dirty="0">
                  <a:latin typeface="Comic Sans MS" panose="030F0902030302020204" pitchFamily="66" charset="0"/>
                </a:rPr>
                <a:t>meteorite</a:t>
              </a:r>
              <a:r>
                <a:rPr lang="en-GB" altLang="en-US" sz="1200" dirty="0"/>
                <a:t>.</a:t>
              </a:r>
            </a:p>
          </p:txBody>
        </p:sp>
      </p:grpSp>
      <p:sp>
        <p:nvSpPr>
          <p:cNvPr id="32" name="AutoShape 12">
            <a:extLst>
              <a:ext uri="{FF2B5EF4-FFF2-40B4-BE49-F238E27FC236}">
                <a16:creationId xmlns:a16="http://schemas.microsoft.com/office/drawing/2014/main" id="{5DFDCBC2-3B30-5343-BE0A-A106719A484C}"/>
              </a:ext>
            </a:extLst>
          </p:cNvPr>
          <p:cNvSpPr>
            <a:spLocks noChangeArrowheads="1"/>
          </p:cNvSpPr>
          <p:nvPr/>
        </p:nvSpPr>
        <p:spPr bwMode="auto">
          <a:xfrm>
            <a:off x="3910056" y="580638"/>
            <a:ext cx="5540572" cy="1110190"/>
          </a:xfrm>
          <a:prstGeom prst="wedgeRoundRectCallout">
            <a:avLst>
              <a:gd name="adj1" fmla="val 74796"/>
              <a:gd name="adj2" fmla="val -42942"/>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GB" altLang="en-US" i="1" dirty="0">
                <a:solidFill>
                  <a:srgbClr val="3E3F41"/>
                </a:solidFill>
                <a:latin typeface="Comic Sans MS" panose="030F0702030302020204" pitchFamily="66" charset="0"/>
              </a:rPr>
              <a:t>I have found out more about meteors. Now I need to write my sentences. I might also add a drawing to help explain what I am writing about.</a:t>
            </a:r>
          </a:p>
        </p:txBody>
      </p:sp>
      <p:graphicFrame>
        <p:nvGraphicFramePr>
          <p:cNvPr id="33" name="Group 40">
            <a:extLst>
              <a:ext uri="{FF2B5EF4-FFF2-40B4-BE49-F238E27FC236}">
                <a16:creationId xmlns:a16="http://schemas.microsoft.com/office/drawing/2014/main" id="{5B6F4CCD-569D-AE4A-9D05-99B23E96D517}"/>
              </a:ext>
            </a:extLst>
          </p:cNvPr>
          <p:cNvGraphicFramePr>
            <a:graphicFrameLocks noGrp="1"/>
          </p:cNvGraphicFramePr>
          <p:nvPr>
            <p:extLst>
              <p:ext uri="{D42A27DB-BD31-4B8C-83A1-F6EECF244321}">
                <p14:modId xmlns:p14="http://schemas.microsoft.com/office/powerpoint/2010/main" val="3802361712"/>
              </p:ext>
            </p:extLst>
          </p:nvPr>
        </p:nvGraphicFramePr>
        <p:xfrm>
          <a:off x="3910463" y="1876833"/>
          <a:ext cx="7078980" cy="4353589"/>
        </p:xfrm>
        <a:graphic>
          <a:graphicData uri="http://schemas.openxmlformats.org/drawingml/2006/table">
            <a:tbl>
              <a:tblPr/>
              <a:tblGrid>
                <a:gridCol w="7078980">
                  <a:extLst>
                    <a:ext uri="{9D8B030D-6E8A-4147-A177-3AD203B41FA5}">
                      <a16:colId xmlns:a16="http://schemas.microsoft.com/office/drawing/2014/main" val="3723523501"/>
                    </a:ext>
                  </a:extLst>
                </a:gridCol>
              </a:tblGrid>
              <a:tr h="359300">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K</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858263690"/>
                  </a:ext>
                </a:extLst>
              </a:tr>
              <a:tr h="447267">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0070C0"/>
                          </a:solidFill>
                          <a:effectLst/>
                          <a:latin typeface="Comic Sans MS" panose="030F0702030302020204" pitchFamily="66" charset="0"/>
                          <a:ea typeface="Microsoft YaHei" panose="020B0503020204020204" pitchFamily="34" charset="-122"/>
                          <a:cs typeface="Arial" panose="020B0604020202020204" pitchFamily="34" charset="0"/>
                        </a:rPr>
                        <a:t>What do I know now I have found out more facts?</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9706892"/>
                  </a:ext>
                </a:extLst>
              </a:tr>
              <a:tr h="351008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800"/>
                        </a:spcBef>
                        <a:spcAft>
                          <a:spcPct val="0"/>
                        </a:spcAft>
                        <a:buClrTx/>
                        <a:buSzTx/>
                        <a:buFontTx/>
                        <a:buNone/>
                        <a:tabLst/>
                      </a:pPr>
                      <a: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Meteors that are seen at the same time each year are known</a:t>
                      </a:r>
                      <a:b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br>
                      <a: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as meteor showers.</a:t>
                      </a:r>
                    </a:p>
                    <a:p>
                      <a:pPr marL="0" marR="0" lvl="0" indent="0" algn="l" defTabSz="914400" rtl="0" eaLnBrk="1" fontAlgn="base" latinLnBrk="0" hangingPunct="1">
                        <a:lnSpc>
                          <a:spcPct val="100000"/>
                        </a:lnSpc>
                        <a:spcBef>
                          <a:spcPts val="800"/>
                        </a:spcBef>
                        <a:spcAft>
                          <a:spcPct val="0"/>
                        </a:spcAft>
                        <a:buClrTx/>
                        <a:buSzTx/>
                        <a:buFontTx/>
                        <a:buNone/>
                        <a:tabLst/>
                      </a:pPr>
                      <a: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We see a meteor as a bright streak of light.</a:t>
                      </a:r>
                    </a:p>
                    <a:p>
                      <a:pPr marL="0" marR="0" lvl="0" indent="0" algn="l" defTabSz="914400" rtl="0" eaLnBrk="1" fontAlgn="base" latinLnBrk="0" hangingPunct="1">
                        <a:lnSpc>
                          <a:spcPct val="100000"/>
                        </a:lnSpc>
                        <a:spcBef>
                          <a:spcPts val="800"/>
                        </a:spcBef>
                        <a:spcAft>
                          <a:spcPct val="0"/>
                        </a:spcAft>
                        <a:buClrTx/>
                        <a:buSzTx/>
                        <a:buFontTx/>
                        <a:buNone/>
                        <a:tabLst/>
                      </a:pPr>
                      <a: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A meteor shower happens when the earth passes through space dust on its journey round the sun.</a:t>
                      </a:r>
                    </a:p>
                    <a:p>
                      <a:pPr marL="0" marR="0" lvl="0" indent="0" algn="l" defTabSz="914400" rtl="0" eaLnBrk="1" fontAlgn="base" latinLnBrk="0" hangingPunct="1">
                        <a:lnSpc>
                          <a:spcPct val="100000"/>
                        </a:lnSpc>
                        <a:spcBef>
                          <a:spcPts val="800"/>
                        </a:spcBef>
                        <a:spcAft>
                          <a:spcPct val="0"/>
                        </a:spcAft>
                        <a:buClrTx/>
                        <a:buSzTx/>
                        <a:buFontTx/>
                        <a:buNone/>
                        <a:tabLst/>
                      </a:pPr>
                      <a: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If they don’t burn up and reach the ground, they are known as meteorites.</a:t>
                      </a:r>
                    </a:p>
                    <a:p>
                      <a:pPr marL="0" marR="0" lvl="0" indent="0" algn="l" defTabSz="914400" rtl="0" eaLnBrk="1" fontAlgn="base" latinLnBrk="0" hangingPunct="1">
                        <a:lnSpc>
                          <a:spcPct val="100000"/>
                        </a:lnSpc>
                        <a:spcBef>
                          <a:spcPts val="800"/>
                        </a:spcBef>
                        <a:spcAft>
                          <a:spcPct val="0"/>
                        </a:spcAft>
                        <a:buClrTx/>
                        <a:buSzTx/>
                        <a:buFontTx/>
                        <a:buNone/>
                        <a:tabLst/>
                      </a:pPr>
                      <a: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Some meteors can be seen at any time of the year.</a:t>
                      </a:r>
                    </a:p>
                    <a:p>
                      <a:pPr marL="0" marR="0" lvl="0" indent="0" algn="l" defTabSz="914400" rtl="0" eaLnBrk="1" fontAlgn="base" latinLnBrk="0" hangingPunct="1">
                        <a:lnSpc>
                          <a:spcPct val="100000"/>
                        </a:lnSpc>
                        <a:spcBef>
                          <a:spcPts val="800"/>
                        </a:spcBef>
                        <a:spcAft>
                          <a:spcPct val="0"/>
                        </a:spcAft>
                        <a:buClrTx/>
                        <a:buSzTx/>
                        <a:buFontTx/>
                        <a:buNone/>
                        <a:tabLst/>
                      </a:pPr>
                      <a: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Most burn up in the earth’s atmosphere.</a:t>
                      </a:r>
                    </a:p>
                    <a:p>
                      <a:pPr marL="0" marR="0" lvl="0" indent="0" algn="l" defTabSz="914400" rtl="0" eaLnBrk="1" fontAlgn="base" latinLnBrk="0" hangingPunct="1">
                        <a:lnSpc>
                          <a:spcPct val="100000"/>
                        </a:lnSpc>
                        <a:spcBef>
                          <a:spcPts val="800"/>
                        </a:spcBef>
                        <a:spcAft>
                          <a:spcPct val="0"/>
                        </a:spcAft>
                        <a:buClrTx/>
                        <a:buSzTx/>
                        <a:buFontTx/>
                        <a:buNone/>
                        <a:tabLst/>
                      </a:pPr>
                      <a:r>
                        <a:rPr kumimoji="0" lang="en-GB" altLang="en-US" sz="17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Meteors are sometimes called shooting stars.</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08715441"/>
                  </a:ext>
                </a:extLst>
              </a:tr>
            </a:tbl>
          </a:graphicData>
        </a:graphic>
      </p:graphicFrame>
    </p:spTree>
    <p:extLst>
      <p:ext uri="{BB962C8B-B14F-4D97-AF65-F5344CB8AC3E}">
        <p14:creationId xmlns:p14="http://schemas.microsoft.com/office/powerpoint/2010/main" val="27197546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with low confidence">
            <a:extLst>
              <a:ext uri="{FF2B5EF4-FFF2-40B4-BE49-F238E27FC236}">
                <a16:creationId xmlns:a16="http://schemas.microsoft.com/office/drawing/2014/main" id="{FE39E92D-4A4E-1247-97C0-A7456F66FA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09954" y="2057400"/>
            <a:ext cx="7260625" cy="4094337"/>
          </a:xfrm>
          <a:prstGeom prst="rect">
            <a:avLst/>
          </a:prstGeom>
        </p:spPr>
      </p:pic>
      <p:grpSp>
        <p:nvGrpSpPr>
          <p:cNvPr id="16" name="Group 15">
            <a:extLst>
              <a:ext uri="{FF2B5EF4-FFF2-40B4-BE49-F238E27FC236}">
                <a16:creationId xmlns:a16="http://schemas.microsoft.com/office/drawing/2014/main" id="{595EBE7B-A814-A94C-8DAD-8B5040CD0DD6}"/>
              </a:ext>
            </a:extLst>
          </p:cNvPr>
          <p:cNvGrpSpPr/>
          <p:nvPr/>
        </p:nvGrpSpPr>
        <p:grpSpPr>
          <a:xfrm>
            <a:off x="1088716" y="580638"/>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3">
            <a:extLst>
              <a:ext uri="{FF2B5EF4-FFF2-40B4-BE49-F238E27FC236}">
                <a16:creationId xmlns:a16="http://schemas.microsoft.com/office/drawing/2014/main" id="{1EA49735-571D-DD45-A213-DDACB175F937}"/>
              </a:ext>
            </a:extLst>
          </p:cNvPr>
          <p:cNvGrpSpPr>
            <a:grpSpLocks/>
          </p:cNvGrpSpPr>
          <p:nvPr/>
        </p:nvGrpSpPr>
        <p:grpSpPr bwMode="auto">
          <a:xfrm>
            <a:off x="803998" y="2933463"/>
            <a:ext cx="2919412" cy="3223958"/>
            <a:chOff x="958" y="0"/>
            <a:chExt cx="1882" cy="2269"/>
          </a:xfrm>
        </p:grpSpPr>
        <p:pic>
          <p:nvPicPr>
            <p:cNvPr id="23" name="Picture 24">
              <a:extLst>
                <a:ext uri="{FF2B5EF4-FFF2-40B4-BE49-F238E27FC236}">
                  <a16:creationId xmlns:a16="http://schemas.microsoft.com/office/drawing/2014/main" id="{FF1D8F25-6A34-1A45-AE0C-364EF280AAE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0" y="0"/>
              <a:ext cx="1761" cy="2073"/>
            </a:xfrm>
            <a:prstGeom prst="rect">
              <a:avLst/>
            </a:prstGeom>
            <a:noFill/>
            <a:extLst>
              <a:ext uri="{909E8E84-426E-40DD-AFC4-6F175D3DCCD1}">
                <a14:hiddenFill xmlns:a14="http://schemas.microsoft.com/office/drawing/2010/main">
                  <a:solidFill>
                    <a:srgbClr val="FFFFFF"/>
                  </a:solidFill>
                </a14:hiddenFill>
              </a:ext>
            </a:extLst>
          </p:spPr>
        </p:pic>
        <p:sp>
          <p:nvSpPr>
            <p:cNvPr id="24" name="Arc 25">
              <a:extLst>
                <a:ext uri="{FF2B5EF4-FFF2-40B4-BE49-F238E27FC236}">
                  <a16:creationId xmlns:a16="http://schemas.microsoft.com/office/drawing/2014/main" id="{3873149C-5870-DE4C-A9D8-818A636EB401}"/>
                </a:ext>
              </a:extLst>
            </p:cNvPr>
            <p:cNvSpPr>
              <a:spLocks/>
            </p:cNvSpPr>
            <p:nvPr/>
          </p:nvSpPr>
          <p:spPr bwMode="auto">
            <a:xfrm rot="655487" flipH="1">
              <a:off x="1666" y="154"/>
              <a:ext cx="1174" cy="1984"/>
            </a:xfrm>
            <a:custGeom>
              <a:avLst/>
              <a:gdLst>
                <a:gd name="G0" fmla="+- 0 0 0"/>
                <a:gd name="G1" fmla="+- 20100 0 0"/>
                <a:gd name="G2" fmla="+- 21600 0 0"/>
                <a:gd name="T0" fmla="*/ 7909 w 21600"/>
                <a:gd name="T1" fmla="*/ 0 h 20100"/>
                <a:gd name="T2" fmla="*/ 21600 w 21600"/>
                <a:gd name="T3" fmla="*/ 20100 h 20100"/>
                <a:gd name="T4" fmla="*/ 0 w 21600"/>
                <a:gd name="T5" fmla="*/ 20100 h 20100"/>
              </a:gdLst>
              <a:ahLst/>
              <a:cxnLst>
                <a:cxn ang="0">
                  <a:pos x="T0" y="T1"/>
                </a:cxn>
                <a:cxn ang="0">
                  <a:pos x="T2" y="T3"/>
                </a:cxn>
                <a:cxn ang="0">
                  <a:pos x="T4" y="T5"/>
                </a:cxn>
              </a:cxnLst>
              <a:rect l="0" t="0" r="r" b="b"/>
              <a:pathLst>
                <a:path w="21600" h="20100" fill="none" extrusionOk="0">
                  <a:moveTo>
                    <a:pt x="7908" y="0"/>
                  </a:moveTo>
                  <a:cubicBezTo>
                    <a:pt x="16169" y="3250"/>
                    <a:pt x="21600" y="11223"/>
                    <a:pt x="21600" y="20100"/>
                  </a:cubicBezTo>
                </a:path>
                <a:path w="21600" h="20100" stroke="0" extrusionOk="0">
                  <a:moveTo>
                    <a:pt x="7908" y="0"/>
                  </a:moveTo>
                  <a:cubicBezTo>
                    <a:pt x="16169" y="3250"/>
                    <a:pt x="21600" y="11223"/>
                    <a:pt x="21600" y="20100"/>
                  </a:cubicBezTo>
                  <a:lnTo>
                    <a:pt x="0" y="20100"/>
                  </a:lnTo>
                  <a:close/>
                </a:path>
              </a:pathLst>
            </a:custGeom>
            <a:noFill/>
            <a:ln w="38100">
              <a:solidFill>
                <a:srgbClr val="FF66FF"/>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25" name="Picture 26">
              <a:extLst>
                <a:ext uri="{FF2B5EF4-FFF2-40B4-BE49-F238E27FC236}">
                  <a16:creationId xmlns:a16="http://schemas.microsoft.com/office/drawing/2014/main" id="{5ACD8463-94E0-424D-A084-CED0C3C6EF97}"/>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341" y="203"/>
              <a:ext cx="174" cy="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7" descr="Free Explosion Detonation vector and picture">
              <a:extLst>
                <a:ext uri="{FF2B5EF4-FFF2-40B4-BE49-F238E27FC236}">
                  <a16:creationId xmlns:a16="http://schemas.microsoft.com/office/drawing/2014/main" id="{483433D0-6553-6A4A-BF05-04342776370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171745">
              <a:off x="1351" y="1732"/>
              <a:ext cx="306" cy="18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8" descr="Free Meteor Shooting Star vector and picture">
              <a:extLst>
                <a:ext uri="{FF2B5EF4-FFF2-40B4-BE49-F238E27FC236}">
                  <a16:creationId xmlns:a16="http://schemas.microsoft.com/office/drawing/2014/main" id="{8B4C4832-CCC2-9444-BE64-B5FAE1C83A54}"/>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rot="-23955901">
              <a:off x="1541" y="711"/>
              <a:ext cx="674" cy="507"/>
            </a:xfrm>
            <a:prstGeom prst="rect">
              <a:avLst/>
            </a:prstGeom>
            <a:noFill/>
            <a:extLst>
              <a:ext uri="{909E8E84-426E-40DD-AFC4-6F175D3DCCD1}">
                <a14:hiddenFill xmlns:a14="http://schemas.microsoft.com/office/drawing/2010/main">
                  <a:solidFill>
                    <a:srgbClr val="FFFFFF"/>
                  </a:solidFill>
                </a14:hiddenFill>
              </a:ext>
            </a:extLst>
          </p:spPr>
        </p:pic>
        <p:sp>
          <p:nvSpPr>
            <p:cNvPr id="28" name="Text Box 29">
              <a:extLst>
                <a:ext uri="{FF2B5EF4-FFF2-40B4-BE49-F238E27FC236}">
                  <a16:creationId xmlns:a16="http://schemas.microsoft.com/office/drawing/2014/main" id="{92A2075C-2F51-EC4B-8DE4-163279D42273}"/>
                </a:ext>
              </a:extLst>
            </p:cNvPr>
            <p:cNvSpPr txBox="1">
              <a:spLocks noChangeArrowheads="1"/>
            </p:cNvSpPr>
            <p:nvPr/>
          </p:nvSpPr>
          <p:spPr bwMode="auto">
            <a:xfrm>
              <a:off x="1469" y="70"/>
              <a:ext cx="872"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200" dirty="0">
                  <a:solidFill>
                    <a:schemeClr val="bg1"/>
                  </a:solidFill>
                  <a:latin typeface="Comic Sans MS" panose="030F0902030302020204" pitchFamily="66" charset="0"/>
                </a:rPr>
                <a:t>A rock in space is a </a:t>
              </a:r>
              <a:r>
                <a:rPr lang="en-GB" altLang="en-US" sz="1200" b="1" dirty="0">
                  <a:solidFill>
                    <a:schemeClr val="bg1"/>
                  </a:solidFill>
                  <a:latin typeface="Comic Sans MS" panose="030F0902030302020204" pitchFamily="66" charset="0"/>
                </a:rPr>
                <a:t>meteoroid</a:t>
              </a:r>
            </a:p>
          </p:txBody>
        </p:sp>
        <p:sp>
          <p:nvSpPr>
            <p:cNvPr id="29" name="Text Box 30">
              <a:extLst>
                <a:ext uri="{FF2B5EF4-FFF2-40B4-BE49-F238E27FC236}">
                  <a16:creationId xmlns:a16="http://schemas.microsoft.com/office/drawing/2014/main" id="{9E7B97A6-2747-D843-8D55-4488F62AC1DE}"/>
                </a:ext>
              </a:extLst>
            </p:cNvPr>
            <p:cNvSpPr txBox="1">
              <a:spLocks noChangeArrowheads="1"/>
            </p:cNvSpPr>
            <p:nvPr/>
          </p:nvSpPr>
          <p:spPr bwMode="auto">
            <a:xfrm>
              <a:off x="1894" y="914"/>
              <a:ext cx="869" cy="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200" dirty="0">
                  <a:latin typeface="Comic Sans MS" panose="030F0902030302020204" pitchFamily="66" charset="0"/>
                </a:rPr>
                <a:t>It burns up in our atmosphere and is known as a </a:t>
              </a:r>
              <a:r>
                <a:rPr lang="en-GB" altLang="en-US" sz="1200" b="1" dirty="0">
                  <a:latin typeface="Comic Sans MS" panose="030F0902030302020204" pitchFamily="66" charset="0"/>
                </a:rPr>
                <a:t>meteor</a:t>
              </a:r>
              <a:r>
                <a:rPr lang="en-GB" altLang="en-US" sz="1200" dirty="0">
                  <a:latin typeface="Comic Sans MS" panose="030F0902030302020204" pitchFamily="66" charset="0"/>
                </a:rPr>
                <a:t>.</a:t>
              </a:r>
            </a:p>
          </p:txBody>
        </p:sp>
        <p:sp>
          <p:nvSpPr>
            <p:cNvPr id="30" name="Rectangle 31">
              <a:extLst>
                <a:ext uri="{FF2B5EF4-FFF2-40B4-BE49-F238E27FC236}">
                  <a16:creationId xmlns:a16="http://schemas.microsoft.com/office/drawing/2014/main" id="{6C772A37-E708-394A-B95C-0DA8D2C40604}"/>
                </a:ext>
              </a:extLst>
            </p:cNvPr>
            <p:cNvSpPr>
              <a:spLocks noChangeArrowheads="1"/>
            </p:cNvSpPr>
            <p:nvPr/>
          </p:nvSpPr>
          <p:spPr bwMode="auto">
            <a:xfrm>
              <a:off x="958" y="1985"/>
              <a:ext cx="1762" cy="284"/>
            </a:xfrm>
            <a:prstGeom prst="rect">
              <a:avLst/>
            </a:prstGeom>
            <a:solidFill>
              <a:srgbClr val="00B4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32">
              <a:extLst>
                <a:ext uri="{FF2B5EF4-FFF2-40B4-BE49-F238E27FC236}">
                  <a16:creationId xmlns:a16="http://schemas.microsoft.com/office/drawing/2014/main" id="{753E25FF-DCAC-B149-AED2-539B8A6B7714}"/>
                </a:ext>
              </a:extLst>
            </p:cNvPr>
            <p:cNvSpPr txBox="1">
              <a:spLocks noChangeArrowheads="1"/>
            </p:cNvSpPr>
            <p:nvPr/>
          </p:nvSpPr>
          <p:spPr bwMode="auto">
            <a:xfrm>
              <a:off x="1188" y="1940"/>
              <a:ext cx="1301"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200" dirty="0">
                  <a:latin typeface="Comic Sans MS" panose="030F0902030302020204" pitchFamily="66" charset="0"/>
                </a:rPr>
                <a:t>If it reaches the surface it is called a </a:t>
              </a:r>
              <a:r>
                <a:rPr lang="en-GB" altLang="en-US" sz="1200" b="1" dirty="0">
                  <a:latin typeface="Comic Sans MS" panose="030F0902030302020204" pitchFamily="66" charset="0"/>
                </a:rPr>
                <a:t>meteorite</a:t>
              </a:r>
              <a:r>
                <a:rPr lang="en-GB" altLang="en-US" sz="1200" dirty="0"/>
                <a:t>.</a:t>
              </a:r>
            </a:p>
          </p:txBody>
        </p:sp>
      </p:grpSp>
      <p:sp>
        <p:nvSpPr>
          <p:cNvPr id="32" name="AutoShape 12">
            <a:extLst>
              <a:ext uri="{FF2B5EF4-FFF2-40B4-BE49-F238E27FC236}">
                <a16:creationId xmlns:a16="http://schemas.microsoft.com/office/drawing/2014/main" id="{5DFDCBC2-3B30-5343-BE0A-A106719A484C}"/>
              </a:ext>
            </a:extLst>
          </p:cNvPr>
          <p:cNvSpPr>
            <a:spLocks noChangeArrowheads="1"/>
          </p:cNvSpPr>
          <p:nvPr/>
        </p:nvSpPr>
        <p:spPr bwMode="auto">
          <a:xfrm>
            <a:off x="3910056" y="580638"/>
            <a:ext cx="6327248" cy="1268040"/>
          </a:xfrm>
          <a:prstGeom prst="wedgeRoundRectCallout">
            <a:avLst>
              <a:gd name="adj1" fmla="val 74796"/>
              <a:gd name="adj2" fmla="val -42942"/>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700" i="1" dirty="0">
                <a:solidFill>
                  <a:srgbClr val="3E3F41"/>
                </a:solidFill>
                <a:latin typeface="Comic Sans MS" panose="030F0702030302020204" pitchFamily="66" charset="0"/>
              </a:rPr>
              <a:t>I have written my sentences.</a:t>
            </a:r>
          </a:p>
          <a:p>
            <a:pPr algn="ctr"/>
            <a:r>
              <a:rPr lang="en-GB" altLang="en-US" sz="1700" i="1" dirty="0">
                <a:solidFill>
                  <a:srgbClr val="3E3F41"/>
                </a:solidFill>
                <a:latin typeface="Comic Sans MS" panose="030F0702030302020204" pitchFamily="66" charset="0"/>
              </a:rPr>
              <a:t> Now I need to organise my information. Can anyone remind me what this kind of writing needs? Let’s look at what we thought the writing would include:</a:t>
            </a:r>
          </a:p>
        </p:txBody>
      </p:sp>
    </p:spTree>
    <p:extLst>
      <p:ext uri="{BB962C8B-B14F-4D97-AF65-F5344CB8AC3E}">
        <p14:creationId xmlns:p14="http://schemas.microsoft.com/office/powerpoint/2010/main" val="26238591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83245B1-257E-364D-9689-C983340B1E78}"/>
              </a:ext>
            </a:extLst>
          </p:cNvPr>
          <p:cNvGrpSpPr/>
          <p:nvPr/>
        </p:nvGrpSpPr>
        <p:grpSpPr>
          <a:xfrm>
            <a:off x="4975442" y="2041599"/>
            <a:ext cx="5231052" cy="3271984"/>
            <a:chOff x="4975442" y="2073967"/>
            <a:chExt cx="5231052" cy="3271984"/>
          </a:xfrm>
        </p:grpSpPr>
        <p:sp>
          <p:nvSpPr>
            <p:cNvPr id="11" name="Rectangle 12">
              <a:extLst>
                <a:ext uri="{FF2B5EF4-FFF2-40B4-BE49-F238E27FC236}">
                  <a16:creationId xmlns:a16="http://schemas.microsoft.com/office/drawing/2014/main" id="{6DECD101-651F-324A-951E-CB45EAB8FAAB}"/>
                </a:ext>
              </a:extLst>
            </p:cNvPr>
            <p:cNvSpPr>
              <a:spLocks noChangeArrowheads="1"/>
            </p:cNvSpPr>
            <p:nvPr/>
          </p:nvSpPr>
          <p:spPr bwMode="auto">
            <a:xfrm>
              <a:off x="5038202" y="2073967"/>
              <a:ext cx="5136396" cy="3271984"/>
            </a:xfrm>
            <a:prstGeom prst="rect">
              <a:avLst/>
            </a:prstGeom>
            <a:solidFill>
              <a:srgbClr val="0070C0"/>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12" name="Rectangle 11">
              <a:extLst>
                <a:ext uri="{FF2B5EF4-FFF2-40B4-BE49-F238E27FC236}">
                  <a16:creationId xmlns:a16="http://schemas.microsoft.com/office/drawing/2014/main" id="{E3E33698-60C2-7043-B158-E14FF026F32D}"/>
                </a:ext>
              </a:extLst>
            </p:cNvPr>
            <p:cNvSpPr/>
            <p:nvPr/>
          </p:nvSpPr>
          <p:spPr>
            <a:xfrm>
              <a:off x="5073127" y="2108892"/>
              <a:ext cx="2138991" cy="34941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Box 21">
              <a:extLst>
                <a:ext uri="{FF2B5EF4-FFF2-40B4-BE49-F238E27FC236}">
                  <a16:creationId xmlns:a16="http://schemas.microsoft.com/office/drawing/2014/main" id="{A1954874-0C5F-4E43-8BFA-5F0BB84DDF92}"/>
                </a:ext>
              </a:extLst>
            </p:cNvPr>
            <p:cNvSpPr txBox="1">
              <a:spLocks noChangeArrowheads="1"/>
            </p:cNvSpPr>
            <p:nvPr/>
          </p:nvSpPr>
          <p:spPr bwMode="auto">
            <a:xfrm rot="733957">
              <a:off x="9170131" y="3232406"/>
              <a:ext cx="103636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A picture might be included</a:t>
              </a:r>
            </a:p>
          </p:txBody>
        </p:sp>
        <p:sp>
          <p:nvSpPr>
            <p:cNvPr id="16" name="Text Box 23">
              <a:extLst>
                <a:ext uri="{FF2B5EF4-FFF2-40B4-BE49-F238E27FC236}">
                  <a16:creationId xmlns:a16="http://schemas.microsoft.com/office/drawing/2014/main" id="{E3FF8436-024F-704C-9A78-DF58AEF191DB}"/>
                </a:ext>
              </a:extLst>
            </p:cNvPr>
            <p:cNvSpPr txBox="1">
              <a:spLocks noChangeArrowheads="1"/>
            </p:cNvSpPr>
            <p:nvPr/>
          </p:nvSpPr>
          <p:spPr bwMode="auto">
            <a:xfrm rot="396040">
              <a:off x="5083927" y="4690213"/>
              <a:ext cx="23119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None/>
              </a:pPr>
              <a:r>
                <a:rPr lang="en-GB" altLang="en-US" sz="1200" dirty="0">
                  <a:solidFill>
                    <a:schemeClr val="bg1"/>
                  </a:solidFill>
                  <a:ea typeface="MS PGothic" panose="020B0600070205080204" pitchFamily="34" charset="-128"/>
                </a:rPr>
                <a:t>If apostrophes are used, they are in the right place</a:t>
              </a:r>
            </a:p>
          </p:txBody>
        </p:sp>
        <p:sp>
          <p:nvSpPr>
            <p:cNvPr id="17" name="Text Box 24">
              <a:extLst>
                <a:ext uri="{FF2B5EF4-FFF2-40B4-BE49-F238E27FC236}">
                  <a16:creationId xmlns:a16="http://schemas.microsoft.com/office/drawing/2014/main" id="{45F3A042-5853-DC49-98BD-5846087612B3}"/>
                </a:ext>
              </a:extLst>
            </p:cNvPr>
            <p:cNvSpPr txBox="1">
              <a:spLocks noChangeArrowheads="1"/>
            </p:cNvSpPr>
            <p:nvPr/>
          </p:nvSpPr>
          <p:spPr bwMode="auto">
            <a:xfrm rot="469156">
              <a:off x="4975442" y="2972803"/>
              <a:ext cx="99728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-ed for the past tense if events</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in the</a:t>
              </a:r>
              <a:br>
                <a:rPr lang="en-GB" altLang="en-US" sz="1200" dirty="0">
                  <a:solidFill>
                    <a:schemeClr val="bg1"/>
                  </a:solidFill>
                  <a:ea typeface="MS PGothic" panose="020B0600070205080204" pitchFamily="34" charset="-128"/>
                </a:rPr>
              </a:br>
              <a:r>
                <a:rPr lang="en-GB" altLang="en-US" sz="1200" dirty="0">
                  <a:solidFill>
                    <a:schemeClr val="bg1"/>
                  </a:solidFill>
                  <a:ea typeface="MS PGothic" panose="020B0600070205080204" pitchFamily="34" charset="-128"/>
                </a:rPr>
                <a:t>past are included</a:t>
              </a:r>
            </a:p>
          </p:txBody>
        </p:sp>
        <p:sp>
          <p:nvSpPr>
            <p:cNvPr id="18" name="Text Box 26">
              <a:extLst>
                <a:ext uri="{FF2B5EF4-FFF2-40B4-BE49-F238E27FC236}">
                  <a16:creationId xmlns:a16="http://schemas.microsoft.com/office/drawing/2014/main" id="{BEA5D123-C7E3-E24A-8DDB-7FC9495E6EA4}"/>
                </a:ext>
              </a:extLst>
            </p:cNvPr>
            <p:cNvSpPr txBox="1">
              <a:spLocks noChangeArrowheads="1"/>
            </p:cNvSpPr>
            <p:nvPr/>
          </p:nvSpPr>
          <p:spPr bwMode="auto">
            <a:xfrm>
              <a:off x="5095974" y="2128517"/>
              <a:ext cx="22913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are the ingredients?</a:t>
              </a:r>
            </a:p>
          </p:txBody>
        </p:sp>
        <p:sp>
          <p:nvSpPr>
            <p:cNvPr id="20" name="Text Box 41">
              <a:extLst>
                <a:ext uri="{FF2B5EF4-FFF2-40B4-BE49-F238E27FC236}">
                  <a16:creationId xmlns:a16="http://schemas.microsoft.com/office/drawing/2014/main" id="{CD8B8BC2-ECB6-B84B-B790-5E39B77D87DD}"/>
                </a:ext>
              </a:extLst>
            </p:cNvPr>
            <p:cNvSpPr txBox="1">
              <a:spLocks noChangeArrowheads="1"/>
            </p:cNvSpPr>
            <p:nvPr/>
          </p:nvSpPr>
          <p:spPr bwMode="auto">
            <a:xfrm rot="21181010">
              <a:off x="7459582" y="4685336"/>
              <a:ext cx="25691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The use of the present tense to show things are happening now</a:t>
              </a:r>
            </a:p>
          </p:txBody>
        </p:sp>
        <p:sp>
          <p:nvSpPr>
            <p:cNvPr id="21" name="Text Box 42">
              <a:extLst>
                <a:ext uri="{FF2B5EF4-FFF2-40B4-BE49-F238E27FC236}">
                  <a16:creationId xmlns:a16="http://schemas.microsoft.com/office/drawing/2014/main" id="{47A9C249-CCA7-6748-83B2-3557BDA58FE4}"/>
                </a:ext>
              </a:extLst>
            </p:cNvPr>
            <p:cNvSpPr txBox="1">
              <a:spLocks noChangeArrowheads="1"/>
            </p:cNvSpPr>
            <p:nvPr/>
          </p:nvSpPr>
          <p:spPr bwMode="auto">
            <a:xfrm rot="432376">
              <a:off x="7625960" y="2259295"/>
              <a:ext cx="248173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chemeClr val="bg1"/>
                  </a:solidFill>
                  <a:ea typeface="MS PGothic" panose="020B0600070205080204" pitchFamily="34" charset="-128"/>
                </a:rPr>
                <a:t>Sentences that make sense and are punctuated correctly</a:t>
              </a:r>
            </a:p>
          </p:txBody>
        </p:sp>
      </p:grpSp>
      <p:sp>
        <p:nvSpPr>
          <p:cNvPr id="24" name="Subtitle 2">
            <a:extLst>
              <a:ext uri="{FF2B5EF4-FFF2-40B4-BE49-F238E27FC236}">
                <a16:creationId xmlns:a16="http://schemas.microsoft.com/office/drawing/2014/main" id="{8155F074-2F66-2D43-B3A9-B4F32D547DD3}"/>
              </a:ext>
            </a:extLst>
          </p:cNvPr>
          <p:cNvSpPr txBox="1">
            <a:spLocks/>
          </p:cNvSpPr>
          <p:nvPr/>
        </p:nvSpPr>
        <p:spPr>
          <a:xfrm>
            <a:off x="4330241" y="624540"/>
            <a:ext cx="6645264"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2500" b="1" dirty="0">
                <a:solidFill>
                  <a:srgbClr val="0070C0"/>
                </a:solidFill>
                <a:latin typeface="Comic Sans MS" panose="030F0902030302020204" pitchFamily="66" charset="0"/>
              </a:rPr>
              <a:t>Writer’s Toolkit</a:t>
            </a:r>
            <a:endParaRPr lang="en-US" sz="2500" b="1" dirty="0">
              <a:solidFill>
                <a:srgbClr val="0070C0"/>
              </a:solidFill>
              <a:latin typeface="Comic Sans MS" panose="030F0902030302020204" pitchFamily="66" charset="0"/>
              <a:cs typeface="Arial" panose="020B0604020202020204" pitchFamily="34" charset="0"/>
            </a:endParaRPr>
          </a:p>
        </p:txBody>
      </p:sp>
      <p:grpSp>
        <p:nvGrpSpPr>
          <p:cNvPr id="29" name="Group 28">
            <a:extLst>
              <a:ext uri="{FF2B5EF4-FFF2-40B4-BE49-F238E27FC236}">
                <a16:creationId xmlns:a16="http://schemas.microsoft.com/office/drawing/2014/main" id="{21D70541-6B2E-7F47-874C-229EE2D0180E}"/>
              </a:ext>
            </a:extLst>
          </p:cNvPr>
          <p:cNvGrpSpPr/>
          <p:nvPr/>
        </p:nvGrpSpPr>
        <p:grpSpPr>
          <a:xfrm>
            <a:off x="5996526" y="2753871"/>
            <a:ext cx="3288223" cy="1841091"/>
            <a:chOff x="5996526" y="2786239"/>
            <a:chExt cx="3288223" cy="1841091"/>
          </a:xfrm>
        </p:grpSpPr>
        <p:sp>
          <p:nvSpPr>
            <p:cNvPr id="30" name="Rectangle 13">
              <a:extLst>
                <a:ext uri="{FF2B5EF4-FFF2-40B4-BE49-F238E27FC236}">
                  <a16:creationId xmlns:a16="http://schemas.microsoft.com/office/drawing/2014/main" id="{94C6A391-01DB-4144-86E8-1F708CB095F1}"/>
                </a:ext>
              </a:extLst>
            </p:cNvPr>
            <p:cNvSpPr>
              <a:spLocks noChangeArrowheads="1"/>
            </p:cNvSpPr>
            <p:nvPr/>
          </p:nvSpPr>
          <p:spPr bwMode="auto">
            <a:xfrm>
              <a:off x="6020997" y="2786239"/>
              <a:ext cx="3263752" cy="1841091"/>
            </a:xfrm>
            <a:prstGeom prst="rect">
              <a:avLst/>
            </a:prstGeom>
            <a:solidFill>
              <a:schemeClr val="bg1"/>
            </a:solidFill>
            <a:ln w="19050" algn="ctr">
              <a:solidFill>
                <a:srgbClr val="0070C0"/>
              </a:solidFill>
              <a:miter lim="800000"/>
              <a:headEnd/>
              <a:tailEnd/>
            </a:ln>
            <a:effectLst/>
          </p:spPr>
          <p:txBody>
            <a:bodyPr>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31" name="Rectangle 30">
              <a:extLst>
                <a:ext uri="{FF2B5EF4-FFF2-40B4-BE49-F238E27FC236}">
                  <a16:creationId xmlns:a16="http://schemas.microsoft.com/office/drawing/2014/main" id="{B42CF62D-053C-6946-B919-4F97FFDF10CB}"/>
                </a:ext>
              </a:extLst>
            </p:cNvPr>
            <p:cNvSpPr/>
            <p:nvPr/>
          </p:nvSpPr>
          <p:spPr>
            <a:xfrm>
              <a:off x="6073610" y="2823340"/>
              <a:ext cx="3171034" cy="443302"/>
            </a:xfrm>
            <a:prstGeom prst="rect">
              <a:avLst/>
            </a:prstGeom>
            <a:solidFill>
              <a:srgbClr val="39AB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Box 15">
              <a:extLst>
                <a:ext uri="{FF2B5EF4-FFF2-40B4-BE49-F238E27FC236}">
                  <a16:creationId xmlns:a16="http://schemas.microsoft.com/office/drawing/2014/main" id="{33DC18A5-AAD3-AA4D-8776-426AB0F1E532}"/>
                </a:ext>
              </a:extLst>
            </p:cNvPr>
            <p:cNvSpPr txBox="1">
              <a:spLocks noChangeArrowheads="1"/>
            </p:cNvSpPr>
            <p:nvPr/>
          </p:nvSpPr>
          <p:spPr bwMode="auto">
            <a:xfrm>
              <a:off x="6130273" y="2801450"/>
              <a:ext cx="29442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spcBef>
                  <a:spcPct val="50000"/>
                </a:spcBef>
                <a:buFontTx/>
                <a:buNone/>
              </a:pPr>
              <a:r>
                <a:rPr lang="en-GB" altLang="en-US" sz="1200" b="1" dirty="0">
                  <a:solidFill>
                    <a:schemeClr val="bg1"/>
                  </a:solidFill>
                  <a:ea typeface="MS PGothic" panose="020B0600070205080204" pitchFamily="34" charset="-128"/>
                </a:rPr>
                <a:t>What effect do you want to have on the reader?</a:t>
              </a:r>
            </a:p>
          </p:txBody>
        </p:sp>
        <p:sp>
          <p:nvSpPr>
            <p:cNvPr id="34" name="Text Box 17">
              <a:extLst>
                <a:ext uri="{FF2B5EF4-FFF2-40B4-BE49-F238E27FC236}">
                  <a16:creationId xmlns:a16="http://schemas.microsoft.com/office/drawing/2014/main" id="{7D4A13B3-4B2B-B749-AF4E-87C5950DE742}"/>
                </a:ext>
              </a:extLst>
            </p:cNvPr>
            <p:cNvSpPr txBox="1">
              <a:spLocks noChangeArrowheads="1"/>
            </p:cNvSpPr>
            <p:nvPr/>
          </p:nvSpPr>
          <p:spPr bwMode="auto">
            <a:xfrm rot="21027077">
              <a:off x="5996526" y="3620297"/>
              <a:ext cx="109027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learns something</a:t>
              </a:r>
            </a:p>
          </p:txBody>
        </p:sp>
        <p:sp>
          <p:nvSpPr>
            <p:cNvPr id="36" name="Text Box 19">
              <a:extLst>
                <a:ext uri="{FF2B5EF4-FFF2-40B4-BE49-F238E27FC236}">
                  <a16:creationId xmlns:a16="http://schemas.microsoft.com/office/drawing/2014/main" id="{4FC8ADB1-45B7-4F49-A966-1F3AF3E1FA6F}"/>
                </a:ext>
              </a:extLst>
            </p:cNvPr>
            <p:cNvSpPr txBox="1">
              <a:spLocks noChangeArrowheads="1"/>
            </p:cNvSpPr>
            <p:nvPr/>
          </p:nvSpPr>
          <p:spPr bwMode="auto">
            <a:xfrm rot="1186130">
              <a:off x="8126792" y="3678431"/>
              <a:ext cx="114366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000" dirty="0">
                  <a:solidFill>
                    <a:srgbClr val="414042"/>
                  </a:solidFill>
                  <a:ea typeface="MS PGothic" panose="020B0600070205080204" pitchFamily="34" charset="-128"/>
                </a:rPr>
                <a:t>The reader is interested and wants to find out more</a:t>
              </a:r>
            </a:p>
          </p:txBody>
        </p:sp>
      </p:grpSp>
      <p:grpSp>
        <p:nvGrpSpPr>
          <p:cNvPr id="37" name="Group 36">
            <a:extLst>
              <a:ext uri="{FF2B5EF4-FFF2-40B4-BE49-F238E27FC236}">
                <a16:creationId xmlns:a16="http://schemas.microsoft.com/office/drawing/2014/main" id="{16730E74-27AE-3B45-B2E8-1C5D69EA9F3D}"/>
              </a:ext>
            </a:extLst>
          </p:cNvPr>
          <p:cNvGrpSpPr/>
          <p:nvPr/>
        </p:nvGrpSpPr>
        <p:grpSpPr>
          <a:xfrm>
            <a:off x="4240459" y="1337103"/>
            <a:ext cx="6735046" cy="4674627"/>
            <a:chOff x="4240459" y="1369471"/>
            <a:chExt cx="6735046" cy="4674627"/>
          </a:xfrm>
        </p:grpSpPr>
        <p:sp>
          <p:nvSpPr>
            <p:cNvPr id="38" name="Rectangle 37">
              <a:extLst>
                <a:ext uri="{FF2B5EF4-FFF2-40B4-BE49-F238E27FC236}">
                  <a16:creationId xmlns:a16="http://schemas.microsoft.com/office/drawing/2014/main" id="{031EC4C7-FB0B-5D43-8D3A-ED65CEC9AE03}"/>
                </a:ext>
              </a:extLst>
            </p:cNvPr>
            <p:cNvSpPr/>
            <p:nvPr/>
          </p:nvSpPr>
          <p:spPr>
            <a:xfrm>
              <a:off x="4330241" y="1385562"/>
              <a:ext cx="2718629" cy="364931"/>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5">
              <a:extLst>
                <a:ext uri="{FF2B5EF4-FFF2-40B4-BE49-F238E27FC236}">
                  <a16:creationId xmlns:a16="http://schemas.microsoft.com/office/drawing/2014/main" id="{F45807D1-F26C-CC43-AE79-BC160B2E2195}"/>
                </a:ext>
              </a:extLst>
            </p:cNvPr>
            <p:cNvSpPr>
              <a:spLocks noChangeArrowheads="1"/>
            </p:cNvSpPr>
            <p:nvPr/>
          </p:nvSpPr>
          <p:spPr bwMode="auto">
            <a:xfrm>
              <a:off x="4330241" y="1369471"/>
              <a:ext cx="6645264" cy="4674627"/>
            </a:xfrm>
            <a:prstGeom prst="rect">
              <a:avLst/>
            </a:prstGeom>
            <a:noFill/>
            <a:ln w="38100" algn="ctr">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1800"/>
            </a:p>
          </p:txBody>
        </p:sp>
        <p:sp>
          <p:nvSpPr>
            <p:cNvPr id="40" name="Text Box 27">
              <a:extLst>
                <a:ext uri="{FF2B5EF4-FFF2-40B4-BE49-F238E27FC236}">
                  <a16:creationId xmlns:a16="http://schemas.microsoft.com/office/drawing/2014/main" id="{DFD9A386-D9B4-5646-8BED-5DD5488EEA7D}"/>
                </a:ext>
              </a:extLst>
            </p:cNvPr>
            <p:cNvSpPr txBox="1">
              <a:spLocks noChangeArrowheads="1"/>
            </p:cNvSpPr>
            <p:nvPr/>
          </p:nvSpPr>
          <p:spPr bwMode="auto">
            <a:xfrm>
              <a:off x="4240459" y="1419680"/>
              <a:ext cx="288187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What words will I include?</a:t>
              </a:r>
            </a:p>
          </p:txBody>
        </p:sp>
        <p:sp>
          <p:nvSpPr>
            <p:cNvPr id="41" name="Text Box 29">
              <a:extLst>
                <a:ext uri="{FF2B5EF4-FFF2-40B4-BE49-F238E27FC236}">
                  <a16:creationId xmlns:a16="http://schemas.microsoft.com/office/drawing/2014/main" id="{F16C952F-4F3E-E543-87E6-49F7E420637B}"/>
                </a:ext>
              </a:extLst>
            </p:cNvPr>
            <p:cNvSpPr txBox="1">
              <a:spLocks noChangeArrowheads="1"/>
            </p:cNvSpPr>
            <p:nvPr/>
          </p:nvSpPr>
          <p:spPr bwMode="auto">
            <a:xfrm rot="21434515">
              <a:off x="5669316" y="5478562"/>
              <a:ext cx="360641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dirty="0">
                  <a:solidFill>
                    <a:srgbClr val="3E3F41"/>
                  </a:solidFill>
                  <a:ea typeface="MS PGothic" panose="020B0600070205080204" pitchFamily="34" charset="-128"/>
                </a:rPr>
                <a:t>Words for my example: meteoroid, meteor, meteorite, atmosphere</a:t>
              </a:r>
            </a:p>
          </p:txBody>
        </p:sp>
        <p:sp>
          <p:nvSpPr>
            <p:cNvPr id="44" name="Text Box 33">
              <a:extLst>
                <a:ext uri="{FF2B5EF4-FFF2-40B4-BE49-F238E27FC236}">
                  <a16:creationId xmlns:a16="http://schemas.microsoft.com/office/drawing/2014/main" id="{00C928E7-237E-4948-B741-5DA5B1F07551}"/>
                </a:ext>
              </a:extLst>
            </p:cNvPr>
            <p:cNvSpPr txBox="1">
              <a:spLocks noChangeArrowheads="1"/>
            </p:cNvSpPr>
            <p:nvPr/>
          </p:nvSpPr>
          <p:spPr bwMode="auto">
            <a:xfrm rot="21305584">
              <a:off x="7394140" y="1525209"/>
              <a:ext cx="275147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0" hangingPunct="0">
                <a:spcBef>
                  <a:spcPct val="50000"/>
                </a:spcBef>
                <a:buNone/>
              </a:pPr>
              <a:r>
                <a:rPr lang="en-GB" altLang="en-US" sz="1200" dirty="0">
                  <a:solidFill>
                    <a:srgbClr val="3E3F41"/>
                  </a:solidFill>
                  <a:latin typeface="Comic Sans MS" panose="030F0902030302020204" pitchFamily="66" charset="0"/>
                  <a:ea typeface="MS PGothic" panose="020B0600070205080204" pitchFamily="34" charset="-128"/>
                </a:rPr>
                <a:t>The words used will depend upon the chosen topic.</a:t>
              </a:r>
            </a:p>
          </p:txBody>
        </p:sp>
      </p:grpSp>
      <p:sp>
        <p:nvSpPr>
          <p:cNvPr id="49" name="Rectangle 48">
            <a:extLst>
              <a:ext uri="{FF2B5EF4-FFF2-40B4-BE49-F238E27FC236}">
                <a16:creationId xmlns:a16="http://schemas.microsoft.com/office/drawing/2014/main" id="{0984ACA2-ACE1-9044-88C9-F134DAACE539}"/>
              </a:ext>
            </a:extLst>
          </p:cNvPr>
          <p:cNvSpPr/>
          <p:nvPr/>
        </p:nvSpPr>
        <p:spPr>
          <a:xfrm>
            <a:off x="7099479" y="3411820"/>
            <a:ext cx="1091174" cy="537006"/>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Box 15">
            <a:extLst>
              <a:ext uri="{FF2B5EF4-FFF2-40B4-BE49-F238E27FC236}">
                <a16:creationId xmlns:a16="http://schemas.microsoft.com/office/drawing/2014/main" id="{DFB95A8F-1269-0A45-8B60-B8CBC4A4DA53}"/>
              </a:ext>
            </a:extLst>
          </p:cNvPr>
          <p:cNvSpPr txBox="1">
            <a:spLocks noChangeArrowheads="1"/>
          </p:cNvSpPr>
          <p:nvPr/>
        </p:nvSpPr>
        <p:spPr bwMode="auto">
          <a:xfrm>
            <a:off x="7099479" y="3446181"/>
            <a:ext cx="10911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a:spcBef>
                <a:spcPct val="50000"/>
              </a:spcBef>
              <a:buFontTx/>
              <a:buNone/>
            </a:pPr>
            <a:r>
              <a:rPr lang="en-GB" altLang="en-US" sz="1200" b="1" dirty="0">
                <a:solidFill>
                  <a:schemeClr val="bg1"/>
                </a:solidFill>
                <a:ea typeface="MS PGothic" panose="020B0600070205080204" pitchFamily="34" charset="-128"/>
              </a:rPr>
              <a:t>Who is my reader</a:t>
            </a:r>
          </a:p>
        </p:txBody>
      </p:sp>
      <p:grpSp>
        <p:nvGrpSpPr>
          <p:cNvPr id="43" name="Group 42">
            <a:extLst>
              <a:ext uri="{FF2B5EF4-FFF2-40B4-BE49-F238E27FC236}">
                <a16:creationId xmlns:a16="http://schemas.microsoft.com/office/drawing/2014/main" id="{29616994-3F82-C04B-8914-6FB2B9DB0D0D}"/>
              </a:ext>
            </a:extLst>
          </p:cNvPr>
          <p:cNvGrpSpPr/>
          <p:nvPr/>
        </p:nvGrpSpPr>
        <p:grpSpPr>
          <a:xfrm>
            <a:off x="1088716" y="580638"/>
            <a:ext cx="2162278" cy="2145161"/>
            <a:chOff x="1047008" y="1589490"/>
            <a:chExt cx="2693876" cy="2672551"/>
          </a:xfrm>
        </p:grpSpPr>
        <p:grpSp>
          <p:nvGrpSpPr>
            <p:cNvPr id="54" name="Group 2">
              <a:extLst>
                <a:ext uri="{FF2B5EF4-FFF2-40B4-BE49-F238E27FC236}">
                  <a16:creationId xmlns:a16="http://schemas.microsoft.com/office/drawing/2014/main" id="{65DEABDF-DEA8-3440-A1A4-75913272EECF}"/>
                </a:ext>
              </a:extLst>
            </p:cNvPr>
            <p:cNvGrpSpPr>
              <a:grpSpLocks/>
            </p:cNvGrpSpPr>
            <p:nvPr/>
          </p:nvGrpSpPr>
          <p:grpSpPr bwMode="auto">
            <a:xfrm>
              <a:off x="1047008" y="1589490"/>
              <a:ext cx="2693876" cy="2672551"/>
              <a:chOff x="3805" y="1284"/>
              <a:chExt cx="1955" cy="1637"/>
            </a:xfrm>
          </p:grpSpPr>
          <p:sp>
            <p:nvSpPr>
              <p:cNvPr id="56" name="Text Box 12">
                <a:extLst>
                  <a:ext uri="{FF2B5EF4-FFF2-40B4-BE49-F238E27FC236}">
                    <a16:creationId xmlns:a16="http://schemas.microsoft.com/office/drawing/2014/main" id="{50CD2B7C-9214-4044-9891-82BB653F74B6}"/>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57" name="Text Box 13">
                <a:extLst>
                  <a:ext uri="{FF2B5EF4-FFF2-40B4-BE49-F238E27FC236}">
                    <a16:creationId xmlns:a16="http://schemas.microsoft.com/office/drawing/2014/main" id="{D974292E-6849-484A-AD5E-ADBB5BFA5CC3}"/>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58" name="Oval 14">
                <a:extLst>
                  <a:ext uri="{FF2B5EF4-FFF2-40B4-BE49-F238E27FC236}">
                    <a16:creationId xmlns:a16="http://schemas.microsoft.com/office/drawing/2014/main" id="{7B595864-F225-1B4B-B442-3F92E093E54C}"/>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55" name="Straight Arrow Connector 54">
              <a:extLst>
                <a:ext uri="{FF2B5EF4-FFF2-40B4-BE49-F238E27FC236}">
                  <a16:creationId xmlns:a16="http://schemas.microsoft.com/office/drawing/2014/main" id="{57A89A9E-0E1E-E048-A957-527890974E89}"/>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9" name="Group 23">
            <a:extLst>
              <a:ext uri="{FF2B5EF4-FFF2-40B4-BE49-F238E27FC236}">
                <a16:creationId xmlns:a16="http://schemas.microsoft.com/office/drawing/2014/main" id="{980D0DB1-B708-F241-8D5A-FF678E7BD222}"/>
              </a:ext>
            </a:extLst>
          </p:cNvPr>
          <p:cNvGrpSpPr>
            <a:grpSpLocks/>
          </p:cNvGrpSpPr>
          <p:nvPr/>
        </p:nvGrpSpPr>
        <p:grpSpPr bwMode="auto">
          <a:xfrm>
            <a:off x="803998" y="2933463"/>
            <a:ext cx="2919412" cy="3223958"/>
            <a:chOff x="958" y="0"/>
            <a:chExt cx="1882" cy="2269"/>
          </a:xfrm>
        </p:grpSpPr>
        <p:pic>
          <p:nvPicPr>
            <p:cNvPr id="60" name="Picture 24">
              <a:extLst>
                <a:ext uri="{FF2B5EF4-FFF2-40B4-BE49-F238E27FC236}">
                  <a16:creationId xmlns:a16="http://schemas.microsoft.com/office/drawing/2014/main" id="{C321D94A-901C-5345-ADA8-13D6C3F4CCC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60" y="0"/>
              <a:ext cx="1761" cy="2073"/>
            </a:xfrm>
            <a:prstGeom prst="rect">
              <a:avLst/>
            </a:prstGeom>
            <a:noFill/>
            <a:extLst>
              <a:ext uri="{909E8E84-426E-40DD-AFC4-6F175D3DCCD1}">
                <a14:hiddenFill xmlns:a14="http://schemas.microsoft.com/office/drawing/2010/main">
                  <a:solidFill>
                    <a:srgbClr val="FFFFFF"/>
                  </a:solidFill>
                </a14:hiddenFill>
              </a:ext>
            </a:extLst>
          </p:spPr>
        </p:pic>
        <p:sp>
          <p:nvSpPr>
            <p:cNvPr id="61" name="Arc 25">
              <a:extLst>
                <a:ext uri="{FF2B5EF4-FFF2-40B4-BE49-F238E27FC236}">
                  <a16:creationId xmlns:a16="http://schemas.microsoft.com/office/drawing/2014/main" id="{49F9F5E8-92E9-AD4B-BED4-E5DC21F4DB6B}"/>
                </a:ext>
              </a:extLst>
            </p:cNvPr>
            <p:cNvSpPr>
              <a:spLocks/>
            </p:cNvSpPr>
            <p:nvPr/>
          </p:nvSpPr>
          <p:spPr bwMode="auto">
            <a:xfrm rot="655487" flipH="1">
              <a:off x="1666" y="154"/>
              <a:ext cx="1174" cy="1984"/>
            </a:xfrm>
            <a:custGeom>
              <a:avLst/>
              <a:gdLst>
                <a:gd name="G0" fmla="+- 0 0 0"/>
                <a:gd name="G1" fmla="+- 20100 0 0"/>
                <a:gd name="G2" fmla="+- 21600 0 0"/>
                <a:gd name="T0" fmla="*/ 7909 w 21600"/>
                <a:gd name="T1" fmla="*/ 0 h 20100"/>
                <a:gd name="T2" fmla="*/ 21600 w 21600"/>
                <a:gd name="T3" fmla="*/ 20100 h 20100"/>
                <a:gd name="T4" fmla="*/ 0 w 21600"/>
                <a:gd name="T5" fmla="*/ 20100 h 20100"/>
              </a:gdLst>
              <a:ahLst/>
              <a:cxnLst>
                <a:cxn ang="0">
                  <a:pos x="T0" y="T1"/>
                </a:cxn>
                <a:cxn ang="0">
                  <a:pos x="T2" y="T3"/>
                </a:cxn>
                <a:cxn ang="0">
                  <a:pos x="T4" y="T5"/>
                </a:cxn>
              </a:cxnLst>
              <a:rect l="0" t="0" r="r" b="b"/>
              <a:pathLst>
                <a:path w="21600" h="20100" fill="none" extrusionOk="0">
                  <a:moveTo>
                    <a:pt x="7908" y="0"/>
                  </a:moveTo>
                  <a:cubicBezTo>
                    <a:pt x="16169" y="3250"/>
                    <a:pt x="21600" y="11223"/>
                    <a:pt x="21600" y="20100"/>
                  </a:cubicBezTo>
                </a:path>
                <a:path w="21600" h="20100" stroke="0" extrusionOk="0">
                  <a:moveTo>
                    <a:pt x="7908" y="0"/>
                  </a:moveTo>
                  <a:cubicBezTo>
                    <a:pt x="16169" y="3250"/>
                    <a:pt x="21600" y="11223"/>
                    <a:pt x="21600" y="20100"/>
                  </a:cubicBezTo>
                  <a:lnTo>
                    <a:pt x="0" y="20100"/>
                  </a:lnTo>
                  <a:close/>
                </a:path>
              </a:pathLst>
            </a:custGeom>
            <a:noFill/>
            <a:ln w="38100">
              <a:solidFill>
                <a:srgbClr val="FF66FF"/>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pic>
          <p:nvPicPr>
            <p:cNvPr id="62" name="Picture 26">
              <a:extLst>
                <a:ext uri="{FF2B5EF4-FFF2-40B4-BE49-F238E27FC236}">
                  <a16:creationId xmlns:a16="http://schemas.microsoft.com/office/drawing/2014/main" id="{7CA80A29-F327-B548-92D7-C26C5C29900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341" y="203"/>
              <a:ext cx="174" cy="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7" descr="Free Explosion Detonation vector and picture">
              <a:extLst>
                <a:ext uri="{FF2B5EF4-FFF2-40B4-BE49-F238E27FC236}">
                  <a16:creationId xmlns:a16="http://schemas.microsoft.com/office/drawing/2014/main" id="{E963FF51-2C84-A248-B993-C9FE4CB98E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71745">
              <a:off x="1351" y="1732"/>
              <a:ext cx="306" cy="187"/>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8" descr="Free Meteor Shooting Star vector and picture">
              <a:extLst>
                <a:ext uri="{FF2B5EF4-FFF2-40B4-BE49-F238E27FC236}">
                  <a16:creationId xmlns:a16="http://schemas.microsoft.com/office/drawing/2014/main" id="{E2345AEE-DD2C-4F4C-963F-F6015CD16C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3955901">
              <a:off x="1541" y="711"/>
              <a:ext cx="674" cy="507"/>
            </a:xfrm>
            <a:prstGeom prst="rect">
              <a:avLst/>
            </a:prstGeom>
            <a:noFill/>
            <a:extLst>
              <a:ext uri="{909E8E84-426E-40DD-AFC4-6F175D3DCCD1}">
                <a14:hiddenFill xmlns:a14="http://schemas.microsoft.com/office/drawing/2010/main">
                  <a:solidFill>
                    <a:srgbClr val="FFFFFF"/>
                  </a:solidFill>
                </a14:hiddenFill>
              </a:ext>
            </a:extLst>
          </p:spPr>
        </p:pic>
        <p:sp>
          <p:nvSpPr>
            <p:cNvPr id="65" name="Text Box 29">
              <a:extLst>
                <a:ext uri="{FF2B5EF4-FFF2-40B4-BE49-F238E27FC236}">
                  <a16:creationId xmlns:a16="http://schemas.microsoft.com/office/drawing/2014/main" id="{B73303FF-7C8D-8141-B9ED-DF2CBE5233D8}"/>
                </a:ext>
              </a:extLst>
            </p:cNvPr>
            <p:cNvSpPr txBox="1">
              <a:spLocks noChangeArrowheads="1"/>
            </p:cNvSpPr>
            <p:nvPr/>
          </p:nvSpPr>
          <p:spPr bwMode="auto">
            <a:xfrm>
              <a:off x="1469" y="70"/>
              <a:ext cx="872"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200" dirty="0">
                  <a:solidFill>
                    <a:schemeClr val="bg1"/>
                  </a:solidFill>
                  <a:latin typeface="Comic Sans MS" panose="030F0902030302020204" pitchFamily="66" charset="0"/>
                </a:rPr>
                <a:t>A rock in space is a </a:t>
              </a:r>
              <a:r>
                <a:rPr lang="en-GB" altLang="en-US" sz="1200" b="1" dirty="0">
                  <a:solidFill>
                    <a:schemeClr val="bg1"/>
                  </a:solidFill>
                  <a:latin typeface="Comic Sans MS" panose="030F0902030302020204" pitchFamily="66" charset="0"/>
                </a:rPr>
                <a:t>meteoroid</a:t>
              </a:r>
            </a:p>
          </p:txBody>
        </p:sp>
        <p:sp>
          <p:nvSpPr>
            <p:cNvPr id="66" name="Text Box 30">
              <a:extLst>
                <a:ext uri="{FF2B5EF4-FFF2-40B4-BE49-F238E27FC236}">
                  <a16:creationId xmlns:a16="http://schemas.microsoft.com/office/drawing/2014/main" id="{DE8446C3-C662-3F42-88F8-635516B3E1AF}"/>
                </a:ext>
              </a:extLst>
            </p:cNvPr>
            <p:cNvSpPr txBox="1">
              <a:spLocks noChangeArrowheads="1"/>
            </p:cNvSpPr>
            <p:nvPr/>
          </p:nvSpPr>
          <p:spPr bwMode="auto">
            <a:xfrm>
              <a:off x="1894" y="914"/>
              <a:ext cx="869" cy="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200" dirty="0">
                  <a:latin typeface="Comic Sans MS" panose="030F0902030302020204" pitchFamily="66" charset="0"/>
                </a:rPr>
                <a:t>It burns up in our atmosphere and is known as a </a:t>
              </a:r>
              <a:r>
                <a:rPr lang="en-GB" altLang="en-US" sz="1200" b="1" dirty="0">
                  <a:latin typeface="Comic Sans MS" panose="030F0902030302020204" pitchFamily="66" charset="0"/>
                </a:rPr>
                <a:t>meteor</a:t>
              </a:r>
              <a:r>
                <a:rPr lang="en-GB" altLang="en-US" sz="1200" dirty="0">
                  <a:latin typeface="Comic Sans MS" panose="030F0902030302020204" pitchFamily="66" charset="0"/>
                </a:rPr>
                <a:t>.</a:t>
              </a:r>
            </a:p>
          </p:txBody>
        </p:sp>
        <p:sp>
          <p:nvSpPr>
            <p:cNvPr id="67" name="Rectangle 31">
              <a:extLst>
                <a:ext uri="{FF2B5EF4-FFF2-40B4-BE49-F238E27FC236}">
                  <a16:creationId xmlns:a16="http://schemas.microsoft.com/office/drawing/2014/main" id="{64C3D95F-8A77-AA45-8A8B-BAB74BABEB7E}"/>
                </a:ext>
              </a:extLst>
            </p:cNvPr>
            <p:cNvSpPr>
              <a:spLocks noChangeArrowheads="1"/>
            </p:cNvSpPr>
            <p:nvPr/>
          </p:nvSpPr>
          <p:spPr bwMode="auto">
            <a:xfrm>
              <a:off x="958" y="1985"/>
              <a:ext cx="1762" cy="284"/>
            </a:xfrm>
            <a:prstGeom prst="rect">
              <a:avLst/>
            </a:prstGeom>
            <a:solidFill>
              <a:srgbClr val="00B4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Text Box 32">
              <a:extLst>
                <a:ext uri="{FF2B5EF4-FFF2-40B4-BE49-F238E27FC236}">
                  <a16:creationId xmlns:a16="http://schemas.microsoft.com/office/drawing/2014/main" id="{42695C86-3DF6-594A-A268-3E955EBFEB3D}"/>
                </a:ext>
              </a:extLst>
            </p:cNvPr>
            <p:cNvSpPr txBox="1">
              <a:spLocks noChangeArrowheads="1"/>
            </p:cNvSpPr>
            <p:nvPr/>
          </p:nvSpPr>
          <p:spPr bwMode="auto">
            <a:xfrm>
              <a:off x="1188" y="1940"/>
              <a:ext cx="1301" cy="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en-US" sz="1200" dirty="0">
                  <a:latin typeface="Comic Sans MS" panose="030F0902030302020204" pitchFamily="66" charset="0"/>
                </a:rPr>
                <a:t>If it reaches the surface it is called a </a:t>
              </a:r>
              <a:r>
                <a:rPr lang="en-GB" altLang="en-US" sz="1200" b="1" dirty="0">
                  <a:latin typeface="Comic Sans MS" panose="030F0902030302020204" pitchFamily="66" charset="0"/>
                </a:rPr>
                <a:t>meteorite</a:t>
              </a:r>
              <a:r>
                <a:rPr lang="en-GB" altLang="en-US" sz="1200" dirty="0"/>
                <a:t>.</a:t>
              </a:r>
            </a:p>
          </p:txBody>
        </p:sp>
      </p:grpSp>
    </p:spTree>
    <p:extLst>
      <p:ext uri="{BB962C8B-B14F-4D97-AF65-F5344CB8AC3E}">
        <p14:creationId xmlns:p14="http://schemas.microsoft.com/office/powerpoint/2010/main" val="144457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BCE431-974F-7B44-81E0-C86E859CA526}"/>
              </a:ext>
            </a:extLst>
          </p:cNvPr>
          <p:cNvSpPr/>
          <p:nvPr/>
        </p:nvSpPr>
        <p:spPr>
          <a:xfrm>
            <a:off x="1088716" y="3362962"/>
            <a:ext cx="2112022" cy="27754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595EBE7B-A814-A94C-8DAD-8B5040CD0DD6}"/>
              </a:ext>
            </a:extLst>
          </p:cNvPr>
          <p:cNvGrpSpPr/>
          <p:nvPr/>
        </p:nvGrpSpPr>
        <p:grpSpPr>
          <a:xfrm>
            <a:off x="1088716" y="580638"/>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2" name="AutoShape 12">
            <a:extLst>
              <a:ext uri="{FF2B5EF4-FFF2-40B4-BE49-F238E27FC236}">
                <a16:creationId xmlns:a16="http://schemas.microsoft.com/office/drawing/2014/main" id="{5DFDCBC2-3B30-5343-BE0A-A106719A484C}"/>
              </a:ext>
            </a:extLst>
          </p:cNvPr>
          <p:cNvSpPr>
            <a:spLocks noChangeArrowheads="1"/>
          </p:cNvSpPr>
          <p:nvPr/>
        </p:nvSpPr>
        <p:spPr bwMode="auto">
          <a:xfrm>
            <a:off x="3856383" y="851226"/>
            <a:ext cx="6440556" cy="1739507"/>
          </a:xfrm>
          <a:prstGeom prst="wedgeRoundRectCallout">
            <a:avLst>
              <a:gd name="adj1" fmla="val 66412"/>
              <a:gd name="adj2" fmla="val -39257"/>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0"/>
          <a:lstStyle/>
          <a:p>
            <a:pPr algn="ctr"/>
            <a:r>
              <a:rPr lang="en-GB" altLang="en-US" sz="1900" i="1" dirty="0">
                <a:solidFill>
                  <a:srgbClr val="3E3F41"/>
                </a:solidFill>
                <a:latin typeface="Comic Sans MS" panose="030F0702030302020204" pitchFamily="66" charset="0"/>
              </a:rPr>
              <a:t>I need to write this in chunks that my reader can understand. I think it will help to group the information together with some headings. I think a drawing would help to explain a meteor shower.</a:t>
            </a:r>
          </a:p>
        </p:txBody>
      </p:sp>
      <p:sp>
        <p:nvSpPr>
          <p:cNvPr id="33" name="Oval 5">
            <a:extLst>
              <a:ext uri="{FF2B5EF4-FFF2-40B4-BE49-F238E27FC236}">
                <a16:creationId xmlns:a16="http://schemas.microsoft.com/office/drawing/2014/main" id="{3330C0CE-9A9D-4048-858C-76EC93BC36D5}"/>
              </a:ext>
            </a:extLst>
          </p:cNvPr>
          <p:cNvSpPr>
            <a:spLocks noChangeArrowheads="1"/>
          </p:cNvSpPr>
          <p:nvPr/>
        </p:nvSpPr>
        <p:spPr bwMode="auto">
          <a:xfrm>
            <a:off x="1216008" y="2916901"/>
            <a:ext cx="1857439"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What are</a:t>
            </a:r>
            <a:br>
              <a:rPr lang="en-US" altLang="en-US" dirty="0">
                <a:solidFill>
                  <a:srgbClr val="3E3F41"/>
                </a:solidFill>
              </a:rPr>
            </a:br>
            <a:r>
              <a:rPr lang="en-US" altLang="en-US" dirty="0">
                <a:solidFill>
                  <a:srgbClr val="3E3F41"/>
                </a:solidFill>
              </a:rPr>
              <a:t>meteors?</a:t>
            </a:r>
          </a:p>
        </p:txBody>
      </p:sp>
      <p:sp>
        <p:nvSpPr>
          <p:cNvPr id="37" name="Rectangle 36">
            <a:extLst>
              <a:ext uri="{FF2B5EF4-FFF2-40B4-BE49-F238E27FC236}">
                <a16:creationId xmlns:a16="http://schemas.microsoft.com/office/drawing/2014/main" id="{D2DA54A5-F025-CD42-9603-DF634F552846}"/>
              </a:ext>
            </a:extLst>
          </p:cNvPr>
          <p:cNvSpPr>
            <a:spLocks noChangeArrowheads="1"/>
          </p:cNvSpPr>
          <p:nvPr/>
        </p:nvSpPr>
        <p:spPr bwMode="auto">
          <a:xfrm>
            <a:off x="1199073" y="3802729"/>
            <a:ext cx="2001665" cy="2131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600" dirty="0">
                <a:solidFill>
                  <a:srgbClr val="3E3F41"/>
                </a:solidFill>
                <a:latin typeface="Comic Sans MS" panose="030F0702030302020204" pitchFamily="66" charset="0"/>
              </a:rPr>
              <a:t>Meteors are sometimes called shooting stars.</a:t>
            </a:r>
          </a:p>
          <a:p>
            <a:pPr>
              <a:spcBef>
                <a:spcPts val="1000"/>
              </a:spcBef>
            </a:pPr>
            <a:r>
              <a:rPr lang="en-GB" altLang="en-US" sz="1600" dirty="0">
                <a:solidFill>
                  <a:srgbClr val="3E3F41"/>
                </a:solidFill>
                <a:latin typeface="Comic Sans MS" panose="030F0702030302020204" pitchFamily="66" charset="0"/>
              </a:rPr>
              <a:t>Some meteors can be seen at any time of the year.</a:t>
            </a:r>
          </a:p>
          <a:p>
            <a:pPr>
              <a:spcBef>
                <a:spcPct val="50000"/>
              </a:spcBef>
            </a:pPr>
            <a:endParaRPr lang="en-GB" altLang="en-US" sz="1600" dirty="0">
              <a:solidFill>
                <a:srgbClr val="3E3F41"/>
              </a:solidFill>
              <a:latin typeface="Comic Sans MS" panose="030F0702030302020204" pitchFamily="66" charset="0"/>
            </a:endParaRPr>
          </a:p>
        </p:txBody>
      </p:sp>
      <p:sp>
        <p:nvSpPr>
          <p:cNvPr id="60" name="Rectangle 59">
            <a:extLst>
              <a:ext uri="{FF2B5EF4-FFF2-40B4-BE49-F238E27FC236}">
                <a16:creationId xmlns:a16="http://schemas.microsoft.com/office/drawing/2014/main" id="{7946FF41-3364-AD4D-9DEF-5A6B12A35488}"/>
              </a:ext>
            </a:extLst>
          </p:cNvPr>
          <p:cNvSpPr/>
          <p:nvPr/>
        </p:nvSpPr>
        <p:spPr>
          <a:xfrm>
            <a:off x="3401315" y="3362962"/>
            <a:ext cx="5376833" cy="27754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5">
            <a:extLst>
              <a:ext uri="{FF2B5EF4-FFF2-40B4-BE49-F238E27FC236}">
                <a16:creationId xmlns:a16="http://schemas.microsoft.com/office/drawing/2014/main" id="{5FE02A1A-FA33-CF4A-AF5A-012330BA4E67}"/>
              </a:ext>
            </a:extLst>
          </p:cNvPr>
          <p:cNvSpPr>
            <a:spLocks noChangeArrowheads="1"/>
          </p:cNvSpPr>
          <p:nvPr/>
        </p:nvSpPr>
        <p:spPr bwMode="auto">
          <a:xfrm>
            <a:off x="5033720" y="2916901"/>
            <a:ext cx="2112022"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What do they</a:t>
            </a:r>
            <a:br>
              <a:rPr lang="en-US" altLang="en-US" dirty="0">
                <a:solidFill>
                  <a:srgbClr val="3E3F41"/>
                </a:solidFill>
              </a:rPr>
            </a:br>
            <a:r>
              <a:rPr lang="en-US" altLang="en-US" dirty="0">
                <a:solidFill>
                  <a:srgbClr val="3E3F41"/>
                </a:solidFill>
              </a:rPr>
              <a:t>look like?</a:t>
            </a:r>
          </a:p>
        </p:txBody>
      </p:sp>
      <p:sp>
        <p:nvSpPr>
          <p:cNvPr id="62" name="Rectangle 61">
            <a:extLst>
              <a:ext uri="{FF2B5EF4-FFF2-40B4-BE49-F238E27FC236}">
                <a16:creationId xmlns:a16="http://schemas.microsoft.com/office/drawing/2014/main" id="{E0F5FE02-A2FD-E841-B256-BFB6F09981AF}"/>
              </a:ext>
            </a:extLst>
          </p:cNvPr>
          <p:cNvSpPr>
            <a:spLocks noChangeArrowheads="1"/>
          </p:cNvSpPr>
          <p:nvPr/>
        </p:nvSpPr>
        <p:spPr bwMode="auto">
          <a:xfrm>
            <a:off x="3511672" y="3802729"/>
            <a:ext cx="5083687" cy="207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600" dirty="0">
                <a:solidFill>
                  <a:srgbClr val="3E3F41"/>
                </a:solidFill>
                <a:latin typeface="Comic Sans MS" panose="030F0702030302020204" pitchFamily="66" charset="0"/>
              </a:rPr>
              <a:t>We see a meteor as a bright streak of light.</a:t>
            </a:r>
          </a:p>
          <a:p>
            <a:pPr>
              <a:spcBef>
                <a:spcPts val="1000"/>
              </a:spcBef>
            </a:pPr>
            <a:r>
              <a:rPr lang="en-GB" altLang="en-US" sz="1600" dirty="0">
                <a:solidFill>
                  <a:srgbClr val="3E3F41"/>
                </a:solidFill>
                <a:latin typeface="Comic Sans MS" panose="030F0702030302020204" pitchFamily="66" charset="0"/>
              </a:rPr>
              <a:t>Meteors that are seen at the same time each year are known as meteor showers.</a:t>
            </a:r>
          </a:p>
          <a:p>
            <a:pPr>
              <a:spcBef>
                <a:spcPts val="1000"/>
              </a:spcBef>
            </a:pPr>
            <a:r>
              <a:rPr lang="en-GB" altLang="en-US" sz="1600" dirty="0">
                <a:solidFill>
                  <a:srgbClr val="3E3F41"/>
                </a:solidFill>
                <a:latin typeface="Comic Sans MS" panose="030F0702030302020204" pitchFamily="66" charset="0"/>
              </a:rPr>
              <a:t>A meteor shower happens</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when the earth passes</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through space dust on</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its orbit around the sun.</a:t>
            </a:r>
          </a:p>
        </p:txBody>
      </p:sp>
      <p:sp>
        <p:nvSpPr>
          <p:cNvPr id="65" name="Rectangle 64">
            <a:extLst>
              <a:ext uri="{FF2B5EF4-FFF2-40B4-BE49-F238E27FC236}">
                <a16:creationId xmlns:a16="http://schemas.microsoft.com/office/drawing/2014/main" id="{17E4A9F0-3F77-B94C-85A4-D24F589BC3A7}"/>
              </a:ext>
            </a:extLst>
          </p:cNvPr>
          <p:cNvSpPr/>
          <p:nvPr/>
        </p:nvSpPr>
        <p:spPr>
          <a:xfrm>
            <a:off x="8990243" y="3362962"/>
            <a:ext cx="2112022" cy="27754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5">
            <a:extLst>
              <a:ext uri="{FF2B5EF4-FFF2-40B4-BE49-F238E27FC236}">
                <a16:creationId xmlns:a16="http://schemas.microsoft.com/office/drawing/2014/main" id="{9503DD5C-9722-BF49-AB61-9E41838DA496}"/>
              </a:ext>
            </a:extLst>
          </p:cNvPr>
          <p:cNvSpPr>
            <a:spLocks noChangeArrowheads="1"/>
          </p:cNvSpPr>
          <p:nvPr/>
        </p:nvSpPr>
        <p:spPr bwMode="auto">
          <a:xfrm>
            <a:off x="9082312" y="2916901"/>
            <a:ext cx="1927884"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What happens</a:t>
            </a:r>
            <a:br>
              <a:rPr lang="en-US" altLang="en-US" dirty="0">
                <a:solidFill>
                  <a:srgbClr val="3E3F41"/>
                </a:solidFill>
              </a:rPr>
            </a:br>
            <a:r>
              <a:rPr lang="en-US" altLang="en-US" dirty="0">
                <a:solidFill>
                  <a:srgbClr val="3E3F41"/>
                </a:solidFill>
              </a:rPr>
              <a:t>to them?</a:t>
            </a:r>
          </a:p>
        </p:txBody>
      </p:sp>
      <p:sp>
        <p:nvSpPr>
          <p:cNvPr id="67" name="Rectangle 66">
            <a:extLst>
              <a:ext uri="{FF2B5EF4-FFF2-40B4-BE49-F238E27FC236}">
                <a16:creationId xmlns:a16="http://schemas.microsoft.com/office/drawing/2014/main" id="{E6911CC2-9F6B-2942-9AE2-6DC14E25288D}"/>
              </a:ext>
            </a:extLst>
          </p:cNvPr>
          <p:cNvSpPr>
            <a:spLocks noChangeArrowheads="1"/>
          </p:cNvSpPr>
          <p:nvPr/>
        </p:nvSpPr>
        <p:spPr bwMode="auto">
          <a:xfrm>
            <a:off x="9100600" y="3802729"/>
            <a:ext cx="2001665"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600" dirty="0">
                <a:solidFill>
                  <a:srgbClr val="3E3F41"/>
                </a:solidFill>
                <a:latin typeface="Comic Sans MS" panose="030F0702030302020204" pitchFamily="66" charset="0"/>
              </a:rPr>
              <a:t>If they don’t burn up and reach the ground, they are known as meteorites.</a:t>
            </a:r>
          </a:p>
          <a:p>
            <a:pPr>
              <a:spcBef>
                <a:spcPct val="50000"/>
              </a:spcBef>
            </a:pPr>
            <a:endParaRPr lang="en-GB" altLang="en-US" sz="1600" dirty="0">
              <a:solidFill>
                <a:srgbClr val="3E3F41"/>
              </a:solidFill>
              <a:latin typeface="Comic Sans MS" panose="030F0702030302020204" pitchFamily="66" charset="0"/>
            </a:endParaRPr>
          </a:p>
        </p:txBody>
      </p:sp>
      <p:grpSp>
        <p:nvGrpSpPr>
          <p:cNvPr id="7" name="Group 6">
            <a:extLst>
              <a:ext uri="{FF2B5EF4-FFF2-40B4-BE49-F238E27FC236}">
                <a16:creationId xmlns:a16="http://schemas.microsoft.com/office/drawing/2014/main" id="{91DD097F-3AD5-8447-8F48-905E38B264CF}"/>
              </a:ext>
            </a:extLst>
          </p:cNvPr>
          <p:cNvGrpSpPr/>
          <p:nvPr/>
        </p:nvGrpSpPr>
        <p:grpSpPr>
          <a:xfrm>
            <a:off x="6089731" y="4680177"/>
            <a:ext cx="2589262" cy="1326597"/>
            <a:chOff x="1172431" y="4701851"/>
            <a:chExt cx="1887042" cy="966818"/>
          </a:xfrm>
        </p:grpSpPr>
        <p:sp>
          <p:nvSpPr>
            <p:cNvPr id="68" name="Oval 5">
              <a:extLst>
                <a:ext uri="{FF2B5EF4-FFF2-40B4-BE49-F238E27FC236}">
                  <a16:creationId xmlns:a16="http://schemas.microsoft.com/office/drawing/2014/main" id="{EC8C6099-51F0-7C4D-A72F-7253FB9845AB}"/>
                </a:ext>
              </a:extLst>
            </p:cNvPr>
            <p:cNvSpPr>
              <a:spLocks noChangeArrowheads="1"/>
            </p:cNvSpPr>
            <p:nvPr/>
          </p:nvSpPr>
          <p:spPr bwMode="auto">
            <a:xfrm>
              <a:off x="1172431" y="4701851"/>
              <a:ext cx="1887042" cy="966818"/>
            </a:xfrm>
            <a:prstGeom prst="ellipse">
              <a:avLst/>
            </a:prstGeom>
            <a:solidFill>
              <a:schemeClr val="bg1"/>
            </a:solidFill>
            <a:ln w="38100">
              <a:no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endParaRPr lang="en-US" altLang="en-US" dirty="0">
                <a:solidFill>
                  <a:srgbClr val="3E3F41"/>
                </a:solidFill>
              </a:endParaRPr>
            </a:p>
          </p:txBody>
        </p:sp>
        <p:grpSp>
          <p:nvGrpSpPr>
            <p:cNvPr id="42" name="Group 43">
              <a:extLst>
                <a:ext uri="{FF2B5EF4-FFF2-40B4-BE49-F238E27FC236}">
                  <a16:creationId xmlns:a16="http://schemas.microsoft.com/office/drawing/2014/main" id="{836EEBE2-70AD-6343-9390-6B943DD188B1}"/>
                </a:ext>
              </a:extLst>
            </p:cNvPr>
            <p:cNvGrpSpPr>
              <a:grpSpLocks/>
            </p:cNvGrpSpPr>
            <p:nvPr/>
          </p:nvGrpSpPr>
          <p:grpSpPr bwMode="auto">
            <a:xfrm>
              <a:off x="1295162" y="4843771"/>
              <a:ext cx="1604683" cy="686707"/>
              <a:chOff x="1542" y="3242"/>
              <a:chExt cx="2955" cy="1078"/>
            </a:xfrm>
          </p:grpSpPr>
          <p:pic>
            <p:nvPicPr>
              <p:cNvPr id="43" name="Picture 15" descr="Free vector graphics of Sun">
                <a:extLst>
                  <a:ext uri="{FF2B5EF4-FFF2-40B4-BE49-F238E27FC236}">
                    <a16:creationId xmlns:a16="http://schemas.microsoft.com/office/drawing/2014/main" id="{0AA62B95-716B-AE43-8114-00D0AC345D5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27" y="3407"/>
                <a:ext cx="805" cy="686"/>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Group 33">
                <a:extLst>
                  <a:ext uri="{FF2B5EF4-FFF2-40B4-BE49-F238E27FC236}">
                    <a16:creationId xmlns:a16="http://schemas.microsoft.com/office/drawing/2014/main" id="{6E1FC8F2-F57A-0146-BD98-96A421899378}"/>
                  </a:ext>
                </a:extLst>
              </p:cNvPr>
              <p:cNvGrpSpPr>
                <a:grpSpLocks/>
              </p:cNvGrpSpPr>
              <p:nvPr/>
            </p:nvGrpSpPr>
            <p:grpSpPr bwMode="auto">
              <a:xfrm>
                <a:off x="1542" y="3709"/>
                <a:ext cx="238" cy="286"/>
                <a:chOff x="1816" y="3009"/>
                <a:chExt cx="380" cy="484"/>
              </a:xfrm>
            </p:grpSpPr>
            <p:sp>
              <p:nvSpPr>
                <p:cNvPr id="47" name="Freeform 16">
                  <a:extLst>
                    <a:ext uri="{FF2B5EF4-FFF2-40B4-BE49-F238E27FC236}">
                      <a16:creationId xmlns:a16="http://schemas.microsoft.com/office/drawing/2014/main" id="{4CD587D6-AAB5-634B-BCE9-988F7704920D}"/>
                    </a:ext>
                  </a:extLst>
                </p:cNvPr>
                <p:cNvSpPr>
                  <a:spLocks/>
                </p:cNvSpPr>
                <p:nvPr/>
              </p:nvSpPr>
              <p:spPr bwMode="auto">
                <a:xfrm>
                  <a:off x="1816" y="3009"/>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8" name="Freeform 21">
                  <a:extLst>
                    <a:ext uri="{FF2B5EF4-FFF2-40B4-BE49-F238E27FC236}">
                      <a16:creationId xmlns:a16="http://schemas.microsoft.com/office/drawing/2014/main" id="{2A345B10-FC4A-074C-99E9-338E68A388C4}"/>
                    </a:ext>
                  </a:extLst>
                </p:cNvPr>
                <p:cNvSpPr>
                  <a:spLocks/>
                </p:cNvSpPr>
                <p:nvPr/>
              </p:nvSpPr>
              <p:spPr bwMode="auto">
                <a:xfrm flipV="1">
                  <a:off x="1914" y="3051"/>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9" name="Freeform 22">
                  <a:extLst>
                    <a:ext uri="{FF2B5EF4-FFF2-40B4-BE49-F238E27FC236}">
                      <a16:creationId xmlns:a16="http://schemas.microsoft.com/office/drawing/2014/main" id="{461140F5-26AB-8145-8351-0CFBD88462EE}"/>
                    </a:ext>
                  </a:extLst>
                </p:cNvPr>
                <p:cNvSpPr>
                  <a:spLocks/>
                </p:cNvSpPr>
                <p:nvPr/>
              </p:nvSpPr>
              <p:spPr bwMode="auto">
                <a:xfrm rot="5400000" flipH="1">
                  <a:off x="2076" y="3372"/>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0" name="Freeform 23">
                  <a:extLst>
                    <a:ext uri="{FF2B5EF4-FFF2-40B4-BE49-F238E27FC236}">
                      <a16:creationId xmlns:a16="http://schemas.microsoft.com/office/drawing/2014/main" id="{2EF0F419-6D52-8244-9C6E-22C7C9ED48E0}"/>
                    </a:ext>
                  </a:extLst>
                </p:cNvPr>
                <p:cNvSpPr>
                  <a:spLocks/>
                </p:cNvSpPr>
                <p:nvPr/>
              </p:nvSpPr>
              <p:spPr bwMode="auto">
                <a:xfrm>
                  <a:off x="2021" y="3448"/>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1" name="Freeform 24">
                  <a:extLst>
                    <a:ext uri="{FF2B5EF4-FFF2-40B4-BE49-F238E27FC236}">
                      <a16:creationId xmlns:a16="http://schemas.microsoft.com/office/drawing/2014/main" id="{7CAF315C-2124-0345-947A-41DDC8B3703C}"/>
                    </a:ext>
                  </a:extLst>
                </p:cNvPr>
                <p:cNvSpPr>
                  <a:spLocks/>
                </p:cNvSpPr>
                <p:nvPr/>
              </p:nvSpPr>
              <p:spPr bwMode="auto">
                <a:xfrm rot="16200000" flipH="1">
                  <a:off x="2147" y="3363"/>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2" name="Freeform 25">
                  <a:extLst>
                    <a:ext uri="{FF2B5EF4-FFF2-40B4-BE49-F238E27FC236}">
                      <a16:creationId xmlns:a16="http://schemas.microsoft.com/office/drawing/2014/main" id="{93077092-88E4-554A-93AC-31158B235071}"/>
                    </a:ext>
                  </a:extLst>
                </p:cNvPr>
                <p:cNvSpPr>
                  <a:spLocks/>
                </p:cNvSpPr>
                <p:nvPr/>
              </p:nvSpPr>
              <p:spPr bwMode="auto">
                <a:xfrm flipH="1" flipV="1">
                  <a:off x="1941" y="3143"/>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3" name="Freeform 26">
                  <a:extLst>
                    <a:ext uri="{FF2B5EF4-FFF2-40B4-BE49-F238E27FC236}">
                      <a16:creationId xmlns:a16="http://schemas.microsoft.com/office/drawing/2014/main" id="{532AB624-8FF2-5B41-8A74-DD82F6C11323}"/>
                    </a:ext>
                  </a:extLst>
                </p:cNvPr>
                <p:cNvSpPr>
                  <a:spLocks/>
                </p:cNvSpPr>
                <p:nvPr/>
              </p:nvSpPr>
              <p:spPr bwMode="auto">
                <a:xfrm rot="5400000" flipH="1">
                  <a:off x="1942" y="3301"/>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4" name="Freeform 27">
                  <a:extLst>
                    <a:ext uri="{FF2B5EF4-FFF2-40B4-BE49-F238E27FC236}">
                      <a16:creationId xmlns:a16="http://schemas.microsoft.com/office/drawing/2014/main" id="{9C24D67E-81E7-4048-8B42-74938431F3F9}"/>
                    </a:ext>
                  </a:extLst>
                </p:cNvPr>
                <p:cNvSpPr>
                  <a:spLocks/>
                </p:cNvSpPr>
                <p:nvPr/>
              </p:nvSpPr>
              <p:spPr bwMode="auto">
                <a:xfrm>
                  <a:off x="1857" y="3183"/>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5" name="Freeform 28">
                  <a:extLst>
                    <a:ext uri="{FF2B5EF4-FFF2-40B4-BE49-F238E27FC236}">
                      <a16:creationId xmlns:a16="http://schemas.microsoft.com/office/drawing/2014/main" id="{38295301-3B79-474D-9F5E-0F6E4BFD5D57}"/>
                    </a:ext>
                  </a:extLst>
                </p:cNvPr>
                <p:cNvSpPr>
                  <a:spLocks/>
                </p:cNvSpPr>
                <p:nvPr/>
              </p:nvSpPr>
              <p:spPr bwMode="auto">
                <a:xfrm rot="16200000" flipH="1">
                  <a:off x="2002" y="3217"/>
                  <a:ext cx="39" cy="33"/>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6" name="Freeform 29">
                  <a:extLst>
                    <a:ext uri="{FF2B5EF4-FFF2-40B4-BE49-F238E27FC236}">
                      <a16:creationId xmlns:a16="http://schemas.microsoft.com/office/drawing/2014/main" id="{556A121B-1234-C34F-9039-294DD59F36D8}"/>
                    </a:ext>
                  </a:extLst>
                </p:cNvPr>
                <p:cNvSpPr>
                  <a:spLocks/>
                </p:cNvSpPr>
                <p:nvPr/>
              </p:nvSpPr>
              <p:spPr bwMode="auto">
                <a:xfrm flipV="1">
                  <a:off x="1828" y="3097"/>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7" name="Freeform 30">
                  <a:extLst>
                    <a:ext uri="{FF2B5EF4-FFF2-40B4-BE49-F238E27FC236}">
                      <a16:creationId xmlns:a16="http://schemas.microsoft.com/office/drawing/2014/main" id="{18893DE4-AA6F-DE45-953C-23AAD9ADF516}"/>
                    </a:ext>
                  </a:extLst>
                </p:cNvPr>
                <p:cNvSpPr>
                  <a:spLocks/>
                </p:cNvSpPr>
                <p:nvPr/>
              </p:nvSpPr>
              <p:spPr bwMode="auto">
                <a:xfrm rot="-5400000">
                  <a:off x="1921" y="3208"/>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8" name="Freeform 31">
                  <a:extLst>
                    <a:ext uri="{FF2B5EF4-FFF2-40B4-BE49-F238E27FC236}">
                      <a16:creationId xmlns:a16="http://schemas.microsoft.com/office/drawing/2014/main" id="{4B7B92CF-6203-9547-ABD4-9F07B5770B9C}"/>
                    </a:ext>
                  </a:extLst>
                </p:cNvPr>
                <p:cNvSpPr>
                  <a:spLocks/>
                </p:cNvSpPr>
                <p:nvPr/>
              </p:nvSpPr>
              <p:spPr bwMode="auto">
                <a:xfrm flipH="1">
                  <a:off x="2063" y="3268"/>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9" name="Freeform 32">
                  <a:extLst>
                    <a:ext uri="{FF2B5EF4-FFF2-40B4-BE49-F238E27FC236}">
                      <a16:creationId xmlns:a16="http://schemas.microsoft.com/office/drawing/2014/main" id="{2F65412C-22A9-0A45-88C6-2F9828780B42}"/>
                    </a:ext>
                  </a:extLst>
                </p:cNvPr>
                <p:cNvSpPr>
                  <a:spLocks/>
                </p:cNvSpPr>
                <p:nvPr/>
              </p:nvSpPr>
              <p:spPr bwMode="auto">
                <a:xfrm rot="5400000">
                  <a:off x="1992" y="3354"/>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45" name="Oval 42">
                <a:extLst>
                  <a:ext uri="{FF2B5EF4-FFF2-40B4-BE49-F238E27FC236}">
                    <a16:creationId xmlns:a16="http://schemas.microsoft.com/office/drawing/2014/main" id="{F5867D34-A1C1-3E49-A5E1-FD3C9DFBFDDA}"/>
                  </a:ext>
                </a:extLst>
              </p:cNvPr>
              <p:cNvSpPr>
                <a:spLocks noChangeArrowheads="1"/>
              </p:cNvSpPr>
              <p:nvPr/>
            </p:nvSpPr>
            <p:spPr bwMode="auto">
              <a:xfrm>
                <a:off x="1604" y="3242"/>
                <a:ext cx="2893" cy="1078"/>
              </a:xfrm>
              <a:prstGeom prst="ellipse">
                <a:avLst/>
              </a:prstGeom>
              <a:noFill/>
              <a:ln w="1905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46" name="Picture 13" descr="Free vector graphics of Earth">
                <a:extLst>
                  <a:ext uri="{FF2B5EF4-FFF2-40B4-BE49-F238E27FC236}">
                    <a16:creationId xmlns:a16="http://schemas.microsoft.com/office/drawing/2014/main" id="{2A943324-ABD2-2F48-B4F6-4792DAA1757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31" y="3417"/>
                <a:ext cx="218" cy="204"/>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6226104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95EBE7B-A814-A94C-8DAD-8B5040CD0DD6}"/>
              </a:ext>
            </a:extLst>
          </p:cNvPr>
          <p:cNvGrpSpPr/>
          <p:nvPr/>
        </p:nvGrpSpPr>
        <p:grpSpPr>
          <a:xfrm>
            <a:off x="1088716" y="580638"/>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2" name="AutoShape 12">
            <a:extLst>
              <a:ext uri="{FF2B5EF4-FFF2-40B4-BE49-F238E27FC236}">
                <a16:creationId xmlns:a16="http://schemas.microsoft.com/office/drawing/2014/main" id="{5DFDCBC2-3B30-5343-BE0A-A106719A484C}"/>
              </a:ext>
            </a:extLst>
          </p:cNvPr>
          <p:cNvSpPr>
            <a:spLocks noChangeArrowheads="1"/>
          </p:cNvSpPr>
          <p:nvPr/>
        </p:nvSpPr>
        <p:spPr bwMode="auto">
          <a:xfrm>
            <a:off x="4781006" y="940526"/>
            <a:ext cx="5079737" cy="1114697"/>
          </a:xfrm>
          <a:prstGeom prst="wedgeRoundRectCallout">
            <a:avLst>
              <a:gd name="adj1" fmla="val 70579"/>
              <a:gd name="adj2" fmla="val -39257"/>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1900" i="1" dirty="0">
                <a:solidFill>
                  <a:srgbClr val="3E3F41"/>
                </a:solidFill>
                <a:latin typeface="Comic Sans MS" panose="030F0902030302020204" pitchFamily="66" charset="0"/>
              </a:rPr>
              <a:t>I have all my information now so I</a:t>
            </a:r>
            <a:br>
              <a:rPr lang="en-GB" altLang="en-US" sz="1900" i="1" dirty="0">
                <a:solidFill>
                  <a:srgbClr val="3E3F41"/>
                </a:solidFill>
                <a:latin typeface="Comic Sans MS" panose="030F0902030302020204" pitchFamily="66" charset="0"/>
              </a:rPr>
            </a:br>
            <a:r>
              <a:rPr lang="en-GB" altLang="en-US" sz="1900" i="1" dirty="0">
                <a:solidFill>
                  <a:srgbClr val="3E3F41"/>
                </a:solidFill>
                <a:latin typeface="Comic Sans MS" panose="030F0902030302020204" pitchFamily="66" charset="0"/>
              </a:rPr>
              <a:t>need to write it as a full page:</a:t>
            </a:r>
          </a:p>
        </p:txBody>
      </p:sp>
      <p:sp>
        <p:nvSpPr>
          <p:cNvPr id="38" name="Text Box 115">
            <a:extLst>
              <a:ext uri="{FF2B5EF4-FFF2-40B4-BE49-F238E27FC236}">
                <a16:creationId xmlns:a16="http://schemas.microsoft.com/office/drawing/2014/main" id="{2EAFEB6E-42FF-EF4B-904D-0E85F2F81AB0}"/>
              </a:ext>
            </a:extLst>
          </p:cNvPr>
          <p:cNvSpPr txBox="1">
            <a:spLocks noChangeArrowheads="1"/>
          </p:cNvSpPr>
          <p:nvPr/>
        </p:nvSpPr>
        <p:spPr bwMode="auto">
          <a:xfrm>
            <a:off x="4608285" y="2385534"/>
            <a:ext cx="6474347"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200"/>
              </a:spcBef>
            </a:pPr>
            <a:r>
              <a:rPr lang="en-GB" altLang="en-US" b="1" dirty="0">
                <a:solidFill>
                  <a:srgbClr val="0070C0"/>
                </a:solidFill>
                <a:latin typeface="Comic Sans MS" panose="030F0702030302020204" pitchFamily="66" charset="0"/>
              </a:rPr>
              <a:t>What are meteors?</a:t>
            </a:r>
            <a:br>
              <a:rPr lang="en-GB" altLang="en-US" b="1" dirty="0">
                <a:solidFill>
                  <a:srgbClr val="3E3F41"/>
                </a:solidFill>
                <a:latin typeface="Comic Sans MS" panose="030F0702030302020204" pitchFamily="66" charset="0"/>
              </a:rPr>
            </a:br>
            <a:r>
              <a:rPr lang="en-GB" altLang="en-US" dirty="0">
                <a:solidFill>
                  <a:srgbClr val="3E3F41"/>
                </a:solidFill>
                <a:latin typeface="Comic Sans MS" panose="030F0702030302020204" pitchFamily="66" charset="0"/>
              </a:rPr>
              <a:t>Meteors are sometimes called shooting stars. Some meteors can be seen at any time of the year.</a:t>
            </a:r>
          </a:p>
          <a:p>
            <a:pPr>
              <a:spcBef>
                <a:spcPts val="1200"/>
              </a:spcBef>
            </a:pPr>
            <a:r>
              <a:rPr lang="en-GB" altLang="en-US" b="1" dirty="0">
                <a:solidFill>
                  <a:srgbClr val="0070C0"/>
                </a:solidFill>
                <a:latin typeface="Comic Sans MS" panose="030F0702030302020204" pitchFamily="66" charset="0"/>
              </a:rPr>
              <a:t>Appearance</a:t>
            </a:r>
            <a:br>
              <a:rPr lang="en-GB" altLang="en-US" b="1" dirty="0">
                <a:solidFill>
                  <a:srgbClr val="3E3F41"/>
                </a:solidFill>
                <a:latin typeface="Comic Sans MS" panose="030F0702030302020204" pitchFamily="66" charset="0"/>
              </a:rPr>
            </a:br>
            <a:r>
              <a:rPr lang="en-GB" altLang="en-US" dirty="0">
                <a:solidFill>
                  <a:srgbClr val="3E3F41"/>
                </a:solidFill>
                <a:latin typeface="Comic Sans MS" panose="030F0702030302020204" pitchFamily="66" charset="0"/>
              </a:rPr>
              <a:t>We see a meteor as a bright streak of light. Meteors that are seen at the same time each year are known as meteor showers. A meteor shower happens when the earth passes through space dust on its orbit around the sun.</a:t>
            </a:r>
          </a:p>
          <a:p>
            <a:pPr>
              <a:spcBef>
                <a:spcPts val="1200"/>
              </a:spcBef>
            </a:pPr>
            <a:r>
              <a:rPr lang="en-GB" altLang="en-US" b="1" dirty="0">
                <a:solidFill>
                  <a:srgbClr val="0070C0"/>
                </a:solidFill>
                <a:latin typeface="Comic Sans MS" panose="030F0702030302020204" pitchFamily="66" charset="0"/>
              </a:rPr>
              <a:t>What happens to them?</a:t>
            </a:r>
            <a:br>
              <a:rPr lang="en-GB" altLang="en-US" b="1" dirty="0">
                <a:solidFill>
                  <a:srgbClr val="3E3F41"/>
                </a:solidFill>
                <a:latin typeface="Comic Sans MS" panose="030F0702030302020204" pitchFamily="66" charset="0"/>
              </a:rPr>
            </a:br>
            <a:r>
              <a:rPr lang="en-GB" altLang="en-US" dirty="0">
                <a:solidFill>
                  <a:srgbClr val="3E3F41"/>
                </a:solidFill>
                <a:latin typeface="Comic Sans MS" panose="030F0702030302020204" pitchFamily="66" charset="0"/>
              </a:rPr>
              <a:t>Most burn up in the earth’s atmosphere. If they don’t burn up and reach the ground, they are known as meteorites.</a:t>
            </a:r>
          </a:p>
        </p:txBody>
      </p:sp>
      <p:grpSp>
        <p:nvGrpSpPr>
          <p:cNvPr id="39" name="Group 120">
            <a:extLst>
              <a:ext uri="{FF2B5EF4-FFF2-40B4-BE49-F238E27FC236}">
                <a16:creationId xmlns:a16="http://schemas.microsoft.com/office/drawing/2014/main" id="{BF10D61C-91F0-F84C-8EB9-40BFF14DB409}"/>
              </a:ext>
            </a:extLst>
          </p:cNvPr>
          <p:cNvGrpSpPr>
            <a:grpSpLocks/>
          </p:cNvGrpSpPr>
          <p:nvPr/>
        </p:nvGrpSpPr>
        <p:grpSpPr bwMode="auto">
          <a:xfrm>
            <a:off x="598320" y="3359325"/>
            <a:ext cx="3562379" cy="1625180"/>
            <a:chOff x="4465" y="2729"/>
            <a:chExt cx="2795" cy="1372"/>
          </a:xfrm>
        </p:grpSpPr>
        <p:grpSp>
          <p:nvGrpSpPr>
            <p:cNvPr id="40" name="Group 97">
              <a:extLst>
                <a:ext uri="{FF2B5EF4-FFF2-40B4-BE49-F238E27FC236}">
                  <a16:creationId xmlns:a16="http://schemas.microsoft.com/office/drawing/2014/main" id="{C22A5072-3012-2346-BEC1-FB894336004E}"/>
                </a:ext>
              </a:extLst>
            </p:cNvPr>
            <p:cNvGrpSpPr>
              <a:grpSpLocks/>
            </p:cNvGrpSpPr>
            <p:nvPr/>
          </p:nvGrpSpPr>
          <p:grpSpPr bwMode="auto">
            <a:xfrm>
              <a:off x="4685" y="2843"/>
              <a:ext cx="2575" cy="1011"/>
              <a:chOff x="1542" y="3242"/>
              <a:chExt cx="2955" cy="1078"/>
            </a:xfrm>
          </p:grpSpPr>
          <p:pic>
            <p:nvPicPr>
              <p:cNvPr id="70" name="Picture 98" descr="Free vector graphics of Sun">
                <a:extLst>
                  <a:ext uri="{FF2B5EF4-FFF2-40B4-BE49-F238E27FC236}">
                    <a16:creationId xmlns:a16="http://schemas.microsoft.com/office/drawing/2014/main" id="{4D6618F3-B2B8-8341-8CCD-7805379EE22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10" y="3438"/>
                <a:ext cx="682" cy="686"/>
              </a:xfrm>
              <a:prstGeom prst="rect">
                <a:avLst/>
              </a:prstGeom>
              <a:noFill/>
              <a:extLst>
                <a:ext uri="{909E8E84-426E-40DD-AFC4-6F175D3DCCD1}">
                  <a14:hiddenFill xmlns:a14="http://schemas.microsoft.com/office/drawing/2010/main">
                    <a:solidFill>
                      <a:srgbClr val="FFFFFF"/>
                    </a:solidFill>
                  </a14:hiddenFill>
                </a:ext>
              </a:extLst>
            </p:spPr>
          </p:pic>
          <p:grpSp>
            <p:nvGrpSpPr>
              <p:cNvPr id="71" name="Group 99">
                <a:extLst>
                  <a:ext uri="{FF2B5EF4-FFF2-40B4-BE49-F238E27FC236}">
                    <a16:creationId xmlns:a16="http://schemas.microsoft.com/office/drawing/2014/main" id="{E22388C3-F7C7-5A42-BEC2-39A3F7B75E8C}"/>
                  </a:ext>
                </a:extLst>
              </p:cNvPr>
              <p:cNvGrpSpPr>
                <a:grpSpLocks/>
              </p:cNvGrpSpPr>
              <p:nvPr/>
            </p:nvGrpSpPr>
            <p:grpSpPr bwMode="auto">
              <a:xfrm>
                <a:off x="1542" y="3709"/>
                <a:ext cx="238" cy="286"/>
                <a:chOff x="1816" y="3009"/>
                <a:chExt cx="380" cy="484"/>
              </a:xfrm>
            </p:grpSpPr>
            <p:sp>
              <p:nvSpPr>
                <p:cNvPr id="74" name="Freeform 100">
                  <a:extLst>
                    <a:ext uri="{FF2B5EF4-FFF2-40B4-BE49-F238E27FC236}">
                      <a16:creationId xmlns:a16="http://schemas.microsoft.com/office/drawing/2014/main" id="{8D177DC0-C5E1-554A-B73B-D263AF679BA9}"/>
                    </a:ext>
                  </a:extLst>
                </p:cNvPr>
                <p:cNvSpPr>
                  <a:spLocks/>
                </p:cNvSpPr>
                <p:nvPr/>
              </p:nvSpPr>
              <p:spPr bwMode="auto">
                <a:xfrm>
                  <a:off x="1816" y="3009"/>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75" name="Freeform 101">
                  <a:extLst>
                    <a:ext uri="{FF2B5EF4-FFF2-40B4-BE49-F238E27FC236}">
                      <a16:creationId xmlns:a16="http://schemas.microsoft.com/office/drawing/2014/main" id="{A2538B85-AA73-5C43-B308-24F7B4984015}"/>
                    </a:ext>
                  </a:extLst>
                </p:cNvPr>
                <p:cNvSpPr>
                  <a:spLocks/>
                </p:cNvSpPr>
                <p:nvPr/>
              </p:nvSpPr>
              <p:spPr bwMode="auto">
                <a:xfrm flipV="1">
                  <a:off x="1914" y="3051"/>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76" name="Freeform 102">
                  <a:extLst>
                    <a:ext uri="{FF2B5EF4-FFF2-40B4-BE49-F238E27FC236}">
                      <a16:creationId xmlns:a16="http://schemas.microsoft.com/office/drawing/2014/main" id="{8E58F299-FB50-0B47-89C2-304C7C1C170A}"/>
                    </a:ext>
                  </a:extLst>
                </p:cNvPr>
                <p:cNvSpPr>
                  <a:spLocks/>
                </p:cNvSpPr>
                <p:nvPr/>
              </p:nvSpPr>
              <p:spPr bwMode="auto">
                <a:xfrm rot="5400000" flipH="1">
                  <a:off x="2076" y="3372"/>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77" name="Freeform 103">
                  <a:extLst>
                    <a:ext uri="{FF2B5EF4-FFF2-40B4-BE49-F238E27FC236}">
                      <a16:creationId xmlns:a16="http://schemas.microsoft.com/office/drawing/2014/main" id="{F3E43ECF-D5B5-0F46-9CE3-14A1FCBD2C90}"/>
                    </a:ext>
                  </a:extLst>
                </p:cNvPr>
                <p:cNvSpPr>
                  <a:spLocks/>
                </p:cNvSpPr>
                <p:nvPr/>
              </p:nvSpPr>
              <p:spPr bwMode="auto">
                <a:xfrm>
                  <a:off x="2021" y="3448"/>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78" name="Freeform 104">
                  <a:extLst>
                    <a:ext uri="{FF2B5EF4-FFF2-40B4-BE49-F238E27FC236}">
                      <a16:creationId xmlns:a16="http://schemas.microsoft.com/office/drawing/2014/main" id="{5F58FAA7-D102-864B-8951-DD9BE179C54E}"/>
                    </a:ext>
                  </a:extLst>
                </p:cNvPr>
                <p:cNvSpPr>
                  <a:spLocks/>
                </p:cNvSpPr>
                <p:nvPr/>
              </p:nvSpPr>
              <p:spPr bwMode="auto">
                <a:xfrm rot="16200000" flipH="1">
                  <a:off x="2147" y="3363"/>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79" name="Freeform 105">
                  <a:extLst>
                    <a:ext uri="{FF2B5EF4-FFF2-40B4-BE49-F238E27FC236}">
                      <a16:creationId xmlns:a16="http://schemas.microsoft.com/office/drawing/2014/main" id="{1C4BA74F-1888-A946-8A13-F36BE50E5BD1}"/>
                    </a:ext>
                  </a:extLst>
                </p:cNvPr>
                <p:cNvSpPr>
                  <a:spLocks/>
                </p:cNvSpPr>
                <p:nvPr/>
              </p:nvSpPr>
              <p:spPr bwMode="auto">
                <a:xfrm flipH="1" flipV="1">
                  <a:off x="1941" y="3143"/>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80" name="Freeform 106">
                  <a:extLst>
                    <a:ext uri="{FF2B5EF4-FFF2-40B4-BE49-F238E27FC236}">
                      <a16:creationId xmlns:a16="http://schemas.microsoft.com/office/drawing/2014/main" id="{0073CB92-E7F4-A044-93DC-E8609FB6C7CC}"/>
                    </a:ext>
                  </a:extLst>
                </p:cNvPr>
                <p:cNvSpPr>
                  <a:spLocks/>
                </p:cNvSpPr>
                <p:nvPr/>
              </p:nvSpPr>
              <p:spPr bwMode="auto">
                <a:xfrm rot="5400000" flipH="1">
                  <a:off x="1942" y="3301"/>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81" name="Freeform 107">
                  <a:extLst>
                    <a:ext uri="{FF2B5EF4-FFF2-40B4-BE49-F238E27FC236}">
                      <a16:creationId xmlns:a16="http://schemas.microsoft.com/office/drawing/2014/main" id="{EAA82CD8-20A4-1745-B487-F88D875DCE5D}"/>
                    </a:ext>
                  </a:extLst>
                </p:cNvPr>
                <p:cNvSpPr>
                  <a:spLocks/>
                </p:cNvSpPr>
                <p:nvPr/>
              </p:nvSpPr>
              <p:spPr bwMode="auto">
                <a:xfrm>
                  <a:off x="1857" y="3183"/>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82" name="Freeform 108">
                  <a:extLst>
                    <a:ext uri="{FF2B5EF4-FFF2-40B4-BE49-F238E27FC236}">
                      <a16:creationId xmlns:a16="http://schemas.microsoft.com/office/drawing/2014/main" id="{C6DDCC18-D8A2-E94F-951E-68C29F09F332}"/>
                    </a:ext>
                  </a:extLst>
                </p:cNvPr>
                <p:cNvSpPr>
                  <a:spLocks/>
                </p:cNvSpPr>
                <p:nvPr/>
              </p:nvSpPr>
              <p:spPr bwMode="auto">
                <a:xfrm rot="16200000" flipH="1">
                  <a:off x="2002" y="3217"/>
                  <a:ext cx="39" cy="33"/>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83" name="Freeform 109">
                  <a:extLst>
                    <a:ext uri="{FF2B5EF4-FFF2-40B4-BE49-F238E27FC236}">
                      <a16:creationId xmlns:a16="http://schemas.microsoft.com/office/drawing/2014/main" id="{16D4CA40-4AF1-2A43-8BD2-640D7B234B9F}"/>
                    </a:ext>
                  </a:extLst>
                </p:cNvPr>
                <p:cNvSpPr>
                  <a:spLocks/>
                </p:cNvSpPr>
                <p:nvPr/>
              </p:nvSpPr>
              <p:spPr bwMode="auto">
                <a:xfrm flipV="1">
                  <a:off x="1828" y="3097"/>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84" name="Freeform 110">
                  <a:extLst>
                    <a:ext uri="{FF2B5EF4-FFF2-40B4-BE49-F238E27FC236}">
                      <a16:creationId xmlns:a16="http://schemas.microsoft.com/office/drawing/2014/main" id="{D69BC1E4-8570-024D-AE20-DE2850F3BC81}"/>
                    </a:ext>
                  </a:extLst>
                </p:cNvPr>
                <p:cNvSpPr>
                  <a:spLocks/>
                </p:cNvSpPr>
                <p:nvPr/>
              </p:nvSpPr>
              <p:spPr bwMode="auto">
                <a:xfrm rot="-5400000">
                  <a:off x="1921" y="3208"/>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85" name="Freeform 111">
                  <a:extLst>
                    <a:ext uri="{FF2B5EF4-FFF2-40B4-BE49-F238E27FC236}">
                      <a16:creationId xmlns:a16="http://schemas.microsoft.com/office/drawing/2014/main" id="{D6F0F344-045C-A54D-B709-37C3EF94CC33}"/>
                    </a:ext>
                  </a:extLst>
                </p:cNvPr>
                <p:cNvSpPr>
                  <a:spLocks/>
                </p:cNvSpPr>
                <p:nvPr/>
              </p:nvSpPr>
              <p:spPr bwMode="auto">
                <a:xfrm flipH="1">
                  <a:off x="2063" y="3268"/>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sp>
              <p:nvSpPr>
                <p:cNvPr id="86" name="Freeform 112">
                  <a:extLst>
                    <a:ext uri="{FF2B5EF4-FFF2-40B4-BE49-F238E27FC236}">
                      <a16:creationId xmlns:a16="http://schemas.microsoft.com/office/drawing/2014/main" id="{C37BCE49-5F2D-664C-AE51-3B9D6B609958}"/>
                    </a:ext>
                  </a:extLst>
                </p:cNvPr>
                <p:cNvSpPr>
                  <a:spLocks/>
                </p:cNvSpPr>
                <p:nvPr/>
              </p:nvSpPr>
              <p:spPr bwMode="auto">
                <a:xfrm rot="5400000">
                  <a:off x="1992" y="3354"/>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solidFill>
                      <a:srgbClr val="3E3F41"/>
                    </a:solidFill>
                    <a:latin typeface="Comic Sans MS" panose="030F0902030302020204" pitchFamily="66" charset="0"/>
                  </a:endParaRPr>
                </a:p>
              </p:txBody>
            </p:sp>
          </p:grpSp>
          <p:sp>
            <p:nvSpPr>
              <p:cNvPr id="72" name="Oval 113">
                <a:extLst>
                  <a:ext uri="{FF2B5EF4-FFF2-40B4-BE49-F238E27FC236}">
                    <a16:creationId xmlns:a16="http://schemas.microsoft.com/office/drawing/2014/main" id="{04B9BF25-F062-C841-9E1C-AC941F89C727}"/>
                  </a:ext>
                </a:extLst>
              </p:cNvPr>
              <p:cNvSpPr>
                <a:spLocks noChangeArrowheads="1"/>
              </p:cNvSpPr>
              <p:nvPr/>
            </p:nvSpPr>
            <p:spPr bwMode="auto">
              <a:xfrm>
                <a:off x="1604" y="3242"/>
                <a:ext cx="2893" cy="1078"/>
              </a:xfrm>
              <a:prstGeom prst="ellipse">
                <a:avLst/>
              </a:prstGeom>
              <a:noFill/>
              <a:ln w="2857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solidFill>
                    <a:srgbClr val="3E3F41"/>
                  </a:solidFill>
                  <a:latin typeface="Comic Sans MS" panose="030F0902030302020204" pitchFamily="66" charset="0"/>
                </a:endParaRPr>
              </a:p>
            </p:txBody>
          </p:sp>
          <p:pic>
            <p:nvPicPr>
              <p:cNvPr id="73" name="Picture 114" descr="Free vector graphics of Earth">
                <a:extLst>
                  <a:ext uri="{FF2B5EF4-FFF2-40B4-BE49-F238E27FC236}">
                    <a16:creationId xmlns:a16="http://schemas.microsoft.com/office/drawing/2014/main" id="{A0E34E91-C645-334F-89AB-9D5152488E4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31" y="3417"/>
                <a:ext cx="218" cy="204"/>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Text Box 116">
              <a:extLst>
                <a:ext uri="{FF2B5EF4-FFF2-40B4-BE49-F238E27FC236}">
                  <a16:creationId xmlns:a16="http://schemas.microsoft.com/office/drawing/2014/main" id="{CC2469F9-D966-3849-AB26-BADB5B4C69E4}"/>
                </a:ext>
              </a:extLst>
            </p:cNvPr>
            <p:cNvSpPr txBox="1">
              <a:spLocks noChangeArrowheads="1"/>
            </p:cNvSpPr>
            <p:nvPr/>
          </p:nvSpPr>
          <p:spPr bwMode="auto">
            <a:xfrm>
              <a:off x="5736" y="3529"/>
              <a:ext cx="502" cy="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400">
                  <a:solidFill>
                    <a:srgbClr val="3E3F41"/>
                  </a:solidFill>
                  <a:latin typeface="Comic Sans MS" panose="030F0902030302020204" pitchFamily="66" charset="0"/>
                </a:rPr>
                <a:t>Sun</a:t>
              </a:r>
            </a:p>
          </p:txBody>
        </p:sp>
        <p:sp>
          <p:nvSpPr>
            <p:cNvPr id="63" name="Rectangle 117">
              <a:extLst>
                <a:ext uri="{FF2B5EF4-FFF2-40B4-BE49-F238E27FC236}">
                  <a16:creationId xmlns:a16="http://schemas.microsoft.com/office/drawing/2014/main" id="{E358BAE1-C6C6-7346-8E47-3900F3A49DC5}"/>
                </a:ext>
              </a:extLst>
            </p:cNvPr>
            <p:cNvSpPr>
              <a:spLocks noChangeArrowheads="1"/>
            </p:cNvSpPr>
            <p:nvPr/>
          </p:nvSpPr>
          <p:spPr bwMode="auto">
            <a:xfrm>
              <a:off x="4632" y="2729"/>
              <a:ext cx="521" cy="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r>
                <a:rPr lang="en-GB" altLang="en-US" sz="1400" dirty="0">
                  <a:solidFill>
                    <a:srgbClr val="3E3F41"/>
                  </a:solidFill>
                  <a:latin typeface="Comic Sans MS" panose="030F0902030302020204" pitchFamily="66" charset="0"/>
                </a:rPr>
                <a:t>Earth</a:t>
              </a:r>
            </a:p>
          </p:txBody>
        </p:sp>
        <p:sp>
          <p:nvSpPr>
            <p:cNvPr id="64" name="Rectangle 118">
              <a:extLst>
                <a:ext uri="{FF2B5EF4-FFF2-40B4-BE49-F238E27FC236}">
                  <a16:creationId xmlns:a16="http://schemas.microsoft.com/office/drawing/2014/main" id="{FE21E7BA-93D8-ED45-A05B-DD87B71B6410}"/>
                </a:ext>
              </a:extLst>
            </p:cNvPr>
            <p:cNvSpPr>
              <a:spLocks noChangeArrowheads="1"/>
            </p:cNvSpPr>
            <p:nvPr/>
          </p:nvSpPr>
          <p:spPr bwMode="auto">
            <a:xfrm>
              <a:off x="4465" y="3659"/>
              <a:ext cx="665"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400" dirty="0">
                  <a:solidFill>
                    <a:srgbClr val="3E3F41"/>
                  </a:solidFill>
                  <a:latin typeface="Comic Sans MS" panose="030F0902030302020204" pitchFamily="66" charset="0"/>
                </a:rPr>
                <a:t>Space dust</a:t>
              </a:r>
            </a:p>
          </p:txBody>
        </p:sp>
        <p:sp>
          <p:nvSpPr>
            <p:cNvPr id="69" name="Rectangle 119">
              <a:extLst>
                <a:ext uri="{FF2B5EF4-FFF2-40B4-BE49-F238E27FC236}">
                  <a16:creationId xmlns:a16="http://schemas.microsoft.com/office/drawing/2014/main" id="{2DB536D9-017E-2240-A4C0-67BB01D41165}"/>
                </a:ext>
              </a:extLst>
            </p:cNvPr>
            <p:cNvSpPr>
              <a:spLocks noChangeArrowheads="1"/>
            </p:cNvSpPr>
            <p:nvPr/>
          </p:nvSpPr>
          <p:spPr bwMode="auto">
            <a:xfrm>
              <a:off x="6551" y="2856"/>
              <a:ext cx="665" cy="44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altLang="en-US" sz="1400">
                  <a:solidFill>
                    <a:srgbClr val="3E3F41"/>
                  </a:solidFill>
                  <a:latin typeface="Comic Sans MS" panose="030F0902030302020204" pitchFamily="66" charset="0"/>
                </a:rPr>
                <a:t>Earth’s orbit</a:t>
              </a:r>
            </a:p>
          </p:txBody>
        </p:sp>
      </p:grpSp>
    </p:spTree>
    <p:extLst>
      <p:ext uri="{BB962C8B-B14F-4D97-AF65-F5344CB8AC3E}">
        <p14:creationId xmlns:p14="http://schemas.microsoft.com/office/powerpoint/2010/main" val="1939192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95EBE7B-A814-A94C-8DAD-8B5040CD0DD6}"/>
              </a:ext>
            </a:extLst>
          </p:cNvPr>
          <p:cNvGrpSpPr/>
          <p:nvPr/>
        </p:nvGrpSpPr>
        <p:grpSpPr>
          <a:xfrm>
            <a:off x="897128" y="1512455"/>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33" name="Subtitle 2">
            <a:extLst>
              <a:ext uri="{FF2B5EF4-FFF2-40B4-BE49-F238E27FC236}">
                <a16:creationId xmlns:a16="http://schemas.microsoft.com/office/drawing/2014/main" id="{CB8CF2F0-0E58-0B4B-84A5-ED73089483F6}"/>
              </a:ext>
            </a:extLst>
          </p:cNvPr>
          <p:cNvSpPr txBox="1">
            <a:spLocks/>
          </p:cNvSpPr>
          <p:nvPr/>
        </p:nvSpPr>
        <p:spPr>
          <a:xfrm>
            <a:off x="0" y="616117"/>
            <a:ext cx="12192000" cy="4973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buClr>
                <a:srgbClr val="000000"/>
              </a:buClr>
              <a:buSzPct val="100000"/>
              <a:buNone/>
            </a:pPr>
            <a:r>
              <a:rPr lang="en-GB" altLang="en-US" sz="3000" b="1" dirty="0">
                <a:solidFill>
                  <a:srgbClr val="0070C0"/>
                </a:solidFill>
                <a:latin typeface="Comic Sans MS" panose="030F0902030302020204" pitchFamily="66" charset="0"/>
                <a:ea typeface="Microsoft YaHei" panose="020B0503020204020204" pitchFamily="34" charset="-122"/>
              </a:rPr>
              <a:t>Planning the writing – organising the text</a:t>
            </a:r>
          </a:p>
        </p:txBody>
      </p:sp>
      <p:graphicFrame>
        <p:nvGraphicFramePr>
          <p:cNvPr id="34" name="Group 110">
            <a:extLst>
              <a:ext uri="{FF2B5EF4-FFF2-40B4-BE49-F238E27FC236}">
                <a16:creationId xmlns:a16="http://schemas.microsoft.com/office/drawing/2014/main" id="{7610297F-30CE-8541-8568-80902B01F883}"/>
              </a:ext>
            </a:extLst>
          </p:cNvPr>
          <p:cNvGraphicFramePr>
            <a:graphicFrameLocks noGrp="1"/>
          </p:cNvGraphicFramePr>
          <p:nvPr>
            <p:extLst>
              <p:ext uri="{D42A27DB-BD31-4B8C-83A1-F6EECF244321}">
                <p14:modId xmlns:p14="http://schemas.microsoft.com/office/powerpoint/2010/main" val="1947968919"/>
              </p:ext>
            </p:extLst>
          </p:nvPr>
        </p:nvGraphicFramePr>
        <p:xfrm>
          <a:off x="3508543" y="1535744"/>
          <a:ext cx="7621012" cy="4493242"/>
        </p:xfrm>
        <a:graphic>
          <a:graphicData uri="http://schemas.openxmlformats.org/drawingml/2006/table">
            <a:tbl>
              <a:tblPr/>
              <a:tblGrid>
                <a:gridCol w="1774133">
                  <a:extLst>
                    <a:ext uri="{9D8B030D-6E8A-4147-A177-3AD203B41FA5}">
                      <a16:colId xmlns:a16="http://schemas.microsoft.com/office/drawing/2014/main" val="2301321130"/>
                    </a:ext>
                  </a:extLst>
                </a:gridCol>
                <a:gridCol w="1776809">
                  <a:extLst>
                    <a:ext uri="{9D8B030D-6E8A-4147-A177-3AD203B41FA5}">
                      <a16:colId xmlns:a16="http://schemas.microsoft.com/office/drawing/2014/main" val="3543763463"/>
                    </a:ext>
                  </a:extLst>
                </a:gridCol>
                <a:gridCol w="2295937">
                  <a:extLst>
                    <a:ext uri="{9D8B030D-6E8A-4147-A177-3AD203B41FA5}">
                      <a16:colId xmlns:a16="http://schemas.microsoft.com/office/drawing/2014/main" val="659127118"/>
                    </a:ext>
                  </a:extLst>
                </a:gridCol>
                <a:gridCol w="1774133">
                  <a:extLst>
                    <a:ext uri="{9D8B030D-6E8A-4147-A177-3AD203B41FA5}">
                      <a16:colId xmlns:a16="http://schemas.microsoft.com/office/drawing/2014/main" val="2815960018"/>
                    </a:ext>
                  </a:extLst>
                </a:gridCol>
              </a:tblGrid>
              <a:tr h="35603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Original</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Mine</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Yours</a:t>
                      </a: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62821587"/>
                  </a:ext>
                </a:extLst>
              </a:tr>
              <a:tr h="782172">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Topic</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The Moon</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Meteors</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04117394"/>
                  </a:ext>
                </a:extLst>
              </a:tr>
              <a:tr h="125378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Headings</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Appearance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Phases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Visitors</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What are meteors?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Appearance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What happens to them?</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07692506"/>
                  </a:ext>
                </a:extLst>
              </a:tr>
              <a:tr h="1024109">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Vocabulary</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orbit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gravity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spherical</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meteor</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orbit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atmosphere</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a:ln>
                            <a:noFill/>
                          </a:ln>
                          <a:solidFill>
                            <a:srgbClr val="3E3F41"/>
                          </a:solidFill>
                          <a:effectLst/>
                          <a:latin typeface="Comic Sans MS" panose="030F0702030302020204" pitchFamily="66" charset="0"/>
                          <a:cs typeface="Arial" panose="020B0604020202020204" pitchFamily="34" charset="0"/>
                        </a:rPr>
                        <a:t>?</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92702578"/>
                  </a:ext>
                </a:extLst>
              </a:tr>
              <a:tr h="102273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Picture</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The moon’s surface</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The earth’s orbit</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18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775183"/>
                  </a:ext>
                </a:extLst>
              </a:tr>
            </a:tbl>
          </a:graphicData>
        </a:graphic>
      </p:graphicFrame>
    </p:spTree>
    <p:extLst>
      <p:ext uri="{BB962C8B-B14F-4D97-AF65-F5344CB8AC3E}">
        <p14:creationId xmlns:p14="http://schemas.microsoft.com/office/powerpoint/2010/main" val="12909961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95EBE7B-A814-A94C-8DAD-8B5040CD0DD6}"/>
              </a:ext>
            </a:extLst>
          </p:cNvPr>
          <p:cNvGrpSpPr/>
          <p:nvPr/>
        </p:nvGrpSpPr>
        <p:grpSpPr>
          <a:xfrm>
            <a:off x="897128" y="620604"/>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b="1"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11" name="Group 10">
            <a:extLst>
              <a:ext uri="{FF2B5EF4-FFF2-40B4-BE49-F238E27FC236}">
                <a16:creationId xmlns:a16="http://schemas.microsoft.com/office/drawing/2014/main" id="{36846472-92A0-6E48-B30F-4270F7CDF626}"/>
              </a:ext>
            </a:extLst>
          </p:cNvPr>
          <p:cNvGraphicFramePr>
            <a:graphicFrameLocks noGrp="1"/>
          </p:cNvGraphicFramePr>
          <p:nvPr>
            <p:extLst>
              <p:ext uri="{D42A27DB-BD31-4B8C-83A1-F6EECF244321}">
                <p14:modId xmlns:p14="http://schemas.microsoft.com/office/powerpoint/2010/main" val="3204032959"/>
              </p:ext>
            </p:extLst>
          </p:nvPr>
        </p:nvGraphicFramePr>
        <p:xfrm>
          <a:off x="3413760" y="2532519"/>
          <a:ext cx="7367452" cy="3650570"/>
        </p:xfrm>
        <a:graphic>
          <a:graphicData uri="http://schemas.openxmlformats.org/drawingml/2006/table">
            <a:tbl>
              <a:tblPr/>
              <a:tblGrid>
                <a:gridCol w="2455168">
                  <a:extLst>
                    <a:ext uri="{9D8B030D-6E8A-4147-A177-3AD203B41FA5}">
                      <a16:colId xmlns:a16="http://schemas.microsoft.com/office/drawing/2014/main" val="3429180147"/>
                    </a:ext>
                  </a:extLst>
                </a:gridCol>
                <a:gridCol w="2457115">
                  <a:extLst>
                    <a:ext uri="{9D8B030D-6E8A-4147-A177-3AD203B41FA5}">
                      <a16:colId xmlns:a16="http://schemas.microsoft.com/office/drawing/2014/main" val="1016958966"/>
                    </a:ext>
                  </a:extLst>
                </a:gridCol>
                <a:gridCol w="2455169">
                  <a:extLst>
                    <a:ext uri="{9D8B030D-6E8A-4147-A177-3AD203B41FA5}">
                      <a16:colId xmlns:a16="http://schemas.microsoft.com/office/drawing/2014/main" val="3147299354"/>
                    </a:ext>
                  </a:extLst>
                </a:gridCol>
              </a:tblGrid>
              <a:tr h="546771">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K</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a:ln>
                            <a:noFill/>
                          </a:ln>
                          <a:solidFill>
                            <a:schemeClr val="bg1"/>
                          </a:solidFill>
                          <a:effectLst/>
                          <a:latin typeface="Comic Sans MS" panose="030F0702030302020204" pitchFamily="66" charset="0"/>
                          <a:cs typeface="Arial" panose="020B0604020202020204" pitchFamily="34" charset="0"/>
                        </a:rPr>
                        <a:t>W</a:t>
                      </a:r>
                      <a:endPar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endParaRPr>
                    </a:p>
                  </a:txBody>
                  <a:tcPr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4035015384"/>
                  </a:ext>
                </a:extLst>
              </a:tr>
              <a:tr h="73866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What do I</a:t>
                      </a:r>
                      <a:b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already </a:t>
                      </a:r>
                      <a:r>
                        <a:rPr kumimoji="0" lang="en-GB" altLang="en-US" sz="1600" b="1"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k</a:t>
                      </a: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now?</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1"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W</a:t>
                      </a: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hat else do I</a:t>
                      </a:r>
                      <a:b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need to know?</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Where will I </a:t>
                      </a:r>
                      <a:r>
                        <a:rPr kumimoji="0" lang="en-GB" altLang="en-US" sz="1600" b="1"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f</a:t>
                      </a: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ind</a:t>
                      </a:r>
                      <a:b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more information?</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98363100"/>
                  </a:ext>
                </a:extLst>
              </a:tr>
              <a:tr h="236513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400" b="0" i="0" u="none" strike="noStrike" cap="none" normalizeH="0" baseline="0">
                        <a:ln>
                          <a:noFill/>
                        </a:ln>
                        <a:solidFill>
                          <a:schemeClr val="tx1"/>
                        </a:solidFill>
                        <a:effectLst/>
                        <a:latin typeface="Comic Sans MS" panose="030F07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32224815"/>
                  </a:ext>
                </a:extLst>
              </a:tr>
            </a:tbl>
          </a:graphicData>
        </a:graphic>
      </p:graphicFrame>
      <p:sp>
        <p:nvSpPr>
          <p:cNvPr id="12" name="AutoShape 12">
            <a:extLst>
              <a:ext uri="{FF2B5EF4-FFF2-40B4-BE49-F238E27FC236}">
                <a16:creationId xmlns:a16="http://schemas.microsoft.com/office/drawing/2014/main" id="{92A507D3-0738-4C49-A16C-074B013A7C3D}"/>
              </a:ext>
            </a:extLst>
          </p:cNvPr>
          <p:cNvSpPr>
            <a:spLocks noChangeArrowheads="1"/>
          </p:cNvSpPr>
          <p:nvPr/>
        </p:nvSpPr>
        <p:spPr bwMode="auto">
          <a:xfrm>
            <a:off x="3413760" y="681566"/>
            <a:ext cx="7367452" cy="1602455"/>
          </a:xfrm>
          <a:prstGeom prst="wedgeRoundRectCallout">
            <a:avLst>
              <a:gd name="adj1" fmla="val 59257"/>
              <a:gd name="adj2" fmla="val -41855"/>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sz="1600" i="1" dirty="0">
                <a:solidFill>
                  <a:srgbClr val="3E3F41"/>
                </a:solidFill>
                <a:latin typeface="Comic Sans MS" panose="030F0702030302020204" pitchFamily="66" charset="0"/>
              </a:rPr>
              <a:t>Now I want you to think carefully about another topic – </a:t>
            </a:r>
            <a:r>
              <a:rPr lang="en-GB" altLang="en-US" sz="1600" b="1" i="1" dirty="0">
                <a:solidFill>
                  <a:srgbClr val="3E3F41"/>
                </a:solidFill>
                <a:latin typeface="Comic Sans MS" panose="030F0702030302020204" pitchFamily="66" charset="0"/>
              </a:rPr>
              <a:t>the earth</a:t>
            </a:r>
            <a:r>
              <a:rPr lang="en-GB" altLang="en-US" sz="1600" i="1" dirty="0">
                <a:solidFill>
                  <a:srgbClr val="3E3F41"/>
                </a:solidFill>
                <a:latin typeface="Comic Sans MS" panose="030F0702030302020204" pitchFamily="66" charset="0"/>
              </a:rPr>
              <a:t>.</a:t>
            </a:r>
            <a:br>
              <a:rPr lang="en-GB" altLang="en-US" sz="1600" i="1" dirty="0">
                <a:solidFill>
                  <a:srgbClr val="3E3F41"/>
                </a:solidFill>
                <a:latin typeface="Comic Sans MS" panose="030F0702030302020204" pitchFamily="66" charset="0"/>
              </a:rPr>
            </a:br>
            <a:r>
              <a:rPr lang="en-GB" altLang="en-US" sz="1600" i="1" dirty="0">
                <a:solidFill>
                  <a:srgbClr val="3E3F41"/>
                </a:solidFill>
                <a:latin typeface="Comic Sans MS" panose="030F0702030302020204" pitchFamily="66" charset="0"/>
              </a:rPr>
              <a:t>Work with a partner and discuss what you already know.</a:t>
            </a:r>
            <a:br>
              <a:rPr lang="en-GB" altLang="en-US" sz="1600" i="1" dirty="0">
                <a:solidFill>
                  <a:srgbClr val="3E3F41"/>
                </a:solidFill>
                <a:latin typeface="Comic Sans MS" panose="030F0702030302020204" pitchFamily="66" charset="0"/>
              </a:rPr>
            </a:br>
            <a:r>
              <a:rPr lang="en-GB" altLang="en-US" sz="1600" i="1" dirty="0">
                <a:solidFill>
                  <a:srgbClr val="3E3F41"/>
                </a:solidFill>
                <a:latin typeface="Comic Sans MS" panose="030F0702030302020204" pitchFamily="66" charset="0"/>
              </a:rPr>
              <a:t>Jot down your ideas.</a:t>
            </a:r>
          </a:p>
          <a:p>
            <a:pPr algn="ctr"/>
            <a:r>
              <a:rPr lang="en-GB" altLang="en-US" sz="1600" i="1" dirty="0">
                <a:solidFill>
                  <a:srgbClr val="3E3F41"/>
                </a:solidFill>
                <a:latin typeface="Comic Sans MS" panose="030F0702030302020204" pitchFamily="66" charset="0"/>
              </a:rPr>
              <a:t>Now think about what else you need to know and think</a:t>
            </a:r>
            <a:br>
              <a:rPr lang="en-GB" altLang="en-US" sz="1600" i="1" dirty="0">
                <a:solidFill>
                  <a:srgbClr val="3E3F41"/>
                </a:solidFill>
                <a:latin typeface="Comic Sans MS" panose="030F0702030302020204" pitchFamily="66" charset="0"/>
              </a:rPr>
            </a:br>
            <a:r>
              <a:rPr lang="en-GB" altLang="en-US" sz="1600" i="1" dirty="0">
                <a:solidFill>
                  <a:srgbClr val="3E3F41"/>
                </a:solidFill>
                <a:latin typeface="Comic Sans MS" panose="030F0702030302020204" pitchFamily="66" charset="0"/>
              </a:rPr>
              <a:t>about where you will find that information.</a:t>
            </a:r>
          </a:p>
        </p:txBody>
      </p:sp>
    </p:spTree>
    <p:extLst>
      <p:ext uri="{BB962C8B-B14F-4D97-AF65-F5344CB8AC3E}">
        <p14:creationId xmlns:p14="http://schemas.microsoft.com/office/powerpoint/2010/main" val="12432603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95EBE7B-A814-A94C-8DAD-8B5040CD0DD6}"/>
              </a:ext>
            </a:extLst>
          </p:cNvPr>
          <p:cNvGrpSpPr/>
          <p:nvPr/>
        </p:nvGrpSpPr>
        <p:grpSpPr>
          <a:xfrm>
            <a:off x="897128" y="620604"/>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b="1"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11" name="Group 10">
            <a:extLst>
              <a:ext uri="{FF2B5EF4-FFF2-40B4-BE49-F238E27FC236}">
                <a16:creationId xmlns:a16="http://schemas.microsoft.com/office/drawing/2014/main" id="{36846472-92A0-6E48-B30F-4270F7CDF626}"/>
              </a:ext>
            </a:extLst>
          </p:cNvPr>
          <p:cNvGraphicFramePr>
            <a:graphicFrameLocks noGrp="1"/>
          </p:cNvGraphicFramePr>
          <p:nvPr>
            <p:extLst>
              <p:ext uri="{D42A27DB-BD31-4B8C-83A1-F6EECF244321}">
                <p14:modId xmlns:p14="http://schemas.microsoft.com/office/powerpoint/2010/main" val="1253470350"/>
              </p:ext>
            </p:extLst>
          </p:nvPr>
        </p:nvGraphicFramePr>
        <p:xfrm>
          <a:off x="3413760" y="2532519"/>
          <a:ext cx="7367452" cy="3650570"/>
        </p:xfrm>
        <a:graphic>
          <a:graphicData uri="http://schemas.openxmlformats.org/drawingml/2006/table">
            <a:tbl>
              <a:tblPr/>
              <a:tblGrid>
                <a:gridCol w="2455168">
                  <a:extLst>
                    <a:ext uri="{9D8B030D-6E8A-4147-A177-3AD203B41FA5}">
                      <a16:colId xmlns:a16="http://schemas.microsoft.com/office/drawing/2014/main" val="3429180147"/>
                    </a:ext>
                  </a:extLst>
                </a:gridCol>
                <a:gridCol w="2457115">
                  <a:extLst>
                    <a:ext uri="{9D8B030D-6E8A-4147-A177-3AD203B41FA5}">
                      <a16:colId xmlns:a16="http://schemas.microsoft.com/office/drawing/2014/main" val="1016958966"/>
                    </a:ext>
                  </a:extLst>
                </a:gridCol>
                <a:gridCol w="2455169">
                  <a:extLst>
                    <a:ext uri="{9D8B030D-6E8A-4147-A177-3AD203B41FA5}">
                      <a16:colId xmlns:a16="http://schemas.microsoft.com/office/drawing/2014/main" val="3147299354"/>
                    </a:ext>
                  </a:extLst>
                </a:gridCol>
              </a:tblGrid>
              <a:tr h="546771">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K</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W</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2000" b="0" i="0" u="none" strike="noStrike" cap="none" normalizeH="0" baseline="0" dirty="0">
                          <a:ln>
                            <a:noFill/>
                          </a:ln>
                          <a:solidFill>
                            <a:schemeClr val="bg1"/>
                          </a:solidFill>
                          <a:effectLst/>
                          <a:latin typeface="Comic Sans MS" panose="030F0702030302020204" pitchFamily="66" charset="0"/>
                          <a:cs typeface="Arial" panose="020B0604020202020204" pitchFamily="34" charset="0"/>
                        </a:rPr>
                        <a:t>F</a:t>
                      </a:r>
                    </a:p>
                  </a:txBody>
                  <a:tcPr anchor="ctr" anchorCtr="1" horzOverflow="overflow">
                    <a:lnL w="28575" cap="flat" cmpd="sng" algn="ctr">
                      <a:solidFill>
                        <a:schemeClr val="bg1"/>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4035015384"/>
                  </a:ext>
                </a:extLst>
              </a:tr>
              <a:tr h="738664">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What do I</a:t>
                      </a:r>
                      <a:b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already </a:t>
                      </a:r>
                      <a:r>
                        <a:rPr kumimoji="0" lang="en-GB" altLang="en-US" sz="1600" b="1"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k</a:t>
                      </a: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now?</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1"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W</a:t>
                      </a: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hat else do I</a:t>
                      </a:r>
                      <a:b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need to know?</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Where will I </a:t>
                      </a:r>
                      <a:r>
                        <a:rPr kumimoji="0" lang="en-GB" altLang="en-US" sz="1600" b="1"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f</a:t>
                      </a: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ind</a:t>
                      </a:r>
                      <a:b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br>
                      <a:r>
                        <a:rPr kumimoji="0" lang="en-GB" altLang="en-US" sz="1600" b="0" i="0" u="none" strike="noStrike" cap="none" normalizeH="0" baseline="0" dirty="0">
                          <a:ln>
                            <a:noFill/>
                          </a:ln>
                          <a:solidFill>
                            <a:srgbClr val="3E3F41"/>
                          </a:solidFill>
                          <a:effectLst/>
                          <a:latin typeface="Comic Sans MS" panose="030F0702030302020204" pitchFamily="66" charset="0"/>
                          <a:ea typeface="Microsoft YaHei" panose="020B0503020204020204" pitchFamily="34" charset="-122"/>
                          <a:cs typeface="Arial" panose="020B0604020202020204" pitchFamily="34" charset="0"/>
                        </a:rPr>
                        <a:t>more information?</a:t>
                      </a: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98363100"/>
                  </a:ext>
                </a:extLst>
              </a:tr>
              <a:tr h="2365135">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Earth’s surface in mainly water.</a:t>
                      </a:r>
                    </a:p>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Earth is the third planet from the sun.</a:t>
                      </a:r>
                    </a:p>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Earth orbits the sun.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How fast does it travel?</a:t>
                      </a:r>
                    </a:p>
                    <a:p>
                      <a:pPr marL="0" marR="0" lvl="0" indent="0" algn="l" defTabSz="914400" rtl="0" eaLnBrk="1" fontAlgn="base" latinLnBrk="0" hangingPunct="1">
                        <a:lnSpc>
                          <a:spcPct val="100000"/>
                        </a:lnSpc>
                        <a:spcBef>
                          <a:spcPts val="1000"/>
                        </a:spcBef>
                        <a:spcAft>
                          <a:spcPct val="0"/>
                        </a:spcAft>
                        <a:buClrTx/>
                        <a:buSzTx/>
                        <a:buFontTx/>
                        <a:buNone/>
                        <a:tabLst/>
                      </a:pPr>
                      <a:r>
                        <a:rPr kumimoji="0" lang="en-GB" altLang="en-US" sz="1400" b="0" i="0" u="none" strike="noStrike" cap="none" normalizeH="0" baseline="0" dirty="0">
                          <a:ln>
                            <a:noFill/>
                          </a:ln>
                          <a:solidFill>
                            <a:srgbClr val="3E3F41"/>
                          </a:solidFill>
                          <a:effectLst/>
                          <a:latin typeface="Comic Sans MS" panose="030F0702030302020204" pitchFamily="66" charset="0"/>
                          <a:cs typeface="Arial" panose="020B0604020202020204" pitchFamily="34" charset="0"/>
                        </a:rPr>
                        <a:t>How old is the earth?</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Comic Sans MS" panose="030F0702030302020204" pitchFamily="66" charset="0"/>
                          <a:cs typeface="Arial" panose="020B0604020202020204" pitchFamily="34" charset="0"/>
                        </a:defRPr>
                      </a:lvl1pPr>
                      <a:lvl2pPr>
                        <a:spcBef>
                          <a:spcPct val="20000"/>
                        </a:spcBef>
                        <a:defRPr sz="2400">
                          <a:solidFill>
                            <a:schemeClr val="tx1"/>
                          </a:solidFill>
                          <a:latin typeface="Comic Sans MS" panose="030F0702030302020204" pitchFamily="66" charset="0"/>
                          <a:cs typeface="Arial" panose="020B0604020202020204" pitchFamily="34" charset="0"/>
                        </a:defRPr>
                      </a:lvl2pPr>
                      <a:lvl3pPr>
                        <a:spcBef>
                          <a:spcPct val="20000"/>
                        </a:spcBef>
                        <a:defRPr sz="2000">
                          <a:solidFill>
                            <a:schemeClr val="tx1"/>
                          </a:solidFill>
                          <a:latin typeface="Comic Sans MS" panose="030F0702030302020204" pitchFamily="66" charset="0"/>
                          <a:cs typeface="Arial" panose="020B0604020202020204" pitchFamily="34" charset="0"/>
                        </a:defRPr>
                      </a:lvl3pPr>
                      <a:lvl4pPr>
                        <a:spcBef>
                          <a:spcPct val="20000"/>
                        </a:spcBef>
                        <a:defRPr>
                          <a:solidFill>
                            <a:schemeClr val="tx1"/>
                          </a:solidFill>
                          <a:latin typeface="Comic Sans MS" panose="030F0702030302020204" pitchFamily="66" charset="0"/>
                          <a:cs typeface="Arial" panose="020B0604020202020204" pitchFamily="34" charset="0"/>
                        </a:defRPr>
                      </a:lvl4pPr>
                      <a:lvl5pPr>
                        <a:spcBef>
                          <a:spcPct val="20000"/>
                        </a:spcBef>
                        <a:defRPr>
                          <a:solidFill>
                            <a:schemeClr val="tx1"/>
                          </a:solidFill>
                          <a:latin typeface="Comic Sans MS" panose="030F0702030302020204" pitchFamily="66" charset="0"/>
                          <a:cs typeface="Arial" panose="020B0604020202020204" pitchFamily="34" charset="0"/>
                        </a:defRPr>
                      </a:lvl5pPr>
                      <a:lvl6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6pPr>
                      <a:lvl7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7pPr>
                      <a:lvl8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8pPr>
                      <a:lvl9pPr fontAlgn="base">
                        <a:spcBef>
                          <a:spcPct val="20000"/>
                        </a:spcBef>
                        <a:spcAft>
                          <a:spcPct val="0"/>
                        </a:spcAft>
                        <a:defRPr>
                          <a:solidFill>
                            <a:schemeClr val="tx1"/>
                          </a:solidFill>
                          <a:latin typeface="Comic Sans MS" panose="030F0702030302020204" pitchFamily="66"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Comic Sans MS" panose="030F0702030302020204" pitchFamily="66" charset="0"/>
                        <a:cs typeface="Arial" panose="020B0604020202020204" pitchFamily="34" charset="0"/>
                      </a:endParaRPr>
                    </a:p>
                  </a:txBody>
                  <a:tcPr anchor="ctr" anchorCtr="1" horzOverflow="overflow">
                    <a:lnL w="28575" cap="flat" cmpd="sng" algn="ctr">
                      <a:solidFill>
                        <a:srgbClr val="0070C0"/>
                      </a:solidFill>
                      <a:prstDash val="solid"/>
                      <a:round/>
                      <a:headEnd type="none" w="med" len="med"/>
                      <a:tailEnd type="none" w="med" len="med"/>
                    </a:lnL>
                    <a:lnR w="28575" cap="flat" cmpd="sng" algn="ctr">
                      <a:solidFill>
                        <a:srgbClr val="0070C0"/>
                      </a:solidFill>
                      <a:prstDash val="solid"/>
                      <a:round/>
                      <a:headEnd type="none" w="med" len="med"/>
                      <a:tailEnd type="none" w="med" len="med"/>
                    </a:lnR>
                    <a:lnT w="28575" cap="flat" cmpd="sng" algn="ctr">
                      <a:solidFill>
                        <a:srgbClr val="0070C0"/>
                      </a:solidFill>
                      <a:prstDash val="solid"/>
                      <a:round/>
                      <a:headEnd type="none" w="med" len="med"/>
                      <a:tailEnd type="none" w="med" len="med"/>
                    </a:lnT>
                    <a:lnB w="28575"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32224815"/>
                  </a:ext>
                </a:extLst>
              </a:tr>
            </a:tbl>
          </a:graphicData>
        </a:graphic>
      </p:graphicFrame>
      <p:sp>
        <p:nvSpPr>
          <p:cNvPr id="12" name="AutoShape 12">
            <a:extLst>
              <a:ext uri="{FF2B5EF4-FFF2-40B4-BE49-F238E27FC236}">
                <a16:creationId xmlns:a16="http://schemas.microsoft.com/office/drawing/2014/main" id="{92A507D3-0738-4C49-A16C-074B013A7C3D}"/>
              </a:ext>
            </a:extLst>
          </p:cNvPr>
          <p:cNvSpPr>
            <a:spLocks noChangeArrowheads="1"/>
          </p:cNvSpPr>
          <p:nvPr/>
        </p:nvSpPr>
        <p:spPr bwMode="auto">
          <a:xfrm>
            <a:off x="3413760" y="681566"/>
            <a:ext cx="7367452" cy="1602455"/>
          </a:xfrm>
          <a:prstGeom prst="wedgeRoundRectCallout">
            <a:avLst>
              <a:gd name="adj1" fmla="val 59257"/>
              <a:gd name="adj2" fmla="val -41855"/>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lnSpc>
                <a:spcPct val="120000"/>
              </a:lnSpc>
            </a:pPr>
            <a:r>
              <a:rPr lang="en-GB" altLang="en-US" sz="1900" i="1" dirty="0">
                <a:solidFill>
                  <a:srgbClr val="3E3F41"/>
                </a:solidFill>
                <a:latin typeface="Comic Sans MS" panose="030F0902030302020204" pitchFamily="66" charset="0"/>
              </a:rPr>
              <a:t>Let’s try things out and see if they work.</a:t>
            </a:r>
          </a:p>
          <a:p>
            <a:pPr algn="ctr">
              <a:lnSpc>
                <a:spcPct val="120000"/>
              </a:lnSpc>
            </a:pPr>
            <a:r>
              <a:rPr lang="en-GB" altLang="en-US" sz="1900" i="1" dirty="0">
                <a:solidFill>
                  <a:srgbClr val="3E3F41"/>
                </a:solidFill>
                <a:latin typeface="Comic Sans MS" panose="030F0902030302020204" pitchFamily="66" charset="0"/>
              </a:rPr>
              <a:t>Read aloud the sentences we already have – </a:t>
            </a:r>
            <a:br>
              <a:rPr lang="en-GB" altLang="en-US" sz="1900" i="1" dirty="0">
                <a:solidFill>
                  <a:srgbClr val="3E3F41"/>
                </a:solidFill>
                <a:latin typeface="Comic Sans MS" panose="030F0902030302020204" pitchFamily="66" charset="0"/>
              </a:rPr>
            </a:br>
            <a:r>
              <a:rPr lang="en-GB" altLang="en-US" sz="1900" i="1" dirty="0">
                <a:solidFill>
                  <a:srgbClr val="3E3F41"/>
                </a:solidFill>
                <a:latin typeface="Comic Sans MS" panose="030F0902030302020204" pitchFamily="66" charset="0"/>
              </a:rPr>
              <a:t>do they make sense?</a:t>
            </a:r>
          </a:p>
        </p:txBody>
      </p:sp>
    </p:spTree>
    <p:extLst>
      <p:ext uri="{BB962C8B-B14F-4D97-AF65-F5344CB8AC3E}">
        <p14:creationId xmlns:p14="http://schemas.microsoft.com/office/powerpoint/2010/main" val="24712639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95EBE7B-A814-A94C-8DAD-8B5040CD0DD6}"/>
              </a:ext>
            </a:extLst>
          </p:cNvPr>
          <p:cNvGrpSpPr/>
          <p:nvPr/>
        </p:nvGrpSpPr>
        <p:grpSpPr>
          <a:xfrm>
            <a:off x="897128" y="620604"/>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b="1" dirty="0">
                    <a:solidFill>
                      <a:srgbClr val="3E3F41"/>
                    </a:solidFill>
                  </a:rPr>
                  <a:t>Supported writing</a:t>
                </a:r>
              </a:p>
              <a:p>
                <a:pPr algn="ctr" eaLnBrk="1" hangingPunct="1">
                  <a:lnSpc>
                    <a:spcPct val="90000"/>
                  </a:lnSpc>
                  <a:buFontTx/>
                  <a:buNone/>
                </a:pPr>
                <a:r>
                  <a:rPr lang="en-GB" altLang="en-US" sz="1500"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2" name="AutoShape 12">
            <a:extLst>
              <a:ext uri="{FF2B5EF4-FFF2-40B4-BE49-F238E27FC236}">
                <a16:creationId xmlns:a16="http://schemas.microsoft.com/office/drawing/2014/main" id="{92A507D3-0738-4C49-A16C-074B013A7C3D}"/>
              </a:ext>
            </a:extLst>
          </p:cNvPr>
          <p:cNvSpPr>
            <a:spLocks noChangeArrowheads="1"/>
          </p:cNvSpPr>
          <p:nvPr/>
        </p:nvSpPr>
        <p:spPr bwMode="auto">
          <a:xfrm>
            <a:off x="3413760" y="681566"/>
            <a:ext cx="7367452" cy="1971968"/>
          </a:xfrm>
          <a:prstGeom prst="wedgeRoundRectCallout">
            <a:avLst>
              <a:gd name="adj1" fmla="val 59257"/>
              <a:gd name="adj2" fmla="val -41855"/>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i="1" dirty="0">
                <a:solidFill>
                  <a:srgbClr val="3E3F41"/>
                </a:solidFill>
                <a:latin typeface="Comic Sans MS" panose="030F0902030302020204" pitchFamily="66" charset="0"/>
              </a:rPr>
              <a:t>Now I want you to work with a partner.</a:t>
            </a:r>
          </a:p>
          <a:p>
            <a:pPr algn="ctr"/>
            <a:r>
              <a:rPr lang="en-GB" altLang="en-US" i="1" dirty="0">
                <a:solidFill>
                  <a:srgbClr val="3E3F41"/>
                </a:solidFill>
                <a:latin typeface="Comic Sans MS" panose="030F0902030302020204" pitchFamily="66" charset="0"/>
              </a:rPr>
              <a:t>Plan your writing in the way we have been practising.</a:t>
            </a:r>
          </a:p>
          <a:p>
            <a:pPr algn="ctr"/>
            <a:r>
              <a:rPr lang="en-GB" altLang="en-US" i="1" dirty="0">
                <a:solidFill>
                  <a:srgbClr val="3E3F41"/>
                </a:solidFill>
                <a:latin typeface="Comic Sans MS" panose="030F0902030302020204" pitchFamily="66" charset="0"/>
              </a:rPr>
              <a:t>Look at the working wall to help you.</a:t>
            </a:r>
          </a:p>
          <a:p>
            <a:pPr algn="ctr"/>
            <a:r>
              <a:rPr lang="en-GB" altLang="en-US" i="1" dirty="0">
                <a:solidFill>
                  <a:srgbClr val="3E3F41"/>
                </a:solidFill>
                <a:latin typeface="Comic Sans MS" panose="030F0902030302020204" pitchFamily="66" charset="0"/>
              </a:rPr>
              <a:t>Where will you find your information?</a:t>
            </a:r>
          </a:p>
          <a:p>
            <a:pPr algn="ctr"/>
            <a:r>
              <a:rPr lang="en-GB" altLang="en-US" i="1" dirty="0">
                <a:solidFill>
                  <a:srgbClr val="3E3F41"/>
                </a:solidFill>
                <a:latin typeface="Comic Sans MS" panose="030F0902030302020204" pitchFamily="66" charset="0"/>
              </a:rPr>
              <a:t>How will you organise your information?</a:t>
            </a:r>
          </a:p>
          <a:p>
            <a:pPr algn="ctr"/>
            <a:r>
              <a:rPr lang="en-GB" altLang="en-US" i="1" dirty="0">
                <a:solidFill>
                  <a:srgbClr val="3E3F41"/>
                </a:solidFill>
                <a:latin typeface="Comic Sans MS" panose="030F0902030302020204" pitchFamily="66" charset="0"/>
              </a:rPr>
              <a:t>Look again at the example plan:</a:t>
            </a:r>
          </a:p>
        </p:txBody>
      </p:sp>
      <p:grpSp>
        <p:nvGrpSpPr>
          <p:cNvPr id="2" name="Group 1">
            <a:extLst>
              <a:ext uri="{FF2B5EF4-FFF2-40B4-BE49-F238E27FC236}">
                <a16:creationId xmlns:a16="http://schemas.microsoft.com/office/drawing/2014/main" id="{32A3FDD4-1310-9A41-9605-F55EED5DA94D}"/>
              </a:ext>
            </a:extLst>
          </p:cNvPr>
          <p:cNvGrpSpPr/>
          <p:nvPr/>
        </p:nvGrpSpPr>
        <p:grpSpPr>
          <a:xfrm>
            <a:off x="1088716" y="2916901"/>
            <a:ext cx="10013549" cy="3221557"/>
            <a:chOff x="1088716" y="2916901"/>
            <a:chExt cx="10013549" cy="3221557"/>
          </a:xfrm>
        </p:grpSpPr>
        <p:sp>
          <p:nvSpPr>
            <p:cNvPr id="10" name="Rectangle 9">
              <a:extLst>
                <a:ext uri="{FF2B5EF4-FFF2-40B4-BE49-F238E27FC236}">
                  <a16:creationId xmlns:a16="http://schemas.microsoft.com/office/drawing/2014/main" id="{27769501-F695-2948-97D8-F137798D4275}"/>
                </a:ext>
              </a:extLst>
            </p:cNvPr>
            <p:cNvSpPr/>
            <p:nvPr/>
          </p:nvSpPr>
          <p:spPr>
            <a:xfrm>
              <a:off x="1088716" y="3362962"/>
              <a:ext cx="2112022" cy="27754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5">
              <a:extLst>
                <a:ext uri="{FF2B5EF4-FFF2-40B4-BE49-F238E27FC236}">
                  <a16:creationId xmlns:a16="http://schemas.microsoft.com/office/drawing/2014/main" id="{96E766F9-F528-A846-90D3-C4D3D5C22D15}"/>
                </a:ext>
              </a:extLst>
            </p:cNvPr>
            <p:cNvSpPr>
              <a:spLocks noChangeArrowheads="1"/>
            </p:cNvSpPr>
            <p:nvPr/>
          </p:nvSpPr>
          <p:spPr bwMode="auto">
            <a:xfrm>
              <a:off x="1216008" y="2916901"/>
              <a:ext cx="1857439"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What are</a:t>
              </a:r>
              <a:br>
                <a:rPr lang="en-US" altLang="en-US" dirty="0">
                  <a:solidFill>
                    <a:srgbClr val="3E3F41"/>
                  </a:solidFill>
                </a:rPr>
              </a:br>
              <a:r>
                <a:rPr lang="en-US" altLang="en-US" dirty="0">
                  <a:solidFill>
                    <a:srgbClr val="3E3F41"/>
                  </a:solidFill>
                </a:rPr>
                <a:t>meteors?</a:t>
              </a:r>
            </a:p>
          </p:txBody>
        </p:sp>
        <p:sp>
          <p:nvSpPr>
            <p:cNvPr id="14" name="Rectangle 13">
              <a:extLst>
                <a:ext uri="{FF2B5EF4-FFF2-40B4-BE49-F238E27FC236}">
                  <a16:creationId xmlns:a16="http://schemas.microsoft.com/office/drawing/2014/main" id="{578FC058-0F58-9C45-A405-11C0E73582D9}"/>
                </a:ext>
              </a:extLst>
            </p:cNvPr>
            <p:cNvSpPr>
              <a:spLocks noChangeArrowheads="1"/>
            </p:cNvSpPr>
            <p:nvPr/>
          </p:nvSpPr>
          <p:spPr bwMode="auto">
            <a:xfrm>
              <a:off x="1199073" y="3802729"/>
              <a:ext cx="2001665" cy="2131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600" dirty="0">
                  <a:solidFill>
                    <a:srgbClr val="3E3F41"/>
                  </a:solidFill>
                  <a:latin typeface="Comic Sans MS" panose="030F0702030302020204" pitchFamily="66" charset="0"/>
                </a:rPr>
                <a:t>Meteors are sometimes called shooting stars.</a:t>
              </a:r>
            </a:p>
            <a:p>
              <a:pPr>
                <a:spcBef>
                  <a:spcPts val="1000"/>
                </a:spcBef>
              </a:pPr>
              <a:r>
                <a:rPr lang="en-GB" altLang="en-US" sz="1600" dirty="0">
                  <a:solidFill>
                    <a:srgbClr val="3E3F41"/>
                  </a:solidFill>
                  <a:latin typeface="Comic Sans MS" panose="030F0702030302020204" pitchFamily="66" charset="0"/>
                </a:rPr>
                <a:t>Some meteors can be seen at any time of the year.</a:t>
              </a:r>
            </a:p>
            <a:p>
              <a:pPr>
                <a:spcBef>
                  <a:spcPct val="50000"/>
                </a:spcBef>
              </a:pPr>
              <a:endParaRPr lang="en-GB" altLang="en-US" sz="1600" dirty="0">
                <a:solidFill>
                  <a:srgbClr val="3E3F41"/>
                </a:solidFill>
                <a:latin typeface="Comic Sans MS" panose="030F0702030302020204" pitchFamily="66" charset="0"/>
              </a:endParaRPr>
            </a:p>
          </p:txBody>
        </p:sp>
        <p:sp>
          <p:nvSpPr>
            <p:cNvPr id="15" name="Rectangle 14">
              <a:extLst>
                <a:ext uri="{FF2B5EF4-FFF2-40B4-BE49-F238E27FC236}">
                  <a16:creationId xmlns:a16="http://schemas.microsoft.com/office/drawing/2014/main" id="{EEEC52FC-ABA0-2940-9D92-CD50C18D3B1A}"/>
                </a:ext>
              </a:extLst>
            </p:cNvPr>
            <p:cNvSpPr/>
            <p:nvPr/>
          </p:nvSpPr>
          <p:spPr>
            <a:xfrm>
              <a:off x="3401315" y="3362962"/>
              <a:ext cx="5376833" cy="277549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5">
              <a:extLst>
                <a:ext uri="{FF2B5EF4-FFF2-40B4-BE49-F238E27FC236}">
                  <a16:creationId xmlns:a16="http://schemas.microsoft.com/office/drawing/2014/main" id="{C54F5008-66D8-714B-B437-20EEDB2F5EAF}"/>
                </a:ext>
              </a:extLst>
            </p:cNvPr>
            <p:cNvSpPr>
              <a:spLocks noChangeArrowheads="1"/>
            </p:cNvSpPr>
            <p:nvPr/>
          </p:nvSpPr>
          <p:spPr bwMode="auto">
            <a:xfrm>
              <a:off x="5033720" y="2916901"/>
              <a:ext cx="2112022"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What do they</a:t>
              </a:r>
              <a:br>
                <a:rPr lang="en-US" altLang="en-US" dirty="0">
                  <a:solidFill>
                    <a:srgbClr val="3E3F41"/>
                  </a:solidFill>
                </a:rPr>
              </a:br>
              <a:r>
                <a:rPr lang="en-US" altLang="en-US" dirty="0">
                  <a:solidFill>
                    <a:srgbClr val="3E3F41"/>
                  </a:solidFill>
                </a:rPr>
                <a:t>look like?</a:t>
              </a:r>
            </a:p>
          </p:txBody>
        </p:sp>
        <p:sp>
          <p:nvSpPr>
            <p:cNvPr id="23" name="Rectangle 22">
              <a:extLst>
                <a:ext uri="{FF2B5EF4-FFF2-40B4-BE49-F238E27FC236}">
                  <a16:creationId xmlns:a16="http://schemas.microsoft.com/office/drawing/2014/main" id="{DA2B9BF1-014A-894D-97AE-8A8418F14BA8}"/>
                </a:ext>
              </a:extLst>
            </p:cNvPr>
            <p:cNvSpPr>
              <a:spLocks noChangeArrowheads="1"/>
            </p:cNvSpPr>
            <p:nvPr/>
          </p:nvSpPr>
          <p:spPr bwMode="auto">
            <a:xfrm>
              <a:off x="3511672" y="3802729"/>
              <a:ext cx="5083687" cy="207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1000"/>
                </a:spcBef>
              </a:pPr>
              <a:r>
                <a:rPr lang="en-GB" altLang="en-US" sz="1600" dirty="0">
                  <a:solidFill>
                    <a:srgbClr val="3E3F41"/>
                  </a:solidFill>
                  <a:latin typeface="Comic Sans MS" panose="030F0702030302020204" pitchFamily="66" charset="0"/>
                </a:rPr>
                <a:t>We see a meteor as a bright streak of light.</a:t>
              </a:r>
            </a:p>
            <a:p>
              <a:pPr>
                <a:spcBef>
                  <a:spcPts val="1000"/>
                </a:spcBef>
              </a:pPr>
              <a:r>
                <a:rPr lang="en-GB" altLang="en-US" sz="1600" dirty="0">
                  <a:solidFill>
                    <a:srgbClr val="3E3F41"/>
                  </a:solidFill>
                  <a:latin typeface="Comic Sans MS" panose="030F0702030302020204" pitchFamily="66" charset="0"/>
                </a:rPr>
                <a:t>Meteors that are seen at the same time each year are known as meteor showers.</a:t>
              </a:r>
            </a:p>
            <a:p>
              <a:pPr>
                <a:spcBef>
                  <a:spcPts val="1000"/>
                </a:spcBef>
              </a:pPr>
              <a:r>
                <a:rPr lang="en-GB" altLang="en-US" sz="1600" dirty="0">
                  <a:solidFill>
                    <a:srgbClr val="3E3F41"/>
                  </a:solidFill>
                  <a:latin typeface="Comic Sans MS" panose="030F0702030302020204" pitchFamily="66" charset="0"/>
                </a:rPr>
                <a:t>A meteor shower happens</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when the earth passes</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through space dust on</a:t>
              </a:r>
              <a:br>
                <a:rPr lang="en-GB" altLang="en-US" sz="1600" dirty="0">
                  <a:solidFill>
                    <a:srgbClr val="3E3F41"/>
                  </a:solidFill>
                  <a:latin typeface="Comic Sans MS" panose="030F0702030302020204" pitchFamily="66" charset="0"/>
                </a:rPr>
              </a:br>
              <a:r>
                <a:rPr lang="en-GB" altLang="en-US" sz="1600" dirty="0">
                  <a:solidFill>
                    <a:srgbClr val="3E3F41"/>
                  </a:solidFill>
                  <a:latin typeface="Comic Sans MS" panose="030F0702030302020204" pitchFamily="66" charset="0"/>
                </a:rPr>
                <a:t>its orbit around the sun.</a:t>
              </a:r>
            </a:p>
          </p:txBody>
        </p:sp>
        <p:sp>
          <p:nvSpPr>
            <p:cNvPr id="24" name="Rectangle 23">
              <a:extLst>
                <a:ext uri="{FF2B5EF4-FFF2-40B4-BE49-F238E27FC236}">
                  <a16:creationId xmlns:a16="http://schemas.microsoft.com/office/drawing/2014/main" id="{083F6ECF-5232-454D-90ED-11B4D1B9EC6B}"/>
                </a:ext>
              </a:extLst>
            </p:cNvPr>
            <p:cNvSpPr/>
            <p:nvPr/>
          </p:nvSpPr>
          <p:spPr>
            <a:xfrm>
              <a:off x="8990243" y="3362962"/>
              <a:ext cx="2112022" cy="277549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5">
              <a:extLst>
                <a:ext uri="{FF2B5EF4-FFF2-40B4-BE49-F238E27FC236}">
                  <a16:creationId xmlns:a16="http://schemas.microsoft.com/office/drawing/2014/main" id="{5424DF5B-FF2D-B14E-9246-386AF8BA0D1D}"/>
                </a:ext>
              </a:extLst>
            </p:cNvPr>
            <p:cNvSpPr>
              <a:spLocks noChangeArrowheads="1"/>
            </p:cNvSpPr>
            <p:nvPr/>
          </p:nvSpPr>
          <p:spPr bwMode="auto">
            <a:xfrm>
              <a:off x="9082312" y="2916901"/>
              <a:ext cx="1927884" cy="835478"/>
            </a:xfrm>
            <a:prstGeom prst="ellipse">
              <a:avLst/>
            </a:prstGeom>
            <a:solidFill>
              <a:schemeClr val="bg1"/>
            </a:solidFill>
            <a:ln w="38100">
              <a:solidFill>
                <a:srgbClr val="0070C0"/>
              </a:solid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r>
                <a:rPr lang="en-US" altLang="en-US" dirty="0">
                  <a:solidFill>
                    <a:srgbClr val="3E3F41"/>
                  </a:solidFill>
                </a:rPr>
                <a:t>What happens</a:t>
              </a:r>
              <a:br>
                <a:rPr lang="en-US" altLang="en-US" dirty="0">
                  <a:solidFill>
                    <a:srgbClr val="3E3F41"/>
                  </a:solidFill>
                </a:rPr>
              </a:br>
              <a:r>
                <a:rPr lang="en-US" altLang="en-US" dirty="0">
                  <a:solidFill>
                    <a:srgbClr val="3E3F41"/>
                  </a:solidFill>
                </a:rPr>
                <a:t>to them?</a:t>
              </a:r>
            </a:p>
          </p:txBody>
        </p:sp>
        <p:sp>
          <p:nvSpPr>
            <p:cNvPr id="26" name="Rectangle 25">
              <a:extLst>
                <a:ext uri="{FF2B5EF4-FFF2-40B4-BE49-F238E27FC236}">
                  <a16:creationId xmlns:a16="http://schemas.microsoft.com/office/drawing/2014/main" id="{BB6E5DB2-BFCB-F14C-BDD9-6BF448923A37}"/>
                </a:ext>
              </a:extLst>
            </p:cNvPr>
            <p:cNvSpPr>
              <a:spLocks noChangeArrowheads="1"/>
            </p:cNvSpPr>
            <p:nvPr/>
          </p:nvSpPr>
          <p:spPr bwMode="auto">
            <a:xfrm>
              <a:off x="9100600" y="3802729"/>
              <a:ext cx="2001665"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600" dirty="0">
                  <a:solidFill>
                    <a:srgbClr val="3E3F41"/>
                  </a:solidFill>
                  <a:latin typeface="Comic Sans MS" panose="030F0702030302020204" pitchFamily="66" charset="0"/>
                </a:rPr>
                <a:t>If they don’t burn up and reach the ground, they are known as meteorites.</a:t>
              </a:r>
            </a:p>
            <a:p>
              <a:pPr>
                <a:spcBef>
                  <a:spcPct val="50000"/>
                </a:spcBef>
              </a:pPr>
              <a:endParaRPr lang="en-GB" altLang="en-US" sz="1600" dirty="0">
                <a:solidFill>
                  <a:srgbClr val="3E3F41"/>
                </a:solidFill>
                <a:latin typeface="Comic Sans MS" panose="030F0702030302020204" pitchFamily="66" charset="0"/>
              </a:endParaRPr>
            </a:p>
          </p:txBody>
        </p:sp>
        <p:grpSp>
          <p:nvGrpSpPr>
            <p:cNvPr id="27" name="Group 26">
              <a:extLst>
                <a:ext uri="{FF2B5EF4-FFF2-40B4-BE49-F238E27FC236}">
                  <a16:creationId xmlns:a16="http://schemas.microsoft.com/office/drawing/2014/main" id="{C8E2D7C1-B202-E140-89B3-42AAAFF2916A}"/>
                </a:ext>
              </a:extLst>
            </p:cNvPr>
            <p:cNvGrpSpPr/>
            <p:nvPr/>
          </p:nvGrpSpPr>
          <p:grpSpPr>
            <a:xfrm>
              <a:off x="6089731" y="4680177"/>
              <a:ext cx="2589262" cy="1326597"/>
              <a:chOff x="1172431" y="4701851"/>
              <a:chExt cx="1887042" cy="966818"/>
            </a:xfrm>
          </p:grpSpPr>
          <p:sp>
            <p:nvSpPr>
              <p:cNvPr id="28" name="Oval 5">
                <a:extLst>
                  <a:ext uri="{FF2B5EF4-FFF2-40B4-BE49-F238E27FC236}">
                    <a16:creationId xmlns:a16="http://schemas.microsoft.com/office/drawing/2014/main" id="{AB6F421F-0690-D845-8E76-E66C0326B286}"/>
                  </a:ext>
                </a:extLst>
              </p:cNvPr>
              <p:cNvSpPr>
                <a:spLocks noChangeArrowheads="1"/>
              </p:cNvSpPr>
              <p:nvPr/>
            </p:nvSpPr>
            <p:spPr bwMode="auto">
              <a:xfrm>
                <a:off x="1172431" y="4701851"/>
                <a:ext cx="1887042" cy="966818"/>
              </a:xfrm>
              <a:prstGeom prst="ellipse">
                <a:avLst/>
              </a:prstGeom>
              <a:solidFill>
                <a:schemeClr val="bg1"/>
              </a:solidFill>
              <a:ln w="38100">
                <a:noFill/>
                <a:round/>
                <a:headEnd/>
                <a:tailEnd/>
              </a:ln>
            </p:spPr>
            <p:txBody>
              <a:bodyPr wrap="none" anchor="ctr" anchorCtr="1"/>
              <a:lstStyle>
                <a:lvl1pPr>
                  <a:defRPr>
                    <a:solidFill>
                      <a:schemeClr val="tx1"/>
                    </a:solidFill>
                    <a:latin typeface="Comic Sans MS" panose="030F0702030302020204" pitchFamily="66" charset="0"/>
                    <a:cs typeface="Arial" panose="020B0604020202020204" pitchFamily="34" charset="0"/>
                  </a:defRPr>
                </a:lvl1pPr>
                <a:lvl2pPr marL="742950" indent="-285750">
                  <a:defRPr>
                    <a:solidFill>
                      <a:schemeClr val="tx1"/>
                    </a:solidFill>
                    <a:latin typeface="Comic Sans MS" panose="030F0702030302020204" pitchFamily="66" charset="0"/>
                    <a:cs typeface="Arial" panose="020B0604020202020204" pitchFamily="34" charset="0"/>
                  </a:defRPr>
                </a:lvl2pPr>
                <a:lvl3pPr marL="1143000" indent="-228600">
                  <a:defRPr>
                    <a:solidFill>
                      <a:schemeClr val="tx1"/>
                    </a:solidFill>
                    <a:latin typeface="Comic Sans MS" panose="030F0702030302020204" pitchFamily="66" charset="0"/>
                    <a:cs typeface="Arial" panose="020B0604020202020204" pitchFamily="34" charset="0"/>
                  </a:defRPr>
                </a:lvl3pPr>
                <a:lvl4pPr marL="1600200" indent="-228600">
                  <a:defRPr>
                    <a:solidFill>
                      <a:schemeClr val="tx1"/>
                    </a:solidFill>
                    <a:latin typeface="Comic Sans MS" panose="030F0702030302020204" pitchFamily="66" charset="0"/>
                    <a:cs typeface="Arial" panose="020B0604020202020204" pitchFamily="34" charset="0"/>
                  </a:defRPr>
                </a:lvl4pPr>
                <a:lvl5pPr marL="2057400" indent="-228600">
                  <a:defRPr>
                    <a:solidFill>
                      <a:schemeClr val="tx1"/>
                    </a:solidFill>
                    <a:latin typeface="Comic Sans MS" panose="030F0702030302020204" pitchFamily="66" charset="0"/>
                    <a:cs typeface="Arial" panose="020B0604020202020204" pitchFamily="34" charset="0"/>
                  </a:defRPr>
                </a:lvl5pPr>
                <a:lvl6pPr marL="25146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6pPr>
                <a:lvl7pPr marL="29718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7pPr>
                <a:lvl8pPr marL="34290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8pPr>
                <a:lvl9pPr marL="3886200" indent="-228600" fontAlgn="base">
                  <a:spcBef>
                    <a:spcPct val="0"/>
                  </a:spcBef>
                  <a:spcAft>
                    <a:spcPct val="0"/>
                  </a:spcAft>
                  <a:defRPr>
                    <a:solidFill>
                      <a:schemeClr val="tx1"/>
                    </a:solidFill>
                    <a:latin typeface="Comic Sans MS" panose="030F0702030302020204" pitchFamily="66" charset="0"/>
                    <a:cs typeface="Arial" panose="020B0604020202020204" pitchFamily="34" charset="0"/>
                  </a:defRPr>
                </a:lvl9pPr>
              </a:lstStyle>
              <a:p>
                <a:pPr algn="ctr"/>
                <a:endParaRPr lang="en-US" altLang="en-US" dirty="0">
                  <a:solidFill>
                    <a:srgbClr val="3E3F41"/>
                  </a:solidFill>
                </a:endParaRPr>
              </a:p>
            </p:txBody>
          </p:sp>
          <p:grpSp>
            <p:nvGrpSpPr>
              <p:cNvPr id="29" name="Group 43">
                <a:extLst>
                  <a:ext uri="{FF2B5EF4-FFF2-40B4-BE49-F238E27FC236}">
                    <a16:creationId xmlns:a16="http://schemas.microsoft.com/office/drawing/2014/main" id="{6DDBD0AC-3341-134D-A15F-BECF7912BF9A}"/>
                  </a:ext>
                </a:extLst>
              </p:cNvPr>
              <p:cNvGrpSpPr>
                <a:grpSpLocks/>
              </p:cNvGrpSpPr>
              <p:nvPr/>
            </p:nvGrpSpPr>
            <p:grpSpPr bwMode="auto">
              <a:xfrm>
                <a:off x="1295162" y="4843771"/>
                <a:ext cx="1604683" cy="686707"/>
                <a:chOff x="1542" y="3242"/>
                <a:chExt cx="2955" cy="1078"/>
              </a:xfrm>
            </p:grpSpPr>
            <p:pic>
              <p:nvPicPr>
                <p:cNvPr id="30" name="Picture 15" descr="Free vector graphics of Sun">
                  <a:extLst>
                    <a:ext uri="{FF2B5EF4-FFF2-40B4-BE49-F238E27FC236}">
                      <a16:creationId xmlns:a16="http://schemas.microsoft.com/office/drawing/2014/main" id="{51A949E8-2B51-F341-B5D0-DEC3C2B3364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27" y="3407"/>
                  <a:ext cx="805" cy="686"/>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up 33">
                  <a:extLst>
                    <a:ext uri="{FF2B5EF4-FFF2-40B4-BE49-F238E27FC236}">
                      <a16:creationId xmlns:a16="http://schemas.microsoft.com/office/drawing/2014/main" id="{A07B178E-4686-D247-85BC-4A6BBD667B6E}"/>
                    </a:ext>
                  </a:extLst>
                </p:cNvPr>
                <p:cNvGrpSpPr>
                  <a:grpSpLocks/>
                </p:cNvGrpSpPr>
                <p:nvPr/>
              </p:nvGrpSpPr>
              <p:grpSpPr bwMode="auto">
                <a:xfrm>
                  <a:off x="1542" y="3709"/>
                  <a:ext cx="238" cy="286"/>
                  <a:chOff x="1816" y="3009"/>
                  <a:chExt cx="380" cy="484"/>
                </a:xfrm>
              </p:grpSpPr>
              <p:sp>
                <p:nvSpPr>
                  <p:cNvPr id="34" name="Freeform 16">
                    <a:extLst>
                      <a:ext uri="{FF2B5EF4-FFF2-40B4-BE49-F238E27FC236}">
                        <a16:creationId xmlns:a16="http://schemas.microsoft.com/office/drawing/2014/main" id="{28A38B22-8B3C-084A-B748-A8CD60469A77}"/>
                      </a:ext>
                    </a:extLst>
                  </p:cNvPr>
                  <p:cNvSpPr>
                    <a:spLocks/>
                  </p:cNvSpPr>
                  <p:nvPr/>
                </p:nvSpPr>
                <p:spPr bwMode="auto">
                  <a:xfrm>
                    <a:off x="1816" y="3009"/>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5" name="Freeform 21">
                    <a:extLst>
                      <a:ext uri="{FF2B5EF4-FFF2-40B4-BE49-F238E27FC236}">
                        <a16:creationId xmlns:a16="http://schemas.microsoft.com/office/drawing/2014/main" id="{4FC88EF8-5BE2-4349-BFD7-6F499BB5FE9B}"/>
                      </a:ext>
                    </a:extLst>
                  </p:cNvPr>
                  <p:cNvSpPr>
                    <a:spLocks/>
                  </p:cNvSpPr>
                  <p:nvPr/>
                </p:nvSpPr>
                <p:spPr bwMode="auto">
                  <a:xfrm flipV="1">
                    <a:off x="1914" y="3051"/>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6" name="Freeform 22">
                    <a:extLst>
                      <a:ext uri="{FF2B5EF4-FFF2-40B4-BE49-F238E27FC236}">
                        <a16:creationId xmlns:a16="http://schemas.microsoft.com/office/drawing/2014/main" id="{568AB1BF-40FD-4744-9265-B77AA2680E20}"/>
                      </a:ext>
                    </a:extLst>
                  </p:cNvPr>
                  <p:cNvSpPr>
                    <a:spLocks/>
                  </p:cNvSpPr>
                  <p:nvPr/>
                </p:nvSpPr>
                <p:spPr bwMode="auto">
                  <a:xfrm rot="5400000" flipH="1">
                    <a:off x="2076" y="3372"/>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7" name="Freeform 23">
                    <a:extLst>
                      <a:ext uri="{FF2B5EF4-FFF2-40B4-BE49-F238E27FC236}">
                        <a16:creationId xmlns:a16="http://schemas.microsoft.com/office/drawing/2014/main" id="{54E166B1-8A9F-AE43-92B9-AD85CA0068EC}"/>
                      </a:ext>
                    </a:extLst>
                  </p:cNvPr>
                  <p:cNvSpPr>
                    <a:spLocks/>
                  </p:cNvSpPr>
                  <p:nvPr/>
                </p:nvSpPr>
                <p:spPr bwMode="auto">
                  <a:xfrm>
                    <a:off x="2021" y="3448"/>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8" name="Freeform 24">
                    <a:extLst>
                      <a:ext uri="{FF2B5EF4-FFF2-40B4-BE49-F238E27FC236}">
                        <a16:creationId xmlns:a16="http://schemas.microsoft.com/office/drawing/2014/main" id="{F9A29A92-2825-5648-8782-D3B4A7A21DA3}"/>
                      </a:ext>
                    </a:extLst>
                  </p:cNvPr>
                  <p:cNvSpPr>
                    <a:spLocks/>
                  </p:cNvSpPr>
                  <p:nvPr/>
                </p:nvSpPr>
                <p:spPr bwMode="auto">
                  <a:xfrm rot="16200000" flipH="1">
                    <a:off x="2147" y="3363"/>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9" name="Freeform 25">
                    <a:extLst>
                      <a:ext uri="{FF2B5EF4-FFF2-40B4-BE49-F238E27FC236}">
                        <a16:creationId xmlns:a16="http://schemas.microsoft.com/office/drawing/2014/main" id="{DC9A8BA1-148C-064C-ACB3-4A4D83D02DDE}"/>
                      </a:ext>
                    </a:extLst>
                  </p:cNvPr>
                  <p:cNvSpPr>
                    <a:spLocks/>
                  </p:cNvSpPr>
                  <p:nvPr/>
                </p:nvSpPr>
                <p:spPr bwMode="auto">
                  <a:xfrm flipH="1" flipV="1">
                    <a:off x="1941" y="3143"/>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0" name="Freeform 26">
                    <a:extLst>
                      <a:ext uri="{FF2B5EF4-FFF2-40B4-BE49-F238E27FC236}">
                        <a16:creationId xmlns:a16="http://schemas.microsoft.com/office/drawing/2014/main" id="{C22CCC92-BFA3-3C47-BB13-89185580C89A}"/>
                      </a:ext>
                    </a:extLst>
                  </p:cNvPr>
                  <p:cNvSpPr>
                    <a:spLocks/>
                  </p:cNvSpPr>
                  <p:nvPr/>
                </p:nvSpPr>
                <p:spPr bwMode="auto">
                  <a:xfrm rot="5400000" flipH="1">
                    <a:off x="1942" y="3301"/>
                    <a:ext cx="45" cy="52"/>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 name="Freeform 27">
                    <a:extLst>
                      <a:ext uri="{FF2B5EF4-FFF2-40B4-BE49-F238E27FC236}">
                        <a16:creationId xmlns:a16="http://schemas.microsoft.com/office/drawing/2014/main" id="{D6D367A6-DB51-A148-B29D-092C0512E741}"/>
                      </a:ext>
                    </a:extLst>
                  </p:cNvPr>
                  <p:cNvSpPr>
                    <a:spLocks/>
                  </p:cNvSpPr>
                  <p:nvPr/>
                </p:nvSpPr>
                <p:spPr bwMode="auto">
                  <a:xfrm>
                    <a:off x="1857" y="3183"/>
                    <a:ext cx="52" cy="45"/>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2" name="Freeform 28">
                    <a:extLst>
                      <a:ext uri="{FF2B5EF4-FFF2-40B4-BE49-F238E27FC236}">
                        <a16:creationId xmlns:a16="http://schemas.microsoft.com/office/drawing/2014/main" id="{D0A5A1AA-8861-2449-B632-A7193BAB6D2E}"/>
                      </a:ext>
                    </a:extLst>
                  </p:cNvPr>
                  <p:cNvSpPr>
                    <a:spLocks/>
                  </p:cNvSpPr>
                  <p:nvPr/>
                </p:nvSpPr>
                <p:spPr bwMode="auto">
                  <a:xfrm rot="16200000" flipH="1">
                    <a:off x="2002" y="3217"/>
                    <a:ext cx="39" cy="33"/>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3" name="Freeform 29">
                    <a:extLst>
                      <a:ext uri="{FF2B5EF4-FFF2-40B4-BE49-F238E27FC236}">
                        <a16:creationId xmlns:a16="http://schemas.microsoft.com/office/drawing/2014/main" id="{8BB1D94C-D4F5-204F-9C52-605E18553FF2}"/>
                      </a:ext>
                    </a:extLst>
                  </p:cNvPr>
                  <p:cNvSpPr>
                    <a:spLocks/>
                  </p:cNvSpPr>
                  <p:nvPr/>
                </p:nvSpPr>
                <p:spPr bwMode="auto">
                  <a:xfrm flipV="1">
                    <a:off x="1828" y="3097"/>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4" name="Freeform 30">
                    <a:extLst>
                      <a:ext uri="{FF2B5EF4-FFF2-40B4-BE49-F238E27FC236}">
                        <a16:creationId xmlns:a16="http://schemas.microsoft.com/office/drawing/2014/main" id="{69BC8CDE-F93F-AA47-985C-1F50C34DA73A}"/>
                      </a:ext>
                    </a:extLst>
                  </p:cNvPr>
                  <p:cNvSpPr>
                    <a:spLocks/>
                  </p:cNvSpPr>
                  <p:nvPr/>
                </p:nvSpPr>
                <p:spPr bwMode="auto">
                  <a:xfrm rot="-5400000">
                    <a:off x="1921" y="3208"/>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5" name="Freeform 31">
                    <a:extLst>
                      <a:ext uri="{FF2B5EF4-FFF2-40B4-BE49-F238E27FC236}">
                        <a16:creationId xmlns:a16="http://schemas.microsoft.com/office/drawing/2014/main" id="{67A0A40E-DBEF-CB49-9F03-1A956E8E9277}"/>
                      </a:ext>
                    </a:extLst>
                  </p:cNvPr>
                  <p:cNvSpPr>
                    <a:spLocks/>
                  </p:cNvSpPr>
                  <p:nvPr/>
                </p:nvSpPr>
                <p:spPr bwMode="auto">
                  <a:xfrm flipH="1">
                    <a:off x="2063" y="3268"/>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6" name="Freeform 32">
                    <a:extLst>
                      <a:ext uri="{FF2B5EF4-FFF2-40B4-BE49-F238E27FC236}">
                        <a16:creationId xmlns:a16="http://schemas.microsoft.com/office/drawing/2014/main" id="{00BF89BF-C498-DE4F-BF22-B3B7C145B4A7}"/>
                      </a:ext>
                    </a:extLst>
                  </p:cNvPr>
                  <p:cNvSpPr>
                    <a:spLocks/>
                  </p:cNvSpPr>
                  <p:nvPr/>
                </p:nvSpPr>
                <p:spPr bwMode="auto">
                  <a:xfrm rot="5400000">
                    <a:off x="1992" y="3354"/>
                    <a:ext cx="81" cy="69"/>
                  </a:xfrm>
                  <a:custGeom>
                    <a:avLst/>
                    <a:gdLst>
                      <a:gd name="T0" fmla="*/ 194 w 319"/>
                      <a:gd name="T1" fmla="*/ 15 h 319"/>
                      <a:gd name="T2" fmla="*/ 213 w 319"/>
                      <a:gd name="T3" fmla="*/ 28 h 319"/>
                      <a:gd name="T4" fmla="*/ 256 w 319"/>
                      <a:gd name="T5" fmla="*/ 109 h 319"/>
                      <a:gd name="T6" fmla="*/ 263 w 319"/>
                      <a:gd name="T7" fmla="*/ 140 h 319"/>
                      <a:gd name="T8" fmla="*/ 281 w 319"/>
                      <a:gd name="T9" fmla="*/ 146 h 319"/>
                      <a:gd name="T10" fmla="*/ 319 w 319"/>
                      <a:gd name="T11" fmla="*/ 165 h 319"/>
                      <a:gd name="T12" fmla="*/ 181 w 319"/>
                      <a:gd name="T13" fmla="*/ 259 h 319"/>
                      <a:gd name="T14" fmla="*/ 112 w 319"/>
                      <a:gd name="T15" fmla="*/ 309 h 319"/>
                      <a:gd name="T16" fmla="*/ 6 w 319"/>
                      <a:gd name="T17" fmla="*/ 265 h 319"/>
                      <a:gd name="T18" fmla="*/ 12 w 319"/>
                      <a:gd name="T19" fmla="*/ 184 h 319"/>
                      <a:gd name="T20" fmla="*/ 43 w 319"/>
                      <a:gd name="T21" fmla="*/ 178 h 319"/>
                      <a:gd name="T22" fmla="*/ 106 w 319"/>
                      <a:gd name="T23" fmla="*/ 159 h 319"/>
                      <a:gd name="T24" fmla="*/ 125 w 319"/>
                      <a:gd name="T25" fmla="*/ 146 h 319"/>
                      <a:gd name="T26" fmla="*/ 94 w 319"/>
                      <a:gd name="T27" fmla="*/ 115 h 319"/>
                      <a:gd name="T28" fmla="*/ 18 w 319"/>
                      <a:gd name="T29" fmla="*/ 84 h 319"/>
                      <a:gd name="T30" fmla="*/ 81 w 319"/>
                      <a:gd name="T31" fmla="*/ 46 h 319"/>
                      <a:gd name="T32" fmla="*/ 162 w 319"/>
                      <a:gd name="T33" fmla="*/ 34 h 319"/>
                      <a:gd name="T34" fmla="*/ 194 w 319"/>
                      <a:gd name="T35" fmla="*/ 1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319">
                        <a:moveTo>
                          <a:pt x="194" y="15"/>
                        </a:moveTo>
                        <a:cubicBezTo>
                          <a:pt x="200" y="19"/>
                          <a:pt x="206" y="26"/>
                          <a:pt x="213" y="28"/>
                        </a:cubicBezTo>
                        <a:cubicBezTo>
                          <a:pt x="287" y="48"/>
                          <a:pt x="266" y="0"/>
                          <a:pt x="256" y="109"/>
                        </a:cubicBezTo>
                        <a:cubicBezTo>
                          <a:pt x="258" y="119"/>
                          <a:pt x="257" y="131"/>
                          <a:pt x="263" y="140"/>
                        </a:cubicBezTo>
                        <a:cubicBezTo>
                          <a:pt x="267" y="145"/>
                          <a:pt x="275" y="144"/>
                          <a:pt x="281" y="146"/>
                        </a:cubicBezTo>
                        <a:cubicBezTo>
                          <a:pt x="305" y="155"/>
                          <a:pt x="296" y="151"/>
                          <a:pt x="319" y="165"/>
                        </a:cubicBezTo>
                        <a:cubicBezTo>
                          <a:pt x="309" y="277"/>
                          <a:pt x="307" y="252"/>
                          <a:pt x="181" y="259"/>
                        </a:cubicBezTo>
                        <a:cubicBezTo>
                          <a:pt x="149" y="269"/>
                          <a:pt x="139" y="292"/>
                          <a:pt x="112" y="309"/>
                        </a:cubicBezTo>
                        <a:cubicBezTo>
                          <a:pt x="52" y="305"/>
                          <a:pt x="23" y="319"/>
                          <a:pt x="6" y="265"/>
                        </a:cubicBezTo>
                        <a:cubicBezTo>
                          <a:pt x="8" y="238"/>
                          <a:pt x="1" y="209"/>
                          <a:pt x="12" y="184"/>
                        </a:cubicBezTo>
                        <a:cubicBezTo>
                          <a:pt x="16" y="174"/>
                          <a:pt x="33" y="180"/>
                          <a:pt x="43" y="178"/>
                        </a:cubicBezTo>
                        <a:cubicBezTo>
                          <a:pt x="64" y="173"/>
                          <a:pt x="85" y="166"/>
                          <a:pt x="106" y="159"/>
                        </a:cubicBezTo>
                        <a:cubicBezTo>
                          <a:pt x="112" y="155"/>
                          <a:pt x="124" y="154"/>
                          <a:pt x="125" y="146"/>
                        </a:cubicBezTo>
                        <a:cubicBezTo>
                          <a:pt x="127" y="137"/>
                          <a:pt x="99" y="117"/>
                          <a:pt x="94" y="115"/>
                        </a:cubicBezTo>
                        <a:cubicBezTo>
                          <a:pt x="65" y="102"/>
                          <a:pt x="44" y="101"/>
                          <a:pt x="18" y="84"/>
                        </a:cubicBezTo>
                        <a:cubicBezTo>
                          <a:pt x="0" y="28"/>
                          <a:pt x="26" y="41"/>
                          <a:pt x="81" y="46"/>
                        </a:cubicBezTo>
                        <a:cubicBezTo>
                          <a:pt x="98" y="100"/>
                          <a:pt x="132" y="54"/>
                          <a:pt x="162" y="34"/>
                        </a:cubicBezTo>
                        <a:cubicBezTo>
                          <a:pt x="213" y="0"/>
                          <a:pt x="152" y="57"/>
                          <a:pt x="194" y="15"/>
                        </a:cubicBezTo>
                        <a:close/>
                      </a:path>
                    </a:pathLst>
                  </a:custGeom>
                  <a:solidFill>
                    <a:srgbClr val="99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32" name="Oval 42">
                  <a:extLst>
                    <a:ext uri="{FF2B5EF4-FFF2-40B4-BE49-F238E27FC236}">
                      <a16:creationId xmlns:a16="http://schemas.microsoft.com/office/drawing/2014/main" id="{BCC53A1A-06F9-3340-963E-11BED30371FC}"/>
                    </a:ext>
                  </a:extLst>
                </p:cNvPr>
                <p:cNvSpPr>
                  <a:spLocks noChangeArrowheads="1"/>
                </p:cNvSpPr>
                <p:nvPr/>
              </p:nvSpPr>
              <p:spPr bwMode="auto">
                <a:xfrm>
                  <a:off x="1604" y="3242"/>
                  <a:ext cx="2893" cy="1078"/>
                </a:xfrm>
                <a:prstGeom prst="ellipse">
                  <a:avLst/>
                </a:prstGeom>
                <a:noFill/>
                <a:ln w="1905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33" name="Picture 13" descr="Free vector graphics of Earth">
                  <a:extLst>
                    <a:ext uri="{FF2B5EF4-FFF2-40B4-BE49-F238E27FC236}">
                      <a16:creationId xmlns:a16="http://schemas.microsoft.com/office/drawing/2014/main" id="{186910CE-AB26-7846-BC10-4A98BEC2E3E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31" y="3417"/>
                  <a:ext cx="218" cy="204"/>
                </a:xfrm>
                <a:prstGeom prst="rect">
                  <a:avLst/>
                </a:prstGeom>
                <a:noFill/>
                <a:extLst>
                  <a:ext uri="{909E8E84-426E-40DD-AFC4-6F175D3DCCD1}">
                    <a14:hiddenFill xmlns:a14="http://schemas.microsoft.com/office/drawing/2010/main">
                      <a:solidFill>
                        <a:srgbClr val="FFFFFF"/>
                      </a:solidFill>
                    </a14:hiddenFill>
                  </a:ext>
                </a:extLst>
              </p:spPr>
            </p:pic>
          </p:grpSp>
        </p:grpSp>
      </p:grpSp>
    </p:spTree>
    <p:extLst>
      <p:ext uri="{BB962C8B-B14F-4D97-AF65-F5344CB8AC3E}">
        <p14:creationId xmlns:p14="http://schemas.microsoft.com/office/powerpoint/2010/main" val="37155971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95EBE7B-A814-A94C-8DAD-8B5040CD0DD6}"/>
              </a:ext>
            </a:extLst>
          </p:cNvPr>
          <p:cNvGrpSpPr/>
          <p:nvPr/>
        </p:nvGrpSpPr>
        <p:grpSpPr>
          <a:xfrm>
            <a:off x="897128" y="620604"/>
            <a:ext cx="2162278" cy="2145161"/>
            <a:chOff x="1047008" y="1589490"/>
            <a:chExt cx="2693876" cy="2672551"/>
          </a:xfrm>
        </p:grpSpPr>
        <p:grpSp>
          <p:nvGrpSpPr>
            <p:cNvPr id="17" name="Group 2">
              <a:extLst>
                <a:ext uri="{FF2B5EF4-FFF2-40B4-BE49-F238E27FC236}">
                  <a16:creationId xmlns:a16="http://schemas.microsoft.com/office/drawing/2014/main" id="{CBFF6CA3-A051-3245-BC0B-1187574BC1C8}"/>
                </a:ext>
              </a:extLst>
            </p:cNvPr>
            <p:cNvGrpSpPr>
              <a:grpSpLocks/>
            </p:cNvGrpSpPr>
            <p:nvPr/>
          </p:nvGrpSpPr>
          <p:grpSpPr bwMode="auto">
            <a:xfrm>
              <a:off x="1047008" y="1589490"/>
              <a:ext cx="2693876" cy="2672551"/>
              <a:chOff x="3805" y="1284"/>
              <a:chExt cx="1955" cy="1637"/>
            </a:xfrm>
          </p:grpSpPr>
          <p:sp>
            <p:nvSpPr>
              <p:cNvPr id="19" name="Text Box 12">
                <a:extLst>
                  <a:ext uri="{FF2B5EF4-FFF2-40B4-BE49-F238E27FC236}">
                    <a16:creationId xmlns:a16="http://schemas.microsoft.com/office/drawing/2014/main" id="{FB12DCAC-304E-4D44-A952-F479BE6ADAF8}"/>
                  </a:ext>
                </a:extLst>
              </p:cNvPr>
              <p:cNvSpPr txBox="1">
                <a:spLocks noChangeArrowheads="1"/>
              </p:cNvSpPr>
              <p:nvPr/>
            </p:nvSpPr>
            <p:spPr bwMode="auto">
              <a:xfrm>
                <a:off x="3994" y="1390"/>
                <a:ext cx="1569" cy="3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spcBef>
                    <a:spcPct val="50000"/>
                  </a:spcBef>
                  <a:buFontTx/>
                  <a:buNone/>
                </a:pPr>
                <a:r>
                  <a:rPr lang="en-GB" altLang="en-US" sz="1500" b="1" dirty="0">
                    <a:solidFill>
                      <a:srgbClr val="0070C0"/>
                    </a:solidFill>
                  </a:rPr>
                  <a:t>Teacher modelling</a:t>
                </a:r>
              </a:p>
            </p:txBody>
          </p:sp>
          <p:sp>
            <p:nvSpPr>
              <p:cNvPr id="20" name="Text Box 13">
                <a:extLst>
                  <a:ext uri="{FF2B5EF4-FFF2-40B4-BE49-F238E27FC236}">
                    <a16:creationId xmlns:a16="http://schemas.microsoft.com/office/drawing/2014/main" id="{8CC1D286-7FB8-AD44-8BB0-A8D7CB4EDF46}"/>
                  </a:ext>
                </a:extLst>
              </p:cNvPr>
              <p:cNvSpPr txBox="1">
                <a:spLocks noChangeArrowheads="1"/>
              </p:cNvSpPr>
              <p:nvPr/>
            </p:nvSpPr>
            <p:spPr bwMode="auto">
              <a:xfrm>
                <a:off x="3928" y="2043"/>
                <a:ext cx="1702" cy="6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lnSpc>
                    <a:spcPct val="90000"/>
                  </a:lnSpc>
                  <a:buFontTx/>
                  <a:buNone/>
                </a:pPr>
                <a:r>
                  <a:rPr lang="en-GB" altLang="en-US" sz="1500" dirty="0">
                    <a:solidFill>
                      <a:srgbClr val="3E3F41"/>
                    </a:solidFill>
                  </a:rPr>
                  <a:t>Teacher scribing</a:t>
                </a:r>
              </a:p>
              <a:p>
                <a:pPr algn="ctr" eaLnBrk="1" hangingPunct="1">
                  <a:lnSpc>
                    <a:spcPct val="90000"/>
                  </a:lnSpc>
                  <a:buFontTx/>
                  <a:buNone/>
                </a:pPr>
                <a:r>
                  <a:rPr lang="en-GB" altLang="en-US" sz="1500" dirty="0">
                    <a:solidFill>
                      <a:srgbClr val="3E3F41"/>
                    </a:solidFill>
                  </a:rPr>
                  <a:t>Supported writing</a:t>
                </a:r>
              </a:p>
              <a:p>
                <a:pPr algn="ctr" eaLnBrk="1" hangingPunct="1">
                  <a:lnSpc>
                    <a:spcPct val="90000"/>
                  </a:lnSpc>
                  <a:buFontTx/>
                  <a:buNone/>
                </a:pPr>
                <a:r>
                  <a:rPr lang="en-GB" altLang="en-US" sz="1500" b="1" dirty="0">
                    <a:solidFill>
                      <a:srgbClr val="3E3F41"/>
                    </a:solidFill>
                  </a:rPr>
                  <a:t>Independent writing</a:t>
                </a:r>
              </a:p>
            </p:txBody>
          </p:sp>
          <p:sp>
            <p:nvSpPr>
              <p:cNvPr id="21" name="Oval 14">
                <a:extLst>
                  <a:ext uri="{FF2B5EF4-FFF2-40B4-BE49-F238E27FC236}">
                    <a16:creationId xmlns:a16="http://schemas.microsoft.com/office/drawing/2014/main" id="{5701B4BC-1BC1-9E4A-A135-C85300F1C15A}"/>
                  </a:ext>
                </a:extLst>
              </p:cNvPr>
              <p:cNvSpPr>
                <a:spLocks noChangeArrowheads="1"/>
              </p:cNvSpPr>
              <p:nvPr/>
            </p:nvSpPr>
            <p:spPr bwMode="auto">
              <a:xfrm>
                <a:off x="3805" y="1284"/>
                <a:ext cx="1955" cy="1637"/>
              </a:xfrm>
              <a:prstGeom prst="ellipse">
                <a:avLst/>
              </a:prstGeom>
              <a:noFill/>
              <a:ln w="38100">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spcBef>
                    <a:spcPct val="0"/>
                  </a:spcBef>
                  <a:buFontTx/>
                  <a:buNone/>
                </a:pPr>
                <a:endParaRPr lang="en-US" altLang="en-US" sz="2400" dirty="0"/>
              </a:p>
            </p:txBody>
          </p:sp>
        </p:grpSp>
        <p:cxnSp>
          <p:nvCxnSpPr>
            <p:cNvPr id="18" name="Straight Arrow Connector 17">
              <a:extLst>
                <a:ext uri="{FF2B5EF4-FFF2-40B4-BE49-F238E27FC236}">
                  <a16:creationId xmlns:a16="http://schemas.microsoft.com/office/drawing/2014/main" id="{BAB0FAEE-358A-1240-8947-8237BEA248AE}"/>
                </a:ext>
              </a:extLst>
            </p:cNvPr>
            <p:cNvCxnSpPr>
              <a:cxnSpLocks/>
            </p:cNvCxnSpPr>
            <p:nvPr/>
          </p:nvCxnSpPr>
          <p:spPr>
            <a:xfrm>
              <a:off x="2371899" y="2420259"/>
              <a:ext cx="8992" cy="364130"/>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12" name="AutoShape 12">
            <a:extLst>
              <a:ext uri="{FF2B5EF4-FFF2-40B4-BE49-F238E27FC236}">
                <a16:creationId xmlns:a16="http://schemas.microsoft.com/office/drawing/2014/main" id="{92A507D3-0738-4C49-A16C-074B013A7C3D}"/>
              </a:ext>
            </a:extLst>
          </p:cNvPr>
          <p:cNvSpPr>
            <a:spLocks noChangeArrowheads="1"/>
          </p:cNvSpPr>
          <p:nvPr/>
        </p:nvSpPr>
        <p:spPr bwMode="auto">
          <a:xfrm>
            <a:off x="3413760" y="681566"/>
            <a:ext cx="7367452" cy="1843081"/>
          </a:xfrm>
          <a:prstGeom prst="wedgeRoundRectCallout">
            <a:avLst>
              <a:gd name="adj1" fmla="val 59257"/>
              <a:gd name="adj2" fmla="val -41855"/>
              <a:gd name="adj3" fmla="val 16667"/>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lstStyle/>
          <a:p>
            <a:pPr algn="ctr"/>
            <a:r>
              <a:rPr lang="en-GB" altLang="en-US" sz="1900" i="1" dirty="0">
                <a:solidFill>
                  <a:srgbClr val="3E3F41"/>
                </a:solidFill>
                <a:latin typeface="Comic Sans MS" panose="030F0902030302020204" pitchFamily="66" charset="0"/>
              </a:rPr>
              <a:t>You are now going to write your own information page.</a:t>
            </a:r>
            <a:br>
              <a:rPr lang="en-GB" altLang="en-US" sz="1900" i="1" dirty="0">
                <a:solidFill>
                  <a:srgbClr val="3E3F41"/>
                </a:solidFill>
                <a:latin typeface="Comic Sans MS" panose="030F0902030302020204" pitchFamily="66" charset="0"/>
              </a:rPr>
            </a:br>
            <a:r>
              <a:rPr lang="en-GB" altLang="en-US" sz="1900" i="1" dirty="0">
                <a:solidFill>
                  <a:srgbClr val="3E3F41"/>
                </a:solidFill>
                <a:latin typeface="Comic Sans MS" panose="030F0902030302020204" pitchFamily="66" charset="0"/>
              </a:rPr>
              <a:t>Remember that there is work to do to get ready for writing</a:t>
            </a:r>
            <a:br>
              <a:rPr lang="en-GB" altLang="en-US" sz="1900" i="1" dirty="0">
                <a:solidFill>
                  <a:srgbClr val="3E3F41"/>
                </a:solidFill>
                <a:latin typeface="Comic Sans MS" panose="030F0902030302020204" pitchFamily="66" charset="0"/>
              </a:rPr>
            </a:br>
            <a:r>
              <a:rPr lang="en-GB" altLang="en-US" sz="1900" i="1" dirty="0">
                <a:solidFill>
                  <a:srgbClr val="3E3F41"/>
                </a:solidFill>
                <a:latin typeface="Comic Sans MS" panose="030F0902030302020204" pitchFamily="66" charset="0"/>
              </a:rPr>
              <a:t>as you need to find things out first and plan what to include.</a:t>
            </a:r>
          </a:p>
          <a:p>
            <a:pPr algn="ctr"/>
            <a:r>
              <a:rPr lang="en-GB" altLang="en-US" sz="1900" i="1" dirty="0">
                <a:solidFill>
                  <a:srgbClr val="3E3F41"/>
                </a:solidFill>
                <a:latin typeface="Comic Sans MS" panose="030F0902030302020204" pitchFamily="66" charset="0"/>
              </a:rPr>
              <a:t>Try things out and read them aloud to see if they work</a:t>
            </a:r>
            <a:br>
              <a:rPr lang="en-GB" altLang="en-US" sz="1900" i="1" dirty="0">
                <a:solidFill>
                  <a:srgbClr val="3E3F41"/>
                </a:solidFill>
                <a:latin typeface="Comic Sans MS" panose="030F0902030302020204" pitchFamily="66" charset="0"/>
              </a:rPr>
            </a:br>
            <a:r>
              <a:rPr lang="en-GB" altLang="en-US" sz="1900" i="1" dirty="0">
                <a:solidFill>
                  <a:srgbClr val="3E3F41"/>
                </a:solidFill>
                <a:latin typeface="Comic Sans MS" panose="030F0902030302020204" pitchFamily="66" charset="0"/>
              </a:rPr>
              <a:t>before you write.</a:t>
            </a:r>
          </a:p>
        </p:txBody>
      </p:sp>
      <p:sp>
        <p:nvSpPr>
          <p:cNvPr id="47" name="Text Box 9">
            <a:extLst>
              <a:ext uri="{FF2B5EF4-FFF2-40B4-BE49-F238E27FC236}">
                <a16:creationId xmlns:a16="http://schemas.microsoft.com/office/drawing/2014/main" id="{462C64C2-B1B6-1B46-9ED9-6FBF16A1B206}"/>
              </a:ext>
            </a:extLst>
          </p:cNvPr>
          <p:cNvSpPr txBox="1">
            <a:spLocks noChangeArrowheads="1"/>
          </p:cNvSpPr>
          <p:nvPr/>
        </p:nvSpPr>
        <p:spPr bwMode="auto">
          <a:xfrm>
            <a:off x="3538919" y="3055580"/>
            <a:ext cx="3514725" cy="3120854"/>
          </a:xfrm>
          <a:prstGeom prst="rect">
            <a:avLst/>
          </a:prstGeom>
          <a:solidFill>
            <a:srgbClr val="00B0F0">
              <a:alpha val="50000"/>
            </a:srgbClr>
          </a:solidFill>
          <a:ln w="9525">
            <a:noFill/>
            <a:miter lim="800000"/>
            <a:headEnd/>
            <a:tailEnd/>
          </a:ln>
          <a:effectLst/>
        </p:spPr>
        <p:txBody>
          <a:bodyPr wrap="square" anchor="ctr" anchorCtr="0">
            <a:spAutoFit/>
          </a:bodyPr>
          <a:lstStyle/>
          <a:p>
            <a:pPr indent="93663">
              <a:spcBef>
                <a:spcPts val="500"/>
              </a:spcBef>
            </a:pPr>
            <a:r>
              <a:rPr lang="en-GB" altLang="en-US" sz="2400" dirty="0">
                <a:solidFill>
                  <a:srgbClr val="3E3F41"/>
                </a:solidFill>
                <a:latin typeface="Comic Sans MS" panose="030F0702030302020204" pitchFamily="66" charset="0"/>
              </a:rPr>
              <a:t>The Sun</a:t>
            </a:r>
          </a:p>
          <a:p>
            <a:pPr indent="93663">
              <a:spcBef>
                <a:spcPts val="500"/>
              </a:spcBef>
            </a:pPr>
            <a:r>
              <a:rPr lang="en-GB" altLang="en-US" sz="2400" dirty="0">
                <a:solidFill>
                  <a:srgbClr val="3E3F41"/>
                </a:solidFill>
                <a:latin typeface="Comic Sans MS" panose="030F0702030302020204" pitchFamily="66" charset="0"/>
              </a:rPr>
              <a:t>The Earth</a:t>
            </a:r>
          </a:p>
          <a:p>
            <a:pPr indent="93663">
              <a:spcBef>
                <a:spcPts val="500"/>
              </a:spcBef>
            </a:pPr>
            <a:r>
              <a:rPr lang="en-GB" altLang="en-US" sz="2400" dirty="0">
                <a:solidFill>
                  <a:srgbClr val="3E3F41"/>
                </a:solidFill>
                <a:latin typeface="Comic Sans MS" panose="030F0702030302020204" pitchFamily="66" charset="0"/>
              </a:rPr>
              <a:t>Planets</a:t>
            </a:r>
          </a:p>
          <a:p>
            <a:pPr indent="93663">
              <a:spcBef>
                <a:spcPts val="500"/>
              </a:spcBef>
            </a:pPr>
            <a:r>
              <a:rPr lang="en-GB" altLang="en-US" sz="2400" dirty="0">
                <a:solidFill>
                  <a:srgbClr val="3E3F41"/>
                </a:solidFill>
                <a:latin typeface="Comic Sans MS" panose="030F0702030302020204" pitchFamily="66" charset="0"/>
              </a:rPr>
              <a:t>Stars</a:t>
            </a:r>
          </a:p>
          <a:p>
            <a:pPr indent="93663">
              <a:spcBef>
                <a:spcPts val="500"/>
              </a:spcBef>
            </a:pPr>
            <a:r>
              <a:rPr lang="en-GB" altLang="en-US" sz="2400" dirty="0">
                <a:solidFill>
                  <a:srgbClr val="3E3F41"/>
                </a:solidFill>
                <a:latin typeface="Comic Sans MS" panose="030F0702030302020204" pitchFamily="66" charset="0"/>
              </a:rPr>
              <a:t>Constellations</a:t>
            </a:r>
          </a:p>
          <a:p>
            <a:pPr indent="93663">
              <a:spcBef>
                <a:spcPts val="500"/>
              </a:spcBef>
            </a:pPr>
            <a:r>
              <a:rPr lang="en-GB" altLang="en-US" sz="2400" dirty="0">
                <a:solidFill>
                  <a:srgbClr val="3E3F41"/>
                </a:solidFill>
                <a:latin typeface="Comic Sans MS" panose="030F0702030302020204" pitchFamily="66" charset="0"/>
              </a:rPr>
              <a:t>Meteors</a:t>
            </a:r>
          </a:p>
          <a:p>
            <a:pPr indent="93663">
              <a:spcBef>
                <a:spcPts val="500"/>
              </a:spcBef>
            </a:pPr>
            <a:r>
              <a:rPr lang="en-GB" altLang="en-US" sz="2400" dirty="0">
                <a:solidFill>
                  <a:srgbClr val="3E3F41"/>
                </a:solidFill>
                <a:latin typeface="Comic Sans MS" panose="030F0702030302020204" pitchFamily="66" charset="0"/>
              </a:rPr>
              <a:t>Northern Lights</a:t>
            </a:r>
          </a:p>
        </p:txBody>
      </p:sp>
      <p:sp>
        <p:nvSpPr>
          <p:cNvPr id="48" name="Text Box 10">
            <a:extLst>
              <a:ext uri="{FF2B5EF4-FFF2-40B4-BE49-F238E27FC236}">
                <a16:creationId xmlns:a16="http://schemas.microsoft.com/office/drawing/2014/main" id="{AFBAC1B2-F38F-FA40-890B-0BCF9FEF2E96}"/>
              </a:ext>
            </a:extLst>
          </p:cNvPr>
          <p:cNvSpPr txBox="1">
            <a:spLocks noChangeArrowheads="1"/>
          </p:cNvSpPr>
          <p:nvPr/>
        </p:nvSpPr>
        <p:spPr bwMode="auto">
          <a:xfrm>
            <a:off x="7266487" y="3055580"/>
            <a:ext cx="3514725" cy="3120854"/>
          </a:xfrm>
          <a:prstGeom prst="rect">
            <a:avLst/>
          </a:prstGeom>
          <a:solidFill>
            <a:srgbClr val="00B0F0">
              <a:alpha val="50000"/>
            </a:srgbClr>
          </a:solidFill>
          <a:ln w="9525">
            <a:noFill/>
            <a:miter lim="800000"/>
            <a:headEnd/>
            <a:tailEnd/>
          </a:ln>
          <a:effectLst/>
        </p:spPr>
        <p:txBody>
          <a:bodyPr anchor="ctr" anchorCtr="0">
            <a:spAutoFit/>
          </a:bodyPr>
          <a:lstStyle/>
          <a:p>
            <a:pPr indent="138113">
              <a:spcBef>
                <a:spcPts val="500"/>
              </a:spcBef>
            </a:pPr>
            <a:r>
              <a:rPr lang="en-GB" altLang="en-US" sz="2400" dirty="0">
                <a:solidFill>
                  <a:srgbClr val="3E3F41"/>
                </a:solidFill>
                <a:latin typeface="Comic Sans MS" panose="030F0702030302020204" pitchFamily="66" charset="0"/>
              </a:rPr>
              <a:t>Rockets</a:t>
            </a:r>
          </a:p>
          <a:p>
            <a:pPr indent="138113">
              <a:spcBef>
                <a:spcPts val="500"/>
              </a:spcBef>
            </a:pPr>
            <a:r>
              <a:rPr lang="en-GB" altLang="en-US" sz="2400" dirty="0">
                <a:solidFill>
                  <a:srgbClr val="3E3F41"/>
                </a:solidFill>
                <a:latin typeface="Comic Sans MS" panose="030F0702030302020204" pitchFamily="66" charset="0"/>
              </a:rPr>
              <a:t>Space stations</a:t>
            </a:r>
          </a:p>
          <a:p>
            <a:pPr indent="138113">
              <a:spcBef>
                <a:spcPts val="500"/>
              </a:spcBef>
            </a:pPr>
            <a:r>
              <a:rPr lang="en-GB" altLang="en-US" sz="2400" dirty="0">
                <a:solidFill>
                  <a:srgbClr val="3E3F41"/>
                </a:solidFill>
                <a:latin typeface="Comic Sans MS" panose="030F0702030302020204" pitchFamily="66" charset="0"/>
              </a:rPr>
              <a:t>Man made satellites</a:t>
            </a:r>
          </a:p>
          <a:p>
            <a:pPr indent="138113">
              <a:spcBef>
                <a:spcPts val="500"/>
              </a:spcBef>
            </a:pPr>
            <a:r>
              <a:rPr lang="en-GB" altLang="en-US" sz="2400" dirty="0">
                <a:solidFill>
                  <a:srgbClr val="3E3F41"/>
                </a:solidFill>
                <a:latin typeface="Comic Sans MS" panose="030F0702030302020204" pitchFamily="66" charset="0"/>
              </a:rPr>
              <a:t>Astronauts</a:t>
            </a:r>
          </a:p>
          <a:p>
            <a:pPr indent="138113">
              <a:spcBef>
                <a:spcPts val="500"/>
              </a:spcBef>
            </a:pPr>
            <a:r>
              <a:rPr lang="en-GB" altLang="en-US" sz="2400" dirty="0">
                <a:solidFill>
                  <a:srgbClr val="3E3F41"/>
                </a:solidFill>
                <a:latin typeface="Comic Sans MS" panose="030F0702030302020204" pitchFamily="66" charset="0"/>
              </a:rPr>
              <a:t>Space food</a:t>
            </a:r>
          </a:p>
          <a:p>
            <a:pPr indent="138113">
              <a:spcBef>
                <a:spcPts val="500"/>
              </a:spcBef>
            </a:pPr>
            <a:r>
              <a:rPr lang="en-GB" altLang="en-US" sz="2400" dirty="0">
                <a:solidFill>
                  <a:srgbClr val="3E3F41"/>
                </a:solidFill>
                <a:latin typeface="Comic Sans MS" panose="030F0702030302020204" pitchFamily="66" charset="0"/>
              </a:rPr>
              <a:t>Telescopes</a:t>
            </a:r>
          </a:p>
          <a:p>
            <a:pPr indent="138113">
              <a:spcBef>
                <a:spcPts val="500"/>
              </a:spcBef>
            </a:pPr>
            <a:r>
              <a:rPr lang="en-GB" altLang="en-US" sz="2400" dirty="0">
                <a:solidFill>
                  <a:srgbClr val="3E3F41"/>
                </a:solidFill>
                <a:latin typeface="Comic Sans MS" panose="030F0702030302020204" pitchFamily="66" charset="0"/>
              </a:rPr>
              <a:t>GPS</a:t>
            </a:r>
          </a:p>
        </p:txBody>
      </p:sp>
    </p:spTree>
    <p:extLst>
      <p:ext uri="{BB962C8B-B14F-4D97-AF65-F5344CB8AC3E}">
        <p14:creationId xmlns:p14="http://schemas.microsoft.com/office/powerpoint/2010/main" val="3292304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BEAD52-6E88-1C4A-81A1-CF3FD16CBEC9}"/>
              </a:ext>
            </a:extLst>
          </p:cNvPr>
          <p:cNvSpPr/>
          <p:nvPr/>
        </p:nvSpPr>
        <p:spPr>
          <a:xfrm>
            <a:off x="873213" y="1484313"/>
            <a:ext cx="2529014" cy="2124075"/>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72000" rtlCol="0" anchor="ctr" anchorCtr="0"/>
          <a:lstStyle/>
          <a:p>
            <a:pPr lvl="0" algn="ctr"/>
            <a:r>
              <a:rPr lang="en-GB" altLang="en-US" sz="2200" b="1" dirty="0">
                <a:solidFill>
                  <a:prstClr val="white"/>
                </a:solidFill>
                <a:latin typeface="Comic Sans MS" panose="030F0902030302020204" pitchFamily="66" charset="0"/>
              </a:rPr>
              <a:t>Phase 3</a:t>
            </a:r>
          </a:p>
          <a:p>
            <a:pPr marL="144000" lvl="0">
              <a:spcBef>
                <a:spcPts val="500"/>
              </a:spcBef>
              <a:tabLst>
                <a:tab pos="130175" algn="l"/>
              </a:tabLst>
            </a:pPr>
            <a:r>
              <a:rPr lang="en-GB" altLang="en-US" dirty="0">
                <a:solidFill>
                  <a:prstClr val="white"/>
                </a:solidFill>
                <a:latin typeface="Comic Sans MS" panose="030F0902030302020204" pitchFamily="66" charset="0"/>
              </a:rPr>
              <a:t>Teacher modelling:</a:t>
            </a:r>
            <a:br>
              <a:rPr lang="en-GB" altLang="en-US" dirty="0">
                <a:solidFill>
                  <a:prstClr val="white"/>
                </a:solidFill>
                <a:latin typeface="Comic Sans MS" panose="030F0902030302020204" pitchFamily="66" charset="0"/>
              </a:rPr>
            </a:br>
            <a:r>
              <a:rPr lang="en-GB" altLang="en-US" dirty="0">
                <a:solidFill>
                  <a:prstClr val="white"/>
                </a:solidFill>
                <a:latin typeface="Comic Sans MS" panose="030F0902030302020204" pitchFamily="66" charset="0"/>
              </a:rPr>
              <a:t>planning, drafting, editing, writing</a:t>
            </a:r>
          </a:p>
        </p:txBody>
      </p:sp>
      <p:sp>
        <p:nvSpPr>
          <p:cNvPr id="5" name="Rectangle 8">
            <a:extLst>
              <a:ext uri="{FF2B5EF4-FFF2-40B4-BE49-F238E27FC236}">
                <a16:creationId xmlns:a16="http://schemas.microsoft.com/office/drawing/2014/main" id="{A01CACC0-8731-C843-8FC7-09ADB5E7091D}"/>
              </a:ext>
            </a:extLst>
          </p:cNvPr>
          <p:cNvSpPr>
            <a:spLocks noChangeArrowheads="1"/>
          </p:cNvSpPr>
          <p:nvPr/>
        </p:nvSpPr>
        <p:spPr bwMode="auto">
          <a:xfrm>
            <a:off x="3969154" y="1484313"/>
            <a:ext cx="6771872" cy="5047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marL="360363" indent="-273050">
              <a:defRPr>
                <a:solidFill>
                  <a:schemeClr val="tx1"/>
                </a:solidFill>
                <a:latin typeface="Comic Sans MS" panose="030F0902030302020204" pitchFamily="66" charset="0"/>
                <a:cs typeface="Arial" panose="020B0604020202020204" pitchFamily="34" charset="0"/>
              </a:defRPr>
            </a:lvl1pPr>
            <a:lvl2pPr marL="742950" indent="-285750">
              <a:defRPr>
                <a:solidFill>
                  <a:schemeClr val="tx1"/>
                </a:solidFill>
                <a:latin typeface="Comic Sans MS" panose="030F0902030302020204" pitchFamily="66" charset="0"/>
                <a:cs typeface="Arial" panose="020B0604020202020204" pitchFamily="34" charset="0"/>
              </a:defRPr>
            </a:lvl2pPr>
            <a:lvl3pPr marL="1143000" indent="-228600">
              <a:defRPr>
                <a:solidFill>
                  <a:schemeClr val="tx1"/>
                </a:solidFill>
                <a:latin typeface="Comic Sans MS" panose="030F0902030302020204" pitchFamily="66" charset="0"/>
                <a:cs typeface="Arial" panose="020B0604020202020204" pitchFamily="34" charset="0"/>
              </a:defRPr>
            </a:lvl3pPr>
            <a:lvl4pPr marL="1600200" indent="-228600">
              <a:defRPr>
                <a:solidFill>
                  <a:schemeClr val="tx1"/>
                </a:solidFill>
                <a:latin typeface="Comic Sans MS" panose="030F0902030302020204" pitchFamily="66" charset="0"/>
                <a:cs typeface="Arial" panose="020B0604020202020204" pitchFamily="34" charset="0"/>
              </a:defRPr>
            </a:lvl4pPr>
            <a:lvl5pPr marL="2057400" indent="-228600">
              <a:defRPr>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cs typeface="Arial" panose="020B0604020202020204" pitchFamily="34" charset="0"/>
              </a:defRPr>
            </a:lvl9pPr>
          </a:lstStyle>
          <a:p>
            <a:pPr marL="0" indent="0" eaLnBrk="0" hangingPunct="0"/>
            <a:r>
              <a:rPr lang="en-GB" altLang="en-US" sz="2000" dirty="0">
                <a:solidFill>
                  <a:srgbClr val="3E3F41"/>
                </a:solidFill>
                <a:latin typeface="Comic Sans MS" panose="030F0702030302020204" pitchFamily="66" charset="0"/>
                <a:ea typeface="Microsoft YaHei" panose="020B0503020204020204" pitchFamily="34" charset="-122"/>
              </a:rPr>
              <a:t>In this unit, children are introduced to examples of non-chronological reports which can serve as models for children’s own writing. Children should be encouraged to explore the structure of the texts shown with an emphasis on recognising and replicating the features of report writing.</a:t>
            </a:r>
          </a:p>
          <a:p>
            <a:pPr marL="0" indent="0">
              <a:spcBef>
                <a:spcPts val="1000"/>
              </a:spcBef>
            </a:pPr>
            <a:endParaRPr lang="en-GB" altLang="en-US" dirty="0">
              <a:solidFill>
                <a:srgbClr val="3E3F41"/>
              </a:solidFill>
              <a:ea typeface="Microsoft YaHei" panose="020B0503020204020204" pitchFamily="34" charset="-122"/>
            </a:endParaRPr>
          </a:p>
        </p:txBody>
      </p:sp>
    </p:spTree>
    <p:extLst>
      <p:ext uri="{BB962C8B-B14F-4D97-AF65-F5344CB8AC3E}">
        <p14:creationId xmlns:p14="http://schemas.microsoft.com/office/powerpoint/2010/main" val="36519426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F1ADDDAB-C688-DC40-BBF7-4E36C103C22D}"/>
              </a:ext>
            </a:extLst>
          </p:cNvPr>
          <p:cNvGrpSpPr/>
          <p:nvPr/>
        </p:nvGrpSpPr>
        <p:grpSpPr>
          <a:xfrm>
            <a:off x="1384366" y="2133600"/>
            <a:ext cx="9428177" cy="2881313"/>
            <a:chOff x="1384366" y="2133600"/>
            <a:chExt cx="9428177" cy="2881313"/>
          </a:xfrm>
        </p:grpSpPr>
        <p:sp>
          <p:nvSpPr>
            <p:cNvPr id="10" name="Rectangle 9">
              <a:extLst>
                <a:ext uri="{FF2B5EF4-FFF2-40B4-BE49-F238E27FC236}">
                  <a16:creationId xmlns:a16="http://schemas.microsoft.com/office/drawing/2014/main" id="{6A4DEC9C-06E1-7A4D-9515-B948DA14EF50}"/>
                </a:ext>
              </a:extLst>
            </p:cNvPr>
            <p:cNvSpPr/>
            <p:nvPr/>
          </p:nvSpPr>
          <p:spPr>
            <a:xfrm>
              <a:off x="1384366" y="2133600"/>
              <a:ext cx="9428177"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3" name="Picture 2" descr="A close up of the moon&#10;&#10;Description automatically generated with medium confidence">
              <a:extLst>
                <a:ext uri="{FF2B5EF4-FFF2-40B4-BE49-F238E27FC236}">
                  <a16:creationId xmlns:a16="http://schemas.microsoft.com/office/drawing/2014/main" id="{ACC7CF88-FDB0-D444-94D4-FC6D00237CE5}"/>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1444572" y="2192647"/>
              <a:ext cx="3049318" cy="2763218"/>
            </a:xfrm>
            <a:prstGeom prst="rect">
              <a:avLst/>
            </a:prstGeom>
          </p:spPr>
        </p:pic>
      </p:grpSp>
      <p:grpSp>
        <p:nvGrpSpPr>
          <p:cNvPr id="4" name="Group 3">
            <a:extLst>
              <a:ext uri="{FF2B5EF4-FFF2-40B4-BE49-F238E27FC236}">
                <a16:creationId xmlns:a16="http://schemas.microsoft.com/office/drawing/2014/main" id="{0ADCECF5-F12F-A34C-A89F-3F7A1EAC2575}"/>
              </a:ext>
            </a:extLst>
          </p:cNvPr>
          <p:cNvGrpSpPr/>
          <p:nvPr/>
        </p:nvGrpSpPr>
        <p:grpSpPr>
          <a:xfrm>
            <a:off x="4562531" y="2192647"/>
            <a:ext cx="6181371" cy="2763219"/>
            <a:chOff x="4550231" y="2198674"/>
            <a:chExt cx="6181371" cy="2763219"/>
          </a:xfrm>
        </p:grpSpPr>
        <p:pic>
          <p:nvPicPr>
            <p:cNvPr id="16" name="Picture 15" descr="A picture containing text, furniture&#10;&#10;Description automatically generated">
              <a:extLst>
                <a:ext uri="{FF2B5EF4-FFF2-40B4-BE49-F238E27FC236}">
                  <a16:creationId xmlns:a16="http://schemas.microsoft.com/office/drawing/2014/main" id="{61F62371-FA67-6A4B-8CF2-BE1FECF183D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50231" y="2198674"/>
              <a:ext cx="3049187" cy="2763218"/>
            </a:xfrm>
            <a:prstGeom prst="rect">
              <a:avLst/>
            </a:prstGeom>
          </p:spPr>
        </p:pic>
        <p:pic>
          <p:nvPicPr>
            <p:cNvPr id="17" name="Picture 30" descr="Review:Jasper Dog Books by Hilary Robinson – V'sViewfromtheBookshelves">
              <a:extLst>
                <a:ext uri="{FF2B5EF4-FFF2-40B4-BE49-F238E27FC236}">
                  <a16:creationId xmlns:a16="http://schemas.microsoft.com/office/drawing/2014/main" id="{89E0B6F2-4412-7740-A9AD-DEA6BDC10439}"/>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667855" y="2198675"/>
              <a:ext cx="3063747" cy="2763218"/>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Subtitle 2">
            <a:extLst>
              <a:ext uri="{FF2B5EF4-FFF2-40B4-BE49-F238E27FC236}">
                <a16:creationId xmlns:a16="http://schemas.microsoft.com/office/drawing/2014/main" id="{BA27D233-5F65-F343-A75B-D3C72F3CCA94}"/>
              </a:ext>
            </a:extLst>
          </p:cNvPr>
          <p:cNvSpPr txBox="1">
            <a:spLocks/>
          </p:cNvSpPr>
          <p:nvPr/>
        </p:nvSpPr>
        <p:spPr>
          <a:xfrm>
            <a:off x="0" y="580193"/>
            <a:ext cx="12192000" cy="115790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600"/>
              </a:spcBef>
              <a:buNone/>
            </a:pPr>
            <a:r>
              <a:rPr lang="en-GB" sz="3600" b="1" dirty="0">
                <a:solidFill>
                  <a:schemeClr val="bg1"/>
                </a:solidFill>
                <a:latin typeface="Comic Sans MS" panose="030F0902030302020204" pitchFamily="66" charset="0"/>
                <a:cs typeface="Arial" panose="020B0604020202020204" pitchFamily="34" charset="0"/>
              </a:rPr>
              <a:t>Non-fiction</a:t>
            </a:r>
          </a:p>
          <a:p>
            <a:pPr marL="0" indent="0" algn="ctr">
              <a:lnSpc>
                <a:spcPct val="100000"/>
              </a:lnSpc>
              <a:spcBef>
                <a:spcPts val="600"/>
              </a:spcBef>
              <a:buNone/>
            </a:pPr>
            <a:r>
              <a:rPr lang="en-GB" dirty="0">
                <a:solidFill>
                  <a:schemeClr val="bg1"/>
                </a:solidFill>
                <a:latin typeface="Comic Sans MS" panose="030F0702030302020204" pitchFamily="66" charset="0"/>
              </a:rPr>
              <a:t>Information Text</a:t>
            </a:r>
            <a:endParaRPr lang="en-US" sz="3500" b="1" dirty="0">
              <a:solidFill>
                <a:schemeClr val="bg1"/>
              </a:solidFill>
              <a:latin typeface="Comic Sans MS" panose="030F0902030302020204" pitchFamily="66" charset="0"/>
              <a:cs typeface="Arial" panose="020B0604020202020204" pitchFamily="34" charset="0"/>
            </a:endParaRPr>
          </a:p>
        </p:txBody>
      </p:sp>
      <p:sp>
        <p:nvSpPr>
          <p:cNvPr id="9" name="Subtitle 2">
            <a:extLst>
              <a:ext uri="{FF2B5EF4-FFF2-40B4-BE49-F238E27FC236}">
                <a16:creationId xmlns:a16="http://schemas.microsoft.com/office/drawing/2014/main" id="{26032633-BE41-AF4B-A356-06EC88700DC6}"/>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p>
        </p:txBody>
      </p:sp>
      <p:pic>
        <p:nvPicPr>
          <p:cNvPr id="11" name="Picture 10" descr="A picture containing text, clipart&#10;&#10;Description automatically generated">
            <a:extLst>
              <a:ext uri="{FF2B5EF4-FFF2-40B4-BE49-F238E27FC236}">
                <a16:creationId xmlns:a16="http://schemas.microsoft.com/office/drawing/2014/main" id="{33D0A675-D815-0B42-B7C1-CE32046CF3D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2" name="Subtitle 2">
            <a:extLst>
              <a:ext uri="{FF2B5EF4-FFF2-40B4-BE49-F238E27FC236}">
                <a16:creationId xmlns:a16="http://schemas.microsoft.com/office/drawing/2014/main" id="{B53D07D4-A2E2-1942-BED9-A705B16CD35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2023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100046807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furniture&#10;&#10;Description automatically generated">
            <a:extLst>
              <a:ext uri="{FF2B5EF4-FFF2-40B4-BE49-F238E27FC236}">
                <a16:creationId xmlns:a16="http://schemas.microsoft.com/office/drawing/2014/main" id="{E242D5FD-5D79-9345-863B-8D123BEEDA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4400" y="664050"/>
            <a:ext cx="2743200" cy="2197100"/>
          </a:xfrm>
          <a:prstGeom prst="rect">
            <a:avLst/>
          </a:prstGeom>
        </p:spPr>
      </p:pic>
      <p:sp>
        <p:nvSpPr>
          <p:cNvPr id="20" name="TextBox 19">
            <a:extLst>
              <a:ext uri="{FF2B5EF4-FFF2-40B4-BE49-F238E27FC236}">
                <a16:creationId xmlns:a16="http://schemas.microsoft.com/office/drawing/2014/main" id="{93D1A8FB-5D2F-7349-B9C9-364CC2D76303}"/>
              </a:ext>
            </a:extLst>
          </p:cNvPr>
          <p:cNvSpPr txBox="1"/>
          <p:nvPr/>
        </p:nvSpPr>
        <p:spPr>
          <a:xfrm>
            <a:off x="11816179" y="7341833"/>
            <a:ext cx="184731" cy="369332"/>
          </a:xfrm>
          <a:prstGeom prst="rect">
            <a:avLst/>
          </a:prstGeom>
          <a:noFill/>
        </p:spPr>
        <p:txBody>
          <a:bodyPr wrap="none" rtlCol="0">
            <a:spAutoFit/>
          </a:bodyPr>
          <a:lstStyle/>
          <a:p>
            <a:endParaRPr lang="en-US" dirty="0"/>
          </a:p>
        </p:txBody>
      </p:sp>
      <p:sp>
        <p:nvSpPr>
          <p:cNvPr id="65" name="TextBox 64">
            <a:extLst>
              <a:ext uri="{FF2B5EF4-FFF2-40B4-BE49-F238E27FC236}">
                <a16:creationId xmlns:a16="http://schemas.microsoft.com/office/drawing/2014/main" id="{493B7A0F-FA6F-374B-8243-C3A8C00C3E1B}"/>
              </a:ext>
            </a:extLst>
          </p:cNvPr>
          <p:cNvSpPr txBox="1"/>
          <p:nvPr/>
        </p:nvSpPr>
        <p:spPr>
          <a:xfrm>
            <a:off x="-314793" y="5306518"/>
            <a:ext cx="184731" cy="369332"/>
          </a:xfrm>
          <a:prstGeom prst="rect">
            <a:avLst/>
          </a:prstGeom>
          <a:noFill/>
        </p:spPr>
        <p:txBody>
          <a:bodyPr wrap="none" rtlCol="0">
            <a:spAutoFit/>
          </a:bodyPr>
          <a:lstStyle/>
          <a:p>
            <a:endParaRPr lang="en-US" dirty="0"/>
          </a:p>
        </p:txBody>
      </p:sp>
      <p:sp>
        <p:nvSpPr>
          <p:cNvPr id="11" name="Rectangle 4">
            <a:extLst>
              <a:ext uri="{FF2B5EF4-FFF2-40B4-BE49-F238E27FC236}">
                <a16:creationId xmlns:a16="http://schemas.microsoft.com/office/drawing/2014/main" id="{DA4DC43E-6BD0-CA4E-9058-3690DAFEFD27}"/>
              </a:ext>
            </a:extLst>
          </p:cNvPr>
          <p:cNvSpPr>
            <a:spLocks noChangeArrowheads="1"/>
          </p:cNvSpPr>
          <p:nvPr/>
        </p:nvSpPr>
        <p:spPr bwMode="auto">
          <a:xfrm>
            <a:off x="450166" y="4701737"/>
            <a:ext cx="11297697" cy="120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30000"/>
              </a:spcBef>
            </a:pPr>
            <a:r>
              <a:rPr lang="en-GB" altLang="en-US" sz="2200" dirty="0">
                <a:solidFill>
                  <a:srgbClr val="3E3F41"/>
                </a:solidFill>
                <a:latin typeface="Comic Sans MS" panose="030F0902030302020204" pitchFamily="66" charset="0"/>
                <a:cs typeface="Arial" panose="020B0604020202020204" pitchFamily="34" charset="0"/>
              </a:rPr>
              <a:t>Supporting comments for the reading phase</a:t>
            </a:r>
            <a:br>
              <a:rPr lang="en-GB" altLang="en-US" sz="2200" dirty="0">
                <a:solidFill>
                  <a:srgbClr val="3E3F41"/>
                </a:solidFill>
                <a:latin typeface="Comic Sans MS" panose="030F0902030302020204" pitchFamily="66" charset="0"/>
                <a:cs typeface="Arial" panose="020B0604020202020204" pitchFamily="34" charset="0"/>
              </a:rPr>
            </a:br>
            <a:r>
              <a:rPr lang="en-GB" altLang="en-US" sz="2200" dirty="0">
                <a:solidFill>
                  <a:srgbClr val="3E3F41"/>
                </a:solidFill>
                <a:latin typeface="Comic Sans MS" panose="030F0902030302020204" pitchFamily="66" charset="0"/>
                <a:cs typeface="Arial" panose="020B0604020202020204" pitchFamily="34" charset="0"/>
              </a:rPr>
              <a:t>used with kind permission of</a:t>
            </a:r>
          </a:p>
          <a:p>
            <a:pPr algn="ctr">
              <a:spcBef>
                <a:spcPct val="30000"/>
              </a:spcBef>
            </a:pPr>
            <a:r>
              <a:rPr lang="en-GB" altLang="en-US" sz="2200" dirty="0">
                <a:solidFill>
                  <a:srgbClr val="0070C0"/>
                </a:solidFill>
                <a:latin typeface="Comic Sans MS" panose="030F0902030302020204" pitchFamily="66" charset="0"/>
                <a:cs typeface="Arial" panose="020B0604020202020204" pitchFamily="34" charset="0"/>
                <a:hlinkClick r:id="rId4">
                  <a:extLst>
                    <a:ext uri="{A12FA001-AC4F-418D-AE19-62706E023703}">
                      <ahyp:hlinkClr xmlns:ahyp="http://schemas.microsoft.com/office/drawing/2018/hyperlinkcolor" val="tx"/>
                    </a:ext>
                  </a:extLst>
                </a:hlinkClick>
              </a:rPr>
              <a:t>https://jamesdurran.blog/</a:t>
            </a:r>
            <a:r>
              <a:rPr lang="en-GB" altLang="en-US" sz="2200" dirty="0">
                <a:solidFill>
                  <a:srgbClr val="0070C0"/>
                </a:solidFill>
                <a:latin typeface="Comic Sans MS" panose="030F0902030302020204" pitchFamily="66" charset="0"/>
                <a:cs typeface="Arial" panose="020B0604020202020204" pitchFamily="34" charset="0"/>
              </a:rPr>
              <a:t> </a:t>
            </a:r>
          </a:p>
        </p:txBody>
      </p:sp>
      <p:sp>
        <p:nvSpPr>
          <p:cNvPr id="12" name="Text Box 11">
            <a:extLst>
              <a:ext uri="{FF2B5EF4-FFF2-40B4-BE49-F238E27FC236}">
                <a16:creationId xmlns:a16="http://schemas.microsoft.com/office/drawing/2014/main" id="{B03695B3-54DE-C941-9149-D3F4621C77F9}"/>
              </a:ext>
            </a:extLst>
          </p:cNvPr>
          <p:cNvSpPr txBox="1">
            <a:spLocks noChangeArrowheads="1"/>
          </p:cNvSpPr>
          <p:nvPr/>
        </p:nvSpPr>
        <p:spPr bwMode="auto">
          <a:xfrm>
            <a:off x="450165" y="2996841"/>
            <a:ext cx="11297697" cy="143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Comic Sans MS" panose="030F0702030302020204" pitchFamily="66" charset="0"/>
              </a:defRPr>
            </a:lvl1pPr>
            <a:lvl2pPr marL="742950" indent="-285750">
              <a:defRPr sz="2400">
                <a:solidFill>
                  <a:schemeClr val="tx1"/>
                </a:solidFill>
                <a:latin typeface="Comic Sans MS" panose="030F0702030302020204" pitchFamily="66" charset="0"/>
              </a:defRPr>
            </a:lvl2pPr>
            <a:lvl3pPr marL="1143000" indent="-228600">
              <a:defRPr sz="2400">
                <a:solidFill>
                  <a:schemeClr val="tx1"/>
                </a:solidFill>
                <a:latin typeface="Comic Sans MS" panose="030F0702030302020204" pitchFamily="66" charset="0"/>
              </a:defRPr>
            </a:lvl3pPr>
            <a:lvl4pPr marL="1600200" indent="-228600">
              <a:defRPr sz="2400">
                <a:solidFill>
                  <a:schemeClr val="tx1"/>
                </a:solidFill>
                <a:latin typeface="Comic Sans MS" panose="030F0702030302020204" pitchFamily="66" charset="0"/>
              </a:defRPr>
            </a:lvl4pPr>
            <a:lvl5pPr marL="2057400" indent="-228600">
              <a:defRPr sz="2400">
                <a:solidFill>
                  <a:schemeClr val="tx1"/>
                </a:solidFill>
                <a:latin typeface="Comic Sans MS" panose="030F0702030302020204" pitchFamily="66" charset="0"/>
              </a:defRPr>
            </a:lvl5pPr>
            <a:lvl6pPr marL="2514600" indent="-228600" eaLnBrk="0" fontAlgn="base" hangingPunct="0">
              <a:spcBef>
                <a:spcPct val="0"/>
              </a:spcBef>
              <a:spcAft>
                <a:spcPct val="0"/>
              </a:spcAft>
              <a:defRPr sz="2400">
                <a:solidFill>
                  <a:schemeClr val="tx1"/>
                </a:solidFill>
                <a:latin typeface="Comic Sans MS" panose="030F0702030302020204" pitchFamily="66" charset="0"/>
              </a:defRPr>
            </a:lvl6pPr>
            <a:lvl7pPr marL="2971800" indent="-228600" eaLnBrk="0" fontAlgn="base" hangingPunct="0">
              <a:spcBef>
                <a:spcPct val="0"/>
              </a:spcBef>
              <a:spcAft>
                <a:spcPct val="0"/>
              </a:spcAft>
              <a:defRPr sz="2400">
                <a:solidFill>
                  <a:schemeClr val="tx1"/>
                </a:solidFill>
                <a:latin typeface="Comic Sans MS" panose="030F0702030302020204" pitchFamily="66" charset="0"/>
              </a:defRPr>
            </a:lvl7pPr>
            <a:lvl8pPr marL="3429000" indent="-228600" eaLnBrk="0" fontAlgn="base" hangingPunct="0">
              <a:spcBef>
                <a:spcPct val="0"/>
              </a:spcBef>
              <a:spcAft>
                <a:spcPct val="0"/>
              </a:spcAft>
              <a:defRPr sz="2400">
                <a:solidFill>
                  <a:schemeClr val="tx1"/>
                </a:solidFill>
                <a:latin typeface="Comic Sans MS" panose="030F0702030302020204" pitchFamily="66" charset="0"/>
              </a:defRPr>
            </a:lvl8pPr>
            <a:lvl9pPr marL="3886200" indent="-228600" eaLnBrk="0" fontAlgn="base" hangingPunct="0">
              <a:spcBef>
                <a:spcPct val="0"/>
              </a:spcBef>
              <a:spcAft>
                <a:spcPct val="0"/>
              </a:spcAft>
              <a:defRPr sz="2400">
                <a:solidFill>
                  <a:schemeClr val="tx1"/>
                </a:solidFill>
                <a:latin typeface="Comic Sans MS" panose="030F0702030302020204" pitchFamily="66" charset="0"/>
              </a:defRPr>
            </a:lvl9pPr>
          </a:lstStyle>
          <a:p>
            <a:pPr algn="ctr" eaLnBrk="1" hangingPunct="1">
              <a:spcBef>
                <a:spcPct val="50000"/>
              </a:spcBef>
            </a:pPr>
            <a:r>
              <a:rPr lang="en-GB" altLang="en-US" sz="2200" dirty="0">
                <a:solidFill>
                  <a:srgbClr val="3E3F41"/>
                </a:solidFill>
              </a:rPr>
              <a:t>Text and images from </a:t>
            </a:r>
            <a:r>
              <a:rPr lang="en-GB" altLang="en-US" sz="2200" i="1" dirty="0">
                <a:solidFill>
                  <a:srgbClr val="3E3F41"/>
                </a:solidFill>
              </a:rPr>
              <a:t>Jasper Space Dog</a:t>
            </a:r>
            <a:endParaRPr lang="en-GB" altLang="en-US" sz="2200" dirty="0">
              <a:solidFill>
                <a:srgbClr val="3E3F41"/>
              </a:solidFill>
            </a:endParaRPr>
          </a:p>
          <a:p>
            <a:pPr algn="ctr" eaLnBrk="1" hangingPunct="1">
              <a:spcBef>
                <a:spcPct val="50000"/>
              </a:spcBef>
            </a:pPr>
            <a:r>
              <a:rPr lang="en-GB" altLang="en-US" sz="2200" dirty="0">
                <a:solidFill>
                  <a:srgbClr val="3E3F41"/>
                </a:solidFill>
                <a:latin typeface="VTKS BEAUTY" pitchFamily="2" charset="0"/>
              </a:rPr>
              <a:t>©</a:t>
            </a:r>
            <a:r>
              <a:rPr lang="en-GB" altLang="en-US" sz="2200" dirty="0">
                <a:solidFill>
                  <a:srgbClr val="3E3F41"/>
                </a:solidFill>
              </a:rPr>
              <a:t> Hilary Robinson, author &amp; Lewis James, illustrator (2019)</a:t>
            </a:r>
          </a:p>
          <a:p>
            <a:pPr algn="ctr" eaLnBrk="1" hangingPunct="1">
              <a:spcBef>
                <a:spcPct val="50000"/>
              </a:spcBef>
            </a:pPr>
            <a:r>
              <a:rPr lang="en-GB" altLang="en-US" sz="2200" dirty="0">
                <a:solidFill>
                  <a:srgbClr val="3E3F41"/>
                </a:solidFill>
              </a:rPr>
              <a:t> Used with kind permission of Strauss House Productions</a:t>
            </a:r>
          </a:p>
        </p:txBody>
      </p:sp>
    </p:spTree>
    <p:extLst>
      <p:ext uri="{BB962C8B-B14F-4D97-AF65-F5344CB8AC3E}">
        <p14:creationId xmlns:p14="http://schemas.microsoft.com/office/powerpoint/2010/main" val="4280331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2AB0F6C-18DD-A544-B12A-43ACA2F9181F}"/>
              </a:ext>
            </a:extLst>
          </p:cNvPr>
          <p:cNvGrpSpPr/>
          <p:nvPr/>
        </p:nvGrpSpPr>
        <p:grpSpPr>
          <a:xfrm>
            <a:off x="1062681" y="819183"/>
            <a:ext cx="3550508" cy="5219633"/>
            <a:chOff x="1640263" y="1503386"/>
            <a:chExt cx="2948213" cy="4334194"/>
          </a:xfrm>
        </p:grpSpPr>
        <p:sp>
          <p:nvSpPr>
            <p:cNvPr id="6" name="Oval 11">
              <a:extLst>
                <a:ext uri="{FF2B5EF4-FFF2-40B4-BE49-F238E27FC236}">
                  <a16:creationId xmlns:a16="http://schemas.microsoft.com/office/drawing/2014/main" id="{32B26A40-93B3-9649-AE33-A6A73DFA9CBD}"/>
                </a:ext>
              </a:extLst>
            </p:cNvPr>
            <p:cNvSpPr>
              <a:spLocks noChangeArrowheads="1"/>
            </p:cNvSpPr>
            <p:nvPr/>
          </p:nvSpPr>
          <p:spPr bwMode="auto">
            <a:xfrm>
              <a:off x="1640263" y="1503386"/>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endParaRPr lang="en-US" altLang="en-US" sz="2400"/>
            </a:p>
          </p:txBody>
        </p:sp>
        <p:sp>
          <p:nvSpPr>
            <p:cNvPr id="9" name="Oval 14">
              <a:extLst>
                <a:ext uri="{FF2B5EF4-FFF2-40B4-BE49-F238E27FC236}">
                  <a16:creationId xmlns:a16="http://schemas.microsoft.com/office/drawing/2014/main" id="{7D3495DD-C85D-1648-9CD4-C85515DBEE4D}"/>
                </a:ext>
              </a:extLst>
            </p:cNvPr>
            <p:cNvSpPr>
              <a:spLocks noChangeArrowheads="1"/>
            </p:cNvSpPr>
            <p:nvPr/>
          </p:nvSpPr>
          <p:spPr bwMode="auto">
            <a:xfrm>
              <a:off x="1640263" y="3821124"/>
              <a:ext cx="2948213" cy="2016456"/>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0" name="Oval 15">
              <a:extLst>
                <a:ext uri="{FF2B5EF4-FFF2-40B4-BE49-F238E27FC236}">
                  <a16:creationId xmlns:a16="http://schemas.microsoft.com/office/drawing/2014/main" id="{31F39B5C-A53B-3249-8D5E-8E60B089627C}"/>
                </a:ext>
              </a:extLst>
            </p:cNvPr>
            <p:cNvSpPr>
              <a:spLocks noChangeArrowheads="1"/>
            </p:cNvSpPr>
            <p:nvPr/>
          </p:nvSpPr>
          <p:spPr bwMode="auto">
            <a:xfrm>
              <a:off x="1640263" y="2659883"/>
              <a:ext cx="2948213" cy="2015270"/>
            </a:xfrm>
            <a:prstGeom prst="ellipse">
              <a:avLst/>
            </a:prstGeom>
            <a:noFill/>
            <a:ln w="4762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eaLnBrk="1" hangingPunct="1"/>
              <a:endParaRPr lang="en-US" altLang="en-US" sz="2400"/>
            </a:p>
          </p:txBody>
        </p:sp>
        <p:sp>
          <p:nvSpPr>
            <p:cNvPr id="12" name="Text Box 9">
              <a:extLst>
                <a:ext uri="{FF2B5EF4-FFF2-40B4-BE49-F238E27FC236}">
                  <a16:creationId xmlns:a16="http://schemas.microsoft.com/office/drawing/2014/main" id="{975846CC-7FBB-4548-8220-C7C8F555AF75}"/>
                </a:ext>
              </a:extLst>
            </p:cNvPr>
            <p:cNvSpPr txBox="1">
              <a:spLocks noChangeArrowheads="1"/>
            </p:cNvSpPr>
            <p:nvPr/>
          </p:nvSpPr>
          <p:spPr bwMode="auto">
            <a:xfrm>
              <a:off x="2008648" y="1787731"/>
              <a:ext cx="2175172" cy="78760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Familiarisation with</a:t>
              </a:r>
              <a:br>
                <a:rPr lang="en-GB" altLang="en-US" sz="1400" dirty="0">
                  <a:solidFill>
                    <a:srgbClr val="343433"/>
                  </a:solidFill>
                </a:rPr>
              </a:br>
              <a:r>
                <a:rPr lang="en-GB" altLang="en-US" sz="1400" dirty="0">
                  <a:solidFill>
                    <a:srgbClr val="343433"/>
                  </a:solidFill>
                </a:rPr>
                <a:t>the text type</a:t>
              </a:r>
            </a:p>
            <a:p>
              <a:pPr algn="ctr" eaLnBrk="1" hangingPunct="1">
                <a:spcBef>
                  <a:spcPct val="50000"/>
                </a:spcBef>
              </a:pPr>
              <a:endParaRPr lang="en-GB" altLang="en-US" sz="1400" dirty="0">
                <a:solidFill>
                  <a:srgbClr val="004B70"/>
                </a:solidFill>
              </a:endParaRPr>
            </a:p>
          </p:txBody>
        </p:sp>
        <p:sp>
          <p:nvSpPr>
            <p:cNvPr id="13" name="Text Box 10">
              <a:extLst>
                <a:ext uri="{FF2B5EF4-FFF2-40B4-BE49-F238E27FC236}">
                  <a16:creationId xmlns:a16="http://schemas.microsoft.com/office/drawing/2014/main" id="{C012B4F5-97E0-B945-8635-763B2AF4A4C3}"/>
                </a:ext>
              </a:extLst>
            </p:cNvPr>
            <p:cNvSpPr txBox="1">
              <a:spLocks noChangeArrowheads="1"/>
            </p:cNvSpPr>
            <p:nvPr/>
          </p:nvSpPr>
          <p:spPr bwMode="auto">
            <a:xfrm>
              <a:off x="2178672" y="2804854"/>
              <a:ext cx="1833991" cy="27400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Capturing ideas</a:t>
              </a:r>
            </a:p>
          </p:txBody>
        </p:sp>
        <p:sp>
          <p:nvSpPr>
            <p:cNvPr id="14" name="Text Box 12">
              <a:extLst>
                <a:ext uri="{FF2B5EF4-FFF2-40B4-BE49-F238E27FC236}">
                  <a16:creationId xmlns:a16="http://schemas.microsoft.com/office/drawing/2014/main" id="{41C9DB65-73E7-314E-A37D-52EF7481CF34}"/>
                </a:ext>
              </a:extLst>
            </p:cNvPr>
            <p:cNvSpPr txBox="1">
              <a:spLocks noChangeArrowheads="1"/>
            </p:cNvSpPr>
            <p:nvPr/>
          </p:nvSpPr>
          <p:spPr bwMode="auto">
            <a:xfrm>
              <a:off x="2178672" y="3861453"/>
              <a:ext cx="1833991" cy="47920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1000"/>
                </a:spcBef>
                <a:buFontTx/>
                <a:buNone/>
              </a:pPr>
              <a:r>
                <a:rPr lang="en-GB" altLang="en-US" sz="1400" dirty="0">
                  <a:solidFill>
                    <a:srgbClr val="343433"/>
                  </a:solidFill>
                </a:rPr>
                <a:t>Teacher</a:t>
              </a:r>
              <a:br>
                <a:rPr lang="en-GB" altLang="en-US" sz="1400" dirty="0">
                  <a:solidFill>
                    <a:srgbClr val="343433"/>
                  </a:solidFill>
                </a:rPr>
              </a:br>
              <a:r>
                <a:rPr lang="en-GB" altLang="en-US" sz="1400" dirty="0">
                  <a:solidFill>
                    <a:srgbClr val="343433"/>
                  </a:solidFill>
                </a:rPr>
                <a:t>demonstration</a:t>
              </a:r>
            </a:p>
          </p:txBody>
        </p:sp>
        <p:sp>
          <p:nvSpPr>
            <p:cNvPr id="15" name="Text Box 13">
              <a:extLst>
                <a:ext uri="{FF2B5EF4-FFF2-40B4-BE49-F238E27FC236}">
                  <a16:creationId xmlns:a16="http://schemas.microsoft.com/office/drawing/2014/main" id="{313F1A7C-F3C3-9A46-99C2-37BAFF77FDC8}"/>
                </a:ext>
              </a:extLst>
            </p:cNvPr>
            <p:cNvSpPr txBox="1">
              <a:spLocks noChangeArrowheads="1"/>
            </p:cNvSpPr>
            <p:nvPr/>
          </p:nvSpPr>
          <p:spPr bwMode="auto">
            <a:xfrm>
              <a:off x="1812554" y="4745722"/>
              <a:ext cx="2566226" cy="89079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64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lvl1pPr>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algn="ctr" eaLnBrk="1" hangingPunct="1">
                <a:spcBef>
                  <a:spcPts val="500"/>
                </a:spcBef>
                <a:buFontTx/>
                <a:buNone/>
              </a:pPr>
              <a:r>
                <a:rPr lang="en-GB" altLang="en-US" sz="1400" dirty="0">
                  <a:solidFill>
                    <a:srgbClr val="343433"/>
                  </a:solidFill>
                </a:rPr>
                <a:t>Teacher scribing</a:t>
              </a:r>
            </a:p>
            <a:p>
              <a:pPr algn="ctr" eaLnBrk="1" hangingPunct="1">
                <a:spcBef>
                  <a:spcPts val="500"/>
                </a:spcBef>
                <a:buFontTx/>
                <a:buNone/>
              </a:pPr>
              <a:r>
                <a:rPr lang="en-GB" altLang="en-US" sz="1400" dirty="0">
                  <a:solidFill>
                    <a:srgbClr val="343433"/>
                  </a:solidFill>
                </a:rPr>
                <a:t>Supported writing</a:t>
              </a:r>
            </a:p>
            <a:p>
              <a:pPr algn="ctr" eaLnBrk="1" hangingPunct="1">
                <a:spcBef>
                  <a:spcPts val="500"/>
                </a:spcBef>
                <a:buFontTx/>
                <a:buNone/>
              </a:pPr>
              <a:r>
                <a:rPr lang="en-GB" altLang="en-US" sz="1400" dirty="0">
                  <a:solidFill>
                    <a:srgbClr val="343433"/>
                  </a:solidFill>
                </a:rPr>
                <a:t>Independent writing</a:t>
              </a:r>
            </a:p>
          </p:txBody>
        </p:sp>
        <p:cxnSp>
          <p:nvCxnSpPr>
            <p:cNvPr id="16" name="Straight Arrow Connector 15">
              <a:extLst>
                <a:ext uri="{FF2B5EF4-FFF2-40B4-BE49-F238E27FC236}">
                  <a16:creationId xmlns:a16="http://schemas.microsoft.com/office/drawing/2014/main" id="{C10E2FB8-C56B-5143-AE9A-61949AB6DF6D}"/>
                </a:ext>
              </a:extLst>
            </p:cNvPr>
            <p:cNvCxnSpPr>
              <a:cxnSpLocks/>
            </p:cNvCxnSpPr>
            <p:nvPr/>
          </p:nvCxnSpPr>
          <p:spPr>
            <a:xfrm>
              <a:off x="3098504" y="2311962"/>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C4D3C5F-3B36-1C4E-B76C-7A5A2CABD13D}"/>
                </a:ext>
              </a:extLst>
            </p:cNvPr>
            <p:cNvCxnSpPr>
              <a:cxnSpLocks/>
            </p:cNvCxnSpPr>
            <p:nvPr/>
          </p:nvCxnSpPr>
          <p:spPr>
            <a:xfrm>
              <a:off x="3098504" y="3133146"/>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4AB0BF8-B363-8746-839A-4A4DE25D2439}"/>
                </a:ext>
              </a:extLst>
            </p:cNvPr>
            <p:cNvCxnSpPr>
              <a:cxnSpLocks/>
            </p:cNvCxnSpPr>
            <p:nvPr/>
          </p:nvCxnSpPr>
          <p:spPr>
            <a:xfrm>
              <a:off x="3098504" y="4331631"/>
              <a:ext cx="0" cy="289207"/>
            </a:xfrm>
            <a:prstGeom prst="straightConnector1">
              <a:avLst/>
            </a:prstGeom>
            <a:ln w="666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Rectangle 4">
            <a:extLst>
              <a:ext uri="{FF2B5EF4-FFF2-40B4-BE49-F238E27FC236}">
                <a16:creationId xmlns:a16="http://schemas.microsoft.com/office/drawing/2014/main" id="{4EA7AD61-C701-FE4C-B92C-1697354CD08D}"/>
              </a:ext>
            </a:extLst>
          </p:cNvPr>
          <p:cNvSpPr>
            <a:spLocks noChangeArrowheads="1"/>
          </p:cNvSpPr>
          <p:nvPr/>
        </p:nvSpPr>
        <p:spPr bwMode="auto">
          <a:xfrm>
            <a:off x="5056832" y="1161617"/>
            <a:ext cx="6423968" cy="5313398"/>
          </a:xfrm>
          <a:prstGeom prst="rect">
            <a:avLst/>
          </a:prstGeom>
          <a:noFill/>
          <a:ln>
            <a:noFill/>
          </a:ln>
          <a:effectLst/>
        </p:spPr>
        <p:txBody>
          <a:bodyPr>
            <a:noAutofit/>
          </a:bodyPr>
          <a:lstStyle>
            <a:lvl1pPr indent="182563">
              <a:spcBef>
                <a:spcPct val="20000"/>
              </a:spcBef>
              <a:buChar char="•"/>
              <a:defRPr sz="3200">
                <a:solidFill>
                  <a:schemeClr val="tx1"/>
                </a:solidFill>
                <a:latin typeface="Comic Sans MS" panose="030F09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9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9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9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902030302020204" pitchFamily="66"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Comic Sans MS" panose="030F0902030302020204" pitchFamily="66" charset="0"/>
                <a:cs typeface="Arial" panose="020B0604020202020204" pitchFamily="34" charset="0"/>
              </a:defRPr>
            </a:lvl9pPr>
          </a:lstStyle>
          <a:p>
            <a:pPr indent="0">
              <a:spcBef>
                <a:spcPts val="1000"/>
              </a:spcBef>
              <a:buFontTx/>
              <a:buNone/>
            </a:pPr>
            <a:r>
              <a:rPr lang="en-US" altLang="en-US" sz="1700" dirty="0">
                <a:solidFill>
                  <a:srgbClr val="3E3F41"/>
                </a:solidFill>
                <a:ea typeface="Microsoft YaHei" panose="020B0503020204020204" pitchFamily="34" charset="-122"/>
              </a:rPr>
              <a:t>The activities in this unit of work support different approaches to non fiction writing</a:t>
            </a:r>
            <a:r>
              <a:rPr lang="en-GB" altLang="en-US" sz="1700" dirty="0">
                <a:solidFill>
                  <a:srgbClr val="3E3F41"/>
                </a:solidFill>
                <a:ea typeface="Microsoft YaHei" panose="020B0503020204020204" pitchFamily="34" charset="-122"/>
              </a:rPr>
              <a:t> but teachers will identify further opportunities to meet the needs of the children in their classes. </a:t>
            </a:r>
          </a:p>
          <a:p>
            <a:pPr indent="0">
              <a:spcBef>
                <a:spcPts val="1000"/>
              </a:spcBef>
              <a:buFontTx/>
              <a:buNone/>
            </a:pPr>
            <a:r>
              <a:rPr lang="en-GB" altLang="en-US" sz="1700" dirty="0">
                <a:solidFill>
                  <a:srgbClr val="3E3F41"/>
                </a:solidFill>
                <a:ea typeface="Microsoft YaHei" panose="020B0503020204020204" pitchFamily="34" charset="-122"/>
              </a:rPr>
              <a:t>It is not intended to be a prescriptive unit of work where all activities are worked through slavishly, but rather as a repository of possible</a:t>
            </a:r>
            <a:r>
              <a:rPr lang="en-US" altLang="en-US" sz="1700" dirty="0">
                <a:solidFill>
                  <a:srgbClr val="3E3F41"/>
                </a:solidFill>
                <a:ea typeface="Microsoft YaHei" panose="020B0503020204020204" pitchFamily="34" charset="-122"/>
              </a:rPr>
              <a:t> teaching opportunities</a:t>
            </a:r>
            <a:r>
              <a:rPr lang="en-GB" altLang="en-US" sz="1700" dirty="0">
                <a:solidFill>
                  <a:srgbClr val="3E3F41"/>
                </a:solidFill>
                <a:ea typeface="Microsoft YaHei" panose="020B0503020204020204" pitchFamily="34" charset="-122"/>
              </a:rPr>
              <a:t>. Teachers should select from, and adapt, the</a:t>
            </a:r>
            <a:r>
              <a:rPr lang="en-US" altLang="en-US" sz="1700" dirty="0">
                <a:solidFill>
                  <a:srgbClr val="3E3F41"/>
                </a:solidFill>
                <a:ea typeface="Microsoft YaHei" panose="020B0503020204020204" pitchFamily="34" charset="-122"/>
              </a:rPr>
              <a:t> range of suggested activities </a:t>
            </a:r>
            <a:r>
              <a:rPr lang="en-GB" altLang="en-US" sz="1700" dirty="0">
                <a:solidFill>
                  <a:srgbClr val="3E3F41"/>
                </a:solidFill>
                <a:ea typeface="Microsoft YaHei" panose="020B0503020204020204" pitchFamily="34" charset="-122"/>
              </a:rPr>
              <a:t>to meet the needs of the children they teach.</a:t>
            </a:r>
          </a:p>
          <a:p>
            <a:pPr indent="0">
              <a:spcBef>
                <a:spcPts val="1000"/>
              </a:spcBef>
              <a:buFontTx/>
              <a:buNone/>
            </a:pPr>
            <a:r>
              <a:rPr lang="en-GB" altLang="en-US" sz="1700" dirty="0">
                <a:solidFill>
                  <a:srgbClr val="3E3F41"/>
                </a:solidFill>
                <a:ea typeface="Microsoft YaHei" panose="020B0503020204020204" pitchFamily="34" charset="-122"/>
              </a:rPr>
              <a:t>The opportunity to teach the reading, </a:t>
            </a:r>
            <a:r>
              <a:rPr lang="en-US" altLang="en-US" sz="1700" dirty="0">
                <a:solidFill>
                  <a:srgbClr val="3E3F41"/>
                </a:solidFill>
                <a:ea typeface="Microsoft YaHei" panose="020B0503020204020204" pitchFamily="34" charset="-122"/>
              </a:rPr>
              <a:t>understanding </a:t>
            </a:r>
            <a:r>
              <a:rPr lang="en-GB" altLang="en-US" sz="1700" dirty="0">
                <a:solidFill>
                  <a:srgbClr val="3E3F41"/>
                </a:solidFill>
                <a:ea typeface="Microsoft YaHei" panose="020B0503020204020204" pitchFamily="34" charset="-122"/>
              </a:rPr>
              <a:t>of,</a:t>
            </a:r>
            <a:r>
              <a:rPr lang="en-US" altLang="en-US" sz="1700" dirty="0">
                <a:solidFill>
                  <a:srgbClr val="3E3F41"/>
                </a:solidFill>
                <a:ea typeface="Microsoft YaHei" panose="020B0503020204020204" pitchFamily="34" charset="-122"/>
              </a:rPr>
              <a:t> and writing </a:t>
            </a:r>
            <a:r>
              <a:rPr lang="en-GB" altLang="en-US" sz="1700" dirty="0">
                <a:solidFill>
                  <a:srgbClr val="3E3F41"/>
                </a:solidFill>
                <a:ea typeface="Microsoft YaHei" panose="020B0503020204020204" pitchFamily="34" charset="-122"/>
              </a:rPr>
              <a:t>a non </a:t>
            </a:r>
            <a:r>
              <a:rPr lang="en-GB" altLang="en-US" sz="1700" dirty="0" err="1">
                <a:solidFill>
                  <a:srgbClr val="3E3F41"/>
                </a:solidFill>
                <a:ea typeface="Microsoft YaHei" panose="020B0503020204020204" pitchFamily="34" charset="-122"/>
              </a:rPr>
              <a:t>chro</a:t>
            </a:r>
            <a:r>
              <a:rPr lang="en-US" altLang="en-US" sz="1700" dirty="0" err="1">
                <a:solidFill>
                  <a:srgbClr val="3E3F41"/>
                </a:solidFill>
                <a:ea typeface="Microsoft YaHei" panose="020B0503020204020204" pitchFamily="34" charset="-122"/>
              </a:rPr>
              <a:t>nological</a:t>
            </a:r>
            <a:r>
              <a:rPr lang="en-US" altLang="en-US" sz="1700" dirty="0">
                <a:solidFill>
                  <a:srgbClr val="3E3F41"/>
                </a:solidFill>
                <a:ea typeface="Microsoft YaHei" panose="020B0503020204020204" pitchFamily="34" charset="-122"/>
              </a:rPr>
              <a:t> report</a:t>
            </a:r>
            <a:r>
              <a:rPr lang="en-GB" altLang="en-US" sz="1700" dirty="0">
                <a:solidFill>
                  <a:srgbClr val="3E3F41"/>
                </a:solidFill>
                <a:ea typeface="Microsoft YaHei" panose="020B0503020204020204" pitchFamily="34" charset="-122"/>
              </a:rPr>
              <a:t> </a:t>
            </a:r>
            <a:r>
              <a:rPr lang="en-US" altLang="en-US" sz="1700" dirty="0">
                <a:solidFill>
                  <a:srgbClr val="3E3F41"/>
                </a:solidFill>
                <a:ea typeface="Microsoft YaHei" panose="020B0503020204020204" pitchFamily="34" charset="-122"/>
              </a:rPr>
              <a:t>is linked to the book </a:t>
            </a:r>
            <a:r>
              <a:rPr lang="en-US" altLang="en-US" sz="1700" i="1" dirty="0">
                <a:solidFill>
                  <a:srgbClr val="3E3F41"/>
                </a:solidFill>
                <a:ea typeface="Microsoft YaHei" panose="020B0503020204020204" pitchFamily="34" charset="-122"/>
              </a:rPr>
              <a:t>Jasper Space Dog</a:t>
            </a:r>
            <a:r>
              <a:rPr lang="en-US" altLang="en-US" sz="1700" dirty="0">
                <a:solidFill>
                  <a:srgbClr val="3E3F41"/>
                </a:solidFill>
                <a:ea typeface="Microsoft YaHei" panose="020B0503020204020204" pitchFamily="34" charset="-122"/>
              </a:rPr>
              <a:t> by Hilary Robinson but this is augmented by other suggested texts and weblinks. </a:t>
            </a:r>
          </a:p>
          <a:p>
            <a:pPr indent="0">
              <a:spcBef>
                <a:spcPts val="1000"/>
              </a:spcBef>
              <a:buFontTx/>
              <a:buNone/>
            </a:pPr>
            <a:r>
              <a:rPr lang="en-GB" altLang="en-US" sz="1700" dirty="0">
                <a:solidFill>
                  <a:srgbClr val="3E3F41"/>
                </a:solidFill>
                <a:ea typeface="Microsoft YaHei" panose="020B0503020204020204" pitchFamily="34" charset="-122"/>
              </a:rPr>
              <a:t>Some slides contain additional teacher guidance in the ‘Notes’ area of the slides which will not be visible to the children.</a:t>
            </a:r>
          </a:p>
        </p:txBody>
      </p:sp>
    </p:spTree>
    <p:extLst>
      <p:ext uri="{BB962C8B-B14F-4D97-AF65-F5344CB8AC3E}">
        <p14:creationId xmlns:p14="http://schemas.microsoft.com/office/powerpoint/2010/main" val="160049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ubtitle 2">
            <a:extLst>
              <a:ext uri="{FF2B5EF4-FFF2-40B4-BE49-F238E27FC236}">
                <a16:creationId xmlns:a16="http://schemas.microsoft.com/office/drawing/2014/main" id="{FDD5E63B-086E-3041-9992-6EA820CB76D4}"/>
              </a:ext>
            </a:extLst>
          </p:cNvPr>
          <p:cNvSpPr txBox="1">
            <a:spLocks/>
          </p:cNvSpPr>
          <p:nvPr/>
        </p:nvSpPr>
        <p:spPr>
          <a:xfrm>
            <a:off x="0" y="806016"/>
            <a:ext cx="12192000" cy="946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spcBef>
                <a:spcPts val="1000"/>
              </a:spcBef>
              <a:buClr>
                <a:srgbClr val="000000"/>
              </a:buClr>
              <a:buSzPct val="100000"/>
              <a:buFont typeface="Times New Roman" panose="02020603050405020304" pitchFamily="18" charset="0"/>
              <a:buNone/>
            </a:pPr>
            <a:r>
              <a:rPr lang="en-GB" altLang="en-US" sz="3000" b="1" dirty="0">
                <a:solidFill>
                  <a:srgbClr val="0070C0"/>
                </a:solidFill>
                <a:latin typeface="Comic Sans MS" panose="030F0902030302020204" pitchFamily="66" charset="0"/>
                <a:ea typeface="Microsoft YaHei" panose="020B0503020204020204" pitchFamily="34" charset="-122"/>
              </a:rPr>
              <a:t>Jasper – Non fiction</a:t>
            </a:r>
          </a:p>
        </p:txBody>
      </p:sp>
      <p:sp>
        <p:nvSpPr>
          <p:cNvPr id="10" name="Rectangle 5">
            <a:extLst>
              <a:ext uri="{FF2B5EF4-FFF2-40B4-BE49-F238E27FC236}">
                <a16:creationId xmlns:a16="http://schemas.microsoft.com/office/drawing/2014/main" id="{E1289BF5-BD14-114D-932E-1C3827FD3086}"/>
              </a:ext>
            </a:extLst>
          </p:cNvPr>
          <p:cNvSpPr>
            <a:spLocks noChangeArrowheads="1"/>
          </p:cNvSpPr>
          <p:nvPr/>
        </p:nvSpPr>
        <p:spPr bwMode="auto">
          <a:xfrm>
            <a:off x="1026791" y="1678028"/>
            <a:ext cx="7830881" cy="4089517"/>
          </a:xfrm>
          <a:prstGeom prst="rect">
            <a:avLst/>
          </a:prstGeom>
          <a:solidFill>
            <a:schemeClr val="bg1">
              <a:alpha val="80000"/>
            </a:schemeClr>
          </a:solidFill>
          <a:ln>
            <a:noFill/>
          </a:ln>
          <a:effectLst/>
        </p:spPr>
        <p:txBody>
          <a:bodyPr wrap="square">
            <a:spAutoFit/>
          </a:bodyPr>
          <a:lstStyle>
            <a:lvl1pPr>
              <a:spcBef>
                <a:spcPct val="20000"/>
              </a:spcBef>
              <a:buChar char="•"/>
              <a:defRPr sz="3200">
                <a:solidFill>
                  <a:schemeClr val="tx1"/>
                </a:solidFill>
                <a:latin typeface="Comic Sans MS" panose="030F0702030302020204" pitchFamily="66" charset="0"/>
                <a:cs typeface="Arial" panose="020B0604020202020204" pitchFamily="34" charset="0"/>
              </a:defRPr>
            </a:lvl1pPr>
            <a:lvl2pPr marL="742950" indent="-285750">
              <a:spcBef>
                <a:spcPct val="20000"/>
              </a:spcBef>
              <a:buChar char="–"/>
              <a:defRPr sz="2800">
                <a:solidFill>
                  <a:schemeClr val="tx1"/>
                </a:solidFill>
                <a:latin typeface="Comic Sans MS" panose="030F0702030302020204" pitchFamily="66" charset="0"/>
                <a:cs typeface="Arial" panose="020B0604020202020204" pitchFamily="34" charset="0"/>
              </a:defRPr>
            </a:lvl2pPr>
            <a:lvl3pPr marL="1143000" indent="-228600">
              <a:spcBef>
                <a:spcPct val="20000"/>
              </a:spcBef>
              <a:buChar char="•"/>
              <a:defRPr sz="2400">
                <a:solidFill>
                  <a:schemeClr val="tx1"/>
                </a:solidFill>
                <a:latin typeface="Comic Sans MS" panose="030F0702030302020204" pitchFamily="66" charset="0"/>
                <a:cs typeface="Arial" panose="020B0604020202020204" pitchFamily="34" charset="0"/>
              </a:defRPr>
            </a:lvl3pPr>
            <a:lvl4pPr marL="1600200" indent="-228600">
              <a:spcBef>
                <a:spcPct val="20000"/>
              </a:spcBef>
              <a:buChar char="–"/>
              <a:defRPr sz="2000">
                <a:solidFill>
                  <a:schemeClr val="tx1"/>
                </a:solidFill>
                <a:latin typeface="Comic Sans MS" panose="030F0702030302020204" pitchFamily="66" charset="0"/>
                <a:cs typeface="Arial" panose="020B0604020202020204" pitchFamily="34" charset="0"/>
              </a:defRPr>
            </a:lvl4pPr>
            <a:lvl5pPr marL="2057400" indent="-228600">
              <a:spcBef>
                <a:spcPct val="20000"/>
              </a:spcBef>
              <a:buChar char="»"/>
              <a:defRPr sz="2000">
                <a:solidFill>
                  <a:schemeClr val="tx1"/>
                </a:solidFill>
                <a:latin typeface="Comic Sans MS" panose="030F0702030302020204" pitchFamily="66" charset="0"/>
                <a:cs typeface="Arial" panose="020B0604020202020204" pitchFamily="34" charset="0"/>
              </a:defRPr>
            </a:lvl5pPr>
            <a:lvl6pPr marL="25146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6pPr>
            <a:lvl7pPr marL="29718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7pPr>
            <a:lvl8pPr marL="34290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8pPr>
            <a:lvl9pPr marL="3886200" indent="-228600" fontAlgn="base">
              <a:spcBef>
                <a:spcPct val="20000"/>
              </a:spcBef>
              <a:spcAft>
                <a:spcPct val="0"/>
              </a:spcAft>
              <a:buChar char="»"/>
              <a:defRPr sz="2000">
                <a:solidFill>
                  <a:schemeClr val="tx1"/>
                </a:solidFill>
                <a:latin typeface="Comic Sans MS" panose="030F0702030302020204" pitchFamily="66" charset="0"/>
                <a:cs typeface="Arial" panose="020B0604020202020204" pitchFamily="34" charset="0"/>
              </a:defRPr>
            </a:lvl9pPr>
          </a:lstStyle>
          <a:p>
            <a:pPr>
              <a:lnSpc>
                <a:spcPct val="110000"/>
              </a:lnSpc>
              <a:spcBef>
                <a:spcPct val="0"/>
              </a:spcBef>
              <a:spcAft>
                <a:spcPts val="1400"/>
              </a:spcAft>
              <a:buClr>
                <a:srgbClr val="000000"/>
              </a:buClr>
              <a:buFont typeface="Times New Roman" panose="02020603050405020304" pitchFamily="18" charset="0"/>
              <a:buNone/>
            </a:pPr>
            <a:r>
              <a:rPr lang="en-GB" altLang="en-US" sz="1800" dirty="0">
                <a:solidFill>
                  <a:srgbClr val="3E3F41"/>
                </a:solidFill>
                <a:ea typeface="Microsoft YaHei" panose="020B0503020204020204" pitchFamily="34" charset="-122"/>
              </a:rPr>
              <a:t>In this unit, you will provide children with opportunities to listen to, read</a:t>
            </a:r>
            <a:r>
              <a:rPr lang="en-US" altLang="en-US" sz="1800" dirty="0">
                <a:solidFill>
                  <a:srgbClr val="3E3F41"/>
                </a:solidFill>
                <a:ea typeface="Microsoft YaHei" panose="020B0503020204020204" pitchFamily="34" charset="-122"/>
              </a:rPr>
              <a:t>, and write information texts. It is recommended that children are provided with plenty of encounters of listening to, and reading, texts and other media which contain facts about objects and phenomena.</a:t>
            </a:r>
          </a:p>
          <a:p>
            <a:pPr>
              <a:lnSpc>
                <a:spcPct val="110000"/>
              </a:lnSpc>
              <a:spcBef>
                <a:spcPct val="0"/>
              </a:spcBef>
              <a:spcAft>
                <a:spcPts val="1400"/>
              </a:spcAft>
              <a:buClr>
                <a:srgbClr val="000000"/>
              </a:buClr>
              <a:buFont typeface="Times New Roman" panose="02020603050405020304" pitchFamily="18" charset="0"/>
              <a:buNone/>
            </a:pPr>
            <a:r>
              <a:rPr lang="en-GB" altLang="en-US" sz="1800" dirty="0">
                <a:solidFill>
                  <a:srgbClr val="3E3F41"/>
                </a:solidFill>
                <a:ea typeface="Microsoft YaHei" panose="020B0503020204020204" pitchFamily="34" charset="-122"/>
              </a:rPr>
              <a:t>Non fiction texts will be encountered frequently as children read more widely across the curriculum and there are several opportunities based on the text </a:t>
            </a:r>
            <a:r>
              <a:rPr lang="en-GB" altLang="en-US" sz="1800" i="1" dirty="0">
                <a:solidFill>
                  <a:srgbClr val="3E3F41"/>
                </a:solidFill>
                <a:ea typeface="Microsoft YaHei" panose="020B0503020204020204" pitchFamily="34" charset="-122"/>
              </a:rPr>
              <a:t>Jasper Space Dog</a:t>
            </a:r>
            <a:r>
              <a:rPr lang="en-GB" altLang="en-US" sz="1800" dirty="0">
                <a:solidFill>
                  <a:srgbClr val="3E3F41"/>
                </a:solidFill>
                <a:ea typeface="Microsoft YaHei" panose="020B0503020204020204" pitchFamily="34" charset="-122"/>
              </a:rPr>
              <a:t> that could provide a focus, e.g. a simple fact sheet, or facts about space or the moon. Non fiction texts can include chronological and non chronological reports, explanations and recounts and teachers should decide which writing is the most appropriate for the children they teach.</a:t>
            </a:r>
          </a:p>
          <a:p>
            <a:pPr>
              <a:lnSpc>
                <a:spcPct val="110000"/>
              </a:lnSpc>
              <a:spcBef>
                <a:spcPct val="0"/>
              </a:spcBef>
              <a:spcAft>
                <a:spcPts val="1400"/>
              </a:spcAft>
              <a:buClr>
                <a:srgbClr val="000000"/>
              </a:buClr>
              <a:buFont typeface="Times New Roman" panose="02020603050405020304" pitchFamily="18" charset="0"/>
              <a:buNone/>
            </a:pPr>
            <a:r>
              <a:rPr lang="en-GB" altLang="en-US" sz="1800" dirty="0">
                <a:solidFill>
                  <a:srgbClr val="3E3F41"/>
                </a:solidFill>
                <a:ea typeface="Microsoft YaHei" panose="020B0503020204020204" pitchFamily="34" charset="-122"/>
              </a:rPr>
              <a:t>The example outcome in </a:t>
            </a:r>
            <a:r>
              <a:rPr lang="en-US" altLang="en-US" sz="1800" dirty="0">
                <a:solidFill>
                  <a:srgbClr val="3E3F41"/>
                </a:solidFill>
                <a:ea typeface="Microsoft YaHei" panose="020B0503020204020204" pitchFamily="34" charset="-122"/>
              </a:rPr>
              <a:t>this unit is a factual non chronological report.</a:t>
            </a:r>
          </a:p>
        </p:txBody>
      </p:sp>
      <p:pic>
        <p:nvPicPr>
          <p:cNvPr id="11" name="Picture 17" descr="Review:Jasper Dog Books by Hilary Robinson – V'sViewfromtheBookshelves">
            <a:extLst>
              <a:ext uri="{FF2B5EF4-FFF2-40B4-BE49-F238E27FC236}">
                <a16:creationId xmlns:a16="http://schemas.microsoft.com/office/drawing/2014/main" id="{838ABB65-BE02-A44F-A83A-3B640F67374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306312">
            <a:off x="9357847" y="2260044"/>
            <a:ext cx="1687189" cy="2776231"/>
          </a:xfrm>
          <a:prstGeom prst="rect">
            <a:avLst/>
          </a:prstGeom>
          <a:noFill/>
          <a:effectLst>
            <a:outerShdw blurRad="203200" dist="1524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942863"/>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27285</TotalTime>
  <Words>12784</Words>
  <Application>Microsoft Macintosh PowerPoint</Application>
  <PresentationFormat>Widescreen</PresentationFormat>
  <Paragraphs>1081</Paragraphs>
  <Slides>71</Slides>
  <Notes>70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71</vt:i4>
      </vt:variant>
    </vt:vector>
  </HeadingPairs>
  <TitlesOfParts>
    <vt:vector size="81" baseType="lpstr">
      <vt:lpstr>Arial</vt:lpstr>
      <vt:lpstr>Calibri</vt:lpstr>
      <vt:lpstr>Calibri Light</vt:lpstr>
      <vt:lpstr>Comic Sans MS</vt:lpstr>
      <vt:lpstr>Times</vt:lpstr>
      <vt:lpstr>Times New Roman</vt:lpstr>
      <vt:lpstr>VTKS BEAUTY</vt:lpstr>
      <vt:lpstr>Custom Design</vt:lpstr>
      <vt:lpstr>2_Custom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2818</cp:revision>
  <dcterms:created xsi:type="dcterms:W3CDTF">2021-01-11T17:47:06Z</dcterms:created>
  <dcterms:modified xsi:type="dcterms:W3CDTF">2023-03-21T09:36:16Z</dcterms:modified>
</cp:coreProperties>
</file>