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52"/>
  </p:notesMasterIdLst>
  <p:sldIdLst>
    <p:sldId id="274" r:id="rId3"/>
    <p:sldId id="277" r:id="rId4"/>
    <p:sldId id="278" r:id="rId5"/>
    <p:sldId id="279" r:id="rId6"/>
    <p:sldId id="280" r:id="rId7"/>
    <p:sldId id="385" r:id="rId8"/>
    <p:sldId id="410" r:id="rId9"/>
    <p:sldId id="283" r:id="rId10"/>
    <p:sldId id="528" r:id="rId11"/>
    <p:sldId id="529" r:id="rId12"/>
    <p:sldId id="285" r:id="rId13"/>
    <p:sldId id="288" r:id="rId14"/>
    <p:sldId id="286" r:id="rId15"/>
    <p:sldId id="530" r:id="rId16"/>
    <p:sldId id="416" r:id="rId17"/>
    <p:sldId id="492" r:id="rId18"/>
    <p:sldId id="510" r:id="rId19"/>
    <p:sldId id="532" r:id="rId20"/>
    <p:sldId id="493" r:id="rId21"/>
    <p:sldId id="533" r:id="rId22"/>
    <p:sldId id="534" r:id="rId23"/>
    <p:sldId id="547" r:id="rId24"/>
    <p:sldId id="536" r:id="rId25"/>
    <p:sldId id="495" r:id="rId26"/>
    <p:sldId id="537" r:id="rId27"/>
    <p:sldId id="538" r:id="rId28"/>
    <p:sldId id="539" r:id="rId29"/>
    <p:sldId id="540" r:id="rId30"/>
    <p:sldId id="541" r:id="rId31"/>
    <p:sldId id="542" r:id="rId32"/>
    <p:sldId id="543" r:id="rId33"/>
    <p:sldId id="545" r:id="rId34"/>
    <p:sldId id="494" r:id="rId35"/>
    <p:sldId id="548" r:id="rId36"/>
    <p:sldId id="550" r:id="rId37"/>
    <p:sldId id="551" r:id="rId38"/>
    <p:sldId id="552" r:id="rId39"/>
    <p:sldId id="553" r:id="rId40"/>
    <p:sldId id="554" r:id="rId41"/>
    <p:sldId id="555" r:id="rId42"/>
    <p:sldId id="556" r:id="rId43"/>
    <p:sldId id="558" r:id="rId44"/>
    <p:sldId id="559" r:id="rId45"/>
    <p:sldId id="560" r:id="rId46"/>
    <p:sldId id="561" r:id="rId47"/>
    <p:sldId id="562" r:id="rId48"/>
    <p:sldId id="563" r:id="rId49"/>
    <p:sldId id="275" r:id="rId50"/>
    <p:sldId id="37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143" userDrawn="1">
          <p15:clr>
            <a:srgbClr val="A4A3A4"/>
          </p15:clr>
        </p15:guide>
        <p15:guide id="4" pos="211" userDrawn="1">
          <p15:clr>
            <a:srgbClr val="A4A3A4"/>
          </p15:clr>
        </p15:guide>
        <p15:guide id="5" pos="7514" userDrawn="1">
          <p15:clr>
            <a:srgbClr val="A4A3A4"/>
          </p15:clr>
        </p15:guide>
        <p15:guide id="8" pos="7469" userDrawn="1">
          <p15:clr>
            <a:srgbClr val="A4A3A4"/>
          </p15:clr>
        </p15:guide>
        <p15:guide id="9" pos="166" userDrawn="1">
          <p15:clr>
            <a:srgbClr val="A4A3A4"/>
          </p15:clr>
        </p15:guide>
        <p15:guide id="10" orient="horz" pos="2319" userDrawn="1">
          <p15:clr>
            <a:srgbClr val="A4A3A4"/>
          </p15:clr>
        </p15:guide>
        <p15:guide id="11" orient="horz" pos="595" userDrawn="1">
          <p15:clr>
            <a:srgbClr val="A4A3A4"/>
          </p15:clr>
        </p15:guide>
        <p15:guide id="13" orient="horz" pos="1797" userDrawn="1">
          <p15:clr>
            <a:srgbClr val="A4A3A4"/>
          </p15:clr>
        </p15:guide>
        <p15:guide id="14" orient="horz" pos="1253" userDrawn="1">
          <p15:clr>
            <a:srgbClr val="A4A3A4"/>
          </p15:clr>
        </p15:guide>
        <p15:guide id="15" orient="horz" pos="2727" userDrawn="1">
          <p15:clr>
            <a:srgbClr val="A4A3A4"/>
          </p15:clr>
        </p15:guide>
        <p15:guide id="16" orient="horz" pos="3770" userDrawn="1">
          <p15:clr>
            <a:srgbClr val="A4A3A4"/>
          </p15:clr>
        </p15:guide>
        <p15:guide id="17" orient="horz" pos="338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042"/>
    <a:srgbClr val="00A3A6"/>
    <a:srgbClr val="EC7206"/>
    <a:srgbClr val="A000A7"/>
    <a:srgbClr val="37D100"/>
    <a:srgbClr val="FF39D6"/>
    <a:srgbClr val="39AB47"/>
    <a:srgbClr val="CC0099"/>
    <a:srgbClr val="D8222A"/>
    <a:srgbClr val="92DE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63" autoAdjust="0"/>
    <p:restoredTop sz="86073" autoAdjust="0"/>
  </p:normalViewPr>
  <p:slideViewPr>
    <p:cSldViewPr snapToGrid="0" snapToObjects="1">
      <p:cViewPr varScale="1">
        <p:scale>
          <a:sx n="127" d="100"/>
          <a:sy n="127" d="100"/>
        </p:scale>
        <p:origin x="848" y="192"/>
      </p:cViewPr>
      <p:guideLst>
        <p:guide pos="143"/>
        <p:guide pos="211"/>
        <p:guide pos="7514"/>
        <p:guide pos="7469"/>
        <p:guide pos="166"/>
        <p:guide orient="horz" pos="2319"/>
        <p:guide orient="horz" pos="595"/>
        <p:guide orient="horz" pos="1797"/>
        <p:guide orient="horz" pos="1253"/>
        <p:guide orient="horz" pos="2727"/>
        <p:guide orient="horz" pos="3770"/>
        <p:guide orient="horz" pos="3385"/>
      </p:guideLst>
    </p:cSldViewPr>
  </p:slideViewPr>
  <p:notesTextViewPr>
    <p:cViewPr>
      <p:scale>
        <a:sx n="1" d="1"/>
        <a:sy n="1" d="1"/>
      </p:scale>
      <p:origin x="0" y="0"/>
    </p:cViewPr>
  </p:notesTextViewPr>
  <p:notesViewPr>
    <p:cSldViewPr snapToGrid="0" snapToObjects="1">
      <p:cViewPr varScale="1">
        <p:scale>
          <a:sx n="142" d="100"/>
          <a:sy n="142" d="100"/>
        </p:scale>
        <p:origin x="3464" y="1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1/13/23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9263" eaLnBrk="1" hangingPunct="1">
              <a:spcBef>
                <a:spcPct val="0"/>
              </a:spcBef>
              <a:tabLst>
                <a:tab pos="723900" algn="l"/>
                <a:tab pos="1447800" algn="l"/>
                <a:tab pos="2171700" algn="l"/>
                <a:tab pos="2895600" algn="l"/>
                <a:tab pos="3619500" algn="l"/>
                <a:tab pos="4343400" algn="l"/>
                <a:tab pos="5067300" algn="l"/>
              </a:tabLst>
            </a:pPr>
            <a:endParaRPr lang="en-GB" altLang="en-US" sz="2000" dirty="0">
              <a:latin typeface="Comic Sans MS" panose="030F0902030302020204" pitchFamily="66" charset="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1397835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‘Through listening, children also start to learn how language sounds and to increase their vocabulary and awareness of grammatical structures. In due course, they will be able to draw on such grammar in their own writing.’</a:t>
            </a:r>
          </a:p>
          <a:p>
            <a:r>
              <a:rPr lang="en-US" altLang="en-US" dirty="0"/>
              <a:t>NC 2014 Non-statutory guidance.</a:t>
            </a:r>
          </a:p>
          <a:p>
            <a:pPr algn="ctr">
              <a:spcBef>
                <a:spcPct val="0"/>
              </a:spcBef>
            </a:pPr>
            <a:endParaRPr lang="en-US" altLang="en-US" i="1"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3726770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2447247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These are words from the poem as suggestions to explore further. Teachers should select from this list, or use different words to explore prior to reading the poem. Encourage the children to participate and work out what the words mean. Notice that each word is repeated in the explanation. Repetition of the word can help children to remember. Further word work will be included at later stages in addition to at this point. The last example here is a simile. This terminology is not introduced in Year 1 but the concept of a simile being a comparison can be.</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303079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images are suggestions. There are hundreds of monster images available online and in books. Teachers should select appropriate images for the children they teach. Alternatively, children can create their own monsters to describe.</a:t>
            </a:r>
          </a:p>
          <a:p>
            <a:r>
              <a:rPr lang="en-GB" altLang="en-US" dirty="0"/>
              <a:t>Ask the children to work in pairs to choose a monster and describe it orally. Encourage them to look carefully at the image they choose and consider what kind of monster it might be so they can describe the appearance and the character of their chosen monster. Ask children to share their descriptions with the rest of the class and record any relevant vocabulary on the working wall for future use.</a:t>
            </a:r>
          </a:p>
          <a:p>
            <a:endParaRPr 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6803256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2000"/>
              </a:lnSpc>
              <a:spcBef>
                <a:spcPct val="0"/>
              </a:spcBef>
              <a:spcAft>
                <a:spcPts val="1425"/>
              </a:spcAft>
              <a:buClr>
                <a:srgbClr val="000000"/>
              </a:buClr>
              <a:buFont typeface="Times New Roman" panose="02020603050405020304" pitchFamily="18" charset="0"/>
              <a:buNone/>
            </a:pPr>
            <a:r>
              <a:rPr lang="en-GB" altLang="en-US" dirty="0">
                <a:solidFill>
                  <a:srgbClr val="CC0099"/>
                </a:solidFill>
              </a:rPr>
              <a:t>This activity is designed to meet the objective ‘Read words containing taught GPCs and –s, -</a:t>
            </a:r>
            <a:r>
              <a:rPr lang="en-GB" altLang="en-US" dirty="0" err="1">
                <a:solidFill>
                  <a:srgbClr val="CC0099"/>
                </a:solidFill>
              </a:rPr>
              <a:t>ing</a:t>
            </a:r>
            <a:r>
              <a:rPr lang="en-GB" altLang="en-US" dirty="0">
                <a:solidFill>
                  <a:srgbClr val="CC0099"/>
                </a:solidFill>
              </a:rPr>
              <a:t>, -ed, and –er endings’ and uses words from the upcoming poem. However, it will also provide an opportunity to explore further and recognise that these suffixes will fit with other roots, e.g. </a:t>
            </a:r>
            <a:r>
              <a:rPr lang="en-GB" altLang="en-US" b="1" dirty="0">
                <a:solidFill>
                  <a:srgbClr val="CC0099"/>
                </a:solidFill>
              </a:rPr>
              <a:t>sneak</a:t>
            </a:r>
            <a:r>
              <a:rPr lang="en-GB" altLang="en-US" dirty="0">
                <a:solidFill>
                  <a:srgbClr val="CC0099"/>
                </a:solidFill>
              </a:rPr>
              <a:t> could take the suffix –</a:t>
            </a:r>
            <a:r>
              <a:rPr lang="en-GB" altLang="en-US" b="1" dirty="0">
                <a:solidFill>
                  <a:srgbClr val="CC0099"/>
                </a:solidFill>
              </a:rPr>
              <a:t>ed</a:t>
            </a:r>
            <a:r>
              <a:rPr lang="en-GB" altLang="en-US" dirty="0">
                <a:solidFill>
                  <a:srgbClr val="CC0099"/>
                </a:solidFill>
              </a:rPr>
              <a:t>, -</a:t>
            </a:r>
            <a:r>
              <a:rPr lang="en-GB" altLang="en-US" b="1" dirty="0">
                <a:solidFill>
                  <a:srgbClr val="CC0099"/>
                </a:solidFill>
              </a:rPr>
              <a:t>er</a:t>
            </a:r>
            <a:r>
              <a:rPr lang="en-GB" altLang="en-US" dirty="0">
                <a:solidFill>
                  <a:srgbClr val="CC0099"/>
                </a:solidFill>
              </a:rPr>
              <a:t>, -</a:t>
            </a:r>
            <a:r>
              <a:rPr lang="en-GB" altLang="en-US" b="1" dirty="0" err="1">
                <a:solidFill>
                  <a:srgbClr val="CC0099"/>
                </a:solidFill>
              </a:rPr>
              <a:t>ing</a:t>
            </a:r>
            <a:r>
              <a:rPr lang="en-GB" altLang="en-US" dirty="0">
                <a:solidFill>
                  <a:srgbClr val="CC0099"/>
                </a:solidFill>
              </a:rPr>
              <a:t> and -</a:t>
            </a:r>
            <a:r>
              <a:rPr lang="en-GB" altLang="en-US" b="1" dirty="0">
                <a:solidFill>
                  <a:srgbClr val="CC0099"/>
                </a:solidFill>
              </a:rPr>
              <a:t>s</a:t>
            </a:r>
            <a:r>
              <a:rPr lang="en-GB" altLang="en-US" dirty="0">
                <a:solidFill>
                  <a:srgbClr val="CC0099"/>
                </a:solidFill>
              </a:rPr>
              <a:t>. Provide pairs or small groups roots and sufficient suffixes to identify which suffixes fit which roots. This activity may be simplified if required by providing fewer roots, fewer suffixes, or simpler suffixes. It may be extended by encouraging children who are currently more competent readers to identify roots where the suffix brings about a change, e.g. try could not take the suffix –s alone. It would need to follow the guideline ‘y to </a:t>
            </a:r>
            <a:r>
              <a:rPr lang="en-GB" altLang="en-US" dirty="0" err="1">
                <a:solidFill>
                  <a:srgbClr val="CC0099"/>
                </a:solidFill>
              </a:rPr>
              <a:t>i</a:t>
            </a:r>
            <a:r>
              <a:rPr lang="en-GB" altLang="en-US" dirty="0">
                <a:solidFill>
                  <a:srgbClr val="CC0099"/>
                </a:solidFill>
              </a:rPr>
              <a:t> before adding the suffix’. </a:t>
            </a:r>
            <a:r>
              <a:rPr lang="en-GB" altLang="en-US" b="1" dirty="0">
                <a:solidFill>
                  <a:srgbClr val="CC0099"/>
                </a:solidFill>
              </a:rPr>
              <a:t>NB</a:t>
            </a:r>
            <a:r>
              <a:rPr lang="en-GB" altLang="en-US" dirty="0">
                <a:solidFill>
                  <a:srgbClr val="CC0099"/>
                </a:solidFill>
              </a:rPr>
              <a:t> Use of the terms ‘root(s) and suffix(es) is not required in Year 1. A further extension is the identification of words that can also take a different meaning such as tower, charm, alarm which can function as nouns in a different context.</a:t>
            </a:r>
          </a:p>
          <a:p>
            <a:endParaRPr lang="en-GB" altLang="en-US" dirty="0"/>
          </a:p>
          <a:p>
            <a:endParaRPr 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23576809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Reading aloud with expression (prosody) is central to a poetry unit and needs to be modelled by the teacher.</a:t>
            </a:r>
          </a:p>
          <a:p>
            <a:r>
              <a:rPr lang="en-GB" altLang="en-US" dirty="0"/>
              <a:t>Encourage children to share their ideas rather than trying to guess yours. This is crucial in developing a child’s sense of themselves as a reader with valid views and opinions.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3157775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Give individuals or pairs their own copy of the text. A ‘Tell-me grid’ (provided on the accompanying PDF file) recommended by Aidan Chambers is one mechanism for structuring thinking</a:t>
            </a:r>
          </a:p>
          <a:p>
            <a:r>
              <a:rPr lang="en-GB" altLang="en-US" i="1" dirty="0"/>
              <a:t>Blend pair, small group and whole-class talk</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you might in small group reading sessions</a:t>
            </a: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20194865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altLang="en-US" dirty="0"/>
              <a:t>Look at the first verse of the poem with the image concealed and discuss with the children who this character might be and what stories he might be able to tell. </a:t>
            </a:r>
          </a:p>
          <a:p>
            <a:pPr>
              <a:spcBef>
                <a:spcPct val="50000"/>
              </a:spcBef>
            </a:pPr>
            <a:r>
              <a:rPr lang="en-GB" altLang="en-US" dirty="0"/>
              <a:t>Encourage the children to ask and answer questions based on their first impressions of this character.</a:t>
            </a:r>
          </a:p>
          <a:p>
            <a:r>
              <a:rPr lang="en-GB" altLang="en-US" dirty="0"/>
              <a:t>Use the question tree to model for the children how to ask and answer questions.</a:t>
            </a:r>
          </a:p>
          <a:p>
            <a:endParaRPr 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27243977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1625026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Teaching Sequence for Writing is still the recommended approach to the teaching of reading and writing. Slides 1-</a:t>
            </a:r>
            <a:r>
              <a:rPr lang="en-US" altLang="en-US" dirty="0"/>
              <a:t>10</a:t>
            </a:r>
            <a:r>
              <a:rPr lang="en-GB" altLang="en-US" dirty="0"/>
              <a:t> are specifically for </a:t>
            </a:r>
            <a:r>
              <a:rPr lang="en-US" altLang="en-US" dirty="0"/>
              <a:t>teachers; subsequent slides are intended to be used in the classroom with the children. Slide 11 should be the first time the children are introduced to the monster so previous slides should not be displayed.</a:t>
            </a: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Prompts on the next slide may be printed and distributed to pairs to focus responses. All activities may be repeated with subsequent verses if teachers choose to do this.</a:t>
            </a:r>
          </a:p>
          <a:p>
            <a:endParaRPr 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17533802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Encourage children to make a sensible prediction based on what they already know. This is a crucial skill which underpins the foundations of inference as children become more competent readers. If they can make a sensible prediction, then they have started to develop an understanding of what they read.</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38756251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Children who are able to write independently could make notes as they discuss. Alternatively, recording devices could be used then fed back to the group later.</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10240436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Encourage the children to join in as you read the first verse aloud several times, one line at a time. Ensure that you read with exaggerated expression to make it clear that the children should try and emulate the way you read. A common method that is popular is to use a toy microphone to show whose turn it is to speak. If children are unfamiliar with this approach, it will probably be necessary to practise the lines several times.</a:t>
            </a:r>
          </a:p>
          <a:p>
            <a:endParaRPr lang="en-GB" altLang="en-US" dirty="0"/>
          </a:p>
          <a:p>
            <a:r>
              <a:rPr lang="en-GB" altLang="en-US" dirty="0"/>
              <a:t>This approach may be repeated as often as the teacher thinks is appropriate and will support the children’s fluency and memory.</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29837562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activity is designed to introduce and discuss key vocabulary. It also provides an opportunity to link the meanings of new words to those already known. Distribute to individuals or pairs of children 2- and 3-syllable words and ask them to practise sounding and blending the words, providing support where necessary. As you read the next verses, ask the children to stand up and repeat the word. Other children can clap the syllables as they are read. The words on this slide are also supplied on the accompanying Word document, so that you can print them and edit them if you wish according to the needs of your class.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24974449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9532686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Ask the children to talk in pairs to think of what each word means to them. Can they come up with alternatives? Can they come up with what the word </a:t>
            </a:r>
            <a:r>
              <a:rPr lang="en-GB" altLang="en-US" b="1" dirty="0"/>
              <a:t>doesn’t</a:t>
            </a:r>
            <a:r>
              <a:rPr lang="en-GB" altLang="en-US" dirty="0"/>
              <a:t> mean? Saying what a word </a:t>
            </a:r>
            <a:r>
              <a:rPr lang="en-GB" altLang="en-US" b="1" dirty="0"/>
              <a:t>doesn’t</a:t>
            </a:r>
            <a:r>
              <a:rPr lang="en-GB" altLang="en-US" dirty="0"/>
              <a:t> mean can help to clarify what it does mean. These words are suggestions only. Teachers should select words from the poem that they consider will be worth exploring with the children they teach.</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26018718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joining words ‘or’ and ‘and’ are used here and in subsequent verses. This provides an opportunity for teachers to draw the children’s attention to separate sentences that make sense on their own and how the joining words link those sentences. Although poetry does not follow the same rigid structure as other text types, it is nevertheless of benefit to reinforce the concept of a single clause sentence.</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36621312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altLang="en-US" sz="1200" b="1" dirty="0">
                <a:solidFill>
                  <a:srgbClr val="800080"/>
                </a:solidFill>
              </a:rPr>
              <a:t>Why do you think the monster has changed and is now scary?</a:t>
            </a:r>
            <a:r>
              <a:rPr lang="en-GB" altLang="en-US" sz="1200" dirty="0">
                <a:solidFill>
                  <a:srgbClr val="800080"/>
                </a:solidFill>
              </a:rPr>
              <a:t> </a:t>
            </a:r>
          </a:p>
          <a:p>
            <a:pPr>
              <a:spcBef>
                <a:spcPct val="0"/>
              </a:spcBef>
            </a:pPr>
            <a:r>
              <a:rPr lang="en-GB" altLang="en-US" sz="1200" dirty="0">
                <a:solidFill>
                  <a:srgbClr val="800080"/>
                </a:solidFill>
              </a:rPr>
              <a:t>Elicit responses that show an understanding of the fact that the supply of marshmallows has run out so the monster is no longer friendly and playful. Ensure that children grasp that the information that ‘the bag is completely empty’ shows the reader the event that has made the monster change. </a:t>
            </a:r>
          </a:p>
          <a:p>
            <a:endParaRPr lang="en-GB" altLang="en-US" sz="1200" dirty="0"/>
          </a:p>
          <a:p>
            <a:r>
              <a:rPr lang="en-GB" altLang="en-US" sz="1200" b="1" dirty="0"/>
              <a:t>The monster is not so charming – what do you think that means?</a:t>
            </a:r>
          </a:p>
          <a:p>
            <a:r>
              <a:rPr lang="en-GB" altLang="en-US" sz="1200" dirty="0"/>
              <a:t>Help children to understand the meaning of charming by relating this to other occasions where they may have encountered the word, e.g. Prince Charming and other characters in animated films.</a:t>
            </a:r>
          </a:p>
          <a:p>
            <a:endParaRPr lang="en-GB" altLang="en-US" sz="1200" dirty="0"/>
          </a:p>
          <a:p>
            <a:r>
              <a:rPr lang="en-GB" altLang="en-US" sz="1200" dirty="0"/>
              <a:t>1. </a:t>
            </a:r>
            <a:r>
              <a:rPr lang="en-GB" altLang="en-US" sz="1200" b="1" dirty="0"/>
              <a:t>The monster transforms into something quite alarming. How does the boy feel now</a:t>
            </a:r>
            <a:r>
              <a:rPr lang="en-GB" altLang="en-US" sz="1200" dirty="0"/>
              <a:t>? 2. </a:t>
            </a:r>
            <a:r>
              <a:rPr lang="en-GB" altLang="en-US" sz="1200" b="1" dirty="0"/>
              <a:t>How can you tell</a:t>
            </a:r>
            <a:r>
              <a:rPr lang="en-GB" altLang="en-US" sz="1200" dirty="0"/>
              <a:t>?</a:t>
            </a:r>
          </a:p>
          <a:p>
            <a:r>
              <a:rPr lang="en-GB" altLang="en-US" sz="1200" dirty="0"/>
              <a:t>Use the illustration (or the film if being used) to elicit from the children that the monster has changed from being frisky and good-natured when he was getting marshmallows to something scary and threatening when the sweets run out. </a:t>
            </a:r>
          </a:p>
          <a:p>
            <a:endParaRPr lang="en-GB" altLang="en-US" sz="1200" dirty="0"/>
          </a:p>
          <a:p>
            <a:r>
              <a:rPr lang="en-GB" altLang="en-US" sz="1200" b="1" dirty="0"/>
              <a:t>I run and find a pillow, and suddenly I see.</a:t>
            </a:r>
            <a:r>
              <a:rPr lang="en-GB" altLang="en-US" sz="1200" dirty="0"/>
              <a:t> </a:t>
            </a:r>
          </a:p>
          <a:p>
            <a:r>
              <a:rPr lang="en-GB" altLang="en-US" sz="1200" dirty="0"/>
              <a:t>What does he see? Use the next verse to explain that he is desperately trying to think of a way to protect himself when he comes up with an idea. Help children make the connection between the marshmallow sweets and the pillow: shape, consistency, etc. He has thought of something – what could it be? Allow the children a few minutes to discuss with a partner what might happen next.</a:t>
            </a:r>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16788388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1196763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Use the image to develop ideas further, e.g. What is happening in the picture? Why do you think the illustrator has added a picture of a house in the background?</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28420599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activity can be used with any verses that have been read. Prompts on the next slide are also supplied on the accompanying PDF file, and may be printed and distributed to pairs to focus responses. All activities may be repeated with subsequent verses if teachers choose to do this.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32359449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Encourage children to make a sensible prediction based on what they already know. This is a crucial skill which underpins the foundations of inference as children become more competent readers. If they can make a sensible prediction, then they have started to develop an understanding of what they read. These prompts are also supplied on the accompanying PDF file.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25676115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Children who are able to write independently could make notes as they discuss. Alternatively, recording devices could be used then fed back to the group later.</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849735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Choose one or two objectives to be the main focus of studying the text with a poet’s eye. Use the word ‘poet’ when speaking to the children. They need to see themselves as potential poets.</a:t>
            </a:r>
          </a:p>
          <a:p>
            <a:r>
              <a:rPr lang="en-GB" altLang="en-US" dirty="0"/>
              <a:t>The wording of these response prompts is slightly different when reading as a poet.</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16833544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2000"/>
              </a:lnSpc>
              <a:spcBef>
                <a:spcPct val="0"/>
              </a:spcBef>
              <a:spcAft>
                <a:spcPts val="1425"/>
              </a:spcAft>
              <a:buClr>
                <a:srgbClr val="000000"/>
              </a:buClr>
              <a:buFont typeface="Times New Roman" panose="02020603050405020304" pitchFamily="18" charset="0"/>
              <a:buNone/>
            </a:pPr>
            <a:r>
              <a:rPr lang="en-GB" altLang="en-US" dirty="0">
                <a:solidFill>
                  <a:srgbClr val="800080"/>
                </a:solidFill>
              </a:rPr>
              <a:t>Objective: Identify and begin to punctuate sentences using a capital letter and full stop, question mark or exclamation mark.</a:t>
            </a:r>
          </a:p>
          <a:p>
            <a:pPr>
              <a:lnSpc>
                <a:spcPct val="92000"/>
              </a:lnSpc>
              <a:spcBef>
                <a:spcPct val="0"/>
              </a:spcBef>
              <a:spcAft>
                <a:spcPts val="1425"/>
              </a:spcAft>
              <a:buClr>
                <a:srgbClr val="000000"/>
              </a:buClr>
              <a:buFont typeface="Times New Roman" panose="02020603050405020304" pitchFamily="18" charset="0"/>
              <a:buNone/>
            </a:pPr>
            <a:r>
              <a:rPr lang="en-GB" altLang="en-US" dirty="0">
                <a:solidFill>
                  <a:srgbClr val="800080"/>
                </a:solidFill>
              </a:rPr>
              <a:t>This activity provides an opportunity for children to notice where punctuation has been used to demarcate sentences, but also to explore how the choice of that punctuation can aid fluency and expression in reading. Children who are currently more competent readers could carry out this activity in small groups independently of the teacher.</a:t>
            </a:r>
          </a:p>
          <a:p>
            <a:pPr>
              <a:lnSpc>
                <a:spcPct val="92000"/>
              </a:lnSpc>
              <a:spcBef>
                <a:spcPct val="0"/>
              </a:spcBef>
              <a:spcAft>
                <a:spcPts val="1425"/>
              </a:spcAft>
              <a:buClr>
                <a:srgbClr val="000000"/>
              </a:buClr>
              <a:buFont typeface="Times New Roman" panose="02020603050405020304" pitchFamily="18" charset="0"/>
              <a:buNone/>
            </a:pPr>
            <a:r>
              <a:rPr lang="en-GB" altLang="en-US" dirty="0">
                <a:solidFill>
                  <a:srgbClr val="800080"/>
                </a:solidFill>
              </a:rPr>
              <a:t>Model the reading of relevant lines with expression and emphasise how the punctuation affects the delivery of the lines. Invite children to join in varying their expression in response to the use of question marks and exclamation marks. Discuss with the children why a question mark or an exclamation </a:t>
            </a:r>
            <a:r>
              <a:rPr lang="en-GB" altLang="en-US">
                <a:solidFill>
                  <a:srgbClr val="800080"/>
                </a:solidFill>
              </a:rPr>
              <a:t>mark has </a:t>
            </a:r>
            <a:r>
              <a:rPr lang="en-GB" altLang="en-US" dirty="0">
                <a:solidFill>
                  <a:srgbClr val="800080"/>
                </a:solidFill>
              </a:rPr>
              <a:t>been used. This can be extended by including sentences with full stops and the matching part of the punctuation fan.</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25269287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Provide each child or pair with a punctuation fan containing a question mark and an exclamation mark. Distribute some of the lines on card for pairs to read together, responding to the punctuation appropriately. Invite pairs to perform their line, and ask the rest of the children to hold up their punctuation fans with the correct mark displayed. The fan is supplied on page 16 of the accompanying PDF file, and the lines on the accompanying Word document.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42933805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Objective: </a:t>
            </a:r>
            <a:r>
              <a:rPr lang="en-GB" altLang="en-US" dirty="0">
                <a:solidFill>
                  <a:srgbClr val="CC0099"/>
                </a:solidFill>
              </a:rPr>
              <a:t>Read words with contractions (I’ll, I’ve, he’s, he’ll) and </a:t>
            </a:r>
            <a:r>
              <a:rPr lang="en-GB" altLang="en-US" b="1" dirty="0">
                <a:solidFill>
                  <a:srgbClr val="CC0099"/>
                </a:solidFill>
              </a:rPr>
              <a:t>understand that the apostrophe represents the omitted letter(s</a:t>
            </a:r>
            <a:r>
              <a:rPr lang="en-GB" altLang="en-US" dirty="0">
                <a:solidFill>
                  <a:srgbClr val="CC0099"/>
                </a:solidFill>
              </a:rPr>
              <a:t>). </a:t>
            </a:r>
          </a:p>
          <a:p>
            <a:r>
              <a:rPr lang="en-GB" altLang="en-US" dirty="0">
                <a:solidFill>
                  <a:srgbClr val="CC0099"/>
                </a:solidFill>
              </a:rPr>
              <a:t>There are more examples of contractions presented here than occur in the poem. Teachers should identify further opportunities in shared and guided reading to point out contractions to children and reinforce that the apostrophe represents the missing letter(s). Focus on the fact that in most cases, the other letters do not change. Exceptions include won’t. Note that words are presented in lower case apart from the personal pronoun I and the missing letter(s) have been underlined.</a:t>
            </a:r>
            <a:endParaRPr lang="en-GB" altLang="en-US" dirty="0"/>
          </a:p>
          <a:p>
            <a:r>
              <a:rPr lang="en-GB" altLang="en-US" dirty="0">
                <a:solidFill>
                  <a:srgbClr val="CC0099"/>
                </a:solidFill>
              </a:rPr>
              <a:t>Note that there are three contracted words in the poem which are not pronouns: </a:t>
            </a:r>
            <a:r>
              <a:rPr lang="en-GB" altLang="en-US" b="1" dirty="0">
                <a:solidFill>
                  <a:srgbClr val="CC0099"/>
                </a:solidFill>
              </a:rPr>
              <a:t>there’s, bag’s, monster’s</a:t>
            </a:r>
            <a:r>
              <a:rPr lang="en-GB" altLang="en-US" dirty="0">
                <a:solidFill>
                  <a:srgbClr val="CC0099"/>
                </a:solidFill>
              </a:rPr>
              <a:t>. Teachers should decide whether to include these or not depending on the understanding of the children as these may be confused with apostrophes of possession that children may have encountered in their reading. Ensure that children begin to understand that the apostrophe replaces the letter or letters that is missing. NB This is the first introduction to informal techniques which will be built upon later in KS2.</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a:p>
        </p:txBody>
      </p:sp>
    </p:spTree>
    <p:extLst>
      <p:ext uri="{BB962C8B-B14F-4D97-AF65-F5344CB8AC3E}">
        <p14:creationId xmlns:p14="http://schemas.microsoft.com/office/powerpoint/2010/main" val="19774246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are lines from the poem but written as separate and complete sentences to reinforce sentence structure.</a:t>
            </a:r>
          </a:p>
          <a:p>
            <a:r>
              <a:rPr lang="en-GB" altLang="en-US" dirty="0"/>
              <a:t>Provide individuals or pairs of children with an apostrophe fan, which you can find on page 17 of the accompanying PDF file. Teachers should read each line aloud slowly but without displaying the sentence. Children should raise their apostrophe fan when they hear the word they think contains the contraction. Click to reveal and check.</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a:p>
        </p:txBody>
      </p:sp>
    </p:spTree>
    <p:extLst>
      <p:ext uri="{BB962C8B-B14F-4D97-AF65-F5344CB8AC3E}">
        <p14:creationId xmlns:p14="http://schemas.microsoft.com/office/powerpoint/2010/main" val="8832610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2000"/>
              </a:lnSpc>
              <a:spcBef>
                <a:spcPct val="0"/>
              </a:spcBef>
              <a:spcAft>
                <a:spcPts val="1425"/>
              </a:spcAft>
              <a:buClr>
                <a:srgbClr val="000000"/>
              </a:buClr>
              <a:buFont typeface="Times New Roman" panose="02020603050405020304" pitchFamily="18" charset="0"/>
              <a:buNone/>
            </a:pPr>
            <a:r>
              <a:rPr lang="en-GB" altLang="en-US" dirty="0">
                <a:solidFill>
                  <a:srgbClr val="800080"/>
                </a:solidFill>
              </a:rPr>
              <a:t>Objectives: Identify rhyming words and invent alternatives.</a:t>
            </a:r>
          </a:p>
          <a:p>
            <a:r>
              <a:rPr lang="en-GB" altLang="en-US" dirty="0"/>
              <a:t>Provide plenty of opportunities for children to identify rhyming words in songs and nursery rhymes prior to this activity. </a:t>
            </a:r>
          </a:p>
          <a:p>
            <a:r>
              <a:rPr lang="en-GB" altLang="en-US" dirty="0"/>
              <a:t>Create a river in the middle of the room out of paper or fabric and divide the class in two with one group on either </a:t>
            </a:r>
            <a:r>
              <a:rPr lang="en-GB" altLang="en-US" dirty="0" err="1"/>
              <a:t>ie</a:t>
            </a:r>
            <a:r>
              <a:rPr lang="en-GB" altLang="en-US" dirty="0"/>
              <a:t>.. Give individual children or pairs one card each with a word on it from the list above, ensuring that you have a rhyme to match. (You may need several cards with the same word, e.g. 4 ‘me’ etc depending on the number of children.)</a:t>
            </a:r>
          </a:p>
          <a:p>
            <a:r>
              <a:rPr lang="en-GB" altLang="en-US" dirty="0"/>
              <a:t>In turn, each child or pair, reads their word. If a child or pair has a rhyming match, they may cross the river to join them. (There will probably be a few crossings but plenty of repetition!)</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40</a:t>
            </a:fld>
            <a:endParaRPr lang="en-US"/>
          </a:p>
        </p:txBody>
      </p:sp>
    </p:spTree>
    <p:extLst>
      <p:ext uri="{BB962C8B-B14F-4D97-AF65-F5344CB8AC3E}">
        <p14:creationId xmlns:p14="http://schemas.microsoft.com/office/powerpoint/2010/main" val="3644252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NB For teachers of children in Key Stage 1: ‘Young readers encounter words that they have not seen before much more frequently than experienced readers do, and they may not know the meaning of some of these. Practice at reading such words by sounding and blending can provide opportunities not only for pupils to develop confidence in their decoding skills, but also for teachers to explain the meaning and thus develop pupils’ vocabulary.’ </a:t>
            </a:r>
          </a:p>
          <a:p>
            <a:r>
              <a:rPr lang="en-GB" altLang="en-US" dirty="0"/>
              <a:t>NC 2014 Non-statutory guidance.</a:t>
            </a:r>
          </a:p>
          <a:p>
            <a:r>
              <a:rPr lang="en-GB" altLang="en-US" dirty="0"/>
              <a:t>This unit focuses on the comprehension element of reading and the performance and enjoyment aspects of poetry. It is assumed that this will be taught alongside daily phonics sessions which focus on the decoding element of reading. However, teachers should make sure that pupils can sound and blend unfamiliar printed words quickly and accurately using the phonic knowledge and skills to revise and consolidate those grapheme-phoneme correspondences learnt earlier.</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45907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Objective: </a:t>
            </a:r>
            <a:r>
              <a:rPr lang="en-GB" altLang="en-US" dirty="0">
                <a:solidFill>
                  <a:srgbClr val="800080"/>
                </a:solidFill>
              </a:rPr>
              <a:t>Join words and clauses using ‘and’.</a:t>
            </a:r>
          </a:p>
          <a:p>
            <a:r>
              <a:rPr lang="en-GB" altLang="en-US" dirty="0"/>
              <a:t>Model selecting sentences, joining them with ‘and’ and reading them aloud. Elicit from the children what changes need to be made, e.g. the capital letter needs changing to lower case, the full stop in the first sentence is replace by ‘and’. Model reading the new sentence aloud. Provide pairs of children with separate sentences either from the poem or an alternative. Ask them to join the separate sentences together, read them aloud and discuss what works and what doesn’t. Using the poem will provide a known text, but some sentences may go together in a different way than the original and this is acceptable provided they are cohesive, e.g. </a:t>
            </a:r>
            <a:r>
              <a:rPr lang="en-GB" altLang="en-US" i="1" dirty="0"/>
              <a:t>He’s huge and he’s got enormous feelers</a:t>
            </a:r>
            <a:r>
              <a:rPr lang="en-GB" altLang="en-US" dirty="0"/>
              <a:t>. This works, but others may not. The sentences on this slide are also supplied on the accompanying Word document.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41</a:t>
            </a:fld>
            <a:endParaRPr lang="en-US"/>
          </a:p>
        </p:txBody>
      </p:sp>
    </p:spTree>
    <p:extLst>
      <p:ext uri="{BB962C8B-B14F-4D97-AF65-F5344CB8AC3E}">
        <p14:creationId xmlns:p14="http://schemas.microsoft.com/office/powerpoint/2010/main" val="8232646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is Phase 2 of the teaching sequence.</a:t>
            </a:r>
          </a:p>
          <a:p>
            <a:r>
              <a:rPr lang="en-GB" altLang="en-US" dirty="0"/>
              <a:t>Present an image to the children which may be one they have seen in this unit or an alternative. Visit https://</a:t>
            </a:r>
            <a:r>
              <a:rPr lang="en-GB" altLang="en-US" dirty="0" err="1"/>
              <a:t>www.onceuponapicture.co.uk</a:t>
            </a:r>
            <a:r>
              <a:rPr lang="en-GB" altLang="en-US" dirty="0"/>
              <a:t>/ or https://</a:t>
            </a:r>
            <a:r>
              <a:rPr lang="en-GB" altLang="en-US" dirty="0" err="1"/>
              <a:t>app.pobble.com</a:t>
            </a:r>
            <a:r>
              <a:rPr lang="en-GB" altLang="en-US" dirty="0"/>
              <a:t>/lessons/prompt (free sign-up).</a:t>
            </a:r>
          </a:p>
          <a:p>
            <a:r>
              <a:rPr lang="en-GB" altLang="en-US" dirty="0"/>
              <a:t>Model writing sentences about what you can see using contractions where appropriate, rehearsing aloud the process, e.g. capital letter, makes sense, final punctuation. Include statements, exclamations and questions where appropriate, then ask the children for ideas. In pairs, children should orally rehearse then write their own sentences about the image. The contractions presented here are suggestions only and teachers should use whatever is appropriate to the image they choose.</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42</a:t>
            </a:fld>
            <a:endParaRPr lang="en-US"/>
          </a:p>
        </p:txBody>
      </p:sp>
    </p:spTree>
    <p:extLst>
      <p:ext uri="{BB962C8B-B14F-4D97-AF65-F5344CB8AC3E}">
        <p14:creationId xmlns:p14="http://schemas.microsoft.com/office/powerpoint/2010/main" val="31007000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Objective: Identify rhyming words and invent alternatives.</a:t>
            </a:r>
          </a:p>
          <a:p>
            <a:r>
              <a:rPr lang="en-GB" altLang="en-US" dirty="0"/>
              <a:t>Present children with words from this poem or elsewhere. Ask pairs of children to think of more words with the same rhyming patterns and use segmenting skills to write them down. If appropriate, children could use their new words in sentences. This should be modelled first. The sentences should be grammatically correct but do not necessarily need to relate to the poem.</a:t>
            </a:r>
          </a:p>
          <a:p>
            <a:r>
              <a:rPr lang="en-GB" altLang="en-US" dirty="0"/>
              <a:t>The examples are suggestions only. Children need plenty of practice with identifying and using rhyming words.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43</a:t>
            </a:fld>
            <a:endParaRPr lang="en-US"/>
          </a:p>
        </p:txBody>
      </p:sp>
    </p:spTree>
    <p:extLst>
      <p:ext uri="{BB962C8B-B14F-4D97-AF65-F5344CB8AC3E}">
        <p14:creationId xmlns:p14="http://schemas.microsoft.com/office/powerpoint/2010/main" val="36494599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images are suggestions. There are hundreds of monster images available online and in books. Teachers should select appropriate images for the children they teach. Alternatively, children can create their own monsters to describe.</a:t>
            </a:r>
          </a:p>
          <a:p>
            <a:r>
              <a:rPr lang="en-GB" altLang="en-US" dirty="0"/>
              <a:t>Ask the children to work in pairs to choose a monster and write a description. Use the words previously recorded on the working wall which may include contractions and rhyming words if children are confident.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44</a:t>
            </a:fld>
            <a:endParaRPr lang="en-US"/>
          </a:p>
        </p:txBody>
      </p:sp>
    </p:spTree>
    <p:extLst>
      <p:ext uri="{BB962C8B-B14F-4D97-AF65-F5344CB8AC3E}">
        <p14:creationId xmlns:p14="http://schemas.microsoft.com/office/powerpoint/2010/main" val="1201648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is a suggested approach which brings together some of the elements taught such as contractions and final punctuation (. ? !). However, teachers should adapt the activity to meet the needs of the children they teach and focus on just one objective if appropriate. Children who are currently more competent could join their words and sentences using the joining word ‘and’, e.g. The monster has purple eyes and red spots on its chin.</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45</a:t>
            </a:fld>
            <a:endParaRPr lang="en-US"/>
          </a:p>
        </p:txBody>
      </p:sp>
    </p:spTree>
    <p:extLst>
      <p:ext uri="{BB962C8B-B14F-4D97-AF65-F5344CB8AC3E}">
        <p14:creationId xmlns:p14="http://schemas.microsoft.com/office/powerpoint/2010/main" val="33874653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46</a:t>
            </a:fld>
            <a:endParaRPr lang="en-US"/>
          </a:p>
        </p:txBody>
      </p:sp>
    </p:spTree>
    <p:extLst>
      <p:ext uri="{BB962C8B-B14F-4D97-AF65-F5344CB8AC3E}">
        <p14:creationId xmlns:p14="http://schemas.microsoft.com/office/powerpoint/2010/main" val="15253355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47</a:t>
            </a:fld>
            <a:endParaRPr lang="en-US"/>
          </a:p>
        </p:txBody>
      </p:sp>
    </p:spTree>
    <p:extLst>
      <p:ext uri="{BB962C8B-B14F-4D97-AF65-F5344CB8AC3E}">
        <p14:creationId xmlns:p14="http://schemas.microsoft.com/office/powerpoint/2010/main" val="10314397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49</a:t>
            </a:fld>
            <a:endParaRPr lang="en-US"/>
          </a:p>
        </p:txBody>
      </p:sp>
    </p:spTree>
    <p:extLst>
      <p:ext uri="{BB962C8B-B14F-4D97-AF65-F5344CB8AC3E}">
        <p14:creationId xmlns:p14="http://schemas.microsoft.com/office/powerpoint/2010/main" val="1761724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In Key Stage 1, the emphasis will be on the elements of writing which will serve to underpin children’s writing throughout their primary years. The basic skills of identifying and applying basic sentence structure, joining sentences with joining words, basic punctuation to demarcate sentences and using </a:t>
            </a:r>
            <a:r>
              <a:rPr lang="en-GB" altLang="ja-JP" dirty="0">
                <a:ea typeface="MS PGothic" panose="020B0600070205080204" pitchFamily="34" charset="-128"/>
              </a:rPr>
              <a:t>etymological and morphological clues to construct words will all be introduced at this stage and should be revisited many times throughout Key Stage 1 and beyond.</a:t>
            </a:r>
          </a:p>
          <a:p>
            <a:r>
              <a:rPr lang="en-GB" altLang="ja-JP" dirty="0">
                <a:ea typeface="MS PGothic" panose="020B0600070205080204" pitchFamily="34" charset="-128"/>
              </a:rPr>
              <a:t>NB Any words recorded on the working wall should be written in lower case unless they are proper nouns. Any sentences recorded on the working wall should be punctuated correctly. Drawing children’s attention to these points reinforces basic sentence structure.</a:t>
            </a:r>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80852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406283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200" dirty="0"/>
              <a:t>The poem selected is a suggestion only. Teachers may choose to use the recommended approaches with poems of their own choice. The main focus of approaching poetry in this way is enjoyment, performance and vocabulary development.</a:t>
            </a:r>
            <a:endParaRPr lang="en-GB" altLang="en-US" sz="800" dirty="0">
              <a:ea typeface="Microsoft YaHei" panose="020B0503020204020204" pitchFamily="34" charset="-122"/>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777329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‘Marshmallows’ is available on The Literacy Shed website: https://</a:t>
            </a:r>
            <a:r>
              <a:rPr lang="en-GB" altLang="en-US" dirty="0" err="1"/>
              <a:t>www.literacyshed.com</a:t>
            </a:r>
            <a:r>
              <a:rPr lang="en-GB" altLang="en-US" dirty="0"/>
              <a:t>/</a:t>
            </a:r>
            <a:r>
              <a:rPr lang="en-GB" altLang="en-US" dirty="0" err="1"/>
              <a:t>marshmallows.html</a:t>
            </a:r>
            <a:endParaRPr lang="en-GB" altLang="en-US" dirty="0"/>
          </a:p>
          <a:p>
            <a:r>
              <a:rPr lang="en-GB" altLang="en-US" dirty="0"/>
              <a:t>The John Lewis Christmas advertisement from 2017 is also relevant and appropriate for discussion: https://</a:t>
            </a:r>
            <a:r>
              <a:rPr lang="en-GB" altLang="en-US" dirty="0" err="1"/>
              <a:t>www.literacyshed.com</a:t>
            </a:r>
            <a:r>
              <a:rPr lang="en-GB" altLang="en-US" dirty="0"/>
              <a:t>/</a:t>
            </a:r>
            <a:r>
              <a:rPr lang="en-GB" altLang="en-US" dirty="0" err="1"/>
              <a:t>moz.html</a:t>
            </a:r>
            <a:endParaRPr lang="en-GB" altLang="en-US" dirty="0"/>
          </a:p>
          <a:p>
            <a:endParaRPr lang="en-GB" altLang="en-US" dirty="0"/>
          </a:p>
          <a:p>
            <a:r>
              <a:rPr lang="en-GB" altLang="en-US" dirty="0"/>
              <a:t>Provide plenty of opportunities to immerse children in poetry. Through poetry, children can feel the rhythms and flows of complicated language without the need for deep understanding. There are plenty of additional poems available for teachers to select from, but recommended are:</a:t>
            </a:r>
          </a:p>
          <a:p>
            <a:r>
              <a:rPr lang="en-GB" altLang="en-US" dirty="0"/>
              <a:t>Pie Corbett’s Monster Poems, Teach Primary: https://</a:t>
            </a:r>
            <a:r>
              <a:rPr lang="en-GB" altLang="en-US" dirty="0" err="1"/>
              <a:t>www.teachprimary.com</a:t>
            </a:r>
            <a:r>
              <a:rPr lang="en-GB" altLang="en-US" dirty="0"/>
              <a:t>/</a:t>
            </a:r>
            <a:r>
              <a:rPr lang="en-GB" altLang="en-US" dirty="0" err="1"/>
              <a:t>learning_resources</a:t>
            </a:r>
            <a:r>
              <a:rPr lang="en-GB" altLang="en-US" dirty="0"/>
              <a:t>/view/pie-</a:t>
            </a:r>
            <a:r>
              <a:rPr lang="en-GB" altLang="en-US" dirty="0" err="1"/>
              <a:t>corbetts</a:t>
            </a:r>
            <a:r>
              <a:rPr lang="en-GB" altLang="en-US" dirty="0"/>
              <a:t>-monster-poems</a:t>
            </a:r>
          </a:p>
          <a:p>
            <a:r>
              <a:rPr lang="en-GB" altLang="en-US" dirty="0"/>
              <a:t>In Every Corner by Ruth </a:t>
            </a:r>
            <a:r>
              <a:rPr lang="en-GB" altLang="en-US" dirty="0" err="1"/>
              <a:t>Merttens</a:t>
            </a:r>
            <a:r>
              <a:rPr lang="en-GB" altLang="en-US" dirty="0"/>
              <a:t>, Hamilton Trust: https://di4c76y7libww.cloudfront.net/documents/</a:t>
            </a:r>
            <a:r>
              <a:rPr lang="en-GB" altLang="en-US" dirty="0" err="1"/>
              <a:t>GR_In_Every_Corner_web.pdf</a:t>
            </a:r>
            <a:endParaRPr lang="en-GB" altLang="en-US" dirty="0"/>
          </a:p>
          <a:p>
            <a:r>
              <a:rPr lang="en-GB" altLang="en-US" dirty="0"/>
              <a:t>We’re Going to Find the Monster by Malorie Blackman: https://</a:t>
            </a:r>
            <a:r>
              <a:rPr lang="en-GB" altLang="en-US" dirty="0" err="1"/>
              <a:t>www.booktrust.org.uk</a:t>
            </a:r>
            <a:r>
              <a:rPr lang="en-GB" altLang="en-US" dirty="0"/>
              <a:t>/book/w/were-going-to-find-the-monster/</a:t>
            </a:r>
          </a:p>
          <a:p>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3058025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Children should be taught to </a:t>
            </a:r>
            <a:r>
              <a:rPr lang="en-US" altLang="en-US" dirty="0">
                <a:solidFill>
                  <a:srgbClr val="800080"/>
                </a:solidFill>
              </a:rPr>
              <a:t>enhance their performance though intonation, tone and volume.</a:t>
            </a:r>
            <a:endParaRPr lang="en-GB" altLang="en-US" dirty="0">
              <a:solidFill>
                <a:srgbClr val="800080"/>
              </a:solidFill>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1601047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1/13/23</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1/13/23</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1/13/23</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p:txBody>
          <a:bodyPr/>
          <a:lstStyle/>
          <a:p>
            <a:fld id="{7F1F7BB5-15C0-CE4A-99FB-2438A9B9BB54}" type="datetimeFigureOut">
              <a:rPr lang="en-US" smtClean="0"/>
              <a:t>1/13/23</a:t>
            </a:fld>
            <a:endParaRPr lang="en-US"/>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0551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p:txBody>
          <a:bodyPr/>
          <a:lstStyle/>
          <a:p>
            <a:fld id="{7F1F7BB5-15C0-CE4A-99FB-2438A9B9BB54}" type="datetimeFigureOut">
              <a:rPr lang="en-US" smtClean="0"/>
              <a:t>1/13/23</a:t>
            </a:fld>
            <a:endParaRPr lang="en-US"/>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19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p:txBody>
          <a:bodyPr/>
          <a:lstStyle/>
          <a:p>
            <a:fld id="{7F1F7BB5-15C0-CE4A-99FB-2438A9B9BB54}" type="datetimeFigureOut">
              <a:rPr lang="en-US" smtClean="0"/>
              <a:t>1/13/23</a:t>
            </a:fld>
            <a:endParaRPr lang="en-US"/>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522132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p:txBody>
          <a:bodyPr/>
          <a:lstStyle/>
          <a:p>
            <a:fld id="{7F1F7BB5-15C0-CE4A-99FB-2438A9B9BB54}" type="datetimeFigureOut">
              <a:rPr lang="en-US" smtClean="0"/>
              <a:t>1/13/23</a:t>
            </a:fld>
            <a:endParaRPr lang="en-US"/>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726968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 Diagonal Corner of Rectangle 9">
            <a:extLst>
              <a:ext uri="{FF2B5EF4-FFF2-40B4-BE49-F238E27FC236}">
                <a16:creationId xmlns:a16="http://schemas.microsoft.com/office/drawing/2014/main" id="{46EBDEC0-797C-5D4E-B0BB-79C109156836}"/>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82264046-A222-BD41-96CC-9209274E82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4009909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 Diagonal Corner of Rectangle 9">
            <a:extLst>
              <a:ext uri="{FF2B5EF4-FFF2-40B4-BE49-F238E27FC236}">
                <a16:creationId xmlns:a16="http://schemas.microsoft.com/office/drawing/2014/main" id="{9E6C6BD6-68C8-9548-BAB5-437A71A19D8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63DD79FF-7CA1-D34D-A195-CA11B46A78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944647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226A8D3-A520-AA41-B78E-46B11CC199E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BE0CD794-A33B-9944-A210-12B783E5A92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56095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p:txBody>
          <a:bodyPr/>
          <a:lstStyle/>
          <a:p>
            <a:fld id="{7F1F7BB5-15C0-CE4A-99FB-2438A9B9BB54}" type="datetimeFigureOut">
              <a:rPr lang="en-US" smtClean="0"/>
              <a:t>1/13/23</a:t>
            </a:fld>
            <a:endParaRPr lang="en-US"/>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4166368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1/13/23</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p:txBody>
          <a:bodyPr/>
          <a:lstStyle/>
          <a:p>
            <a:fld id="{7F1F7BB5-15C0-CE4A-99FB-2438A9B9BB54}" type="datetimeFigureOut">
              <a:rPr lang="en-US" smtClean="0"/>
              <a:t>1/13/23</a:t>
            </a:fld>
            <a:endParaRPr lang="en-US"/>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23447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p:txBody>
          <a:bodyPr/>
          <a:lstStyle/>
          <a:p>
            <a:fld id="{7F1F7BB5-15C0-CE4A-99FB-2438A9B9BB54}" type="datetimeFigureOut">
              <a:rPr lang="en-US" smtClean="0"/>
              <a:t>1/13/23</a:t>
            </a:fld>
            <a:endParaRPr lang="en-US"/>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3273341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p:txBody>
          <a:bodyPr/>
          <a:lstStyle/>
          <a:p>
            <a:fld id="{7F1F7BB5-15C0-CE4A-99FB-2438A9B9BB54}" type="datetimeFigureOut">
              <a:rPr lang="en-US" smtClean="0"/>
              <a:t>1/13/23</a:t>
            </a:fld>
            <a:endParaRPr lang="en-US"/>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96751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1/13/23</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1/13/23</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1/13/23</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1/13/23</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1/13/23</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1/13/23</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1/13/23</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1/13/23</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A34A-EE7B-C841-AC5A-565F395E5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55C58FA-56A9-F64E-97DE-9EE37B957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6C19C5-5310-A94A-ABC9-F6BC901F33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F7BB5-15C0-CE4A-99FB-2438A9B9BB54}" type="datetimeFigureOut">
              <a:rPr lang="en-US" smtClean="0"/>
              <a:t>1/13/23</a:t>
            </a:fld>
            <a:endParaRPr lang="en-US"/>
          </a:p>
        </p:txBody>
      </p:sp>
      <p:sp>
        <p:nvSpPr>
          <p:cNvPr id="5" name="Footer Placeholder 4">
            <a:extLst>
              <a:ext uri="{FF2B5EF4-FFF2-40B4-BE49-F238E27FC236}">
                <a16:creationId xmlns:a16="http://schemas.microsoft.com/office/drawing/2014/main" id="{0DB3BEFE-2610-A54D-AB55-F155DC4066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E14AF2-623C-2044-B39B-731219F0C3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FD70A-07E1-7442-A394-E9CB3A8537F7}" type="slidenum">
              <a:rPr lang="en-US" smtClean="0"/>
              <a:t>‹#›</a:t>
            </a:fld>
            <a:endParaRPr lang="en-US"/>
          </a:p>
        </p:txBody>
      </p:sp>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8.xml"/><Relationship Id="rId5" Type="http://schemas.openxmlformats.org/officeDocument/2006/relationships/image" Target="../media/image13.png"/><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18.xml"/><Relationship Id="rId5" Type="http://schemas.openxmlformats.org/officeDocument/2006/relationships/image" Target="../media/image32.png"/><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9.xml"/><Relationship Id="rId1" Type="http://schemas.openxmlformats.org/officeDocument/2006/relationships/slideLayout" Target="../slideLayouts/slideLayout18.xml"/><Relationship Id="rId4" Type="http://schemas.openxmlformats.org/officeDocument/2006/relationships/image" Target="../media/image39.jpeg"/></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18.xml"/><Relationship Id="rId5" Type="http://schemas.openxmlformats.org/officeDocument/2006/relationships/image" Target="../media/image32.png"/><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6.xml"/><Relationship Id="rId1" Type="http://schemas.openxmlformats.org/officeDocument/2006/relationships/slideLayout" Target="../slideLayouts/slideLayout18.xml"/><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46.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43.xml"/><Relationship Id="rId1" Type="http://schemas.openxmlformats.org/officeDocument/2006/relationships/slideLayout" Target="../slideLayouts/slideLayout16.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5.xml"/><Relationship Id="rId1" Type="http://schemas.openxmlformats.org/officeDocument/2006/relationships/slideLayout" Target="../slideLayouts/slideLayout16.xml"/><Relationship Id="rId4" Type="http://schemas.openxmlformats.org/officeDocument/2006/relationships/image" Target="../media/image48.jpeg"/></Relationships>
</file>

<file path=ppt/slides/_rels/slide4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6.xml"/><Relationship Id="rId1" Type="http://schemas.openxmlformats.org/officeDocument/2006/relationships/slideLayout" Target="../slideLayouts/slideLayout16.xml"/><Relationship Id="rId4" Type="http://schemas.openxmlformats.org/officeDocument/2006/relationships/image" Target="../media/image43.png"/></Relationships>
</file>

<file path=ppt/slides/_rels/slide4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 Id="rId5" Type="http://schemas.openxmlformats.org/officeDocument/2006/relationships/image" Target="../media/image52.png"/><Relationship Id="rId4" Type="http://schemas.openxmlformats.org/officeDocument/2006/relationships/image" Target="../media/image51.jpeg"/></Relationships>
</file>

<file path=ppt/slides/_rels/slide49.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hyperlink" Target="https://www.radicalcartoons.com/" TargetMode="External"/><Relationship Id="rId2" Type="http://schemas.openxmlformats.org/officeDocument/2006/relationships/notesSlide" Target="../notesSlides/notesSlide47.xml"/><Relationship Id="rId1" Type="http://schemas.openxmlformats.org/officeDocument/2006/relationships/slideLayout" Target="../slideLayouts/slideLayout18.xml"/><Relationship Id="rId6" Type="http://schemas.openxmlformats.org/officeDocument/2006/relationships/hyperlink" Target="https://jamesdurran.blog/" TargetMode="External"/><Relationship Id="rId5" Type="http://schemas.openxmlformats.org/officeDocument/2006/relationships/image" Target="../media/image55.jpeg"/><Relationship Id="rId4" Type="http://schemas.openxmlformats.org/officeDocument/2006/relationships/image" Target="../media/image5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hyperlink" Target="https://www.literacyshed.com/marshmallows.html" TargetMode="External"/><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9839612-7CD0-E148-9967-F9BEF4D98F40}"/>
              </a:ext>
            </a:extLst>
          </p:cNvPr>
          <p:cNvSpPr/>
          <p:nvPr/>
        </p:nvSpPr>
        <p:spPr>
          <a:xfrm>
            <a:off x="-4135" y="1846965"/>
            <a:ext cx="12196135"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21" name="Picture 28">
            <a:extLst>
              <a:ext uri="{FF2B5EF4-FFF2-40B4-BE49-F238E27FC236}">
                <a16:creationId xmlns:a16="http://schemas.microsoft.com/office/drawing/2014/main" id="{8FEF5283-4F28-E447-94E4-D6CE8F937F20}"/>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135" y="1944324"/>
            <a:ext cx="4017004" cy="360181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8">
            <a:extLst>
              <a:ext uri="{FF2B5EF4-FFF2-40B4-BE49-F238E27FC236}">
                <a16:creationId xmlns:a16="http://schemas.microsoft.com/office/drawing/2014/main" id="{EE575831-5BAB-DC4D-8D89-6F94F9B18F9F}"/>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105325" y="1948277"/>
            <a:ext cx="4000432" cy="359468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a:extLst>
              <a:ext uri="{FF2B5EF4-FFF2-40B4-BE49-F238E27FC236}">
                <a16:creationId xmlns:a16="http://schemas.microsoft.com/office/drawing/2014/main" id="{D1C236CC-A35C-9642-8D12-60A5CDA810AD}"/>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8198214" y="1941922"/>
            <a:ext cx="3993785" cy="3601039"/>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a:extLst>
              <a:ext uri="{FF2B5EF4-FFF2-40B4-BE49-F238E27FC236}">
                <a16:creationId xmlns:a16="http://schemas.microsoft.com/office/drawing/2014/main" id="{C0D4E6E7-B4DD-D549-ADFA-E2A20EF60A4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1</a:t>
            </a:r>
            <a:endParaRPr lang="en-US" sz="2000" b="1" dirty="0">
              <a:solidFill>
                <a:schemeClr val="bg1"/>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6047C413-64FE-974C-AB7C-8F86EC33F63E}"/>
              </a:ext>
            </a:extLst>
          </p:cNvPr>
          <p:cNvGrpSpPr/>
          <p:nvPr/>
        </p:nvGrpSpPr>
        <p:grpSpPr>
          <a:xfrm>
            <a:off x="4634444" y="5885900"/>
            <a:ext cx="2832327" cy="646331"/>
            <a:chOff x="4568598" y="5897859"/>
            <a:chExt cx="2832327" cy="646331"/>
          </a:xfrm>
        </p:grpSpPr>
        <p:sp>
          <p:nvSpPr>
            <p:cNvPr id="13" name="TextBox 12">
              <a:extLst>
                <a:ext uri="{FF2B5EF4-FFF2-40B4-BE49-F238E27FC236}">
                  <a16:creationId xmlns:a16="http://schemas.microsoft.com/office/drawing/2014/main" id="{A927C276-F847-1D41-BD80-3B0D0DBDC04D}"/>
                </a:ext>
              </a:extLst>
            </p:cNvPr>
            <p:cNvSpPr txBox="1"/>
            <p:nvPr/>
          </p:nvSpPr>
          <p:spPr>
            <a:xfrm>
              <a:off x="4568598" y="5897859"/>
              <a:ext cx="2450288" cy="646331"/>
            </a:xfrm>
            <a:prstGeom prst="rect">
              <a:avLst/>
            </a:prstGeom>
            <a:noFill/>
          </p:spPr>
          <p:txBody>
            <a:bodyPr wrap="square">
              <a:spAutoFit/>
            </a:bodyPr>
            <a:lstStyle/>
            <a:p>
              <a:r>
                <a:rPr lang="en-GB" sz="1200" dirty="0">
                  <a:solidFill>
                    <a:schemeClr val="bg1"/>
                  </a:solidFill>
                  <a:latin typeface="Arial" panose="020B0604020202020204" pitchFamily="34" charset="0"/>
                  <a:cs typeface="Arial" panose="020B0604020202020204" pitchFamily="34" charset="0"/>
                </a:rPr>
                <a:t>Produced in collaboration with the National Association for the Teaching of English (NATE)</a:t>
              </a:r>
              <a:endParaRPr lang="en-US" sz="1200" dirty="0">
                <a:solidFill>
                  <a:schemeClr val="bg1"/>
                </a:solidFill>
                <a:latin typeface="Arial" panose="020B0604020202020204" pitchFamily="34" charset="0"/>
                <a:cs typeface="Arial" panose="020B0604020202020204" pitchFamily="34" charset="0"/>
              </a:endParaRPr>
            </a:p>
          </p:txBody>
        </p:sp>
        <p:pic>
          <p:nvPicPr>
            <p:cNvPr id="19" name="Picture 18" descr="A black and white logo&#10;&#10;Description automatically generated with medium confidence">
              <a:extLst>
                <a:ext uri="{FF2B5EF4-FFF2-40B4-BE49-F238E27FC236}">
                  <a16:creationId xmlns:a16="http://schemas.microsoft.com/office/drawing/2014/main" id="{5B40E381-692E-C54D-A87D-1479EAFC5BB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923613" y="5968599"/>
              <a:ext cx="477312" cy="536976"/>
            </a:xfrm>
            <a:prstGeom prst="rect">
              <a:avLst/>
            </a:prstGeom>
          </p:spPr>
        </p:pic>
      </p:grpSp>
      <p:pic>
        <p:nvPicPr>
          <p:cNvPr id="24" name="Picture 23" descr="Graphical user interface, application&#10;&#10;Description automatically generated">
            <a:extLst>
              <a:ext uri="{FF2B5EF4-FFF2-40B4-BE49-F238E27FC236}">
                <a16:creationId xmlns:a16="http://schemas.microsoft.com/office/drawing/2014/main" id="{A607AAD4-14AB-C94F-86F9-FAC7C5E03EB4}"/>
              </a:ext>
            </a:extLst>
          </p:cNvPr>
          <p:cNvPicPr>
            <a:picLocks noChangeAspect="1"/>
          </p:cNvPicPr>
          <p:nvPr/>
        </p:nvPicPr>
        <p:blipFill>
          <a:blip r:embed="rId7" cstate="screen">
            <a:alphaModFix/>
            <a:extLst>
              <a:ext uri="{28A0092B-C50C-407E-A947-70E740481C1C}">
                <a14:useLocalDpi xmlns:a14="http://schemas.microsoft.com/office/drawing/2010/main"/>
              </a:ext>
            </a:extLst>
          </a:blip>
          <a:stretch>
            <a:fillRect/>
          </a:stretch>
        </p:blipFill>
        <p:spPr>
          <a:xfrm>
            <a:off x="117982" y="5828480"/>
            <a:ext cx="1764793" cy="794394"/>
          </a:xfrm>
          <a:prstGeom prst="rect">
            <a:avLst/>
          </a:prstGeom>
        </p:spPr>
      </p:pic>
      <p:grpSp>
        <p:nvGrpSpPr>
          <p:cNvPr id="25" name="Group 24">
            <a:extLst>
              <a:ext uri="{FF2B5EF4-FFF2-40B4-BE49-F238E27FC236}">
                <a16:creationId xmlns:a16="http://schemas.microsoft.com/office/drawing/2014/main" id="{BD760D32-EED5-814A-B1D2-B7A13B303280}"/>
              </a:ext>
            </a:extLst>
          </p:cNvPr>
          <p:cNvGrpSpPr/>
          <p:nvPr/>
        </p:nvGrpSpPr>
        <p:grpSpPr>
          <a:xfrm>
            <a:off x="1812926" y="6122379"/>
            <a:ext cx="1119109" cy="230832"/>
            <a:chOff x="1812926" y="6122379"/>
            <a:chExt cx="1119109" cy="230832"/>
          </a:xfrm>
        </p:grpSpPr>
        <p:pic>
          <p:nvPicPr>
            <p:cNvPr id="26" name="Picture 25" descr="A picture containing text, clipart&#10;&#10;Description automatically generated">
              <a:extLst>
                <a:ext uri="{FF2B5EF4-FFF2-40B4-BE49-F238E27FC236}">
                  <a16:creationId xmlns:a16="http://schemas.microsoft.com/office/drawing/2014/main" id="{D6082184-F3AA-274C-AA4A-374DB15C648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28" name="Title 1">
              <a:extLst>
                <a:ext uri="{FF2B5EF4-FFF2-40B4-BE49-F238E27FC236}">
                  <a16:creationId xmlns:a16="http://schemas.microsoft.com/office/drawing/2014/main" id="{AA22D556-56AB-F545-8B9D-E5C75E17F398}"/>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grpSp>
      <p:sp>
        <p:nvSpPr>
          <p:cNvPr id="16" name="Title 1">
            <a:extLst>
              <a:ext uri="{FF2B5EF4-FFF2-40B4-BE49-F238E27FC236}">
                <a16:creationId xmlns:a16="http://schemas.microsoft.com/office/drawing/2014/main" id="{0C03A632-968A-0745-9B07-6E712A91470F}"/>
              </a:ext>
            </a:extLst>
          </p:cNvPr>
          <p:cNvSpPr txBox="1">
            <a:spLocks/>
          </p:cNvSpPr>
          <p:nvPr/>
        </p:nvSpPr>
        <p:spPr>
          <a:xfrm>
            <a:off x="-2" y="351091"/>
            <a:ext cx="12192002" cy="1246495"/>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Monsters</a:t>
            </a:r>
          </a:p>
          <a:p>
            <a:pPr algn="ctr">
              <a:lnSpc>
                <a:spcPct val="100000"/>
              </a:lnSpc>
              <a:spcBef>
                <a:spcPts val="600"/>
              </a:spcBef>
            </a:pPr>
            <a:r>
              <a:rPr lang="en-GB" sz="3000" dirty="0">
                <a:solidFill>
                  <a:schemeClr val="bg1"/>
                </a:solidFill>
                <a:latin typeface="Comic Sans MS" panose="030F0702030302020204" pitchFamily="66" charset="0"/>
              </a:rPr>
              <a:t>Poetry</a:t>
            </a:r>
            <a:endParaRPr lang="en-GB" sz="4000" b="1" dirty="0">
              <a:solidFill>
                <a:schemeClr val="bg1"/>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ubtitle 2">
            <a:extLst>
              <a:ext uri="{FF2B5EF4-FFF2-40B4-BE49-F238E27FC236}">
                <a16:creationId xmlns:a16="http://schemas.microsoft.com/office/drawing/2014/main" id="{69E28F05-B214-7C49-85A4-BDDCA35EF559}"/>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Poetry</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4" name="Rectangle 5">
            <a:extLst>
              <a:ext uri="{FF2B5EF4-FFF2-40B4-BE49-F238E27FC236}">
                <a16:creationId xmlns:a16="http://schemas.microsoft.com/office/drawing/2014/main" id="{F0F31973-513E-1741-B4ED-2290FECF6946}"/>
              </a:ext>
            </a:extLst>
          </p:cNvPr>
          <p:cNvSpPr>
            <a:spLocks noChangeArrowheads="1"/>
          </p:cNvSpPr>
          <p:nvPr/>
        </p:nvSpPr>
        <p:spPr bwMode="auto">
          <a:xfrm>
            <a:off x="1733397" y="2131899"/>
            <a:ext cx="8618080" cy="3180358"/>
          </a:xfrm>
          <a:prstGeom prst="rect">
            <a:avLst/>
          </a:prstGeom>
          <a:noFill/>
          <a:ln>
            <a:noFill/>
          </a:ln>
          <a:effec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8191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227138"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35125"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spcBef>
                <a:spcPct val="0"/>
              </a:spcBef>
              <a:spcAft>
                <a:spcPts val="1400"/>
              </a:spcAft>
              <a:buClr>
                <a:srgbClr val="000000"/>
              </a:buClr>
              <a:buFont typeface="Times New Roman" panose="02020603050405020304" pitchFamily="18" charset="0"/>
              <a:buNone/>
            </a:pPr>
            <a:r>
              <a:rPr lang="en-GB" altLang="en-US" sz="2200" dirty="0">
                <a:solidFill>
                  <a:srgbClr val="414042"/>
                </a:solidFill>
                <a:ea typeface="Microsoft YaHei" panose="020B0503020204020204" pitchFamily="34" charset="-122"/>
              </a:rPr>
              <a:t>In this unit, you will encourage children to read, enjoy, learn by heart and recite poems. </a:t>
            </a:r>
            <a:endParaRPr lang="en-US" altLang="en-US" sz="2200" dirty="0">
              <a:solidFill>
                <a:srgbClr val="414042"/>
              </a:solidFill>
              <a:ea typeface="Microsoft YaHei" panose="020B0503020204020204" pitchFamily="34" charset="-122"/>
            </a:endParaRPr>
          </a:p>
          <a:p>
            <a:pPr>
              <a:spcBef>
                <a:spcPct val="0"/>
              </a:spcBef>
              <a:spcAft>
                <a:spcPts val="1400"/>
              </a:spcAft>
              <a:buClr>
                <a:srgbClr val="000000"/>
              </a:buClr>
              <a:buFont typeface="Times New Roman" panose="02020603050405020304" pitchFamily="18" charset="0"/>
              <a:buNone/>
            </a:pPr>
            <a:r>
              <a:rPr lang="en-US" altLang="en-US" sz="2200" dirty="0">
                <a:solidFill>
                  <a:srgbClr val="414042"/>
                </a:solidFill>
                <a:ea typeface="Microsoft YaHei" panose="020B0503020204020204" pitchFamily="34" charset="-122"/>
              </a:rPr>
              <a:t>They should:</a:t>
            </a:r>
          </a:p>
          <a:p>
            <a:pPr marL="266700" lvl="1" indent="-266700">
              <a:spcBef>
                <a:spcPct val="0"/>
              </a:spcBef>
              <a:spcAft>
                <a:spcPts val="1400"/>
              </a:spcAft>
              <a:buClr>
                <a:srgbClr val="0070C0"/>
              </a:buClr>
              <a:buFont typeface="Arial" panose="020B0604020202020204" pitchFamily="34" charset="0"/>
              <a:buChar char="•"/>
            </a:pPr>
            <a:r>
              <a:rPr lang="en-US" altLang="en-US" sz="2200" dirty="0">
                <a:solidFill>
                  <a:srgbClr val="414042"/>
                </a:solidFill>
                <a:ea typeface="Microsoft YaHei" panose="020B0503020204020204" pitchFamily="34" charset="-122"/>
              </a:rPr>
              <a:t>talk to a partner about how the poem makes them feel</a:t>
            </a:r>
          </a:p>
          <a:p>
            <a:pPr marL="266700" lvl="1" indent="-266700">
              <a:spcBef>
                <a:spcPct val="0"/>
              </a:spcBef>
              <a:spcAft>
                <a:spcPts val="1400"/>
              </a:spcAft>
              <a:buClr>
                <a:srgbClr val="0070C0"/>
              </a:buClr>
              <a:buFont typeface="Arial" panose="020B0604020202020204" pitchFamily="34" charset="0"/>
              <a:buChar char="•"/>
            </a:pPr>
            <a:r>
              <a:rPr lang="en-US" altLang="en-US" sz="2200" dirty="0" err="1">
                <a:solidFill>
                  <a:srgbClr val="414042"/>
                </a:solidFill>
                <a:ea typeface="Microsoft YaHei" panose="020B0503020204020204" pitchFamily="34" charset="-122"/>
              </a:rPr>
              <a:t>practise</a:t>
            </a:r>
            <a:r>
              <a:rPr lang="en-US" altLang="en-US" sz="2200" dirty="0">
                <a:solidFill>
                  <a:srgbClr val="414042"/>
                </a:solidFill>
                <a:ea typeface="Microsoft YaHei" panose="020B0503020204020204" pitchFamily="34" charset="-122"/>
              </a:rPr>
              <a:t> sections of the poem to recite aloud either alone or as part of a group</a:t>
            </a:r>
          </a:p>
          <a:p>
            <a:pPr marL="266700" lvl="1" indent="-266700">
              <a:spcBef>
                <a:spcPct val="0"/>
              </a:spcBef>
              <a:spcAft>
                <a:spcPts val="1400"/>
              </a:spcAft>
              <a:buClr>
                <a:srgbClr val="0070C0"/>
              </a:buClr>
              <a:buFont typeface="Arial" panose="020B0604020202020204" pitchFamily="34" charset="0"/>
              <a:buChar char="•"/>
            </a:pPr>
            <a:r>
              <a:rPr lang="en-US" altLang="en-US" sz="2200" dirty="0">
                <a:solidFill>
                  <a:srgbClr val="414042"/>
                </a:solidFill>
                <a:ea typeface="Microsoft YaHei" panose="020B0503020204020204" pitchFamily="34" charset="-122"/>
              </a:rPr>
              <a:t>use their voices and actions to enhance performance.</a:t>
            </a:r>
            <a:endParaRPr lang="en-GB" altLang="en-US" sz="2200" dirty="0">
              <a:solidFill>
                <a:srgbClr val="414042"/>
              </a:solidFill>
              <a:ea typeface="Microsoft YaHei" panose="020B0503020204020204" pitchFamily="34" charset="-122"/>
            </a:endParaRPr>
          </a:p>
        </p:txBody>
      </p:sp>
    </p:spTree>
    <p:extLst>
      <p:ext uri="{BB962C8B-B14F-4D97-AF65-F5344CB8AC3E}">
        <p14:creationId xmlns:p14="http://schemas.microsoft.com/office/powerpoint/2010/main" val="40196199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8">
            <a:extLst>
              <a:ext uri="{FF2B5EF4-FFF2-40B4-BE49-F238E27FC236}">
                <a16:creationId xmlns:a16="http://schemas.microsoft.com/office/drawing/2014/main" id="{33FA56A6-C5A3-9045-942F-5420A4937993}"/>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r="-2"/>
          <a:stretch/>
        </p:blipFill>
        <p:spPr bwMode="auto">
          <a:xfrm>
            <a:off x="-1" y="0"/>
            <a:ext cx="6096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a:extLst>
              <a:ext uri="{FF2B5EF4-FFF2-40B4-BE49-F238E27FC236}">
                <a16:creationId xmlns:a16="http://schemas.microsoft.com/office/drawing/2014/main" id="{CB25E068-11D1-CE4B-85D3-288B1EF2CB92}"/>
              </a:ext>
            </a:extLst>
          </p:cNvPr>
          <p:cNvSpPr txBox="1">
            <a:spLocks/>
          </p:cNvSpPr>
          <p:nvPr/>
        </p:nvSpPr>
        <p:spPr>
          <a:xfrm>
            <a:off x="6095998" y="2751031"/>
            <a:ext cx="6096001" cy="193899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Monsters</a:t>
            </a:r>
          </a:p>
          <a:p>
            <a:pPr algn="ctr">
              <a:lnSpc>
                <a:spcPct val="100000"/>
              </a:lnSpc>
              <a:spcBef>
                <a:spcPts val="600"/>
              </a:spcBef>
            </a:pPr>
            <a:r>
              <a:rPr lang="en-GB" sz="3000" dirty="0">
                <a:solidFill>
                  <a:schemeClr val="bg1"/>
                </a:solidFill>
                <a:latin typeface="Comic Sans MS" panose="030F0702030302020204" pitchFamily="66" charset="0"/>
              </a:rPr>
              <a:t>Poetry</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1234475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7">
            <a:extLst>
              <a:ext uri="{FF2B5EF4-FFF2-40B4-BE49-F238E27FC236}">
                <a16:creationId xmlns:a16="http://schemas.microsoft.com/office/drawing/2014/main" id="{FF8996F4-4394-774D-A529-DD19C96399B0}"/>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948156" y="772655"/>
            <a:ext cx="4700955" cy="527288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3345116-B929-E449-ADF6-BC6BD553423F}"/>
              </a:ext>
            </a:extLst>
          </p:cNvPr>
          <p:cNvSpPr/>
          <p:nvPr/>
        </p:nvSpPr>
        <p:spPr>
          <a:xfrm>
            <a:off x="775449" y="763030"/>
            <a:ext cx="2996115" cy="6456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Reading objectives</a:t>
            </a:r>
          </a:p>
        </p:txBody>
      </p:sp>
      <p:sp>
        <p:nvSpPr>
          <p:cNvPr id="22" name="Rectangle 21">
            <a:extLst>
              <a:ext uri="{FF2B5EF4-FFF2-40B4-BE49-F238E27FC236}">
                <a16:creationId xmlns:a16="http://schemas.microsoft.com/office/drawing/2014/main" id="{E06FE0F1-D07D-874E-8BEF-573DE4ADDF98}"/>
              </a:ext>
            </a:extLst>
          </p:cNvPr>
          <p:cNvSpPr/>
          <p:nvPr/>
        </p:nvSpPr>
        <p:spPr>
          <a:xfrm>
            <a:off x="768745" y="1483788"/>
            <a:ext cx="2996115" cy="945513"/>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600" dirty="0">
                <a:solidFill>
                  <a:srgbClr val="414042"/>
                </a:solidFill>
                <a:latin typeface="Comic Sans MS" panose="030F0702030302020204" pitchFamily="66" charset="0"/>
                <a:ea typeface="Microsoft YaHei" panose="020B0503020204020204" pitchFamily="34" charset="-122"/>
              </a:rPr>
              <a:t>Read words containing taught GPCs and –s, -</a:t>
            </a:r>
            <a:r>
              <a:rPr lang="en-GB" altLang="en-US" sz="1600" dirty="0" err="1">
                <a:solidFill>
                  <a:srgbClr val="414042"/>
                </a:solidFill>
                <a:latin typeface="Comic Sans MS" panose="030F0702030302020204" pitchFamily="66" charset="0"/>
                <a:ea typeface="Microsoft YaHei" panose="020B0503020204020204" pitchFamily="34" charset="-122"/>
              </a:rPr>
              <a:t>ing</a:t>
            </a:r>
            <a:r>
              <a:rPr lang="en-GB" altLang="en-US" sz="1600" dirty="0">
                <a:solidFill>
                  <a:srgbClr val="414042"/>
                </a:solidFill>
                <a:latin typeface="Comic Sans MS" panose="030F0702030302020204" pitchFamily="66" charset="0"/>
                <a:ea typeface="Microsoft YaHei" panose="020B0503020204020204" pitchFamily="34" charset="-122"/>
              </a:rPr>
              <a:t>, -ed, and –er endings.</a:t>
            </a:r>
          </a:p>
        </p:txBody>
      </p:sp>
      <p:sp>
        <p:nvSpPr>
          <p:cNvPr id="23" name="Rectangle 22">
            <a:extLst>
              <a:ext uri="{FF2B5EF4-FFF2-40B4-BE49-F238E27FC236}">
                <a16:creationId xmlns:a16="http://schemas.microsoft.com/office/drawing/2014/main" id="{9A6B2C4B-199B-B845-AF01-231F8B1DDDE3}"/>
              </a:ext>
            </a:extLst>
          </p:cNvPr>
          <p:cNvSpPr/>
          <p:nvPr/>
        </p:nvSpPr>
        <p:spPr>
          <a:xfrm>
            <a:off x="768746" y="2565633"/>
            <a:ext cx="2996115" cy="1367223"/>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600" dirty="0">
                <a:solidFill>
                  <a:srgbClr val="414042"/>
                </a:solidFill>
                <a:latin typeface="Comic Sans MS" panose="030F0702030302020204" pitchFamily="66" charset="0"/>
                <a:ea typeface="Microsoft YaHei" panose="020B0503020204020204" pitchFamily="34" charset="-122"/>
              </a:rPr>
              <a:t>Read words with contractions (I’ll, I’ve, he’s, he’ll) and understand that the apostrophe represents the omitted letter(s). </a:t>
            </a:r>
          </a:p>
        </p:txBody>
      </p:sp>
      <p:sp>
        <p:nvSpPr>
          <p:cNvPr id="24" name="Rectangle 23">
            <a:extLst>
              <a:ext uri="{FF2B5EF4-FFF2-40B4-BE49-F238E27FC236}">
                <a16:creationId xmlns:a16="http://schemas.microsoft.com/office/drawing/2014/main" id="{922B634A-2179-FA45-9C95-DB51A5B58216}"/>
              </a:ext>
            </a:extLst>
          </p:cNvPr>
          <p:cNvSpPr/>
          <p:nvPr/>
        </p:nvSpPr>
        <p:spPr>
          <a:xfrm>
            <a:off x="768747" y="5056647"/>
            <a:ext cx="2996115" cy="844619"/>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600" dirty="0">
                <a:solidFill>
                  <a:srgbClr val="414042"/>
                </a:solidFill>
                <a:latin typeface="Comic Sans MS" panose="030F0702030302020204" pitchFamily="66" charset="0"/>
                <a:ea typeface="Microsoft YaHei" panose="020B0503020204020204" pitchFamily="34" charset="-122"/>
              </a:rPr>
              <a:t>Give opinions and begin to support these with reasons.</a:t>
            </a:r>
          </a:p>
        </p:txBody>
      </p:sp>
      <p:sp>
        <p:nvSpPr>
          <p:cNvPr id="25" name="Rectangle 24">
            <a:extLst>
              <a:ext uri="{FF2B5EF4-FFF2-40B4-BE49-F238E27FC236}">
                <a16:creationId xmlns:a16="http://schemas.microsoft.com/office/drawing/2014/main" id="{D6CD5A0F-D882-544F-8EE3-954DE8A682C9}"/>
              </a:ext>
            </a:extLst>
          </p:cNvPr>
          <p:cNvSpPr/>
          <p:nvPr/>
        </p:nvSpPr>
        <p:spPr>
          <a:xfrm>
            <a:off x="8832405" y="763031"/>
            <a:ext cx="2529016" cy="645639"/>
          </a:xfrm>
          <a:prstGeom prst="rect">
            <a:avLst/>
          </a:prstGeom>
          <a:solidFill>
            <a:srgbClr val="EC7206"/>
          </a:solid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Writing objectives</a:t>
            </a:r>
          </a:p>
        </p:txBody>
      </p:sp>
      <p:sp>
        <p:nvSpPr>
          <p:cNvPr id="26" name="Rectangle 25">
            <a:extLst>
              <a:ext uri="{FF2B5EF4-FFF2-40B4-BE49-F238E27FC236}">
                <a16:creationId xmlns:a16="http://schemas.microsoft.com/office/drawing/2014/main" id="{EDEB8C55-3D7B-6B4E-A5ED-41040B7B6E68}"/>
              </a:ext>
            </a:extLst>
          </p:cNvPr>
          <p:cNvSpPr/>
          <p:nvPr/>
        </p:nvSpPr>
        <p:spPr>
          <a:xfrm>
            <a:off x="8832405" y="1483787"/>
            <a:ext cx="2529016" cy="1700360"/>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600" dirty="0">
                <a:solidFill>
                  <a:srgbClr val="414042"/>
                </a:solidFill>
                <a:latin typeface="Comic Sans MS" panose="030F0702030302020204" pitchFamily="66" charset="0"/>
                <a:ea typeface="Microsoft YaHei" panose="020B0503020204020204" pitchFamily="34" charset="-122"/>
              </a:rPr>
              <a:t>Identify and begin to punctuate sentences using a capital letter and full stop, question mark or exclamation mark.</a:t>
            </a:r>
          </a:p>
        </p:txBody>
      </p:sp>
      <p:sp>
        <p:nvSpPr>
          <p:cNvPr id="27" name="Rectangle 26">
            <a:extLst>
              <a:ext uri="{FF2B5EF4-FFF2-40B4-BE49-F238E27FC236}">
                <a16:creationId xmlns:a16="http://schemas.microsoft.com/office/drawing/2014/main" id="{0950BCBE-22D0-EA44-8655-E886CB6443D4}"/>
              </a:ext>
            </a:extLst>
          </p:cNvPr>
          <p:cNvSpPr/>
          <p:nvPr/>
        </p:nvSpPr>
        <p:spPr>
          <a:xfrm>
            <a:off x="8832405" y="3264940"/>
            <a:ext cx="2529016" cy="856319"/>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600" dirty="0">
                <a:solidFill>
                  <a:srgbClr val="414042"/>
                </a:solidFill>
                <a:latin typeface="Comic Sans MS" panose="030F0702030302020204" pitchFamily="66" charset="0"/>
                <a:ea typeface="Microsoft YaHei" panose="020B0503020204020204" pitchFamily="34" charset="-122"/>
              </a:rPr>
              <a:t>Identify rhyming words and invent alternatives.</a:t>
            </a:r>
          </a:p>
        </p:txBody>
      </p:sp>
      <p:sp>
        <p:nvSpPr>
          <p:cNvPr id="28" name="Rectangle 27">
            <a:extLst>
              <a:ext uri="{FF2B5EF4-FFF2-40B4-BE49-F238E27FC236}">
                <a16:creationId xmlns:a16="http://schemas.microsoft.com/office/drawing/2014/main" id="{6E4B8674-734B-D84D-90F9-0FBFFC4FEF58}"/>
              </a:ext>
            </a:extLst>
          </p:cNvPr>
          <p:cNvSpPr/>
          <p:nvPr/>
        </p:nvSpPr>
        <p:spPr>
          <a:xfrm>
            <a:off x="8832404" y="4912374"/>
            <a:ext cx="2529016" cy="1133167"/>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600" dirty="0">
                <a:solidFill>
                  <a:srgbClr val="414042"/>
                </a:solidFill>
                <a:latin typeface="Comic Sans MS" panose="030F0702030302020204" pitchFamily="66" charset="0"/>
                <a:ea typeface="Microsoft YaHei" panose="020B0503020204020204" pitchFamily="34" charset="-122"/>
              </a:rPr>
              <a:t>Write in different forms with simple text type features, e.g. a description.</a:t>
            </a:r>
          </a:p>
        </p:txBody>
      </p:sp>
      <p:sp>
        <p:nvSpPr>
          <p:cNvPr id="29" name="Rectangle 28">
            <a:extLst>
              <a:ext uri="{FF2B5EF4-FFF2-40B4-BE49-F238E27FC236}">
                <a16:creationId xmlns:a16="http://schemas.microsoft.com/office/drawing/2014/main" id="{AD8748E9-9728-C744-8B9C-256B70A550D4}"/>
              </a:ext>
            </a:extLst>
          </p:cNvPr>
          <p:cNvSpPr/>
          <p:nvPr/>
        </p:nvSpPr>
        <p:spPr>
          <a:xfrm>
            <a:off x="8832405" y="4202052"/>
            <a:ext cx="2529016" cy="629529"/>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600" dirty="0">
                <a:solidFill>
                  <a:srgbClr val="414042"/>
                </a:solidFill>
                <a:latin typeface="Comic Sans MS" panose="030F0702030302020204" pitchFamily="66" charset="0"/>
                <a:ea typeface="Microsoft YaHei" panose="020B0503020204020204" pitchFamily="34" charset="-122"/>
              </a:rPr>
              <a:t>Join words and clauses using ‘and’.</a:t>
            </a:r>
          </a:p>
        </p:txBody>
      </p:sp>
      <p:sp>
        <p:nvSpPr>
          <p:cNvPr id="2" name="Rectangle 1">
            <a:extLst>
              <a:ext uri="{FF2B5EF4-FFF2-40B4-BE49-F238E27FC236}">
                <a16:creationId xmlns:a16="http://schemas.microsoft.com/office/drawing/2014/main" id="{099E190A-72B1-BD34-2965-935959001BF0}"/>
              </a:ext>
            </a:extLst>
          </p:cNvPr>
          <p:cNvSpPr/>
          <p:nvPr/>
        </p:nvSpPr>
        <p:spPr>
          <a:xfrm>
            <a:off x="768747" y="4082447"/>
            <a:ext cx="2996115" cy="844619"/>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600" dirty="0">
                <a:solidFill>
                  <a:srgbClr val="414042"/>
                </a:solidFill>
                <a:latin typeface="Comic Sans MS" panose="030F0702030302020204" pitchFamily="66" charset="0"/>
                <a:ea typeface="Microsoft YaHei" panose="020B0503020204020204" pitchFamily="34" charset="-122"/>
              </a:rPr>
              <a:t>Learn to appreciate rhymes and poems, and recite some by heart.</a:t>
            </a:r>
          </a:p>
        </p:txBody>
      </p:sp>
    </p:spTree>
    <p:extLst>
      <p:ext uri="{BB962C8B-B14F-4D97-AF65-F5344CB8AC3E}">
        <p14:creationId xmlns:p14="http://schemas.microsoft.com/office/powerpoint/2010/main" val="41307486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C9D3FCBF-F975-1249-AFC8-A5A09659081E}"/>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He crawled from the lagoon…</a:t>
            </a:r>
          </a:p>
        </p:txBody>
      </p:sp>
      <p:sp>
        <p:nvSpPr>
          <p:cNvPr id="5" name="Rectangle 1">
            <a:extLst>
              <a:ext uri="{FF2B5EF4-FFF2-40B4-BE49-F238E27FC236}">
                <a16:creationId xmlns:a16="http://schemas.microsoft.com/office/drawing/2014/main" id="{0980B74B-8EBB-1D46-96AD-9B322D1A56AA}"/>
              </a:ext>
            </a:extLst>
          </p:cNvPr>
          <p:cNvSpPr/>
          <p:nvPr/>
        </p:nvSpPr>
        <p:spPr>
          <a:xfrm>
            <a:off x="0" y="5887"/>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8" name="TextBox 7">
            <a:extLst>
              <a:ext uri="{FF2B5EF4-FFF2-40B4-BE49-F238E27FC236}">
                <a16:creationId xmlns:a16="http://schemas.microsoft.com/office/drawing/2014/main" id="{73D01F52-261A-B746-84E7-CB2A64E86A81}"/>
              </a:ext>
            </a:extLst>
          </p:cNvPr>
          <p:cNvSpPr txBox="1"/>
          <p:nvPr/>
        </p:nvSpPr>
        <p:spPr>
          <a:xfrm>
            <a:off x="145295" y="242746"/>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9" name="Text Box 9">
            <a:extLst>
              <a:ext uri="{FF2B5EF4-FFF2-40B4-BE49-F238E27FC236}">
                <a16:creationId xmlns:a16="http://schemas.microsoft.com/office/drawing/2014/main" id="{1606EE0A-9D7B-6F44-8AB8-89925E98B009}"/>
              </a:ext>
            </a:extLst>
          </p:cNvPr>
          <p:cNvSpPr txBox="1">
            <a:spLocks noChangeArrowheads="1"/>
          </p:cNvSpPr>
          <p:nvPr/>
        </p:nvSpPr>
        <p:spPr bwMode="auto">
          <a:xfrm>
            <a:off x="1122111" y="1887778"/>
            <a:ext cx="3591403" cy="4611950"/>
          </a:xfrm>
          <a:prstGeom prst="rect">
            <a:avLst/>
          </a:prstGeom>
          <a:noFill/>
          <a:ln>
            <a:noFill/>
          </a:ln>
          <a:effectLst/>
        </p:spPr>
        <p:txBody>
          <a:bodyPr wrap="square" anchor="t" anchorCtr="0">
            <a:no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Aft>
                <a:spcPts val="1700"/>
              </a:spcAft>
            </a:pPr>
            <a:r>
              <a:rPr lang="en-GB" altLang="en-US" sz="2200" dirty="0">
                <a:solidFill>
                  <a:srgbClr val="414042"/>
                </a:solidFill>
                <a:ea typeface="Microsoft YaHei" panose="020B0503020204020204" pitchFamily="34" charset="-122"/>
              </a:rPr>
              <a:t>Imagine you are there in the lagoon.</a:t>
            </a:r>
          </a:p>
          <a:p>
            <a:pPr>
              <a:spcAft>
                <a:spcPts val="1700"/>
              </a:spcAft>
            </a:pPr>
            <a:r>
              <a:rPr lang="en-GB" altLang="en-US" sz="2200" dirty="0">
                <a:solidFill>
                  <a:srgbClr val="414042"/>
                </a:solidFill>
                <a:ea typeface="Microsoft YaHei" panose="020B0503020204020204" pitchFamily="34" charset="-122"/>
              </a:rPr>
              <a:t>Look closely at the creatures in the picture. What have they seen?</a:t>
            </a:r>
          </a:p>
          <a:p>
            <a:pPr>
              <a:spcAft>
                <a:spcPts val="1700"/>
              </a:spcAft>
            </a:pPr>
            <a:r>
              <a:rPr lang="en-GB" altLang="en-US" sz="2200" dirty="0">
                <a:solidFill>
                  <a:srgbClr val="414042"/>
                </a:solidFill>
                <a:ea typeface="Microsoft YaHei" panose="020B0503020204020204" pitchFamily="34" charset="-122"/>
              </a:rPr>
              <a:t>Work with a partner and think of as many words as you can to describe what you can see, hear, smell and touch.</a:t>
            </a:r>
          </a:p>
        </p:txBody>
      </p:sp>
      <p:pic>
        <p:nvPicPr>
          <p:cNvPr id="10" name="Picture 10">
            <a:extLst>
              <a:ext uri="{FF2B5EF4-FFF2-40B4-BE49-F238E27FC236}">
                <a16:creationId xmlns:a16="http://schemas.microsoft.com/office/drawing/2014/main" id="{9617EA3A-7984-CC46-9AC0-3E8292D7E12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311354" y="1379977"/>
            <a:ext cx="4639062" cy="4639062"/>
          </a:xfrm>
          <a:prstGeom prst="rect">
            <a:avLst/>
          </a:prstGeom>
          <a:noFill/>
          <a:extLst>
            <a:ext uri="{909E8E84-426E-40DD-AFC4-6F175D3DCCD1}">
              <a14:hiddenFill xmlns:a14="http://schemas.microsoft.com/office/drawing/2010/main">
                <a:solidFill>
                  <a:srgbClr val="FFFFFF"/>
                </a:solidFill>
              </a14:hiddenFill>
            </a:ext>
          </a:extLst>
        </p:spPr>
      </p:pic>
      <p:sp>
        <p:nvSpPr>
          <p:cNvPr id="12" name="AutoShape 12">
            <a:extLst>
              <a:ext uri="{FF2B5EF4-FFF2-40B4-BE49-F238E27FC236}">
                <a16:creationId xmlns:a16="http://schemas.microsoft.com/office/drawing/2014/main" id="{6AABC4EE-3B6B-5D46-B25F-53562A8C7D89}"/>
              </a:ext>
            </a:extLst>
          </p:cNvPr>
          <p:cNvSpPr>
            <a:spLocks noChangeArrowheads="1"/>
          </p:cNvSpPr>
          <p:nvPr/>
        </p:nvSpPr>
        <p:spPr bwMode="auto">
          <a:xfrm>
            <a:off x="6955972" y="2090057"/>
            <a:ext cx="3951513" cy="1948543"/>
          </a:xfrm>
          <a:prstGeom prst="wedgeRoundRectCallout">
            <a:avLst>
              <a:gd name="adj1" fmla="val 53708"/>
              <a:gd name="adj2" fmla="val 75016"/>
              <a:gd name="adj3" fmla="val 16667"/>
            </a:avLst>
          </a:prstGeom>
          <a:solidFill>
            <a:schemeClr val="bg1"/>
          </a:solidFill>
          <a:ln w="38100">
            <a:solidFill>
              <a:srgbClr val="0070C0"/>
            </a:solidFill>
            <a:miter lim="800000"/>
            <a:headEnd/>
            <a:tailEnd/>
          </a:ln>
          <a:effectLst/>
        </p:spPr>
        <p:txBody>
          <a:bodyPr/>
          <a:lstStyle/>
          <a:p>
            <a:pPr algn="ctr">
              <a:spcAft>
                <a:spcPts val="1000"/>
              </a:spcAft>
            </a:pPr>
            <a:r>
              <a:rPr lang="en-GB" altLang="en-US" sz="2000" dirty="0">
                <a:solidFill>
                  <a:srgbClr val="414042"/>
                </a:solidFill>
                <a:latin typeface="Comic Sans MS" panose="030F0902030302020204" pitchFamily="66" charset="0"/>
              </a:rPr>
              <a:t>Who have the creatures</a:t>
            </a:r>
            <a:br>
              <a:rPr lang="en-GB" altLang="en-US" sz="2000" dirty="0">
                <a:solidFill>
                  <a:srgbClr val="414042"/>
                </a:solidFill>
                <a:latin typeface="Comic Sans MS" panose="030F0902030302020204" pitchFamily="66" charset="0"/>
              </a:rPr>
            </a:br>
            <a:r>
              <a:rPr lang="en-GB" altLang="en-US" sz="2000" dirty="0">
                <a:solidFill>
                  <a:srgbClr val="414042"/>
                </a:solidFill>
                <a:latin typeface="Comic Sans MS" panose="030F0902030302020204" pitchFamily="66" charset="0"/>
              </a:rPr>
              <a:t>of the lagoon seen? </a:t>
            </a:r>
          </a:p>
          <a:p>
            <a:pPr algn="ctr">
              <a:spcAft>
                <a:spcPts val="1000"/>
              </a:spcAft>
            </a:pPr>
            <a:r>
              <a:rPr lang="en-GB" altLang="en-US" sz="2000" dirty="0">
                <a:solidFill>
                  <a:srgbClr val="414042"/>
                </a:solidFill>
                <a:latin typeface="Comic Sans MS" panose="030F0902030302020204" pitchFamily="66" charset="0"/>
              </a:rPr>
              <a:t>What can they hear?</a:t>
            </a:r>
          </a:p>
          <a:p>
            <a:pPr algn="ctr">
              <a:spcAft>
                <a:spcPts val="1000"/>
              </a:spcAft>
            </a:pPr>
            <a:r>
              <a:rPr lang="en-GB" altLang="en-US" sz="2000" dirty="0">
                <a:solidFill>
                  <a:srgbClr val="414042"/>
                </a:solidFill>
                <a:latin typeface="Comic Sans MS" panose="030F0902030302020204" pitchFamily="66" charset="0"/>
              </a:rPr>
              <a:t>How do they feel?</a:t>
            </a:r>
          </a:p>
        </p:txBody>
      </p:sp>
    </p:spTree>
    <p:extLst>
      <p:ext uri="{BB962C8B-B14F-4D97-AF65-F5344CB8AC3E}">
        <p14:creationId xmlns:p14="http://schemas.microsoft.com/office/powerpoint/2010/main" val="985128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2000"/>
                                        <p:tgtEl>
                                          <p:spTgt spid="12"/>
                                        </p:tgtEl>
                                      </p:cBhvr>
                                    </p:animEffect>
                                    <p:set>
                                      <p:cBhvr>
                                        <p:cTn id="7" dur="1" fill="hold">
                                          <p:stCondLst>
                                            <p:cond delay="1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C9D3FCBF-F975-1249-AFC8-A5A09659081E}"/>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New words</a:t>
            </a:r>
          </a:p>
        </p:txBody>
      </p:sp>
      <p:sp>
        <p:nvSpPr>
          <p:cNvPr id="5" name="Rectangle 1">
            <a:extLst>
              <a:ext uri="{FF2B5EF4-FFF2-40B4-BE49-F238E27FC236}">
                <a16:creationId xmlns:a16="http://schemas.microsoft.com/office/drawing/2014/main" id="{0980B74B-8EBB-1D46-96AD-9B322D1A56AA}"/>
              </a:ext>
            </a:extLst>
          </p:cNvPr>
          <p:cNvSpPr/>
          <p:nvPr/>
        </p:nvSpPr>
        <p:spPr>
          <a:xfrm>
            <a:off x="0" y="5887"/>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8" name="TextBox 7">
            <a:extLst>
              <a:ext uri="{FF2B5EF4-FFF2-40B4-BE49-F238E27FC236}">
                <a16:creationId xmlns:a16="http://schemas.microsoft.com/office/drawing/2014/main" id="{73D01F52-261A-B746-84E7-CB2A64E86A81}"/>
              </a:ext>
            </a:extLst>
          </p:cNvPr>
          <p:cNvSpPr txBox="1"/>
          <p:nvPr/>
        </p:nvSpPr>
        <p:spPr>
          <a:xfrm>
            <a:off x="145295" y="242746"/>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pic>
        <p:nvPicPr>
          <p:cNvPr id="13" name="Picture 8">
            <a:extLst>
              <a:ext uri="{FF2B5EF4-FFF2-40B4-BE49-F238E27FC236}">
                <a16:creationId xmlns:a16="http://schemas.microsoft.com/office/drawing/2014/main" id="{DF2CC61A-00CA-634F-8CC8-9797B82B7C1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08025" y="4059266"/>
            <a:ext cx="2812473" cy="1603293"/>
          </a:xfrm>
          <a:prstGeom prst="rect">
            <a:avLst/>
          </a:prstGeom>
          <a:noFill/>
          <a:ln w="9525">
            <a:solidFill>
              <a:srgbClr val="CCCCFF"/>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ECEF4FF5-32F1-B244-B172-0B1D9C33B227}"/>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9346950" y="3976152"/>
            <a:ext cx="2037025" cy="1685925"/>
          </a:xfrm>
          <a:prstGeom prst="rect">
            <a:avLst/>
          </a:prstGeom>
          <a:noFill/>
          <a:ln w="9525">
            <a:solidFill>
              <a:srgbClr val="CCCCFF"/>
            </a:solidFill>
            <a:miter lim="800000"/>
            <a:headEnd/>
            <a:tailEnd/>
          </a:ln>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7F9B08E-A247-CB43-A302-855613A820DB}"/>
              </a:ext>
            </a:extLst>
          </p:cNvPr>
          <p:cNvSpPr/>
          <p:nvPr/>
        </p:nvSpPr>
        <p:spPr>
          <a:xfrm>
            <a:off x="808025" y="1534841"/>
            <a:ext cx="5461157" cy="496122"/>
          </a:xfrm>
          <a:prstGeom prst="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latin typeface="Comic Sans MS" panose="030F0902030302020204" pitchFamily="66" charset="0"/>
              </a:rPr>
              <a:t>sneaked</a:t>
            </a:r>
          </a:p>
        </p:txBody>
      </p:sp>
      <p:sp>
        <p:nvSpPr>
          <p:cNvPr id="23" name="Rectangle 22">
            <a:extLst>
              <a:ext uri="{FF2B5EF4-FFF2-40B4-BE49-F238E27FC236}">
                <a16:creationId xmlns:a16="http://schemas.microsoft.com/office/drawing/2014/main" id="{5A624F43-CA4E-6547-8F95-0C18834DD4CC}"/>
              </a:ext>
            </a:extLst>
          </p:cNvPr>
          <p:cNvSpPr/>
          <p:nvPr/>
        </p:nvSpPr>
        <p:spPr>
          <a:xfrm>
            <a:off x="808025" y="2037411"/>
            <a:ext cx="5461157" cy="1283991"/>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1000"/>
              </a:spcBef>
            </a:pPr>
            <a:endParaRPr lang="en-GB" altLang="en-US" sz="2000" dirty="0">
              <a:solidFill>
                <a:srgbClr val="414042"/>
              </a:solidFill>
              <a:latin typeface="Comic Sans MS" panose="030F0702030302020204" pitchFamily="66" charset="0"/>
            </a:endParaRPr>
          </a:p>
          <a:p>
            <a:pPr algn="ctr"/>
            <a:endParaRPr lang="en-US" sz="2000" b="1" dirty="0">
              <a:latin typeface="Comic Sans MS" panose="030F0902030302020204" pitchFamily="66" charset="0"/>
            </a:endParaRPr>
          </a:p>
        </p:txBody>
      </p:sp>
      <p:sp>
        <p:nvSpPr>
          <p:cNvPr id="24" name="Rectangle 23">
            <a:extLst>
              <a:ext uri="{FF2B5EF4-FFF2-40B4-BE49-F238E27FC236}">
                <a16:creationId xmlns:a16="http://schemas.microsoft.com/office/drawing/2014/main" id="{BC59C118-424F-6C4A-A820-022643B1E3F6}"/>
              </a:ext>
            </a:extLst>
          </p:cNvPr>
          <p:cNvSpPr/>
          <p:nvPr/>
        </p:nvSpPr>
        <p:spPr>
          <a:xfrm>
            <a:off x="6516175" y="1536119"/>
            <a:ext cx="4867800" cy="496122"/>
          </a:xfrm>
          <a:prstGeom prst="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latin typeface="Comic Sans MS" panose="030F0902030302020204" pitchFamily="66" charset="0"/>
              </a:rPr>
              <a:t>feelers</a:t>
            </a:r>
          </a:p>
        </p:txBody>
      </p:sp>
      <p:sp>
        <p:nvSpPr>
          <p:cNvPr id="25" name="Rectangle 24">
            <a:extLst>
              <a:ext uri="{FF2B5EF4-FFF2-40B4-BE49-F238E27FC236}">
                <a16:creationId xmlns:a16="http://schemas.microsoft.com/office/drawing/2014/main" id="{BE9B4DDA-01B7-0A46-B7C5-A5618BFF89BF}"/>
              </a:ext>
            </a:extLst>
          </p:cNvPr>
          <p:cNvSpPr/>
          <p:nvPr/>
        </p:nvSpPr>
        <p:spPr>
          <a:xfrm>
            <a:off x="6516175" y="2038689"/>
            <a:ext cx="4867800" cy="1283991"/>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1000"/>
              </a:spcBef>
            </a:pPr>
            <a:endParaRPr lang="en-GB" altLang="en-US" sz="2000" dirty="0">
              <a:solidFill>
                <a:srgbClr val="414042"/>
              </a:solidFill>
              <a:latin typeface="Comic Sans MS" panose="030F0702030302020204" pitchFamily="66" charset="0"/>
            </a:endParaRPr>
          </a:p>
        </p:txBody>
      </p:sp>
      <p:pic>
        <p:nvPicPr>
          <p:cNvPr id="22" name="Picture 13" descr="Free vector graphics of Beetle">
            <a:extLst>
              <a:ext uri="{FF2B5EF4-FFF2-40B4-BE49-F238E27FC236}">
                <a16:creationId xmlns:a16="http://schemas.microsoft.com/office/drawing/2014/main" id="{D3D82169-17F8-EF40-8E93-CB90452317B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609171" y="752688"/>
            <a:ext cx="1924738" cy="1501752"/>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a:extLst>
              <a:ext uri="{FF2B5EF4-FFF2-40B4-BE49-F238E27FC236}">
                <a16:creationId xmlns:a16="http://schemas.microsoft.com/office/drawing/2014/main" id="{C8FE26C2-D9A5-7340-B3CC-42C69B450638}"/>
              </a:ext>
            </a:extLst>
          </p:cNvPr>
          <p:cNvSpPr/>
          <p:nvPr/>
        </p:nvSpPr>
        <p:spPr>
          <a:xfrm>
            <a:off x="6516175" y="3556696"/>
            <a:ext cx="4867800" cy="496122"/>
          </a:xfrm>
          <a:prstGeom prst="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latin typeface="Comic Sans MS" panose="030F0902030302020204" pitchFamily="66" charset="0"/>
              </a:rPr>
              <a:t>“eyes like green </a:t>
            </a:r>
            <a:r>
              <a:rPr lang="en-US" sz="2500" b="1">
                <a:latin typeface="Comic Sans MS" panose="030F0902030302020204" pitchFamily="66" charset="0"/>
              </a:rPr>
              <a:t>full moons”</a:t>
            </a:r>
            <a:endParaRPr lang="en-US" sz="2500" b="1" dirty="0">
              <a:latin typeface="Comic Sans MS" panose="030F0902030302020204" pitchFamily="66" charset="0"/>
            </a:endParaRPr>
          </a:p>
        </p:txBody>
      </p:sp>
      <p:sp>
        <p:nvSpPr>
          <p:cNvPr id="27" name="Rectangle 26">
            <a:extLst>
              <a:ext uri="{FF2B5EF4-FFF2-40B4-BE49-F238E27FC236}">
                <a16:creationId xmlns:a16="http://schemas.microsoft.com/office/drawing/2014/main" id="{9FB1C6E7-05C9-EF48-89BE-AEDF8CC894BE}"/>
              </a:ext>
            </a:extLst>
          </p:cNvPr>
          <p:cNvSpPr/>
          <p:nvPr/>
        </p:nvSpPr>
        <p:spPr>
          <a:xfrm>
            <a:off x="6516175" y="4059266"/>
            <a:ext cx="4867800" cy="1604280"/>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38113">
              <a:spcBef>
                <a:spcPct val="50000"/>
              </a:spcBef>
            </a:pPr>
            <a:endParaRPr lang="en-GB" altLang="en-US" sz="2000" dirty="0">
              <a:solidFill>
                <a:srgbClr val="414042"/>
              </a:solidFill>
              <a:latin typeface="Comic Sans MS" panose="030F0702030302020204" pitchFamily="66" charset="0"/>
            </a:endParaRPr>
          </a:p>
        </p:txBody>
      </p:sp>
      <p:sp>
        <p:nvSpPr>
          <p:cNvPr id="30" name="Rectangle 29">
            <a:extLst>
              <a:ext uri="{FF2B5EF4-FFF2-40B4-BE49-F238E27FC236}">
                <a16:creationId xmlns:a16="http://schemas.microsoft.com/office/drawing/2014/main" id="{8BD6B3A5-106E-1E4E-A2EB-593DD5E9992C}"/>
              </a:ext>
            </a:extLst>
          </p:cNvPr>
          <p:cNvSpPr/>
          <p:nvPr/>
        </p:nvSpPr>
        <p:spPr>
          <a:xfrm>
            <a:off x="808025" y="3556696"/>
            <a:ext cx="2812473" cy="496122"/>
          </a:xfrm>
          <a:prstGeom prst="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latin typeface="Comic Sans MS" panose="030F0902030302020204" pitchFamily="66" charset="0"/>
              </a:rPr>
              <a:t>lagoon</a:t>
            </a:r>
          </a:p>
        </p:txBody>
      </p:sp>
      <p:sp>
        <p:nvSpPr>
          <p:cNvPr id="31" name="Rectangle 30">
            <a:extLst>
              <a:ext uri="{FF2B5EF4-FFF2-40B4-BE49-F238E27FC236}">
                <a16:creationId xmlns:a16="http://schemas.microsoft.com/office/drawing/2014/main" id="{D04EB566-011F-634A-A59E-9FB0EF39F337}"/>
              </a:ext>
            </a:extLst>
          </p:cNvPr>
          <p:cNvSpPr/>
          <p:nvPr/>
        </p:nvSpPr>
        <p:spPr>
          <a:xfrm>
            <a:off x="808025" y="3556696"/>
            <a:ext cx="5461157" cy="2106850"/>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38113">
              <a:spcBef>
                <a:spcPct val="50000"/>
              </a:spcBef>
            </a:pPr>
            <a:endParaRPr lang="en-GB" altLang="en-US" sz="2000" dirty="0">
              <a:solidFill>
                <a:srgbClr val="414042"/>
              </a:solidFill>
              <a:latin typeface="Comic Sans MS" panose="030F0702030302020204" pitchFamily="66" charset="0"/>
            </a:endParaRPr>
          </a:p>
        </p:txBody>
      </p:sp>
      <p:sp>
        <p:nvSpPr>
          <p:cNvPr id="32" name="Text Box 9">
            <a:extLst>
              <a:ext uri="{FF2B5EF4-FFF2-40B4-BE49-F238E27FC236}">
                <a16:creationId xmlns:a16="http://schemas.microsoft.com/office/drawing/2014/main" id="{F1C6CA16-D80F-6C4C-A9DA-E8E566932BC7}"/>
              </a:ext>
            </a:extLst>
          </p:cNvPr>
          <p:cNvSpPr txBox="1">
            <a:spLocks noChangeArrowheads="1"/>
          </p:cNvSpPr>
          <p:nvPr/>
        </p:nvSpPr>
        <p:spPr bwMode="auto">
          <a:xfrm>
            <a:off x="3620498" y="3686791"/>
            <a:ext cx="2587978" cy="1846659"/>
          </a:xfrm>
          <a:prstGeom prst="rect">
            <a:avLst/>
          </a:prstGeom>
          <a:noFill/>
          <a:ln>
            <a:noFill/>
          </a:ln>
          <a:effectLst/>
        </p:spPr>
        <p:txBody>
          <a:bodyPr wrap="square">
            <a:spAutoFit/>
          </a:bodyPr>
          <a:lstStyle/>
          <a:p>
            <a:pPr algn="ctr">
              <a:spcBef>
                <a:spcPts val="500"/>
              </a:spcBef>
            </a:pPr>
            <a:r>
              <a:rPr lang="en-GB" altLang="en-US" sz="1900" dirty="0">
                <a:solidFill>
                  <a:srgbClr val="414042"/>
                </a:solidFill>
                <a:latin typeface="Comic Sans MS" panose="030F0702030302020204" pitchFamily="66" charset="0"/>
              </a:rPr>
              <a:t>A </a:t>
            </a:r>
            <a:r>
              <a:rPr lang="en-GB" altLang="en-US" sz="1900" b="1" dirty="0">
                <a:solidFill>
                  <a:srgbClr val="414042"/>
                </a:solidFill>
                <a:latin typeface="Comic Sans MS" panose="030F0702030302020204" pitchFamily="66" charset="0"/>
              </a:rPr>
              <a:t>lagoon</a:t>
            </a:r>
            <a:r>
              <a:rPr lang="en-GB" altLang="en-US" sz="1900" dirty="0">
                <a:solidFill>
                  <a:srgbClr val="414042"/>
                </a:solidFill>
                <a:latin typeface="Comic Sans MS" panose="030F0702030302020204" pitchFamily="66" charset="0"/>
              </a:rPr>
              <a:t> is a stretch of water like a lake. A </a:t>
            </a:r>
            <a:r>
              <a:rPr lang="en-GB" altLang="en-US" sz="1900" b="1" dirty="0">
                <a:solidFill>
                  <a:srgbClr val="414042"/>
                </a:solidFill>
                <a:latin typeface="Comic Sans MS" panose="030F0702030302020204" pitchFamily="66" charset="0"/>
              </a:rPr>
              <a:t>lagoon</a:t>
            </a:r>
            <a:r>
              <a:rPr lang="en-GB" altLang="en-US" sz="1900" dirty="0">
                <a:solidFill>
                  <a:srgbClr val="414042"/>
                </a:solidFill>
                <a:latin typeface="Comic Sans MS" panose="030F0702030302020204" pitchFamily="66" charset="0"/>
              </a:rPr>
              <a:t> can be a beautiful place, but in this poem it is dark and scary.</a:t>
            </a:r>
          </a:p>
        </p:txBody>
      </p:sp>
      <p:sp>
        <p:nvSpPr>
          <p:cNvPr id="33" name="Rectangle 32">
            <a:extLst>
              <a:ext uri="{FF2B5EF4-FFF2-40B4-BE49-F238E27FC236}">
                <a16:creationId xmlns:a16="http://schemas.microsoft.com/office/drawing/2014/main" id="{8C430761-A710-3D41-B3C9-7E3873BB0876}"/>
              </a:ext>
            </a:extLst>
          </p:cNvPr>
          <p:cNvSpPr/>
          <p:nvPr/>
        </p:nvSpPr>
        <p:spPr>
          <a:xfrm>
            <a:off x="797139" y="2032973"/>
            <a:ext cx="5461157" cy="128399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300"/>
              </a:spcBef>
            </a:pP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Can you </a:t>
            </a:r>
            <a:r>
              <a:rPr lang="en-GB" altLang="en-US" sz="2000" b="1" dirty="0">
                <a:solidFill>
                  <a:srgbClr val="414042"/>
                </a:solidFill>
                <a:latin typeface="Comic Sans MS" panose="030F0702030302020204" pitchFamily="66" charset="0"/>
              </a:rPr>
              <a:t>sneak</a:t>
            </a:r>
            <a:r>
              <a:rPr lang="en-GB" altLang="en-US" sz="2000" dirty="0">
                <a:solidFill>
                  <a:srgbClr val="414042"/>
                </a:solidFill>
                <a:latin typeface="Comic Sans MS" panose="030F0702030302020204" pitchFamily="66" charset="0"/>
              </a:rPr>
              <a:t>? How would you move</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if you were sneaking? Use the</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word sneaked in a sentence.</a:t>
            </a:r>
          </a:p>
          <a:p>
            <a:pPr algn="ctr"/>
            <a:endParaRPr lang="en-US" sz="2000" b="1" dirty="0">
              <a:latin typeface="Comic Sans MS" panose="030F0902030302020204" pitchFamily="66" charset="0"/>
            </a:endParaRPr>
          </a:p>
        </p:txBody>
      </p:sp>
      <p:sp>
        <p:nvSpPr>
          <p:cNvPr id="34" name="Rectangle 33">
            <a:extLst>
              <a:ext uri="{FF2B5EF4-FFF2-40B4-BE49-F238E27FC236}">
                <a16:creationId xmlns:a16="http://schemas.microsoft.com/office/drawing/2014/main" id="{CFF73D07-A6C5-AE4B-BDFF-A96276CE3184}"/>
              </a:ext>
            </a:extLst>
          </p:cNvPr>
          <p:cNvSpPr/>
          <p:nvPr/>
        </p:nvSpPr>
        <p:spPr>
          <a:xfrm>
            <a:off x="6505289" y="2017229"/>
            <a:ext cx="4867800" cy="1283991"/>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spcBef>
                <a:spcPts val="1000"/>
              </a:spcBef>
            </a:pPr>
            <a:r>
              <a:rPr lang="en-GB" altLang="en-US" sz="2000" b="1" dirty="0">
                <a:solidFill>
                  <a:srgbClr val="414042"/>
                </a:solidFill>
                <a:latin typeface="Comic Sans MS" panose="030F0702030302020204" pitchFamily="66" charset="0"/>
              </a:rPr>
              <a:t>Feelers</a:t>
            </a:r>
            <a:r>
              <a:rPr lang="en-GB" altLang="en-US" sz="2000" dirty="0">
                <a:solidFill>
                  <a:srgbClr val="414042"/>
                </a:solidFill>
                <a:latin typeface="Comic Sans MS" panose="030F0702030302020204" pitchFamily="66" charset="0"/>
              </a:rPr>
              <a:t> are the long parts on the head of a creature. It touches things with its </a:t>
            </a:r>
            <a:r>
              <a:rPr lang="en-GB" altLang="en-US" sz="2000" b="1" dirty="0">
                <a:solidFill>
                  <a:srgbClr val="414042"/>
                </a:solidFill>
                <a:latin typeface="Comic Sans MS" panose="030F0702030302020204" pitchFamily="66" charset="0"/>
              </a:rPr>
              <a:t>feelers</a:t>
            </a:r>
            <a:r>
              <a:rPr lang="en-GB" altLang="en-US" sz="2000" dirty="0">
                <a:solidFill>
                  <a:srgbClr val="414042"/>
                </a:solidFill>
                <a:latin typeface="Comic Sans MS" panose="030F0702030302020204" pitchFamily="66" charset="0"/>
              </a:rPr>
              <a:t> to find what is around it. </a:t>
            </a:r>
          </a:p>
        </p:txBody>
      </p:sp>
      <p:sp>
        <p:nvSpPr>
          <p:cNvPr id="35" name="Rectangle 34">
            <a:extLst>
              <a:ext uri="{FF2B5EF4-FFF2-40B4-BE49-F238E27FC236}">
                <a16:creationId xmlns:a16="http://schemas.microsoft.com/office/drawing/2014/main" id="{6A53B27C-C952-6F40-A30A-71A48145B940}"/>
              </a:ext>
            </a:extLst>
          </p:cNvPr>
          <p:cNvSpPr/>
          <p:nvPr/>
        </p:nvSpPr>
        <p:spPr>
          <a:xfrm>
            <a:off x="6516175" y="4080304"/>
            <a:ext cx="4867800" cy="160428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38113">
              <a:spcBef>
                <a:spcPct val="50000"/>
              </a:spcBef>
            </a:pPr>
            <a:r>
              <a:rPr lang="en-GB" altLang="en-US" sz="2000" dirty="0">
                <a:solidFill>
                  <a:srgbClr val="414042"/>
                </a:solidFill>
                <a:latin typeface="Comic Sans MS" panose="030F0702030302020204" pitchFamily="66" charset="0"/>
              </a:rPr>
              <a:t>What else could you</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say eyes were like?</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Think of some</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other ideas.</a:t>
            </a:r>
          </a:p>
        </p:txBody>
      </p:sp>
      <p:sp>
        <p:nvSpPr>
          <p:cNvPr id="3" name="Oval 21">
            <a:extLst>
              <a:ext uri="{FF2B5EF4-FFF2-40B4-BE49-F238E27FC236}">
                <a16:creationId xmlns:a16="http://schemas.microsoft.com/office/drawing/2014/main" id="{D7F1CE1A-EBF0-7B30-D825-C70D50588D94}"/>
              </a:ext>
            </a:extLst>
          </p:cNvPr>
          <p:cNvSpPr>
            <a:spLocks noChangeArrowheads="1"/>
          </p:cNvSpPr>
          <p:nvPr/>
        </p:nvSpPr>
        <p:spPr bwMode="auto">
          <a:xfrm>
            <a:off x="9991309" y="568197"/>
            <a:ext cx="1160462" cy="446087"/>
          </a:xfrm>
          <a:prstGeom prst="ellipse">
            <a:avLst/>
          </a:prstGeom>
          <a:noFill/>
          <a:ln w="28575">
            <a:solidFill>
              <a:srgbClr val="8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1998409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F298A879-7EE5-6D42-8E04-F8ED56AB930E}"/>
              </a:ext>
            </a:extLst>
          </p:cNvPr>
          <p:cNvSpPr/>
          <p:nvPr/>
        </p:nvSpPr>
        <p:spPr>
          <a:xfrm>
            <a:off x="0" y="2478"/>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 name="TextBox 4">
            <a:extLst>
              <a:ext uri="{FF2B5EF4-FFF2-40B4-BE49-F238E27FC236}">
                <a16:creationId xmlns:a16="http://schemas.microsoft.com/office/drawing/2014/main" id="{991E9379-BF36-D84F-BF0A-4617DFB498D4}"/>
              </a:ext>
            </a:extLst>
          </p:cNvPr>
          <p:cNvSpPr txBox="1"/>
          <p:nvPr/>
        </p:nvSpPr>
        <p:spPr>
          <a:xfrm>
            <a:off x="145295" y="242746"/>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7" name="Subtitle 2">
            <a:extLst>
              <a:ext uri="{FF2B5EF4-FFF2-40B4-BE49-F238E27FC236}">
                <a16:creationId xmlns:a16="http://schemas.microsoft.com/office/drawing/2014/main" id="{8C9CFEC9-46BA-374F-A477-71E652A4644B}"/>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Monsters, monsters, monsters!</a:t>
            </a:r>
          </a:p>
        </p:txBody>
      </p:sp>
      <p:pic>
        <p:nvPicPr>
          <p:cNvPr id="3" name="Picture 2" descr="A picture containing vector graphics&#10;&#10;Description automatically generated">
            <a:extLst>
              <a:ext uri="{FF2B5EF4-FFF2-40B4-BE49-F238E27FC236}">
                <a16:creationId xmlns:a16="http://schemas.microsoft.com/office/drawing/2014/main" id="{7607C794-2E41-6546-9E33-DE7D4A1563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23271" y="3859421"/>
            <a:ext cx="2064518" cy="2055463"/>
          </a:xfrm>
          <a:prstGeom prst="rect">
            <a:avLst/>
          </a:prstGeom>
        </p:spPr>
      </p:pic>
      <p:pic>
        <p:nvPicPr>
          <p:cNvPr id="10" name="Picture 9" descr="A picture containing text, doll, toy, vector graphics&#10;&#10;Description automatically generated">
            <a:extLst>
              <a:ext uri="{FF2B5EF4-FFF2-40B4-BE49-F238E27FC236}">
                <a16:creationId xmlns:a16="http://schemas.microsoft.com/office/drawing/2014/main" id="{C3B5F6E3-1C87-2546-B5C9-25088DF015B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78446" y="3402553"/>
            <a:ext cx="1856255" cy="2001134"/>
          </a:xfrm>
          <a:prstGeom prst="rect">
            <a:avLst/>
          </a:prstGeom>
        </p:spPr>
      </p:pic>
      <p:pic>
        <p:nvPicPr>
          <p:cNvPr id="12" name="Picture 11" descr="A picture containing text, lamp&#10;&#10;Description automatically generated">
            <a:extLst>
              <a:ext uri="{FF2B5EF4-FFF2-40B4-BE49-F238E27FC236}">
                <a16:creationId xmlns:a16="http://schemas.microsoft.com/office/drawing/2014/main" id="{84A8E897-9F1B-274C-B8BD-D3B297D46C5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58393" y="4201890"/>
            <a:ext cx="2458535" cy="2001133"/>
          </a:xfrm>
          <a:prstGeom prst="rect">
            <a:avLst/>
          </a:prstGeom>
        </p:spPr>
      </p:pic>
      <p:pic>
        <p:nvPicPr>
          <p:cNvPr id="14" name="Picture 13" descr="Icon&#10;&#10;Description automatically generated with low confidence">
            <a:extLst>
              <a:ext uri="{FF2B5EF4-FFF2-40B4-BE49-F238E27FC236}">
                <a16:creationId xmlns:a16="http://schemas.microsoft.com/office/drawing/2014/main" id="{1AF22376-2D8B-1645-AF10-1F9298A52E6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12069" y="1671878"/>
            <a:ext cx="1789561" cy="1653213"/>
          </a:xfrm>
          <a:prstGeom prst="rect">
            <a:avLst/>
          </a:prstGeom>
        </p:spPr>
      </p:pic>
      <p:pic>
        <p:nvPicPr>
          <p:cNvPr id="16" name="Picture 15" descr="Icon&#10;&#10;Description automatically generated">
            <a:extLst>
              <a:ext uri="{FF2B5EF4-FFF2-40B4-BE49-F238E27FC236}">
                <a16:creationId xmlns:a16="http://schemas.microsoft.com/office/drawing/2014/main" id="{F83E81A6-7FD9-6845-9213-A0327F034BD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34074" y="1454313"/>
            <a:ext cx="1584608" cy="1955859"/>
          </a:xfrm>
          <a:prstGeom prst="rect">
            <a:avLst/>
          </a:prstGeom>
        </p:spPr>
      </p:pic>
      <p:pic>
        <p:nvPicPr>
          <p:cNvPr id="18" name="Picture 17" descr="A picture containing shape&#10;&#10;Description automatically generated">
            <a:extLst>
              <a:ext uri="{FF2B5EF4-FFF2-40B4-BE49-F238E27FC236}">
                <a16:creationId xmlns:a16="http://schemas.microsoft.com/office/drawing/2014/main" id="{A8F645EB-44A7-1B45-9612-E64DD7A52D7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551174" y="1393195"/>
            <a:ext cx="1934785" cy="1887786"/>
          </a:xfrm>
          <a:prstGeom prst="rect">
            <a:avLst/>
          </a:prstGeom>
        </p:spPr>
      </p:pic>
      <p:pic>
        <p:nvPicPr>
          <p:cNvPr id="20" name="Picture 19" descr="A picture containing vector graphics&#10;&#10;Description automatically generated">
            <a:extLst>
              <a:ext uri="{FF2B5EF4-FFF2-40B4-BE49-F238E27FC236}">
                <a16:creationId xmlns:a16="http://schemas.microsoft.com/office/drawing/2014/main" id="{0B8D8577-195C-1B4D-9FC1-95EB3586C52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721183" y="4057189"/>
            <a:ext cx="1765706" cy="1659927"/>
          </a:xfrm>
          <a:prstGeom prst="rect">
            <a:avLst/>
          </a:prstGeom>
        </p:spPr>
      </p:pic>
      <p:pic>
        <p:nvPicPr>
          <p:cNvPr id="22" name="Picture 21" descr="A picture containing text, vector graphics&#10;&#10;Description automatically generated">
            <a:extLst>
              <a:ext uri="{FF2B5EF4-FFF2-40B4-BE49-F238E27FC236}">
                <a16:creationId xmlns:a16="http://schemas.microsoft.com/office/drawing/2014/main" id="{98A5FE75-ED98-784F-AEE9-126C796C02F2}"/>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781030" y="3416945"/>
            <a:ext cx="1847200" cy="2272780"/>
          </a:xfrm>
          <a:prstGeom prst="rect">
            <a:avLst/>
          </a:prstGeom>
        </p:spPr>
      </p:pic>
      <p:pic>
        <p:nvPicPr>
          <p:cNvPr id="24" name="Picture 23" descr="Icon&#10;&#10;Description automatically generated with low confidence">
            <a:extLst>
              <a:ext uri="{FF2B5EF4-FFF2-40B4-BE49-F238E27FC236}">
                <a16:creationId xmlns:a16="http://schemas.microsoft.com/office/drawing/2014/main" id="{DE873E71-3684-3346-9FFE-99FE2A1E793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36772" y="3165632"/>
            <a:ext cx="1347242" cy="1783115"/>
          </a:xfrm>
          <a:prstGeom prst="rect">
            <a:avLst/>
          </a:prstGeom>
        </p:spPr>
      </p:pic>
      <p:pic>
        <p:nvPicPr>
          <p:cNvPr id="26" name="Picture 25" descr="A picture containing logo&#10;&#10;Description automatically generated">
            <a:extLst>
              <a:ext uri="{FF2B5EF4-FFF2-40B4-BE49-F238E27FC236}">
                <a16:creationId xmlns:a16="http://schemas.microsoft.com/office/drawing/2014/main" id="{0AED601D-1424-304B-B2C7-0A2EED6C44F8}"/>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219839" y="1007581"/>
            <a:ext cx="1765706" cy="2191286"/>
          </a:xfrm>
          <a:prstGeom prst="rect">
            <a:avLst/>
          </a:prstGeom>
        </p:spPr>
      </p:pic>
      <p:pic>
        <p:nvPicPr>
          <p:cNvPr id="28" name="Picture 27" descr="A picture containing text, vector graphics&#10;&#10;Description automatically generated">
            <a:extLst>
              <a:ext uri="{FF2B5EF4-FFF2-40B4-BE49-F238E27FC236}">
                <a16:creationId xmlns:a16="http://schemas.microsoft.com/office/drawing/2014/main" id="{2F0C4D6F-B69B-C447-AA7A-CEE6C442FA45}"/>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9648744" y="745011"/>
            <a:ext cx="1910585" cy="2336166"/>
          </a:xfrm>
          <a:prstGeom prst="rect">
            <a:avLst/>
          </a:prstGeom>
        </p:spPr>
      </p:pic>
    </p:spTree>
    <p:extLst>
      <p:ext uri="{BB962C8B-B14F-4D97-AF65-F5344CB8AC3E}">
        <p14:creationId xmlns:p14="http://schemas.microsoft.com/office/powerpoint/2010/main" val="35155330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EE46E112-648A-1A44-A529-14B129E02106}"/>
              </a:ext>
            </a:extLst>
          </p:cNvPr>
          <p:cNvSpPr/>
          <p:nvPr/>
        </p:nvSpPr>
        <p:spPr>
          <a:xfrm>
            <a:off x="0" y="2478"/>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6" name="TextBox 5">
            <a:extLst>
              <a:ext uri="{FF2B5EF4-FFF2-40B4-BE49-F238E27FC236}">
                <a16:creationId xmlns:a16="http://schemas.microsoft.com/office/drawing/2014/main" id="{BD4A063B-E2DA-1241-9EBE-A0E0D9DD2C3B}"/>
              </a:ext>
            </a:extLst>
          </p:cNvPr>
          <p:cNvSpPr txBox="1"/>
          <p:nvPr/>
        </p:nvSpPr>
        <p:spPr>
          <a:xfrm>
            <a:off x="145295" y="242746"/>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7" name="Subtitle 2">
            <a:extLst>
              <a:ext uri="{FF2B5EF4-FFF2-40B4-BE49-F238E27FC236}">
                <a16:creationId xmlns:a16="http://schemas.microsoft.com/office/drawing/2014/main" id="{E06EB5DC-348F-E540-B0DD-12490DD7237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Which ending works?</a:t>
            </a:r>
          </a:p>
        </p:txBody>
      </p:sp>
      <p:grpSp>
        <p:nvGrpSpPr>
          <p:cNvPr id="63" name="Group 62">
            <a:extLst>
              <a:ext uri="{FF2B5EF4-FFF2-40B4-BE49-F238E27FC236}">
                <a16:creationId xmlns:a16="http://schemas.microsoft.com/office/drawing/2014/main" id="{AF34BA86-892A-544A-8E6E-7AE675BC1417}"/>
              </a:ext>
            </a:extLst>
          </p:cNvPr>
          <p:cNvGrpSpPr/>
          <p:nvPr/>
        </p:nvGrpSpPr>
        <p:grpSpPr>
          <a:xfrm>
            <a:off x="8255579" y="666226"/>
            <a:ext cx="1315735" cy="1461139"/>
            <a:chOff x="8255579" y="356163"/>
            <a:chExt cx="1315735" cy="1461139"/>
          </a:xfrm>
        </p:grpSpPr>
        <p:pic>
          <p:nvPicPr>
            <p:cNvPr id="8" name="Picture 7" descr="Icon&#10;&#10;Description automatically generated">
              <a:extLst>
                <a:ext uri="{FF2B5EF4-FFF2-40B4-BE49-F238E27FC236}">
                  <a16:creationId xmlns:a16="http://schemas.microsoft.com/office/drawing/2014/main" id="{6561047D-8B4D-C94D-ACE4-1B4D6F7412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858428">
              <a:off x="8182877" y="428865"/>
              <a:ext cx="1461139" cy="1315735"/>
            </a:xfrm>
            <a:prstGeom prst="rect">
              <a:avLst/>
            </a:prstGeom>
          </p:spPr>
        </p:pic>
        <p:sp>
          <p:nvSpPr>
            <p:cNvPr id="11" name="Subtitle 2">
              <a:extLst>
                <a:ext uri="{FF2B5EF4-FFF2-40B4-BE49-F238E27FC236}">
                  <a16:creationId xmlns:a16="http://schemas.microsoft.com/office/drawing/2014/main" id="{813DB32A-B7CC-7449-8047-21483CC674FE}"/>
                </a:ext>
              </a:extLst>
            </p:cNvPr>
            <p:cNvSpPr txBox="1">
              <a:spLocks/>
            </p:cNvSpPr>
            <p:nvPr/>
          </p:nvSpPr>
          <p:spPr>
            <a:xfrm>
              <a:off x="8446216" y="934730"/>
              <a:ext cx="852416" cy="48144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800" b="1" dirty="0">
                  <a:solidFill>
                    <a:schemeClr val="bg1"/>
                  </a:solidFill>
                  <a:latin typeface="Comic Sans MS" panose="030F0902030302020204" pitchFamily="66" charset="0"/>
                  <a:cs typeface="Arial" panose="020B0604020202020204" pitchFamily="34" charset="0"/>
                </a:rPr>
                <a:t>Mix</a:t>
              </a:r>
            </a:p>
          </p:txBody>
        </p:sp>
      </p:grpSp>
      <p:grpSp>
        <p:nvGrpSpPr>
          <p:cNvPr id="64" name="Group 63">
            <a:extLst>
              <a:ext uri="{FF2B5EF4-FFF2-40B4-BE49-F238E27FC236}">
                <a16:creationId xmlns:a16="http://schemas.microsoft.com/office/drawing/2014/main" id="{898F6776-FA3D-4348-807C-1E2F86558BBB}"/>
              </a:ext>
            </a:extLst>
          </p:cNvPr>
          <p:cNvGrpSpPr/>
          <p:nvPr/>
        </p:nvGrpSpPr>
        <p:grpSpPr>
          <a:xfrm>
            <a:off x="9922848" y="797875"/>
            <a:ext cx="1385451" cy="1319281"/>
            <a:chOff x="9615556" y="434623"/>
            <a:chExt cx="1385451" cy="1319281"/>
          </a:xfrm>
        </p:grpSpPr>
        <p:pic>
          <p:nvPicPr>
            <p:cNvPr id="10" name="Picture 9" descr="A picture containing kitchenware, wheel&#10;&#10;Description automatically generated">
              <a:extLst>
                <a:ext uri="{FF2B5EF4-FFF2-40B4-BE49-F238E27FC236}">
                  <a16:creationId xmlns:a16="http://schemas.microsoft.com/office/drawing/2014/main" id="{52FDED34-4208-3C46-80A5-C3668FE62E9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181713">
              <a:off x="9633496" y="434623"/>
              <a:ext cx="1255445" cy="1319281"/>
            </a:xfrm>
            <a:prstGeom prst="rect">
              <a:avLst/>
            </a:prstGeom>
          </p:spPr>
        </p:pic>
        <p:sp>
          <p:nvSpPr>
            <p:cNvPr id="12" name="Subtitle 2">
              <a:extLst>
                <a:ext uri="{FF2B5EF4-FFF2-40B4-BE49-F238E27FC236}">
                  <a16:creationId xmlns:a16="http://schemas.microsoft.com/office/drawing/2014/main" id="{3C1CCFEE-B532-E644-9480-4E78ECBE01B0}"/>
                </a:ext>
              </a:extLst>
            </p:cNvPr>
            <p:cNvSpPr txBox="1">
              <a:spLocks/>
            </p:cNvSpPr>
            <p:nvPr/>
          </p:nvSpPr>
          <p:spPr>
            <a:xfrm>
              <a:off x="9615556" y="826444"/>
              <a:ext cx="1385451" cy="79649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000"/>
                </a:lnSpc>
                <a:buNone/>
              </a:pPr>
              <a:r>
                <a:rPr lang="en-US" sz="1800" b="1" dirty="0">
                  <a:solidFill>
                    <a:schemeClr val="bg1"/>
                  </a:solidFill>
                  <a:latin typeface="Comic Sans MS" panose="030F0902030302020204" pitchFamily="66" charset="0"/>
                  <a:cs typeface="Arial" panose="020B0604020202020204" pitchFamily="34" charset="0"/>
                </a:rPr>
                <a:t>and</a:t>
              </a:r>
              <a:br>
                <a:rPr lang="en-US" sz="1800" b="1" dirty="0">
                  <a:solidFill>
                    <a:schemeClr val="bg1"/>
                  </a:solidFill>
                  <a:latin typeface="Comic Sans MS" panose="030F0902030302020204" pitchFamily="66" charset="0"/>
                  <a:cs typeface="Arial" panose="020B0604020202020204" pitchFamily="34" charset="0"/>
                </a:rPr>
              </a:br>
              <a:r>
                <a:rPr lang="en-US" sz="1800" b="1" dirty="0">
                  <a:solidFill>
                    <a:schemeClr val="bg1"/>
                  </a:solidFill>
                  <a:latin typeface="Comic Sans MS" panose="030F0902030302020204" pitchFamily="66" charset="0"/>
                  <a:cs typeface="Arial" panose="020B0604020202020204" pitchFamily="34" charset="0"/>
                </a:rPr>
                <a:t>match</a:t>
              </a:r>
            </a:p>
          </p:txBody>
        </p:sp>
      </p:grpSp>
      <p:sp>
        <p:nvSpPr>
          <p:cNvPr id="15" name="Rectangle 35">
            <a:extLst>
              <a:ext uri="{FF2B5EF4-FFF2-40B4-BE49-F238E27FC236}">
                <a16:creationId xmlns:a16="http://schemas.microsoft.com/office/drawing/2014/main" id="{154562EB-DCD3-C447-A54A-B5E6F246B153}"/>
              </a:ext>
            </a:extLst>
          </p:cNvPr>
          <p:cNvSpPr>
            <a:spLocks noChangeArrowheads="1"/>
          </p:cNvSpPr>
          <p:nvPr/>
        </p:nvSpPr>
        <p:spPr bwMode="auto">
          <a:xfrm>
            <a:off x="689695" y="1447582"/>
            <a:ext cx="1154483" cy="538609"/>
          </a:xfrm>
          <a:prstGeom prst="rect">
            <a:avLst/>
          </a:prstGeom>
          <a:solidFill>
            <a:srgbClr val="0070C0"/>
          </a:solidFill>
          <a:ln w="28575">
            <a:solidFill>
              <a:srgbClr val="0070C0"/>
            </a:solidFill>
          </a:ln>
          <a:effectLst/>
        </p:spPr>
        <p:txBody>
          <a:bodyPr wrap="none" anchor="ctr" anchorCtr="1">
            <a:spAutoFit/>
          </a:bodyPr>
          <a:lstStyle/>
          <a:p>
            <a:pPr algn="ctr"/>
            <a:r>
              <a:rPr lang="en-GB" altLang="en-US" sz="2900" dirty="0">
                <a:solidFill>
                  <a:schemeClr val="bg1"/>
                </a:solidFill>
                <a:latin typeface="Comic Sans MS" panose="030F0902030302020204" pitchFamily="66" charset="0"/>
              </a:rPr>
              <a:t>sneak</a:t>
            </a:r>
          </a:p>
        </p:txBody>
      </p:sp>
      <p:sp>
        <p:nvSpPr>
          <p:cNvPr id="16" name="Rectangle 36">
            <a:extLst>
              <a:ext uri="{FF2B5EF4-FFF2-40B4-BE49-F238E27FC236}">
                <a16:creationId xmlns:a16="http://schemas.microsoft.com/office/drawing/2014/main" id="{6447912B-CB56-1F45-AF7E-DE4D82350B89}"/>
              </a:ext>
            </a:extLst>
          </p:cNvPr>
          <p:cNvSpPr>
            <a:spLocks noChangeArrowheads="1"/>
          </p:cNvSpPr>
          <p:nvPr/>
        </p:nvSpPr>
        <p:spPr bwMode="auto">
          <a:xfrm>
            <a:off x="688349" y="3027588"/>
            <a:ext cx="1191352" cy="538609"/>
          </a:xfrm>
          <a:prstGeom prst="rect">
            <a:avLst/>
          </a:prstGeom>
          <a:solidFill>
            <a:srgbClr val="0070C0"/>
          </a:solidFill>
          <a:ln w="28575">
            <a:solidFill>
              <a:srgbClr val="0070C0"/>
            </a:solidFill>
          </a:ln>
          <a:effectLst/>
        </p:spPr>
        <p:txBody>
          <a:bodyPr wrap="none" anchor="ctr" anchorCtr="1">
            <a:spAutoFit/>
          </a:bodyPr>
          <a:lstStyle/>
          <a:p>
            <a:pPr algn="ctr"/>
            <a:r>
              <a:rPr lang="en-GB" altLang="en-US" sz="2900" dirty="0">
                <a:solidFill>
                  <a:schemeClr val="bg1"/>
                </a:solidFill>
                <a:latin typeface="Comic Sans MS" panose="030F0902030302020204" pitchFamily="66" charset="0"/>
              </a:rPr>
              <a:t>tower</a:t>
            </a:r>
          </a:p>
        </p:txBody>
      </p:sp>
      <p:sp>
        <p:nvSpPr>
          <p:cNvPr id="17" name="Rectangle 37">
            <a:extLst>
              <a:ext uri="{FF2B5EF4-FFF2-40B4-BE49-F238E27FC236}">
                <a16:creationId xmlns:a16="http://schemas.microsoft.com/office/drawing/2014/main" id="{0C05CA2B-AFCB-0A4F-90B2-A024DAFA1BA5}"/>
              </a:ext>
            </a:extLst>
          </p:cNvPr>
          <p:cNvSpPr>
            <a:spLocks noChangeArrowheads="1"/>
          </p:cNvSpPr>
          <p:nvPr/>
        </p:nvSpPr>
        <p:spPr bwMode="auto">
          <a:xfrm>
            <a:off x="710028" y="4607594"/>
            <a:ext cx="731290" cy="538609"/>
          </a:xfrm>
          <a:prstGeom prst="rect">
            <a:avLst/>
          </a:prstGeom>
          <a:solidFill>
            <a:srgbClr val="0070C0"/>
          </a:solidFill>
          <a:ln w="28575">
            <a:solidFill>
              <a:srgbClr val="0070C0"/>
            </a:solidFill>
          </a:ln>
          <a:effectLst/>
        </p:spPr>
        <p:txBody>
          <a:bodyPr wrap="none" anchor="ctr" anchorCtr="1">
            <a:spAutoFit/>
          </a:bodyPr>
          <a:lstStyle/>
          <a:p>
            <a:pPr algn="ctr"/>
            <a:r>
              <a:rPr lang="en-GB" altLang="en-US" sz="2900">
                <a:solidFill>
                  <a:schemeClr val="bg1"/>
                </a:solidFill>
                <a:latin typeface="Comic Sans MS" panose="030F0902030302020204" pitchFamily="66" charset="0"/>
              </a:rPr>
              <a:t>try</a:t>
            </a:r>
          </a:p>
        </p:txBody>
      </p:sp>
      <p:sp>
        <p:nvSpPr>
          <p:cNvPr id="18" name="Rectangle 38">
            <a:extLst>
              <a:ext uri="{FF2B5EF4-FFF2-40B4-BE49-F238E27FC236}">
                <a16:creationId xmlns:a16="http://schemas.microsoft.com/office/drawing/2014/main" id="{87D8CA2E-8A66-5E41-9A38-44DA07A7841A}"/>
              </a:ext>
            </a:extLst>
          </p:cNvPr>
          <p:cNvSpPr>
            <a:spLocks noChangeArrowheads="1"/>
          </p:cNvSpPr>
          <p:nvPr/>
        </p:nvSpPr>
        <p:spPr bwMode="auto">
          <a:xfrm>
            <a:off x="3574492" y="2239236"/>
            <a:ext cx="998992" cy="538609"/>
          </a:xfrm>
          <a:prstGeom prst="rect">
            <a:avLst/>
          </a:prstGeom>
          <a:solidFill>
            <a:srgbClr val="0070C0"/>
          </a:solidFill>
          <a:ln w="28575">
            <a:solidFill>
              <a:srgbClr val="0070C0"/>
            </a:solidFill>
          </a:ln>
          <a:effectLst/>
        </p:spPr>
        <p:txBody>
          <a:bodyPr wrap="none" anchor="ctr" anchorCtr="1">
            <a:spAutoFit/>
          </a:bodyPr>
          <a:lstStyle/>
          <a:p>
            <a:pPr algn="ctr"/>
            <a:r>
              <a:rPr lang="en-GB" altLang="en-US" sz="2900" dirty="0">
                <a:solidFill>
                  <a:schemeClr val="bg1"/>
                </a:solidFill>
                <a:latin typeface="Comic Sans MS" panose="030F0902030302020204" pitchFamily="66" charset="0"/>
              </a:rPr>
              <a:t>want</a:t>
            </a:r>
          </a:p>
        </p:txBody>
      </p:sp>
      <p:sp>
        <p:nvSpPr>
          <p:cNvPr id="19" name="Rectangle 39">
            <a:extLst>
              <a:ext uri="{FF2B5EF4-FFF2-40B4-BE49-F238E27FC236}">
                <a16:creationId xmlns:a16="http://schemas.microsoft.com/office/drawing/2014/main" id="{D87D9C49-D0B8-3640-B594-25AD4F23E740}"/>
              </a:ext>
            </a:extLst>
          </p:cNvPr>
          <p:cNvSpPr>
            <a:spLocks noChangeArrowheads="1"/>
          </p:cNvSpPr>
          <p:nvPr/>
        </p:nvSpPr>
        <p:spPr bwMode="auto">
          <a:xfrm>
            <a:off x="3562696" y="1450334"/>
            <a:ext cx="1067921" cy="538609"/>
          </a:xfrm>
          <a:prstGeom prst="rect">
            <a:avLst/>
          </a:prstGeom>
          <a:solidFill>
            <a:srgbClr val="0070C0"/>
          </a:solidFill>
          <a:ln w="28575">
            <a:solidFill>
              <a:srgbClr val="0070C0"/>
            </a:solidFill>
          </a:ln>
          <a:effectLst/>
        </p:spPr>
        <p:txBody>
          <a:bodyPr wrap="none" anchor="ctr" anchorCtr="1">
            <a:spAutoFit/>
          </a:bodyPr>
          <a:lstStyle/>
          <a:p>
            <a:pPr algn="ctr"/>
            <a:r>
              <a:rPr lang="en-GB" altLang="en-US" sz="2900" dirty="0">
                <a:solidFill>
                  <a:schemeClr val="bg1"/>
                </a:solidFill>
                <a:latin typeface="Comic Sans MS" panose="030F0902030302020204" pitchFamily="66" charset="0"/>
              </a:rPr>
              <a:t>quick</a:t>
            </a:r>
          </a:p>
        </p:txBody>
      </p:sp>
      <p:sp>
        <p:nvSpPr>
          <p:cNvPr id="20" name="Rectangle 40">
            <a:extLst>
              <a:ext uri="{FF2B5EF4-FFF2-40B4-BE49-F238E27FC236}">
                <a16:creationId xmlns:a16="http://schemas.microsoft.com/office/drawing/2014/main" id="{6FE0AD84-2444-EA46-A8E7-4E7638B40830}"/>
              </a:ext>
            </a:extLst>
          </p:cNvPr>
          <p:cNvSpPr>
            <a:spLocks noChangeArrowheads="1"/>
          </p:cNvSpPr>
          <p:nvPr/>
        </p:nvSpPr>
        <p:spPr bwMode="auto">
          <a:xfrm>
            <a:off x="3562018" y="3028138"/>
            <a:ext cx="1247457" cy="538609"/>
          </a:xfrm>
          <a:prstGeom prst="rect">
            <a:avLst/>
          </a:prstGeom>
          <a:solidFill>
            <a:srgbClr val="0070C0"/>
          </a:solidFill>
          <a:ln w="28575">
            <a:solidFill>
              <a:srgbClr val="0070C0"/>
            </a:solidFill>
          </a:ln>
          <a:effectLst/>
        </p:spPr>
        <p:txBody>
          <a:bodyPr wrap="none" anchor="ctr" anchorCtr="1">
            <a:spAutoFit/>
          </a:bodyPr>
          <a:lstStyle/>
          <a:p>
            <a:pPr algn="ctr"/>
            <a:r>
              <a:rPr lang="en-GB" altLang="en-US" sz="2900">
                <a:solidFill>
                  <a:schemeClr val="bg1"/>
                </a:solidFill>
                <a:latin typeface="Comic Sans MS" panose="030F0902030302020204" pitchFamily="66" charset="0"/>
              </a:rPr>
              <a:t>charm</a:t>
            </a:r>
          </a:p>
        </p:txBody>
      </p:sp>
      <p:sp>
        <p:nvSpPr>
          <p:cNvPr id="21" name="Rectangle 41">
            <a:extLst>
              <a:ext uri="{FF2B5EF4-FFF2-40B4-BE49-F238E27FC236}">
                <a16:creationId xmlns:a16="http://schemas.microsoft.com/office/drawing/2014/main" id="{841A1BC8-4449-2D4A-8C80-21187A8F64F8}"/>
              </a:ext>
            </a:extLst>
          </p:cNvPr>
          <p:cNvSpPr>
            <a:spLocks noChangeArrowheads="1"/>
          </p:cNvSpPr>
          <p:nvPr/>
        </p:nvSpPr>
        <p:spPr bwMode="auto">
          <a:xfrm>
            <a:off x="653214" y="5397597"/>
            <a:ext cx="1954381" cy="538609"/>
          </a:xfrm>
          <a:prstGeom prst="rect">
            <a:avLst/>
          </a:prstGeom>
          <a:solidFill>
            <a:srgbClr val="0070C0"/>
          </a:solidFill>
          <a:ln w="28575">
            <a:solidFill>
              <a:srgbClr val="0070C0"/>
            </a:solidFill>
          </a:ln>
          <a:effectLst/>
        </p:spPr>
        <p:txBody>
          <a:bodyPr wrap="none" anchor="ctr" anchorCtr="1">
            <a:spAutoFit/>
          </a:bodyPr>
          <a:lstStyle/>
          <a:p>
            <a:pPr algn="ctr"/>
            <a:r>
              <a:rPr lang="en-GB" altLang="en-US" sz="2900">
                <a:solidFill>
                  <a:schemeClr val="bg1"/>
                </a:solidFill>
                <a:latin typeface="Comic Sans MS" panose="030F0902030302020204" pitchFamily="66" charset="0"/>
              </a:rPr>
              <a:t>transform</a:t>
            </a:r>
          </a:p>
        </p:txBody>
      </p:sp>
      <p:sp>
        <p:nvSpPr>
          <p:cNvPr id="22" name="Rectangle 42">
            <a:extLst>
              <a:ext uri="{FF2B5EF4-FFF2-40B4-BE49-F238E27FC236}">
                <a16:creationId xmlns:a16="http://schemas.microsoft.com/office/drawing/2014/main" id="{1AB04501-B8DC-064F-8976-1CBBA36E1EF1}"/>
              </a:ext>
            </a:extLst>
          </p:cNvPr>
          <p:cNvSpPr>
            <a:spLocks noChangeArrowheads="1"/>
          </p:cNvSpPr>
          <p:nvPr/>
        </p:nvSpPr>
        <p:spPr bwMode="auto">
          <a:xfrm>
            <a:off x="690111" y="3817591"/>
            <a:ext cx="1135247" cy="538609"/>
          </a:xfrm>
          <a:prstGeom prst="rect">
            <a:avLst/>
          </a:prstGeom>
          <a:solidFill>
            <a:srgbClr val="0070C0"/>
          </a:solidFill>
          <a:ln w="28575">
            <a:solidFill>
              <a:srgbClr val="0070C0"/>
            </a:solidFill>
          </a:ln>
          <a:effectLst/>
        </p:spPr>
        <p:txBody>
          <a:bodyPr wrap="none" anchor="ctr" anchorCtr="1">
            <a:spAutoFit/>
          </a:bodyPr>
          <a:lstStyle/>
          <a:p>
            <a:pPr algn="ctr"/>
            <a:r>
              <a:rPr lang="en-GB" altLang="en-US" sz="2900">
                <a:solidFill>
                  <a:schemeClr val="bg1"/>
                </a:solidFill>
                <a:latin typeface="Comic Sans MS" panose="030F0902030302020204" pitchFamily="66" charset="0"/>
              </a:rPr>
              <a:t>alarm</a:t>
            </a:r>
          </a:p>
        </p:txBody>
      </p:sp>
      <p:sp>
        <p:nvSpPr>
          <p:cNvPr id="23" name="Rectangle 43">
            <a:extLst>
              <a:ext uri="{FF2B5EF4-FFF2-40B4-BE49-F238E27FC236}">
                <a16:creationId xmlns:a16="http://schemas.microsoft.com/office/drawing/2014/main" id="{D3810F81-A3A3-1B4D-889A-463A9EB58448}"/>
              </a:ext>
            </a:extLst>
          </p:cNvPr>
          <p:cNvSpPr>
            <a:spLocks noChangeArrowheads="1"/>
          </p:cNvSpPr>
          <p:nvPr/>
        </p:nvSpPr>
        <p:spPr bwMode="auto">
          <a:xfrm>
            <a:off x="3622947" y="4605942"/>
            <a:ext cx="753732" cy="538609"/>
          </a:xfrm>
          <a:prstGeom prst="rect">
            <a:avLst/>
          </a:prstGeom>
          <a:solidFill>
            <a:srgbClr val="0070C0"/>
          </a:solidFill>
          <a:ln w="28575">
            <a:solidFill>
              <a:srgbClr val="0070C0"/>
            </a:solidFill>
          </a:ln>
          <a:effectLst/>
        </p:spPr>
        <p:txBody>
          <a:bodyPr wrap="none" anchor="ctr" anchorCtr="1">
            <a:spAutoFit/>
          </a:bodyPr>
          <a:lstStyle/>
          <a:p>
            <a:pPr algn="ctr"/>
            <a:r>
              <a:rPr lang="en-GB" altLang="en-US" sz="2900">
                <a:solidFill>
                  <a:schemeClr val="bg1"/>
                </a:solidFill>
                <a:latin typeface="Comic Sans MS" panose="030F0902030302020204" pitchFamily="66" charset="0"/>
              </a:rPr>
              <a:t>eat</a:t>
            </a:r>
          </a:p>
        </p:txBody>
      </p:sp>
      <p:sp>
        <p:nvSpPr>
          <p:cNvPr id="24" name="Rectangle 44">
            <a:extLst>
              <a:ext uri="{FF2B5EF4-FFF2-40B4-BE49-F238E27FC236}">
                <a16:creationId xmlns:a16="http://schemas.microsoft.com/office/drawing/2014/main" id="{F3C4F4ED-0473-E441-B743-DF2B72EF52CD}"/>
              </a:ext>
            </a:extLst>
          </p:cNvPr>
          <p:cNvSpPr>
            <a:spLocks noChangeArrowheads="1"/>
          </p:cNvSpPr>
          <p:nvPr/>
        </p:nvSpPr>
        <p:spPr bwMode="auto">
          <a:xfrm>
            <a:off x="680419" y="2237585"/>
            <a:ext cx="1345240" cy="538609"/>
          </a:xfrm>
          <a:prstGeom prst="rect">
            <a:avLst/>
          </a:prstGeom>
          <a:solidFill>
            <a:srgbClr val="0070C0"/>
          </a:solidFill>
          <a:ln w="28575">
            <a:solidFill>
              <a:srgbClr val="0070C0"/>
            </a:solidFill>
          </a:ln>
          <a:effectLst/>
        </p:spPr>
        <p:txBody>
          <a:bodyPr wrap="none" anchor="ctr" anchorCtr="1">
            <a:spAutoFit/>
          </a:bodyPr>
          <a:lstStyle/>
          <a:p>
            <a:pPr algn="ctr"/>
            <a:r>
              <a:rPr lang="en-GB" altLang="en-US" sz="2900" dirty="0">
                <a:solidFill>
                  <a:schemeClr val="bg1"/>
                </a:solidFill>
                <a:latin typeface="Comic Sans MS" panose="030F0902030302020204" pitchFamily="66" charset="0"/>
              </a:rPr>
              <a:t>appear</a:t>
            </a:r>
          </a:p>
        </p:txBody>
      </p:sp>
      <p:sp>
        <p:nvSpPr>
          <p:cNvPr id="25" name="Rectangle 45">
            <a:extLst>
              <a:ext uri="{FF2B5EF4-FFF2-40B4-BE49-F238E27FC236}">
                <a16:creationId xmlns:a16="http://schemas.microsoft.com/office/drawing/2014/main" id="{DDCC83B5-4FC6-D44A-8DF6-8005E853D5E6}"/>
              </a:ext>
            </a:extLst>
          </p:cNvPr>
          <p:cNvSpPr>
            <a:spLocks noChangeArrowheads="1"/>
          </p:cNvSpPr>
          <p:nvPr/>
        </p:nvSpPr>
        <p:spPr bwMode="auto">
          <a:xfrm>
            <a:off x="3608351" y="3817040"/>
            <a:ext cx="1083951" cy="538609"/>
          </a:xfrm>
          <a:prstGeom prst="rect">
            <a:avLst/>
          </a:prstGeom>
          <a:solidFill>
            <a:srgbClr val="0070C0"/>
          </a:solidFill>
          <a:ln w="28575">
            <a:solidFill>
              <a:srgbClr val="0070C0"/>
            </a:solidFill>
          </a:ln>
          <a:effectLst/>
        </p:spPr>
        <p:txBody>
          <a:bodyPr wrap="none" anchor="ctr" anchorCtr="1">
            <a:spAutoFit/>
          </a:bodyPr>
          <a:lstStyle/>
          <a:p>
            <a:pPr algn="ctr"/>
            <a:r>
              <a:rPr lang="en-GB" altLang="en-US" sz="2900">
                <a:solidFill>
                  <a:schemeClr val="bg1"/>
                </a:solidFill>
                <a:latin typeface="Comic Sans MS" panose="030F0902030302020204" pitchFamily="66" charset="0"/>
              </a:rPr>
              <a:t>start</a:t>
            </a:r>
          </a:p>
        </p:txBody>
      </p:sp>
      <p:sp>
        <p:nvSpPr>
          <p:cNvPr id="26" name="Rectangle 46">
            <a:extLst>
              <a:ext uri="{FF2B5EF4-FFF2-40B4-BE49-F238E27FC236}">
                <a16:creationId xmlns:a16="http://schemas.microsoft.com/office/drawing/2014/main" id="{788A9CC9-CB59-DF47-B026-C0DB32D4359B}"/>
              </a:ext>
            </a:extLst>
          </p:cNvPr>
          <p:cNvSpPr>
            <a:spLocks noChangeArrowheads="1"/>
          </p:cNvSpPr>
          <p:nvPr/>
        </p:nvSpPr>
        <p:spPr bwMode="auto">
          <a:xfrm>
            <a:off x="3571099" y="5394845"/>
            <a:ext cx="1848583" cy="538609"/>
          </a:xfrm>
          <a:prstGeom prst="rect">
            <a:avLst/>
          </a:prstGeom>
          <a:solidFill>
            <a:srgbClr val="0070C0"/>
          </a:solidFill>
          <a:ln w="28575">
            <a:solidFill>
              <a:srgbClr val="0070C0"/>
            </a:solidFill>
          </a:ln>
          <a:effectLst/>
        </p:spPr>
        <p:txBody>
          <a:bodyPr wrap="none" anchor="ctr" anchorCtr="1">
            <a:spAutoFit/>
          </a:bodyPr>
          <a:lstStyle/>
          <a:p>
            <a:pPr algn="ctr"/>
            <a:r>
              <a:rPr lang="en-GB" altLang="en-US" sz="2900" dirty="0">
                <a:solidFill>
                  <a:schemeClr val="bg1"/>
                </a:solidFill>
                <a:latin typeface="Comic Sans MS" panose="030F0902030302020204" pitchFamily="66" charset="0"/>
              </a:rPr>
              <a:t>disappear</a:t>
            </a:r>
          </a:p>
        </p:txBody>
      </p:sp>
      <p:sp>
        <p:nvSpPr>
          <p:cNvPr id="28" name="Text Box 5">
            <a:extLst>
              <a:ext uri="{FF2B5EF4-FFF2-40B4-BE49-F238E27FC236}">
                <a16:creationId xmlns:a16="http://schemas.microsoft.com/office/drawing/2014/main" id="{2B17278A-0888-244C-89C5-3C3E2DFCC931}"/>
              </a:ext>
            </a:extLst>
          </p:cNvPr>
          <p:cNvSpPr txBox="1">
            <a:spLocks noChangeArrowheads="1"/>
          </p:cNvSpPr>
          <p:nvPr/>
        </p:nvSpPr>
        <p:spPr bwMode="auto">
          <a:xfrm>
            <a:off x="6245851" y="5126561"/>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ed</a:t>
            </a:r>
          </a:p>
        </p:txBody>
      </p:sp>
      <p:sp>
        <p:nvSpPr>
          <p:cNvPr id="29" name="Text Box 9">
            <a:extLst>
              <a:ext uri="{FF2B5EF4-FFF2-40B4-BE49-F238E27FC236}">
                <a16:creationId xmlns:a16="http://schemas.microsoft.com/office/drawing/2014/main" id="{A86E17FD-EC32-F94E-AB5B-A20D24CF44E7}"/>
              </a:ext>
            </a:extLst>
          </p:cNvPr>
          <p:cNvSpPr txBox="1">
            <a:spLocks noChangeArrowheads="1"/>
          </p:cNvSpPr>
          <p:nvPr/>
        </p:nvSpPr>
        <p:spPr bwMode="auto">
          <a:xfrm>
            <a:off x="7117426" y="5126561"/>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ed</a:t>
            </a:r>
          </a:p>
        </p:txBody>
      </p:sp>
      <p:sp>
        <p:nvSpPr>
          <p:cNvPr id="30" name="Text Box 10">
            <a:extLst>
              <a:ext uri="{FF2B5EF4-FFF2-40B4-BE49-F238E27FC236}">
                <a16:creationId xmlns:a16="http://schemas.microsoft.com/office/drawing/2014/main" id="{5A574A27-6FF6-D941-B038-7BFB92EC02FC}"/>
              </a:ext>
            </a:extLst>
          </p:cNvPr>
          <p:cNvSpPr txBox="1">
            <a:spLocks noChangeArrowheads="1"/>
          </p:cNvSpPr>
          <p:nvPr/>
        </p:nvSpPr>
        <p:spPr bwMode="auto">
          <a:xfrm>
            <a:off x="7989000" y="5126561"/>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ed</a:t>
            </a:r>
          </a:p>
        </p:txBody>
      </p:sp>
      <p:sp>
        <p:nvSpPr>
          <p:cNvPr id="31" name="Text Box 11">
            <a:extLst>
              <a:ext uri="{FF2B5EF4-FFF2-40B4-BE49-F238E27FC236}">
                <a16:creationId xmlns:a16="http://schemas.microsoft.com/office/drawing/2014/main" id="{DB969217-A81D-9F45-9821-CCECCC914049}"/>
              </a:ext>
            </a:extLst>
          </p:cNvPr>
          <p:cNvSpPr txBox="1">
            <a:spLocks noChangeArrowheads="1"/>
          </p:cNvSpPr>
          <p:nvPr/>
        </p:nvSpPr>
        <p:spPr bwMode="auto">
          <a:xfrm>
            <a:off x="8860575" y="5126561"/>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ed</a:t>
            </a:r>
          </a:p>
        </p:txBody>
      </p:sp>
      <p:sp>
        <p:nvSpPr>
          <p:cNvPr id="32" name="Text Box 12">
            <a:extLst>
              <a:ext uri="{FF2B5EF4-FFF2-40B4-BE49-F238E27FC236}">
                <a16:creationId xmlns:a16="http://schemas.microsoft.com/office/drawing/2014/main" id="{8F6CFE15-97FE-6543-A70D-0F99A72DE090}"/>
              </a:ext>
            </a:extLst>
          </p:cNvPr>
          <p:cNvSpPr txBox="1">
            <a:spLocks noChangeArrowheads="1"/>
          </p:cNvSpPr>
          <p:nvPr/>
        </p:nvSpPr>
        <p:spPr bwMode="auto">
          <a:xfrm>
            <a:off x="9732150" y="5126561"/>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ed</a:t>
            </a:r>
          </a:p>
        </p:txBody>
      </p:sp>
      <p:sp>
        <p:nvSpPr>
          <p:cNvPr id="33" name="Text Box 13">
            <a:extLst>
              <a:ext uri="{FF2B5EF4-FFF2-40B4-BE49-F238E27FC236}">
                <a16:creationId xmlns:a16="http://schemas.microsoft.com/office/drawing/2014/main" id="{D97B6B50-89F3-AB4C-84B9-49B7065F8492}"/>
              </a:ext>
            </a:extLst>
          </p:cNvPr>
          <p:cNvSpPr txBox="1">
            <a:spLocks noChangeArrowheads="1"/>
          </p:cNvSpPr>
          <p:nvPr/>
        </p:nvSpPr>
        <p:spPr bwMode="auto">
          <a:xfrm>
            <a:off x="10603725" y="5126561"/>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ed</a:t>
            </a:r>
          </a:p>
        </p:txBody>
      </p:sp>
      <p:sp>
        <p:nvSpPr>
          <p:cNvPr id="35" name="Text Box 6">
            <a:extLst>
              <a:ext uri="{FF2B5EF4-FFF2-40B4-BE49-F238E27FC236}">
                <a16:creationId xmlns:a16="http://schemas.microsoft.com/office/drawing/2014/main" id="{312DB1A0-178F-3A4F-BAF0-D577785371B9}"/>
              </a:ext>
            </a:extLst>
          </p:cNvPr>
          <p:cNvSpPr txBox="1">
            <a:spLocks noChangeArrowheads="1"/>
          </p:cNvSpPr>
          <p:nvPr/>
        </p:nvSpPr>
        <p:spPr bwMode="auto">
          <a:xfrm>
            <a:off x="6257699" y="2582504"/>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dirty="0" err="1">
                <a:solidFill>
                  <a:srgbClr val="414042"/>
                </a:solidFill>
                <a:latin typeface="Comic Sans MS" panose="030F0902030302020204" pitchFamily="66" charset="0"/>
              </a:rPr>
              <a:t>ing</a:t>
            </a:r>
            <a:endParaRPr lang="en-GB" altLang="en-US" sz="2900" dirty="0">
              <a:solidFill>
                <a:srgbClr val="414042"/>
              </a:solidFill>
              <a:latin typeface="Comic Sans MS" panose="030F0902030302020204" pitchFamily="66" charset="0"/>
            </a:endParaRPr>
          </a:p>
        </p:txBody>
      </p:sp>
      <p:sp>
        <p:nvSpPr>
          <p:cNvPr id="36" name="Text Box 17">
            <a:extLst>
              <a:ext uri="{FF2B5EF4-FFF2-40B4-BE49-F238E27FC236}">
                <a16:creationId xmlns:a16="http://schemas.microsoft.com/office/drawing/2014/main" id="{16FCAD89-85C2-6342-B81B-8095823D1864}"/>
              </a:ext>
            </a:extLst>
          </p:cNvPr>
          <p:cNvSpPr txBox="1">
            <a:spLocks noChangeArrowheads="1"/>
          </p:cNvSpPr>
          <p:nvPr/>
        </p:nvSpPr>
        <p:spPr bwMode="auto">
          <a:xfrm>
            <a:off x="7129274" y="2582504"/>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dirty="0" err="1">
                <a:solidFill>
                  <a:srgbClr val="414042"/>
                </a:solidFill>
                <a:latin typeface="Comic Sans MS" panose="030F0902030302020204" pitchFamily="66" charset="0"/>
              </a:rPr>
              <a:t>ing</a:t>
            </a:r>
            <a:endParaRPr lang="en-GB" altLang="en-US" sz="2900" dirty="0">
              <a:solidFill>
                <a:srgbClr val="414042"/>
              </a:solidFill>
              <a:latin typeface="Comic Sans MS" panose="030F0902030302020204" pitchFamily="66" charset="0"/>
            </a:endParaRPr>
          </a:p>
        </p:txBody>
      </p:sp>
      <p:sp>
        <p:nvSpPr>
          <p:cNvPr id="37" name="Text Box 18">
            <a:extLst>
              <a:ext uri="{FF2B5EF4-FFF2-40B4-BE49-F238E27FC236}">
                <a16:creationId xmlns:a16="http://schemas.microsoft.com/office/drawing/2014/main" id="{05E7E92C-78F2-1648-AEE9-618FAA047988}"/>
              </a:ext>
            </a:extLst>
          </p:cNvPr>
          <p:cNvSpPr txBox="1">
            <a:spLocks noChangeArrowheads="1"/>
          </p:cNvSpPr>
          <p:nvPr/>
        </p:nvSpPr>
        <p:spPr bwMode="auto">
          <a:xfrm>
            <a:off x="8000849" y="2582504"/>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ing</a:t>
            </a:r>
          </a:p>
        </p:txBody>
      </p:sp>
      <p:sp>
        <p:nvSpPr>
          <p:cNvPr id="38" name="Text Box 19">
            <a:extLst>
              <a:ext uri="{FF2B5EF4-FFF2-40B4-BE49-F238E27FC236}">
                <a16:creationId xmlns:a16="http://schemas.microsoft.com/office/drawing/2014/main" id="{A8CEE816-81F8-1F41-A8C5-A33463629D91}"/>
              </a:ext>
            </a:extLst>
          </p:cNvPr>
          <p:cNvSpPr txBox="1">
            <a:spLocks noChangeArrowheads="1"/>
          </p:cNvSpPr>
          <p:nvPr/>
        </p:nvSpPr>
        <p:spPr bwMode="auto">
          <a:xfrm>
            <a:off x="8872424" y="2582504"/>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ing</a:t>
            </a:r>
          </a:p>
        </p:txBody>
      </p:sp>
      <p:sp>
        <p:nvSpPr>
          <p:cNvPr id="39" name="Text Box 20">
            <a:extLst>
              <a:ext uri="{FF2B5EF4-FFF2-40B4-BE49-F238E27FC236}">
                <a16:creationId xmlns:a16="http://schemas.microsoft.com/office/drawing/2014/main" id="{0E00DFB1-6169-5446-B4A1-8964CD9673DE}"/>
              </a:ext>
            </a:extLst>
          </p:cNvPr>
          <p:cNvSpPr txBox="1">
            <a:spLocks noChangeArrowheads="1"/>
          </p:cNvSpPr>
          <p:nvPr/>
        </p:nvSpPr>
        <p:spPr bwMode="auto">
          <a:xfrm>
            <a:off x="9743999" y="2582504"/>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ing</a:t>
            </a:r>
          </a:p>
        </p:txBody>
      </p:sp>
      <p:sp>
        <p:nvSpPr>
          <p:cNvPr id="40" name="Text Box 21">
            <a:extLst>
              <a:ext uri="{FF2B5EF4-FFF2-40B4-BE49-F238E27FC236}">
                <a16:creationId xmlns:a16="http://schemas.microsoft.com/office/drawing/2014/main" id="{942637C7-ABE9-F64D-B8F3-15A4D0C08C56}"/>
              </a:ext>
            </a:extLst>
          </p:cNvPr>
          <p:cNvSpPr txBox="1">
            <a:spLocks noChangeArrowheads="1"/>
          </p:cNvSpPr>
          <p:nvPr/>
        </p:nvSpPr>
        <p:spPr bwMode="auto">
          <a:xfrm>
            <a:off x="10615574" y="2582504"/>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dirty="0" err="1">
                <a:solidFill>
                  <a:srgbClr val="414042"/>
                </a:solidFill>
                <a:latin typeface="Comic Sans MS" panose="030F0902030302020204" pitchFamily="66" charset="0"/>
              </a:rPr>
              <a:t>ing</a:t>
            </a:r>
            <a:endParaRPr lang="en-GB" altLang="en-US" sz="2900" dirty="0">
              <a:solidFill>
                <a:srgbClr val="414042"/>
              </a:solidFill>
              <a:latin typeface="Comic Sans MS" panose="030F0902030302020204" pitchFamily="66" charset="0"/>
            </a:endParaRPr>
          </a:p>
        </p:txBody>
      </p:sp>
      <p:sp>
        <p:nvSpPr>
          <p:cNvPr id="42" name="Text Box 7">
            <a:extLst>
              <a:ext uri="{FF2B5EF4-FFF2-40B4-BE49-F238E27FC236}">
                <a16:creationId xmlns:a16="http://schemas.microsoft.com/office/drawing/2014/main" id="{B6B34F9C-2312-744C-92C2-C5BAE254D97E}"/>
              </a:ext>
            </a:extLst>
          </p:cNvPr>
          <p:cNvSpPr txBox="1">
            <a:spLocks noChangeArrowheads="1"/>
          </p:cNvSpPr>
          <p:nvPr/>
        </p:nvSpPr>
        <p:spPr bwMode="auto">
          <a:xfrm>
            <a:off x="6257699" y="4306821"/>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s</a:t>
            </a:r>
          </a:p>
        </p:txBody>
      </p:sp>
      <p:sp>
        <p:nvSpPr>
          <p:cNvPr id="43" name="Text Box 23">
            <a:extLst>
              <a:ext uri="{FF2B5EF4-FFF2-40B4-BE49-F238E27FC236}">
                <a16:creationId xmlns:a16="http://schemas.microsoft.com/office/drawing/2014/main" id="{CF153823-6C73-FB44-8264-56ADFE369F25}"/>
              </a:ext>
            </a:extLst>
          </p:cNvPr>
          <p:cNvSpPr txBox="1">
            <a:spLocks noChangeArrowheads="1"/>
          </p:cNvSpPr>
          <p:nvPr/>
        </p:nvSpPr>
        <p:spPr bwMode="auto">
          <a:xfrm>
            <a:off x="7129274" y="4306821"/>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s</a:t>
            </a:r>
          </a:p>
        </p:txBody>
      </p:sp>
      <p:sp>
        <p:nvSpPr>
          <p:cNvPr id="44" name="Text Box 24">
            <a:extLst>
              <a:ext uri="{FF2B5EF4-FFF2-40B4-BE49-F238E27FC236}">
                <a16:creationId xmlns:a16="http://schemas.microsoft.com/office/drawing/2014/main" id="{F2483CCC-4DA3-C74A-81E4-52F99D23867B}"/>
              </a:ext>
            </a:extLst>
          </p:cNvPr>
          <p:cNvSpPr txBox="1">
            <a:spLocks noChangeArrowheads="1"/>
          </p:cNvSpPr>
          <p:nvPr/>
        </p:nvSpPr>
        <p:spPr bwMode="auto">
          <a:xfrm>
            <a:off x="8000849" y="4306821"/>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s</a:t>
            </a:r>
          </a:p>
        </p:txBody>
      </p:sp>
      <p:sp>
        <p:nvSpPr>
          <p:cNvPr id="45" name="Text Box 25">
            <a:extLst>
              <a:ext uri="{FF2B5EF4-FFF2-40B4-BE49-F238E27FC236}">
                <a16:creationId xmlns:a16="http://schemas.microsoft.com/office/drawing/2014/main" id="{ABEE1FF7-C8DB-954F-AEE9-2F21E225BAFF}"/>
              </a:ext>
            </a:extLst>
          </p:cNvPr>
          <p:cNvSpPr txBox="1">
            <a:spLocks noChangeArrowheads="1"/>
          </p:cNvSpPr>
          <p:nvPr/>
        </p:nvSpPr>
        <p:spPr bwMode="auto">
          <a:xfrm>
            <a:off x="8872424" y="4306821"/>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s</a:t>
            </a:r>
          </a:p>
        </p:txBody>
      </p:sp>
      <p:sp>
        <p:nvSpPr>
          <p:cNvPr id="46" name="Text Box 26">
            <a:extLst>
              <a:ext uri="{FF2B5EF4-FFF2-40B4-BE49-F238E27FC236}">
                <a16:creationId xmlns:a16="http://schemas.microsoft.com/office/drawing/2014/main" id="{8DCDD556-BAA1-4749-A85E-BA6749FD71DD}"/>
              </a:ext>
            </a:extLst>
          </p:cNvPr>
          <p:cNvSpPr txBox="1">
            <a:spLocks noChangeArrowheads="1"/>
          </p:cNvSpPr>
          <p:nvPr/>
        </p:nvSpPr>
        <p:spPr bwMode="auto">
          <a:xfrm>
            <a:off x="9743999" y="4306821"/>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s</a:t>
            </a:r>
          </a:p>
        </p:txBody>
      </p:sp>
      <p:sp>
        <p:nvSpPr>
          <p:cNvPr id="47" name="Text Box 27">
            <a:extLst>
              <a:ext uri="{FF2B5EF4-FFF2-40B4-BE49-F238E27FC236}">
                <a16:creationId xmlns:a16="http://schemas.microsoft.com/office/drawing/2014/main" id="{5E634972-0D7E-C946-B8EA-E4D6B663AAF6}"/>
              </a:ext>
            </a:extLst>
          </p:cNvPr>
          <p:cNvSpPr txBox="1">
            <a:spLocks noChangeArrowheads="1"/>
          </p:cNvSpPr>
          <p:nvPr/>
        </p:nvSpPr>
        <p:spPr bwMode="auto">
          <a:xfrm>
            <a:off x="10615574" y="4306821"/>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dirty="0">
                <a:solidFill>
                  <a:srgbClr val="414042"/>
                </a:solidFill>
                <a:latin typeface="Comic Sans MS" panose="030F0902030302020204" pitchFamily="66" charset="0"/>
              </a:rPr>
              <a:t>s</a:t>
            </a:r>
          </a:p>
        </p:txBody>
      </p:sp>
      <p:sp>
        <p:nvSpPr>
          <p:cNvPr id="49" name="Text Box 28">
            <a:extLst>
              <a:ext uri="{FF2B5EF4-FFF2-40B4-BE49-F238E27FC236}">
                <a16:creationId xmlns:a16="http://schemas.microsoft.com/office/drawing/2014/main" id="{84A0EE75-0512-D746-A5F3-BF1177AB3482}"/>
              </a:ext>
            </a:extLst>
          </p:cNvPr>
          <p:cNvSpPr txBox="1">
            <a:spLocks noChangeArrowheads="1"/>
          </p:cNvSpPr>
          <p:nvPr/>
        </p:nvSpPr>
        <p:spPr bwMode="auto">
          <a:xfrm>
            <a:off x="6248587" y="3429742"/>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er</a:t>
            </a:r>
          </a:p>
        </p:txBody>
      </p:sp>
      <p:sp>
        <p:nvSpPr>
          <p:cNvPr id="50" name="Text Box 29">
            <a:extLst>
              <a:ext uri="{FF2B5EF4-FFF2-40B4-BE49-F238E27FC236}">
                <a16:creationId xmlns:a16="http://schemas.microsoft.com/office/drawing/2014/main" id="{8256A045-B18A-1349-865A-1DDF55F39EE5}"/>
              </a:ext>
            </a:extLst>
          </p:cNvPr>
          <p:cNvSpPr txBox="1">
            <a:spLocks noChangeArrowheads="1"/>
          </p:cNvSpPr>
          <p:nvPr/>
        </p:nvSpPr>
        <p:spPr bwMode="auto">
          <a:xfrm>
            <a:off x="7120161" y="3429742"/>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dirty="0">
                <a:solidFill>
                  <a:srgbClr val="414042"/>
                </a:solidFill>
                <a:latin typeface="Comic Sans MS" panose="030F0902030302020204" pitchFamily="66" charset="0"/>
              </a:rPr>
              <a:t>er</a:t>
            </a:r>
          </a:p>
        </p:txBody>
      </p:sp>
      <p:sp>
        <p:nvSpPr>
          <p:cNvPr id="51" name="Text Box 30">
            <a:extLst>
              <a:ext uri="{FF2B5EF4-FFF2-40B4-BE49-F238E27FC236}">
                <a16:creationId xmlns:a16="http://schemas.microsoft.com/office/drawing/2014/main" id="{51A0B497-95A9-404A-9EFA-B6A8200CA645}"/>
              </a:ext>
            </a:extLst>
          </p:cNvPr>
          <p:cNvSpPr txBox="1">
            <a:spLocks noChangeArrowheads="1"/>
          </p:cNvSpPr>
          <p:nvPr/>
        </p:nvSpPr>
        <p:spPr bwMode="auto">
          <a:xfrm>
            <a:off x="7991736" y="3429742"/>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er</a:t>
            </a:r>
          </a:p>
        </p:txBody>
      </p:sp>
      <p:sp>
        <p:nvSpPr>
          <p:cNvPr id="52" name="Text Box 31">
            <a:extLst>
              <a:ext uri="{FF2B5EF4-FFF2-40B4-BE49-F238E27FC236}">
                <a16:creationId xmlns:a16="http://schemas.microsoft.com/office/drawing/2014/main" id="{EDA0C4BC-29A6-5443-A6EF-1FCFEEB78D29}"/>
              </a:ext>
            </a:extLst>
          </p:cNvPr>
          <p:cNvSpPr txBox="1">
            <a:spLocks noChangeArrowheads="1"/>
          </p:cNvSpPr>
          <p:nvPr/>
        </p:nvSpPr>
        <p:spPr bwMode="auto">
          <a:xfrm>
            <a:off x="8863310" y="3429742"/>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er</a:t>
            </a:r>
          </a:p>
        </p:txBody>
      </p:sp>
      <p:sp>
        <p:nvSpPr>
          <p:cNvPr id="53" name="Text Box 33">
            <a:extLst>
              <a:ext uri="{FF2B5EF4-FFF2-40B4-BE49-F238E27FC236}">
                <a16:creationId xmlns:a16="http://schemas.microsoft.com/office/drawing/2014/main" id="{B3746BB8-46CE-CB49-A73F-6555FF705145}"/>
              </a:ext>
            </a:extLst>
          </p:cNvPr>
          <p:cNvSpPr txBox="1">
            <a:spLocks noChangeArrowheads="1"/>
          </p:cNvSpPr>
          <p:nvPr/>
        </p:nvSpPr>
        <p:spPr bwMode="auto">
          <a:xfrm>
            <a:off x="9734886" y="3429742"/>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a:solidFill>
                  <a:srgbClr val="414042"/>
                </a:solidFill>
                <a:latin typeface="Comic Sans MS" panose="030F0902030302020204" pitchFamily="66" charset="0"/>
              </a:rPr>
              <a:t>er</a:t>
            </a:r>
          </a:p>
        </p:txBody>
      </p:sp>
      <p:sp>
        <p:nvSpPr>
          <p:cNvPr id="54" name="Text Box 34">
            <a:extLst>
              <a:ext uri="{FF2B5EF4-FFF2-40B4-BE49-F238E27FC236}">
                <a16:creationId xmlns:a16="http://schemas.microsoft.com/office/drawing/2014/main" id="{FF04B6AE-CD2F-F54B-867E-F1E78E38A5A3}"/>
              </a:ext>
            </a:extLst>
          </p:cNvPr>
          <p:cNvSpPr txBox="1">
            <a:spLocks noChangeArrowheads="1"/>
          </p:cNvSpPr>
          <p:nvPr/>
        </p:nvSpPr>
        <p:spPr bwMode="auto">
          <a:xfrm>
            <a:off x="10606461" y="3429742"/>
            <a:ext cx="731773" cy="538609"/>
          </a:xfrm>
          <a:prstGeom prst="rect">
            <a:avLst/>
          </a:prstGeom>
          <a:no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900" dirty="0">
                <a:solidFill>
                  <a:srgbClr val="414042"/>
                </a:solidFill>
                <a:latin typeface="Comic Sans MS" panose="030F0902030302020204" pitchFamily="66" charset="0"/>
              </a:rPr>
              <a:t>er</a:t>
            </a:r>
          </a:p>
        </p:txBody>
      </p:sp>
    </p:spTree>
    <p:extLst>
      <p:ext uri="{BB962C8B-B14F-4D97-AF65-F5344CB8AC3E}">
        <p14:creationId xmlns:p14="http://schemas.microsoft.com/office/powerpoint/2010/main" val="2001887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0117 -0.00139 L -0.06757 0.00139 " pathEditMode="relative" rAng="0" ptsTypes="AA">
                                      <p:cBhvr>
                                        <p:cTn id="6" dur="2000" fill="hold"/>
                                        <p:tgtEl>
                                          <p:spTgt spid="64"/>
                                        </p:tgtEl>
                                        <p:attrNameLst>
                                          <p:attrName>ppt_x</p:attrName>
                                          <p:attrName>ppt_y</p:attrName>
                                        </p:attrNameLst>
                                      </p:cBhvr>
                                      <p:rCtr x="-3320" y="1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177653" y="2038381"/>
            <a:ext cx="3416555" cy="2781237"/>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Which part do you like best?</a:t>
            </a: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a:solidFill>
                  <a:srgbClr val="414042"/>
                </a:solidFill>
              </a:rPr>
              <a:t>Share your ideas,</a:t>
            </a:r>
            <a:br>
              <a:rPr lang="en-GB" altLang="en-US" sz="1600" dirty="0">
                <a:solidFill>
                  <a:srgbClr val="414042"/>
                </a:solidFill>
              </a:rPr>
            </a:br>
            <a:r>
              <a:rPr lang="en-GB" altLang="en-US" sz="1600" dirty="0">
                <a:solidFill>
                  <a:srgbClr val="414042"/>
                </a:solidFill>
              </a:rPr>
              <a:t>but be prepared to change your mind.</a:t>
            </a: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Are there any words</a:t>
            </a:r>
            <a:br>
              <a:rPr lang="en-GB" altLang="en-US" sz="1600" dirty="0">
                <a:solidFill>
                  <a:srgbClr val="414042"/>
                </a:solidFill>
              </a:rPr>
            </a:br>
            <a:r>
              <a:rPr lang="en-GB" altLang="en-US" sz="1600" dirty="0">
                <a:solidFill>
                  <a:srgbClr val="414042"/>
                </a:solidFill>
              </a:rPr>
              <a:t>you don’t know?</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 does the poem</a:t>
            </a:r>
            <a:br>
              <a:rPr lang="en-GB" altLang="en-US" sz="1600" dirty="0">
                <a:solidFill>
                  <a:srgbClr val="414042"/>
                </a:solidFill>
              </a:rPr>
            </a:br>
            <a:r>
              <a:rPr lang="en-GB" altLang="en-US" sz="1600" dirty="0">
                <a:solidFill>
                  <a:srgbClr val="414042"/>
                </a:solidFill>
              </a:rPr>
              <a:t>make you feel?</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expression.</a:t>
            </a:r>
          </a:p>
        </p:txBody>
      </p:sp>
    </p:spTree>
    <p:extLst>
      <p:ext uri="{BB962C8B-B14F-4D97-AF65-F5344CB8AC3E}">
        <p14:creationId xmlns:p14="http://schemas.microsoft.com/office/powerpoint/2010/main" val="27720074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DF8FAC1D-C2DC-A543-833B-830F87726265}"/>
              </a:ext>
            </a:extLst>
          </p:cNvPr>
          <p:cNvSpPr txBox="1">
            <a:spLocks/>
          </p:cNvSpPr>
          <p:nvPr/>
        </p:nvSpPr>
        <p:spPr>
          <a:xfrm>
            <a:off x="0" y="57080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200" b="1" dirty="0">
                <a:solidFill>
                  <a:srgbClr val="0070C0"/>
                </a:solidFill>
                <a:latin typeface="Comic Sans MS" panose="030F0902030302020204" pitchFamily="66" charset="0"/>
              </a:rPr>
              <a:t>Phase 1a. </a:t>
            </a:r>
            <a:r>
              <a:rPr lang="en-GB" sz="2200" dirty="0">
                <a:solidFill>
                  <a:srgbClr val="0070C0"/>
                </a:solidFill>
                <a:latin typeface="Comic Sans MS" panose="030F0902030302020204" pitchFamily="66" charset="0"/>
              </a:rPr>
              <a:t>Reading with a reader’s eye: Do I like it? How does it affect me?</a:t>
            </a:r>
            <a:endParaRPr lang="en-US" sz="2200" dirty="0">
              <a:solidFill>
                <a:srgbClr val="0070C0"/>
              </a:solidFill>
              <a:latin typeface="Comic Sans MS" panose="030F0902030302020204" pitchFamily="66" charset="0"/>
              <a:cs typeface="Arial" panose="020B0604020202020204" pitchFamily="34" charset="0"/>
            </a:endParaRPr>
          </a:p>
        </p:txBody>
      </p:sp>
      <p:sp>
        <p:nvSpPr>
          <p:cNvPr id="20" name="Rectangle 19">
            <a:extLst>
              <a:ext uri="{FF2B5EF4-FFF2-40B4-BE49-F238E27FC236}">
                <a16:creationId xmlns:a16="http://schemas.microsoft.com/office/drawing/2014/main" id="{09F0398B-BD5B-9A4D-B3C2-8AED759D1D16}"/>
              </a:ext>
            </a:extLst>
          </p:cNvPr>
          <p:cNvSpPr/>
          <p:nvPr/>
        </p:nvSpPr>
        <p:spPr>
          <a:xfrm>
            <a:off x="997629" y="1229982"/>
            <a:ext cx="10147138" cy="1565622"/>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 Box 6">
            <a:extLst>
              <a:ext uri="{FF2B5EF4-FFF2-40B4-BE49-F238E27FC236}">
                <a16:creationId xmlns:a16="http://schemas.microsoft.com/office/drawing/2014/main" id="{8E66A622-E33C-6A48-BB00-6A6B1F488F66}"/>
              </a:ext>
            </a:extLst>
          </p:cNvPr>
          <p:cNvSpPr txBox="1">
            <a:spLocks noChangeArrowheads="1"/>
          </p:cNvSpPr>
          <p:nvPr/>
        </p:nvSpPr>
        <p:spPr bwMode="auto">
          <a:xfrm>
            <a:off x="4667158" y="1659745"/>
            <a:ext cx="6433924" cy="94779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800" dirty="0">
                <a:solidFill>
                  <a:srgbClr val="414042"/>
                </a:solidFill>
              </a:rPr>
              <a:t>Listen to your teacher read the first verse of this poem. </a:t>
            </a:r>
          </a:p>
          <a:p>
            <a:pPr>
              <a:spcBef>
                <a:spcPts val="1000"/>
              </a:spcBef>
              <a:buNone/>
            </a:pPr>
            <a:r>
              <a:rPr lang="en-GB" altLang="en-US" sz="1800" dirty="0">
                <a:solidFill>
                  <a:srgbClr val="414042"/>
                </a:solidFill>
              </a:rPr>
              <a:t>Think about what you like and what you don’t like.</a:t>
            </a:r>
          </a:p>
          <a:p>
            <a:pPr>
              <a:spcBef>
                <a:spcPts val="1000"/>
              </a:spcBef>
              <a:buNone/>
            </a:pPr>
            <a:endParaRPr lang="en-GB" altLang="en-US" sz="2000" dirty="0">
              <a:solidFill>
                <a:srgbClr val="414042"/>
              </a:solidFill>
            </a:endParaRPr>
          </a:p>
        </p:txBody>
      </p:sp>
      <p:sp>
        <p:nvSpPr>
          <p:cNvPr id="22" name="Rectangle 21">
            <a:extLst>
              <a:ext uri="{FF2B5EF4-FFF2-40B4-BE49-F238E27FC236}">
                <a16:creationId xmlns:a16="http://schemas.microsoft.com/office/drawing/2014/main" id="{00F6C83E-726B-B340-BD02-48331A9FDD09}"/>
              </a:ext>
            </a:extLst>
          </p:cNvPr>
          <p:cNvSpPr/>
          <p:nvPr/>
        </p:nvSpPr>
        <p:spPr>
          <a:xfrm>
            <a:off x="997629" y="1220943"/>
            <a:ext cx="3439663" cy="15586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
        <p:nvSpPr>
          <p:cNvPr id="23" name="Rectangle 22">
            <a:extLst>
              <a:ext uri="{FF2B5EF4-FFF2-40B4-BE49-F238E27FC236}">
                <a16:creationId xmlns:a16="http://schemas.microsoft.com/office/drawing/2014/main" id="{1E3E6C90-A12C-FA4E-B669-2FC32B91E066}"/>
              </a:ext>
            </a:extLst>
          </p:cNvPr>
          <p:cNvSpPr/>
          <p:nvPr/>
        </p:nvSpPr>
        <p:spPr>
          <a:xfrm>
            <a:off x="1003323" y="4554952"/>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24" name="Rectangle 23">
            <a:extLst>
              <a:ext uri="{FF2B5EF4-FFF2-40B4-BE49-F238E27FC236}">
                <a16:creationId xmlns:a16="http://schemas.microsoft.com/office/drawing/2014/main" id="{C66F7311-86D1-634C-BE47-F7F59D0477B5}"/>
              </a:ext>
            </a:extLst>
          </p:cNvPr>
          <p:cNvSpPr/>
          <p:nvPr/>
        </p:nvSpPr>
        <p:spPr>
          <a:xfrm>
            <a:off x="6067808" y="4562592"/>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5" name="Rectangle 24">
            <a:extLst>
              <a:ext uri="{FF2B5EF4-FFF2-40B4-BE49-F238E27FC236}">
                <a16:creationId xmlns:a16="http://schemas.microsoft.com/office/drawing/2014/main" id="{38CCE87D-5374-A542-9780-0DB5A262988B}"/>
              </a:ext>
            </a:extLst>
          </p:cNvPr>
          <p:cNvSpPr/>
          <p:nvPr/>
        </p:nvSpPr>
        <p:spPr>
          <a:xfrm>
            <a:off x="997628" y="2957978"/>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26" name="Rectangle 25">
            <a:extLst>
              <a:ext uri="{FF2B5EF4-FFF2-40B4-BE49-F238E27FC236}">
                <a16:creationId xmlns:a16="http://schemas.microsoft.com/office/drawing/2014/main" id="{7E68CEEE-1A9E-CA44-A0C7-DE9B1BE9DC6E}"/>
              </a:ext>
            </a:extLst>
          </p:cNvPr>
          <p:cNvSpPr/>
          <p:nvPr/>
        </p:nvSpPr>
        <p:spPr>
          <a:xfrm>
            <a:off x="6062113" y="2950694"/>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27" name="Rectangle 26">
            <a:extLst>
              <a:ext uri="{FF2B5EF4-FFF2-40B4-BE49-F238E27FC236}">
                <a16:creationId xmlns:a16="http://schemas.microsoft.com/office/drawing/2014/main" id="{6E60A78E-979C-A341-B88F-35D384CB7FAC}"/>
              </a:ext>
            </a:extLst>
          </p:cNvPr>
          <p:cNvSpPr/>
          <p:nvPr/>
        </p:nvSpPr>
        <p:spPr>
          <a:xfrm>
            <a:off x="988544" y="2943766"/>
            <a:ext cx="10147138" cy="3237652"/>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Line 41">
            <a:extLst>
              <a:ext uri="{FF2B5EF4-FFF2-40B4-BE49-F238E27FC236}">
                <a16:creationId xmlns:a16="http://schemas.microsoft.com/office/drawing/2014/main" id="{E7B5D064-7E80-BA48-8C85-E94BD1FF4ECB}"/>
              </a:ext>
            </a:extLst>
          </p:cNvPr>
          <p:cNvSpPr>
            <a:spLocks noChangeShapeType="1"/>
          </p:cNvSpPr>
          <p:nvPr/>
        </p:nvSpPr>
        <p:spPr bwMode="auto">
          <a:xfrm>
            <a:off x="6062113" y="2943054"/>
            <a:ext cx="0" cy="3223796"/>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 name="Line 41">
            <a:extLst>
              <a:ext uri="{FF2B5EF4-FFF2-40B4-BE49-F238E27FC236}">
                <a16:creationId xmlns:a16="http://schemas.microsoft.com/office/drawing/2014/main" id="{F5B9B15C-9E4F-FE41-BB28-499BE9441747}"/>
              </a:ext>
            </a:extLst>
          </p:cNvPr>
          <p:cNvSpPr>
            <a:spLocks noChangeShapeType="1"/>
          </p:cNvSpPr>
          <p:nvPr/>
        </p:nvSpPr>
        <p:spPr bwMode="auto">
          <a:xfrm flipH="1">
            <a:off x="974689" y="453658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019854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a:extLst>
              <a:ext uri="{FF2B5EF4-FFF2-40B4-BE49-F238E27FC236}">
                <a16:creationId xmlns:a16="http://schemas.microsoft.com/office/drawing/2014/main" id="{2E56F698-4D19-A840-8CC6-431F2D112D10}"/>
              </a:ext>
            </a:extLst>
          </p:cNvPr>
          <p:cNvSpPr txBox="1">
            <a:spLocks noChangeArrowheads="1"/>
          </p:cNvSpPr>
          <p:nvPr/>
        </p:nvSpPr>
        <p:spPr bwMode="auto">
          <a:xfrm>
            <a:off x="877927" y="1367215"/>
            <a:ext cx="10275625" cy="231601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200" dirty="0">
                <a:solidFill>
                  <a:srgbClr val="414042"/>
                </a:solidFill>
                <a:latin typeface="Comic Sans MS" panose="030F0702030302020204" pitchFamily="66" charset="0"/>
              </a:rPr>
              <a:t>We will be reading a poem about a creature who is scary – what do you think we will be learning and how might we respond?</a:t>
            </a:r>
          </a:p>
          <a:p>
            <a:pPr>
              <a:spcBef>
                <a:spcPts val="1500"/>
              </a:spcBef>
            </a:pPr>
            <a:r>
              <a:rPr lang="en-GB" altLang="en-US" sz="2200" dirty="0">
                <a:solidFill>
                  <a:srgbClr val="414042"/>
                </a:solidFill>
                <a:latin typeface="Comic Sans MS" panose="030F0702030302020204" pitchFamily="66" charset="0"/>
              </a:rPr>
              <a:t>We will be reading the poem, finding out about</a:t>
            </a:r>
            <a:br>
              <a:rPr lang="en-GB" altLang="en-US" sz="2200" dirty="0">
                <a:solidFill>
                  <a:srgbClr val="414042"/>
                </a:solidFill>
                <a:latin typeface="Comic Sans MS" panose="030F0702030302020204" pitchFamily="66" charset="0"/>
              </a:rPr>
            </a:br>
            <a:r>
              <a:rPr lang="en-GB" altLang="en-US" sz="2200" dirty="0">
                <a:solidFill>
                  <a:srgbClr val="414042"/>
                </a:solidFill>
                <a:latin typeface="Comic Sans MS" panose="030F0702030302020204" pitchFamily="66" charset="0"/>
              </a:rPr>
              <a:t>this creature and talking about how he acts.</a:t>
            </a:r>
            <a:br>
              <a:rPr lang="en-GB" altLang="en-US" sz="2200" dirty="0">
                <a:solidFill>
                  <a:srgbClr val="414042"/>
                </a:solidFill>
                <a:latin typeface="Comic Sans MS" panose="030F0702030302020204" pitchFamily="66" charset="0"/>
              </a:rPr>
            </a:br>
            <a:r>
              <a:rPr lang="en-GB" altLang="en-US" sz="2200" dirty="0">
                <a:solidFill>
                  <a:srgbClr val="414042"/>
                </a:solidFill>
                <a:latin typeface="Comic Sans MS" panose="030F0702030302020204" pitchFamily="66" charset="0"/>
              </a:rPr>
              <a:t>Who could this character be and what</a:t>
            </a:r>
            <a:br>
              <a:rPr lang="en-GB" altLang="en-US" sz="2200" dirty="0">
                <a:solidFill>
                  <a:srgbClr val="414042"/>
                </a:solidFill>
                <a:latin typeface="Comic Sans MS" panose="030F0702030302020204" pitchFamily="66" charset="0"/>
              </a:rPr>
            </a:br>
            <a:r>
              <a:rPr lang="en-GB" altLang="en-US" sz="2200" dirty="0">
                <a:solidFill>
                  <a:srgbClr val="414042"/>
                </a:solidFill>
                <a:latin typeface="Comic Sans MS" panose="030F0702030302020204" pitchFamily="66" charset="0"/>
              </a:rPr>
              <a:t>stories might he be able to tell? </a:t>
            </a:r>
          </a:p>
        </p:txBody>
      </p:sp>
      <p:sp>
        <p:nvSpPr>
          <p:cNvPr id="8" name="Rectangle 2">
            <a:extLst>
              <a:ext uri="{FF2B5EF4-FFF2-40B4-BE49-F238E27FC236}">
                <a16:creationId xmlns:a16="http://schemas.microsoft.com/office/drawing/2014/main" id="{B2B24184-C713-F041-ABA4-7E64889DB4FA}"/>
              </a:ext>
            </a:extLst>
          </p:cNvPr>
          <p:cNvSpPr>
            <a:spLocks noChangeArrowheads="1"/>
          </p:cNvSpPr>
          <p:nvPr/>
        </p:nvSpPr>
        <p:spPr bwMode="auto">
          <a:xfrm>
            <a:off x="877927" y="3779057"/>
            <a:ext cx="5194300" cy="1977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spcAft>
                <a:spcPts val="1500"/>
              </a:spcAft>
            </a:pPr>
            <a:r>
              <a:rPr lang="en-GB" altLang="en-US" sz="2200" dirty="0">
                <a:solidFill>
                  <a:srgbClr val="414042"/>
                </a:solidFill>
                <a:latin typeface="Comic Sans MS" panose="030F0702030302020204" pitchFamily="66" charset="0"/>
              </a:rPr>
              <a:t>Does this creature remind you of anything you have read about or watched before?</a:t>
            </a:r>
          </a:p>
          <a:p>
            <a:pPr>
              <a:spcAft>
                <a:spcPts val="1500"/>
              </a:spcAft>
            </a:pPr>
            <a:r>
              <a:rPr lang="en-GB" altLang="en-US" sz="2200" dirty="0">
                <a:solidFill>
                  <a:srgbClr val="414042"/>
                </a:solidFill>
                <a:latin typeface="Comic Sans MS" panose="030F0702030302020204" pitchFamily="66" charset="0"/>
              </a:rPr>
              <a:t>Use the question tree to ask questions.</a:t>
            </a:r>
          </a:p>
        </p:txBody>
      </p:sp>
      <p:sp>
        <p:nvSpPr>
          <p:cNvPr id="17" name="Subtitle 2">
            <a:extLst>
              <a:ext uri="{FF2B5EF4-FFF2-40B4-BE49-F238E27FC236}">
                <a16:creationId xmlns:a16="http://schemas.microsoft.com/office/drawing/2014/main" id="{C98D4144-F234-FE4C-9234-93E498A68B1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reader – Verse 1</a:t>
            </a:r>
          </a:p>
        </p:txBody>
      </p:sp>
      <p:pic>
        <p:nvPicPr>
          <p:cNvPr id="20" name="Picture 19" descr="A picture containing plant, flower&#10;&#10;Description automatically generated">
            <a:extLst>
              <a:ext uri="{FF2B5EF4-FFF2-40B4-BE49-F238E27FC236}">
                <a16:creationId xmlns:a16="http://schemas.microsoft.com/office/drawing/2014/main" id="{5B333725-392C-E441-BD47-1D5C4EDCD5C8}"/>
              </a:ext>
            </a:extLst>
          </p:cNvPr>
          <p:cNvPicPr>
            <a:picLocks noChangeAspect="1"/>
          </p:cNvPicPr>
          <p:nvPr/>
        </p:nvPicPr>
        <p:blipFill>
          <a:blip r:embed="rId3"/>
          <a:stretch>
            <a:fillRect/>
          </a:stretch>
        </p:blipFill>
        <p:spPr>
          <a:xfrm>
            <a:off x="6845125" y="1888182"/>
            <a:ext cx="4169002" cy="4427545"/>
          </a:xfrm>
          <a:prstGeom prst="rect">
            <a:avLst/>
          </a:prstGeom>
        </p:spPr>
      </p:pic>
      <p:sp>
        <p:nvSpPr>
          <p:cNvPr id="11" name="AutoShape 6">
            <a:extLst>
              <a:ext uri="{FF2B5EF4-FFF2-40B4-BE49-F238E27FC236}">
                <a16:creationId xmlns:a16="http://schemas.microsoft.com/office/drawing/2014/main" id="{37EA5CFB-6872-164C-8EC0-FC27C7C646D3}"/>
              </a:ext>
            </a:extLst>
          </p:cNvPr>
          <p:cNvSpPr>
            <a:spLocks noChangeArrowheads="1"/>
          </p:cNvSpPr>
          <p:nvPr/>
        </p:nvSpPr>
        <p:spPr bwMode="auto">
          <a:xfrm>
            <a:off x="6845125" y="2784647"/>
            <a:ext cx="1319828" cy="489167"/>
          </a:xfrm>
          <a:prstGeom prst="wedgeEllipseCallout">
            <a:avLst>
              <a:gd name="adj1" fmla="val 72366"/>
              <a:gd name="adj2" fmla="val 200000"/>
            </a:avLst>
          </a:prstGeom>
          <a:solidFill>
            <a:srgbClr val="EC7206"/>
          </a:solidFill>
          <a:ln w="19050">
            <a:solidFill>
              <a:schemeClr val="bg1"/>
            </a:solidFill>
            <a:miter lim="800000"/>
            <a:headEnd/>
            <a:tailEnd/>
          </a:ln>
          <a:effectLst/>
        </p:spPr>
        <p:txBody>
          <a:bodyPr anchor="ctr" anchorCtr="1"/>
          <a:lstStyle/>
          <a:p>
            <a:pPr algn="ctr"/>
            <a:r>
              <a:rPr lang="en-GB" altLang="en-US" b="1" dirty="0">
                <a:solidFill>
                  <a:schemeClr val="bg1"/>
                </a:solidFill>
                <a:latin typeface="Comic Sans MS" panose="030F0702030302020204" pitchFamily="66" charset="0"/>
              </a:rPr>
              <a:t>Who?</a:t>
            </a:r>
          </a:p>
        </p:txBody>
      </p:sp>
      <p:sp>
        <p:nvSpPr>
          <p:cNvPr id="12" name="AutoShape 7">
            <a:extLst>
              <a:ext uri="{FF2B5EF4-FFF2-40B4-BE49-F238E27FC236}">
                <a16:creationId xmlns:a16="http://schemas.microsoft.com/office/drawing/2014/main" id="{970AC878-8142-AA4A-BEF2-A6ED7F0EE92E}"/>
              </a:ext>
            </a:extLst>
          </p:cNvPr>
          <p:cNvSpPr>
            <a:spLocks noChangeArrowheads="1"/>
          </p:cNvSpPr>
          <p:nvPr/>
        </p:nvSpPr>
        <p:spPr bwMode="auto">
          <a:xfrm>
            <a:off x="8076670" y="2270100"/>
            <a:ext cx="1487955" cy="514547"/>
          </a:xfrm>
          <a:prstGeom prst="wedgeEllipseCallout">
            <a:avLst>
              <a:gd name="adj1" fmla="val -15806"/>
              <a:gd name="adj2" fmla="val 225259"/>
            </a:avLst>
          </a:prstGeom>
          <a:solidFill>
            <a:srgbClr val="FF0000"/>
          </a:solidFill>
          <a:ln w="1905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r>
              <a:rPr lang="en-GB" altLang="en-US" b="1" dirty="0">
                <a:solidFill>
                  <a:schemeClr val="bg1"/>
                </a:solidFill>
                <a:latin typeface="Comic Sans MS" panose="030F0702030302020204" pitchFamily="66" charset="0"/>
              </a:rPr>
              <a:t>When?</a:t>
            </a:r>
          </a:p>
        </p:txBody>
      </p:sp>
      <p:sp>
        <p:nvSpPr>
          <p:cNvPr id="13" name="AutoShape 8">
            <a:extLst>
              <a:ext uri="{FF2B5EF4-FFF2-40B4-BE49-F238E27FC236}">
                <a16:creationId xmlns:a16="http://schemas.microsoft.com/office/drawing/2014/main" id="{43054629-55F3-FD48-BFF9-A35B1C722A51}"/>
              </a:ext>
            </a:extLst>
          </p:cNvPr>
          <p:cNvSpPr>
            <a:spLocks noChangeArrowheads="1"/>
          </p:cNvSpPr>
          <p:nvPr/>
        </p:nvSpPr>
        <p:spPr bwMode="auto">
          <a:xfrm>
            <a:off x="9219522" y="2859638"/>
            <a:ext cx="1473509" cy="514547"/>
          </a:xfrm>
          <a:prstGeom prst="wedgeEllipseCallout">
            <a:avLst>
              <a:gd name="adj1" fmla="val -74620"/>
              <a:gd name="adj2" fmla="val 31560"/>
            </a:avLst>
          </a:prstGeom>
          <a:solidFill>
            <a:srgbClr val="92DE50"/>
          </a:solidFill>
          <a:ln w="19050">
            <a:solidFill>
              <a:schemeClr val="bg1"/>
            </a:solidFill>
            <a:miter lim="800000"/>
            <a:headEnd/>
            <a:tailEnd/>
          </a:ln>
          <a:effectLst/>
        </p:spPr>
        <p:txBody>
          <a:bodyPr anchor="ctr" anchorCtr="1"/>
          <a:lstStyle/>
          <a:p>
            <a:pPr algn="ctr"/>
            <a:r>
              <a:rPr lang="en-GB" altLang="en-US" b="1" dirty="0">
                <a:latin typeface="Comic Sans MS" panose="030F0702030302020204" pitchFamily="66" charset="0"/>
              </a:rPr>
              <a:t>What?</a:t>
            </a:r>
          </a:p>
        </p:txBody>
      </p:sp>
      <p:sp>
        <p:nvSpPr>
          <p:cNvPr id="14" name="AutoShape 9">
            <a:extLst>
              <a:ext uri="{FF2B5EF4-FFF2-40B4-BE49-F238E27FC236}">
                <a16:creationId xmlns:a16="http://schemas.microsoft.com/office/drawing/2014/main" id="{CADBC6EE-6635-1F43-B12B-A289B347711D}"/>
              </a:ext>
            </a:extLst>
          </p:cNvPr>
          <p:cNvSpPr>
            <a:spLocks noChangeArrowheads="1"/>
          </p:cNvSpPr>
          <p:nvPr/>
        </p:nvSpPr>
        <p:spPr bwMode="auto">
          <a:xfrm>
            <a:off x="6845125" y="3994902"/>
            <a:ext cx="1695428" cy="511102"/>
          </a:xfrm>
          <a:prstGeom prst="wedgeEllipseCallout">
            <a:avLst>
              <a:gd name="adj1" fmla="val 36662"/>
              <a:gd name="adj2" fmla="val -141134"/>
            </a:avLst>
          </a:prstGeom>
          <a:solidFill>
            <a:srgbClr val="FFFF00"/>
          </a:solidFill>
          <a:ln w="1905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r>
              <a:rPr lang="en-GB" altLang="en-US" b="1" dirty="0">
                <a:latin typeface="Comic Sans MS" panose="030F0702030302020204" pitchFamily="66" charset="0"/>
              </a:rPr>
              <a:t>Where?</a:t>
            </a:r>
          </a:p>
        </p:txBody>
      </p:sp>
      <p:sp>
        <p:nvSpPr>
          <p:cNvPr id="15" name="AutoShape 10">
            <a:extLst>
              <a:ext uri="{FF2B5EF4-FFF2-40B4-BE49-F238E27FC236}">
                <a16:creationId xmlns:a16="http://schemas.microsoft.com/office/drawing/2014/main" id="{C7B28E5B-69DC-5F42-A6DF-E46707691C80}"/>
              </a:ext>
            </a:extLst>
          </p:cNvPr>
          <p:cNvSpPr>
            <a:spLocks noChangeArrowheads="1"/>
          </p:cNvSpPr>
          <p:nvPr/>
        </p:nvSpPr>
        <p:spPr bwMode="auto">
          <a:xfrm>
            <a:off x="10079873" y="3483816"/>
            <a:ext cx="1192870" cy="540141"/>
          </a:xfrm>
          <a:prstGeom prst="wedgeEllipseCallout">
            <a:avLst>
              <a:gd name="adj1" fmla="val -119065"/>
              <a:gd name="adj2" fmla="val -39718"/>
            </a:avLst>
          </a:prstGeom>
          <a:solidFill>
            <a:srgbClr val="FF33CC"/>
          </a:solidFill>
          <a:ln w="1905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r>
              <a:rPr lang="en-GB" altLang="en-US" b="1" dirty="0">
                <a:solidFill>
                  <a:schemeClr val="bg1"/>
                </a:solidFill>
                <a:latin typeface="Comic Sans MS" panose="030F0702030302020204" pitchFamily="66" charset="0"/>
              </a:rPr>
              <a:t>How?</a:t>
            </a:r>
          </a:p>
        </p:txBody>
      </p:sp>
      <p:sp>
        <p:nvSpPr>
          <p:cNvPr id="16" name="AutoShape 11">
            <a:extLst>
              <a:ext uri="{FF2B5EF4-FFF2-40B4-BE49-F238E27FC236}">
                <a16:creationId xmlns:a16="http://schemas.microsoft.com/office/drawing/2014/main" id="{F554E700-A046-F947-B0C1-3FE1FA706F46}"/>
              </a:ext>
            </a:extLst>
          </p:cNvPr>
          <p:cNvSpPr>
            <a:spLocks noChangeArrowheads="1"/>
          </p:cNvSpPr>
          <p:nvPr/>
        </p:nvSpPr>
        <p:spPr bwMode="auto">
          <a:xfrm>
            <a:off x="9315830" y="4134894"/>
            <a:ext cx="1471904" cy="496712"/>
          </a:xfrm>
          <a:prstGeom prst="wedgeEllipseCallout">
            <a:avLst>
              <a:gd name="adj1" fmla="val -64069"/>
              <a:gd name="adj2" fmla="val -132560"/>
            </a:avLst>
          </a:prstGeom>
          <a:solidFill>
            <a:srgbClr val="A000A7"/>
          </a:solidFill>
          <a:ln w="19050">
            <a:solidFill>
              <a:schemeClr val="bg1"/>
            </a:solidFill>
            <a:miter lim="800000"/>
            <a:headEnd/>
            <a:tailEnd/>
          </a:ln>
          <a:effectLst/>
        </p:spPr>
        <p:txBody>
          <a:bodyPr anchor="ctr" anchorCtr="1"/>
          <a:lstStyle/>
          <a:p>
            <a:pPr algn="ctr"/>
            <a:r>
              <a:rPr lang="en-GB" altLang="en-US" b="1" dirty="0">
                <a:solidFill>
                  <a:schemeClr val="bg1"/>
                </a:solidFill>
                <a:latin typeface="Comic Sans MS" panose="030F0702030302020204" pitchFamily="66" charset="0"/>
              </a:rPr>
              <a:t>Why?</a:t>
            </a:r>
          </a:p>
        </p:txBody>
      </p:sp>
    </p:spTree>
    <p:extLst>
      <p:ext uri="{BB962C8B-B14F-4D97-AF65-F5344CB8AC3E}">
        <p14:creationId xmlns:p14="http://schemas.microsoft.com/office/powerpoint/2010/main" val="1488221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
        <p:nvSpPr>
          <p:cNvPr id="27" name="Text Box 21">
            <a:extLst>
              <a:ext uri="{FF2B5EF4-FFF2-40B4-BE49-F238E27FC236}">
                <a16:creationId xmlns:a16="http://schemas.microsoft.com/office/drawing/2014/main" id="{8A759230-D2D9-E34F-8F0C-AB2A58C8DFDC}"/>
              </a:ext>
            </a:extLst>
          </p:cNvPr>
          <p:cNvSpPr txBox="1">
            <a:spLocks noChangeArrowheads="1"/>
          </p:cNvSpPr>
          <p:nvPr/>
        </p:nvSpPr>
        <p:spPr bwMode="auto">
          <a:xfrm>
            <a:off x="531813" y="6140450"/>
            <a:ext cx="4081462"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latin typeface="Arial" panose="020B0604020202020204" pitchFamily="34" charset="0"/>
              </a:rPr>
              <a:t>Diagram from Raising Boys’ Achievements in Writing UKLA 2014 </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C98D4144-F234-FE4C-9234-93E498A68B1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reader – Verse 1</a:t>
            </a:r>
          </a:p>
        </p:txBody>
      </p:sp>
      <p:pic>
        <p:nvPicPr>
          <p:cNvPr id="18" name="Picture 5">
            <a:extLst>
              <a:ext uri="{FF2B5EF4-FFF2-40B4-BE49-F238E27FC236}">
                <a16:creationId xmlns:a16="http://schemas.microsoft.com/office/drawing/2014/main" id="{B26A853F-8C1A-9E4A-AC40-9098DF213ED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56537" y="1520454"/>
            <a:ext cx="4557455" cy="4344461"/>
          </a:xfrm>
          <a:prstGeom prst="rect">
            <a:avLst/>
          </a:prstGeom>
          <a:noFill/>
          <a:ln w="19050">
            <a:solidFill>
              <a:schemeClr val="bg1">
                <a:lumMod val="6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19" name="Rectangle 4">
            <a:extLst>
              <a:ext uri="{FF2B5EF4-FFF2-40B4-BE49-F238E27FC236}">
                <a16:creationId xmlns:a16="http://schemas.microsoft.com/office/drawing/2014/main" id="{80E68A1A-E0F3-A04C-839C-6B8D7768207E}"/>
              </a:ext>
            </a:extLst>
          </p:cNvPr>
          <p:cNvSpPr>
            <a:spLocks noChangeArrowheads="1"/>
          </p:cNvSpPr>
          <p:nvPr/>
        </p:nvSpPr>
        <p:spPr bwMode="auto">
          <a:xfrm>
            <a:off x="6096000" y="2780896"/>
            <a:ext cx="5005643" cy="170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Aft>
                <a:spcPts val="200"/>
              </a:spcAft>
            </a:pPr>
            <a:r>
              <a:rPr lang="en-GB" altLang="en-US" sz="2500" dirty="0">
                <a:solidFill>
                  <a:srgbClr val="414042"/>
                </a:solidFill>
                <a:latin typeface="Comic Sans MS" panose="030F0702030302020204" pitchFamily="66" charset="0"/>
              </a:rPr>
              <a:t>There's a monster in the woods.</a:t>
            </a:r>
          </a:p>
          <a:p>
            <a:pPr eaLnBrk="0" hangingPunct="0">
              <a:spcAft>
                <a:spcPts val="200"/>
              </a:spcAft>
            </a:pPr>
            <a:r>
              <a:rPr lang="en-GB" altLang="en-US" sz="2500" dirty="0">
                <a:solidFill>
                  <a:srgbClr val="414042"/>
                </a:solidFill>
                <a:latin typeface="Comic Sans MS" panose="030F0702030302020204" pitchFamily="66" charset="0"/>
              </a:rPr>
              <a:t>He crawled from the lagoon.</a:t>
            </a:r>
          </a:p>
          <a:p>
            <a:pPr eaLnBrk="0" hangingPunct="0">
              <a:spcAft>
                <a:spcPts val="200"/>
              </a:spcAft>
            </a:pPr>
            <a:r>
              <a:rPr lang="en-GB" altLang="en-US" sz="2500" dirty="0">
                <a:solidFill>
                  <a:srgbClr val="414042"/>
                </a:solidFill>
                <a:latin typeface="Comic Sans MS" panose="030F0702030302020204" pitchFamily="66" charset="0"/>
              </a:rPr>
              <a:t>He's got enormous feelers</a:t>
            </a:r>
          </a:p>
          <a:p>
            <a:pPr eaLnBrk="0" hangingPunct="0">
              <a:spcAft>
                <a:spcPts val="200"/>
              </a:spcAft>
            </a:pPr>
            <a:r>
              <a:rPr lang="en-GB" altLang="en-US" sz="2500" dirty="0">
                <a:solidFill>
                  <a:srgbClr val="414042"/>
                </a:solidFill>
                <a:latin typeface="Comic Sans MS" panose="030F0702030302020204" pitchFamily="66" charset="0"/>
              </a:rPr>
              <a:t>And eyes like green full moons.</a:t>
            </a:r>
          </a:p>
        </p:txBody>
      </p:sp>
    </p:spTree>
    <p:extLst>
      <p:ext uri="{BB962C8B-B14F-4D97-AF65-F5344CB8AC3E}">
        <p14:creationId xmlns:p14="http://schemas.microsoft.com/office/powerpoint/2010/main" val="12558665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C98D4144-F234-FE4C-9234-93E498A68B15}"/>
              </a:ext>
            </a:extLst>
          </p:cNvPr>
          <p:cNvSpPr txBox="1">
            <a:spLocks/>
          </p:cNvSpPr>
          <p:nvPr/>
        </p:nvSpPr>
        <p:spPr>
          <a:xfrm>
            <a:off x="2802798" y="654977"/>
            <a:ext cx="899495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reader – Think Aloud</a:t>
            </a:r>
          </a:p>
        </p:txBody>
      </p:sp>
      <p:sp>
        <p:nvSpPr>
          <p:cNvPr id="9" name="TextBox 8">
            <a:extLst>
              <a:ext uri="{FF2B5EF4-FFF2-40B4-BE49-F238E27FC236}">
                <a16:creationId xmlns:a16="http://schemas.microsoft.com/office/drawing/2014/main" id="{3BFEA323-3CC5-3547-BBDF-9464CD18A86F}"/>
              </a:ext>
            </a:extLst>
          </p:cNvPr>
          <p:cNvSpPr txBox="1"/>
          <p:nvPr/>
        </p:nvSpPr>
        <p:spPr>
          <a:xfrm>
            <a:off x="668099" y="1136596"/>
            <a:ext cx="2203172"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 out loud.</a:t>
            </a:r>
          </a:p>
        </p:txBody>
      </p:sp>
      <p:sp>
        <p:nvSpPr>
          <p:cNvPr id="10" name="Rectangle 9">
            <a:extLst>
              <a:ext uri="{FF2B5EF4-FFF2-40B4-BE49-F238E27FC236}">
                <a16:creationId xmlns:a16="http://schemas.microsoft.com/office/drawing/2014/main" id="{8DB3AB7A-E3DA-AF49-8E39-6C4E81918EB9}"/>
              </a:ext>
            </a:extLst>
          </p:cNvPr>
          <p:cNvSpPr/>
          <p:nvPr/>
        </p:nvSpPr>
        <p:spPr>
          <a:xfrm>
            <a:off x="705887" y="654977"/>
            <a:ext cx="2074618"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graphicFrame>
        <p:nvGraphicFramePr>
          <p:cNvPr id="11" name="Table 4">
            <a:extLst>
              <a:ext uri="{FF2B5EF4-FFF2-40B4-BE49-F238E27FC236}">
                <a16:creationId xmlns:a16="http://schemas.microsoft.com/office/drawing/2014/main" id="{4541ED45-8E88-A64C-AABC-EB19C16AE120}"/>
              </a:ext>
            </a:extLst>
          </p:cNvPr>
          <p:cNvGraphicFramePr>
            <a:graphicFrameLocks noGrp="1"/>
          </p:cNvGraphicFramePr>
          <p:nvPr>
            <p:extLst>
              <p:ext uri="{D42A27DB-BD31-4B8C-83A1-F6EECF244321}">
                <p14:modId xmlns:p14="http://schemas.microsoft.com/office/powerpoint/2010/main" val="49290507"/>
              </p:ext>
            </p:extLst>
          </p:nvPr>
        </p:nvGraphicFramePr>
        <p:xfrm>
          <a:off x="690392" y="654977"/>
          <a:ext cx="2090113" cy="2017233"/>
        </p:xfrm>
        <a:graphic>
          <a:graphicData uri="http://schemas.openxmlformats.org/drawingml/2006/table">
            <a:tbl>
              <a:tblPr firstRow="1" bandRow="1">
                <a:tableStyleId>{5C22544A-7EE6-4342-B048-85BDC9FD1C3A}</a:tableStyleId>
              </a:tblPr>
              <a:tblGrid>
                <a:gridCol w="2090113">
                  <a:extLst>
                    <a:ext uri="{9D8B030D-6E8A-4147-A177-3AD203B41FA5}">
                      <a16:colId xmlns:a16="http://schemas.microsoft.com/office/drawing/2014/main" val="366655502"/>
                    </a:ext>
                  </a:extLst>
                </a:gridCol>
              </a:tblGrid>
              <a:tr h="2017233">
                <a:tc>
                  <a:txBody>
                    <a:bodyPr/>
                    <a:lstStyle/>
                    <a:p>
                      <a:r>
                        <a:rPr lang="en-US" dirty="0"/>
                        <a:t> </a:t>
                      </a:r>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296611071"/>
                  </a:ext>
                </a:extLst>
              </a:tr>
            </a:tbl>
          </a:graphicData>
        </a:graphic>
      </p:graphicFrame>
      <p:pic>
        <p:nvPicPr>
          <p:cNvPr id="12" name="Picture 11" descr="Background pattern&#10;&#10;Description automatically generated">
            <a:extLst>
              <a:ext uri="{FF2B5EF4-FFF2-40B4-BE49-F238E27FC236}">
                <a16:creationId xmlns:a16="http://schemas.microsoft.com/office/drawing/2014/main" id="{17FB9206-12DE-8342-84C5-3B3A2F5D37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6929" y="1655255"/>
            <a:ext cx="1640087" cy="917959"/>
          </a:xfrm>
          <a:prstGeom prst="rect">
            <a:avLst/>
          </a:prstGeom>
        </p:spPr>
      </p:pic>
      <p:sp>
        <p:nvSpPr>
          <p:cNvPr id="13" name="Text Box 16">
            <a:extLst>
              <a:ext uri="{FF2B5EF4-FFF2-40B4-BE49-F238E27FC236}">
                <a16:creationId xmlns:a16="http://schemas.microsoft.com/office/drawing/2014/main" id="{C3DF8C6C-1362-4C4C-9D46-B0ADF79076B3}"/>
              </a:ext>
            </a:extLst>
          </p:cNvPr>
          <p:cNvSpPr txBox="1">
            <a:spLocks noChangeArrowheads="1"/>
          </p:cNvSpPr>
          <p:nvPr/>
        </p:nvSpPr>
        <p:spPr bwMode="auto">
          <a:xfrm>
            <a:off x="1115655" y="3602059"/>
            <a:ext cx="10142595" cy="2451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893763" indent="-436563">
              <a:defRPr>
                <a:solidFill>
                  <a:schemeClr val="tx1"/>
                </a:solidFill>
                <a:latin typeface="Comic Sans MS" panose="030F0702030302020204" pitchFamily="66" charset="0"/>
                <a:cs typeface="Arial" panose="020B0604020202020204" pitchFamily="34" charset="0"/>
              </a:defRPr>
            </a:lvl2pPr>
            <a:lvl3pPr marL="1073150">
              <a:defRPr>
                <a:solidFill>
                  <a:schemeClr val="tx1"/>
                </a:solidFill>
                <a:latin typeface="Comic Sans MS" panose="030F0702030302020204" pitchFamily="66" charset="0"/>
                <a:cs typeface="Arial" panose="020B0604020202020204" pitchFamily="34" charset="0"/>
              </a:defRPr>
            </a:lvl3pPr>
            <a:lvl4pPr>
              <a:defRPr>
                <a:solidFill>
                  <a:schemeClr val="tx1"/>
                </a:solidFill>
                <a:latin typeface="Comic Sans MS" panose="030F0702030302020204" pitchFamily="66" charset="0"/>
                <a:cs typeface="Arial" panose="020B0604020202020204" pitchFamily="34" charset="0"/>
              </a:defRPr>
            </a:lvl4pPr>
            <a:lvl5pPr>
              <a:defRPr>
                <a:solidFill>
                  <a:schemeClr val="tx1"/>
                </a:solidFill>
                <a:latin typeface="Comic Sans MS" panose="030F07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Bef>
                <a:spcPts val="1000"/>
              </a:spcBef>
            </a:pPr>
            <a:r>
              <a:rPr lang="en-GB" altLang="en-US" sz="2000" b="1" dirty="0">
                <a:solidFill>
                  <a:srgbClr val="414042"/>
                </a:solidFill>
              </a:rPr>
              <a:t>Work with a partner.</a:t>
            </a:r>
          </a:p>
          <a:p>
            <a:pPr>
              <a:spcBef>
                <a:spcPts val="1000"/>
              </a:spcBef>
            </a:pPr>
            <a:r>
              <a:rPr lang="en-GB" altLang="en-US" sz="2000" dirty="0">
                <a:solidFill>
                  <a:srgbClr val="414042"/>
                </a:solidFill>
              </a:rPr>
              <a:t>Discuss the verse you have heard. Think about:</a:t>
            </a:r>
          </a:p>
          <a:p>
            <a:pPr marL="342900" lvl="1" indent="-342900">
              <a:spcBef>
                <a:spcPts val="1000"/>
              </a:spcBef>
              <a:buClr>
                <a:srgbClr val="0070C0"/>
              </a:buClr>
              <a:buFont typeface="Arial" panose="020B0604020202020204" pitchFamily="34" charset="0"/>
              <a:buChar char="•"/>
            </a:pPr>
            <a:r>
              <a:rPr lang="en-GB" altLang="en-US" sz="2000" dirty="0">
                <a:solidFill>
                  <a:srgbClr val="414042"/>
                </a:solidFill>
              </a:rPr>
              <a:t>How did the verse make you feel?</a:t>
            </a:r>
          </a:p>
          <a:p>
            <a:pPr marL="342900" lvl="1" indent="-342900">
              <a:spcBef>
                <a:spcPts val="1000"/>
              </a:spcBef>
              <a:buClr>
                <a:srgbClr val="0070C0"/>
              </a:buClr>
              <a:buFont typeface="Arial" panose="020B0604020202020204" pitchFamily="34" charset="0"/>
              <a:buChar char="•"/>
            </a:pPr>
            <a:r>
              <a:rPr lang="en-GB" altLang="en-US" sz="2000" dirty="0">
                <a:solidFill>
                  <a:srgbClr val="414042"/>
                </a:solidFill>
              </a:rPr>
              <a:t>Were there any words you particularly liked, or any that you didn’t understand?</a:t>
            </a:r>
          </a:p>
          <a:p>
            <a:pPr marL="342900" lvl="1" indent="-342900">
              <a:spcBef>
                <a:spcPts val="1000"/>
              </a:spcBef>
              <a:buClr>
                <a:srgbClr val="0070C0"/>
              </a:buClr>
              <a:buFont typeface="Arial" panose="020B0604020202020204" pitchFamily="34" charset="0"/>
              <a:buChar char="•"/>
            </a:pPr>
            <a:r>
              <a:rPr lang="en-GB" altLang="en-US" sz="2000" dirty="0">
                <a:solidFill>
                  <a:srgbClr val="414042"/>
                </a:solidFill>
              </a:rPr>
              <a:t>Is there anything in the verse that reminded you of another text, or something in your own life?</a:t>
            </a:r>
          </a:p>
        </p:txBody>
      </p:sp>
      <p:grpSp>
        <p:nvGrpSpPr>
          <p:cNvPr id="8" name="Group 7">
            <a:extLst>
              <a:ext uri="{FF2B5EF4-FFF2-40B4-BE49-F238E27FC236}">
                <a16:creationId xmlns:a16="http://schemas.microsoft.com/office/drawing/2014/main" id="{DBB9F837-15A6-054F-A837-E2CD41E130EC}"/>
              </a:ext>
            </a:extLst>
          </p:cNvPr>
          <p:cNvGrpSpPr/>
          <p:nvPr/>
        </p:nvGrpSpPr>
        <p:grpSpPr>
          <a:xfrm>
            <a:off x="3548270" y="1441174"/>
            <a:ext cx="7484165" cy="1814768"/>
            <a:chOff x="1056319" y="1075186"/>
            <a:chExt cx="10147138" cy="4600684"/>
          </a:xfrm>
        </p:grpSpPr>
        <p:sp>
          <p:nvSpPr>
            <p:cNvPr id="14" name="Rectangle 13">
              <a:extLst>
                <a:ext uri="{FF2B5EF4-FFF2-40B4-BE49-F238E27FC236}">
                  <a16:creationId xmlns:a16="http://schemas.microsoft.com/office/drawing/2014/main" id="{933DA2B3-8171-F14E-B69E-E898E8338CC1}"/>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Comic Sans MS" panose="030F0902030302020204" pitchFamily="66" charset="0"/>
                </a:rPr>
                <a:t>I want to know…</a:t>
              </a:r>
            </a:p>
          </p:txBody>
        </p:sp>
        <p:sp>
          <p:nvSpPr>
            <p:cNvPr id="15" name="Rectangle 14">
              <a:extLst>
                <a:ext uri="{FF2B5EF4-FFF2-40B4-BE49-F238E27FC236}">
                  <a16:creationId xmlns:a16="http://schemas.microsoft.com/office/drawing/2014/main" id="{352AD804-CB21-4742-AD64-01122AD3546E}"/>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Comic Sans MS" panose="030F0902030302020204" pitchFamily="66" charset="0"/>
                </a:rPr>
                <a:t>It reminded me of…</a:t>
              </a:r>
            </a:p>
          </p:txBody>
        </p:sp>
        <p:sp>
          <p:nvSpPr>
            <p:cNvPr id="16" name="Rectangle 15">
              <a:extLst>
                <a:ext uri="{FF2B5EF4-FFF2-40B4-BE49-F238E27FC236}">
                  <a16:creationId xmlns:a16="http://schemas.microsoft.com/office/drawing/2014/main" id="{D5011FF1-B5FF-B14D-A9A3-9F062DE5AB8F}"/>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Comic Sans MS" panose="030F0902030302020204" pitchFamily="66" charset="0"/>
                </a:rPr>
                <a:t>What I like</a:t>
              </a:r>
            </a:p>
          </p:txBody>
        </p:sp>
        <p:sp>
          <p:nvSpPr>
            <p:cNvPr id="18" name="Rectangle 17">
              <a:extLst>
                <a:ext uri="{FF2B5EF4-FFF2-40B4-BE49-F238E27FC236}">
                  <a16:creationId xmlns:a16="http://schemas.microsoft.com/office/drawing/2014/main" id="{07114D6B-9C9F-DE48-B9B6-5BB51A2CB442}"/>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Comic Sans MS" panose="030F0902030302020204" pitchFamily="66" charset="0"/>
                </a:rPr>
                <a:t>What I didn’t like</a:t>
              </a:r>
            </a:p>
          </p:txBody>
        </p:sp>
        <p:sp>
          <p:nvSpPr>
            <p:cNvPr id="19" name="Line 41">
              <a:extLst>
                <a:ext uri="{FF2B5EF4-FFF2-40B4-BE49-F238E27FC236}">
                  <a16:creationId xmlns:a16="http://schemas.microsoft.com/office/drawing/2014/main" id="{D8ACF369-1C78-C745-A7A7-00F7B79977BC}"/>
                </a:ext>
              </a:extLst>
            </p:cNvPr>
            <p:cNvSpPr>
              <a:spLocks noChangeShapeType="1"/>
            </p:cNvSpPr>
            <p:nvPr/>
          </p:nvSpPr>
          <p:spPr bwMode="auto">
            <a:xfrm>
              <a:off x="6120805" y="1091297"/>
              <a:ext cx="0" cy="4572869"/>
            </a:xfrm>
            <a:prstGeom prst="line">
              <a:avLst/>
            </a:prstGeom>
            <a:noFill/>
            <a:ln w="2857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00"/>
            </a:p>
          </p:txBody>
        </p:sp>
        <p:sp>
          <p:nvSpPr>
            <p:cNvPr id="20" name="Rectangle 19">
              <a:extLst>
                <a:ext uri="{FF2B5EF4-FFF2-40B4-BE49-F238E27FC236}">
                  <a16:creationId xmlns:a16="http://schemas.microsoft.com/office/drawing/2014/main" id="{D530EE7A-475F-2644-B1EF-593419DD65D9}"/>
                </a:ext>
              </a:extLst>
            </p:cNvPr>
            <p:cNvSpPr/>
            <p:nvPr/>
          </p:nvSpPr>
          <p:spPr>
            <a:xfrm>
              <a:off x="1056319" y="1075186"/>
              <a:ext cx="10147138" cy="460068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1" name="Line 41">
              <a:extLst>
                <a:ext uri="{FF2B5EF4-FFF2-40B4-BE49-F238E27FC236}">
                  <a16:creationId xmlns:a16="http://schemas.microsoft.com/office/drawing/2014/main" id="{2C574DBE-6EA7-064C-80EB-85F974AC6FB5}"/>
                </a:ext>
              </a:extLst>
            </p:cNvPr>
            <p:cNvSpPr>
              <a:spLocks noChangeShapeType="1"/>
            </p:cNvSpPr>
            <p:nvPr/>
          </p:nvSpPr>
          <p:spPr bwMode="auto">
            <a:xfrm flipH="1">
              <a:off x="1056319" y="3369349"/>
              <a:ext cx="10137026" cy="3795"/>
            </a:xfrm>
            <a:prstGeom prst="line">
              <a:avLst/>
            </a:prstGeom>
            <a:noFill/>
            <a:ln w="2857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00"/>
            </a:p>
          </p:txBody>
        </p:sp>
      </p:grpSp>
    </p:spTree>
    <p:extLst>
      <p:ext uri="{BB962C8B-B14F-4D97-AF65-F5344CB8AC3E}">
        <p14:creationId xmlns:p14="http://schemas.microsoft.com/office/powerpoint/2010/main" val="10851121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utoShape 4">
            <a:extLst>
              <a:ext uri="{FF2B5EF4-FFF2-40B4-BE49-F238E27FC236}">
                <a16:creationId xmlns:a16="http://schemas.microsoft.com/office/drawing/2014/main" id="{6619182D-F63D-804D-8251-0763B52917F2}"/>
              </a:ext>
            </a:extLst>
          </p:cNvPr>
          <p:cNvSpPr>
            <a:spLocks noChangeArrowheads="1"/>
          </p:cNvSpPr>
          <p:nvPr/>
        </p:nvSpPr>
        <p:spPr bwMode="auto">
          <a:xfrm>
            <a:off x="881063" y="819662"/>
            <a:ext cx="3089275" cy="906462"/>
          </a:xfrm>
          <a:prstGeom prst="wedgeRectCallout">
            <a:avLst>
              <a:gd name="adj1" fmla="val -35611"/>
              <a:gd name="adj2" fmla="val 76093"/>
            </a:avLst>
          </a:prstGeom>
          <a:solidFill>
            <a:srgbClr val="EC7206"/>
          </a:solidFill>
          <a:ln w="28575">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My favourite line is … because …</a:t>
            </a:r>
          </a:p>
        </p:txBody>
      </p:sp>
      <p:sp>
        <p:nvSpPr>
          <p:cNvPr id="11" name="AutoShape 5">
            <a:extLst>
              <a:ext uri="{FF2B5EF4-FFF2-40B4-BE49-F238E27FC236}">
                <a16:creationId xmlns:a16="http://schemas.microsoft.com/office/drawing/2014/main" id="{C5DC56DA-5DCC-4149-B084-BB9FA5F98DEF}"/>
              </a:ext>
            </a:extLst>
          </p:cNvPr>
          <p:cNvSpPr>
            <a:spLocks noChangeArrowheads="1"/>
          </p:cNvSpPr>
          <p:nvPr/>
        </p:nvSpPr>
        <p:spPr bwMode="auto">
          <a:xfrm>
            <a:off x="8221663" y="716474"/>
            <a:ext cx="3011487" cy="1009650"/>
          </a:xfrm>
          <a:prstGeom prst="wedgeRoundRectCallout">
            <a:avLst>
              <a:gd name="adj1" fmla="val 39301"/>
              <a:gd name="adj2" fmla="val 77514"/>
              <a:gd name="adj3" fmla="val 16667"/>
            </a:avLst>
          </a:prstGeom>
          <a:solidFill>
            <a:srgbClr val="CC0099"/>
          </a:solidFill>
          <a:ln w="28575" algn="ctr">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The verse reminds me of …</a:t>
            </a:r>
          </a:p>
        </p:txBody>
      </p:sp>
      <p:sp>
        <p:nvSpPr>
          <p:cNvPr id="12" name="AutoShape 6">
            <a:extLst>
              <a:ext uri="{FF2B5EF4-FFF2-40B4-BE49-F238E27FC236}">
                <a16:creationId xmlns:a16="http://schemas.microsoft.com/office/drawing/2014/main" id="{A37B7414-6C70-724B-93B2-081ECD67FECD}"/>
              </a:ext>
            </a:extLst>
          </p:cNvPr>
          <p:cNvSpPr>
            <a:spLocks noChangeArrowheads="1"/>
          </p:cNvSpPr>
          <p:nvPr/>
        </p:nvSpPr>
        <p:spPr bwMode="auto">
          <a:xfrm>
            <a:off x="4854520" y="1272893"/>
            <a:ext cx="2222500" cy="1714500"/>
          </a:xfrm>
          <a:prstGeom prst="wedgeEllipseCallout">
            <a:avLst>
              <a:gd name="adj1" fmla="val 51213"/>
              <a:gd name="adj2" fmla="val -41296"/>
            </a:avLst>
          </a:prstGeom>
          <a:solidFill>
            <a:srgbClr val="39AB47"/>
          </a:solidFill>
          <a:ln w="28575" algn="ctr">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I like the word xx because…</a:t>
            </a:r>
          </a:p>
        </p:txBody>
      </p:sp>
      <p:sp>
        <p:nvSpPr>
          <p:cNvPr id="13" name="AutoShape 7">
            <a:extLst>
              <a:ext uri="{FF2B5EF4-FFF2-40B4-BE49-F238E27FC236}">
                <a16:creationId xmlns:a16="http://schemas.microsoft.com/office/drawing/2014/main" id="{6CB5DE36-18A4-4741-B7D9-24010EC713CC}"/>
              </a:ext>
            </a:extLst>
          </p:cNvPr>
          <p:cNvSpPr>
            <a:spLocks noChangeArrowheads="1"/>
          </p:cNvSpPr>
          <p:nvPr/>
        </p:nvSpPr>
        <p:spPr bwMode="auto">
          <a:xfrm>
            <a:off x="7707518" y="2595374"/>
            <a:ext cx="3089275" cy="906463"/>
          </a:xfrm>
          <a:prstGeom prst="wedgeRectCallout">
            <a:avLst>
              <a:gd name="adj1" fmla="val 62537"/>
              <a:gd name="adj2" fmla="val 111120"/>
            </a:avLst>
          </a:prstGeom>
          <a:solidFill>
            <a:srgbClr val="00B0F0"/>
          </a:solidFill>
          <a:ln w="28575">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The verse made me feel … because …</a:t>
            </a:r>
          </a:p>
        </p:txBody>
      </p:sp>
      <p:sp>
        <p:nvSpPr>
          <p:cNvPr id="14" name="AutoShape 8">
            <a:extLst>
              <a:ext uri="{FF2B5EF4-FFF2-40B4-BE49-F238E27FC236}">
                <a16:creationId xmlns:a16="http://schemas.microsoft.com/office/drawing/2014/main" id="{007155C0-0375-9049-A9AF-D338557571E5}"/>
              </a:ext>
            </a:extLst>
          </p:cNvPr>
          <p:cNvSpPr>
            <a:spLocks noChangeArrowheads="1"/>
          </p:cNvSpPr>
          <p:nvPr/>
        </p:nvSpPr>
        <p:spPr bwMode="auto">
          <a:xfrm>
            <a:off x="4421133" y="4021043"/>
            <a:ext cx="3089275" cy="906462"/>
          </a:xfrm>
          <a:prstGeom prst="wedgeRectCallout">
            <a:avLst>
              <a:gd name="adj1" fmla="val -35611"/>
              <a:gd name="adj2" fmla="val 76093"/>
            </a:avLst>
          </a:prstGeom>
          <a:solidFill>
            <a:srgbClr val="D8222A"/>
          </a:solidFill>
          <a:ln w="28575">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I am not sure what xx means</a:t>
            </a:r>
          </a:p>
        </p:txBody>
      </p:sp>
      <p:sp>
        <p:nvSpPr>
          <p:cNvPr id="15" name="AutoShape 9">
            <a:extLst>
              <a:ext uri="{FF2B5EF4-FFF2-40B4-BE49-F238E27FC236}">
                <a16:creationId xmlns:a16="http://schemas.microsoft.com/office/drawing/2014/main" id="{D586CE63-47C7-DF46-BCF2-A928A6ADD2E8}"/>
              </a:ext>
            </a:extLst>
          </p:cNvPr>
          <p:cNvSpPr>
            <a:spLocks noChangeArrowheads="1"/>
          </p:cNvSpPr>
          <p:nvPr/>
        </p:nvSpPr>
        <p:spPr bwMode="auto">
          <a:xfrm>
            <a:off x="970882" y="2595374"/>
            <a:ext cx="3011487" cy="1009650"/>
          </a:xfrm>
          <a:prstGeom prst="wedgeRoundRectCallout">
            <a:avLst>
              <a:gd name="adj1" fmla="val 39301"/>
              <a:gd name="adj2" fmla="val 77514"/>
              <a:gd name="adj3" fmla="val 16667"/>
            </a:avLst>
          </a:prstGeom>
          <a:solidFill>
            <a:srgbClr val="A000A7"/>
          </a:solidFill>
          <a:ln w="28575" algn="ctr">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The verse reminds me of …</a:t>
            </a:r>
          </a:p>
        </p:txBody>
      </p:sp>
      <p:sp>
        <p:nvSpPr>
          <p:cNvPr id="16" name="AutoShape 10">
            <a:extLst>
              <a:ext uri="{FF2B5EF4-FFF2-40B4-BE49-F238E27FC236}">
                <a16:creationId xmlns:a16="http://schemas.microsoft.com/office/drawing/2014/main" id="{340764C2-A583-E24D-A286-AE143BA64A01}"/>
              </a:ext>
            </a:extLst>
          </p:cNvPr>
          <p:cNvSpPr>
            <a:spLocks noChangeArrowheads="1"/>
          </p:cNvSpPr>
          <p:nvPr/>
        </p:nvSpPr>
        <p:spPr bwMode="auto">
          <a:xfrm>
            <a:off x="1129632" y="4474274"/>
            <a:ext cx="2693988" cy="1714500"/>
          </a:xfrm>
          <a:prstGeom prst="wedgeEllipseCallout">
            <a:avLst>
              <a:gd name="adj1" fmla="val 51000"/>
              <a:gd name="adj2" fmla="val -41296"/>
            </a:avLst>
          </a:prstGeom>
          <a:solidFill>
            <a:srgbClr val="0070C0"/>
          </a:solidFill>
          <a:ln w="28575" algn="ctr">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The picture made me feel…</a:t>
            </a:r>
          </a:p>
        </p:txBody>
      </p:sp>
      <p:sp>
        <p:nvSpPr>
          <p:cNvPr id="17" name="AutoShape 11">
            <a:extLst>
              <a:ext uri="{FF2B5EF4-FFF2-40B4-BE49-F238E27FC236}">
                <a16:creationId xmlns:a16="http://schemas.microsoft.com/office/drawing/2014/main" id="{7581002C-A912-DF45-95D4-55A3A6187E4D}"/>
              </a:ext>
            </a:extLst>
          </p:cNvPr>
          <p:cNvSpPr>
            <a:spLocks noChangeArrowheads="1"/>
          </p:cNvSpPr>
          <p:nvPr/>
        </p:nvSpPr>
        <p:spPr bwMode="auto">
          <a:xfrm>
            <a:off x="7941435" y="4568314"/>
            <a:ext cx="3089275" cy="1127125"/>
          </a:xfrm>
          <a:prstGeom prst="wedgeRectCallout">
            <a:avLst>
              <a:gd name="adj1" fmla="val -35611"/>
              <a:gd name="adj2" fmla="val 70986"/>
            </a:avLst>
          </a:prstGeom>
          <a:solidFill>
            <a:srgbClr val="00A3A6"/>
          </a:solidFill>
          <a:ln w="28575">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I think that xxx</a:t>
            </a:r>
            <a:br>
              <a:rPr lang="en-GB" altLang="en-US" sz="2400" dirty="0">
                <a:solidFill>
                  <a:schemeClr val="bg1"/>
                </a:solidFill>
                <a:latin typeface="Comic Sans MS" panose="030F0702030302020204" pitchFamily="66" charset="0"/>
              </a:rPr>
            </a:br>
            <a:r>
              <a:rPr lang="en-GB" altLang="en-US" sz="2400" dirty="0">
                <a:solidFill>
                  <a:schemeClr val="bg1"/>
                </a:solidFill>
                <a:latin typeface="Comic Sans MS" panose="030F0702030302020204" pitchFamily="66" charset="0"/>
              </a:rPr>
              <a:t>will happen next.</a:t>
            </a:r>
          </a:p>
        </p:txBody>
      </p:sp>
    </p:spTree>
    <p:extLst>
      <p:ext uri="{BB962C8B-B14F-4D97-AF65-F5344CB8AC3E}">
        <p14:creationId xmlns:p14="http://schemas.microsoft.com/office/powerpoint/2010/main" val="8918159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2">
            <a:extLst>
              <a:ext uri="{FF2B5EF4-FFF2-40B4-BE49-F238E27FC236}">
                <a16:creationId xmlns:a16="http://schemas.microsoft.com/office/drawing/2014/main" id="{F1D7BAA8-1D42-4D40-BD3B-1CB1C10D1C9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91072" y="1072773"/>
            <a:ext cx="2882542" cy="1450186"/>
          </a:xfrm>
          <a:prstGeom prst="rect">
            <a:avLst/>
          </a:prstGeom>
          <a:noFill/>
          <a:extLst>
            <a:ext uri="{909E8E84-426E-40DD-AFC4-6F175D3DCCD1}">
              <a14:hiddenFill xmlns:a14="http://schemas.microsoft.com/office/drawing/2010/main">
                <a:solidFill>
                  <a:srgbClr val="FFFFFF"/>
                </a:solidFill>
              </a14:hiddenFill>
            </a:ext>
          </a:extLst>
        </p:spPr>
      </p:pic>
      <p:sp>
        <p:nvSpPr>
          <p:cNvPr id="20" name="AutoShape 4">
            <a:extLst>
              <a:ext uri="{FF2B5EF4-FFF2-40B4-BE49-F238E27FC236}">
                <a16:creationId xmlns:a16="http://schemas.microsoft.com/office/drawing/2014/main" id="{1BD50FDD-8FB1-0048-8E3A-B1F3CF7BA72E}"/>
              </a:ext>
            </a:extLst>
          </p:cNvPr>
          <p:cNvSpPr>
            <a:spLocks noChangeArrowheads="1"/>
          </p:cNvSpPr>
          <p:nvPr/>
        </p:nvSpPr>
        <p:spPr bwMode="auto">
          <a:xfrm>
            <a:off x="702035" y="1128578"/>
            <a:ext cx="3566753" cy="466725"/>
          </a:xfrm>
          <a:prstGeom prst="wedgeRoundRectCallout">
            <a:avLst>
              <a:gd name="adj1" fmla="val 62527"/>
              <a:gd name="adj2" fmla="val 179148"/>
              <a:gd name="adj3" fmla="val 16667"/>
            </a:avLst>
          </a:prstGeom>
          <a:solidFill>
            <a:srgbClr val="00B0F0"/>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I noticed that…</a:t>
            </a:r>
          </a:p>
        </p:txBody>
      </p:sp>
      <p:sp>
        <p:nvSpPr>
          <p:cNvPr id="21" name="AutoShape 5">
            <a:extLst>
              <a:ext uri="{FF2B5EF4-FFF2-40B4-BE49-F238E27FC236}">
                <a16:creationId xmlns:a16="http://schemas.microsoft.com/office/drawing/2014/main" id="{E80EF62A-A2FD-524D-A1A3-F25D5706EA73}"/>
              </a:ext>
            </a:extLst>
          </p:cNvPr>
          <p:cNvSpPr>
            <a:spLocks noChangeArrowheads="1"/>
          </p:cNvSpPr>
          <p:nvPr/>
        </p:nvSpPr>
        <p:spPr bwMode="auto">
          <a:xfrm>
            <a:off x="680690" y="2219388"/>
            <a:ext cx="3588097" cy="484188"/>
          </a:xfrm>
          <a:prstGeom prst="wedgeRoundRectCallout">
            <a:avLst>
              <a:gd name="adj1" fmla="val 71234"/>
              <a:gd name="adj2" fmla="val 61614"/>
              <a:gd name="adj3" fmla="val 16667"/>
            </a:avLst>
          </a:prstGeom>
          <a:solidFill>
            <a:srgbClr val="CC0099"/>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I agree, because…</a:t>
            </a:r>
          </a:p>
        </p:txBody>
      </p:sp>
      <p:sp>
        <p:nvSpPr>
          <p:cNvPr id="22" name="AutoShape 6">
            <a:extLst>
              <a:ext uri="{FF2B5EF4-FFF2-40B4-BE49-F238E27FC236}">
                <a16:creationId xmlns:a16="http://schemas.microsoft.com/office/drawing/2014/main" id="{6BA01D21-2301-5948-99B5-CCFB2ABDD954}"/>
              </a:ext>
            </a:extLst>
          </p:cNvPr>
          <p:cNvSpPr>
            <a:spLocks noChangeArrowheads="1"/>
          </p:cNvSpPr>
          <p:nvPr/>
        </p:nvSpPr>
        <p:spPr bwMode="auto">
          <a:xfrm>
            <a:off x="680691" y="3124187"/>
            <a:ext cx="3588096" cy="539750"/>
          </a:xfrm>
          <a:prstGeom prst="wedgeRoundRectCallout">
            <a:avLst>
              <a:gd name="adj1" fmla="val 71677"/>
              <a:gd name="adj2" fmla="val -60963"/>
              <a:gd name="adj3" fmla="val 16667"/>
            </a:avLst>
          </a:prstGeom>
          <a:solidFill>
            <a:srgbClr val="92D050"/>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What do you think about…?</a:t>
            </a:r>
          </a:p>
        </p:txBody>
      </p:sp>
      <p:sp>
        <p:nvSpPr>
          <p:cNvPr id="23" name="AutoShape 7">
            <a:extLst>
              <a:ext uri="{FF2B5EF4-FFF2-40B4-BE49-F238E27FC236}">
                <a16:creationId xmlns:a16="http://schemas.microsoft.com/office/drawing/2014/main" id="{6DD5B9F6-FD08-EB43-9420-41847A7BF9A3}"/>
              </a:ext>
            </a:extLst>
          </p:cNvPr>
          <p:cNvSpPr>
            <a:spLocks noChangeArrowheads="1"/>
          </p:cNvSpPr>
          <p:nvPr/>
        </p:nvSpPr>
        <p:spPr bwMode="auto">
          <a:xfrm>
            <a:off x="702036" y="4194971"/>
            <a:ext cx="3588096" cy="465138"/>
          </a:xfrm>
          <a:prstGeom prst="wedgeRoundRectCallout">
            <a:avLst>
              <a:gd name="adj1" fmla="val 70010"/>
              <a:gd name="adj2" fmla="val -142705"/>
              <a:gd name="adj3" fmla="val 16667"/>
            </a:avLst>
          </a:prstGeom>
          <a:solidFill>
            <a:srgbClr val="EC7206"/>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Or, maybe…</a:t>
            </a:r>
          </a:p>
        </p:txBody>
      </p:sp>
      <p:sp>
        <p:nvSpPr>
          <p:cNvPr id="24" name="AutoShape 8">
            <a:extLst>
              <a:ext uri="{FF2B5EF4-FFF2-40B4-BE49-F238E27FC236}">
                <a16:creationId xmlns:a16="http://schemas.microsoft.com/office/drawing/2014/main" id="{EC436758-A1D0-2241-A5F4-F638DEEA38FA}"/>
              </a:ext>
            </a:extLst>
          </p:cNvPr>
          <p:cNvSpPr>
            <a:spLocks noChangeArrowheads="1"/>
          </p:cNvSpPr>
          <p:nvPr/>
        </p:nvSpPr>
        <p:spPr bwMode="auto">
          <a:xfrm>
            <a:off x="7793665" y="1239182"/>
            <a:ext cx="3576428" cy="428625"/>
          </a:xfrm>
          <a:prstGeom prst="wedgeRoundRectCallout">
            <a:avLst>
              <a:gd name="adj1" fmla="val -61024"/>
              <a:gd name="adj2" fmla="val 186318"/>
              <a:gd name="adj3" fmla="val 16667"/>
            </a:avLst>
          </a:prstGeom>
          <a:solidFill>
            <a:srgbClr val="39AB47"/>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I wonder…</a:t>
            </a:r>
          </a:p>
        </p:txBody>
      </p:sp>
      <p:sp>
        <p:nvSpPr>
          <p:cNvPr id="25" name="AutoShape 9">
            <a:extLst>
              <a:ext uri="{FF2B5EF4-FFF2-40B4-BE49-F238E27FC236}">
                <a16:creationId xmlns:a16="http://schemas.microsoft.com/office/drawing/2014/main" id="{A3BB0D11-97D4-8F4F-828A-C7D209D3A754}"/>
              </a:ext>
            </a:extLst>
          </p:cNvPr>
          <p:cNvSpPr>
            <a:spLocks noChangeArrowheads="1"/>
          </p:cNvSpPr>
          <p:nvPr/>
        </p:nvSpPr>
        <p:spPr bwMode="auto">
          <a:xfrm>
            <a:off x="7793664" y="2256465"/>
            <a:ext cx="3576428" cy="447675"/>
          </a:xfrm>
          <a:prstGeom prst="wedgeRoundRectCallout">
            <a:avLst>
              <a:gd name="adj1" fmla="val -64717"/>
              <a:gd name="adj2" fmla="val 122861"/>
              <a:gd name="adj3" fmla="val 16667"/>
            </a:avLst>
          </a:prstGeom>
          <a:solidFill>
            <a:srgbClr val="A000A7"/>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I like this part because…</a:t>
            </a:r>
          </a:p>
        </p:txBody>
      </p:sp>
      <p:sp>
        <p:nvSpPr>
          <p:cNvPr id="26" name="AutoShape 10">
            <a:extLst>
              <a:ext uri="{FF2B5EF4-FFF2-40B4-BE49-F238E27FC236}">
                <a16:creationId xmlns:a16="http://schemas.microsoft.com/office/drawing/2014/main" id="{315C5552-E0C7-7F43-AA8E-11F35A78FEA0}"/>
              </a:ext>
            </a:extLst>
          </p:cNvPr>
          <p:cNvSpPr>
            <a:spLocks noChangeArrowheads="1"/>
          </p:cNvSpPr>
          <p:nvPr/>
        </p:nvSpPr>
        <p:spPr bwMode="auto">
          <a:xfrm>
            <a:off x="7793663" y="3127362"/>
            <a:ext cx="3605423" cy="536575"/>
          </a:xfrm>
          <a:prstGeom prst="wedgeRoundRectCallout">
            <a:avLst>
              <a:gd name="adj1" fmla="val -70584"/>
              <a:gd name="adj2" fmla="val -38544"/>
              <a:gd name="adj3" fmla="val 16667"/>
            </a:avLst>
          </a:prstGeom>
          <a:solidFill>
            <a:srgbClr val="0070C0"/>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I don’t think that, because…</a:t>
            </a:r>
          </a:p>
        </p:txBody>
      </p:sp>
      <p:sp>
        <p:nvSpPr>
          <p:cNvPr id="27" name="AutoShape 11">
            <a:extLst>
              <a:ext uri="{FF2B5EF4-FFF2-40B4-BE49-F238E27FC236}">
                <a16:creationId xmlns:a16="http://schemas.microsoft.com/office/drawing/2014/main" id="{F9E2048C-B075-0742-B75C-63F53C2A9E1D}"/>
              </a:ext>
            </a:extLst>
          </p:cNvPr>
          <p:cNvSpPr>
            <a:spLocks noChangeArrowheads="1"/>
          </p:cNvSpPr>
          <p:nvPr/>
        </p:nvSpPr>
        <p:spPr bwMode="auto">
          <a:xfrm>
            <a:off x="7793662" y="4176222"/>
            <a:ext cx="3614531" cy="419100"/>
          </a:xfrm>
          <a:prstGeom prst="wedgeRoundRectCallout">
            <a:avLst>
              <a:gd name="adj1" fmla="val -65214"/>
              <a:gd name="adj2" fmla="val -137193"/>
              <a:gd name="adj3" fmla="val 16667"/>
            </a:avLst>
          </a:prstGeom>
          <a:solidFill>
            <a:srgbClr val="CC0099"/>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I’m thinking…</a:t>
            </a:r>
          </a:p>
        </p:txBody>
      </p:sp>
      <p:sp>
        <p:nvSpPr>
          <p:cNvPr id="28" name="Text Box 13">
            <a:extLst>
              <a:ext uri="{FF2B5EF4-FFF2-40B4-BE49-F238E27FC236}">
                <a16:creationId xmlns:a16="http://schemas.microsoft.com/office/drawing/2014/main" id="{81B5D071-9AB4-6E4C-852F-87786B11B5D0}"/>
              </a:ext>
            </a:extLst>
          </p:cNvPr>
          <p:cNvSpPr txBox="1">
            <a:spLocks noChangeArrowheads="1"/>
          </p:cNvSpPr>
          <p:nvPr/>
        </p:nvSpPr>
        <p:spPr bwMode="auto">
          <a:xfrm>
            <a:off x="676118" y="4872354"/>
            <a:ext cx="7117544" cy="1290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dirty="0">
                <a:solidFill>
                  <a:srgbClr val="414042"/>
                </a:solidFill>
                <a:latin typeface="Comic Sans MS" panose="030F0702030302020204" pitchFamily="66" charset="0"/>
              </a:rPr>
              <a:t>Talk to your partner for two minutes about the fact that the monster has arrived in the woods and has come from the lagoon.</a:t>
            </a:r>
          </a:p>
          <a:p>
            <a:pPr>
              <a:spcBef>
                <a:spcPts val="700"/>
              </a:spcBef>
            </a:pPr>
            <a:r>
              <a:rPr lang="en-GB" altLang="en-US" dirty="0">
                <a:solidFill>
                  <a:srgbClr val="414042"/>
                </a:solidFill>
                <a:latin typeface="Comic Sans MS" panose="030F0702030302020204" pitchFamily="66" charset="0"/>
              </a:rPr>
              <a:t>Use some of the question stems above to help you ask and answer questions. Share your ideas with the rest of the class.</a:t>
            </a:r>
          </a:p>
        </p:txBody>
      </p:sp>
      <p:sp>
        <p:nvSpPr>
          <p:cNvPr id="34" name="Subtitle 2">
            <a:extLst>
              <a:ext uri="{FF2B5EF4-FFF2-40B4-BE49-F238E27FC236}">
                <a16:creationId xmlns:a16="http://schemas.microsoft.com/office/drawing/2014/main" id="{6759369C-D581-B847-97A4-17082E584C86}"/>
              </a:ext>
            </a:extLst>
          </p:cNvPr>
          <p:cNvSpPr txBox="1">
            <a:spLocks/>
          </p:cNvSpPr>
          <p:nvPr/>
        </p:nvSpPr>
        <p:spPr>
          <a:xfrm>
            <a:off x="0" y="47050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Talk partners</a:t>
            </a:r>
          </a:p>
        </p:txBody>
      </p:sp>
      <p:grpSp>
        <p:nvGrpSpPr>
          <p:cNvPr id="6" name="Group 5">
            <a:extLst>
              <a:ext uri="{FF2B5EF4-FFF2-40B4-BE49-F238E27FC236}">
                <a16:creationId xmlns:a16="http://schemas.microsoft.com/office/drawing/2014/main" id="{A3096980-262B-CF4F-B5E9-87BB2CC9E146}"/>
              </a:ext>
            </a:extLst>
          </p:cNvPr>
          <p:cNvGrpSpPr/>
          <p:nvPr/>
        </p:nvGrpSpPr>
        <p:grpSpPr>
          <a:xfrm>
            <a:off x="5047733" y="2647508"/>
            <a:ext cx="2096534" cy="2204356"/>
            <a:chOff x="4984750" y="2535554"/>
            <a:chExt cx="2222500" cy="2336800"/>
          </a:xfrm>
        </p:grpSpPr>
        <p:pic>
          <p:nvPicPr>
            <p:cNvPr id="3" name="Picture 2" descr="A picture containing disk brake, indoor&#10;&#10;Description automatically generated">
              <a:extLst>
                <a:ext uri="{FF2B5EF4-FFF2-40B4-BE49-F238E27FC236}">
                  <a16:creationId xmlns:a16="http://schemas.microsoft.com/office/drawing/2014/main" id="{A2C32E22-65BA-0249-9C21-878D471B00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84750" y="2535554"/>
              <a:ext cx="2222500" cy="2336800"/>
            </a:xfrm>
            <a:prstGeom prst="rect">
              <a:avLst/>
            </a:prstGeom>
          </p:spPr>
        </p:pic>
        <p:sp>
          <p:nvSpPr>
            <p:cNvPr id="4" name="TextBox 3">
              <a:extLst>
                <a:ext uri="{FF2B5EF4-FFF2-40B4-BE49-F238E27FC236}">
                  <a16:creationId xmlns:a16="http://schemas.microsoft.com/office/drawing/2014/main" id="{7E7BD545-A38B-4148-BB77-64FC66648C37}"/>
                </a:ext>
              </a:extLst>
            </p:cNvPr>
            <p:cNvSpPr txBox="1"/>
            <p:nvPr/>
          </p:nvSpPr>
          <p:spPr>
            <a:xfrm>
              <a:off x="5199321" y="3640551"/>
              <a:ext cx="1818167" cy="605550"/>
            </a:xfrm>
            <a:prstGeom prst="rect">
              <a:avLst/>
            </a:prstGeom>
            <a:noFill/>
          </p:spPr>
          <p:txBody>
            <a:bodyPr wrap="square" rtlCol="0">
              <a:spAutoFit/>
            </a:bodyPr>
            <a:lstStyle/>
            <a:p>
              <a:pPr algn="ctr">
                <a:lnSpc>
                  <a:spcPts val="2000"/>
                </a:lnSpc>
              </a:pPr>
              <a:r>
                <a:rPr lang="en-US" sz="5000" b="1" dirty="0">
                  <a:solidFill>
                    <a:srgbClr val="D8222A"/>
                  </a:solidFill>
                  <a:latin typeface="Comic Sans MS" panose="030F0902030302020204" pitchFamily="66" charset="0"/>
                </a:rPr>
                <a:t>2</a:t>
              </a:r>
              <a:br>
                <a:rPr lang="en-US" sz="5000" b="1" dirty="0">
                  <a:solidFill>
                    <a:srgbClr val="D8222A"/>
                  </a:solidFill>
                  <a:latin typeface="Comic Sans MS" panose="030F0902030302020204" pitchFamily="66" charset="0"/>
                </a:rPr>
              </a:br>
              <a:r>
                <a:rPr lang="en-US" sz="2000" b="1" dirty="0">
                  <a:solidFill>
                    <a:srgbClr val="D8222A"/>
                  </a:solidFill>
                  <a:latin typeface="Comic Sans MS" panose="030F0902030302020204" pitchFamily="66" charset="0"/>
                </a:rPr>
                <a:t>minutes</a:t>
              </a:r>
            </a:p>
          </p:txBody>
        </p:sp>
      </p:grpSp>
      <p:grpSp>
        <p:nvGrpSpPr>
          <p:cNvPr id="37" name="Group 36">
            <a:extLst>
              <a:ext uri="{FF2B5EF4-FFF2-40B4-BE49-F238E27FC236}">
                <a16:creationId xmlns:a16="http://schemas.microsoft.com/office/drawing/2014/main" id="{3E660577-FCF1-714E-9767-B55AFB9FED13}"/>
              </a:ext>
            </a:extLst>
          </p:cNvPr>
          <p:cNvGrpSpPr/>
          <p:nvPr/>
        </p:nvGrpSpPr>
        <p:grpSpPr>
          <a:xfrm>
            <a:off x="8008010" y="4764494"/>
            <a:ext cx="3199196" cy="1445594"/>
            <a:chOff x="7912317" y="4765962"/>
            <a:chExt cx="3199196" cy="1445594"/>
          </a:xfrm>
        </p:grpSpPr>
        <p:sp>
          <p:nvSpPr>
            <p:cNvPr id="29" name="Rectangle 3">
              <a:extLst>
                <a:ext uri="{FF2B5EF4-FFF2-40B4-BE49-F238E27FC236}">
                  <a16:creationId xmlns:a16="http://schemas.microsoft.com/office/drawing/2014/main" id="{EF8A7561-8ABA-FA44-806F-5D90F623B350}"/>
                </a:ext>
              </a:extLst>
            </p:cNvPr>
            <p:cNvSpPr>
              <a:spLocks noChangeArrowheads="1"/>
            </p:cNvSpPr>
            <p:nvPr/>
          </p:nvSpPr>
          <p:spPr bwMode="auto">
            <a:xfrm>
              <a:off x="8081234" y="4910114"/>
              <a:ext cx="3030279" cy="1157290"/>
            </a:xfrm>
            <a:prstGeom prst="rect">
              <a:avLst/>
            </a:prstGeom>
            <a:noFill/>
            <a:ln w="38100">
              <a:solidFill>
                <a:srgbClr val="0070C0"/>
              </a:solidFill>
              <a:miter lim="800000"/>
              <a:headEnd/>
              <a:tailEnd/>
            </a:ln>
            <a:effectLst/>
          </p:spPr>
          <p:txBody>
            <a:bodyPr wrap="none" anchor="ctr"/>
            <a:lstStyle/>
            <a:p>
              <a:endParaRPr lang="en-GB"/>
            </a:p>
          </p:txBody>
        </p:sp>
        <p:sp>
          <p:nvSpPr>
            <p:cNvPr id="30" name="Text Box 17">
              <a:extLst>
                <a:ext uri="{FF2B5EF4-FFF2-40B4-BE49-F238E27FC236}">
                  <a16:creationId xmlns:a16="http://schemas.microsoft.com/office/drawing/2014/main" id="{C53B94B7-277B-D64B-BA87-51339D2BA806}"/>
                </a:ext>
              </a:extLst>
            </p:cNvPr>
            <p:cNvSpPr txBox="1">
              <a:spLocks noChangeArrowheads="1"/>
            </p:cNvSpPr>
            <p:nvPr/>
          </p:nvSpPr>
          <p:spPr bwMode="auto">
            <a:xfrm>
              <a:off x="9269890" y="5082191"/>
              <a:ext cx="153944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b="1" dirty="0">
                  <a:solidFill>
                    <a:srgbClr val="0070C0"/>
                  </a:solidFill>
                  <a:latin typeface="Comic Sans MS" panose="030F0702030302020204" pitchFamily="66" charset="0"/>
                </a:rPr>
                <a:t>Make notes if you wish.</a:t>
              </a:r>
            </a:p>
          </p:txBody>
        </p:sp>
        <p:pic>
          <p:nvPicPr>
            <p:cNvPr id="36" name="Picture 35" descr="A picture containing text, stationary, pencil&#10;&#10;Description automatically generated">
              <a:extLst>
                <a:ext uri="{FF2B5EF4-FFF2-40B4-BE49-F238E27FC236}">
                  <a16:creationId xmlns:a16="http://schemas.microsoft.com/office/drawing/2014/main" id="{0BE70BC8-A56C-5C44-BF0B-87D273D0260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12317" y="4765962"/>
              <a:ext cx="1357573" cy="1445594"/>
            </a:xfrm>
            <a:prstGeom prst="rect">
              <a:avLst/>
            </a:prstGeom>
          </p:spPr>
        </p:pic>
      </p:grpSp>
    </p:spTree>
    <p:extLst>
      <p:ext uri="{BB962C8B-B14F-4D97-AF65-F5344CB8AC3E}">
        <p14:creationId xmlns:p14="http://schemas.microsoft.com/office/powerpoint/2010/main" val="17374983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DB0AC71F-C911-0D4E-AC7E-C25B81660FC0}"/>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reader – read it like you mean it!</a:t>
            </a:r>
          </a:p>
        </p:txBody>
      </p:sp>
      <p:pic>
        <p:nvPicPr>
          <p:cNvPr id="10" name="Picture 3">
            <a:extLst>
              <a:ext uri="{FF2B5EF4-FFF2-40B4-BE49-F238E27FC236}">
                <a16:creationId xmlns:a16="http://schemas.microsoft.com/office/drawing/2014/main" id="{A51FCA3C-A280-FD43-96DB-F51A394836F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977616" y="1518972"/>
            <a:ext cx="4223099" cy="4223099"/>
          </a:xfrm>
          <a:prstGeom prst="ellipse">
            <a:avLst/>
          </a:prstGeom>
          <a:noFill/>
          <a:ln w="19050">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5E533754-A096-014C-9B99-BC9C81E24ECF}"/>
              </a:ext>
            </a:extLst>
          </p:cNvPr>
          <p:cNvSpPr>
            <a:spLocks noChangeArrowheads="1"/>
          </p:cNvSpPr>
          <p:nvPr/>
        </p:nvSpPr>
        <p:spPr bwMode="auto">
          <a:xfrm>
            <a:off x="1037865" y="1878910"/>
            <a:ext cx="5064207" cy="3377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spcAft>
                <a:spcPts val="1500"/>
              </a:spcAft>
            </a:pPr>
            <a:r>
              <a:rPr lang="en-GB" altLang="en-US" sz="2200" b="1" dirty="0">
                <a:solidFill>
                  <a:srgbClr val="414042"/>
                </a:solidFill>
                <a:latin typeface="Comic Sans MS" panose="030F0702030302020204" pitchFamily="66" charset="0"/>
              </a:rPr>
              <a:t>Me: </a:t>
            </a:r>
            <a:r>
              <a:rPr lang="en-GB" altLang="en-US" sz="2200" dirty="0">
                <a:solidFill>
                  <a:srgbClr val="414042"/>
                </a:solidFill>
                <a:latin typeface="Comic Sans MS" panose="030F0702030302020204" pitchFamily="66" charset="0"/>
              </a:rPr>
              <a:t>There's a monster in the woods.</a:t>
            </a:r>
            <a:br>
              <a:rPr lang="en-GB" altLang="en-US" sz="2200" dirty="0">
                <a:solidFill>
                  <a:srgbClr val="414042"/>
                </a:solidFill>
                <a:latin typeface="Comic Sans MS" panose="030F0702030302020204" pitchFamily="66" charset="0"/>
              </a:rPr>
            </a:br>
            <a:r>
              <a:rPr lang="en-GB" altLang="en-US" sz="2200" b="1" dirty="0">
                <a:solidFill>
                  <a:srgbClr val="0070C0"/>
                </a:solidFill>
                <a:latin typeface="Comic Sans MS" panose="030F0702030302020204" pitchFamily="66" charset="0"/>
              </a:rPr>
              <a:t>You: </a:t>
            </a:r>
            <a:r>
              <a:rPr lang="en-GB" altLang="en-US" sz="2200" dirty="0">
                <a:solidFill>
                  <a:srgbClr val="0070C0"/>
                </a:solidFill>
                <a:latin typeface="Comic Sans MS" panose="030F0702030302020204" pitchFamily="66" charset="0"/>
              </a:rPr>
              <a:t>There's a monster in the woods.</a:t>
            </a:r>
          </a:p>
          <a:p>
            <a:pPr eaLnBrk="0" hangingPunct="0">
              <a:spcAft>
                <a:spcPts val="1500"/>
              </a:spcAft>
            </a:pPr>
            <a:r>
              <a:rPr lang="en-GB" altLang="en-US" sz="2200" b="1" dirty="0">
                <a:solidFill>
                  <a:srgbClr val="414042"/>
                </a:solidFill>
                <a:latin typeface="Comic Sans MS" panose="030F0702030302020204" pitchFamily="66" charset="0"/>
              </a:rPr>
              <a:t>Me: </a:t>
            </a:r>
            <a:r>
              <a:rPr lang="en-GB" altLang="en-US" sz="2200" dirty="0">
                <a:solidFill>
                  <a:srgbClr val="414042"/>
                </a:solidFill>
                <a:latin typeface="Comic Sans MS" panose="030F0702030302020204" pitchFamily="66" charset="0"/>
              </a:rPr>
              <a:t>He crawled from the lagoon.</a:t>
            </a:r>
            <a:br>
              <a:rPr lang="en-GB" altLang="en-US" sz="2200" dirty="0">
                <a:solidFill>
                  <a:srgbClr val="414042"/>
                </a:solidFill>
                <a:latin typeface="Comic Sans MS" panose="030F0702030302020204" pitchFamily="66" charset="0"/>
              </a:rPr>
            </a:br>
            <a:r>
              <a:rPr lang="en-GB" altLang="en-US" sz="2200" b="1" dirty="0">
                <a:solidFill>
                  <a:srgbClr val="0070C0"/>
                </a:solidFill>
                <a:latin typeface="Comic Sans MS" panose="030F0702030302020204" pitchFamily="66" charset="0"/>
              </a:rPr>
              <a:t>You: </a:t>
            </a:r>
            <a:r>
              <a:rPr lang="en-GB" altLang="en-US" sz="2200" dirty="0">
                <a:solidFill>
                  <a:srgbClr val="0070C0"/>
                </a:solidFill>
                <a:latin typeface="Comic Sans MS" panose="030F0702030302020204" pitchFamily="66" charset="0"/>
              </a:rPr>
              <a:t>He crawled from the lagoon.</a:t>
            </a:r>
          </a:p>
          <a:p>
            <a:pPr eaLnBrk="0" hangingPunct="0">
              <a:spcAft>
                <a:spcPts val="1500"/>
              </a:spcAft>
            </a:pPr>
            <a:r>
              <a:rPr lang="en-GB" altLang="en-US" sz="2200" b="1" dirty="0">
                <a:solidFill>
                  <a:srgbClr val="414042"/>
                </a:solidFill>
                <a:latin typeface="Comic Sans MS" panose="030F0702030302020204" pitchFamily="66" charset="0"/>
              </a:rPr>
              <a:t>Me: </a:t>
            </a:r>
            <a:r>
              <a:rPr lang="en-GB" altLang="en-US" sz="2200" dirty="0">
                <a:solidFill>
                  <a:srgbClr val="414042"/>
                </a:solidFill>
                <a:latin typeface="Comic Sans MS" panose="030F0702030302020204" pitchFamily="66" charset="0"/>
              </a:rPr>
              <a:t>He's got enormous feelers.</a:t>
            </a:r>
            <a:br>
              <a:rPr lang="en-GB" altLang="en-US" sz="2200" dirty="0">
                <a:solidFill>
                  <a:srgbClr val="414042"/>
                </a:solidFill>
                <a:latin typeface="Comic Sans MS" panose="030F0702030302020204" pitchFamily="66" charset="0"/>
              </a:rPr>
            </a:br>
            <a:r>
              <a:rPr lang="en-GB" altLang="en-US" sz="2200" b="1" dirty="0">
                <a:solidFill>
                  <a:srgbClr val="0070C0"/>
                </a:solidFill>
                <a:latin typeface="Comic Sans MS" panose="030F0702030302020204" pitchFamily="66" charset="0"/>
              </a:rPr>
              <a:t>You: </a:t>
            </a:r>
            <a:r>
              <a:rPr lang="en-GB" altLang="en-US" sz="2200" dirty="0">
                <a:solidFill>
                  <a:srgbClr val="0070C0"/>
                </a:solidFill>
                <a:latin typeface="Comic Sans MS" panose="030F0702030302020204" pitchFamily="66" charset="0"/>
              </a:rPr>
              <a:t>He's got enormous feelers.</a:t>
            </a:r>
          </a:p>
          <a:p>
            <a:pPr eaLnBrk="0" hangingPunct="0">
              <a:spcAft>
                <a:spcPts val="1500"/>
              </a:spcAft>
            </a:pPr>
            <a:r>
              <a:rPr lang="en-GB" altLang="en-US" sz="2200" b="1" dirty="0">
                <a:solidFill>
                  <a:srgbClr val="414042"/>
                </a:solidFill>
                <a:latin typeface="Comic Sans MS" panose="030F0702030302020204" pitchFamily="66" charset="0"/>
              </a:rPr>
              <a:t>Me: </a:t>
            </a:r>
            <a:r>
              <a:rPr lang="en-GB" altLang="en-US" sz="2200" dirty="0">
                <a:solidFill>
                  <a:srgbClr val="414042"/>
                </a:solidFill>
                <a:latin typeface="Comic Sans MS" panose="030F0702030302020204" pitchFamily="66" charset="0"/>
              </a:rPr>
              <a:t>And eyes like green full moons.</a:t>
            </a:r>
            <a:br>
              <a:rPr lang="en-GB" altLang="en-US" sz="2200" dirty="0">
                <a:solidFill>
                  <a:srgbClr val="414042"/>
                </a:solidFill>
                <a:latin typeface="Comic Sans MS" panose="030F0702030302020204" pitchFamily="66" charset="0"/>
              </a:rPr>
            </a:br>
            <a:r>
              <a:rPr lang="en-GB" altLang="en-US" sz="2200" b="1" dirty="0">
                <a:solidFill>
                  <a:srgbClr val="0070C0"/>
                </a:solidFill>
                <a:latin typeface="Comic Sans MS" panose="030F0702030302020204" pitchFamily="66" charset="0"/>
              </a:rPr>
              <a:t>You: </a:t>
            </a:r>
            <a:r>
              <a:rPr lang="en-GB" altLang="en-US" sz="2200" dirty="0">
                <a:solidFill>
                  <a:srgbClr val="0070C0"/>
                </a:solidFill>
                <a:latin typeface="Comic Sans MS" panose="030F0702030302020204" pitchFamily="66" charset="0"/>
              </a:rPr>
              <a:t>And eyes like green full moons.</a:t>
            </a:r>
          </a:p>
        </p:txBody>
      </p:sp>
      <p:grpSp>
        <p:nvGrpSpPr>
          <p:cNvPr id="14" name="Group 13">
            <a:extLst>
              <a:ext uri="{FF2B5EF4-FFF2-40B4-BE49-F238E27FC236}">
                <a16:creationId xmlns:a16="http://schemas.microsoft.com/office/drawing/2014/main" id="{C102CE75-A01C-B74B-8687-5DBE03E9ACD2}"/>
              </a:ext>
            </a:extLst>
          </p:cNvPr>
          <p:cNvGrpSpPr/>
          <p:nvPr/>
        </p:nvGrpSpPr>
        <p:grpSpPr>
          <a:xfrm rot="486249">
            <a:off x="5632781" y="3437894"/>
            <a:ext cx="1565333" cy="2204851"/>
            <a:chOff x="10126159" y="2188773"/>
            <a:chExt cx="2020364" cy="2845785"/>
          </a:xfrm>
        </p:grpSpPr>
        <p:pic>
          <p:nvPicPr>
            <p:cNvPr id="5" name="Picture 4">
              <a:extLst>
                <a:ext uri="{FF2B5EF4-FFF2-40B4-BE49-F238E27FC236}">
                  <a16:creationId xmlns:a16="http://schemas.microsoft.com/office/drawing/2014/main" id="{2CEBD864-C4DC-2E41-8081-FECB374A01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26159" y="2188773"/>
              <a:ext cx="2020364" cy="2845785"/>
            </a:xfrm>
            <a:prstGeom prst="rect">
              <a:avLst/>
            </a:prstGeom>
          </p:spPr>
        </p:pic>
        <p:sp>
          <p:nvSpPr>
            <p:cNvPr id="13" name="TextBox 12">
              <a:extLst>
                <a:ext uri="{FF2B5EF4-FFF2-40B4-BE49-F238E27FC236}">
                  <a16:creationId xmlns:a16="http://schemas.microsoft.com/office/drawing/2014/main" id="{664B6D89-ED96-5C48-8E84-BB34B8962AD9}"/>
                </a:ext>
              </a:extLst>
            </p:cNvPr>
            <p:cNvSpPr txBox="1"/>
            <p:nvPr/>
          </p:nvSpPr>
          <p:spPr>
            <a:xfrm rot="3257483">
              <a:off x="10922606" y="3878104"/>
              <a:ext cx="1219046" cy="556143"/>
            </a:xfrm>
            <a:prstGeom prst="rect">
              <a:avLst/>
            </a:prstGeom>
            <a:noFill/>
          </p:spPr>
          <p:txBody>
            <a:bodyPr wrap="none" rtlCol="0">
              <a:spAutoFit/>
            </a:bodyPr>
            <a:lstStyle/>
            <a:p>
              <a:pPr algn="ctr"/>
              <a:r>
                <a:rPr lang="en-US" sz="1100" b="1" dirty="0">
                  <a:solidFill>
                    <a:schemeClr val="bg1"/>
                  </a:solidFill>
                  <a:latin typeface="Comic Sans MS" panose="030F0902030302020204" pitchFamily="66" charset="0"/>
                </a:rPr>
                <a:t>Magic</a:t>
              </a:r>
              <a:br>
                <a:rPr lang="en-US" sz="1100" b="1" dirty="0">
                  <a:solidFill>
                    <a:schemeClr val="bg1"/>
                  </a:solidFill>
                  <a:latin typeface="Comic Sans MS" panose="030F0902030302020204" pitchFamily="66" charset="0"/>
                </a:rPr>
              </a:br>
              <a:r>
                <a:rPr lang="en-US" sz="1100" b="1" dirty="0">
                  <a:solidFill>
                    <a:schemeClr val="bg1"/>
                  </a:solidFill>
                  <a:latin typeface="Comic Sans MS" panose="030F0902030302020204" pitchFamily="66" charset="0"/>
                </a:rPr>
                <a:t>Microphone</a:t>
              </a:r>
            </a:p>
          </p:txBody>
        </p:sp>
      </p:grpSp>
    </p:spTree>
    <p:extLst>
      <p:ext uri="{BB962C8B-B14F-4D97-AF65-F5344CB8AC3E}">
        <p14:creationId xmlns:p14="http://schemas.microsoft.com/office/powerpoint/2010/main" val="28498432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DB0AC71F-C911-0D4E-AC7E-C25B81660FC0}"/>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reader – syllables</a:t>
            </a:r>
          </a:p>
        </p:txBody>
      </p:sp>
      <p:sp>
        <p:nvSpPr>
          <p:cNvPr id="8" name="Rectangle 9">
            <a:extLst>
              <a:ext uri="{FF2B5EF4-FFF2-40B4-BE49-F238E27FC236}">
                <a16:creationId xmlns:a16="http://schemas.microsoft.com/office/drawing/2014/main" id="{D0EB81FF-9FF5-0448-8416-703FD57628C8}"/>
              </a:ext>
            </a:extLst>
          </p:cNvPr>
          <p:cNvSpPr>
            <a:spLocks noChangeArrowheads="1"/>
          </p:cNvSpPr>
          <p:nvPr/>
        </p:nvSpPr>
        <p:spPr bwMode="auto">
          <a:xfrm>
            <a:off x="1438520" y="2058902"/>
            <a:ext cx="2773362" cy="579437"/>
          </a:xfrm>
          <a:prstGeom prst="rect">
            <a:avLst/>
          </a:prstGeom>
          <a:solidFill>
            <a:srgbClr val="FF39D6"/>
          </a:solidFill>
          <a:ln w="9525">
            <a:noFill/>
            <a:miter lim="800000"/>
            <a:headEnd/>
            <a:tailEnd/>
          </a:ln>
          <a:effectLst/>
        </p:spPr>
        <p:txBody>
          <a:bodyPr wrap="none" anchor="ctr" anchorCtr="1">
            <a:spAutoFit/>
          </a:bodyPr>
          <a:lstStyle/>
          <a:p>
            <a:pPr algn="ctr"/>
            <a:r>
              <a:rPr lang="en-GB" altLang="en-US" sz="3200" b="1">
                <a:solidFill>
                  <a:schemeClr val="bg1"/>
                </a:solidFill>
                <a:latin typeface="Comic Sans MS" panose="030F0902030302020204" pitchFamily="66" charset="0"/>
              </a:rPr>
              <a:t>marshmallows</a:t>
            </a:r>
          </a:p>
        </p:txBody>
      </p:sp>
      <p:sp>
        <p:nvSpPr>
          <p:cNvPr id="9" name="Rectangle 10">
            <a:extLst>
              <a:ext uri="{FF2B5EF4-FFF2-40B4-BE49-F238E27FC236}">
                <a16:creationId xmlns:a16="http://schemas.microsoft.com/office/drawing/2014/main" id="{B53C7F0F-D342-1641-AC41-ADEEBD819898}"/>
              </a:ext>
            </a:extLst>
          </p:cNvPr>
          <p:cNvSpPr>
            <a:spLocks noChangeArrowheads="1"/>
          </p:cNvSpPr>
          <p:nvPr/>
        </p:nvSpPr>
        <p:spPr bwMode="auto">
          <a:xfrm>
            <a:off x="5950655" y="1807617"/>
            <a:ext cx="941283" cy="584775"/>
          </a:xfrm>
          <a:prstGeom prst="rect">
            <a:avLst/>
          </a:prstGeom>
          <a:solidFill>
            <a:srgbClr val="37D100"/>
          </a:solidFill>
          <a:ln w="9525">
            <a:noFill/>
            <a:miter lim="800000"/>
            <a:headEnd/>
            <a:tailEnd/>
          </a:ln>
          <a:effectLst/>
        </p:spPr>
        <p:txBody>
          <a:bodyPr wrap="none" anchor="ctr" anchorCtr="1">
            <a:spAutoFit/>
          </a:bodyPr>
          <a:lstStyle/>
          <a:p>
            <a:pPr algn="ctr"/>
            <a:r>
              <a:rPr lang="en-GB" altLang="en-US" sz="3200" b="1" dirty="0">
                <a:solidFill>
                  <a:schemeClr val="bg1"/>
                </a:solidFill>
                <a:latin typeface="Comic Sans MS" panose="030F0902030302020204" pitchFamily="66" charset="0"/>
              </a:rPr>
              <a:t>only</a:t>
            </a:r>
          </a:p>
        </p:txBody>
      </p:sp>
      <p:sp>
        <p:nvSpPr>
          <p:cNvPr id="11" name="Rectangle 8">
            <a:extLst>
              <a:ext uri="{FF2B5EF4-FFF2-40B4-BE49-F238E27FC236}">
                <a16:creationId xmlns:a16="http://schemas.microsoft.com/office/drawing/2014/main" id="{107D3A93-810F-2646-8D76-A10924B3AB7F}"/>
              </a:ext>
            </a:extLst>
          </p:cNvPr>
          <p:cNvSpPr>
            <a:spLocks noChangeArrowheads="1"/>
          </p:cNvSpPr>
          <p:nvPr/>
        </p:nvSpPr>
        <p:spPr bwMode="auto">
          <a:xfrm>
            <a:off x="9044262" y="2230947"/>
            <a:ext cx="1337226" cy="584775"/>
          </a:xfrm>
          <a:prstGeom prst="rect">
            <a:avLst/>
          </a:prstGeom>
          <a:solidFill>
            <a:srgbClr val="0070C0"/>
          </a:solidFill>
          <a:ln w="9525">
            <a:noFill/>
            <a:miter lim="800000"/>
            <a:headEnd/>
            <a:tailEnd/>
          </a:ln>
          <a:effectLst/>
        </p:spPr>
        <p:txBody>
          <a:bodyPr wrap="none" anchor="ctr" anchorCtr="1">
            <a:spAutoFit/>
          </a:bodyPr>
          <a:lstStyle/>
          <a:p>
            <a:pPr algn="ctr"/>
            <a:r>
              <a:rPr lang="en-GB" altLang="en-US" sz="3200" b="1" dirty="0">
                <a:solidFill>
                  <a:schemeClr val="bg1"/>
                </a:solidFill>
                <a:latin typeface="Comic Sans MS" panose="030F0902030302020204" pitchFamily="66" charset="0"/>
              </a:rPr>
              <a:t>trying</a:t>
            </a:r>
          </a:p>
        </p:txBody>
      </p:sp>
      <p:sp>
        <p:nvSpPr>
          <p:cNvPr id="15" name="Rectangle 7">
            <a:extLst>
              <a:ext uri="{FF2B5EF4-FFF2-40B4-BE49-F238E27FC236}">
                <a16:creationId xmlns:a16="http://schemas.microsoft.com/office/drawing/2014/main" id="{11195DCF-EB36-E14B-8099-8A85BE04A019}"/>
              </a:ext>
            </a:extLst>
          </p:cNvPr>
          <p:cNvSpPr>
            <a:spLocks noChangeArrowheads="1"/>
          </p:cNvSpPr>
          <p:nvPr/>
        </p:nvSpPr>
        <p:spPr bwMode="auto">
          <a:xfrm>
            <a:off x="4120394" y="3308852"/>
            <a:ext cx="1157689" cy="584775"/>
          </a:xfrm>
          <a:prstGeom prst="rect">
            <a:avLst/>
          </a:prstGeom>
          <a:solidFill>
            <a:schemeClr val="accent2">
              <a:lumMod val="75000"/>
            </a:schemeClr>
          </a:solidFill>
          <a:ln w="9525">
            <a:noFill/>
            <a:miter lim="800000"/>
            <a:headEnd/>
            <a:tailEnd/>
          </a:ln>
          <a:effectLst/>
        </p:spPr>
        <p:txBody>
          <a:bodyPr wrap="none" anchor="ctr" anchorCtr="1">
            <a:spAutoFit/>
          </a:bodyPr>
          <a:lstStyle/>
          <a:p>
            <a:pPr algn="ctr"/>
            <a:r>
              <a:rPr lang="en-GB" altLang="en-US" sz="3200" b="1" dirty="0">
                <a:solidFill>
                  <a:schemeClr val="bg1"/>
                </a:solidFill>
                <a:latin typeface="Comic Sans MS" panose="030F0902030302020204" pitchFamily="66" charset="0"/>
              </a:rPr>
              <a:t>hairy</a:t>
            </a:r>
          </a:p>
        </p:txBody>
      </p:sp>
      <p:sp>
        <p:nvSpPr>
          <p:cNvPr id="16" name="Rectangle 5">
            <a:extLst>
              <a:ext uri="{FF2B5EF4-FFF2-40B4-BE49-F238E27FC236}">
                <a16:creationId xmlns:a16="http://schemas.microsoft.com/office/drawing/2014/main" id="{80BB476C-4BDA-3248-AE68-C2872962A599}"/>
              </a:ext>
            </a:extLst>
          </p:cNvPr>
          <p:cNvSpPr>
            <a:spLocks noChangeArrowheads="1"/>
          </p:cNvSpPr>
          <p:nvPr/>
        </p:nvSpPr>
        <p:spPr bwMode="auto">
          <a:xfrm>
            <a:off x="6737391" y="3520781"/>
            <a:ext cx="1462259" cy="584775"/>
          </a:xfrm>
          <a:prstGeom prst="rect">
            <a:avLst/>
          </a:prstGeom>
          <a:solidFill>
            <a:srgbClr val="00A3A6"/>
          </a:solidFill>
          <a:ln w="9525">
            <a:noFill/>
            <a:miter lim="800000"/>
            <a:headEnd/>
            <a:tailEnd/>
          </a:ln>
          <a:effectLst/>
        </p:spPr>
        <p:txBody>
          <a:bodyPr wrap="none" anchor="ctr" anchorCtr="1">
            <a:spAutoFit/>
          </a:bodyPr>
          <a:lstStyle/>
          <a:p>
            <a:pPr algn="ctr"/>
            <a:r>
              <a:rPr lang="en-GB" altLang="en-US" sz="3200" b="1" dirty="0">
                <a:solidFill>
                  <a:schemeClr val="bg1"/>
                </a:solidFill>
                <a:latin typeface="Comic Sans MS" panose="030F0902030302020204" pitchFamily="66" charset="0"/>
              </a:rPr>
              <a:t>behind</a:t>
            </a:r>
          </a:p>
        </p:txBody>
      </p:sp>
      <p:sp>
        <p:nvSpPr>
          <p:cNvPr id="17" name="Rectangle 6">
            <a:extLst>
              <a:ext uri="{FF2B5EF4-FFF2-40B4-BE49-F238E27FC236}">
                <a16:creationId xmlns:a16="http://schemas.microsoft.com/office/drawing/2014/main" id="{AD6A2BA3-3D77-C24B-B7EE-1E87FE6B4616}"/>
              </a:ext>
            </a:extLst>
          </p:cNvPr>
          <p:cNvSpPr>
            <a:spLocks noChangeArrowheads="1"/>
          </p:cNvSpPr>
          <p:nvPr/>
        </p:nvSpPr>
        <p:spPr bwMode="auto">
          <a:xfrm>
            <a:off x="4917904" y="4867668"/>
            <a:ext cx="1580882" cy="584775"/>
          </a:xfrm>
          <a:prstGeom prst="rect">
            <a:avLst/>
          </a:prstGeom>
          <a:solidFill>
            <a:srgbClr val="EC7206"/>
          </a:solidFill>
          <a:ln w="9525">
            <a:noFill/>
            <a:miter lim="800000"/>
            <a:headEnd/>
            <a:tailEnd/>
          </a:ln>
          <a:effectLst/>
        </p:spPr>
        <p:txBody>
          <a:bodyPr wrap="none" anchor="ctr" anchorCtr="1">
            <a:spAutoFit/>
          </a:bodyPr>
          <a:lstStyle/>
          <a:p>
            <a:pPr algn="ctr"/>
            <a:r>
              <a:rPr lang="en-GB" altLang="en-US" sz="3200" b="1" dirty="0">
                <a:solidFill>
                  <a:schemeClr val="bg1"/>
                </a:solidFill>
                <a:latin typeface="Comic Sans MS" panose="030F0902030302020204" pitchFamily="66" charset="0"/>
              </a:rPr>
              <a:t>quicker</a:t>
            </a:r>
          </a:p>
        </p:txBody>
      </p:sp>
      <p:sp>
        <p:nvSpPr>
          <p:cNvPr id="18" name="Rectangle 6">
            <a:extLst>
              <a:ext uri="{FF2B5EF4-FFF2-40B4-BE49-F238E27FC236}">
                <a16:creationId xmlns:a16="http://schemas.microsoft.com/office/drawing/2014/main" id="{3DBAD2D2-1EAC-E940-B5D3-5B7F71E183CE}"/>
              </a:ext>
            </a:extLst>
          </p:cNvPr>
          <p:cNvSpPr>
            <a:spLocks noChangeArrowheads="1"/>
          </p:cNvSpPr>
          <p:nvPr/>
        </p:nvSpPr>
        <p:spPr bwMode="auto">
          <a:xfrm>
            <a:off x="1747724" y="4864999"/>
            <a:ext cx="1845377" cy="584775"/>
          </a:xfrm>
          <a:prstGeom prst="rect">
            <a:avLst/>
          </a:prstGeom>
          <a:solidFill>
            <a:srgbClr val="A000A7"/>
          </a:solidFill>
          <a:ln w="9525">
            <a:noFill/>
            <a:miter lim="800000"/>
            <a:headEnd/>
            <a:tailEnd/>
          </a:ln>
          <a:effectLst/>
        </p:spPr>
        <p:txBody>
          <a:bodyPr wrap="none" anchor="ctr" anchorCtr="1">
            <a:spAutoFit/>
          </a:bodyPr>
          <a:lstStyle/>
          <a:p>
            <a:pPr algn="ctr"/>
            <a:r>
              <a:rPr lang="en-GB" altLang="en-US" sz="3200" b="1" dirty="0">
                <a:solidFill>
                  <a:schemeClr val="bg1"/>
                </a:solidFill>
                <a:latin typeface="Comic Sans MS" panose="030F0902030302020204" pitchFamily="66" charset="0"/>
              </a:rPr>
              <a:t>towering</a:t>
            </a:r>
          </a:p>
        </p:txBody>
      </p:sp>
      <p:sp>
        <p:nvSpPr>
          <p:cNvPr id="19" name="Rectangle 11">
            <a:extLst>
              <a:ext uri="{FF2B5EF4-FFF2-40B4-BE49-F238E27FC236}">
                <a16:creationId xmlns:a16="http://schemas.microsoft.com/office/drawing/2014/main" id="{A72E38FB-03E1-8844-A11D-7E50F79DCD0C}"/>
              </a:ext>
            </a:extLst>
          </p:cNvPr>
          <p:cNvSpPr>
            <a:spLocks noChangeArrowheads="1"/>
          </p:cNvSpPr>
          <p:nvPr/>
        </p:nvSpPr>
        <p:spPr bwMode="auto">
          <a:xfrm>
            <a:off x="8747801" y="5006688"/>
            <a:ext cx="1468672" cy="584775"/>
          </a:xfrm>
          <a:prstGeom prst="rect">
            <a:avLst/>
          </a:prstGeom>
          <a:solidFill>
            <a:srgbClr val="00B0F0"/>
          </a:solidFill>
          <a:ln w="9525">
            <a:noFill/>
            <a:miter lim="800000"/>
            <a:headEnd/>
            <a:tailEnd/>
          </a:ln>
          <a:effectLst/>
        </p:spPr>
        <p:txBody>
          <a:bodyPr wrap="none" anchor="ctr" anchorCtr="1">
            <a:spAutoFit/>
          </a:bodyPr>
          <a:lstStyle/>
          <a:p>
            <a:pPr algn="ctr"/>
            <a:r>
              <a:rPr lang="en-GB" altLang="en-US" sz="3200" b="1" dirty="0">
                <a:solidFill>
                  <a:schemeClr val="bg1"/>
                </a:solidFill>
                <a:latin typeface="Comic Sans MS" panose="030F0902030302020204" pitchFamily="66" charset="0"/>
              </a:rPr>
              <a:t>moving</a:t>
            </a:r>
          </a:p>
        </p:txBody>
      </p:sp>
    </p:spTree>
    <p:extLst>
      <p:ext uri="{BB962C8B-B14F-4D97-AF65-F5344CB8AC3E}">
        <p14:creationId xmlns:p14="http://schemas.microsoft.com/office/powerpoint/2010/main" val="35003741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DB0AC71F-C911-0D4E-AC7E-C25B81660FC0}"/>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reader – Verses 2 and 3</a:t>
            </a:r>
          </a:p>
        </p:txBody>
      </p:sp>
      <p:pic>
        <p:nvPicPr>
          <p:cNvPr id="12" name="Picture 8">
            <a:extLst>
              <a:ext uri="{FF2B5EF4-FFF2-40B4-BE49-F238E27FC236}">
                <a16:creationId xmlns:a16="http://schemas.microsoft.com/office/drawing/2014/main" id="{B15E7373-3953-7C49-8DAE-121AC46ACF5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14119" y="1446696"/>
            <a:ext cx="3234793" cy="4619606"/>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E4780068-6F17-2A42-ADBB-64BE822FB876}"/>
              </a:ext>
            </a:extLst>
          </p:cNvPr>
          <p:cNvSpPr>
            <a:spLocks noChangeArrowheads="1"/>
          </p:cNvSpPr>
          <p:nvPr/>
        </p:nvSpPr>
        <p:spPr bwMode="auto">
          <a:xfrm>
            <a:off x="5421018" y="2075269"/>
            <a:ext cx="5464958" cy="336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Aft>
                <a:spcPts val="1500"/>
              </a:spcAft>
            </a:pPr>
            <a:r>
              <a:rPr lang="en-GB" altLang="en-US" sz="2500" dirty="0">
                <a:solidFill>
                  <a:srgbClr val="414042"/>
                </a:solidFill>
                <a:latin typeface="Comic Sans MS" panose="030F0702030302020204" pitchFamily="66" charset="0"/>
              </a:rPr>
              <a:t>He sneaked up right behind me</a:t>
            </a:r>
            <a:br>
              <a:rPr lang="en-GB" altLang="en-US" sz="2500" dirty="0">
                <a:solidFill>
                  <a:srgbClr val="414042"/>
                </a:solidFill>
                <a:latin typeface="Comic Sans MS" panose="030F0702030302020204" pitchFamily="66" charset="0"/>
              </a:rPr>
            </a:br>
            <a:r>
              <a:rPr lang="en-GB" altLang="en-US" sz="2500" dirty="0">
                <a:solidFill>
                  <a:srgbClr val="414042"/>
                </a:solidFill>
                <a:latin typeface="Comic Sans MS" panose="030F0702030302020204" pitchFamily="66" charset="0"/>
              </a:rPr>
              <a:t>Towering like a tree.</a:t>
            </a:r>
            <a:br>
              <a:rPr lang="en-GB" altLang="en-US" sz="2500" dirty="0">
                <a:solidFill>
                  <a:srgbClr val="414042"/>
                </a:solidFill>
                <a:latin typeface="Comic Sans MS" panose="030F0702030302020204" pitchFamily="66" charset="0"/>
              </a:rPr>
            </a:br>
            <a:r>
              <a:rPr lang="en-GB" altLang="en-US" sz="2500" dirty="0">
                <a:solidFill>
                  <a:srgbClr val="414042"/>
                </a:solidFill>
                <a:latin typeface="Comic Sans MS" panose="030F0702030302020204" pitchFamily="66" charset="0"/>
              </a:rPr>
              <a:t>He’s huge and he is hairy - </a:t>
            </a:r>
            <a:br>
              <a:rPr lang="en-GB" altLang="en-US" sz="2500" dirty="0">
                <a:solidFill>
                  <a:srgbClr val="414042"/>
                </a:solidFill>
                <a:latin typeface="Comic Sans MS" panose="030F0702030302020204" pitchFamily="66" charset="0"/>
              </a:rPr>
            </a:br>
            <a:r>
              <a:rPr lang="en-GB" altLang="en-US" sz="2500" dirty="0">
                <a:solidFill>
                  <a:srgbClr val="414042"/>
                </a:solidFill>
                <a:latin typeface="Comic Sans MS" panose="030F0702030302020204" pitchFamily="66" charset="0"/>
              </a:rPr>
              <a:t>Wait! He’s trying to take my sweet!</a:t>
            </a:r>
          </a:p>
          <a:p>
            <a:pPr>
              <a:spcAft>
                <a:spcPts val="1500"/>
              </a:spcAft>
            </a:pPr>
            <a:r>
              <a:rPr lang="en-GB" altLang="en-US" sz="2500" dirty="0">
                <a:solidFill>
                  <a:srgbClr val="414042"/>
                </a:solidFill>
                <a:latin typeface="Comic Sans MS" panose="030F0702030302020204" pitchFamily="66" charset="0"/>
              </a:rPr>
              <a:t>He wants to steal marshmallows…</a:t>
            </a:r>
            <a:br>
              <a:rPr lang="en-GB" altLang="en-US" sz="2500" dirty="0">
                <a:solidFill>
                  <a:srgbClr val="414042"/>
                </a:solidFill>
                <a:latin typeface="Comic Sans MS" panose="030F0702030302020204" pitchFamily="66" charset="0"/>
              </a:rPr>
            </a:br>
            <a:r>
              <a:rPr lang="en-GB" altLang="en-US" sz="2500" dirty="0">
                <a:solidFill>
                  <a:srgbClr val="414042"/>
                </a:solidFill>
                <a:latin typeface="Comic Sans MS" panose="030F0702030302020204" pitchFamily="66" charset="0"/>
              </a:rPr>
              <a:t>No - he only wants to play.</a:t>
            </a:r>
            <a:br>
              <a:rPr lang="en-GB" altLang="en-US" sz="2500" dirty="0">
                <a:solidFill>
                  <a:srgbClr val="414042"/>
                </a:solidFill>
                <a:latin typeface="Comic Sans MS" panose="030F0702030302020204" pitchFamily="66" charset="0"/>
              </a:rPr>
            </a:br>
            <a:r>
              <a:rPr lang="en-GB" altLang="en-US" sz="2500" dirty="0">
                <a:solidFill>
                  <a:srgbClr val="414042"/>
                </a:solidFill>
                <a:latin typeface="Comic Sans MS" panose="030F0702030302020204" pitchFamily="66" charset="0"/>
              </a:rPr>
              <a:t>He’s moving even quicker now!</a:t>
            </a:r>
            <a:br>
              <a:rPr lang="en-GB" altLang="en-US" sz="2500" dirty="0">
                <a:solidFill>
                  <a:srgbClr val="414042"/>
                </a:solidFill>
                <a:latin typeface="Comic Sans MS" panose="030F0702030302020204" pitchFamily="66" charset="0"/>
              </a:rPr>
            </a:br>
            <a:r>
              <a:rPr lang="en-GB" altLang="en-US" sz="2500" dirty="0">
                <a:solidFill>
                  <a:srgbClr val="414042"/>
                </a:solidFill>
                <a:latin typeface="Comic Sans MS" panose="030F0702030302020204" pitchFamily="66" charset="0"/>
              </a:rPr>
              <a:t>Will I be okay?</a:t>
            </a:r>
          </a:p>
        </p:txBody>
      </p:sp>
    </p:spTree>
    <p:extLst>
      <p:ext uri="{BB962C8B-B14F-4D97-AF65-F5344CB8AC3E}">
        <p14:creationId xmlns:p14="http://schemas.microsoft.com/office/powerpoint/2010/main" val="14612057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DB0AC71F-C911-0D4E-AC7E-C25B81660FC0}"/>
              </a:ext>
            </a:extLst>
          </p:cNvPr>
          <p:cNvSpPr txBox="1">
            <a:spLocks/>
          </p:cNvSpPr>
          <p:nvPr/>
        </p:nvSpPr>
        <p:spPr>
          <a:xfrm>
            <a:off x="0" y="52664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reader – linking words</a:t>
            </a:r>
          </a:p>
        </p:txBody>
      </p:sp>
      <p:graphicFrame>
        <p:nvGraphicFramePr>
          <p:cNvPr id="2" name="Table 2">
            <a:extLst>
              <a:ext uri="{FF2B5EF4-FFF2-40B4-BE49-F238E27FC236}">
                <a16:creationId xmlns:a16="http://schemas.microsoft.com/office/drawing/2014/main" id="{A28C0D74-2864-7D40-9B3D-453A5949168C}"/>
              </a:ext>
            </a:extLst>
          </p:cNvPr>
          <p:cNvGraphicFramePr>
            <a:graphicFrameLocks noGrp="1"/>
          </p:cNvGraphicFramePr>
          <p:nvPr>
            <p:extLst>
              <p:ext uri="{D42A27DB-BD31-4B8C-83A1-F6EECF244321}">
                <p14:modId xmlns:p14="http://schemas.microsoft.com/office/powerpoint/2010/main" val="2392005393"/>
              </p:ext>
            </p:extLst>
          </p:nvPr>
        </p:nvGraphicFramePr>
        <p:xfrm>
          <a:off x="1099597" y="1264004"/>
          <a:ext cx="10069380" cy="4839536"/>
        </p:xfrm>
        <a:graphic>
          <a:graphicData uri="http://schemas.openxmlformats.org/drawingml/2006/table">
            <a:tbl>
              <a:tblPr firstRow="1" bandRow="1">
                <a:tableStyleId>{5C22544A-7EE6-4342-B048-85BDC9FD1C3A}</a:tableStyleId>
              </a:tblPr>
              <a:tblGrid>
                <a:gridCol w="3356460">
                  <a:extLst>
                    <a:ext uri="{9D8B030D-6E8A-4147-A177-3AD203B41FA5}">
                      <a16:colId xmlns:a16="http://schemas.microsoft.com/office/drawing/2014/main" val="233422721"/>
                    </a:ext>
                  </a:extLst>
                </a:gridCol>
                <a:gridCol w="3356460">
                  <a:extLst>
                    <a:ext uri="{9D8B030D-6E8A-4147-A177-3AD203B41FA5}">
                      <a16:colId xmlns:a16="http://schemas.microsoft.com/office/drawing/2014/main" val="3352103155"/>
                    </a:ext>
                  </a:extLst>
                </a:gridCol>
                <a:gridCol w="3356460">
                  <a:extLst>
                    <a:ext uri="{9D8B030D-6E8A-4147-A177-3AD203B41FA5}">
                      <a16:colId xmlns:a16="http://schemas.microsoft.com/office/drawing/2014/main" val="2389855745"/>
                    </a:ext>
                  </a:extLst>
                </a:gridCol>
              </a:tblGrid>
              <a:tr h="511376">
                <a:tc>
                  <a:txBody>
                    <a:bodyPr/>
                    <a:lstStyle/>
                    <a:p>
                      <a:pPr algn="ctr"/>
                      <a:r>
                        <a:rPr lang="en-US" sz="2500" b="1" i="0">
                          <a:latin typeface="Comic Sans MS" panose="030F0902030302020204" pitchFamily="66" charset="0"/>
                        </a:rPr>
                        <a:t>Word</a:t>
                      </a:r>
                      <a:endParaRPr lang="en-US" sz="2500" b="1" i="0" dirty="0">
                        <a:latin typeface="Comic Sans MS" panose="030F0902030302020204" pitchFamily="66" charset="0"/>
                      </a:endParaRPr>
                    </a:p>
                  </a:txBody>
                  <a:tcPr anchor="ctr" anchorCtr="1">
                    <a:lnL w="28575" cap="flat" cmpd="sng" algn="ctr">
                      <a:solidFill>
                        <a:srgbClr val="0070C0"/>
                      </a:solidFill>
                      <a:prstDash val="solid"/>
                      <a:round/>
                      <a:headEnd type="none" w="med" len="med"/>
                      <a:tailEnd type="none" w="med" len="med"/>
                    </a:lnL>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rgbClr val="0070C0"/>
                    </a:solidFill>
                  </a:tcPr>
                </a:tc>
                <a:tc>
                  <a:txBody>
                    <a:bodyPr/>
                    <a:lstStyle/>
                    <a:p>
                      <a:pPr algn="ctr"/>
                      <a:r>
                        <a:rPr lang="en-US" sz="2500" b="1" i="0">
                          <a:latin typeface="Comic Sans MS" panose="030F0902030302020204" pitchFamily="66" charset="0"/>
                        </a:rPr>
                        <a:t>Means</a:t>
                      </a:r>
                      <a:endParaRPr lang="en-US" sz="2500" b="1" i="0" dirty="0">
                        <a:latin typeface="Comic Sans MS" panose="030F0902030302020204" pitchFamily="66" charset="0"/>
                      </a:endParaRPr>
                    </a:p>
                  </a:txBody>
                  <a:tcPr anchor="ctr" anchorCtr="1">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rgbClr val="0070C0"/>
                    </a:solidFill>
                  </a:tcPr>
                </a:tc>
                <a:tc>
                  <a:txBody>
                    <a:bodyPr/>
                    <a:lstStyle/>
                    <a:p>
                      <a:pPr algn="ctr"/>
                      <a:r>
                        <a:rPr lang="en-US" sz="2500" b="1" i="0">
                          <a:latin typeface="Comic Sans MS" panose="030F0902030302020204" pitchFamily="66" charset="0"/>
                        </a:rPr>
                        <a:t>Doesn’t mean</a:t>
                      </a:r>
                      <a:endParaRPr lang="en-US" sz="2500" b="1" i="0" dirty="0">
                        <a:latin typeface="Comic Sans MS" panose="030F0902030302020204" pitchFamily="66" charset="0"/>
                      </a:endParaRPr>
                    </a:p>
                  </a:txBody>
                  <a:tcPr anchor="ctr" anchorCtr="1">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rgbClr val="0070C0"/>
                    </a:solidFill>
                  </a:tcPr>
                </a:tc>
                <a:extLst>
                  <a:ext uri="{0D108BD9-81ED-4DB2-BD59-A6C34878D82A}">
                    <a16:rowId xmlns:a16="http://schemas.microsoft.com/office/drawing/2014/main" val="2863231233"/>
                  </a:ext>
                </a:extLst>
              </a:tr>
              <a:tr h="874455">
                <a:tc>
                  <a:txBody>
                    <a:bodyPr/>
                    <a:lstStyle/>
                    <a:p>
                      <a:pPr marL="0" marR="0" lvl="0" indent="0" algn="ctr" defTabSz="914400" rtl="0" eaLnBrk="1" fontAlgn="auto" latinLnBrk="0" hangingPunct="1">
                        <a:lnSpc>
                          <a:spcPts val="26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try</a:t>
                      </a: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pPr marL="0" marR="0" lvl="0" indent="0" algn="ctr" defTabSz="914400" rtl="0" eaLnBrk="1" fontAlgn="auto" latinLnBrk="0" hangingPunct="1">
                        <a:lnSpc>
                          <a:spcPts val="2600"/>
                        </a:lnSpc>
                        <a:spcBef>
                          <a:spcPts val="0"/>
                        </a:spcBef>
                        <a:spcAft>
                          <a:spcPts val="0"/>
                        </a:spcAft>
                        <a:buClrTx/>
                        <a:buSzTx/>
                        <a:buFontTx/>
                        <a:buNone/>
                        <a:tabLst/>
                        <a:defRPr/>
                      </a:pPr>
                      <a:b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br>
                      <a:b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br>
                      <a:endPar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endParaRP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pPr marL="0" marR="0" lvl="0" indent="0" algn="ctr" defTabSz="914400" rtl="0" eaLnBrk="1" fontAlgn="auto" latinLnBrk="0" hangingPunct="1">
                        <a:lnSpc>
                          <a:spcPts val="26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endParaRP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660885573"/>
                  </a:ext>
                </a:extLst>
              </a:tr>
              <a:tr h="874455">
                <a:tc>
                  <a:txBody>
                    <a:bodyPr/>
                    <a:lstStyle/>
                    <a:p>
                      <a:pPr marL="0" marR="0" lvl="0" indent="0" algn="ctr" defTabSz="914400" rtl="0" eaLnBrk="1" fontAlgn="auto" latinLnBrk="0" hangingPunct="1">
                        <a:lnSpc>
                          <a:spcPts val="26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towering</a:t>
                      </a: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pPr marL="0" marR="0" lvl="0" indent="0" algn="ctr" defTabSz="914400" rtl="0" eaLnBrk="1" fontAlgn="auto" latinLnBrk="0" hangingPunct="1">
                        <a:lnSpc>
                          <a:spcPts val="26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endParaRPr>
                    </a:p>
                    <a:p>
                      <a:pPr marL="0" marR="0" lvl="0" indent="0" algn="ctr" defTabSz="914400" rtl="0" eaLnBrk="1" fontAlgn="auto" latinLnBrk="0" hangingPunct="1">
                        <a:lnSpc>
                          <a:spcPts val="26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endParaRPr>
                    </a:p>
                    <a:p>
                      <a:pPr marL="0" marR="0" lvl="0" indent="0" algn="ctr" defTabSz="914400" rtl="0" eaLnBrk="1" fontAlgn="auto" latinLnBrk="0" hangingPunct="1">
                        <a:lnSpc>
                          <a:spcPts val="26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endParaRP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pPr marL="0" marR="0" lvl="0" indent="0" algn="ctr" defTabSz="914400" rtl="0" eaLnBrk="1" fontAlgn="auto" latinLnBrk="0" hangingPunct="1">
                        <a:lnSpc>
                          <a:spcPts val="26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endParaRP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078869904"/>
                  </a:ext>
                </a:extLst>
              </a:tr>
              <a:tr h="874455">
                <a:tc>
                  <a:txBody>
                    <a:bodyPr/>
                    <a:lstStyle/>
                    <a:p>
                      <a:pPr marL="0" marR="0" lvl="0" indent="0" algn="ctr" defTabSz="914400" rtl="0" eaLnBrk="1" fontAlgn="auto" latinLnBrk="0" hangingPunct="1">
                        <a:lnSpc>
                          <a:spcPts val="26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quick</a:t>
                      </a: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pPr marL="0" marR="0" lvl="0" indent="0" algn="ctr" defTabSz="914400" rtl="0" eaLnBrk="1" fontAlgn="auto" latinLnBrk="0" hangingPunct="1">
                        <a:lnSpc>
                          <a:spcPts val="26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endParaRPr>
                    </a:p>
                    <a:p>
                      <a:pPr marL="0" marR="0" lvl="0" indent="0" algn="ctr" defTabSz="914400" rtl="0" eaLnBrk="1" fontAlgn="auto" latinLnBrk="0" hangingPunct="1">
                        <a:lnSpc>
                          <a:spcPts val="26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endParaRPr>
                    </a:p>
                    <a:p>
                      <a:pPr marL="0" marR="0" lvl="0" indent="0" algn="ctr" defTabSz="914400" rtl="0" eaLnBrk="1" fontAlgn="auto" latinLnBrk="0" hangingPunct="1">
                        <a:lnSpc>
                          <a:spcPts val="26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endParaRP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pPr marL="0" marR="0" lvl="0" indent="0" algn="ctr" defTabSz="914400" rtl="0" eaLnBrk="1" fontAlgn="auto" latinLnBrk="0" hangingPunct="1">
                        <a:lnSpc>
                          <a:spcPts val="26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endParaRP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524586245"/>
                  </a:ext>
                </a:extLst>
              </a:tr>
              <a:tr h="874455">
                <a:tc>
                  <a:txBody>
                    <a:bodyPr/>
                    <a:lstStyle/>
                    <a:p>
                      <a:pPr marL="0" marR="0" lvl="0" indent="0" algn="ctr" defTabSz="914400" rtl="0" eaLnBrk="1" fontAlgn="auto" latinLnBrk="0" hangingPunct="1">
                        <a:lnSpc>
                          <a:spcPts val="26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behind</a:t>
                      </a: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pPr marL="0" marR="0" lvl="0" indent="0" algn="ctr" defTabSz="914400" rtl="0" eaLnBrk="1" fontAlgn="auto" latinLnBrk="0" hangingPunct="1">
                        <a:lnSpc>
                          <a:spcPts val="26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endParaRPr>
                    </a:p>
                    <a:p>
                      <a:pPr marL="0" marR="0" lvl="0" indent="0" algn="ctr" defTabSz="914400" rtl="0" eaLnBrk="1" fontAlgn="auto" latinLnBrk="0" hangingPunct="1">
                        <a:lnSpc>
                          <a:spcPts val="26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endParaRPr>
                    </a:p>
                    <a:p>
                      <a:pPr marL="0" marR="0" lvl="0" indent="0" algn="ctr" defTabSz="914400" rtl="0" eaLnBrk="1" fontAlgn="auto" latinLnBrk="0" hangingPunct="1">
                        <a:lnSpc>
                          <a:spcPts val="26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endParaRP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pPr marL="0" marR="0" lvl="0" indent="0" algn="ctr" defTabSz="914400" rtl="0" eaLnBrk="1" fontAlgn="auto" latinLnBrk="0" hangingPunct="1">
                        <a:lnSpc>
                          <a:spcPts val="26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endParaRP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069143254"/>
                  </a:ext>
                </a:extLst>
              </a:tr>
            </a:tbl>
          </a:graphicData>
        </a:graphic>
      </p:graphicFrame>
      <p:sp>
        <p:nvSpPr>
          <p:cNvPr id="24" name="TextBox 23">
            <a:extLst>
              <a:ext uri="{FF2B5EF4-FFF2-40B4-BE49-F238E27FC236}">
                <a16:creationId xmlns:a16="http://schemas.microsoft.com/office/drawing/2014/main" id="{6304D328-4D12-9D49-BA94-4797CD44B7F6}"/>
              </a:ext>
            </a:extLst>
          </p:cNvPr>
          <p:cNvSpPr txBox="1"/>
          <p:nvPr/>
        </p:nvSpPr>
        <p:spPr>
          <a:xfrm>
            <a:off x="4463143" y="1774196"/>
            <a:ext cx="3331028" cy="1092607"/>
          </a:xfrm>
          <a:prstGeom prst="rect">
            <a:avLst/>
          </a:prstGeom>
          <a:noFill/>
        </p:spPr>
        <p:txBody>
          <a:bodyPr wrap="square">
            <a:spAutoFit/>
          </a:bodyPr>
          <a:lstStyle/>
          <a:p>
            <a:pPr marL="0" marR="0" lvl="0" indent="0" algn="ctr" defTabSz="914400" rtl="0" eaLnBrk="1" fontAlgn="auto" latinLnBrk="0" hangingPunct="1">
              <a:lnSpc>
                <a:spcPts val="26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attempt</a:t>
            </a:r>
            <a:b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b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do your best</a:t>
            </a:r>
            <a:b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b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make an effort</a:t>
            </a:r>
          </a:p>
        </p:txBody>
      </p:sp>
      <p:sp>
        <p:nvSpPr>
          <p:cNvPr id="25" name="TextBox 24">
            <a:extLst>
              <a:ext uri="{FF2B5EF4-FFF2-40B4-BE49-F238E27FC236}">
                <a16:creationId xmlns:a16="http://schemas.microsoft.com/office/drawing/2014/main" id="{FAA675BA-C0FB-A541-8572-06D205079912}"/>
              </a:ext>
            </a:extLst>
          </p:cNvPr>
          <p:cNvSpPr txBox="1"/>
          <p:nvPr/>
        </p:nvSpPr>
        <p:spPr>
          <a:xfrm>
            <a:off x="8959767" y="2105055"/>
            <a:ext cx="1087157" cy="430887"/>
          </a:xfrm>
          <a:prstGeom prst="rect">
            <a:avLst/>
          </a:prstGeom>
          <a:noFill/>
        </p:spPr>
        <p:txBody>
          <a:bodyPr wrap="none" rtlCol="0">
            <a:spAutoFit/>
          </a:bodyPr>
          <a:lstStyle/>
          <a:p>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give up</a:t>
            </a:r>
          </a:p>
        </p:txBody>
      </p:sp>
      <p:sp>
        <p:nvSpPr>
          <p:cNvPr id="26" name="TextBox 25">
            <a:extLst>
              <a:ext uri="{FF2B5EF4-FFF2-40B4-BE49-F238E27FC236}">
                <a16:creationId xmlns:a16="http://schemas.microsoft.com/office/drawing/2014/main" id="{BDC85538-E943-C14A-A5F9-BDC41EA9F257}"/>
              </a:ext>
            </a:extLst>
          </p:cNvPr>
          <p:cNvSpPr txBox="1"/>
          <p:nvPr/>
        </p:nvSpPr>
        <p:spPr>
          <a:xfrm>
            <a:off x="4474029" y="2841575"/>
            <a:ext cx="3320142" cy="1092607"/>
          </a:xfrm>
          <a:prstGeom prst="rect">
            <a:avLst/>
          </a:prstGeom>
          <a:noFill/>
        </p:spPr>
        <p:txBody>
          <a:bodyPr wrap="square">
            <a:spAutoFit/>
          </a:bodyPr>
          <a:lstStyle/>
          <a:p>
            <a:pPr marL="0" marR="0" lvl="0" indent="0" algn="ctr" defTabSz="914400" rtl="0" eaLnBrk="1" fontAlgn="auto" latinLnBrk="0" hangingPunct="1">
              <a:lnSpc>
                <a:spcPts val="26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tall</a:t>
            </a:r>
            <a:b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b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high</a:t>
            </a:r>
            <a:b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b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lofty</a:t>
            </a:r>
          </a:p>
        </p:txBody>
      </p:sp>
      <p:sp>
        <p:nvSpPr>
          <p:cNvPr id="27" name="TextBox 26">
            <a:extLst>
              <a:ext uri="{FF2B5EF4-FFF2-40B4-BE49-F238E27FC236}">
                <a16:creationId xmlns:a16="http://schemas.microsoft.com/office/drawing/2014/main" id="{1A29CEB2-639B-8141-897C-16B6B531814B}"/>
              </a:ext>
            </a:extLst>
          </p:cNvPr>
          <p:cNvSpPr txBox="1"/>
          <p:nvPr/>
        </p:nvSpPr>
        <p:spPr>
          <a:xfrm>
            <a:off x="9040252" y="3183320"/>
            <a:ext cx="904415" cy="425758"/>
          </a:xfrm>
          <a:prstGeom prst="rect">
            <a:avLst/>
          </a:prstGeom>
          <a:noFill/>
        </p:spPr>
        <p:txBody>
          <a:bodyPr wrap="none" rtlCol="0">
            <a:spAutoFit/>
          </a:bodyPr>
          <a:lstStyle/>
          <a:p>
            <a:pPr marL="0" marR="0" lvl="0" indent="0" algn="ctr" defTabSz="914400" rtl="0" eaLnBrk="1" fontAlgn="auto" latinLnBrk="0" hangingPunct="1">
              <a:lnSpc>
                <a:spcPts val="26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short</a:t>
            </a:r>
          </a:p>
        </p:txBody>
      </p:sp>
      <p:sp>
        <p:nvSpPr>
          <p:cNvPr id="29" name="TextBox 28">
            <a:extLst>
              <a:ext uri="{FF2B5EF4-FFF2-40B4-BE49-F238E27FC236}">
                <a16:creationId xmlns:a16="http://schemas.microsoft.com/office/drawing/2014/main" id="{7580F054-CF0C-4442-9FE9-FE00F74DDFDF}"/>
              </a:ext>
            </a:extLst>
          </p:cNvPr>
          <p:cNvSpPr txBox="1"/>
          <p:nvPr/>
        </p:nvSpPr>
        <p:spPr>
          <a:xfrm>
            <a:off x="4468587" y="3926253"/>
            <a:ext cx="3320142" cy="1092607"/>
          </a:xfrm>
          <a:prstGeom prst="rect">
            <a:avLst/>
          </a:prstGeom>
          <a:noFill/>
        </p:spPr>
        <p:txBody>
          <a:bodyPr wrap="square">
            <a:spAutoFit/>
          </a:bodyPr>
          <a:lstStyle/>
          <a:p>
            <a:pPr marL="0" marR="0" lvl="0" indent="0" algn="ctr" defTabSz="914400" rtl="0" eaLnBrk="1" fontAlgn="auto" latinLnBrk="0" hangingPunct="1">
              <a:lnSpc>
                <a:spcPts val="26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fast</a:t>
            </a:r>
            <a:b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b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speedy</a:t>
            </a:r>
            <a:b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b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rapid</a:t>
            </a:r>
          </a:p>
        </p:txBody>
      </p:sp>
      <p:sp>
        <p:nvSpPr>
          <p:cNvPr id="30" name="TextBox 29">
            <a:extLst>
              <a:ext uri="{FF2B5EF4-FFF2-40B4-BE49-F238E27FC236}">
                <a16:creationId xmlns:a16="http://schemas.microsoft.com/office/drawing/2014/main" id="{C194B053-DB94-B548-B9C0-73F3D8CABF9C}"/>
              </a:ext>
            </a:extLst>
          </p:cNvPr>
          <p:cNvSpPr txBox="1"/>
          <p:nvPr/>
        </p:nvSpPr>
        <p:spPr>
          <a:xfrm>
            <a:off x="9122005" y="4260843"/>
            <a:ext cx="740907" cy="425758"/>
          </a:xfrm>
          <a:prstGeom prst="rect">
            <a:avLst/>
          </a:prstGeom>
          <a:noFill/>
        </p:spPr>
        <p:txBody>
          <a:bodyPr wrap="none" rtlCol="0">
            <a:spAutoFit/>
          </a:bodyPr>
          <a:lstStyle/>
          <a:p>
            <a:pPr marL="0" marR="0" lvl="0" indent="0" algn="ctr" defTabSz="914400" rtl="0" eaLnBrk="1" fontAlgn="auto" latinLnBrk="0" hangingPunct="1">
              <a:lnSpc>
                <a:spcPts val="26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slow</a:t>
            </a:r>
          </a:p>
        </p:txBody>
      </p:sp>
      <p:sp>
        <p:nvSpPr>
          <p:cNvPr id="31" name="TextBox 30">
            <a:extLst>
              <a:ext uri="{FF2B5EF4-FFF2-40B4-BE49-F238E27FC236}">
                <a16:creationId xmlns:a16="http://schemas.microsoft.com/office/drawing/2014/main" id="{4539415A-DE32-7845-B0E8-40D7136AC435}"/>
              </a:ext>
            </a:extLst>
          </p:cNvPr>
          <p:cNvSpPr txBox="1"/>
          <p:nvPr/>
        </p:nvSpPr>
        <p:spPr>
          <a:xfrm>
            <a:off x="4479473" y="5025920"/>
            <a:ext cx="3320142" cy="1092607"/>
          </a:xfrm>
          <a:prstGeom prst="rect">
            <a:avLst/>
          </a:prstGeom>
          <a:noFill/>
        </p:spPr>
        <p:txBody>
          <a:bodyPr wrap="square">
            <a:spAutoFit/>
          </a:bodyPr>
          <a:lstStyle/>
          <a:p>
            <a:pPr marL="0" marR="0" lvl="0" indent="0" algn="ctr" defTabSz="914400" rtl="0" eaLnBrk="1" fontAlgn="auto" latinLnBrk="0" hangingPunct="1">
              <a:lnSpc>
                <a:spcPts val="26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next</a:t>
            </a:r>
            <a:b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b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after</a:t>
            </a:r>
            <a:b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b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following</a:t>
            </a:r>
          </a:p>
        </p:txBody>
      </p:sp>
      <p:sp>
        <p:nvSpPr>
          <p:cNvPr id="32" name="TextBox 31">
            <a:extLst>
              <a:ext uri="{FF2B5EF4-FFF2-40B4-BE49-F238E27FC236}">
                <a16:creationId xmlns:a16="http://schemas.microsoft.com/office/drawing/2014/main" id="{5CBD44AB-D166-114B-9570-15C0DA02C299}"/>
              </a:ext>
            </a:extLst>
          </p:cNvPr>
          <p:cNvSpPr txBox="1"/>
          <p:nvPr/>
        </p:nvSpPr>
        <p:spPr>
          <a:xfrm>
            <a:off x="8890370" y="5349252"/>
            <a:ext cx="1204176" cy="425758"/>
          </a:xfrm>
          <a:prstGeom prst="rect">
            <a:avLst/>
          </a:prstGeom>
          <a:noFill/>
        </p:spPr>
        <p:txBody>
          <a:bodyPr wrap="none" rtlCol="0">
            <a:spAutoFit/>
          </a:bodyPr>
          <a:lstStyle/>
          <a:p>
            <a:pPr marL="0" marR="0" lvl="0" indent="0" algn="ctr" defTabSz="914400" rtl="0" eaLnBrk="1" fontAlgn="auto" latinLnBrk="0" hangingPunct="1">
              <a:lnSpc>
                <a:spcPts val="26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414042"/>
                </a:solidFill>
                <a:effectLst/>
                <a:uLnTx/>
                <a:uFillTx/>
                <a:latin typeface="Comic Sans MS" panose="030F0902030302020204" pitchFamily="66" charset="0"/>
                <a:ea typeface="+mn-ea"/>
                <a:cs typeface="+mn-cs"/>
              </a:rPr>
              <a:t>in front</a:t>
            </a:r>
          </a:p>
        </p:txBody>
      </p:sp>
    </p:spTree>
    <p:extLst>
      <p:ext uri="{BB962C8B-B14F-4D97-AF65-F5344CB8AC3E}">
        <p14:creationId xmlns:p14="http://schemas.microsoft.com/office/powerpoint/2010/main" val="2179488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9" grpId="0"/>
      <p:bldP spid="30" grpId="0"/>
      <p:bldP spid="31"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2">
            <a:extLst>
              <a:ext uri="{FF2B5EF4-FFF2-40B4-BE49-F238E27FC236}">
                <a16:creationId xmlns:a16="http://schemas.microsoft.com/office/drawing/2014/main" id="{1EB21BF2-86C4-3E4A-891F-C944B305988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14119" y="1446696"/>
            <a:ext cx="3234793" cy="4619606"/>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DB0AC71F-C911-0D4E-AC7E-C25B81660FC0}"/>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reader – Verses 4 and 5</a:t>
            </a:r>
          </a:p>
        </p:txBody>
      </p:sp>
      <p:sp>
        <p:nvSpPr>
          <p:cNvPr id="13" name="Rectangle 12">
            <a:extLst>
              <a:ext uri="{FF2B5EF4-FFF2-40B4-BE49-F238E27FC236}">
                <a16:creationId xmlns:a16="http://schemas.microsoft.com/office/drawing/2014/main" id="{E4780068-6F17-2A42-ADBB-64BE822FB876}"/>
              </a:ext>
            </a:extLst>
          </p:cNvPr>
          <p:cNvSpPr>
            <a:spLocks noChangeArrowheads="1"/>
          </p:cNvSpPr>
          <p:nvPr/>
        </p:nvSpPr>
        <p:spPr bwMode="auto">
          <a:xfrm>
            <a:off x="5421018" y="2075269"/>
            <a:ext cx="5561138" cy="336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Aft>
                <a:spcPts val="1500"/>
              </a:spcAft>
            </a:pPr>
            <a:r>
              <a:rPr lang="en-GB" altLang="en-US" sz="2500" dirty="0">
                <a:solidFill>
                  <a:srgbClr val="414042"/>
                </a:solidFill>
                <a:latin typeface="Comic Sans MS" panose="030F0702030302020204" pitchFamily="66" charset="0"/>
              </a:rPr>
              <a:t>The bag’s completely empty!</a:t>
            </a:r>
            <a:br>
              <a:rPr lang="en-GB" altLang="en-US" sz="2500" dirty="0">
                <a:solidFill>
                  <a:srgbClr val="414042"/>
                </a:solidFill>
                <a:latin typeface="Comic Sans MS" panose="030F0702030302020204" pitchFamily="66" charset="0"/>
              </a:rPr>
            </a:br>
            <a:r>
              <a:rPr lang="en-GB" altLang="en-US" sz="2500" dirty="0">
                <a:solidFill>
                  <a:srgbClr val="414042"/>
                </a:solidFill>
                <a:latin typeface="Comic Sans MS" panose="030F0702030302020204" pitchFamily="66" charset="0"/>
              </a:rPr>
              <a:t>Now this monster’s not so charming.</a:t>
            </a:r>
            <a:br>
              <a:rPr lang="en-GB" altLang="en-US" sz="2500" dirty="0">
                <a:solidFill>
                  <a:srgbClr val="414042"/>
                </a:solidFill>
                <a:latin typeface="Comic Sans MS" panose="030F0702030302020204" pitchFamily="66" charset="0"/>
              </a:rPr>
            </a:br>
            <a:r>
              <a:rPr lang="en-GB" altLang="en-US" sz="2500" dirty="0">
                <a:solidFill>
                  <a:srgbClr val="414042"/>
                </a:solidFill>
                <a:latin typeface="Comic Sans MS" panose="030F0702030302020204" pitchFamily="66" charset="0"/>
              </a:rPr>
              <a:t>Transforming very quickly</a:t>
            </a:r>
            <a:br>
              <a:rPr lang="en-GB" altLang="en-US" sz="2500" dirty="0">
                <a:solidFill>
                  <a:srgbClr val="414042"/>
                </a:solidFill>
                <a:latin typeface="Comic Sans MS" panose="030F0702030302020204" pitchFamily="66" charset="0"/>
              </a:rPr>
            </a:br>
            <a:r>
              <a:rPr lang="en-GB" altLang="en-US" sz="2500" dirty="0">
                <a:solidFill>
                  <a:srgbClr val="414042"/>
                </a:solidFill>
                <a:latin typeface="Comic Sans MS" panose="030F0702030302020204" pitchFamily="66" charset="0"/>
              </a:rPr>
              <a:t>Into something most alarming!</a:t>
            </a:r>
          </a:p>
          <a:p>
            <a:pPr>
              <a:spcAft>
                <a:spcPts val="1500"/>
              </a:spcAft>
            </a:pPr>
            <a:r>
              <a:rPr lang="en-GB" altLang="en-US" sz="2500" dirty="0">
                <a:solidFill>
                  <a:srgbClr val="414042"/>
                </a:solidFill>
                <a:latin typeface="Comic Sans MS" panose="030F0702030302020204" pitchFamily="66" charset="0"/>
              </a:rPr>
              <a:t>I’ve got to think of something</a:t>
            </a:r>
            <a:br>
              <a:rPr lang="en-GB" altLang="en-US" sz="2500" dirty="0">
                <a:solidFill>
                  <a:srgbClr val="414042"/>
                </a:solidFill>
                <a:latin typeface="Comic Sans MS" panose="030F0702030302020204" pitchFamily="66" charset="0"/>
              </a:rPr>
            </a:br>
            <a:r>
              <a:rPr lang="en-GB" altLang="en-US" sz="2500" dirty="0">
                <a:solidFill>
                  <a:srgbClr val="414042"/>
                </a:solidFill>
                <a:latin typeface="Comic Sans MS" panose="030F0702030302020204" pitchFamily="66" charset="0"/>
              </a:rPr>
              <a:t>Or he’ll soon be eating me!</a:t>
            </a:r>
            <a:br>
              <a:rPr lang="en-GB" altLang="en-US" sz="2500" dirty="0">
                <a:solidFill>
                  <a:srgbClr val="414042"/>
                </a:solidFill>
                <a:latin typeface="Comic Sans MS" panose="030F0702030302020204" pitchFamily="66" charset="0"/>
              </a:rPr>
            </a:br>
            <a:r>
              <a:rPr lang="en-GB" altLang="en-US" sz="2500" dirty="0">
                <a:solidFill>
                  <a:srgbClr val="414042"/>
                </a:solidFill>
                <a:latin typeface="Comic Sans MS" panose="030F0702030302020204" pitchFamily="66" charset="0"/>
              </a:rPr>
              <a:t>I run and find a pillow</a:t>
            </a:r>
            <a:br>
              <a:rPr lang="en-GB" altLang="en-US" sz="2500" dirty="0">
                <a:solidFill>
                  <a:srgbClr val="414042"/>
                </a:solidFill>
                <a:latin typeface="Comic Sans MS" panose="030F0702030302020204" pitchFamily="66" charset="0"/>
              </a:rPr>
            </a:br>
            <a:r>
              <a:rPr lang="en-GB" altLang="en-US" sz="2500" dirty="0">
                <a:solidFill>
                  <a:srgbClr val="414042"/>
                </a:solidFill>
                <a:latin typeface="Comic Sans MS" panose="030F0702030302020204" pitchFamily="66" charset="0"/>
              </a:rPr>
              <a:t>And suddenly I see…</a:t>
            </a:r>
          </a:p>
        </p:txBody>
      </p:sp>
    </p:spTree>
    <p:extLst>
      <p:ext uri="{BB962C8B-B14F-4D97-AF65-F5344CB8AC3E}">
        <p14:creationId xmlns:p14="http://schemas.microsoft.com/office/powerpoint/2010/main" val="23603714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a:extLst>
              <a:ext uri="{FF2B5EF4-FFF2-40B4-BE49-F238E27FC236}">
                <a16:creationId xmlns:a16="http://schemas.microsoft.com/office/drawing/2014/main" id="{321BDE8F-5D7D-704B-95B3-A0DB6788D31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83963" y="831998"/>
            <a:ext cx="3624074" cy="507323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0" name="AutoShape 7">
            <a:extLst>
              <a:ext uri="{FF2B5EF4-FFF2-40B4-BE49-F238E27FC236}">
                <a16:creationId xmlns:a16="http://schemas.microsoft.com/office/drawing/2014/main" id="{B2E5CCBE-CE74-3547-BFC9-ECD4036F4F3E}"/>
              </a:ext>
            </a:extLst>
          </p:cNvPr>
          <p:cNvSpPr>
            <a:spLocks noChangeArrowheads="1"/>
          </p:cNvSpPr>
          <p:nvPr/>
        </p:nvSpPr>
        <p:spPr bwMode="auto">
          <a:xfrm>
            <a:off x="1227221" y="831998"/>
            <a:ext cx="2703095" cy="1173564"/>
          </a:xfrm>
          <a:prstGeom prst="wedgeRectCallout">
            <a:avLst>
              <a:gd name="adj1" fmla="val -72260"/>
              <a:gd name="adj2" fmla="val 46545"/>
            </a:avLst>
          </a:prstGeom>
          <a:solidFill>
            <a:schemeClr val="bg1"/>
          </a:solidFill>
          <a:ln w="28575">
            <a:solidFill>
              <a:srgbClr val="0070C0"/>
            </a:solidFill>
            <a:miter lim="800000"/>
            <a:headEnd/>
            <a:tailEnd/>
          </a:ln>
          <a:effectLst/>
        </p:spPr>
        <p:txBody>
          <a:bodyPr anchor="ctr" anchorCtr="1"/>
          <a:lstStyle/>
          <a:p>
            <a:pPr algn="ctr"/>
            <a:r>
              <a:rPr lang="en-GB" altLang="en-US" sz="1700" dirty="0">
                <a:solidFill>
                  <a:srgbClr val="414042"/>
                </a:solidFill>
                <a:latin typeface="Comic Sans MS" panose="030F0702030302020204" pitchFamily="66" charset="0"/>
              </a:rPr>
              <a:t>Why do you think the monster has changed and is now scary?</a:t>
            </a:r>
          </a:p>
        </p:txBody>
      </p:sp>
      <p:sp>
        <p:nvSpPr>
          <p:cNvPr id="11" name="AutoShape 8">
            <a:extLst>
              <a:ext uri="{FF2B5EF4-FFF2-40B4-BE49-F238E27FC236}">
                <a16:creationId xmlns:a16="http://schemas.microsoft.com/office/drawing/2014/main" id="{F60F04C9-4224-4643-B3D7-4D7AB17F01C3}"/>
              </a:ext>
            </a:extLst>
          </p:cNvPr>
          <p:cNvSpPr>
            <a:spLocks noChangeArrowheads="1"/>
          </p:cNvSpPr>
          <p:nvPr/>
        </p:nvSpPr>
        <p:spPr bwMode="auto">
          <a:xfrm>
            <a:off x="1227220" y="2187160"/>
            <a:ext cx="2703095" cy="1132365"/>
          </a:xfrm>
          <a:prstGeom prst="wedgeRectCallout">
            <a:avLst>
              <a:gd name="adj1" fmla="val -75764"/>
              <a:gd name="adj2" fmla="val 46747"/>
            </a:avLst>
          </a:prstGeom>
          <a:solidFill>
            <a:schemeClr val="bg1"/>
          </a:solidFill>
          <a:ln w="28575">
            <a:solidFill>
              <a:srgbClr val="0070C0"/>
            </a:solidFill>
            <a:miter lim="800000"/>
            <a:headEnd/>
            <a:tailEnd/>
          </a:ln>
          <a:effectLst/>
        </p:spPr>
        <p:txBody>
          <a:bodyPr anchor="ctr" anchorCtr="1"/>
          <a:lstStyle/>
          <a:p>
            <a:pPr algn="ctr"/>
            <a:r>
              <a:rPr lang="en-GB" altLang="en-US" sz="1700" dirty="0">
                <a:solidFill>
                  <a:srgbClr val="414042"/>
                </a:solidFill>
                <a:latin typeface="Comic Sans MS" panose="030F0702030302020204" pitchFamily="66" charset="0"/>
              </a:rPr>
              <a:t>The monster is </a:t>
            </a:r>
            <a:r>
              <a:rPr lang="en-GB" altLang="en-US" sz="1700" b="1" dirty="0">
                <a:solidFill>
                  <a:srgbClr val="414042"/>
                </a:solidFill>
                <a:latin typeface="Comic Sans MS" panose="030F0702030302020204" pitchFamily="66" charset="0"/>
              </a:rPr>
              <a:t>not so charming</a:t>
            </a:r>
            <a:r>
              <a:rPr lang="en-GB" altLang="en-US" sz="1700" dirty="0">
                <a:solidFill>
                  <a:srgbClr val="414042"/>
                </a:solidFill>
                <a:latin typeface="Comic Sans MS" panose="030F0702030302020204" pitchFamily="66" charset="0"/>
              </a:rPr>
              <a:t> – what do you think that means?</a:t>
            </a:r>
          </a:p>
        </p:txBody>
      </p:sp>
      <p:sp>
        <p:nvSpPr>
          <p:cNvPr id="12" name="AutoShape 9">
            <a:extLst>
              <a:ext uri="{FF2B5EF4-FFF2-40B4-BE49-F238E27FC236}">
                <a16:creationId xmlns:a16="http://schemas.microsoft.com/office/drawing/2014/main" id="{FBE5F60E-CF08-E948-8E8A-264E499E875B}"/>
              </a:ext>
            </a:extLst>
          </p:cNvPr>
          <p:cNvSpPr>
            <a:spLocks noChangeArrowheads="1"/>
          </p:cNvSpPr>
          <p:nvPr/>
        </p:nvSpPr>
        <p:spPr bwMode="auto">
          <a:xfrm>
            <a:off x="1227219" y="3501123"/>
            <a:ext cx="2703095" cy="1585873"/>
          </a:xfrm>
          <a:prstGeom prst="wedgeRectCallout">
            <a:avLst>
              <a:gd name="adj1" fmla="val -73177"/>
              <a:gd name="adj2" fmla="val 22425"/>
            </a:avLst>
          </a:prstGeom>
          <a:solidFill>
            <a:schemeClr val="bg1"/>
          </a:solidFill>
          <a:ln w="28575">
            <a:solidFill>
              <a:srgbClr val="0070C0"/>
            </a:solidFill>
            <a:miter lim="800000"/>
            <a:headEnd/>
            <a:tailEnd/>
          </a:ln>
          <a:effectLst/>
        </p:spPr>
        <p:txBody>
          <a:bodyPr anchor="ctr" anchorCtr="1"/>
          <a:lstStyle/>
          <a:p>
            <a:pPr algn="ctr"/>
            <a:r>
              <a:rPr lang="en-GB" altLang="en-US" sz="1700" dirty="0">
                <a:solidFill>
                  <a:srgbClr val="414042"/>
                </a:solidFill>
                <a:latin typeface="Comic Sans MS" panose="030F0702030302020204" pitchFamily="66" charset="0"/>
              </a:rPr>
              <a:t>The monster</a:t>
            </a:r>
            <a:br>
              <a:rPr lang="en-GB" altLang="en-US" sz="1700" dirty="0">
                <a:solidFill>
                  <a:srgbClr val="414042"/>
                </a:solidFill>
                <a:latin typeface="Comic Sans MS" panose="030F0702030302020204" pitchFamily="66" charset="0"/>
              </a:rPr>
            </a:br>
            <a:r>
              <a:rPr lang="en-GB" altLang="en-US" sz="1700" b="1" dirty="0">
                <a:solidFill>
                  <a:srgbClr val="414042"/>
                </a:solidFill>
                <a:latin typeface="Comic Sans MS" panose="030F0702030302020204" pitchFamily="66" charset="0"/>
              </a:rPr>
              <a:t>transforms</a:t>
            </a:r>
            <a:r>
              <a:rPr lang="en-GB" altLang="en-US" sz="1700" dirty="0">
                <a:solidFill>
                  <a:srgbClr val="414042"/>
                </a:solidFill>
                <a:latin typeface="Comic Sans MS" panose="030F0702030302020204" pitchFamily="66" charset="0"/>
              </a:rPr>
              <a:t> into something </a:t>
            </a:r>
            <a:r>
              <a:rPr lang="en-GB" altLang="en-US" sz="1700" b="1" dirty="0">
                <a:solidFill>
                  <a:srgbClr val="414042"/>
                </a:solidFill>
                <a:latin typeface="Comic Sans MS" panose="030F0702030302020204" pitchFamily="66" charset="0"/>
              </a:rPr>
              <a:t>alarming</a:t>
            </a:r>
            <a:r>
              <a:rPr lang="en-GB" altLang="en-US" sz="1700" dirty="0">
                <a:solidFill>
                  <a:srgbClr val="414042"/>
                </a:solidFill>
                <a:latin typeface="Comic Sans MS" panose="030F0702030302020204" pitchFamily="66" charset="0"/>
              </a:rPr>
              <a:t>.</a:t>
            </a:r>
            <a:br>
              <a:rPr lang="en-GB" altLang="en-US" sz="1700" dirty="0">
                <a:solidFill>
                  <a:srgbClr val="414042"/>
                </a:solidFill>
                <a:latin typeface="Comic Sans MS" panose="030F0702030302020204" pitchFamily="66" charset="0"/>
              </a:rPr>
            </a:br>
            <a:r>
              <a:rPr lang="en-GB" altLang="en-US" sz="1700" dirty="0">
                <a:solidFill>
                  <a:srgbClr val="414042"/>
                </a:solidFill>
                <a:latin typeface="Comic Sans MS" panose="030F0702030302020204" pitchFamily="66" charset="0"/>
              </a:rPr>
              <a:t>How does the</a:t>
            </a:r>
            <a:br>
              <a:rPr lang="en-GB" altLang="en-US" sz="1700" dirty="0">
                <a:solidFill>
                  <a:srgbClr val="414042"/>
                </a:solidFill>
                <a:latin typeface="Comic Sans MS" panose="030F0702030302020204" pitchFamily="66" charset="0"/>
              </a:rPr>
            </a:br>
            <a:r>
              <a:rPr lang="en-GB" altLang="en-US" sz="1700" dirty="0">
                <a:solidFill>
                  <a:srgbClr val="414042"/>
                </a:solidFill>
                <a:latin typeface="Comic Sans MS" panose="030F0702030302020204" pitchFamily="66" charset="0"/>
              </a:rPr>
              <a:t>boy feel now?</a:t>
            </a:r>
          </a:p>
        </p:txBody>
      </p:sp>
      <p:sp>
        <p:nvSpPr>
          <p:cNvPr id="14" name="AutoShape 10">
            <a:extLst>
              <a:ext uri="{FF2B5EF4-FFF2-40B4-BE49-F238E27FC236}">
                <a16:creationId xmlns:a16="http://schemas.microsoft.com/office/drawing/2014/main" id="{76C7402E-2173-5B4F-9FF8-5502CBA86E90}"/>
              </a:ext>
            </a:extLst>
          </p:cNvPr>
          <p:cNvSpPr>
            <a:spLocks noChangeArrowheads="1"/>
          </p:cNvSpPr>
          <p:nvPr/>
        </p:nvSpPr>
        <p:spPr bwMode="auto">
          <a:xfrm>
            <a:off x="1227219" y="5268593"/>
            <a:ext cx="2703095" cy="636653"/>
          </a:xfrm>
          <a:prstGeom prst="wedgeRectCallout">
            <a:avLst>
              <a:gd name="adj1" fmla="val -66771"/>
              <a:gd name="adj2" fmla="val 12153"/>
            </a:avLst>
          </a:prstGeom>
          <a:solidFill>
            <a:schemeClr val="bg1"/>
          </a:solidFill>
          <a:ln w="28575">
            <a:solidFill>
              <a:srgbClr val="0070C0"/>
            </a:solidFill>
            <a:miter lim="800000"/>
            <a:headEnd/>
            <a:tailEnd/>
          </a:ln>
          <a:effectLst/>
        </p:spPr>
        <p:txBody>
          <a:bodyPr anchor="ctr" anchorCtr="1"/>
          <a:lstStyle/>
          <a:p>
            <a:pPr algn="ctr"/>
            <a:r>
              <a:rPr lang="en-GB" altLang="en-US" sz="1700" dirty="0">
                <a:solidFill>
                  <a:srgbClr val="414042"/>
                </a:solidFill>
                <a:latin typeface="Comic Sans MS" panose="030F0702030302020204" pitchFamily="66" charset="0"/>
              </a:rPr>
              <a:t>How can you tell?</a:t>
            </a:r>
          </a:p>
        </p:txBody>
      </p:sp>
      <p:sp>
        <p:nvSpPr>
          <p:cNvPr id="15" name="AutoShape 11">
            <a:extLst>
              <a:ext uri="{FF2B5EF4-FFF2-40B4-BE49-F238E27FC236}">
                <a16:creationId xmlns:a16="http://schemas.microsoft.com/office/drawing/2014/main" id="{50D506B5-A720-A14F-8E96-B7623B11A580}"/>
              </a:ext>
            </a:extLst>
          </p:cNvPr>
          <p:cNvSpPr>
            <a:spLocks noChangeArrowheads="1"/>
          </p:cNvSpPr>
          <p:nvPr/>
        </p:nvSpPr>
        <p:spPr bwMode="auto">
          <a:xfrm>
            <a:off x="8261683" y="1774659"/>
            <a:ext cx="2703097" cy="1778472"/>
          </a:xfrm>
          <a:prstGeom prst="wedgeRectCallout">
            <a:avLst>
              <a:gd name="adj1" fmla="val 71700"/>
              <a:gd name="adj2" fmla="val -103809"/>
            </a:avLst>
          </a:prstGeom>
          <a:solidFill>
            <a:schemeClr val="bg1"/>
          </a:solidFill>
          <a:ln w="28575">
            <a:solidFill>
              <a:srgbClr val="0070C0"/>
            </a:solidFill>
            <a:miter lim="800000"/>
            <a:headEnd/>
            <a:tailEnd/>
          </a:ln>
          <a:effectLst/>
        </p:spPr>
        <p:txBody>
          <a:bodyPr anchor="ctr" anchorCtr="1"/>
          <a:lstStyle/>
          <a:p>
            <a:pPr algn="ctr">
              <a:spcAft>
                <a:spcPts val="500"/>
              </a:spcAft>
            </a:pPr>
            <a:r>
              <a:rPr lang="en-GB" altLang="en-US" sz="1700" dirty="0">
                <a:solidFill>
                  <a:srgbClr val="414042"/>
                </a:solidFill>
                <a:latin typeface="Comic Sans MS" panose="030F0702030302020204" pitchFamily="66" charset="0"/>
              </a:rPr>
              <a:t>I run and find a pillow</a:t>
            </a:r>
            <a:br>
              <a:rPr lang="en-GB" altLang="en-US" sz="1700" dirty="0">
                <a:solidFill>
                  <a:srgbClr val="414042"/>
                </a:solidFill>
                <a:latin typeface="Comic Sans MS" panose="030F0702030302020204" pitchFamily="66" charset="0"/>
              </a:rPr>
            </a:br>
            <a:r>
              <a:rPr lang="en-GB" altLang="en-US" sz="1700" dirty="0">
                <a:solidFill>
                  <a:srgbClr val="414042"/>
                </a:solidFill>
                <a:latin typeface="Comic Sans MS" panose="030F0702030302020204" pitchFamily="66" charset="0"/>
              </a:rPr>
              <a:t>And suddenly I see…</a:t>
            </a:r>
          </a:p>
          <a:p>
            <a:pPr algn="ctr">
              <a:spcAft>
                <a:spcPts val="500"/>
              </a:spcAft>
            </a:pPr>
            <a:r>
              <a:rPr lang="en-GB" altLang="en-US" sz="1700" dirty="0">
                <a:solidFill>
                  <a:srgbClr val="414042"/>
                </a:solidFill>
                <a:latin typeface="Comic Sans MS" panose="030F0702030302020204" pitchFamily="66" charset="0"/>
              </a:rPr>
              <a:t>What has the boy thought of?</a:t>
            </a:r>
          </a:p>
        </p:txBody>
      </p:sp>
      <p:sp>
        <p:nvSpPr>
          <p:cNvPr id="16" name="AutoShape 12">
            <a:extLst>
              <a:ext uri="{FF2B5EF4-FFF2-40B4-BE49-F238E27FC236}">
                <a16:creationId xmlns:a16="http://schemas.microsoft.com/office/drawing/2014/main" id="{961EEDFE-66E4-1846-ABF6-12F6D6992B25}"/>
              </a:ext>
            </a:extLst>
          </p:cNvPr>
          <p:cNvSpPr>
            <a:spLocks noChangeArrowheads="1"/>
          </p:cNvSpPr>
          <p:nvPr/>
        </p:nvSpPr>
        <p:spPr bwMode="auto">
          <a:xfrm>
            <a:off x="8161361" y="3761453"/>
            <a:ext cx="2803419" cy="1065212"/>
          </a:xfrm>
          <a:prstGeom prst="wedgeRectCallout">
            <a:avLst>
              <a:gd name="adj1" fmla="val 62689"/>
              <a:gd name="adj2" fmla="val 134659"/>
            </a:avLst>
          </a:prstGeom>
          <a:solidFill>
            <a:schemeClr val="bg1"/>
          </a:solidFill>
          <a:ln w="28575">
            <a:solidFill>
              <a:srgbClr val="0070C0"/>
            </a:solidFill>
            <a:miter lim="800000"/>
            <a:headEnd/>
            <a:tailEnd/>
          </a:ln>
          <a:effectLst/>
        </p:spPr>
        <p:txBody>
          <a:bodyPr anchor="ctr" anchorCtr="1"/>
          <a:lstStyle/>
          <a:p>
            <a:pPr algn="ctr"/>
            <a:r>
              <a:rPr lang="en-GB" altLang="en-US" sz="2400" dirty="0">
                <a:solidFill>
                  <a:srgbClr val="414042"/>
                </a:solidFill>
                <a:latin typeface="Comic Sans MS" panose="030F0702030302020204" pitchFamily="66" charset="0"/>
              </a:rPr>
              <a:t>What do you think</a:t>
            </a:r>
            <a:br>
              <a:rPr lang="en-GB" altLang="en-US" sz="2400" dirty="0">
                <a:solidFill>
                  <a:srgbClr val="414042"/>
                </a:solidFill>
                <a:latin typeface="Comic Sans MS" panose="030F0702030302020204" pitchFamily="66" charset="0"/>
              </a:rPr>
            </a:br>
            <a:r>
              <a:rPr lang="en-GB" altLang="en-US" sz="2400" dirty="0">
                <a:solidFill>
                  <a:srgbClr val="414042"/>
                </a:solidFill>
                <a:latin typeface="Comic Sans MS" panose="030F0702030302020204" pitchFamily="66" charset="0"/>
              </a:rPr>
              <a:t>will happen next?</a:t>
            </a:r>
          </a:p>
        </p:txBody>
      </p:sp>
    </p:spTree>
    <p:extLst>
      <p:ext uri="{BB962C8B-B14F-4D97-AF65-F5344CB8AC3E}">
        <p14:creationId xmlns:p14="http://schemas.microsoft.com/office/powerpoint/2010/main" val="1558190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4" grpId="0" animBg="1"/>
      <p:bldP spid="1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A6E3B2E0-EB03-2D40-B0C1-F59188727121}"/>
              </a:ext>
            </a:extLst>
          </p:cNvPr>
          <p:cNvSpPr/>
          <p:nvPr/>
        </p:nvSpPr>
        <p:spPr>
          <a:xfrm>
            <a:off x="1091501" y="2940150"/>
            <a:ext cx="10008998"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Box 6">
            <a:extLst>
              <a:ext uri="{FF2B5EF4-FFF2-40B4-BE49-F238E27FC236}">
                <a16:creationId xmlns:a16="http://schemas.microsoft.com/office/drawing/2014/main" id="{8E4CE016-62B4-2345-9F42-63356D12CE72}"/>
              </a:ext>
            </a:extLst>
          </p:cNvPr>
          <p:cNvSpPr txBox="1">
            <a:spLocks noChangeArrowheads="1"/>
          </p:cNvSpPr>
          <p:nvPr/>
        </p:nvSpPr>
        <p:spPr bwMode="auto">
          <a:xfrm>
            <a:off x="4705893" y="3161622"/>
            <a:ext cx="6242206"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0" hangingPunct="0">
              <a:spcBef>
                <a:spcPct val="50000"/>
              </a:spcBef>
              <a:buNone/>
            </a:pPr>
            <a:r>
              <a:rPr lang="en-GB" altLang="en-US" sz="1600" dirty="0">
                <a:solidFill>
                  <a:srgbClr val="414042"/>
                </a:solidFill>
                <a:ea typeface="Microsoft YaHei" panose="020B0503020204020204" pitchFamily="34" charset="-122"/>
              </a:rPr>
              <a:t>The second part of the reading phase allows children to explore how the author has used different strategies to construct</a:t>
            </a:r>
            <a:br>
              <a:rPr lang="en-GB" altLang="en-US" sz="1600" dirty="0">
                <a:solidFill>
                  <a:srgbClr val="414042"/>
                </a:solidFill>
                <a:ea typeface="Microsoft YaHei" panose="020B0503020204020204" pitchFamily="34" charset="-122"/>
              </a:rPr>
            </a:br>
            <a:r>
              <a:rPr lang="en-GB" altLang="en-US" sz="1600" dirty="0">
                <a:solidFill>
                  <a:srgbClr val="414042"/>
                </a:solidFill>
                <a:ea typeface="Microsoft YaHei" panose="020B0503020204020204" pitchFamily="34" charset="-122"/>
              </a:rPr>
              <a:t>a text. This is crucial for young children to begin to see themselves as writers and allows them to learn from what</a:t>
            </a:r>
            <a:br>
              <a:rPr lang="en-GB" altLang="en-US" sz="1600" dirty="0">
                <a:solidFill>
                  <a:srgbClr val="414042"/>
                </a:solidFill>
                <a:ea typeface="Microsoft YaHei" panose="020B0503020204020204" pitchFamily="34" charset="-122"/>
              </a:rPr>
            </a:br>
            <a:r>
              <a:rPr lang="en-GB" altLang="en-US" sz="1600" dirty="0">
                <a:solidFill>
                  <a:srgbClr val="414042"/>
                </a:solidFill>
                <a:ea typeface="Microsoft YaHei" panose="020B0503020204020204" pitchFamily="34" charset="-122"/>
              </a:rPr>
              <a:t>a skilled writer has done.</a:t>
            </a:r>
          </a:p>
        </p:txBody>
      </p:sp>
      <p:sp>
        <p:nvSpPr>
          <p:cNvPr id="34" name="Rectangle 33">
            <a:extLst>
              <a:ext uri="{FF2B5EF4-FFF2-40B4-BE49-F238E27FC236}">
                <a16:creationId xmlns:a16="http://schemas.microsoft.com/office/drawing/2014/main" id="{56CDE49C-AD52-4744-85E9-C3837A556F72}"/>
              </a:ext>
            </a:extLst>
          </p:cNvPr>
          <p:cNvSpPr/>
          <p:nvPr/>
        </p:nvSpPr>
        <p:spPr>
          <a:xfrm>
            <a:off x="1091500" y="2947091"/>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35" name="Rectangle 34">
            <a:extLst>
              <a:ext uri="{FF2B5EF4-FFF2-40B4-BE49-F238E27FC236}">
                <a16:creationId xmlns:a16="http://schemas.microsoft.com/office/drawing/2014/main" id="{7EA6948E-661A-504A-B105-DABD49DE4310}"/>
              </a:ext>
            </a:extLst>
          </p:cNvPr>
          <p:cNvSpPr/>
          <p:nvPr/>
        </p:nvSpPr>
        <p:spPr>
          <a:xfrm>
            <a:off x="1091501" y="715326"/>
            <a:ext cx="10008998"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 Box 6">
            <a:extLst>
              <a:ext uri="{FF2B5EF4-FFF2-40B4-BE49-F238E27FC236}">
                <a16:creationId xmlns:a16="http://schemas.microsoft.com/office/drawing/2014/main" id="{CAB23EB3-D703-9D4A-9287-FD34644DFABA}"/>
              </a:ext>
            </a:extLst>
          </p:cNvPr>
          <p:cNvSpPr txBox="1">
            <a:spLocks noChangeArrowheads="1"/>
          </p:cNvSpPr>
          <p:nvPr/>
        </p:nvSpPr>
        <p:spPr bwMode="auto">
          <a:xfrm>
            <a:off x="4705892" y="822563"/>
            <a:ext cx="6242207"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600" dirty="0">
                <a:solidFill>
                  <a:srgbClr val="414042"/>
                </a:solidFill>
                <a:ea typeface="Microsoft YaHei" panose="020B0503020204020204" pitchFamily="34" charset="-122"/>
              </a:rPr>
              <a:t>It is recommended that the reading phase of the teaching sequence is given sufficient time for children to respond as readers to the texts they read. Even in Years 1 and 2, they need to be encouraged to see themselves as readers with valid opinions and responses. Simple written responses can be helpful in clarifying thinking. With poetry in particular, there should be plenty of opportunities provided for reading and performance.</a:t>
            </a:r>
          </a:p>
        </p:txBody>
      </p:sp>
      <p:sp>
        <p:nvSpPr>
          <p:cNvPr id="38" name="Rectangle 37">
            <a:extLst>
              <a:ext uri="{FF2B5EF4-FFF2-40B4-BE49-F238E27FC236}">
                <a16:creationId xmlns:a16="http://schemas.microsoft.com/office/drawing/2014/main" id="{B601D44D-E13F-6048-92B6-6EE8C86C7205}"/>
              </a:ext>
            </a:extLst>
          </p:cNvPr>
          <p:cNvSpPr/>
          <p:nvPr/>
        </p:nvSpPr>
        <p:spPr>
          <a:xfrm>
            <a:off x="1091500" y="722267"/>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
        <p:nvSpPr>
          <p:cNvPr id="10" name="Rectangle 9">
            <a:extLst>
              <a:ext uri="{FF2B5EF4-FFF2-40B4-BE49-F238E27FC236}">
                <a16:creationId xmlns:a16="http://schemas.microsoft.com/office/drawing/2014/main" id="{BF4A2672-6FFD-FE48-AD3F-7B025A7B722C}"/>
              </a:ext>
            </a:extLst>
          </p:cNvPr>
          <p:cNvSpPr/>
          <p:nvPr/>
        </p:nvSpPr>
        <p:spPr>
          <a:xfrm>
            <a:off x="1091499" y="5164507"/>
            <a:ext cx="10008999" cy="9699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600" dirty="0">
                <a:solidFill>
                  <a:schemeClr val="bg1"/>
                </a:solidFill>
                <a:latin typeface="Comic Sans MS" panose="030F0902030302020204" pitchFamily="66" charset="0"/>
              </a:rPr>
              <a:t>The reading phase will be revisited several times over the duration of a sequence as further texts or extracts are introduced. NB Poetry reading will focus on reading aloud, performance and enjoyment.</a:t>
            </a:r>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049A741F-B852-9241-AABC-615FEEB14918}"/>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reader – Verse 6</a:t>
            </a:r>
          </a:p>
        </p:txBody>
      </p:sp>
      <p:sp>
        <p:nvSpPr>
          <p:cNvPr id="17" name="Rectangle 16">
            <a:extLst>
              <a:ext uri="{FF2B5EF4-FFF2-40B4-BE49-F238E27FC236}">
                <a16:creationId xmlns:a16="http://schemas.microsoft.com/office/drawing/2014/main" id="{601F4E07-BA9C-1B43-99A1-1A73794FCF43}"/>
              </a:ext>
            </a:extLst>
          </p:cNvPr>
          <p:cNvSpPr>
            <a:spLocks noChangeArrowheads="1"/>
          </p:cNvSpPr>
          <p:nvPr/>
        </p:nvSpPr>
        <p:spPr bwMode="auto">
          <a:xfrm>
            <a:off x="1933033" y="1497683"/>
            <a:ext cx="4703532"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500" dirty="0">
                <a:solidFill>
                  <a:srgbClr val="414042"/>
                </a:solidFill>
                <a:latin typeface="Comic Sans MS" panose="030F0702030302020204" pitchFamily="66" charset="0"/>
              </a:rPr>
              <a:t>If only I can trick him</a:t>
            </a:r>
          </a:p>
          <a:p>
            <a:r>
              <a:rPr lang="en-GB" altLang="en-US" sz="2500" dirty="0">
                <a:solidFill>
                  <a:srgbClr val="414042"/>
                </a:solidFill>
                <a:latin typeface="Comic Sans MS" panose="030F0702030302020204" pitchFamily="66" charset="0"/>
              </a:rPr>
              <a:t>But he’s going quite berserk!</a:t>
            </a:r>
          </a:p>
          <a:p>
            <a:r>
              <a:rPr lang="en-GB" altLang="en-US" sz="2500" dirty="0">
                <a:solidFill>
                  <a:srgbClr val="414042"/>
                </a:solidFill>
                <a:latin typeface="Comic Sans MS" panose="030F0702030302020204" pitchFamily="66" charset="0"/>
              </a:rPr>
              <a:t>He spies the big ‘marshmallow’</a:t>
            </a:r>
          </a:p>
          <a:p>
            <a:r>
              <a:rPr lang="en-GB" altLang="en-US" sz="2500" dirty="0">
                <a:solidFill>
                  <a:srgbClr val="414042"/>
                </a:solidFill>
                <a:latin typeface="Comic Sans MS" panose="030F0702030302020204" pitchFamily="66" charset="0"/>
              </a:rPr>
              <a:t>And my plan appears to work!</a:t>
            </a:r>
          </a:p>
        </p:txBody>
      </p:sp>
      <p:pic>
        <p:nvPicPr>
          <p:cNvPr id="18" name="Picture 11">
            <a:extLst>
              <a:ext uri="{FF2B5EF4-FFF2-40B4-BE49-F238E27FC236}">
                <a16:creationId xmlns:a16="http://schemas.microsoft.com/office/drawing/2014/main" id="{3100D171-3F6D-414E-BE6E-7E4A1DF6322E}"/>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236144" y="3429000"/>
            <a:ext cx="2695219" cy="2695219"/>
          </a:xfrm>
          <a:prstGeom prst="ellipse">
            <a:avLst/>
          </a:prstGeom>
          <a:noFill/>
          <a:extLst>
            <a:ext uri="{909E8E84-426E-40DD-AFC4-6F175D3DCCD1}">
              <a14:hiddenFill xmlns:a14="http://schemas.microsoft.com/office/drawing/2010/main">
                <a:solidFill>
                  <a:srgbClr val="FFFFFF"/>
                </a:solidFill>
              </a14:hiddenFill>
            </a:ext>
          </a:extLst>
        </p:spPr>
      </p:pic>
      <p:sp>
        <p:nvSpPr>
          <p:cNvPr id="20" name="Text Box 12">
            <a:extLst>
              <a:ext uri="{FF2B5EF4-FFF2-40B4-BE49-F238E27FC236}">
                <a16:creationId xmlns:a16="http://schemas.microsoft.com/office/drawing/2014/main" id="{EC01088C-EB55-2B4E-B7D2-1750EA44C5FF}"/>
              </a:ext>
            </a:extLst>
          </p:cNvPr>
          <p:cNvSpPr txBox="1">
            <a:spLocks noChangeArrowheads="1"/>
          </p:cNvSpPr>
          <p:nvPr/>
        </p:nvSpPr>
        <p:spPr bwMode="auto">
          <a:xfrm>
            <a:off x="4284799" y="3799418"/>
            <a:ext cx="3022379" cy="1954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200" dirty="0">
                <a:solidFill>
                  <a:srgbClr val="414042"/>
                </a:solidFill>
                <a:latin typeface="Comic Sans MS" panose="030F0702030302020204" pitchFamily="66" charset="0"/>
              </a:rPr>
              <a:t>How is the boy feeling right now?</a:t>
            </a:r>
          </a:p>
          <a:p>
            <a:pPr>
              <a:spcBef>
                <a:spcPct val="50000"/>
              </a:spcBef>
            </a:pPr>
            <a:r>
              <a:rPr lang="en-GB" altLang="en-US" sz="2200" dirty="0">
                <a:solidFill>
                  <a:srgbClr val="414042"/>
                </a:solidFill>
                <a:latin typeface="Comic Sans MS" panose="030F0702030302020204" pitchFamily="66" charset="0"/>
              </a:rPr>
              <a:t>Make a list of words to describe his feelings.</a:t>
            </a:r>
          </a:p>
        </p:txBody>
      </p:sp>
      <p:pic>
        <p:nvPicPr>
          <p:cNvPr id="21" name="Picture 10">
            <a:extLst>
              <a:ext uri="{FF2B5EF4-FFF2-40B4-BE49-F238E27FC236}">
                <a16:creationId xmlns:a16="http://schemas.microsoft.com/office/drawing/2014/main" id="{462EDF88-2522-9E48-8A9A-DF083A0E610F}"/>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556901" y="1501694"/>
            <a:ext cx="3398955" cy="43603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4691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049A741F-B852-9241-AABC-615FEEB14918}"/>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reader – Verse 7</a:t>
            </a:r>
          </a:p>
        </p:txBody>
      </p:sp>
      <p:pic>
        <p:nvPicPr>
          <p:cNvPr id="7" name="Picture 4">
            <a:extLst>
              <a:ext uri="{FF2B5EF4-FFF2-40B4-BE49-F238E27FC236}">
                <a16:creationId xmlns:a16="http://schemas.microsoft.com/office/drawing/2014/main" id="{3FD5A527-8BFC-FE45-96B7-FD6CDE2DDFA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11595" y="1996041"/>
            <a:ext cx="4983880" cy="35866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6">
            <a:extLst>
              <a:ext uri="{FF2B5EF4-FFF2-40B4-BE49-F238E27FC236}">
                <a16:creationId xmlns:a16="http://schemas.microsoft.com/office/drawing/2014/main" id="{4F93C7E1-019D-194F-8BE6-51B3FC23CB18}"/>
              </a:ext>
            </a:extLst>
          </p:cNvPr>
          <p:cNvSpPr>
            <a:spLocks noChangeArrowheads="1"/>
          </p:cNvSpPr>
          <p:nvPr/>
        </p:nvSpPr>
        <p:spPr bwMode="auto">
          <a:xfrm>
            <a:off x="6022033" y="2574920"/>
            <a:ext cx="5442475" cy="170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Aft>
                <a:spcPts val="200"/>
              </a:spcAft>
            </a:pPr>
            <a:r>
              <a:rPr lang="en-GB" altLang="en-US" sz="2500" dirty="0">
                <a:solidFill>
                  <a:srgbClr val="414042"/>
                </a:solidFill>
                <a:latin typeface="Comic Sans MS" panose="030F0702030302020204" pitchFamily="66" charset="0"/>
              </a:rPr>
              <a:t>The monster settles down</a:t>
            </a:r>
          </a:p>
          <a:p>
            <a:pPr>
              <a:spcAft>
                <a:spcPts val="200"/>
              </a:spcAft>
            </a:pPr>
            <a:r>
              <a:rPr lang="en-GB" altLang="en-US" sz="2500" dirty="0">
                <a:solidFill>
                  <a:srgbClr val="414042"/>
                </a:solidFill>
                <a:latin typeface="Comic Sans MS" panose="030F0702030302020204" pitchFamily="66" charset="0"/>
              </a:rPr>
              <a:t>And puts the pillow on a spear.</a:t>
            </a:r>
          </a:p>
          <a:p>
            <a:pPr>
              <a:spcAft>
                <a:spcPts val="200"/>
              </a:spcAft>
            </a:pPr>
            <a:r>
              <a:rPr lang="en-GB" altLang="en-US" sz="2500" dirty="0">
                <a:solidFill>
                  <a:srgbClr val="414042"/>
                </a:solidFill>
                <a:latin typeface="Comic Sans MS" panose="030F0702030302020204" pitchFamily="66" charset="0"/>
              </a:rPr>
              <a:t>He starts to toast the tasty treat</a:t>
            </a:r>
          </a:p>
          <a:p>
            <a:pPr>
              <a:spcAft>
                <a:spcPts val="200"/>
              </a:spcAft>
            </a:pPr>
            <a:r>
              <a:rPr lang="en-GB" altLang="en-US" sz="2500" dirty="0">
                <a:solidFill>
                  <a:srgbClr val="414042"/>
                </a:solidFill>
                <a:latin typeface="Comic Sans MS" panose="030F0702030302020204" pitchFamily="66" charset="0"/>
              </a:rPr>
              <a:t>Which promptly disappears!</a:t>
            </a:r>
          </a:p>
        </p:txBody>
      </p:sp>
    </p:spTree>
    <p:extLst>
      <p:ext uri="{BB962C8B-B14F-4D97-AF65-F5344CB8AC3E}">
        <p14:creationId xmlns:p14="http://schemas.microsoft.com/office/powerpoint/2010/main" val="36351548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C98D4144-F234-FE4C-9234-93E498A68B15}"/>
              </a:ext>
            </a:extLst>
          </p:cNvPr>
          <p:cNvSpPr txBox="1">
            <a:spLocks/>
          </p:cNvSpPr>
          <p:nvPr/>
        </p:nvSpPr>
        <p:spPr>
          <a:xfrm>
            <a:off x="2780504" y="654977"/>
            <a:ext cx="9411495"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reader – Think Aloud</a:t>
            </a:r>
          </a:p>
        </p:txBody>
      </p:sp>
      <p:sp>
        <p:nvSpPr>
          <p:cNvPr id="9" name="TextBox 8">
            <a:extLst>
              <a:ext uri="{FF2B5EF4-FFF2-40B4-BE49-F238E27FC236}">
                <a16:creationId xmlns:a16="http://schemas.microsoft.com/office/drawing/2014/main" id="{3BFEA323-3CC5-3547-BBDF-9464CD18A86F}"/>
              </a:ext>
            </a:extLst>
          </p:cNvPr>
          <p:cNvSpPr txBox="1"/>
          <p:nvPr/>
        </p:nvSpPr>
        <p:spPr>
          <a:xfrm>
            <a:off x="668099" y="1136596"/>
            <a:ext cx="2203172"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 out loud.</a:t>
            </a:r>
          </a:p>
        </p:txBody>
      </p:sp>
      <p:sp>
        <p:nvSpPr>
          <p:cNvPr id="10" name="Rectangle 9">
            <a:extLst>
              <a:ext uri="{FF2B5EF4-FFF2-40B4-BE49-F238E27FC236}">
                <a16:creationId xmlns:a16="http://schemas.microsoft.com/office/drawing/2014/main" id="{8DB3AB7A-E3DA-AF49-8E39-6C4E81918EB9}"/>
              </a:ext>
            </a:extLst>
          </p:cNvPr>
          <p:cNvSpPr/>
          <p:nvPr/>
        </p:nvSpPr>
        <p:spPr>
          <a:xfrm>
            <a:off x="705887" y="654977"/>
            <a:ext cx="2074618"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graphicFrame>
        <p:nvGraphicFramePr>
          <p:cNvPr id="11" name="Table 4">
            <a:extLst>
              <a:ext uri="{FF2B5EF4-FFF2-40B4-BE49-F238E27FC236}">
                <a16:creationId xmlns:a16="http://schemas.microsoft.com/office/drawing/2014/main" id="{4541ED45-8E88-A64C-AABC-EB19C16AE120}"/>
              </a:ext>
            </a:extLst>
          </p:cNvPr>
          <p:cNvGraphicFramePr>
            <a:graphicFrameLocks noGrp="1"/>
          </p:cNvGraphicFramePr>
          <p:nvPr/>
        </p:nvGraphicFramePr>
        <p:xfrm>
          <a:off x="690392" y="654977"/>
          <a:ext cx="2090113" cy="2017233"/>
        </p:xfrm>
        <a:graphic>
          <a:graphicData uri="http://schemas.openxmlformats.org/drawingml/2006/table">
            <a:tbl>
              <a:tblPr firstRow="1" bandRow="1">
                <a:tableStyleId>{5C22544A-7EE6-4342-B048-85BDC9FD1C3A}</a:tableStyleId>
              </a:tblPr>
              <a:tblGrid>
                <a:gridCol w="2090113">
                  <a:extLst>
                    <a:ext uri="{9D8B030D-6E8A-4147-A177-3AD203B41FA5}">
                      <a16:colId xmlns:a16="http://schemas.microsoft.com/office/drawing/2014/main" val="366655502"/>
                    </a:ext>
                  </a:extLst>
                </a:gridCol>
              </a:tblGrid>
              <a:tr h="2017233">
                <a:tc>
                  <a:txBody>
                    <a:bodyPr/>
                    <a:lstStyle/>
                    <a:p>
                      <a:r>
                        <a:rPr lang="en-US" dirty="0"/>
                        <a:t> </a:t>
                      </a:r>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296611071"/>
                  </a:ext>
                </a:extLst>
              </a:tr>
            </a:tbl>
          </a:graphicData>
        </a:graphic>
      </p:graphicFrame>
      <p:pic>
        <p:nvPicPr>
          <p:cNvPr id="12" name="Picture 11" descr="Background pattern&#10;&#10;Description automatically generated">
            <a:extLst>
              <a:ext uri="{FF2B5EF4-FFF2-40B4-BE49-F238E27FC236}">
                <a16:creationId xmlns:a16="http://schemas.microsoft.com/office/drawing/2014/main" id="{17FB9206-12DE-8342-84C5-3B3A2F5D37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6929" y="1655255"/>
            <a:ext cx="1640087" cy="917959"/>
          </a:xfrm>
          <a:prstGeom prst="rect">
            <a:avLst/>
          </a:prstGeom>
        </p:spPr>
      </p:pic>
      <p:sp>
        <p:nvSpPr>
          <p:cNvPr id="13" name="Text Box 16">
            <a:extLst>
              <a:ext uri="{FF2B5EF4-FFF2-40B4-BE49-F238E27FC236}">
                <a16:creationId xmlns:a16="http://schemas.microsoft.com/office/drawing/2014/main" id="{C3DF8C6C-1362-4C4C-9D46-B0ADF79076B3}"/>
              </a:ext>
            </a:extLst>
          </p:cNvPr>
          <p:cNvSpPr txBox="1">
            <a:spLocks noChangeArrowheads="1"/>
          </p:cNvSpPr>
          <p:nvPr/>
        </p:nvSpPr>
        <p:spPr bwMode="auto">
          <a:xfrm>
            <a:off x="1134556" y="3602059"/>
            <a:ext cx="10106601" cy="2451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893763" indent="-436563">
              <a:defRPr>
                <a:solidFill>
                  <a:schemeClr val="tx1"/>
                </a:solidFill>
                <a:latin typeface="Comic Sans MS" panose="030F0702030302020204" pitchFamily="66" charset="0"/>
                <a:cs typeface="Arial" panose="020B0604020202020204" pitchFamily="34" charset="0"/>
              </a:defRPr>
            </a:lvl2pPr>
            <a:lvl3pPr marL="1073150">
              <a:defRPr>
                <a:solidFill>
                  <a:schemeClr val="tx1"/>
                </a:solidFill>
                <a:latin typeface="Comic Sans MS" panose="030F0702030302020204" pitchFamily="66" charset="0"/>
                <a:cs typeface="Arial" panose="020B0604020202020204" pitchFamily="34" charset="0"/>
              </a:defRPr>
            </a:lvl3pPr>
            <a:lvl4pPr>
              <a:defRPr>
                <a:solidFill>
                  <a:schemeClr val="tx1"/>
                </a:solidFill>
                <a:latin typeface="Comic Sans MS" panose="030F0702030302020204" pitchFamily="66" charset="0"/>
                <a:cs typeface="Arial" panose="020B0604020202020204" pitchFamily="34" charset="0"/>
              </a:defRPr>
            </a:lvl4pPr>
            <a:lvl5pPr>
              <a:defRPr>
                <a:solidFill>
                  <a:schemeClr val="tx1"/>
                </a:solidFill>
                <a:latin typeface="Comic Sans MS" panose="030F07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Bef>
                <a:spcPts val="1000"/>
              </a:spcBef>
            </a:pPr>
            <a:r>
              <a:rPr lang="en-GB" altLang="en-US" sz="2000" b="1" dirty="0">
                <a:solidFill>
                  <a:srgbClr val="414042"/>
                </a:solidFill>
              </a:rPr>
              <a:t>Work with a partner.</a:t>
            </a:r>
          </a:p>
          <a:p>
            <a:pPr>
              <a:spcBef>
                <a:spcPts val="1000"/>
              </a:spcBef>
            </a:pPr>
            <a:r>
              <a:rPr lang="en-GB" altLang="en-US" sz="2000" dirty="0">
                <a:solidFill>
                  <a:srgbClr val="414042"/>
                </a:solidFill>
              </a:rPr>
              <a:t>Discuss the verse you have heard. Think about:</a:t>
            </a:r>
          </a:p>
          <a:p>
            <a:pPr marL="342900" lvl="1" indent="-342900">
              <a:spcBef>
                <a:spcPts val="1000"/>
              </a:spcBef>
              <a:buClr>
                <a:srgbClr val="0070C0"/>
              </a:buClr>
              <a:buFont typeface="Arial" panose="020B0604020202020204" pitchFamily="34" charset="0"/>
              <a:buChar char="•"/>
            </a:pPr>
            <a:r>
              <a:rPr lang="en-GB" altLang="en-US" sz="2000" dirty="0">
                <a:solidFill>
                  <a:srgbClr val="414042"/>
                </a:solidFill>
              </a:rPr>
              <a:t>How did the verse make you feel?</a:t>
            </a:r>
          </a:p>
          <a:p>
            <a:pPr marL="342900" lvl="1" indent="-342900">
              <a:spcBef>
                <a:spcPts val="1000"/>
              </a:spcBef>
              <a:buClr>
                <a:srgbClr val="0070C0"/>
              </a:buClr>
              <a:buFont typeface="Arial" panose="020B0604020202020204" pitchFamily="34" charset="0"/>
              <a:buChar char="•"/>
            </a:pPr>
            <a:r>
              <a:rPr lang="en-GB" altLang="en-US" sz="2000" dirty="0">
                <a:solidFill>
                  <a:srgbClr val="414042"/>
                </a:solidFill>
              </a:rPr>
              <a:t>Were there any words you particularly liked, or any that you didn’t understand?</a:t>
            </a:r>
          </a:p>
          <a:p>
            <a:pPr marL="342900" lvl="1" indent="-342900">
              <a:spcBef>
                <a:spcPts val="1000"/>
              </a:spcBef>
              <a:buClr>
                <a:srgbClr val="0070C0"/>
              </a:buClr>
              <a:buFont typeface="Arial" panose="020B0604020202020204" pitchFamily="34" charset="0"/>
              <a:buChar char="•"/>
            </a:pPr>
            <a:r>
              <a:rPr lang="en-GB" altLang="en-US" sz="2000" dirty="0">
                <a:solidFill>
                  <a:srgbClr val="414042"/>
                </a:solidFill>
              </a:rPr>
              <a:t>Is there anything in the verse that reminded you of another text, or something in your own life?</a:t>
            </a:r>
          </a:p>
        </p:txBody>
      </p:sp>
      <p:grpSp>
        <p:nvGrpSpPr>
          <p:cNvPr id="8" name="Group 7">
            <a:extLst>
              <a:ext uri="{FF2B5EF4-FFF2-40B4-BE49-F238E27FC236}">
                <a16:creationId xmlns:a16="http://schemas.microsoft.com/office/drawing/2014/main" id="{D2B65522-48DB-6041-BEE5-476CED589031}"/>
              </a:ext>
            </a:extLst>
          </p:cNvPr>
          <p:cNvGrpSpPr/>
          <p:nvPr/>
        </p:nvGrpSpPr>
        <p:grpSpPr>
          <a:xfrm>
            <a:off x="3548270" y="1441174"/>
            <a:ext cx="7484165" cy="1814768"/>
            <a:chOff x="1056319" y="1075186"/>
            <a:chExt cx="10147138" cy="4600684"/>
          </a:xfrm>
        </p:grpSpPr>
        <p:sp>
          <p:nvSpPr>
            <p:cNvPr id="14" name="Rectangle 13">
              <a:extLst>
                <a:ext uri="{FF2B5EF4-FFF2-40B4-BE49-F238E27FC236}">
                  <a16:creationId xmlns:a16="http://schemas.microsoft.com/office/drawing/2014/main" id="{8B8F3C55-A44F-CA47-8897-6C0822293586}"/>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Comic Sans MS" panose="030F0902030302020204" pitchFamily="66" charset="0"/>
                </a:rPr>
                <a:t>I want to know…</a:t>
              </a:r>
            </a:p>
          </p:txBody>
        </p:sp>
        <p:sp>
          <p:nvSpPr>
            <p:cNvPr id="15" name="Rectangle 14">
              <a:extLst>
                <a:ext uri="{FF2B5EF4-FFF2-40B4-BE49-F238E27FC236}">
                  <a16:creationId xmlns:a16="http://schemas.microsoft.com/office/drawing/2014/main" id="{D7BDB0D3-3C3C-134B-9FC2-0A485CB15770}"/>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Comic Sans MS" panose="030F0902030302020204" pitchFamily="66" charset="0"/>
                </a:rPr>
                <a:t>It reminded me of…</a:t>
              </a:r>
            </a:p>
          </p:txBody>
        </p:sp>
        <p:sp>
          <p:nvSpPr>
            <p:cNvPr id="16" name="Rectangle 15">
              <a:extLst>
                <a:ext uri="{FF2B5EF4-FFF2-40B4-BE49-F238E27FC236}">
                  <a16:creationId xmlns:a16="http://schemas.microsoft.com/office/drawing/2014/main" id="{150DA8D1-BC32-2149-9E49-B7E074B7FBFC}"/>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Comic Sans MS" panose="030F0902030302020204" pitchFamily="66" charset="0"/>
                </a:rPr>
                <a:t>What I like</a:t>
              </a:r>
            </a:p>
          </p:txBody>
        </p:sp>
        <p:sp>
          <p:nvSpPr>
            <p:cNvPr id="18" name="Rectangle 17">
              <a:extLst>
                <a:ext uri="{FF2B5EF4-FFF2-40B4-BE49-F238E27FC236}">
                  <a16:creationId xmlns:a16="http://schemas.microsoft.com/office/drawing/2014/main" id="{2EE47E14-E785-AA45-8266-D6E348F95C91}"/>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Comic Sans MS" panose="030F0902030302020204" pitchFamily="66" charset="0"/>
                </a:rPr>
                <a:t>What I didn’t like</a:t>
              </a:r>
            </a:p>
          </p:txBody>
        </p:sp>
        <p:sp>
          <p:nvSpPr>
            <p:cNvPr id="19" name="Line 41">
              <a:extLst>
                <a:ext uri="{FF2B5EF4-FFF2-40B4-BE49-F238E27FC236}">
                  <a16:creationId xmlns:a16="http://schemas.microsoft.com/office/drawing/2014/main" id="{397CEB74-5FF2-8840-910D-18B7C5124152}"/>
                </a:ext>
              </a:extLst>
            </p:cNvPr>
            <p:cNvSpPr>
              <a:spLocks noChangeShapeType="1"/>
            </p:cNvSpPr>
            <p:nvPr/>
          </p:nvSpPr>
          <p:spPr bwMode="auto">
            <a:xfrm>
              <a:off x="6120805" y="1091297"/>
              <a:ext cx="0" cy="4572869"/>
            </a:xfrm>
            <a:prstGeom prst="line">
              <a:avLst/>
            </a:prstGeom>
            <a:noFill/>
            <a:ln w="2857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00"/>
            </a:p>
          </p:txBody>
        </p:sp>
        <p:sp>
          <p:nvSpPr>
            <p:cNvPr id="20" name="Rectangle 19">
              <a:extLst>
                <a:ext uri="{FF2B5EF4-FFF2-40B4-BE49-F238E27FC236}">
                  <a16:creationId xmlns:a16="http://schemas.microsoft.com/office/drawing/2014/main" id="{FFB5EBA0-F334-EA45-949E-6FB418FE07DB}"/>
                </a:ext>
              </a:extLst>
            </p:cNvPr>
            <p:cNvSpPr/>
            <p:nvPr/>
          </p:nvSpPr>
          <p:spPr>
            <a:xfrm>
              <a:off x="1056319" y="1075186"/>
              <a:ext cx="10147138" cy="460068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1" name="Line 41">
              <a:extLst>
                <a:ext uri="{FF2B5EF4-FFF2-40B4-BE49-F238E27FC236}">
                  <a16:creationId xmlns:a16="http://schemas.microsoft.com/office/drawing/2014/main" id="{4A882752-AE20-3B45-ABF4-F86B81519AD5}"/>
                </a:ext>
              </a:extLst>
            </p:cNvPr>
            <p:cNvSpPr>
              <a:spLocks noChangeShapeType="1"/>
            </p:cNvSpPr>
            <p:nvPr/>
          </p:nvSpPr>
          <p:spPr bwMode="auto">
            <a:xfrm flipH="1">
              <a:off x="1056319" y="3369349"/>
              <a:ext cx="10137026" cy="3795"/>
            </a:xfrm>
            <a:prstGeom prst="line">
              <a:avLst/>
            </a:prstGeom>
            <a:noFill/>
            <a:ln w="2857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00"/>
            </a:p>
          </p:txBody>
        </p:sp>
      </p:grpSp>
    </p:spTree>
    <p:extLst>
      <p:ext uri="{BB962C8B-B14F-4D97-AF65-F5344CB8AC3E}">
        <p14:creationId xmlns:p14="http://schemas.microsoft.com/office/powerpoint/2010/main" val="2338465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utoShape 4">
            <a:extLst>
              <a:ext uri="{FF2B5EF4-FFF2-40B4-BE49-F238E27FC236}">
                <a16:creationId xmlns:a16="http://schemas.microsoft.com/office/drawing/2014/main" id="{6619182D-F63D-804D-8251-0763B52917F2}"/>
              </a:ext>
            </a:extLst>
          </p:cNvPr>
          <p:cNvSpPr>
            <a:spLocks noChangeArrowheads="1"/>
          </p:cNvSpPr>
          <p:nvPr/>
        </p:nvSpPr>
        <p:spPr bwMode="auto">
          <a:xfrm>
            <a:off x="881063" y="819662"/>
            <a:ext cx="3089275" cy="906462"/>
          </a:xfrm>
          <a:prstGeom prst="wedgeRectCallout">
            <a:avLst>
              <a:gd name="adj1" fmla="val -35611"/>
              <a:gd name="adj2" fmla="val 76093"/>
            </a:avLst>
          </a:prstGeom>
          <a:solidFill>
            <a:srgbClr val="EC7206"/>
          </a:solidFill>
          <a:ln w="28575">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My favourite line is … because …</a:t>
            </a:r>
          </a:p>
        </p:txBody>
      </p:sp>
      <p:sp>
        <p:nvSpPr>
          <p:cNvPr id="11" name="AutoShape 5">
            <a:extLst>
              <a:ext uri="{FF2B5EF4-FFF2-40B4-BE49-F238E27FC236}">
                <a16:creationId xmlns:a16="http://schemas.microsoft.com/office/drawing/2014/main" id="{C5DC56DA-5DCC-4149-B084-BB9FA5F98DEF}"/>
              </a:ext>
            </a:extLst>
          </p:cNvPr>
          <p:cNvSpPr>
            <a:spLocks noChangeArrowheads="1"/>
          </p:cNvSpPr>
          <p:nvPr/>
        </p:nvSpPr>
        <p:spPr bwMode="auto">
          <a:xfrm>
            <a:off x="8221663" y="716474"/>
            <a:ext cx="3011487" cy="1009650"/>
          </a:xfrm>
          <a:prstGeom prst="wedgeRoundRectCallout">
            <a:avLst>
              <a:gd name="adj1" fmla="val 39301"/>
              <a:gd name="adj2" fmla="val 77514"/>
              <a:gd name="adj3" fmla="val 16667"/>
            </a:avLst>
          </a:prstGeom>
          <a:solidFill>
            <a:srgbClr val="CC0099"/>
          </a:solidFill>
          <a:ln w="28575" algn="ctr">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The verse reminds me of …</a:t>
            </a:r>
          </a:p>
        </p:txBody>
      </p:sp>
      <p:sp>
        <p:nvSpPr>
          <p:cNvPr id="12" name="AutoShape 6">
            <a:extLst>
              <a:ext uri="{FF2B5EF4-FFF2-40B4-BE49-F238E27FC236}">
                <a16:creationId xmlns:a16="http://schemas.microsoft.com/office/drawing/2014/main" id="{A37B7414-6C70-724B-93B2-081ECD67FECD}"/>
              </a:ext>
            </a:extLst>
          </p:cNvPr>
          <p:cNvSpPr>
            <a:spLocks noChangeArrowheads="1"/>
          </p:cNvSpPr>
          <p:nvPr/>
        </p:nvSpPr>
        <p:spPr bwMode="auto">
          <a:xfrm>
            <a:off x="4854520" y="1272893"/>
            <a:ext cx="2222500" cy="1714500"/>
          </a:xfrm>
          <a:prstGeom prst="wedgeEllipseCallout">
            <a:avLst>
              <a:gd name="adj1" fmla="val 51213"/>
              <a:gd name="adj2" fmla="val -41296"/>
            </a:avLst>
          </a:prstGeom>
          <a:solidFill>
            <a:srgbClr val="39AB47"/>
          </a:solidFill>
          <a:ln w="28575" algn="ctr">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I like the word xx because…</a:t>
            </a:r>
          </a:p>
        </p:txBody>
      </p:sp>
      <p:sp>
        <p:nvSpPr>
          <p:cNvPr id="13" name="AutoShape 7">
            <a:extLst>
              <a:ext uri="{FF2B5EF4-FFF2-40B4-BE49-F238E27FC236}">
                <a16:creationId xmlns:a16="http://schemas.microsoft.com/office/drawing/2014/main" id="{6CB5DE36-18A4-4741-B7D9-24010EC713CC}"/>
              </a:ext>
            </a:extLst>
          </p:cNvPr>
          <p:cNvSpPr>
            <a:spLocks noChangeArrowheads="1"/>
          </p:cNvSpPr>
          <p:nvPr/>
        </p:nvSpPr>
        <p:spPr bwMode="auto">
          <a:xfrm>
            <a:off x="7707518" y="2595374"/>
            <a:ext cx="3089275" cy="906463"/>
          </a:xfrm>
          <a:prstGeom prst="wedgeRectCallout">
            <a:avLst>
              <a:gd name="adj1" fmla="val 62537"/>
              <a:gd name="adj2" fmla="val 111120"/>
            </a:avLst>
          </a:prstGeom>
          <a:solidFill>
            <a:srgbClr val="00B0F0"/>
          </a:solidFill>
          <a:ln w="28575">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The verse made me feel … because …</a:t>
            </a:r>
          </a:p>
        </p:txBody>
      </p:sp>
      <p:sp>
        <p:nvSpPr>
          <p:cNvPr id="14" name="AutoShape 8">
            <a:extLst>
              <a:ext uri="{FF2B5EF4-FFF2-40B4-BE49-F238E27FC236}">
                <a16:creationId xmlns:a16="http://schemas.microsoft.com/office/drawing/2014/main" id="{007155C0-0375-9049-A9AF-D338557571E5}"/>
              </a:ext>
            </a:extLst>
          </p:cNvPr>
          <p:cNvSpPr>
            <a:spLocks noChangeArrowheads="1"/>
          </p:cNvSpPr>
          <p:nvPr/>
        </p:nvSpPr>
        <p:spPr bwMode="auto">
          <a:xfrm>
            <a:off x="4421133" y="4021043"/>
            <a:ext cx="3089275" cy="906462"/>
          </a:xfrm>
          <a:prstGeom prst="wedgeRectCallout">
            <a:avLst>
              <a:gd name="adj1" fmla="val -35611"/>
              <a:gd name="adj2" fmla="val 76093"/>
            </a:avLst>
          </a:prstGeom>
          <a:solidFill>
            <a:srgbClr val="D8222A"/>
          </a:solidFill>
          <a:ln w="28575">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I am not sure what xx means</a:t>
            </a:r>
          </a:p>
        </p:txBody>
      </p:sp>
      <p:sp>
        <p:nvSpPr>
          <p:cNvPr id="15" name="AutoShape 9">
            <a:extLst>
              <a:ext uri="{FF2B5EF4-FFF2-40B4-BE49-F238E27FC236}">
                <a16:creationId xmlns:a16="http://schemas.microsoft.com/office/drawing/2014/main" id="{D586CE63-47C7-DF46-BCF2-A928A6ADD2E8}"/>
              </a:ext>
            </a:extLst>
          </p:cNvPr>
          <p:cNvSpPr>
            <a:spLocks noChangeArrowheads="1"/>
          </p:cNvSpPr>
          <p:nvPr/>
        </p:nvSpPr>
        <p:spPr bwMode="auto">
          <a:xfrm>
            <a:off x="970882" y="2595374"/>
            <a:ext cx="3011487" cy="1009650"/>
          </a:xfrm>
          <a:prstGeom prst="wedgeRoundRectCallout">
            <a:avLst>
              <a:gd name="adj1" fmla="val 39301"/>
              <a:gd name="adj2" fmla="val 77514"/>
              <a:gd name="adj3" fmla="val 16667"/>
            </a:avLst>
          </a:prstGeom>
          <a:solidFill>
            <a:srgbClr val="A000A7"/>
          </a:solidFill>
          <a:ln w="28575" algn="ctr">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The verse reminds me of …</a:t>
            </a:r>
          </a:p>
        </p:txBody>
      </p:sp>
      <p:sp>
        <p:nvSpPr>
          <p:cNvPr id="16" name="AutoShape 10">
            <a:extLst>
              <a:ext uri="{FF2B5EF4-FFF2-40B4-BE49-F238E27FC236}">
                <a16:creationId xmlns:a16="http://schemas.microsoft.com/office/drawing/2014/main" id="{340764C2-A583-E24D-A286-AE143BA64A01}"/>
              </a:ext>
            </a:extLst>
          </p:cNvPr>
          <p:cNvSpPr>
            <a:spLocks noChangeArrowheads="1"/>
          </p:cNvSpPr>
          <p:nvPr/>
        </p:nvSpPr>
        <p:spPr bwMode="auto">
          <a:xfrm>
            <a:off x="1129632" y="4474274"/>
            <a:ext cx="2693988" cy="1714500"/>
          </a:xfrm>
          <a:prstGeom prst="wedgeEllipseCallout">
            <a:avLst>
              <a:gd name="adj1" fmla="val 51000"/>
              <a:gd name="adj2" fmla="val -41296"/>
            </a:avLst>
          </a:prstGeom>
          <a:solidFill>
            <a:srgbClr val="0070C0"/>
          </a:solidFill>
          <a:ln w="28575" algn="ctr">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The picture made me feel…</a:t>
            </a:r>
          </a:p>
        </p:txBody>
      </p:sp>
      <p:sp>
        <p:nvSpPr>
          <p:cNvPr id="17" name="AutoShape 11">
            <a:extLst>
              <a:ext uri="{FF2B5EF4-FFF2-40B4-BE49-F238E27FC236}">
                <a16:creationId xmlns:a16="http://schemas.microsoft.com/office/drawing/2014/main" id="{7581002C-A912-DF45-95D4-55A3A6187E4D}"/>
              </a:ext>
            </a:extLst>
          </p:cNvPr>
          <p:cNvSpPr>
            <a:spLocks noChangeArrowheads="1"/>
          </p:cNvSpPr>
          <p:nvPr/>
        </p:nvSpPr>
        <p:spPr bwMode="auto">
          <a:xfrm>
            <a:off x="7941435" y="4568314"/>
            <a:ext cx="3089275" cy="1127125"/>
          </a:xfrm>
          <a:prstGeom prst="wedgeRectCallout">
            <a:avLst>
              <a:gd name="adj1" fmla="val -35611"/>
              <a:gd name="adj2" fmla="val 70986"/>
            </a:avLst>
          </a:prstGeom>
          <a:solidFill>
            <a:srgbClr val="00A3A6"/>
          </a:solidFill>
          <a:ln w="28575">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I think that xxx</a:t>
            </a:r>
            <a:br>
              <a:rPr lang="en-GB" altLang="en-US" sz="2400" dirty="0">
                <a:solidFill>
                  <a:schemeClr val="bg1"/>
                </a:solidFill>
                <a:latin typeface="Comic Sans MS" panose="030F0702030302020204" pitchFamily="66" charset="0"/>
              </a:rPr>
            </a:br>
            <a:r>
              <a:rPr lang="en-GB" altLang="en-US" sz="2400" dirty="0">
                <a:solidFill>
                  <a:schemeClr val="bg1"/>
                </a:solidFill>
                <a:latin typeface="Comic Sans MS" panose="030F0702030302020204" pitchFamily="66" charset="0"/>
              </a:rPr>
              <a:t>will happen next.</a:t>
            </a:r>
          </a:p>
        </p:txBody>
      </p:sp>
    </p:spTree>
    <p:extLst>
      <p:ext uri="{BB962C8B-B14F-4D97-AF65-F5344CB8AC3E}">
        <p14:creationId xmlns:p14="http://schemas.microsoft.com/office/powerpoint/2010/main" val="37431441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2">
            <a:extLst>
              <a:ext uri="{FF2B5EF4-FFF2-40B4-BE49-F238E27FC236}">
                <a16:creationId xmlns:a16="http://schemas.microsoft.com/office/drawing/2014/main" id="{F1D7BAA8-1D42-4D40-BD3B-1CB1C10D1C9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91072" y="1072773"/>
            <a:ext cx="2882542" cy="1450186"/>
          </a:xfrm>
          <a:prstGeom prst="rect">
            <a:avLst/>
          </a:prstGeom>
          <a:noFill/>
          <a:extLst>
            <a:ext uri="{909E8E84-426E-40DD-AFC4-6F175D3DCCD1}">
              <a14:hiddenFill xmlns:a14="http://schemas.microsoft.com/office/drawing/2010/main">
                <a:solidFill>
                  <a:srgbClr val="FFFFFF"/>
                </a:solidFill>
              </a14:hiddenFill>
            </a:ext>
          </a:extLst>
        </p:spPr>
      </p:pic>
      <p:sp>
        <p:nvSpPr>
          <p:cNvPr id="20" name="AutoShape 4">
            <a:extLst>
              <a:ext uri="{FF2B5EF4-FFF2-40B4-BE49-F238E27FC236}">
                <a16:creationId xmlns:a16="http://schemas.microsoft.com/office/drawing/2014/main" id="{1BD50FDD-8FB1-0048-8E3A-B1F3CF7BA72E}"/>
              </a:ext>
            </a:extLst>
          </p:cNvPr>
          <p:cNvSpPr>
            <a:spLocks noChangeArrowheads="1"/>
          </p:cNvSpPr>
          <p:nvPr/>
        </p:nvSpPr>
        <p:spPr bwMode="auto">
          <a:xfrm>
            <a:off x="702035" y="1128578"/>
            <a:ext cx="3566753" cy="466725"/>
          </a:xfrm>
          <a:prstGeom prst="wedgeRoundRectCallout">
            <a:avLst>
              <a:gd name="adj1" fmla="val 62527"/>
              <a:gd name="adj2" fmla="val 179148"/>
              <a:gd name="adj3" fmla="val 16667"/>
            </a:avLst>
          </a:prstGeom>
          <a:solidFill>
            <a:srgbClr val="00B0F0"/>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I noticed that…</a:t>
            </a:r>
          </a:p>
        </p:txBody>
      </p:sp>
      <p:sp>
        <p:nvSpPr>
          <p:cNvPr id="21" name="AutoShape 5">
            <a:extLst>
              <a:ext uri="{FF2B5EF4-FFF2-40B4-BE49-F238E27FC236}">
                <a16:creationId xmlns:a16="http://schemas.microsoft.com/office/drawing/2014/main" id="{E80EF62A-A2FD-524D-A1A3-F25D5706EA73}"/>
              </a:ext>
            </a:extLst>
          </p:cNvPr>
          <p:cNvSpPr>
            <a:spLocks noChangeArrowheads="1"/>
          </p:cNvSpPr>
          <p:nvPr/>
        </p:nvSpPr>
        <p:spPr bwMode="auto">
          <a:xfrm>
            <a:off x="680690" y="2219388"/>
            <a:ext cx="3588097" cy="484188"/>
          </a:xfrm>
          <a:prstGeom prst="wedgeRoundRectCallout">
            <a:avLst>
              <a:gd name="adj1" fmla="val 71234"/>
              <a:gd name="adj2" fmla="val 61614"/>
              <a:gd name="adj3" fmla="val 16667"/>
            </a:avLst>
          </a:prstGeom>
          <a:solidFill>
            <a:srgbClr val="CC0099"/>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I agree, because…</a:t>
            </a:r>
          </a:p>
        </p:txBody>
      </p:sp>
      <p:sp>
        <p:nvSpPr>
          <p:cNvPr id="22" name="AutoShape 6">
            <a:extLst>
              <a:ext uri="{FF2B5EF4-FFF2-40B4-BE49-F238E27FC236}">
                <a16:creationId xmlns:a16="http://schemas.microsoft.com/office/drawing/2014/main" id="{6BA01D21-2301-5948-99B5-CCFB2ABDD954}"/>
              </a:ext>
            </a:extLst>
          </p:cNvPr>
          <p:cNvSpPr>
            <a:spLocks noChangeArrowheads="1"/>
          </p:cNvSpPr>
          <p:nvPr/>
        </p:nvSpPr>
        <p:spPr bwMode="auto">
          <a:xfrm>
            <a:off x="680691" y="3124187"/>
            <a:ext cx="3588096" cy="539750"/>
          </a:xfrm>
          <a:prstGeom prst="wedgeRoundRectCallout">
            <a:avLst>
              <a:gd name="adj1" fmla="val 71677"/>
              <a:gd name="adj2" fmla="val -60963"/>
              <a:gd name="adj3" fmla="val 16667"/>
            </a:avLst>
          </a:prstGeom>
          <a:solidFill>
            <a:srgbClr val="92D050"/>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What do you think about…?</a:t>
            </a:r>
          </a:p>
        </p:txBody>
      </p:sp>
      <p:sp>
        <p:nvSpPr>
          <p:cNvPr id="23" name="AutoShape 7">
            <a:extLst>
              <a:ext uri="{FF2B5EF4-FFF2-40B4-BE49-F238E27FC236}">
                <a16:creationId xmlns:a16="http://schemas.microsoft.com/office/drawing/2014/main" id="{6DD5B9F6-FD08-EB43-9420-41847A7BF9A3}"/>
              </a:ext>
            </a:extLst>
          </p:cNvPr>
          <p:cNvSpPr>
            <a:spLocks noChangeArrowheads="1"/>
          </p:cNvSpPr>
          <p:nvPr/>
        </p:nvSpPr>
        <p:spPr bwMode="auto">
          <a:xfrm>
            <a:off x="702036" y="4194971"/>
            <a:ext cx="3588096" cy="465138"/>
          </a:xfrm>
          <a:prstGeom prst="wedgeRoundRectCallout">
            <a:avLst>
              <a:gd name="adj1" fmla="val 70010"/>
              <a:gd name="adj2" fmla="val -142705"/>
              <a:gd name="adj3" fmla="val 16667"/>
            </a:avLst>
          </a:prstGeom>
          <a:solidFill>
            <a:srgbClr val="EC7206"/>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Or, maybe…</a:t>
            </a:r>
          </a:p>
        </p:txBody>
      </p:sp>
      <p:sp>
        <p:nvSpPr>
          <p:cNvPr id="24" name="AutoShape 8">
            <a:extLst>
              <a:ext uri="{FF2B5EF4-FFF2-40B4-BE49-F238E27FC236}">
                <a16:creationId xmlns:a16="http://schemas.microsoft.com/office/drawing/2014/main" id="{EC436758-A1D0-2241-A5F4-F638DEEA38FA}"/>
              </a:ext>
            </a:extLst>
          </p:cNvPr>
          <p:cNvSpPr>
            <a:spLocks noChangeArrowheads="1"/>
          </p:cNvSpPr>
          <p:nvPr/>
        </p:nvSpPr>
        <p:spPr bwMode="auto">
          <a:xfrm>
            <a:off x="7793665" y="1239182"/>
            <a:ext cx="3576428" cy="428625"/>
          </a:xfrm>
          <a:prstGeom prst="wedgeRoundRectCallout">
            <a:avLst>
              <a:gd name="adj1" fmla="val -61024"/>
              <a:gd name="adj2" fmla="val 186318"/>
              <a:gd name="adj3" fmla="val 16667"/>
            </a:avLst>
          </a:prstGeom>
          <a:solidFill>
            <a:srgbClr val="39AB47"/>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I wonder…</a:t>
            </a:r>
          </a:p>
        </p:txBody>
      </p:sp>
      <p:sp>
        <p:nvSpPr>
          <p:cNvPr id="25" name="AutoShape 9">
            <a:extLst>
              <a:ext uri="{FF2B5EF4-FFF2-40B4-BE49-F238E27FC236}">
                <a16:creationId xmlns:a16="http://schemas.microsoft.com/office/drawing/2014/main" id="{A3BB0D11-97D4-8F4F-828A-C7D209D3A754}"/>
              </a:ext>
            </a:extLst>
          </p:cNvPr>
          <p:cNvSpPr>
            <a:spLocks noChangeArrowheads="1"/>
          </p:cNvSpPr>
          <p:nvPr/>
        </p:nvSpPr>
        <p:spPr bwMode="auto">
          <a:xfrm>
            <a:off x="7793664" y="2256465"/>
            <a:ext cx="3576428" cy="447675"/>
          </a:xfrm>
          <a:prstGeom prst="wedgeRoundRectCallout">
            <a:avLst>
              <a:gd name="adj1" fmla="val -64717"/>
              <a:gd name="adj2" fmla="val 122861"/>
              <a:gd name="adj3" fmla="val 16667"/>
            </a:avLst>
          </a:prstGeom>
          <a:solidFill>
            <a:srgbClr val="A000A7"/>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I like this part because…</a:t>
            </a:r>
          </a:p>
        </p:txBody>
      </p:sp>
      <p:sp>
        <p:nvSpPr>
          <p:cNvPr id="26" name="AutoShape 10">
            <a:extLst>
              <a:ext uri="{FF2B5EF4-FFF2-40B4-BE49-F238E27FC236}">
                <a16:creationId xmlns:a16="http://schemas.microsoft.com/office/drawing/2014/main" id="{315C5552-E0C7-7F43-AA8E-11F35A78FEA0}"/>
              </a:ext>
            </a:extLst>
          </p:cNvPr>
          <p:cNvSpPr>
            <a:spLocks noChangeArrowheads="1"/>
          </p:cNvSpPr>
          <p:nvPr/>
        </p:nvSpPr>
        <p:spPr bwMode="auto">
          <a:xfrm>
            <a:off x="7793663" y="3127362"/>
            <a:ext cx="3605423" cy="536575"/>
          </a:xfrm>
          <a:prstGeom prst="wedgeRoundRectCallout">
            <a:avLst>
              <a:gd name="adj1" fmla="val -70584"/>
              <a:gd name="adj2" fmla="val -38544"/>
              <a:gd name="adj3" fmla="val 16667"/>
            </a:avLst>
          </a:prstGeom>
          <a:solidFill>
            <a:srgbClr val="0070C0"/>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I don’t think that, because…</a:t>
            </a:r>
          </a:p>
        </p:txBody>
      </p:sp>
      <p:sp>
        <p:nvSpPr>
          <p:cNvPr id="27" name="AutoShape 11">
            <a:extLst>
              <a:ext uri="{FF2B5EF4-FFF2-40B4-BE49-F238E27FC236}">
                <a16:creationId xmlns:a16="http://schemas.microsoft.com/office/drawing/2014/main" id="{F9E2048C-B075-0742-B75C-63F53C2A9E1D}"/>
              </a:ext>
            </a:extLst>
          </p:cNvPr>
          <p:cNvSpPr>
            <a:spLocks noChangeArrowheads="1"/>
          </p:cNvSpPr>
          <p:nvPr/>
        </p:nvSpPr>
        <p:spPr bwMode="auto">
          <a:xfrm>
            <a:off x="7793662" y="4176222"/>
            <a:ext cx="3614531" cy="419100"/>
          </a:xfrm>
          <a:prstGeom prst="wedgeRoundRectCallout">
            <a:avLst>
              <a:gd name="adj1" fmla="val -65214"/>
              <a:gd name="adj2" fmla="val -137193"/>
              <a:gd name="adj3" fmla="val 16667"/>
            </a:avLst>
          </a:prstGeom>
          <a:solidFill>
            <a:srgbClr val="CC0099"/>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I’m thinking…</a:t>
            </a:r>
          </a:p>
        </p:txBody>
      </p:sp>
      <p:sp>
        <p:nvSpPr>
          <p:cNvPr id="28" name="Text Box 13">
            <a:extLst>
              <a:ext uri="{FF2B5EF4-FFF2-40B4-BE49-F238E27FC236}">
                <a16:creationId xmlns:a16="http://schemas.microsoft.com/office/drawing/2014/main" id="{81B5D071-9AB4-6E4C-852F-87786B11B5D0}"/>
              </a:ext>
            </a:extLst>
          </p:cNvPr>
          <p:cNvSpPr txBox="1">
            <a:spLocks noChangeArrowheads="1"/>
          </p:cNvSpPr>
          <p:nvPr/>
        </p:nvSpPr>
        <p:spPr bwMode="auto">
          <a:xfrm>
            <a:off x="676118" y="4872354"/>
            <a:ext cx="7117544" cy="1490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sz="1650" dirty="0">
                <a:solidFill>
                  <a:srgbClr val="414042"/>
                </a:solidFill>
                <a:latin typeface="Comic Sans MS" panose="030F0702030302020204" pitchFamily="66" charset="0"/>
              </a:rPr>
              <a:t>Talk to your partner for two minutes about the fact that the monster has eaten all the marshmallows and is no longer friendly. The boy has tricked him by using a pillow.</a:t>
            </a:r>
          </a:p>
          <a:p>
            <a:pPr>
              <a:spcBef>
                <a:spcPts val="700"/>
              </a:spcBef>
            </a:pPr>
            <a:r>
              <a:rPr lang="en-GB" altLang="en-US" sz="1650" dirty="0">
                <a:solidFill>
                  <a:srgbClr val="414042"/>
                </a:solidFill>
                <a:latin typeface="Comic Sans MS" panose="030F0702030302020204" pitchFamily="66" charset="0"/>
              </a:rPr>
              <a:t>Use some of the question stems above to help you ask and answer questions. Share your ideas with the rest of the class.</a:t>
            </a:r>
          </a:p>
        </p:txBody>
      </p:sp>
      <p:sp>
        <p:nvSpPr>
          <p:cNvPr id="34" name="Subtitle 2">
            <a:extLst>
              <a:ext uri="{FF2B5EF4-FFF2-40B4-BE49-F238E27FC236}">
                <a16:creationId xmlns:a16="http://schemas.microsoft.com/office/drawing/2014/main" id="{6759369C-D581-B847-97A4-17082E584C86}"/>
              </a:ext>
            </a:extLst>
          </p:cNvPr>
          <p:cNvSpPr txBox="1">
            <a:spLocks/>
          </p:cNvSpPr>
          <p:nvPr/>
        </p:nvSpPr>
        <p:spPr>
          <a:xfrm>
            <a:off x="0" y="47050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Talk partners</a:t>
            </a:r>
          </a:p>
        </p:txBody>
      </p:sp>
      <p:grpSp>
        <p:nvGrpSpPr>
          <p:cNvPr id="6" name="Group 5">
            <a:extLst>
              <a:ext uri="{FF2B5EF4-FFF2-40B4-BE49-F238E27FC236}">
                <a16:creationId xmlns:a16="http://schemas.microsoft.com/office/drawing/2014/main" id="{A3096980-262B-CF4F-B5E9-87BB2CC9E146}"/>
              </a:ext>
            </a:extLst>
          </p:cNvPr>
          <p:cNvGrpSpPr/>
          <p:nvPr/>
        </p:nvGrpSpPr>
        <p:grpSpPr>
          <a:xfrm>
            <a:off x="5047733" y="2647508"/>
            <a:ext cx="2096534" cy="2204356"/>
            <a:chOff x="4984750" y="2535554"/>
            <a:chExt cx="2222500" cy="2336800"/>
          </a:xfrm>
        </p:grpSpPr>
        <p:pic>
          <p:nvPicPr>
            <p:cNvPr id="3" name="Picture 2" descr="A picture containing disk brake, indoor&#10;&#10;Description automatically generated">
              <a:extLst>
                <a:ext uri="{FF2B5EF4-FFF2-40B4-BE49-F238E27FC236}">
                  <a16:creationId xmlns:a16="http://schemas.microsoft.com/office/drawing/2014/main" id="{A2C32E22-65BA-0249-9C21-878D471B00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84750" y="2535554"/>
              <a:ext cx="2222500" cy="2336800"/>
            </a:xfrm>
            <a:prstGeom prst="rect">
              <a:avLst/>
            </a:prstGeom>
          </p:spPr>
        </p:pic>
        <p:sp>
          <p:nvSpPr>
            <p:cNvPr id="4" name="TextBox 3">
              <a:extLst>
                <a:ext uri="{FF2B5EF4-FFF2-40B4-BE49-F238E27FC236}">
                  <a16:creationId xmlns:a16="http://schemas.microsoft.com/office/drawing/2014/main" id="{7E7BD545-A38B-4148-BB77-64FC66648C37}"/>
                </a:ext>
              </a:extLst>
            </p:cNvPr>
            <p:cNvSpPr txBox="1"/>
            <p:nvPr/>
          </p:nvSpPr>
          <p:spPr>
            <a:xfrm>
              <a:off x="5199321" y="3640551"/>
              <a:ext cx="1818167" cy="605550"/>
            </a:xfrm>
            <a:prstGeom prst="rect">
              <a:avLst/>
            </a:prstGeom>
            <a:noFill/>
          </p:spPr>
          <p:txBody>
            <a:bodyPr wrap="square" rtlCol="0">
              <a:spAutoFit/>
            </a:bodyPr>
            <a:lstStyle/>
            <a:p>
              <a:pPr algn="ctr">
                <a:lnSpc>
                  <a:spcPts val="2000"/>
                </a:lnSpc>
              </a:pPr>
              <a:r>
                <a:rPr lang="en-US" sz="5000" b="1" dirty="0">
                  <a:solidFill>
                    <a:srgbClr val="D8222A"/>
                  </a:solidFill>
                  <a:latin typeface="Comic Sans MS" panose="030F0902030302020204" pitchFamily="66" charset="0"/>
                </a:rPr>
                <a:t>2</a:t>
              </a:r>
              <a:br>
                <a:rPr lang="en-US" sz="5000" b="1" dirty="0">
                  <a:solidFill>
                    <a:srgbClr val="D8222A"/>
                  </a:solidFill>
                  <a:latin typeface="Comic Sans MS" panose="030F0902030302020204" pitchFamily="66" charset="0"/>
                </a:rPr>
              </a:br>
              <a:r>
                <a:rPr lang="en-US" sz="2000" b="1" dirty="0">
                  <a:solidFill>
                    <a:srgbClr val="D8222A"/>
                  </a:solidFill>
                  <a:latin typeface="Comic Sans MS" panose="030F0902030302020204" pitchFamily="66" charset="0"/>
                </a:rPr>
                <a:t>minutes</a:t>
              </a:r>
            </a:p>
          </p:txBody>
        </p:sp>
      </p:grpSp>
      <p:grpSp>
        <p:nvGrpSpPr>
          <p:cNvPr id="37" name="Group 36">
            <a:extLst>
              <a:ext uri="{FF2B5EF4-FFF2-40B4-BE49-F238E27FC236}">
                <a16:creationId xmlns:a16="http://schemas.microsoft.com/office/drawing/2014/main" id="{3E660577-FCF1-714E-9767-B55AFB9FED13}"/>
              </a:ext>
            </a:extLst>
          </p:cNvPr>
          <p:cNvGrpSpPr/>
          <p:nvPr/>
        </p:nvGrpSpPr>
        <p:grpSpPr>
          <a:xfrm>
            <a:off x="8008010" y="4764494"/>
            <a:ext cx="3199196" cy="1445594"/>
            <a:chOff x="7912317" y="4765962"/>
            <a:chExt cx="3199196" cy="1445594"/>
          </a:xfrm>
        </p:grpSpPr>
        <p:sp>
          <p:nvSpPr>
            <p:cNvPr id="29" name="Rectangle 3">
              <a:extLst>
                <a:ext uri="{FF2B5EF4-FFF2-40B4-BE49-F238E27FC236}">
                  <a16:creationId xmlns:a16="http://schemas.microsoft.com/office/drawing/2014/main" id="{EF8A7561-8ABA-FA44-806F-5D90F623B350}"/>
                </a:ext>
              </a:extLst>
            </p:cNvPr>
            <p:cNvSpPr>
              <a:spLocks noChangeArrowheads="1"/>
            </p:cNvSpPr>
            <p:nvPr/>
          </p:nvSpPr>
          <p:spPr bwMode="auto">
            <a:xfrm>
              <a:off x="8081234" y="4910114"/>
              <a:ext cx="3030279" cy="1157290"/>
            </a:xfrm>
            <a:prstGeom prst="rect">
              <a:avLst/>
            </a:prstGeom>
            <a:noFill/>
            <a:ln w="38100">
              <a:solidFill>
                <a:srgbClr val="0070C0"/>
              </a:solidFill>
              <a:miter lim="800000"/>
              <a:headEnd/>
              <a:tailEnd/>
            </a:ln>
            <a:effectLst/>
          </p:spPr>
          <p:txBody>
            <a:bodyPr wrap="none" anchor="ctr"/>
            <a:lstStyle/>
            <a:p>
              <a:endParaRPr lang="en-GB"/>
            </a:p>
          </p:txBody>
        </p:sp>
        <p:sp>
          <p:nvSpPr>
            <p:cNvPr id="30" name="Text Box 17">
              <a:extLst>
                <a:ext uri="{FF2B5EF4-FFF2-40B4-BE49-F238E27FC236}">
                  <a16:creationId xmlns:a16="http://schemas.microsoft.com/office/drawing/2014/main" id="{C53B94B7-277B-D64B-BA87-51339D2BA806}"/>
                </a:ext>
              </a:extLst>
            </p:cNvPr>
            <p:cNvSpPr txBox="1">
              <a:spLocks noChangeArrowheads="1"/>
            </p:cNvSpPr>
            <p:nvPr/>
          </p:nvSpPr>
          <p:spPr bwMode="auto">
            <a:xfrm>
              <a:off x="9269890" y="5082191"/>
              <a:ext cx="153944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b="1" dirty="0">
                  <a:solidFill>
                    <a:srgbClr val="0070C0"/>
                  </a:solidFill>
                  <a:latin typeface="Comic Sans MS" panose="030F0702030302020204" pitchFamily="66" charset="0"/>
                </a:rPr>
                <a:t>Make notes if you wish.</a:t>
              </a:r>
            </a:p>
          </p:txBody>
        </p:sp>
        <p:pic>
          <p:nvPicPr>
            <p:cNvPr id="36" name="Picture 35" descr="A picture containing text, stationary, pencil&#10;&#10;Description automatically generated">
              <a:extLst>
                <a:ext uri="{FF2B5EF4-FFF2-40B4-BE49-F238E27FC236}">
                  <a16:creationId xmlns:a16="http://schemas.microsoft.com/office/drawing/2014/main" id="{0BE70BC8-A56C-5C44-BF0B-87D273D0260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12317" y="4765962"/>
              <a:ext cx="1357573" cy="1445594"/>
            </a:xfrm>
            <a:prstGeom prst="rect">
              <a:avLst/>
            </a:prstGeom>
          </p:spPr>
        </p:pic>
      </p:grpSp>
    </p:spTree>
    <p:extLst>
      <p:ext uri="{BB962C8B-B14F-4D97-AF65-F5344CB8AC3E}">
        <p14:creationId xmlns:p14="http://schemas.microsoft.com/office/powerpoint/2010/main" val="39796187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eaLnBrk="1" hangingPunct="1">
              <a:spcBef>
                <a:spcPts val="1000"/>
              </a:spcBef>
              <a:buFontTx/>
              <a:buNone/>
            </a:pPr>
            <a:r>
              <a:rPr lang="en-GB" altLang="en-US" sz="1800" b="1" dirty="0">
                <a:solidFill>
                  <a:srgbClr val="0070C0"/>
                </a:solidFill>
                <a:latin typeface="Comic Sans MS" panose="030F0902030302020204" pitchFamily="66" charset="0"/>
              </a:rPr>
              <a:t>Reading with a poet’s eye: How has the poet done it? What techniques can I learn and apply?</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189792" y="2371250"/>
            <a:ext cx="3762984" cy="30632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34" name="Text Box 5">
            <a:extLst>
              <a:ext uri="{FF2B5EF4-FFF2-40B4-BE49-F238E27FC236}">
                <a16:creationId xmlns:a16="http://schemas.microsoft.com/office/drawing/2014/main" id="{13DCEAEB-FE40-D540-9618-A700E015D307}"/>
              </a:ext>
            </a:extLst>
          </p:cNvPr>
          <p:cNvSpPr txBox="1">
            <a:spLocks noChangeArrowheads="1"/>
          </p:cNvSpPr>
          <p:nvPr/>
        </p:nvSpPr>
        <p:spPr bwMode="auto">
          <a:xfrm>
            <a:off x="1138928" y="5221706"/>
            <a:ext cx="2313920" cy="79116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retell the story of the poem?</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138884" y="1818594"/>
            <a:ext cx="2313963" cy="1365183"/>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600" dirty="0">
                <a:solidFill>
                  <a:srgbClr val="414042"/>
                </a:solidFill>
              </a:rPr>
              <a:t>How did the writer tell us what was happening?</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138884" y="3310873"/>
            <a:ext cx="2313963" cy="178495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What punctuation</a:t>
            </a:r>
            <a:br>
              <a:rPr lang="en-GB" altLang="en-US" sz="1600" dirty="0">
                <a:solidFill>
                  <a:srgbClr val="414042"/>
                </a:solidFill>
              </a:rPr>
            </a:br>
            <a:r>
              <a:rPr lang="en-GB" altLang="en-US" sz="1600" dirty="0">
                <a:solidFill>
                  <a:srgbClr val="414042"/>
                </a:solidFill>
              </a:rPr>
              <a:t>has been used? </a:t>
            </a:r>
            <a:br>
              <a:rPr lang="en-GB" altLang="en-US" sz="1600" dirty="0">
                <a:solidFill>
                  <a:srgbClr val="414042"/>
                </a:solidFill>
              </a:rPr>
            </a:br>
            <a:r>
              <a:rPr lang="en-GB" altLang="en-US" sz="1600" dirty="0">
                <a:solidFill>
                  <a:srgbClr val="414042"/>
                </a:solidFill>
              </a:rPr>
              <a:t>How does this help</a:t>
            </a:r>
            <a:br>
              <a:rPr lang="en-GB" altLang="en-US" sz="1600" dirty="0">
                <a:solidFill>
                  <a:srgbClr val="414042"/>
                </a:solidFill>
              </a:rPr>
            </a:br>
            <a:r>
              <a:rPr lang="en-GB" altLang="en-US" sz="1600" dirty="0">
                <a:solidFill>
                  <a:srgbClr val="414042"/>
                </a:solidFill>
              </a:rPr>
              <a:t>us read the poem?</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689720" y="3586290"/>
            <a:ext cx="2340770" cy="2426575"/>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What words</a:t>
            </a:r>
            <a:br>
              <a:rPr lang="en-GB" altLang="en-US" sz="1600" dirty="0">
                <a:solidFill>
                  <a:srgbClr val="414042"/>
                </a:solidFill>
              </a:rPr>
            </a:br>
            <a:r>
              <a:rPr lang="en-GB" altLang="en-US" sz="1600" dirty="0">
                <a:solidFill>
                  <a:srgbClr val="414042"/>
                </a:solidFill>
              </a:rPr>
              <a:t>and phrases has</a:t>
            </a:r>
            <a:br>
              <a:rPr lang="en-GB" altLang="en-US" sz="1600" dirty="0">
                <a:solidFill>
                  <a:srgbClr val="414042"/>
                </a:solidFill>
              </a:rPr>
            </a:br>
            <a:r>
              <a:rPr lang="en-GB" altLang="en-US" sz="1600" dirty="0">
                <a:solidFill>
                  <a:srgbClr val="414042"/>
                </a:solidFill>
              </a:rPr>
              <a:t>the poet chosen</a:t>
            </a:r>
            <a:br>
              <a:rPr lang="en-GB" altLang="en-US" sz="1600" dirty="0">
                <a:solidFill>
                  <a:srgbClr val="414042"/>
                </a:solidFill>
              </a:rPr>
            </a:br>
            <a:r>
              <a:rPr lang="en-GB" altLang="en-US" sz="1600" dirty="0">
                <a:solidFill>
                  <a:srgbClr val="414042"/>
                </a:solidFill>
              </a:rPr>
              <a:t>to create a picture for you?</a:t>
            </a:r>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689720" y="1829864"/>
            <a:ext cx="2340770" cy="1474245"/>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600" dirty="0">
                <a:solidFill>
                  <a:srgbClr val="414042"/>
                </a:solidFill>
              </a:rPr>
              <a:t>Can you spot where rhyming words have been used?</a:t>
            </a:r>
          </a:p>
        </p:txBody>
      </p:sp>
    </p:spTree>
    <p:extLst>
      <p:ext uri="{BB962C8B-B14F-4D97-AF65-F5344CB8AC3E}">
        <p14:creationId xmlns:p14="http://schemas.microsoft.com/office/powerpoint/2010/main" val="22628826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9AEAA23B-AF15-7B40-890B-3CBB21E5E159}"/>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writer – Spot the marks</a:t>
            </a:r>
          </a:p>
        </p:txBody>
      </p:sp>
      <p:pic>
        <p:nvPicPr>
          <p:cNvPr id="11" name="Picture 8">
            <a:extLst>
              <a:ext uri="{FF2B5EF4-FFF2-40B4-BE49-F238E27FC236}">
                <a16:creationId xmlns:a16="http://schemas.microsoft.com/office/drawing/2014/main" id="{826D82DF-E24E-FB43-A1A0-6EF07C7DF79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917819" y="1673804"/>
            <a:ext cx="5288654" cy="4146884"/>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12" name="Rectangle 6">
            <a:extLst>
              <a:ext uri="{FF2B5EF4-FFF2-40B4-BE49-F238E27FC236}">
                <a16:creationId xmlns:a16="http://schemas.microsoft.com/office/drawing/2014/main" id="{CC8213C3-28E1-C842-BF0D-38E3C808B190}"/>
              </a:ext>
            </a:extLst>
          </p:cNvPr>
          <p:cNvSpPr>
            <a:spLocks noChangeArrowheads="1"/>
          </p:cNvSpPr>
          <p:nvPr/>
        </p:nvSpPr>
        <p:spPr bwMode="auto">
          <a:xfrm>
            <a:off x="1279144" y="1392756"/>
            <a:ext cx="9277350" cy="4708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ts val="1200"/>
              </a:spcBef>
            </a:pPr>
            <a:r>
              <a:rPr lang="en-GB" altLang="en-US" sz="2000" dirty="0">
                <a:solidFill>
                  <a:srgbClr val="414042"/>
                </a:solidFill>
                <a:latin typeface="Comic Sans MS" panose="030F0702030302020204" pitchFamily="66" charset="0"/>
              </a:rPr>
              <a:t>Wait! He’s trying to take my sweet!</a:t>
            </a:r>
          </a:p>
          <a:p>
            <a:pPr eaLnBrk="0" hangingPunct="0">
              <a:spcBef>
                <a:spcPts val="1200"/>
              </a:spcBef>
            </a:pPr>
            <a:r>
              <a:rPr lang="en-GB" altLang="en-US" sz="2000" dirty="0">
                <a:solidFill>
                  <a:srgbClr val="414042"/>
                </a:solidFill>
                <a:latin typeface="Comic Sans MS" panose="030F0702030302020204" pitchFamily="66" charset="0"/>
              </a:rPr>
              <a:t>He’s moving even quicker now!</a:t>
            </a:r>
          </a:p>
          <a:p>
            <a:pPr eaLnBrk="0" hangingPunct="0">
              <a:spcBef>
                <a:spcPts val="1200"/>
              </a:spcBef>
            </a:pPr>
            <a:r>
              <a:rPr lang="en-GB" altLang="en-US" sz="2000" dirty="0">
                <a:solidFill>
                  <a:srgbClr val="414042"/>
                </a:solidFill>
                <a:latin typeface="Comic Sans MS" panose="030F0702030302020204" pitchFamily="66" charset="0"/>
              </a:rPr>
              <a:t>Will I be okay?</a:t>
            </a:r>
          </a:p>
          <a:p>
            <a:pPr eaLnBrk="0" hangingPunct="0">
              <a:spcBef>
                <a:spcPts val="1200"/>
              </a:spcBef>
            </a:pPr>
            <a:r>
              <a:rPr lang="en-GB" altLang="en-US" sz="2000" dirty="0">
                <a:solidFill>
                  <a:srgbClr val="414042"/>
                </a:solidFill>
                <a:latin typeface="Comic Sans MS" panose="030F0702030302020204" pitchFamily="66" charset="0"/>
              </a:rPr>
              <a:t>The bag’s completely empty!</a:t>
            </a:r>
          </a:p>
          <a:p>
            <a:pPr eaLnBrk="0" hangingPunct="0">
              <a:spcBef>
                <a:spcPts val="1200"/>
              </a:spcBef>
            </a:pPr>
            <a:r>
              <a:rPr lang="en-GB" altLang="en-US" sz="2000" dirty="0">
                <a:solidFill>
                  <a:srgbClr val="414042"/>
                </a:solidFill>
                <a:latin typeface="Comic Sans MS" panose="030F0702030302020204" pitchFamily="66" charset="0"/>
              </a:rPr>
              <a:t>Transforming very quickly into</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something most alarming!</a:t>
            </a:r>
          </a:p>
          <a:p>
            <a:pPr eaLnBrk="0" hangingPunct="0">
              <a:spcBef>
                <a:spcPts val="1200"/>
              </a:spcBef>
            </a:pPr>
            <a:r>
              <a:rPr lang="en-GB" altLang="en-US" sz="2000" dirty="0">
                <a:solidFill>
                  <a:srgbClr val="414042"/>
                </a:solidFill>
                <a:latin typeface="Comic Sans MS" panose="030F0702030302020204" pitchFamily="66" charset="0"/>
              </a:rPr>
              <a:t>Or he’ll soon be eating me!</a:t>
            </a:r>
          </a:p>
          <a:p>
            <a:pPr eaLnBrk="0" hangingPunct="0">
              <a:spcBef>
                <a:spcPts val="1200"/>
              </a:spcBef>
            </a:pPr>
            <a:r>
              <a:rPr lang="en-GB" altLang="en-US" sz="2000" dirty="0">
                <a:solidFill>
                  <a:srgbClr val="414042"/>
                </a:solidFill>
                <a:latin typeface="Comic Sans MS" panose="030F0702030302020204" pitchFamily="66" charset="0"/>
              </a:rPr>
              <a:t>But he’s going quite berserk!</a:t>
            </a:r>
          </a:p>
          <a:p>
            <a:pPr eaLnBrk="0" hangingPunct="0">
              <a:spcBef>
                <a:spcPts val="1200"/>
              </a:spcBef>
            </a:pPr>
            <a:r>
              <a:rPr lang="en-GB" altLang="en-US" sz="2000" dirty="0">
                <a:solidFill>
                  <a:srgbClr val="414042"/>
                </a:solidFill>
                <a:latin typeface="Comic Sans MS" panose="030F0702030302020204" pitchFamily="66" charset="0"/>
              </a:rPr>
              <a:t>My plan appears to work!</a:t>
            </a:r>
          </a:p>
          <a:p>
            <a:pPr eaLnBrk="0" hangingPunct="0">
              <a:spcBef>
                <a:spcPts val="1200"/>
              </a:spcBef>
            </a:pPr>
            <a:r>
              <a:rPr lang="en-GB" altLang="en-US" sz="2000" dirty="0">
                <a:solidFill>
                  <a:srgbClr val="414042"/>
                </a:solidFill>
                <a:latin typeface="Comic Sans MS" panose="030F0702030302020204" pitchFamily="66" charset="0"/>
              </a:rPr>
              <a:t>He starts to toast the tasty treat</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which promptly disappears!</a:t>
            </a:r>
          </a:p>
        </p:txBody>
      </p:sp>
    </p:spTree>
    <p:extLst>
      <p:ext uri="{BB962C8B-B14F-4D97-AF65-F5344CB8AC3E}">
        <p14:creationId xmlns:p14="http://schemas.microsoft.com/office/powerpoint/2010/main" val="35586809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9AEAA23B-AF15-7B40-890B-3CBB21E5E159}"/>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writer – Can you identify which punctuation?</a:t>
            </a:r>
          </a:p>
        </p:txBody>
      </p:sp>
      <p:sp>
        <p:nvSpPr>
          <p:cNvPr id="5" name="Rectangle 6">
            <a:extLst>
              <a:ext uri="{FF2B5EF4-FFF2-40B4-BE49-F238E27FC236}">
                <a16:creationId xmlns:a16="http://schemas.microsoft.com/office/drawing/2014/main" id="{2BC4BA64-EB91-F949-870A-BD813E78B86D}"/>
              </a:ext>
            </a:extLst>
          </p:cNvPr>
          <p:cNvSpPr>
            <a:spLocks noChangeArrowheads="1"/>
          </p:cNvSpPr>
          <p:nvPr/>
        </p:nvSpPr>
        <p:spPr bwMode="auto">
          <a:xfrm>
            <a:off x="966323" y="1689535"/>
            <a:ext cx="9277350"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ts val="1200"/>
              </a:spcBef>
            </a:pPr>
            <a:r>
              <a:rPr lang="en-GB" altLang="en-US" sz="2000" dirty="0">
                <a:solidFill>
                  <a:srgbClr val="414042"/>
                </a:solidFill>
                <a:latin typeface="Comic Sans MS" panose="030F0702030302020204" pitchFamily="66" charset="0"/>
              </a:rPr>
              <a:t>Wait! He’s trying to take my sweet!</a:t>
            </a:r>
          </a:p>
          <a:p>
            <a:pPr eaLnBrk="0" hangingPunct="0">
              <a:spcBef>
                <a:spcPts val="1200"/>
              </a:spcBef>
            </a:pPr>
            <a:r>
              <a:rPr lang="en-GB" altLang="en-US" sz="2000" dirty="0">
                <a:solidFill>
                  <a:srgbClr val="414042"/>
                </a:solidFill>
                <a:latin typeface="Comic Sans MS" panose="030F0702030302020204" pitchFamily="66" charset="0"/>
              </a:rPr>
              <a:t>He’s moving even quicker now!</a:t>
            </a:r>
          </a:p>
          <a:p>
            <a:pPr eaLnBrk="0" hangingPunct="0">
              <a:spcBef>
                <a:spcPts val="1200"/>
              </a:spcBef>
            </a:pPr>
            <a:r>
              <a:rPr lang="en-GB" altLang="en-US" sz="2000" dirty="0">
                <a:solidFill>
                  <a:srgbClr val="414042"/>
                </a:solidFill>
                <a:latin typeface="Comic Sans MS" panose="030F0702030302020204" pitchFamily="66" charset="0"/>
              </a:rPr>
              <a:t>Will I be okay?</a:t>
            </a:r>
          </a:p>
          <a:p>
            <a:pPr eaLnBrk="0" hangingPunct="0">
              <a:spcBef>
                <a:spcPts val="1200"/>
              </a:spcBef>
            </a:pPr>
            <a:r>
              <a:rPr lang="en-GB" altLang="en-US" sz="2000" dirty="0">
                <a:solidFill>
                  <a:srgbClr val="414042"/>
                </a:solidFill>
                <a:latin typeface="Comic Sans MS" panose="030F0702030302020204" pitchFamily="66" charset="0"/>
              </a:rPr>
              <a:t>The bag’s completely empty!</a:t>
            </a:r>
          </a:p>
          <a:p>
            <a:pPr eaLnBrk="0" hangingPunct="0">
              <a:spcBef>
                <a:spcPts val="1200"/>
              </a:spcBef>
            </a:pPr>
            <a:r>
              <a:rPr lang="en-GB" altLang="en-US" sz="2000" dirty="0">
                <a:solidFill>
                  <a:srgbClr val="414042"/>
                </a:solidFill>
                <a:latin typeface="Comic Sans MS" panose="030F0702030302020204" pitchFamily="66" charset="0"/>
              </a:rPr>
              <a:t>Transforming very quickly into something most alarming!</a:t>
            </a:r>
          </a:p>
          <a:p>
            <a:pPr eaLnBrk="0" hangingPunct="0">
              <a:spcBef>
                <a:spcPts val="1200"/>
              </a:spcBef>
            </a:pPr>
            <a:r>
              <a:rPr lang="en-GB" altLang="en-US" sz="2000" dirty="0">
                <a:solidFill>
                  <a:srgbClr val="414042"/>
                </a:solidFill>
                <a:latin typeface="Comic Sans MS" panose="030F0702030302020204" pitchFamily="66" charset="0"/>
              </a:rPr>
              <a:t>Or he’ll soon be eating me!</a:t>
            </a:r>
          </a:p>
          <a:p>
            <a:pPr eaLnBrk="0" hangingPunct="0">
              <a:spcBef>
                <a:spcPts val="1200"/>
              </a:spcBef>
            </a:pPr>
            <a:r>
              <a:rPr lang="en-GB" altLang="en-US" sz="2000" dirty="0">
                <a:solidFill>
                  <a:srgbClr val="414042"/>
                </a:solidFill>
                <a:latin typeface="Comic Sans MS" panose="030F0702030302020204" pitchFamily="66" charset="0"/>
              </a:rPr>
              <a:t>But he’s going quite berserk!</a:t>
            </a:r>
          </a:p>
          <a:p>
            <a:pPr eaLnBrk="0" hangingPunct="0">
              <a:spcBef>
                <a:spcPts val="1200"/>
              </a:spcBef>
            </a:pPr>
            <a:r>
              <a:rPr lang="en-GB" altLang="en-US" sz="2000" dirty="0">
                <a:solidFill>
                  <a:srgbClr val="414042"/>
                </a:solidFill>
                <a:latin typeface="Comic Sans MS" panose="030F0702030302020204" pitchFamily="66" charset="0"/>
              </a:rPr>
              <a:t>My plan appears to work!</a:t>
            </a:r>
          </a:p>
          <a:p>
            <a:pPr eaLnBrk="0" hangingPunct="0">
              <a:spcBef>
                <a:spcPts val="1200"/>
              </a:spcBef>
            </a:pPr>
            <a:r>
              <a:rPr lang="en-GB" altLang="en-US" sz="2000" dirty="0">
                <a:solidFill>
                  <a:srgbClr val="414042"/>
                </a:solidFill>
                <a:latin typeface="Comic Sans MS" panose="030F0702030302020204" pitchFamily="66" charset="0"/>
              </a:rPr>
              <a:t>He starts to toast the tasty treat which promptly disappears!</a:t>
            </a:r>
          </a:p>
        </p:txBody>
      </p:sp>
      <p:grpSp>
        <p:nvGrpSpPr>
          <p:cNvPr id="2" name="Group 1">
            <a:extLst>
              <a:ext uri="{FF2B5EF4-FFF2-40B4-BE49-F238E27FC236}">
                <a16:creationId xmlns:a16="http://schemas.microsoft.com/office/drawing/2014/main" id="{8F9D90C6-02CC-B144-B5C3-6BBCB0E97214}"/>
              </a:ext>
            </a:extLst>
          </p:cNvPr>
          <p:cNvGrpSpPr/>
          <p:nvPr/>
        </p:nvGrpSpPr>
        <p:grpSpPr>
          <a:xfrm>
            <a:off x="7933910" y="1465227"/>
            <a:ext cx="3291767" cy="3703238"/>
            <a:chOff x="7328107" y="777414"/>
            <a:chExt cx="3797300" cy="4271963"/>
          </a:xfrm>
        </p:grpSpPr>
        <p:grpSp>
          <p:nvGrpSpPr>
            <p:cNvPr id="15" name="Group 4">
              <a:extLst>
                <a:ext uri="{FF2B5EF4-FFF2-40B4-BE49-F238E27FC236}">
                  <a16:creationId xmlns:a16="http://schemas.microsoft.com/office/drawing/2014/main" id="{015F7209-7F20-2E4E-929C-37EF6E472B45}"/>
                </a:ext>
              </a:extLst>
            </p:cNvPr>
            <p:cNvGrpSpPr>
              <a:grpSpLocks/>
            </p:cNvGrpSpPr>
            <p:nvPr/>
          </p:nvGrpSpPr>
          <p:grpSpPr bwMode="auto">
            <a:xfrm rot="-1042202">
              <a:off x="7328107" y="777414"/>
              <a:ext cx="1827213" cy="4219575"/>
              <a:chOff x="247" y="1208"/>
              <a:chExt cx="1131" cy="2618"/>
            </a:xfrm>
          </p:grpSpPr>
          <p:pic>
            <p:nvPicPr>
              <p:cNvPr id="16" name="Picture 5">
                <a:extLst>
                  <a:ext uri="{FF2B5EF4-FFF2-40B4-BE49-F238E27FC236}">
                    <a16:creationId xmlns:a16="http://schemas.microsoft.com/office/drawing/2014/main" id="{E35BDECF-CC85-674E-962A-6FBB1EB3396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V="1">
                <a:off x="247" y="1208"/>
                <a:ext cx="1131" cy="2618"/>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6">
                <a:extLst>
                  <a:ext uri="{FF2B5EF4-FFF2-40B4-BE49-F238E27FC236}">
                    <a16:creationId xmlns:a16="http://schemas.microsoft.com/office/drawing/2014/main" id="{E7670765-F956-A94F-9618-2E3A7CFA48A3}"/>
                  </a:ext>
                </a:extLst>
              </p:cNvPr>
              <p:cNvSpPr txBox="1">
                <a:spLocks noChangeArrowheads="1"/>
              </p:cNvSpPr>
              <p:nvPr/>
            </p:nvSpPr>
            <p:spPr bwMode="auto">
              <a:xfrm>
                <a:off x="326" y="1784"/>
                <a:ext cx="972"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sz="1300" dirty="0">
                    <a:latin typeface="Comic Sans MS" panose="030F0702030302020204" pitchFamily="66" charset="0"/>
                  </a:rPr>
                  <a:t>Exclamation mark</a:t>
                </a:r>
              </a:p>
            </p:txBody>
          </p:sp>
          <p:sp>
            <p:nvSpPr>
              <p:cNvPr id="18" name="Oval 7">
                <a:extLst>
                  <a:ext uri="{FF2B5EF4-FFF2-40B4-BE49-F238E27FC236}">
                    <a16:creationId xmlns:a16="http://schemas.microsoft.com/office/drawing/2014/main" id="{A1AAC0E3-C32C-184C-A44F-592A8EFD0705}"/>
                  </a:ext>
                </a:extLst>
              </p:cNvPr>
              <p:cNvSpPr>
                <a:spLocks noChangeArrowheads="1"/>
              </p:cNvSpPr>
              <p:nvPr/>
            </p:nvSpPr>
            <p:spPr bwMode="auto">
              <a:xfrm>
                <a:off x="734" y="3393"/>
                <a:ext cx="157" cy="151"/>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300"/>
              </a:p>
            </p:txBody>
          </p:sp>
          <p:sp>
            <p:nvSpPr>
              <p:cNvPr id="19" name="Text Box 8">
                <a:extLst>
                  <a:ext uri="{FF2B5EF4-FFF2-40B4-BE49-F238E27FC236}">
                    <a16:creationId xmlns:a16="http://schemas.microsoft.com/office/drawing/2014/main" id="{F8B2EE3B-0074-0943-86F9-C071E2092D81}"/>
                  </a:ext>
                </a:extLst>
              </p:cNvPr>
              <p:cNvSpPr txBox="1">
                <a:spLocks noChangeArrowheads="1"/>
              </p:cNvSpPr>
              <p:nvPr/>
            </p:nvSpPr>
            <p:spPr bwMode="auto">
              <a:xfrm>
                <a:off x="621" y="1390"/>
                <a:ext cx="382" cy="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3000" b="1" dirty="0">
                    <a:latin typeface="Comic Sans MS" panose="030F0902030302020204" pitchFamily="66" charset="0"/>
                  </a:rPr>
                  <a:t>!</a:t>
                </a:r>
              </a:p>
            </p:txBody>
          </p:sp>
        </p:grpSp>
        <p:pic>
          <p:nvPicPr>
            <p:cNvPr id="20" name="Picture 10">
              <a:extLst>
                <a:ext uri="{FF2B5EF4-FFF2-40B4-BE49-F238E27FC236}">
                  <a16:creationId xmlns:a16="http://schemas.microsoft.com/office/drawing/2014/main" id="{1B644EC9-20B7-4D4F-8F8B-46E06F1553A4}"/>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rot="1362364">
              <a:off x="9228345" y="829802"/>
              <a:ext cx="1806575" cy="4219575"/>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14">
              <a:extLst>
                <a:ext uri="{FF2B5EF4-FFF2-40B4-BE49-F238E27FC236}">
                  <a16:creationId xmlns:a16="http://schemas.microsoft.com/office/drawing/2014/main" id="{1C28A284-D307-3442-9F9C-1BA73D44FA9C}"/>
                </a:ext>
              </a:extLst>
            </p:cNvPr>
            <p:cNvGrpSpPr>
              <a:grpSpLocks/>
            </p:cNvGrpSpPr>
            <p:nvPr/>
          </p:nvGrpSpPr>
          <p:grpSpPr bwMode="auto">
            <a:xfrm>
              <a:off x="9414082" y="1231440"/>
              <a:ext cx="1711325" cy="3244851"/>
              <a:chOff x="3698" y="1628"/>
              <a:chExt cx="1078" cy="2044"/>
            </a:xfrm>
          </p:grpSpPr>
          <p:sp>
            <p:nvSpPr>
              <p:cNvPr id="22" name="Text Box 11">
                <a:extLst>
                  <a:ext uri="{FF2B5EF4-FFF2-40B4-BE49-F238E27FC236}">
                    <a16:creationId xmlns:a16="http://schemas.microsoft.com/office/drawing/2014/main" id="{50BCB5B9-C5BC-3043-B24E-2FAEAF2D099A}"/>
                  </a:ext>
                </a:extLst>
              </p:cNvPr>
              <p:cNvSpPr txBox="1">
                <a:spLocks noChangeArrowheads="1"/>
              </p:cNvSpPr>
              <p:nvPr/>
            </p:nvSpPr>
            <p:spPr bwMode="auto">
              <a:xfrm rot="1362364">
                <a:off x="3960" y="2003"/>
                <a:ext cx="816" cy="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sz="1300" dirty="0">
                    <a:latin typeface="Comic Sans MS" panose="030F0702030302020204" pitchFamily="66" charset="0"/>
                  </a:rPr>
                  <a:t>Question mark</a:t>
                </a:r>
              </a:p>
            </p:txBody>
          </p:sp>
          <p:sp>
            <p:nvSpPr>
              <p:cNvPr id="23" name="Oval 12">
                <a:extLst>
                  <a:ext uri="{FF2B5EF4-FFF2-40B4-BE49-F238E27FC236}">
                    <a16:creationId xmlns:a16="http://schemas.microsoft.com/office/drawing/2014/main" id="{37798EEE-9DF9-924A-8648-DED219E07868}"/>
                  </a:ext>
                </a:extLst>
              </p:cNvPr>
              <p:cNvSpPr>
                <a:spLocks noChangeArrowheads="1"/>
              </p:cNvSpPr>
              <p:nvPr/>
            </p:nvSpPr>
            <p:spPr bwMode="auto">
              <a:xfrm rot="1362364">
                <a:off x="3698" y="3518"/>
                <a:ext cx="158" cy="154"/>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300"/>
              </a:p>
            </p:txBody>
          </p:sp>
          <p:sp>
            <p:nvSpPr>
              <p:cNvPr id="24" name="Text Box 13">
                <a:extLst>
                  <a:ext uri="{FF2B5EF4-FFF2-40B4-BE49-F238E27FC236}">
                    <a16:creationId xmlns:a16="http://schemas.microsoft.com/office/drawing/2014/main" id="{35FA7A50-E732-6A4A-A86C-ACCF21821976}"/>
                  </a:ext>
                </a:extLst>
              </p:cNvPr>
              <p:cNvSpPr txBox="1">
                <a:spLocks noChangeArrowheads="1"/>
              </p:cNvSpPr>
              <p:nvPr/>
            </p:nvSpPr>
            <p:spPr bwMode="auto">
              <a:xfrm rot="1362364">
                <a:off x="4364" y="1628"/>
                <a:ext cx="301"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000" b="1">
                    <a:latin typeface="Comic Sans MS" panose="030F0902030302020204" pitchFamily="66" charset="0"/>
                  </a:rPr>
                  <a:t>?</a:t>
                </a:r>
              </a:p>
            </p:txBody>
          </p:sp>
        </p:grpSp>
      </p:grpSp>
    </p:spTree>
    <p:extLst>
      <p:ext uri="{BB962C8B-B14F-4D97-AF65-F5344CB8AC3E}">
        <p14:creationId xmlns:p14="http://schemas.microsoft.com/office/powerpoint/2010/main" val="35519518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9AEAA23B-AF15-7B40-890B-3CBB21E5E159}"/>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writer – contractions match-up</a:t>
            </a:r>
          </a:p>
        </p:txBody>
      </p:sp>
      <p:sp>
        <p:nvSpPr>
          <p:cNvPr id="25" name="Rectangle 11">
            <a:extLst>
              <a:ext uri="{FF2B5EF4-FFF2-40B4-BE49-F238E27FC236}">
                <a16:creationId xmlns:a16="http://schemas.microsoft.com/office/drawing/2014/main" id="{A00837B7-8312-4243-9943-07BB00DC78F3}"/>
              </a:ext>
            </a:extLst>
          </p:cNvPr>
          <p:cNvSpPr>
            <a:spLocks noChangeArrowheads="1"/>
          </p:cNvSpPr>
          <p:nvPr/>
        </p:nvSpPr>
        <p:spPr bwMode="auto">
          <a:xfrm>
            <a:off x="4225992" y="3579067"/>
            <a:ext cx="1172116" cy="430887"/>
          </a:xfrm>
          <a:prstGeom prst="rect">
            <a:avLst/>
          </a:prstGeom>
          <a:solidFill>
            <a:srgbClr val="00B0F0"/>
          </a:solidFill>
          <a:ln>
            <a:noFill/>
          </a:ln>
          <a:effectLst/>
        </p:spPr>
        <p:txBody>
          <a:bodyPr wrap="none" anchor="ctr">
            <a:spAutoFit/>
          </a:bodyPr>
          <a:lstStyle/>
          <a:p>
            <a:r>
              <a:rPr lang="en-GB" altLang="en-US" sz="2200" dirty="0">
                <a:solidFill>
                  <a:schemeClr val="bg1"/>
                </a:solidFill>
                <a:latin typeface="Comic Sans MS" panose="030F0702030302020204" pitchFamily="66" charset="0"/>
              </a:rPr>
              <a:t>there's</a:t>
            </a:r>
          </a:p>
        </p:txBody>
      </p:sp>
      <p:sp>
        <p:nvSpPr>
          <p:cNvPr id="26" name="Rectangle 12">
            <a:extLst>
              <a:ext uri="{FF2B5EF4-FFF2-40B4-BE49-F238E27FC236}">
                <a16:creationId xmlns:a16="http://schemas.microsoft.com/office/drawing/2014/main" id="{6853A39A-8CA3-2E4E-80D7-57F95ECD42B8}"/>
              </a:ext>
            </a:extLst>
          </p:cNvPr>
          <p:cNvSpPr>
            <a:spLocks noChangeArrowheads="1"/>
          </p:cNvSpPr>
          <p:nvPr/>
        </p:nvSpPr>
        <p:spPr bwMode="auto">
          <a:xfrm>
            <a:off x="2681388" y="3603853"/>
            <a:ext cx="748923" cy="430887"/>
          </a:xfrm>
          <a:prstGeom prst="rect">
            <a:avLst/>
          </a:prstGeom>
          <a:solidFill>
            <a:srgbClr val="00B0F0"/>
          </a:solidFill>
          <a:ln w="9525" algn="ctr">
            <a:noFill/>
            <a:miter lim="800000"/>
            <a:headEnd/>
            <a:tailEnd/>
          </a:ln>
          <a:effectLst/>
        </p:spPr>
        <p:txBody>
          <a:bodyPr wrap="none" anchor="ctr">
            <a:spAutoFit/>
          </a:bodyPr>
          <a:lstStyle/>
          <a:p>
            <a:r>
              <a:rPr lang="en-GB" altLang="en-US" sz="2200" dirty="0">
                <a:solidFill>
                  <a:schemeClr val="bg1"/>
                </a:solidFill>
                <a:latin typeface="Comic Sans MS" panose="030F0702030302020204" pitchFamily="66" charset="0"/>
              </a:rPr>
              <a:t>he's</a:t>
            </a:r>
          </a:p>
        </p:txBody>
      </p:sp>
      <p:sp>
        <p:nvSpPr>
          <p:cNvPr id="27" name="Rectangle 13">
            <a:extLst>
              <a:ext uri="{FF2B5EF4-FFF2-40B4-BE49-F238E27FC236}">
                <a16:creationId xmlns:a16="http://schemas.microsoft.com/office/drawing/2014/main" id="{F328F5E4-1CD0-8C4C-8F29-3E1A099662E2}"/>
              </a:ext>
            </a:extLst>
          </p:cNvPr>
          <p:cNvSpPr>
            <a:spLocks noChangeArrowheads="1"/>
          </p:cNvSpPr>
          <p:nvPr/>
        </p:nvSpPr>
        <p:spPr bwMode="auto">
          <a:xfrm>
            <a:off x="4225992" y="2961916"/>
            <a:ext cx="833883" cy="430887"/>
          </a:xfrm>
          <a:prstGeom prst="rect">
            <a:avLst/>
          </a:prstGeom>
          <a:solidFill>
            <a:srgbClr val="00B0F0"/>
          </a:solidFill>
          <a:ln>
            <a:noFill/>
          </a:ln>
          <a:effectLst/>
        </p:spPr>
        <p:txBody>
          <a:bodyPr wrap="none" anchor="ctr">
            <a:spAutoFit/>
          </a:bodyPr>
          <a:lstStyle/>
          <a:p>
            <a:r>
              <a:rPr lang="en-GB" altLang="en-US" sz="2200" dirty="0">
                <a:solidFill>
                  <a:schemeClr val="bg1"/>
                </a:solidFill>
                <a:latin typeface="Comic Sans MS" panose="030F0702030302020204" pitchFamily="66" charset="0"/>
              </a:rPr>
              <a:t>bag’s</a:t>
            </a:r>
          </a:p>
        </p:txBody>
      </p:sp>
      <p:sp>
        <p:nvSpPr>
          <p:cNvPr id="28" name="Rectangle 14">
            <a:extLst>
              <a:ext uri="{FF2B5EF4-FFF2-40B4-BE49-F238E27FC236}">
                <a16:creationId xmlns:a16="http://schemas.microsoft.com/office/drawing/2014/main" id="{2F4A7C37-41A7-9B47-B778-EB4180FBE814}"/>
              </a:ext>
            </a:extLst>
          </p:cNvPr>
          <p:cNvSpPr>
            <a:spLocks noChangeArrowheads="1"/>
          </p:cNvSpPr>
          <p:nvPr/>
        </p:nvSpPr>
        <p:spPr bwMode="auto">
          <a:xfrm>
            <a:off x="4225992" y="4163201"/>
            <a:ext cx="1451038" cy="430887"/>
          </a:xfrm>
          <a:prstGeom prst="rect">
            <a:avLst/>
          </a:prstGeom>
          <a:solidFill>
            <a:srgbClr val="00B0F0"/>
          </a:solidFill>
          <a:ln>
            <a:noFill/>
          </a:ln>
          <a:effectLst/>
        </p:spPr>
        <p:txBody>
          <a:bodyPr wrap="none" anchor="ctr">
            <a:spAutoFit/>
          </a:bodyPr>
          <a:lstStyle/>
          <a:p>
            <a:r>
              <a:rPr lang="en-GB" altLang="en-US" sz="2200" dirty="0">
                <a:solidFill>
                  <a:schemeClr val="bg1"/>
                </a:solidFill>
                <a:latin typeface="Comic Sans MS" panose="030F0702030302020204" pitchFamily="66" charset="0"/>
              </a:rPr>
              <a:t>monster’s</a:t>
            </a:r>
          </a:p>
        </p:txBody>
      </p:sp>
      <p:sp>
        <p:nvSpPr>
          <p:cNvPr id="29" name="Rectangle 15">
            <a:extLst>
              <a:ext uri="{FF2B5EF4-FFF2-40B4-BE49-F238E27FC236}">
                <a16:creationId xmlns:a16="http://schemas.microsoft.com/office/drawing/2014/main" id="{18735D63-50D8-7947-9760-2614997FD436}"/>
              </a:ext>
            </a:extLst>
          </p:cNvPr>
          <p:cNvSpPr>
            <a:spLocks noChangeArrowheads="1"/>
          </p:cNvSpPr>
          <p:nvPr/>
        </p:nvSpPr>
        <p:spPr bwMode="auto">
          <a:xfrm>
            <a:off x="2687728" y="2545035"/>
            <a:ext cx="681597" cy="430887"/>
          </a:xfrm>
          <a:prstGeom prst="rect">
            <a:avLst/>
          </a:prstGeom>
          <a:solidFill>
            <a:srgbClr val="00B0F0"/>
          </a:solidFill>
          <a:ln w="9525" algn="ctr">
            <a:noFill/>
            <a:miter lim="800000"/>
            <a:headEnd/>
            <a:tailEnd/>
          </a:ln>
          <a:effectLst/>
        </p:spPr>
        <p:txBody>
          <a:bodyPr wrap="none" anchor="ctr">
            <a:spAutoFit/>
          </a:bodyPr>
          <a:lstStyle/>
          <a:p>
            <a:r>
              <a:rPr lang="en-GB" altLang="en-US" sz="2200" dirty="0">
                <a:solidFill>
                  <a:schemeClr val="bg1"/>
                </a:solidFill>
                <a:latin typeface="Comic Sans MS" panose="030F0702030302020204" pitchFamily="66" charset="0"/>
              </a:rPr>
              <a:t>I’ve</a:t>
            </a:r>
          </a:p>
        </p:txBody>
      </p:sp>
      <p:sp>
        <p:nvSpPr>
          <p:cNvPr id="30" name="Rectangle 16">
            <a:extLst>
              <a:ext uri="{FF2B5EF4-FFF2-40B4-BE49-F238E27FC236}">
                <a16:creationId xmlns:a16="http://schemas.microsoft.com/office/drawing/2014/main" id="{96BCEE17-BAD6-C64F-95DF-C7F9E2D913F7}"/>
              </a:ext>
            </a:extLst>
          </p:cNvPr>
          <p:cNvSpPr>
            <a:spLocks noChangeArrowheads="1"/>
          </p:cNvSpPr>
          <p:nvPr/>
        </p:nvSpPr>
        <p:spPr bwMode="auto">
          <a:xfrm>
            <a:off x="6240413" y="1481920"/>
            <a:ext cx="1011815" cy="430887"/>
          </a:xfrm>
          <a:prstGeom prst="rect">
            <a:avLst/>
          </a:prstGeom>
          <a:solidFill>
            <a:srgbClr val="0070C0"/>
          </a:solidFill>
          <a:ln>
            <a:noFill/>
          </a:ln>
          <a:effectLst/>
        </p:spPr>
        <p:txBody>
          <a:bodyPr wrap="square" anchor="ctr">
            <a:spAutoFit/>
          </a:bodyPr>
          <a:lstStyle/>
          <a:p>
            <a:r>
              <a:rPr lang="en-GB" altLang="en-US" sz="2200" dirty="0">
                <a:solidFill>
                  <a:schemeClr val="bg1"/>
                </a:solidFill>
                <a:latin typeface="Comic Sans MS" panose="030F0702030302020204" pitchFamily="66" charset="0"/>
              </a:rPr>
              <a:t>he</a:t>
            </a:r>
            <a:r>
              <a:rPr lang="en-GB" altLang="en-US" sz="2200" u="sng" dirty="0">
                <a:solidFill>
                  <a:schemeClr val="bg1"/>
                </a:solidFill>
                <a:latin typeface="Comic Sans MS" panose="030F0702030302020204" pitchFamily="66" charset="0"/>
              </a:rPr>
              <a:t> wi</a:t>
            </a:r>
            <a:r>
              <a:rPr lang="en-GB" altLang="en-US" sz="2200" dirty="0">
                <a:solidFill>
                  <a:schemeClr val="bg1"/>
                </a:solidFill>
                <a:latin typeface="Comic Sans MS" panose="030F0702030302020204" pitchFamily="66" charset="0"/>
              </a:rPr>
              <a:t>ll</a:t>
            </a:r>
          </a:p>
        </p:txBody>
      </p:sp>
      <p:sp>
        <p:nvSpPr>
          <p:cNvPr id="31" name="Rectangle 17">
            <a:extLst>
              <a:ext uri="{FF2B5EF4-FFF2-40B4-BE49-F238E27FC236}">
                <a16:creationId xmlns:a16="http://schemas.microsoft.com/office/drawing/2014/main" id="{F9ED78B0-BAD1-FD49-A111-2FC3F3EFB64C}"/>
              </a:ext>
            </a:extLst>
          </p:cNvPr>
          <p:cNvSpPr>
            <a:spLocks noChangeArrowheads="1"/>
          </p:cNvSpPr>
          <p:nvPr/>
        </p:nvSpPr>
        <p:spPr bwMode="auto">
          <a:xfrm>
            <a:off x="7980959" y="2961916"/>
            <a:ext cx="1226618" cy="430887"/>
          </a:xfrm>
          <a:prstGeom prst="rect">
            <a:avLst/>
          </a:prstGeom>
          <a:solidFill>
            <a:srgbClr val="0070C0"/>
          </a:solidFill>
          <a:ln>
            <a:noFill/>
          </a:ln>
          <a:effectLst/>
        </p:spPr>
        <p:txBody>
          <a:bodyPr wrap="none" anchor="ctr">
            <a:spAutoFit/>
          </a:bodyPr>
          <a:lstStyle/>
          <a:p>
            <a:r>
              <a:rPr lang="en-GB" altLang="en-US" sz="2200" dirty="0">
                <a:solidFill>
                  <a:schemeClr val="bg1"/>
                </a:solidFill>
                <a:latin typeface="Comic Sans MS" panose="030F0702030302020204" pitchFamily="66" charset="0"/>
              </a:rPr>
              <a:t>there</a:t>
            </a:r>
            <a:r>
              <a:rPr lang="en-GB" altLang="en-US" sz="2200" u="sng" dirty="0">
                <a:solidFill>
                  <a:schemeClr val="bg1"/>
                </a:solidFill>
                <a:latin typeface="Comic Sans MS" panose="030F0702030302020204" pitchFamily="66" charset="0"/>
              </a:rPr>
              <a:t> i</a:t>
            </a:r>
            <a:r>
              <a:rPr lang="en-GB" altLang="en-US" sz="2200" dirty="0">
                <a:solidFill>
                  <a:schemeClr val="bg1"/>
                </a:solidFill>
                <a:latin typeface="Comic Sans MS" panose="030F0702030302020204" pitchFamily="66" charset="0"/>
              </a:rPr>
              <a:t>s</a:t>
            </a:r>
          </a:p>
        </p:txBody>
      </p:sp>
      <p:sp>
        <p:nvSpPr>
          <p:cNvPr id="32" name="Rectangle 18">
            <a:extLst>
              <a:ext uri="{FF2B5EF4-FFF2-40B4-BE49-F238E27FC236}">
                <a16:creationId xmlns:a16="http://schemas.microsoft.com/office/drawing/2014/main" id="{DE6B7D6F-9FD2-0948-A9DC-4041368E6C23}"/>
              </a:ext>
            </a:extLst>
          </p:cNvPr>
          <p:cNvSpPr>
            <a:spLocks noChangeArrowheads="1"/>
          </p:cNvSpPr>
          <p:nvPr/>
        </p:nvSpPr>
        <p:spPr bwMode="auto">
          <a:xfrm>
            <a:off x="6240413" y="2010008"/>
            <a:ext cx="803425" cy="430887"/>
          </a:xfrm>
          <a:prstGeom prst="rect">
            <a:avLst/>
          </a:prstGeom>
          <a:solidFill>
            <a:srgbClr val="0070C0"/>
          </a:solidFill>
          <a:ln>
            <a:noFill/>
          </a:ln>
          <a:effectLst/>
        </p:spPr>
        <p:txBody>
          <a:bodyPr wrap="none" anchor="ctr">
            <a:spAutoFit/>
          </a:bodyPr>
          <a:lstStyle/>
          <a:p>
            <a:r>
              <a:rPr lang="en-GB" altLang="en-US" sz="2200" dirty="0">
                <a:solidFill>
                  <a:schemeClr val="bg1"/>
                </a:solidFill>
                <a:latin typeface="Comic Sans MS" panose="030F0702030302020204" pitchFamily="66" charset="0"/>
              </a:rPr>
              <a:t>he</a:t>
            </a:r>
            <a:r>
              <a:rPr lang="en-GB" altLang="en-US" sz="2200" u="sng" dirty="0">
                <a:solidFill>
                  <a:schemeClr val="bg1"/>
                </a:solidFill>
                <a:latin typeface="Comic Sans MS" panose="030F0702030302020204" pitchFamily="66" charset="0"/>
              </a:rPr>
              <a:t> i</a:t>
            </a:r>
            <a:r>
              <a:rPr lang="en-GB" altLang="en-US" sz="2200" dirty="0">
                <a:solidFill>
                  <a:schemeClr val="bg1"/>
                </a:solidFill>
                <a:latin typeface="Comic Sans MS" panose="030F0702030302020204" pitchFamily="66" charset="0"/>
              </a:rPr>
              <a:t>s</a:t>
            </a:r>
          </a:p>
        </p:txBody>
      </p:sp>
      <p:sp>
        <p:nvSpPr>
          <p:cNvPr id="33" name="Rectangle 19">
            <a:extLst>
              <a:ext uri="{FF2B5EF4-FFF2-40B4-BE49-F238E27FC236}">
                <a16:creationId xmlns:a16="http://schemas.microsoft.com/office/drawing/2014/main" id="{CD70ED2A-6EB4-AC4C-8555-B3EB6837F162}"/>
              </a:ext>
            </a:extLst>
          </p:cNvPr>
          <p:cNvSpPr>
            <a:spLocks noChangeArrowheads="1"/>
          </p:cNvSpPr>
          <p:nvPr/>
        </p:nvSpPr>
        <p:spPr bwMode="auto">
          <a:xfrm>
            <a:off x="6240413" y="4650448"/>
            <a:ext cx="1023037" cy="430887"/>
          </a:xfrm>
          <a:prstGeom prst="rect">
            <a:avLst/>
          </a:prstGeom>
          <a:solidFill>
            <a:srgbClr val="0070C0"/>
          </a:solidFill>
          <a:ln>
            <a:noFill/>
          </a:ln>
          <a:effectLst/>
        </p:spPr>
        <p:txBody>
          <a:bodyPr wrap="none" anchor="ctr">
            <a:spAutoFit/>
          </a:bodyPr>
          <a:lstStyle/>
          <a:p>
            <a:r>
              <a:rPr lang="en-GB" altLang="en-US" sz="2200" dirty="0">
                <a:solidFill>
                  <a:schemeClr val="bg1"/>
                </a:solidFill>
                <a:latin typeface="Comic Sans MS" panose="030F0702030302020204" pitchFamily="66" charset="0"/>
              </a:rPr>
              <a:t>I</a:t>
            </a:r>
            <a:r>
              <a:rPr lang="en-GB" altLang="en-US" sz="2200" u="sng" dirty="0">
                <a:solidFill>
                  <a:schemeClr val="bg1"/>
                </a:solidFill>
                <a:latin typeface="Comic Sans MS" panose="030F0702030302020204" pitchFamily="66" charset="0"/>
              </a:rPr>
              <a:t> ha</a:t>
            </a:r>
            <a:r>
              <a:rPr lang="en-GB" altLang="en-US" sz="2200" dirty="0">
                <a:solidFill>
                  <a:schemeClr val="bg1"/>
                </a:solidFill>
                <a:latin typeface="Comic Sans MS" panose="030F0702030302020204" pitchFamily="66" charset="0"/>
              </a:rPr>
              <a:t>ve</a:t>
            </a:r>
          </a:p>
        </p:txBody>
      </p:sp>
      <p:sp>
        <p:nvSpPr>
          <p:cNvPr id="34" name="Rectangle 20">
            <a:extLst>
              <a:ext uri="{FF2B5EF4-FFF2-40B4-BE49-F238E27FC236}">
                <a16:creationId xmlns:a16="http://schemas.microsoft.com/office/drawing/2014/main" id="{0774DFED-42BE-5746-AD6B-37BD8D98E177}"/>
              </a:ext>
            </a:extLst>
          </p:cNvPr>
          <p:cNvSpPr>
            <a:spLocks noChangeArrowheads="1"/>
          </p:cNvSpPr>
          <p:nvPr/>
        </p:nvSpPr>
        <p:spPr bwMode="auto">
          <a:xfrm>
            <a:off x="2687728" y="4116687"/>
            <a:ext cx="707245" cy="430887"/>
          </a:xfrm>
          <a:prstGeom prst="rect">
            <a:avLst/>
          </a:prstGeom>
          <a:solidFill>
            <a:srgbClr val="00B0F0"/>
          </a:solidFill>
          <a:ln w="9525" algn="ctr">
            <a:noFill/>
            <a:miter lim="800000"/>
            <a:headEnd/>
            <a:tailEnd/>
          </a:ln>
          <a:effectLst/>
        </p:spPr>
        <p:txBody>
          <a:bodyPr wrap="none" anchor="ctr">
            <a:spAutoFit/>
          </a:bodyPr>
          <a:lstStyle/>
          <a:p>
            <a:r>
              <a:rPr lang="en-GB" altLang="en-US" sz="2200" dirty="0">
                <a:solidFill>
                  <a:schemeClr val="bg1"/>
                </a:solidFill>
                <a:latin typeface="Comic Sans MS" panose="030F0702030302020204" pitchFamily="66" charset="0"/>
              </a:rPr>
              <a:t>he’ll</a:t>
            </a:r>
          </a:p>
        </p:txBody>
      </p:sp>
      <p:sp>
        <p:nvSpPr>
          <p:cNvPr id="35" name="Rectangle 21">
            <a:extLst>
              <a:ext uri="{FF2B5EF4-FFF2-40B4-BE49-F238E27FC236}">
                <a16:creationId xmlns:a16="http://schemas.microsoft.com/office/drawing/2014/main" id="{D8558D76-FED1-5F47-950B-93677103FE14}"/>
              </a:ext>
            </a:extLst>
          </p:cNvPr>
          <p:cNvSpPr>
            <a:spLocks noChangeArrowheads="1"/>
          </p:cNvSpPr>
          <p:nvPr/>
        </p:nvSpPr>
        <p:spPr bwMode="auto">
          <a:xfrm>
            <a:off x="7980959" y="4163201"/>
            <a:ext cx="946093" cy="430887"/>
          </a:xfrm>
          <a:prstGeom prst="rect">
            <a:avLst/>
          </a:prstGeom>
          <a:solidFill>
            <a:srgbClr val="0070C0"/>
          </a:solidFill>
          <a:ln>
            <a:noFill/>
          </a:ln>
          <a:effectLst/>
        </p:spPr>
        <p:txBody>
          <a:bodyPr wrap="none" anchor="ctr">
            <a:spAutoFit/>
          </a:bodyPr>
          <a:lstStyle/>
          <a:p>
            <a:r>
              <a:rPr lang="en-GB" altLang="en-US" sz="2200" dirty="0">
                <a:solidFill>
                  <a:schemeClr val="bg1"/>
                </a:solidFill>
                <a:latin typeface="Comic Sans MS" panose="030F0702030302020204" pitchFamily="66" charset="0"/>
              </a:rPr>
              <a:t>bag</a:t>
            </a:r>
            <a:r>
              <a:rPr lang="en-GB" altLang="en-US" sz="2200" u="sng" dirty="0">
                <a:solidFill>
                  <a:schemeClr val="bg1"/>
                </a:solidFill>
                <a:latin typeface="Comic Sans MS" panose="030F0702030302020204" pitchFamily="66" charset="0"/>
              </a:rPr>
              <a:t> i</a:t>
            </a:r>
            <a:r>
              <a:rPr lang="en-GB" altLang="en-US" sz="2200" dirty="0">
                <a:solidFill>
                  <a:schemeClr val="bg1"/>
                </a:solidFill>
                <a:latin typeface="Comic Sans MS" panose="030F0702030302020204" pitchFamily="66" charset="0"/>
              </a:rPr>
              <a:t>s</a:t>
            </a:r>
          </a:p>
        </p:txBody>
      </p:sp>
      <p:sp>
        <p:nvSpPr>
          <p:cNvPr id="36" name="Rectangle 22">
            <a:extLst>
              <a:ext uri="{FF2B5EF4-FFF2-40B4-BE49-F238E27FC236}">
                <a16:creationId xmlns:a16="http://schemas.microsoft.com/office/drawing/2014/main" id="{DAE9A801-4D15-5F4B-B8D4-5D613F4E246A}"/>
              </a:ext>
            </a:extLst>
          </p:cNvPr>
          <p:cNvSpPr>
            <a:spLocks noChangeArrowheads="1"/>
          </p:cNvSpPr>
          <p:nvPr/>
        </p:nvSpPr>
        <p:spPr bwMode="auto">
          <a:xfrm>
            <a:off x="7980959" y="3562559"/>
            <a:ext cx="1563248" cy="430887"/>
          </a:xfrm>
          <a:prstGeom prst="rect">
            <a:avLst/>
          </a:prstGeom>
          <a:solidFill>
            <a:srgbClr val="0070C0"/>
          </a:solidFill>
          <a:ln>
            <a:noFill/>
          </a:ln>
          <a:effectLst/>
        </p:spPr>
        <p:txBody>
          <a:bodyPr wrap="none" anchor="ctr">
            <a:spAutoFit/>
          </a:bodyPr>
          <a:lstStyle/>
          <a:p>
            <a:r>
              <a:rPr lang="en-GB" altLang="en-US" sz="2200" dirty="0">
                <a:solidFill>
                  <a:schemeClr val="bg1"/>
                </a:solidFill>
                <a:latin typeface="Comic Sans MS" panose="030F0702030302020204" pitchFamily="66" charset="0"/>
              </a:rPr>
              <a:t>monster</a:t>
            </a:r>
            <a:r>
              <a:rPr lang="en-GB" altLang="en-US" sz="2200" u="sng" dirty="0">
                <a:solidFill>
                  <a:schemeClr val="bg1"/>
                </a:solidFill>
                <a:latin typeface="Comic Sans MS" panose="030F0702030302020204" pitchFamily="66" charset="0"/>
              </a:rPr>
              <a:t> i</a:t>
            </a:r>
            <a:r>
              <a:rPr lang="en-GB" altLang="en-US" sz="2200" dirty="0">
                <a:solidFill>
                  <a:schemeClr val="bg1"/>
                </a:solidFill>
                <a:latin typeface="Comic Sans MS" panose="030F0702030302020204" pitchFamily="66" charset="0"/>
              </a:rPr>
              <a:t>s</a:t>
            </a:r>
          </a:p>
        </p:txBody>
      </p:sp>
      <p:sp>
        <p:nvSpPr>
          <p:cNvPr id="37" name="Rectangle 23">
            <a:extLst>
              <a:ext uri="{FF2B5EF4-FFF2-40B4-BE49-F238E27FC236}">
                <a16:creationId xmlns:a16="http://schemas.microsoft.com/office/drawing/2014/main" id="{90C1B5F3-594D-C541-84F9-44E864FB7F6F}"/>
              </a:ext>
            </a:extLst>
          </p:cNvPr>
          <p:cNvSpPr>
            <a:spLocks noChangeArrowheads="1"/>
          </p:cNvSpPr>
          <p:nvPr/>
        </p:nvSpPr>
        <p:spPr bwMode="auto">
          <a:xfrm>
            <a:off x="2670418" y="2015626"/>
            <a:ext cx="609462" cy="430887"/>
          </a:xfrm>
          <a:prstGeom prst="rect">
            <a:avLst/>
          </a:prstGeom>
          <a:solidFill>
            <a:srgbClr val="00B0F0"/>
          </a:solidFill>
          <a:ln w="9525" algn="ctr">
            <a:noFill/>
            <a:miter lim="800000"/>
            <a:headEnd/>
            <a:tailEnd/>
          </a:ln>
          <a:effectLst/>
        </p:spPr>
        <p:txBody>
          <a:bodyPr wrap="none" anchor="ctr">
            <a:spAutoFit/>
          </a:bodyPr>
          <a:lstStyle/>
          <a:p>
            <a:r>
              <a:rPr lang="en-GB" altLang="en-US" sz="2200" dirty="0">
                <a:solidFill>
                  <a:schemeClr val="bg1"/>
                </a:solidFill>
                <a:latin typeface="Comic Sans MS" panose="030F0702030302020204" pitchFamily="66" charset="0"/>
              </a:rPr>
              <a:t>I’m</a:t>
            </a:r>
          </a:p>
        </p:txBody>
      </p:sp>
      <p:sp>
        <p:nvSpPr>
          <p:cNvPr id="38" name="Rectangle 24">
            <a:extLst>
              <a:ext uri="{FF2B5EF4-FFF2-40B4-BE49-F238E27FC236}">
                <a16:creationId xmlns:a16="http://schemas.microsoft.com/office/drawing/2014/main" id="{BF4D87CA-8AE9-EC4F-8D4B-5739E1B352EC}"/>
              </a:ext>
            </a:extLst>
          </p:cNvPr>
          <p:cNvSpPr>
            <a:spLocks noChangeArrowheads="1"/>
          </p:cNvSpPr>
          <p:nvPr/>
        </p:nvSpPr>
        <p:spPr bwMode="auto">
          <a:xfrm>
            <a:off x="6240413" y="3594272"/>
            <a:ext cx="787395" cy="430887"/>
          </a:xfrm>
          <a:prstGeom prst="rect">
            <a:avLst/>
          </a:prstGeom>
          <a:solidFill>
            <a:srgbClr val="0070C0"/>
          </a:solidFill>
          <a:ln>
            <a:noFill/>
          </a:ln>
          <a:effectLst/>
        </p:spPr>
        <p:txBody>
          <a:bodyPr wrap="none" anchor="ctr">
            <a:spAutoFit/>
          </a:bodyPr>
          <a:lstStyle/>
          <a:p>
            <a:r>
              <a:rPr lang="en-GB" altLang="en-US" sz="2200" dirty="0">
                <a:solidFill>
                  <a:schemeClr val="bg1"/>
                </a:solidFill>
                <a:latin typeface="Comic Sans MS" panose="030F0702030302020204" pitchFamily="66" charset="0"/>
              </a:rPr>
              <a:t>I</a:t>
            </a:r>
            <a:r>
              <a:rPr lang="en-GB" altLang="en-US" sz="2200" u="sng" dirty="0">
                <a:solidFill>
                  <a:schemeClr val="bg1"/>
                </a:solidFill>
                <a:latin typeface="Comic Sans MS" panose="030F0702030302020204" pitchFamily="66" charset="0"/>
              </a:rPr>
              <a:t> a</a:t>
            </a:r>
            <a:r>
              <a:rPr lang="en-GB" altLang="en-US" sz="2200" dirty="0">
                <a:solidFill>
                  <a:schemeClr val="bg1"/>
                </a:solidFill>
                <a:latin typeface="Comic Sans MS" panose="030F0702030302020204" pitchFamily="66" charset="0"/>
              </a:rPr>
              <a:t>m</a:t>
            </a:r>
          </a:p>
        </p:txBody>
      </p:sp>
      <p:sp>
        <p:nvSpPr>
          <p:cNvPr id="39" name="Rectangle 25">
            <a:extLst>
              <a:ext uri="{FF2B5EF4-FFF2-40B4-BE49-F238E27FC236}">
                <a16:creationId xmlns:a16="http://schemas.microsoft.com/office/drawing/2014/main" id="{E141166E-A3A6-454F-ABEB-50CFDEE6D5C6}"/>
              </a:ext>
            </a:extLst>
          </p:cNvPr>
          <p:cNvSpPr>
            <a:spLocks noChangeArrowheads="1"/>
          </p:cNvSpPr>
          <p:nvPr/>
        </p:nvSpPr>
        <p:spPr bwMode="auto">
          <a:xfrm>
            <a:off x="2670418" y="4646096"/>
            <a:ext cx="845103" cy="430887"/>
          </a:xfrm>
          <a:prstGeom prst="rect">
            <a:avLst/>
          </a:prstGeom>
          <a:solidFill>
            <a:srgbClr val="00B0F0"/>
          </a:solidFill>
          <a:ln w="9525" algn="ctr">
            <a:noFill/>
            <a:miter lim="800000"/>
            <a:headEnd/>
            <a:tailEnd/>
          </a:ln>
          <a:effectLst/>
        </p:spPr>
        <p:txBody>
          <a:bodyPr wrap="none" anchor="ctr">
            <a:spAutoFit/>
          </a:bodyPr>
          <a:lstStyle/>
          <a:p>
            <a:r>
              <a:rPr lang="en-GB" altLang="en-US" sz="2200" dirty="0">
                <a:solidFill>
                  <a:schemeClr val="bg1"/>
                </a:solidFill>
                <a:latin typeface="Comic Sans MS" panose="030F0702030302020204" pitchFamily="66" charset="0"/>
              </a:rPr>
              <a:t>she’ll</a:t>
            </a:r>
          </a:p>
        </p:txBody>
      </p:sp>
      <p:sp>
        <p:nvSpPr>
          <p:cNvPr id="40" name="Rectangle 26">
            <a:extLst>
              <a:ext uri="{FF2B5EF4-FFF2-40B4-BE49-F238E27FC236}">
                <a16:creationId xmlns:a16="http://schemas.microsoft.com/office/drawing/2014/main" id="{EBDCBFB3-5FF4-444E-AC9B-1AC0B6B71272}"/>
              </a:ext>
            </a:extLst>
          </p:cNvPr>
          <p:cNvSpPr>
            <a:spLocks noChangeArrowheads="1"/>
          </p:cNvSpPr>
          <p:nvPr/>
        </p:nvSpPr>
        <p:spPr bwMode="auto">
          <a:xfrm>
            <a:off x="6240413" y="3066184"/>
            <a:ext cx="1149674" cy="430887"/>
          </a:xfrm>
          <a:prstGeom prst="rect">
            <a:avLst/>
          </a:prstGeom>
          <a:solidFill>
            <a:srgbClr val="0070C0"/>
          </a:solidFill>
          <a:ln>
            <a:noFill/>
          </a:ln>
          <a:effectLst/>
        </p:spPr>
        <p:txBody>
          <a:bodyPr wrap="none" anchor="ctr">
            <a:spAutoFit/>
          </a:bodyPr>
          <a:lstStyle/>
          <a:p>
            <a:r>
              <a:rPr lang="en-GB" altLang="en-US" sz="2200" dirty="0">
                <a:solidFill>
                  <a:schemeClr val="bg1"/>
                </a:solidFill>
                <a:latin typeface="Comic Sans MS" panose="030F0702030302020204" pitchFamily="66" charset="0"/>
              </a:rPr>
              <a:t>she</a:t>
            </a:r>
            <a:r>
              <a:rPr lang="en-GB" altLang="en-US" sz="2200" u="sng" dirty="0">
                <a:solidFill>
                  <a:schemeClr val="bg1"/>
                </a:solidFill>
                <a:latin typeface="Comic Sans MS" panose="030F0702030302020204" pitchFamily="66" charset="0"/>
              </a:rPr>
              <a:t> wi</a:t>
            </a:r>
            <a:r>
              <a:rPr lang="en-GB" altLang="en-US" sz="2200" dirty="0">
                <a:solidFill>
                  <a:schemeClr val="bg1"/>
                </a:solidFill>
                <a:latin typeface="Comic Sans MS" panose="030F0702030302020204" pitchFamily="66" charset="0"/>
              </a:rPr>
              <a:t>ll</a:t>
            </a:r>
          </a:p>
        </p:txBody>
      </p:sp>
      <p:sp>
        <p:nvSpPr>
          <p:cNvPr id="41" name="Rectangle 27">
            <a:extLst>
              <a:ext uri="{FF2B5EF4-FFF2-40B4-BE49-F238E27FC236}">
                <a16:creationId xmlns:a16="http://schemas.microsoft.com/office/drawing/2014/main" id="{9C4F5FF5-85D9-734B-98EF-54B68EBCD70F}"/>
              </a:ext>
            </a:extLst>
          </p:cNvPr>
          <p:cNvSpPr>
            <a:spLocks noChangeArrowheads="1"/>
          </p:cNvSpPr>
          <p:nvPr/>
        </p:nvSpPr>
        <p:spPr bwMode="auto">
          <a:xfrm>
            <a:off x="2670418" y="5175505"/>
            <a:ext cx="585417" cy="430887"/>
          </a:xfrm>
          <a:prstGeom prst="rect">
            <a:avLst/>
          </a:prstGeom>
          <a:solidFill>
            <a:srgbClr val="00B0F0"/>
          </a:solidFill>
          <a:ln w="9525" algn="ctr">
            <a:noFill/>
            <a:miter lim="800000"/>
            <a:headEnd/>
            <a:tailEnd/>
          </a:ln>
          <a:effectLst/>
        </p:spPr>
        <p:txBody>
          <a:bodyPr wrap="none" anchor="ctr">
            <a:spAutoFit/>
          </a:bodyPr>
          <a:lstStyle/>
          <a:p>
            <a:r>
              <a:rPr lang="en-GB" altLang="en-US" sz="2200" dirty="0">
                <a:solidFill>
                  <a:schemeClr val="bg1"/>
                </a:solidFill>
                <a:latin typeface="Comic Sans MS" panose="030F0702030302020204" pitchFamily="66" charset="0"/>
              </a:rPr>
              <a:t>it’s</a:t>
            </a:r>
          </a:p>
        </p:txBody>
      </p:sp>
      <p:sp>
        <p:nvSpPr>
          <p:cNvPr id="42" name="Rectangle 28">
            <a:extLst>
              <a:ext uri="{FF2B5EF4-FFF2-40B4-BE49-F238E27FC236}">
                <a16:creationId xmlns:a16="http://schemas.microsoft.com/office/drawing/2014/main" id="{17C8F76D-EC22-AB44-B9ED-D21B161872AE}"/>
              </a:ext>
            </a:extLst>
          </p:cNvPr>
          <p:cNvSpPr>
            <a:spLocks noChangeArrowheads="1"/>
          </p:cNvSpPr>
          <p:nvPr/>
        </p:nvSpPr>
        <p:spPr bwMode="auto">
          <a:xfrm>
            <a:off x="6240413" y="2538096"/>
            <a:ext cx="697627" cy="430887"/>
          </a:xfrm>
          <a:prstGeom prst="rect">
            <a:avLst/>
          </a:prstGeom>
          <a:solidFill>
            <a:srgbClr val="0070C0"/>
          </a:solidFill>
          <a:ln>
            <a:noFill/>
          </a:ln>
          <a:effectLst/>
        </p:spPr>
        <p:txBody>
          <a:bodyPr wrap="none" anchor="ctr">
            <a:spAutoFit/>
          </a:bodyPr>
          <a:lstStyle/>
          <a:p>
            <a:r>
              <a:rPr lang="en-GB" altLang="en-US" sz="2200" dirty="0">
                <a:solidFill>
                  <a:schemeClr val="bg1"/>
                </a:solidFill>
                <a:latin typeface="Comic Sans MS" panose="030F0702030302020204" pitchFamily="66" charset="0"/>
              </a:rPr>
              <a:t>it</a:t>
            </a:r>
            <a:r>
              <a:rPr lang="en-GB" altLang="en-US" sz="2200" u="sng" dirty="0">
                <a:solidFill>
                  <a:schemeClr val="bg1"/>
                </a:solidFill>
                <a:latin typeface="Comic Sans MS" panose="030F0702030302020204" pitchFamily="66" charset="0"/>
              </a:rPr>
              <a:t> i</a:t>
            </a:r>
            <a:r>
              <a:rPr lang="en-GB" altLang="en-US" sz="2200" dirty="0">
                <a:solidFill>
                  <a:schemeClr val="bg1"/>
                </a:solidFill>
                <a:latin typeface="Comic Sans MS" panose="030F0702030302020204" pitchFamily="66" charset="0"/>
              </a:rPr>
              <a:t>s</a:t>
            </a:r>
          </a:p>
        </p:txBody>
      </p:sp>
      <p:sp>
        <p:nvSpPr>
          <p:cNvPr id="43" name="Rectangle 29">
            <a:extLst>
              <a:ext uri="{FF2B5EF4-FFF2-40B4-BE49-F238E27FC236}">
                <a16:creationId xmlns:a16="http://schemas.microsoft.com/office/drawing/2014/main" id="{5BED6D65-77CE-5E40-855E-1FEB6160E2E9}"/>
              </a:ext>
            </a:extLst>
          </p:cNvPr>
          <p:cNvSpPr>
            <a:spLocks noChangeArrowheads="1"/>
          </p:cNvSpPr>
          <p:nvPr/>
        </p:nvSpPr>
        <p:spPr bwMode="auto">
          <a:xfrm>
            <a:off x="2652661" y="1486217"/>
            <a:ext cx="543739" cy="430887"/>
          </a:xfrm>
          <a:prstGeom prst="rect">
            <a:avLst/>
          </a:prstGeom>
          <a:solidFill>
            <a:srgbClr val="00B0F0"/>
          </a:solidFill>
          <a:ln w="9525" algn="ctr">
            <a:noFill/>
            <a:miter lim="800000"/>
            <a:headEnd/>
            <a:tailEnd/>
          </a:ln>
          <a:effectLst/>
        </p:spPr>
        <p:txBody>
          <a:bodyPr wrap="none" anchor="ctr">
            <a:spAutoFit/>
          </a:bodyPr>
          <a:lstStyle/>
          <a:p>
            <a:r>
              <a:rPr lang="en-GB" altLang="en-US" sz="2200" dirty="0">
                <a:solidFill>
                  <a:schemeClr val="bg1"/>
                </a:solidFill>
                <a:latin typeface="Comic Sans MS" panose="030F0702030302020204" pitchFamily="66" charset="0"/>
              </a:rPr>
              <a:t>I’ll</a:t>
            </a:r>
          </a:p>
        </p:txBody>
      </p:sp>
      <p:sp>
        <p:nvSpPr>
          <p:cNvPr id="44" name="Rectangle 30">
            <a:extLst>
              <a:ext uri="{FF2B5EF4-FFF2-40B4-BE49-F238E27FC236}">
                <a16:creationId xmlns:a16="http://schemas.microsoft.com/office/drawing/2014/main" id="{EF643FAD-AF27-954B-B5C3-BD3E077906BD}"/>
              </a:ext>
            </a:extLst>
          </p:cNvPr>
          <p:cNvSpPr>
            <a:spLocks noChangeArrowheads="1"/>
          </p:cNvSpPr>
          <p:nvPr/>
        </p:nvSpPr>
        <p:spPr bwMode="auto">
          <a:xfrm>
            <a:off x="6240413" y="5706627"/>
            <a:ext cx="848309" cy="430887"/>
          </a:xfrm>
          <a:prstGeom prst="rect">
            <a:avLst/>
          </a:prstGeom>
          <a:solidFill>
            <a:srgbClr val="0070C0"/>
          </a:solidFill>
          <a:ln>
            <a:noFill/>
          </a:ln>
          <a:effectLst/>
        </p:spPr>
        <p:txBody>
          <a:bodyPr wrap="none" anchor="ctr">
            <a:spAutoFit/>
          </a:bodyPr>
          <a:lstStyle/>
          <a:p>
            <a:r>
              <a:rPr lang="en-GB" altLang="en-US" sz="2200" dirty="0">
                <a:solidFill>
                  <a:schemeClr val="bg1"/>
                </a:solidFill>
                <a:latin typeface="Comic Sans MS" panose="030F0702030302020204" pitchFamily="66" charset="0"/>
              </a:rPr>
              <a:t>I</a:t>
            </a:r>
            <a:r>
              <a:rPr lang="en-GB" altLang="en-US" sz="2200" u="sng" dirty="0">
                <a:solidFill>
                  <a:schemeClr val="bg1"/>
                </a:solidFill>
                <a:latin typeface="Comic Sans MS" panose="030F0702030302020204" pitchFamily="66" charset="0"/>
              </a:rPr>
              <a:t> wi</a:t>
            </a:r>
            <a:r>
              <a:rPr lang="en-GB" altLang="en-US" sz="2200" dirty="0">
                <a:solidFill>
                  <a:schemeClr val="bg1"/>
                </a:solidFill>
                <a:latin typeface="Comic Sans MS" panose="030F0702030302020204" pitchFamily="66" charset="0"/>
              </a:rPr>
              <a:t>ll</a:t>
            </a:r>
          </a:p>
        </p:txBody>
      </p:sp>
      <p:sp>
        <p:nvSpPr>
          <p:cNvPr id="45" name="Rectangle 31">
            <a:extLst>
              <a:ext uri="{FF2B5EF4-FFF2-40B4-BE49-F238E27FC236}">
                <a16:creationId xmlns:a16="http://schemas.microsoft.com/office/drawing/2014/main" id="{7E8F1AA8-FF6B-5949-A68E-AE43EDD1827B}"/>
              </a:ext>
            </a:extLst>
          </p:cNvPr>
          <p:cNvSpPr>
            <a:spLocks noChangeArrowheads="1"/>
          </p:cNvSpPr>
          <p:nvPr/>
        </p:nvSpPr>
        <p:spPr bwMode="auto">
          <a:xfrm>
            <a:off x="2647337" y="5704913"/>
            <a:ext cx="872355" cy="430887"/>
          </a:xfrm>
          <a:prstGeom prst="rect">
            <a:avLst/>
          </a:prstGeom>
          <a:solidFill>
            <a:srgbClr val="00B0F0"/>
          </a:solidFill>
          <a:ln w="9525" algn="ctr">
            <a:noFill/>
            <a:miter lim="800000"/>
            <a:headEnd/>
            <a:tailEnd/>
          </a:ln>
          <a:effectLst/>
        </p:spPr>
        <p:txBody>
          <a:bodyPr wrap="none" anchor="ctr">
            <a:spAutoFit/>
          </a:bodyPr>
          <a:lstStyle/>
          <a:p>
            <a:r>
              <a:rPr lang="en-GB" altLang="en-US" sz="2200" dirty="0">
                <a:solidFill>
                  <a:schemeClr val="bg1"/>
                </a:solidFill>
                <a:latin typeface="Comic Sans MS" panose="030F0702030302020204" pitchFamily="66" charset="0"/>
              </a:rPr>
              <a:t>we’re</a:t>
            </a:r>
          </a:p>
        </p:txBody>
      </p:sp>
      <p:sp>
        <p:nvSpPr>
          <p:cNvPr id="46" name="Rectangle 32">
            <a:extLst>
              <a:ext uri="{FF2B5EF4-FFF2-40B4-BE49-F238E27FC236}">
                <a16:creationId xmlns:a16="http://schemas.microsoft.com/office/drawing/2014/main" id="{A33DB970-2FA0-6240-B84C-DE2F25468D06}"/>
              </a:ext>
            </a:extLst>
          </p:cNvPr>
          <p:cNvSpPr>
            <a:spLocks noChangeArrowheads="1"/>
          </p:cNvSpPr>
          <p:nvPr/>
        </p:nvSpPr>
        <p:spPr bwMode="auto">
          <a:xfrm>
            <a:off x="6240413" y="4122360"/>
            <a:ext cx="1050288" cy="430887"/>
          </a:xfrm>
          <a:prstGeom prst="rect">
            <a:avLst/>
          </a:prstGeom>
          <a:solidFill>
            <a:srgbClr val="0070C0"/>
          </a:solidFill>
          <a:ln>
            <a:noFill/>
          </a:ln>
          <a:effectLst/>
        </p:spPr>
        <p:txBody>
          <a:bodyPr wrap="none" anchor="ctr">
            <a:spAutoFit/>
          </a:bodyPr>
          <a:lstStyle/>
          <a:p>
            <a:r>
              <a:rPr lang="en-GB" altLang="en-US" sz="2200" dirty="0">
                <a:solidFill>
                  <a:schemeClr val="bg1"/>
                </a:solidFill>
                <a:latin typeface="Comic Sans MS" panose="030F0702030302020204" pitchFamily="66" charset="0"/>
              </a:rPr>
              <a:t>we</a:t>
            </a:r>
            <a:r>
              <a:rPr lang="en-GB" altLang="en-US" sz="2200" u="sng" dirty="0">
                <a:solidFill>
                  <a:schemeClr val="bg1"/>
                </a:solidFill>
                <a:latin typeface="Comic Sans MS" panose="030F0702030302020204" pitchFamily="66" charset="0"/>
              </a:rPr>
              <a:t> a</a:t>
            </a:r>
            <a:r>
              <a:rPr lang="en-GB" altLang="en-US" sz="2200" dirty="0">
                <a:solidFill>
                  <a:schemeClr val="bg1"/>
                </a:solidFill>
                <a:latin typeface="Comic Sans MS" panose="030F0702030302020204" pitchFamily="66" charset="0"/>
              </a:rPr>
              <a:t>re</a:t>
            </a:r>
          </a:p>
        </p:txBody>
      </p:sp>
      <p:sp>
        <p:nvSpPr>
          <p:cNvPr id="47" name="Rectangle 34">
            <a:extLst>
              <a:ext uri="{FF2B5EF4-FFF2-40B4-BE49-F238E27FC236}">
                <a16:creationId xmlns:a16="http://schemas.microsoft.com/office/drawing/2014/main" id="{86FBEFD4-317C-164B-B289-9148ECF8625C}"/>
              </a:ext>
            </a:extLst>
          </p:cNvPr>
          <p:cNvSpPr>
            <a:spLocks noChangeArrowheads="1"/>
          </p:cNvSpPr>
          <p:nvPr/>
        </p:nvSpPr>
        <p:spPr bwMode="auto">
          <a:xfrm>
            <a:off x="2681956" y="3074444"/>
            <a:ext cx="805029" cy="430887"/>
          </a:xfrm>
          <a:prstGeom prst="rect">
            <a:avLst/>
          </a:prstGeom>
          <a:solidFill>
            <a:srgbClr val="00B0F0"/>
          </a:solidFill>
          <a:ln w="9525" algn="ctr">
            <a:noFill/>
            <a:miter lim="800000"/>
            <a:headEnd/>
            <a:tailEnd/>
          </a:ln>
          <a:effectLst/>
        </p:spPr>
        <p:txBody>
          <a:bodyPr wrap="none" anchor="ctr">
            <a:spAutoFit/>
          </a:bodyPr>
          <a:lstStyle/>
          <a:p>
            <a:r>
              <a:rPr lang="en-GB" altLang="en-US" sz="2200" dirty="0">
                <a:solidFill>
                  <a:schemeClr val="bg1"/>
                </a:solidFill>
                <a:latin typeface="Comic Sans MS" panose="030F0702030302020204" pitchFamily="66" charset="0"/>
              </a:rPr>
              <a:t>can’t</a:t>
            </a:r>
          </a:p>
        </p:txBody>
      </p:sp>
      <p:sp>
        <p:nvSpPr>
          <p:cNvPr id="48" name="Rectangle 35">
            <a:extLst>
              <a:ext uri="{FF2B5EF4-FFF2-40B4-BE49-F238E27FC236}">
                <a16:creationId xmlns:a16="http://schemas.microsoft.com/office/drawing/2014/main" id="{6549CC73-A792-1F47-8594-0EBC12C4AC79}"/>
              </a:ext>
            </a:extLst>
          </p:cNvPr>
          <p:cNvSpPr>
            <a:spLocks noChangeArrowheads="1"/>
          </p:cNvSpPr>
          <p:nvPr/>
        </p:nvSpPr>
        <p:spPr bwMode="auto">
          <a:xfrm>
            <a:off x="6240413" y="5178536"/>
            <a:ext cx="1135247" cy="430887"/>
          </a:xfrm>
          <a:prstGeom prst="rect">
            <a:avLst/>
          </a:prstGeom>
          <a:solidFill>
            <a:srgbClr val="0070C0"/>
          </a:solidFill>
          <a:ln>
            <a:noFill/>
          </a:ln>
          <a:effectLst/>
        </p:spPr>
        <p:txBody>
          <a:bodyPr wrap="none" anchor="ctr">
            <a:spAutoFit/>
          </a:bodyPr>
          <a:lstStyle/>
          <a:p>
            <a:r>
              <a:rPr lang="en-GB" altLang="en-US" sz="2200" dirty="0">
                <a:solidFill>
                  <a:schemeClr val="bg1"/>
                </a:solidFill>
                <a:latin typeface="Comic Sans MS" panose="030F0702030302020204" pitchFamily="66" charset="0"/>
              </a:rPr>
              <a:t>can</a:t>
            </a:r>
            <a:r>
              <a:rPr lang="en-GB" altLang="en-US" sz="2200" u="sng" dirty="0">
                <a:solidFill>
                  <a:schemeClr val="bg1"/>
                </a:solidFill>
                <a:latin typeface="Comic Sans MS" panose="030F0702030302020204" pitchFamily="66" charset="0"/>
              </a:rPr>
              <a:t> no</a:t>
            </a:r>
            <a:r>
              <a:rPr lang="en-GB" altLang="en-US" sz="2200" dirty="0">
                <a:solidFill>
                  <a:schemeClr val="bg1"/>
                </a:solidFill>
                <a:latin typeface="Comic Sans MS" panose="030F0702030302020204" pitchFamily="66" charset="0"/>
              </a:rPr>
              <a:t>t</a:t>
            </a:r>
          </a:p>
        </p:txBody>
      </p:sp>
    </p:spTree>
    <p:extLst>
      <p:ext uri="{BB962C8B-B14F-4D97-AF65-F5344CB8AC3E}">
        <p14:creationId xmlns:p14="http://schemas.microsoft.com/office/powerpoint/2010/main" val="10183037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9AEAA23B-AF15-7B40-890B-3CBB21E5E159}"/>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writer – apostrophes</a:t>
            </a:r>
          </a:p>
        </p:txBody>
      </p:sp>
      <p:grpSp>
        <p:nvGrpSpPr>
          <p:cNvPr id="49" name="Group 48">
            <a:extLst>
              <a:ext uri="{FF2B5EF4-FFF2-40B4-BE49-F238E27FC236}">
                <a16:creationId xmlns:a16="http://schemas.microsoft.com/office/drawing/2014/main" id="{4323CD4C-C23F-B040-A69A-1D784DC930F9}"/>
              </a:ext>
            </a:extLst>
          </p:cNvPr>
          <p:cNvGrpSpPr>
            <a:grpSpLocks/>
          </p:cNvGrpSpPr>
          <p:nvPr/>
        </p:nvGrpSpPr>
        <p:grpSpPr bwMode="auto">
          <a:xfrm>
            <a:off x="8000773" y="1530360"/>
            <a:ext cx="1870075" cy="4304611"/>
            <a:chOff x="3133" y="1244"/>
            <a:chExt cx="1178" cy="2637"/>
          </a:xfrm>
        </p:grpSpPr>
        <p:pic>
          <p:nvPicPr>
            <p:cNvPr id="50" name="Picture 49">
              <a:extLst>
                <a:ext uri="{FF2B5EF4-FFF2-40B4-BE49-F238E27FC236}">
                  <a16:creationId xmlns:a16="http://schemas.microsoft.com/office/drawing/2014/main" id="{672EC8A2-8EA1-A045-BC2E-3A3AFE66863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V="1">
              <a:off x="3133" y="1264"/>
              <a:ext cx="1178" cy="2617"/>
            </a:xfrm>
            <a:prstGeom prst="rect">
              <a:avLst/>
            </a:prstGeom>
            <a:noFill/>
            <a:extLst>
              <a:ext uri="{909E8E84-426E-40DD-AFC4-6F175D3DCCD1}">
                <a14:hiddenFill xmlns:a14="http://schemas.microsoft.com/office/drawing/2010/main">
                  <a:solidFill>
                    <a:srgbClr val="FFFFFF"/>
                  </a:solidFill>
                </a14:hiddenFill>
              </a:ext>
            </a:extLst>
          </p:spPr>
        </p:pic>
        <p:sp>
          <p:nvSpPr>
            <p:cNvPr id="51" name="Text Box 16">
              <a:extLst>
                <a:ext uri="{FF2B5EF4-FFF2-40B4-BE49-F238E27FC236}">
                  <a16:creationId xmlns:a16="http://schemas.microsoft.com/office/drawing/2014/main" id="{46710F3E-A2CA-684F-BA9D-175C67E2D2A5}"/>
                </a:ext>
              </a:extLst>
            </p:cNvPr>
            <p:cNvSpPr txBox="1">
              <a:spLocks noChangeArrowheads="1"/>
            </p:cNvSpPr>
            <p:nvPr/>
          </p:nvSpPr>
          <p:spPr bwMode="auto">
            <a:xfrm rot="21600000">
              <a:off x="3230" y="1817"/>
              <a:ext cx="985"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dirty="0">
                  <a:latin typeface="Comic Sans MS" panose="030F0702030302020204" pitchFamily="66" charset="0"/>
                </a:rPr>
                <a:t>Apostrophe</a:t>
              </a:r>
            </a:p>
          </p:txBody>
        </p:sp>
        <p:sp>
          <p:nvSpPr>
            <p:cNvPr id="52" name="Text Box 17">
              <a:extLst>
                <a:ext uri="{FF2B5EF4-FFF2-40B4-BE49-F238E27FC236}">
                  <a16:creationId xmlns:a16="http://schemas.microsoft.com/office/drawing/2014/main" id="{42C9E54F-A254-E24E-8620-ADF5260662BF}"/>
                </a:ext>
              </a:extLst>
            </p:cNvPr>
            <p:cNvSpPr txBox="1">
              <a:spLocks noChangeArrowheads="1"/>
            </p:cNvSpPr>
            <p:nvPr/>
          </p:nvSpPr>
          <p:spPr bwMode="auto">
            <a:xfrm>
              <a:off x="3158" y="1244"/>
              <a:ext cx="1127" cy="1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50000"/>
                </a:spcBef>
              </a:pPr>
              <a:r>
                <a:rPr lang="en-GB" altLang="en-US" sz="12000" dirty="0">
                  <a:latin typeface="Arial Rounded MT Bold" panose="020F0704030504030204" pitchFamily="34" charset="0"/>
                </a:rPr>
                <a:t>’</a:t>
              </a:r>
            </a:p>
          </p:txBody>
        </p:sp>
        <p:sp>
          <p:nvSpPr>
            <p:cNvPr id="53" name="Oval 52">
              <a:extLst>
                <a:ext uri="{FF2B5EF4-FFF2-40B4-BE49-F238E27FC236}">
                  <a16:creationId xmlns:a16="http://schemas.microsoft.com/office/drawing/2014/main" id="{29D51EF6-58C3-2049-AF2A-F43A6A50A6BD}"/>
                </a:ext>
              </a:extLst>
            </p:cNvPr>
            <p:cNvSpPr>
              <a:spLocks noChangeArrowheads="1"/>
            </p:cNvSpPr>
            <p:nvPr/>
          </p:nvSpPr>
          <p:spPr bwMode="auto">
            <a:xfrm rot="10800000">
              <a:off x="3641" y="3506"/>
              <a:ext cx="163" cy="151"/>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
        <p:nvSpPr>
          <p:cNvPr id="54" name="Rectangle 53">
            <a:extLst>
              <a:ext uri="{FF2B5EF4-FFF2-40B4-BE49-F238E27FC236}">
                <a16:creationId xmlns:a16="http://schemas.microsoft.com/office/drawing/2014/main" id="{FE49D9F0-C902-5544-A428-089A0C1B3CC6}"/>
              </a:ext>
            </a:extLst>
          </p:cNvPr>
          <p:cNvSpPr>
            <a:spLocks noChangeArrowheads="1"/>
          </p:cNvSpPr>
          <p:nvPr/>
        </p:nvSpPr>
        <p:spPr bwMode="auto">
          <a:xfrm>
            <a:off x="1709737" y="3245519"/>
            <a:ext cx="4746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GB" altLang="en-US" sz="2400" dirty="0">
                <a:solidFill>
                  <a:srgbClr val="414042"/>
                </a:solidFill>
                <a:latin typeface="Comic Sans MS" panose="030F0702030302020204" pitchFamily="66" charset="0"/>
              </a:rPr>
              <a:t>There's a monster in the woods.</a:t>
            </a:r>
          </a:p>
        </p:txBody>
      </p:sp>
      <p:sp>
        <p:nvSpPr>
          <p:cNvPr id="55" name="Rectangle 54">
            <a:extLst>
              <a:ext uri="{FF2B5EF4-FFF2-40B4-BE49-F238E27FC236}">
                <a16:creationId xmlns:a16="http://schemas.microsoft.com/office/drawing/2014/main" id="{3E54C7B1-68C4-6244-83FB-CC56553F97BC}"/>
              </a:ext>
            </a:extLst>
          </p:cNvPr>
          <p:cNvSpPr>
            <a:spLocks noChangeArrowheads="1"/>
          </p:cNvSpPr>
          <p:nvPr/>
        </p:nvSpPr>
        <p:spPr bwMode="auto">
          <a:xfrm>
            <a:off x="1709737" y="5184843"/>
            <a:ext cx="40338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GB" altLang="en-US" sz="2400" dirty="0">
                <a:solidFill>
                  <a:srgbClr val="414042"/>
                </a:solidFill>
                <a:latin typeface="Comic Sans MS" panose="030F0702030302020204" pitchFamily="66" charset="0"/>
              </a:rPr>
              <a:t>He's got enormous feelers.</a:t>
            </a:r>
          </a:p>
        </p:txBody>
      </p:sp>
      <p:sp>
        <p:nvSpPr>
          <p:cNvPr id="56" name="Rectangle 55">
            <a:extLst>
              <a:ext uri="{FF2B5EF4-FFF2-40B4-BE49-F238E27FC236}">
                <a16:creationId xmlns:a16="http://schemas.microsoft.com/office/drawing/2014/main" id="{8CB2EC6A-7DA7-FF40-B07F-0AB8D127BC0D}"/>
              </a:ext>
            </a:extLst>
          </p:cNvPr>
          <p:cNvSpPr>
            <a:spLocks noChangeArrowheads="1"/>
          </p:cNvSpPr>
          <p:nvPr/>
        </p:nvSpPr>
        <p:spPr bwMode="auto">
          <a:xfrm>
            <a:off x="1709737" y="5669677"/>
            <a:ext cx="37734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GB" altLang="en-US" sz="2400" dirty="0">
                <a:solidFill>
                  <a:srgbClr val="414042"/>
                </a:solidFill>
                <a:latin typeface="Comic Sans MS" panose="030F0702030302020204" pitchFamily="66" charset="0"/>
              </a:rPr>
              <a:t>He’s huge and he is hairy.</a:t>
            </a:r>
          </a:p>
        </p:txBody>
      </p:sp>
      <p:sp>
        <p:nvSpPr>
          <p:cNvPr id="57" name="Rectangle 56">
            <a:extLst>
              <a:ext uri="{FF2B5EF4-FFF2-40B4-BE49-F238E27FC236}">
                <a16:creationId xmlns:a16="http://schemas.microsoft.com/office/drawing/2014/main" id="{B38B2BFC-C04A-414B-852F-2DD3978D4626}"/>
              </a:ext>
            </a:extLst>
          </p:cNvPr>
          <p:cNvSpPr>
            <a:spLocks noChangeArrowheads="1"/>
          </p:cNvSpPr>
          <p:nvPr/>
        </p:nvSpPr>
        <p:spPr bwMode="auto">
          <a:xfrm>
            <a:off x="1709737" y="3730350"/>
            <a:ext cx="4332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GB" altLang="en-US" sz="2400" dirty="0">
                <a:solidFill>
                  <a:srgbClr val="414042"/>
                </a:solidFill>
                <a:latin typeface="Comic Sans MS" panose="030F0702030302020204" pitchFamily="66" charset="0"/>
              </a:rPr>
              <a:t>He’s trying to take my sweet.</a:t>
            </a:r>
          </a:p>
        </p:txBody>
      </p:sp>
      <p:sp>
        <p:nvSpPr>
          <p:cNvPr id="58" name="Rectangle 57">
            <a:extLst>
              <a:ext uri="{FF2B5EF4-FFF2-40B4-BE49-F238E27FC236}">
                <a16:creationId xmlns:a16="http://schemas.microsoft.com/office/drawing/2014/main" id="{5B53FFA8-6A6B-DD46-AF1B-5DC914478DCE}"/>
              </a:ext>
            </a:extLst>
          </p:cNvPr>
          <p:cNvSpPr>
            <a:spLocks noChangeArrowheads="1"/>
          </p:cNvSpPr>
          <p:nvPr/>
        </p:nvSpPr>
        <p:spPr bwMode="auto">
          <a:xfrm>
            <a:off x="1709737" y="1306195"/>
            <a:ext cx="43862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GB" altLang="en-US" sz="2400" dirty="0">
                <a:solidFill>
                  <a:srgbClr val="414042"/>
                </a:solidFill>
                <a:latin typeface="Comic Sans MS" panose="030F0702030302020204" pitchFamily="66" charset="0"/>
              </a:rPr>
              <a:t>He’s moving even quicker now.</a:t>
            </a:r>
          </a:p>
        </p:txBody>
      </p:sp>
      <p:sp>
        <p:nvSpPr>
          <p:cNvPr id="59" name="Rectangle 58">
            <a:extLst>
              <a:ext uri="{FF2B5EF4-FFF2-40B4-BE49-F238E27FC236}">
                <a16:creationId xmlns:a16="http://schemas.microsoft.com/office/drawing/2014/main" id="{34D0FBA0-5E3A-A746-B34A-65C8F3C987DD}"/>
              </a:ext>
            </a:extLst>
          </p:cNvPr>
          <p:cNvSpPr>
            <a:spLocks noChangeArrowheads="1"/>
          </p:cNvSpPr>
          <p:nvPr/>
        </p:nvSpPr>
        <p:spPr bwMode="auto">
          <a:xfrm>
            <a:off x="1709737" y="2275857"/>
            <a:ext cx="41735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GB" altLang="en-US" sz="2400" dirty="0">
                <a:solidFill>
                  <a:srgbClr val="414042"/>
                </a:solidFill>
                <a:latin typeface="Comic Sans MS" panose="030F0702030302020204" pitchFamily="66" charset="0"/>
              </a:rPr>
              <a:t>The bag’s completely empty.</a:t>
            </a:r>
          </a:p>
        </p:txBody>
      </p:sp>
      <p:sp>
        <p:nvSpPr>
          <p:cNvPr id="60" name="Rectangle 59">
            <a:extLst>
              <a:ext uri="{FF2B5EF4-FFF2-40B4-BE49-F238E27FC236}">
                <a16:creationId xmlns:a16="http://schemas.microsoft.com/office/drawing/2014/main" id="{AA052440-5CB2-5148-B8E9-E24D6C311228}"/>
              </a:ext>
            </a:extLst>
          </p:cNvPr>
          <p:cNvSpPr>
            <a:spLocks noChangeArrowheads="1"/>
          </p:cNvSpPr>
          <p:nvPr/>
        </p:nvSpPr>
        <p:spPr bwMode="auto">
          <a:xfrm>
            <a:off x="1709737" y="1791026"/>
            <a:ext cx="52911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GB" altLang="en-US" sz="2400" dirty="0">
                <a:solidFill>
                  <a:srgbClr val="414042"/>
                </a:solidFill>
                <a:latin typeface="Comic Sans MS" panose="030F0702030302020204" pitchFamily="66" charset="0"/>
              </a:rPr>
              <a:t>Now this monster’s not so charming.</a:t>
            </a:r>
          </a:p>
        </p:txBody>
      </p:sp>
      <p:sp>
        <p:nvSpPr>
          <p:cNvPr id="61" name="Rectangle 60">
            <a:extLst>
              <a:ext uri="{FF2B5EF4-FFF2-40B4-BE49-F238E27FC236}">
                <a16:creationId xmlns:a16="http://schemas.microsoft.com/office/drawing/2014/main" id="{82DFDC71-1C94-2D49-AD98-726685A0CC4E}"/>
              </a:ext>
            </a:extLst>
          </p:cNvPr>
          <p:cNvSpPr>
            <a:spLocks noChangeArrowheads="1"/>
          </p:cNvSpPr>
          <p:nvPr/>
        </p:nvSpPr>
        <p:spPr bwMode="auto">
          <a:xfrm>
            <a:off x="1709737" y="2760688"/>
            <a:ext cx="4502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GB" altLang="en-US" sz="2400" dirty="0">
                <a:solidFill>
                  <a:srgbClr val="414042"/>
                </a:solidFill>
                <a:latin typeface="Comic Sans MS" panose="030F0702030302020204" pitchFamily="66" charset="0"/>
              </a:rPr>
              <a:t>I’ve got to think of something.</a:t>
            </a:r>
          </a:p>
        </p:txBody>
      </p:sp>
      <p:sp>
        <p:nvSpPr>
          <p:cNvPr id="62" name="Rectangle 61">
            <a:extLst>
              <a:ext uri="{FF2B5EF4-FFF2-40B4-BE49-F238E27FC236}">
                <a16:creationId xmlns:a16="http://schemas.microsoft.com/office/drawing/2014/main" id="{DF97721B-280C-D544-BECD-8D370A7E8E07}"/>
              </a:ext>
            </a:extLst>
          </p:cNvPr>
          <p:cNvSpPr>
            <a:spLocks noChangeArrowheads="1"/>
          </p:cNvSpPr>
          <p:nvPr/>
        </p:nvSpPr>
        <p:spPr bwMode="auto">
          <a:xfrm>
            <a:off x="1709737" y="4700012"/>
            <a:ext cx="34988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GB" altLang="en-US" sz="2400" dirty="0">
                <a:solidFill>
                  <a:srgbClr val="414042"/>
                </a:solidFill>
                <a:latin typeface="Comic Sans MS" panose="030F0702030302020204" pitchFamily="66" charset="0"/>
              </a:rPr>
              <a:t>He’ll soon be eating me.</a:t>
            </a:r>
          </a:p>
        </p:txBody>
      </p:sp>
      <p:sp>
        <p:nvSpPr>
          <p:cNvPr id="63" name="Rectangle 62">
            <a:extLst>
              <a:ext uri="{FF2B5EF4-FFF2-40B4-BE49-F238E27FC236}">
                <a16:creationId xmlns:a16="http://schemas.microsoft.com/office/drawing/2014/main" id="{7A5BB200-96A7-C443-95EA-ED7CD5EF7CC6}"/>
              </a:ext>
            </a:extLst>
          </p:cNvPr>
          <p:cNvSpPr>
            <a:spLocks noChangeArrowheads="1"/>
          </p:cNvSpPr>
          <p:nvPr/>
        </p:nvSpPr>
        <p:spPr bwMode="auto">
          <a:xfrm>
            <a:off x="1709737" y="4215181"/>
            <a:ext cx="3697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GB" altLang="en-US" sz="2400" dirty="0">
                <a:solidFill>
                  <a:srgbClr val="414042"/>
                </a:solidFill>
                <a:latin typeface="Comic Sans MS" panose="030F0702030302020204" pitchFamily="66" charset="0"/>
              </a:rPr>
              <a:t>He’s going quite berserk.</a:t>
            </a:r>
          </a:p>
        </p:txBody>
      </p:sp>
    </p:spTree>
    <p:extLst>
      <p:ext uri="{BB962C8B-B14F-4D97-AF65-F5344CB8AC3E}">
        <p14:creationId xmlns:p14="http://schemas.microsoft.com/office/powerpoint/2010/main" val="1095511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20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wipe(left)">
                                      <p:cBhvr>
                                        <p:cTn id="12" dur="2000"/>
                                        <p:tgtEl>
                                          <p:spTgt spid="6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left)">
                                      <p:cBhvr>
                                        <p:cTn id="17" dur="2000"/>
                                        <p:tgtEl>
                                          <p:spTgt spid="5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wipe(left)">
                                      <p:cBhvr>
                                        <p:cTn id="22" dur="2000"/>
                                        <p:tgtEl>
                                          <p:spTgt spid="6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left)">
                                      <p:cBhvr>
                                        <p:cTn id="27" dur="2000"/>
                                        <p:tgtEl>
                                          <p:spTgt spid="5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wipe(left)">
                                      <p:cBhvr>
                                        <p:cTn id="32" dur="2000"/>
                                        <p:tgtEl>
                                          <p:spTgt spid="5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wipe(left)">
                                      <p:cBhvr>
                                        <p:cTn id="37" dur="2000"/>
                                        <p:tgtEl>
                                          <p:spTgt spid="6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left)">
                                      <p:cBhvr>
                                        <p:cTn id="42" dur="2000"/>
                                        <p:tgtEl>
                                          <p:spTgt spid="6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wipe(left)">
                                      <p:cBhvr>
                                        <p:cTn id="47" dur="2000"/>
                                        <p:tgtEl>
                                          <p:spTgt spid="5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wipe(left)">
                                      <p:cBhvr>
                                        <p:cTn id="52" dur="2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P spid="59" grpId="0"/>
      <p:bldP spid="60" grpId="0"/>
      <p:bldP spid="61" grpId="0"/>
      <p:bldP spid="62" grpId="0"/>
      <p:bldP spid="6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045833" cy="25949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reader’s eye: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a text:</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6" name="Rectangle 8">
            <a:extLst>
              <a:ext uri="{FF2B5EF4-FFF2-40B4-BE49-F238E27FC236}">
                <a16:creationId xmlns:a16="http://schemas.microsoft.com/office/drawing/2014/main" id="{9EDB9EE6-A2FD-9F4C-B916-5EFDDD673644}"/>
              </a:ext>
            </a:extLst>
          </p:cNvPr>
          <p:cNvSpPr>
            <a:spLocks noChangeArrowheads="1"/>
          </p:cNvSpPr>
          <p:nvPr/>
        </p:nvSpPr>
        <p:spPr bwMode="auto">
          <a:xfrm>
            <a:off x="3096881" y="1449038"/>
            <a:ext cx="8221906" cy="526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314325" indent="-227013">
              <a:lnSpc>
                <a:spcPts val="1900"/>
              </a:lnSpc>
              <a:spcBef>
                <a:spcPts val="1000"/>
              </a:spcBef>
              <a:buClr>
                <a:srgbClr val="0070C0"/>
              </a:buClr>
              <a:buFont typeface="Arial" panose="020B0604020202020204" pitchFamily="34" charset="0"/>
              <a:buChar char="•"/>
            </a:pPr>
            <a:r>
              <a:rPr lang="en-GB" altLang="en-US" sz="1600" i="1" dirty="0">
                <a:solidFill>
                  <a:srgbClr val="343433"/>
                </a:solidFill>
              </a:rPr>
              <a:t>‘</a:t>
            </a:r>
            <a:r>
              <a:rPr lang="en-GB" altLang="en-US" sz="1600" i="1" dirty="0">
                <a:solidFill>
                  <a:srgbClr val="414042"/>
                </a:solidFill>
              </a:rPr>
              <a:t>Think aloud’  </a:t>
            </a:r>
            <a:r>
              <a:rPr lang="en-GB" altLang="en-US" sz="1600" dirty="0">
                <a:solidFill>
                  <a:srgbClr val="414042"/>
                </a:solidFill>
              </a:rPr>
              <a:t>your thoughts as you read aloud to pupils.</a:t>
            </a:r>
          </a:p>
          <a:p>
            <a:pPr marL="314325" indent="-227013">
              <a:lnSpc>
                <a:spcPts val="1900"/>
              </a:lnSpc>
              <a:spcBef>
                <a:spcPts val="1000"/>
              </a:spcBef>
              <a:buClr>
                <a:srgbClr val="0070C0"/>
              </a:buClr>
              <a:buFont typeface="Arial" panose="020B0604020202020204" pitchFamily="34" charset="0"/>
              <a:buChar char="•"/>
            </a:pPr>
            <a:r>
              <a:rPr lang="en-GB" altLang="en-US" sz="1600" dirty="0">
                <a:solidFill>
                  <a:srgbClr val="414042"/>
                </a:solidFill>
              </a:rPr>
              <a:t>Ask yourselves questions that show how you monitor your own </a:t>
            </a:r>
            <a:br>
              <a:rPr lang="en-GB" altLang="en-US" sz="1600" dirty="0">
                <a:solidFill>
                  <a:srgbClr val="414042"/>
                </a:solidFill>
              </a:rPr>
            </a:br>
            <a:r>
              <a:rPr lang="en-GB" altLang="en-US" sz="1600" dirty="0">
                <a:solidFill>
                  <a:srgbClr val="414042"/>
                </a:solidFill>
              </a:rPr>
              <a:t>comprehension (demonstrating that it is acceptable to not fully </a:t>
            </a:r>
            <a:br>
              <a:rPr lang="en-GB" altLang="en-US" sz="1600" dirty="0">
                <a:solidFill>
                  <a:srgbClr val="414042"/>
                </a:solidFill>
              </a:rPr>
            </a:br>
            <a:r>
              <a:rPr lang="en-GB" altLang="en-US" sz="1600" dirty="0">
                <a:solidFill>
                  <a:srgbClr val="414042"/>
                </a:solidFill>
              </a:rPr>
              <a:t>understand on first reading but that you know this and also know what to do about it).</a:t>
            </a:r>
          </a:p>
          <a:p>
            <a:pPr marL="314325" indent="-227013">
              <a:lnSpc>
                <a:spcPts val="1900"/>
              </a:lnSpc>
              <a:spcBef>
                <a:spcPts val="1000"/>
              </a:spcBef>
              <a:buClr>
                <a:srgbClr val="0070C0"/>
              </a:buClr>
              <a:buFont typeface="Arial" panose="020B0604020202020204" pitchFamily="34" charset="0"/>
              <a:buChar char="•"/>
            </a:pPr>
            <a:r>
              <a:rPr lang="en-GB" altLang="en-US" sz="1600" dirty="0">
                <a:solidFill>
                  <a:srgbClr val="414042"/>
                </a:solidFill>
              </a:rPr>
              <a:t>Make </a:t>
            </a:r>
            <a:r>
              <a:rPr lang="en-GB" altLang="en-US" sz="1600" b="1" dirty="0">
                <a:solidFill>
                  <a:srgbClr val="414042"/>
                </a:solidFill>
              </a:rPr>
              <a:t>explicit</a:t>
            </a:r>
            <a:r>
              <a:rPr lang="en-GB" altLang="en-US" sz="1600" dirty="0">
                <a:solidFill>
                  <a:srgbClr val="414042"/>
                </a:solidFill>
              </a:rPr>
              <a:t> the thinking processes that result in understanding what you read.</a:t>
            </a:r>
          </a:p>
          <a:p>
            <a:pPr marL="314325" indent="-227013">
              <a:lnSpc>
                <a:spcPts val="1900"/>
              </a:lnSpc>
              <a:spcBef>
                <a:spcPct val="40000"/>
              </a:spcBef>
              <a:buClr>
                <a:srgbClr val="0070C0"/>
              </a:buClr>
              <a:buFont typeface="Arial" panose="020B0604020202020204" pitchFamily="34" charset="0"/>
              <a:buChar char="•"/>
            </a:pPr>
            <a:r>
              <a:rPr lang="en-GB" altLang="en-US" sz="1600" dirty="0">
                <a:solidFill>
                  <a:srgbClr val="414042"/>
                </a:solidFill>
              </a:rPr>
              <a:t>Demonstrate techniques and strategies as you use them, e.g. re-reading a</a:t>
            </a:r>
            <a:br>
              <a:rPr lang="en-GB" altLang="en-US" sz="1600" dirty="0">
                <a:solidFill>
                  <a:srgbClr val="414042"/>
                </a:solidFill>
              </a:rPr>
            </a:br>
            <a:r>
              <a:rPr lang="en-GB" altLang="en-US" sz="1600" dirty="0">
                <a:solidFill>
                  <a:srgbClr val="414042"/>
                </a:solidFill>
              </a:rPr>
              <a:t>section to clarify understanding, working out the meaning of words from contextual clues.</a:t>
            </a:r>
          </a:p>
          <a:p>
            <a:pPr marL="314325" indent="-227013">
              <a:lnSpc>
                <a:spcPts val="1900"/>
              </a:lnSpc>
              <a:spcBef>
                <a:spcPct val="40000"/>
              </a:spcBef>
              <a:buClr>
                <a:srgbClr val="0070C0"/>
              </a:buClr>
              <a:buFont typeface="Arial" panose="020B0604020202020204" pitchFamily="34" charset="0"/>
              <a:buChar char="•"/>
            </a:pPr>
            <a:r>
              <a:rPr lang="en-GB" altLang="en-US" sz="1600" dirty="0">
                <a:solidFill>
                  <a:srgbClr val="414042"/>
                </a:solidFill>
              </a:rPr>
              <a:t>Demonstrate speculating about the characters, setting and plot using tentative language, e.g. I wonder why he/she behaved like that? and make explicit the processes that result in making a prediction based on events known, and beginning to draw inferences.</a:t>
            </a:r>
          </a:p>
          <a:p>
            <a:pPr marL="314325" indent="-227013">
              <a:lnSpc>
                <a:spcPts val="1900"/>
              </a:lnSpc>
              <a:spcBef>
                <a:spcPct val="40000"/>
              </a:spcBef>
              <a:buClr>
                <a:srgbClr val="0070C0"/>
              </a:buClr>
              <a:buFont typeface="Arial" panose="020B0604020202020204" pitchFamily="34" charset="0"/>
              <a:buChar char="•"/>
            </a:pPr>
            <a:r>
              <a:rPr lang="en-GB" altLang="en-US" sz="1600" dirty="0">
                <a:solidFill>
                  <a:srgbClr val="414042"/>
                </a:solidFill>
              </a:rPr>
              <a:t>Explain your thinking as you use strategies to work out unfamiliar words, such as re-reading a section to clarify understanding, working out the meaning of words from contextual clues, analogy or by using etymology or morphology. </a:t>
            </a:r>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with medium confidence">
            <a:extLst>
              <a:ext uri="{FF2B5EF4-FFF2-40B4-BE49-F238E27FC236}">
                <a16:creationId xmlns:a16="http://schemas.microsoft.com/office/drawing/2014/main" id="{514182AE-422C-7045-BE30-7AF448A24E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89686" y="1899920"/>
            <a:ext cx="9100233" cy="4545592"/>
          </a:xfrm>
          <a:prstGeom prst="rect">
            <a:avLst/>
          </a:prstGeom>
        </p:spPr>
      </p:pic>
      <p:sp>
        <p:nvSpPr>
          <p:cNvPr id="10" name="Subtitle 2">
            <a:extLst>
              <a:ext uri="{FF2B5EF4-FFF2-40B4-BE49-F238E27FC236}">
                <a16:creationId xmlns:a16="http://schemas.microsoft.com/office/drawing/2014/main" id="{9AEAA23B-AF15-7B40-890B-3CBB21E5E159}"/>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writer – Cross the river</a:t>
            </a:r>
          </a:p>
        </p:txBody>
      </p:sp>
      <p:sp>
        <p:nvSpPr>
          <p:cNvPr id="18" name="Text Box 25">
            <a:extLst>
              <a:ext uri="{FF2B5EF4-FFF2-40B4-BE49-F238E27FC236}">
                <a16:creationId xmlns:a16="http://schemas.microsoft.com/office/drawing/2014/main" id="{9FB30E35-CAF3-DE4B-BEE4-FB777F71C56E}"/>
              </a:ext>
            </a:extLst>
          </p:cNvPr>
          <p:cNvSpPr txBox="1">
            <a:spLocks noChangeArrowheads="1"/>
          </p:cNvSpPr>
          <p:nvPr/>
        </p:nvSpPr>
        <p:spPr bwMode="auto">
          <a:xfrm>
            <a:off x="0" y="1222571"/>
            <a:ext cx="12192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400" dirty="0">
                <a:solidFill>
                  <a:srgbClr val="414042"/>
                </a:solidFill>
                <a:latin typeface="Comic Sans MS" panose="030F0702030302020204" pitchFamily="66" charset="0"/>
              </a:rPr>
              <a:t>To make words rhyme, they need to sound the same or similar.</a:t>
            </a:r>
          </a:p>
        </p:txBody>
      </p:sp>
      <p:sp>
        <p:nvSpPr>
          <p:cNvPr id="20" name="Rectangle 10">
            <a:extLst>
              <a:ext uri="{FF2B5EF4-FFF2-40B4-BE49-F238E27FC236}">
                <a16:creationId xmlns:a16="http://schemas.microsoft.com/office/drawing/2014/main" id="{D773F911-DD63-D041-BF15-DCADC32B6B29}"/>
              </a:ext>
            </a:extLst>
          </p:cNvPr>
          <p:cNvSpPr>
            <a:spLocks noChangeArrowheads="1"/>
          </p:cNvSpPr>
          <p:nvPr/>
        </p:nvSpPr>
        <p:spPr bwMode="auto">
          <a:xfrm>
            <a:off x="1189387" y="2019742"/>
            <a:ext cx="1000595"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200" dirty="0">
                <a:solidFill>
                  <a:srgbClr val="414042"/>
                </a:solidFill>
                <a:latin typeface="Comic Sans MS" panose="030F0702030302020204" pitchFamily="66" charset="0"/>
              </a:rPr>
              <a:t>lagoon</a:t>
            </a:r>
          </a:p>
        </p:txBody>
      </p:sp>
      <p:sp>
        <p:nvSpPr>
          <p:cNvPr id="21" name="Rectangle 11">
            <a:extLst>
              <a:ext uri="{FF2B5EF4-FFF2-40B4-BE49-F238E27FC236}">
                <a16:creationId xmlns:a16="http://schemas.microsoft.com/office/drawing/2014/main" id="{C02DDB4D-64B6-4145-BD1D-C27DF9393034}"/>
              </a:ext>
            </a:extLst>
          </p:cNvPr>
          <p:cNvSpPr>
            <a:spLocks noChangeArrowheads="1"/>
          </p:cNvSpPr>
          <p:nvPr/>
        </p:nvSpPr>
        <p:spPr bwMode="auto">
          <a:xfrm>
            <a:off x="9291644" y="4373535"/>
            <a:ext cx="98777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200" dirty="0">
                <a:solidFill>
                  <a:srgbClr val="414042"/>
                </a:solidFill>
                <a:latin typeface="Comic Sans MS" panose="030F0702030302020204" pitchFamily="66" charset="0"/>
              </a:rPr>
              <a:t>moons</a:t>
            </a:r>
          </a:p>
        </p:txBody>
      </p:sp>
      <p:sp>
        <p:nvSpPr>
          <p:cNvPr id="22" name="Rectangle 12">
            <a:extLst>
              <a:ext uri="{FF2B5EF4-FFF2-40B4-BE49-F238E27FC236}">
                <a16:creationId xmlns:a16="http://schemas.microsoft.com/office/drawing/2014/main" id="{5D2EFEC7-C7AD-C641-BD76-C5A36B4E0DB2}"/>
              </a:ext>
            </a:extLst>
          </p:cNvPr>
          <p:cNvSpPr>
            <a:spLocks noChangeArrowheads="1"/>
          </p:cNvSpPr>
          <p:nvPr/>
        </p:nvSpPr>
        <p:spPr bwMode="auto">
          <a:xfrm>
            <a:off x="1454981" y="2792736"/>
            <a:ext cx="761747"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200" dirty="0">
                <a:solidFill>
                  <a:srgbClr val="414042"/>
                </a:solidFill>
                <a:latin typeface="Comic Sans MS" panose="030F0702030302020204" pitchFamily="66" charset="0"/>
              </a:rPr>
              <a:t>tree</a:t>
            </a:r>
          </a:p>
        </p:txBody>
      </p:sp>
      <p:sp>
        <p:nvSpPr>
          <p:cNvPr id="23" name="Rectangle 13">
            <a:extLst>
              <a:ext uri="{FF2B5EF4-FFF2-40B4-BE49-F238E27FC236}">
                <a16:creationId xmlns:a16="http://schemas.microsoft.com/office/drawing/2014/main" id="{48C9880E-B45C-ED4D-BCBC-42156239208B}"/>
              </a:ext>
            </a:extLst>
          </p:cNvPr>
          <p:cNvSpPr>
            <a:spLocks noChangeArrowheads="1"/>
          </p:cNvSpPr>
          <p:nvPr/>
        </p:nvSpPr>
        <p:spPr bwMode="auto">
          <a:xfrm>
            <a:off x="8260347" y="3984630"/>
            <a:ext cx="95571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200" dirty="0">
                <a:solidFill>
                  <a:srgbClr val="414042"/>
                </a:solidFill>
                <a:latin typeface="Comic Sans MS" panose="030F0702030302020204" pitchFamily="66" charset="0"/>
              </a:rPr>
              <a:t>sweet</a:t>
            </a:r>
          </a:p>
        </p:txBody>
      </p:sp>
      <p:sp>
        <p:nvSpPr>
          <p:cNvPr id="24" name="Rectangle 14">
            <a:extLst>
              <a:ext uri="{FF2B5EF4-FFF2-40B4-BE49-F238E27FC236}">
                <a16:creationId xmlns:a16="http://schemas.microsoft.com/office/drawing/2014/main" id="{7F8D0CD4-9C87-1F4F-A4E0-7AB7889A555E}"/>
              </a:ext>
            </a:extLst>
          </p:cNvPr>
          <p:cNvSpPr>
            <a:spLocks noChangeArrowheads="1"/>
          </p:cNvSpPr>
          <p:nvPr/>
        </p:nvSpPr>
        <p:spPr bwMode="auto">
          <a:xfrm>
            <a:off x="1337666" y="4740317"/>
            <a:ext cx="704039"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200" dirty="0">
                <a:solidFill>
                  <a:srgbClr val="414042"/>
                </a:solidFill>
                <a:latin typeface="Comic Sans MS" panose="030F0702030302020204" pitchFamily="66" charset="0"/>
              </a:rPr>
              <a:t>play</a:t>
            </a:r>
          </a:p>
        </p:txBody>
      </p:sp>
      <p:sp>
        <p:nvSpPr>
          <p:cNvPr id="25" name="Rectangle 15">
            <a:extLst>
              <a:ext uri="{FF2B5EF4-FFF2-40B4-BE49-F238E27FC236}">
                <a16:creationId xmlns:a16="http://schemas.microsoft.com/office/drawing/2014/main" id="{EDC329D2-AF1D-374C-A709-C9187D85F249}"/>
              </a:ext>
            </a:extLst>
          </p:cNvPr>
          <p:cNvSpPr>
            <a:spLocks noChangeArrowheads="1"/>
          </p:cNvSpPr>
          <p:nvPr/>
        </p:nvSpPr>
        <p:spPr bwMode="auto">
          <a:xfrm>
            <a:off x="10279415" y="5278088"/>
            <a:ext cx="777777"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200" dirty="0">
                <a:solidFill>
                  <a:srgbClr val="414042"/>
                </a:solidFill>
                <a:latin typeface="Comic Sans MS" panose="030F0702030302020204" pitchFamily="66" charset="0"/>
              </a:rPr>
              <a:t>okay</a:t>
            </a:r>
          </a:p>
        </p:txBody>
      </p:sp>
      <p:sp>
        <p:nvSpPr>
          <p:cNvPr id="26" name="Rectangle 16">
            <a:extLst>
              <a:ext uri="{FF2B5EF4-FFF2-40B4-BE49-F238E27FC236}">
                <a16:creationId xmlns:a16="http://schemas.microsoft.com/office/drawing/2014/main" id="{826476F4-F447-C34D-A9D6-CF303E4090B2}"/>
              </a:ext>
            </a:extLst>
          </p:cNvPr>
          <p:cNvSpPr>
            <a:spLocks noChangeArrowheads="1"/>
          </p:cNvSpPr>
          <p:nvPr/>
        </p:nvSpPr>
        <p:spPr bwMode="auto">
          <a:xfrm>
            <a:off x="5305792" y="3683115"/>
            <a:ext cx="136768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200" dirty="0">
                <a:solidFill>
                  <a:srgbClr val="414042"/>
                </a:solidFill>
                <a:latin typeface="Comic Sans MS" panose="030F0702030302020204" pitchFamily="66" charset="0"/>
              </a:rPr>
              <a:t>charming</a:t>
            </a:r>
          </a:p>
        </p:txBody>
      </p:sp>
      <p:sp>
        <p:nvSpPr>
          <p:cNvPr id="27" name="Rectangle 17">
            <a:extLst>
              <a:ext uri="{FF2B5EF4-FFF2-40B4-BE49-F238E27FC236}">
                <a16:creationId xmlns:a16="http://schemas.microsoft.com/office/drawing/2014/main" id="{1D3B814F-2955-AD4E-8D13-981B9D4CBABA}"/>
              </a:ext>
            </a:extLst>
          </p:cNvPr>
          <p:cNvSpPr>
            <a:spLocks noChangeArrowheads="1"/>
          </p:cNvSpPr>
          <p:nvPr/>
        </p:nvSpPr>
        <p:spPr bwMode="auto">
          <a:xfrm>
            <a:off x="1049126" y="3978483"/>
            <a:ext cx="128112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200" dirty="0">
                <a:solidFill>
                  <a:srgbClr val="414042"/>
                </a:solidFill>
                <a:latin typeface="Comic Sans MS" panose="030F0702030302020204" pitchFamily="66" charset="0"/>
              </a:rPr>
              <a:t>alarming</a:t>
            </a:r>
          </a:p>
        </p:txBody>
      </p:sp>
      <p:sp>
        <p:nvSpPr>
          <p:cNvPr id="28" name="Rectangle 18">
            <a:extLst>
              <a:ext uri="{FF2B5EF4-FFF2-40B4-BE49-F238E27FC236}">
                <a16:creationId xmlns:a16="http://schemas.microsoft.com/office/drawing/2014/main" id="{D18E14B4-F3BC-C345-BD9B-D566EBB2C590}"/>
              </a:ext>
            </a:extLst>
          </p:cNvPr>
          <p:cNvSpPr>
            <a:spLocks noChangeArrowheads="1"/>
          </p:cNvSpPr>
          <p:nvPr/>
        </p:nvSpPr>
        <p:spPr bwMode="auto">
          <a:xfrm>
            <a:off x="3847379" y="5772136"/>
            <a:ext cx="558166"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200" dirty="0">
                <a:solidFill>
                  <a:srgbClr val="414042"/>
                </a:solidFill>
                <a:latin typeface="Comic Sans MS" panose="030F0702030302020204" pitchFamily="66" charset="0"/>
              </a:rPr>
              <a:t>me</a:t>
            </a:r>
          </a:p>
        </p:txBody>
      </p:sp>
      <p:sp>
        <p:nvSpPr>
          <p:cNvPr id="29" name="Rectangle 19">
            <a:extLst>
              <a:ext uri="{FF2B5EF4-FFF2-40B4-BE49-F238E27FC236}">
                <a16:creationId xmlns:a16="http://schemas.microsoft.com/office/drawing/2014/main" id="{6A5BE8C9-F71F-CE40-BCC8-B0DB20D87D7A}"/>
              </a:ext>
            </a:extLst>
          </p:cNvPr>
          <p:cNvSpPr>
            <a:spLocks noChangeArrowheads="1"/>
          </p:cNvSpPr>
          <p:nvPr/>
        </p:nvSpPr>
        <p:spPr bwMode="auto">
          <a:xfrm>
            <a:off x="7011897" y="3741829"/>
            <a:ext cx="63030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200" dirty="0">
                <a:solidFill>
                  <a:srgbClr val="414042"/>
                </a:solidFill>
                <a:latin typeface="Comic Sans MS" panose="030F0702030302020204" pitchFamily="66" charset="0"/>
              </a:rPr>
              <a:t>see</a:t>
            </a:r>
          </a:p>
        </p:txBody>
      </p:sp>
      <p:sp>
        <p:nvSpPr>
          <p:cNvPr id="30" name="Rectangle 20">
            <a:extLst>
              <a:ext uri="{FF2B5EF4-FFF2-40B4-BE49-F238E27FC236}">
                <a16:creationId xmlns:a16="http://schemas.microsoft.com/office/drawing/2014/main" id="{163588BD-C19A-FB4D-BCC2-08CA9536C085}"/>
              </a:ext>
            </a:extLst>
          </p:cNvPr>
          <p:cNvSpPr>
            <a:spLocks noChangeArrowheads="1"/>
          </p:cNvSpPr>
          <p:nvPr/>
        </p:nvSpPr>
        <p:spPr bwMode="auto">
          <a:xfrm>
            <a:off x="1989397" y="5592914"/>
            <a:ext cx="1221809"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200" dirty="0">
                <a:solidFill>
                  <a:srgbClr val="414042"/>
                </a:solidFill>
                <a:latin typeface="Comic Sans MS" panose="030F0702030302020204" pitchFamily="66" charset="0"/>
              </a:rPr>
              <a:t>berserk</a:t>
            </a:r>
          </a:p>
        </p:txBody>
      </p:sp>
      <p:sp>
        <p:nvSpPr>
          <p:cNvPr id="31" name="Rectangle 21">
            <a:extLst>
              <a:ext uri="{FF2B5EF4-FFF2-40B4-BE49-F238E27FC236}">
                <a16:creationId xmlns:a16="http://schemas.microsoft.com/office/drawing/2014/main" id="{7386B1F1-818C-6740-AC3C-8D8A707B23B0}"/>
              </a:ext>
            </a:extLst>
          </p:cNvPr>
          <p:cNvSpPr>
            <a:spLocks noChangeArrowheads="1"/>
          </p:cNvSpPr>
          <p:nvPr/>
        </p:nvSpPr>
        <p:spPr bwMode="auto">
          <a:xfrm>
            <a:off x="6096000" y="2785762"/>
            <a:ext cx="814647"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200" dirty="0">
                <a:solidFill>
                  <a:srgbClr val="414042"/>
                </a:solidFill>
                <a:latin typeface="Comic Sans MS" panose="030F0702030302020204" pitchFamily="66" charset="0"/>
              </a:rPr>
              <a:t>work</a:t>
            </a:r>
          </a:p>
        </p:txBody>
      </p:sp>
      <p:sp>
        <p:nvSpPr>
          <p:cNvPr id="32" name="Rectangle 22">
            <a:extLst>
              <a:ext uri="{FF2B5EF4-FFF2-40B4-BE49-F238E27FC236}">
                <a16:creationId xmlns:a16="http://schemas.microsoft.com/office/drawing/2014/main" id="{9AA19504-3AAF-854A-A102-C7F38028EFDC}"/>
              </a:ext>
            </a:extLst>
          </p:cNvPr>
          <p:cNvSpPr>
            <a:spLocks noChangeArrowheads="1"/>
          </p:cNvSpPr>
          <p:nvPr/>
        </p:nvSpPr>
        <p:spPr bwMode="auto">
          <a:xfrm>
            <a:off x="2303585" y="3333637"/>
            <a:ext cx="90762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200" dirty="0">
                <a:solidFill>
                  <a:srgbClr val="414042"/>
                </a:solidFill>
                <a:latin typeface="Comic Sans MS" panose="030F0702030302020204" pitchFamily="66" charset="0"/>
              </a:rPr>
              <a:t>spear</a:t>
            </a:r>
          </a:p>
        </p:txBody>
      </p:sp>
      <p:sp>
        <p:nvSpPr>
          <p:cNvPr id="33" name="Rectangle 23">
            <a:extLst>
              <a:ext uri="{FF2B5EF4-FFF2-40B4-BE49-F238E27FC236}">
                <a16:creationId xmlns:a16="http://schemas.microsoft.com/office/drawing/2014/main" id="{6391F094-EAC5-CF4F-955B-191ECD129B58}"/>
              </a:ext>
            </a:extLst>
          </p:cNvPr>
          <p:cNvSpPr>
            <a:spLocks noChangeArrowheads="1"/>
          </p:cNvSpPr>
          <p:nvPr/>
        </p:nvSpPr>
        <p:spPr bwMode="auto">
          <a:xfrm>
            <a:off x="4405545" y="2063450"/>
            <a:ext cx="1584088"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200" dirty="0">
                <a:solidFill>
                  <a:srgbClr val="414042"/>
                </a:solidFill>
                <a:latin typeface="Comic Sans MS" panose="030F0702030302020204" pitchFamily="66" charset="0"/>
              </a:rPr>
              <a:t>disappears</a:t>
            </a:r>
          </a:p>
        </p:txBody>
      </p:sp>
    </p:spTree>
    <p:extLst>
      <p:ext uri="{BB962C8B-B14F-4D97-AF65-F5344CB8AC3E}">
        <p14:creationId xmlns:p14="http://schemas.microsoft.com/office/powerpoint/2010/main" val="40440521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9AEAA23B-AF15-7B40-890B-3CBB21E5E159}"/>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writer – joining words</a:t>
            </a:r>
          </a:p>
        </p:txBody>
      </p:sp>
      <p:sp>
        <p:nvSpPr>
          <p:cNvPr id="19" name="Text Box 15">
            <a:extLst>
              <a:ext uri="{FF2B5EF4-FFF2-40B4-BE49-F238E27FC236}">
                <a16:creationId xmlns:a16="http://schemas.microsoft.com/office/drawing/2014/main" id="{13520FB0-240B-6B46-A629-9BFA4AEDBEA7}"/>
              </a:ext>
            </a:extLst>
          </p:cNvPr>
          <p:cNvSpPr txBox="1">
            <a:spLocks noChangeArrowheads="1"/>
          </p:cNvSpPr>
          <p:nvPr/>
        </p:nvSpPr>
        <p:spPr bwMode="auto">
          <a:xfrm>
            <a:off x="5221288" y="3033268"/>
            <a:ext cx="1435100" cy="823913"/>
          </a:xfrm>
          <a:prstGeom prst="rect">
            <a:avLst/>
          </a:prstGeom>
          <a:solidFill>
            <a:srgbClr val="0070C0"/>
          </a:solidFill>
          <a:ln>
            <a:noFill/>
          </a:ln>
          <a:effectLst/>
        </p:spPr>
        <p:txBody>
          <a:bodyPr>
            <a:spAutoFit/>
          </a:bodyPr>
          <a:lstStyle/>
          <a:p>
            <a:pPr algn="ctr">
              <a:spcBef>
                <a:spcPct val="50000"/>
              </a:spcBef>
            </a:pPr>
            <a:r>
              <a:rPr lang="en-GB" altLang="en-US" sz="4800" dirty="0">
                <a:solidFill>
                  <a:schemeClr val="bg1"/>
                </a:solidFill>
                <a:latin typeface="Comic Sans MS" panose="030F0702030302020204" pitchFamily="66" charset="0"/>
              </a:rPr>
              <a:t>and</a:t>
            </a:r>
          </a:p>
        </p:txBody>
      </p:sp>
      <p:sp>
        <p:nvSpPr>
          <p:cNvPr id="34" name="Rectangle 16">
            <a:extLst>
              <a:ext uri="{FF2B5EF4-FFF2-40B4-BE49-F238E27FC236}">
                <a16:creationId xmlns:a16="http://schemas.microsoft.com/office/drawing/2014/main" id="{D85F9788-4137-5440-A530-314F666C4633}"/>
              </a:ext>
            </a:extLst>
          </p:cNvPr>
          <p:cNvSpPr>
            <a:spLocks noChangeArrowheads="1"/>
          </p:cNvSpPr>
          <p:nvPr/>
        </p:nvSpPr>
        <p:spPr bwMode="auto">
          <a:xfrm>
            <a:off x="1090136" y="1589460"/>
            <a:ext cx="40338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400" dirty="0">
                <a:solidFill>
                  <a:srgbClr val="414042"/>
                </a:solidFill>
                <a:latin typeface="Comic Sans MS" panose="030F0702030302020204" pitchFamily="66" charset="0"/>
              </a:rPr>
              <a:t>He's got enormous feelers.</a:t>
            </a:r>
          </a:p>
        </p:txBody>
      </p:sp>
      <p:sp>
        <p:nvSpPr>
          <p:cNvPr id="35" name="Rectangle 17">
            <a:extLst>
              <a:ext uri="{FF2B5EF4-FFF2-40B4-BE49-F238E27FC236}">
                <a16:creationId xmlns:a16="http://schemas.microsoft.com/office/drawing/2014/main" id="{494BD3D9-C731-4D48-8E97-201B83CD774A}"/>
              </a:ext>
            </a:extLst>
          </p:cNvPr>
          <p:cNvSpPr>
            <a:spLocks noChangeArrowheads="1"/>
          </p:cNvSpPr>
          <p:nvPr/>
        </p:nvSpPr>
        <p:spPr bwMode="auto">
          <a:xfrm>
            <a:off x="2252979" y="2583759"/>
            <a:ext cx="1708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400" dirty="0">
                <a:solidFill>
                  <a:srgbClr val="414042"/>
                </a:solidFill>
                <a:latin typeface="Comic Sans MS" panose="030F0702030302020204" pitchFamily="66" charset="0"/>
              </a:rPr>
              <a:t>He’s huge. </a:t>
            </a:r>
          </a:p>
        </p:txBody>
      </p:sp>
      <p:sp>
        <p:nvSpPr>
          <p:cNvPr id="36" name="Rectangle 18">
            <a:extLst>
              <a:ext uri="{FF2B5EF4-FFF2-40B4-BE49-F238E27FC236}">
                <a16:creationId xmlns:a16="http://schemas.microsoft.com/office/drawing/2014/main" id="{017710EC-D4A3-A149-8EAA-2B24F476FCC6}"/>
              </a:ext>
            </a:extLst>
          </p:cNvPr>
          <p:cNvSpPr>
            <a:spLocks noChangeArrowheads="1"/>
          </p:cNvSpPr>
          <p:nvPr/>
        </p:nvSpPr>
        <p:spPr bwMode="auto">
          <a:xfrm>
            <a:off x="7292182" y="3562676"/>
            <a:ext cx="33464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GB" altLang="en-US" sz="2400" dirty="0">
                <a:solidFill>
                  <a:srgbClr val="414042"/>
                </a:solidFill>
                <a:latin typeface="Comic Sans MS" panose="030F0702030302020204" pitchFamily="66" charset="0"/>
              </a:rPr>
              <a:t>Suddenly I see…</a:t>
            </a:r>
          </a:p>
        </p:txBody>
      </p:sp>
      <p:sp>
        <p:nvSpPr>
          <p:cNvPr id="37" name="Rectangle 19">
            <a:extLst>
              <a:ext uri="{FF2B5EF4-FFF2-40B4-BE49-F238E27FC236}">
                <a16:creationId xmlns:a16="http://schemas.microsoft.com/office/drawing/2014/main" id="{B6AF5A53-2440-6540-A019-B3A465AA48F7}"/>
              </a:ext>
            </a:extLst>
          </p:cNvPr>
          <p:cNvSpPr>
            <a:spLocks noChangeArrowheads="1"/>
          </p:cNvSpPr>
          <p:nvPr/>
        </p:nvSpPr>
        <p:spPr bwMode="auto">
          <a:xfrm>
            <a:off x="769461" y="4572357"/>
            <a:ext cx="46751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GB" altLang="en-US" sz="2400" dirty="0">
                <a:solidFill>
                  <a:srgbClr val="414042"/>
                </a:solidFill>
                <a:latin typeface="Comic Sans MS" panose="030F0702030302020204" pitchFamily="66" charset="0"/>
              </a:rPr>
              <a:t>He spies the big ‘marshmallow’.</a:t>
            </a:r>
          </a:p>
        </p:txBody>
      </p:sp>
      <p:sp>
        <p:nvSpPr>
          <p:cNvPr id="38" name="Rectangle 20">
            <a:extLst>
              <a:ext uri="{FF2B5EF4-FFF2-40B4-BE49-F238E27FC236}">
                <a16:creationId xmlns:a16="http://schemas.microsoft.com/office/drawing/2014/main" id="{F489ABCF-B19C-5748-A953-2921C239BFD0}"/>
              </a:ext>
            </a:extLst>
          </p:cNvPr>
          <p:cNvSpPr>
            <a:spLocks noChangeArrowheads="1"/>
          </p:cNvSpPr>
          <p:nvPr/>
        </p:nvSpPr>
        <p:spPr bwMode="auto">
          <a:xfrm>
            <a:off x="6894037" y="4549284"/>
            <a:ext cx="414274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400" dirty="0">
                <a:solidFill>
                  <a:srgbClr val="414042"/>
                </a:solidFill>
                <a:latin typeface="Comic Sans MS" panose="030F0702030302020204" pitchFamily="66" charset="0"/>
              </a:rPr>
              <a:t>The monster settles down.</a:t>
            </a:r>
          </a:p>
        </p:txBody>
      </p:sp>
      <p:sp>
        <p:nvSpPr>
          <p:cNvPr id="39" name="Rectangle 21">
            <a:extLst>
              <a:ext uri="{FF2B5EF4-FFF2-40B4-BE49-F238E27FC236}">
                <a16:creationId xmlns:a16="http://schemas.microsoft.com/office/drawing/2014/main" id="{05741D76-E294-FA45-9E9D-8ADA5B0E183D}"/>
              </a:ext>
            </a:extLst>
          </p:cNvPr>
          <p:cNvSpPr>
            <a:spLocks noChangeArrowheads="1"/>
          </p:cNvSpPr>
          <p:nvPr/>
        </p:nvSpPr>
        <p:spPr bwMode="auto">
          <a:xfrm>
            <a:off x="7117557" y="5535893"/>
            <a:ext cx="3695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400" dirty="0">
                <a:solidFill>
                  <a:srgbClr val="414042"/>
                </a:solidFill>
                <a:latin typeface="Comic Sans MS" panose="030F0702030302020204" pitchFamily="66" charset="0"/>
              </a:rPr>
              <a:t>My plan appears to work.</a:t>
            </a:r>
          </a:p>
        </p:txBody>
      </p:sp>
      <p:sp>
        <p:nvSpPr>
          <p:cNvPr id="40" name="Rectangle 22">
            <a:extLst>
              <a:ext uri="{FF2B5EF4-FFF2-40B4-BE49-F238E27FC236}">
                <a16:creationId xmlns:a16="http://schemas.microsoft.com/office/drawing/2014/main" id="{53E38802-89A5-D242-95D7-00D2677AE1B1}"/>
              </a:ext>
            </a:extLst>
          </p:cNvPr>
          <p:cNvSpPr>
            <a:spLocks noChangeArrowheads="1"/>
          </p:cNvSpPr>
          <p:nvPr/>
        </p:nvSpPr>
        <p:spPr bwMode="auto">
          <a:xfrm>
            <a:off x="1425892" y="3578058"/>
            <a:ext cx="3362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400" dirty="0">
                <a:solidFill>
                  <a:srgbClr val="414042"/>
                </a:solidFill>
                <a:latin typeface="Comic Sans MS" panose="030F0702030302020204" pitchFamily="66" charset="0"/>
              </a:rPr>
              <a:t>I run and find a pillow.</a:t>
            </a:r>
          </a:p>
        </p:txBody>
      </p:sp>
      <p:sp>
        <p:nvSpPr>
          <p:cNvPr id="41" name="Rectangle 23">
            <a:extLst>
              <a:ext uri="{FF2B5EF4-FFF2-40B4-BE49-F238E27FC236}">
                <a16:creationId xmlns:a16="http://schemas.microsoft.com/office/drawing/2014/main" id="{96603CFA-322E-234B-81E8-9FEFF61D938F}"/>
              </a:ext>
            </a:extLst>
          </p:cNvPr>
          <p:cNvSpPr>
            <a:spLocks noChangeArrowheads="1"/>
          </p:cNvSpPr>
          <p:nvPr/>
        </p:nvSpPr>
        <p:spPr bwMode="auto">
          <a:xfrm>
            <a:off x="935354" y="5566656"/>
            <a:ext cx="434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400" dirty="0">
                <a:solidFill>
                  <a:srgbClr val="414042"/>
                </a:solidFill>
                <a:latin typeface="Comic Sans MS" panose="030F0702030302020204" pitchFamily="66" charset="0"/>
              </a:rPr>
              <a:t>He puts the pillow on a spear.</a:t>
            </a:r>
          </a:p>
        </p:txBody>
      </p:sp>
      <p:sp>
        <p:nvSpPr>
          <p:cNvPr id="42" name="Rectangle 24">
            <a:extLst>
              <a:ext uri="{FF2B5EF4-FFF2-40B4-BE49-F238E27FC236}">
                <a16:creationId xmlns:a16="http://schemas.microsoft.com/office/drawing/2014/main" id="{97FAFADB-4566-8A43-84B6-B474551C485C}"/>
              </a:ext>
            </a:extLst>
          </p:cNvPr>
          <p:cNvSpPr>
            <a:spLocks noChangeArrowheads="1"/>
          </p:cNvSpPr>
          <p:nvPr/>
        </p:nvSpPr>
        <p:spPr bwMode="auto">
          <a:xfrm>
            <a:off x="6384132" y="1589460"/>
            <a:ext cx="5162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400" dirty="0">
                <a:solidFill>
                  <a:srgbClr val="414042"/>
                </a:solidFill>
                <a:latin typeface="Comic Sans MS" panose="030F0702030302020204" pitchFamily="66" charset="0"/>
              </a:rPr>
              <a:t>He’s got eyes like green full moons.</a:t>
            </a:r>
          </a:p>
        </p:txBody>
      </p:sp>
      <p:sp>
        <p:nvSpPr>
          <p:cNvPr id="43" name="Rectangle 25">
            <a:extLst>
              <a:ext uri="{FF2B5EF4-FFF2-40B4-BE49-F238E27FC236}">
                <a16:creationId xmlns:a16="http://schemas.microsoft.com/office/drawing/2014/main" id="{94B3DAF8-B34D-C942-BD97-8BE856794557}"/>
              </a:ext>
            </a:extLst>
          </p:cNvPr>
          <p:cNvSpPr>
            <a:spLocks noChangeArrowheads="1"/>
          </p:cNvSpPr>
          <p:nvPr/>
        </p:nvSpPr>
        <p:spPr bwMode="auto">
          <a:xfrm>
            <a:off x="8066882" y="2576068"/>
            <a:ext cx="1797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400" dirty="0">
                <a:solidFill>
                  <a:srgbClr val="414042"/>
                </a:solidFill>
                <a:latin typeface="Comic Sans MS" panose="030F0702030302020204" pitchFamily="66" charset="0"/>
              </a:rPr>
              <a:t>He is hairy.</a:t>
            </a:r>
          </a:p>
        </p:txBody>
      </p:sp>
    </p:spTree>
    <p:extLst>
      <p:ext uri="{BB962C8B-B14F-4D97-AF65-F5344CB8AC3E}">
        <p14:creationId xmlns:p14="http://schemas.microsoft.com/office/powerpoint/2010/main" val="33098791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2DF60BFC-8BCF-3F46-8E5F-C230159F19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writer – contractions</a:t>
            </a:r>
          </a:p>
        </p:txBody>
      </p:sp>
      <p:sp>
        <p:nvSpPr>
          <p:cNvPr id="4" name="Rectangle 7">
            <a:extLst>
              <a:ext uri="{FF2B5EF4-FFF2-40B4-BE49-F238E27FC236}">
                <a16:creationId xmlns:a16="http://schemas.microsoft.com/office/drawing/2014/main" id="{BF3381D9-5BB9-094F-AAEA-07E949574A67}"/>
              </a:ext>
            </a:extLst>
          </p:cNvPr>
          <p:cNvSpPr>
            <a:spLocks noChangeArrowheads="1"/>
          </p:cNvSpPr>
          <p:nvPr/>
        </p:nvSpPr>
        <p:spPr bwMode="auto">
          <a:xfrm>
            <a:off x="869438" y="3773284"/>
            <a:ext cx="891259" cy="461665"/>
          </a:xfrm>
          <a:prstGeom prst="rect">
            <a:avLst/>
          </a:prstGeom>
          <a:solidFill>
            <a:srgbClr val="00B0F0"/>
          </a:solidFill>
          <a:ln>
            <a:noFill/>
          </a:ln>
          <a:effectLst/>
        </p:spPr>
        <p:txBody>
          <a:bodyPr wrap="square" anchor="ctr" anchorCtr="1">
            <a:spAutoFit/>
          </a:bodyPr>
          <a:lstStyle/>
          <a:p>
            <a:r>
              <a:rPr lang="en-GB" altLang="en-US" sz="2400" dirty="0">
                <a:solidFill>
                  <a:schemeClr val="bg1"/>
                </a:solidFill>
                <a:latin typeface="Comic Sans MS" panose="030F0702030302020204" pitchFamily="66" charset="0"/>
              </a:rPr>
              <a:t>he's</a:t>
            </a:r>
          </a:p>
        </p:txBody>
      </p:sp>
      <p:sp>
        <p:nvSpPr>
          <p:cNvPr id="5" name="Rectangle 8">
            <a:extLst>
              <a:ext uri="{FF2B5EF4-FFF2-40B4-BE49-F238E27FC236}">
                <a16:creationId xmlns:a16="http://schemas.microsoft.com/office/drawing/2014/main" id="{D420BD39-C11F-A347-A902-C5E222077E50}"/>
              </a:ext>
            </a:extLst>
          </p:cNvPr>
          <p:cNvSpPr>
            <a:spLocks noChangeArrowheads="1"/>
          </p:cNvSpPr>
          <p:nvPr/>
        </p:nvSpPr>
        <p:spPr bwMode="auto">
          <a:xfrm>
            <a:off x="869438" y="2633424"/>
            <a:ext cx="761066" cy="461665"/>
          </a:xfrm>
          <a:prstGeom prst="rect">
            <a:avLst/>
          </a:prstGeom>
          <a:solidFill>
            <a:srgbClr val="00B0F0"/>
          </a:solidFill>
          <a:ln>
            <a:noFill/>
          </a:ln>
          <a:effectLst/>
        </p:spPr>
        <p:txBody>
          <a:bodyPr wrap="square" anchor="ctr" anchorCtr="1">
            <a:spAutoFit/>
          </a:bodyPr>
          <a:lstStyle/>
          <a:p>
            <a:r>
              <a:rPr lang="en-GB" altLang="en-US" sz="2400" dirty="0">
                <a:solidFill>
                  <a:schemeClr val="bg1"/>
                </a:solidFill>
                <a:latin typeface="Comic Sans MS" panose="030F0702030302020204" pitchFamily="66" charset="0"/>
              </a:rPr>
              <a:t>I’ve </a:t>
            </a:r>
          </a:p>
        </p:txBody>
      </p:sp>
      <p:sp>
        <p:nvSpPr>
          <p:cNvPr id="6" name="Rectangle 9">
            <a:extLst>
              <a:ext uri="{FF2B5EF4-FFF2-40B4-BE49-F238E27FC236}">
                <a16:creationId xmlns:a16="http://schemas.microsoft.com/office/drawing/2014/main" id="{46FA5B50-18AF-694D-872D-8068F76DA789}"/>
              </a:ext>
            </a:extLst>
          </p:cNvPr>
          <p:cNvSpPr>
            <a:spLocks noChangeArrowheads="1"/>
          </p:cNvSpPr>
          <p:nvPr/>
        </p:nvSpPr>
        <p:spPr bwMode="auto">
          <a:xfrm>
            <a:off x="869438" y="4343214"/>
            <a:ext cx="847993" cy="461665"/>
          </a:xfrm>
          <a:prstGeom prst="rect">
            <a:avLst/>
          </a:prstGeom>
          <a:solidFill>
            <a:srgbClr val="00B0F0"/>
          </a:solidFill>
          <a:ln>
            <a:noFill/>
          </a:ln>
          <a:effectLst/>
        </p:spPr>
        <p:txBody>
          <a:bodyPr wrap="square" anchor="ctr" anchorCtr="1">
            <a:spAutoFit/>
          </a:bodyPr>
          <a:lstStyle/>
          <a:p>
            <a:r>
              <a:rPr lang="en-GB" altLang="en-US" sz="2400" dirty="0">
                <a:solidFill>
                  <a:schemeClr val="bg1"/>
                </a:solidFill>
                <a:latin typeface="Comic Sans MS" panose="030F0702030302020204" pitchFamily="66" charset="0"/>
              </a:rPr>
              <a:t>he’ll</a:t>
            </a:r>
          </a:p>
        </p:txBody>
      </p:sp>
      <p:sp>
        <p:nvSpPr>
          <p:cNvPr id="7" name="Rectangle 10">
            <a:extLst>
              <a:ext uri="{FF2B5EF4-FFF2-40B4-BE49-F238E27FC236}">
                <a16:creationId xmlns:a16="http://schemas.microsoft.com/office/drawing/2014/main" id="{A817D040-DB92-6346-B5AE-89F5DF6B0A28}"/>
              </a:ext>
            </a:extLst>
          </p:cNvPr>
          <p:cNvSpPr>
            <a:spLocks noChangeArrowheads="1"/>
          </p:cNvSpPr>
          <p:nvPr/>
        </p:nvSpPr>
        <p:spPr bwMode="auto">
          <a:xfrm>
            <a:off x="869438" y="2063494"/>
            <a:ext cx="761065" cy="461665"/>
          </a:xfrm>
          <a:prstGeom prst="rect">
            <a:avLst/>
          </a:prstGeom>
          <a:solidFill>
            <a:srgbClr val="00B0F0"/>
          </a:solidFill>
          <a:ln>
            <a:noFill/>
          </a:ln>
          <a:effectLst/>
        </p:spPr>
        <p:txBody>
          <a:bodyPr wrap="square" anchor="ctr" anchorCtr="1">
            <a:spAutoFit/>
          </a:bodyPr>
          <a:lstStyle/>
          <a:p>
            <a:r>
              <a:rPr lang="en-GB" altLang="en-US" sz="2400" dirty="0">
                <a:solidFill>
                  <a:schemeClr val="bg1"/>
                </a:solidFill>
                <a:latin typeface="Comic Sans MS" panose="030F0702030302020204" pitchFamily="66" charset="0"/>
              </a:rPr>
              <a:t>I’m</a:t>
            </a:r>
          </a:p>
        </p:txBody>
      </p:sp>
      <p:sp>
        <p:nvSpPr>
          <p:cNvPr id="8" name="Rectangle 12">
            <a:extLst>
              <a:ext uri="{FF2B5EF4-FFF2-40B4-BE49-F238E27FC236}">
                <a16:creationId xmlns:a16="http://schemas.microsoft.com/office/drawing/2014/main" id="{A27194A2-EA9F-3642-A3F9-0111DCED98F1}"/>
              </a:ext>
            </a:extLst>
          </p:cNvPr>
          <p:cNvSpPr>
            <a:spLocks noChangeArrowheads="1"/>
          </p:cNvSpPr>
          <p:nvPr/>
        </p:nvSpPr>
        <p:spPr bwMode="auto">
          <a:xfrm>
            <a:off x="869438" y="4913144"/>
            <a:ext cx="711790" cy="461665"/>
          </a:xfrm>
          <a:prstGeom prst="rect">
            <a:avLst/>
          </a:prstGeom>
          <a:solidFill>
            <a:srgbClr val="00B0F0"/>
          </a:solidFill>
          <a:ln>
            <a:noFill/>
          </a:ln>
          <a:effectLst/>
        </p:spPr>
        <p:txBody>
          <a:bodyPr wrap="square" anchor="ctr" anchorCtr="1">
            <a:spAutoFit/>
          </a:bodyPr>
          <a:lstStyle/>
          <a:p>
            <a:r>
              <a:rPr lang="en-GB" altLang="en-US" sz="2400" dirty="0">
                <a:solidFill>
                  <a:schemeClr val="bg1"/>
                </a:solidFill>
                <a:latin typeface="Comic Sans MS" panose="030F0702030302020204" pitchFamily="66" charset="0"/>
              </a:rPr>
              <a:t>it’s</a:t>
            </a:r>
          </a:p>
        </p:txBody>
      </p:sp>
      <p:sp>
        <p:nvSpPr>
          <p:cNvPr id="9" name="Rectangle 13">
            <a:extLst>
              <a:ext uri="{FF2B5EF4-FFF2-40B4-BE49-F238E27FC236}">
                <a16:creationId xmlns:a16="http://schemas.microsoft.com/office/drawing/2014/main" id="{CC298359-19B7-1842-9468-8B2D7C223755}"/>
              </a:ext>
            </a:extLst>
          </p:cNvPr>
          <p:cNvSpPr>
            <a:spLocks noChangeArrowheads="1"/>
          </p:cNvSpPr>
          <p:nvPr/>
        </p:nvSpPr>
        <p:spPr bwMode="auto">
          <a:xfrm>
            <a:off x="869438" y="1493564"/>
            <a:ext cx="761065" cy="461665"/>
          </a:xfrm>
          <a:prstGeom prst="rect">
            <a:avLst/>
          </a:prstGeom>
          <a:solidFill>
            <a:srgbClr val="00B0F0"/>
          </a:solidFill>
          <a:ln>
            <a:noFill/>
          </a:ln>
          <a:effectLst/>
        </p:spPr>
        <p:txBody>
          <a:bodyPr wrap="square" anchor="ctr" anchorCtr="1">
            <a:spAutoFit/>
          </a:bodyPr>
          <a:lstStyle/>
          <a:p>
            <a:r>
              <a:rPr lang="en-GB" altLang="en-US" sz="2400" dirty="0">
                <a:solidFill>
                  <a:schemeClr val="bg1"/>
                </a:solidFill>
                <a:latin typeface="Comic Sans MS" panose="030F0702030302020204" pitchFamily="66" charset="0"/>
              </a:rPr>
              <a:t>I’ll</a:t>
            </a:r>
          </a:p>
        </p:txBody>
      </p:sp>
      <p:sp>
        <p:nvSpPr>
          <p:cNvPr id="10" name="Rectangle 15">
            <a:extLst>
              <a:ext uri="{FF2B5EF4-FFF2-40B4-BE49-F238E27FC236}">
                <a16:creationId xmlns:a16="http://schemas.microsoft.com/office/drawing/2014/main" id="{0ABA3DD2-AF78-1D4E-A727-FFD0187E63BD}"/>
              </a:ext>
            </a:extLst>
          </p:cNvPr>
          <p:cNvSpPr>
            <a:spLocks noChangeArrowheads="1"/>
          </p:cNvSpPr>
          <p:nvPr/>
        </p:nvSpPr>
        <p:spPr bwMode="auto">
          <a:xfrm>
            <a:off x="869438" y="3203354"/>
            <a:ext cx="862416" cy="461665"/>
          </a:xfrm>
          <a:prstGeom prst="rect">
            <a:avLst/>
          </a:prstGeom>
          <a:solidFill>
            <a:srgbClr val="00B0F0"/>
          </a:solidFill>
          <a:ln>
            <a:noFill/>
          </a:ln>
          <a:effectLst/>
        </p:spPr>
        <p:txBody>
          <a:bodyPr wrap="square" anchor="ctr" anchorCtr="1">
            <a:spAutoFit/>
          </a:bodyPr>
          <a:lstStyle/>
          <a:p>
            <a:r>
              <a:rPr lang="en-GB" altLang="en-US" sz="2400" dirty="0">
                <a:solidFill>
                  <a:schemeClr val="bg1"/>
                </a:solidFill>
                <a:latin typeface="Comic Sans MS" panose="030F0702030302020204" pitchFamily="66" charset="0"/>
              </a:rPr>
              <a:t>can’t</a:t>
            </a:r>
          </a:p>
        </p:txBody>
      </p:sp>
      <p:sp>
        <p:nvSpPr>
          <p:cNvPr id="11" name="Rectangle 18">
            <a:extLst>
              <a:ext uri="{FF2B5EF4-FFF2-40B4-BE49-F238E27FC236}">
                <a16:creationId xmlns:a16="http://schemas.microsoft.com/office/drawing/2014/main" id="{67AE2175-8C01-4249-B303-4B4F1C231B4A}"/>
              </a:ext>
            </a:extLst>
          </p:cNvPr>
          <p:cNvSpPr>
            <a:spLocks noChangeArrowheads="1"/>
          </p:cNvSpPr>
          <p:nvPr/>
        </p:nvSpPr>
        <p:spPr bwMode="auto">
          <a:xfrm>
            <a:off x="869438" y="5483072"/>
            <a:ext cx="1581282" cy="461665"/>
          </a:xfrm>
          <a:prstGeom prst="rect">
            <a:avLst/>
          </a:prstGeom>
          <a:solidFill>
            <a:srgbClr val="00B0F0"/>
          </a:solidFill>
          <a:ln>
            <a:noFill/>
          </a:ln>
          <a:effectLst/>
        </p:spPr>
        <p:txBody>
          <a:bodyPr wrap="square" anchor="ctr" anchorCtr="1">
            <a:spAutoFit/>
          </a:bodyPr>
          <a:lstStyle/>
          <a:p>
            <a:r>
              <a:rPr lang="en-GB" altLang="en-US" sz="2400" dirty="0">
                <a:solidFill>
                  <a:schemeClr val="bg1"/>
                </a:solidFill>
                <a:latin typeface="Comic Sans MS" panose="030F0702030302020204" pitchFamily="66" charset="0"/>
              </a:rPr>
              <a:t>monster’s</a:t>
            </a:r>
          </a:p>
        </p:txBody>
      </p:sp>
      <p:sp>
        <p:nvSpPr>
          <p:cNvPr id="12" name="Text Box 20">
            <a:extLst>
              <a:ext uri="{FF2B5EF4-FFF2-40B4-BE49-F238E27FC236}">
                <a16:creationId xmlns:a16="http://schemas.microsoft.com/office/drawing/2014/main" id="{329082D4-EA0C-C444-A93F-FC7E5B20C561}"/>
              </a:ext>
            </a:extLst>
          </p:cNvPr>
          <p:cNvSpPr txBox="1">
            <a:spLocks noChangeArrowheads="1"/>
          </p:cNvSpPr>
          <p:nvPr/>
        </p:nvSpPr>
        <p:spPr bwMode="auto">
          <a:xfrm>
            <a:off x="2888838" y="1481903"/>
            <a:ext cx="2913430" cy="678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ct val="50000"/>
              </a:spcBef>
            </a:pPr>
            <a:r>
              <a:rPr lang="en-GB" altLang="en-US" sz="2000" dirty="0">
                <a:solidFill>
                  <a:srgbClr val="414042"/>
                </a:solidFill>
                <a:latin typeface="Comic Sans MS" panose="030F0702030302020204" pitchFamily="66" charset="0"/>
              </a:rPr>
              <a:t>It’s too scary for the boy to leave his tent.</a:t>
            </a:r>
          </a:p>
        </p:txBody>
      </p:sp>
      <p:sp>
        <p:nvSpPr>
          <p:cNvPr id="13" name="Text Box 21">
            <a:extLst>
              <a:ext uri="{FF2B5EF4-FFF2-40B4-BE49-F238E27FC236}">
                <a16:creationId xmlns:a16="http://schemas.microsoft.com/office/drawing/2014/main" id="{102E74F5-2DCE-264B-BAC2-58FD254FD873}"/>
              </a:ext>
            </a:extLst>
          </p:cNvPr>
          <p:cNvSpPr txBox="1">
            <a:spLocks noChangeArrowheads="1"/>
          </p:cNvSpPr>
          <p:nvPr/>
        </p:nvSpPr>
        <p:spPr bwMode="auto">
          <a:xfrm>
            <a:off x="2888838" y="2377275"/>
            <a:ext cx="2913430" cy="678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ct val="50000"/>
              </a:spcBef>
            </a:pPr>
            <a:r>
              <a:rPr lang="en-GB" altLang="en-US" sz="2000" dirty="0">
                <a:solidFill>
                  <a:srgbClr val="414042"/>
                </a:solidFill>
                <a:latin typeface="Comic Sans MS" panose="030F0702030302020204" pitchFamily="66" charset="0"/>
              </a:rPr>
              <a:t>He can’t sneak past the monster.</a:t>
            </a:r>
          </a:p>
        </p:txBody>
      </p:sp>
      <p:sp>
        <p:nvSpPr>
          <p:cNvPr id="14" name="Text Box 22">
            <a:extLst>
              <a:ext uri="{FF2B5EF4-FFF2-40B4-BE49-F238E27FC236}">
                <a16:creationId xmlns:a16="http://schemas.microsoft.com/office/drawing/2014/main" id="{F6CBD963-0CC4-DE4E-ABEF-97A2D6BA42D7}"/>
              </a:ext>
            </a:extLst>
          </p:cNvPr>
          <p:cNvSpPr txBox="1">
            <a:spLocks noChangeArrowheads="1"/>
          </p:cNvSpPr>
          <p:nvPr/>
        </p:nvSpPr>
        <p:spPr bwMode="auto">
          <a:xfrm>
            <a:off x="2888838" y="3272646"/>
            <a:ext cx="2913430" cy="762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ct val="50000"/>
              </a:spcBef>
            </a:pPr>
            <a:r>
              <a:rPr lang="en-GB" altLang="en-US" sz="2000" dirty="0">
                <a:solidFill>
                  <a:srgbClr val="414042"/>
                </a:solidFill>
                <a:latin typeface="Comic Sans MS" panose="030F0702030302020204" pitchFamily="66" charset="0"/>
              </a:rPr>
              <a:t>He’ll have to hide until the monster has gone.</a:t>
            </a:r>
          </a:p>
        </p:txBody>
      </p:sp>
      <p:sp>
        <p:nvSpPr>
          <p:cNvPr id="15" name="Text Box 23">
            <a:extLst>
              <a:ext uri="{FF2B5EF4-FFF2-40B4-BE49-F238E27FC236}">
                <a16:creationId xmlns:a16="http://schemas.microsoft.com/office/drawing/2014/main" id="{2433D022-70F8-C54A-891D-BD562CF1477E}"/>
              </a:ext>
            </a:extLst>
          </p:cNvPr>
          <p:cNvSpPr txBox="1">
            <a:spLocks noChangeArrowheads="1"/>
          </p:cNvSpPr>
          <p:nvPr/>
        </p:nvSpPr>
        <p:spPr bwMode="auto">
          <a:xfrm>
            <a:off x="2888838" y="5232965"/>
            <a:ext cx="3096554" cy="894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ct val="50000"/>
              </a:spcBef>
            </a:pPr>
            <a:r>
              <a:rPr lang="en-GB" altLang="en-US" sz="2000" dirty="0">
                <a:solidFill>
                  <a:srgbClr val="414042"/>
                </a:solidFill>
                <a:latin typeface="Comic Sans MS" panose="030F0702030302020204" pitchFamily="66" charset="0"/>
              </a:rPr>
              <a:t>The pillow’s been burnt by the fire’s flames.</a:t>
            </a:r>
          </a:p>
        </p:txBody>
      </p:sp>
      <p:sp>
        <p:nvSpPr>
          <p:cNvPr id="16" name="Text Box 24">
            <a:extLst>
              <a:ext uri="{FF2B5EF4-FFF2-40B4-BE49-F238E27FC236}">
                <a16:creationId xmlns:a16="http://schemas.microsoft.com/office/drawing/2014/main" id="{862B41E6-B6A9-1041-8239-691FC7BF9580}"/>
              </a:ext>
            </a:extLst>
          </p:cNvPr>
          <p:cNvSpPr txBox="1">
            <a:spLocks noChangeArrowheads="1"/>
          </p:cNvSpPr>
          <p:nvPr/>
        </p:nvSpPr>
        <p:spPr bwMode="auto">
          <a:xfrm>
            <a:off x="2888838" y="4252806"/>
            <a:ext cx="2913430" cy="762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ct val="50000"/>
              </a:spcBef>
            </a:pPr>
            <a:r>
              <a:rPr lang="en-GB" altLang="en-US" sz="2000" dirty="0">
                <a:solidFill>
                  <a:srgbClr val="414042"/>
                </a:solidFill>
                <a:latin typeface="Comic Sans MS" panose="030F0702030302020204" pitchFamily="66" charset="0"/>
              </a:rPr>
              <a:t>The boy’s house is just behind the fence.</a:t>
            </a:r>
          </a:p>
        </p:txBody>
      </p:sp>
      <p:pic>
        <p:nvPicPr>
          <p:cNvPr id="17" name="Picture 16">
            <a:extLst>
              <a:ext uri="{FF2B5EF4-FFF2-40B4-BE49-F238E27FC236}">
                <a16:creationId xmlns:a16="http://schemas.microsoft.com/office/drawing/2014/main" id="{8CC5AF0C-B804-6C44-83A0-951E1F914AD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206609" y="1724396"/>
            <a:ext cx="5115952" cy="3989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58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2DF60BFC-8BCF-3F46-8E5F-C230159F19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writer – rhyming words</a:t>
            </a:r>
          </a:p>
        </p:txBody>
      </p:sp>
      <p:sp>
        <p:nvSpPr>
          <p:cNvPr id="37" name="Rectangle 10">
            <a:extLst>
              <a:ext uri="{FF2B5EF4-FFF2-40B4-BE49-F238E27FC236}">
                <a16:creationId xmlns:a16="http://schemas.microsoft.com/office/drawing/2014/main" id="{ECC76C8A-C4A8-A748-9B96-11E07682C799}"/>
              </a:ext>
            </a:extLst>
          </p:cNvPr>
          <p:cNvSpPr>
            <a:spLocks noChangeArrowheads="1"/>
          </p:cNvSpPr>
          <p:nvPr/>
        </p:nvSpPr>
        <p:spPr bwMode="auto">
          <a:xfrm>
            <a:off x="1272891" y="1570378"/>
            <a:ext cx="992188" cy="427037"/>
          </a:xfrm>
          <a:prstGeom prst="rect">
            <a:avLst/>
          </a:prstGeom>
          <a:solidFill>
            <a:srgbClr val="00B0F0"/>
          </a:solidFill>
          <a:ln>
            <a:noFill/>
          </a:ln>
          <a:effectLst/>
        </p:spPr>
        <p:txBody>
          <a:bodyPr wrap="none">
            <a:spAutoFit/>
          </a:bodyPr>
          <a:lstStyle/>
          <a:p>
            <a:r>
              <a:rPr lang="en-GB" altLang="en-US" sz="2200" dirty="0">
                <a:solidFill>
                  <a:schemeClr val="bg1"/>
                </a:solidFill>
                <a:latin typeface="Comic Sans MS" panose="030F0702030302020204" pitchFamily="66" charset="0"/>
              </a:rPr>
              <a:t>lagoon</a:t>
            </a:r>
          </a:p>
        </p:txBody>
      </p:sp>
      <p:sp>
        <p:nvSpPr>
          <p:cNvPr id="38" name="Rectangle 11">
            <a:extLst>
              <a:ext uri="{FF2B5EF4-FFF2-40B4-BE49-F238E27FC236}">
                <a16:creationId xmlns:a16="http://schemas.microsoft.com/office/drawing/2014/main" id="{92EA1DEE-A0CE-2D41-9F5E-BE028D29BDBE}"/>
              </a:ext>
            </a:extLst>
          </p:cNvPr>
          <p:cNvSpPr>
            <a:spLocks noChangeArrowheads="1"/>
          </p:cNvSpPr>
          <p:nvPr/>
        </p:nvSpPr>
        <p:spPr bwMode="auto">
          <a:xfrm>
            <a:off x="2716133" y="1570378"/>
            <a:ext cx="979488" cy="427037"/>
          </a:xfrm>
          <a:prstGeom prst="rect">
            <a:avLst/>
          </a:prstGeom>
          <a:solidFill>
            <a:srgbClr val="00B0F0"/>
          </a:solidFill>
          <a:ln>
            <a:noFill/>
          </a:ln>
          <a:effectLst/>
        </p:spPr>
        <p:txBody>
          <a:bodyPr wrap="none">
            <a:spAutoFit/>
          </a:bodyPr>
          <a:lstStyle/>
          <a:p>
            <a:r>
              <a:rPr lang="en-GB" altLang="en-US" sz="2200" dirty="0">
                <a:solidFill>
                  <a:schemeClr val="bg1"/>
                </a:solidFill>
                <a:latin typeface="Comic Sans MS" panose="030F0702030302020204" pitchFamily="66" charset="0"/>
              </a:rPr>
              <a:t>moons</a:t>
            </a:r>
          </a:p>
        </p:txBody>
      </p:sp>
      <p:sp>
        <p:nvSpPr>
          <p:cNvPr id="39" name="Rectangle 18">
            <a:extLst>
              <a:ext uri="{FF2B5EF4-FFF2-40B4-BE49-F238E27FC236}">
                <a16:creationId xmlns:a16="http://schemas.microsoft.com/office/drawing/2014/main" id="{4560F6DC-3C31-1644-BB01-6EAACC26DBB6}"/>
              </a:ext>
            </a:extLst>
          </p:cNvPr>
          <p:cNvSpPr>
            <a:spLocks noChangeArrowheads="1"/>
          </p:cNvSpPr>
          <p:nvPr/>
        </p:nvSpPr>
        <p:spPr bwMode="auto">
          <a:xfrm>
            <a:off x="2710350" y="3266565"/>
            <a:ext cx="587375" cy="427038"/>
          </a:xfrm>
          <a:prstGeom prst="rect">
            <a:avLst/>
          </a:prstGeom>
          <a:solidFill>
            <a:srgbClr val="00B0F0"/>
          </a:solidFill>
          <a:ln>
            <a:noFill/>
          </a:ln>
          <a:effectLst/>
        </p:spPr>
        <p:txBody>
          <a:bodyPr>
            <a:spAutoFit/>
          </a:bodyPr>
          <a:lstStyle/>
          <a:p>
            <a:r>
              <a:rPr lang="en-GB" altLang="en-US" sz="2200" dirty="0">
                <a:solidFill>
                  <a:schemeClr val="bg1"/>
                </a:solidFill>
                <a:latin typeface="Comic Sans MS" panose="030F0702030302020204" pitchFamily="66" charset="0"/>
              </a:rPr>
              <a:t>me</a:t>
            </a:r>
          </a:p>
        </p:txBody>
      </p:sp>
      <p:sp>
        <p:nvSpPr>
          <p:cNvPr id="40" name="Rectangle 19">
            <a:extLst>
              <a:ext uri="{FF2B5EF4-FFF2-40B4-BE49-F238E27FC236}">
                <a16:creationId xmlns:a16="http://schemas.microsoft.com/office/drawing/2014/main" id="{9C055FB0-9A37-9E43-A144-ADC7608DD952}"/>
              </a:ext>
            </a:extLst>
          </p:cNvPr>
          <p:cNvSpPr>
            <a:spLocks noChangeArrowheads="1"/>
          </p:cNvSpPr>
          <p:nvPr/>
        </p:nvSpPr>
        <p:spPr bwMode="auto">
          <a:xfrm>
            <a:off x="1630056" y="3266565"/>
            <a:ext cx="625475" cy="427038"/>
          </a:xfrm>
          <a:prstGeom prst="rect">
            <a:avLst/>
          </a:prstGeom>
          <a:solidFill>
            <a:srgbClr val="00B0F0"/>
          </a:solidFill>
          <a:ln>
            <a:noFill/>
          </a:ln>
          <a:effectLst/>
        </p:spPr>
        <p:txBody>
          <a:bodyPr wrap="none">
            <a:spAutoFit/>
          </a:bodyPr>
          <a:lstStyle/>
          <a:p>
            <a:r>
              <a:rPr lang="en-GB" altLang="en-US" sz="2200" dirty="0">
                <a:solidFill>
                  <a:schemeClr val="bg1"/>
                </a:solidFill>
                <a:latin typeface="Comic Sans MS" panose="030F0702030302020204" pitchFamily="66" charset="0"/>
              </a:rPr>
              <a:t>see</a:t>
            </a:r>
          </a:p>
        </p:txBody>
      </p:sp>
      <p:sp>
        <p:nvSpPr>
          <p:cNvPr id="41" name="Rectangle 93">
            <a:extLst>
              <a:ext uri="{FF2B5EF4-FFF2-40B4-BE49-F238E27FC236}">
                <a16:creationId xmlns:a16="http://schemas.microsoft.com/office/drawing/2014/main" id="{BCD1BB25-76AF-1042-B2A7-A795A40388EB}"/>
              </a:ext>
            </a:extLst>
          </p:cNvPr>
          <p:cNvSpPr>
            <a:spLocks noChangeArrowheads="1"/>
          </p:cNvSpPr>
          <p:nvPr/>
        </p:nvSpPr>
        <p:spPr bwMode="auto">
          <a:xfrm>
            <a:off x="5625714" y="1570378"/>
            <a:ext cx="760412" cy="427037"/>
          </a:xfrm>
          <a:prstGeom prst="rect">
            <a:avLst/>
          </a:prstGeom>
          <a:solidFill>
            <a:srgbClr val="00B0F0"/>
          </a:solidFill>
          <a:ln>
            <a:noFill/>
          </a:ln>
          <a:effectLst/>
        </p:spPr>
        <p:txBody>
          <a:bodyPr wrap="none">
            <a:spAutoFit/>
          </a:bodyPr>
          <a:lstStyle/>
          <a:p>
            <a:r>
              <a:rPr lang="en-GB" altLang="en-US" sz="2200" dirty="0">
                <a:solidFill>
                  <a:schemeClr val="bg1"/>
                </a:solidFill>
                <a:latin typeface="Comic Sans MS" panose="030F0702030302020204" pitchFamily="66" charset="0"/>
              </a:rPr>
              <a:t>tune</a:t>
            </a:r>
          </a:p>
        </p:txBody>
      </p:sp>
      <p:sp>
        <p:nvSpPr>
          <p:cNvPr id="42" name="Rectangle 94">
            <a:extLst>
              <a:ext uri="{FF2B5EF4-FFF2-40B4-BE49-F238E27FC236}">
                <a16:creationId xmlns:a16="http://schemas.microsoft.com/office/drawing/2014/main" id="{6506C962-3C1E-BB42-96F8-B62669ADE274}"/>
              </a:ext>
            </a:extLst>
          </p:cNvPr>
          <p:cNvSpPr>
            <a:spLocks noChangeArrowheads="1"/>
          </p:cNvSpPr>
          <p:nvPr/>
        </p:nvSpPr>
        <p:spPr bwMode="auto">
          <a:xfrm>
            <a:off x="6835287" y="1570378"/>
            <a:ext cx="1085850" cy="427037"/>
          </a:xfrm>
          <a:prstGeom prst="rect">
            <a:avLst/>
          </a:prstGeom>
          <a:solidFill>
            <a:srgbClr val="00B0F0"/>
          </a:solidFill>
          <a:ln>
            <a:noFill/>
          </a:ln>
          <a:effectLst/>
        </p:spPr>
        <p:txBody>
          <a:bodyPr wrap="none">
            <a:spAutoFit/>
          </a:bodyPr>
          <a:lstStyle/>
          <a:p>
            <a:r>
              <a:rPr lang="en-GB" altLang="en-US" sz="2200" dirty="0">
                <a:solidFill>
                  <a:schemeClr val="bg1"/>
                </a:solidFill>
                <a:latin typeface="Comic Sans MS" panose="030F0702030302020204" pitchFamily="66" charset="0"/>
              </a:rPr>
              <a:t>balloon</a:t>
            </a:r>
          </a:p>
        </p:txBody>
      </p:sp>
      <p:sp>
        <p:nvSpPr>
          <p:cNvPr id="43" name="Rectangle 95">
            <a:extLst>
              <a:ext uri="{FF2B5EF4-FFF2-40B4-BE49-F238E27FC236}">
                <a16:creationId xmlns:a16="http://schemas.microsoft.com/office/drawing/2014/main" id="{1C363C30-E01B-A844-995D-F1E905723FD3}"/>
              </a:ext>
            </a:extLst>
          </p:cNvPr>
          <p:cNvSpPr>
            <a:spLocks noChangeArrowheads="1"/>
          </p:cNvSpPr>
          <p:nvPr/>
        </p:nvSpPr>
        <p:spPr bwMode="auto">
          <a:xfrm>
            <a:off x="8394111" y="1570378"/>
            <a:ext cx="814387" cy="427037"/>
          </a:xfrm>
          <a:prstGeom prst="rect">
            <a:avLst/>
          </a:prstGeom>
          <a:solidFill>
            <a:srgbClr val="00B0F0"/>
          </a:solidFill>
          <a:ln>
            <a:noFill/>
          </a:ln>
          <a:effectLst/>
        </p:spPr>
        <p:txBody>
          <a:bodyPr wrap="none">
            <a:spAutoFit/>
          </a:bodyPr>
          <a:lstStyle/>
          <a:p>
            <a:r>
              <a:rPr lang="en-GB" altLang="en-US" sz="2200" dirty="0">
                <a:solidFill>
                  <a:schemeClr val="bg1"/>
                </a:solidFill>
                <a:latin typeface="Comic Sans MS" panose="030F0702030302020204" pitchFamily="66" charset="0"/>
              </a:rPr>
              <a:t>June</a:t>
            </a:r>
          </a:p>
        </p:txBody>
      </p:sp>
      <p:sp>
        <p:nvSpPr>
          <p:cNvPr id="44" name="Rectangle 96">
            <a:extLst>
              <a:ext uri="{FF2B5EF4-FFF2-40B4-BE49-F238E27FC236}">
                <a16:creationId xmlns:a16="http://schemas.microsoft.com/office/drawing/2014/main" id="{6B5EF19D-F496-CE44-8EC9-6B785CC8E7E2}"/>
              </a:ext>
            </a:extLst>
          </p:cNvPr>
          <p:cNvSpPr>
            <a:spLocks noChangeArrowheads="1"/>
          </p:cNvSpPr>
          <p:nvPr/>
        </p:nvSpPr>
        <p:spPr bwMode="auto">
          <a:xfrm>
            <a:off x="9681472" y="1570378"/>
            <a:ext cx="911225" cy="427037"/>
          </a:xfrm>
          <a:prstGeom prst="rect">
            <a:avLst/>
          </a:prstGeom>
          <a:solidFill>
            <a:srgbClr val="00B0F0"/>
          </a:solidFill>
          <a:ln>
            <a:noFill/>
          </a:ln>
          <a:effectLst/>
        </p:spPr>
        <p:txBody>
          <a:bodyPr wrap="none">
            <a:spAutoFit/>
          </a:bodyPr>
          <a:lstStyle/>
          <a:p>
            <a:r>
              <a:rPr lang="en-GB" altLang="en-US" sz="2200" dirty="0">
                <a:solidFill>
                  <a:schemeClr val="bg1"/>
                </a:solidFill>
                <a:latin typeface="Comic Sans MS" panose="030F0702030302020204" pitchFamily="66" charset="0"/>
              </a:rPr>
              <a:t>spoon</a:t>
            </a:r>
          </a:p>
        </p:txBody>
      </p:sp>
      <p:sp>
        <p:nvSpPr>
          <p:cNvPr id="45" name="Text Box 97">
            <a:extLst>
              <a:ext uri="{FF2B5EF4-FFF2-40B4-BE49-F238E27FC236}">
                <a16:creationId xmlns:a16="http://schemas.microsoft.com/office/drawing/2014/main" id="{7CF244C5-6402-A942-9A5E-3F67DD3910A5}"/>
              </a:ext>
            </a:extLst>
          </p:cNvPr>
          <p:cNvSpPr txBox="1">
            <a:spLocks noChangeArrowheads="1"/>
          </p:cNvSpPr>
          <p:nvPr/>
        </p:nvSpPr>
        <p:spPr bwMode="auto">
          <a:xfrm>
            <a:off x="1132182" y="2258401"/>
            <a:ext cx="6845148"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200" dirty="0">
                <a:solidFill>
                  <a:srgbClr val="414042"/>
                </a:solidFill>
                <a:latin typeface="Comic Sans MS" panose="030F0702030302020204" pitchFamily="66" charset="0"/>
              </a:rPr>
              <a:t>The balloon sang a tune as it headed for the moon.</a:t>
            </a:r>
          </a:p>
        </p:txBody>
      </p:sp>
      <p:sp>
        <p:nvSpPr>
          <p:cNvPr id="46" name="Rectangle 98">
            <a:extLst>
              <a:ext uri="{FF2B5EF4-FFF2-40B4-BE49-F238E27FC236}">
                <a16:creationId xmlns:a16="http://schemas.microsoft.com/office/drawing/2014/main" id="{8709C077-6316-D245-8A1E-EC78003725E0}"/>
              </a:ext>
            </a:extLst>
          </p:cNvPr>
          <p:cNvSpPr>
            <a:spLocks noChangeArrowheads="1"/>
          </p:cNvSpPr>
          <p:nvPr/>
        </p:nvSpPr>
        <p:spPr bwMode="auto">
          <a:xfrm>
            <a:off x="5853142" y="3266565"/>
            <a:ext cx="917575" cy="427038"/>
          </a:xfrm>
          <a:prstGeom prst="rect">
            <a:avLst/>
          </a:prstGeom>
          <a:solidFill>
            <a:srgbClr val="00B0F0"/>
          </a:solidFill>
          <a:ln>
            <a:noFill/>
          </a:ln>
          <a:effectLst/>
        </p:spPr>
        <p:txBody>
          <a:bodyPr wrap="none">
            <a:spAutoFit/>
          </a:bodyPr>
          <a:lstStyle/>
          <a:p>
            <a:r>
              <a:rPr lang="en-GB" altLang="en-US" sz="2200" dirty="0">
                <a:solidFill>
                  <a:schemeClr val="bg1"/>
                </a:solidFill>
                <a:latin typeface="Comic Sans MS" panose="030F0702030302020204" pitchFamily="66" charset="0"/>
              </a:rPr>
              <a:t>three</a:t>
            </a:r>
          </a:p>
        </p:txBody>
      </p:sp>
      <p:sp>
        <p:nvSpPr>
          <p:cNvPr id="47" name="Rectangle 99">
            <a:extLst>
              <a:ext uri="{FF2B5EF4-FFF2-40B4-BE49-F238E27FC236}">
                <a16:creationId xmlns:a16="http://schemas.microsoft.com/office/drawing/2014/main" id="{4E4BD7DA-8601-7F43-B06A-55CE4F50B4C0}"/>
              </a:ext>
            </a:extLst>
          </p:cNvPr>
          <p:cNvSpPr>
            <a:spLocks noChangeArrowheads="1"/>
          </p:cNvSpPr>
          <p:nvPr/>
        </p:nvSpPr>
        <p:spPr bwMode="auto">
          <a:xfrm>
            <a:off x="7229369" y="3266565"/>
            <a:ext cx="755650" cy="427038"/>
          </a:xfrm>
          <a:prstGeom prst="rect">
            <a:avLst/>
          </a:prstGeom>
          <a:solidFill>
            <a:srgbClr val="00B0F0"/>
          </a:solidFill>
          <a:ln>
            <a:noFill/>
          </a:ln>
          <a:effectLst/>
        </p:spPr>
        <p:txBody>
          <a:bodyPr wrap="none">
            <a:spAutoFit/>
          </a:bodyPr>
          <a:lstStyle/>
          <a:p>
            <a:r>
              <a:rPr lang="en-GB" altLang="en-US" sz="2200" dirty="0">
                <a:solidFill>
                  <a:schemeClr val="bg1"/>
                </a:solidFill>
                <a:latin typeface="Comic Sans MS" panose="030F0702030302020204" pitchFamily="66" charset="0"/>
              </a:rPr>
              <a:t>tree</a:t>
            </a:r>
          </a:p>
        </p:txBody>
      </p:sp>
      <p:sp>
        <p:nvSpPr>
          <p:cNvPr id="48" name="Rectangle 100">
            <a:extLst>
              <a:ext uri="{FF2B5EF4-FFF2-40B4-BE49-F238E27FC236}">
                <a16:creationId xmlns:a16="http://schemas.microsoft.com/office/drawing/2014/main" id="{ED1D0123-0640-4F4F-8E1A-CB692B50274B}"/>
              </a:ext>
            </a:extLst>
          </p:cNvPr>
          <p:cNvSpPr>
            <a:spLocks noChangeArrowheads="1"/>
          </p:cNvSpPr>
          <p:nvPr/>
        </p:nvSpPr>
        <p:spPr bwMode="auto">
          <a:xfrm>
            <a:off x="8444723" y="3266565"/>
            <a:ext cx="785813" cy="427038"/>
          </a:xfrm>
          <a:prstGeom prst="rect">
            <a:avLst/>
          </a:prstGeom>
          <a:solidFill>
            <a:srgbClr val="00B0F0"/>
          </a:solidFill>
          <a:ln>
            <a:noFill/>
          </a:ln>
          <a:effectLst/>
        </p:spPr>
        <p:txBody>
          <a:bodyPr wrap="none">
            <a:spAutoFit/>
          </a:bodyPr>
          <a:lstStyle/>
          <a:p>
            <a:r>
              <a:rPr lang="en-GB" altLang="en-US" sz="2200" dirty="0">
                <a:solidFill>
                  <a:schemeClr val="bg1"/>
                </a:solidFill>
                <a:latin typeface="Comic Sans MS" panose="030F0702030302020204" pitchFamily="66" charset="0"/>
              </a:rPr>
              <a:t>knee</a:t>
            </a:r>
          </a:p>
        </p:txBody>
      </p:sp>
      <p:sp>
        <p:nvSpPr>
          <p:cNvPr id="49" name="Rectangle 101">
            <a:extLst>
              <a:ext uri="{FF2B5EF4-FFF2-40B4-BE49-F238E27FC236}">
                <a16:creationId xmlns:a16="http://schemas.microsoft.com/office/drawing/2014/main" id="{4B580D5F-1CEB-7946-A131-22872924B018}"/>
              </a:ext>
            </a:extLst>
          </p:cNvPr>
          <p:cNvSpPr>
            <a:spLocks noChangeArrowheads="1"/>
          </p:cNvSpPr>
          <p:nvPr/>
        </p:nvSpPr>
        <p:spPr bwMode="auto">
          <a:xfrm>
            <a:off x="9698890" y="3266565"/>
            <a:ext cx="654050" cy="427038"/>
          </a:xfrm>
          <a:prstGeom prst="rect">
            <a:avLst/>
          </a:prstGeom>
          <a:solidFill>
            <a:srgbClr val="00B0F0"/>
          </a:solidFill>
          <a:ln>
            <a:noFill/>
          </a:ln>
          <a:effectLst/>
        </p:spPr>
        <p:txBody>
          <a:bodyPr wrap="none">
            <a:spAutoFit/>
          </a:bodyPr>
          <a:lstStyle/>
          <a:p>
            <a:r>
              <a:rPr lang="en-GB" altLang="en-US" sz="2200" dirty="0">
                <a:solidFill>
                  <a:schemeClr val="bg1"/>
                </a:solidFill>
                <a:latin typeface="Comic Sans MS" panose="030F0702030302020204" pitchFamily="66" charset="0"/>
              </a:rPr>
              <a:t>bee</a:t>
            </a:r>
          </a:p>
        </p:txBody>
      </p:sp>
      <p:sp>
        <p:nvSpPr>
          <p:cNvPr id="50" name="Text Box 102">
            <a:extLst>
              <a:ext uri="{FF2B5EF4-FFF2-40B4-BE49-F238E27FC236}">
                <a16:creationId xmlns:a16="http://schemas.microsoft.com/office/drawing/2014/main" id="{4C622537-7AC9-B046-BA60-5808D983CC1F}"/>
              </a:ext>
            </a:extLst>
          </p:cNvPr>
          <p:cNvSpPr txBox="1">
            <a:spLocks noChangeArrowheads="1"/>
          </p:cNvSpPr>
          <p:nvPr/>
        </p:nvSpPr>
        <p:spPr bwMode="auto">
          <a:xfrm>
            <a:off x="1254702" y="3967673"/>
            <a:ext cx="336084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200" dirty="0">
                <a:solidFill>
                  <a:srgbClr val="414042"/>
                </a:solidFill>
                <a:latin typeface="Comic Sans MS" panose="030F0702030302020204" pitchFamily="66" charset="0"/>
              </a:rPr>
              <a:t>I saw a bee in the tree.</a:t>
            </a:r>
          </a:p>
        </p:txBody>
      </p:sp>
      <p:sp>
        <p:nvSpPr>
          <p:cNvPr id="51" name="Rectangle 103">
            <a:extLst>
              <a:ext uri="{FF2B5EF4-FFF2-40B4-BE49-F238E27FC236}">
                <a16:creationId xmlns:a16="http://schemas.microsoft.com/office/drawing/2014/main" id="{4AF3CFD2-B4F5-824E-ACC5-8E75A7677634}"/>
              </a:ext>
            </a:extLst>
          </p:cNvPr>
          <p:cNvSpPr>
            <a:spLocks noChangeArrowheads="1"/>
          </p:cNvSpPr>
          <p:nvPr/>
        </p:nvSpPr>
        <p:spPr bwMode="auto">
          <a:xfrm>
            <a:off x="2613040" y="4856503"/>
            <a:ext cx="844550" cy="427037"/>
          </a:xfrm>
          <a:prstGeom prst="rect">
            <a:avLst/>
          </a:prstGeom>
          <a:solidFill>
            <a:srgbClr val="00B0F0"/>
          </a:solidFill>
          <a:ln>
            <a:noFill/>
          </a:ln>
          <a:effectLst/>
        </p:spPr>
        <p:txBody>
          <a:bodyPr>
            <a:spAutoFit/>
          </a:bodyPr>
          <a:lstStyle/>
          <a:p>
            <a:r>
              <a:rPr lang="en-GB" altLang="en-US" sz="2200" dirty="0">
                <a:solidFill>
                  <a:schemeClr val="bg1"/>
                </a:solidFill>
                <a:latin typeface="Comic Sans MS" panose="030F0702030302020204" pitchFamily="66" charset="0"/>
              </a:rPr>
              <a:t>okay</a:t>
            </a:r>
          </a:p>
        </p:txBody>
      </p:sp>
      <p:sp>
        <p:nvSpPr>
          <p:cNvPr id="52" name="Rectangle 104">
            <a:extLst>
              <a:ext uri="{FF2B5EF4-FFF2-40B4-BE49-F238E27FC236}">
                <a16:creationId xmlns:a16="http://schemas.microsoft.com/office/drawing/2014/main" id="{F75CE6AE-3521-2C46-BC70-C58512FD4223}"/>
              </a:ext>
            </a:extLst>
          </p:cNvPr>
          <p:cNvSpPr>
            <a:spLocks noChangeArrowheads="1"/>
          </p:cNvSpPr>
          <p:nvPr/>
        </p:nvSpPr>
        <p:spPr bwMode="auto">
          <a:xfrm>
            <a:off x="1462103" y="4856503"/>
            <a:ext cx="698500" cy="427037"/>
          </a:xfrm>
          <a:prstGeom prst="rect">
            <a:avLst/>
          </a:prstGeom>
          <a:solidFill>
            <a:srgbClr val="00B0F0"/>
          </a:solidFill>
          <a:ln>
            <a:noFill/>
          </a:ln>
          <a:effectLst/>
        </p:spPr>
        <p:txBody>
          <a:bodyPr wrap="none">
            <a:spAutoFit/>
          </a:bodyPr>
          <a:lstStyle/>
          <a:p>
            <a:r>
              <a:rPr lang="en-GB" altLang="en-US" sz="2200" dirty="0">
                <a:solidFill>
                  <a:schemeClr val="bg1"/>
                </a:solidFill>
                <a:latin typeface="Comic Sans MS" panose="030F0702030302020204" pitchFamily="66" charset="0"/>
              </a:rPr>
              <a:t>play</a:t>
            </a:r>
          </a:p>
        </p:txBody>
      </p:sp>
      <p:sp>
        <p:nvSpPr>
          <p:cNvPr id="53" name="Rectangle 105">
            <a:extLst>
              <a:ext uri="{FF2B5EF4-FFF2-40B4-BE49-F238E27FC236}">
                <a16:creationId xmlns:a16="http://schemas.microsoft.com/office/drawing/2014/main" id="{D4F40CC2-8F9D-1B48-85AB-A753DDF86348}"/>
              </a:ext>
            </a:extLst>
          </p:cNvPr>
          <p:cNvSpPr>
            <a:spLocks noChangeArrowheads="1"/>
          </p:cNvSpPr>
          <p:nvPr/>
        </p:nvSpPr>
        <p:spPr bwMode="auto">
          <a:xfrm>
            <a:off x="5853633" y="4856503"/>
            <a:ext cx="915988" cy="427037"/>
          </a:xfrm>
          <a:prstGeom prst="rect">
            <a:avLst/>
          </a:prstGeom>
          <a:solidFill>
            <a:srgbClr val="00B0F0"/>
          </a:solidFill>
          <a:ln>
            <a:noFill/>
          </a:ln>
          <a:effectLst/>
        </p:spPr>
        <p:txBody>
          <a:bodyPr wrap="none">
            <a:spAutoFit/>
          </a:bodyPr>
          <a:lstStyle/>
          <a:p>
            <a:r>
              <a:rPr lang="en-GB" altLang="en-US" sz="2200" dirty="0">
                <a:solidFill>
                  <a:schemeClr val="bg1"/>
                </a:solidFill>
                <a:latin typeface="Comic Sans MS" panose="030F0702030302020204" pitchFamily="66" charset="0"/>
              </a:rPr>
              <a:t>today</a:t>
            </a:r>
          </a:p>
        </p:txBody>
      </p:sp>
      <p:sp>
        <p:nvSpPr>
          <p:cNvPr id="54" name="Rectangle 106">
            <a:extLst>
              <a:ext uri="{FF2B5EF4-FFF2-40B4-BE49-F238E27FC236}">
                <a16:creationId xmlns:a16="http://schemas.microsoft.com/office/drawing/2014/main" id="{1BC1B8E2-C4E9-A948-A4E8-8E843EFE34B0}"/>
              </a:ext>
            </a:extLst>
          </p:cNvPr>
          <p:cNvSpPr>
            <a:spLocks noChangeArrowheads="1"/>
          </p:cNvSpPr>
          <p:nvPr/>
        </p:nvSpPr>
        <p:spPr bwMode="auto">
          <a:xfrm>
            <a:off x="7235967" y="4856503"/>
            <a:ext cx="741363" cy="427037"/>
          </a:xfrm>
          <a:prstGeom prst="rect">
            <a:avLst/>
          </a:prstGeom>
          <a:solidFill>
            <a:srgbClr val="00B0F0"/>
          </a:solidFill>
          <a:ln>
            <a:noFill/>
          </a:ln>
          <a:effectLst/>
        </p:spPr>
        <p:txBody>
          <a:bodyPr wrap="none">
            <a:spAutoFit/>
          </a:bodyPr>
          <a:lstStyle/>
          <a:p>
            <a:r>
              <a:rPr lang="en-GB" altLang="en-US" sz="2200" dirty="0">
                <a:solidFill>
                  <a:schemeClr val="bg1"/>
                </a:solidFill>
                <a:latin typeface="Comic Sans MS" panose="030F0702030302020204" pitchFamily="66" charset="0"/>
              </a:rPr>
              <a:t>stay</a:t>
            </a:r>
          </a:p>
        </p:txBody>
      </p:sp>
      <p:sp>
        <p:nvSpPr>
          <p:cNvPr id="55" name="Rectangle 107">
            <a:extLst>
              <a:ext uri="{FF2B5EF4-FFF2-40B4-BE49-F238E27FC236}">
                <a16:creationId xmlns:a16="http://schemas.microsoft.com/office/drawing/2014/main" id="{37FE5F96-B390-D044-850E-FAEDC3994684}"/>
              </a:ext>
            </a:extLst>
          </p:cNvPr>
          <p:cNvSpPr>
            <a:spLocks noChangeArrowheads="1"/>
          </p:cNvSpPr>
          <p:nvPr/>
        </p:nvSpPr>
        <p:spPr bwMode="auto">
          <a:xfrm>
            <a:off x="8443123" y="4856503"/>
            <a:ext cx="806450" cy="427037"/>
          </a:xfrm>
          <a:prstGeom prst="rect">
            <a:avLst/>
          </a:prstGeom>
          <a:solidFill>
            <a:srgbClr val="00B0F0"/>
          </a:solidFill>
          <a:ln>
            <a:noFill/>
          </a:ln>
          <a:effectLst/>
        </p:spPr>
        <p:txBody>
          <a:bodyPr wrap="none">
            <a:spAutoFit/>
          </a:bodyPr>
          <a:lstStyle/>
          <a:p>
            <a:r>
              <a:rPr lang="en-GB" altLang="en-US" sz="2200" dirty="0">
                <a:solidFill>
                  <a:schemeClr val="bg1"/>
                </a:solidFill>
                <a:latin typeface="Comic Sans MS" panose="030F0702030302020204" pitchFamily="66" charset="0"/>
              </a:rPr>
              <a:t>away</a:t>
            </a:r>
          </a:p>
        </p:txBody>
      </p:sp>
      <p:sp>
        <p:nvSpPr>
          <p:cNvPr id="56" name="Rectangle 108">
            <a:extLst>
              <a:ext uri="{FF2B5EF4-FFF2-40B4-BE49-F238E27FC236}">
                <a16:creationId xmlns:a16="http://schemas.microsoft.com/office/drawing/2014/main" id="{6E93F084-2BDB-874A-936D-0665021872E7}"/>
              </a:ext>
            </a:extLst>
          </p:cNvPr>
          <p:cNvSpPr>
            <a:spLocks noChangeArrowheads="1"/>
          </p:cNvSpPr>
          <p:nvPr/>
        </p:nvSpPr>
        <p:spPr bwMode="auto">
          <a:xfrm>
            <a:off x="9717940" y="4856503"/>
            <a:ext cx="635000" cy="427037"/>
          </a:xfrm>
          <a:prstGeom prst="rect">
            <a:avLst/>
          </a:prstGeom>
          <a:solidFill>
            <a:srgbClr val="00B0F0"/>
          </a:solidFill>
          <a:ln>
            <a:noFill/>
          </a:ln>
          <a:effectLst/>
        </p:spPr>
        <p:txBody>
          <a:bodyPr wrap="none">
            <a:spAutoFit/>
          </a:bodyPr>
          <a:lstStyle/>
          <a:p>
            <a:r>
              <a:rPr lang="en-GB" altLang="en-US" sz="2200" dirty="0">
                <a:solidFill>
                  <a:schemeClr val="bg1"/>
                </a:solidFill>
                <a:latin typeface="Comic Sans MS" panose="030F0702030302020204" pitchFamily="66" charset="0"/>
              </a:rPr>
              <a:t>hay</a:t>
            </a:r>
          </a:p>
        </p:txBody>
      </p:sp>
      <p:sp>
        <p:nvSpPr>
          <p:cNvPr id="57" name="Text Box 109">
            <a:extLst>
              <a:ext uri="{FF2B5EF4-FFF2-40B4-BE49-F238E27FC236}">
                <a16:creationId xmlns:a16="http://schemas.microsoft.com/office/drawing/2014/main" id="{BAAA5D26-53CA-8E4D-9A86-DE7BE4B168DC}"/>
              </a:ext>
            </a:extLst>
          </p:cNvPr>
          <p:cNvSpPr txBox="1">
            <a:spLocks noChangeArrowheads="1"/>
          </p:cNvSpPr>
          <p:nvPr/>
        </p:nvSpPr>
        <p:spPr bwMode="auto">
          <a:xfrm>
            <a:off x="1132182" y="5557721"/>
            <a:ext cx="472096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200" dirty="0">
                <a:solidFill>
                  <a:srgbClr val="414042"/>
                </a:solidFill>
              </a:rPr>
              <a:t> </a:t>
            </a:r>
            <a:r>
              <a:rPr lang="en-GB" altLang="en-US" sz="2200" dirty="0">
                <a:solidFill>
                  <a:srgbClr val="414042"/>
                </a:solidFill>
                <a:latin typeface="Comic Sans MS" panose="030F0702030302020204" pitchFamily="66" charset="0"/>
              </a:rPr>
              <a:t>I’m going to play in the hay today.</a:t>
            </a:r>
          </a:p>
        </p:txBody>
      </p:sp>
    </p:spTree>
    <p:extLst>
      <p:ext uri="{BB962C8B-B14F-4D97-AF65-F5344CB8AC3E}">
        <p14:creationId xmlns:p14="http://schemas.microsoft.com/office/powerpoint/2010/main" val="454122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p:bldP spid="46" grpId="0" animBg="1"/>
      <p:bldP spid="47" grpId="0" animBg="1"/>
      <p:bldP spid="48" grpId="0" animBg="1"/>
      <p:bldP spid="49" grpId="0" animBg="1"/>
      <p:bldP spid="50" grpId="0"/>
      <p:bldP spid="53" grpId="0" animBg="1"/>
      <p:bldP spid="54" grpId="0" animBg="1"/>
      <p:bldP spid="55" grpId="0" animBg="1"/>
      <p:bldP spid="56" grpId="0" animBg="1"/>
      <p:bldP spid="5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2DF60BFC-8BCF-3F46-8E5F-C230159F19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Writing a description – monsters, monsters, monsters! </a:t>
            </a:r>
          </a:p>
        </p:txBody>
      </p:sp>
      <p:pic>
        <p:nvPicPr>
          <p:cNvPr id="24" name="Picture 23" descr="A picture containing vector graphics&#10;&#10;Description automatically generated">
            <a:extLst>
              <a:ext uri="{FF2B5EF4-FFF2-40B4-BE49-F238E27FC236}">
                <a16:creationId xmlns:a16="http://schemas.microsoft.com/office/drawing/2014/main" id="{716B29BD-6D6A-9B4C-BD3B-2184B3E3C1F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18176" y="3909490"/>
            <a:ext cx="2064518" cy="2055463"/>
          </a:xfrm>
          <a:prstGeom prst="rect">
            <a:avLst/>
          </a:prstGeom>
        </p:spPr>
      </p:pic>
      <p:pic>
        <p:nvPicPr>
          <p:cNvPr id="25" name="Picture 24" descr="A picture containing text, doll, toy, vector graphics&#10;&#10;Description automatically generated">
            <a:extLst>
              <a:ext uri="{FF2B5EF4-FFF2-40B4-BE49-F238E27FC236}">
                <a16:creationId xmlns:a16="http://schemas.microsoft.com/office/drawing/2014/main" id="{4635530D-4540-F746-8E3A-368EDAD86F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36685" y="3570919"/>
            <a:ext cx="1856255" cy="2001134"/>
          </a:xfrm>
          <a:prstGeom prst="rect">
            <a:avLst/>
          </a:prstGeom>
        </p:spPr>
      </p:pic>
      <p:pic>
        <p:nvPicPr>
          <p:cNvPr id="26" name="Picture 25" descr="A picture containing text, lamp&#10;&#10;Description automatically generated">
            <a:extLst>
              <a:ext uri="{FF2B5EF4-FFF2-40B4-BE49-F238E27FC236}">
                <a16:creationId xmlns:a16="http://schemas.microsoft.com/office/drawing/2014/main" id="{9240F904-2085-2B41-8E20-A2F41D1EB9E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94445" y="4335500"/>
            <a:ext cx="2458535" cy="2001133"/>
          </a:xfrm>
          <a:prstGeom prst="rect">
            <a:avLst/>
          </a:prstGeom>
        </p:spPr>
      </p:pic>
      <p:pic>
        <p:nvPicPr>
          <p:cNvPr id="27" name="Picture 26" descr="Icon&#10;&#10;Description automatically generated with low confidence">
            <a:extLst>
              <a:ext uri="{FF2B5EF4-FFF2-40B4-BE49-F238E27FC236}">
                <a16:creationId xmlns:a16="http://schemas.microsoft.com/office/drawing/2014/main" id="{5C2B7103-F844-9141-AD72-6B69A8D2A39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93514" y="1669657"/>
            <a:ext cx="1789561" cy="1653213"/>
          </a:xfrm>
          <a:prstGeom prst="rect">
            <a:avLst/>
          </a:prstGeom>
        </p:spPr>
      </p:pic>
      <p:pic>
        <p:nvPicPr>
          <p:cNvPr id="28" name="Picture 27" descr="Icon&#10;&#10;Description automatically generated">
            <a:extLst>
              <a:ext uri="{FF2B5EF4-FFF2-40B4-BE49-F238E27FC236}">
                <a16:creationId xmlns:a16="http://schemas.microsoft.com/office/drawing/2014/main" id="{DE022F80-6058-BA4C-94A2-7C1527A727C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136077" y="1538824"/>
            <a:ext cx="1584608" cy="1955859"/>
          </a:xfrm>
          <a:prstGeom prst="rect">
            <a:avLst/>
          </a:prstGeom>
        </p:spPr>
      </p:pic>
      <p:pic>
        <p:nvPicPr>
          <p:cNvPr id="29" name="Picture 28" descr="A picture containing shape&#10;&#10;Description automatically generated">
            <a:extLst>
              <a:ext uri="{FF2B5EF4-FFF2-40B4-BE49-F238E27FC236}">
                <a16:creationId xmlns:a16="http://schemas.microsoft.com/office/drawing/2014/main" id="{1EA734F7-1B41-9142-BBFB-B81AEB1E22B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175649" y="1683133"/>
            <a:ext cx="1934785" cy="1887786"/>
          </a:xfrm>
          <a:prstGeom prst="rect">
            <a:avLst/>
          </a:prstGeom>
        </p:spPr>
      </p:pic>
      <p:pic>
        <p:nvPicPr>
          <p:cNvPr id="30" name="Picture 29" descr="A picture containing vector graphics&#10;&#10;Description automatically generated">
            <a:extLst>
              <a:ext uri="{FF2B5EF4-FFF2-40B4-BE49-F238E27FC236}">
                <a16:creationId xmlns:a16="http://schemas.microsoft.com/office/drawing/2014/main" id="{153A2672-7D27-5F4D-9507-68807F77AA1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664007" y="4179108"/>
            <a:ext cx="1765706" cy="1659927"/>
          </a:xfrm>
          <a:prstGeom prst="rect">
            <a:avLst/>
          </a:prstGeom>
        </p:spPr>
      </p:pic>
      <p:pic>
        <p:nvPicPr>
          <p:cNvPr id="31" name="Picture 30" descr="A picture containing text, vector graphics&#10;&#10;Description automatically generated">
            <a:extLst>
              <a:ext uri="{FF2B5EF4-FFF2-40B4-BE49-F238E27FC236}">
                <a16:creationId xmlns:a16="http://schemas.microsoft.com/office/drawing/2014/main" id="{3ADD810B-5CCD-4145-ADD5-3F5910ED33B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749646" y="3649401"/>
            <a:ext cx="1847200" cy="2272780"/>
          </a:xfrm>
          <a:prstGeom prst="rect">
            <a:avLst/>
          </a:prstGeom>
        </p:spPr>
      </p:pic>
      <p:pic>
        <p:nvPicPr>
          <p:cNvPr id="32" name="Picture 31" descr="Icon&#10;&#10;Description automatically generated with low confidence">
            <a:extLst>
              <a:ext uri="{FF2B5EF4-FFF2-40B4-BE49-F238E27FC236}">
                <a16:creationId xmlns:a16="http://schemas.microsoft.com/office/drawing/2014/main" id="{94B129A8-C997-7E46-9FAE-5F0645780DF8}"/>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20824" y="3154107"/>
            <a:ext cx="1347242" cy="1783115"/>
          </a:xfrm>
          <a:prstGeom prst="rect">
            <a:avLst/>
          </a:prstGeom>
        </p:spPr>
      </p:pic>
      <p:pic>
        <p:nvPicPr>
          <p:cNvPr id="33" name="Picture 32" descr="A picture containing logo&#10;&#10;Description automatically generated">
            <a:extLst>
              <a:ext uri="{FF2B5EF4-FFF2-40B4-BE49-F238E27FC236}">
                <a16:creationId xmlns:a16="http://schemas.microsoft.com/office/drawing/2014/main" id="{678AC9CE-FB11-1B45-A5BA-9CED21D068BB}"/>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347984" y="1254678"/>
            <a:ext cx="1765706" cy="2191286"/>
          </a:xfrm>
          <a:prstGeom prst="rect">
            <a:avLst/>
          </a:prstGeom>
        </p:spPr>
      </p:pic>
      <p:grpSp>
        <p:nvGrpSpPr>
          <p:cNvPr id="35" name="Group 26">
            <a:extLst>
              <a:ext uri="{FF2B5EF4-FFF2-40B4-BE49-F238E27FC236}">
                <a16:creationId xmlns:a16="http://schemas.microsoft.com/office/drawing/2014/main" id="{E7C160BA-8390-3F46-BE7A-DABE8C90601F}"/>
              </a:ext>
            </a:extLst>
          </p:cNvPr>
          <p:cNvGrpSpPr>
            <a:grpSpLocks/>
          </p:cNvGrpSpPr>
          <p:nvPr/>
        </p:nvGrpSpPr>
        <p:grpSpPr bwMode="auto">
          <a:xfrm>
            <a:off x="9338039" y="1562780"/>
            <a:ext cx="2000930" cy="2047380"/>
            <a:chOff x="4610" y="806"/>
            <a:chExt cx="2592" cy="2624"/>
          </a:xfrm>
        </p:grpSpPr>
        <p:grpSp>
          <p:nvGrpSpPr>
            <p:cNvPr id="36" name="Group 18">
              <a:extLst>
                <a:ext uri="{FF2B5EF4-FFF2-40B4-BE49-F238E27FC236}">
                  <a16:creationId xmlns:a16="http://schemas.microsoft.com/office/drawing/2014/main" id="{DB89E71E-96BF-2841-8509-E8475D2708DB}"/>
                </a:ext>
              </a:extLst>
            </p:cNvPr>
            <p:cNvGrpSpPr>
              <a:grpSpLocks/>
            </p:cNvGrpSpPr>
            <p:nvPr/>
          </p:nvGrpSpPr>
          <p:grpSpPr bwMode="auto">
            <a:xfrm>
              <a:off x="4610" y="806"/>
              <a:ext cx="2592" cy="2624"/>
              <a:chOff x="4610" y="806"/>
              <a:chExt cx="2592" cy="2624"/>
            </a:xfrm>
          </p:grpSpPr>
          <p:pic>
            <p:nvPicPr>
              <p:cNvPr id="62" name="Picture 6" descr="Free vector graphics of Monster">
                <a:extLst>
                  <a:ext uri="{FF2B5EF4-FFF2-40B4-BE49-F238E27FC236}">
                    <a16:creationId xmlns:a16="http://schemas.microsoft.com/office/drawing/2014/main" id="{4DC76F08-3339-EF49-B468-7A56D18962A1}"/>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4610" y="806"/>
                <a:ext cx="2592" cy="2624"/>
              </a:xfrm>
              <a:prstGeom prst="rect">
                <a:avLst/>
              </a:prstGeom>
              <a:noFill/>
              <a:extLst>
                <a:ext uri="{909E8E84-426E-40DD-AFC4-6F175D3DCCD1}">
                  <a14:hiddenFill xmlns:a14="http://schemas.microsoft.com/office/drawing/2010/main">
                    <a:solidFill>
                      <a:srgbClr val="FFFFFF"/>
                    </a:solidFill>
                  </a14:hiddenFill>
                </a:ext>
              </a:extLst>
            </p:spPr>
          </p:pic>
          <p:sp>
            <p:nvSpPr>
              <p:cNvPr id="63" name="Oval 12">
                <a:extLst>
                  <a:ext uri="{FF2B5EF4-FFF2-40B4-BE49-F238E27FC236}">
                    <a16:creationId xmlns:a16="http://schemas.microsoft.com/office/drawing/2014/main" id="{3F16CA5B-6D78-6B4B-9813-BE3FFED208D5}"/>
                  </a:ext>
                </a:extLst>
              </p:cNvPr>
              <p:cNvSpPr>
                <a:spLocks noChangeArrowheads="1"/>
              </p:cNvSpPr>
              <p:nvPr/>
            </p:nvSpPr>
            <p:spPr bwMode="auto">
              <a:xfrm>
                <a:off x="5767" y="1943"/>
                <a:ext cx="87" cy="87"/>
              </a:xfrm>
              <a:prstGeom prst="ellipse">
                <a:avLst/>
              </a:pr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Oval 13">
                <a:extLst>
                  <a:ext uri="{FF2B5EF4-FFF2-40B4-BE49-F238E27FC236}">
                    <a16:creationId xmlns:a16="http://schemas.microsoft.com/office/drawing/2014/main" id="{598EF16E-91E6-6747-B848-3F8FB473FE24}"/>
                  </a:ext>
                </a:extLst>
              </p:cNvPr>
              <p:cNvSpPr>
                <a:spLocks noChangeArrowheads="1"/>
              </p:cNvSpPr>
              <p:nvPr/>
            </p:nvSpPr>
            <p:spPr bwMode="auto">
              <a:xfrm>
                <a:off x="4844" y="2053"/>
                <a:ext cx="87" cy="87"/>
              </a:xfrm>
              <a:prstGeom prst="ellipse">
                <a:avLst/>
              </a:pr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Oval 14">
                <a:extLst>
                  <a:ext uri="{FF2B5EF4-FFF2-40B4-BE49-F238E27FC236}">
                    <a16:creationId xmlns:a16="http://schemas.microsoft.com/office/drawing/2014/main" id="{FE32C4CC-7650-D94B-8BEA-B10A98A99246}"/>
                  </a:ext>
                </a:extLst>
              </p:cNvPr>
              <p:cNvSpPr>
                <a:spLocks noChangeArrowheads="1"/>
              </p:cNvSpPr>
              <p:nvPr/>
            </p:nvSpPr>
            <p:spPr bwMode="auto">
              <a:xfrm>
                <a:off x="5711" y="2168"/>
                <a:ext cx="87" cy="87"/>
              </a:xfrm>
              <a:prstGeom prst="ellipse">
                <a:avLst/>
              </a:pr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Oval 15">
                <a:extLst>
                  <a:ext uri="{FF2B5EF4-FFF2-40B4-BE49-F238E27FC236}">
                    <a16:creationId xmlns:a16="http://schemas.microsoft.com/office/drawing/2014/main" id="{A586F4A8-8AB5-BE47-A925-4167CD52D866}"/>
                  </a:ext>
                </a:extLst>
              </p:cNvPr>
              <p:cNvSpPr>
                <a:spLocks noChangeArrowheads="1"/>
              </p:cNvSpPr>
              <p:nvPr/>
            </p:nvSpPr>
            <p:spPr bwMode="auto">
              <a:xfrm>
                <a:off x="5310" y="2104"/>
                <a:ext cx="87" cy="87"/>
              </a:xfrm>
              <a:prstGeom prst="ellipse">
                <a:avLst/>
              </a:pr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Oval 16">
                <a:extLst>
                  <a:ext uri="{FF2B5EF4-FFF2-40B4-BE49-F238E27FC236}">
                    <a16:creationId xmlns:a16="http://schemas.microsoft.com/office/drawing/2014/main" id="{D9888FF2-60F8-4C49-A96C-EB91483F1F6B}"/>
                  </a:ext>
                </a:extLst>
              </p:cNvPr>
              <p:cNvSpPr>
                <a:spLocks noChangeArrowheads="1"/>
              </p:cNvSpPr>
              <p:nvPr/>
            </p:nvSpPr>
            <p:spPr bwMode="auto">
              <a:xfrm>
                <a:off x="5313" y="2306"/>
                <a:ext cx="87" cy="87"/>
              </a:xfrm>
              <a:prstGeom prst="ellipse">
                <a:avLst/>
              </a:pr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
          <p:nvSpPr>
            <p:cNvPr id="58" name="Oval 21">
              <a:extLst>
                <a:ext uri="{FF2B5EF4-FFF2-40B4-BE49-F238E27FC236}">
                  <a16:creationId xmlns:a16="http://schemas.microsoft.com/office/drawing/2014/main" id="{82DF2456-1BEF-0643-A053-4169B3B9F0EA}"/>
                </a:ext>
              </a:extLst>
            </p:cNvPr>
            <p:cNvSpPr>
              <a:spLocks noChangeArrowheads="1"/>
            </p:cNvSpPr>
            <p:nvPr/>
          </p:nvSpPr>
          <p:spPr bwMode="auto">
            <a:xfrm>
              <a:off x="5510" y="1250"/>
              <a:ext cx="68" cy="66"/>
            </a:xfrm>
            <a:prstGeom prst="ellipse">
              <a:avLst/>
            </a:prstGeom>
            <a:solidFill>
              <a:srgbClr val="9933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Freeform 22">
              <a:extLst>
                <a:ext uri="{FF2B5EF4-FFF2-40B4-BE49-F238E27FC236}">
                  <a16:creationId xmlns:a16="http://schemas.microsoft.com/office/drawing/2014/main" id="{9EFD8D8F-B925-BF4B-A5F5-AD2CF1BB177A}"/>
                </a:ext>
              </a:extLst>
            </p:cNvPr>
            <p:cNvSpPr>
              <a:spLocks/>
            </p:cNvSpPr>
            <p:nvPr/>
          </p:nvSpPr>
          <p:spPr bwMode="auto">
            <a:xfrm>
              <a:off x="5105" y="1232"/>
              <a:ext cx="57" cy="56"/>
            </a:xfrm>
            <a:custGeom>
              <a:avLst/>
              <a:gdLst>
                <a:gd name="T0" fmla="*/ 57 w 57"/>
                <a:gd name="T1" fmla="*/ 8 h 56"/>
                <a:gd name="T2" fmla="*/ 39 w 57"/>
                <a:gd name="T3" fmla="*/ 0 h 56"/>
                <a:gd name="T4" fmla="*/ 15 w 57"/>
                <a:gd name="T5" fmla="*/ 2 h 56"/>
                <a:gd name="T6" fmla="*/ 1 w 57"/>
                <a:gd name="T7" fmla="*/ 18 h 56"/>
                <a:gd name="T8" fmla="*/ 7 w 57"/>
                <a:gd name="T9" fmla="*/ 42 h 56"/>
                <a:gd name="T10" fmla="*/ 31 w 57"/>
                <a:gd name="T11" fmla="*/ 50 h 56"/>
                <a:gd name="T12" fmla="*/ 37 w 57"/>
                <a:gd name="T13" fmla="*/ 56 h 56"/>
                <a:gd name="T14" fmla="*/ 45 w 57"/>
                <a:gd name="T15" fmla="*/ 38 h 56"/>
                <a:gd name="T16" fmla="*/ 57 w 57"/>
                <a:gd name="T17"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6">
                  <a:moveTo>
                    <a:pt x="57" y="8"/>
                  </a:moveTo>
                  <a:cubicBezTo>
                    <a:pt x="43" y="3"/>
                    <a:pt x="49" y="6"/>
                    <a:pt x="39" y="0"/>
                  </a:cubicBezTo>
                  <a:cubicBezTo>
                    <a:pt x="31" y="1"/>
                    <a:pt x="23" y="0"/>
                    <a:pt x="15" y="2"/>
                  </a:cubicBezTo>
                  <a:cubicBezTo>
                    <a:pt x="8" y="3"/>
                    <a:pt x="1" y="18"/>
                    <a:pt x="1" y="18"/>
                  </a:cubicBezTo>
                  <a:cubicBezTo>
                    <a:pt x="1" y="21"/>
                    <a:pt x="0" y="38"/>
                    <a:pt x="7" y="42"/>
                  </a:cubicBezTo>
                  <a:cubicBezTo>
                    <a:pt x="14" y="46"/>
                    <a:pt x="31" y="50"/>
                    <a:pt x="31" y="50"/>
                  </a:cubicBezTo>
                  <a:cubicBezTo>
                    <a:pt x="33" y="52"/>
                    <a:pt x="34" y="56"/>
                    <a:pt x="37" y="56"/>
                  </a:cubicBezTo>
                  <a:cubicBezTo>
                    <a:pt x="44" y="56"/>
                    <a:pt x="43" y="44"/>
                    <a:pt x="45" y="38"/>
                  </a:cubicBezTo>
                  <a:cubicBezTo>
                    <a:pt x="48" y="28"/>
                    <a:pt x="51" y="17"/>
                    <a:pt x="57" y="8"/>
                  </a:cubicBezTo>
                  <a:close/>
                </a:path>
              </a:pathLst>
            </a:custGeom>
            <a:solidFill>
              <a:srgbClr val="9933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0" name="Freeform 24">
              <a:extLst>
                <a:ext uri="{FF2B5EF4-FFF2-40B4-BE49-F238E27FC236}">
                  <a16:creationId xmlns:a16="http://schemas.microsoft.com/office/drawing/2014/main" id="{BD0F763E-48C8-C844-92AE-CF8E4C3C01E6}"/>
                </a:ext>
              </a:extLst>
            </p:cNvPr>
            <p:cNvSpPr>
              <a:spLocks/>
            </p:cNvSpPr>
            <p:nvPr/>
          </p:nvSpPr>
          <p:spPr bwMode="auto">
            <a:xfrm>
              <a:off x="5524" y="1259"/>
              <a:ext cx="25" cy="21"/>
            </a:xfrm>
            <a:custGeom>
              <a:avLst/>
              <a:gdLst>
                <a:gd name="T0" fmla="*/ 10 w 25"/>
                <a:gd name="T1" fmla="*/ 7 h 21"/>
                <a:gd name="T2" fmla="*/ 10 w 25"/>
                <a:gd name="T3" fmla="*/ 21 h 21"/>
                <a:gd name="T4" fmla="*/ 22 w 25"/>
                <a:gd name="T5" fmla="*/ 1 h 21"/>
                <a:gd name="T6" fmla="*/ 10 w 25"/>
                <a:gd name="T7" fmla="*/ 7 h 21"/>
              </a:gdLst>
              <a:ahLst/>
              <a:cxnLst>
                <a:cxn ang="0">
                  <a:pos x="T0" y="T1"/>
                </a:cxn>
                <a:cxn ang="0">
                  <a:pos x="T2" y="T3"/>
                </a:cxn>
                <a:cxn ang="0">
                  <a:pos x="T4" y="T5"/>
                </a:cxn>
                <a:cxn ang="0">
                  <a:pos x="T6" y="T7"/>
                </a:cxn>
              </a:cxnLst>
              <a:rect l="0" t="0" r="r" b="b"/>
              <a:pathLst>
                <a:path w="25" h="21">
                  <a:moveTo>
                    <a:pt x="10" y="7"/>
                  </a:moveTo>
                  <a:cubicBezTo>
                    <a:pt x="5" y="14"/>
                    <a:pt x="0" y="18"/>
                    <a:pt x="10" y="21"/>
                  </a:cubicBezTo>
                  <a:cubicBezTo>
                    <a:pt x="25" y="18"/>
                    <a:pt x="24" y="16"/>
                    <a:pt x="22" y="1"/>
                  </a:cubicBezTo>
                  <a:cubicBezTo>
                    <a:pt x="11" y="3"/>
                    <a:pt x="14" y="0"/>
                    <a:pt x="10" y="7"/>
                  </a:cubicBezTo>
                  <a:close/>
                </a:path>
              </a:pathLst>
            </a:cu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61" name="Freeform 25">
              <a:extLst>
                <a:ext uri="{FF2B5EF4-FFF2-40B4-BE49-F238E27FC236}">
                  <a16:creationId xmlns:a16="http://schemas.microsoft.com/office/drawing/2014/main" id="{E13E7A3A-F6C1-8147-AC48-0AE474F67A0A}"/>
                </a:ext>
              </a:extLst>
            </p:cNvPr>
            <p:cNvSpPr>
              <a:spLocks/>
            </p:cNvSpPr>
            <p:nvPr/>
          </p:nvSpPr>
          <p:spPr bwMode="auto">
            <a:xfrm>
              <a:off x="5110" y="1241"/>
              <a:ext cx="25" cy="21"/>
            </a:xfrm>
            <a:custGeom>
              <a:avLst/>
              <a:gdLst>
                <a:gd name="T0" fmla="*/ 10 w 25"/>
                <a:gd name="T1" fmla="*/ 7 h 21"/>
                <a:gd name="T2" fmla="*/ 10 w 25"/>
                <a:gd name="T3" fmla="*/ 21 h 21"/>
                <a:gd name="T4" fmla="*/ 22 w 25"/>
                <a:gd name="T5" fmla="*/ 1 h 21"/>
                <a:gd name="T6" fmla="*/ 10 w 25"/>
                <a:gd name="T7" fmla="*/ 7 h 21"/>
              </a:gdLst>
              <a:ahLst/>
              <a:cxnLst>
                <a:cxn ang="0">
                  <a:pos x="T0" y="T1"/>
                </a:cxn>
                <a:cxn ang="0">
                  <a:pos x="T2" y="T3"/>
                </a:cxn>
                <a:cxn ang="0">
                  <a:pos x="T4" y="T5"/>
                </a:cxn>
                <a:cxn ang="0">
                  <a:pos x="T6" y="T7"/>
                </a:cxn>
              </a:cxnLst>
              <a:rect l="0" t="0" r="r" b="b"/>
              <a:pathLst>
                <a:path w="25" h="21">
                  <a:moveTo>
                    <a:pt x="10" y="7"/>
                  </a:moveTo>
                  <a:cubicBezTo>
                    <a:pt x="5" y="14"/>
                    <a:pt x="0" y="18"/>
                    <a:pt x="10" y="21"/>
                  </a:cubicBezTo>
                  <a:cubicBezTo>
                    <a:pt x="25" y="18"/>
                    <a:pt x="24" y="16"/>
                    <a:pt x="22" y="1"/>
                  </a:cubicBezTo>
                  <a:cubicBezTo>
                    <a:pt x="11" y="3"/>
                    <a:pt x="14" y="0"/>
                    <a:pt x="10" y="7"/>
                  </a:cubicBezTo>
                  <a:close/>
                </a:path>
              </a:pathLst>
            </a:cu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Tree>
    <p:extLst>
      <p:ext uri="{BB962C8B-B14F-4D97-AF65-F5344CB8AC3E}">
        <p14:creationId xmlns:p14="http://schemas.microsoft.com/office/powerpoint/2010/main" val="27008612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26">
            <a:extLst>
              <a:ext uri="{FF2B5EF4-FFF2-40B4-BE49-F238E27FC236}">
                <a16:creationId xmlns:a16="http://schemas.microsoft.com/office/drawing/2014/main" id="{DD3265E8-E5A0-DD4B-A7D2-904C3AB944F6}"/>
              </a:ext>
            </a:extLst>
          </p:cNvPr>
          <p:cNvGrpSpPr>
            <a:grpSpLocks/>
          </p:cNvGrpSpPr>
          <p:nvPr/>
        </p:nvGrpSpPr>
        <p:grpSpPr bwMode="auto">
          <a:xfrm>
            <a:off x="6839086" y="1235982"/>
            <a:ext cx="4445000" cy="4548187"/>
            <a:chOff x="4610" y="806"/>
            <a:chExt cx="2592" cy="2624"/>
          </a:xfrm>
        </p:grpSpPr>
        <p:grpSp>
          <p:nvGrpSpPr>
            <p:cNvPr id="15" name="Group 18">
              <a:extLst>
                <a:ext uri="{FF2B5EF4-FFF2-40B4-BE49-F238E27FC236}">
                  <a16:creationId xmlns:a16="http://schemas.microsoft.com/office/drawing/2014/main" id="{F3572FE9-EAA7-E443-9EAE-ED25E6F536C5}"/>
                </a:ext>
              </a:extLst>
            </p:cNvPr>
            <p:cNvGrpSpPr>
              <a:grpSpLocks/>
            </p:cNvGrpSpPr>
            <p:nvPr/>
          </p:nvGrpSpPr>
          <p:grpSpPr bwMode="auto">
            <a:xfrm>
              <a:off x="4610" y="806"/>
              <a:ext cx="2592" cy="2624"/>
              <a:chOff x="4610" y="806"/>
              <a:chExt cx="2592" cy="2624"/>
            </a:xfrm>
          </p:grpSpPr>
          <p:pic>
            <p:nvPicPr>
              <p:cNvPr id="20" name="Picture 6" descr="Free vector graphics of Monster">
                <a:extLst>
                  <a:ext uri="{FF2B5EF4-FFF2-40B4-BE49-F238E27FC236}">
                    <a16:creationId xmlns:a16="http://schemas.microsoft.com/office/drawing/2014/main" id="{323590E0-E6AE-5649-B5A7-6F0C30C1F58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10" y="806"/>
                <a:ext cx="2592" cy="2624"/>
              </a:xfrm>
              <a:prstGeom prst="rect">
                <a:avLst/>
              </a:prstGeom>
              <a:noFill/>
              <a:extLst>
                <a:ext uri="{909E8E84-426E-40DD-AFC4-6F175D3DCCD1}">
                  <a14:hiddenFill xmlns:a14="http://schemas.microsoft.com/office/drawing/2010/main">
                    <a:solidFill>
                      <a:srgbClr val="FFFFFF"/>
                    </a:solidFill>
                  </a14:hiddenFill>
                </a:ext>
              </a:extLst>
            </p:spPr>
          </p:pic>
          <p:sp>
            <p:nvSpPr>
              <p:cNvPr id="21" name="Oval 12">
                <a:extLst>
                  <a:ext uri="{FF2B5EF4-FFF2-40B4-BE49-F238E27FC236}">
                    <a16:creationId xmlns:a16="http://schemas.microsoft.com/office/drawing/2014/main" id="{80A24828-EFD8-6A4E-B500-7979E24B4D85}"/>
                  </a:ext>
                </a:extLst>
              </p:cNvPr>
              <p:cNvSpPr>
                <a:spLocks noChangeArrowheads="1"/>
              </p:cNvSpPr>
              <p:nvPr/>
            </p:nvSpPr>
            <p:spPr bwMode="auto">
              <a:xfrm>
                <a:off x="5767" y="1943"/>
                <a:ext cx="87" cy="87"/>
              </a:xfrm>
              <a:prstGeom prst="ellipse">
                <a:avLst/>
              </a:pr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Oval 13">
                <a:extLst>
                  <a:ext uri="{FF2B5EF4-FFF2-40B4-BE49-F238E27FC236}">
                    <a16:creationId xmlns:a16="http://schemas.microsoft.com/office/drawing/2014/main" id="{87BAF501-CB1D-6D48-A0BE-C8BC2EAE7B26}"/>
                  </a:ext>
                </a:extLst>
              </p:cNvPr>
              <p:cNvSpPr>
                <a:spLocks noChangeArrowheads="1"/>
              </p:cNvSpPr>
              <p:nvPr/>
            </p:nvSpPr>
            <p:spPr bwMode="auto">
              <a:xfrm>
                <a:off x="4844" y="2053"/>
                <a:ext cx="87" cy="87"/>
              </a:xfrm>
              <a:prstGeom prst="ellipse">
                <a:avLst/>
              </a:pr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Oval 14">
                <a:extLst>
                  <a:ext uri="{FF2B5EF4-FFF2-40B4-BE49-F238E27FC236}">
                    <a16:creationId xmlns:a16="http://schemas.microsoft.com/office/drawing/2014/main" id="{37607DF1-C79B-7D45-9877-E2C93FBB0681}"/>
                  </a:ext>
                </a:extLst>
              </p:cNvPr>
              <p:cNvSpPr>
                <a:spLocks noChangeArrowheads="1"/>
              </p:cNvSpPr>
              <p:nvPr/>
            </p:nvSpPr>
            <p:spPr bwMode="auto">
              <a:xfrm>
                <a:off x="5711" y="2168"/>
                <a:ext cx="87" cy="87"/>
              </a:xfrm>
              <a:prstGeom prst="ellipse">
                <a:avLst/>
              </a:pr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Oval 15">
                <a:extLst>
                  <a:ext uri="{FF2B5EF4-FFF2-40B4-BE49-F238E27FC236}">
                    <a16:creationId xmlns:a16="http://schemas.microsoft.com/office/drawing/2014/main" id="{0A35A299-85CA-DC4E-B631-73DCD31C5816}"/>
                  </a:ext>
                </a:extLst>
              </p:cNvPr>
              <p:cNvSpPr>
                <a:spLocks noChangeArrowheads="1"/>
              </p:cNvSpPr>
              <p:nvPr/>
            </p:nvSpPr>
            <p:spPr bwMode="auto">
              <a:xfrm>
                <a:off x="5310" y="2104"/>
                <a:ext cx="87" cy="87"/>
              </a:xfrm>
              <a:prstGeom prst="ellipse">
                <a:avLst/>
              </a:pr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Oval 16">
                <a:extLst>
                  <a:ext uri="{FF2B5EF4-FFF2-40B4-BE49-F238E27FC236}">
                    <a16:creationId xmlns:a16="http://schemas.microsoft.com/office/drawing/2014/main" id="{3C6C2E0E-347B-2742-BA13-AABD23F14C4B}"/>
                  </a:ext>
                </a:extLst>
              </p:cNvPr>
              <p:cNvSpPr>
                <a:spLocks noChangeArrowheads="1"/>
              </p:cNvSpPr>
              <p:nvPr/>
            </p:nvSpPr>
            <p:spPr bwMode="auto">
              <a:xfrm>
                <a:off x="5313" y="2306"/>
                <a:ext cx="87" cy="87"/>
              </a:xfrm>
              <a:prstGeom prst="ellipse">
                <a:avLst/>
              </a:pr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
          <p:nvSpPr>
            <p:cNvPr id="16" name="Oval 21">
              <a:extLst>
                <a:ext uri="{FF2B5EF4-FFF2-40B4-BE49-F238E27FC236}">
                  <a16:creationId xmlns:a16="http://schemas.microsoft.com/office/drawing/2014/main" id="{6CED63AD-4D05-F24B-9FAB-CF1E35D3983C}"/>
                </a:ext>
              </a:extLst>
            </p:cNvPr>
            <p:cNvSpPr>
              <a:spLocks noChangeArrowheads="1"/>
            </p:cNvSpPr>
            <p:nvPr/>
          </p:nvSpPr>
          <p:spPr bwMode="auto">
            <a:xfrm>
              <a:off x="5510" y="1250"/>
              <a:ext cx="68" cy="66"/>
            </a:xfrm>
            <a:prstGeom prst="ellipse">
              <a:avLst/>
            </a:prstGeom>
            <a:solidFill>
              <a:srgbClr val="9933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Freeform 22">
              <a:extLst>
                <a:ext uri="{FF2B5EF4-FFF2-40B4-BE49-F238E27FC236}">
                  <a16:creationId xmlns:a16="http://schemas.microsoft.com/office/drawing/2014/main" id="{C3D7A521-4092-FE43-BF5D-85517066E4CD}"/>
                </a:ext>
              </a:extLst>
            </p:cNvPr>
            <p:cNvSpPr>
              <a:spLocks/>
            </p:cNvSpPr>
            <p:nvPr/>
          </p:nvSpPr>
          <p:spPr bwMode="auto">
            <a:xfrm>
              <a:off x="5105" y="1232"/>
              <a:ext cx="57" cy="56"/>
            </a:xfrm>
            <a:custGeom>
              <a:avLst/>
              <a:gdLst>
                <a:gd name="T0" fmla="*/ 57 w 57"/>
                <a:gd name="T1" fmla="*/ 8 h 56"/>
                <a:gd name="T2" fmla="*/ 39 w 57"/>
                <a:gd name="T3" fmla="*/ 0 h 56"/>
                <a:gd name="T4" fmla="*/ 15 w 57"/>
                <a:gd name="T5" fmla="*/ 2 h 56"/>
                <a:gd name="T6" fmla="*/ 1 w 57"/>
                <a:gd name="T7" fmla="*/ 18 h 56"/>
                <a:gd name="T8" fmla="*/ 7 w 57"/>
                <a:gd name="T9" fmla="*/ 42 h 56"/>
                <a:gd name="T10" fmla="*/ 31 w 57"/>
                <a:gd name="T11" fmla="*/ 50 h 56"/>
                <a:gd name="T12" fmla="*/ 37 w 57"/>
                <a:gd name="T13" fmla="*/ 56 h 56"/>
                <a:gd name="T14" fmla="*/ 45 w 57"/>
                <a:gd name="T15" fmla="*/ 38 h 56"/>
                <a:gd name="T16" fmla="*/ 57 w 57"/>
                <a:gd name="T17"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6">
                  <a:moveTo>
                    <a:pt x="57" y="8"/>
                  </a:moveTo>
                  <a:cubicBezTo>
                    <a:pt x="43" y="3"/>
                    <a:pt x="49" y="6"/>
                    <a:pt x="39" y="0"/>
                  </a:cubicBezTo>
                  <a:cubicBezTo>
                    <a:pt x="31" y="1"/>
                    <a:pt x="23" y="0"/>
                    <a:pt x="15" y="2"/>
                  </a:cubicBezTo>
                  <a:cubicBezTo>
                    <a:pt x="8" y="3"/>
                    <a:pt x="1" y="18"/>
                    <a:pt x="1" y="18"/>
                  </a:cubicBezTo>
                  <a:cubicBezTo>
                    <a:pt x="1" y="21"/>
                    <a:pt x="0" y="38"/>
                    <a:pt x="7" y="42"/>
                  </a:cubicBezTo>
                  <a:cubicBezTo>
                    <a:pt x="14" y="46"/>
                    <a:pt x="31" y="50"/>
                    <a:pt x="31" y="50"/>
                  </a:cubicBezTo>
                  <a:cubicBezTo>
                    <a:pt x="33" y="52"/>
                    <a:pt x="34" y="56"/>
                    <a:pt x="37" y="56"/>
                  </a:cubicBezTo>
                  <a:cubicBezTo>
                    <a:pt x="44" y="56"/>
                    <a:pt x="43" y="44"/>
                    <a:pt x="45" y="38"/>
                  </a:cubicBezTo>
                  <a:cubicBezTo>
                    <a:pt x="48" y="28"/>
                    <a:pt x="51" y="17"/>
                    <a:pt x="57" y="8"/>
                  </a:cubicBezTo>
                  <a:close/>
                </a:path>
              </a:pathLst>
            </a:custGeom>
            <a:solidFill>
              <a:srgbClr val="9933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8" name="Freeform 24">
              <a:extLst>
                <a:ext uri="{FF2B5EF4-FFF2-40B4-BE49-F238E27FC236}">
                  <a16:creationId xmlns:a16="http://schemas.microsoft.com/office/drawing/2014/main" id="{BA2ADDA0-0A0C-A643-BE32-19884A2269F0}"/>
                </a:ext>
              </a:extLst>
            </p:cNvPr>
            <p:cNvSpPr>
              <a:spLocks/>
            </p:cNvSpPr>
            <p:nvPr/>
          </p:nvSpPr>
          <p:spPr bwMode="auto">
            <a:xfrm>
              <a:off x="5524" y="1259"/>
              <a:ext cx="25" cy="21"/>
            </a:xfrm>
            <a:custGeom>
              <a:avLst/>
              <a:gdLst>
                <a:gd name="T0" fmla="*/ 10 w 25"/>
                <a:gd name="T1" fmla="*/ 7 h 21"/>
                <a:gd name="T2" fmla="*/ 10 w 25"/>
                <a:gd name="T3" fmla="*/ 21 h 21"/>
                <a:gd name="T4" fmla="*/ 22 w 25"/>
                <a:gd name="T5" fmla="*/ 1 h 21"/>
                <a:gd name="T6" fmla="*/ 10 w 25"/>
                <a:gd name="T7" fmla="*/ 7 h 21"/>
              </a:gdLst>
              <a:ahLst/>
              <a:cxnLst>
                <a:cxn ang="0">
                  <a:pos x="T0" y="T1"/>
                </a:cxn>
                <a:cxn ang="0">
                  <a:pos x="T2" y="T3"/>
                </a:cxn>
                <a:cxn ang="0">
                  <a:pos x="T4" y="T5"/>
                </a:cxn>
                <a:cxn ang="0">
                  <a:pos x="T6" y="T7"/>
                </a:cxn>
              </a:cxnLst>
              <a:rect l="0" t="0" r="r" b="b"/>
              <a:pathLst>
                <a:path w="25" h="21">
                  <a:moveTo>
                    <a:pt x="10" y="7"/>
                  </a:moveTo>
                  <a:cubicBezTo>
                    <a:pt x="5" y="14"/>
                    <a:pt x="0" y="18"/>
                    <a:pt x="10" y="21"/>
                  </a:cubicBezTo>
                  <a:cubicBezTo>
                    <a:pt x="25" y="18"/>
                    <a:pt x="24" y="16"/>
                    <a:pt x="22" y="1"/>
                  </a:cubicBezTo>
                  <a:cubicBezTo>
                    <a:pt x="11" y="3"/>
                    <a:pt x="14" y="0"/>
                    <a:pt x="10" y="7"/>
                  </a:cubicBezTo>
                  <a:close/>
                </a:path>
              </a:pathLst>
            </a:cu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 name="Freeform 25">
              <a:extLst>
                <a:ext uri="{FF2B5EF4-FFF2-40B4-BE49-F238E27FC236}">
                  <a16:creationId xmlns:a16="http://schemas.microsoft.com/office/drawing/2014/main" id="{8CBA6DA6-ECFF-014A-B030-99B30DE07098}"/>
                </a:ext>
              </a:extLst>
            </p:cNvPr>
            <p:cNvSpPr>
              <a:spLocks/>
            </p:cNvSpPr>
            <p:nvPr/>
          </p:nvSpPr>
          <p:spPr bwMode="auto">
            <a:xfrm>
              <a:off x="5110" y="1241"/>
              <a:ext cx="25" cy="21"/>
            </a:xfrm>
            <a:custGeom>
              <a:avLst/>
              <a:gdLst>
                <a:gd name="T0" fmla="*/ 10 w 25"/>
                <a:gd name="T1" fmla="*/ 7 h 21"/>
                <a:gd name="T2" fmla="*/ 10 w 25"/>
                <a:gd name="T3" fmla="*/ 21 h 21"/>
                <a:gd name="T4" fmla="*/ 22 w 25"/>
                <a:gd name="T5" fmla="*/ 1 h 21"/>
                <a:gd name="T6" fmla="*/ 10 w 25"/>
                <a:gd name="T7" fmla="*/ 7 h 21"/>
              </a:gdLst>
              <a:ahLst/>
              <a:cxnLst>
                <a:cxn ang="0">
                  <a:pos x="T0" y="T1"/>
                </a:cxn>
                <a:cxn ang="0">
                  <a:pos x="T2" y="T3"/>
                </a:cxn>
                <a:cxn ang="0">
                  <a:pos x="T4" y="T5"/>
                </a:cxn>
                <a:cxn ang="0">
                  <a:pos x="T6" y="T7"/>
                </a:cxn>
              </a:cxnLst>
              <a:rect l="0" t="0" r="r" b="b"/>
              <a:pathLst>
                <a:path w="25" h="21">
                  <a:moveTo>
                    <a:pt x="10" y="7"/>
                  </a:moveTo>
                  <a:cubicBezTo>
                    <a:pt x="5" y="14"/>
                    <a:pt x="0" y="18"/>
                    <a:pt x="10" y="21"/>
                  </a:cubicBezTo>
                  <a:cubicBezTo>
                    <a:pt x="25" y="18"/>
                    <a:pt x="24" y="16"/>
                    <a:pt x="22" y="1"/>
                  </a:cubicBezTo>
                  <a:cubicBezTo>
                    <a:pt x="11" y="3"/>
                    <a:pt x="14" y="0"/>
                    <a:pt x="10" y="7"/>
                  </a:cubicBezTo>
                  <a:close/>
                </a:path>
              </a:pathLst>
            </a:cu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
        <p:nvSpPr>
          <p:cNvPr id="37" name="Text Box 7">
            <a:extLst>
              <a:ext uri="{FF2B5EF4-FFF2-40B4-BE49-F238E27FC236}">
                <a16:creationId xmlns:a16="http://schemas.microsoft.com/office/drawing/2014/main" id="{9100D701-3B5A-754F-B5A6-0406565F1403}"/>
              </a:ext>
            </a:extLst>
          </p:cNvPr>
          <p:cNvSpPr txBox="1">
            <a:spLocks noChangeArrowheads="1"/>
          </p:cNvSpPr>
          <p:nvPr/>
        </p:nvSpPr>
        <p:spPr bwMode="auto">
          <a:xfrm>
            <a:off x="1171010" y="756581"/>
            <a:ext cx="284520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702030302020204" pitchFamily="66" charset="0"/>
              </a:rPr>
              <a:t>The monster is green.</a:t>
            </a:r>
          </a:p>
        </p:txBody>
      </p:sp>
      <p:sp>
        <p:nvSpPr>
          <p:cNvPr id="38" name="Text Box 8">
            <a:extLst>
              <a:ext uri="{FF2B5EF4-FFF2-40B4-BE49-F238E27FC236}">
                <a16:creationId xmlns:a16="http://schemas.microsoft.com/office/drawing/2014/main" id="{51152A95-5884-AF45-BD67-F5732C697F1A}"/>
              </a:ext>
            </a:extLst>
          </p:cNvPr>
          <p:cNvSpPr txBox="1">
            <a:spLocks noChangeArrowheads="1"/>
          </p:cNvSpPr>
          <p:nvPr/>
        </p:nvSpPr>
        <p:spPr bwMode="auto">
          <a:xfrm>
            <a:off x="1171010" y="1291515"/>
            <a:ext cx="456079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702030302020204" pitchFamily="66" charset="0"/>
              </a:rPr>
              <a:t>Why are its claws so long and sharp?</a:t>
            </a:r>
          </a:p>
        </p:txBody>
      </p:sp>
      <p:sp>
        <p:nvSpPr>
          <p:cNvPr id="39" name="Text Box 9">
            <a:extLst>
              <a:ext uri="{FF2B5EF4-FFF2-40B4-BE49-F238E27FC236}">
                <a16:creationId xmlns:a16="http://schemas.microsoft.com/office/drawing/2014/main" id="{5C501F47-12A8-3944-B6A2-F5117F8D5F27}"/>
              </a:ext>
            </a:extLst>
          </p:cNvPr>
          <p:cNvSpPr txBox="1">
            <a:spLocks noChangeArrowheads="1"/>
          </p:cNvSpPr>
          <p:nvPr/>
        </p:nvSpPr>
        <p:spPr bwMode="auto">
          <a:xfrm>
            <a:off x="1171010" y="2361383"/>
            <a:ext cx="271458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702030302020204" pitchFamily="66" charset="0"/>
              </a:rPr>
              <a:t>The monster is hairy.</a:t>
            </a:r>
          </a:p>
        </p:txBody>
      </p:sp>
      <p:sp>
        <p:nvSpPr>
          <p:cNvPr id="40" name="Text Box 10">
            <a:extLst>
              <a:ext uri="{FF2B5EF4-FFF2-40B4-BE49-F238E27FC236}">
                <a16:creationId xmlns:a16="http://schemas.microsoft.com/office/drawing/2014/main" id="{0C1421F6-5966-164F-A466-7E7F4EB98A5C}"/>
              </a:ext>
            </a:extLst>
          </p:cNvPr>
          <p:cNvSpPr txBox="1">
            <a:spLocks noChangeArrowheads="1"/>
          </p:cNvSpPr>
          <p:nvPr/>
        </p:nvSpPr>
        <p:spPr bwMode="auto">
          <a:xfrm>
            <a:off x="1171010" y="3431251"/>
            <a:ext cx="332418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702030302020204" pitchFamily="66" charset="0"/>
              </a:rPr>
              <a:t>It’s got very pointy teeth!</a:t>
            </a:r>
          </a:p>
        </p:txBody>
      </p:sp>
      <p:sp>
        <p:nvSpPr>
          <p:cNvPr id="41" name="Text Box 11">
            <a:extLst>
              <a:ext uri="{FF2B5EF4-FFF2-40B4-BE49-F238E27FC236}">
                <a16:creationId xmlns:a16="http://schemas.microsoft.com/office/drawing/2014/main" id="{84C0C6A4-826D-5F4E-806D-91DC1D42EB8B}"/>
              </a:ext>
            </a:extLst>
          </p:cNvPr>
          <p:cNvSpPr txBox="1">
            <a:spLocks noChangeArrowheads="1"/>
          </p:cNvSpPr>
          <p:nvPr/>
        </p:nvSpPr>
        <p:spPr bwMode="auto">
          <a:xfrm>
            <a:off x="1156496" y="5036053"/>
            <a:ext cx="420084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702030302020204" pitchFamily="66" charset="0"/>
              </a:rPr>
              <a:t>The monster’s chin has red spots.</a:t>
            </a:r>
          </a:p>
        </p:txBody>
      </p:sp>
      <p:sp>
        <p:nvSpPr>
          <p:cNvPr id="42" name="Text Box 19">
            <a:extLst>
              <a:ext uri="{FF2B5EF4-FFF2-40B4-BE49-F238E27FC236}">
                <a16:creationId xmlns:a16="http://schemas.microsoft.com/office/drawing/2014/main" id="{B86876BE-20E4-D348-B13E-3E2FB8C306A8}"/>
              </a:ext>
            </a:extLst>
          </p:cNvPr>
          <p:cNvSpPr txBox="1">
            <a:spLocks noChangeArrowheads="1"/>
          </p:cNvSpPr>
          <p:nvPr/>
        </p:nvSpPr>
        <p:spPr bwMode="auto">
          <a:xfrm>
            <a:off x="1156496" y="5570991"/>
            <a:ext cx="467110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702030302020204" pitchFamily="66" charset="0"/>
              </a:rPr>
              <a:t>I’ve never seen such a scary monster!</a:t>
            </a:r>
          </a:p>
        </p:txBody>
      </p:sp>
      <p:sp>
        <p:nvSpPr>
          <p:cNvPr id="43" name="Text Box 20">
            <a:extLst>
              <a:ext uri="{FF2B5EF4-FFF2-40B4-BE49-F238E27FC236}">
                <a16:creationId xmlns:a16="http://schemas.microsoft.com/office/drawing/2014/main" id="{9571FDB8-5AA1-1149-8C72-FD8E9982D219}"/>
              </a:ext>
            </a:extLst>
          </p:cNvPr>
          <p:cNvSpPr txBox="1">
            <a:spLocks noChangeArrowheads="1"/>
          </p:cNvSpPr>
          <p:nvPr/>
        </p:nvSpPr>
        <p:spPr bwMode="auto">
          <a:xfrm>
            <a:off x="1171010" y="3966185"/>
            <a:ext cx="536198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702030302020204" pitchFamily="66" charset="0"/>
              </a:rPr>
              <a:t>The monster’s eyes are staring right at me!</a:t>
            </a:r>
          </a:p>
        </p:txBody>
      </p:sp>
      <p:sp>
        <p:nvSpPr>
          <p:cNvPr id="44" name="Text Box 27">
            <a:extLst>
              <a:ext uri="{FF2B5EF4-FFF2-40B4-BE49-F238E27FC236}">
                <a16:creationId xmlns:a16="http://schemas.microsoft.com/office/drawing/2014/main" id="{9B3BFAC4-D4ED-F445-AC4C-92437D5A08DF}"/>
              </a:ext>
            </a:extLst>
          </p:cNvPr>
          <p:cNvSpPr txBox="1">
            <a:spLocks noChangeArrowheads="1"/>
          </p:cNvSpPr>
          <p:nvPr/>
        </p:nvSpPr>
        <p:spPr bwMode="auto">
          <a:xfrm>
            <a:off x="1171010" y="2896317"/>
            <a:ext cx="418632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702030302020204" pitchFamily="66" charset="0"/>
              </a:rPr>
              <a:t>The monster has a nose like a pig.</a:t>
            </a:r>
          </a:p>
        </p:txBody>
      </p:sp>
      <p:sp>
        <p:nvSpPr>
          <p:cNvPr id="45" name="Text Box 28">
            <a:extLst>
              <a:ext uri="{FF2B5EF4-FFF2-40B4-BE49-F238E27FC236}">
                <a16:creationId xmlns:a16="http://schemas.microsoft.com/office/drawing/2014/main" id="{4F49F9B4-D40C-6F46-93FF-04FC86939172}"/>
              </a:ext>
            </a:extLst>
          </p:cNvPr>
          <p:cNvSpPr txBox="1">
            <a:spLocks noChangeArrowheads="1"/>
          </p:cNvSpPr>
          <p:nvPr/>
        </p:nvSpPr>
        <p:spPr bwMode="auto">
          <a:xfrm>
            <a:off x="1171010" y="4501119"/>
            <a:ext cx="35854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702030302020204" pitchFamily="66" charset="0"/>
              </a:rPr>
              <a:t>It’s got a tail like a dagger.</a:t>
            </a:r>
          </a:p>
        </p:txBody>
      </p:sp>
      <p:sp>
        <p:nvSpPr>
          <p:cNvPr id="46" name="Text Box 29">
            <a:extLst>
              <a:ext uri="{FF2B5EF4-FFF2-40B4-BE49-F238E27FC236}">
                <a16:creationId xmlns:a16="http://schemas.microsoft.com/office/drawing/2014/main" id="{FAEAAC1D-875A-2641-809B-767F9C59690C}"/>
              </a:ext>
            </a:extLst>
          </p:cNvPr>
          <p:cNvSpPr txBox="1">
            <a:spLocks noChangeArrowheads="1"/>
          </p:cNvSpPr>
          <p:nvPr/>
        </p:nvSpPr>
        <p:spPr bwMode="auto">
          <a:xfrm>
            <a:off x="1171010" y="1826449"/>
            <a:ext cx="366457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702030302020204" pitchFamily="66" charset="0"/>
              </a:rPr>
              <a:t>The monster has purple eyes.</a:t>
            </a:r>
          </a:p>
        </p:txBody>
      </p:sp>
    </p:spTree>
    <p:extLst>
      <p:ext uri="{BB962C8B-B14F-4D97-AF65-F5344CB8AC3E}">
        <p14:creationId xmlns:p14="http://schemas.microsoft.com/office/powerpoint/2010/main" val="34603246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fabric, porcelain&#10;&#10;Description automatically generated">
            <a:extLst>
              <a:ext uri="{FF2B5EF4-FFF2-40B4-BE49-F238E27FC236}">
                <a16:creationId xmlns:a16="http://schemas.microsoft.com/office/drawing/2014/main" id="{BC14BD29-6EEC-2644-8E5C-C6E95D695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21775" y="516612"/>
            <a:ext cx="5548449" cy="1185928"/>
          </a:xfrm>
          <a:prstGeom prst="rect">
            <a:avLst/>
          </a:prstGeom>
        </p:spPr>
      </p:pic>
      <p:sp>
        <p:nvSpPr>
          <p:cNvPr id="25" name="Rectangle 4">
            <a:extLst>
              <a:ext uri="{FF2B5EF4-FFF2-40B4-BE49-F238E27FC236}">
                <a16:creationId xmlns:a16="http://schemas.microsoft.com/office/drawing/2014/main" id="{2EFD9D6A-2181-0448-BEE7-E1F78794C1CB}"/>
              </a:ext>
            </a:extLst>
          </p:cNvPr>
          <p:cNvSpPr>
            <a:spLocks noChangeArrowheads="1"/>
          </p:cNvSpPr>
          <p:nvPr/>
        </p:nvSpPr>
        <p:spPr bwMode="auto">
          <a:xfrm>
            <a:off x="7965604" y="1698200"/>
            <a:ext cx="4060934" cy="4362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Aft>
                <a:spcPts val="1500"/>
              </a:spcAft>
            </a:pPr>
            <a:r>
              <a:rPr lang="en-GB" altLang="en-US" sz="1500" dirty="0">
                <a:solidFill>
                  <a:srgbClr val="414042"/>
                </a:solidFill>
                <a:latin typeface="Comic Sans MS" panose="030F0702030302020204" pitchFamily="66" charset="0"/>
              </a:rPr>
              <a:t>The bag’s completely empty!</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Now this monster’s not so charming.</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Transforming very quickly</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Into something most alarming!</a:t>
            </a:r>
          </a:p>
          <a:p>
            <a:pPr>
              <a:spcAft>
                <a:spcPts val="1500"/>
              </a:spcAft>
            </a:pPr>
            <a:r>
              <a:rPr lang="en-GB" altLang="en-US" sz="1500" dirty="0">
                <a:solidFill>
                  <a:srgbClr val="414042"/>
                </a:solidFill>
                <a:latin typeface="Comic Sans MS" panose="030F0702030302020204" pitchFamily="66" charset="0"/>
              </a:rPr>
              <a:t>I’ve got to think of something</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Or he’ll soon be eating me!</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I run and find a pillow</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And suddenly I see…</a:t>
            </a:r>
          </a:p>
          <a:p>
            <a:pPr>
              <a:spcAft>
                <a:spcPts val="1500"/>
              </a:spcAft>
            </a:pPr>
            <a:r>
              <a:rPr lang="en-GB" altLang="en-US" sz="1500" dirty="0">
                <a:solidFill>
                  <a:srgbClr val="414042"/>
                </a:solidFill>
                <a:latin typeface="Comic Sans MS" panose="030F0702030302020204" pitchFamily="66" charset="0"/>
              </a:rPr>
              <a:t>If only I can trick him</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But he’s going quite berserk.</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He spies the big ‘marshmallow’</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And my plan appears to work!</a:t>
            </a:r>
          </a:p>
          <a:p>
            <a:pPr>
              <a:spcAft>
                <a:spcPts val="1500"/>
              </a:spcAft>
            </a:pPr>
            <a:r>
              <a:rPr lang="en-GB" altLang="en-US" sz="1500" dirty="0">
                <a:solidFill>
                  <a:srgbClr val="414042"/>
                </a:solidFill>
                <a:latin typeface="Comic Sans MS" panose="030F0702030302020204" pitchFamily="66" charset="0"/>
              </a:rPr>
              <a:t>The monster settles down</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And puts the pillow on a spear.</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He starts to toast the tasty treat</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Which promptly disappears!</a:t>
            </a:r>
          </a:p>
        </p:txBody>
      </p:sp>
      <p:sp>
        <p:nvSpPr>
          <p:cNvPr id="26" name="Rectangle 5">
            <a:extLst>
              <a:ext uri="{FF2B5EF4-FFF2-40B4-BE49-F238E27FC236}">
                <a16:creationId xmlns:a16="http://schemas.microsoft.com/office/drawing/2014/main" id="{7BD1D19F-A0C8-F545-9A58-642C1CAFC070}"/>
              </a:ext>
            </a:extLst>
          </p:cNvPr>
          <p:cNvSpPr>
            <a:spLocks noChangeArrowheads="1"/>
          </p:cNvSpPr>
          <p:nvPr/>
        </p:nvSpPr>
        <p:spPr bwMode="auto">
          <a:xfrm>
            <a:off x="887667" y="2256044"/>
            <a:ext cx="4067175" cy="3247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Aft>
                <a:spcPts val="1500"/>
              </a:spcAft>
            </a:pPr>
            <a:r>
              <a:rPr lang="en-GB" altLang="en-US" sz="1500" dirty="0">
                <a:solidFill>
                  <a:srgbClr val="414042"/>
                </a:solidFill>
                <a:latin typeface="Comic Sans MS" panose="030F0702030302020204" pitchFamily="66" charset="0"/>
              </a:rPr>
              <a:t>There's a monster in the woods.</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He crawled from the lagoon.</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He's got enormous feelers</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And eyes like green full moons.</a:t>
            </a:r>
          </a:p>
          <a:p>
            <a:pPr eaLnBrk="0" hangingPunct="0">
              <a:spcAft>
                <a:spcPts val="1500"/>
              </a:spcAft>
            </a:pPr>
            <a:r>
              <a:rPr lang="en-GB" altLang="en-US" sz="1500" dirty="0">
                <a:solidFill>
                  <a:srgbClr val="414042"/>
                </a:solidFill>
                <a:latin typeface="Comic Sans MS" panose="030F0702030302020204" pitchFamily="66" charset="0"/>
              </a:rPr>
              <a:t>He sneaked up right behind me</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Towering like a tree.</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He’s huge and he is hairy - </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Wait! He’s trying to take my sweet!</a:t>
            </a:r>
          </a:p>
          <a:p>
            <a:pPr eaLnBrk="0" hangingPunct="0">
              <a:spcAft>
                <a:spcPts val="1500"/>
              </a:spcAft>
            </a:pPr>
            <a:r>
              <a:rPr lang="en-GB" altLang="en-US" sz="1500" dirty="0">
                <a:solidFill>
                  <a:srgbClr val="414042"/>
                </a:solidFill>
                <a:latin typeface="Comic Sans MS" panose="030F0702030302020204" pitchFamily="66" charset="0"/>
              </a:rPr>
              <a:t>He wants to steal marshmallows…</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No - he only wants to play.</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He’s moving even quicker now!</a:t>
            </a:r>
            <a:br>
              <a:rPr lang="en-GB" altLang="en-US" sz="1500" dirty="0">
                <a:solidFill>
                  <a:srgbClr val="414042"/>
                </a:solidFill>
                <a:latin typeface="Comic Sans MS" panose="030F0702030302020204" pitchFamily="66" charset="0"/>
              </a:rPr>
            </a:br>
            <a:r>
              <a:rPr lang="en-GB" altLang="en-US" sz="1500" dirty="0">
                <a:solidFill>
                  <a:srgbClr val="414042"/>
                </a:solidFill>
                <a:latin typeface="Comic Sans MS" panose="030F0702030302020204" pitchFamily="66" charset="0"/>
              </a:rPr>
              <a:t>Will I be okay?</a:t>
            </a:r>
          </a:p>
        </p:txBody>
      </p:sp>
      <p:pic>
        <p:nvPicPr>
          <p:cNvPr id="31" name="Picture 8">
            <a:extLst>
              <a:ext uri="{FF2B5EF4-FFF2-40B4-BE49-F238E27FC236}">
                <a16:creationId xmlns:a16="http://schemas.microsoft.com/office/drawing/2014/main" id="{B098763A-2087-8E48-82AC-1FE6B036FB1A}"/>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534475" y="1837117"/>
            <a:ext cx="3123047" cy="4084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50732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B2916F70-B722-904D-B400-F8627A0416AE}"/>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Full punctuation fan for class use</a:t>
            </a:r>
          </a:p>
        </p:txBody>
      </p:sp>
      <p:grpSp>
        <p:nvGrpSpPr>
          <p:cNvPr id="10" name="Group 3">
            <a:extLst>
              <a:ext uri="{FF2B5EF4-FFF2-40B4-BE49-F238E27FC236}">
                <a16:creationId xmlns:a16="http://schemas.microsoft.com/office/drawing/2014/main" id="{6EC9C9C3-6C37-7946-9CA2-9D8E6DCE2F34}"/>
              </a:ext>
            </a:extLst>
          </p:cNvPr>
          <p:cNvGrpSpPr>
            <a:grpSpLocks/>
          </p:cNvGrpSpPr>
          <p:nvPr/>
        </p:nvGrpSpPr>
        <p:grpSpPr bwMode="auto">
          <a:xfrm>
            <a:off x="9622103" y="1506775"/>
            <a:ext cx="1870075" cy="4307876"/>
            <a:chOff x="3133" y="1242"/>
            <a:chExt cx="1178" cy="2639"/>
          </a:xfrm>
        </p:grpSpPr>
        <p:pic>
          <p:nvPicPr>
            <p:cNvPr id="11" name="Picture 4">
              <a:extLst>
                <a:ext uri="{FF2B5EF4-FFF2-40B4-BE49-F238E27FC236}">
                  <a16:creationId xmlns:a16="http://schemas.microsoft.com/office/drawing/2014/main" id="{D1DE3A56-139F-EF42-AE95-982809AF8A0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V="1">
              <a:off x="3133" y="1264"/>
              <a:ext cx="1178" cy="2617"/>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5">
              <a:extLst>
                <a:ext uri="{FF2B5EF4-FFF2-40B4-BE49-F238E27FC236}">
                  <a16:creationId xmlns:a16="http://schemas.microsoft.com/office/drawing/2014/main" id="{D43B9ED3-73F5-4142-A252-F4CE69CB6EF7}"/>
                </a:ext>
              </a:extLst>
            </p:cNvPr>
            <p:cNvSpPr txBox="1">
              <a:spLocks noChangeArrowheads="1"/>
            </p:cNvSpPr>
            <p:nvPr/>
          </p:nvSpPr>
          <p:spPr bwMode="auto">
            <a:xfrm>
              <a:off x="3230" y="1903"/>
              <a:ext cx="985"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dirty="0">
                  <a:latin typeface="Comic Sans MS" panose="030F0702030302020204" pitchFamily="66" charset="0"/>
                </a:rPr>
                <a:t>Apostrophe</a:t>
              </a:r>
            </a:p>
          </p:txBody>
        </p:sp>
        <p:sp>
          <p:nvSpPr>
            <p:cNvPr id="13" name="Text Box 6">
              <a:extLst>
                <a:ext uri="{FF2B5EF4-FFF2-40B4-BE49-F238E27FC236}">
                  <a16:creationId xmlns:a16="http://schemas.microsoft.com/office/drawing/2014/main" id="{52D2CD58-88A7-0A46-80B5-599C90687BCF}"/>
                </a:ext>
              </a:extLst>
            </p:cNvPr>
            <p:cNvSpPr txBox="1">
              <a:spLocks noChangeArrowheads="1"/>
            </p:cNvSpPr>
            <p:nvPr/>
          </p:nvSpPr>
          <p:spPr bwMode="auto">
            <a:xfrm>
              <a:off x="3388" y="1242"/>
              <a:ext cx="663" cy="1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sz="14000" dirty="0">
                  <a:latin typeface="Arial Rounded MT Bold" panose="020F0704030504030204" pitchFamily="34" charset="0"/>
                </a:rPr>
                <a:t>’</a:t>
              </a:r>
            </a:p>
          </p:txBody>
        </p:sp>
        <p:sp>
          <p:nvSpPr>
            <p:cNvPr id="14" name="Oval 7">
              <a:extLst>
                <a:ext uri="{FF2B5EF4-FFF2-40B4-BE49-F238E27FC236}">
                  <a16:creationId xmlns:a16="http://schemas.microsoft.com/office/drawing/2014/main" id="{1D3D46E4-895E-F346-B558-259EBDE1B19A}"/>
                </a:ext>
              </a:extLst>
            </p:cNvPr>
            <p:cNvSpPr>
              <a:spLocks noChangeArrowheads="1"/>
            </p:cNvSpPr>
            <p:nvPr/>
          </p:nvSpPr>
          <p:spPr bwMode="auto">
            <a:xfrm rot="10800000">
              <a:off x="3641" y="3506"/>
              <a:ext cx="163" cy="151"/>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15" name="Group 8">
            <a:extLst>
              <a:ext uri="{FF2B5EF4-FFF2-40B4-BE49-F238E27FC236}">
                <a16:creationId xmlns:a16="http://schemas.microsoft.com/office/drawing/2014/main" id="{47BBF1A9-EACD-674A-B071-8C615E05155C}"/>
              </a:ext>
            </a:extLst>
          </p:cNvPr>
          <p:cNvGrpSpPr>
            <a:grpSpLocks/>
          </p:cNvGrpSpPr>
          <p:nvPr/>
        </p:nvGrpSpPr>
        <p:grpSpPr bwMode="auto">
          <a:xfrm>
            <a:off x="7338430" y="1604600"/>
            <a:ext cx="1858962" cy="4230687"/>
            <a:chOff x="4427" y="94"/>
            <a:chExt cx="829" cy="2062"/>
          </a:xfrm>
        </p:grpSpPr>
        <p:grpSp>
          <p:nvGrpSpPr>
            <p:cNvPr id="16" name="Group 9">
              <a:extLst>
                <a:ext uri="{FF2B5EF4-FFF2-40B4-BE49-F238E27FC236}">
                  <a16:creationId xmlns:a16="http://schemas.microsoft.com/office/drawing/2014/main" id="{344EC933-9FD2-5D45-8042-8C866FAD89FD}"/>
                </a:ext>
              </a:extLst>
            </p:cNvPr>
            <p:cNvGrpSpPr>
              <a:grpSpLocks/>
            </p:cNvGrpSpPr>
            <p:nvPr/>
          </p:nvGrpSpPr>
          <p:grpSpPr bwMode="auto">
            <a:xfrm>
              <a:off x="4427" y="94"/>
              <a:ext cx="829" cy="2062"/>
              <a:chOff x="3487" y="82"/>
              <a:chExt cx="829" cy="2062"/>
            </a:xfrm>
          </p:grpSpPr>
          <p:pic>
            <p:nvPicPr>
              <p:cNvPr id="18" name="Picture 17">
                <a:extLst>
                  <a:ext uri="{FF2B5EF4-FFF2-40B4-BE49-F238E27FC236}">
                    <a16:creationId xmlns:a16="http://schemas.microsoft.com/office/drawing/2014/main" id="{48D939C8-3AD9-1348-AD19-D23E559D9A4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V="1">
                <a:off x="3487" y="82"/>
                <a:ext cx="829" cy="2062"/>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11">
                <a:extLst>
                  <a:ext uri="{FF2B5EF4-FFF2-40B4-BE49-F238E27FC236}">
                    <a16:creationId xmlns:a16="http://schemas.microsoft.com/office/drawing/2014/main" id="{BCB10B24-E4A3-604F-9713-B07C44BCAF67}"/>
                  </a:ext>
                </a:extLst>
              </p:cNvPr>
              <p:cNvSpPr txBox="1">
                <a:spLocks noChangeArrowheads="1"/>
              </p:cNvSpPr>
              <p:nvPr/>
            </p:nvSpPr>
            <p:spPr bwMode="auto">
              <a:xfrm>
                <a:off x="3604" y="567"/>
                <a:ext cx="595"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dirty="0">
                    <a:latin typeface="Comic Sans MS" panose="030F0702030302020204" pitchFamily="66" charset="0"/>
                  </a:rPr>
                  <a:t>Capital Letter</a:t>
                </a:r>
              </a:p>
            </p:txBody>
          </p:sp>
          <p:sp>
            <p:nvSpPr>
              <p:cNvPr id="20" name="WordArt 12">
                <a:extLst>
                  <a:ext uri="{FF2B5EF4-FFF2-40B4-BE49-F238E27FC236}">
                    <a16:creationId xmlns:a16="http://schemas.microsoft.com/office/drawing/2014/main" id="{BA857C59-B0F6-2249-9257-A50A7DF7AC58}"/>
                  </a:ext>
                </a:extLst>
              </p:cNvPr>
              <p:cNvSpPr>
                <a:spLocks noChangeArrowheads="1" noChangeShapeType="1" noTextEdit="1"/>
              </p:cNvSpPr>
              <p:nvPr/>
            </p:nvSpPr>
            <p:spPr bwMode="auto">
              <a:xfrm>
                <a:off x="3631" y="207"/>
                <a:ext cx="542" cy="308"/>
              </a:xfrm>
              <a:prstGeom prst="rect">
                <a:avLst/>
              </a:prstGeom>
              <a:extLst>
                <a:ext uri="{AF507438-7753-43E0-B8FC-AC1667EBCBE1}">
                  <a14:hiddenEffects xmlns:a14="http://schemas.microsoft.com/office/drawing/2010/main">
                    <a:effectLst/>
                  </a14:hiddenEffects>
                </a:ext>
              </a:extLst>
            </p:spPr>
            <p:txBody>
              <a:bodyPr wrap="none" fromWordArt="1">
                <a:prstTxWarp prst="textInflateTop">
                  <a:avLst>
                    <a:gd name="adj" fmla="val 31917"/>
                  </a:avLst>
                </a:prstTxWarp>
              </a:bodyPr>
              <a:lstStyle/>
              <a:p>
                <a:pPr algn="ctr"/>
                <a:r>
                  <a:rPr lang="en-GB" kern="10">
                    <a:ln w="9525">
                      <a:solidFill>
                        <a:srgbClr val="000000"/>
                      </a:solidFill>
                      <a:round/>
                      <a:headEnd/>
                      <a:tailEnd/>
                    </a:ln>
                    <a:solidFill>
                      <a:srgbClr val="000000"/>
                    </a:solidFill>
                    <a:latin typeface="Arial" panose="020B0604020202020204" pitchFamily="34" charset="0"/>
                  </a:rPr>
                  <a:t>CAP</a:t>
                </a:r>
              </a:p>
            </p:txBody>
          </p:sp>
        </p:grpSp>
        <p:sp>
          <p:nvSpPr>
            <p:cNvPr id="17" name="Oval 13">
              <a:extLst>
                <a:ext uri="{FF2B5EF4-FFF2-40B4-BE49-F238E27FC236}">
                  <a16:creationId xmlns:a16="http://schemas.microsoft.com/office/drawing/2014/main" id="{635AD8E3-D97B-5640-A6A7-8D5C79477EE8}"/>
                </a:ext>
              </a:extLst>
            </p:cNvPr>
            <p:cNvSpPr>
              <a:spLocks noChangeArrowheads="1"/>
            </p:cNvSpPr>
            <p:nvPr/>
          </p:nvSpPr>
          <p:spPr bwMode="auto">
            <a:xfrm>
              <a:off x="4784" y="1815"/>
              <a:ext cx="115" cy="119"/>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21" name="Group 14">
            <a:extLst>
              <a:ext uri="{FF2B5EF4-FFF2-40B4-BE49-F238E27FC236}">
                <a16:creationId xmlns:a16="http://schemas.microsoft.com/office/drawing/2014/main" id="{DB2EBB60-2BA3-EC44-A932-03A9AC1A370B}"/>
              </a:ext>
            </a:extLst>
          </p:cNvPr>
          <p:cNvGrpSpPr>
            <a:grpSpLocks/>
          </p:cNvGrpSpPr>
          <p:nvPr/>
        </p:nvGrpSpPr>
        <p:grpSpPr bwMode="auto">
          <a:xfrm>
            <a:off x="635047" y="1555387"/>
            <a:ext cx="1827213" cy="4219575"/>
            <a:chOff x="247" y="1208"/>
            <a:chExt cx="1131" cy="2618"/>
          </a:xfrm>
        </p:grpSpPr>
        <p:pic>
          <p:nvPicPr>
            <p:cNvPr id="22" name="Picture 15">
              <a:extLst>
                <a:ext uri="{FF2B5EF4-FFF2-40B4-BE49-F238E27FC236}">
                  <a16:creationId xmlns:a16="http://schemas.microsoft.com/office/drawing/2014/main" id="{53F279A5-246B-4C42-9A13-7E742F252D3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V="1">
              <a:off x="247" y="1208"/>
              <a:ext cx="1131" cy="2618"/>
            </a:xfrm>
            <a:prstGeom prst="rect">
              <a:avLst/>
            </a:prstGeom>
            <a:noFill/>
            <a:extLst>
              <a:ext uri="{909E8E84-426E-40DD-AFC4-6F175D3DCCD1}">
                <a14:hiddenFill xmlns:a14="http://schemas.microsoft.com/office/drawing/2010/main">
                  <a:solidFill>
                    <a:srgbClr val="FFFFFF"/>
                  </a:solidFill>
                </a14:hiddenFill>
              </a:ext>
            </a:extLst>
          </p:spPr>
        </p:pic>
        <p:sp>
          <p:nvSpPr>
            <p:cNvPr id="23" name="Text Box 16">
              <a:extLst>
                <a:ext uri="{FF2B5EF4-FFF2-40B4-BE49-F238E27FC236}">
                  <a16:creationId xmlns:a16="http://schemas.microsoft.com/office/drawing/2014/main" id="{A8A68B5E-E5EE-134F-A5C7-D76DFE38F763}"/>
                </a:ext>
              </a:extLst>
            </p:cNvPr>
            <p:cNvSpPr txBox="1">
              <a:spLocks noChangeArrowheads="1"/>
            </p:cNvSpPr>
            <p:nvPr/>
          </p:nvSpPr>
          <p:spPr bwMode="auto">
            <a:xfrm>
              <a:off x="326" y="1842"/>
              <a:ext cx="972" cy="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dirty="0">
                  <a:latin typeface="Comic Sans MS" panose="030F0702030302020204" pitchFamily="66" charset="0"/>
                </a:rPr>
                <a:t>Exclamation mark</a:t>
              </a:r>
            </a:p>
          </p:txBody>
        </p:sp>
        <p:sp>
          <p:nvSpPr>
            <p:cNvPr id="24" name="Oval 17">
              <a:extLst>
                <a:ext uri="{FF2B5EF4-FFF2-40B4-BE49-F238E27FC236}">
                  <a16:creationId xmlns:a16="http://schemas.microsoft.com/office/drawing/2014/main" id="{1F4CD66A-192F-2848-A4ED-6344EDACA061}"/>
                </a:ext>
              </a:extLst>
            </p:cNvPr>
            <p:cNvSpPr>
              <a:spLocks noChangeArrowheads="1"/>
            </p:cNvSpPr>
            <p:nvPr/>
          </p:nvSpPr>
          <p:spPr bwMode="auto">
            <a:xfrm>
              <a:off x="734" y="3393"/>
              <a:ext cx="157" cy="151"/>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Text Box 18">
              <a:extLst>
                <a:ext uri="{FF2B5EF4-FFF2-40B4-BE49-F238E27FC236}">
                  <a16:creationId xmlns:a16="http://schemas.microsoft.com/office/drawing/2014/main" id="{444B1781-0D5A-744E-A654-18B8757F6147}"/>
                </a:ext>
              </a:extLst>
            </p:cNvPr>
            <p:cNvSpPr txBox="1">
              <a:spLocks noChangeArrowheads="1"/>
            </p:cNvSpPr>
            <p:nvPr/>
          </p:nvSpPr>
          <p:spPr bwMode="auto">
            <a:xfrm>
              <a:off x="621" y="1208"/>
              <a:ext cx="382" cy="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8000" b="1" dirty="0"/>
                <a:t>!</a:t>
              </a:r>
            </a:p>
          </p:txBody>
        </p:sp>
      </p:grpSp>
      <p:grpSp>
        <p:nvGrpSpPr>
          <p:cNvPr id="28" name="Group 19">
            <a:extLst>
              <a:ext uri="{FF2B5EF4-FFF2-40B4-BE49-F238E27FC236}">
                <a16:creationId xmlns:a16="http://schemas.microsoft.com/office/drawing/2014/main" id="{D8E0C8E4-E785-D24A-A556-982637561C65}"/>
              </a:ext>
            </a:extLst>
          </p:cNvPr>
          <p:cNvGrpSpPr>
            <a:grpSpLocks/>
          </p:cNvGrpSpPr>
          <p:nvPr/>
        </p:nvGrpSpPr>
        <p:grpSpPr bwMode="auto">
          <a:xfrm>
            <a:off x="5118257" y="1604600"/>
            <a:ext cx="1795462" cy="4210050"/>
            <a:chOff x="404" y="94"/>
            <a:chExt cx="829" cy="2062"/>
          </a:xfrm>
        </p:grpSpPr>
        <p:grpSp>
          <p:nvGrpSpPr>
            <p:cNvPr id="29" name="Group 20">
              <a:extLst>
                <a:ext uri="{FF2B5EF4-FFF2-40B4-BE49-F238E27FC236}">
                  <a16:creationId xmlns:a16="http://schemas.microsoft.com/office/drawing/2014/main" id="{0BC1A034-A76F-804A-85BB-AF06EE33BF8B}"/>
                </a:ext>
              </a:extLst>
            </p:cNvPr>
            <p:cNvGrpSpPr>
              <a:grpSpLocks/>
            </p:cNvGrpSpPr>
            <p:nvPr/>
          </p:nvGrpSpPr>
          <p:grpSpPr bwMode="auto">
            <a:xfrm>
              <a:off x="404" y="94"/>
              <a:ext cx="829" cy="2062"/>
              <a:chOff x="404" y="98"/>
              <a:chExt cx="829" cy="2062"/>
            </a:xfrm>
          </p:grpSpPr>
          <p:pic>
            <p:nvPicPr>
              <p:cNvPr id="32" name="Picture 31">
                <a:extLst>
                  <a:ext uri="{FF2B5EF4-FFF2-40B4-BE49-F238E27FC236}">
                    <a16:creationId xmlns:a16="http://schemas.microsoft.com/office/drawing/2014/main" id="{39395650-5B03-354F-B955-D2028CDFDC1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V="1">
                <a:off x="404" y="98"/>
                <a:ext cx="829" cy="2062"/>
              </a:xfrm>
              <a:prstGeom prst="rect">
                <a:avLst/>
              </a:prstGeom>
              <a:noFill/>
              <a:extLst>
                <a:ext uri="{909E8E84-426E-40DD-AFC4-6F175D3DCCD1}">
                  <a14:hiddenFill xmlns:a14="http://schemas.microsoft.com/office/drawing/2010/main">
                    <a:solidFill>
                      <a:srgbClr val="FFFFFF"/>
                    </a:solidFill>
                  </a14:hiddenFill>
                </a:ext>
              </a:extLst>
            </p:spPr>
          </p:pic>
          <p:sp>
            <p:nvSpPr>
              <p:cNvPr id="33" name="Oval 32">
                <a:extLst>
                  <a:ext uri="{FF2B5EF4-FFF2-40B4-BE49-F238E27FC236}">
                    <a16:creationId xmlns:a16="http://schemas.microsoft.com/office/drawing/2014/main" id="{1B2A2ED4-E073-764A-9E4E-575C45188741}"/>
                  </a:ext>
                </a:extLst>
              </p:cNvPr>
              <p:cNvSpPr>
                <a:spLocks noChangeArrowheads="1"/>
              </p:cNvSpPr>
              <p:nvPr/>
            </p:nvSpPr>
            <p:spPr bwMode="auto">
              <a:xfrm>
                <a:off x="712" y="321"/>
                <a:ext cx="212" cy="212"/>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Text Box 23">
                <a:extLst>
                  <a:ext uri="{FF2B5EF4-FFF2-40B4-BE49-F238E27FC236}">
                    <a16:creationId xmlns:a16="http://schemas.microsoft.com/office/drawing/2014/main" id="{F9B857DE-D0B9-8E40-8B5F-70E7108DC563}"/>
                  </a:ext>
                </a:extLst>
              </p:cNvPr>
              <p:cNvSpPr txBox="1">
                <a:spLocks noChangeArrowheads="1"/>
              </p:cNvSpPr>
              <p:nvPr/>
            </p:nvSpPr>
            <p:spPr bwMode="auto">
              <a:xfrm>
                <a:off x="521" y="584"/>
                <a:ext cx="595" cy="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dirty="0">
                    <a:latin typeface="Comic Sans MS" panose="030F0702030302020204" pitchFamily="66" charset="0"/>
                  </a:rPr>
                  <a:t>Full stop</a:t>
                </a:r>
              </a:p>
            </p:txBody>
          </p:sp>
        </p:grpSp>
        <p:sp>
          <p:nvSpPr>
            <p:cNvPr id="30" name="Oval 24">
              <a:extLst>
                <a:ext uri="{FF2B5EF4-FFF2-40B4-BE49-F238E27FC236}">
                  <a16:creationId xmlns:a16="http://schemas.microsoft.com/office/drawing/2014/main" id="{7FB455FF-2917-2343-BD96-32FF08062F60}"/>
                </a:ext>
              </a:extLst>
            </p:cNvPr>
            <p:cNvSpPr>
              <a:spLocks noChangeArrowheads="1"/>
            </p:cNvSpPr>
            <p:nvPr/>
          </p:nvSpPr>
          <p:spPr bwMode="auto">
            <a:xfrm>
              <a:off x="761" y="1815"/>
              <a:ext cx="115" cy="119"/>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35" name="Group 25">
            <a:extLst>
              <a:ext uri="{FF2B5EF4-FFF2-40B4-BE49-F238E27FC236}">
                <a16:creationId xmlns:a16="http://schemas.microsoft.com/office/drawing/2014/main" id="{4EB36C62-7D3D-BA4A-B4EB-4B8C570D98FD}"/>
              </a:ext>
            </a:extLst>
          </p:cNvPr>
          <p:cNvGrpSpPr>
            <a:grpSpLocks/>
          </p:cNvGrpSpPr>
          <p:nvPr/>
        </p:nvGrpSpPr>
        <p:grpSpPr bwMode="auto">
          <a:xfrm>
            <a:off x="2886971" y="1595075"/>
            <a:ext cx="1806575" cy="4219575"/>
            <a:chOff x="2161" y="1293"/>
            <a:chExt cx="1138" cy="2618"/>
          </a:xfrm>
        </p:grpSpPr>
        <p:pic>
          <p:nvPicPr>
            <p:cNvPr id="36" name="Picture 26">
              <a:extLst>
                <a:ext uri="{FF2B5EF4-FFF2-40B4-BE49-F238E27FC236}">
                  <a16:creationId xmlns:a16="http://schemas.microsoft.com/office/drawing/2014/main" id="{830F02A1-7A41-4D49-97A4-1B7F5022340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161" y="1293"/>
              <a:ext cx="1138" cy="2618"/>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27">
              <a:extLst>
                <a:ext uri="{FF2B5EF4-FFF2-40B4-BE49-F238E27FC236}">
                  <a16:creationId xmlns:a16="http://schemas.microsoft.com/office/drawing/2014/main" id="{8255E06B-780E-7844-A73C-666F8BB02FDD}"/>
                </a:ext>
              </a:extLst>
            </p:cNvPr>
            <p:cNvSpPr txBox="1">
              <a:spLocks noChangeArrowheads="1"/>
            </p:cNvSpPr>
            <p:nvPr/>
          </p:nvSpPr>
          <p:spPr bwMode="auto">
            <a:xfrm>
              <a:off x="2322" y="1915"/>
              <a:ext cx="816" cy="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dirty="0">
                  <a:latin typeface="Comic Sans MS" panose="030F0702030302020204" pitchFamily="66" charset="0"/>
                </a:rPr>
                <a:t>Question mark</a:t>
              </a:r>
            </a:p>
          </p:txBody>
        </p:sp>
        <p:sp>
          <p:nvSpPr>
            <p:cNvPr id="38" name="Oval 28">
              <a:extLst>
                <a:ext uri="{FF2B5EF4-FFF2-40B4-BE49-F238E27FC236}">
                  <a16:creationId xmlns:a16="http://schemas.microsoft.com/office/drawing/2014/main" id="{8081A2E3-CDC0-2644-955E-7AE4D24C3D4C}"/>
                </a:ext>
              </a:extLst>
            </p:cNvPr>
            <p:cNvSpPr>
              <a:spLocks noChangeArrowheads="1"/>
            </p:cNvSpPr>
            <p:nvPr/>
          </p:nvSpPr>
          <p:spPr bwMode="auto">
            <a:xfrm>
              <a:off x="2651" y="3478"/>
              <a:ext cx="158" cy="151"/>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Text Box 29">
              <a:extLst>
                <a:ext uri="{FF2B5EF4-FFF2-40B4-BE49-F238E27FC236}">
                  <a16:creationId xmlns:a16="http://schemas.microsoft.com/office/drawing/2014/main" id="{2ADC7653-4E01-F741-BDBC-190E9C5E17A4}"/>
                </a:ext>
              </a:extLst>
            </p:cNvPr>
            <p:cNvSpPr txBox="1">
              <a:spLocks noChangeArrowheads="1"/>
            </p:cNvSpPr>
            <p:nvPr/>
          </p:nvSpPr>
          <p:spPr bwMode="auto">
            <a:xfrm>
              <a:off x="2535" y="1310"/>
              <a:ext cx="301" cy="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7000" b="1" dirty="0"/>
                <a:t>?</a:t>
              </a:r>
            </a:p>
          </p:txBody>
        </p:sp>
      </p:grpSp>
    </p:spTree>
    <p:extLst>
      <p:ext uri="{BB962C8B-B14F-4D97-AF65-F5344CB8AC3E}">
        <p14:creationId xmlns:p14="http://schemas.microsoft.com/office/powerpoint/2010/main" val="23011181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BAE73F8F-4DDF-E34E-870D-DE85E9355A81}"/>
              </a:ext>
            </a:extLst>
          </p:cNvPr>
          <p:cNvGrpSpPr/>
          <p:nvPr/>
        </p:nvGrpSpPr>
        <p:grpSpPr>
          <a:xfrm>
            <a:off x="1323703" y="2069349"/>
            <a:ext cx="9544594" cy="2920036"/>
            <a:chOff x="1323703" y="2069349"/>
            <a:chExt cx="9544594" cy="2920036"/>
          </a:xfrm>
        </p:grpSpPr>
        <p:sp>
          <p:nvSpPr>
            <p:cNvPr id="13" name="Rectangle 12">
              <a:extLst>
                <a:ext uri="{FF2B5EF4-FFF2-40B4-BE49-F238E27FC236}">
                  <a16:creationId xmlns:a16="http://schemas.microsoft.com/office/drawing/2014/main" id="{DA743293-21FB-BE45-9053-A39A0C6FAAE6}"/>
                </a:ext>
              </a:extLst>
            </p:cNvPr>
            <p:cNvSpPr/>
            <p:nvPr/>
          </p:nvSpPr>
          <p:spPr>
            <a:xfrm>
              <a:off x="1323703" y="2069349"/>
              <a:ext cx="9544594" cy="2920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5" name="Picture 28">
              <a:extLst>
                <a:ext uri="{FF2B5EF4-FFF2-40B4-BE49-F238E27FC236}">
                  <a16:creationId xmlns:a16="http://schemas.microsoft.com/office/drawing/2014/main" id="{20425AE5-082B-3944-8599-311F364FC5AE}"/>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397812" y="2144341"/>
              <a:ext cx="3094158" cy="277435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a:extLst>
                <a:ext uri="{FF2B5EF4-FFF2-40B4-BE49-F238E27FC236}">
                  <a16:creationId xmlns:a16="http://schemas.microsoft.com/office/drawing/2014/main" id="{FB007A34-9C6B-E543-90AD-054094E2AB2F}"/>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563186" y="2147386"/>
              <a:ext cx="3081393" cy="276885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a:extLst>
                <a:ext uri="{FF2B5EF4-FFF2-40B4-BE49-F238E27FC236}">
                  <a16:creationId xmlns:a16="http://schemas.microsoft.com/office/drawing/2014/main" id="{A21654DB-1C1D-BB4D-80C4-D894443235BC}"/>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715795" y="2142491"/>
              <a:ext cx="3076273" cy="2773754"/>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Title 1">
            <a:extLst>
              <a:ext uri="{FF2B5EF4-FFF2-40B4-BE49-F238E27FC236}">
                <a16:creationId xmlns:a16="http://schemas.microsoft.com/office/drawing/2014/main" id="{BBF3EE88-6439-A44A-A2C5-F6AC1C8811A1}"/>
              </a:ext>
            </a:extLst>
          </p:cNvPr>
          <p:cNvSpPr txBox="1">
            <a:spLocks/>
          </p:cNvSpPr>
          <p:nvPr/>
        </p:nvSpPr>
        <p:spPr>
          <a:xfrm>
            <a:off x="2559" y="539456"/>
            <a:ext cx="12192002" cy="1092607"/>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3500" b="1" dirty="0">
                <a:solidFill>
                  <a:schemeClr val="bg1"/>
                </a:solidFill>
                <a:latin typeface="Comic Sans MS" panose="030F0902030302020204" pitchFamily="66" charset="0"/>
                <a:cs typeface="Arial" panose="020B0604020202020204" pitchFamily="34" charset="0"/>
              </a:rPr>
              <a:t>Monsters</a:t>
            </a:r>
          </a:p>
          <a:p>
            <a:pPr algn="ctr">
              <a:lnSpc>
                <a:spcPct val="100000"/>
              </a:lnSpc>
              <a:spcBef>
                <a:spcPts val="600"/>
              </a:spcBef>
            </a:pPr>
            <a:r>
              <a:rPr lang="en-GB" sz="2500" dirty="0">
                <a:solidFill>
                  <a:schemeClr val="bg1"/>
                </a:solidFill>
                <a:latin typeface="Comic Sans MS" panose="030F0702030302020204" pitchFamily="66" charset="0"/>
              </a:rPr>
              <a:t>Poetry</a:t>
            </a:r>
            <a:endParaRPr lang="en-GB" sz="2500" b="1" dirty="0">
              <a:solidFill>
                <a:schemeClr val="bg1"/>
              </a:solidFill>
              <a:latin typeface="Comic Sans MS" panose="030F0902030302020204" pitchFamily="66" charset="0"/>
              <a:cs typeface="Arial" panose="020B0604020202020204" pitchFamily="34" charset="0"/>
            </a:endParaRPr>
          </a:p>
        </p:txBody>
      </p:sp>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2023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10004680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69DE94C2-767F-CD44-90CB-95B297B6CB69}"/>
              </a:ext>
            </a:extLst>
          </p:cNvPr>
          <p:cNvGrpSpPr/>
          <p:nvPr/>
        </p:nvGrpSpPr>
        <p:grpSpPr>
          <a:xfrm>
            <a:off x="2531791" y="1119382"/>
            <a:ext cx="7128417" cy="2180840"/>
            <a:chOff x="1323703" y="2069349"/>
            <a:chExt cx="9544594" cy="2920036"/>
          </a:xfrm>
        </p:grpSpPr>
        <p:sp>
          <p:nvSpPr>
            <p:cNvPr id="24" name="Rectangle 23">
              <a:extLst>
                <a:ext uri="{FF2B5EF4-FFF2-40B4-BE49-F238E27FC236}">
                  <a16:creationId xmlns:a16="http://schemas.microsoft.com/office/drawing/2014/main" id="{4BF9D6DC-0A28-2147-A1DD-9C2542A6BE1E}"/>
                </a:ext>
              </a:extLst>
            </p:cNvPr>
            <p:cNvSpPr/>
            <p:nvPr/>
          </p:nvSpPr>
          <p:spPr>
            <a:xfrm>
              <a:off x="1323703" y="2069349"/>
              <a:ext cx="9544594" cy="2920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26" name="Picture 28">
              <a:extLst>
                <a:ext uri="{FF2B5EF4-FFF2-40B4-BE49-F238E27FC236}">
                  <a16:creationId xmlns:a16="http://schemas.microsoft.com/office/drawing/2014/main" id="{EF91A6BE-54D4-D641-A232-2F6B2BAF713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397812" y="2144341"/>
              <a:ext cx="3094158" cy="277435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8">
              <a:extLst>
                <a:ext uri="{FF2B5EF4-FFF2-40B4-BE49-F238E27FC236}">
                  <a16:creationId xmlns:a16="http://schemas.microsoft.com/office/drawing/2014/main" id="{AB2F9147-E027-CF4F-ABC1-1F254A6F89F3}"/>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563186" y="2147386"/>
              <a:ext cx="3081393" cy="276885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a:extLst>
                <a:ext uri="{FF2B5EF4-FFF2-40B4-BE49-F238E27FC236}">
                  <a16:creationId xmlns:a16="http://schemas.microsoft.com/office/drawing/2014/main" id="{E4E2B31D-1CC0-2F40-B337-50D879BAD6CE}"/>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7715795" y="2142491"/>
              <a:ext cx="3076273" cy="2773754"/>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18" name="Rectangle 17">
            <a:extLst>
              <a:ext uri="{FF2B5EF4-FFF2-40B4-BE49-F238E27FC236}">
                <a16:creationId xmlns:a16="http://schemas.microsoft.com/office/drawing/2014/main" id="{5D55B2CB-8109-DC46-A9AF-0DCA27CA7020}"/>
              </a:ext>
            </a:extLst>
          </p:cNvPr>
          <p:cNvSpPr>
            <a:spLocks noChangeArrowheads="1"/>
          </p:cNvSpPr>
          <p:nvPr/>
        </p:nvSpPr>
        <p:spPr bwMode="auto">
          <a:xfrm>
            <a:off x="0" y="4909865"/>
            <a:ext cx="12191999"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30000"/>
              </a:spcBef>
              <a:buFontTx/>
              <a:buNone/>
            </a:pPr>
            <a:r>
              <a:rPr lang="en-GB" altLang="en-US" sz="2000" dirty="0">
                <a:solidFill>
                  <a:srgbClr val="414042"/>
                </a:solidFill>
              </a:rPr>
              <a:t>Supporting comments for the reading phase  used with kind permission of</a:t>
            </a:r>
            <a:br>
              <a:rPr lang="en-GB" altLang="en-US" sz="2000" dirty="0">
                <a:solidFill>
                  <a:srgbClr val="0070C0"/>
                </a:solidFill>
              </a:rPr>
            </a:br>
            <a:r>
              <a:rPr lang="en-GB" altLang="en-US" sz="2000" dirty="0">
                <a:solidFill>
                  <a:srgbClr val="0070C0"/>
                </a:solidFill>
                <a:hlinkClick r:id="rId6">
                  <a:extLst>
                    <a:ext uri="{A12FA001-AC4F-418D-AE19-62706E023703}">
                      <ahyp:hlinkClr xmlns:ahyp="http://schemas.microsoft.com/office/drawing/2018/hyperlinkcolor" val="tx"/>
                    </a:ext>
                  </a:extLst>
                </a:hlinkClick>
              </a:rPr>
              <a:t>https://jamesdurran.blog/</a:t>
            </a:r>
            <a:r>
              <a:rPr lang="en-GB" altLang="en-US" sz="2000" dirty="0">
                <a:solidFill>
                  <a:srgbClr val="0070C0"/>
                </a:solidFill>
              </a:rPr>
              <a:t> </a:t>
            </a:r>
          </a:p>
        </p:txBody>
      </p:sp>
      <p:sp>
        <p:nvSpPr>
          <p:cNvPr id="30" name="Text Box 4">
            <a:extLst>
              <a:ext uri="{FF2B5EF4-FFF2-40B4-BE49-F238E27FC236}">
                <a16:creationId xmlns:a16="http://schemas.microsoft.com/office/drawing/2014/main" id="{8BE53EB5-F081-B24D-A48F-358F6FC2FCFC}"/>
              </a:ext>
            </a:extLst>
          </p:cNvPr>
          <p:cNvSpPr txBox="1">
            <a:spLocks noChangeArrowheads="1"/>
          </p:cNvSpPr>
          <p:nvPr/>
        </p:nvSpPr>
        <p:spPr bwMode="auto">
          <a:xfrm>
            <a:off x="-1" y="3535051"/>
            <a:ext cx="12191999" cy="766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000" dirty="0">
                <a:solidFill>
                  <a:srgbClr val="414042"/>
                </a:solidFill>
              </a:rPr>
              <a:t>Original illustrations by Stella Perrett, Radical Cartoons</a:t>
            </a:r>
            <a:br>
              <a:rPr lang="en-GB" altLang="en-US" sz="2000" dirty="0"/>
            </a:br>
            <a:r>
              <a:rPr lang="en-GB" altLang="en-US" sz="2000" dirty="0">
                <a:solidFill>
                  <a:srgbClr val="0563C1"/>
                </a:solidFill>
                <a:hlinkClick r:id="rId7">
                  <a:extLst>
                    <a:ext uri="{A12FA001-AC4F-418D-AE19-62706E023703}">
                      <ahyp:hlinkClr xmlns:ahyp="http://schemas.microsoft.com/office/drawing/2018/hyperlinkcolor" val="tx"/>
                    </a:ext>
                  </a:extLst>
                </a:hlinkClick>
              </a:rPr>
              <a:t>https</a:t>
            </a:r>
            <a:r>
              <a:rPr lang="en-GB" altLang="en-US" sz="2000" dirty="0">
                <a:solidFill>
                  <a:srgbClr val="0070C0"/>
                </a:solidFill>
                <a:hlinkClick r:id="rId7">
                  <a:extLst>
                    <a:ext uri="{A12FA001-AC4F-418D-AE19-62706E023703}">
                      <ahyp:hlinkClr xmlns:ahyp="http://schemas.microsoft.com/office/drawing/2018/hyperlinkcolor" val="tx"/>
                    </a:ext>
                  </a:extLst>
                </a:hlinkClick>
              </a:rPr>
              <a:t>://www.radicalcartoons.com/</a:t>
            </a:r>
            <a:endParaRPr lang="en-GB" altLang="en-US" sz="2000" dirty="0">
              <a:solidFill>
                <a:srgbClr val="414042"/>
              </a:solidFill>
            </a:endParaRPr>
          </a:p>
          <a:p>
            <a:pPr eaLnBrk="1" hangingPunct="1">
              <a:spcBef>
                <a:spcPct val="50000"/>
              </a:spcBef>
              <a:buFontTx/>
              <a:buNone/>
            </a:pPr>
            <a:endParaRPr lang="en-GB" altLang="en-US" sz="2000" dirty="0"/>
          </a:p>
        </p:txBody>
      </p:sp>
    </p:spTree>
    <p:extLst>
      <p:ext uri="{BB962C8B-B14F-4D97-AF65-F5344CB8AC3E}">
        <p14:creationId xmlns:p14="http://schemas.microsoft.com/office/powerpoint/2010/main" val="4280331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1b</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writer’s 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863542" y="1437417"/>
            <a:ext cx="7157384" cy="4765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700"/>
              </a:spcBef>
              <a:buClr>
                <a:srgbClr val="0070C0"/>
              </a:buClr>
            </a:pPr>
            <a:r>
              <a:rPr lang="en-GB" altLang="ja-JP" sz="1600" dirty="0">
                <a:solidFill>
                  <a:srgbClr val="414042"/>
                </a:solidFill>
                <a:ea typeface="MS PGothic" panose="020B0600070205080204" pitchFamily="34" charset="-128"/>
              </a:rPr>
              <a:t>The teacher’s role in the analysis stage is to model for the children how to identify authors’ techniques and the intention for the text</a:t>
            </a:r>
            <a:br>
              <a:rPr lang="en-GB" altLang="ja-JP" sz="1600" dirty="0">
                <a:solidFill>
                  <a:srgbClr val="414042"/>
                </a:solidFill>
                <a:ea typeface="MS PGothic" panose="020B0600070205080204" pitchFamily="34" charset="-128"/>
              </a:rPr>
            </a:br>
            <a:r>
              <a:rPr lang="en-GB" altLang="ja-JP" sz="1600" dirty="0">
                <a:solidFill>
                  <a:srgbClr val="414042"/>
                </a:solidFill>
                <a:ea typeface="MS PGothic" panose="020B0600070205080204" pitchFamily="34" charset="-128"/>
              </a:rPr>
              <a:t>and the intended effect upon the reader, asking</a:t>
            </a:r>
            <a:r>
              <a:rPr lang="en-GB" altLang="ja-JP" sz="1600" i="1" dirty="0">
                <a:solidFill>
                  <a:srgbClr val="414042"/>
                </a:solidFill>
                <a:ea typeface="MS PGothic" panose="020B0600070205080204" pitchFamily="34" charset="-128"/>
              </a:rPr>
              <a:t> ‘How did the writer do that?’</a:t>
            </a:r>
            <a:r>
              <a:rPr lang="en-GB" altLang="ja-JP" sz="1600" dirty="0">
                <a:solidFill>
                  <a:srgbClr val="414042"/>
                </a:solidFill>
                <a:ea typeface="MS PGothic" panose="020B0600070205080204" pitchFamily="34" charset="-128"/>
              </a:rPr>
              <a:t>. </a:t>
            </a:r>
          </a:p>
          <a:p>
            <a:pPr marL="228600" indent="-228600">
              <a:spcBef>
                <a:spcPts val="7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Consider what structures and language have been used and provide opportunities for the children to explore and discuss these. NB In Years 1 and 2, this may be the first time children encounter elements of sentence structure and so these should be revisited several times over the course of a unit.</a:t>
            </a:r>
          </a:p>
          <a:p>
            <a:pPr marL="228600" indent="-228600">
              <a:spcBef>
                <a:spcPts val="7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Model the skill of blending sounds into words for reading and establish the habit of applying this skill whenever new words are encountered. </a:t>
            </a:r>
          </a:p>
          <a:p>
            <a:pPr marL="228600" indent="-228600">
              <a:spcBef>
                <a:spcPts val="7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Model working out the meaning of unfamiliar words and phrases by re-reading, pointing out the context, making analogies to known words, and linking new meanings to those already known.</a:t>
            </a:r>
          </a:p>
          <a:p>
            <a:pPr marL="228600" indent="-228600">
              <a:spcBef>
                <a:spcPts val="700"/>
              </a:spcBef>
              <a:buClr>
                <a:srgbClr val="0070C0"/>
              </a:buClr>
              <a:buFont typeface="Arial" panose="020B0604020202020204" pitchFamily="34" charset="0"/>
              <a:buChar char="•"/>
            </a:pPr>
            <a:r>
              <a:rPr lang="en-GB" altLang="ja-JP" sz="1600" dirty="0">
                <a:solidFill>
                  <a:srgbClr val="414042"/>
                </a:solidFill>
                <a:ea typeface="MS PGothic" panose="020B0600070205080204" pitchFamily="34" charset="-128"/>
              </a:rPr>
              <a:t>Model recording and retrieving information from a working wall. This is made easier if the working wall includes removable information that children can reach, select and take back to their place to use.</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a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4100850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3" name="Rectangle 8">
            <a:extLst>
              <a:ext uri="{FF2B5EF4-FFF2-40B4-BE49-F238E27FC236}">
                <a16:creationId xmlns:a16="http://schemas.microsoft.com/office/drawing/2014/main" id="{6C602329-440E-704D-A19B-6BB4FFB3B850}"/>
              </a:ext>
            </a:extLst>
          </p:cNvPr>
          <p:cNvSpPr>
            <a:spLocks noChangeArrowheads="1"/>
          </p:cNvSpPr>
          <p:nvPr/>
        </p:nvSpPr>
        <p:spPr bwMode="auto">
          <a:xfrm>
            <a:off x="3945921" y="1447158"/>
            <a:ext cx="6597510" cy="4438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eaLnBrk="0" hangingPunct="0"/>
            <a:r>
              <a:rPr lang="en-GB" altLang="en-US" sz="2000" dirty="0">
                <a:solidFill>
                  <a:srgbClr val="414042"/>
                </a:solidFill>
                <a:ea typeface="Microsoft YaHei" panose="020B0503020204020204" pitchFamily="34" charset="-122"/>
              </a:rPr>
              <a:t>During this phase, provide plenty of opportunities for children to learn and practise the skills you wish to introduce to them, focusing on the needs of the children in your class. Allow work in pairs or small groups to discuss and rehearse elements of writing. Make use of a working wall to record examples of good practice.</a:t>
            </a:r>
          </a:p>
        </p:txBody>
      </p:sp>
      <p:sp>
        <p:nvSpPr>
          <p:cNvPr id="4" name="Subtitle 2">
            <a:extLst>
              <a:ext uri="{FF2B5EF4-FFF2-40B4-BE49-F238E27FC236}">
                <a16:creationId xmlns:a16="http://schemas.microsoft.com/office/drawing/2014/main" id="{29005D0C-3A3F-EC44-BF68-40F4DE52F3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cs typeface="Arial" panose="020B0604020202020204" pitchFamily="34" charset="0"/>
              </a:rPr>
              <a:t>Phase 2</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2934329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8CAA6FD9-6DA9-DF44-8524-40222F1CAE3D}"/>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Phase 3</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3" name="Rectangle 2">
            <a:extLst>
              <a:ext uri="{FF2B5EF4-FFF2-40B4-BE49-F238E27FC236}">
                <a16:creationId xmlns:a16="http://schemas.microsoft.com/office/drawing/2014/main" id="{E9BEAD52-6E88-1C4A-81A1-CF3FD16CBEC9}"/>
              </a:ext>
            </a:extLst>
          </p:cNvPr>
          <p:cNvSpPr/>
          <p:nvPr/>
        </p:nvSpPr>
        <p:spPr>
          <a:xfrm>
            <a:off x="873213" y="1474572"/>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 name="Rectangle 8">
            <a:extLst>
              <a:ext uri="{FF2B5EF4-FFF2-40B4-BE49-F238E27FC236}">
                <a16:creationId xmlns:a16="http://schemas.microsoft.com/office/drawing/2014/main" id="{7475B788-3337-E644-82E3-503A145D5DC1}"/>
              </a:ext>
            </a:extLst>
          </p:cNvPr>
          <p:cNvSpPr>
            <a:spLocks noChangeArrowheads="1"/>
          </p:cNvSpPr>
          <p:nvPr/>
        </p:nvSpPr>
        <p:spPr bwMode="auto">
          <a:xfrm>
            <a:off x="3954158" y="1383956"/>
            <a:ext cx="6287122" cy="4374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414042"/>
                </a:solidFill>
                <a:ea typeface="Microsoft YaHei" panose="020B0503020204020204" pitchFamily="34" charset="-122"/>
              </a:rPr>
              <a:t>In this unit, the poem does not act as a prescriptive model for children’s own writing. Rather, it should be used as inspiration for children to explore the structure of the poem, with an emphasis on learning and reciting it. Children can be encouraged to use oral storytelling techniques such as the use of actions and the varying of voices, to learn and recite the poem. Sections or elements of the poem may be modelled and innovated.</a:t>
            </a:r>
          </a:p>
        </p:txBody>
      </p:sp>
    </p:spTree>
    <p:extLst>
      <p:ext uri="{BB962C8B-B14F-4D97-AF65-F5344CB8AC3E}">
        <p14:creationId xmlns:p14="http://schemas.microsoft.com/office/powerpoint/2010/main" val="3651942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1062681"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Familiarisation with</a:t>
              </a:r>
              <a:br>
                <a:rPr lang="en-GB" altLang="en-US" sz="1400" dirty="0">
                  <a:solidFill>
                    <a:srgbClr val="414042"/>
                  </a:solidFill>
                </a:rPr>
              </a:br>
              <a:r>
                <a:rPr lang="en-GB" altLang="en-US" sz="1400" dirty="0">
                  <a:solidFill>
                    <a:srgbClr val="414042"/>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Teacher</a:t>
              </a:r>
              <a:br>
                <a:rPr lang="en-GB" altLang="en-US" sz="1400" dirty="0">
                  <a:solidFill>
                    <a:srgbClr val="414042"/>
                  </a:solidFill>
                </a:rPr>
              </a:br>
              <a:r>
                <a:rPr lang="en-GB" altLang="en-US" sz="1400" dirty="0">
                  <a:solidFill>
                    <a:srgbClr val="414042"/>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414042"/>
                  </a:solidFill>
                </a:rPr>
                <a:t>Teacher scribing</a:t>
              </a:r>
            </a:p>
            <a:p>
              <a:pPr algn="ctr" eaLnBrk="1" hangingPunct="1">
                <a:spcBef>
                  <a:spcPts val="500"/>
                </a:spcBef>
                <a:buFontTx/>
                <a:buNone/>
              </a:pPr>
              <a:r>
                <a:rPr lang="en-GB" altLang="en-US" sz="1400" dirty="0">
                  <a:solidFill>
                    <a:srgbClr val="414042"/>
                  </a:solidFill>
                </a:rPr>
                <a:t>Supported writing</a:t>
              </a:r>
            </a:p>
            <a:p>
              <a:pPr algn="ctr" eaLnBrk="1" hangingPunct="1">
                <a:spcBef>
                  <a:spcPts val="500"/>
                </a:spcBef>
                <a:buFontTx/>
                <a:buNone/>
              </a:pPr>
              <a:r>
                <a:rPr lang="en-GB" altLang="en-US" sz="1400" dirty="0">
                  <a:solidFill>
                    <a:srgbClr val="414042"/>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angle 4">
            <a:extLst>
              <a:ext uri="{FF2B5EF4-FFF2-40B4-BE49-F238E27FC236}">
                <a16:creationId xmlns:a16="http://schemas.microsoft.com/office/drawing/2014/main" id="{A5AF9470-C333-F54B-B452-9BFFDBA944D4}"/>
              </a:ext>
            </a:extLst>
          </p:cNvPr>
          <p:cNvSpPr>
            <a:spLocks noChangeArrowheads="1"/>
          </p:cNvSpPr>
          <p:nvPr/>
        </p:nvSpPr>
        <p:spPr bwMode="auto">
          <a:xfrm>
            <a:off x="5232246" y="839296"/>
            <a:ext cx="5986739" cy="5392445"/>
          </a:xfrm>
          <a:prstGeom prst="rect">
            <a:avLst/>
          </a:prstGeom>
          <a:solidFill>
            <a:schemeClr val="bg1">
              <a:alpha val="2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FontTx/>
              <a:buNone/>
            </a:pPr>
            <a:r>
              <a:rPr lang="en-US" altLang="en-US" sz="1800" dirty="0">
                <a:solidFill>
                  <a:srgbClr val="414042"/>
                </a:solidFill>
                <a:ea typeface="Microsoft YaHei" panose="020B0503020204020204" pitchFamily="34" charset="-122"/>
              </a:rPr>
              <a:t>The activities in this unit of work support different approaches to poetry</a:t>
            </a:r>
            <a:r>
              <a:rPr lang="en-GB" altLang="en-US" sz="1800" dirty="0">
                <a:solidFill>
                  <a:srgbClr val="414042"/>
                </a:solidFill>
                <a:ea typeface="Microsoft YaHei" panose="020B0503020204020204" pitchFamily="34" charset="-122"/>
              </a:rPr>
              <a:t> but teachers will identify further opportunities to meet the needs of the children in their classes. </a:t>
            </a:r>
          </a:p>
          <a:p>
            <a:pPr indent="0">
              <a:spcBef>
                <a:spcPts val="1000"/>
              </a:spcBef>
              <a:buFontTx/>
              <a:buNone/>
            </a:pPr>
            <a:r>
              <a:rPr lang="en-GB" altLang="en-US" sz="1800" dirty="0">
                <a:solidFill>
                  <a:srgbClr val="414042"/>
                </a:solidFill>
                <a:ea typeface="Microsoft YaHei" panose="020B0503020204020204" pitchFamily="34" charset="-122"/>
              </a:rPr>
              <a:t>It is not intended to be a prescriptive unit of work where all activities are worked through slavishly, but rather as a repository of possible</a:t>
            </a:r>
            <a:r>
              <a:rPr lang="en-US" altLang="en-US" sz="1800" dirty="0">
                <a:solidFill>
                  <a:srgbClr val="414042"/>
                </a:solidFill>
                <a:ea typeface="Microsoft YaHei" panose="020B0503020204020204" pitchFamily="34" charset="-122"/>
              </a:rPr>
              <a:t> teaching opportunities</a:t>
            </a:r>
            <a:r>
              <a:rPr lang="en-GB" altLang="en-US" sz="1800" dirty="0">
                <a:solidFill>
                  <a:srgbClr val="414042"/>
                </a:solidFill>
                <a:ea typeface="Microsoft YaHei" panose="020B0503020204020204" pitchFamily="34" charset="-122"/>
              </a:rPr>
              <a:t>. Teachers should select from, and adapt, the</a:t>
            </a:r>
            <a:r>
              <a:rPr lang="en-US" altLang="en-US" sz="1800" dirty="0">
                <a:solidFill>
                  <a:srgbClr val="414042"/>
                </a:solidFill>
                <a:ea typeface="Microsoft YaHei" panose="020B0503020204020204" pitchFamily="34" charset="-122"/>
              </a:rPr>
              <a:t> range of suggested activities </a:t>
            </a:r>
            <a:r>
              <a:rPr lang="en-GB" altLang="en-US" sz="1800" dirty="0">
                <a:solidFill>
                  <a:srgbClr val="414042"/>
                </a:solidFill>
                <a:ea typeface="Microsoft YaHei" panose="020B0503020204020204" pitchFamily="34" charset="-122"/>
              </a:rPr>
              <a:t>to meet the needs of the children they teach.</a:t>
            </a:r>
          </a:p>
          <a:p>
            <a:pPr indent="0">
              <a:spcBef>
                <a:spcPts val="1000"/>
              </a:spcBef>
              <a:buFontTx/>
              <a:buNone/>
            </a:pPr>
            <a:r>
              <a:rPr lang="en-GB" altLang="en-US" sz="1800" dirty="0">
                <a:solidFill>
                  <a:srgbClr val="414042"/>
                </a:solidFill>
                <a:ea typeface="Microsoft YaHei" panose="020B0503020204020204" pitchFamily="34" charset="-122"/>
              </a:rPr>
              <a:t>The opportunity to teach the reading, performance, enjoyment of,</a:t>
            </a:r>
            <a:r>
              <a:rPr lang="en-US" altLang="en-US" sz="1800" dirty="0">
                <a:solidFill>
                  <a:srgbClr val="414042"/>
                </a:solidFill>
                <a:ea typeface="Microsoft YaHei" panose="020B0503020204020204" pitchFamily="34" charset="-122"/>
              </a:rPr>
              <a:t> and writing </a:t>
            </a:r>
            <a:r>
              <a:rPr lang="en-GB" altLang="en-US" sz="1800" dirty="0">
                <a:solidFill>
                  <a:srgbClr val="414042"/>
                </a:solidFill>
                <a:ea typeface="Microsoft YaHei" panose="020B0503020204020204" pitchFamily="34" charset="-122"/>
              </a:rPr>
              <a:t>poetry </a:t>
            </a:r>
            <a:r>
              <a:rPr lang="en-US" altLang="en-US" sz="1800" dirty="0">
                <a:solidFill>
                  <a:srgbClr val="414042"/>
                </a:solidFill>
                <a:ea typeface="Microsoft YaHei" panose="020B0503020204020204" pitchFamily="34" charset="-122"/>
              </a:rPr>
              <a:t>is linked to the theme of monsters.</a:t>
            </a:r>
          </a:p>
          <a:p>
            <a:pPr indent="0">
              <a:spcBef>
                <a:spcPts val="1000"/>
              </a:spcBef>
              <a:buFontTx/>
              <a:buNone/>
            </a:pPr>
            <a:r>
              <a:rPr lang="en-GB" altLang="en-US" sz="1800" dirty="0">
                <a:solidFill>
                  <a:srgbClr val="414042"/>
                </a:solidFill>
                <a:ea typeface="Microsoft YaHei" panose="020B0503020204020204" pitchFamily="34" charset="-122"/>
              </a:rPr>
              <a:t>Some slides contain additional teacher guidance in the ‘Notes’ area of the slides which will not be visible to the children.</a:t>
            </a:r>
          </a:p>
        </p:txBody>
      </p:sp>
      <p:sp>
        <p:nvSpPr>
          <p:cNvPr id="20" name="Text Box 21">
            <a:extLst>
              <a:ext uri="{FF2B5EF4-FFF2-40B4-BE49-F238E27FC236}">
                <a16:creationId xmlns:a16="http://schemas.microsoft.com/office/drawing/2014/main" id="{6E04B45E-7A4B-EE43-8DE8-19BC1B95594C}"/>
              </a:ext>
            </a:extLst>
          </p:cNvPr>
          <p:cNvSpPr txBox="1">
            <a:spLocks noChangeArrowheads="1"/>
          </p:cNvSpPr>
          <p:nvPr/>
        </p:nvSpPr>
        <p:spPr bwMode="auto">
          <a:xfrm>
            <a:off x="531813" y="6140450"/>
            <a:ext cx="4081462"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latin typeface="Arial" panose="020B0604020202020204" pitchFamily="34" charset="0"/>
              </a:rPr>
              <a:t>Diagram from Raising Boys’ Achievements in Writing UKLA 2014 </a:t>
            </a:r>
          </a:p>
        </p:txBody>
      </p:sp>
    </p:spTree>
    <p:extLst>
      <p:ext uri="{BB962C8B-B14F-4D97-AF65-F5344CB8AC3E}">
        <p14:creationId xmlns:p14="http://schemas.microsoft.com/office/powerpoint/2010/main" val="1600490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a:extLst>
              <a:ext uri="{FF2B5EF4-FFF2-40B4-BE49-F238E27FC236}">
                <a16:creationId xmlns:a16="http://schemas.microsoft.com/office/drawing/2014/main" id="{A9F8F3D8-5147-C04C-B835-07BCF9A5A3E6}"/>
              </a:ext>
            </a:extLst>
          </p:cNvPr>
          <p:cNvSpPr>
            <a:spLocks noChangeArrowheads="1"/>
          </p:cNvSpPr>
          <p:nvPr/>
        </p:nvSpPr>
        <p:spPr bwMode="auto">
          <a:xfrm>
            <a:off x="1026543" y="1557081"/>
            <a:ext cx="10192442" cy="4355038"/>
          </a:xfrm>
          <a:prstGeom prst="rect">
            <a:avLst/>
          </a:prstGeom>
          <a:noFill/>
          <a:ln>
            <a:noFill/>
          </a:ln>
          <a:effectLst/>
          <a:extLst>
            <a:ext uri="{909E8E84-426E-40DD-AFC4-6F175D3DCCD1}">
              <a14:hiddenFill xmlns:a14="http://schemas.microsoft.com/office/drawing/2010/main">
                <a:solidFill>
                  <a:srgbClr val="CCCCFF">
                    <a:alpha val="80000"/>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spcBef>
                <a:spcPct val="0"/>
              </a:spcBef>
              <a:spcAft>
                <a:spcPts val="1200"/>
              </a:spcAft>
              <a:buClr>
                <a:srgbClr val="000000"/>
              </a:buClr>
              <a:buFont typeface="Times New Roman" panose="02020603050405020304" pitchFamily="18" charset="0"/>
              <a:buNone/>
            </a:pPr>
            <a:r>
              <a:rPr lang="en-GB" altLang="en-US" sz="1900" dirty="0">
                <a:solidFill>
                  <a:srgbClr val="414042"/>
                </a:solidFill>
                <a:ea typeface="Microsoft YaHei" panose="020B0503020204020204" pitchFamily="34" charset="-122"/>
              </a:rPr>
              <a:t>In this unit, you will provide children with opportunities to listen to, read</a:t>
            </a:r>
            <a:r>
              <a:rPr lang="en-US" altLang="en-US" sz="1900" dirty="0">
                <a:solidFill>
                  <a:srgbClr val="414042"/>
                </a:solidFill>
                <a:ea typeface="Microsoft YaHei" panose="020B0503020204020204" pitchFamily="34" charset="-122"/>
              </a:rPr>
              <a:t>, enjoy and recite poetry</a:t>
            </a:r>
            <a:r>
              <a:rPr lang="en-GB" altLang="en-US" sz="1900" dirty="0">
                <a:solidFill>
                  <a:srgbClr val="414042"/>
                </a:solidFill>
                <a:ea typeface="Microsoft YaHei" panose="020B0503020204020204" pitchFamily="34" charset="-122"/>
              </a:rPr>
              <a:t>. You will read a poem linked to the animated film ‘Marshmallows’ available here: </a:t>
            </a:r>
            <a:r>
              <a:rPr lang="en-GB" altLang="en-US" sz="1900" u="sng" dirty="0">
                <a:solidFill>
                  <a:srgbClr val="0070C0"/>
                </a:solidFill>
                <a:ea typeface="Microsoft YaHei" panose="020B0503020204020204" pitchFamily="34" charset="-122"/>
                <a:hlinkClick r:id="rId3"/>
              </a:rPr>
              <a:t>https://www.literacyshed.com/marshmallows.html</a:t>
            </a:r>
            <a:r>
              <a:rPr lang="en-US" altLang="en-US" sz="1900" dirty="0">
                <a:solidFill>
                  <a:srgbClr val="414042"/>
                </a:solidFill>
                <a:ea typeface="Microsoft YaHei" panose="020B0503020204020204" pitchFamily="34" charset="-122"/>
              </a:rPr>
              <a:t>. It is recommended that children watch this short film several times and are provided with plenty of opportunities to explore and discuss the content.</a:t>
            </a:r>
          </a:p>
          <a:p>
            <a:pPr>
              <a:spcBef>
                <a:spcPct val="0"/>
              </a:spcBef>
              <a:spcAft>
                <a:spcPts val="1200"/>
              </a:spcAft>
              <a:buClr>
                <a:srgbClr val="000000"/>
              </a:buClr>
              <a:buFont typeface="Times New Roman" panose="02020603050405020304" pitchFamily="18" charset="0"/>
              <a:buNone/>
            </a:pPr>
            <a:r>
              <a:rPr lang="en-US" altLang="en-US" sz="1900" dirty="0">
                <a:solidFill>
                  <a:srgbClr val="414042"/>
                </a:solidFill>
                <a:ea typeface="Microsoft YaHei" panose="020B0503020204020204" pitchFamily="34" charset="-122"/>
              </a:rPr>
              <a:t>However, the illustrated poem included in this unit could be used as a stand-alone resource if preferred. </a:t>
            </a:r>
          </a:p>
          <a:p>
            <a:pPr>
              <a:spcBef>
                <a:spcPct val="0"/>
              </a:spcBef>
              <a:spcAft>
                <a:spcPts val="1200"/>
              </a:spcAft>
              <a:buClr>
                <a:srgbClr val="000000"/>
              </a:buClr>
              <a:buFont typeface="Times New Roman" panose="02020603050405020304" pitchFamily="18" charset="0"/>
              <a:buNone/>
            </a:pPr>
            <a:r>
              <a:rPr lang="en-US" altLang="en-US" sz="1900" dirty="0">
                <a:solidFill>
                  <a:srgbClr val="414042"/>
                </a:solidFill>
                <a:ea typeface="Microsoft YaHei" panose="020B0503020204020204" pitchFamily="34" charset="-122"/>
              </a:rPr>
              <a:t>Poetry offers children opportunities to explore and experiment with language, and it allows them to express feelings and ideas in writing in a creative and more relaxed way. Poets use a wide range of poem types, language effects, patterns and rhyme to charm and fascinate their audience.</a:t>
            </a:r>
          </a:p>
          <a:p>
            <a:pPr>
              <a:spcBef>
                <a:spcPct val="0"/>
              </a:spcBef>
              <a:spcAft>
                <a:spcPts val="1200"/>
              </a:spcAft>
              <a:buClr>
                <a:srgbClr val="000000"/>
              </a:buClr>
              <a:buFont typeface="Times New Roman" panose="02020603050405020304" pitchFamily="18" charset="0"/>
              <a:buNone/>
            </a:pPr>
            <a:r>
              <a:rPr lang="en-US" altLang="en-US" sz="1900" dirty="0">
                <a:solidFill>
                  <a:srgbClr val="414042"/>
                </a:solidFill>
                <a:ea typeface="Microsoft YaHei" panose="020B0503020204020204" pitchFamily="34" charset="-122"/>
              </a:rPr>
              <a:t>Reading poems aloud, and sharing them with others, can add to the poetry experience. Model using voices to help children hear the rhythm and beat of the poem.  </a:t>
            </a:r>
            <a:endParaRPr lang="en-GB" altLang="en-US" sz="1900" dirty="0">
              <a:solidFill>
                <a:srgbClr val="414042"/>
              </a:solidFill>
              <a:ea typeface="Microsoft YaHei" panose="020B0503020204020204" pitchFamily="34" charset="-122"/>
            </a:endParaRPr>
          </a:p>
        </p:txBody>
      </p:sp>
      <p:sp>
        <p:nvSpPr>
          <p:cNvPr id="23" name="Subtitle 2">
            <a:extLst>
              <a:ext uri="{FF2B5EF4-FFF2-40B4-BE49-F238E27FC236}">
                <a16:creationId xmlns:a16="http://schemas.microsoft.com/office/drawing/2014/main" id="{69E28F05-B214-7C49-85A4-BDDCA35EF559}"/>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Poetry</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1429125899"/>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20531</TotalTime>
  <Words>7450</Words>
  <Application>Microsoft Macintosh PowerPoint</Application>
  <PresentationFormat>Widescreen</PresentationFormat>
  <Paragraphs>618</Paragraphs>
  <Slides>49</Slides>
  <Notes>47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49</vt:i4>
      </vt:variant>
    </vt:vector>
  </HeadingPairs>
  <TitlesOfParts>
    <vt:vector size="57" baseType="lpstr">
      <vt:lpstr>Arial</vt:lpstr>
      <vt:lpstr>Arial Rounded MT Bold</vt:lpstr>
      <vt:lpstr>Calibri</vt:lpstr>
      <vt:lpstr>Calibri Light</vt:lpstr>
      <vt:lpstr>Comic Sans MS</vt:lpstr>
      <vt:lpstr>Times New Roman</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1913</cp:revision>
  <dcterms:created xsi:type="dcterms:W3CDTF">2021-01-11T17:47:06Z</dcterms:created>
  <dcterms:modified xsi:type="dcterms:W3CDTF">2023-01-13T14:01:38Z</dcterms:modified>
</cp:coreProperties>
</file>