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72" r:id="rId2"/>
    <p:sldMasterId id="2147483684" r:id="rId3"/>
  </p:sldMasterIdLst>
  <p:notesMasterIdLst>
    <p:notesMasterId r:id="rId80"/>
  </p:notesMasterIdLst>
  <p:sldIdLst>
    <p:sldId id="274" r:id="rId4"/>
    <p:sldId id="277" r:id="rId5"/>
    <p:sldId id="278" r:id="rId6"/>
    <p:sldId id="279" r:id="rId7"/>
    <p:sldId id="280" r:id="rId8"/>
    <p:sldId id="385" r:id="rId9"/>
    <p:sldId id="410" r:id="rId10"/>
    <p:sldId id="283" r:id="rId11"/>
    <p:sldId id="528" r:id="rId12"/>
    <p:sldId id="529" r:id="rId13"/>
    <p:sldId id="285" r:id="rId14"/>
    <p:sldId id="288" r:id="rId15"/>
    <p:sldId id="286" r:id="rId16"/>
    <p:sldId id="416" r:id="rId17"/>
    <p:sldId id="564" r:id="rId18"/>
    <p:sldId id="565" r:id="rId19"/>
    <p:sldId id="566" r:id="rId20"/>
    <p:sldId id="530" r:id="rId21"/>
    <p:sldId id="567" r:id="rId22"/>
    <p:sldId id="568" r:id="rId23"/>
    <p:sldId id="569" r:id="rId24"/>
    <p:sldId id="570" r:id="rId25"/>
    <p:sldId id="571" r:id="rId26"/>
    <p:sldId id="510" r:id="rId27"/>
    <p:sldId id="532" r:id="rId28"/>
    <p:sldId id="573" r:id="rId29"/>
    <p:sldId id="495" r:id="rId30"/>
    <p:sldId id="574" r:id="rId31"/>
    <p:sldId id="534" r:id="rId32"/>
    <p:sldId id="547" r:id="rId33"/>
    <p:sldId id="575" r:id="rId34"/>
    <p:sldId id="537" r:id="rId35"/>
    <p:sldId id="576" r:id="rId36"/>
    <p:sldId id="577" r:id="rId37"/>
    <p:sldId id="578" r:id="rId38"/>
    <p:sldId id="550" r:id="rId39"/>
    <p:sldId id="579" r:id="rId40"/>
    <p:sldId id="580" r:id="rId41"/>
    <p:sldId id="585" r:id="rId42"/>
    <p:sldId id="586" r:id="rId43"/>
    <p:sldId id="587" r:id="rId44"/>
    <p:sldId id="588" r:id="rId45"/>
    <p:sldId id="589" r:id="rId46"/>
    <p:sldId id="590" r:id="rId47"/>
    <p:sldId id="591" r:id="rId48"/>
    <p:sldId id="592" r:id="rId49"/>
    <p:sldId id="593" r:id="rId50"/>
    <p:sldId id="594" r:id="rId51"/>
    <p:sldId id="595" r:id="rId52"/>
    <p:sldId id="596" r:id="rId53"/>
    <p:sldId id="597" r:id="rId54"/>
    <p:sldId id="598" r:id="rId55"/>
    <p:sldId id="599" r:id="rId56"/>
    <p:sldId id="600" r:id="rId57"/>
    <p:sldId id="601" r:id="rId58"/>
    <p:sldId id="602" r:id="rId59"/>
    <p:sldId id="604" r:id="rId60"/>
    <p:sldId id="603" r:id="rId61"/>
    <p:sldId id="605" r:id="rId62"/>
    <p:sldId id="606" r:id="rId63"/>
    <p:sldId id="607" r:id="rId64"/>
    <p:sldId id="608" r:id="rId65"/>
    <p:sldId id="609" r:id="rId66"/>
    <p:sldId id="611" r:id="rId67"/>
    <p:sldId id="612" r:id="rId68"/>
    <p:sldId id="613" r:id="rId69"/>
    <p:sldId id="614" r:id="rId70"/>
    <p:sldId id="615" r:id="rId71"/>
    <p:sldId id="616" r:id="rId72"/>
    <p:sldId id="617" r:id="rId73"/>
    <p:sldId id="618" r:id="rId74"/>
    <p:sldId id="619" r:id="rId75"/>
    <p:sldId id="583" r:id="rId76"/>
    <p:sldId id="584" r:id="rId77"/>
    <p:sldId id="275" r:id="rId78"/>
    <p:sldId id="375" r:id="rId7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143" userDrawn="1">
          <p15:clr>
            <a:srgbClr val="A4A3A4"/>
          </p15:clr>
        </p15:guide>
        <p15:guide id="4" pos="3273" userDrawn="1">
          <p15:clr>
            <a:srgbClr val="A4A3A4"/>
          </p15:clr>
        </p15:guide>
        <p15:guide id="5" pos="7514" userDrawn="1">
          <p15:clr>
            <a:srgbClr val="A4A3A4"/>
          </p15:clr>
        </p15:guide>
        <p15:guide id="8" pos="4475" userDrawn="1">
          <p15:clr>
            <a:srgbClr val="A4A3A4"/>
          </p15:clr>
        </p15:guide>
        <p15:guide id="9" pos="166" userDrawn="1">
          <p15:clr>
            <a:srgbClr val="A4A3A4"/>
          </p15:clr>
        </p15:guide>
        <p15:guide id="10" orient="horz" pos="2319" userDrawn="1">
          <p15:clr>
            <a:srgbClr val="A4A3A4"/>
          </p15:clr>
        </p15:guide>
        <p15:guide id="11" orient="horz" pos="595" userDrawn="1">
          <p15:clr>
            <a:srgbClr val="A4A3A4"/>
          </p15:clr>
        </p15:guide>
        <p15:guide id="13" orient="horz" pos="1797" userDrawn="1">
          <p15:clr>
            <a:srgbClr val="A4A3A4"/>
          </p15:clr>
        </p15:guide>
        <p15:guide id="14" orient="horz" pos="1253" userDrawn="1">
          <p15:clr>
            <a:srgbClr val="A4A3A4"/>
          </p15:clr>
        </p15:guide>
        <p15:guide id="15" orient="horz" pos="2727" userDrawn="1">
          <p15:clr>
            <a:srgbClr val="A4A3A4"/>
          </p15:clr>
        </p15:guide>
        <p15:guide id="16" orient="horz" pos="3770" userDrawn="1">
          <p15:clr>
            <a:srgbClr val="A4A3A4"/>
          </p15:clr>
        </p15:guide>
        <p15:guide id="17" orient="horz" pos="3385"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B0F0"/>
    <a:srgbClr val="414042"/>
    <a:srgbClr val="FBAC3E"/>
    <a:srgbClr val="FDBF2D"/>
    <a:srgbClr val="39AB47"/>
    <a:srgbClr val="EC7206"/>
    <a:srgbClr val="020202"/>
    <a:srgbClr val="00A3A6"/>
    <a:srgbClr val="A000A7"/>
    <a:srgbClr val="37D1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578" autoAdjust="0"/>
    <p:restoredTop sz="84045" autoAdjust="0"/>
  </p:normalViewPr>
  <p:slideViewPr>
    <p:cSldViewPr snapToGrid="0" snapToObjects="1">
      <p:cViewPr varScale="1">
        <p:scale>
          <a:sx n="69" d="100"/>
          <a:sy n="69" d="100"/>
        </p:scale>
        <p:origin x="1267" y="58"/>
      </p:cViewPr>
      <p:guideLst>
        <p:guide pos="143"/>
        <p:guide pos="3273"/>
        <p:guide pos="7514"/>
        <p:guide pos="4475"/>
        <p:guide pos="166"/>
        <p:guide orient="horz" pos="2319"/>
        <p:guide orient="horz" pos="595"/>
        <p:guide orient="horz" pos="1797"/>
        <p:guide orient="horz" pos="1253"/>
        <p:guide orient="horz" pos="2727"/>
        <p:guide orient="horz" pos="3770"/>
        <p:guide orient="horz" pos="3385"/>
      </p:guideLst>
    </p:cSldViewPr>
  </p:slideViewPr>
  <p:notesTextViewPr>
    <p:cViewPr>
      <p:scale>
        <a:sx n="1" d="1"/>
        <a:sy n="1" d="1"/>
      </p:scale>
      <p:origin x="0" y="0"/>
    </p:cViewPr>
  </p:notesTextViewPr>
  <p:notesViewPr>
    <p:cSldViewPr snapToGrid="0" snapToObjects="1">
      <p:cViewPr varScale="1">
        <p:scale>
          <a:sx n="142" d="100"/>
          <a:sy n="142" d="100"/>
        </p:scale>
        <p:origin x="3464" y="168"/>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slide" Target="slides/slide65.xml"/><Relationship Id="rId84" Type="http://schemas.openxmlformats.org/officeDocument/2006/relationships/tableStyles" Target="tableStyles.xml"/><Relationship Id="rId16" Type="http://schemas.openxmlformats.org/officeDocument/2006/relationships/slide" Target="slides/slide13.xml"/><Relationship Id="rId11" Type="http://schemas.openxmlformats.org/officeDocument/2006/relationships/slide" Target="slides/slide8.xml"/><Relationship Id="rId32" Type="http://schemas.openxmlformats.org/officeDocument/2006/relationships/slide" Target="slides/slide29.xml"/><Relationship Id="rId37" Type="http://schemas.openxmlformats.org/officeDocument/2006/relationships/slide" Target="slides/slide34.xml"/><Relationship Id="rId53" Type="http://schemas.openxmlformats.org/officeDocument/2006/relationships/slide" Target="slides/slide50.xml"/><Relationship Id="rId58" Type="http://schemas.openxmlformats.org/officeDocument/2006/relationships/slide" Target="slides/slide55.xml"/><Relationship Id="rId74" Type="http://schemas.openxmlformats.org/officeDocument/2006/relationships/slide" Target="slides/slide71.xml"/><Relationship Id="rId79" Type="http://schemas.openxmlformats.org/officeDocument/2006/relationships/slide" Target="slides/slide76.xml"/><Relationship Id="rId5" Type="http://schemas.openxmlformats.org/officeDocument/2006/relationships/slide" Target="slides/slide2.xml"/><Relationship Id="rId61" Type="http://schemas.openxmlformats.org/officeDocument/2006/relationships/slide" Target="slides/slide58.xml"/><Relationship Id="rId82" Type="http://schemas.openxmlformats.org/officeDocument/2006/relationships/viewProps" Target="viewProps.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77" Type="http://schemas.openxmlformats.org/officeDocument/2006/relationships/slide" Target="slides/slide74.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80" Type="http://schemas.openxmlformats.org/officeDocument/2006/relationships/notesMaster" Target="notesMasters/notesMaster1.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slide" Target="slides/slide72.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slide" Target="slides/slide75.xml"/><Relationship Id="rId81"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slide" Target="slides/slide73.xml"/><Relationship Id="rId7" Type="http://schemas.openxmlformats.org/officeDocument/2006/relationships/slide" Target="slides/slide4.xml"/><Relationship Id="rId71" Type="http://schemas.openxmlformats.org/officeDocument/2006/relationships/slide" Target="slides/slide68.xml"/><Relationship Id="rId2" Type="http://schemas.openxmlformats.org/officeDocument/2006/relationships/slideMaster" Target="slideMasters/slideMaster2.xml"/><Relationship Id="rId29" Type="http://schemas.openxmlformats.org/officeDocument/2006/relationships/slide" Target="slides/slide26.xml"/><Relationship Id="rId24" Type="http://schemas.openxmlformats.org/officeDocument/2006/relationships/slide" Target="slides/slide21.xml"/><Relationship Id="rId40" Type="http://schemas.openxmlformats.org/officeDocument/2006/relationships/slide" Target="slides/slide37.xml"/><Relationship Id="rId45" Type="http://schemas.openxmlformats.org/officeDocument/2006/relationships/slide" Target="slides/slide42.xml"/><Relationship Id="rId66" Type="http://schemas.openxmlformats.org/officeDocument/2006/relationships/slide" Target="slides/slide6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157A62-84B4-8648-A3B4-77B6ADAB1D91}" type="datetimeFigureOut">
              <a:rPr lang="en-US" smtClean="0"/>
              <a:t>3/22/2023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1D70A8-8575-AB47-B894-1AEE29AFC934}" type="slidenum">
              <a:rPr lang="en-US" smtClean="0"/>
              <a:t>‹#›</a:t>
            </a:fld>
            <a:endParaRPr lang="en-US"/>
          </a:p>
        </p:txBody>
      </p:sp>
    </p:spTree>
    <p:extLst>
      <p:ext uri="{BB962C8B-B14F-4D97-AF65-F5344CB8AC3E}">
        <p14:creationId xmlns:p14="http://schemas.microsoft.com/office/powerpoint/2010/main" val="10710798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a:t>
            </a:fld>
            <a:endParaRPr lang="en-US"/>
          </a:p>
        </p:txBody>
      </p:sp>
    </p:spTree>
    <p:extLst>
      <p:ext uri="{BB962C8B-B14F-4D97-AF65-F5344CB8AC3E}">
        <p14:creationId xmlns:p14="http://schemas.microsoft.com/office/powerpoint/2010/main" val="16234269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49263" eaLnBrk="1" hangingPunct="1">
              <a:spcBef>
                <a:spcPct val="0"/>
              </a:spcBef>
              <a:tabLst>
                <a:tab pos="723900" algn="l"/>
                <a:tab pos="1447800" algn="l"/>
                <a:tab pos="2171700" algn="l"/>
                <a:tab pos="2895600" algn="l"/>
                <a:tab pos="3619500" algn="l"/>
                <a:tab pos="4343400" algn="l"/>
                <a:tab pos="5067300" algn="l"/>
              </a:tabLst>
            </a:pPr>
            <a:endParaRPr lang="en-GB" altLang="en-US" sz="2000" dirty="0">
              <a:latin typeface="Comic Sans MS" panose="030F0902030302020204" pitchFamily="66" charset="0"/>
              <a:ea typeface="Microsoft YaHei" panose="020B0503020204020204" pitchFamily="34" charset="-122"/>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11</a:t>
            </a:fld>
            <a:endParaRPr lang="en-US"/>
          </a:p>
        </p:txBody>
      </p:sp>
    </p:spTree>
    <p:extLst>
      <p:ext uri="{BB962C8B-B14F-4D97-AF65-F5344CB8AC3E}">
        <p14:creationId xmlns:p14="http://schemas.microsoft.com/office/powerpoint/2010/main" val="1397835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Teachers should consider the following focuses when teaching writing, and choose the most appropriate element for the children they teach (i.e. do not try and do too many at once).</a:t>
            </a:r>
          </a:p>
          <a:p>
            <a:pPr>
              <a:spcBef>
                <a:spcPct val="0"/>
              </a:spcBef>
            </a:pPr>
            <a:r>
              <a:rPr lang="en-US" altLang="en-US" dirty="0"/>
              <a:t>Write sentences by:</a:t>
            </a:r>
          </a:p>
          <a:p>
            <a:pPr>
              <a:spcBef>
                <a:spcPct val="0"/>
              </a:spcBef>
              <a:buFontTx/>
              <a:buChar char="•"/>
            </a:pPr>
            <a:r>
              <a:rPr lang="en-US" altLang="en-US" dirty="0"/>
              <a:t>saying out loud what they are going to write about</a:t>
            </a:r>
          </a:p>
          <a:p>
            <a:pPr>
              <a:spcBef>
                <a:spcPct val="0"/>
              </a:spcBef>
              <a:buFontTx/>
              <a:buChar char="•"/>
            </a:pPr>
            <a:r>
              <a:rPr lang="en-US" altLang="en-US" dirty="0"/>
              <a:t>composing a sentence orally before writing it</a:t>
            </a:r>
          </a:p>
          <a:p>
            <a:pPr>
              <a:spcBef>
                <a:spcPct val="0"/>
              </a:spcBef>
              <a:buFontTx/>
              <a:buChar char="•"/>
            </a:pPr>
            <a:r>
              <a:rPr lang="en-US" altLang="en-US" dirty="0"/>
              <a:t>sequencing sentences to form short narratives</a:t>
            </a:r>
          </a:p>
          <a:p>
            <a:pPr>
              <a:spcBef>
                <a:spcPct val="0"/>
              </a:spcBef>
              <a:buFontTx/>
              <a:buChar char="•"/>
            </a:pPr>
            <a:r>
              <a:rPr lang="en-US" altLang="en-US" dirty="0"/>
              <a:t>re-reading what they have written to check that it makes sense.’</a:t>
            </a:r>
          </a:p>
          <a:p>
            <a:pPr>
              <a:spcBef>
                <a:spcPct val="0"/>
              </a:spcBef>
            </a:pPr>
            <a:r>
              <a:rPr lang="en-US" altLang="en-US" b="1" dirty="0"/>
              <a:t>National Curriculum Year 1 2014</a:t>
            </a:r>
          </a:p>
        </p:txBody>
      </p:sp>
      <p:sp>
        <p:nvSpPr>
          <p:cNvPr id="4" name="Slide Number Placeholder 3"/>
          <p:cNvSpPr>
            <a:spLocks noGrp="1"/>
          </p:cNvSpPr>
          <p:nvPr>
            <p:ph type="sldNum" sz="quarter" idx="5"/>
          </p:nvPr>
        </p:nvSpPr>
        <p:spPr/>
        <p:txBody>
          <a:bodyPr/>
          <a:lstStyle/>
          <a:p>
            <a:fld id="{311D70A8-8575-AB47-B894-1AEE29AFC934}" type="slidenum">
              <a:rPr lang="en-US" smtClean="0"/>
              <a:t>12</a:t>
            </a:fld>
            <a:endParaRPr lang="en-US"/>
          </a:p>
        </p:txBody>
      </p:sp>
    </p:spTree>
    <p:extLst>
      <p:ext uri="{BB962C8B-B14F-4D97-AF65-F5344CB8AC3E}">
        <p14:creationId xmlns:p14="http://schemas.microsoft.com/office/powerpoint/2010/main" val="37267708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b="1" dirty="0"/>
              <a:t>NB</a:t>
            </a:r>
            <a:r>
              <a:rPr lang="en-GB" altLang="en-US" dirty="0"/>
              <a:t> Although Haiku are simple poems, the challenge for children is writing precisely and choosing the most appropriate words. Word banks can be co-constructed with the children or provided by the teacher.</a:t>
            </a:r>
          </a:p>
          <a:p>
            <a:endParaRPr lang="en-US" dirty="0"/>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13</a:t>
            </a:fld>
            <a:endParaRPr lang="en-US"/>
          </a:p>
        </p:txBody>
      </p:sp>
    </p:spTree>
    <p:extLst>
      <p:ext uri="{BB962C8B-B14F-4D97-AF65-F5344CB8AC3E}">
        <p14:creationId xmlns:p14="http://schemas.microsoft.com/office/powerpoint/2010/main" val="24472473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Haiku are examples of short form poetry. This includes other forms of poetry such as limericks, sonnets, tanka, etc.</a:t>
            </a:r>
          </a:p>
          <a:p>
            <a:r>
              <a:rPr lang="en-GB" altLang="en-US" dirty="0"/>
              <a:t>As this is in the phase of </a:t>
            </a:r>
            <a:r>
              <a:rPr lang="en-GB" altLang="en-US" i="1" dirty="0"/>
              <a:t>getting ready for reading</a:t>
            </a:r>
            <a:r>
              <a:rPr lang="en-GB" altLang="en-US" dirty="0"/>
              <a:t>, it would be expected that the teacher will do the reading, but children can be encouraged to participate. If teachers feel children are ready, they can learn and recite the examples here.</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14</a:t>
            </a:fld>
            <a:endParaRPr lang="en-US"/>
          </a:p>
        </p:txBody>
      </p:sp>
    </p:spTree>
    <p:extLst>
      <p:ext uri="{BB962C8B-B14F-4D97-AF65-F5344CB8AC3E}">
        <p14:creationId xmlns:p14="http://schemas.microsoft.com/office/powerpoint/2010/main" val="6803256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It is recommended to describe a syllable as a </a:t>
            </a:r>
            <a:r>
              <a:rPr lang="en-GB" altLang="en-US" b="1" dirty="0"/>
              <a:t>beat</a:t>
            </a:r>
            <a:r>
              <a:rPr lang="en-GB" altLang="en-US" dirty="0"/>
              <a:t> in a word, rather than say they are the smallest sound that make up words (which they are, but this can become confusing for young readers learning phonics terminology.)  All syllables must contain a vowel sound. Another way to recognise syllables is by opening and closing the mouth as the words are spoken, and noticing how many times the chin drops. </a:t>
            </a:r>
          </a:p>
          <a:p>
            <a:r>
              <a:rPr lang="en-GB" altLang="en-US" dirty="0"/>
              <a:t>Teaching children how to split words into syllables can help with reading (as it is easier to grasp ‘chunks’ rather than the whole word), and spelling (as it is easier to remember how parts of a word are spelt rather than trying to remember the whole word all at once). This is particularly helpful as children become proficient readers and encounter more words with Latin and Green origins.</a:t>
            </a:r>
          </a:p>
          <a:p>
            <a:r>
              <a:rPr lang="en-GB" altLang="en-US" dirty="0"/>
              <a:t>Syllabification (breaking words down into the syllables (or beats) of the word, then spelling each component using phonemic strategies) is an integral part of understanding the alphabetic code system. For more information on the English alphabetic code system, and free resources to support this, visit: https://</a:t>
            </a:r>
            <a:r>
              <a:rPr lang="en-GB" altLang="en-US" dirty="0" err="1"/>
              <a:t>phonicsinternational.com</a:t>
            </a:r>
            <a:r>
              <a:rPr lang="en-GB" altLang="en-US" dirty="0"/>
              <a:t>/free-resources/ </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15</a:t>
            </a:fld>
            <a:endParaRPr lang="en-US"/>
          </a:p>
        </p:txBody>
      </p:sp>
    </p:spTree>
    <p:extLst>
      <p:ext uri="{BB962C8B-B14F-4D97-AF65-F5344CB8AC3E}">
        <p14:creationId xmlns:p14="http://schemas.microsoft.com/office/powerpoint/2010/main" val="21798718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 </a:t>
            </a:r>
            <a:r>
              <a:rPr lang="en-GB" altLang="en-US" sz="1200" dirty="0"/>
              <a:t>Most literate adults apply alphabetic code knowledge and phonics skills to </a:t>
            </a:r>
            <a:r>
              <a:rPr lang="en-GB" altLang="en-US" sz="1200" i="1" dirty="0"/>
              <a:t>read new words </a:t>
            </a:r>
            <a:r>
              <a:rPr lang="en-GB" altLang="en-US" sz="1200" dirty="0"/>
              <a:t>and to </a:t>
            </a:r>
            <a:r>
              <a:rPr lang="en-GB" altLang="en-US" sz="1200" i="1" dirty="0"/>
              <a:t>spell longer and more challenging words </a:t>
            </a:r>
            <a:r>
              <a:rPr lang="en-GB" altLang="en-US" sz="1200" dirty="0"/>
              <a:t>without even realising it. Even if we were not taught the alphabetic code explicitly as children, the chances are that </a:t>
            </a:r>
            <a:r>
              <a:rPr lang="en-GB" altLang="en-US" sz="1200" dirty="0">
                <a:solidFill>
                  <a:srgbClr val="993366"/>
                </a:solidFill>
              </a:rPr>
              <a:t>many of us have managed to figure out the code on our own.</a:t>
            </a:r>
            <a:r>
              <a:rPr lang="en-US" altLang="en-US" sz="1200" dirty="0">
                <a:solidFill>
                  <a:srgbClr val="993366"/>
                </a:solidFill>
              </a:rPr>
              <a:t> </a:t>
            </a:r>
            <a:r>
              <a:rPr lang="en-US" altLang="en-US" sz="1200" b="1" dirty="0">
                <a:solidFill>
                  <a:srgbClr val="993366"/>
                </a:solidFill>
              </a:rPr>
              <a:t>Phonics</a:t>
            </a:r>
            <a:r>
              <a:rPr lang="en-US" altLang="en-US" sz="1200" dirty="0">
                <a:solidFill>
                  <a:srgbClr val="993366"/>
                </a:solidFill>
              </a:rPr>
              <a:t> is not just for teaching infants to read.</a:t>
            </a:r>
            <a:endParaRPr lang="en-GB" altLang="en-US" dirty="0"/>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16</a:t>
            </a:fld>
            <a:endParaRPr lang="en-US"/>
          </a:p>
        </p:txBody>
      </p:sp>
    </p:spTree>
    <p:extLst>
      <p:ext uri="{BB962C8B-B14F-4D97-AF65-F5344CB8AC3E}">
        <p14:creationId xmlns:p14="http://schemas.microsoft.com/office/powerpoint/2010/main" val="92915773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This activity is in preparation for spotting the syllabification when reading haiku poems and for constructing their own haiku later in the unit.</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17</a:t>
            </a:fld>
            <a:endParaRPr lang="en-US"/>
          </a:p>
        </p:txBody>
      </p:sp>
    </p:spTree>
    <p:extLst>
      <p:ext uri="{BB962C8B-B14F-4D97-AF65-F5344CB8AC3E}">
        <p14:creationId xmlns:p14="http://schemas.microsoft.com/office/powerpoint/2010/main" val="36511080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a:t>These are words from the poem as suggestions to explore further. Teachers should select from this list, or use different words to explore prior to reading the poem. Encourage the children to participate and work out what the words mean. Notice that each word is repeated in the explanation. Repetition of the word can help children to remember. Further word work will be included at later stages in addition to at this point. The last example here is a simile. This terminology is not introduced in Year 1 but the concept of a simile being a comparison can be.</a:t>
            </a:r>
          </a:p>
          <a:p>
            <a:endParaRPr lang="en-US"/>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18</a:t>
            </a:fld>
            <a:endParaRPr lang="en-US"/>
          </a:p>
        </p:txBody>
      </p:sp>
    </p:spTree>
    <p:extLst>
      <p:ext uri="{BB962C8B-B14F-4D97-AF65-F5344CB8AC3E}">
        <p14:creationId xmlns:p14="http://schemas.microsoft.com/office/powerpoint/2010/main" val="30307950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Naturally occurring phenomena</a:t>
            </a:r>
          </a:p>
          <a:p>
            <a:endParaRPr lang="en-US" b="1" dirty="0"/>
          </a:p>
        </p:txBody>
      </p:sp>
      <p:sp>
        <p:nvSpPr>
          <p:cNvPr id="4" name="Slide Number Placeholder 3"/>
          <p:cNvSpPr>
            <a:spLocks noGrp="1"/>
          </p:cNvSpPr>
          <p:nvPr>
            <p:ph type="sldNum" sz="quarter" idx="5"/>
          </p:nvPr>
        </p:nvSpPr>
        <p:spPr/>
        <p:txBody>
          <a:bodyPr/>
          <a:lstStyle/>
          <a:p>
            <a:fld id="{311D70A8-8575-AB47-B894-1AEE29AFC934}" type="slidenum">
              <a:rPr lang="en-US" smtClean="0"/>
              <a:t>19</a:t>
            </a:fld>
            <a:endParaRPr lang="en-US"/>
          </a:p>
        </p:txBody>
      </p:sp>
    </p:spTree>
    <p:extLst>
      <p:ext uri="{BB962C8B-B14F-4D97-AF65-F5344CB8AC3E}">
        <p14:creationId xmlns:p14="http://schemas.microsoft.com/office/powerpoint/2010/main" val="40797362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5"/>
          </p:nvPr>
        </p:nvSpPr>
        <p:spPr/>
        <p:txBody>
          <a:bodyPr/>
          <a:lstStyle/>
          <a:p>
            <a:fld id="{311D70A8-8575-AB47-B894-1AEE29AFC934}" type="slidenum">
              <a:rPr lang="en-US" smtClean="0"/>
              <a:t>20</a:t>
            </a:fld>
            <a:endParaRPr lang="en-US"/>
          </a:p>
        </p:txBody>
      </p:sp>
    </p:spTree>
    <p:extLst>
      <p:ext uri="{BB962C8B-B14F-4D97-AF65-F5344CB8AC3E}">
        <p14:creationId xmlns:p14="http://schemas.microsoft.com/office/powerpoint/2010/main" val="21229361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dirty="0">
                <a:effectLst/>
                <a:latin typeface="Verdana" panose="020B0604030504040204" pitchFamily="34" charset="0"/>
                <a:ea typeface="Calibri" panose="020F0502020204030204" pitchFamily="34" charset="0"/>
                <a:cs typeface="Times New Roman" panose="02020603050405020304" pitchFamily="18" charset="0"/>
              </a:rPr>
              <a:t>Slides 1-</a:t>
            </a:r>
            <a:r>
              <a:rPr lang="en-US" sz="1800" dirty="0">
                <a:effectLst/>
                <a:latin typeface="Verdana" panose="020B0604030504040204" pitchFamily="34" charset="0"/>
                <a:ea typeface="Calibri" panose="020F0502020204030204" pitchFamily="34" charset="0"/>
                <a:cs typeface="Times New Roman" panose="02020603050405020304" pitchFamily="18" charset="0"/>
              </a:rPr>
              <a:t>10</a:t>
            </a:r>
            <a:r>
              <a:rPr lang="en-GB" sz="1800" dirty="0">
                <a:effectLst/>
                <a:latin typeface="Verdana" panose="020B0604030504040204" pitchFamily="34" charset="0"/>
                <a:ea typeface="Calibri" panose="020F0502020204030204" pitchFamily="34" charset="0"/>
                <a:cs typeface="Times New Roman" panose="02020603050405020304" pitchFamily="18" charset="0"/>
              </a:rPr>
              <a:t> are specifically for </a:t>
            </a:r>
            <a:r>
              <a:rPr lang="en-US" sz="1800" dirty="0">
                <a:effectLst/>
                <a:latin typeface="Verdana" panose="020B0604030504040204" pitchFamily="34" charset="0"/>
                <a:ea typeface="Calibri" panose="020F0502020204030204" pitchFamily="34" charset="0"/>
                <a:cs typeface="Times New Roman" panose="02020603050405020304" pitchFamily="18" charset="0"/>
              </a:rPr>
              <a:t>teachers; subsequent slides are intended to be used in the classroom with the children. Slide 13 should be the first time the children are introduced to the unit so previous slides should not be displayed.</a:t>
            </a:r>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a:t>
            </a:fld>
            <a:endParaRPr lang="en-US"/>
          </a:p>
        </p:txBody>
      </p:sp>
    </p:spTree>
    <p:extLst>
      <p:ext uri="{BB962C8B-B14F-4D97-AF65-F5344CB8AC3E}">
        <p14:creationId xmlns:p14="http://schemas.microsoft.com/office/powerpoint/2010/main" val="5956434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Man made objects</a:t>
            </a:r>
          </a:p>
          <a:p>
            <a:endParaRPr lang="en-US" dirty="0"/>
          </a:p>
          <a:p>
            <a:endParaRPr lang="en-US" b="1" dirty="0"/>
          </a:p>
        </p:txBody>
      </p:sp>
      <p:sp>
        <p:nvSpPr>
          <p:cNvPr id="4" name="Slide Number Placeholder 3"/>
          <p:cNvSpPr>
            <a:spLocks noGrp="1"/>
          </p:cNvSpPr>
          <p:nvPr>
            <p:ph type="sldNum" sz="quarter" idx="5"/>
          </p:nvPr>
        </p:nvSpPr>
        <p:spPr/>
        <p:txBody>
          <a:bodyPr/>
          <a:lstStyle/>
          <a:p>
            <a:fld id="{311D70A8-8575-AB47-B894-1AEE29AFC934}" type="slidenum">
              <a:rPr lang="en-US" smtClean="0"/>
              <a:t>21</a:t>
            </a:fld>
            <a:endParaRPr lang="en-US"/>
          </a:p>
        </p:txBody>
      </p:sp>
    </p:spTree>
    <p:extLst>
      <p:ext uri="{BB962C8B-B14F-4D97-AF65-F5344CB8AC3E}">
        <p14:creationId xmlns:p14="http://schemas.microsoft.com/office/powerpoint/2010/main" val="60653435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5"/>
          </p:nvPr>
        </p:nvSpPr>
        <p:spPr/>
        <p:txBody>
          <a:bodyPr/>
          <a:lstStyle/>
          <a:p>
            <a:fld id="{311D70A8-8575-AB47-B894-1AEE29AFC934}" type="slidenum">
              <a:rPr lang="en-US" smtClean="0"/>
              <a:t>22</a:t>
            </a:fld>
            <a:endParaRPr lang="en-US"/>
          </a:p>
        </p:txBody>
      </p:sp>
    </p:spTree>
    <p:extLst>
      <p:ext uri="{BB962C8B-B14F-4D97-AF65-F5344CB8AC3E}">
        <p14:creationId xmlns:p14="http://schemas.microsoft.com/office/powerpoint/2010/main" val="20382214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The descriptions above describe the following:</a:t>
            </a:r>
          </a:p>
          <a:p>
            <a:r>
              <a:rPr lang="en-GB" altLang="en-US" dirty="0"/>
              <a:t>stars; sun; moon; earth; planets; constellations; atmosphere; Northern Lights; Milky Way</a:t>
            </a:r>
          </a:p>
          <a:p>
            <a:r>
              <a:rPr lang="en-GB" altLang="en-US" dirty="0"/>
              <a:t>These are suggestions only and can be amended to meet the needs of the children in the class.</a:t>
            </a:r>
          </a:p>
          <a:p>
            <a:r>
              <a:rPr lang="en-GB" altLang="en-US" dirty="0"/>
              <a:t>The phrases consist of 5 syllables in preparation for writing haiku poems but teachers may ignore this and create different phrases if this is too challenging.</a:t>
            </a:r>
          </a:p>
          <a:p>
            <a:r>
              <a:rPr lang="en-GB" altLang="en-US" dirty="0"/>
              <a:t>Children could be encouraged to discuss the function of the other words in the phrases, leading to further work on noun phrases. More information follows in Phase 1b and Phase 2 about expanded noun phrases.</a:t>
            </a:r>
          </a:p>
          <a:p>
            <a:endParaRPr lang="en-US" dirty="0"/>
          </a:p>
          <a:p>
            <a:endParaRPr lang="en-US" b="1" dirty="0"/>
          </a:p>
        </p:txBody>
      </p:sp>
      <p:sp>
        <p:nvSpPr>
          <p:cNvPr id="4" name="Slide Number Placeholder 3"/>
          <p:cNvSpPr>
            <a:spLocks noGrp="1"/>
          </p:cNvSpPr>
          <p:nvPr>
            <p:ph type="sldNum" sz="quarter" idx="5"/>
          </p:nvPr>
        </p:nvSpPr>
        <p:spPr/>
        <p:txBody>
          <a:bodyPr/>
          <a:lstStyle/>
          <a:p>
            <a:fld id="{311D70A8-8575-AB47-B894-1AEE29AFC934}" type="slidenum">
              <a:rPr lang="en-US" smtClean="0"/>
              <a:t>23</a:t>
            </a:fld>
            <a:endParaRPr lang="en-US"/>
          </a:p>
        </p:txBody>
      </p:sp>
    </p:spTree>
    <p:extLst>
      <p:ext uri="{BB962C8B-B14F-4D97-AF65-F5344CB8AC3E}">
        <p14:creationId xmlns:p14="http://schemas.microsoft.com/office/powerpoint/2010/main" val="106098844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Reading aloud with expression (prosody) is central to any reading and is often overlooked with non fiction. This needs to be modelled by the teacher.</a:t>
            </a:r>
          </a:p>
          <a:p>
            <a:r>
              <a:rPr lang="en-GB" altLang="en-US" dirty="0"/>
              <a:t>Encourage children to share their ideas rather than trying to guess yours. This is crucial in developing a child’s sense of themselves as a reader with valid views and opinions.</a:t>
            </a:r>
          </a:p>
        </p:txBody>
      </p:sp>
      <p:sp>
        <p:nvSpPr>
          <p:cNvPr id="4" name="Slide Number Placeholder 3"/>
          <p:cNvSpPr>
            <a:spLocks noGrp="1"/>
          </p:cNvSpPr>
          <p:nvPr>
            <p:ph type="sldNum" sz="quarter" idx="5"/>
          </p:nvPr>
        </p:nvSpPr>
        <p:spPr/>
        <p:txBody>
          <a:bodyPr/>
          <a:lstStyle/>
          <a:p>
            <a:fld id="{311D70A8-8575-AB47-B894-1AEE29AFC934}" type="slidenum">
              <a:rPr lang="en-US" smtClean="0"/>
              <a:t>24</a:t>
            </a:fld>
            <a:endParaRPr lang="en-US"/>
          </a:p>
        </p:txBody>
      </p:sp>
    </p:spTree>
    <p:extLst>
      <p:ext uri="{BB962C8B-B14F-4D97-AF65-F5344CB8AC3E}">
        <p14:creationId xmlns:p14="http://schemas.microsoft.com/office/powerpoint/2010/main" val="315777536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i="1" dirty="0"/>
              <a:t>Importance of talk and analysis being rooted in personal response; </a:t>
            </a:r>
          </a:p>
          <a:p>
            <a:r>
              <a:rPr lang="en-GB" altLang="en-US" i="1" dirty="0"/>
              <a:t>A ‘Tell-me grid’ (also supplied on the accompanying PDF file) recommended by Aidan Chambers is one mechanism for structuring thinking</a:t>
            </a:r>
          </a:p>
          <a:p>
            <a:r>
              <a:rPr lang="en-GB" altLang="en-US" i="1" dirty="0"/>
              <a:t>Blend pair, small group and whole-class talk</a:t>
            </a:r>
            <a:endParaRPr lang="en-GB" altLang="en-US" dirty="0"/>
          </a:p>
          <a:p>
            <a:r>
              <a:rPr lang="en-GB" altLang="en-US" i="1" dirty="0"/>
              <a:t>Begin to train pupils to talk in pairs, then small groups; strategies for structuring talk (turn-taking in a given order, asking each other questions, etc)</a:t>
            </a:r>
          </a:p>
          <a:p>
            <a:r>
              <a:rPr lang="en-GB" altLang="en-US" i="1" dirty="0"/>
              <a:t>Suggestions from James </a:t>
            </a:r>
            <a:r>
              <a:rPr lang="en-GB" altLang="en-US" i="1" dirty="0" err="1"/>
              <a:t>Durran</a:t>
            </a:r>
            <a:r>
              <a:rPr lang="en-GB" altLang="en-US" i="1" dirty="0"/>
              <a:t> used with kind permission.</a:t>
            </a:r>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25</a:t>
            </a:fld>
            <a:endParaRPr lang="en-US"/>
          </a:p>
        </p:txBody>
      </p:sp>
    </p:spTree>
    <p:extLst>
      <p:ext uri="{BB962C8B-B14F-4D97-AF65-F5344CB8AC3E}">
        <p14:creationId xmlns:p14="http://schemas.microsoft.com/office/powerpoint/2010/main" val="201948657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Encourage children to share their own thoughts and ideas rather than trying to guess what is in the teacher’s head. </a:t>
            </a:r>
          </a:p>
          <a:p>
            <a:r>
              <a:rPr lang="en-GB" altLang="en-US" dirty="0"/>
              <a:t>Elicit personal responses which may include elements children don’t like. If so, ask what could be improved.</a:t>
            </a:r>
          </a:p>
          <a:p>
            <a:r>
              <a:rPr lang="en-GB" altLang="en-US" dirty="0"/>
              <a:t>What am I? Stars</a:t>
            </a:r>
          </a:p>
          <a:p>
            <a:r>
              <a:rPr lang="en-GB" altLang="en-US" dirty="0"/>
              <a:t>Point out that all lines begin with a capital letter; lines 1 and 2 end with a comma and line 3 ends with a full stop.</a:t>
            </a:r>
          </a:p>
          <a:p>
            <a:endParaRPr lang="en-US" dirty="0"/>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26</a:t>
            </a:fld>
            <a:endParaRPr lang="en-US"/>
          </a:p>
        </p:txBody>
      </p:sp>
    </p:spTree>
    <p:extLst>
      <p:ext uri="{BB962C8B-B14F-4D97-AF65-F5344CB8AC3E}">
        <p14:creationId xmlns:p14="http://schemas.microsoft.com/office/powerpoint/2010/main" val="304897388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Encourage the children to join in as you read the poem aloud several times, one line at a time. Ensure that you read with exaggerated expression to make it clear that the children should try and emulate the way you read. A common method that is popular is to use a toy microphone to show whose turn it is to speak. If children are unfamiliar with this approach, it will probably be necessary to practise the lines several times.</a:t>
            </a:r>
          </a:p>
          <a:p>
            <a:r>
              <a:rPr lang="en-GB" altLang="en-US" dirty="0"/>
              <a:t>Actions may be used to help remember the lines.</a:t>
            </a:r>
          </a:p>
          <a:p>
            <a:r>
              <a:rPr lang="en-GB" altLang="en-US" dirty="0"/>
              <a:t>This approach may be repeated as often as the teacher thinks is appropriate and will support the children’s fluency and memory.</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27</a:t>
            </a:fld>
            <a:endParaRPr lang="en-US"/>
          </a:p>
        </p:txBody>
      </p:sp>
    </p:spTree>
    <p:extLst>
      <p:ext uri="{BB962C8B-B14F-4D97-AF65-F5344CB8AC3E}">
        <p14:creationId xmlns:p14="http://schemas.microsoft.com/office/powerpoint/2010/main" val="298375625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What am I? Sun</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28</a:t>
            </a:fld>
            <a:endParaRPr lang="en-US"/>
          </a:p>
        </p:txBody>
      </p:sp>
    </p:spTree>
    <p:extLst>
      <p:ext uri="{BB962C8B-B14F-4D97-AF65-F5344CB8AC3E}">
        <p14:creationId xmlns:p14="http://schemas.microsoft.com/office/powerpoint/2010/main" val="179846816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29</a:t>
            </a:fld>
            <a:endParaRPr lang="en-US"/>
          </a:p>
        </p:txBody>
      </p:sp>
    </p:spTree>
    <p:extLst>
      <p:ext uri="{BB962C8B-B14F-4D97-AF65-F5344CB8AC3E}">
        <p14:creationId xmlns:p14="http://schemas.microsoft.com/office/powerpoint/2010/main" val="175338028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This is designed to reinforce the understanding of syllables. Ask the children to say the words and clap out the syllables.</a:t>
            </a:r>
          </a:p>
          <a:p>
            <a:r>
              <a:rPr lang="en-GB" altLang="en-US" dirty="0"/>
              <a:t>NB The word ‘fire’ could be identified as one or two syllables depending on regional accents.</a:t>
            </a:r>
          </a:p>
          <a:p>
            <a:endParaRPr lang="en-US" dirty="0"/>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30</a:t>
            </a:fld>
            <a:endParaRPr lang="en-US"/>
          </a:p>
        </p:txBody>
      </p:sp>
    </p:spTree>
    <p:extLst>
      <p:ext uri="{BB962C8B-B14F-4D97-AF65-F5344CB8AC3E}">
        <p14:creationId xmlns:p14="http://schemas.microsoft.com/office/powerpoint/2010/main" val="38756251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US"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3</a:t>
            </a:fld>
            <a:endParaRPr lang="en-US"/>
          </a:p>
        </p:txBody>
      </p:sp>
    </p:spTree>
    <p:extLst>
      <p:ext uri="{BB962C8B-B14F-4D97-AF65-F5344CB8AC3E}">
        <p14:creationId xmlns:p14="http://schemas.microsoft.com/office/powerpoint/2010/main" val="108756609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What am I? Moon</a:t>
            </a:r>
          </a:p>
          <a:p>
            <a:endParaRPr lang="en-US" dirty="0"/>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31</a:t>
            </a:fld>
            <a:endParaRPr lang="en-US"/>
          </a:p>
        </p:txBody>
      </p:sp>
    </p:spTree>
    <p:extLst>
      <p:ext uri="{BB962C8B-B14F-4D97-AF65-F5344CB8AC3E}">
        <p14:creationId xmlns:p14="http://schemas.microsoft.com/office/powerpoint/2010/main" val="28358403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Ask the children to talk in pairs to think of what each word means to them. Can they come up with alternatives? Can they come up with what the word </a:t>
            </a:r>
            <a:r>
              <a:rPr lang="en-GB" altLang="en-US" b="1" dirty="0"/>
              <a:t>doesn’t</a:t>
            </a:r>
            <a:r>
              <a:rPr lang="en-GB" altLang="en-US" dirty="0"/>
              <a:t> mean? Saying what a word </a:t>
            </a:r>
            <a:r>
              <a:rPr lang="en-GB" altLang="en-US" b="1" dirty="0"/>
              <a:t>doesn’t</a:t>
            </a:r>
            <a:r>
              <a:rPr lang="en-GB" altLang="en-US" dirty="0"/>
              <a:t> mean can help to clarify what it does mean. These words are suggestions only. Teachers should select words from the poem that they consider will be worth exploring with the children they teach.</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32</a:t>
            </a:fld>
            <a:endParaRPr lang="en-US"/>
          </a:p>
        </p:txBody>
      </p:sp>
    </p:spTree>
    <p:extLst>
      <p:ext uri="{BB962C8B-B14F-4D97-AF65-F5344CB8AC3E}">
        <p14:creationId xmlns:p14="http://schemas.microsoft.com/office/powerpoint/2010/main" val="249744492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What am I? Milky Way galaxy</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33</a:t>
            </a:fld>
            <a:endParaRPr lang="en-US"/>
          </a:p>
        </p:txBody>
      </p:sp>
    </p:spTree>
    <p:extLst>
      <p:ext uri="{BB962C8B-B14F-4D97-AF65-F5344CB8AC3E}">
        <p14:creationId xmlns:p14="http://schemas.microsoft.com/office/powerpoint/2010/main" val="287481622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The purpose of this activity is to encourage the children to justify their opinions with reasons and get them reading and re-reading. Their reasons may be linked to the choice of vocabulary used, or linked to personal experiences. Encourage the children to compare and contrast poems, expressing their preferences and explaining the reasons for their choices, but also considering and acknowledging the opinions of others.</a:t>
            </a:r>
          </a:p>
          <a:p>
            <a:endParaRPr lang="en-US" dirty="0"/>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34</a:t>
            </a:fld>
            <a:endParaRPr lang="en-US"/>
          </a:p>
        </p:txBody>
      </p:sp>
    </p:spTree>
    <p:extLst>
      <p:ext uri="{BB962C8B-B14F-4D97-AF65-F5344CB8AC3E}">
        <p14:creationId xmlns:p14="http://schemas.microsoft.com/office/powerpoint/2010/main" val="90756577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For ideas for how to perform poems, watch this clip of poet Joseph Coelho as he demonstrates how to perform a poem: https://</a:t>
            </a:r>
            <a:r>
              <a:rPr lang="en-GB" altLang="en-US" dirty="0" err="1"/>
              <a:t>www.bbc.co.uk</a:t>
            </a:r>
            <a:r>
              <a:rPr lang="en-GB" altLang="en-US" dirty="0"/>
              <a:t>/teach/class-clips-video/english-ks1-ks2-understanding-poetry/</a:t>
            </a:r>
            <a:r>
              <a:rPr lang="en-GB" altLang="en-US" dirty="0" err="1"/>
              <a:t>zdwxbdm</a:t>
            </a:r>
            <a:endParaRPr lang="en-GB" altLang="en-US" dirty="0"/>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35</a:t>
            </a:fld>
            <a:endParaRPr lang="en-US"/>
          </a:p>
        </p:txBody>
      </p:sp>
    </p:spTree>
    <p:extLst>
      <p:ext uri="{BB962C8B-B14F-4D97-AF65-F5344CB8AC3E}">
        <p14:creationId xmlns:p14="http://schemas.microsoft.com/office/powerpoint/2010/main" val="38853309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Choose one or two objectives to be the main focus of studying the text with a poet’s eye. Use the word ‘poet’ when speaking to the children. They need to see themselves as poets.</a:t>
            </a:r>
          </a:p>
          <a:p>
            <a:r>
              <a:rPr lang="en-GB" altLang="en-US" dirty="0"/>
              <a:t>The wording of these response prompts is slightly different when reading as a poet. Ask the question ‘How has the writer done this?’</a:t>
            </a:r>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36</a:t>
            </a:fld>
            <a:endParaRPr lang="en-US"/>
          </a:p>
        </p:txBody>
      </p:sp>
    </p:spTree>
    <p:extLst>
      <p:ext uri="{BB962C8B-B14F-4D97-AF65-F5344CB8AC3E}">
        <p14:creationId xmlns:p14="http://schemas.microsoft.com/office/powerpoint/2010/main" val="168335448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In this phase, encourage the children to read as a poet and analyse what the poet has included in the example poems used. Create a list of ‘ingredients’ that can be referred to during the writing phase. These are elements that </a:t>
            </a:r>
            <a:r>
              <a:rPr lang="en-GB" altLang="en-US" b="1" dirty="0"/>
              <a:t>could</a:t>
            </a:r>
            <a:r>
              <a:rPr lang="en-GB" altLang="en-US" dirty="0"/>
              <a:t> be included, not a hard and fast tick list. Some poets and resources do not stick rigidly to the 5-7-5 structure, preferring instead to allow more freedom of choice, but this structure has been used in this unit to encourage precise word choice. Teachers may choose to be more flexible if preferred.</a:t>
            </a:r>
          </a:p>
          <a:p>
            <a:r>
              <a:rPr lang="en-GB" altLang="en-US" dirty="0"/>
              <a:t>Take care that children can identify the main noun used. In this example, the main noun is </a:t>
            </a:r>
            <a:r>
              <a:rPr lang="en-GB" altLang="en-US" b="1" dirty="0"/>
              <a:t>specks</a:t>
            </a:r>
            <a:r>
              <a:rPr lang="en-GB" altLang="en-US" dirty="0"/>
              <a:t>. The post modification ‘of light’ does include a noun but its function in this line is to describe the main noun.</a:t>
            </a:r>
          </a:p>
          <a:p>
            <a:r>
              <a:rPr lang="en-GB" altLang="en-US" dirty="0"/>
              <a:t>Begin to create a toolkit of features identified from the poems that have been read. Add to this throughout the unit, building on children’s understanding and experience.</a:t>
            </a:r>
          </a:p>
          <a:p>
            <a:r>
              <a:rPr lang="en-GB" altLang="en-US" dirty="0"/>
              <a:t>Point out that all lines begin with a capital letter; lines 1 and 2 end with a comma and line 3 ends with a full stop.</a:t>
            </a:r>
          </a:p>
          <a:p>
            <a:endParaRPr lang="en-US" dirty="0"/>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37</a:t>
            </a:fld>
            <a:endParaRPr lang="en-US"/>
          </a:p>
        </p:txBody>
      </p:sp>
    </p:spTree>
    <p:extLst>
      <p:ext uri="{BB962C8B-B14F-4D97-AF65-F5344CB8AC3E}">
        <p14:creationId xmlns:p14="http://schemas.microsoft.com/office/powerpoint/2010/main" val="293594927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Provide pairs of children with a toolkit checklist. This is provided on the accompanying Word document. </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38</a:t>
            </a:fld>
            <a:endParaRPr lang="en-US"/>
          </a:p>
        </p:txBody>
      </p:sp>
    </p:spTree>
    <p:extLst>
      <p:ext uri="{BB962C8B-B14F-4D97-AF65-F5344CB8AC3E}">
        <p14:creationId xmlns:p14="http://schemas.microsoft.com/office/powerpoint/2010/main" val="213881839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Teachers should </a:t>
            </a:r>
            <a:r>
              <a:rPr lang="en-GB" altLang="en-US" b="1" dirty="0"/>
              <a:t>model</a:t>
            </a:r>
            <a:r>
              <a:rPr lang="en-GB" altLang="en-US" dirty="0"/>
              <a:t> finding the features identified for the toolkit. Demonstrate how to annotate/ underline/ circle/ highlight the features of the text that can be identified in this example. Thoughts should be shared out loud so the children can learn the process and replicate this with other examples of haiku poems.</a:t>
            </a:r>
          </a:p>
          <a:p>
            <a:r>
              <a:rPr lang="en-GB" altLang="en-US" b="1" dirty="0"/>
              <a:t>NB</a:t>
            </a:r>
            <a:r>
              <a:rPr lang="en-GB" altLang="en-US" dirty="0"/>
              <a:t> This is a list of elements that </a:t>
            </a:r>
            <a:r>
              <a:rPr lang="en-GB" altLang="en-US" b="1" dirty="0"/>
              <a:t>could</a:t>
            </a:r>
            <a:r>
              <a:rPr lang="en-GB" altLang="en-US" dirty="0"/>
              <a:t> be included in this type of poem. Some of the examples shown do not include every element.</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39</a:t>
            </a:fld>
            <a:endParaRPr lang="en-US"/>
          </a:p>
        </p:txBody>
      </p:sp>
    </p:spTree>
    <p:extLst>
      <p:ext uri="{BB962C8B-B14F-4D97-AF65-F5344CB8AC3E}">
        <p14:creationId xmlns:p14="http://schemas.microsoft.com/office/powerpoint/2010/main" val="129912936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Linked to man made objects or events</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40</a:t>
            </a:fld>
            <a:endParaRPr lang="en-US"/>
          </a:p>
        </p:txBody>
      </p:sp>
    </p:spTree>
    <p:extLst>
      <p:ext uri="{BB962C8B-B14F-4D97-AF65-F5344CB8AC3E}">
        <p14:creationId xmlns:p14="http://schemas.microsoft.com/office/powerpoint/2010/main" val="30729998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NB For teachers of children in Key Stage 1: ‘Young readers encounter words that they have not seen before much more frequently than experienced readers do, and they may not know the meaning of some of these. Practice at reading such words by sounding and blending can provide opportunities not only for pupils to develop confidence in their decoding skills, but also for teachers to explain the meaning and thus develop pupils’ vocabulary.’ </a:t>
            </a:r>
          </a:p>
          <a:p>
            <a:r>
              <a:rPr lang="en-GB" altLang="en-US" dirty="0"/>
              <a:t>NC 2014 Non-statutory guidance.</a:t>
            </a:r>
          </a:p>
          <a:p>
            <a:r>
              <a:rPr lang="en-GB" altLang="en-US" dirty="0"/>
              <a:t>This unit focuses on the comprehension element of reading and the performance and enjoyment aspects of poetry. It is assumed that this will be taught alongside daily phonics sessions which focus on the decoding element of reading. However, teachers should make sure that pupils can sound and blend unfamiliar printed words quickly and accurately using the phonic knowledge and skills to revise and consolidate those grapheme-phoneme correspondences learnt earlier.</a:t>
            </a:r>
          </a:p>
        </p:txBody>
      </p:sp>
      <p:sp>
        <p:nvSpPr>
          <p:cNvPr id="4" name="Slide Number Placeholder 3"/>
          <p:cNvSpPr>
            <a:spLocks noGrp="1"/>
          </p:cNvSpPr>
          <p:nvPr>
            <p:ph type="sldNum" sz="quarter" idx="5"/>
          </p:nvPr>
        </p:nvSpPr>
        <p:spPr/>
        <p:txBody>
          <a:bodyPr/>
          <a:lstStyle/>
          <a:p>
            <a:fld id="{311D70A8-8575-AB47-B894-1AEE29AFC934}" type="slidenum">
              <a:rPr lang="en-US" smtClean="0"/>
              <a:t>4</a:t>
            </a:fld>
            <a:endParaRPr lang="en-US"/>
          </a:p>
        </p:txBody>
      </p:sp>
    </p:spTree>
    <p:extLst>
      <p:ext uri="{BB962C8B-B14F-4D97-AF65-F5344CB8AC3E}">
        <p14:creationId xmlns:p14="http://schemas.microsoft.com/office/powerpoint/2010/main" val="45907521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Linked to the text</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41</a:t>
            </a:fld>
            <a:endParaRPr lang="en-US"/>
          </a:p>
        </p:txBody>
      </p:sp>
    </p:spTree>
    <p:extLst>
      <p:ext uri="{BB962C8B-B14F-4D97-AF65-F5344CB8AC3E}">
        <p14:creationId xmlns:p14="http://schemas.microsoft.com/office/powerpoint/2010/main" val="50636027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Children should be provided with poems to read that they can check against the checklist. This will reveal that not every poem contains every feature which is quite acceptable. What features from the toolkit can children identify in each of the sample poems?  Children should spot that whilst some elements may not be present, the main ingredients in the haiku poems used here are; They are about a  noun or nouns; have 3 lines; follow a 5-7-5 pattern. Point out that all lines begin with a capital letter; lines 1 and 2 end with a comma and line 3 ends with a full stop.</a:t>
            </a:r>
          </a:p>
          <a:p>
            <a:endParaRPr lang="en-US" dirty="0"/>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42</a:t>
            </a:fld>
            <a:endParaRPr lang="en-US"/>
          </a:p>
        </p:txBody>
      </p:sp>
    </p:spTree>
    <p:extLst>
      <p:ext uri="{BB962C8B-B14F-4D97-AF65-F5344CB8AC3E}">
        <p14:creationId xmlns:p14="http://schemas.microsoft.com/office/powerpoint/2010/main" val="283734225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In Year 2, the element of using expanded </a:t>
            </a:r>
            <a:r>
              <a:rPr lang="en-GB" altLang="en-US" b="1" dirty="0"/>
              <a:t>noun phrases </a:t>
            </a:r>
            <a:r>
              <a:rPr lang="en-GB" altLang="en-US" dirty="0"/>
              <a:t>for description and specification [for example, </a:t>
            </a:r>
            <a:r>
              <a:rPr lang="en-GB" altLang="en-US" i="1" dirty="0"/>
              <a:t>the blue butterfly</a:t>
            </a:r>
            <a:r>
              <a:rPr lang="en-GB" altLang="en-US" dirty="0"/>
              <a:t>, </a:t>
            </a:r>
            <a:r>
              <a:rPr lang="en-GB" altLang="en-US" i="1" dirty="0"/>
              <a:t>plain flour</a:t>
            </a:r>
            <a:r>
              <a:rPr lang="en-GB" altLang="en-US" dirty="0"/>
              <a:t>, </a:t>
            </a:r>
            <a:r>
              <a:rPr lang="en-GB" altLang="en-US" i="1" dirty="0"/>
              <a:t>the man in the moon</a:t>
            </a:r>
            <a:r>
              <a:rPr lang="en-GB" altLang="en-US" dirty="0"/>
              <a:t>] is introduced for the first time, but is repeated in other year groups. To give the children plenty of practice in using this feature for description at this stage will provide a firm foundation for later writing. </a:t>
            </a:r>
          </a:p>
          <a:p>
            <a:r>
              <a:rPr lang="en-US" dirty="0"/>
              <a:t> </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47</a:t>
            </a:fld>
            <a:endParaRPr lang="en-US"/>
          </a:p>
        </p:txBody>
      </p:sp>
    </p:spTree>
    <p:extLst>
      <p:ext uri="{BB962C8B-B14F-4D97-AF65-F5344CB8AC3E}">
        <p14:creationId xmlns:p14="http://schemas.microsoft.com/office/powerpoint/2010/main" val="227182641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Note that a noun phrase does </a:t>
            </a:r>
            <a:r>
              <a:rPr lang="en-GB" altLang="en-US" b="1" dirty="0"/>
              <a:t>not</a:t>
            </a:r>
            <a:r>
              <a:rPr lang="en-GB" altLang="en-US" dirty="0"/>
              <a:t> contain a verb used as an action word. Some examples contain post modification as an additional opportunity to explore how nouns can be elaborated for description. Some children may feel confident to attempt to use prepositions and adverbials for additional description.</a:t>
            </a:r>
          </a:p>
          <a:p>
            <a:r>
              <a:rPr lang="en-GB" altLang="en-US" dirty="0"/>
              <a:t>Examples are deliberately not capitalised or punctuated as these are not full sentences nor do they contain proper nouns.</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48</a:t>
            </a:fld>
            <a:endParaRPr lang="en-US"/>
          </a:p>
        </p:txBody>
      </p:sp>
    </p:spTree>
    <p:extLst>
      <p:ext uri="{BB962C8B-B14F-4D97-AF65-F5344CB8AC3E}">
        <p14:creationId xmlns:p14="http://schemas.microsoft.com/office/powerpoint/2010/main" val="365773816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Man made objects</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49</a:t>
            </a:fld>
            <a:endParaRPr lang="en-US"/>
          </a:p>
        </p:txBody>
      </p:sp>
    </p:spTree>
    <p:extLst>
      <p:ext uri="{BB962C8B-B14F-4D97-AF65-F5344CB8AC3E}">
        <p14:creationId xmlns:p14="http://schemas.microsoft.com/office/powerpoint/2010/main" val="312461460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It is recommended that all the poems read and analysed should be displayed for children to select from. At this stage, encourage children to generate any words they associate with the noun, regardless of word class. This can be refined later in the writing phase. The word </a:t>
            </a:r>
            <a:r>
              <a:rPr lang="en-GB" altLang="en-US" i="1" dirty="0"/>
              <a:t>zooming</a:t>
            </a:r>
            <a:r>
              <a:rPr lang="en-GB" altLang="en-US" dirty="0"/>
              <a:t>, for example, may be associated with the word </a:t>
            </a:r>
            <a:r>
              <a:rPr lang="en-GB" altLang="en-US" i="1" dirty="0"/>
              <a:t>rocket</a:t>
            </a:r>
            <a:r>
              <a:rPr lang="en-GB" altLang="en-US" dirty="0"/>
              <a:t>. At this stage, it is just an association. Whether it will function as an adjective (the zooming rocket) or a verb (zooming into space) will depend on how it is used.</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50</a:t>
            </a:fld>
            <a:endParaRPr lang="en-US"/>
          </a:p>
        </p:txBody>
      </p:sp>
    </p:spTree>
    <p:extLst>
      <p:ext uri="{BB962C8B-B14F-4D97-AF65-F5344CB8AC3E}">
        <p14:creationId xmlns:p14="http://schemas.microsoft.com/office/powerpoint/2010/main" val="410946606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Young writers are notorious when it comes to ‘overdoing’ the describing words. Writing haiku poems is a good opportunity to encourage children to be more careful in their choice of words and more succinct in their writing.</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51</a:t>
            </a:fld>
            <a:endParaRPr lang="en-US"/>
          </a:p>
        </p:txBody>
      </p:sp>
    </p:spTree>
    <p:extLst>
      <p:ext uri="{BB962C8B-B14F-4D97-AF65-F5344CB8AC3E}">
        <p14:creationId xmlns:p14="http://schemas.microsoft.com/office/powerpoint/2010/main" val="420385979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52</a:t>
            </a:fld>
            <a:endParaRPr lang="en-US"/>
          </a:p>
        </p:txBody>
      </p:sp>
    </p:spTree>
    <p:extLst>
      <p:ext uri="{BB962C8B-B14F-4D97-AF65-F5344CB8AC3E}">
        <p14:creationId xmlns:p14="http://schemas.microsoft.com/office/powerpoint/2010/main" val="110528111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Creating and recording a word shower around the noun provides children with a word bank which can be referred to and selected from when they come to write.</a:t>
            </a:r>
          </a:p>
          <a:p>
            <a:r>
              <a:rPr lang="en-GB" altLang="en-US" dirty="0"/>
              <a:t>Carrying out this activity with other words the children may wish to use in their writing and recording on the working wall may be used as a word bank when they begin to write their own haiku poems.</a:t>
            </a:r>
          </a:p>
          <a:p>
            <a:endParaRPr lang="en-US" dirty="0"/>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53</a:t>
            </a:fld>
            <a:endParaRPr lang="en-US"/>
          </a:p>
        </p:txBody>
      </p:sp>
    </p:spTree>
    <p:extLst>
      <p:ext uri="{BB962C8B-B14F-4D97-AF65-F5344CB8AC3E}">
        <p14:creationId xmlns:p14="http://schemas.microsoft.com/office/powerpoint/2010/main" val="122577050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The </a:t>
            </a:r>
            <a:r>
              <a:rPr lang="en-GB" altLang="en-US" b="1" i="1" dirty="0"/>
              <a:t>Diamond Nine</a:t>
            </a:r>
            <a:r>
              <a:rPr lang="en-GB" altLang="en-US" dirty="0"/>
              <a:t> is an oral language strategy designed to get children talking together to decide which pieces of information (or words in this case) are the most important. It supports speaking and listening skills and children should be encouraged to justify their choices when they share with the rest of the class. In most cases, there is no right or wrong answer. The focused discussion and decision making supports the learning. Children should work in groups of 3-4 and be prepared to share their ideas with the rest of the class. Display on the working wall for future reference.</a:t>
            </a:r>
          </a:p>
          <a:p>
            <a:r>
              <a:rPr lang="en-GB" altLang="en-US" b="1" dirty="0"/>
              <a:t>NB</a:t>
            </a:r>
            <a:r>
              <a:rPr lang="en-GB" altLang="en-US" dirty="0"/>
              <a:t> If this activity is new to the children, teachers should model the process first. </a:t>
            </a:r>
          </a:p>
          <a:p>
            <a:r>
              <a:rPr lang="en-GB" altLang="en-US" dirty="0"/>
              <a:t>For an academic study of this technique, visit: https://</a:t>
            </a:r>
            <a:r>
              <a:rPr lang="en-GB" altLang="en-US" dirty="0" err="1"/>
              <a:t>journals.sagepub.com</a:t>
            </a:r>
            <a:r>
              <a:rPr lang="en-GB" altLang="en-US" dirty="0"/>
              <a:t>/</a:t>
            </a:r>
            <a:r>
              <a:rPr lang="en-GB" altLang="en-US" dirty="0" err="1"/>
              <a:t>doi</a:t>
            </a:r>
            <a:r>
              <a:rPr lang="en-GB" altLang="en-US" dirty="0"/>
              <a:t>/pdf/10.1177/1474904115571797#:~:text=A%20diamond%2Dranking%20activity%2C%20also,a%20subset%20of%20nine%20photographs.</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54</a:t>
            </a:fld>
            <a:endParaRPr lang="en-US"/>
          </a:p>
        </p:txBody>
      </p:sp>
    </p:spTree>
    <p:extLst>
      <p:ext uri="{BB962C8B-B14F-4D97-AF65-F5344CB8AC3E}">
        <p14:creationId xmlns:p14="http://schemas.microsoft.com/office/powerpoint/2010/main" val="31683592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In Key Stage 1, the emphasis will be on the elements of writing which will serve to underpin children’s writing throughout their primary years. The basic skills of identifying and applying basic sentence structure, joining sentences with joining words, basic punctuation to demarcate sentences and using </a:t>
            </a:r>
            <a:r>
              <a:rPr lang="en-GB" altLang="ja-JP" dirty="0">
                <a:ea typeface="MS PGothic" panose="020B0600070205080204" pitchFamily="34" charset="-128"/>
              </a:rPr>
              <a:t>etymological and morphological clues to construct words will all be introduced at this stage and should be revisited many times throughout Key Stage 1 and beyond.</a:t>
            </a:r>
          </a:p>
          <a:p>
            <a:r>
              <a:rPr lang="en-GB" altLang="ja-JP" b="1" dirty="0">
                <a:ea typeface="MS PGothic" panose="020B0600070205080204" pitchFamily="34" charset="-128"/>
              </a:rPr>
              <a:t>NB</a:t>
            </a:r>
            <a:r>
              <a:rPr lang="en-GB" altLang="ja-JP" dirty="0">
                <a:ea typeface="MS PGothic" panose="020B0600070205080204" pitchFamily="34" charset="-128"/>
              </a:rPr>
              <a:t> Any words recorded on the working wall should be written in lower case unless they are proper nouns. Any sentences recorded on the working wall should be punctuated correctly. Drawing children’s attention to these points reinforces basic sentence structure.</a:t>
            </a:r>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a:t>
            </a:fld>
            <a:endParaRPr lang="en-US"/>
          </a:p>
        </p:txBody>
      </p:sp>
    </p:spTree>
    <p:extLst>
      <p:ext uri="{BB962C8B-B14F-4D97-AF65-F5344CB8AC3E}">
        <p14:creationId xmlns:p14="http://schemas.microsoft.com/office/powerpoint/2010/main" val="8085226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The progressive form of verbs is a requirement for Year 2 children but is challenging to grasp.</a:t>
            </a:r>
            <a:r>
              <a:rPr lang="en-GB" altLang="en-US" b="1" dirty="0"/>
              <a:t> </a:t>
            </a:r>
            <a:r>
              <a:rPr lang="en-GB" altLang="en-US" dirty="0"/>
              <a:t>The present progressive form of the verb is used to convey an immediacy, i.e. it is happening right now. It can also indicate an action which is temporary or one that could change, e.g. </a:t>
            </a:r>
            <a:r>
              <a:rPr lang="en-GB" altLang="en-US" i="1" dirty="0"/>
              <a:t>The command module is orbiting the moon</a:t>
            </a:r>
            <a:r>
              <a:rPr lang="en-GB" altLang="en-US" dirty="0"/>
              <a:t>. It can also convey an action that is (or was) taking place at the same time as another action, e.g. </a:t>
            </a:r>
            <a:r>
              <a:rPr lang="en-GB" altLang="en-US" i="1" dirty="0"/>
              <a:t>The command module was orbiting the moon </a:t>
            </a:r>
            <a:r>
              <a:rPr lang="en-GB" altLang="en-US" b="1" i="1" dirty="0"/>
              <a:t>whilst</a:t>
            </a:r>
            <a:r>
              <a:rPr lang="en-GB" altLang="en-US" i="1" dirty="0"/>
              <a:t> Neil and Buzz were on the surface</a:t>
            </a:r>
            <a:r>
              <a:rPr lang="en-GB" altLang="en-US" dirty="0"/>
              <a:t>, or an action that was taking place but was interrupted, e.g. </a:t>
            </a:r>
            <a:r>
              <a:rPr lang="en-GB" altLang="en-US" i="1" dirty="0"/>
              <a:t>Neil and Buzz were walking on the surface </a:t>
            </a:r>
            <a:r>
              <a:rPr lang="en-GB" altLang="en-US" b="1" i="1" dirty="0"/>
              <a:t>when</a:t>
            </a:r>
            <a:r>
              <a:rPr lang="en-GB" altLang="en-US" i="1" dirty="0"/>
              <a:t> the command module returned.</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55</a:t>
            </a:fld>
            <a:endParaRPr lang="en-US"/>
          </a:p>
        </p:txBody>
      </p:sp>
    </p:spTree>
    <p:extLst>
      <p:ext uri="{BB962C8B-B14F-4D97-AF65-F5344CB8AC3E}">
        <p14:creationId xmlns:p14="http://schemas.microsoft.com/office/powerpoint/2010/main" val="170884059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b="1" dirty="0"/>
              <a:t>Y2 NC objectives:</a:t>
            </a:r>
          </a:p>
          <a:p>
            <a:r>
              <a:rPr lang="en-GB" altLang="en-US" dirty="0"/>
              <a:t>Re-read to check that their writing makes sense and that </a:t>
            </a:r>
            <a:r>
              <a:rPr lang="en-GB" altLang="en-US" dirty="0">
                <a:solidFill>
                  <a:srgbClr val="FF0000"/>
                </a:solidFill>
              </a:rPr>
              <a:t>verbs</a:t>
            </a:r>
            <a:r>
              <a:rPr lang="en-GB" altLang="en-US" dirty="0"/>
              <a:t> to indicate time are used correctly and consistently, including verbs in the </a:t>
            </a:r>
            <a:r>
              <a:rPr lang="en-GB" altLang="en-US" dirty="0">
                <a:solidFill>
                  <a:srgbClr val="FF0000"/>
                </a:solidFill>
              </a:rPr>
              <a:t>progressive</a:t>
            </a:r>
            <a:r>
              <a:rPr lang="en-GB" altLang="en-US" dirty="0"/>
              <a:t> form. Use the </a:t>
            </a:r>
            <a:r>
              <a:rPr lang="en-GB" altLang="en-US" dirty="0">
                <a:solidFill>
                  <a:srgbClr val="FF0000"/>
                </a:solidFill>
              </a:rPr>
              <a:t>progressive form of verbs</a:t>
            </a:r>
            <a:r>
              <a:rPr lang="en-GB" altLang="en-US" dirty="0"/>
              <a:t> in the </a:t>
            </a:r>
            <a:r>
              <a:rPr lang="en-GB" altLang="en-US" dirty="0">
                <a:solidFill>
                  <a:srgbClr val="FF0000"/>
                </a:solidFill>
              </a:rPr>
              <a:t>present</a:t>
            </a:r>
            <a:r>
              <a:rPr lang="en-GB" altLang="en-US" dirty="0"/>
              <a:t> and </a:t>
            </a:r>
            <a:r>
              <a:rPr lang="en-GB" altLang="en-US" dirty="0">
                <a:solidFill>
                  <a:srgbClr val="FF0000"/>
                </a:solidFill>
              </a:rPr>
              <a:t>past</a:t>
            </a:r>
            <a:r>
              <a:rPr lang="en-GB" altLang="en-US" dirty="0"/>
              <a:t> tense to mark actions in progress [for example, she </a:t>
            </a:r>
            <a:r>
              <a:rPr lang="en-GB" altLang="en-US" b="1" dirty="0"/>
              <a:t>is</a:t>
            </a:r>
            <a:r>
              <a:rPr lang="en-GB" altLang="en-US" dirty="0"/>
              <a:t> drumming, he </a:t>
            </a:r>
            <a:r>
              <a:rPr lang="en-GB" altLang="en-US" b="1" dirty="0"/>
              <a:t>was</a:t>
            </a:r>
            <a:r>
              <a:rPr lang="en-GB" altLang="en-US" dirty="0"/>
              <a:t> shouting].	</a:t>
            </a:r>
          </a:p>
          <a:p>
            <a:r>
              <a:rPr lang="en-GB" altLang="en-US" dirty="0"/>
              <a:t>The progressive (also known as the ‘continuous’) form of a verb generally describes events in progress. It is formed by combining the verb’s present participle (e.g. </a:t>
            </a:r>
            <a:r>
              <a:rPr lang="en-GB" altLang="en-US" i="1" dirty="0"/>
              <a:t>singing</a:t>
            </a:r>
            <a:r>
              <a:rPr lang="en-GB" altLang="en-US" dirty="0"/>
              <a:t>) with a form of the verb </a:t>
            </a:r>
            <a:r>
              <a:rPr lang="en-GB" altLang="en-US" i="1" dirty="0"/>
              <a:t>be </a:t>
            </a:r>
            <a:r>
              <a:rPr lang="en-GB" altLang="en-US" dirty="0"/>
              <a:t>(e.g. </a:t>
            </a:r>
            <a:r>
              <a:rPr lang="en-GB" altLang="en-US" i="1" dirty="0"/>
              <a:t>he was singing</a:t>
            </a:r>
            <a:r>
              <a:rPr lang="en-GB" altLang="en-US" dirty="0"/>
              <a:t>). The progressive can also be combined with the perfect (e.g. </a:t>
            </a:r>
            <a:r>
              <a:rPr lang="en-GB" altLang="en-US" i="1" dirty="0"/>
              <a:t>he has been singing</a:t>
            </a:r>
            <a:r>
              <a:rPr lang="en-GB" altLang="en-US" dirty="0"/>
              <a:t>).</a:t>
            </a:r>
          </a:p>
          <a:p>
            <a:r>
              <a:rPr lang="en-GB" altLang="en-US" b="1" dirty="0"/>
              <a:t>NB</a:t>
            </a:r>
            <a:r>
              <a:rPr lang="en-GB" altLang="en-US" dirty="0"/>
              <a:t> These terms used to be present continuous and past continuous but the </a:t>
            </a:r>
            <a:r>
              <a:rPr lang="en-GB" altLang="en-US" b="1" dirty="0"/>
              <a:t>Linguistic Association of Great Britain</a:t>
            </a:r>
            <a:r>
              <a:rPr lang="en-GB" altLang="en-US" dirty="0"/>
              <a:t> prefers the use of the term </a:t>
            </a:r>
            <a:r>
              <a:rPr lang="en-GB" altLang="en-US" b="1" dirty="0"/>
              <a:t>progressive</a:t>
            </a:r>
            <a:r>
              <a:rPr lang="en-GB" altLang="en-US" dirty="0"/>
              <a:t>. The ability to transform given verb stems into the past progressive form, and the understanding of the term, is a part of the framework and appears in the curriculum for Year 2. </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56</a:t>
            </a:fld>
            <a:endParaRPr lang="en-US"/>
          </a:p>
        </p:txBody>
      </p:sp>
    </p:spTree>
    <p:extLst>
      <p:ext uri="{BB962C8B-B14F-4D97-AF65-F5344CB8AC3E}">
        <p14:creationId xmlns:p14="http://schemas.microsoft.com/office/powerpoint/2010/main" val="106746225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50000"/>
              </a:spcBef>
            </a:pPr>
            <a:r>
              <a:rPr lang="en-GB" altLang="en-US" dirty="0"/>
              <a:t>Notice that in each case, an auxiliary verb (am, am not, are) has been used.</a:t>
            </a:r>
          </a:p>
          <a:p>
            <a:r>
              <a:rPr lang="en-GB" altLang="en-US" b="1" dirty="0"/>
              <a:t>NB</a:t>
            </a:r>
            <a:r>
              <a:rPr lang="en-GB" altLang="en-US" dirty="0"/>
              <a:t> The past progressive form of the verb </a:t>
            </a:r>
            <a:r>
              <a:rPr lang="en-GB" altLang="en-US" b="1" i="1" dirty="0"/>
              <a:t>to sit</a:t>
            </a:r>
            <a:r>
              <a:rPr lang="en-GB" altLang="en-US" dirty="0"/>
              <a:t> is one of the most commonly made errors. </a:t>
            </a:r>
            <a:r>
              <a:rPr lang="en-GB" altLang="en-US" b="1" i="1" dirty="0"/>
              <a:t>I was sitting</a:t>
            </a:r>
            <a:r>
              <a:rPr lang="en-GB" altLang="en-US" dirty="0"/>
              <a:t> is correct; </a:t>
            </a:r>
            <a:r>
              <a:rPr lang="en-GB" altLang="en-US" b="1" i="1" dirty="0"/>
              <a:t>I was sat</a:t>
            </a:r>
            <a:r>
              <a:rPr lang="en-GB" altLang="en-US" dirty="0"/>
              <a:t> is not.</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57</a:t>
            </a:fld>
            <a:endParaRPr lang="en-US"/>
          </a:p>
        </p:txBody>
      </p:sp>
    </p:spTree>
    <p:extLst>
      <p:ext uri="{BB962C8B-B14F-4D97-AF65-F5344CB8AC3E}">
        <p14:creationId xmlns:p14="http://schemas.microsoft.com/office/powerpoint/2010/main" val="158916248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Present progressive = currently in progress</a:t>
            </a:r>
          </a:p>
          <a:p>
            <a:r>
              <a:rPr lang="en-GB" altLang="en-US" dirty="0"/>
              <a:t>This activity is a cloze procedure where children are asked to provide a suitable word or words to complete the sentences. They can work individually or in pairs to complete the task.</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58</a:t>
            </a:fld>
            <a:endParaRPr lang="en-US"/>
          </a:p>
        </p:txBody>
      </p:sp>
    </p:spTree>
    <p:extLst>
      <p:ext uri="{BB962C8B-B14F-4D97-AF65-F5344CB8AC3E}">
        <p14:creationId xmlns:p14="http://schemas.microsoft.com/office/powerpoint/2010/main" val="408742794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59</a:t>
            </a:fld>
            <a:endParaRPr lang="en-US"/>
          </a:p>
        </p:txBody>
      </p:sp>
    </p:spTree>
    <p:extLst>
      <p:ext uri="{BB962C8B-B14F-4D97-AF65-F5344CB8AC3E}">
        <p14:creationId xmlns:p14="http://schemas.microsoft.com/office/powerpoint/2010/main" val="28774363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Past progressive = was in progress in the past (may have been interrupted)</a:t>
            </a:r>
          </a:p>
          <a:p>
            <a:endParaRPr lang="en-US" dirty="0"/>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60</a:t>
            </a:fld>
            <a:endParaRPr lang="en-US"/>
          </a:p>
        </p:txBody>
      </p:sp>
    </p:spTree>
    <p:extLst>
      <p:ext uri="{BB962C8B-B14F-4D97-AF65-F5344CB8AC3E}">
        <p14:creationId xmlns:p14="http://schemas.microsoft.com/office/powerpoint/2010/main" val="87576166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61</a:t>
            </a:fld>
            <a:endParaRPr lang="en-US"/>
          </a:p>
        </p:txBody>
      </p:sp>
    </p:spTree>
    <p:extLst>
      <p:ext uri="{BB962C8B-B14F-4D97-AF65-F5344CB8AC3E}">
        <p14:creationId xmlns:p14="http://schemas.microsoft.com/office/powerpoint/2010/main" val="420175798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62</a:t>
            </a:fld>
            <a:endParaRPr lang="en-US"/>
          </a:p>
        </p:txBody>
      </p:sp>
    </p:spTree>
    <p:extLst>
      <p:ext uri="{BB962C8B-B14F-4D97-AF65-F5344CB8AC3E}">
        <p14:creationId xmlns:p14="http://schemas.microsoft.com/office/powerpoint/2010/main" val="117193834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This activity is a cloze procedure where children are asked to provide a suitable word or words to complete the sentences. They can work individually or in pairs to complete the task.</a:t>
            </a:r>
          </a:p>
          <a:p>
            <a:r>
              <a:rPr lang="en-GB" altLang="en-US" b="1" dirty="0"/>
              <a:t>NB</a:t>
            </a:r>
            <a:r>
              <a:rPr lang="en-GB" altLang="en-US" dirty="0"/>
              <a:t> The text has been deliberately triple-spaced so the children can not identify the missing words by guesswork. </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63</a:t>
            </a:fld>
            <a:endParaRPr lang="en-US"/>
          </a:p>
        </p:txBody>
      </p:sp>
    </p:spTree>
    <p:extLst>
      <p:ext uri="{BB962C8B-B14F-4D97-AF65-F5344CB8AC3E}">
        <p14:creationId xmlns:p14="http://schemas.microsoft.com/office/powerpoint/2010/main" val="142826517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As mentioned on slide 38, this toolkit is also provided on the accompanying Word document.</a:t>
            </a:r>
          </a:p>
        </p:txBody>
      </p:sp>
      <p:sp>
        <p:nvSpPr>
          <p:cNvPr id="4" name="Slide Number Placeholder 3"/>
          <p:cNvSpPr>
            <a:spLocks noGrp="1"/>
          </p:cNvSpPr>
          <p:nvPr>
            <p:ph type="sldNum" sz="quarter" idx="5"/>
          </p:nvPr>
        </p:nvSpPr>
        <p:spPr/>
        <p:txBody>
          <a:bodyPr/>
          <a:lstStyle/>
          <a:p>
            <a:fld id="{311D70A8-8575-AB47-B894-1AEE29AFC934}" type="slidenum">
              <a:rPr lang="en-US" smtClean="0"/>
              <a:t>64</a:t>
            </a:fld>
            <a:endParaRPr lang="en-US"/>
          </a:p>
        </p:txBody>
      </p:sp>
    </p:spTree>
    <p:extLst>
      <p:ext uri="{BB962C8B-B14F-4D97-AF65-F5344CB8AC3E}">
        <p14:creationId xmlns:p14="http://schemas.microsoft.com/office/powerpoint/2010/main" val="5798201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6</a:t>
            </a:fld>
            <a:endParaRPr lang="en-US"/>
          </a:p>
        </p:txBody>
      </p:sp>
    </p:spTree>
    <p:extLst>
      <p:ext uri="{BB962C8B-B14F-4D97-AF65-F5344CB8AC3E}">
        <p14:creationId xmlns:p14="http://schemas.microsoft.com/office/powerpoint/2010/main" val="40628395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Co construct a simple success criteria with the children and agree what the writing COULD include. This is modelled here but can be introduced at any point in the sequence and should reflect what the teacher and the children have identified as possible elements to include. even for young writers, it is beneficial to develop an awareness of the audience and purpose of the writing.</a:t>
            </a:r>
          </a:p>
          <a:p>
            <a:r>
              <a:rPr lang="en-GB" altLang="en-US" dirty="0"/>
              <a:t>Any vocabulary recorded for potential use should only be capitalised where a capital letter is needed, e.g. the start of sentences, proper nouns. Otherwise, stick to lower case so when children use the words, they won’t capitalise them in the middle of a sentence.</a:t>
            </a:r>
          </a:p>
          <a:p>
            <a:r>
              <a:rPr lang="en-GB" altLang="en-US" dirty="0"/>
              <a:t>The agreed success criteria is a repository to select from, not a hard and fast ‘tick every item’.</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65</a:t>
            </a:fld>
            <a:endParaRPr lang="en-US"/>
          </a:p>
        </p:txBody>
      </p:sp>
    </p:spTree>
    <p:extLst>
      <p:ext uri="{BB962C8B-B14F-4D97-AF65-F5344CB8AC3E}">
        <p14:creationId xmlns:p14="http://schemas.microsoft.com/office/powerpoint/2010/main" val="119853162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A graphic organiser can help children to organise ideas.</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66</a:t>
            </a:fld>
            <a:endParaRPr lang="en-US"/>
          </a:p>
        </p:txBody>
      </p:sp>
    </p:spTree>
    <p:extLst>
      <p:ext uri="{BB962C8B-B14F-4D97-AF65-F5344CB8AC3E}">
        <p14:creationId xmlns:p14="http://schemas.microsoft.com/office/powerpoint/2010/main" val="286942369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67</a:t>
            </a:fld>
            <a:endParaRPr lang="en-US"/>
          </a:p>
        </p:txBody>
      </p:sp>
    </p:spTree>
    <p:extLst>
      <p:ext uri="{BB962C8B-B14F-4D97-AF65-F5344CB8AC3E}">
        <p14:creationId xmlns:p14="http://schemas.microsoft.com/office/powerpoint/2010/main" val="355698164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68</a:t>
            </a:fld>
            <a:endParaRPr lang="en-US"/>
          </a:p>
        </p:txBody>
      </p:sp>
    </p:spTree>
    <p:extLst>
      <p:ext uri="{BB962C8B-B14F-4D97-AF65-F5344CB8AC3E}">
        <p14:creationId xmlns:p14="http://schemas.microsoft.com/office/powerpoint/2010/main" val="62786843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Take children’s ideas and edit ‘on the fly’ modelling how editing and improving is part of the writing process.</a:t>
            </a:r>
          </a:p>
          <a:p>
            <a:endParaRPr lang="en-US" dirty="0"/>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69</a:t>
            </a:fld>
            <a:endParaRPr lang="en-US"/>
          </a:p>
        </p:txBody>
      </p:sp>
    </p:spTree>
    <p:extLst>
      <p:ext uri="{BB962C8B-B14F-4D97-AF65-F5344CB8AC3E}">
        <p14:creationId xmlns:p14="http://schemas.microsoft.com/office/powerpoint/2010/main" val="138679759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Refer to the toolkit but remind the children that it is not a hard and fast tick list of every feature. For example, alliteration has not been used in this example and that is acceptable.</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70</a:t>
            </a:fld>
            <a:endParaRPr lang="en-US"/>
          </a:p>
        </p:txBody>
      </p:sp>
    </p:spTree>
    <p:extLst>
      <p:ext uri="{BB962C8B-B14F-4D97-AF65-F5344CB8AC3E}">
        <p14:creationId xmlns:p14="http://schemas.microsoft.com/office/powerpoint/2010/main" val="379895049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Encourage children to refer to the strategies that have been taught which should be displayed on the working wall, such as adjective showers, Diamond Nine activity, to ensure that they have enough words to manipulate. The teacher should circulate amongst the children, supporting and challenging where appropriate and making suggestions for improvements.</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71</a:t>
            </a:fld>
            <a:endParaRPr lang="en-US"/>
          </a:p>
        </p:txBody>
      </p:sp>
    </p:spTree>
    <p:extLst>
      <p:ext uri="{BB962C8B-B14F-4D97-AF65-F5344CB8AC3E}">
        <p14:creationId xmlns:p14="http://schemas.microsoft.com/office/powerpoint/2010/main" val="151669708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Either give the children a specific topic for their haiku or let them choose from the list. The outcome will be at least one haiku poem (some children may produce more than one). The teacher should circulate amongst the children, supporting and challenging where appropriate and making suggestions for improvements.</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72</a:t>
            </a:fld>
            <a:endParaRPr lang="en-US"/>
          </a:p>
        </p:txBody>
      </p:sp>
    </p:spTree>
    <p:extLst>
      <p:ext uri="{BB962C8B-B14F-4D97-AF65-F5344CB8AC3E}">
        <p14:creationId xmlns:p14="http://schemas.microsoft.com/office/powerpoint/2010/main" val="86229802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Teachers may choose how the final pieces will be presented but one suggestion is a flap poster which could be prepared outside the English lesson. These can be used for display or collated into a class ‘flap’ book. (Or the poems can just be written in books!)</a:t>
            </a:r>
          </a:p>
          <a:p>
            <a:endParaRPr lang="en-US" dirty="0"/>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73</a:t>
            </a:fld>
            <a:endParaRPr lang="en-US"/>
          </a:p>
        </p:txBody>
      </p:sp>
    </p:spTree>
    <p:extLst>
      <p:ext uri="{BB962C8B-B14F-4D97-AF65-F5344CB8AC3E}">
        <p14:creationId xmlns:p14="http://schemas.microsoft.com/office/powerpoint/2010/main" val="2600963852"/>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This is just a bit of fun at the end of the unit for children to read aloud.</a:t>
            </a:r>
          </a:p>
          <a:p>
            <a:r>
              <a:rPr lang="en-US" dirty="0"/>
              <a:t>It is also supplied on the accompanying PDF file.</a:t>
            </a:r>
          </a:p>
        </p:txBody>
      </p:sp>
      <p:sp>
        <p:nvSpPr>
          <p:cNvPr id="4" name="Slide Number Placeholder 3"/>
          <p:cNvSpPr>
            <a:spLocks noGrp="1"/>
          </p:cNvSpPr>
          <p:nvPr>
            <p:ph type="sldNum" sz="quarter" idx="5"/>
          </p:nvPr>
        </p:nvSpPr>
        <p:spPr/>
        <p:txBody>
          <a:bodyPr/>
          <a:lstStyle/>
          <a:p>
            <a:fld id="{311D70A8-8575-AB47-B894-1AEE29AFC934}" type="slidenum">
              <a:rPr lang="en-US" smtClean="0"/>
              <a:t>74</a:t>
            </a:fld>
            <a:endParaRPr lang="en-US"/>
          </a:p>
        </p:txBody>
      </p:sp>
    </p:spTree>
    <p:extLst>
      <p:ext uri="{BB962C8B-B14F-4D97-AF65-F5344CB8AC3E}">
        <p14:creationId xmlns:p14="http://schemas.microsoft.com/office/powerpoint/2010/main" val="38980619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sz="1200" dirty="0"/>
              <a:t>The haiku poems provided in this unit have clear links to the text </a:t>
            </a:r>
            <a:r>
              <a:rPr lang="en-GB" altLang="en-US" sz="1200" i="1" dirty="0"/>
              <a:t>Jasper Space Dog</a:t>
            </a:r>
            <a:r>
              <a:rPr lang="en-GB" altLang="en-US" sz="1200" dirty="0"/>
              <a:t> by Hilary Robinson, and to the theme of space generally, but these are merely suggestions. Teachers are free to source whatever haiku poems they choose to use.</a:t>
            </a:r>
          </a:p>
          <a:p>
            <a:r>
              <a:rPr lang="en-US" altLang="en-US" sz="1200" dirty="0"/>
              <a:t>Teachers may choose to use the recommended approaches with poems of their own choice. The main focus of approaching poetry in this way is enjoyment, performance and vocabulary development.</a:t>
            </a:r>
            <a:endParaRPr lang="en-GB" altLang="en-US" sz="1200" dirty="0"/>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8</a:t>
            </a:fld>
            <a:endParaRPr lang="en-US"/>
          </a:p>
        </p:txBody>
      </p:sp>
    </p:spTree>
    <p:extLst>
      <p:ext uri="{BB962C8B-B14F-4D97-AF65-F5344CB8AC3E}">
        <p14:creationId xmlns:p14="http://schemas.microsoft.com/office/powerpoint/2010/main" val="2777329729"/>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76</a:t>
            </a:fld>
            <a:endParaRPr lang="en-US"/>
          </a:p>
        </p:txBody>
      </p:sp>
    </p:spTree>
    <p:extLst>
      <p:ext uri="{BB962C8B-B14F-4D97-AF65-F5344CB8AC3E}">
        <p14:creationId xmlns:p14="http://schemas.microsoft.com/office/powerpoint/2010/main" val="17617242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Provide plenty of opportunities to immerse children in poetry. Through poetry, children can feel the rhythms and flows of complicated language without the need for deep understanding.</a:t>
            </a:r>
          </a:p>
        </p:txBody>
      </p:sp>
      <p:sp>
        <p:nvSpPr>
          <p:cNvPr id="4" name="Slide Number Placeholder 3"/>
          <p:cNvSpPr>
            <a:spLocks noGrp="1"/>
          </p:cNvSpPr>
          <p:nvPr>
            <p:ph type="sldNum" sz="quarter" idx="5"/>
          </p:nvPr>
        </p:nvSpPr>
        <p:spPr/>
        <p:txBody>
          <a:bodyPr/>
          <a:lstStyle/>
          <a:p>
            <a:fld id="{311D70A8-8575-AB47-B894-1AEE29AFC934}" type="slidenum">
              <a:rPr lang="en-US" smtClean="0"/>
              <a:t>9</a:t>
            </a:fld>
            <a:endParaRPr lang="en-US"/>
          </a:p>
        </p:txBody>
      </p:sp>
    </p:spTree>
    <p:extLst>
      <p:ext uri="{BB962C8B-B14F-4D97-AF65-F5344CB8AC3E}">
        <p14:creationId xmlns:p14="http://schemas.microsoft.com/office/powerpoint/2010/main" val="30580257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Children should be taught to </a:t>
            </a:r>
            <a:r>
              <a:rPr lang="en-US" altLang="en-US" dirty="0">
                <a:solidFill>
                  <a:srgbClr val="800080"/>
                </a:solidFill>
              </a:rPr>
              <a:t>enhance their performance though intonation, tone and volume. Actions may be used to support the memorising of the poems.</a:t>
            </a:r>
            <a:endParaRPr lang="en-GB" altLang="en-US" dirty="0">
              <a:solidFill>
                <a:srgbClr val="800080"/>
              </a:solidFill>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10</a:t>
            </a:fld>
            <a:endParaRPr lang="en-US"/>
          </a:p>
        </p:txBody>
      </p:sp>
    </p:spTree>
    <p:extLst>
      <p:ext uri="{BB962C8B-B14F-4D97-AF65-F5344CB8AC3E}">
        <p14:creationId xmlns:p14="http://schemas.microsoft.com/office/powerpoint/2010/main" val="16010476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5BF934-5A74-6C43-B1BD-F7C0766A2FA2}"/>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3FD05E36-E9AE-424F-9142-F5730F73D8F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737A8D94-01A9-B342-87D0-997C9A6A5FC0}"/>
              </a:ext>
            </a:extLst>
          </p:cNvPr>
          <p:cNvSpPr>
            <a:spLocks noGrp="1"/>
          </p:cNvSpPr>
          <p:nvPr>
            <p:ph type="dt" sz="half" idx="10"/>
          </p:nvPr>
        </p:nvSpPr>
        <p:spPr/>
        <p:txBody>
          <a:bodyPr/>
          <a:lstStyle/>
          <a:p>
            <a:fld id="{8D26316D-D7EC-B84C-94A1-826559B08D41}" type="datetimeFigureOut">
              <a:rPr lang="en-US" smtClean="0"/>
              <a:t>3/22/2023</a:t>
            </a:fld>
            <a:endParaRPr lang="en-US"/>
          </a:p>
        </p:txBody>
      </p:sp>
      <p:sp>
        <p:nvSpPr>
          <p:cNvPr id="5" name="Footer Placeholder 4">
            <a:extLst>
              <a:ext uri="{FF2B5EF4-FFF2-40B4-BE49-F238E27FC236}">
                <a16:creationId xmlns:a16="http://schemas.microsoft.com/office/drawing/2014/main" id="{9FE967F3-9461-1D45-BF1F-64D58435EE1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65939A8-4253-4344-9B05-E88F0F1390BC}"/>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12997940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48C738-17DF-C443-AF94-6E9E42CF69F3}"/>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C1416EEF-AADD-CD4C-8549-8A6CFE12C246}"/>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C48C620-F289-6245-B484-3B8A81FF921E}"/>
              </a:ext>
            </a:extLst>
          </p:cNvPr>
          <p:cNvSpPr>
            <a:spLocks noGrp="1"/>
          </p:cNvSpPr>
          <p:nvPr>
            <p:ph type="dt" sz="half" idx="10"/>
          </p:nvPr>
        </p:nvSpPr>
        <p:spPr/>
        <p:txBody>
          <a:bodyPr/>
          <a:lstStyle/>
          <a:p>
            <a:fld id="{8D26316D-D7EC-B84C-94A1-826559B08D41}" type="datetimeFigureOut">
              <a:rPr lang="en-US" smtClean="0"/>
              <a:t>3/22/2023</a:t>
            </a:fld>
            <a:endParaRPr lang="en-US"/>
          </a:p>
        </p:txBody>
      </p:sp>
      <p:sp>
        <p:nvSpPr>
          <p:cNvPr id="5" name="Footer Placeholder 4">
            <a:extLst>
              <a:ext uri="{FF2B5EF4-FFF2-40B4-BE49-F238E27FC236}">
                <a16:creationId xmlns:a16="http://schemas.microsoft.com/office/drawing/2014/main" id="{B41FE161-C5D8-C345-9AE3-EA9E3777500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6157BEC-C4AD-CF48-9FF5-6DDFCF62217D}"/>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13215483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36C0CEA-8ED8-344C-997E-9CEFCD38F2A6}"/>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56A0BCAB-73EE-484A-A63A-9CE0A1783E20}"/>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CD5EE55B-EC15-F643-8148-9CF598D4B0FA}"/>
              </a:ext>
            </a:extLst>
          </p:cNvPr>
          <p:cNvSpPr>
            <a:spLocks noGrp="1"/>
          </p:cNvSpPr>
          <p:nvPr>
            <p:ph type="dt" sz="half" idx="10"/>
          </p:nvPr>
        </p:nvSpPr>
        <p:spPr/>
        <p:txBody>
          <a:bodyPr/>
          <a:lstStyle/>
          <a:p>
            <a:fld id="{8D26316D-D7EC-B84C-94A1-826559B08D41}" type="datetimeFigureOut">
              <a:rPr lang="en-US" smtClean="0"/>
              <a:t>3/22/2023</a:t>
            </a:fld>
            <a:endParaRPr lang="en-US"/>
          </a:p>
        </p:txBody>
      </p:sp>
      <p:sp>
        <p:nvSpPr>
          <p:cNvPr id="5" name="Footer Placeholder 4">
            <a:extLst>
              <a:ext uri="{FF2B5EF4-FFF2-40B4-BE49-F238E27FC236}">
                <a16:creationId xmlns:a16="http://schemas.microsoft.com/office/drawing/2014/main" id="{D5C3B771-C20E-B146-8E51-BE515228988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96D25EA-5082-4848-9363-ECB9826B8528}"/>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4072746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508865-A9B3-F345-A990-6A888B20D47B}"/>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6651227A-8AF4-D14B-A7D9-675CE940E42F}"/>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5ED75860-16F8-9343-8AEC-A4EE34F12D1D}"/>
              </a:ext>
            </a:extLst>
          </p:cNvPr>
          <p:cNvSpPr>
            <a:spLocks noGrp="1"/>
          </p:cNvSpPr>
          <p:nvPr>
            <p:ph type="dt" sz="half" idx="10"/>
          </p:nvPr>
        </p:nvSpPr>
        <p:spPr>
          <a:xfrm>
            <a:off x="838200" y="6356350"/>
            <a:ext cx="2743200" cy="365125"/>
          </a:xfrm>
          <a:prstGeom prst="rect">
            <a:avLst/>
          </a:prstGeom>
        </p:spPr>
        <p:txBody>
          <a:bodyPr/>
          <a:lstStyle/>
          <a:p>
            <a:fld id="{7F1F7BB5-15C0-CE4A-99FB-2438A9B9BB54}" type="datetimeFigureOut">
              <a:rPr lang="en-US" smtClean="0"/>
              <a:t>3/22/2023</a:t>
            </a:fld>
            <a:endParaRPr lang="en-US"/>
          </a:p>
        </p:txBody>
      </p:sp>
      <p:sp>
        <p:nvSpPr>
          <p:cNvPr id="5" name="Footer Placeholder 4">
            <a:extLst>
              <a:ext uri="{FF2B5EF4-FFF2-40B4-BE49-F238E27FC236}">
                <a16:creationId xmlns:a16="http://schemas.microsoft.com/office/drawing/2014/main" id="{B506C23F-E1FE-5946-9E56-FDE5DD10AE47}"/>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55685628-BC79-0641-AB08-0F46F17BB035}"/>
              </a:ext>
            </a:extLst>
          </p:cNvPr>
          <p:cNvSpPr>
            <a:spLocks noGrp="1"/>
          </p:cNvSpPr>
          <p:nvPr>
            <p:ph type="sldNum" sz="quarter" idx="12"/>
          </p:nvPr>
        </p:nvSpPr>
        <p:spPr>
          <a:xfrm>
            <a:off x="8610600" y="6356350"/>
            <a:ext cx="2743200" cy="365125"/>
          </a:xfrm>
          <a:prstGeom prst="rect">
            <a:avLst/>
          </a:prstGeom>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2055172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CB7143-6441-D446-80E6-207FC4FCCE4E}"/>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D965F2ED-440A-EA4B-BD77-07CFE95E34DC}"/>
              </a:ext>
            </a:extLst>
          </p:cNvPr>
          <p:cNvSpPr>
            <a:spLocks noGrp="1"/>
          </p:cNvSpPr>
          <p:nvPr>
            <p:ph idx="1"/>
          </p:nvPr>
        </p:nvSpPr>
        <p:spPr>
          <a:xfrm>
            <a:off x="838200" y="1825625"/>
            <a:ext cx="10515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98CE269-9D0D-A440-A372-4E7088B19BDF}"/>
              </a:ext>
            </a:extLst>
          </p:cNvPr>
          <p:cNvSpPr>
            <a:spLocks noGrp="1"/>
          </p:cNvSpPr>
          <p:nvPr>
            <p:ph type="dt" sz="half" idx="10"/>
          </p:nvPr>
        </p:nvSpPr>
        <p:spPr>
          <a:xfrm>
            <a:off x="838200" y="6356350"/>
            <a:ext cx="2743200" cy="365125"/>
          </a:xfrm>
          <a:prstGeom prst="rect">
            <a:avLst/>
          </a:prstGeom>
        </p:spPr>
        <p:txBody>
          <a:bodyPr/>
          <a:lstStyle/>
          <a:p>
            <a:fld id="{7F1F7BB5-15C0-CE4A-99FB-2438A9B9BB54}" type="datetimeFigureOut">
              <a:rPr lang="en-US" smtClean="0"/>
              <a:t>3/22/2023</a:t>
            </a:fld>
            <a:endParaRPr lang="en-US"/>
          </a:p>
        </p:txBody>
      </p:sp>
      <p:sp>
        <p:nvSpPr>
          <p:cNvPr id="5" name="Footer Placeholder 4">
            <a:extLst>
              <a:ext uri="{FF2B5EF4-FFF2-40B4-BE49-F238E27FC236}">
                <a16:creationId xmlns:a16="http://schemas.microsoft.com/office/drawing/2014/main" id="{CB4ABA30-84D9-9245-8D9D-AD00E7DAC01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03405DE7-01C7-1A4E-B04E-D44D6B467952}"/>
              </a:ext>
            </a:extLst>
          </p:cNvPr>
          <p:cNvSpPr>
            <a:spLocks noGrp="1"/>
          </p:cNvSpPr>
          <p:nvPr>
            <p:ph type="sldNum" sz="quarter" idx="12"/>
          </p:nvPr>
        </p:nvSpPr>
        <p:spPr>
          <a:xfrm>
            <a:off x="8610600" y="6356350"/>
            <a:ext cx="2743200" cy="365125"/>
          </a:xfrm>
          <a:prstGeom prst="rect">
            <a:avLst/>
          </a:prstGeom>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219488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B95BCA-7A54-9A41-BB79-AD661605179D}"/>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B8692B1B-A17E-1145-82CC-DBB629BE63DC}"/>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F0AE3730-9B4F-E542-B97E-AEE0F6D09240}"/>
              </a:ext>
            </a:extLst>
          </p:cNvPr>
          <p:cNvSpPr>
            <a:spLocks noGrp="1"/>
          </p:cNvSpPr>
          <p:nvPr>
            <p:ph type="dt" sz="half" idx="10"/>
          </p:nvPr>
        </p:nvSpPr>
        <p:spPr>
          <a:xfrm>
            <a:off x="838200" y="6356350"/>
            <a:ext cx="2743200" cy="365125"/>
          </a:xfrm>
          <a:prstGeom prst="rect">
            <a:avLst/>
          </a:prstGeom>
        </p:spPr>
        <p:txBody>
          <a:bodyPr/>
          <a:lstStyle/>
          <a:p>
            <a:fld id="{7F1F7BB5-15C0-CE4A-99FB-2438A9B9BB54}" type="datetimeFigureOut">
              <a:rPr lang="en-US" smtClean="0"/>
              <a:t>3/22/2023</a:t>
            </a:fld>
            <a:endParaRPr lang="en-US"/>
          </a:p>
        </p:txBody>
      </p:sp>
      <p:sp>
        <p:nvSpPr>
          <p:cNvPr id="5" name="Footer Placeholder 4">
            <a:extLst>
              <a:ext uri="{FF2B5EF4-FFF2-40B4-BE49-F238E27FC236}">
                <a16:creationId xmlns:a16="http://schemas.microsoft.com/office/drawing/2014/main" id="{0B48FE9E-CEAC-8B4E-A73F-24444361E237}"/>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79F86B51-7576-384E-A699-FBC1DE38298E}"/>
              </a:ext>
            </a:extLst>
          </p:cNvPr>
          <p:cNvSpPr>
            <a:spLocks noGrp="1"/>
          </p:cNvSpPr>
          <p:nvPr>
            <p:ph type="sldNum" sz="quarter" idx="12"/>
          </p:nvPr>
        </p:nvSpPr>
        <p:spPr>
          <a:xfrm>
            <a:off x="8610600" y="6356350"/>
            <a:ext cx="2743200" cy="365125"/>
          </a:xfrm>
          <a:prstGeom prst="rect">
            <a:avLst/>
          </a:prstGeom>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152213211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C8E4E-B791-E14F-9F3F-7569AECBAD09}"/>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D539BF95-4795-564E-B410-0E0DC85F0C2D}"/>
              </a:ext>
            </a:extLst>
          </p:cNvPr>
          <p:cNvSpPr>
            <a:spLocks noGrp="1"/>
          </p:cNvSpPr>
          <p:nvPr>
            <p:ph sz="half" idx="1"/>
          </p:nvPr>
        </p:nvSpPr>
        <p:spPr>
          <a:xfrm>
            <a:off x="838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F8F090A7-2B47-6A44-B2A4-E7535D97F780}"/>
              </a:ext>
            </a:extLst>
          </p:cNvPr>
          <p:cNvSpPr>
            <a:spLocks noGrp="1"/>
          </p:cNvSpPr>
          <p:nvPr>
            <p:ph sz="half" idx="2"/>
          </p:nvPr>
        </p:nvSpPr>
        <p:spPr>
          <a:xfrm>
            <a:off x="6172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8B146B2A-A05B-BA4F-BCCA-116350E47A25}"/>
              </a:ext>
            </a:extLst>
          </p:cNvPr>
          <p:cNvSpPr>
            <a:spLocks noGrp="1"/>
          </p:cNvSpPr>
          <p:nvPr>
            <p:ph type="dt" sz="half" idx="10"/>
          </p:nvPr>
        </p:nvSpPr>
        <p:spPr>
          <a:xfrm>
            <a:off x="838200" y="6356350"/>
            <a:ext cx="2743200" cy="365125"/>
          </a:xfrm>
          <a:prstGeom prst="rect">
            <a:avLst/>
          </a:prstGeom>
        </p:spPr>
        <p:txBody>
          <a:bodyPr/>
          <a:lstStyle/>
          <a:p>
            <a:fld id="{7F1F7BB5-15C0-CE4A-99FB-2438A9B9BB54}" type="datetimeFigureOut">
              <a:rPr lang="en-US" smtClean="0"/>
              <a:t>3/22/2023</a:t>
            </a:fld>
            <a:endParaRPr lang="en-US"/>
          </a:p>
        </p:txBody>
      </p:sp>
      <p:sp>
        <p:nvSpPr>
          <p:cNvPr id="6" name="Footer Placeholder 5">
            <a:extLst>
              <a:ext uri="{FF2B5EF4-FFF2-40B4-BE49-F238E27FC236}">
                <a16:creationId xmlns:a16="http://schemas.microsoft.com/office/drawing/2014/main" id="{CD1A8810-C5FC-3349-A0A9-7EF28CEB7B92}"/>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420B37C9-2619-024C-9F29-4803F6C936A7}"/>
              </a:ext>
            </a:extLst>
          </p:cNvPr>
          <p:cNvSpPr>
            <a:spLocks noGrp="1"/>
          </p:cNvSpPr>
          <p:nvPr>
            <p:ph type="sldNum" sz="quarter" idx="12"/>
          </p:nvPr>
        </p:nvSpPr>
        <p:spPr>
          <a:xfrm>
            <a:off x="8610600" y="6356350"/>
            <a:ext cx="2743200" cy="365125"/>
          </a:xfrm>
          <a:prstGeom prst="rect">
            <a:avLst/>
          </a:prstGeom>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172696895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428E95A-8700-844E-B7C7-B90F67820F09}"/>
              </a:ext>
            </a:extLst>
          </p:cNvPr>
          <p:cNvSpPr/>
          <p:nvPr userDrawn="1"/>
        </p:nvSpPr>
        <p:spPr>
          <a:xfrm>
            <a:off x="0" y="0"/>
            <a:ext cx="12192000" cy="6858000"/>
          </a:xfrm>
          <a:prstGeom prst="rect">
            <a:avLst/>
          </a:prstGeom>
          <a:solidFill>
            <a:srgbClr val="FDAD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ound Diagonal Corner of Rectangle 9">
            <a:extLst>
              <a:ext uri="{FF2B5EF4-FFF2-40B4-BE49-F238E27FC236}">
                <a16:creationId xmlns:a16="http://schemas.microsoft.com/office/drawing/2014/main" id="{46EBDEC0-797C-5D4E-B0BB-79C109156836}"/>
              </a:ext>
            </a:extLst>
          </p:cNvPr>
          <p:cNvSpPr/>
          <p:nvPr userDrawn="1"/>
        </p:nvSpPr>
        <p:spPr>
          <a:xfrm>
            <a:off x="403310" y="368300"/>
            <a:ext cx="11370182" cy="6076043"/>
          </a:xfrm>
          <a:custGeom>
            <a:avLst/>
            <a:gdLst>
              <a:gd name="connsiteX0" fmla="*/ 1012694 w 11354984"/>
              <a:gd name="connsiteY0" fmla="*/ 0 h 6076043"/>
              <a:gd name="connsiteX1" fmla="*/ 11354984 w 11354984"/>
              <a:gd name="connsiteY1" fmla="*/ 0 h 6076043"/>
              <a:gd name="connsiteX2" fmla="*/ 11354984 w 11354984"/>
              <a:gd name="connsiteY2" fmla="*/ 0 h 6076043"/>
              <a:gd name="connsiteX3" fmla="*/ 11354984 w 11354984"/>
              <a:gd name="connsiteY3" fmla="*/ 5063349 h 6076043"/>
              <a:gd name="connsiteX4" fmla="*/ 10342290 w 11354984"/>
              <a:gd name="connsiteY4" fmla="*/ 6076043 h 6076043"/>
              <a:gd name="connsiteX5" fmla="*/ 0 w 11354984"/>
              <a:gd name="connsiteY5" fmla="*/ 6076043 h 6076043"/>
              <a:gd name="connsiteX6" fmla="*/ 0 w 11354984"/>
              <a:gd name="connsiteY6" fmla="*/ 6076043 h 6076043"/>
              <a:gd name="connsiteX7" fmla="*/ 0 w 11354984"/>
              <a:gd name="connsiteY7" fmla="*/ 1012694 h 6076043"/>
              <a:gd name="connsiteX8" fmla="*/ 1012694 w 11354984"/>
              <a:gd name="connsiteY8" fmla="*/ 0 h 6076043"/>
              <a:gd name="connsiteX0" fmla="*/ 1012694 w 11354984"/>
              <a:gd name="connsiteY0" fmla="*/ 0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9" fmla="*/ 1012694 w 11354984"/>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220719 w 11696447"/>
              <a:gd name="connsiteY0" fmla="*/ 0 h 6076043"/>
              <a:gd name="connsiteX1" fmla="*/ 1484041 w 11696447"/>
              <a:gd name="connsiteY1" fmla="*/ 241 h 6076043"/>
              <a:gd name="connsiteX2" fmla="*/ 11696447 w 11696447"/>
              <a:gd name="connsiteY2" fmla="*/ 0 h 6076043"/>
              <a:gd name="connsiteX3" fmla="*/ 11696447 w 11696447"/>
              <a:gd name="connsiteY3" fmla="*/ 0 h 6076043"/>
              <a:gd name="connsiteX4" fmla="*/ 11696447 w 11696447"/>
              <a:gd name="connsiteY4" fmla="*/ 5063349 h 6076043"/>
              <a:gd name="connsiteX5" fmla="*/ 10683753 w 11696447"/>
              <a:gd name="connsiteY5" fmla="*/ 6076043 h 6076043"/>
              <a:gd name="connsiteX6" fmla="*/ 341463 w 11696447"/>
              <a:gd name="connsiteY6" fmla="*/ 6076043 h 6076043"/>
              <a:gd name="connsiteX7" fmla="*/ 341463 w 11696447"/>
              <a:gd name="connsiteY7" fmla="*/ 6076043 h 6076043"/>
              <a:gd name="connsiteX8" fmla="*/ 341463 w 11696447"/>
              <a:gd name="connsiteY8" fmla="*/ 1012694 h 6076043"/>
              <a:gd name="connsiteX9" fmla="*/ 220719 w 11696447"/>
              <a:gd name="connsiteY9" fmla="*/ 0 h 6076043"/>
              <a:gd name="connsiteX0" fmla="*/ 246140 w 11610610"/>
              <a:gd name="connsiteY0" fmla="*/ 0 h 6076043"/>
              <a:gd name="connsiteX1" fmla="*/ 1398204 w 11610610"/>
              <a:gd name="connsiteY1" fmla="*/ 241 h 6076043"/>
              <a:gd name="connsiteX2" fmla="*/ 11610610 w 11610610"/>
              <a:gd name="connsiteY2" fmla="*/ 0 h 6076043"/>
              <a:gd name="connsiteX3" fmla="*/ 11610610 w 11610610"/>
              <a:gd name="connsiteY3" fmla="*/ 0 h 6076043"/>
              <a:gd name="connsiteX4" fmla="*/ 11610610 w 11610610"/>
              <a:gd name="connsiteY4" fmla="*/ 5063349 h 6076043"/>
              <a:gd name="connsiteX5" fmla="*/ 10597916 w 11610610"/>
              <a:gd name="connsiteY5" fmla="*/ 6076043 h 6076043"/>
              <a:gd name="connsiteX6" fmla="*/ 255626 w 11610610"/>
              <a:gd name="connsiteY6" fmla="*/ 6076043 h 6076043"/>
              <a:gd name="connsiteX7" fmla="*/ 255626 w 11610610"/>
              <a:gd name="connsiteY7" fmla="*/ 6076043 h 6076043"/>
              <a:gd name="connsiteX8" fmla="*/ 255626 w 11610610"/>
              <a:gd name="connsiteY8" fmla="*/ 1012694 h 6076043"/>
              <a:gd name="connsiteX9" fmla="*/ 246140 w 11610610"/>
              <a:gd name="connsiteY9" fmla="*/ 0 h 6076043"/>
              <a:gd name="connsiteX0" fmla="*/ 297151 w 11494734"/>
              <a:gd name="connsiteY0" fmla="*/ 3476 h 6076043"/>
              <a:gd name="connsiteX1" fmla="*/ 1282328 w 11494734"/>
              <a:gd name="connsiteY1" fmla="*/ 241 h 6076043"/>
              <a:gd name="connsiteX2" fmla="*/ 11494734 w 11494734"/>
              <a:gd name="connsiteY2" fmla="*/ 0 h 6076043"/>
              <a:gd name="connsiteX3" fmla="*/ 11494734 w 11494734"/>
              <a:gd name="connsiteY3" fmla="*/ 0 h 6076043"/>
              <a:gd name="connsiteX4" fmla="*/ 11494734 w 11494734"/>
              <a:gd name="connsiteY4" fmla="*/ 5063349 h 6076043"/>
              <a:gd name="connsiteX5" fmla="*/ 10482040 w 11494734"/>
              <a:gd name="connsiteY5" fmla="*/ 6076043 h 6076043"/>
              <a:gd name="connsiteX6" fmla="*/ 139750 w 11494734"/>
              <a:gd name="connsiteY6" fmla="*/ 6076043 h 6076043"/>
              <a:gd name="connsiteX7" fmla="*/ 139750 w 11494734"/>
              <a:gd name="connsiteY7" fmla="*/ 6076043 h 6076043"/>
              <a:gd name="connsiteX8" fmla="*/ 139750 w 11494734"/>
              <a:gd name="connsiteY8" fmla="*/ 1012694 h 6076043"/>
              <a:gd name="connsiteX9" fmla="*/ 297151 w 11494734"/>
              <a:gd name="connsiteY9" fmla="*/ 3476 h 6076043"/>
              <a:gd name="connsiteX0" fmla="*/ 69356 w 11424340"/>
              <a:gd name="connsiteY0" fmla="*/ 1012694 h 6076043"/>
              <a:gd name="connsiteX1" fmla="*/ 1211934 w 11424340"/>
              <a:gd name="connsiteY1" fmla="*/ 241 h 6076043"/>
              <a:gd name="connsiteX2" fmla="*/ 11424340 w 11424340"/>
              <a:gd name="connsiteY2" fmla="*/ 0 h 6076043"/>
              <a:gd name="connsiteX3" fmla="*/ 11424340 w 11424340"/>
              <a:gd name="connsiteY3" fmla="*/ 0 h 6076043"/>
              <a:gd name="connsiteX4" fmla="*/ 11424340 w 11424340"/>
              <a:gd name="connsiteY4" fmla="*/ 5063349 h 6076043"/>
              <a:gd name="connsiteX5" fmla="*/ 10411646 w 11424340"/>
              <a:gd name="connsiteY5" fmla="*/ 6076043 h 6076043"/>
              <a:gd name="connsiteX6" fmla="*/ 69356 w 11424340"/>
              <a:gd name="connsiteY6" fmla="*/ 6076043 h 6076043"/>
              <a:gd name="connsiteX7" fmla="*/ 69356 w 11424340"/>
              <a:gd name="connsiteY7" fmla="*/ 6076043 h 6076043"/>
              <a:gd name="connsiteX8" fmla="*/ 69356 w 11424340"/>
              <a:gd name="connsiteY8" fmla="*/ 1012694 h 6076043"/>
              <a:gd name="connsiteX0" fmla="*/ 0 w 11354984"/>
              <a:gd name="connsiteY0" fmla="*/ 1012694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0" fmla="*/ 15198 w 11370182"/>
              <a:gd name="connsiteY0" fmla="*/ 1012694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 name="connsiteX8" fmla="*/ 15198 w 11370182"/>
              <a:gd name="connsiteY8" fmla="*/ 1012694 h 6076043"/>
              <a:gd name="connsiteX0" fmla="*/ 15272 w 11370256"/>
              <a:gd name="connsiteY0" fmla="*/ 1012694 h 6076043"/>
              <a:gd name="connsiteX1" fmla="*/ 74 w 11370256"/>
              <a:gd name="connsiteY1" fmla="*/ 241 h 6076043"/>
              <a:gd name="connsiteX2" fmla="*/ 11370256 w 11370256"/>
              <a:gd name="connsiteY2" fmla="*/ 0 h 6076043"/>
              <a:gd name="connsiteX3" fmla="*/ 11370256 w 11370256"/>
              <a:gd name="connsiteY3" fmla="*/ 0 h 6076043"/>
              <a:gd name="connsiteX4" fmla="*/ 11370256 w 11370256"/>
              <a:gd name="connsiteY4" fmla="*/ 5063349 h 6076043"/>
              <a:gd name="connsiteX5" fmla="*/ 10357562 w 11370256"/>
              <a:gd name="connsiteY5" fmla="*/ 6076043 h 6076043"/>
              <a:gd name="connsiteX6" fmla="*/ 15272 w 11370256"/>
              <a:gd name="connsiteY6" fmla="*/ 6076043 h 6076043"/>
              <a:gd name="connsiteX7" fmla="*/ 15272 w 11370256"/>
              <a:gd name="connsiteY7" fmla="*/ 6076043 h 6076043"/>
              <a:gd name="connsiteX8" fmla="*/ 15272 w 11370256"/>
              <a:gd name="connsiteY8" fmla="*/ 1012694 h 6076043"/>
              <a:gd name="connsiteX0" fmla="*/ 16212 w 11371196"/>
              <a:gd name="connsiteY0" fmla="*/ 1012694 h 6076043"/>
              <a:gd name="connsiteX1" fmla="*/ 1014 w 11371196"/>
              <a:gd name="connsiteY1" fmla="*/ 241 h 6076043"/>
              <a:gd name="connsiteX2" fmla="*/ 11371196 w 11371196"/>
              <a:gd name="connsiteY2" fmla="*/ 0 h 6076043"/>
              <a:gd name="connsiteX3" fmla="*/ 11371196 w 11371196"/>
              <a:gd name="connsiteY3" fmla="*/ 0 h 6076043"/>
              <a:gd name="connsiteX4" fmla="*/ 11371196 w 11371196"/>
              <a:gd name="connsiteY4" fmla="*/ 5063349 h 6076043"/>
              <a:gd name="connsiteX5" fmla="*/ 10358502 w 11371196"/>
              <a:gd name="connsiteY5" fmla="*/ 6076043 h 6076043"/>
              <a:gd name="connsiteX6" fmla="*/ 16212 w 11371196"/>
              <a:gd name="connsiteY6" fmla="*/ 6076043 h 6076043"/>
              <a:gd name="connsiteX7" fmla="*/ 16212 w 11371196"/>
              <a:gd name="connsiteY7" fmla="*/ 6076043 h 6076043"/>
              <a:gd name="connsiteX8" fmla="*/ 16212 w 11371196"/>
              <a:gd name="connsiteY8" fmla="*/ 1012694 h 6076043"/>
              <a:gd name="connsiteX0" fmla="*/ 15198 w 11370182"/>
              <a:gd name="connsiteY0" fmla="*/ 6076043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70182" h="6076043">
                <a:moveTo>
                  <a:pt x="15198" y="6076043"/>
                </a:moveTo>
                <a:lnTo>
                  <a:pt x="0" y="241"/>
                </a:lnTo>
                <a:lnTo>
                  <a:pt x="11370182" y="0"/>
                </a:lnTo>
                <a:lnTo>
                  <a:pt x="11370182" y="0"/>
                </a:lnTo>
                <a:lnTo>
                  <a:pt x="11370182" y="5063349"/>
                </a:lnTo>
                <a:cubicBezTo>
                  <a:pt x="11370182" y="5622644"/>
                  <a:pt x="10916783" y="6076043"/>
                  <a:pt x="10357488" y="6076043"/>
                </a:cubicBezTo>
                <a:lnTo>
                  <a:pt x="15198" y="6076043"/>
                </a:lnTo>
                <a:lnTo>
                  <a:pt x="15198" y="607604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A picture containing text, clipart&#10;&#10;Description automatically generated">
            <a:extLst>
              <a:ext uri="{FF2B5EF4-FFF2-40B4-BE49-F238E27FC236}">
                <a16:creationId xmlns:a16="http://schemas.microsoft.com/office/drawing/2014/main" id="{82264046-A222-BD41-96CC-9209274E826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400990999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F6A3078-51C3-F249-9F2C-6CD9BFB3148D}"/>
              </a:ext>
            </a:extLst>
          </p:cNvPr>
          <p:cNvSpPr/>
          <p:nvPr userDrawn="1"/>
        </p:nvSpPr>
        <p:spPr>
          <a:xfrm>
            <a:off x="0" y="0"/>
            <a:ext cx="12192000" cy="6858000"/>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ound Diagonal Corner of Rectangle 9">
            <a:extLst>
              <a:ext uri="{FF2B5EF4-FFF2-40B4-BE49-F238E27FC236}">
                <a16:creationId xmlns:a16="http://schemas.microsoft.com/office/drawing/2014/main" id="{9E6C6BD6-68C8-9548-BAB5-437A71A19D8B}"/>
              </a:ext>
            </a:extLst>
          </p:cNvPr>
          <p:cNvSpPr/>
          <p:nvPr userDrawn="1"/>
        </p:nvSpPr>
        <p:spPr>
          <a:xfrm>
            <a:off x="403310" y="368300"/>
            <a:ext cx="11370182" cy="6076043"/>
          </a:xfrm>
          <a:custGeom>
            <a:avLst/>
            <a:gdLst>
              <a:gd name="connsiteX0" fmla="*/ 1012694 w 11354984"/>
              <a:gd name="connsiteY0" fmla="*/ 0 h 6076043"/>
              <a:gd name="connsiteX1" fmla="*/ 11354984 w 11354984"/>
              <a:gd name="connsiteY1" fmla="*/ 0 h 6076043"/>
              <a:gd name="connsiteX2" fmla="*/ 11354984 w 11354984"/>
              <a:gd name="connsiteY2" fmla="*/ 0 h 6076043"/>
              <a:gd name="connsiteX3" fmla="*/ 11354984 w 11354984"/>
              <a:gd name="connsiteY3" fmla="*/ 5063349 h 6076043"/>
              <a:gd name="connsiteX4" fmla="*/ 10342290 w 11354984"/>
              <a:gd name="connsiteY4" fmla="*/ 6076043 h 6076043"/>
              <a:gd name="connsiteX5" fmla="*/ 0 w 11354984"/>
              <a:gd name="connsiteY5" fmla="*/ 6076043 h 6076043"/>
              <a:gd name="connsiteX6" fmla="*/ 0 w 11354984"/>
              <a:gd name="connsiteY6" fmla="*/ 6076043 h 6076043"/>
              <a:gd name="connsiteX7" fmla="*/ 0 w 11354984"/>
              <a:gd name="connsiteY7" fmla="*/ 1012694 h 6076043"/>
              <a:gd name="connsiteX8" fmla="*/ 1012694 w 11354984"/>
              <a:gd name="connsiteY8" fmla="*/ 0 h 6076043"/>
              <a:gd name="connsiteX0" fmla="*/ 1012694 w 11354984"/>
              <a:gd name="connsiteY0" fmla="*/ 0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9" fmla="*/ 1012694 w 11354984"/>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220719 w 11696447"/>
              <a:gd name="connsiteY0" fmla="*/ 0 h 6076043"/>
              <a:gd name="connsiteX1" fmla="*/ 1484041 w 11696447"/>
              <a:gd name="connsiteY1" fmla="*/ 241 h 6076043"/>
              <a:gd name="connsiteX2" fmla="*/ 11696447 w 11696447"/>
              <a:gd name="connsiteY2" fmla="*/ 0 h 6076043"/>
              <a:gd name="connsiteX3" fmla="*/ 11696447 w 11696447"/>
              <a:gd name="connsiteY3" fmla="*/ 0 h 6076043"/>
              <a:gd name="connsiteX4" fmla="*/ 11696447 w 11696447"/>
              <a:gd name="connsiteY4" fmla="*/ 5063349 h 6076043"/>
              <a:gd name="connsiteX5" fmla="*/ 10683753 w 11696447"/>
              <a:gd name="connsiteY5" fmla="*/ 6076043 h 6076043"/>
              <a:gd name="connsiteX6" fmla="*/ 341463 w 11696447"/>
              <a:gd name="connsiteY6" fmla="*/ 6076043 h 6076043"/>
              <a:gd name="connsiteX7" fmla="*/ 341463 w 11696447"/>
              <a:gd name="connsiteY7" fmla="*/ 6076043 h 6076043"/>
              <a:gd name="connsiteX8" fmla="*/ 341463 w 11696447"/>
              <a:gd name="connsiteY8" fmla="*/ 1012694 h 6076043"/>
              <a:gd name="connsiteX9" fmla="*/ 220719 w 11696447"/>
              <a:gd name="connsiteY9" fmla="*/ 0 h 6076043"/>
              <a:gd name="connsiteX0" fmla="*/ 246140 w 11610610"/>
              <a:gd name="connsiteY0" fmla="*/ 0 h 6076043"/>
              <a:gd name="connsiteX1" fmla="*/ 1398204 w 11610610"/>
              <a:gd name="connsiteY1" fmla="*/ 241 h 6076043"/>
              <a:gd name="connsiteX2" fmla="*/ 11610610 w 11610610"/>
              <a:gd name="connsiteY2" fmla="*/ 0 h 6076043"/>
              <a:gd name="connsiteX3" fmla="*/ 11610610 w 11610610"/>
              <a:gd name="connsiteY3" fmla="*/ 0 h 6076043"/>
              <a:gd name="connsiteX4" fmla="*/ 11610610 w 11610610"/>
              <a:gd name="connsiteY4" fmla="*/ 5063349 h 6076043"/>
              <a:gd name="connsiteX5" fmla="*/ 10597916 w 11610610"/>
              <a:gd name="connsiteY5" fmla="*/ 6076043 h 6076043"/>
              <a:gd name="connsiteX6" fmla="*/ 255626 w 11610610"/>
              <a:gd name="connsiteY6" fmla="*/ 6076043 h 6076043"/>
              <a:gd name="connsiteX7" fmla="*/ 255626 w 11610610"/>
              <a:gd name="connsiteY7" fmla="*/ 6076043 h 6076043"/>
              <a:gd name="connsiteX8" fmla="*/ 255626 w 11610610"/>
              <a:gd name="connsiteY8" fmla="*/ 1012694 h 6076043"/>
              <a:gd name="connsiteX9" fmla="*/ 246140 w 11610610"/>
              <a:gd name="connsiteY9" fmla="*/ 0 h 6076043"/>
              <a:gd name="connsiteX0" fmla="*/ 297151 w 11494734"/>
              <a:gd name="connsiteY0" fmla="*/ 3476 h 6076043"/>
              <a:gd name="connsiteX1" fmla="*/ 1282328 w 11494734"/>
              <a:gd name="connsiteY1" fmla="*/ 241 h 6076043"/>
              <a:gd name="connsiteX2" fmla="*/ 11494734 w 11494734"/>
              <a:gd name="connsiteY2" fmla="*/ 0 h 6076043"/>
              <a:gd name="connsiteX3" fmla="*/ 11494734 w 11494734"/>
              <a:gd name="connsiteY3" fmla="*/ 0 h 6076043"/>
              <a:gd name="connsiteX4" fmla="*/ 11494734 w 11494734"/>
              <a:gd name="connsiteY4" fmla="*/ 5063349 h 6076043"/>
              <a:gd name="connsiteX5" fmla="*/ 10482040 w 11494734"/>
              <a:gd name="connsiteY5" fmla="*/ 6076043 h 6076043"/>
              <a:gd name="connsiteX6" fmla="*/ 139750 w 11494734"/>
              <a:gd name="connsiteY6" fmla="*/ 6076043 h 6076043"/>
              <a:gd name="connsiteX7" fmla="*/ 139750 w 11494734"/>
              <a:gd name="connsiteY7" fmla="*/ 6076043 h 6076043"/>
              <a:gd name="connsiteX8" fmla="*/ 139750 w 11494734"/>
              <a:gd name="connsiteY8" fmla="*/ 1012694 h 6076043"/>
              <a:gd name="connsiteX9" fmla="*/ 297151 w 11494734"/>
              <a:gd name="connsiteY9" fmla="*/ 3476 h 6076043"/>
              <a:gd name="connsiteX0" fmla="*/ 69356 w 11424340"/>
              <a:gd name="connsiteY0" fmla="*/ 1012694 h 6076043"/>
              <a:gd name="connsiteX1" fmla="*/ 1211934 w 11424340"/>
              <a:gd name="connsiteY1" fmla="*/ 241 h 6076043"/>
              <a:gd name="connsiteX2" fmla="*/ 11424340 w 11424340"/>
              <a:gd name="connsiteY2" fmla="*/ 0 h 6076043"/>
              <a:gd name="connsiteX3" fmla="*/ 11424340 w 11424340"/>
              <a:gd name="connsiteY3" fmla="*/ 0 h 6076043"/>
              <a:gd name="connsiteX4" fmla="*/ 11424340 w 11424340"/>
              <a:gd name="connsiteY4" fmla="*/ 5063349 h 6076043"/>
              <a:gd name="connsiteX5" fmla="*/ 10411646 w 11424340"/>
              <a:gd name="connsiteY5" fmla="*/ 6076043 h 6076043"/>
              <a:gd name="connsiteX6" fmla="*/ 69356 w 11424340"/>
              <a:gd name="connsiteY6" fmla="*/ 6076043 h 6076043"/>
              <a:gd name="connsiteX7" fmla="*/ 69356 w 11424340"/>
              <a:gd name="connsiteY7" fmla="*/ 6076043 h 6076043"/>
              <a:gd name="connsiteX8" fmla="*/ 69356 w 11424340"/>
              <a:gd name="connsiteY8" fmla="*/ 1012694 h 6076043"/>
              <a:gd name="connsiteX0" fmla="*/ 0 w 11354984"/>
              <a:gd name="connsiteY0" fmla="*/ 1012694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0" fmla="*/ 15198 w 11370182"/>
              <a:gd name="connsiteY0" fmla="*/ 1012694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 name="connsiteX8" fmla="*/ 15198 w 11370182"/>
              <a:gd name="connsiteY8" fmla="*/ 1012694 h 6076043"/>
              <a:gd name="connsiteX0" fmla="*/ 15272 w 11370256"/>
              <a:gd name="connsiteY0" fmla="*/ 1012694 h 6076043"/>
              <a:gd name="connsiteX1" fmla="*/ 74 w 11370256"/>
              <a:gd name="connsiteY1" fmla="*/ 241 h 6076043"/>
              <a:gd name="connsiteX2" fmla="*/ 11370256 w 11370256"/>
              <a:gd name="connsiteY2" fmla="*/ 0 h 6076043"/>
              <a:gd name="connsiteX3" fmla="*/ 11370256 w 11370256"/>
              <a:gd name="connsiteY3" fmla="*/ 0 h 6076043"/>
              <a:gd name="connsiteX4" fmla="*/ 11370256 w 11370256"/>
              <a:gd name="connsiteY4" fmla="*/ 5063349 h 6076043"/>
              <a:gd name="connsiteX5" fmla="*/ 10357562 w 11370256"/>
              <a:gd name="connsiteY5" fmla="*/ 6076043 h 6076043"/>
              <a:gd name="connsiteX6" fmla="*/ 15272 w 11370256"/>
              <a:gd name="connsiteY6" fmla="*/ 6076043 h 6076043"/>
              <a:gd name="connsiteX7" fmla="*/ 15272 w 11370256"/>
              <a:gd name="connsiteY7" fmla="*/ 6076043 h 6076043"/>
              <a:gd name="connsiteX8" fmla="*/ 15272 w 11370256"/>
              <a:gd name="connsiteY8" fmla="*/ 1012694 h 6076043"/>
              <a:gd name="connsiteX0" fmla="*/ 16212 w 11371196"/>
              <a:gd name="connsiteY0" fmla="*/ 1012694 h 6076043"/>
              <a:gd name="connsiteX1" fmla="*/ 1014 w 11371196"/>
              <a:gd name="connsiteY1" fmla="*/ 241 h 6076043"/>
              <a:gd name="connsiteX2" fmla="*/ 11371196 w 11371196"/>
              <a:gd name="connsiteY2" fmla="*/ 0 h 6076043"/>
              <a:gd name="connsiteX3" fmla="*/ 11371196 w 11371196"/>
              <a:gd name="connsiteY3" fmla="*/ 0 h 6076043"/>
              <a:gd name="connsiteX4" fmla="*/ 11371196 w 11371196"/>
              <a:gd name="connsiteY4" fmla="*/ 5063349 h 6076043"/>
              <a:gd name="connsiteX5" fmla="*/ 10358502 w 11371196"/>
              <a:gd name="connsiteY5" fmla="*/ 6076043 h 6076043"/>
              <a:gd name="connsiteX6" fmla="*/ 16212 w 11371196"/>
              <a:gd name="connsiteY6" fmla="*/ 6076043 h 6076043"/>
              <a:gd name="connsiteX7" fmla="*/ 16212 w 11371196"/>
              <a:gd name="connsiteY7" fmla="*/ 6076043 h 6076043"/>
              <a:gd name="connsiteX8" fmla="*/ 16212 w 11371196"/>
              <a:gd name="connsiteY8" fmla="*/ 1012694 h 6076043"/>
              <a:gd name="connsiteX0" fmla="*/ 15198 w 11370182"/>
              <a:gd name="connsiteY0" fmla="*/ 6076043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70182" h="6076043">
                <a:moveTo>
                  <a:pt x="15198" y="6076043"/>
                </a:moveTo>
                <a:lnTo>
                  <a:pt x="0" y="241"/>
                </a:lnTo>
                <a:lnTo>
                  <a:pt x="11370182" y="0"/>
                </a:lnTo>
                <a:lnTo>
                  <a:pt x="11370182" y="0"/>
                </a:lnTo>
                <a:lnTo>
                  <a:pt x="11370182" y="5063349"/>
                </a:lnTo>
                <a:cubicBezTo>
                  <a:pt x="11370182" y="5622644"/>
                  <a:pt x="10916783" y="6076043"/>
                  <a:pt x="10357488" y="6076043"/>
                </a:cubicBezTo>
                <a:lnTo>
                  <a:pt x="15198" y="6076043"/>
                </a:lnTo>
                <a:lnTo>
                  <a:pt x="15198" y="607604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A picture containing text, clipart&#10;&#10;Description automatically generated">
            <a:extLst>
              <a:ext uri="{FF2B5EF4-FFF2-40B4-BE49-F238E27FC236}">
                <a16:creationId xmlns:a16="http://schemas.microsoft.com/office/drawing/2014/main" id="{63DD79FF-7CA1-D34D-A195-CA11B46A786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29446479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D879194-8788-5844-87FD-FB4B9C93025A}"/>
              </a:ext>
            </a:extLst>
          </p:cNvPr>
          <p:cNvSpPr/>
          <p:nvPr userDrawn="1"/>
        </p:nvSpPr>
        <p:spPr>
          <a:xfrm>
            <a:off x="0" y="0"/>
            <a:ext cx="12192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ound Diagonal Corner of Rectangle 9">
            <a:extLst>
              <a:ext uri="{FF2B5EF4-FFF2-40B4-BE49-F238E27FC236}">
                <a16:creationId xmlns:a16="http://schemas.microsoft.com/office/drawing/2014/main" id="{A226A8D3-A520-AA41-B78E-46B11CC199EB}"/>
              </a:ext>
            </a:extLst>
          </p:cNvPr>
          <p:cNvSpPr/>
          <p:nvPr userDrawn="1"/>
        </p:nvSpPr>
        <p:spPr>
          <a:xfrm>
            <a:off x="403310" y="368300"/>
            <a:ext cx="11370182" cy="6076043"/>
          </a:xfrm>
          <a:custGeom>
            <a:avLst/>
            <a:gdLst>
              <a:gd name="connsiteX0" fmla="*/ 1012694 w 11354984"/>
              <a:gd name="connsiteY0" fmla="*/ 0 h 6076043"/>
              <a:gd name="connsiteX1" fmla="*/ 11354984 w 11354984"/>
              <a:gd name="connsiteY1" fmla="*/ 0 h 6076043"/>
              <a:gd name="connsiteX2" fmla="*/ 11354984 w 11354984"/>
              <a:gd name="connsiteY2" fmla="*/ 0 h 6076043"/>
              <a:gd name="connsiteX3" fmla="*/ 11354984 w 11354984"/>
              <a:gd name="connsiteY3" fmla="*/ 5063349 h 6076043"/>
              <a:gd name="connsiteX4" fmla="*/ 10342290 w 11354984"/>
              <a:gd name="connsiteY4" fmla="*/ 6076043 h 6076043"/>
              <a:gd name="connsiteX5" fmla="*/ 0 w 11354984"/>
              <a:gd name="connsiteY5" fmla="*/ 6076043 h 6076043"/>
              <a:gd name="connsiteX6" fmla="*/ 0 w 11354984"/>
              <a:gd name="connsiteY6" fmla="*/ 6076043 h 6076043"/>
              <a:gd name="connsiteX7" fmla="*/ 0 w 11354984"/>
              <a:gd name="connsiteY7" fmla="*/ 1012694 h 6076043"/>
              <a:gd name="connsiteX8" fmla="*/ 1012694 w 11354984"/>
              <a:gd name="connsiteY8" fmla="*/ 0 h 6076043"/>
              <a:gd name="connsiteX0" fmla="*/ 1012694 w 11354984"/>
              <a:gd name="connsiteY0" fmla="*/ 0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9" fmla="*/ 1012694 w 11354984"/>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220719 w 11696447"/>
              <a:gd name="connsiteY0" fmla="*/ 0 h 6076043"/>
              <a:gd name="connsiteX1" fmla="*/ 1484041 w 11696447"/>
              <a:gd name="connsiteY1" fmla="*/ 241 h 6076043"/>
              <a:gd name="connsiteX2" fmla="*/ 11696447 w 11696447"/>
              <a:gd name="connsiteY2" fmla="*/ 0 h 6076043"/>
              <a:gd name="connsiteX3" fmla="*/ 11696447 w 11696447"/>
              <a:gd name="connsiteY3" fmla="*/ 0 h 6076043"/>
              <a:gd name="connsiteX4" fmla="*/ 11696447 w 11696447"/>
              <a:gd name="connsiteY4" fmla="*/ 5063349 h 6076043"/>
              <a:gd name="connsiteX5" fmla="*/ 10683753 w 11696447"/>
              <a:gd name="connsiteY5" fmla="*/ 6076043 h 6076043"/>
              <a:gd name="connsiteX6" fmla="*/ 341463 w 11696447"/>
              <a:gd name="connsiteY6" fmla="*/ 6076043 h 6076043"/>
              <a:gd name="connsiteX7" fmla="*/ 341463 w 11696447"/>
              <a:gd name="connsiteY7" fmla="*/ 6076043 h 6076043"/>
              <a:gd name="connsiteX8" fmla="*/ 341463 w 11696447"/>
              <a:gd name="connsiteY8" fmla="*/ 1012694 h 6076043"/>
              <a:gd name="connsiteX9" fmla="*/ 220719 w 11696447"/>
              <a:gd name="connsiteY9" fmla="*/ 0 h 6076043"/>
              <a:gd name="connsiteX0" fmla="*/ 246140 w 11610610"/>
              <a:gd name="connsiteY0" fmla="*/ 0 h 6076043"/>
              <a:gd name="connsiteX1" fmla="*/ 1398204 w 11610610"/>
              <a:gd name="connsiteY1" fmla="*/ 241 h 6076043"/>
              <a:gd name="connsiteX2" fmla="*/ 11610610 w 11610610"/>
              <a:gd name="connsiteY2" fmla="*/ 0 h 6076043"/>
              <a:gd name="connsiteX3" fmla="*/ 11610610 w 11610610"/>
              <a:gd name="connsiteY3" fmla="*/ 0 h 6076043"/>
              <a:gd name="connsiteX4" fmla="*/ 11610610 w 11610610"/>
              <a:gd name="connsiteY4" fmla="*/ 5063349 h 6076043"/>
              <a:gd name="connsiteX5" fmla="*/ 10597916 w 11610610"/>
              <a:gd name="connsiteY5" fmla="*/ 6076043 h 6076043"/>
              <a:gd name="connsiteX6" fmla="*/ 255626 w 11610610"/>
              <a:gd name="connsiteY6" fmla="*/ 6076043 h 6076043"/>
              <a:gd name="connsiteX7" fmla="*/ 255626 w 11610610"/>
              <a:gd name="connsiteY7" fmla="*/ 6076043 h 6076043"/>
              <a:gd name="connsiteX8" fmla="*/ 255626 w 11610610"/>
              <a:gd name="connsiteY8" fmla="*/ 1012694 h 6076043"/>
              <a:gd name="connsiteX9" fmla="*/ 246140 w 11610610"/>
              <a:gd name="connsiteY9" fmla="*/ 0 h 6076043"/>
              <a:gd name="connsiteX0" fmla="*/ 297151 w 11494734"/>
              <a:gd name="connsiteY0" fmla="*/ 3476 h 6076043"/>
              <a:gd name="connsiteX1" fmla="*/ 1282328 w 11494734"/>
              <a:gd name="connsiteY1" fmla="*/ 241 h 6076043"/>
              <a:gd name="connsiteX2" fmla="*/ 11494734 w 11494734"/>
              <a:gd name="connsiteY2" fmla="*/ 0 h 6076043"/>
              <a:gd name="connsiteX3" fmla="*/ 11494734 w 11494734"/>
              <a:gd name="connsiteY3" fmla="*/ 0 h 6076043"/>
              <a:gd name="connsiteX4" fmla="*/ 11494734 w 11494734"/>
              <a:gd name="connsiteY4" fmla="*/ 5063349 h 6076043"/>
              <a:gd name="connsiteX5" fmla="*/ 10482040 w 11494734"/>
              <a:gd name="connsiteY5" fmla="*/ 6076043 h 6076043"/>
              <a:gd name="connsiteX6" fmla="*/ 139750 w 11494734"/>
              <a:gd name="connsiteY6" fmla="*/ 6076043 h 6076043"/>
              <a:gd name="connsiteX7" fmla="*/ 139750 w 11494734"/>
              <a:gd name="connsiteY7" fmla="*/ 6076043 h 6076043"/>
              <a:gd name="connsiteX8" fmla="*/ 139750 w 11494734"/>
              <a:gd name="connsiteY8" fmla="*/ 1012694 h 6076043"/>
              <a:gd name="connsiteX9" fmla="*/ 297151 w 11494734"/>
              <a:gd name="connsiteY9" fmla="*/ 3476 h 6076043"/>
              <a:gd name="connsiteX0" fmla="*/ 69356 w 11424340"/>
              <a:gd name="connsiteY0" fmla="*/ 1012694 h 6076043"/>
              <a:gd name="connsiteX1" fmla="*/ 1211934 w 11424340"/>
              <a:gd name="connsiteY1" fmla="*/ 241 h 6076043"/>
              <a:gd name="connsiteX2" fmla="*/ 11424340 w 11424340"/>
              <a:gd name="connsiteY2" fmla="*/ 0 h 6076043"/>
              <a:gd name="connsiteX3" fmla="*/ 11424340 w 11424340"/>
              <a:gd name="connsiteY3" fmla="*/ 0 h 6076043"/>
              <a:gd name="connsiteX4" fmla="*/ 11424340 w 11424340"/>
              <a:gd name="connsiteY4" fmla="*/ 5063349 h 6076043"/>
              <a:gd name="connsiteX5" fmla="*/ 10411646 w 11424340"/>
              <a:gd name="connsiteY5" fmla="*/ 6076043 h 6076043"/>
              <a:gd name="connsiteX6" fmla="*/ 69356 w 11424340"/>
              <a:gd name="connsiteY6" fmla="*/ 6076043 h 6076043"/>
              <a:gd name="connsiteX7" fmla="*/ 69356 w 11424340"/>
              <a:gd name="connsiteY7" fmla="*/ 6076043 h 6076043"/>
              <a:gd name="connsiteX8" fmla="*/ 69356 w 11424340"/>
              <a:gd name="connsiteY8" fmla="*/ 1012694 h 6076043"/>
              <a:gd name="connsiteX0" fmla="*/ 0 w 11354984"/>
              <a:gd name="connsiteY0" fmla="*/ 1012694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0" fmla="*/ 15198 w 11370182"/>
              <a:gd name="connsiteY0" fmla="*/ 1012694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 name="connsiteX8" fmla="*/ 15198 w 11370182"/>
              <a:gd name="connsiteY8" fmla="*/ 1012694 h 6076043"/>
              <a:gd name="connsiteX0" fmla="*/ 15272 w 11370256"/>
              <a:gd name="connsiteY0" fmla="*/ 1012694 h 6076043"/>
              <a:gd name="connsiteX1" fmla="*/ 74 w 11370256"/>
              <a:gd name="connsiteY1" fmla="*/ 241 h 6076043"/>
              <a:gd name="connsiteX2" fmla="*/ 11370256 w 11370256"/>
              <a:gd name="connsiteY2" fmla="*/ 0 h 6076043"/>
              <a:gd name="connsiteX3" fmla="*/ 11370256 w 11370256"/>
              <a:gd name="connsiteY3" fmla="*/ 0 h 6076043"/>
              <a:gd name="connsiteX4" fmla="*/ 11370256 w 11370256"/>
              <a:gd name="connsiteY4" fmla="*/ 5063349 h 6076043"/>
              <a:gd name="connsiteX5" fmla="*/ 10357562 w 11370256"/>
              <a:gd name="connsiteY5" fmla="*/ 6076043 h 6076043"/>
              <a:gd name="connsiteX6" fmla="*/ 15272 w 11370256"/>
              <a:gd name="connsiteY6" fmla="*/ 6076043 h 6076043"/>
              <a:gd name="connsiteX7" fmla="*/ 15272 w 11370256"/>
              <a:gd name="connsiteY7" fmla="*/ 6076043 h 6076043"/>
              <a:gd name="connsiteX8" fmla="*/ 15272 w 11370256"/>
              <a:gd name="connsiteY8" fmla="*/ 1012694 h 6076043"/>
              <a:gd name="connsiteX0" fmla="*/ 16212 w 11371196"/>
              <a:gd name="connsiteY0" fmla="*/ 1012694 h 6076043"/>
              <a:gd name="connsiteX1" fmla="*/ 1014 w 11371196"/>
              <a:gd name="connsiteY1" fmla="*/ 241 h 6076043"/>
              <a:gd name="connsiteX2" fmla="*/ 11371196 w 11371196"/>
              <a:gd name="connsiteY2" fmla="*/ 0 h 6076043"/>
              <a:gd name="connsiteX3" fmla="*/ 11371196 w 11371196"/>
              <a:gd name="connsiteY3" fmla="*/ 0 h 6076043"/>
              <a:gd name="connsiteX4" fmla="*/ 11371196 w 11371196"/>
              <a:gd name="connsiteY4" fmla="*/ 5063349 h 6076043"/>
              <a:gd name="connsiteX5" fmla="*/ 10358502 w 11371196"/>
              <a:gd name="connsiteY5" fmla="*/ 6076043 h 6076043"/>
              <a:gd name="connsiteX6" fmla="*/ 16212 w 11371196"/>
              <a:gd name="connsiteY6" fmla="*/ 6076043 h 6076043"/>
              <a:gd name="connsiteX7" fmla="*/ 16212 w 11371196"/>
              <a:gd name="connsiteY7" fmla="*/ 6076043 h 6076043"/>
              <a:gd name="connsiteX8" fmla="*/ 16212 w 11371196"/>
              <a:gd name="connsiteY8" fmla="*/ 1012694 h 6076043"/>
              <a:gd name="connsiteX0" fmla="*/ 15198 w 11370182"/>
              <a:gd name="connsiteY0" fmla="*/ 6076043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70182" h="6076043">
                <a:moveTo>
                  <a:pt x="15198" y="6076043"/>
                </a:moveTo>
                <a:lnTo>
                  <a:pt x="0" y="241"/>
                </a:lnTo>
                <a:lnTo>
                  <a:pt x="11370182" y="0"/>
                </a:lnTo>
                <a:lnTo>
                  <a:pt x="11370182" y="0"/>
                </a:lnTo>
                <a:lnTo>
                  <a:pt x="11370182" y="5063349"/>
                </a:lnTo>
                <a:cubicBezTo>
                  <a:pt x="11370182" y="5622644"/>
                  <a:pt x="10916783" y="6076043"/>
                  <a:pt x="10357488" y="6076043"/>
                </a:cubicBezTo>
                <a:lnTo>
                  <a:pt x="15198" y="6076043"/>
                </a:lnTo>
                <a:lnTo>
                  <a:pt x="15198" y="607604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A picture containing text, clipart&#10;&#10;Description automatically generated">
            <a:extLst>
              <a:ext uri="{FF2B5EF4-FFF2-40B4-BE49-F238E27FC236}">
                <a16:creationId xmlns:a16="http://schemas.microsoft.com/office/drawing/2014/main" id="{BE0CD794-A33B-9944-A210-12B783E5A92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256095106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B74A3B-1A36-CE4F-A90F-DEF6351528D4}"/>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B902F507-C613-DF40-8E34-3A39CD5042F2}"/>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3607D9FD-6108-0248-989E-EAD23F604441}"/>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B2EF92E3-78D0-F14B-AFB8-D46ED55F5E68}"/>
              </a:ext>
            </a:extLst>
          </p:cNvPr>
          <p:cNvSpPr>
            <a:spLocks noGrp="1"/>
          </p:cNvSpPr>
          <p:nvPr>
            <p:ph type="dt" sz="half" idx="10"/>
          </p:nvPr>
        </p:nvSpPr>
        <p:spPr>
          <a:xfrm>
            <a:off x="838200" y="6356350"/>
            <a:ext cx="2743200" cy="365125"/>
          </a:xfrm>
          <a:prstGeom prst="rect">
            <a:avLst/>
          </a:prstGeom>
        </p:spPr>
        <p:txBody>
          <a:bodyPr/>
          <a:lstStyle/>
          <a:p>
            <a:fld id="{7F1F7BB5-15C0-CE4A-99FB-2438A9B9BB54}" type="datetimeFigureOut">
              <a:rPr lang="en-US" smtClean="0"/>
              <a:t>3/22/2023</a:t>
            </a:fld>
            <a:endParaRPr lang="en-US"/>
          </a:p>
        </p:txBody>
      </p:sp>
      <p:sp>
        <p:nvSpPr>
          <p:cNvPr id="6" name="Footer Placeholder 5">
            <a:extLst>
              <a:ext uri="{FF2B5EF4-FFF2-40B4-BE49-F238E27FC236}">
                <a16:creationId xmlns:a16="http://schemas.microsoft.com/office/drawing/2014/main" id="{8053F653-7D8A-8E43-A0E8-AF31E9624970}"/>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0A3CC37-603C-CA4D-A70D-08FD8952C44B}"/>
              </a:ext>
            </a:extLst>
          </p:cNvPr>
          <p:cNvSpPr>
            <a:spLocks noGrp="1"/>
          </p:cNvSpPr>
          <p:nvPr>
            <p:ph type="sldNum" sz="quarter" idx="12"/>
          </p:nvPr>
        </p:nvSpPr>
        <p:spPr>
          <a:xfrm>
            <a:off x="8610600" y="6356350"/>
            <a:ext cx="2743200" cy="365125"/>
          </a:xfrm>
          <a:prstGeom prst="rect">
            <a:avLst/>
          </a:prstGeom>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41663688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A3E36D-B655-FC4B-8888-8D144DEB2F3C}"/>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2C17E238-799E-4744-9468-89D1E16C9B8E}"/>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46CE837-BED2-574C-B743-068D7747617D}"/>
              </a:ext>
            </a:extLst>
          </p:cNvPr>
          <p:cNvSpPr>
            <a:spLocks noGrp="1"/>
          </p:cNvSpPr>
          <p:nvPr>
            <p:ph type="dt" sz="half" idx="10"/>
          </p:nvPr>
        </p:nvSpPr>
        <p:spPr/>
        <p:txBody>
          <a:bodyPr/>
          <a:lstStyle/>
          <a:p>
            <a:fld id="{8D26316D-D7EC-B84C-94A1-826559B08D41}" type="datetimeFigureOut">
              <a:rPr lang="en-US" smtClean="0"/>
              <a:t>3/22/2023</a:t>
            </a:fld>
            <a:endParaRPr lang="en-US"/>
          </a:p>
        </p:txBody>
      </p:sp>
      <p:sp>
        <p:nvSpPr>
          <p:cNvPr id="5" name="Footer Placeholder 4">
            <a:extLst>
              <a:ext uri="{FF2B5EF4-FFF2-40B4-BE49-F238E27FC236}">
                <a16:creationId xmlns:a16="http://schemas.microsoft.com/office/drawing/2014/main" id="{25C607CC-7328-EA4D-BD33-E29D90D0B55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90103FA-76A5-0349-829D-2CBF3C8D4CF8}"/>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17556561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AF42A0-8D65-3646-84F8-42811BAE0BCA}"/>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4854FB7B-8D68-824E-A751-D2426FBBBC73}"/>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BF4653D-D27D-A741-AA3E-0C5FE456DB5C}"/>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E725FF6F-3A1B-9E41-93D1-2BFFE0706C40}"/>
              </a:ext>
            </a:extLst>
          </p:cNvPr>
          <p:cNvSpPr>
            <a:spLocks noGrp="1"/>
          </p:cNvSpPr>
          <p:nvPr>
            <p:ph type="dt" sz="half" idx="10"/>
          </p:nvPr>
        </p:nvSpPr>
        <p:spPr>
          <a:xfrm>
            <a:off x="838200" y="6356350"/>
            <a:ext cx="2743200" cy="365125"/>
          </a:xfrm>
          <a:prstGeom prst="rect">
            <a:avLst/>
          </a:prstGeom>
        </p:spPr>
        <p:txBody>
          <a:bodyPr/>
          <a:lstStyle/>
          <a:p>
            <a:fld id="{7F1F7BB5-15C0-CE4A-99FB-2438A9B9BB54}" type="datetimeFigureOut">
              <a:rPr lang="en-US" smtClean="0"/>
              <a:t>3/22/2023</a:t>
            </a:fld>
            <a:endParaRPr lang="en-US"/>
          </a:p>
        </p:txBody>
      </p:sp>
      <p:sp>
        <p:nvSpPr>
          <p:cNvPr id="6" name="Footer Placeholder 5">
            <a:extLst>
              <a:ext uri="{FF2B5EF4-FFF2-40B4-BE49-F238E27FC236}">
                <a16:creationId xmlns:a16="http://schemas.microsoft.com/office/drawing/2014/main" id="{F996A166-97F1-C64B-A059-D918015E4492}"/>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571A05A3-AC49-2946-8BB0-7820ADC7A443}"/>
              </a:ext>
            </a:extLst>
          </p:cNvPr>
          <p:cNvSpPr>
            <a:spLocks noGrp="1"/>
          </p:cNvSpPr>
          <p:nvPr>
            <p:ph type="sldNum" sz="quarter" idx="12"/>
          </p:nvPr>
        </p:nvSpPr>
        <p:spPr>
          <a:xfrm>
            <a:off x="8610600" y="6356350"/>
            <a:ext cx="2743200" cy="365125"/>
          </a:xfrm>
          <a:prstGeom prst="rect">
            <a:avLst/>
          </a:prstGeom>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123447692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481D4F-6221-4F4A-A0CA-A32E44E679D9}"/>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22D47E34-15B5-CA4E-BC1A-7DBA00335564}"/>
              </a:ext>
            </a:extLst>
          </p:cNvPr>
          <p:cNvSpPr>
            <a:spLocks noGrp="1"/>
          </p:cNvSpPr>
          <p:nvPr>
            <p:ph type="body" orient="vert" idx="1"/>
          </p:nvPr>
        </p:nvSpPr>
        <p:spPr>
          <a:xfrm>
            <a:off x="838200" y="1825625"/>
            <a:ext cx="10515600" cy="43513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0FC7F37-B794-0D4B-A3AF-92A4C1A7FCA8}"/>
              </a:ext>
            </a:extLst>
          </p:cNvPr>
          <p:cNvSpPr>
            <a:spLocks noGrp="1"/>
          </p:cNvSpPr>
          <p:nvPr>
            <p:ph type="dt" sz="half" idx="10"/>
          </p:nvPr>
        </p:nvSpPr>
        <p:spPr>
          <a:xfrm>
            <a:off x="838200" y="6356350"/>
            <a:ext cx="2743200" cy="365125"/>
          </a:xfrm>
          <a:prstGeom prst="rect">
            <a:avLst/>
          </a:prstGeom>
        </p:spPr>
        <p:txBody>
          <a:bodyPr/>
          <a:lstStyle/>
          <a:p>
            <a:fld id="{7F1F7BB5-15C0-CE4A-99FB-2438A9B9BB54}" type="datetimeFigureOut">
              <a:rPr lang="en-US" smtClean="0"/>
              <a:t>3/22/2023</a:t>
            </a:fld>
            <a:endParaRPr lang="en-US"/>
          </a:p>
        </p:txBody>
      </p:sp>
      <p:sp>
        <p:nvSpPr>
          <p:cNvPr id="5" name="Footer Placeholder 4">
            <a:extLst>
              <a:ext uri="{FF2B5EF4-FFF2-40B4-BE49-F238E27FC236}">
                <a16:creationId xmlns:a16="http://schemas.microsoft.com/office/drawing/2014/main" id="{E8FF9B33-B3A4-AB41-B3ED-E57D4CC9BF96}"/>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1EEA072C-11A6-9448-919F-3AD3DDF8B897}"/>
              </a:ext>
            </a:extLst>
          </p:cNvPr>
          <p:cNvSpPr>
            <a:spLocks noGrp="1"/>
          </p:cNvSpPr>
          <p:nvPr>
            <p:ph type="sldNum" sz="quarter" idx="12"/>
          </p:nvPr>
        </p:nvSpPr>
        <p:spPr>
          <a:xfrm>
            <a:off x="8610600" y="6356350"/>
            <a:ext cx="2743200" cy="365125"/>
          </a:xfrm>
          <a:prstGeom prst="rect">
            <a:avLst/>
          </a:prstGeom>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327334130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1CCE71F-1829-9340-9AB5-77D8243A8085}"/>
              </a:ext>
            </a:extLst>
          </p:cNvPr>
          <p:cNvSpPr>
            <a:spLocks noGrp="1"/>
          </p:cNvSpPr>
          <p:nvPr>
            <p:ph type="title" orient="vert"/>
          </p:nvPr>
        </p:nvSpPr>
        <p:spPr>
          <a:xfrm>
            <a:off x="8724900" y="365125"/>
            <a:ext cx="2628900" cy="5811838"/>
          </a:xfrm>
          <a:prstGeom prst="rect">
            <a:avLst/>
          </a:prstGeo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7B58DF7A-908C-4440-9786-E8B94D9C0E4C}"/>
              </a:ext>
            </a:extLst>
          </p:cNvPr>
          <p:cNvSpPr>
            <a:spLocks noGrp="1"/>
          </p:cNvSpPr>
          <p:nvPr>
            <p:ph type="body" orient="vert" idx="1"/>
          </p:nvPr>
        </p:nvSpPr>
        <p:spPr>
          <a:xfrm>
            <a:off x="838200" y="365125"/>
            <a:ext cx="7734300" cy="58118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75334640-9F39-4640-B3D0-A48B777D8A5E}"/>
              </a:ext>
            </a:extLst>
          </p:cNvPr>
          <p:cNvSpPr>
            <a:spLocks noGrp="1"/>
          </p:cNvSpPr>
          <p:nvPr>
            <p:ph type="dt" sz="half" idx="10"/>
          </p:nvPr>
        </p:nvSpPr>
        <p:spPr>
          <a:xfrm>
            <a:off x="838200" y="6356350"/>
            <a:ext cx="2743200" cy="365125"/>
          </a:xfrm>
          <a:prstGeom prst="rect">
            <a:avLst/>
          </a:prstGeom>
        </p:spPr>
        <p:txBody>
          <a:bodyPr/>
          <a:lstStyle/>
          <a:p>
            <a:fld id="{7F1F7BB5-15C0-CE4A-99FB-2438A9B9BB54}" type="datetimeFigureOut">
              <a:rPr lang="en-US" smtClean="0"/>
              <a:t>3/22/2023</a:t>
            </a:fld>
            <a:endParaRPr lang="en-US"/>
          </a:p>
        </p:txBody>
      </p:sp>
      <p:sp>
        <p:nvSpPr>
          <p:cNvPr id="5" name="Footer Placeholder 4">
            <a:extLst>
              <a:ext uri="{FF2B5EF4-FFF2-40B4-BE49-F238E27FC236}">
                <a16:creationId xmlns:a16="http://schemas.microsoft.com/office/drawing/2014/main" id="{FF78FA46-C705-D840-A46C-E8ED34D31C42}"/>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2E0487C6-9A0A-D04E-9BC9-D18C53C42703}"/>
              </a:ext>
            </a:extLst>
          </p:cNvPr>
          <p:cNvSpPr>
            <a:spLocks noGrp="1"/>
          </p:cNvSpPr>
          <p:nvPr>
            <p:ph type="sldNum" sz="quarter" idx="12"/>
          </p:nvPr>
        </p:nvSpPr>
        <p:spPr>
          <a:xfrm>
            <a:off x="8610600" y="6356350"/>
            <a:ext cx="2743200" cy="365125"/>
          </a:xfrm>
          <a:prstGeom prst="rect">
            <a:avLst/>
          </a:prstGeom>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96751701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27EC1E-935B-7744-AF5E-4AF14001430D}"/>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11648059-9A20-8B44-9D16-203FCD16FAC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DFA89C7C-8438-3B42-AB5B-ABFD0E55C86C}"/>
              </a:ext>
            </a:extLst>
          </p:cNvPr>
          <p:cNvSpPr>
            <a:spLocks noGrp="1"/>
          </p:cNvSpPr>
          <p:nvPr>
            <p:ph type="dt" sz="half" idx="10"/>
          </p:nvPr>
        </p:nvSpPr>
        <p:spPr/>
        <p:txBody>
          <a:bodyPr/>
          <a:lstStyle/>
          <a:p>
            <a:fld id="{ECC3E3E8-827B-A24F-8DBD-016D4BB8BAAB}" type="datetimeFigureOut">
              <a:rPr lang="en-US" smtClean="0"/>
              <a:t>3/22/2023</a:t>
            </a:fld>
            <a:endParaRPr lang="en-US"/>
          </a:p>
        </p:txBody>
      </p:sp>
      <p:sp>
        <p:nvSpPr>
          <p:cNvPr id="5" name="Footer Placeholder 4">
            <a:extLst>
              <a:ext uri="{FF2B5EF4-FFF2-40B4-BE49-F238E27FC236}">
                <a16:creationId xmlns:a16="http://schemas.microsoft.com/office/drawing/2014/main" id="{3F8E36BF-E397-4D4F-95FF-8A75AB286A7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1841FBD-1207-1544-AB25-DC4C9F9E80F8}"/>
              </a:ext>
            </a:extLst>
          </p:cNvPr>
          <p:cNvSpPr>
            <a:spLocks noGrp="1"/>
          </p:cNvSpPr>
          <p:nvPr>
            <p:ph type="sldNum" sz="quarter" idx="12"/>
          </p:nvPr>
        </p:nvSpPr>
        <p:spPr/>
        <p:txBody>
          <a:bodyPr/>
          <a:lstStyle/>
          <a:p>
            <a:fld id="{474982D2-23F9-9B4A-9BE5-2609821375ED}" type="slidenum">
              <a:rPr lang="en-US" smtClean="0"/>
              <a:t>‹#›</a:t>
            </a:fld>
            <a:endParaRPr lang="en-US"/>
          </a:p>
        </p:txBody>
      </p:sp>
    </p:spTree>
    <p:extLst>
      <p:ext uri="{BB962C8B-B14F-4D97-AF65-F5344CB8AC3E}">
        <p14:creationId xmlns:p14="http://schemas.microsoft.com/office/powerpoint/2010/main" val="119000320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1A2E76EA-DC3D-1B4A-B580-801D9D42E581}"/>
              </a:ext>
            </a:extLst>
          </p:cNvPr>
          <p:cNvSpPr/>
          <p:nvPr userDrawn="1"/>
        </p:nvSpPr>
        <p:spPr>
          <a:xfrm>
            <a:off x="0" y="0"/>
            <a:ext cx="12192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descr="A galaxy in space&#10;&#10;Description automatically generated with low confidence">
            <a:extLst>
              <a:ext uri="{FF2B5EF4-FFF2-40B4-BE49-F238E27FC236}">
                <a16:creationId xmlns:a16="http://schemas.microsoft.com/office/drawing/2014/main" id="{DBED643A-1AD0-2B4E-A193-9EE5EE247EB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18508" y="368300"/>
            <a:ext cx="11354984" cy="6121399"/>
          </a:xfrm>
          <a:prstGeom prst="rect">
            <a:avLst/>
          </a:prstGeom>
        </p:spPr>
      </p:pic>
      <p:pic>
        <p:nvPicPr>
          <p:cNvPr id="9" name="Picture 8" descr="A picture containing text, clipart&#10;&#10;Description automatically generated">
            <a:extLst>
              <a:ext uri="{FF2B5EF4-FFF2-40B4-BE49-F238E27FC236}">
                <a16:creationId xmlns:a16="http://schemas.microsoft.com/office/drawing/2014/main" id="{EF0B666E-7304-5247-B3C4-9B1E2E4FEE8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33433619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10EF474-EA98-504D-A2F1-EC1988A5705F}"/>
              </a:ext>
            </a:extLst>
          </p:cNvPr>
          <p:cNvSpPr/>
          <p:nvPr userDrawn="1"/>
        </p:nvSpPr>
        <p:spPr>
          <a:xfrm>
            <a:off x="0" y="0"/>
            <a:ext cx="12192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7" name="Picture 16" descr="A full moon in the night sky&#10;&#10;Description automatically generated with medium confidence">
            <a:extLst>
              <a:ext uri="{FF2B5EF4-FFF2-40B4-BE49-F238E27FC236}">
                <a16:creationId xmlns:a16="http://schemas.microsoft.com/office/drawing/2014/main" id="{C29013BC-8847-CD44-A73C-0FC3E4BF726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18508" y="368311"/>
            <a:ext cx="11354984" cy="6080948"/>
          </a:xfrm>
          <a:prstGeom prst="rect">
            <a:avLst/>
          </a:prstGeom>
        </p:spPr>
      </p:pic>
      <p:pic>
        <p:nvPicPr>
          <p:cNvPr id="9" name="Picture 8" descr="A picture containing text, clipart&#10;&#10;Description automatically generated">
            <a:extLst>
              <a:ext uri="{FF2B5EF4-FFF2-40B4-BE49-F238E27FC236}">
                <a16:creationId xmlns:a16="http://schemas.microsoft.com/office/drawing/2014/main" id="{FFE80612-0AE7-4E4F-B9F7-B74FBC1C86B2}"/>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42198178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9FB3ED-80FE-E746-ADDD-2A2A3DA5BB56}"/>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5B771994-09FB-9B46-A9D2-90C6F3197DE8}"/>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08BD084C-BAAA-E44C-88A6-2F960F1B8D99}"/>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CF738761-BBB4-D349-8873-2E556A82304F}"/>
              </a:ext>
            </a:extLst>
          </p:cNvPr>
          <p:cNvSpPr>
            <a:spLocks noGrp="1"/>
          </p:cNvSpPr>
          <p:nvPr>
            <p:ph type="dt" sz="half" idx="10"/>
          </p:nvPr>
        </p:nvSpPr>
        <p:spPr/>
        <p:txBody>
          <a:bodyPr/>
          <a:lstStyle/>
          <a:p>
            <a:fld id="{ECC3E3E8-827B-A24F-8DBD-016D4BB8BAAB}" type="datetimeFigureOut">
              <a:rPr lang="en-US" smtClean="0"/>
              <a:t>3/22/2023</a:t>
            </a:fld>
            <a:endParaRPr lang="en-US"/>
          </a:p>
        </p:txBody>
      </p:sp>
      <p:sp>
        <p:nvSpPr>
          <p:cNvPr id="6" name="Footer Placeholder 5">
            <a:extLst>
              <a:ext uri="{FF2B5EF4-FFF2-40B4-BE49-F238E27FC236}">
                <a16:creationId xmlns:a16="http://schemas.microsoft.com/office/drawing/2014/main" id="{DCD6D761-4FBA-0F4F-B54B-686770781F5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A5170EC-13BA-AA47-9E5D-294690BDAF25}"/>
              </a:ext>
            </a:extLst>
          </p:cNvPr>
          <p:cNvSpPr>
            <a:spLocks noGrp="1"/>
          </p:cNvSpPr>
          <p:nvPr>
            <p:ph type="sldNum" sz="quarter" idx="12"/>
          </p:nvPr>
        </p:nvSpPr>
        <p:spPr/>
        <p:txBody>
          <a:bodyPr/>
          <a:lstStyle/>
          <a:p>
            <a:fld id="{474982D2-23F9-9B4A-9BE5-2609821375ED}" type="slidenum">
              <a:rPr lang="en-US" smtClean="0"/>
              <a:t>‹#›</a:t>
            </a:fld>
            <a:endParaRPr lang="en-US"/>
          </a:p>
        </p:txBody>
      </p:sp>
    </p:spTree>
    <p:extLst>
      <p:ext uri="{BB962C8B-B14F-4D97-AF65-F5344CB8AC3E}">
        <p14:creationId xmlns:p14="http://schemas.microsoft.com/office/powerpoint/2010/main" val="327590680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9D08CD-382B-EB46-A12C-564FBE98F191}"/>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BE7E99C8-53C0-6D45-88F1-9AE9F239F08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F29CF8C6-B4CA-E54E-A27B-FAE5246C13BA}"/>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6409A211-31DE-9843-AC33-AD1FB551443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8D27AD94-BF6D-5046-9B72-A8098A9523A4}"/>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55BDA7A6-9AEC-1741-9FE3-98AD09AE41BC}"/>
              </a:ext>
            </a:extLst>
          </p:cNvPr>
          <p:cNvSpPr>
            <a:spLocks noGrp="1"/>
          </p:cNvSpPr>
          <p:nvPr>
            <p:ph type="dt" sz="half" idx="10"/>
          </p:nvPr>
        </p:nvSpPr>
        <p:spPr/>
        <p:txBody>
          <a:bodyPr/>
          <a:lstStyle/>
          <a:p>
            <a:fld id="{ECC3E3E8-827B-A24F-8DBD-016D4BB8BAAB}" type="datetimeFigureOut">
              <a:rPr lang="en-US" smtClean="0"/>
              <a:t>3/22/2023</a:t>
            </a:fld>
            <a:endParaRPr lang="en-US"/>
          </a:p>
        </p:txBody>
      </p:sp>
      <p:sp>
        <p:nvSpPr>
          <p:cNvPr id="8" name="Footer Placeholder 7">
            <a:extLst>
              <a:ext uri="{FF2B5EF4-FFF2-40B4-BE49-F238E27FC236}">
                <a16:creationId xmlns:a16="http://schemas.microsoft.com/office/drawing/2014/main" id="{D9BCBC8F-1E3D-C346-9502-1DF0DA14722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016D0AC-4096-044B-AC3D-374489A143F8}"/>
              </a:ext>
            </a:extLst>
          </p:cNvPr>
          <p:cNvSpPr>
            <a:spLocks noGrp="1"/>
          </p:cNvSpPr>
          <p:nvPr>
            <p:ph type="sldNum" sz="quarter" idx="12"/>
          </p:nvPr>
        </p:nvSpPr>
        <p:spPr/>
        <p:txBody>
          <a:bodyPr/>
          <a:lstStyle/>
          <a:p>
            <a:fld id="{474982D2-23F9-9B4A-9BE5-2609821375ED}" type="slidenum">
              <a:rPr lang="en-US" smtClean="0"/>
              <a:t>‹#›</a:t>
            </a:fld>
            <a:endParaRPr lang="en-US"/>
          </a:p>
        </p:txBody>
      </p:sp>
    </p:spTree>
    <p:extLst>
      <p:ext uri="{BB962C8B-B14F-4D97-AF65-F5344CB8AC3E}">
        <p14:creationId xmlns:p14="http://schemas.microsoft.com/office/powerpoint/2010/main" val="84956946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D5B695-CA9A-CF40-8978-111E44DF08D6}"/>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AB9AC15E-9EFA-3340-B0F4-F245F3A8E756}"/>
              </a:ext>
            </a:extLst>
          </p:cNvPr>
          <p:cNvSpPr>
            <a:spLocks noGrp="1"/>
          </p:cNvSpPr>
          <p:nvPr>
            <p:ph type="dt" sz="half" idx="10"/>
          </p:nvPr>
        </p:nvSpPr>
        <p:spPr/>
        <p:txBody>
          <a:bodyPr/>
          <a:lstStyle/>
          <a:p>
            <a:fld id="{ECC3E3E8-827B-A24F-8DBD-016D4BB8BAAB}" type="datetimeFigureOut">
              <a:rPr lang="en-US" smtClean="0"/>
              <a:t>3/22/2023</a:t>
            </a:fld>
            <a:endParaRPr lang="en-US"/>
          </a:p>
        </p:txBody>
      </p:sp>
      <p:sp>
        <p:nvSpPr>
          <p:cNvPr id="4" name="Footer Placeholder 3">
            <a:extLst>
              <a:ext uri="{FF2B5EF4-FFF2-40B4-BE49-F238E27FC236}">
                <a16:creationId xmlns:a16="http://schemas.microsoft.com/office/drawing/2014/main" id="{DC32A3D5-5643-BC4C-8604-5E2EEBF4BC3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009086B-75FC-EB42-AA31-F83F3C7A9F0F}"/>
              </a:ext>
            </a:extLst>
          </p:cNvPr>
          <p:cNvSpPr>
            <a:spLocks noGrp="1"/>
          </p:cNvSpPr>
          <p:nvPr>
            <p:ph type="sldNum" sz="quarter" idx="12"/>
          </p:nvPr>
        </p:nvSpPr>
        <p:spPr/>
        <p:txBody>
          <a:bodyPr/>
          <a:lstStyle/>
          <a:p>
            <a:fld id="{474982D2-23F9-9B4A-9BE5-2609821375ED}" type="slidenum">
              <a:rPr lang="en-US" smtClean="0"/>
              <a:t>‹#›</a:t>
            </a:fld>
            <a:endParaRPr lang="en-US"/>
          </a:p>
        </p:txBody>
      </p:sp>
    </p:spTree>
    <p:extLst>
      <p:ext uri="{BB962C8B-B14F-4D97-AF65-F5344CB8AC3E}">
        <p14:creationId xmlns:p14="http://schemas.microsoft.com/office/powerpoint/2010/main" val="94480979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3C1A171-BB23-6C44-8C6B-F83C8F934B30}"/>
              </a:ext>
            </a:extLst>
          </p:cNvPr>
          <p:cNvSpPr/>
          <p:nvPr userDrawn="1"/>
        </p:nvSpPr>
        <p:spPr>
          <a:xfrm>
            <a:off x="0" y="0"/>
            <a:ext cx="12192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descr="A sunset over a body of water&#10;&#10;Description automatically generated with low confidence">
            <a:extLst>
              <a:ext uri="{FF2B5EF4-FFF2-40B4-BE49-F238E27FC236}">
                <a16:creationId xmlns:a16="http://schemas.microsoft.com/office/drawing/2014/main" id="{D929B44A-C69B-3B43-9951-F9DCE3D4ED0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03308" y="384456"/>
            <a:ext cx="11370183" cy="6089087"/>
          </a:xfrm>
          <a:prstGeom prst="rect">
            <a:avLst/>
          </a:prstGeom>
        </p:spPr>
      </p:pic>
      <p:pic>
        <p:nvPicPr>
          <p:cNvPr id="7" name="Picture 6" descr="A picture containing text, clipart&#10;&#10;Description automatically generated">
            <a:extLst>
              <a:ext uri="{FF2B5EF4-FFF2-40B4-BE49-F238E27FC236}">
                <a16:creationId xmlns:a16="http://schemas.microsoft.com/office/drawing/2014/main" id="{D0C12248-4627-2142-BFF7-536668AB2BA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31754163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B59140-B8BC-B644-BE4A-EC58BA64A3EE}"/>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A18515A0-DB63-A140-A9EF-52B39FC20A6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93CE40FB-F314-BA45-9233-FF80AD04A13C}"/>
              </a:ext>
            </a:extLst>
          </p:cNvPr>
          <p:cNvSpPr>
            <a:spLocks noGrp="1"/>
          </p:cNvSpPr>
          <p:nvPr>
            <p:ph type="dt" sz="half" idx="10"/>
          </p:nvPr>
        </p:nvSpPr>
        <p:spPr/>
        <p:txBody>
          <a:bodyPr/>
          <a:lstStyle/>
          <a:p>
            <a:fld id="{8D26316D-D7EC-B84C-94A1-826559B08D41}" type="datetimeFigureOut">
              <a:rPr lang="en-US" smtClean="0"/>
              <a:t>3/22/2023</a:t>
            </a:fld>
            <a:endParaRPr lang="en-US"/>
          </a:p>
        </p:txBody>
      </p:sp>
      <p:sp>
        <p:nvSpPr>
          <p:cNvPr id="5" name="Footer Placeholder 4">
            <a:extLst>
              <a:ext uri="{FF2B5EF4-FFF2-40B4-BE49-F238E27FC236}">
                <a16:creationId xmlns:a16="http://schemas.microsoft.com/office/drawing/2014/main" id="{C8203FFA-83D6-A64F-ACC7-0D04EE428C7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412567B-AB46-F445-8ABC-A688B9F5C59F}"/>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59219608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8FE5D8-A885-CE47-BDAC-D2B06A2DDAFB}"/>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4F00499E-3566-AD48-8546-CCED2787184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8FFD2FDD-8F92-4D4F-B605-85D17292809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E5D03EAC-43FD-124B-922C-E7162F4C5E9D}"/>
              </a:ext>
            </a:extLst>
          </p:cNvPr>
          <p:cNvSpPr>
            <a:spLocks noGrp="1"/>
          </p:cNvSpPr>
          <p:nvPr>
            <p:ph type="dt" sz="half" idx="10"/>
          </p:nvPr>
        </p:nvSpPr>
        <p:spPr/>
        <p:txBody>
          <a:bodyPr/>
          <a:lstStyle/>
          <a:p>
            <a:fld id="{ECC3E3E8-827B-A24F-8DBD-016D4BB8BAAB}" type="datetimeFigureOut">
              <a:rPr lang="en-US" smtClean="0"/>
              <a:t>3/22/2023</a:t>
            </a:fld>
            <a:endParaRPr lang="en-US"/>
          </a:p>
        </p:txBody>
      </p:sp>
      <p:sp>
        <p:nvSpPr>
          <p:cNvPr id="6" name="Footer Placeholder 5">
            <a:extLst>
              <a:ext uri="{FF2B5EF4-FFF2-40B4-BE49-F238E27FC236}">
                <a16:creationId xmlns:a16="http://schemas.microsoft.com/office/drawing/2014/main" id="{1F0CB7A6-5060-2748-A685-2C1DCE9B258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9CD4838-D6A7-3540-90E5-B25B8C9BFEF3}"/>
              </a:ext>
            </a:extLst>
          </p:cNvPr>
          <p:cNvSpPr>
            <a:spLocks noGrp="1"/>
          </p:cNvSpPr>
          <p:nvPr>
            <p:ph type="sldNum" sz="quarter" idx="12"/>
          </p:nvPr>
        </p:nvSpPr>
        <p:spPr/>
        <p:txBody>
          <a:bodyPr/>
          <a:lstStyle/>
          <a:p>
            <a:fld id="{474982D2-23F9-9B4A-9BE5-2609821375ED}" type="slidenum">
              <a:rPr lang="en-US" smtClean="0"/>
              <a:t>‹#›</a:t>
            </a:fld>
            <a:endParaRPr lang="en-US"/>
          </a:p>
        </p:txBody>
      </p:sp>
    </p:spTree>
    <p:extLst>
      <p:ext uri="{BB962C8B-B14F-4D97-AF65-F5344CB8AC3E}">
        <p14:creationId xmlns:p14="http://schemas.microsoft.com/office/powerpoint/2010/main" val="176895770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C1A302-2C56-2B4E-B408-FD6C57E17E36}"/>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46D34CFD-C6CB-CF42-8D16-B983D73151D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8E7F278-8A78-4A43-98A7-C71C074A651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8EAFD593-CF35-E44A-A4F1-8EAA1BCEA3F4}"/>
              </a:ext>
            </a:extLst>
          </p:cNvPr>
          <p:cNvSpPr>
            <a:spLocks noGrp="1"/>
          </p:cNvSpPr>
          <p:nvPr>
            <p:ph type="dt" sz="half" idx="10"/>
          </p:nvPr>
        </p:nvSpPr>
        <p:spPr/>
        <p:txBody>
          <a:bodyPr/>
          <a:lstStyle/>
          <a:p>
            <a:fld id="{ECC3E3E8-827B-A24F-8DBD-016D4BB8BAAB}" type="datetimeFigureOut">
              <a:rPr lang="en-US" smtClean="0"/>
              <a:t>3/22/2023</a:t>
            </a:fld>
            <a:endParaRPr lang="en-US"/>
          </a:p>
        </p:txBody>
      </p:sp>
      <p:sp>
        <p:nvSpPr>
          <p:cNvPr id="6" name="Footer Placeholder 5">
            <a:extLst>
              <a:ext uri="{FF2B5EF4-FFF2-40B4-BE49-F238E27FC236}">
                <a16:creationId xmlns:a16="http://schemas.microsoft.com/office/drawing/2014/main" id="{6F0A2D14-C883-184B-AD8C-7434390438A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0E9996B-175C-924A-B9A7-536A40CB43B9}"/>
              </a:ext>
            </a:extLst>
          </p:cNvPr>
          <p:cNvSpPr>
            <a:spLocks noGrp="1"/>
          </p:cNvSpPr>
          <p:nvPr>
            <p:ph type="sldNum" sz="quarter" idx="12"/>
          </p:nvPr>
        </p:nvSpPr>
        <p:spPr/>
        <p:txBody>
          <a:bodyPr/>
          <a:lstStyle/>
          <a:p>
            <a:fld id="{474982D2-23F9-9B4A-9BE5-2609821375ED}" type="slidenum">
              <a:rPr lang="en-US" smtClean="0"/>
              <a:t>‹#›</a:t>
            </a:fld>
            <a:endParaRPr lang="en-US"/>
          </a:p>
        </p:txBody>
      </p:sp>
    </p:spTree>
    <p:extLst>
      <p:ext uri="{BB962C8B-B14F-4D97-AF65-F5344CB8AC3E}">
        <p14:creationId xmlns:p14="http://schemas.microsoft.com/office/powerpoint/2010/main" val="358817018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A702D8-9123-CA44-9421-D239A53301FF}"/>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A014A2B5-9539-984E-A6D9-6DC10E472477}"/>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1CA0D76-FB0D-5143-96FC-87025F18128C}"/>
              </a:ext>
            </a:extLst>
          </p:cNvPr>
          <p:cNvSpPr>
            <a:spLocks noGrp="1"/>
          </p:cNvSpPr>
          <p:nvPr>
            <p:ph type="dt" sz="half" idx="10"/>
          </p:nvPr>
        </p:nvSpPr>
        <p:spPr/>
        <p:txBody>
          <a:bodyPr/>
          <a:lstStyle/>
          <a:p>
            <a:fld id="{ECC3E3E8-827B-A24F-8DBD-016D4BB8BAAB}" type="datetimeFigureOut">
              <a:rPr lang="en-US" smtClean="0"/>
              <a:t>3/22/2023</a:t>
            </a:fld>
            <a:endParaRPr lang="en-US"/>
          </a:p>
        </p:txBody>
      </p:sp>
      <p:sp>
        <p:nvSpPr>
          <p:cNvPr id="5" name="Footer Placeholder 4">
            <a:extLst>
              <a:ext uri="{FF2B5EF4-FFF2-40B4-BE49-F238E27FC236}">
                <a16:creationId xmlns:a16="http://schemas.microsoft.com/office/drawing/2014/main" id="{1F4952B0-CCAD-844D-B5D4-DEDCD37E8C6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C64D92D-7E6A-8B4D-A0DA-79E2DAAF4135}"/>
              </a:ext>
            </a:extLst>
          </p:cNvPr>
          <p:cNvSpPr>
            <a:spLocks noGrp="1"/>
          </p:cNvSpPr>
          <p:nvPr>
            <p:ph type="sldNum" sz="quarter" idx="12"/>
          </p:nvPr>
        </p:nvSpPr>
        <p:spPr/>
        <p:txBody>
          <a:bodyPr/>
          <a:lstStyle/>
          <a:p>
            <a:fld id="{474982D2-23F9-9B4A-9BE5-2609821375ED}" type="slidenum">
              <a:rPr lang="en-US" smtClean="0"/>
              <a:t>‹#›</a:t>
            </a:fld>
            <a:endParaRPr lang="en-US"/>
          </a:p>
        </p:txBody>
      </p:sp>
    </p:spTree>
    <p:extLst>
      <p:ext uri="{BB962C8B-B14F-4D97-AF65-F5344CB8AC3E}">
        <p14:creationId xmlns:p14="http://schemas.microsoft.com/office/powerpoint/2010/main" val="169669211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6408125-B75C-A14C-9182-B209A6CB8ABC}"/>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2F541A4B-8D41-7041-91EA-428B21D86997}"/>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4EB838D0-2931-134B-9267-DA26F85904C7}"/>
              </a:ext>
            </a:extLst>
          </p:cNvPr>
          <p:cNvSpPr>
            <a:spLocks noGrp="1"/>
          </p:cNvSpPr>
          <p:nvPr>
            <p:ph type="dt" sz="half" idx="10"/>
          </p:nvPr>
        </p:nvSpPr>
        <p:spPr/>
        <p:txBody>
          <a:bodyPr/>
          <a:lstStyle/>
          <a:p>
            <a:fld id="{ECC3E3E8-827B-A24F-8DBD-016D4BB8BAAB}" type="datetimeFigureOut">
              <a:rPr lang="en-US" smtClean="0"/>
              <a:t>3/22/2023</a:t>
            </a:fld>
            <a:endParaRPr lang="en-US"/>
          </a:p>
        </p:txBody>
      </p:sp>
      <p:sp>
        <p:nvSpPr>
          <p:cNvPr id="5" name="Footer Placeholder 4">
            <a:extLst>
              <a:ext uri="{FF2B5EF4-FFF2-40B4-BE49-F238E27FC236}">
                <a16:creationId xmlns:a16="http://schemas.microsoft.com/office/drawing/2014/main" id="{7329CC53-D675-9E43-BD63-98CA24DDDE2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BD26BA8-1B88-144B-879B-C8EDE82D156E}"/>
              </a:ext>
            </a:extLst>
          </p:cNvPr>
          <p:cNvSpPr>
            <a:spLocks noGrp="1"/>
          </p:cNvSpPr>
          <p:nvPr>
            <p:ph type="sldNum" sz="quarter" idx="12"/>
          </p:nvPr>
        </p:nvSpPr>
        <p:spPr/>
        <p:txBody>
          <a:bodyPr/>
          <a:lstStyle/>
          <a:p>
            <a:fld id="{474982D2-23F9-9B4A-9BE5-2609821375ED}" type="slidenum">
              <a:rPr lang="en-US" smtClean="0"/>
              <a:t>‹#›</a:t>
            </a:fld>
            <a:endParaRPr lang="en-US"/>
          </a:p>
        </p:txBody>
      </p:sp>
    </p:spTree>
    <p:extLst>
      <p:ext uri="{BB962C8B-B14F-4D97-AF65-F5344CB8AC3E}">
        <p14:creationId xmlns:p14="http://schemas.microsoft.com/office/powerpoint/2010/main" val="39752777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B6296C-A298-FD4E-A077-F143397601E8}"/>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4B2201F3-6168-0E44-B3BE-D43894014596}"/>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D242D10D-CF6C-E248-B157-3A14EC115304}"/>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141FECA9-9CC0-AB43-B671-13B5ECB552F9}"/>
              </a:ext>
            </a:extLst>
          </p:cNvPr>
          <p:cNvSpPr>
            <a:spLocks noGrp="1"/>
          </p:cNvSpPr>
          <p:nvPr>
            <p:ph type="dt" sz="half" idx="10"/>
          </p:nvPr>
        </p:nvSpPr>
        <p:spPr/>
        <p:txBody>
          <a:bodyPr/>
          <a:lstStyle/>
          <a:p>
            <a:fld id="{8D26316D-D7EC-B84C-94A1-826559B08D41}" type="datetimeFigureOut">
              <a:rPr lang="en-US" smtClean="0"/>
              <a:t>3/22/2023</a:t>
            </a:fld>
            <a:endParaRPr lang="en-US"/>
          </a:p>
        </p:txBody>
      </p:sp>
      <p:sp>
        <p:nvSpPr>
          <p:cNvPr id="6" name="Footer Placeholder 5">
            <a:extLst>
              <a:ext uri="{FF2B5EF4-FFF2-40B4-BE49-F238E27FC236}">
                <a16:creationId xmlns:a16="http://schemas.microsoft.com/office/drawing/2014/main" id="{02A89CE6-CD53-4348-B108-69EAFB7F7F0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4CA5928-5F9B-5C4D-88B1-E3BE85AAA6B8}"/>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1447274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08C05D-CB83-4D4F-8F50-AD3CA6B84B3C}"/>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467B956D-C093-334F-AB7E-69F7FA1247D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D7C661A4-1BE6-E743-8A1B-D79337A2DEF0}"/>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6888FBDB-1AE9-3448-A203-1A75AEBC66B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F2ACA87F-0FDD-4448-927A-499310D281BF}"/>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0D12FE9A-36B9-2B48-B106-5634DE3075EB}"/>
              </a:ext>
            </a:extLst>
          </p:cNvPr>
          <p:cNvSpPr>
            <a:spLocks noGrp="1"/>
          </p:cNvSpPr>
          <p:nvPr>
            <p:ph type="dt" sz="half" idx="10"/>
          </p:nvPr>
        </p:nvSpPr>
        <p:spPr/>
        <p:txBody>
          <a:bodyPr/>
          <a:lstStyle/>
          <a:p>
            <a:fld id="{8D26316D-D7EC-B84C-94A1-826559B08D41}" type="datetimeFigureOut">
              <a:rPr lang="en-US" smtClean="0"/>
              <a:t>3/22/2023</a:t>
            </a:fld>
            <a:endParaRPr lang="en-US"/>
          </a:p>
        </p:txBody>
      </p:sp>
      <p:sp>
        <p:nvSpPr>
          <p:cNvPr id="8" name="Footer Placeholder 7">
            <a:extLst>
              <a:ext uri="{FF2B5EF4-FFF2-40B4-BE49-F238E27FC236}">
                <a16:creationId xmlns:a16="http://schemas.microsoft.com/office/drawing/2014/main" id="{65ADDCDE-4D91-F24B-9591-D9289CB3976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32C4DEF-1E26-814E-8059-50331127E8D7}"/>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2089192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010B5B-FF7D-B446-876D-288646F4437F}"/>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B75FB0E9-6D39-F949-B7B9-6B99091FAA34}"/>
              </a:ext>
            </a:extLst>
          </p:cNvPr>
          <p:cNvSpPr>
            <a:spLocks noGrp="1"/>
          </p:cNvSpPr>
          <p:nvPr>
            <p:ph type="dt" sz="half" idx="10"/>
          </p:nvPr>
        </p:nvSpPr>
        <p:spPr/>
        <p:txBody>
          <a:bodyPr/>
          <a:lstStyle/>
          <a:p>
            <a:fld id="{8D26316D-D7EC-B84C-94A1-826559B08D41}" type="datetimeFigureOut">
              <a:rPr lang="en-US" smtClean="0"/>
              <a:t>3/22/2023</a:t>
            </a:fld>
            <a:endParaRPr lang="en-US"/>
          </a:p>
        </p:txBody>
      </p:sp>
      <p:sp>
        <p:nvSpPr>
          <p:cNvPr id="4" name="Footer Placeholder 3">
            <a:extLst>
              <a:ext uri="{FF2B5EF4-FFF2-40B4-BE49-F238E27FC236}">
                <a16:creationId xmlns:a16="http://schemas.microsoft.com/office/drawing/2014/main" id="{811F74CE-66C4-7240-AA38-99A7C54746C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423EA73-0A2A-554C-85E1-7782A2AE34BC}"/>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29048576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6B1376D-99B5-994A-8235-B36D26EAD477}"/>
              </a:ext>
            </a:extLst>
          </p:cNvPr>
          <p:cNvSpPr>
            <a:spLocks noGrp="1"/>
          </p:cNvSpPr>
          <p:nvPr>
            <p:ph type="dt" sz="half" idx="10"/>
          </p:nvPr>
        </p:nvSpPr>
        <p:spPr/>
        <p:txBody>
          <a:bodyPr/>
          <a:lstStyle/>
          <a:p>
            <a:fld id="{8D26316D-D7EC-B84C-94A1-826559B08D41}" type="datetimeFigureOut">
              <a:rPr lang="en-US" smtClean="0"/>
              <a:t>3/22/2023</a:t>
            </a:fld>
            <a:endParaRPr lang="en-US"/>
          </a:p>
        </p:txBody>
      </p:sp>
      <p:sp>
        <p:nvSpPr>
          <p:cNvPr id="3" name="Footer Placeholder 2">
            <a:extLst>
              <a:ext uri="{FF2B5EF4-FFF2-40B4-BE49-F238E27FC236}">
                <a16:creationId xmlns:a16="http://schemas.microsoft.com/office/drawing/2014/main" id="{9CE4264F-2A8B-AD48-84E2-430B16E89D7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402366D-7776-BE46-80A7-372D908F4741}"/>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16624009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CA4C58-ED9B-304B-B608-73B7D1DF42E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87B51025-80BF-2B4D-AF9A-1D75E71D224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2D1025C7-71C5-8344-9392-64749A85E28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B0E769F-B02B-624E-B09D-71FB88CA015D}"/>
              </a:ext>
            </a:extLst>
          </p:cNvPr>
          <p:cNvSpPr>
            <a:spLocks noGrp="1"/>
          </p:cNvSpPr>
          <p:nvPr>
            <p:ph type="dt" sz="half" idx="10"/>
          </p:nvPr>
        </p:nvSpPr>
        <p:spPr/>
        <p:txBody>
          <a:bodyPr/>
          <a:lstStyle/>
          <a:p>
            <a:fld id="{8D26316D-D7EC-B84C-94A1-826559B08D41}" type="datetimeFigureOut">
              <a:rPr lang="en-US" smtClean="0"/>
              <a:t>3/22/2023</a:t>
            </a:fld>
            <a:endParaRPr lang="en-US"/>
          </a:p>
        </p:txBody>
      </p:sp>
      <p:sp>
        <p:nvSpPr>
          <p:cNvPr id="6" name="Footer Placeholder 5">
            <a:extLst>
              <a:ext uri="{FF2B5EF4-FFF2-40B4-BE49-F238E27FC236}">
                <a16:creationId xmlns:a16="http://schemas.microsoft.com/office/drawing/2014/main" id="{CC54A7E1-6B74-9D4C-B973-D50ED6D3CD3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A347543-0D01-2F4E-82C4-99DB637B6F8D}"/>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9173653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9EF514-73E9-2F4A-9352-2EFDCFE8CC51}"/>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FF6190A2-C7C1-F84A-A285-BE8DFDF7C22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D975F2D-B6B9-8043-B972-24B3BC38D1F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80A9022B-410C-6C41-BA15-955BA1D2508B}"/>
              </a:ext>
            </a:extLst>
          </p:cNvPr>
          <p:cNvSpPr>
            <a:spLocks noGrp="1"/>
          </p:cNvSpPr>
          <p:nvPr>
            <p:ph type="dt" sz="half" idx="10"/>
          </p:nvPr>
        </p:nvSpPr>
        <p:spPr/>
        <p:txBody>
          <a:bodyPr/>
          <a:lstStyle/>
          <a:p>
            <a:fld id="{8D26316D-D7EC-B84C-94A1-826559B08D41}" type="datetimeFigureOut">
              <a:rPr lang="en-US" smtClean="0"/>
              <a:t>3/22/2023</a:t>
            </a:fld>
            <a:endParaRPr lang="en-US"/>
          </a:p>
        </p:txBody>
      </p:sp>
      <p:sp>
        <p:nvSpPr>
          <p:cNvPr id="6" name="Footer Placeholder 5">
            <a:extLst>
              <a:ext uri="{FF2B5EF4-FFF2-40B4-BE49-F238E27FC236}">
                <a16:creationId xmlns:a16="http://schemas.microsoft.com/office/drawing/2014/main" id="{F0212ECB-C21B-D442-9CF5-BF128084AE3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77CF4F9-1505-3642-AB2A-E3B7D5703A9C}"/>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384181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4285C48-9E6A-F641-B90C-20E95D7800A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200B2A97-F058-ED49-90BE-DEAEC208395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8CB40F6-8B45-054E-883E-3C1F7D40915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D26316D-D7EC-B84C-94A1-826559B08D41}" type="datetimeFigureOut">
              <a:rPr lang="en-US" smtClean="0"/>
              <a:t>3/22/2023</a:t>
            </a:fld>
            <a:endParaRPr lang="en-US"/>
          </a:p>
        </p:txBody>
      </p:sp>
      <p:sp>
        <p:nvSpPr>
          <p:cNvPr id="5" name="Footer Placeholder 4">
            <a:extLst>
              <a:ext uri="{FF2B5EF4-FFF2-40B4-BE49-F238E27FC236}">
                <a16:creationId xmlns:a16="http://schemas.microsoft.com/office/drawing/2014/main" id="{7C76A92B-3F71-124E-8D1D-66BC3572192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DAAF716-F929-A046-9112-2F19C821BFF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8E340D-ADA4-7F4C-B044-79293112E792}" type="slidenum">
              <a:rPr lang="en-US" smtClean="0"/>
              <a:t>‹#›</a:t>
            </a:fld>
            <a:endParaRPr lang="en-US"/>
          </a:p>
        </p:txBody>
      </p:sp>
      <p:sp>
        <p:nvSpPr>
          <p:cNvPr id="7" name="Rectangle 6">
            <a:extLst>
              <a:ext uri="{FF2B5EF4-FFF2-40B4-BE49-F238E27FC236}">
                <a16:creationId xmlns:a16="http://schemas.microsoft.com/office/drawing/2014/main" id="{A3532DB6-5868-5849-8579-505FB7E5E8D9}"/>
              </a:ext>
            </a:extLst>
          </p:cNvPr>
          <p:cNvSpPr/>
          <p:nvPr userDrawn="1"/>
        </p:nvSpPr>
        <p:spPr>
          <a:xfrm>
            <a:off x="0" y="0"/>
            <a:ext cx="12192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56217309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732EE0-8D29-5D45-A917-D6C25C75D7FE}"/>
              </a:ext>
            </a:extLst>
          </p:cNvPr>
          <p:cNvSpPr/>
          <p:nvPr userDrawn="1"/>
        </p:nvSpPr>
        <p:spPr>
          <a:xfrm>
            <a:off x="0" y="0"/>
            <a:ext cx="12192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Picture 12" descr="Stars and gas in space&#10;&#10;Description automatically generated with medium confidence">
            <a:extLst>
              <a:ext uri="{FF2B5EF4-FFF2-40B4-BE49-F238E27FC236}">
                <a16:creationId xmlns:a16="http://schemas.microsoft.com/office/drawing/2014/main" id="{7772085C-44FC-E043-9F7E-492B3A6AA142}"/>
              </a:ext>
            </a:extLst>
          </p:cNvPr>
          <p:cNvPicPr>
            <a:picLocks noChangeAspect="1"/>
          </p:cNvPicPr>
          <p:nvPr userDrawn="1"/>
        </p:nvPicPr>
        <p:blipFill>
          <a:blip r:embed="rId13" cstate="screen">
            <a:alphaModFix/>
            <a:extLst>
              <a:ext uri="{28A0092B-C50C-407E-A947-70E740481C1C}">
                <a14:useLocalDpi xmlns:a14="http://schemas.microsoft.com/office/drawing/2010/main"/>
              </a:ext>
            </a:extLst>
          </a:blip>
          <a:stretch>
            <a:fillRect/>
          </a:stretch>
        </p:blipFill>
        <p:spPr>
          <a:xfrm>
            <a:off x="403310" y="368299"/>
            <a:ext cx="11370182" cy="6089087"/>
          </a:xfrm>
          <a:prstGeom prst="rect">
            <a:avLst/>
          </a:prstGeom>
        </p:spPr>
      </p:pic>
      <p:pic>
        <p:nvPicPr>
          <p:cNvPr id="9" name="Picture 8" descr="A picture containing text, clipart&#10;&#10;Description automatically generated">
            <a:extLst>
              <a:ext uri="{FF2B5EF4-FFF2-40B4-BE49-F238E27FC236}">
                <a16:creationId xmlns:a16="http://schemas.microsoft.com/office/drawing/2014/main" id="{0CA68A80-D754-9342-A59E-F4DEBD8FB639}"/>
              </a:ext>
            </a:extLst>
          </p:cNvPr>
          <p:cNvPicPr>
            <a:picLocks noChangeAspect="1"/>
          </p:cNvPicPr>
          <p:nvPr userDrawn="1"/>
        </p:nvPicPr>
        <p:blipFill>
          <a:blip r:embed="rId14"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11683723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591DF6A-9653-6148-840A-0FB88468C01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7FF56813-6DF9-F847-93EC-740E9FE656D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21F3E3BE-BACF-3F43-9D77-F04D3641227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CC3E3E8-827B-A24F-8DBD-016D4BB8BAAB}" type="datetimeFigureOut">
              <a:rPr lang="en-US" smtClean="0"/>
              <a:t>3/22/2023</a:t>
            </a:fld>
            <a:endParaRPr lang="en-US"/>
          </a:p>
        </p:txBody>
      </p:sp>
      <p:sp>
        <p:nvSpPr>
          <p:cNvPr id="5" name="Footer Placeholder 4">
            <a:extLst>
              <a:ext uri="{FF2B5EF4-FFF2-40B4-BE49-F238E27FC236}">
                <a16:creationId xmlns:a16="http://schemas.microsoft.com/office/drawing/2014/main" id="{E9292D2B-F7FE-EA46-AC98-55CA71B405E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68BF85B0-4432-A845-A9FB-5099D634703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74982D2-23F9-9B4A-9BE5-2609821375ED}" type="slidenum">
              <a:rPr lang="en-US" smtClean="0"/>
              <a:t>‹#›</a:t>
            </a:fld>
            <a:endParaRPr lang="en-US"/>
          </a:p>
        </p:txBody>
      </p:sp>
    </p:spTree>
    <p:extLst>
      <p:ext uri="{BB962C8B-B14F-4D97-AF65-F5344CB8AC3E}">
        <p14:creationId xmlns:p14="http://schemas.microsoft.com/office/powerpoint/2010/main" val="251275724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png"/><Relationship Id="rId7" Type="http://schemas.openxmlformats.org/officeDocument/2006/relationships/image" Target="../media/image10.jpe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9.jpeg"/><Relationship Id="rId5" Type="http://schemas.openxmlformats.org/officeDocument/2006/relationships/image" Target="../media/image8.png"/><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18.xml"/><Relationship Id="rId4" Type="http://schemas.openxmlformats.org/officeDocument/2006/relationships/image" Target="../media/image15.jpeg"/></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18.xml"/><Relationship Id="rId4" Type="http://schemas.openxmlformats.org/officeDocument/2006/relationships/image" Target="../media/image17.jpeg"/></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18.xml"/><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6.xml"/><Relationship Id="rId1" Type="http://schemas.openxmlformats.org/officeDocument/2006/relationships/slideLayout" Target="../slideLayouts/slideLayout18.xml"/><Relationship Id="rId5" Type="http://schemas.openxmlformats.org/officeDocument/2006/relationships/image" Target="../media/image22.jpeg"/><Relationship Id="rId4" Type="http://schemas.openxmlformats.org/officeDocument/2006/relationships/image" Target="../media/image21.jpeg"/></Relationships>
</file>

<file path=ppt/slides/_rels/slide1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7.xml"/><Relationship Id="rId1" Type="http://schemas.openxmlformats.org/officeDocument/2006/relationships/slideLayout" Target="../slideLayouts/slideLayout18.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4.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3" Type="http://schemas.openxmlformats.org/officeDocument/2006/relationships/hyperlink" Target="../../../tfw_booktalk_whatis.wmv" TargetMode="External"/><Relationship Id="rId2" Type="http://schemas.openxmlformats.org/officeDocument/2006/relationships/notesSlide" Target="../notesSlides/notesSlide23.xml"/><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6.xml"/><Relationship Id="rId1" Type="http://schemas.openxmlformats.org/officeDocument/2006/relationships/slideLayout" Target="../slideLayouts/slideLayout18.xml"/><Relationship Id="rId4" Type="http://schemas.openxmlformats.org/officeDocument/2006/relationships/image" Target="../media/image28.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9.xml"/></Relationships>
</file>

<file path=ppt/slides/_rels/slide2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8.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3" Type="http://schemas.openxmlformats.org/officeDocument/2006/relationships/hyperlink" Target="../../../tfw_booktalk_whatis.wmv" TargetMode="External"/><Relationship Id="rId2" Type="http://schemas.openxmlformats.org/officeDocument/2006/relationships/notesSlide" Target="../notesSlides/notesSlide35.xml"/><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7.xml"/><Relationship Id="rId1" Type="http://schemas.openxmlformats.org/officeDocument/2006/relationships/slideLayout" Target="../slideLayouts/slideLayout18.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1.jpeg"/></Relationships>
</file>

<file path=ppt/slides/_rels/slide3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8.xml"/><Relationship Id="rId1" Type="http://schemas.openxmlformats.org/officeDocument/2006/relationships/slideLayout" Target="../slideLayouts/slideLayout18.xml"/><Relationship Id="rId5" Type="http://schemas.openxmlformats.org/officeDocument/2006/relationships/image" Target="../media/image36.png"/><Relationship Id="rId4" Type="http://schemas.openxmlformats.org/officeDocument/2006/relationships/image" Target="../media/image35.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8.xml"/></Relationships>
</file>

<file path=ppt/slides/_rels/slide4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1.xml"/><Relationship Id="rId1" Type="http://schemas.openxmlformats.org/officeDocument/2006/relationships/slideLayout" Target="../slideLayouts/slideLayout18.xml"/></Relationships>
</file>

<file path=ppt/slides/_rels/slide43.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6.xml"/></Relationships>
</file>

<file path=ppt/slides/_rels/slide44.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16.xml"/></Relationships>
</file>

<file path=ppt/slides/_rels/slide45.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6.xml"/></Relationships>
</file>

<file path=ppt/slides/_rels/slide46.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16.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6.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6.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6.xml"/></Relationships>
</file>

<file path=ppt/slides/_rels/slide51.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46.xml"/><Relationship Id="rId1" Type="http://schemas.openxmlformats.org/officeDocument/2006/relationships/slideLayout" Target="../slideLayouts/slideLayout16.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6.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6.xml"/></Relationships>
</file>

<file path=ppt/slides/_rels/slide5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9.xml"/><Relationship Id="rId1" Type="http://schemas.openxmlformats.org/officeDocument/2006/relationships/slideLayout" Target="../slideLayouts/slideLayout16.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6.xml"/></Relationships>
</file>

<file path=ppt/slides/_rels/slide5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51.xml"/><Relationship Id="rId1" Type="http://schemas.openxmlformats.org/officeDocument/2006/relationships/slideLayout" Target="../slideLayouts/slideLayout16.xml"/></Relationships>
</file>

<file path=ppt/slides/_rels/slide57.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52.xml"/><Relationship Id="rId1" Type="http://schemas.openxmlformats.org/officeDocument/2006/relationships/slideLayout" Target="../slideLayouts/slideLayout16.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6.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60.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55.xml"/><Relationship Id="rId1" Type="http://schemas.openxmlformats.org/officeDocument/2006/relationships/slideLayout" Target="../slideLayouts/slideLayout16.xml"/><Relationship Id="rId4" Type="http://schemas.openxmlformats.org/officeDocument/2006/relationships/image" Target="../media/image46.jpeg"/></Relationships>
</file>

<file path=ppt/slides/_rels/slide6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56.xml"/><Relationship Id="rId1" Type="http://schemas.openxmlformats.org/officeDocument/2006/relationships/slideLayout" Target="../slideLayouts/slideLayout16.xml"/><Relationship Id="rId6" Type="http://schemas.openxmlformats.org/officeDocument/2006/relationships/image" Target="../media/image50.jpeg"/><Relationship Id="rId5" Type="http://schemas.openxmlformats.org/officeDocument/2006/relationships/image" Target="../media/image49.png"/><Relationship Id="rId4" Type="http://schemas.openxmlformats.org/officeDocument/2006/relationships/image" Target="../media/image48.png"/></Relationships>
</file>

<file path=ppt/slides/_rels/slide6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57.xml"/><Relationship Id="rId1" Type="http://schemas.openxmlformats.org/officeDocument/2006/relationships/slideLayout" Target="../slideLayouts/slideLayout16.xml"/><Relationship Id="rId6" Type="http://schemas.openxmlformats.org/officeDocument/2006/relationships/image" Target="../media/image50.jpeg"/><Relationship Id="rId5" Type="http://schemas.openxmlformats.org/officeDocument/2006/relationships/image" Target="../media/image49.png"/><Relationship Id="rId4" Type="http://schemas.openxmlformats.org/officeDocument/2006/relationships/image" Target="../media/image48.png"/></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6.xml"/></Relationships>
</file>

<file path=ppt/slides/_rels/slide6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9.xml"/><Relationship Id="rId1" Type="http://schemas.openxmlformats.org/officeDocument/2006/relationships/slideLayout" Target="../slideLayouts/slideLayout16.xml"/></Relationships>
</file>

<file path=ppt/slides/_rels/slide6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60.xml"/><Relationship Id="rId1" Type="http://schemas.openxmlformats.org/officeDocument/2006/relationships/slideLayout" Target="../slideLayouts/slideLayout17.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7.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7.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7.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7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65.xml"/><Relationship Id="rId1" Type="http://schemas.openxmlformats.org/officeDocument/2006/relationships/slideLayout" Target="../slideLayouts/slideLayout17.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7.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7.xml"/></Relationships>
</file>

<file path=ppt/slides/_rels/slide73.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68.xml"/><Relationship Id="rId1" Type="http://schemas.openxmlformats.org/officeDocument/2006/relationships/slideLayout" Target="../slideLayouts/slideLayout17.xml"/><Relationship Id="rId6" Type="http://schemas.openxmlformats.org/officeDocument/2006/relationships/image" Target="../media/image56.jpeg"/><Relationship Id="rId5" Type="http://schemas.openxmlformats.org/officeDocument/2006/relationships/image" Target="../media/image55.jpeg"/><Relationship Id="rId4" Type="http://schemas.openxmlformats.org/officeDocument/2006/relationships/image" Target="../media/image54.jpeg"/></Relationships>
</file>

<file path=ppt/slides/_rels/slide74.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69.xml"/><Relationship Id="rId1" Type="http://schemas.openxmlformats.org/officeDocument/2006/relationships/slideLayout" Target="../slideLayouts/slideLayout17.xml"/></Relationships>
</file>

<file path=ppt/slides/_rels/slide75.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slideLayout" Target="../slideLayouts/slideLayout7.xml"/><Relationship Id="rId5" Type="http://schemas.openxmlformats.org/officeDocument/2006/relationships/image" Target="../media/image61.png"/><Relationship Id="rId4" Type="http://schemas.openxmlformats.org/officeDocument/2006/relationships/image" Target="../media/image60.jpeg"/></Relationships>
</file>

<file path=ppt/slides/_rels/slide76.xml.rels><?xml version="1.0" encoding="UTF-8" standalone="yes"?>
<Relationships xmlns="http://schemas.openxmlformats.org/package/2006/relationships"><Relationship Id="rId3" Type="http://schemas.openxmlformats.org/officeDocument/2006/relationships/hyperlink" Target="https://jamesdurran.blog/" TargetMode="External"/><Relationship Id="rId2" Type="http://schemas.openxmlformats.org/officeDocument/2006/relationships/notesSlide" Target="../notesSlides/notesSlide70.xml"/><Relationship Id="rId1" Type="http://schemas.openxmlformats.org/officeDocument/2006/relationships/slideLayout" Target="../slideLayouts/slideLayout18.xml"/><Relationship Id="rId5" Type="http://schemas.openxmlformats.org/officeDocument/2006/relationships/hyperlink" Target="https://pixabay.com/" TargetMode="External"/><Relationship Id="rId4" Type="http://schemas.openxmlformats.org/officeDocument/2006/relationships/image" Target="../media/image62.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C0D4E6E7-B4DD-D549-ADFA-E2A20EF60A4F}"/>
              </a:ext>
            </a:extLst>
          </p:cNvPr>
          <p:cNvSpPr txBox="1">
            <a:spLocks/>
          </p:cNvSpPr>
          <p:nvPr/>
        </p:nvSpPr>
        <p:spPr>
          <a:xfrm>
            <a:off x="8487784" y="6022650"/>
            <a:ext cx="3502298" cy="400110"/>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lnSpc>
                <a:spcPct val="100000"/>
              </a:lnSpc>
              <a:spcBef>
                <a:spcPts val="0"/>
              </a:spcBef>
            </a:pPr>
            <a:r>
              <a:rPr lang="en-GB" sz="2000" dirty="0">
                <a:solidFill>
                  <a:schemeClr val="bg1"/>
                </a:solidFill>
                <a:latin typeface="Arial" panose="020B0604020202020204" pitchFamily="34" charset="0"/>
                <a:cs typeface="Arial" panose="020B0604020202020204" pitchFamily="34" charset="0"/>
              </a:rPr>
              <a:t>English Year 2</a:t>
            </a:r>
            <a:endParaRPr lang="en-US" sz="2000" b="1" dirty="0">
              <a:solidFill>
                <a:schemeClr val="bg1"/>
              </a:solidFill>
              <a:latin typeface="Arial" panose="020B0604020202020204" pitchFamily="34" charset="0"/>
              <a:cs typeface="Arial" panose="020B0604020202020204" pitchFamily="34" charset="0"/>
            </a:endParaRPr>
          </a:p>
        </p:txBody>
      </p:sp>
      <p:grpSp>
        <p:nvGrpSpPr>
          <p:cNvPr id="11" name="Group 10">
            <a:extLst>
              <a:ext uri="{FF2B5EF4-FFF2-40B4-BE49-F238E27FC236}">
                <a16:creationId xmlns:a16="http://schemas.microsoft.com/office/drawing/2014/main" id="{6047C413-64FE-974C-AB7C-8F86EC33F63E}"/>
              </a:ext>
            </a:extLst>
          </p:cNvPr>
          <p:cNvGrpSpPr/>
          <p:nvPr/>
        </p:nvGrpSpPr>
        <p:grpSpPr>
          <a:xfrm>
            <a:off x="4634444" y="5885900"/>
            <a:ext cx="2832327" cy="646331"/>
            <a:chOff x="4568598" y="5897859"/>
            <a:chExt cx="2832327" cy="646331"/>
          </a:xfrm>
        </p:grpSpPr>
        <p:sp>
          <p:nvSpPr>
            <p:cNvPr id="13" name="TextBox 12">
              <a:extLst>
                <a:ext uri="{FF2B5EF4-FFF2-40B4-BE49-F238E27FC236}">
                  <a16:creationId xmlns:a16="http://schemas.microsoft.com/office/drawing/2014/main" id="{A927C276-F847-1D41-BD80-3B0D0DBDC04D}"/>
                </a:ext>
              </a:extLst>
            </p:cNvPr>
            <p:cNvSpPr txBox="1"/>
            <p:nvPr/>
          </p:nvSpPr>
          <p:spPr>
            <a:xfrm>
              <a:off x="4568598" y="5897859"/>
              <a:ext cx="2450288" cy="646331"/>
            </a:xfrm>
            <a:prstGeom prst="rect">
              <a:avLst/>
            </a:prstGeom>
            <a:noFill/>
          </p:spPr>
          <p:txBody>
            <a:bodyPr wrap="square">
              <a:spAutoFit/>
            </a:bodyPr>
            <a:lstStyle/>
            <a:p>
              <a:r>
                <a:rPr lang="en-GB" sz="1200" dirty="0">
                  <a:solidFill>
                    <a:schemeClr val="bg1"/>
                  </a:solidFill>
                  <a:latin typeface="Arial" panose="020B0604020202020204" pitchFamily="34" charset="0"/>
                  <a:cs typeface="Arial" panose="020B0604020202020204" pitchFamily="34" charset="0"/>
                </a:rPr>
                <a:t>Produced in collaboration with the National Association for the Teaching of English (NATE)</a:t>
              </a:r>
              <a:endParaRPr lang="en-US" sz="1200" dirty="0">
                <a:solidFill>
                  <a:schemeClr val="bg1"/>
                </a:solidFill>
                <a:latin typeface="Arial" panose="020B0604020202020204" pitchFamily="34" charset="0"/>
                <a:cs typeface="Arial" panose="020B0604020202020204" pitchFamily="34" charset="0"/>
              </a:endParaRPr>
            </a:p>
          </p:txBody>
        </p:sp>
        <p:pic>
          <p:nvPicPr>
            <p:cNvPr id="19" name="Picture 18" descr="A black and white logo&#10;&#10;Description automatically generated with medium confidence">
              <a:extLst>
                <a:ext uri="{FF2B5EF4-FFF2-40B4-BE49-F238E27FC236}">
                  <a16:creationId xmlns:a16="http://schemas.microsoft.com/office/drawing/2014/main" id="{5B40E381-692E-C54D-A87D-1479EAFC5BB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923613" y="5968599"/>
              <a:ext cx="477312" cy="536976"/>
            </a:xfrm>
            <a:prstGeom prst="rect">
              <a:avLst/>
            </a:prstGeom>
          </p:spPr>
        </p:pic>
      </p:grpSp>
      <p:pic>
        <p:nvPicPr>
          <p:cNvPr id="24" name="Picture 23" descr="Graphical user interface, application&#10;&#10;Description automatically generated">
            <a:extLst>
              <a:ext uri="{FF2B5EF4-FFF2-40B4-BE49-F238E27FC236}">
                <a16:creationId xmlns:a16="http://schemas.microsoft.com/office/drawing/2014/main" id="{A607AAD4-14AB-C94F-86F9-FAC7C5E03EB4}"/>
              </a:ext>
            </a:extLst>
          </p:cNvPr>
          <p:cNvPicPr>
            <a:picLocks noChangeAspect="1"/>
          </p:cNvPicPr>
          <p:nvPr/>
        </p:nvPicPr>
        <p:blipFill>
          <a:blip r:embed="rId4" cstate="screen">
            <a:alphaModFix/>
            <a:extLst>
              <a:ext uri="{28A0092B-C50C-407E-A947-70E740481C1C}">
                <a14:useLocalDpi xmlns:a14="http://schemas.microsoft.com/office/drawing/2010/main"/>
              </a:ext>
            </a:extLst>
          </a:blip>
          <a:stretch>
            <a:fillRect/>
          </a:stretch>
        </p:blipFill>
        <p:spPr>
          <a:xfrm>
            <a:off x="117982" y="5828480"/>
            <a:ext cx="1764793" cy="794394"/>
          </a:xfrm>
          <a:prstGeom prst="rect">
            <a:avLst/>
          </a:prstGeom>
        </p:spPr>
      </p:pic>
      <p:grpSp>
        <p:nvGrpSpPr>
          <p:cNvPr id="25" name="Group 24">
            <a:extLst>
              <a:ext uri="{FF2B5EF4-FFF2-40B4-BE49-F238E27FC236}">
                <a16:creationId xmlns:a16="http://schemas.microsoft.com/office/drawing/2014/main" id="{BD760D32-EED5-814A-B1D2-B7A13B303280}"/>
              </a:ext>
            </a:extLst>
          </p:cNvPr>
          <p:cNvGrpSpPr/>
          <p:nvPr/>
        </p:nvGrpSpPr>
        <p:grpSpPr>
          <a:xfrm>
            <a:off x="1812926" y="6122379"/>
            <a:ext cx="1119109" cy="230832"/>
            <a:chOff x="1812926" y="6122379"/>
            <a:chExt cx="1119109" cy="230832"/>
          </a:xfrm>
        </p:grpSpPr>
        <p:pic>
          <p:nvPicPr>
            <p:cNvPr id="26" name="Picture 25" descr="A picture containing text, clipart&#10;&#10;Description automatically generated">
              <a:extLst>
                <a:ext uri="{FF2B5EF4-FFF2-40B4-BE49-F238E27FC236}">
                  <a16:creationId xmlns:a16="http://schemas.microsoft.com/office/drawing/2014/main" id="{D6082184-F3AA-274C-AA4A-374DB15C6488}"/>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161973" y="6134745"/>
              <a:ext cx="770062" cy="211458"/>
            </a:xfrm>
            <a:prstGeom prst="rect">
              <a:avLst/>
            </a:prstGeom>
          </p:spPr>
        </p:pic>
        <p:sp>
          <p:nvSpPr>
            <p:cNvPr id="28" name="Title 1">
              <a:extLst>
                <a:ext uri="{FF2B5EF4-FFF2-40B4-BE49-F238E27FC236}">
                  <a16:creationId xmlns:a16="http://schemas.microsoft.com/office/drawing/2014/main" id="{AA22D556-56AB-F545-8B9D-E5C75E17F398}"/>
                </a:ext>
              </a:extLst>
            </p:cNvPr>
            <p:cNvSpPr txBox="1">
              <a:spLocks/>
            </p:cNvSpPr>
            <p:nvPr/>
          </p:nvSpPr>
          <p:spPr>
            <a:xfrm>
              <a:off x="1812926" y="6122379"/>
              <a:ext cx="412749" cy="230832"/>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spcBef>
                  <a:spcPts val="0"/>
                </a:spcBef>
              </a:pPr>
              <a:r>
                <a:rPr lang="en-GB" sz="900" dirty="0">
                  <a:solidFill>
                    <a:schemeClr val="bg1"/>
                  </a:solidFill>
                  <a:latin typeface="Arial" panose="020B0604020202020204" pitchFamily="34" charset="0"/>
                  <a:cs typeface="Arial" panose="020B0604020202020204" pitchFamily="34" charset="0"/>
                </a:rPr>
                <a:t>from</a:t>
              </a:r>
              <a:endParaRPr lang="en-US" sz="900" dirty="0">
                <a:solidFill>
                  <a:schemeClr val="bg1"/>
                </a:solidFill>
                <a:latin typeface="Arial" panose="020B0604020202020204" pitchFamily="34" charset="0"/>
                <a:cs typeface="Arial" panose="020B0604020202020204" pitchFamily="34" charset="0"/>
              </a:endParaRPr>
            </a:p>
          </p:txBody>
        </p:sp>
      </p:grpSp>
      <p:sp>
        <p:nvSpPr>
          <p:cNvPr id="15" name="Rectangle 14">
            <a:extLst>
              <a:ext uri="{FF2B5EF4-FFF2-40B4-BE49-F238E27FC236}">
                <a16:creationId xmlns:a16="http://schemas.microsoft.com/office/drawing/2014/main" id="{5E6D8432-0CE9-2B4B-BFCD-D9A6A2BFE631}"/>
              </a:ext>
            </a:extLst>
          </p:cNvPr>
          <p:cNvSpPr/>
          <p:nvPr/>
        </p:nvSpPr>
        <p:spPr>
          <a:xfrm>
            <a:off x="-15941" y="1817704"/>
            <a:ext cx="12207941" cy="3790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pic>
        <p:nvPicPr>
          <p:cNvPr id="18" name="Picture 30" descr="Review:Jasper Dog Books by Hilary Robinson – V'sViewfromtheBookshelves">
            <a:extLst>
              <a:ext uri="{FF2B5EF4-FFF2-40B4-BE49-F238E27FC236}">
                <a16:creationId xmlns:a16="http://schemas.microsoft.com/office/drawing/2014/main" id="{B0C022E1-1F14-144C-A58A-C8DF1B332C96}"/>
              </a:ext>
            </a:extLst>
          </p:cNvPr>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4086122" y="1897651"/>
            <a:ext cx="4025969" cy="3631053"/>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9" descr="A drawing of a dog&#10;&#10;Description automatically generated with low confidence">
            <a:extLst>
              <a:ext uri="{FF2B5EF4-FFF2-40B4-BE49-F238E27FC236}">
                <a16:creationId xmlns:a16="http://schemas.microsoft.com/office/drawing/2014/main" id="{D5EB604F-AAE1-4E41-A202-74220C2ED924}"/>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8236968" y="1975009"/>
            <a:ext cx="3830155" cy="3476332"/>
          </a:xfrm>
          <a:prstGeom prst="rect">
            <a:avLst/>
          </a:prstGeom>
        </p:spPr>
      </p:pic>
      <p:pic>
        <p:nvPicPr>
          <p:cNvPr id="22" name="Picture 21" descr="A picture containing text&#10;&#10;Description automatically generated">
            <a:extLst>
              <a:ext uri="{FF2B5EF4-FFF2-40B4-BE49-F238E27FC236}">
                <a16:creationId xmlns:a16="http://schemas.microsoft.com/office/drawing/2014/main" id="{3520BA20-916F-A140-B573-0AE1D308713E}"/>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6212" y="1897649"/>
            <a:ext cx="4007007" cy="3631053"/>
          </a:xfrm>
          <a:prstGeom prst="rect">
            <a:avLst/>
          </a:prstGeom>
        </p:spPr>
      </p:pic>
      <p:sp>
        <p:nvSpPr>
          <p:cNvPr id="29" name="Title 1">
            <a:extLst>
              <a:ext uri="{FF2B5EF4-FFF2-40B4-BE49-F238E27FC236}">
                <a16:creationId xmlns:a16="http://schemas.microsoft.com/office/drawing/2014/main" id="{DEA0486F-AA25-4845-91CD-A15B5BF8D1D8}"/>
              </a:ext>
            </a:extLst>
          </p:cNvPr>
          <p:cNvSpPr txBox="1">
            <a:spLocks/>
          </p:cNvSpPr>
          <p:nvPr/>
        </p:nvSpPr>
        <p:spPr>
          <a:xfrm>
            <a:off x="-2" y="252515"/>
            <a:ext cx="12192002" cy="1246495"/>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600"/>
              </a:spcBef>
            </a:pPr>
            <a:r>
              <a:rPr lang="en-GB" sz="4000" b="1" dirty="0">
                <a:solidFill>
                  <a:schemeClr val="bg1"/>
                </a:solidFill>
                <a:latin typeface="Comic Sans MS" panose="030F0902030302020204" pitchFamily="66" charset="0"/>
                <a:cs typeface="Arial" panose="020B0604020202020204" pitchFamily="34" charset="0"/>
              </a:rPr>
              <a:t>Jasper Space Dog</a:t>
            </a:r>
          </a:p>
          <a:p>
            <a:pPr algn="ctr">
              <a:lnSpc>
                <a:spcPct val="100000"/>
              </a:lnSpc>
              <a:spcBef>
                <a:spcPts val="600"/>
              </a:spcBef>
            </a:pPr>
            <a:r>
              <a:rPr lang="en-GB" sz="3000" dirty="0">
                <a:solidFill>
                  <a:schemeClr val="bg1"/>
                </a:solidFill>
                <a:latin typeface="Comic Sans MS" panose="030F0702030302020204" pitchFamily="66" charset="0"/>
              </a:rPr>
              <a:t>Poetry</a:t>
            </a:r>
          </a:p>
        </p:txBody>
      </p:sp>
    </p:spTree>
    <p:extLst>
      <p:ext uri="{BB962C8B-B14F-4D97-AF65-F5344CB8AC3E}">
        <p14:creationId xmlns:p14="http://schemas.microsoft.com/office/powerpoint/2010/main" val="23125007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Subtitle 2">
            <a:extLst>
              <a:ext uri="{FF2B5EF4-FFF2-40B4-BE49-F238E27FC236}">
                <a16:creationId xmlns:a16="http://schemas.microsoft.com/office/drawing/2014/main" id="{69E28F05-B214-7C49-85A4-BDDCA35EF559}"/>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Poetry</a:t>
            </a:r>
            <a:endParaRPr lang="en-US" sz="3000" b="1" dirty="0">
              <a:solidFill>
                <a:srgbClr val="0070C0"/>
              </a:solidFill>
              <a:latin typeface="Comic Sans MS" panose="030F0902030302020204" pitchFamily="66" charset="0"/>
              <a:cs typeface="Arial" panose="020B0604020202020204" pitchFamily="34" charset="0"/>
            </a:endParaRPr>
          </a:p>
        </p:txBody>
      </p:sp>
      <p:sp>
        <p:nvSpPr>
          <p:cNvPr id="4" name="Rectangle 5">
            <a:extLst>
              <a:ext uri="{FF2B5EF4-FFF2-40B4-BE49-F238E27FC236}">
                <a16:creationId xmlns:a16="http://schemas.microsoft.com/office/drawing/2014/main" id="{F0F31973-513E-1741-B4ED-2290FECF6946}"/>
              </a:ext>
            </a:extLst>
          </p:cNvPr>
          <p:cNvSpPr>
            <a:spLocks noChangeArrowheads="1"/>
          </p:cNvSpPr>
          <p:nvPr/>
        </p:nvSpPr>
        <p:spPr bwMode="auto">
          <a:xfrm>
            <a:off x="1350872" y="1747857"/>
            <a:ext cx="9490256" cy="3760004"/>
          </a:xfrm>
          <a:prstGeom prst="rect">
            <a:avLst/>
          </a:prstGeom>
          <a:noFill/>
          <a:ln>
            <a:noFill/>
          </a:ln>
          <a:effectLst/>
        </p:spPr>
        <p:txBody>
          <a:bodyPr wrap="square">
            <a:spAutoFit/>
          </a:bodyPr>
          <a:lstStyle>
            <a:lvl1pPr>
              <a:spcBef>
                <a:spcPct val="20000"/>
              </a:spcBef>
              <a:buChar char="•"/>
              <a:defRPr sz="3200">
                <a:solidFill>
                  <a:schemeClr val="tx1"/>
                </a:solidFill>
                <a:latin typeface="Comic Sans MS" panose="030F0702030302020204" pitchFamily="66" charset="0"/>
                <a:cs typeface="Arial" panose="020B0604020202020204" pitchFamily="34" charset="0"/>
              </a:defRPr>
            </a:lvl1pPr>
            <a:lvl2pPr marL="819150" indent="-285750">
              <a:spcBef>
                <a:spcPct val="20000"/>
              </a:spcBef>
              <a:buChar char="–"/>
              <a:defRPr sz="2800">
                <a:solidFill>
                  <a:schemeClr val="tx1"/>
                </a:solidFill>
                <a:latin typeface="Comic Sans MS" panose="030F0702030302020204" pitchFamily="66" charset="0"/>
                <a:cs typeface="Arial" panose="020B0604020202020204" pitchFamily="34" charset="0"/>
              </a:defRPr>
            </a:lvl2pPr>
            <a:lvl3pPr marL="1227138" indent="-228600">
              <a:spcBef>
                <a:spcPct val="20000"/>
              </a:spcBef>
              <a:buChar char="•"/>
              <a:defRPr sz="2400">
                <a:solidFill>
                  <a:schemeClr val="tx1"/>
                </a:solidFill>
                <a:latin typeface="Comic Sans MS" panose="030F0702030302020204" pitchFamily="66" charset="0"/>
                <a:cs typeface="Arial" panose="020B0604020202020204" pitchFamily="34" charset="0"/>
              </a:defRPr>
            </a:lvl3pPr>
            <a:lvl4pPr marL="1635125" indent="-228600">
              <a:spcBef>
                <a:spcPct val="20000"/>
              </a:spcBef>
              <a:buChar char="–"/>
              <a:defRPr sz="2000">
                <a:solidFill>
                  <a:schemeClr val="tx1"/>
                </a:solidFill>
                <a:latin typeface="Comic Sans MS" panose="030F07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9pPr>
          </a:lstStyle>
          <a:p>
            <a:pPr>
              <a:spcBef>
                <a:spcPct val="0"/>
              </a:spcBef>
              <a:spcAft>
                <a:spcPts val="1400"/>
              </a:spcAft>
              <a:buClr>
                <a:srgbClr val="000000"/>
              </a:buClr>
              <a:buFont typeface="Times New Roman" panose="02020603050405020304" pitchFamily="18" charset="0"/>
              <a:buNone/>
            </a:pPr>
            <a:r>
              <a:rPr lang="en-GB" altLang="en-US" sz="2000" dirty="0">
                <a:solidFill>
                  <a:srgbClr val="414042"/>
                </a:solidFill>
                <a:ea typeface="Microsoft YaHei" panose="020B0503020204020204" pitchFamily="34" charset="-122"/>
              </a:rPr>
              <a:t>In this unit, you will encourage children to read, enjoy, learn by heart and recite Haiku poems. Haiku (pronounced high-</a:t>
            </a:r>
            <a:r>
              <a:rPr lang="en-GB" altLang="en-US" sz="2000" dirty="0" err="1">
                <a:solidFill>
                  <a:srgbClr val="414042"/>
                </a:solidFill>
                <a:ea typeface="Microsoft YaHei" panose="020B0503020204020204" pitchFamily="34" charset="-122"/>
              </a:rPr>
              <a:t>koo</a:t>
            </a:r>
            <a:r>
              <a:rPr lang="en-GB" altLang="en-US" sz="2000" dirty="0">
                <a:solidFill>
                  <a:srgbClr val="414042"/>
                </a:solidFill>
                <a:ea typeface="Microsoft YaHei" panose="020B0503020204020204" pitchFamily="34" charset="-122"/>
              </a:rPr>
              <a:t>) is a type of short form poetry originally from Japan. Traditional Japanese haiku consist of 17 syllables divided into 3 lines in a 5-7-5 pattern.</a:t>
            </a:r>
          </a:p>
          <a:p>
            <a:pPr>
              <a:spcBef>
                <a:spcPct val="0"/>
              </a:spcBef>
              <a:spcAft>
                <a:spcPts val="1400"/>
              </a:spcAft>
              <a:buClr>
                <a:srgbClr val="000000"/>
              </a:buClr>
              <a:buFont typeface="Times New Roman" panose="02020603050405020304" pitchFamily="18" charset="0"/>
              <a:buNone/>
            </a:pPr>
            <a:r>
              <a:rPr lang="en-GB" altLang="en-US" sz="2000" dirty="0">
                <a:solidFill>
                  <a:srgbClr val="414042"/>
                </a:solidFill>
                <a:ea typeface="Microsoft YaHei" panose="020B0503020204020204" pitchFamily="34" charset="-122"/>
              </a:rPr>
              <a:t>They should:</a:t>
            </a:r>
          </a:p>
          <a:p>
            <a:pPr marL="225425" indent="-225425">
              <a:spcBef>
                <a:spcPct val="0"/>
              </a:spcBef>
              <a:spcAft>
                <a:spcPts val="1400"/>
              </a:spcAft>
              <a:buClr>
                <a:srgbClr val="0070C0"/>
              </a:buClr>
              <a:buFont typeface="Arial" panose="020B0604020202020204" pitchFamily="34" charset="0"/>
              <a:buChar char="•"/>
            </a:pPr>
            <a:r>
              <a:rPr lang="en-GB" altLang="en-US" sz="2000" dirty="0">
                <a:solidFill>
                  <a:srgbClr val="414042"/>
                </a:solidFill>
                <a:ea typeface="Microsoft YaHei" panose="020B0503020204020204" pitchFamily="34" charset="-122"/>
              </a:rPr>
              <a:t>talk to a partner about how the poem makes them feel</a:t>
            </a:r>
          </a:p>
          <a:p>
            <a:pPr marL="225425" indent="-225425">
              <a:spcBef>
                <a:spcPct val="0"/>
              </a:spcBef>
              <a:spcAft>
                <a:spcPts val="1400"/>
              </a:spcAft>
              <a:buClr>
                <a:srgbClr val="0070C0"/>
              </a:buClr>
              <a:buFont typeface="Arial" panose="020B0604020202020204" pitchFamily="34" charset="0"/>
              <a:buChar char="•"/>
            </a:pPr>
            <a:r>
              <a:rPr lang="en-GB" altLang="en-US" sz="2000" dirty="0">
                <a:solidFill>
                  <a:srgbClr val="414042"/>
                </a:solidFill>
                <a:ea typeface="Microsoft YaHei" panose="020B0503020204020204" pitchFamily="34" charset="-122"/>
              </a:rPr>
              <a:t>practise lines of the poem to recite aloud either alone or as part of a group</a:t>
            </a:r>
          </a:p>
          <a:p>
            <a:pPr marL="225425" indent="-225425">
              <a:spcBef>
                <a:spcPct val="0"/>
              </a:spcBef>
              <a:spcAft>
                <a:spcPts val="1400"/>
              </a:spcAft>
              <a:buClr>
                <a:srgbClr val="0070C0"/>
              </a:buClr>
              <a:buFont typeface="Arial" panose="020B0604020202020204" pitchFamily="34" charset="0"/>
              <a:buChar char="•"/>
            </a:pPr>
            <a:r>
              <a:rPr lang="en-GB" altLang="en-US" sz="2000" dirty="0">
                <a:solidFill>
                  <a:srgbClr val="414042"/>
                </a:solidFill>
                <a:ea typeface="Microsoft YaHei" panose="020B0503020204020204" pitchFamily="34" charset="-122"/>
              </a:rPr>
              <a:t>recognise and replicate syllables (beats) in the poems</a:t>
            </a:r>
          </a:p>
          <a:p>
            <a:pPr marL="225425" indent="-225425">
              <a:spcBef>
                <a:spcPct val="0"/>
              </a:spcBef>
              <a:spcAft>
                <a:spcPts val="1400"/>
              </a:spcAft>
              <a:buClr>
                <a:srgbClr val="0070C0"/>
              </a:buClr>
              <a:buFont typeface="Arial" panose="020B0604020202020204" pitchFamily="34" charset="0"/>
              <a:buChar char="•"/>
            </a:pPr>
            <a:r>
              <a:rPr lang="en-GB" altLang="en-US" sz="2000" dirty="0">
                <a:solidFill>
                  <a:srgbClr val="414042"/>
                </a:solidFill>
                <a:ea typeface="Microsoft YaHei" panose="020B0503020204020204" pitchFamily="34" charset="-122"/>
              </a:rPr>
              <a:t>use their voices and actions to enhance performance.</a:t>
            </a:r>
          </a:p>
        </p:txBody>
      </p:sp>
    </p:spTree>
    <p:extLst>
      <p:ext uri="{BB962C8B-B14F-4D97-AF65-F5344CB8AC3E}">
        <p14:creationId xmlns:p14="http://schemas.microsoft.com/office/powerpoint/2010/main" val="40196199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081EE653-7C60-074C-9DFA-F04FB5E011BE}"/>
              </a:ext>
            </a:extLst>
          </p:cNvPr>
          <p:cNvSpPr>
            <a:spLocks noChangeArrowheads="1"/>
          </p:cNvSpPr>
          <p:nvPr/>
        </p:nvSpPr>
        <p:spPr bwMode="auto">
          <a:xfrm>
            <a:off x="298450" y="6546850"/>
            <a:ext cx="4379913" cy="358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defTabSz="449263">
              <a:spcBef>
                <a:spcPct val="20000"/>
              </a:spcBef>
              <a:buChar char="•"/>
              <a:tabLst>
                <a:tab pos="723900" algn="l"/>
                <a:tab pos="1447800" algn="l"/>
                <a:tab pos="2171700" algn="l"/>
                <a:tab pos="2895600" algn="l"/>
                <a:tab pos="3619500" algn="l"/>
                <a:tab pos="4343400" algn="l"/>
              </a:tabLst>
              <a:defRPr sz="3200">
                <a:solidFill>
                  <a:schemeClr val="tx1"/>
                </a:solidFill>
                <a:latin typeface="Comic Sans MS" panose="030F0902030302020204" pitchFamily="66" charset="0"/>
                <a:cs typeface="Arial" panose="020B0604020202020204" pitchFamily="34" charset="0"/>
              </a:defRPr>
            </a:lvl1pPr>
            <a:lvl2pPr marL="742950" indent="-285750" defTabSz="449263">
              <a:spcBef>
                <a:spcPct val="20000"/>
              </a:spcBef>
              <a:buChar char="–"/>
              <a:tabLst>
                <a:tab pos="723900" algn="l"/>
                <a:tab pos="1447800" algn="l"/>
                <a:tab pos="2171700" algn="l"/>
                <a:tab pos="2895600" algn="l"/>
                <a:tab pos="3619500" algn="l"/>
                <a:tab pos="4343400" algn="l"/>
              </a:tabLst>
              <a:defRPr sz="2800">
                <a:solidFill>
                  <a:schemeClr val="tx1"/>
                </a:solidFill>
                <a:latin typeface="Comic Sans MS" panose="030F0902030302020204" pitchFamily="66" charset="0"/>
                <a:cs typeface="Arial" panose="020B0604020202020204" pitchFamily="34" charset="0"/>
              </a:defRPr>
            </a:lvl2pPr>
            <a:lvl3pPr marL="1143000" indent="-228600" defTabSz="449263">
              <a:spcBef>
                <a:spcPct val="20000"/>
              </a:spcBef>
              <a:buChar char="•"/>
              <a:tabLst>
                <a:tab pos="723900" algn="l"/>
                <a:tab pos="1447800" algn="l"/>
                <a:tab pos="2171700" algn="l"/>
                <a:tab pos="2895600" algn="l"/>
                <a:tab pos="3619500" algn="l"/>
                <a:tab pos="4343400" algn="l"/>
              </a:tabLst>
              <a:defRPr sz="2400">
                <a:solidFill>
                  <a:schemeClr val="tx1"/>
                </a:solidFill>
                <a:latin typeface="Comic Sans MS" panose="030F0902030302020204" pitchFamily="66" charset="0"/>
                <a:cs typeface="Arial" panose="020B0604020202020204" pitchFamily="34" charset="0"/>
              </a:defRPr>
            </a:lvl3pPr>
            <a:lvl4pPr marL="1600200" indent="-228600" defTabSz="449263">
              <a:spcBef>
                <a:spcPct val="20000"/>
              </a:spcBef>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4pPr>
            <a:lvl5pPr marL="2057400" indent="-228600" defTabSz="449263">
              <a:spcBef>
                <a:spcPct val="20000"/>
              </a:spcBef>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5pPr>
            <a:lvl6pPr marL="25146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6pPr>
            <a:lvl7pPr marL="29718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7pPr>
            <a:lvl8pPr marL="34290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8pPr>
            <a:lvl9pPr marL="38862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9pPr>
          </a:lstStyle>
          <a:p>
            <a:pPr eaLnBrk="1" hangingPunct="1">
              <a:lnSpc>
                <a:spcPct val="90000"/>
              </a:lnSpc>
              <a:spcBef>
                <a:spcPts val="1000"/>
              </a:spcBef>
              <a:buClr>
                <a:srgbClr val="000000"/>
              </a:buClr>
              <a:buFont typeface="Times New Roman" panose="02020603050405020304" pitchFamily="18" charset="0"/>
              <a:buNone/>
            </a:pPr>
            <a:r>
              <a:rPr lang="en-GB" altLang="en-US" sz="800" dirty="0">
                <a:solidFill>
                  <a:schemeClr val="bg1"/>
                </a:solidFill>
                <a:ea typeface="Microsoft YaHei" panose="020B0503020204020204" pitchFamily="34" charset="-122"/>
              </a:rPr>
              <a:t>Copyright © 202 </a:t>
            </a:r>
            <a:r>
              <a:rPr lang="en-GB" altLang="en-US" sz="800" dirty="0" err="1">
                <a:solidFill>
                  <a:schemeClr val="bg1"/>
                </a:solidFill>
                <a:ea typeface="Microsoft YaHei" panose="020B0503020204020204" pitchFamily="34" charset="-122"/>
              </a:rPr>
              <a:t>iChild</a:t>
            </a:r>
            <a:r>
              <a:rPr lang="en-GB" altLang="en-US" sz="800" dirty="0">
                <a:solidFill>
                  <a:schemeClr val="bg1"/>
                </a:solidFill>
                <a:ea typeface="Microsoft YaHei" panose="020B0503020204020204" pitchFamily="34" charset="-122"/>
              </a:rPr>
              <a:t> and its licensors. All rights reserved. Not for commercial use.</a:t>
            </a:r>
          </a:p>
        </p:txBody>
      </p:sp>
      <p:sp>
        <p:nvSpPr>
          <p:cNvPr id="6" name="Title 1">
            <a:extLst>
              <a:ext uri="{FF2B5EF4-FFF2-40B4-BE49-F238E27FC236}">
                <a16:creationId xmlns:a16="http://schemas.microsoft.com/office/drawing/2014/main" id="{811963A3-C92B-0E40-81AE-DFB156BF9273}"/>
              </a:ext>
            </a:extLst>
          </p:cNvPr>
          <p:cNvSpPr txBox="1">
            <a:spLocks/>
          </p:cNvSpPr>
          <p:nvPr/>
        </p:nvSpPr>
        <p:spPr>
          <a:xfrm>
            <a:off x="-2" y="2802710"/>
            <a:ext cx="7201847" cy="707886"/>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600"/>
              </a:spcBef>
            </a:pPr>
            <a:r>
              <a:rPr lang="en-GB" sz="4000" b="1" dirty="0">
                <a:solidFill>
                  <a:schemeClr val="bg1"/>
                </a:solidFill>
                <a:latin typeface="Comic Sans MS" panose="030F0902030302020204" pitchFamily="66" charset="0"/>
                <a:cs typeface="Arial" panose="020B0604020202020204" pitchFamily="34" charset="0"/>
              </a:rPr>
              <a:t>Poetry</a:t>
            </a:r>
          </a:p>
        </p:txBody>
      </p:sp>
      <p:pic>
        <p:nvPicPr>
          <p:cNvPr id="7" name="Picture 17" descr="Review:Jasper Dog Books by Hilary Robinson – V'sViewfromtheBookshelves">
            <a:extLst>
              <a:ext uri="{FF2B5EF4-FFF2-40B4-BE49-F238E27FC236}">
                <a16:creationId xmlns:a16="http://schemas.microsoft.com/office/drawing/2014/main" id="{6EC984DD-E358-CE47-8366-0B51A8B2E255}"/>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rot="306312">
            <a:off x="7286950" y="601355"/>
            <a:ext cx="3436869" cy="5655290"/>
          </a:xfrm>
          <a:prstGeom prst="rect">
            <a:avLst/>
          </a:prstGeom>
          <a:noFill/>
          <a:effectLst>
            <a:outerShdw blurRad="203200" dist="152400" dir="2700000" algn="tl" rotWithShape="0">
              <a:prstClr val="black">
                <a:alpha val="3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344759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43536FC2-59C5-CE4F-AFBE-99F83C4FD7FF}"/>
              </a:ext>
            </a:extLst>
          </p:cNvPr>
          <p:cNvSpPr/>
          <p:nvPr/>
        </p:nvSpPr>
        <p:spPr>
          <a:xfrm>
            <a:off x="972066" y="705494"/>
            <a:ext cx="2907476" cy="645639"/>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Comic Sans MS" panose="030F0902030302020204" pitchFamily="66" charset="0"/>
              </a:rPr>
              <a:t>Reading objectives</a:t>
            </a:r>
          </a:p>
        </p:txBody>
      </p:sp>
      <p:sp>
        <p:nvSpPr>
          <p:cNvPr id="14" name="Rectangle 13">
            <a:extLst>
              <a:ext uri="{FF2B5EF4-FFF2-40B4-BE49-F238E27FC236}">
                <a16:creationId xmlns:a16="http://schemas.microsoft.com/office/drawing/2014/main" id="{7245C00C-0E0E-C245-8482-CE97CDC56EC4}"/>
              </a:ext>
            </a:extLst>
          </p:cNvPr>
          <p:cNvSpPr/>
          <p:nvPr/>
        </p:nvSpPr>
        <p:spPr>
          <a:xfrm>
            <a:off x="972066" y="1509284"/>
            <a:ext cx="2907476" cy="1082841"/>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108000" algn="ctr">
              <a:buClr>
                <a:srgbClr val="000000"/>
              </a:buClr>
              <a:buFont typeface="Times New Roman" panose="02020603050405020304" pitchFamily="18" charset="0"/>
              <a:buNone/>
            </a:pPr>
            <a:r>
              <a:rPr lang="en-GB" altLang="en-US" sz="1400" dirty="0">
                <a:solidFill>
                  <a:srgbClr val="414042"/>
                </a:solidFill>
                <a:latin typeface="Comic Sans MS" panose="030F0702030302020204" pitchFamily="66" charset="0"/>
                <a:ea typeface="Microsoft YaHei" panose="020B0503020204020204" pitchFamily="34" charset="-122"/>
              </a:rPr>
              <a:t>Learn to appreciate poems</a:t>
            </a:r>
            <a:br>
              <a:rPr lang="en-GB" altLang="en-US" sz="1400" dirty="0">
                <a:solidFill>
                  <a:srgbClr val="414042"/>
                </a:solidFill>
                <a:latin typeface="Comic Sans MS" panose="030F0702030302020204" pitchFamily="66" charset="0"/>
                <a:ea typeface="Microsoft YaHei" panose="020B0503020204020204" pitchFamily="34" charset="-122"/>
              </a:rPr>
            </a:br>
            <a:r>
              <a:rPr lang="en-GB" altLang="en-US" sz="1400" dirty="0">
                <a:solidFill>
                  <a:srgbClr val="414042"/>
                </a:solidFill>
                <a:latin typeface="Comic Sans MS" panose="030F0702030302020204" pitchFamily="66" charset="0"/>
                <a:ea typeface="Microsoft YaHei" panose="020B0503020204020204" pitchFamily="34" charset="-122"/>
              </a:rPr>
              <a:t>and recite some by heart.</a:t>
            </a:r>
          </a:p>
        </p:txBody>
      </p:sp>
      <p:sp>
        <p:nvSpPr>
          <p:cNvPr id="15" name="Rectangle 14">
            <a:extLst>
              <a:ext uri="{FF2B5EF4-FFF2-40B4-BE49-F238E27FC236}">
                <a16:creationId xmlns:a16="http://schemas.microsoft.com/office/drawing/2014/main" id="{F7DD3404-A15E-D54A-AD0D-ED4E924DE95E}"/>
              </a:ext>
            </a:extLst>
          </p:cNvPr>
          <p:cNvSpPr/>
          <p:nvPr/>
        </p:nvSpPr>
        <p:spPr>
          <a:xfrm>
            <a:off x="972066" y="2809329"/>
            <a:ext cx="2907476" cy="955425"/>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lgn="ctr">
              <a:buClr>
                <a:srgbClr val="000000"/>
              </a:buClr>
              <a:buFont typeface="Times New Roman" panose="02020603050405020304" pitchFamily="18" charset="0"/>
              <a:buNone/>
            </a:pPr>
            <a:r>
              <a:rPr lang="en-GB" altLang="en-US" sz="1400" dirty="0">
                <a:solidFill>
                  <a:srgbClr val="414042"/>
                </a:solidFill>
                <a:latin typeface="Comic Sans MS" panose="030F0702030302020204" pitchFamily="66" charset="0"/>
                <a:ea typeface="Microsoft YaHei" panose="020B0503020204020204" pitchFamily="34" charset="-122"/>
              </a:rPr>
              <a:t>Choose and discuss favourite words and phrases.</a:t>
            </a:r>
          </a:p>
        </p:txBody>
      </p:sp>
      <p:sp>
        <p:nvSpPr>
          <p:cNvPr id="16" name="Rectangle 15">
            <a:extLst>
              <a:ext uri="{FF2B5EF4-FFF2-40B4-BE49-F238E27FC236}">
                <a16:creationId xmlns:a16="http://schemas.microsoft.com/office/drawing/2014/main" id="{B8D840AD-A0AD-7045-8CB6-D036960152F0}"/>
              </a:ext>
            </a:extLst>
          </p:cNvPr>
          <p:cNvSpPr/>
          <p:nvPr/>
        </p:nvSpPr>
        <p:spPr>
          <a:xfrm>
            <a:off x="972067" y="5017532"/>
            <a:ext cx="2907476" cy="1090155"/>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lnSpc>
                <a:spcPct val="92000"/>
              </a:lnSpc>
              <a:spcBef>
                <a:spcPct val="0"/>
              </a:spcBef>
              <a:spcAft>
                <a:spcPts val="1425"/>
              </a:spcAft>
              <a:buClr>
                <a:srgbClr val="000000"/>
              </a:buClr>
              <a:buFont typeface="Times New Roman" panose="02020603050405020304" pitchFamily="18" charset="0"/>
              <a:buNone/>
            </a:pPr>
            <a:r>
              <a:rPr lang="en-GB" altLang="en-US" sz="1400" dirty="0">
                <a:solidFill>
                  <a:srgbClr val="414042"/>
                </a:solidFill>
                <a:latin typeface="Comic Sans MS" panose="030F0702030302020204" pitchFamily="66" charset="0"/>
                <a:ea typeface="Microsoft YaHei" panose="020B0503020204020204" pitchFamily="34" charset="-122"/>
              </a:rPr>
              <a:t>Recognise how nouns can be expanded for description and specification.</a:t>
            </a:r>
          </a:p>
        </p:txBody>
      </p:sp>
      <p:sp>
        <p:nvSpPr>
          <p:cNvPr id="17" name="Rectangle 16">
            <a:extLst>
              <a:ext uri="{FF2B5EF4-FFF2-40B4-BE49-F238E27FC236}">
                <a16:creationId xmlns:a16="http://schemas.microsoft.com/office/drawing/2014/main" id="{C785AA9F-62CA-D94F-B2EB-99981650FF6F}"/>
              </a:ext>
            </a:extLst>
          </p:cNvPr>
          <p:cNvSpPr/>
          <p:nvPr/>
        </p:nvSpPr>
        <p:spPr>
          <a:xfrm>
            <a:off x="8263032" y="705494"/>
            <a:ext cx="2907477" cy="645639"/>
          </a:xfrm>
          <a:prstGeom prst="rect">
            <a:avLst/>
          </a:prstGeom>
          <a:solidFill>
            <a:srgbClr val="EC7206"/>
          </a:solidFill>
          <a:ln>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Comic Sans MS" panose="030F0902030302020204" pitchFamily="66" charset="0"/>
              </a:rPr>
              <a:t>Writing objectives</a:t>
            </a:r>
          </a:p>
        </p:txBody>
      </p:sp>
      <p:sp>
        <p:nvSpPr>
          <p:cNvPr id="18" name="Rectangle 17">
            <a:extLst>
              <a:ext uri="{FF2B5EF4-FFF2-40B4-BE49-F238E27FC236}">
                <a16:creationId xmlns:a16="http://schemas.microsoft.com/office/drawing/2014/main" id="{6482FD77-FCC0-664D-B3D5-9E8DA65AE2FC}"/>
              </a:ext>
            </a:extLst>
          </p:cNvPr>
          <p:cNvSpPr/>
          <p:nvPr/>
        </p:nvSpPr>
        <p:spPr>
          <a:xfrm>
            <a:off x="8263032" y="1520825"/>
            <a:ext cx="2907477" cy="1071300"/>
          </a:xfrm>
          <a:prstGeom prst="rect">
            <a:avLst/>
          </a:prstGeom>
          <a:noFill/>
          <a:ln>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eaLnBrk="1" hangingPunct="1">
              <a:lnSpc>
                <a:spcPct val="92000"/>
              </a:lnSpc>
              <a:spcAft>
                <a:spcPts val="1425"/>
              </a:spcAft>
              <a:buClr>
                <a:srgbClr val="000000"/>
              </a:buClr>
              <a:buFont typeface="Times New Roman" panose="02020603050405020304" pitchFamily="18" charset="0"/>
              <a:buNone/>
            </a:pPr>
            <a:r>
              <a:rPr lang="en-GB" altLang="en-US" sz="1400" dirty="0">
                <a:solidFill>
                  <a:srgbClr val="414042"/>
                </a:solidFill>
                <a:latin typeface="Comic Sans MS" panose="030F0702030302020204" pitchFamily="66" charset="0"/>
                <a:ea typeface="Microsoft YaHei" panose="020B0503020204020204" pitchFamily="34" charset="-122"/>
              </a:rPr>
              <a:t>Identify and use the</a:t>
            </a:r>
            <a:br>
              <a:rPr lang="en-GB" altLang="en-US" sz="1400" dirty="0">
                <a:solidFill>
                  <a:srgbClr val="414042"/>
                </a:solidFill>
                <a:latin typeface="Comic Sans MS" panose="030F0702030302020204" pitchFamily="66" charset="0"/>
                <a:ea typeface="Microsoft YaHei" panose="020B0503020204020204" pitchFamily="34" charset="-122"/>
              </a:rPr>
            </a:br>
            <a:r>
              <a:rPr lang="en-GB" altLang="en-US" sz="1400" dirty="0">
                <a:solidFill>
                  <a:srgbClr val="414042"/>
                </a:solidFill>
                <a:latin typeface="Comic Sans MS" panose="030F0702030302020204" pitchFamily="66" charset="0"/>
                <a:ea typeface="Microsoft YaHei" panose="020B0503020204020204" pitchFamily="34" charset="-122"/>
              </a:rPr>
              <a:t>progressive form of verbs correctly and consistently.</a:t>
            </a:r>
          </a:p>
        </p:txBody>
      </p:sp>
      <p:sp>
        <p:nvSpPr>
          <p:cNvPr id="19" name="Rectangle 18">
            <a:extLst>
              <a:ext uri="{FF2B5EF4-FFF2-40B4-BE49-F238E27FC236}">
                <a16:creationId xmlns:a16="http://schemas.microsoft.com/office/drawing/2014/main" id="{FE349AE7-99DF-F443-B51B-D6E1A803AE1C}"/>
              </a:ext>
            </a:extLst>
          </p:cNvPr>
          <p:cNvSpPr/>
          <p:nvPr/>
        </p:nvSpPr>
        <p:spPr>
          <a:xfrm>
            <a:off x="8249480" y="2809329"/>
            <a:ext cx="2907477" cy="955424"/>
          </a:xfrm>
          <a:prstGeom prst="rect">
            <a:avLst/>
          </a:prstGeom>
          <a:noFill/>
          <a:ln>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lnSpc>
                <a:spcPct val="92000"/>
              </a:lnSpc>
              <a:spcAft>
                <a:spcPts val="1400"/>
              </a:spcAft>
              <a:buClr>
                <a:srgbClr val="000000"/>
              </a:buClr>
              <a:buSzPct val="100000"/>
              <a:buFont typeface="Times New Roman" panose="02020603050405020304" pitchFamily="18" charset="0"/>
              <a:buNone/>
            </a:pPr>
            <a:r>
              <a:rPr lang="en-GB" altLang="en-US" sz="1400" dirty="0">
                <a:solidFill>
                  <a:srgbClr val="414042"/>
                </a:solidFill>
                <a:latin typeface="Comic Sans MS" panose="030F0702030302020204" pitchFamily="66" charset="0"/>
                <a:ea typeface="Microsoft YaHei" panose="020B0503020204020204" pitchFamily="34" charset="-122"/>
              </a:rPr>
              <a:t>Use expanded noun phrases</a:t>
            </a:r>
            <a:br>
              <a:rPr lang="en-GB" altLang="en-US" sz="1400" dirty="0">
                <a:solidFill>
                  <a:srgbClr val="414042"/>
                </a:solidFill>
                <a:latin typeface="Comic Sans MS" panose="030F0702030302020204" pitchFamily="66" charset="0"/>
                <a:ea typeface="Microsoft YaHei" panose="020B0503020204020204" pitchFamily="34" charset="-122"/>
              </a:rPr>
            </a:br>
            <a:r>
              <a:rPr lang="en-GB" altLang="en-US" sz="1400" dirty="0">
                <a:solidFill>
                  <a:srgbClr val="414042"/>
                </a:solidFill>
                <a:latin typeface="Comic Sans MS" panose="030F0702030302020204" pitchFamily="66" charset="0"/>
                <a:ea typeface="Microsoft YaHei" panose="020B0503020204020204" pitchFamily="34" charset="-122"/>
              </a:rPr>
              <a:t>to describe and specify.</a:t>
            </a:r>
          </a:p>
        </p:txBody>
      </p:sp>
      <p:sp>
        <p:nvSpPr>
          <p:cNvPr id="20" name="Rectangle 19">
            <a:extLst>
              <a:ext uri="{FF2B5EF4-FFF2-40B4-BE49-F238E27FC236}">
                <a16:creationId xmlns:a16="http://schemas.microsoft.com/office/drawing/2014/main" id="{68DBA3B7-6E5A-A044-89DE-0122055D5B8E}"/>
              </a:ext>
            </a:extLst>
          </p:cNvPr>
          <p:cNvSpPr/>
          <p:nvPr/>
        </p:nvSpPr>
        <p:spPr>
          <a:xfrm>
            <a:off x="972066" y="3981958"/>
            <a:ext cx="2907476" cy="818369"/>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lnSpc>
                <a:spcPct val="92000"/>
              </a:lnSpc>
              <a:spcAft>
                <a:spcPts val="1425"/>
              </a:spcAft>
              <a:buClr>
                <a:srgbClr val="000000"/>
              </a:buClr>
              <a:buFont typeface="Times New Roman" panose="02020603050405020304" pitchFamily="18" charset="0"/>
              <a:buNone/>
            </a:pPr>
            <a:r>
              <a:rPr lang="en-GB" altLang="en-US" sz="1400" dirty="0">
                <a:solidFill>
                  <a:srgbClr val="414042"/>
                </a:solidFill>
                <a:latin typeface="Comic Sans MS" panose="030F0702030302020204" pitchFamily="66" charset="0"/>
                <a:ea typeface="Microsoft YaHei" panose="020B0503020204020204" pitchFamily="34" charset="-122"/>
              </a:rPr>
              <a:t>Identify the progressive</a:t>
            </a:r>
            <a:br>
              <a:rPr lang="en-GB" altLang="en-US" sz="1400" dirty="0">
                <a:solidFill>
                  <a:srgbClr val="414042"/>
                </a:solidFill>
                <a:latin typeface="Comic Sans MS" panose="030F0702030302020204" pitchFamily="66" charset="0"/>
                <a:ea typeface="Microsoft YaHei" panose="020B0503020204020204" pitchFamily="34" charset="-122"/>
              </a:rPr>
            </a:br>
            <a:r>
              <a:rPr lang="en-GB" altLang="en-US" sz="1400" dirty="0">
                <a:solidFill>
                  <a:srgbClr val="414042"/>
                </a:solidFill>
                <a:latin typeface="Comic Sans MS" panose="030F0702030302020204" pitchFamily="66" charset="0"/>
                <a:ea typeface="Microsoft YaHei" panose="020B0503020204020204" pitchFamily="34" charset="-122"/>
              </a:rPr>
              <a:t>form of verbs.</a:t>
            </a:r>
          </a:p>
        </p:txBody>
      </p:sp>
      <p:sp>
        <p:nvSpPr>
          <p:cNvPr id="21" name="Rectangle 20">
            <a:extLst>
              <a:ext uri="{FF2B5EF4-FFF2-40B4-BE49-F238E27FC236}">
                <a16:creationId xmlns:a16="http://schemas.microsoft.com/office/drawing/2014/main" id="{A64D9D4A-D927-A445-AFAA-25B523E5B524}"/>
              </a:ext>
            </a:extLst>
          </p:cNvPr>
          <p:cNvSpPr/>
          <p:nvPr/>
        </p:nvSpPr>
        <p:spPr>
          <a:xfrm>
            <a:off x="8263032" y="3981957"/>
            <a:ext cx="2907477" cy="818369"/>
          </a:xfrm>
          <a:prstGeom prst="rect">
            <a:avLst/>
          </a:prstGeom>
          <a:noFill/>
          <a:ln>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lnSpc>
                <a:spcPct val="92000"/>
              </a:lnSpc>
              <a:spcAft>
                <a:spcPts val="1400"/>
              </a:spcAft>
              <a:buClr>
                <a:srgbClr val="000000"/>
              </a:buClr>
              <a:buSzPct val="100000"/>
              <a:buFont typeface="Times New Roman" panose="02020603050405020304" pitchFamily="18" charset="0"/>
              <a:buNone/>
            </a:pPr>
            <a:r>
              <a:rPr lang="en-GB" altLang="en-US" sz="1400" dirty="0">
                <a:solidFill>
                  <a:srgbClr val="414042"/>
                </a:solidFill>
                <a:latin typeface="Comic Sans MS" panose="030F0702030302020204" pitchFamily="66" charset="0"/>
                <a:ea typeface="Microsoft YaHei" panose="020B0503020204020204" pitchFamily="34" charset="-122"/>
              </a:rPr>
              <a:t>Orally plan and rehearse ideas.</a:t>
            </a:r>
          </a:p>
        </p:txBody>
      </p:sp>
      <p:sp>
        <p:nvSpPr>
          <p:cNvPr id="30" name="Rectangle 29">
            <a:extLst>
              <a:ext uri="{FF2B5EF4-FFF2-40B4-BE49-F238E27FC236}">
                <a16:creationId xmlns:a16="http://schemas.microsoft.com/office/drawing/2014/main" id="{B0BCBCA5-C635-B542-8582-CCCD15E6B870}"/>
              </a:ext>
            </a:extLst>
          </p:cNvPr>
          <p:cNvSpPr/>
          <p:nvPr/>
        </p:nvSpPr>
        <p:spPr>
          <a:xfrm>
            <a:off x="8263032" y="5016448"/>
            <a:ext cx="2907477" cy="1090155"/>
          </a:xfrm>
          <a:prstGeom prst="rect">
            <a:avLst/>
          </a:prstGeom>
          <a:noFill/>
          <a:ln>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altLang="en-US" sz="1400" dirty="0">
                <a:solidFill>
                  <a:srgbClr val="414042"/>
                </a:solidFill>
                <a:latin typeface="Comic Sans MS" panose="030F0702030302020204" pitchFamily="66" charset="0"/>
                <a:ea typeface="Microsoft YaHei" panose="020B0503020204020204" pitchFamily="34" charset="-122"/>
              </a:rPr>
              <a:t>Develop positive attitudes towards and stamina for writing by writing poetry.</a:t>
            </a:r>
          </a:p>
        </p:txBody>
      </p:sp>
      <p:pic>
        <p:nvPicPr>
          <p:cNvPr id="31" name="Picture 30" descr="Review:Jasper Dog Books by Hilary Robinson – V'sViewfromtheBookshelves">
            <a:extLst>
              <a:ext uri="{FF2B5EF4-FFF2-40B4-BE49-F238E27FC236}">
                <a16:creationId xmlns:a16="http://schemas.microsoft.com/office/drawing/2014/main" id="{4B974653-498D-9E43-A80C-A0BE3C03B6D6}"/>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4410297" y="695017"/>
            <a:ext cx="3294877" cy="54115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307486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C9D3FCBF-F975-1249-AFC8-A5A09659081E}"/>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0070C0"/>
                </a:solidFill>
                <a:latin typeface="Comic Sans MS" panose="030F0902030302020204" pitchFamily="66" charset="0"/>
                <a:cs typeface="Arial" panose="020B0604020202020204" pitchFamily="34" charset="0"/>
              </a:rPr>
              <a:t>Get ready for reading – what are we learning?</a:t>
            </a:r>
          </a:p>
        </p:txBody>
      </p:sp>
      <p:sp>
        <p:nvSpPr>
          <p:cNvPr id="11" name="Text Box 5">
            <a:extLst>
              <a:ext uri="{FF2B5EF4-FFF2-40B4-BE49-F238E27FC236}">
                <a16:creationId xmlns:a16="http://schemas.microsoft.com/office/drawing/2014/main" id="{DF84BD8A-DB10-4943-9929-39DB811CA426}"/>
              </a:ext>
            </a:extLst>
          </p:cNvPr>
          <p:cNvSpPr txBox="1">
            <a:spLocks noChangeArrowheads="1"/>
          </p:cNvSpPr>
          <p:nvPr/>
        </p:nvSpPr>
        <p:spPr bwMode="auto">
          <a:xfrm>
            <a:off x="1425055" y="1458833"/>
            <a:ext cx="6356137" cy="45037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ts val="700"/>
              </a:spcBef>
            </a:pPr>
            <a:r>
              <a:rPr lang="en-GB" altLang="en-US" sz="2000" dirty="0">
                <a:solidFill>
                  <a:srgbClr val="414042"/>
                </a:solidFill>
                <a:latin typeface="Comic Sans MS" panose="030F0702030302020204" pitchFamily="66" charset="0"/>
              </a:rPr>
              <a:t>We will be learning all about </a:t>
            </a:r>
            <a:r>
              <a:rPr lang="en-GB" altLang="en-US" sz="2000" b="1" dirty="0">
                <a:solidFill>
                  <a:srgbClr val="414042"/>
                </a:solidFill>
                <a:latin typeface="Comic Sans MS" panose="030F0702030302020204" pitchFamily="66" charset="0"/>
              </a:rPr>
              <a:t>Haiku</a:t>
            </a:r>
            <a:r>
              <a:rPr lang="en-GB" altLang="en-US" sz="2000" dirty="0">
                <a:solidFill>
                  <a:srgbClr val="414042"/>
                </a:solidFill>
                <a:latin typeface="Comic Sans MS" panose="030F0702030302020204" pitchFamily="66" charset="0"/>
              </a:rPr>
              <a:t> poems.</a:t>
            </a:r>
          </a:p>
          <a:p>
            <a:pPr>
              <a:spcBef>
                <a:spcPts val="700"/>
              </a:spcBef>
            </a:pPr>
            <a:r>
              <a:rPr lang="en-GB" altLang="en-US" sz="2000" dirty="0">
                <a:solidFill>
                  <a:srgbClr val="414042"/>
                </a:solidFill>
                <a:latin typeface="Comic Sans MS" panose="030F0702030302020204" pitchFamily="66" charset="0"/>
              </a:rPr>
              <a:t>You say it like this: high-</a:t>
            </a:r>
            <a:r>
              <a:rPr lang="en-GB" altLang="en-US" sz="2000" dirty="0" err="1">
                <a:solidFill>
                  <a:srgbClr val="414042"/>
                </a:solidFill>
                <a:latin typeface="Comic Sans MS" panose="030F0702030302020204" pitchFamily="66" charset="0"/>
              </a:rPr>
              <a:t>koo</a:t>
            </a:r>
            <a:r>
              <a:rPr lang="en-GB" altLang="en-US" sz="2000" dirty="0">
                <a:solidFill>
                  <a:srgbClr val="414042"/>
                </a:solidFill>
                <a:latin typeface="Comic Sans MS" panose="030F0702030302020204" pitchFamily="66" charset="0"/>
              </a:rPr>
              <a:t>.</a:t>
            </a:r>
          </a:p>
          <a:p>
            <a:pPr>
              <a:spcBef>
                <a:spcPts val="700"/>
              </a:spcBef>
            </a:pPr>
            <a:r>
              <a:rPr lang="en-GB" altLang="en-US" sz="2000" b="1" dirty="0">
                <a:solidFill>
                  <a:srgbClr val="414042"/>
                </a:solidFill>
                <a:latin typeface="Comic Sans MS" panose="030F0702030302020204" pitchFamily="66" charset="0"/>
              </a:rPr>
              <a:t>Haiku</a:t>
            </a:r>
            <a:r>
              <a:rPr lang="en-GB" altLang="en-US" sz="2000" dirty="0">
                <a:solidFill>
                  <a:srgbClr val="414042"/>
                </a:solidFill>
                <a:latin typeface="Comic Sans MS" panose="030F0702030302020204" pitchFamily="66" charset="0"/>
              </a:rPr>
              <a:t> is a kind of poetry from Japan.</a:t>
            </a:r>
            <a:br>
              <a:rPr lang="en-GB" altLang="en-US" sz="2000" dirty="0">
                <a:solidFill>
                  <a:srgbClr val="414042"/>
                </a:solidFill>
                <a:latin typeface="Comic Sans MS" panose="030F0702030302020204" pitchFamily="66" charset="0"/>
              </a:rPr>
            </a:br>
            <a:r>
              <a:rPr lang="en-GB" altLang="en-US" sz="2000" dirty="0">
                <a:solidFill>
                  <a:srgbClr val="414042"/>
                </a:solidFill>
                <a:latin typeface="Comic Sans MS" panose="030F0702030302020204" pitchFamily="66" charset="0"/>
              </a:rPr>
              <a:t>Can you find Japan on a map?</a:t>
            </a:r>
          </a:p>
          <a:p>
            <a:pPr>
              <a:spcBef>
                <a:spcPts val="700"/>
              </a:spcBef>
            </a:pPr>
            <a:r>
              <a:rPr lang="en-GB" altLang="en-US" sz="2000" dirty="0">
                <a:solidFill>
                  <a:srgbClr val="414042"/>
                </a:solidFill>
                <a:latin typeface="Comic Sans MS" panose="030F0702030302020204" pitchFamily="66" charset="0"/>
              </a:rPr>
              <a:t>Haiku poems are always about nouns and have just three lines.</a:t>
            </a:r>
          </a:p>
          <a:p>
            <a:pPr>
              <a:spcBef>
                <a:spcPts val="700"/>
              </a:spcBef>
            </a:pPr>
            <a:r>
              <a:rPr lang="en-GB" altLang="en-US" sz="2000" dirty="0">
                <a:solidFill>
                  <a:srgbClr val="414042"/>
                </a:solidFill>
                <a:latin typeface="Comic Sans MS" panose="030F0702030302020204" pitchFamily="66" charset="0"/>
              </a:rPr>
              <a:t>The lines follow a pattern of:</a:t>
            </a:r>
          </a:p>
          <a:p>
            <a:pPr marL="342900" indent="-342900">
              <a:spcBef>
                <a:spcPts val="700"/>
              </a:spcBef>
              <a:buClr>
                <a:srgbClr val="0070C0"/>
              </a:buClr>
              <a:buFont typeface="Arial" panose="020B0604020202020204" pitchFamily="34" charset="0"/>
              <a:buChar char="•"/>
            </a:pPr>
            <a:r>
              <a:rPr lang="en-GB" altLang="en-US" sz="2000" dirty="0">
                <a:solidFill>
                  <a:srgbClr val="414042"/>
                </a:solidFill>
                <a:latin typeface="Comic Sans MS" panose="030F0702030302020204" pitchFamily="66" charset="0"/>
              </a:rPr>
              <a:t>5 syllables</a:t>
            </a:r>
          </a:p>
          <a:p>
            <a:pPr marL="342900" indent="-342900">
              <a:spcBef>
                <a:spcPts val="700"/>
              </a:spcBef>
              <a:buClr>
                <a:srgbClr val="0070C0"/>
              </a:buClr>
              <a:buFont typeface="Arial" panose="020B0604020202020204" pitchFamily="34" charset="0"/>
              <a:buChar char="•"/>
            </a:pPr>
            <a:r>
              <a:rPr lang="en-GB" altLang="en-US" sz="2000" dirty="0">
                <a:solidFill>
                  <a:srgbClr val="414042"/>
                </a:solidFill>
                <a:latin typeface="Comic Sans MS" panose="030F0702030302020204" pitchFamily="66" charset="0"/>
              </a:rPr>
              <a:t>7 syllables</a:t>
            </a:r>
          </a:p>
          <a:p>
            <a:pPr marL="342900" indent="-342900">
              <a:spcBef>
                <a:spcPts val="700"/>
              </a:spcBef>
              <a:buClr>
                <a:srgbClr val="0070C0"/>
              </a:buClr>
              <a:buFont typeface="Arial" panose="020B0604020202020204" pitchFamily="34" charset="0"/>
              <a:buChar char="•"/>
            </a:pPr>
            <a:r>
              <a:rPr lang="en-GB" altLang="en-US" sz="2000" dirty="0">
                <a:solidFill>
                  <a:srgbClr val="414042"/>
                </a:solidFill>
                <a:latin typeface="Comic Sans MS" panose="030F0702030302020204" pitchFamily="66" charset="0"/>
              </a:rPr>
              <a:t>5 syllables</a:t>
            </a:r>
          </a:p>
          <a:p>
            <a:pPr>
              <a:spcBef>
                <a:spcPts val="700"/>
              </a:spcBef>
            </a:pPr>
            <a:r>
              <a:rPr lang="en-GB" altLang="en-US" sz="2000" dirty="0">
                <a:solidFill>
                  <a:srgbClr val="414042"/>
                </a:solidFill>
                <a:latin typeface="Comic Sans MS" panose="030F0702030302020204" pitchFamily="66" charset="0"/>
              </a:rPr>
              <a:t>Haiku are often written about things that occur in the natural world but they can be about anything.</a:t>
            </a:r>
          </a:p>
        </p:txBody>
      </p:sp>
      <p:grpSp>
        <p:nvGrpSpPr>
          <p:cNvPr id="13" name="Group 10">
            <a:extLst>
              <a:ext uri="{FF2B5EF4-FFF2-40B4-BE49-F238E27FC236}">
                <a16:creationId xmlns:a16="http://schemas.microsoft.com/office/drawing/2014/main" id="{59E563EB-9556-4C46-B4A8-42211214FD8E}"/>
              </a:ext>
            </a:extLst>
          </p:cNvPr>
          <p:cNvGrpSpPr>
            <a:grpSpLocks/>
          </p:cNvGrpSpPr>
          <p:nvPr/>
        </p:nvGrpSpPr>
        <p:grpSpPr bwMode="auto">
          <a:xfrm>
            <a:off x="7963205" y="4128001"/>
            <a:ext cx="2948048" cy="1964406"/>
            <a:chOff x="2030" y="1871"/>
            <a:chExt cx="3072" cy="2047"/>
          </a:xfrm>
        </p:grpSpPr>
        <p:pic>
          <p:nvPicPr>
            <p:cNvPr id="14" name="Picture 6" descr="Free vector graphics of Cherry blossom">
              <a:extLst>
                <a:ext uri="{FF2B5EF4-FFF2-40B4-BE49-F238E27FC236}">
                  <a16:creationId xmlns:a16="http://schemas.microsoft.com/office/drawing/2014/main" id="{6B5D15AE-8F19-4548-A4C4-59552B72104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030" y="1878"/>
              <a:ext cx="3072" cy="2040"/>
            </a:xfrm>
            <a:prstGeom prst="rect">
              <a:avLst/>
            </a:prstGeom>
            <a:noFill/>
            <a:extLst>
              <a:ext uri="{909E8E84-426E-40DD-AFC4-6F175D3DCCD1}">
                <a14:hiddenFill xmlns:a14="http://schemas.microsoft.com/office/drawing/2010/main">
                  <a:solidFill>
                    <a:srgbClr val="FFFFFF"/>
                  </a:solidFill>
                </a14:hiddenFill>
              </a:ext>
            </a:extLst>
          </p:spPr>
        </p:pic>
        <p:sp>
          <p:nvSpPr>
            <p:cNvPr id="15" name="WordArt 9">
              <a:extLst>
                <a:ext uri="{FF2B5EF4-FFF2-40B4-BE49-F238E27FC236}">
                  <a16:creationId xmlns:a16="http://schemas.microsoft.com/office/drawing/2014/main" id="{CAD8AC3C-A142-2F44-BBF0-7934F2CC7F5F}"/>
                </a:ext>
              </a:extLst>
            </p:cNvPr>
            <p:cNvSpPr>
              <a:spLocks noChangeArrowheads="1" noChangeShapeType="1" noTextEdit="1"/>
            </p:cNvSpPr>
            <p:nvPr/>
          </p:nvSpPr>
          <p:spPr bwMode="auto">
            <a:xfrm>
              <a:off x="3062" y="1871"/>
              <a:ext cx="1008" cy="686"/>
            </a:xfrm>
            <a:prstGeom prst="rect">
              <a:avLst/>
            </a:prstGeom>
            <a:extLst>
              <a:ext uri="{AF507438-7753-43E0-B8FC-AC1667EBCBE1}">
                <a14:hiddenEffects xmlns:a14="http://schemas.microsoft.com/office/drawing/2010/main">
                  <a:effectLst/>
                </a14:hiddenEffects>
              </a:ext>
            </a:extLst>
          </p:spPr>
          <p:txBody>
            <a:bodyPr wrap="none" fromWordArt="1">
              <a:prstTxWarp prst="textInflateTop">
                <a:avLst>
                  <a:gd name="adj" fmla="val 31917"/>
                </a:avLst>
              </a:prstTxWarp>
            </a:bodyPr>
            <a:lstStyle/>
            <a:p>
              <a:pPr algn="ctr"/>
              <a:r>
                <a:rPr lang="en-GB" sz="3600" kern="10" dirty="0">
                  <a:ln w="9525">
                    <a:solidFill>
                      <a:srgbClr val="000000"/>
                    </a:solidFill>
                    <a:round/>
                    <a:headEnd/>
                    <a:tailEnd/>
                  </a:ln>
                  <a:solidFill>
                    <a:srgbClr val="0070C0"/>
                  </a:solidFill>
                </a:rPr>
                <a:t>Haiku</a:t>
              </a:r>
            </a:p>
          </p:txBody>
        </p:sp>
      </p:grpSp>
      <p:pic>
        <p:nvPicPr>
          <p:cNvPr id="16" name="Picture 15" descr="Map, Globe, Countries, Map Of The World">
            <a:extLst>
              <a:ext uri="{FF2B5EF4-FFF2-40B4-BE49-F238E27FC236}">
                <a16:creationId xmlns:a16="http://schemas.microsoft.com/office/drawing/2014/main" id="{882640B3-D7B3-B542-A878-AB37DB616CBD}"/>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8529897" y="1458833"/>
            <a:ext cx="1814665" cy="24200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851287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a:extLst>
              <a:ext uri="{FF2B5EF4-FFF2-40B4-BE49-F238E27FC236}">
                <a16:creationId xmlns:a16="http://schemas.microsoft.com/office/drawing/2014/main" id="{F298A879-7EE5-6D42-8E04-F8ED56AB930E}"/>
              </a:ext>
            </a:extLst>
          </p:cNvPr>
          <p:cNvSpPr/>
          <p:nvPr/>
        </p:nvSpPr>
        <p:spPr>
          <a:xfrm>
            <a:off x="0" y="2478"/>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5" name="TextBox 4">
            <a:extLst>
              <a:ext uri="{FF2B5EF4-FFF2-40B4-BE49-F238E27FC236}">
                <a16:creationId xmlns:a16="http://schemas.microsoft.com/office/drawing/2014/main" id="{991E9379-BF36-D84F-BF0A-4617DFB498D4}"/>
              </a:ext>
            </a:extLst>
          </p:cNvPr>
          <p:cNvSpPr txBox="1"/>
          <p:nvPr/>
        </p:nvSpPr>
        <p:spPr>
          <a:xfrm>
            <a:off x="145295" y="242746"/>
            <a:ext cx="2687357" cy="369332"/>
          </a:xfrm>
          <a:prstGeom prst="rect">
            <a:avLst/>
          </a:prstGeom>
          <a:noFill/>
        </p:spPr>
        <p:txBody>
          <a:bodyPr wrap="square">
            <a:spAutoFit/>
          </a:bodyPr>
          <a:lstStyle/>
          <a:p>
            <a:pPr algn="ctr"/>
            <a:r>
              <a:rPr lang="en-GB" altLang="en-US" sz="1800" b="1" dirty="0">
                <a:solidFill>
                  <a:schemeClr val="bg1"/>
                </a:solidFill>
                <a:latin typeface="Comic Sans MS" panose="030F0902030302020204" pitchFamily="66" charset="0"/>
              </a:rPr>
              <a:t>Get ready for reading</a:t>
            </a:r>
          </a:p>
        </p:txBody>
      </p:sp>
      <p:sp>
        <p:nvSpPr>
          <p:cNvPr id="7" name="Subtitle 2">
            <a:extLst>
              <a:ext uri="{FF2B5EF4-FFF2-40B4-BE49-F238E27FC236}">
                <a16:creationId xmlns:a16="http://schemas.microsoft.com/office/drawing/2014/main" id="{8C9CFEC9-46BA-374F-A477-71E652A4644B}"/>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0070C0"/>
                </a:solidFill>
                <a:latin typeface="Comic Sans MS" panose="030F0902030302020204" pitchFamily="66" charset="0"/>
                <a:cs typeface="Arial" panose="020B0604020202020204" pitchFamily="34" charset="0"/>
              </a:rPr>
              <a:t>What are we learning?</a:t>
            </a:r>
          </a:p>
        </p:txBody>
      </p:sp>
      <p:sp>
        <p:nvSpPr>
          <p:cNvPr id="17" name="Rectangle 5">
            <a:extLst>
              <a:ext uri="{FF2B5EF4-FFF2-40B4-BE49-F238E27FC236}">
                <a16:creationId xmlns:a16="http://schemas.microsoft.com/office/drawing/2014/main" id="{ED4BAC2F-2105-2A46-A2EE-BEBE5D61AE86}"/>
              </a:ext>
            </a:extLst>
          </p:cNvPr>
          <p:cNvSpPr>
            <a:spLocks noChangeArrowheads="1"/>
          </p:cNvSpPr>
          <p:nvPr/>
        </p:nvSpPr>
        <p:spPr bwMode="auto">
          <a:xfrm>
            <a:off x="788377" y="1312544"/>
            <a:ext cx="10975731" cy="11490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ts val="700"/>
              </a:spcBef>
            </a:pPr>
            <a:r>
              <a:rPr lang="en-GB" altLang="en-US" sz="1900" dirty="0">
                <a:solidFill>
                  <a:srgbClr val="414042"/>
                </a:solidFill>
                <a:latin typeface="Comic Sans MS" panose="030F0702030302020204" pitchFamily="66" charset="0"/>
              </a:rPr>
              <a:t>Haiku are short poems.</a:t>
            </a:r>
          </a:p>
          <a:p>
            <a:pPr>
              <a:spcBef>
                <a:spcPts val="700"/>
              </a:spcBef>
            </a:pPr>
            <a:r>
              <a:rPr lang="en-GB" altLang="en-US" sz="1900" dirty="0">
                <a:solidFill>
                  <a:srgbClr val="414042"/>
                </a:solidFill>
                <a:latin typeface="Comic Sans MS" panose="030F0702030302020204" pitchFamily="66" charset="0"/>
              </a:rPr>
              <a:t>They are usually written about things that you would know about, such as nature or animals.</a:t>
            </a:r>
          </a:p>
          <a:p>
            <a:pPr>
              <a:spcBef>
                <a:spcPts val="700"/>
              </a:spcBef>
            </a:pPr>
            <a:r>
              <a:rPr lang="en-GB" altLang="en-US" sz="1900" dirty="0">
                <a:solidFill>
                  <a:srgbClr val="414042"/>
                </a:solidFill>
                <a:latin typeface="Comic Sans MS" panose="030F0702030302020204" pitchFamily="66" charset="0"/>
              </a:rPr>
              <a:t>A special kind of haiku is a ‘What am I?’ haiku.</a:t>
            </a:r>
          </a:p>
        </p:txBody>
      </p:sp>
      <p:sp>
        <p:nvSpPr>
          <p:cNvPr id="19" name="Text Box 6">
            <a:extLst>
              <a:ext uri="{FF2B5EF4-FFF2-40B4-BE49-F238E27FC236}">
                <a16:creationId xmlns:a16="http://schemas.microsoft.com/office/drawing/2014/main" id="{0F2691B5-E7AF-8D43-AED1-D4B3D3F17A97}"/>
              </a:ext>
            </a:extLst>
          </p:cNvPr>
          <p:cNvSpPr txBox="1">
            <a:spLocks noChangeArrowheads="1"/>
          </p:cNvSpPr>
          <p:nvPr/>
        </p:nvSpPr>
        <p:spPr bwMode="auto">
          <a:xfrm>
            <a:off x="2216778" y="2532046"/>
            <a:ext cx="3396761" cy="12721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ts val="1000"/>
              </a:spcBef>
            </a:pPr>
            <a:r>
              <a:rPr lang="en-GB" altLang="en-US" sz="2000" dirty="0">
                <a:solidFill>
                  <a:srgbClr val="0070C0"/>
                </a:solidFill>
                <a:latin typeface="Comic Sans MS" panose="030F0702030302020204" pitchFamily="66" charset="0"/>
              </a:rPr>
              <a:t>Sparkling specks of light,</a:t>
            </a:r>
          </a:p>
          <a:p>
            <a:pPr>
              <a:spcBef>
                <a:spcPts val="1000"/>
              </a:spcBef>
            </a:pPr>
            <a:r>
              <a:rPr lang="en-GB" altLang="en-US" sz="2000" dirty="0">
                <a:solidFill>
                  <a:srgbClr val="0070C0"/>
                </a:solidFill>
                <a:latin typeface="Comic Sans MS" panose="030F0702030302020204" pitchFamily="66" charset="0"/>
              </a:rPr>
              <a:t>Glittering in the blackness,</a:t>
            </a:r>
          </a:p>
          <a:p>
            <a:pPr>
              <a:spcBef>
                <a:spcPts val="1000"/>
              </a:spcBef>
            </a:pPr>
            <a:r>
              <a:rPr lang="en-GB" altLang="en-US" sz="2000" dirty="0">
                <a:solidFill>
                  <a:srgbClr val="0070C0"/>
                </a:solidFill>
                <a:latin typeface="Comic Sans MS" panose="030F0702030302020204" pitchFamily="66" charset="0"/>
              </a:rPr>
              <a:t>Twinkling high above.</a:t>
            </a:r>
          </a:p>
        </p:txBody>
      </p:sp>
      <p:sp>
        <p:nvSpPr>
          <p:cNvPr id="21" name="Text Box 7">
            <a:extLst>
              <a:ext uri="{FF2B5EF4-FFF2-40B4-BE49-F238E27FC236}">
                <a16:creationId xmlns:a16="http://schemas.microsoft.com/office/drawing/2014/main" id="{47281836-3D5B-D249-B5F9-AC1235AF5373}"/>
              </a:ext>
            </a:extLst>
          </p:cNvPr>
          <p:cNvSpPr txBox="1">
            <a:spLocks noChangeArrowheads="1"/>
          </p:cNvSpPr>
          <p:nvPr/>
        </p:nvSpPr>
        <p:spPr bwMode="auto">
          <a:xfrm>
            <a:off x="2971816" y="5730176"/>
            <a:ext cx="183832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000" dirty="0">
                <a:solidFill>
                  <a:srgbClr val="414042"/>
                </a:solidFill>
                <a:latin typeface="Comic Sans MS" panose="030F0702030302020204" pitchFamily="66" charset="0"/>
              </a:rPr>
              <a:t>Stars!</a:t>
            </a:r>
          </a:p>
        </p:txBody>
      </p:sp>
      <p:pic>
        <p:nvPicPr>
          <p:cNvPr id="23" name="Picture 9" descr="Stars, Sky, Space, Space Wallpaper">
            <a:extLst>
              <a:ext uri="{FF2B5EF4-FFF2-40B4-BE49-F238E27FC236}">
                <a16:creationId xmlns:a16="http://schemas.microsoft.com/office/drawing/2014/main" id="{2494D104-68C3-8C48-9C09-ABE66478668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971817" y="4441818"/>
            <a:ext cx="1838325" cy="1181100"/>
          </a:xfrm>
          <a:prstGeom prst="rect">
            <a:avLst/>
          </a:prstGeom>
          <a:noFill/>
          <a:extLst>
            <a:ext uri="{909E8E84-426E-40DD-AFC4-6F175D3DCCD1}">
              <a14:hiddenFill xmlns:a14="http://schemas.microsoft.com/office/drawing/2010/main">
                <a:solidFill>
                  <a:srgbClr val="FFFFFF"/>
                </a:solidFill>
              </a14:hiddenFill>
            </a:ext>
          </a:extLst>
        </p:spPr>
      </p:pic>
      <p:sp>
        <p:nvSpPr>
          <p:cNvPr id="25" name="Text Box 10">
            <a:extLst>
              <a:ext uri="{FF2B5EF4-FFF2-40B4-BE49-F238E27FC236}">
                <a16:creationId xmlns:a16="http://schemas.microsoft.com/office/drawing/2014/main" id="{2E28761C-C0E6-834F-9C3D-26A30A0C8B39}"/>
              </a:ext>
            </a:extLst>
          </p:cNvPr>
          <p:cNvSpPr txBox="1">
            <a:spLocks noChangeArrowheads="1"/>
          </p:cNvSpPr>
          <p:nvPr/>
        </p:nvSpPr>
        <p:spPr bwMode="auto">
          <a:xfrm>
            <a:off x="6864588" y="2532045"/>
            <a:ext cx="3062652" cy="12721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ts val="1000"/>
              </a:spcBef>
            </a:pPr>
            <a:r>
              <a:rPr lang="en-GB" altLang="en-US" sz="2000" dirty="0">
                <a:solidFill>
                  <a:srgbClr val="0070C0"/>
                </a:solidFill>
                <a:latin typeface="Comic Sans MS" panose="030F0702030302020204" pitchFamily="66" charset="0"/>
              </a:rPr>
              <a:t>Burning ball of fire,</a:t>
            </a:r>
          </a:p>
          <a:p>
            <a:pPr>
              <a:spcBef>
                <a:spcPts val="1000"/>
              </a:spcBef>
            </a:pPr>
            <a:r>
              <a:rPr lang="en-GB" altLang="en-US" sz="2000" dirty="0">
                <a:solidFill>
                  <a:srgbClr val="0070C0"/>
                </a:solidFill>
                <a:latin typeface="Comic Sans MS" panose="030F0702030302020204" pitchFamily="66" charset="0"/>
              </a:rPr>
              <a:t>Setting on the horizon, </a:t>
            </a:r>
          </a:p>
          <a:p>
            <a:pPr>
              <a:spcBef>
                <a:spcPts val="1000"/>
              </a:spcBef>
            </a:pPr>
            <a:r>
              <a:rPr lang="en-GB" altLang="en-US" sz="2000" dirty="0">
                <a:solidFill>
                  <a:srgbClr val="0070C0"/>
                </a:solidFill>
                <a:latin typeface="Comic Sans MS" panose="030F0702030302020204" pitchFamily="66" charset="0"/>
              </a:rPr>
              <a:t>Until the next day.</a:t>
            </a:r>
          </a:p>
        </p:txBody>
      </p:sp>
      <p:sp>
        <p:nvSpPr>
          <p:cNvPr id="29" name="Text Box 13">
            <a:extLst>
              <a:ext uri="{FF2B5EF4-FFF2-40B4-BE49-F238E27FC236}">
                <a16:creationId xmlns:a16="http://schemas.microsoft.com/office/drawing/2014/main" id="{E9495613-1193-044A-9E14-79804C934CD1}"/>
              </a:ext>
            </a:extLst>
          </p:cNvPr>
          <p:cNvSpPr txBox="1">
            <a:spLocks noChangeArrowheads="1"/>
          </p:cNvSpPr>
          <p:nvPr/>
        </p:nvSpPr>
        <p:spPr bwMode="auto">
          <a:xfrm>
            <a:off x="7453025" y="3929121"/>
            <a:ext cx="176847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000" dirty="0">
                <a:solidFill>
                  <a:srgbClr val="414042"/>
                </a:solidFill>
                <a:latin typeface="Comic Sans MS" panose="030F0702030302020204" pitchFamily="66" charset="0"/>
              </a:rPr>
              <a:t>What am I?</a:t>
            </a:r>
          </a:p>
        </p:txBody>
      </p:sp>
      <p:sp>
        <p:nvSpPr>
          <p:cNvPr id="2" name="Text Box 7">
            <a:extLst>
              <a:ext uri="{FF2B5EF4-FFF2-40B4-BE49-F238E27FC236}">
                <a16:creationId xmlns:a16="http://schemas.microsoft.com/office/drawing/2014/main" id="{4C0FDABC-8265-D9F4-7834-F03DC4A81A82}"/>
              </a:ext>
            </a:extLst>
          </p:cNvPr>
          <p:cNvSpPr txBox="1">
            <a:spLocks noChangeArrowheads="1"/>
          </p:cNvSpPr>
          <p:nvPr/>
        </p:nvSpPr>
        <p:spPr bwMode="auto">
          <a:xfrm>
            <a:off x="2971817" y="3929121"/>
            <a:ext cx="183832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000" dirty="0">
                <a:solidFill>
                  <a:srgbClr val="414042"/>
                </a:solidFill>
                <a:latin typeface="Comic Sans MS" panose="030F0702030302020204" pitchFamily="66" charset="0"/>
              </a:rPr>
              <a:t>What am I?</a:t>
            </a:r>
          </a:p>
        </p:txBody>
      </p:sp>
      <p:sp>
        <p:nvSpPr>
          <p:cNvPr id="3" name="Text Box 7">
            <a:extLst>
              <a:ext uri="{FF2B5EF4-FFF2-40B4-BE49-F238E27FC236}">
                <a16:creationId xmlns:a16="http://schemas.microsoft.com/office/drawing/2014/main" id="{75DB48A5-69BC-9023-BD0B-DBAB4F21F608}"/>
              </a:ext>
            </a:extLst>
          </p:cNvPr>
          <p:cNvSpPr txBox="1">
            <a:spLocks noChangeArrowheads="1"/>
          </p:cNvSpPr>
          <p:nvPr/>
        </p:nvSpPr>
        <p:spPr bwMode="auto">
          <a:xfrm>
            <a:off x="7383175" y="5730176"/>
            <a:ext cx="183832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000" dirty="0">
                <a:solidFill>
                  <a:srgbClr val="414042"/>
                </a:solidFill>
                <a:latin typeface="Comic Sans MS" panose="030F0702030302020204" pitchFamily="66" charset="0"/>
              </a:rPr>
              <a:t>The sun!</a:t>
            </a:r>
          </a:p>
        </p:txBody>
      </p:sp>
      <p:pic>
        <p:nvPicPr>
          <p:cNvPr id="18" name="Picture 12" descr="One of my first pieces of digital art">
            <a:extLst>
              <a:ext uri="{FF2B5EF4-FFF2-40B4-BE49-F238E27FC236}">
                <a16:creationId xmlns:a16="http://schemas.microsoft.com/office/drawing/2014/main" id="{7D58EC10-A390-9347-AABC-D7E2242F3994}"/>
              </a:ext>
            </a:extLst>
          </p:cNvPr>
          <p:cNvPicPr>
            <a:picLocks noChangeAspect="1" noChangeArrowheads="1"/>
          </p:cNvPicPr>
          <p:nvPr/>
        </p:nvPicPr>
        <p:blipFill rotWithShape="1">
          <a:blip r:embed="rId4">
            <a:extLst>
              <a:ext uri="{28A0092B-C50C-407E-A947-70E740481C1C}">
                <a14:useLocalDpi xmlns:a14="http://schemas.microsoft.com/office/drawing/2010/main"/>
              </a:ext>
            </a:extLst>
          </a:blip>
          <a:srcRect l="-767" t="6166" r="3157" b="3985"/>
          <a:stretch/>
        </p:blipFill>
        <p:spPr bwMode="auto">
          <a:xfrm>
            <a:off x="7417441" y="4436408"/>
            <a:ext cx="1839641" cy="11811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15533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a:extLst>
              <a:ext uri="{FF2B5EF4-FFF2-40B4-BE49-F238E27FC236}">
                <a16:creationId xmlns:a16="http://schemas.microsoft.com/office/drawing/2014/main" id="{F298A879-7EE5-6D42-8E04-F8ED56AB930E}"/>
              </a:ext>
            </a:extLst>
          </p:cNvPr>
          <p:cNvSpPr/>
          <p:nvPr/>
        </p:nvSpPr>
        <p:spPr>
          <a:xfrm>
            <a:off x="0" y="2478"/>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5" name="TextBox 4">
            <a:extLst>
              <a:ext uri="{FF2B5EF4-FFF2-40B4-BE49-F238E27FC236}">
                <a16:creationId xmlns:a16="http://schemas.microsoft.com/office/drawing/2014/main" id="{991E9379-BF36-D84F-BF0A-4617DFB498D4}"/>
              </a:ext>
            </a:extLst>
          </p:cNvPr>
          <p:cNvSpPr txBox="1"/>
          <p:nvPr/>
        </p:nvSpPr>
        <p:spPr>
          <a:xfrm>
            <a:off x="145295" y="242746"/>
            <a:ext cx="2687357" cy="369332"/>
          </a:xfrm>
          <a:prstGeom prst="rect">
            <a:avLst/>
          </a:prstGeom>
          <a:noFill/>
        </p:spPr>
        <p:txBody>
          <a:bodyPr wrap="square">
            <a:spAutoFit/>
          </a:bodyPr>
          <a:lstStyle/>
          <a:p>
            <a:pPr algn="ctr"/>
            <a:r>
              <a:rPr lang="en-GB" altLang="en-US" sz="1800" b="1" dirty="0">
                <a:solidFill>
                  <a:schemeClr val="bg1"/>
                </a:solidFill>
                <a:latin typeface="Comic Sans MS" panose="030F0902030302020204" pitchFamily="66" charset="0"/>
              </a:rPr>
              <a:t>Get ready for reading</a:t>
            </a:r>
          </a:p>
        </p:txBody>
      </p:sp>
      <p:sp>
        <p:nvSpPr>
          <p:cNvPr id="7" name="Subtitle 2">
            <a:extLst>
              <a:ext uri="{FF2B5EF4-FFF2-40B4-BE49-F238E27FC236}">
                <a16:creationId xmlns:a16="http://schemas.microsoft.com/office/drawing/2014/main" id="{8C9CFEC9-46BA-374F-A477-71E652A4644B}"/>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0070C0"/>
                </a:solidFill>
                <a:latin typeface="Comic Sans MS" panose="030F0902030302020204" pitchFamily="66" charset="0"/>
                <a:cs typeface="Arial" panose="020B0604020202020204" pitchFamily="34" charset="0"/>
              </a:rPr>
              <a:t>Syllables</a:t>
            </a:r>
          </a:p>
        </p:txBody>
      </p:sp>
      <p:pic>
        <p:nvPicPr>
          <p:cNvPr id="12" name="Picture 7" descr="Free vector graphics of Drumming">
            <a:extLst>
              <a:ext uri="{FF2B5EF4-FFF2-40B4-BE49-F238E27FC236}">
                <a16:creationId xmlns:a16="http://schemas.microsoft.com/office/drawing/2014/main" id="{B0A0ACBC-7DB3-6843-A602-90C769BC6771}"/>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9257442" y="1777390"/>
            <a:ext cx="1866900" cy="1866900"/>
          </a:xfrm>
          <a:prstGeom prst="rect">
            <a:avLst/>
          </a:prstGeom>
          <a:solidFill>
            <a:srgbClr val="339933"/>
          </a:solidFill>
        </p:spPr>
      </p:pic>
      <p:pic>
        <p:nvPicPr>
          <p:cNvPr id="13" name="Picture 8">
            <a:extLst>
              <a:ext uri="{FF2B5EF4-FFF2-40B4-BE49-F238E27FC236}">
                <a16:creationId xmlns:a16="http://schemas.microsoft.com/office/drawing/2014/main" id="{E33050C3-7D7D-9645-BE58-8535495B4B58}"/>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9257442" y="4280439"/>
            <a:ext cx="1811338" cy="1579563"/>
          </a:xfrm>
          <a:prstGeom prst="rect">
            <a:avLst/>
          </a:prstGeom>
          <a:noFill/>
          <a:extLst>
            <a:ext uri="{909E8E84-426E-40DD-AFC4-6F175D3DCCD1}">
              <a14:hiddenFill xmlns:a14="http://schemas.microsoft.com/office/drawing/2010/main">
                <a:solidFill>
                  <a:srgbClr val="FFFFFF"/>
                </a:solidFill>
              </a14:hiddenFill>
            </a:ext>
          </a:extLst>
        </p:spPr>
      </p:pic>
      <p:sp>
        <p:nvSpPr>
          <p:cNvPr id="14" name="Text Box 9">
            <a:extLst>
              <a:ext uri="{FF2B5EF4-FFF2-40B4-BE49-F238E27FC236}">
                <a16:creationId xmlns:a16="http://schemas.microsoft.com/office/drawing/2014/main" id="{8E843EFD-C536-7546-AAEC-BF3ECBD8FCE9}"/>
              </a:ext>
            </a:extLst>
          </p:cNvPr>
          <p:cNvSpPr txBox="1">
            <a:spLocks noChangeArrowheads="1"/>
          </p:cNvSpPr>
          <p:nvPr/>
        </p:nvSpPr>
        <p:spPr bwMode="auto">
          <a:xfrm>
            <a:off x="790576" y="1358879"/>
            <a:ext cx="8086005" cy="3488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ts val="1000"/>
              </a:spcBef>
            </a:pPr>
            <a:r>
              <a:rPr lang="en-GB" altLang="en-US" sz="2200" dirty="0">
                <a:solidFill>
                  <a:srgbClr val="414042"/>
                </a:solidFill>
                <a:latin typeface="Comic Sans MS" panose="030F0702030302020204" pitchFamily="66" charset="0"/>
              </a:rPr>
              <a:t>What is a </a:t>
            </a:r>
            <a:r>
              <a:rPr lang="en-GB" altLang="en-US" sz="2200" b="1" dirty="0">
                <a:solidFill>
                  <a:srgbClr val="414042"/>
                </a:solidFill>
                <a:latin typeface="Comic Sans MS" panose="030F0702030302020204" pitchFamily="66" charset="0"/>
              </a:rPr>
              <a:t>syllable</a:t>
            </a:r>
            <a:r>
              <a:rPr lang="en-GB" altLang="en-US" sz="2200" dirty="0">
                <a:solidFill>
                  <a:srgbClr val="414042"/>
                </a:solidFill>
                <a:latin typeface="Comic Sans MS" panose="030F0702030302020204" pitchFamily="66" charset="0"/>
              </a:rPr>
              <a:t>?</a:t>
            </a:r>
          </a:p>
          <a:p>
            <a:pPr>
              <a:spcBef>
                <a:spcPts val="1000"/>
              </a:spcBef>
            </a:pPr>
            <a:r>
              <a:rPr lang="en-GB" altLang="en-US" sz="2200" dirty="0">
                <a:solidFill>
                  <a:srgbClr val="414042"/>
                </a:solidFill>
                <a:latin typeface="Comic Sans MS" panose="030F0702030302020204" pitchFamily="66" charset="0"/>
              </a:rPr>
              <a:t>A </a:t>
            </a:r>
            <a:r>
              <a:rPr lang="en-GB" altLang="en-US" sz="2200" b="1" dirty="0">
                <a:solidFill>
                  <a:srgbClr val="414042"/>
                </a:solidFill>
                <a:latin typeface="Comic Sans MS" panose="030F0702030302020204" pitchFamily="66" charset="0"/>
              </a:rPr>
              <a:t>syllable</a:t>
            </a:r>
            <a:r>
              <a:rPr lang="en-GB" altLang="en-US" sz="2200" dirty="0">
                <a:solidFill>
                  <a:srgbClr val="414042"/>
                </a:solidFill>
                <a:latin typeface="Comic Sans MS" panose="030F0702030302020204" pitchFamily="66" charset="0"/>
              </a:rPr>
              <a:t> is the beat you hear in any word. Think of a drum beat – if you could beat a drum for each part of the word, this helps to see how many syllables there are.</a:t>
            </a:r>
          </a:p>
          <a:p>
            <a:pPr>
              <a:spcBef>
                <a:spcPts val="1000"/>
              </a:spcBef>
            </a:pPr>
            <a:r>
              <a:rPr lang="en-GB" altLang="en-US" sz="2200" dirty="0">
                <a:solidFill>
                  <a:srgbClr val="414042"/>
                </a:solidFill>
                <a:latin typeface="Comic Sans MS" panose="030F0702030302020204" pitchFamily="66" charset="0"/>
              </a:rPr>
              <a:t>Words can have 1, 2, 3, 4 or even more syllables (beats). Look at these words:</a:t>
            </a:r>
          </a:p>
          <a:p>
            <a:pPr>
              <a:spcBef>
                <a:spcPct val="50000"/>
              </a:spcBef>
            </a:pPr>
            <a:endParaRPr lang="en-GB" altLang="en-US" sz="2400" dirty="0">
              <a:latin typeface="Comic Sans MS" panose="030F0702030302020204" pitchFamily="66" charset="0"/>
            </a:endParaRPr>
          </a:p>
          <a:p>
            <a:pPr>
              <a:spcBef>
                <a:spcPct val="50000"/>
              </a:spcBef>
            </a:pPr>
            <a:endParaRPr lang="en-GB" altLang="en-US" sz="2400" dirty="0">
              <a:latin typeface="Comic Sans MS" panose="030F0702030302020204" pitchFamily="66" charset="0"/>
            </a:endParaRPr>
          </a:p>
        </p:txBody>
      </p:sp>
      <p:sp>
        <p:nvSpPr>
          <p:cNvPr id="18" name="Text Box 14">
            <a:extLst>
              <a:ext uri="{FF2B5EF4-FFF2-40B4-BE49-F238E27FC236}">
                <a16:creationId xmlns:a16="http://schemas.microsoft.com/office/drawing/2014/main" id="{E4589A04-A1A7-9F42-BF64-55D0678C62E3}"/>
              </a:ext>
            </a:extLst>
          </p:cNvPr>
          <p:cNvSpPr txBox="1">
            <a:spLocks noChangeArrowheads="1"/>
          </p:cNvSpPr>
          <p:nvPr/>
        </p:nvSpPr>
        <p:spPr bwMode="auto">
          <a:xfrm>
            <a:off x="790574" y="4690079"/>
            <a:ext cx="8203957" cy="12362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ts val="1000"/>
              </a:spcBef>
            </a:pPr>
            <a:r>
              <a:rPr lang="en-GB" altLang="en-US" sz="2200" dirty="0">
                <a:solidFill>
                  <a:srgbClr val="414042"/>
                </a:solidFill>
                <a:latin typeface="Comic Sans MS" panose="030F0702030302020204" pitchFamily="66" charset="0"/>
              </a:rPr>
              <a:t>How many times can you clap with the beat when you say each word out loud?</a:t>
            </a:r>
          </a:p>
          <a:p>
            <a:pPr>
              <a:spcBef>
                <a:spcPts val="1000"/>
              </a:spcBef>
            </a:pPr>
            <a:r>
              <a:rPr lang="en-GB" altLang="en-US" sz="2200" dirty="0">
                <a:solidFill>
                  <a:srgbClr val="414042"/>
                </a:solidFill>
                <a:latin typeface="Comic Sans MS" panose="030F0702030302020204" pitchFamily="66" charset="0"/>
              </a:rPr>
              <a:t>These words have just one syllable.</a:t>
            </a:r>
          </a:p>
        </p:txBody>
      </p:sp>
      <p:sp>
        <p:nvSpPr>
          <p:cNvPr id="20" name="Text Box 15">
            <a:extLst>
              <a:ext uri="{FF2B5EF4-FFF2-40B4-BE49-F238E27FC236}">
                <a16:creationId xmlns:a16="http://schemas.microsoft.com/office/drawing/2014/main" id="{B9135AEF-1B68-2942-A7FA-A07BEF0C40DD}"/>
              </a:ext>
            </a:extLst>
          </p:cNvPr>
          <p:cNvSpPr txBox="1">
            <a:spLocks noChangeArrowheads="1"/>
          </p:cNvSpPr>
          <p:nvPr/>
        </p:nvSpPr>
        <p:spPr bwMode="auto">
          <a:xfrm>
            <a:off x="891442" y="3970705"/>
            <a:ext cx="1446213" cy="457200"/>
          </a:xfrm>
          <a:prstGeom prst="rect">
            <a:avLst/>
          </a:prstGeom>
          <a:solidFill>
            <a:srgbClr val="00B0F0"/>
          </a:solidFill>
          <a:ln>
            <a:noFill/>
          </a:ln>
          <a:effectLst/>
        </p:spPr>
        <p:txBody>
          <a:bodyPr>
            <a:spAutoFit/>
          </a:bodyPr>
          <a:lstStyle/>
          <a:p>
            <a:pPr algn="ctr">
              <a:spcBef>
                <a:spcPct val="50000"/>
              </a:spcBef>
            </a:pPr>
            <a:r>
              <a:rPr lang="en-GB" altLang="en-US" sz="2400" dirty="0">
                <a:solidFill>
                  <a:schemeClr val="bg1"/>
                </a:solidFill>
                <a:latin typeface="Comic Sans MS" panose="030F0702030302020204" pitchFamily="66" charset="0"/>
              </a:rPr>
              <a:t>moon</a:t>
            </a:r>
          </a:p>
        </p:txBody>
      </p:sp>
      <p:sp>
        <p:nvSpPr>
          <p:cNvPr id="22" name="Text Box 16">
            <a:extLst>
              <a:ext uri="{FF2B5EF4-FFF2-40B4-BE49-F238E27FC236}">
                <a16:creationId xmlns:a16="http://schemas.microsoft.com/office/drawing/2014/main" id="{1B400923-E3BC-DF49-B6B7-F0EFB6FAFA60}"/>
              </a:ext>
            </a:extLst>
          </p:cNvPr>
          <p:cNvSpPr txBox="1">
            <a:spLocks noChangeArrowheads="1"/>
          </p:cNvSpPr>
          <p:nvPr/>
        </p:nvSpPr>
        <p:spPr bwMode="auto">
          <a:xfrm>
            <a:off x="2472592" y="3970705"/>
            <a:ext cx="1444625" cy="457200"/>
          </a:xfrm>
          <a:prstGeom prst="rect">
            <a:avLst/>
          </a:prstGeom>
          <a:solidFill>
            <a:srgbClr val="00B0F0"/>
          </a:solidFill>
          <a:ln>
            <a:noFill/>
          </a:ln>
          <a:effectLst/>
        </p:spPr>
        <p:txBody>
          <a:bodyPr>
            <a:spAutoFit/>
          </a:bodyPr>
          <a:lstStyle/>
          <a:p>
            <a:pPr algn="ctr">
              <a:spcBef>
                <a:spcPct val="50000"/>
              </a:spcBef>
            </a:pPr>
            <a:r>
              <a:rPr lang="en-GB" altLang="en-US" sz="2400" dirty="0">
                <a:solidFill>
                  <a:schemeClr val="bg1"/>
                </a:solidFill>
                <a:latin typeface="Comic Sans MS" panose="030F0702030302020204" pitchFamily="66" charset="0"/>
              </a:rPr>
              <a:t>dog</a:t>
            </a:r>
          </a:p>
        </p:txBody>
      </p:sp>
      <p:sp>
        <p:nvSpPr>
          <p:cNvPr id="24" name="Text Box 17">
            <a:extLst>
              <a:ext uri="{FF2B5EF4-FFF2-40B4-BE49-F238E27FC236}">
                <a16:creationId xmlns:a16="http://schemas.microsoft.com/office/drawing/2014/main" id="{5758D100-874B-F648-BCB8-194642D14864}"/>
              </a:ext>
            </a:extLst>
          </p:cNvPr>
          <p:cNvSpPr txBox="1">
            <a:spLocks noChangeArrowheads="1"/>
          </p:cNvSpPr>
          <p:nvPr/>
        </p:nvSpPr>
        <p:spPr bwMode="auto">
          <a:xfrm>
            <a:off x="4056917" y="3970705"/>
            <a:ext cx="1444625" cy="457200"/>
          </a:xfrm>
          <a:prstGeom prst="rect">
            <a:avLst/>
          </a:prstGeom>
          <a:solidFill>
            <a:srgbClr val="00B0F0"/>
          </a:solidFill>
          <a:ln>
            <a:noFill/>
          </a:ln>
          <a:effectLst/>
        </p:spPr>
        <p:txBody>
          <a:bodyPr>
            <a:spAutoFit/>
          </a:bodyPr>
          <a:lstStyle/>
          <a:p>
            <a:pPr algn="ctr">
              <a:spcBef>
                <a:spcPct val="50000"/>
              </a:spcBef>
            </a:pPr>
            <a:r>
              <a:rPr lang="en-GB" altLang="en-US" sz="2400" dirty="0">
                <a:solidFill>
                  <a:schemeClr val="bg1"/>
                </a:solidFill>
                <a:latin typeface="Comic Sans MS" panose="030F0702030302020204" pitchFamily="66" charset="0"/>
              </a:rPr>
              <a:t>sun</a:t>
            </a:r>
          </a:p>
        </p:txBody>
      </p:sp>
      <p:sp>
        <p:nvSpPr>
          <p:cNvPr id="26" name="Text Box 18">
            <a:extLst>
              <a:ext uri="{FF2B5EF4-FFF2-40B4-BE49-F238E27FC236}">
                <a16:creationId xmlns:a16="http://schemas.microsoft.com/office/drawing/2014/main" id="{154398FA-BED2-4148-B186-6DF020141A3A}"/>
              </a:ext>
            </a:extLst>
          </p:cNvPr>
          <p:cNvSpPr txBox="1">
            <a:spLocks noChangeArrowheads="1"/>
          </p:cNvSpPr>
          <p:nvPr/>
        </p:nvSpPr>
        <p:spPr bwMode="auto">
          <a:xfrm>
            <a:off x="5636480" y="3970705"/>
            <a:ext cx="1446212" cy="457200"/>
          </a:xfrm>
          <a:prstGeom prst="rect">
            <a:avLst/>
          </a:prstGeom>
          <a:solidFill>
            <a:srgbClr val="00B0F0"/>
          </a:solidFill>
          <a:ln>
            <a:noFill/>
          </a:ln>
          <a:effectLst/>
        </p:spPr>
        <p:txBody>
          <a:bodyPr>
            <a:spAutoFit/>
          </a:bodyPr>
          <a:lstStyle/>
          <a:p>
            <a:pPr algn="ctr">
              <a:spcBef>
                <a:spcPct val="50000"/>
              </a:spcBef>
            </a:pPr>
            <a:r>
              <a:rPr lang="en-GB" altLang="en-US" sz="2400" dirty="0">
                <a:solidFill>
                  <a:schemeClr val="bg1"/>
                </a:solidFill>
                <a:latin typeface="Comic Sans MS" panose="030F0702030302020204" pitchFamily="66" charset="0"/>
              </a:rPr>
              <a:t>stars</a:t>
            </a:r>
          </a:p>
        </p:txBody>
      </p:sp>
      <p:sp>
        <p:nvSpPr>
          <p:cNvPr id="28" name="Text Box 19">
            <a:extLst>
              <a:ext uri="{FF2B5EF4-FFF2-40B4-BE49-F238E27FC236}">
                <a16:creationId xmlns:a16="http://schemas.microsoft.com/office/drawing/2014/main" id="{28895D0A-1409-0D45-AEE2-E2461AC04118}"/>
              </a:ext>
            </a:extLst>
          </p:cNvPr>
          <p:cNvSpPr txBox="1">
            <a:spLocks noChangeArrowheads="1"/>
          </p:cNvSpPr>
          <p:nvPr/>
        </p:nvSpPr>
        <p:spPr bwMode="auto">
          <a:xfrm>
            <a:off x="7217630" y="3970705"/>
            <a:ext cx="1449387" cy="457200"/>
          </a:xfrm>
          <a:prstGeom prst="rect">
            <a:avLst/>
          </a:prstGeom>
          <a:solidFill>
            <a:srgbClr val="00B0F0"/>
          </a:solidFill>
          <a:ln>
            <a:noFill/>
          </a:ln>
          <a:effectLst/>
        </p:spPr>
        <p:txBody>
          <a:bodyPr>
            <a:spAutoFit/>
          </a:bodyPr>
          <a:lstStyle/>
          <a:p>
            <a:pPr algn="ctr">
              <a:spcBef>
                <a:spcPct val="50000"/>
              </a:spcBef>
            </a:pPr>
            <a:r>
              <a:rPr lang="en-GB" altLang="en-US" sz="2400" dirty="0">
                <a:solidFill>
                  <a:schemeClr val="bg1"/>
                </a:solidFill>
                <a:latin typeface="Comic Sans MS" panose="030F0702030302020204" pitchFamily="66" charset="0"/>
              </a:rPr>
              <a:t>earth</a:t>
            </a:r>
          </a:p>
        </p:txBody>
      </p:sp>
    </p:spTree>
    <p:extLst>
      <p:ext uri="{BB962C8B-B14F-4D97-AF65-F5344CB8AC3E}">
        <p14:creationId xmlns:p14="http://schemas.microsoft.com/office/powerpoint/2010/main" val="27597107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8">
                                            <p:txEl>
                                              <p:pRg st="0" end="0"/>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8">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2" grpId="0" animBg="1"/>
      <p:bldP spid="24" grpId="0" animBg="1"/>
      <p:bldP spid="26" grpId="0" animBg="1"/>
      <p:bldP spid="2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a:extLst>
              <a:ext uri="{FF2B5EF4-FFF2-40B4-BE49-F238E27FC236}">
                <a16:creationId xmlns:a16="http://schemas.microsoft.com/office/drawing/2014/main" id="{F298A879-7EE5-6D42-8E04-F8ED56AB930E}"/>
              </a:ext>
            </a:extLst>
          </p:cNvPr>
          <p:cNvSpPr/>
          <p:nvPr/>
        </p:nvSpPr>
        <p:spPr>
          <a:xfrm>
            <a:off x="0" y="2478"/>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5" name="TextBox 4">
            <a:extLst>
              <a:ext uri="{FF2B5EF4-FFF2-40B4-BE49-F238E27FC236}">
                <a16:creationId xmlns:a16="http://schemas.microsoft.com/office/drawing/2014/main" id="{991E9379-BF36-D84F-BF0A-4617DFB498D4}"/>
              </a:ext>
            </a:extLst>
          </p:cNvPr>
          <p:cNvSpPr txBox="1"/>
          <p:nvPr/>
        </p:nvSpPr>
        <p:spPr>
          <a:xfrm>
            <a:off x="145295" y="242746"/>
            <a:ext cx="2687357" cy="369332"/>
          </a:xfrm>
          <a:prstGeom prst="rect">
            <a:avLst/>
          </a:prstGeom>
          <a:noFill/>
        </p:spPr>
        <p:txBody>
          <a:bodyPr wrap="square">
            <a:spAutoFit/>
          </a:bodyPr>
          <a:lstStyle/>
          <a:p>
            <a:pPr algn="ctr"/>
            <a:r>
              <a:rPr lang="en-GB" altLang="en-US" sz="1800" b="1" dirty="0">
                <a:solidFill>
                  <a:schemeClr val="bg1"/>
                </a:solidFill>
                <a:latin typeface="Comic Sans MS" panose="030F0902030302020204" pitchFamily="66" charset="0"/>
              </a:rPr>
              <a:t>Get ready for reading</a:t>
            </a:r>
          </a:p>
        </p:txBody>
      </p:sp>
      <p:sp>
        <p:nvSpPr>
          <p:cNvPr id="7" name="Subtitle 2">
            <a:extLst>
              <a:ext uri="{FF2B5EF4-FFF2-40B4-BE49-F238E27FC236}">
                <a16:creationId xmlns:a16="http://schemas.microsoft.com/office/drawing/2014/main" id="{8C9CFEC9-46BA-374F-A477-71E652A4644B}"/>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0070C0"/>
                </a:solidFill>
                <a:latin typeface="Comic Sans MS" panose="030F0902030302020204" pitchFamily="66" charset="0"/>
                <a:cs typeface="Arial" panose="020B0604020202020204" pitchFamily="34" charset="0"/>
              </a:rPr>
              <a:t>Syllables</a:t>
            </a:r>
          </a:p>
        </p:txBody>
      </p:sp>
      <p:sp>
        <p:nvSpPr>
          <p:cNvPr id="14" name="Text Box 9">
            <a:extLst>
              <a:ext uri="{FF2B5EF4-FFF2-40B4-BE49-F238E27FC236}">
                <a16:creationId xmlns:a16="http://schemas.microsoft.com/office/drawing/2014/main" id="{8E843EFD-C536-7546-AAEC-BF3ECBD8FCE9}"/>
              </a:ext>
            </a:extLst>
          </p:cNvPr>
          <p:cNvSpPr txBox="1">
            <a:spLocks noChangeArrowheads="1"/>
          </p:cNvSpPr>
          <p:nvPr/>
        </p:nvSpPr>
        <p:spPr bwMode="auto">
          <a:xfrm>
            <a:off x="790576" y="1292566"/>
            <a:ext cx="8289924" cy="8976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ts val="1000"/>
              </a:spcBef>
            </a:pPr>
            <a:r>
              <a:rPr lang="en-GB" altLang="en-US" sz="2200" dirty="0">
                <a:solidFill>
                  <a:srgbClr val="414042"/>
                </a:solidFill>
                <a:latin typeface="Comic Sans MS" panose="030F0702030302020204" pitchFamily="66" charset="0"/>
              </a:rPr>
              <a:t>What is a </a:t>
            </a:r>
            <a:r>
              <a:rPr lang="en-GB" altLang="en-US" sz="2200" b="1" dirty="0">
                <a:solidFill>
                  <a:srgbClr val="414042"/>
                </a:solidFill>
                <a:latin typeface="Comic Sans MS" panose="030F0702030302020204" pitchFamily="66" charset="0"/>
              </a:rPr>
              <a:t>syllable</a:t>
            </a:r>
            <a:r>
              <a:rPr lang="en-GB" altLang="en-US" sz="2200" dirty="0">
                <a:solidFill>
                  <a:srgbClr val="414042"/>
                </a:solidFill>
                <a:latin typeface="Comic Sans MS" panose="030F0702030302020204" pitchFamily="66" charset="0"/>
              </a:rPr>
              <a:t>?</a:t>
            </a:r>
          </a:p>
          <a:p>
            <a:pPr>
              <a:spcBef>
                <a:spcPts val="1000"/>
              </a:spcBef>
            </a:pPr>
            <a:r>
              <a:rPr lang="en-GB" altLang="en-US" sz="2200" dirty="0">
                <a:solidFill>
                  <a:srgbClr val="414042"/>
                </a:solidFill>
                <a:latin typeface="Comic Sans MS" panose="030F0702030302020204" pitchFamily="66" charset="0"/>
              </a:rPr>
              <a:t>Look at these words:</a:t>
            </a:r>
          </a:p>
        </p:txBody>
      </p:sp>
      <p:sp>
        <p:nvSpPr>
          <p:cNvPr id="19" name="Text Box 8">
            <a:extLst>
              <a:ext uri="{FF2B5EF4-FFF2-40B4-BE49-F238E27FC236}">
                <a16:creationId xmlns:a16="http://schemas.microsoft.com/office/drawing/2014/main" id="{B6F0F3F4-347A-2747-943F-490C5FDA5ABE}"/>
              </a:ext>
            </a:extLst>
          </p:cNvPr>
          <p:cNvSpPr txBox="1">
            <a:spLocks noChangeArrowheads="1"/>
          </p:cNvSpPr>
          <p:nvPr/>
        </p:nvSpPr>
        <p:spPr bwMode="auto">
          <a:xfrm>
            <a:off x="790576" y="3142003"/>
            <a:ext cx="8484054" cy="2462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sz="2200" dirty="0">
                <a:solidFill>
                  <a:srgbClr val="414042"/>
                </a:solidFill>
                <a:latin typeface="Comic Sans MS" panose="030F0702030302020204" pitchFamily="66" charset="0"/>
              </a:rPr>
              <a:t>How many times can you clap with the beat when you say each word out loud?</a:t>
            </a:r>
          </a:p>
          <a:p>
            <a:pPr>
              <a:spcBef>
                <a:spcPct val="50000"/>
              </a:spcBef>
            </a:pPr>
            <a:r>
              <a:rPr lang="en-GB" altLang="en-US" sz="2200" dirty="0">
                <a:solidFill>
                  <a:srgbClr val="414042"/>
                </a:solidFill>
                <a:latin typeface="Comic Sans MS" panose="030F0702030302020204" pitchFamily="66" charset="0"/>
              </a:rPr>
              <a:t>Work with a partner. Look at the words below. Take turns to read a word and clap out the beat. You are identifying the syllables in the word when you do this.</a:t>
            </a:r>
          </a:p>
          <a:p>
            <a:pPr>
              <a:spcBef>
                <a:spcPct val="50000"/>
              </a:spcBef>
            </a:pPr>
            <a:endParaRPr lang="en-GB" altLang="en-US" sz="2200" dirty="0">
              <a:solidFill>
                <a:srgbClr val="414042"/>
              </a:solidFill>
              <a:latin typeface="Comic Sans MS" panose="030F0702030302020204" pitchFamily="66" charset="0"/>
            </a:endParaRPr>
          </a:p>
        </p:txBody>
      </p:sp>
      <p:sp>
        <p:nvSpPr>
          <p:cNvPr id="21" name="Text Box 9">
            <a:extLst>
              <a:ext uri="{FF2B5EF4-FFF2-40B4-BE49-F238E27FC236}">
                <a16:creationId xmlns:a16="http://schemas.microsoft.com/office/drawing/2014/main" id="{AC82A4DC-0766-4F44-AB05-0B409930E0E2}"/>
              </a:ext>
            </a:extLst>
          </p:cNvPr>
          <p:cNvSpPr txBox="1">
            <a:spLocks noChangeArrowheads="1"/>
          </p:cNvSpPr>
          <p:nvPr/>
        </p:nvSpPr>
        <p:spPr bwMode="auto">
          <a:xfrm>
            <a:off x="914062" y="2450682"/>
            <a:ext cx="1446212" cy="430887"/>
          </a:xfrm>
          <a:prstGeom prst="rect">
            <a:avLst/>
          </a:prstGeom>
          <a:solidFill>
            <a:srgbClr val="00B0F0"/>
          </a:solidFill>
          <a:ln>
            <a:noFill/>
          </a:ln>
          <a:effectLst/>
        </p:spPr>
        <p:txBody>
          <a:bodyPr>
            <a:spAutoFit/>
          </a:bodyPr>
          <a:lstStyle/>
          <a:p>
            <a:pPr algn="ctr">
              <a:spcBef>
                <a:spcPct val="50000"/>
              </a:spcBef>
            </a:pPr>
            <a:r>
              <a:rPr lang="en-GB" altLang="en-US" sz="2200">
                <a:solidFill>
                  <a:schemeClr val="bg1"/>
                </a:solidFill>
                <a:latin typeface="Comic Sans MS" panose="030F0702030302020204" pitchFamily="66" charset="0"/>
              </a:rPr>
              <a:t>Jasper</a:t>
            </a:r>
          </a:p>
        </p:txBody>
      </p:sp>
      <p:sp>
        <p:nvSpPr>
          <p:cNvPr id="23" name="Text Box 10">
            <a:extLst>
              <a:ext uri="{FF2B5EF4-FFF2-40B4-BE49-F238E27FC236}">
                <a16:creationId xmlns:a16="http://schemas.microsoft.com/office/drawing/2014/main" id="{D06656C2-447E-B743-BBA7-08B9C33792E4}"/>
              </a:ext>
            </a:extLst>
          </p:cNvPr>
          <p:cNvSpPr txBox="1">
            <a:spLocks noChangeArrowheads="1"/>
          </p:cNvSpPr>
          <p:nvPr/>
        </p:nvSpPr>
        <p:spPr bwMode="auto">
          <a:xfrm>
            <a:off x="2642254" y="2450682"/>
            <a:ext cx="1449388" cy="430887"/>
          </a:xfrm>
          <a:prstGeom prst="rect">
            <a:avLst/>
          </a:prstGeom>
          <a:solidFill>
            <a:srgbClr val="00B0F0"/>
          </a:solidFill>
          <a:ln>
            <a:noFill/>
          </a:ln>
          <a:effectLst/>
        </p:spPr>
        <p:txBody>
          <a:bodyPr>
            <a:spAutoFit/>
          </a:bodyPr>
          <a:lstStyle/>
          <a:p>
            <a:pPr algn="ctr">
              <a:spcBef>
                <a:spcPct val="50000"/>
              </a:spcBef>
            </a:pPr>
            <a:r>
              <a:rPr lang="en-GB" altLang="en-US" sz="2200" dirty="0">
                <a:solidFill>
                  <a:schemeClr val="bg1"/>
                </a:solidFill>
                <a:latin typeface="Comic Sans MS" panose="030F0702030302020204" pitchFamily="66" charset="0"/>
              </a:rPr>
              <a:t>Charlie</a:t>
            </a:r>
          </a:p>
        </p:txBody>
      </p:sp>
      <p:sp>
        <p:nvSpPr>
          <p:cNvPr id="25" name="Text Box 11">
            <a:extLst>
              <a:ext uri="{FF2B5EF4-FFF2-40B4-BE49-F238E27FC236}">
                <a16:creationId xmlns:a16="http://schemas.microsoft.com/office/drawing/2014/main" id="{9A7335DD-46D2-8249-85E7-3C395BB98196}"/>
              </a:ext>
            </a:extLst>
          </p:cNvPr>
          <p:cNvSpPr txBox="1">
            <a:spLocks noChangeArrowheads="1"/>
          </p:cNvSpPr>
          <p:nvPr/>
        </p:nvSpPr>
        <p:spPr bwMode="auto">
          <a:xfrm>
            <a:off x="4373622" y="2450682"/>
            <a:ext cx="1446213" cy="430887"/>
          </a:xfrm>
          <a:prstGeom prst="rect">
            <a:avLst/>
          </a:prstGeom>
          <a:solidFill>
            <a:srgbClr val="00B0F0"/>
          </a:solidFill>
          <a:ln>
            <a:noFill/>
          </a:ln>
          <a:effectLst/>
        </p:spPr>
        <p:txBody>
          <a:bodyPr>
            <a:spAutoFit/>
          </a:bodyPr>
          <a:lstStyle/>
          <a:p>
            <a:pPr algn="ctr">
              <a:spcBef>
                <a:spcPct val="50000"/>
              </a:spcBef>
            </a:pPr>
            <a:r>
              <a:rPr lang="en-GB" altLang="en-US" sz="2200" dirty="0">
                <a:solidFill>
                  <a:schemeClr val="bg1"/>
                </a:solidFill>
                <a:latin typeface="Comic Sans MS" panose="030F0702030302020204" pitchFamily="66" charset="0"/>
              </a:rPr>
              <a:t>Parrot</a:t>
            </a:r>
          </a:p>
        </p:txBody>
      </p:sp>
      <p:sp>
        <p:nvSpPr>
          <p:cNvPr id="27" name="Text Box 12">
            <a:extLst>
              <a:ext uri="{FF2B5EF4-FFF2-40B4-BE49-F238E27FC236}">
                <a16:creationId xmlns:a16="http://schemas.microsoft.com/office/drawing/2014/main" id="{B6FD3919-402C-E040-8D83-E267559256DB}"/>
              </a:ext>
            </a:extLst>
          </p:cNvPr>
          <p:cNvSpPr txBox="1">
            <a:spLocks noChangeArrowheads="1"/>
          </p:cNvSpPr>
          <p:nvPr/>
        </p:nvSpPr>
        <p:spPr bwMode="auto">
          <a:xfrm>
            <a:off x="6101815" y="2450682"/>
            <a:ext cx="1444625" cy="430887"/>
          </a:xfrm>
          <a:prstGeom prst="rect">
            <a:avLst/>
          </a:prstGeom>
          <a:solidFill>
            <a:srgbClr val="00B0F0"/>
          </a:solidFill>
          <a:ln>
            <a:noFill/>
          </a:ln>
          <a:effectLst/>
        </p:spPr>
        <p:txBody>
          <a:bodyPr>
            <a:spAutoFit/>
          </a:bodyPr>
          <a:lstStyle/>
          <a:p>
            <a:pPr algn="ctr">
              <a:spcBef>
                <a:spcPct val="50000"/>
              </a:spcBef>
            </a:pPr>
            <a:r>
              <a:rPr lang="en-GB" altLang="en-US" sz="2200" dirty="0">
                <a:solidFill>
                  <a:schemeClr val="bg1"/>
                </a:solidFill>
                <a:latin typeface="Comic Sans MS" panose="030F0702030302020204" pitchFamily="66" charset="0"/>
              </a:rPr>
              <a:t>rocket</a:t>
            </a:r>
          </a:p>
        </p:txBody>
      </p:sp>
      <p:sp>
        <p:nvSpPr>
          <p:cNvPr id="29" name="Text Box 13">
            <a:extLst>
              <a:ext uri="{FF2B5EF4-FFF2-40B4-BE49-F238E27FC236}">
                <a16:creationId xmlns:a16="http://schemas.microsoft.com/office/drawing/2014/main" id="{6A9F70DB-1EB7-AC44-A8C1-22E1D636C592}"/>
              </a:ext>
            </a:extLst>
          </p:cNvPr>
          <p:cNvSpPr txBox="1">
            <a:spLocks noChangeArrowheads="1"/>
          </p:cNvSpPr>
          <p:nvPr/>
        </p:nvSpPr>
        <p:spPr bwMode="auto">
          <a:xfrm>
            <a:off x="7828418" y="2447323"/>
            <a:ext cx="1446212" cy="430887"/>
          </a:xfrm>
          <a:prstGeom prst="rect">
            <a:avLst/>
          </a:prstGeom>
          <a:solidFill>
            <a:srgbClr val="00B0F0"/>
          </a:solidFill>
          <a:ln>
            <a:noFill/>
          </a:ln>
          <a:effectLst/>
        </p:spPr>
        <p:txBody>
          <a:bodyPr>
            <a:spAutoFit/>
          </a:bodyPr>
          <a:lstStyle/>
          <a:p>
            <a:pPr algn="ctr">
              <a:spcBef>
                <a:spcPct val="50000"/>
              </a:spcBef>
            </a:pPr>
            <a:r>
              <a:rPr lang="en-GB" altLang="en-US" sz="2200" dirty="0">
                <a:solidFill>
                  <a:schemeClr val="bg1"/>
                </a:solidFill>
                <a:latin typeface="Comic Sans MS" panose="030F0702030302020204" pitchFamily="66" charset="0"/>
              </a:rPr>
              <a:t>crater</a:t>
            </a:r>
          </a:p>
        </p:txBody>
      </p:sp>
      <p:sp>
        <p:nvSpPr>
          <p:cNvPr id="31" name="Text Box 17">
            <a:extLst>
              <a:ext uri="{FF2B5EF4-FFF2-40B4-BE49-F238E27FC236}">
                <a16:creationId xmlns:a16="http://schemas.microsoft.com/office/drawing/2014/main" id="{C2609DA1-E174-BD48-A79C-243FC931803A}"/>
              </a:ext>
            </a:extLst>
          </p:cNvPr>
          <p:cNvSpPr txBox="1">
            <a:spLocks noChangeArrowheads="1"/>
          </p:cNvSpPr>
          <p:nvPr/>
        </p:nvSpPr>
        <p:spPr bwMode="auto">
          <a:xfrm>
            <a:off x="914062" y="5457802"/>
            <a:ext cx="1196975" cy="430887"/>
          </a:xfrm>
          <a:prstGeom prst="rect">
            <a:avLst/>
          </a:prstGeom>
          <a:solidFill>
            <a:srgbClr val="00B0F0"/>
          </a:solidFill>
          <a:ln>
            <a:noFill/>
          </a:ln>
          <a:effectLst/>
        </p:spPr>
        <p:txBody>
          <a:bodyPr wrap="square">
            <a:spAutoFit/>
          </a:bodyPr>
          <a:lstStyle/>
          <a:p>
            <a:pPr algn="ctr">
              <a:spcBef>
                <a:spcPct val="50000"/>
              </a:spcBef>
            </a:pPr>
            <a:r>
              <a:rPr lang="en-GB" altLang="en-US" sz="2200" dirty="0">
                <a:solidFill>
                  <a:schemeClr val="bg1"/>
                </a:solidFill>
                <a:latin typeface="Comic Sans MS" panose="030F0702030302020204" pitchFamily="66" charset="0"/>
              </a:rPr>
              <a:t>planets</a:t>
            </a:r>
          </a:p>
        </p:txBody>
      </p:sp>
      <p:sp>
        <p:nvSpPr>
          <p:cNvPr id="32" name="Text Box 18">
            <a:extLst>
              <a:ext uri="{FF2B5EF4-FFF2-40B4-BE49-F238E27FC236}">
                <a16:creationId xmlns:a16="http://schemas.microsoft.com/office/drawing/2014/main" id="{612E6512-617C-FA41-9129-0F60BA3840C7}"/>
              </a:ext>
            </a:extLst>
          </p:cNvPr>
          <p:cNvSpPr txBox="1">
            <a:spLocks noChangeArrowheads="1"/>
          </p:cNvSpPr>
          <p:nvPr/>
        </p:nvSpPr>
        <p:spPr bwMode="auto">
          <a:xfrm>
            <a:off x="2358123" y="5457802"/>
            <a:ext cx="1196975" cy="430887"/>
          </a:xfrm>
          <a:prstGeom prst="rect">
            <a:avLst/>
          </a:prstGeom>
          <a:solidFill>
            <a:srgbClr val="00B0F0"/>
          </a:solidFill>
          <a:ln>
            <a:noFill/>
          </a:ln>
          <a:effectLst/>
        </p:spPr>
        <p:txBody>
          <a:bodyPr wrap="square">
            <a:spAutoFit/>
          </a:bodyPr>
          <a:lstStyle/>
          <a:p>
            <a:pPr algn="ctr">
              <a:spcBef>
                <a:spcPct val="50000"/>
              </a:spcBef>
            </a:pPr>
            <a:r>
              <a:rPr lang="en-GB" altLang="en-US" sz="2200" dirty="0">
                <a:solidFill>
                  <a:schemeClr val="bg1"/>
                </a:solidFill>
                <a:latin typeface="Comic Sans MS" panose="030F0702030302020204" pitchFamily="66" charset="0"/>
              </a:rPr>
              <a:t>meteor</a:t>
            </a:r>
          </a:p>
        </p:txBody>
      </p:sp>
      <p:sp>
        <p:nvSpPr>
          <p:cNvPr id="33" name="Text Box 19">
            <a:extLst>
              <a:ext uri="{FF2B5EF4-FFF2-40B4-BE49-F238E27FC236}">
                <a16:creationId xmlns:a16="http://schemas.microsoft.com/office/drawing/2014/main" id="{D4C476BA-8353-7E4D-BBE5-8FE32B76620D}"/>
              </a:ext>
            </a:extLst>
          </p:cNvPr>
          <p:cNvSpPr txBox="1">
            <a:spLocks noChangeArrowheads="1"/>
          </p:cNvSpPr>
          <p:nvPr/>
        </p:nvSpPr>
        <p:spPr bwMode="auto">
          <a:xfrm>
            <a:off x="3802184" y="5457802"/>
            <a:ext cx="1474512" cy="430887"/>
          </a:xfrm>
          <a:prstGeom prst="rect">
            <a:avLst/>
          </a:prstGeom>
          <a:solidFill>
            <a:srgbClr val="00B0F0"/>
          </a:solidFill>
          <a:ln>
            <a:noFill/>
          </a:ln>
          <a:effectLst/>
        </p:spPr>
        <p:txBody>
          <a:bodyPr wrap="square">
            <a:spAutoFit/>
          </a:bodyPr>
          <a:lstStyle/>
          <a:p>
            <a:pPr algn="ctr">
              <a:spcBef>
                <a:spcPct val="50000"/>
              </a:spcBef>
            </a:pPr>
            <a:r>
              <a:rPr lang="en-GB" altLang="en-US" sz="2200" dirty="0">
                <a:solidFill>
                  <a:schemeClr val="bg1"/>
                </a:solidFill>
                <a:latin typeface="Comic Sans MS" panose="030F0702030302020204" pitchFamily="66" charset="0"/>
              </a:rPr>
              <a:t>telescope</a:t>
            </a:r>
          </a:p>
        </p:txBody>
      </p:sp>
      <p:sp>
        <p:nvSpPr>
          <p:cNvPr id="34" name="Text Box 20">
            <a:extLst>
              <a:ext uri="{FF2B5EF4-FFF2-40B4-BE49-F238E27FC236}">
                <a16:creationId xmlns:a16="http://schemas.microsoft.com/office/drawing/2014/main" id="{5AEBF1D9-DDF6-0243-855B-F3767D2957B9}"/>
              </a:ext>
            </a:extLst>
          </p:cNvPr>
          <p:cNvSpPr txBox="1">
            <a:spLocks noChangeArrowheads="1"/>
          </p:cNvSpPr>
          <p:nvPr/>
        </p:nvSpPr>
        <p:spPr bwMode="auto">
          <a:xfrm>
            <a:off x="5523782" y="5457802"/>
            <a:ext cx="1239443" cy="430887"/>
          </a:xfrm>
          <a:prstGeom prst="rect">
            <a:avLst/>
          </a:prstGeom>
          <a:solidFill>
            <a:srgbClr val="00B0F0"/>
          </a:solidFill>
          <a:ln>
            <a:noFill/>
          </a:ln>
          <a:effectLst/>
        </p:spPr>
        <p:txBody>
          <a:bodyPr wrap="square">
            <a:spAutoFit/>
          </a:bodyPr>
          <a:lstStyle/>
          <a:p>
            <a:pPr algn="ctr">
              <a:spcBef>
                <a:spcPct val="50000"/>
              </a:spcBef>
            </a:pPr>
            <a:r>
              <a:rPr lang="en-GB" altLang="en-US" sz="2200" dirty="0">
                <a:solidFill>
                  <a:schemeClr val="bg1"/>
                </a:solidFill>
                <a:latin typeface="Comic Sans MS" panose="030F0702030302020204" pitchFamily="66" charset="0"/>
              </a:rPr>
              <a:t>mission</a:t>
            </a:r>
          </a:p>
        </p:txBody>
      </p:sp>
      <p:sp>
        <p:nvSpPr>
          <p:cNvPr id="35" name="Text Box 21">
            <a:extLst>
              <a:ext uri="{FF2B5EF4-FFF2-40B4-BE49-F238E27FC236}">
                <a16:creationId xmlns:a16="http://schemas.microsoft.com/office/drawing/2014/main" id="{AC021859-EB89-6045-A38A-0D25FF0A59A7}"/>
              </a:ext>
            </a:extLst>
          </p:cNvPr>
          <p:cNvSpPr txBox="1">
            <a:spLocks noChangeArrowheads="1"/>
          </p:cNvSpPr>
          <p:nvPr/>
        </p:nvSpPr>
        <p:spPr bwMode="auto">
          <a:xfrm>
            <a:off x="7010311" y="5457802"/>
            <a:ext cx="1322388" cy="430887"/>
          </a:xfrm>
          <a:prstGeom prst="rect">
            <a:avLst/>
          </a:prstGeom>
          <a:solidFill>
            <a:srgbClr val="00B0F0"/>
          </a:solidFill>
          <a:ln>
            <a:noFill/>
          </a:ln>
          <a:effectLst/>
        </p:spPr>
        <p:txBody>
          <a:bodyPr wrap="square">
            <a:spAutoFit/>
          </a:bodyPr>
          <a:lstStyle/>
          <a:p>
            <a:pPr algn="ctr">
              <a:spcBef>
                <a:spcPct val="50000"/>
              </a:spcBef>
            </a:pPr>
            <a:r>
              <a:rPr lang="en-GB" altLang="en-US" sz="2200" dirty="0">
                <a:solidFill>
                  <a:schemeClr val="bg1"/>
                </a:solidFill>
                <a:latin typeface="Comic Sans MS" panose="030F0702030302020204" pitchFamily="66" charset="0"/>
              </a:rPr>
              <a:t>satellite</a:t>
            </a:r>
          </a:p>
        </p:txBody>
      </p:sp>
      <p:sp>
        <p:nvSpPr>
          <p:cNvPr id="36" name="Text Box 22">
            <a:extLst>
              <a:ext uri="{FF2B5EF4-FFF2-40B4-BE49-F238E27FC236}">
                <a16:creationId xmlns:a16="http://schemas.microsoft.com/office/drawing/2014/main" id="{3DBFC91C-97D7-294F-91DB-900B93B7DE32}"/>
              </a:ext>
            </a:extLst>
          </p:cNvPr>
          <p:cNvSpPr txBox="1">
            <a:spLocks noChangeArrowheads="1"/>
          </p:cNvSpPr>
          <p:nvPr/>
        </p:nvSpPr>
        <p:spPr bwMode="auto">
          <a:xfrm>
            <a:off x="9820613" y="5457802"/>
            <a:ext cx="1457325" cy="430887"/>
          </a:xfrm>
          <a:prstGeom prst="rect">
            <a:avLst/>
          </a:prstGeom>
          <a:solidFill>
            <a:srgbClr val="00B0F0"/>
          </a:solidFill>
          <a:ln>
            <a:noFill/>
          </a:ln>
          <a:effectLst/>
        </p:spPr>
        <p:txBody>
          <a:bodyPr wrap="square">
            <a:spAutoFit/>
          </a:bodyPr>
          <a:lstStyle/>
          <a:p>
            <a:pPr algn="ctr">
              <a:spcBef>
                <a:spcPct val="50000"/>
              </a:spcBef>
            </a:pPr>
            <a:r>
              <a:rPr lang="en-GB" altLang="en-US" sz="2200" dirty="0">
                <a:solidFill>
                  <a:schemeClr val="bg1"/>
                </a:solidFill>
                <a:latin typeface="Comic Sans MS" panose="030F0702030302020204" pitchFamily="66" charset="0"/>
              </a:rPr>
              <a:t>astronaut</a:t>
            </a:r>
          </a:p>
        </p:txBody>
      </p:sp>
      <p:sp>
        <p:nvSpPr>
          <p:cNvPr id="37" name="Text Box 23">
            <a:extLst>
              <a:ext uri="{FF2B5EF4-FFF2-40B4-BE49-F238E27FC236}">
                <a16:creationId xmlns:a16="http://schemas.microsoft.com/office/drawing/2014/main" id="{6D04D23C-2736-3B4A-937B-EBA1053D036B}"/>
              </a:ext>
            </a:extLst>
          </p:cNvPr>
          <p:cNvSpPr txBox="1">
            <a:spLocks noChangeArrowheads="1"/>
          </p:cNvSpPr>
          <p:nvPr/>
        </p:nvSpPr>
        <p:spPr bwMode="auto">
          <a:xfrm>
            <a:off x="8579785" y="5457802"/>
            <a:ext cx="993744" cy="430887"/>
          </a:xfrm>
          <a:prstGeom prst="rect">
            <a:avLst/>
          </a:prstGeom>
          <a:solidFill>
            <a:srgbClr val="00B0F0"/>
          </a:solidFill>
          <a:ln>
            <a:noFill/>
          </a:ln>
          <a:effectLst/>
        </p:spPr>
        <p:txBody>
          <a:bodyPr wrap="square">
            <a:spAutoFit/>
          </a:bodyPr>
          <a:lstStyle/>
          <a:p>
            <a:pPr algn="ctr">
              <a:spcBef>
                <a:spcPct val="50000"/>
              </a:spcBef>
            </a:pPr>
            <a:r>
              <a:rPr lang="en-GB" altLang="en-US" sz="2200" dirty="0">
                <a:solidFill>
                  <a:schemeClr val="bg1"/>
                </a:solidFill>
                <a:latin typeface="Comic Sans MS" panose="030F0702030302020204" pitchFamily="66" charset="0"/>
              </a:rPr>
              <a:t>space</a:t>
            </a:r>
          </a:p>
        </p:txBody>
      </p:sp>
      <p:pic>
        <p:nvPicPr>
          <p:cNvPr id="38" name="Picture 4">
            <a:extLst>
              <a:ext uri="{FF2B5EF4-FFF2-40B4-BE49-F238E27FC236}">
                <a16:creationId xmlns:a16="http://schemas.microsoft.com/office/drawing/2014/main" id="{8C030428-0B5E-6E4A-811C-5E99C9A9046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9507543" y="3532213"/>
            <a:ext cx="1457325" cy="12715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586965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a:extLst>
              <a:ext uri="{FF2B5EF4-FFF2-40B4-BE49-F238E27FC236}">
                <a16:creationId xmlns:a16="http://schemas.microsoft.com/office/drawing/2014/main" id="{F298A879-7EE5-6D42-8E04-F8ED56AB930E}"/>
              </a:ext>
            </a:extLst>
          </p:cNvPr>
          <p:cNvSpPr/>
          <p:nvPr/>
        </p:nvSpPr>
        <p:spPr>
          <a:xfrm>
            <a:off x="0" y="2478"/>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5" name="TextBox 4">
            <a:extLst>
              <a:ext uri="{FF2B5EF4-FFF2-40B4-BE49-F238E27FC236}">
                <a16:creationId xmlns:a16="http://schemas.microsoft.com/office/drawing/2014/main" id="{991E9379-BF36-D84F-BF0A-4617DFB498D4}"/>
              </a:ext>
            </a:extLst>
          </p:cNvPr>
          <p:cNvSpPr txBox="1"/>
          <p:nvPr/>
        </p:nvSpPr>
        <p:spPr>
          <a:xfrm>
            <a:off x="145295" y="242746"/>
            <a:ext cx="2687357" cy="369332"/>
          </a:xfrm>
          <a:prstGeom prst="rect">
            <a:avLst/>
          </a:prstGeom>
          <a:noFill/>
        </p:spPr>
        <p:txBody>
          <a:bodyPr wrap="square">
            <a:spAutoFit/>
          </a:bodyPr>
          <a:lstStyle/>
          <a:p>
            <a:pPr algn="ctr"/>
            <a:r>
              <a:rPr lang="en-GB" altLang="en-US" sz="1800" b="1" dirty="0">
                <a:solidFill>
                  <a:schemeClr val="bg1"/>
                </a:solidFill>
                <a:latin typeface="Comic Sans MS" panose="030F0902030302020204" pitchFamily="66" charset="0"/>
              </a:rPr>
              <a:t>Get ready for reading</a:t>
            </a:r>
          </a:p>
        </p:txBody>
      </p:sp>
      <p:sp>
        <p:nvSpPr>
          <p:cNvPr id="7" name="Subtitle 2">
            <a:extLst>
              <a:ext uri="{FF2B5EF4-FFF2-40B4-BE49-F238E27FC236}">
                <a16:creationId xmlns:a16="http://schemas.microsoft.com/office/drawing/2014/main" id="{8C9CFEC9-46BA-374F-A477-71E652A4644B}"/>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0070C0"/>
                </a:solidFill>
                <a:latin typeface="Comic Sans MS" panose="030F0902030302020204" pitchFamily="66" charset="0"/>
                <a:cs typeface="Arial" panose="020B0604020202020204" pitchFamily="34" charset="0"/>
              </a:rPr>
              <a:t>Syllables</a:t>
            </a:r>
          </a:p>
        </p:txBody>
      </p:sp>
      <p:sp>
        <p:nvSpPr>
          <p:cNvPr id="14" name="Text Box 9">
            <a:extLst>
              <a:ext uri="{FF2B5EF4-FFF2-40B4-BE49-F238E27FC236}">
                <a16:creationId xmlns:a16="http://schemas.microsoft.com/office/drawing/2014/main" id="{8E843EFD-C536-7546-AAEC-BF3ECBD8FCE9}"/>
              </a:ext>
            </a:extLst>
          </p:cNvPr>
          <p:cNvSpPr txBox="1">
            <a:spLocks noChangeArrowheads="1"/>
          </p:cNvSpPr>
          <p:nvPr/>
        </p:nvSpPr>
        <p:spPr bwMode="auto">
          <a:xfrm>
            <a:off x="790576" y="1292566"/>
            <a:ext cx="8289924"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ts val="1000"/>
              </a:spcBef>
            </a:pPr>
            <a:r>
              <a:rPr lang="en-GB" altLang="en-US" sz="2200" dirty="0">
                <a:solidFill>
                  <a:srgbClr val="414042"/>
                </a:solidFill>
                <a:latin typeface="Comic Sans MS" panose="030F0702030302020204" pitchFamily="66" charset="0"/>
              </a:rPr>
              <a:t>We can count the syllables in groups of words too:</a:t>
            </a:r>
          </a:p>
        </p:txBody>
      </p:sp>
      <p:pic>
        <p:nvPicPr>
          <p:cNvPr id="22" name="Picture 20">
            <a:extLst>
              <a:ext uri="{FF2B5EF4-FFF2-40B4-BE49-F238E27FC236}">
                <a16:creationId xmlns:a16="http://schemas.microsoft.com/office/drawing/2014/main" id="{D74C26C4-3D03-9440-B666-4D1177CB711E}"/>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874792" y="4323282"/>
            <a:ext cx="1367383" cy="1633537"/>
          </a:xfrm>
          <a:prstGeom prst="rect">
            <a:avLst/>
          </a:prstGeom>
          <a:noFill/>
          <a:extLst>
            <a:ext uri="{909E8E84-426E-40DD-AFC4-6F175D3DCCD1}">
              <a14:hiddenFill xmlns:a14="http://schemas.microsoft.com/office/drawing/2010/main">
                <a:solidFill>
                  <a:srgbClr val="FFFFFF"/>
                </a:solidFill>
              </a14:hiddenFill>
            </a:ext>
          </a:extLst>
        </p:spPr>
      </p:pic>
      <p:sp>
        <p:nvSpPr>
          <p:cNvPr id="24" name="Text Box 7">
            <a:extLst>
              <a:ext uri="{FF2B5EF4-FFF2-40B4-BE49-F238E27FC236}">
                <a16:creationId xmlns:a16="http://schemas.microsoft.com/office/drawing/2014/main" id="{0C9CC3CF-D19F-5847-9FE5-1C4E81EA3007}"/>
              </a:ext>
            </a:extLst>
          </p:cNvPr>
          <p:cNvSpPr txBox="1">
            <a:spLocks noChangeArrowheads="1"/>
          </p:cNvSpPr>
          <p:nvPr/>
        </p:nvSpPr>
        <p:spPr bwMode="auto">
          <a:xfrm>
            <a:off x="788193" y="2521328"/>
            <a:ext cx="10615613" cy="17030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ts val="1000"/>
              </a:spcBef>
            </a:pPr>
            <a:r>
              <a:rPr lang="en-GB" altLang="en-US" sz="2200" dirty="0">
                <a:solidFill>
                  <a:srgbClr val="414042"/>
                </a:solidFill>
                <a:latin typeface="Comic Sans MS" panose="030F0702030302020204" pitchFamily="66" charset="0"/>
              </a:rPr>
              <a:t>Work with a partner. Look at the phrases below. </a:t>
            </a:r>
          </a:p>
          <a:p>
            <a:pPr>
              <a:spcBef>
                <a:spcPts val="1000"/>
              </a:spcBef>
            </a:pPr>
            <a:r>
              <a:rPr lang="en-GB" altLang="en-US" sz="2200" dirty="0">
                <a:solidFill>
                  <a:srgbClr val="414042"/>
                </a:solidFill>
                <a:latin typeface="Comic Sans MS" panose="030F0702030302020204" pitchFamily="66" charset="0"/>
              </a:rPr>
              <a:t>Take turns to read a phrase and clap out the beat. You are identifying the syllables in the phrase when you do this.</a:t>
            </a:r>
          </a:p>
          <a:p>
            <a:pPr>
              <a:spcBef>
                <a:spcPts val="1000"/>
              </a:spcBef>
            </a:pPr>
            <a:r>
              <a:rPr lang="en-GB" altLang="en-US" sz="2200" dirty="0">
                <a:solidFill>
                  <a:srgbClr val="414042"/>
                </a:solidFill>
                <a:latin typeface="Comic Sans MS" panose="030F0702030302020204" pitchFamily="66" charset="0"/>
              </a:rPr>
              <a:t>Can your partner identify which phrase you are clapping out?</a:t>
            </a:r>
          </a:p>
        </p:txBody>
      </p:sp>
      <p:sp>
        <p:nvSpPr>
          <p:cNvPr id="26" name="Rectangle 8">
            <a:extLst>
              <a:ext uri="{FF2B5EF4-FFF2-40B4-BE49-F238E27FC236}">
                <a16:creationId xmlns:a16="http://schemas.microsoft.com/office/drawing/2014/main" id="{3CF23B34-9350-6A44-8BDA-FAC524FCC21D}"/>
              </a:ext>
            </a:extLst>
          </p:cNvPr>
          <p:cNvSpPr>
            <a:spLocks noChangeArrowheads="1"/>
          </p:cNvSpPr>
          <p:nvPr/>
        </p:nvSpPr>
        <p:spPr bwMode="auto">
          <a:xfrm>
            <a:off x="835025" y="1870406"/>
            <a:ext cx="2527300" cy="430887"/>
          </a:xfrm>
          <a:prstGeom prst="rect">
            <a:avLst/>
          </a:prstGeom>
          <a:solidFill>
            <a:srgbClr val="00B0F0"/>
          </a:solidFill>
          <a:ln>
            <a:noFill/>
          </a:ln>
          <a:effectLst/>
        </p:spPr>
        <p:txBody>
          <a:bodyPr>
            <a:spAutoFit/>
          </a:bodyPr>
          <a:lstStyle/>
          <a:p>
            <a:pPr algn="ctr">
              <a:spcBef>
                <a:spcPct val="50000"/>
              </a:spcBef>
            </a:pPr>
            <a:r>
              <a:rPr lang="en-GB" altLang="en-US" sz="2200" dirty="0">
                <a:solidFill>
                  <a:schemeClr val="bg1"/>
                </a:solidFill>
                <a:latin typeface="Comic Sans MS" panose="030F0702030302020204" pitchFamily="66" charset="0"/>
              </a:rPr>
              <a:t>space stations</a:t>
            </a:r>
          </a:p>
        </p:txBody>
      </p:sp>
      <p:sp>
        <p:nvSpPr>
          <p:cNvPr id="28" name="Rectangle 9">
            <a:extLst>
              <a:ext uri="{FF2B5EF4-FFF2-40B4-BE49-F238E27FC236}">
                <a16:creationId xmlns:a16="http://schemas.microsoft.com/office/drawing/2014/main" id="{3D2345C9-ED0E-8044-95A3-4AFA1D7DAAD0}"/>
              </a:ext>
            </a:extLst>
          </p:cNvPr>
          <p:cNvSpPr>
            <a:spLocks noChangeArrowheads="1"/>
          </p:cNvSpPr>
          <p:nvPr/>
        </p:nvSpPr>
        <p:spPr bwMode="auto">
          <a:xfrm>
            <a:off x="4143376" y="1870406"/>
            <a:ext cx="2923851" cy="430887"/>
          </a:xfrm>
          <a:prstGeom prst="rect">
            <a:avLst/>
          </a:prstGeom>
          <a:solidFill>
            <a:srgbClr val="00B0F0"/>
          </a:solidFill>
          <a:ln>
            <a:noFill/>
          </a:ln>
          <a:effectLst/>
        </p:spPr>
        <p:txBody>
          <a:bodyPr wrap="square">
            <a:spAutoFit/>
          </a:bodyPr>
          <a:lstStyle/>
          <a:p>
            <a:pPr algn="ctr">
              <a:spcBef>
                <a:spcPct val="50000"/>
              </a:spcBef>
            </a:pPr>
            <a:r>
              <a:rPr lang="en-GB" altLang="en-US" sz="2200">
                <a:solidFill>
                  <a:schemeClr val="bg1"/>
                </a:solidFill>
                <a:latin typeface="Comic Sans MS" panose="030F0702030302020204" pitchFamily="66" charset="0"/>
              </a:rPr>
              <a:t>man made satellites</a:t>
            </a:r>
          </a:p>
        </p:txBody>
      </p:sp>
      <p:sp>
        <p:nvSpPr>
          <p:cNvPr id="30" name="Rectangle 11">
            <a:extLst>
              <a:ext uri="{FF2B5EF4-FFF2-40B4-BE49-F238E27FC236}">
                <a16:creationId xmlns:a16="http://schemas.microsoft.com/office/drawing/2014/main" id="{5D009F50-510D-504C-9854-F871F3F7CD9E}"/>
              </a:ext>
            </a:extLst>
          </p:cNvPr>
          <p:cNvSpPr>
            <a:spLocks noChangeArrowheads="1"/>
          </p:cNvSpPr>
          <p:nvPr/>
        </p:nvSpPr>
        <p:spPr bwMode="auto">
          <a:xfrm>
            <a:off x="8048626" y="1870406"/>
            <a:ext cx="2474724" cy="430887"/>
          </a:xfrm>
          <a:prstGeom prst="rect">
            <a:avLst/>
          </a:prstGeom>
          <a:solidFill>
            <a:srgbClr val="00B0F0"/>
          </a:solidFill>
          <a:ln>
            <a:noFill/>
          </a:ln>
          <a:effectLst/>
        </p:spPr>
        <p:txBody>
          <a:bodyPr wrap="square">
            <a:spAutoFit/>
          </a:bodyPr>
          <a:lstStyle/>
          <a:p>
            <a:pPr algn="ctr">
              <a:spcBef>
                <a:spcPct val="50000"/>
              </a:spcBef>
            </a:pPr>
            <a:r>
              <a:rPr lang="en-GB" altLang="en-US" sz="2200">
                <a:solidFill>
                  <a:schemeClr val="bg1"/>
                </a:solidFill>
                <a:latin typeface="Comic Sans MS" panose="030F0702030302020204" pitchFamily="66" charset="0"/>
              </a:rPr>
              <a:t>command module</a:t>
            </a:r>
          </a:p>
        </p:txBody>
      </p:sp>
      <p:sp>
        <p:nvSpPr>
          <p:cNvPr id="39" name="Text Box 12">
            <a:extLst>
              <a:ext uri="{FF2B5EF4-FFF2-40B4-BE49-F238E27FC236}">
                <a16:creationId xmlns:a16="http://schemas.microsoft.com/office/drawing/2014/main" id="{B2859DF3-E1AB-1B48-933D-64E2D5F78D89}"/>
              </a:ext>
            </a:extLst>
          </p:cNvPr>
          <p:cNvSpPr txBox="1">
            <a:spLocks noChangeArrowheads="1"/>
          </p:cNvSpPr>
          <p:nvPr/>
        </p:nvSpPr>
        <p:spPr bwMode="auto">
          <a:xfrm>
            <a:off x="2652232" y="4845158"/>
            <a:ext cx="1691202" cy="1107996"/>
          </a:xfrm>
          <a:prstGeom prst="rect">
            <a:avLst/>
          </a:prstGeom>
          <a:solidFill>
            <a:srgbClr val="00B0F0"/>
          </a:solidFill>
          <a:ln>
            <a:noFill/>
          </a:ln>
          <a:effectLst/>
        </p:spPr>
        <p:txBody>
          <a:bodyPr wrap="square" anchor="ctr" anchorCtr="1">
            <a:noAutofit/>
          </a:bodyPr>
          <a:lstStyle/>
          <a:p>
            <a:pPr algn="ctr">
              <a:spcBef>
                <a:spcPct val="50000"/>
              </a:spcBef>
            </a:pPr>
            <a:r>
              <a:rPr lang="en-GB" altLang="en-US" sz="2200" dirty="0">
                <a:solidFill>
                  <a:schemeClr val="bg1"/>
                </a:solidFill>
                <a:latin typeface="Comic Sans MS" panose="030F0702030302020204" pitchFamily="66" charset="0"/>
              </a:rPr>
              <a:t>Fearless astronauts</a:t>
            </a:r>
          </a:p>
        </p:txBody>
      </p:sp>
      <p:sp>
        <p:nvSpPr>
          <p:cNvPr id="40" name="Text Box 13">
            <a:extLst>
              <a:ext uri="{FF2B5EF4-FFF2-40B4-BE49-F238E27FC236}">
                <a16:creationId xmlns:a16="http://schemas.microsoft.com/office/drawing/2014/main" id="{8382BF8C-548E-7A46-B0CF-ED1C721BDAA4}"/>
              </a:ext>
            </a:extLst>
          </p:cNvPr>
          <p:cNvSpPr txBox="1">
            <a:spLocks noChangeArrowheads="1"/>
          </p:cNvSpPr>
          <p:nvPr/>
        </p:nvSpPr>
        <p:spPr bwMode="auto">
          <a:xfrm>
            <a:off x="5683382" y="4845158"/>
            <a:ext cx="1833885" cy="1107996"/>
          </a:xfrm>
          <a:prstGeom prst="rect">
            <a:avLst/>
          </a:prstGeom>
          <a:solidFill>
            <a:srgbClr val="00B0F0"/>
          </a:solidFill>
          <a:ln>
            <a:noFill/>
          </a:ln>
          <a:effectLst/>
        </p:spPr>
        <p:txBody>
          <a:bodyPr wrap="square" anchor="ctr" anchorCtr="1">
            <a:noAutofit/>
          </a:bodyPr>
          <a:lstStyle/>
          <a:p>
            <a:pPr algn="ctr">
              <a:spcBef>
                <a:spcPct val="50000"/>
              </a:spcBef>
            </a:pPr>
            <a:r>
              <a:rPr lang="en-GB" altLang="en-US" sz="2200" dirty="0">
                <a:solidFill>
                  <a:schemeClr val="bg1"/>
                </a:solidFill>
                <a:latin typeface="Comic Sans MS" panose="030F0702030302020204" pitchFamily="66" charset="0"/>
              </a:rPr>
              <a:t>Bold space mission to the moon</a:t>
            </a:r>
          </a:p>
        </p:txBody>
      </p:sp>
      <p:sp>
        <p:nvSpPr>
          <p:cNvPr id="41" name="Text Box 14">
            <a:extLst>
              <a:ext uri="{FF2B5EF4-FFF2-40B4-BE49-F238E27FC236}">
                <a16:creationId xmlns:a16="http://schemas.microsoft.com/office/drawing/2014/main" id="{5876B22E-18D4-584F-A560-801ED3855930}"/>
              </a:ext>
            </a:extLst>
          </p:cNvPr>
          <p:cNvSpPr txBox="1">
            <a:spLocks noChangeArrowheads="1"/>
          </p:cNvSpPr>
          <p:nvPr/>
        </p:nvSpPr>
        <p:spPr bwMode="auto">
          <a:xfrm>
            <a:off x="9807062" y="4845158"/>
            <a:ext cx="1541462" cy="1107996"/>
          </a:xfrm>
          <a:prstGeom prst="rect">
            <a:avLst/>
          </a:prstGeom>
          <a:solidFill>
            <a:srgbClr val="00B0F0"/>
          </a:solidFill>
          <a:ln>
            <a:noFill/>
          </a:ln>
          <a:effectLst/>
        </p:spPr>
        <p:txBody>
          <a:bodyPr wrap="square" anchor="ctr" anchorCtr="1">
            <a:noAutofit/>
          </a:bodyPr>
          <a:lstStyle/>
          <a:p>
            <a:pPr algn="ctr">
              <a:spcBef>
                <a:spcPct val="50000"/>
              </a:spcBef>
            </a:pPr>
            <a:r>
              <a:rPr lang="en-GB" altLang="en-US" sz="2200" dirty="0">
                <a:solidFill>
                  <a:schemeClr val="bg1"/>
                </a:solidFill>
                <a:latin typeface="Comic Sans MS" panose="030F0702030302020204" pitchFamily="66" charset="0"/>
              </a:rPr>
              <a:t>First ever landing</a:t>
            </a:r>
          </a:p>
        </p:txBody>
      </p:sp>
      <p:pic>
        <p:nvPicPr>
          <p:cNvPr id="42" name="Picture 19">
            <a:extLst>
              <a:ext uri="{FF2B5EF4-FFF2-40B4-BE49-F238E27FC236}">
                <a16:creationId xmlns:a16="http://schemas.microsoft.com/office/drawing/2014/main" id="{D4C12135-B778-614E-A0CD-946BC58735E7}"/>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863066" y="4682972"/>
            <a:ext cx="1691202" cy="1243270"/>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21">
            <a:extLst>
              <a:ext uri="{FF2B5EF4-FFF2-40B4-BE49-F238E27FC236}">
                <a16:creationId xmlns:a16="http://schemas.microsoft.com/office/drawing/2014/main" id="{749E43E4-629D-F948-B362-3692ABB82A3B}"/>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8048626" y="4582387"/>
            <a:ext cx="1633538" cy="16335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050292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 name="Picture 26" descr="Northern Lights, Aurora Borealis">
            <a:extLst>
              <a:ext uri="{FF2B5EF4-FFF2-40B4-BE49-F238E27FC236}">
                <a16:creationId xmlns:a16="http://schemas.microsoft.com/office/drawing/2014/main" id="{CE7EBF62-C72C-B94E-A41D-D9FF16C21B81}"/>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6153300" y="1890195"/>
            <a:ext cx="2668384" cy="1751906"/>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4" descr="Iceland, Northern Lights, Aurora">
            <a:extLst>
              <a:ext uri="{FF2B5EF4-FFF2-40B4-BE49-F238E27FC236}">
                <a16:creationId xmlns:a16="http://schemas.microsoft.com/office/drawing/2014/main" id="{9710A5E2-4F26-4245-986E-235872DD7530}"/>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6146293" y="4240806"/>
            <a:ext cx="2675391" cy="1824334"/>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8" descr="Orion, Night, Shy, Star, Constellation">
            <a:extLst>
              <a:ext uri="{FF2B5EF4-FFF2-40B4-BE49-F238E27FC236}">
                <a16:creationId xmlns:a16="http://schemas.microsoft.com/office/drawing/2014/main" id="{057290EF-8AD2-4545-9ACB-5B56E82D0007}"/>
              </a:ext>
            </a:extLst>
          </p:cNvPr>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801018" y="4026297"/>
            <a:ext cx="2674404" cy="2038843"/>
          </a:xfrm>
          <a:prstGeom prst="rect">
            <a:avLst/>
          </a:prstGeom>
          <a:noFill/>
          <a:extLst>
            <a:ext uri="{909E8E84-426E-40DD-AFC4-6F175D3DCCD1}">
              <a14:hiddenFill xmlns:a14="http://schemas.microsoft.com/office/drawing/2010/main">
                <a:solidFill>
                  <a:srgbClr val="FFFFFF"/>
                </a:solidFill>
              </a14:hiddenFill>
            </a:ext>
          </a:extLst>
        </p:spPr>
      </p:pic>
      <p:sp>
        <p:nvSpPr>
          <p:cNvPr id="49" name="Rectangle 48">
            <a:extLst>
              <a:ext uri="{FF2B5EF4-FFF2-40B4-BE49-F238E27FC236}">
                <a16:creationId xmlns:a16="http://schemas.microsoft.com/office/drawing/2014/main" id="{D9621CD4-65A0-604A-B7E4-7CD88175B24C}"/>
              </a:ext>
            </a:extLst>
          </p:cNvPr>
          <p:cNvSpPr/>
          <p:nvPr/>
        </p:nvSpPr>
        <p:spPr>
          <a:xfrm>
            <a:off x="808025" y="1868604"/>
            <a:ext cx="2646672" cy="1766945"/>
          </a:xfrm>
          <a:prstGeom prst="rect">
            <a:avLst/>
          </a:prstGeom>
          <a:solidFill>
            <a:srgbClr val="020202"/>
          </a:solidFill>
          <a:ln w="38100">
            <a:solidFill>
              <a:srgbClr val="02020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50000"/>
              </a:spcBef>
            </a:pPr>
            <a:endParaRPr lang="en-GB" altLang="en-US" sz="2500" dirty="0">
              <a:latin typeface="Comic Sans MS" panose="030F0702030302020204" pitchFamily="66" charset="0"/>
            </a:endParaRPr>
          </a:p>
        </p:txBody>
      </p:sp>
      <p:pic>
        <p:nvPicPr>
          <p:cNvPr id="48" name="Picture 32" descr="Earth, Space, Planet, Globe, Astronomy">
            <a:extLst>
              <a:ext uri="{FF2B5EF4-FFF2-40B4-BE49-F238E27FC236}">
                <a16:creationId xmlns:a16="http://schemas.microsoft.com/office/drawing/2014/main" id="{A14612DA-9E80-D848-BB51-0C8BD4F1015B}"/>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183325" y="1890195"/>
            <a:ext cx="1830544" cy="1751338"/>
          </a:xfrm>
          <a:prstGeom prst="rect">
            <a:avLst/>
          </a:prstGeom>
          <a:noFill/>
          <a:extLst>
            <a:ext uri="{909E8E84-426E-40DD-AFC4-6F175D3DCCD1}">
              <a14:hiddenFill xmlns:a14="http://schemas.microsoft.com/office/drawing/2010/main">
                <a:solidFill>
                  <a:srgbClr val="FFFFFF"/>
                </a:solidFill>
              </a14:hiddenFill>
            </a:ext>
          </a:extLst>
        </p:spPr>
      </p:pic>
      <p:sp>
        <p:nvSpPr>
          <p:cNvPr id="7" name="Subtitle 2">
            <a:extLst>
              <a:ext uri="{FF2B5EF4-FFF2-40B4-BE49-F238E27FC236}">
                <a16:creationId xmlns:a16="http://schemas.microsoft.com/office/drawing/2014/main" id="{C9D3FCBF-F975-1249-AFC8-A5A09659081E}"/>
              </a:ext>
            </a:extLst>
          </p:cNvPr>
          <p:cNvSpPr txBox="1">
            <a:spLocks/>
          </p:cNvSpPr>
          <p:nvPr/>
        </p:nvSpPr>
        <p:spPr>
          <a:xfrm>
            <a:off x="0" y="659044"/>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0070C0"/>
                </a:solidFill>
                <a:latin typeface="Comic Sans MS" panose="030F0902030302020204" pitchFamily="66" charset="0"/>
                <a:cs typeface="Arial" panose="020B0604020202020204" pitchFamily="34" charset="0"/>
              </a:rPr>
              <a:t>New words</a:t>
            </a:r>
          </a:p>
        </p:txBody>
      </p:sp>
      <p:sp>
        <p:nvSpPr>
          <p:cNvPr id="5" name="Rectangle 1">
            <a:extLst>
              <a:ext uri="{FF2B5EF4-FFF2-40B4-BE49-F238E27FC236}">
                <a16:creationId xmlns:a16="http://schemas.microsoft.com/office/drawing/2014/main" id="{0980B74B-8EBB-1D46-96AD-9B322D1A56AA}"/>
              </a:ext>
            </a:extLst>
          </p:cNvPr>
          <p:cNvSpPr/>
          <p:nvPr/>
        </p:nvSpPr>
        <p:spPr>
          <a:xfrm>
            <a:off x="0" y="5887"/>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8" name="TextBox 7">
            <a:extLst>
              <a:ext uri="{FF2B5EF4-FFF2-40B4-BE49-F238E27FC236}">
                <a16:creationId xmlns:a16="http://schemas.microsoft.com/office/drawing/2014/main" id="{73D01F52-261A-B746-84E7-CB2A64E86A81}"/>
              </a:ext>
            </a:extLst>
          </p:cNvPr>
          <p:cNvSpPr txBox="1"/>
          <p:nvPr/>
        </p:nvSpPr>
        <p:spPr>
          <a:xfrm>
            <a:off x="145295" y="242746"/>
            <a:ext cx="2687357" cy="369332"/>
          </a:xfrm>
          <a:prstGeom prst="rect">
            <a:avLst/>
          </a:prstGeom>
          <a:noFill/>
        </p:spPr>
        <p:txBody>
          <a:bodyPr wrap="square">
            <a:spAutoFit/>
          </a:bodyPr>
          <a:lstStyle/>
          <a:p>
            <a:pPr algn="ctr"/>
            <a:r>
              <a:rPr lang="en-GB" altLang="en-US" sz="1800" b="1" dirty="0">
                <a:solidFill>
                  <a:schemeClr val="bg1"/>
                </a:solidFill>
                <a:latin typeface="Comic Sans MS" panose="030F0902030302020204" pitchFamily="66" charset="0"/>
              </a:rPr>
              <a:t>Get ready for reading</a:t>
            </a:r>
          </a:p>
        </p:txBody>
      </p:sp>
      <p:sp>
        <p:nvSpPr>
          <p:cNvPr id="30" name="Rectangle 29">
            <a:extLst>
              <a:ext uri="{FF2B5EF4-FFF2-40B4-BE49-F238E27FC236}">
                <a16:creationId xmlns:a16="http://schemas.microsoft.com/office/drawing/2014/main" id="{8BD6B3A5-106E-1E4E-A2EB-593DD5E9992C}"/>
              </a:ext>
            </a:extLst>
          </p:cNvPr>
          <p:cNvSpPr/>
          <p:nvPr/>
        </p:nvSpPr>
        <p:spPr>
          <a:xfrm>
            <a:off x="808025" y="3825685"/>
            <a:ext cx="2646672" cy="466875"/>
          </a:xfrm>
          <a:prstGeom prst="rect">
            <a:avLst/>
          </a:prstGeom>
          <a:solidFill>
            <a:srgbClr val="0070C0"/>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b="1" dirty="0">
                <a:latin typeface="Comic Sans MS" panose="030F0902030302020204" pitchFamily="66" charset="0"/>
              </a:rPr>
              <a:t>constellation</a:t>
            </a:r>
          </a:p>
        </p:txBody>
      </p:sp>
      <p:sp>
        <p:nvSpPr>
          <p:cNvPr id="31" name="Rectangle 30">
            <a:extLst>
              <a:ext uri="{FF2B5EF4-FFF2-40B4-BE49-F238E27FC236}">
                <a16:creationId xmlns:a16="http://schemas.microsoft.com/office/drawing/2014/main" id="{D04EB566-011F-634A-A59E-9FB0EF39F337}"/>
              </a:ext>
            </a:extLst>
          </p:cNvPr>
          <p:cNvSpPr/>
          <p:nvPr/>
        </p:nvSpPr>
        <p:spPr>
          <a:xfrm>
            <a:off x="808025" y="3825685"/>
            <a:ext cx="5139211" cy="2239455"/>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138113">
              <a:spcBef>
                <a:spcPct val="50000"/>
              </a:spcBef>
            </a:pPr>
            <a:endParaRPr lang="en-GB" altLang="en-US" sz="2000" dirty="0">
              <a:solidFill>
                <a:srgbClr val="414042"/>
              </a:solidFill>
              <a:latin typeface="Comic Sans MS" panose="030F0702030302020204" pitchFamily="66" charset="0"/>
            </a:endParaRPr>
          </a:p>
        </p:txBody>
      </p:sp>
      <p:sp>
        <p:nvSpPr>
          <p:cNvPr id="32" name="Text Box 9">
            <a:extLst>
              <a:ext uri="{FF2B5EF4-FFF2-40B4-BE49-F238E27FC236}">
                <a16:creationId xmlns:a16="http://schemas.microsoft.com/office/drawing/2014/main" id="{F1C6CA16-D80F-6C4C-A9DA-E8E566932BC7}"/>
              </a:ext>
            </a:extLst>
          </p:cNvPr>
          <p:cNvSpPr txBox="1">
            <a:spLocks noChangeArrowheads="1"/>
          </p:cNvSpPr>
          <p:nvPr/>
        </p:nvSpPr>
        <p:spPr bwMode="auto">
          <a:xfrm>
            <a:off x="3454697" y="4059122"/>
            <a:ext cx="2492538" cy="1815882"/>
          </a:xfrm>
          <a:prstGeom prst="rect">
            <a:avLst/>
          </a:prstGeom>
          <a:noFill/>
          <a:ln>
            <a:noFill/>
          </a:ln>
          <a:effectLst/>
        </p:spPr>
        <p:txBody>
          <a:bodyPr wrap="square">
            <a:spAutoFit/>
          </a:bodyPr>
          <a:lstStyle/>
          <a:p>
            <a:pPr algn="ctr">
              <a:spcBef>
                <a:spcPts val="500"/>
              </a:spcBef>
            </a:pPr>
            <a:r>
              <a:rPr lang="en-GB" altLang="en-US" sz="1600" b="1" dirty="0">
                <a:solidFill>
                  <a:srgbClr val="414042"/>
                </a:solidFill>
                <a:latin typeface="Comic Sans MS" panose="030F0702030302020204" pitchFamily="66" charset="0"/>
              </a:rPr>
              <a:t>Constellations</a:t>
            </a:r>
            <a:r>
              <a:rPr lang="en-GB" altLang="en-US" sz="1600" dirty="0">
                <a:solidFill>
                  <a:srgbClr val="414042"/>
                </a:solidFill>
                <a:latin typeface="Comic Sans MS" panose="030F0702030302020204" pitchFamily="66" charset="0"/>
              </a:rPr>
              <a:t> are groups of stars we can see in the sky. These were named by early astronomers who thought they could see pictures in the sky.</a:t>
            </a:r>
          </a:p>
        </p:txBody>
      </p:sp>
      <p:sp>
        <p:nvSpPr>
          <p:cNvPr id="28" name="Rectangle 27">
            <a:extLst>
              <a:ext uri="{FF2B5EF4-FFF2-40B4-BE49-F238E27FC236}">
                <a16:creationId xmlns:a16="http://schemas.microsoft.com/office/drawing/2014/main" id="{B2AF2E71-0375-2E42-AC6E-5CFABE3A57F1}"/>
              </a:ext>
            </a:extLst>
          </p:cNvPr>
          <p:cNvSpPr/>
          <p:nvPr/>
        </p:nvSpPr>
        <p:spPr>
          <a:xfrm>
            <a:off x="6153300" y="3825685"/>
            <a:ext cx="2646672" cy="466875"/>
          </a:xfrm>
          <a:prstGeom prst="rect">
            <a:avLst/>
          </a:prstGeom>
          <a:solidFill>
            <a:srgbClr val="0070C0"/>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50000"/>
              </a:spcBef>
            </a:pPr>
            <a:r>
              <a:rPr lang="en-GB" altLang="en-US" sz="2500" dirty="0">
                <a:latin typeface="Comic Sans MS" panose="030F0702030302020204" pitchFamily="66" charset="0"/>
              </a:rPr>
              <a:t>aurora</a:t>
            </a:r>
          </a:p>
        </p:txBody>
      </p:sp>
      <p:sp>
        <p:nvSpPr>
          <p:cNvPr id="29" name="Rectangle 28">
            <a:extLst>
              <a:ext uri="{FF2B5EF4-FFF2-40B4-BE49-F238E27FC236}">
                <a16:creationId xmlns:a16="http://schemas.microsoft.com/office/drawing/2014/main" id="{6E4E8DF1-2A6A-1F4E-B6CC-C593F186EB0F}"/>
              </a:ext>
            </a:extLst>
          </p:cNvPr>
          <p:cNvSpPr/>
          <p:nvPr/>
        </p:nvSpPr>
        <p:spPr>
          <a:xfrm>
            <a:off x="6153300" y="3825685"/>
            <a:ext cx="5139211" cy="2239455"/>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138113">
              <a:spcBef>
                <a:spcPct val="50000"/>
              </a:spcBef>
            </a:pPr>
            <a:endParaRPr lang="en-GB" altLang="en-US" sz="2000" dirty="0">
              <a:solidFill>
                <a:srgbClr val="414042"/>
              </a:solidFill>
              <a:latin typeface="Comic Sans MS" panose="030F0702030302020204" pitchFamily="66" charset="0"/>
            </a:endParaRPr>
          </a:p>
        </p:txBody>
      </p:sp>
      <p:sp>
        <p:nvSpPr>
          <p:cNvPr id="36" name="Text Box 9">
            <a:extLst>
              <a:ext uri="{FF2B5EF4-FFF2-40B4-BE49-F238E27FC236}">
                <a16:creationId xmlns:a16="http://schemas.microsoft.com/office/drawing/2014/main" id="{50877702-5CF4-8745-9565-F9DF238C0971}"/>
              </a:ext>
            </a:extLst>
          </p:cNvPr>
          <p:cNvSpPr txBox="1">
            <a:spLocks noChangeArrowheads="1"/>
          </p:cNvSpPr>
          <p:nvPr/>
        </p:nvSpPr>
        <p:spPr bwMode="auto">
          <a:xfrm>
            <a:off x="8799972" y="3948111"/>
            <a:ext cx="2435412" cy="2062103"/>
          </a:xfrm>
          <a:prstGeom prst="rect">
            <a:avLst/>
          </a:prstGeom>
          <a:noFill/>
          <a:ln>
            <a:noFill/>
          </a:ln>
          <a:effectLst/>
        </p:spPr>
        <p:txBody>
          <a:bodyPr wrap="square">
            <a:spAutoFit/>
          </a:bodyPr>
          <a:lstStyle/>
          <a:p>
            <a:pPr algn="ctr">
              <a:spcBef>
                <a:spcPts val="500"/>
              </a:spcBef>
            </a:pPr>
            <a:r>
              <a:rPr lang="en-GB" altLang="en-US" sz="1600" dirty="0">
                <a:solidFill>
                  <a:srgbClr val="414042"/>
                </a:solidFill>
                <a:latin typeface="Comic Sans MS" panose="030F0702030302020204" pitchFamily="66" charset="0"/>
              </a:rPr>
              <a:t>An </a:t>
            </a:r>
            <a:r>
              <a:rPr lang="en-GB" altLang="en-US" sz="1600" b="1" dirty="0">
                <a:solidFill>
                  <a:srgbClr val="414042"/>
                </a:solidFill>
                <a:latin typeface="Comic Sans MS" panose="030F0702030302020204" pitchFamily="66" charset="0"/>
              </a:rPr>
              <a:t>aurora</a:t>
            </a:r>
            <a:r>
              <a:rPr lang="en-GB" altLang="en-US" sz="1600" dirty="0">
                <a:solidFill>
                  <a:srgbClr val="414042"/>
                </a:solidFill>
                <a:latin typeface="Comic Sans MS" panose="030F0702030302020204" pitchFamily="66" charset="0"/>
              </a:rPr>
              <a:t> is a dazzling light display seen in the sky near the north and south poles of the earth. The one we can see in the north of the earth is known as the Northern Lights.</a:t>
            </a:r>
          </a:p>
        </p:txBody>
      </p:sp>
      <p:sp>
        <p:nvSpPr>
          <p:cNvPr id="38" name="Rectangle 37">
            <a:extLst>
              <a:ext uri="{FF2B5EF4-FFF2-40B4-BE49-F238E27FC236}">
                <a16:creationId xmlns:a16="http://schemas.microsoft.com/office/drawing/2014/main" id="{4FAE9F10-00C8-8547-B747-166AE8960D02}"/>
              </a:ext>
            </a:extLst>
          </p:cNvPr>
          <p:cNvSpPr/>
          <p:nvPr/>
        </p:nvSpPr>
        <p:spPr>
          <a:xfrm>
            <a:off x="808025" y="1402646"/>
            <a:ext cx="2646672" cy="466875"/>
          </a:xfrm>
          <a:prstGeom prst="rect">
            <a:avLst/>
          </a:prstGeom>
          <a:solidFill>
            <a:srgbClr val="0070C0"/>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50000"/>
              </a:spcBef>
            </a:pPr>
            <a:r>
              <a:rPr lang="en-GB" altLang="en-US" sz="2500" dirty="0">
                <a:latin typeface="Comic Sans MS" panose="030F0702030302020204" pitchFamily="66" charset="0"/>
              </a:rPr>
              <a:t>atmosphere</a:t>
            </a:r>
          </a:p>
        </p:txBody>
      </p:sp>
      <p:sp>
        <p:nvSpPr>
          <p:cNvPr id="39" name="Rectangle 38">
            <a:extLst>
              <a:ext uri="{FF2B5EF4-FFF2-40B4-BE49-F238E27FC236}">
                <a16:creationId xmlns:a16="http://schemas.microsoft.com/office/drawing/2014/main" id="{36AF83EC-E8FD-3D4F-941C-E072A3929E11}"/>
              </a:ext>
            </a:extLst>
          </p:cNvPr>
          <p:cNvSpPr/>
          <p:nvPr/>
        </p:nvSpPr>
        <p:spPr>
          <a:xfrm>
            <a:off x="808025" y="1402646"/>
            <a:ext cx="5139211" cy="2239455"/>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138113">
              <a:spcBef>
                <a:spcPct val="50000"/>
              </a:spcBef>
            </a:pPr>
            <a:endParaRPr lang="en-GB" altLang="en-US" sz="2000" dirty="0">
              <a:solidFill>
                <a:srgbClr val="414042"/>
              </a:solidFill>
              <a:latin typeface="Comic Sans MS" panose="030F0702030302020204" pitchFamily="66" charset="0"/>
            </a:endParaRPr>
          </a:p>
        </p:txBody>
      </p:sp>
      <p:sp>
        <p:nvSpPr>
          <p:cNvPr id="40" name="Text Box 9">
            <a:extLst>
              <a:ext uri="{FF2B5EF4-FFF2-40B4-BE49-F238E27FC236}">
                <a16:creationId xmlns:a16="http://schemas.microsoft.com/office/drawing/2014/main" id="{D60D1654-CA2A-B84F-A8DA-0AD20A031E1C}"/>
              </a:ext>
            </a:extLst>
          </p:cNvPr>
          <p:cNvSpPr txBox="1">
            <a:spLocks noChangeArrowheads="1"/>
          </p:cNvSpPr>
          <p:nvPr/>
        </p:nvSpPr>
        <p:spPr bwMode="auto">
          <a:xfrm>
            <a:off x="3565003" y="1744516"/>
            <a:ext cx="2271927" cy="1569660"/>
          </a:xfrm>
          <a:prstGeom prst="rect">
            <a:avLst/>
          </a:prstGeom>
          <a:noFill/>
          <a:ln>
            <a:noFill/>
          </a:ln>
          <a:effectLst/>
        </p:spPr>
        <p:txBody>
          <a:bodyPr wrap="square">
            <a:spAutoFit/>
          </a:bodyPr>
          <a:lstStyle/>
          <a:p>
            <a:pPr algn="ctr">
              <a:spcBef>
                <a:spcPct val="50000"/>
              </a:spcBef>
            </a:pPr>
            <a:r>
              <a:rPr lang="en-GB" altLang="en-US" sz="1600" dirty="0">
                <a:solidFill>
                  <a:srgbClr val="414042"/>
                </a:solidFill>
                <a:latin typeface="Comic Sans MS" panose="030F0702030302020204" pitchFamily="66" charset="0"/>
              </a:rPr>
              <a:t>Earth’s </a:t>
            </a:r>
            <a:r>
              <a:rPr lang="en-GB" altLang="en-US" sz="1600" b="1" dirty="0">
                <a:solidFill>
                  <a:srgbClr val="414042"/>
                </a:solidFill>
                <a:latin typeface="Comic Sans MS" panose="030F0702030302020204" pitchFamily="66" charset="0"/>
              </a:rPr>
              <a:t>atmosphere</a:t>
            </a:r>
            <a:r>
              <a:rPr lang="en-GB" altLang="en-US" sz="1600" dirty="0">
                <a:solidFill>
                  <a:srgbClr val="414042"/>
                </a:solidFill>
                <a:latin typeface="Comic Sans MS" panose="030F0702030302020204" pitchFamily="66" charset="0"/>
              </a:rPr>
              <a:t> is a kind of cloak of gases around our planet.  It keeps us warm, and gives us oxygen to breathe.</a:t>
            </a:r>
          </a:p>
        </p:txBody>
      </p:sp>
      <p:sp>
        <p:nvSpPr>
          <p:cNvPr id="42" name="Rectangle 41">
            <a:extLst>
              <a:ext uri="{FF2B5EF4-FFF2-40B4-BE49-F238E27FC236}">
                <a16:creationId xmlns:a16="http://schemas.microsoft.com/office/drawing/2014/main" id="{B510CA31-4FA6-8D4E-9D4F-07370F4697C1}"/>
              </a:ext>
            </a:extLst>
          </p:cNvPr>
          <p:cNvSpPr/>
          <p:nvPr/>
        </p:nvSpPr>
        <p:spPr>
          <a:xfrm>
            <a:off x="6153300" y="1402646"/>
            <a:ext cx="2646672" cy="466875"/>
          </a:xfrm>
          <a:prstGeom prst="rect">
            <a:avLst/>
          </a:prstGeom>
          <a:solidFill>
            <a:srgbClr val="0070C0"/>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50000"/>
              </a:spcBef>
            </a:pPr>
            <a:r>
              <a:rPr lang="en-GB" altLang="en-US" sz="2500" dirty="0">
                <a:latin typeface="Comic Sans MS" panose="030F0702030302020204" pitchFamily="66" charset="0"/>
              </a:rPr>
              <a:t>Milky Way</a:t>
            </a:r>
          </a:p>
        </p:txBody>
      </p:sp>
      <p:sp>
        <p:nvSpPr>
          <p:cNvPr id="43" name="Rectangle 42">
            <a:extLst>
              <a:ext uri="{FF2B5EF4-FFF2-40B4-BE49-F238E27FC236}">
                <a16:creationId xmlns:a16="http://schemas.microsoft.com/office/drawing/2014/main" id="{BE7DEAE2-4396-CC4F-B0DD-2B02EC7288E4}"/>
              </a:ext>
            </a:extLst>
          </p:cNvPr>
          <p:cNvSpPr/>
          <p:nvPr/>
        </p:nvSpPr>
        <p:spPr>
          <a:xfrm>
            <a:off x="6153300" y="1402646"/>
            <a:ext cx="5139211" cy="2239455"/>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138113">
              <a:spcBef>
                <a:spcPct val="50000"/>
              </a:spcBef>
            </a:pPr>
            <a:endParaRPr lang="en-GB" altLang="en-US" sz="2000" dirty="0">
              <a:solidFill>
                <a:srgbClr val="414042"/>
              </a:solidFill>
              <a:latin typeface="Comic Sans MS" panose="030F0702030302020204" pitchFamily="66" charset="0"/>
            </a:endParaRPr>
          </a:p>
        </p:txBody>
      </p:sp>
      <p:sp>
        <p:nvSpPr>
          <p:cNvPr id="44" name="Text Box 9">
            <a:extLst>
              <a:ext uri="{FF2B5EF4-FFF2-40B4-BE49-F238E27FC236}">
                <a16:creationId xmlns:a16="http://schemas.microsoft.com/office/drawing/2014/main" id="{5F418A92-2713-C340-951D-3114B3A2A5FE}"/>
              </a:ext>
            </a:extLst>
          </p:cNvPr>
          <p:cNvSpPr txBox="1">
            <a:spLocks noChangeArrowheads="1"/>
          </p:cNvSpPr>
          <p:nvPr/>
        </p:nvSpPr>
        <p:spPr bwMode="auto">
          <a:xfrm>
            <a:off x="9033444" y="2037292"/>
            <a:ext cx="2025594" cy="1077218"/>
          </a:xfrm>
          <a:prstGeom prst="rect">
            <a:avLst/>
          </a:prstGeom>
          <a:noFill/>
          <a:ln>
            <a:noFill/>
          </a:ln>
          <a:effectLst/>
        </p:spPr>
        <p:txBody>
          <a:bodyPr wrap="square">
            <a:spAutoFit/>
          </a:bodyPr>
          <a:lstStyle/>
          <a:p>
            <a:pPr algn="ctr">
              <a:spcBef>
                <a:spcPct val="50000"/>
              </a:spcBef>
            </a:pPr>
            <a:r>
              <a:rPr lang="en-GB" altLang="en-US" sz="1600" dirty="0">
                <a:solidFill>
                  <a:srgbClr val="414042"/>
                </a:solidFill>
                <a:latin typeface="Comic Sans MS" panose="030F0702030302020204" pitchFamily="66" charset="0"/>
              </a:rPr>
              <a:t>The </a:t>
            </a:r>
            <a:r>
              <a:rPr lang="en-GB" altLang="en-US" sz="1600" b="1" dirty="0">
                <a:solidFill>
                  <a:srgbClr val="414042"/>
                </a:solidFill>
                <a:latin typeface="Comic Sans MS" panose="030F0702030302020204" pitchFamily="66" charset="0"/>
              </a:rPr>
              <a:t>Milky Way</a:t>
            </a:r>
            <a:r>
              <a:rPr lang="en-GB" altLang="en-US" sz="1600" dirty="0">
                <a:solidFill>
                  <a:srgbClr val="414042"/>
                </a:solidFill>
                <a:latin typeface="Comic Sans MS" panose="030F0702030302020204" pitchFamily="66" charset="0"/>
              </a:rPr>
              <a:t> is the name given to the galaxy where we live.</a:t>
            </a:r>
          </a:p>
        </p:txBody>
      </p:sp>
    </p:spTree>
    <p:extLst>
      <p:ext uri="{BB962C8B-B14F-4D97-AF65-F5344CB8AC3E}">
        <p14:creationId xmlns:p14="http://schemas.microsoft.com/office/powerpoint/2010/main" val="1998409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6" grpId="0"/>
      <p:bldP spid="40" grpId="0"/>
      <p:bldP spid="4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C9D3FCBF-F975-1249-AFC8-A5A09659081E}"/>
              </a:ext>
            </a:extLst>
          </p:cNvPr>
          <p:cNvSpPr txBox="1">
            <a:spLocks/>
          </p:cNvSpPr>
          <p:nvPr/>
        </p:nvSpPr>
        <p:spPr>
          <a:xfrm>
            <a:off x="0" y="512451"/>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0070C0"/>
                </a:solidFill>
                <a:latin typeface="Comic Sans MS" panose="030F0902030302020204" pitchFamily="66" charset="0"/>
                <a:cs typeface="Arial" panose="020B0604020202020204" pitchFamily="34" charset="0"/>
              </a:rPr>
              <a:t>Spot the action</a:t>
            </a:r>
          </a:p>
        </p:txBody>
      </p:sp>
      <p:sp>
        <p:nvSpPr>
          <p:cNvPr id="5" name="Rectangle 1">
            <a:extLst>
              <a:ext uri="{FF2B5EF4-FFF2-40B4-BE49-F238E27FC236}">
                <a16:creationId xmlns:a16="http://schemas.microsoft.com/office/drawing/2014/main" id="{0980B74B-8EBB-1D46-96AD-9B322D1A56AA}"/>
              </a:ext>
            </a:extLst>
          </p:cNvPr>
          <p:cNvSpPr/>
          <p:nvPr/>
        </p:nvSpPr>
        <p:spPr>
          <a:xfrm>
            <a:off x="0" y="5887"/>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8" name="TextBox 7">
            <a:extLst>
              <a:ext uri="{FF2B5EF4-FFF2-40B4-BE49-F238E27FC236}">
                <a16:creationId xmlns:a16="http://schemas.microsoft.com/office/drawing/2014/main" id="{73D01F52-261A-B746-84E7-CB2A64E86A81}"/>
              </a:ext>
            </a:extLst>
          </p:cNvPr>
          <p:cNvSpPr txBox="1"/>
          <p:nvPr/>
        </p:nvSpPr>
        <p:spPr>
          <a:xfrm>
            <a:off x="145295" y="242746"/>
            <a:ext cx="2687357" cy="369332"/>
          </a:xfrm>
          <a:prstGeom prst="rect">
            <a:avLst/>
          </a:prstGeom>
          <a:noFill/>
        </p:spPr>
        <p:txBody>
          <a:bodyPr wrap="square">
            <a:spAutoFit/>
          </a:bodyPr>
          <a:lstStyle/>
          <a:p>
            <a:pPr algn="ctr"/>
            <a:r>
              <a:rPr lang="en-GB" altLang="en-US" sz="1800" b="1" dirty="0">
                <a:solidFill>
                  <a:schemeClr val="bg1"/>
                </a:solidFill>
                <a:latin typeface="Comic Sans MS" panose="030F0902030302020204" pitchFamily="66" charset="0"/>
              </a:rPr>
              <a:t>Get ready for reading</a:t>
            </a:r>
          </a:p>
        </p:txBody>
      </p:sp>
      <p:sp>
        <p:nvSpPr>
          <p:cNvPr id="22" name="Text Box 5">
            <a:extLst>
              <a:ext uri="{FF2B5EF4-FFF2-40B4-BE49-F238E27FC236}">
                <a16:creationId xmlns:a16="http://schemas.microsoft.com/office/drawing/2014/main" id="{CD6D2E64-8AC4-5641-B879-A7C2CB2DBD97}"/>
              </a:ext>
            </a:extLst>
          </p:cNvPr>
          <p:cNvSpPr txBox="1">
            <a:spLocks noChangeArrowheads="1"/>
          </p:cNvSpPr>
          <p:nvPr/>
        </p:nvSpPr>
        <p:spPr bwMode="auto">
          <a:xfrm>
            <a:off x="2379663" y="2030380"/>
            <a:ext cx="2998787" cy="4000066"/>
          </a:xfrm>
          <a:prstGeom prst="rect">
            <a:avLst/>
          </a:prstGeom>
          <a:solidFill>
            <a:srgbClr val="00B0F0"/>
          </a:solidFill>
          <a:ln>
            <a:noFill/>
          </a:ln>
          <a:effectLst/>
        </p:spPr>
        <p:txBody>
          <a:bodyPr anchor="ctr" anchorCtr="0">
            <a:noAutofit/>
          </a:bodyPr>
          <a:lstStyle/>
          <a:p>
            <a:pPr>
              <a:spcBef>
                <a:spcPts val="300"/>
              </a:spcBef>
            </a:pPr>
            <a:r>
              <a:rPr lang="en-GB" altLang="en-US" sz="2300" dirty="0">
                <a:solidFill>
                  <a:schemeClr val="bg1"/>
                </a:solidFill>
                <a:latin typeface="Comic Sans MS" panose="030F0702030302020204" pitchFamily="66" charset="0"/>
              </a:rPr>
              <a:t>sun</a:t>
            </a:r>
          </a:p>
          <a:p>
            <a:pPr>
              <a:spcBef>
                <a:spcPts val="300"/>
              </a:spcBef>
            </a:pPr>
            <a:r>
              <a:rPr lang="en-GB" altLang="en-US" sz="2300" dirty="0">
                <a:solidFill>
                  <a:schemeClr val="bg1"/>
                </a:solidFill>
                <a:latin typeface="Comic Sans MS" panose="030F0702030302020204" pitchFamily="66" charset="0"/>
              </a:rPr>
              <a:t>moon</a:t>
            </a:r>
          </a:p>
          <a:p>
            <a:pPr>
              <a:spcBef>
                <a:spcPts val="300"/>
              </a:spcBef>
            </a:pPr>
            <a:r>
              <a:rPr lang="en-GB" altLang="en-US" sz="2300" dirty="0">
                <a:solidFill>
                  <a:schemeClr val="bg1"/>
                </a:solidFill>
                <a:latin typeface="Comic Sans MS" panose="030F0702030302020204" pitchFamily="66" charset="0"/>
              </a:rPr>
              <a:t>earth</a:t>
            </a:r>
          </a:p>
          <a:p>
            <a:pPr>
              <a:spcBef>
                <a:spcPts val="300"/>
              </a:spcBef>
            </a:pPr>
            <a:r>
              <a:rPr lang="en-GB" altLang="en-US" sz="2300" dirty="0">
                <a:solidFill>
                  <a:schemeClr val="bg1"/>
                </a:solidFill>
                <a:latin typeface="Comic Sans MS" panose="030F0702030302020204" pitchFamily="66" charset="0"/>
              </a:rPr>
              <a:t>planets</a:t>
            </a:r>
          </a:p>
          <a:p>
            <a:pPr>
              <a:spcBef>
                <a:spcPts val="300"/>
              </a:spcBef>
            </a:pPr>
            <a:r>
              <a:rPr lang="en-GB" altLang="en-US" sz="2300" dirty="0">
                <a:solidFill>
                  <a:schemeClr val="bg1"/>
                </a:solidFill>
                <a:latin typeface="Comic Sans MS" panose="030F0702030302020204" pitchFamily="66" charset="0"/>
              </a:rPr>
              <a:t>stars</a:t>
            </a:r>
          </a:p>
          <a:p>
            <a:pPr>
              <a:spcBef>
                <a:spcPts val="300"/>
              </a:spcBef>
            </a:pPr>
            <a:r>
              <a:rPr lang="en-GB" altLang="en-US" sz="2300" dirty="0">
                <a:solidFill>
                  <a:schemeClr val="bg1"/>
                </a:solidFill>
                <a:latin typeface="Comic Sans MS" panose="030F0702030302020204" pitchFamily="66" charset="0"/>
              </a:rPr>
              <a:t>constellations</a:t>
            </a:r>
          </a:p>
          <a:p>
            <a:pPr>
              <a:spcBef>
                <a:spcPts val="300"/>
              </a:spcBef>
            </a:pPr>
            <a:r>
              <a:rPr lang="en-GB" altLang="en-US" sz="2300" dirty="0">
                <a:solidFill>
                  <a:schemeClr val="bg1"/>
                </a:solidFill>
                <a:latin typeface="Comic Sans MS" panose="030F0702030302020204" pitchFamily="66" charset="0"/>
              </a:rPr>
              <a:t>atmosphere</a:t>
            </a:r>
          </a:p>
          <a:p>
            <a:pPr>
              <a:spcBef>
                <a:spcPts val="300"/>
              </a:spcBef>
            </a:pPr>
            <a:r>
              <a:rPr lang="en-GB" altLang="en-US" sz="2300" dirty="0">
                <a:solidFill>
                  <a:schemeClr val="bg1"/>
                </a:solidFill>
                <a:latin typeface="Comic Sans MS" panose="030F0702030302020204" pitchFamily="66" charset="0"/>
              </a:rPr>
              <a:t>Northern Lights</a:t>
            </a:r>
          </a:p>
          <a:p>
            <a:pPr>
              <a:spcBef>
                <a:spcPts val="300"/>
              </a:spcBef>
            </a:pPr>
            <a:r>
              <a:rPr lang="en-GB" altLang="en-US" sz="2300" dirty="0">
                <a:solidFill>
                  <a:schemeClr val="bg1"/>
                </a:solidFill>
                <a:latin typeface="Comic Sans MS" panose="030F0702030302020204" pitchFamily="66" charset="0"/>
              </a:rPr>
              <a:t>Milky Way</a:t>
            </a:r>
          </a:p>
        </p:txBody>
      </p:sp>
      <p:sp>
        <p:nvSpPr>
          <p:cNvPr id="23" name="Text Box 7">
            <a:extLst>
              <a:ext uri="{FF2B5EF4-FFF2-40B4-BE49-F238E27FC236}">
                <a16:creationId xmlns:a16="http://schemas.microsoft.com/office/drawing/2014/main" id="{77416DB4-B6E9-7F41-8377-3A95F80EBDAB}"/>
              </a:ext>
            </a:extLst>
          </p:cNvPr>
          <p:cNvSpPr txBox="1">
            <a:spLocks noChangeArrowheads="1"/>
          </p:cNvSpPr>
          <p:nvPr/>
        </p:nvSpPr>
        <p:spPr bwMode="auto">
          <a:xfrm>
            <a:off x="1056005" y="1116006"/>
            <a:ext cx="11442700" cy="6848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ts val="300"/>
              </a:spcBef>
            </a:pPr>
            <a:r>
              <a:rPr lang="en-GB" altLang="en-US" dirty="0">
                <a:solidFill>
                  <a:srgbClr val="414042"/>
                </a:solidFill>
                <a:latin typeface="Comic Sans MS" panose="030F0702030302020204" pitchFamily="66" charset="0"/>
              </a:rPr>
              <a:t>Look at the nouns in the first list. Look at the actions in the second list.</a:t>
            </a:r>
          </a:p>
          <a:p>
            <a:pPr>
              <a:spcBef>
                <a:spcPts val="300"/>
              </a:spcBef>
            </a:pPr>
            <a:r>
              <a:rPr lang="en-GB" altLang="en-US" dirty="0">
                <a:solidFill>
                  <a:srgbClr val="414042"/>
                </a:solidFill>
                <a:latin typeface="Comic Sans MS" panose="030F0702030302020204" pitchFamily="66" charset="0"/>
              </a:rPr>
              <a:t>Can you match them up? Say the sentence you make.</a:t>
            </a:r>
          </a:p>
        </p:txBody>
      </p:sp>
      <p:sp>
        <p:nvSpPr>
          <p:cNvPr id="24" name="Text Box 8">
            <a:extLst>
              <a:ext uri="{FF2B5EF4-FFF2-40B4-BE49-F238E27FC236}">
                <a16:creationId xmlns:a16="http://schemas.microsoft.com/office/drawing/2014/main" id="{C8D73843-A847-5D49-A163-D746E1299C35}"/>
              </a:ext>
            </a:extLst>
          </p:cNvPr>
          <p:cNvSpPr txBox="1">
            <a:spLocks noChangeArrowheads="1"/>
          </p:cNvSpPr>
          <p:nvPr/>
        </p:nvSpPr>
        <p:spPr bwMode="auto">
          <a:xfrm>
            <a:off x="1056005" y="3719911"/>
            <a:ext cx="1147762"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altLang="en-US" sz="3200" b="1" dirty="0">
                <a:solidFill>
                  <a:srgbClr val="414042"/>
                </a:solidFill>
                <a:latin typeface="Comic Sans MS" panose="030F0902030302020204" pitchFamily="66" charset="0"/>
              </a:rPr>
              <a:t>The</a:t>
            </a:r>
          </a:p>
        </p:txBody>
      </p:sp>
      <p:sp>
        <p:nvSpPr>
          <p:cNvPr id="25" name="Text Box 9">
            <a:extLst>
              <a:ext uri="{FF2B5EF4-FFF2-40B4-BE49-F238E27FC236}">
                <a16:creationId xmlns:a16="http://schemas.microsoft.com/office/drawing/2014/main" id="{16BA171D-24F9-A94D-AA66-5C3A0550C243}"/>
              </a:ext>
            </a:extLst>
          </p:cNvPr>
          <p:cNvSpPr txBox="1">
            <a:spLocks noChangeArrowheads="1"/>
          </p:cNvSpPr>
          <p:nvPr/>
        </p:nvSpPr>
        <p:spPr bwMode="auto">
          <a:xfrm>
            <a:off x="5641340" y="2030379"/>
            <a:ext cx="4976495" cy="4000066"/>
          </a:xfrm>
          <a:prstGeom prst="rect">
            <a:avLst/>
          </a:prstGeom>
          <a:solidFill>
            <a:srgbClr val="0070C0"/>
          </a:solidFill>
          <a:ln>
            <a:noFill/>
          </a:ln>
          <a:effectLst/>
        </p:spPr>
        <p:txBody>
          <a:bodyPr wrap="square" anchor="ctr" anchorCtr="0">
            <a:noAutofit/>
          </a:bodyPr>
          <a:lstStyle/>
          <a:p>
            <a:pPr>
              <a:spcBef>
                <a:spcPts val="300"/>
              </a:spcBef>
            </a:pPr>
            <a:r>
              <a:rPr lang="en-GB" altLang="en-US" sz="2300" dirty="0">
                <a:solidFill>
                  <a:schemeClr val="bg1"/>
                </a:solidFill>
                <a:latin typeface="Comic Sans MS" panose="030F0702030302020204" pitchFamily="66" charset="0"/>
              </a:rPr>
              <a:t>are orbiting the sun</a:t>
            </a:r>
          </a:p>
          <a:p>
            <a:pPr>
              <a:spcBef>
                <a:spcPts val="300"/>
              </a:spcBef>
            </a:pPr>
            <a:r>
              <a:rPr lang="en-GB" altLang="en-US" sz="2300" dirty="0">
                <a:solidFill>
                  <a:schemeClr val="bg1"/>
                </a:solidFill>
                <a:latin typeface="Comic Sans MS" panose="030F0702030302020204" pitchFamily="66" charset="0"/>
              </a:rPr>
              <a:t>are flickering in the north</a:t>
            </a:r>
          </a:p>
          <a:p>
            <a:pPr>
              <a:spcBef>
                <a:spcPts val="300"/>
              </a:spcBef>
            </a:pPr>
            <a:r>
              <a:rPr lang="en-GB" altLang="en-US" sz="2300" dirty="0">
                <a:solidFill>
                  <a:schemeClr val="bg1"/>
                </a:solidFill>
                <a:latin typeface="Comic Sans MS" panose="030F0702030302020204" pitchFamily="66" charset="0"/>
              </a:rPr>
              <a:t>are glowing in the darkness</a:t>
            </a:r>
          </a:p>
          <a:p>
            <a:pPr>
              <a:spcBef>
                <a:spcPts val="300"/>
              </a:spcBef>
            </a:pPr>
            <a:r>
              <a:rPr lang="en-GB" altLang="en-US" sz="2300" dirty="0">
                <a:solidFill>
                  <a:schemeClr val="bg1"/>
                </a:solidFill>
                <a:latin typeface="Comic Sans MS" panose="030F0702030302020204" pitchFamily="66" charset="0"/>
              </a:rPr>
              <a:t>is spinning</a:t>
            </a:r>
          </a:p>
          <a:p>
            <a:pPr>
              <a:spcBef>
                <a:spcPts val="300"/>
              </a:spcBef>
            </a:pPr>
            <a:r>
              <a:rPr lang="en-GB" altLang="en-US" sz="2300" dirty="0">
                <a:solidFill>
                  <a:schemeClr val="bg1"/>
                </a:solidFill>
                <a:latin typeface="Comic Sans MS" panose="030F0702030302020204" pitchFamily="66" charset="0"/>
              </a:rPr>
              <a:t>is shining brightly</a:t>
            </a:r>
          </a:p>
          <a:p>
            <a:pPr>
              <a:spcBef>
                <a:spcPts val="300"/>
              </a:spcBef>
            </a:pPr>
            <a:r>
              <a:rPr lang="en-GB" altLang="en-US" sz="2300" dirty="0">
                <a:solidFill>
                  <a:schemeClr val="bg1"/>
                </a:solidFill>
                <a:latin typeface="Comic Sans MS" panose="030F0702030302020204" pitchFamily="66" charset="0"/>
              </a:rPr>
              <a:t>is stretching overhead</a:t>
            </a:r>
          </a:p>
          <a:p>
            <a:pPr>
              <a:spcBef>
                <a:spcPts val="300"/>
              </a:spcBef>
            </a:pPr>
            <a:r>
              <a:rPr lang="en-GB" altLang="en-US" sz="2300" dirty="0">
                <a:solidFill>
                  <a:schemeClr val="bg1"/>
                </a:solidFill>
                <a:latin typeface="Comic Sans MS" panose="030F0702030302020204" pitchFamily="66" charset="0"/>
              </a:rPr>
              <a:t>are making patterns in the sky</a:t>
            </a:r>
          </a:p>
          <a:p>
            <a:pPr>
              <a:spcBef>
                <a:spcPts val="300"/>
              </a:spcBef>
            </a:pPr>
            <a:r>
              <a:rPr lang="en-GB" altLang="en-US" sz="2300" dirty="0">
                <a:solidFill>
                  <a:schemeClr val="bg1"/>
                </a:solidFill>
                <a:latin typeface="Comic Sans MS" panose="030F0702030302020204" pitchFamily="66" charset="0"/>
              </a:rPr>
              <a:t>is orbiting the earth</a:t>
            </a:r>
          </a:p>
          <a:p>
            <a:pPr>
              <a:spcBef>
                <a:spcPts val="300"/>
              </a:spcBef>
            </a:pPr>
            <a:r>
              <a:rPr lang="en-GB" altLang="en-US" sz="2300" dirty="0">
                <a:solidFill>
                  <a:schemeClr val="bg1"/>
                </a:solidFill>
                <a:latin typeface="Comic Sans MS" panose="030F0702030302020204" pitchFamily="66" charset="0"/>
              </a:rPr>
              <a:t>is keeping us warm</a:t>
            </a:r>
          </a:p>
        </p:txBody>
      </p:sp>
    </p:spTree>
    <p:extLst>
      <p:ext uri="{BB962C8B-B14F-4D97-AF65-F5344CB8AC3E}">
        <p14:creationId xmlns:p14="http://schemas.microsoft.com/office/powerpoint/2010/main" val="10143849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2">
            <a:extLst>
              <a:ext uri="{FF2B5EF4-FFF2-40B4-BE49-F238E27FC236}">
                <a16:creationId xmlns:a16="http://schemas.microsoft.com/office/drawing/2014/main" id="{53D71C0F-6660-A749-82C4-E75B794A984F}"/>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The Teaching Sequence for Writing</a:t>
            </a:r>
            <a:endParaRPr lang="en-US" sz="3000" b="1" dirty="0">
              <a:solidFill>
                <a:srgbClr val="0070C0"/>
              </a:solidFill>
              <a:latin typeface="Comic Sans MS" panose="030F0902030302020204" pitchFamily="66" charset="0"/>
              <a:cs typeface="Arial" panose="020B0604020202020204" pitchFamily="34" charset="0"/>
            </a:endParaRPr>
          </a:p>
        </p:txBody>
      </p:sp>
      <p:grpSp>
        <p:nvGrpSpPr>
          <p:cNvPr id="67" name="Group 66">
            <a:extLst>
              <a:ext uri="{FF2B5EF4-FFF2-40B4-BE49-F238E27FC236}">
                <a16:creationId xmlns:a16="http://schemas.microsoft.com/office/drawing/2014/main" id="{821E2E85-081F-C640-AB65-029A74EF0BFE}"/>
              </a:ext>
            </a:extLst>
          </p:cNvPr>
          <p:cNvGrpSpPr/>
          <p:nvPr/>
        </p:nvGrpSpPr>
        <p:grpSpPr>
          <a:xfrm>
            <a:off x="1441622" y="1503385"/>
            <a:ext cx="3006811" cy="4420339"/>
            <a:chOff x="1640263" y="1503386"/>
            <a:chExt cx="2948213" cy="4334194"/>
          </a:xfrm>
        </p:grpSpPr>
        <p:sp>
          <p:nvSpPr>
            <p:cNvPr id="9" name="Oval 11">
              <a:extLst>
                <a:ext uri="{FF2B5EF4-FFF2-40B4-BE49-F238E27FC236}">
                  <a16:creationId xmlns:a16="http://schemas.microsoft.com/office/drawing/2014/main" id="{BFC5AF31-7044-774D-8F3D-CF158BFAB0E5}"/>
                </a:ext>
              </a:extLst>
            </p:cNvPr>
            <p:cNvSpPr>
              <a:spLocks noChangeArrowheads="1"/>
            </p:cNvSpPr>
            <p:nvPr/>
          </p:nvSpPr>
          <p:spPr bwMode="auto">
            <a:xfrm>
              <a:off x="1640263" y="1503386"/>
              <a:ext cx="2948213" cy="2016456"/>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endParaRPr lang="en-US" altLang="en-US" sz="2400"/>
            </a:p>
          </p:txBody>
        </p:sp>
        <p:sp>
          <p:nvSpPr>
            <p:cNvPr id="10" name="Oval 14">
              <a:extLst>
                <a:ext uri="{FF2B5EF4-FFF2-40B4-BE49-F238E27FC236}">
                  <a16:creationId xmlns:a16="http://schemas.microsoft.com/office/drawing/2014/main" id="{55745BE3-2C10-874C-A545-267AF3EFA02D}"/>
                </a:ext>
              </a:extLst>
            </p:cNvPr>
            <p:cNvSpPr>
              <a:spLocks noChangeArrowheads="1"/>
            </p:cNvSpPr>
            <p:nvPr/>
          </p:nvSpPr>
          <p:spPr bwMode="auto">
            <a:xfrm>
              <a:off x="1640263" y="3821124"/>
              <a:ext cx="2948213" cy="2016456"/>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endParaRPr lang="en-US" altLang="en-US" sz="2400"/>
            </a:p>
          </p:txBody>
        </p:sp>
        <p:sp>
          <p:nvSpPr>
            <p:cNvPr id="11" name="Oval 15">
              <a:extLst>
                <a:ext uri="{FF2B5EF4-FFF2-40B4-BE49-F238E27FC236}">
                  <a16:creationId xmlns:a16="http://schemas.microsoft.com/office/drawing/2014/main" id="{A276AAB0-BF04-7643-8B48-F6FFF6C36219}"/>
                </a:ext>
              </a:extLst>
            </p:cNvPr>
            <p:cNvSpPr>
              <a:spLocks noChangeArrowheads="1"/>
            </p:cNvSpPr>
            <p:nvPr/>
          </p:nvSpPr>
          <p:spPr bwMode="auto">
            <a:xfrm>
              <a:off x="1640263" y="2659883"/>
              <a:ext cx="2948213" cy="2015270"/>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endParaRPr lang="en-US" altLang="en-US" sz="2400"/>
            </a:p>
          </p:txBody>
        </p:sp>
        <p:sp>
          <p:nvSpPr>
            <p:cNvPr id="13" name="Text Box 9">
              <a:extLst>
                <a:ext uri="{FF2B5EF4-FFF2-40B4-BE49-F238E27FC236}">
                  <a16:creationId xmlns:a16="http://schemas.microsoft.com/office/drawing/2014/main" id="{2066FAA0-D983-AA49-B1E9-9F42039E1563}"/>
                </a:ext>
              </a:extLst>
            </p:cNvPr>
            <p:cNvSpPr txBox="1">
              <a:spLocks noChangeArrowheads="1"/>
            </p:cNvSpPr>
            <p:nvPr/>
          </p:nvSpPr>
          <p:spPr bwMode="auto">
            <a:xfrm>
              <a:off x="2008648" y="1787731"/>
              <a:ext cx="2175172" cy="78760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343433"/>
                  </a:solidFill>
                </a:rPr>
                <a:t>Familiarisation with</a:t>
              </a:r>
              <a:br>
                <a:rPr lang="en-GB" altLang="en-US" sz="1400" dirty="0">
                  <a:solidFill>
                    <a:srgbClr val="343433"/>
                  </a:solidFill>
                </a:rPr>
              </a:br>
              <a:r>
                <a:rPr lang="en-GB" altLang="en-US" sz="1400" dirty="0">
                  <a:solidFill>
                    <a:srgbClr val="343433"/>
                  </a:solidFill>
                </a:rPr>
                <a:t>the text type</a:t>
              </a:r>
            </a:p>
            <a:p>
              <a:pPr algn="ctr" eaLnBrk="1" hangingPunct="1">
                <a:spcBef>
                  <a:spcPct val="50000"/>
                </a:spcBef>
              </a:pPr>
              <a:endParaRPr lang="en-GB" altLang="en-US" sz="1400" dirty="0">
                <a:solidFill>
                  <a:srgbClr val="004B70"/>
                </a:solidFill>
              </a:endParaRPr>
            </a:p>
          </p:txBody>
        </p:sp>
        <p:sp>
          <p:nvSpPr>
            <p:cNvPr id="14" name="Text Box 10">
              <a:extLst>
                <a:ext uri="{FF2B5EF4-FFF2-40B4-BE49-F238E27FC236}">
                  <a16:creationId xmlns:a16="http://schemas.microsoft.com/office/drawing/2014/main" id="{D8AE7010-D864-094A-B59C-98618F2DFDF9}"/>
                </a:ext>
              </a:extLst>
            </p:cNvPr>
            <p:cNvSpPr txBox="1">
              <a:spLocks noChangeArrowheads="1"/>
            </p:cNvSpPr>
            <p:nvPr/>
          </p:nvSpPr>
          <p:spPr bwMode="auto">
            <a:xfrm>
              <a:off x="2178672" y="2804854"/>
              <a:ext cx="1833991" cy="2740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343433"/>
                  </a:solidFill>
                </a:rPr>
                <a:t>Capturing ideas</a:t>
              </a:r>
            </a:p>
          </p:txBody>
        </p:sp>
        <p:sp>
          <p:nvSpPr>
            <p:cNvPr id="15" name="Text Box 12">
              <a:extLst>
                <a:ext uri="{FF2B5EF4-FFF2-40B4-BE49-F238E27FC236}">
                  <a16:creationId xmlns:a16="http://schemas.microsoft.com/office/drawing/2014/main" id="{41710380-0A64-8040-8B26-3C459EB612E6}"/>
                </a:ext>
              </a:extLst>
            </p:cNvPr>
            <p:cNvSpPr txBox="1">
              <a:spLocks noChangeArrowheads="1"/>
            </p:cNvSpPr>
            <p:nvPr/>
          </p:nvSpPr>
          <p:spPr bwMode="auto">
            <a:xfrm>
              <a:off x="2178672" y="3861453"/>
              <a:ext cx="1833991" cy="47920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343433"/>
                  </a:solidFill>
                </a:rPr>
                <a:t>Teacher</a:t>
              </a:r>
              <a:br>
                <a:rPr lang="en-GB" altLang="en-US" sz="1400" dirty="0">
                  <a:solidFill>
                    <a:srgbClr val="343433"/>
                  </a:solidFill>
                </a:rPr>
              </a:br>
              <a:r>
                <a:rPr lang="en-GB" altLang="en-US" sz="1400" dirty="0">
                  <a:solidFill>
                    <a:srgbClr val="343433"/>
                  </a:solidFill>
                </a:rPr>
                <a:t>demonstration</a:t>
              </a:r>
            </a:p>
          </p:txBody>
        </p:sp>
        <p:sp>
          <p:nvSpPr>
            <p:cNvPr id="16" name="Text Box 13">
              <a:extLst>
                <a:ext uri="{FF2B5EF4-FFF2-40B4-BE49-F238E27FC236}">
                  <a16:creationId xmlns:a16="http://schemas.microsoft.com/office/drawing/2014/main" id="{D9BF6153-0A45-3F4A-8E11-DA0717A4A06D}"/>
                </a:ext>
              </a:extLst>
            </p:cNvPr>
            <p:cNvSpPr txBox="1">
              <a:spLocks noChangeArrowheads="1"/>
            </p:cNvSpPr>
            <p:nvPr/>
          </p:nvSpPr>
          <p:spPr bwMode="auto">
            <a:xfrm>
              <a:off x="1812554" y="4745722"/>
              <a:ext cx="2566226" cy="89079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500"/>
                </a:spcBef>
                <a:buFontTx/>
                <a:buNone/>
              </a:pPr>
              <a:r>
                <a:rPr lang="en-GB" altLang="en-US" sz="1400" dirty="0">
                  <a:solidFill>
                    <a:srgbClr val="343433"/>
                  </a:solidFill>
                </a:rPr>
                <a:t>Teacher scribing</a:t>
              </a:r>
            </a:p>
            <a:p>
              <a:pPr algn="ctr" eaLnBrk="1" hangingPunct="1">
                <a:spcBef>
                  <a:spcPts val="500"/>
                </a:spcBef>
                <a:buFontTx/>
                <a:buNone/>
              </a:pPr>
              <a:r>
                <a:rPr lang="en-GB" altLang="en-US" sz="1400" dirty="0">
                  <a:solidFill>
                    <a:srgbClr val="343433"/>
                  </a:solidFill>
                </a:rPr>
                <a:t>Supported writing</a:t>
              </a:r>
            </a:p>
            <a:p>
              <a:pPr algn="ctr" eaLnBrk="1" hangingPunct="1">
                <a:spcBef>
                  <a:spcPts val="500"/>
                </a:spcBef>
                <a:buFontTx/>
                <a:buNone/>
              </a:pPr>
              <a:r>
                <a:rPr lang="en-GB" altLang="en-US" sz="1400" dirty="0">
                  <a:solidFill>
                    <a:srgbClr val="343433"/>
                  </a:solidFill>
                </a:rPr>
                <a:t>Independent writing</a:t>
              </a:r>
            </a:p>
          </p:txBody>
        </p:sp>
        <p:cxnSp>
          <p:nvCxnSpPr>
            <p:cNvPr id="36" name="Straight Arrow Connector 35">
              <a:extLst>
                <a:ext uri="{FF2B5EF4-FFF2-40B4-BE49-F238E27FC236}">
                  <a16:creationId xmlns:a16="http://schemas.microsoft.com/office/drawing/2014/main" id="{7E58EFB2-CB5E-7242-8EC4-B205690B5000}"/>
                </a:ext>
              </a:extLst>
            </p:cNvPr>
            <p:cNvCxnSpPr>
              <a:cxnSpLocks/>
            </p:cNvCxnSpPr>
            <p:nvPr/>
          </p:nvCxnSpPr>
          <p:spPr>
            <a:xfrm>
              <a:off x="3098504" y="2311962"/>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8A3EB1C5-ED12-314F-835A-57BB297847C6}"/>
                </a:ext>
              </a:extLst>
            </p:cNvPr>
            <p:cNvCxnSpPr>
              <a:cxnSpLocks/>
            </p:cNvCxnSpPr>
            <p:nvPr/>
          </p:nvCxnSpPr>
          <p:spPr>
            <a:xfrm>
              <a:off x="3098504" y="3133146"/>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87AD3879-0C3C-C84C-A3DD-98E3A647A385}"/>
                </a:ext>
              </a:extLst>
            </p:cNvPr>
            <p:cNvCxnSpPr>
              <a:cxnSpLocks/>
            </p:cNvCxnSpPr>
            <p:nvPr/>
          </p:nvCxnSpPr>
          <p:spPr>
            <a:xfrm>
              <a:off x="3098504" y="4331631"/>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grpSp>
      <p:sp>
        <p:nvSpPr>
          <p:cNvPr id="51" name="Rectangle 50">
            <a:extLst>
              <a:ext uri="{FF2B5EF4-FFF2-40B4-BE49-F238E27FC236}">
                <a16:creationId xmlns:a16="http://schemas.microsoft.com/office/drawing/2014/main" id="{EB9181BE-69A1-6342-ABBE-1ECFC3F412D2}"/>
              </a:ext>
            </a:extLst>
          </p:cNvPr>
          <p:cNvSpPr/>
          <p:nvPr/>
        </p:nvSpPr>
        <p:spPr>
          <a:xfrm>
            <a:off x="5262187" y="1508362"/>
            <a:ext cx="5595144" cy="960696"/>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Text Box 6">
            <a:extLst>
              <a:ext uri="{FF2B5EF4-FFF2-40B4-BE49-F238E27FC236}">
                <a16:creationId xmlns:a16="http://schemas.microsoft.com/office/drawing/2014/main" id="{8CAC88A2-096D-9D43-8917-0A787F39E51D}"/>
              </a:ext>
            </a:extLst>
          </p:cNvPr>
          <p:cNvSpPr txBox="1">
            <a:spLocks noChangeArrowheads="1"/>
          </p:cNvSpPr>
          <p:nvPr/>
        </p:nvSpPr>
        <p:spPr bwMode="auto">
          <a:xfrm>
            <a:off x="6648702" y="1597205"/>
            <a:ext cx="3894915" cy="802948"/>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ts val="1000"/>
              </a:spcBef>
              <a:buFontTx/>
              <a:buNone/>
            </a:pPr>
            <a:r>
              <a:rPr lang="en-GB" altLang="en-US" sz="1500" dirty="0">
                <a:solidFill>
                  <a:srgbClr val="414042"/>
                </a:solidFill>
              </a:rPr>
              <a:t>Reading with a </a:t>
            </a:r>
            <a:r>
              <a:rPr lang="en-GB" altLang="en-US" sz="1500" b="1" dirty="0">
                <a:solidFill>
                  <a:srgbClr val="414042"/>
                </a:solidFill>
              </a:rPr>
              <a:t>reader’s eye</a:t>
            </a:r>
            <a:r>
              <a:rPr lang="en-GB" altLang="en-US" sz="1500" dirty="0">
                <a:solidFill>
                  <a:srgbClr val="414042"/>
                </a:solidFill>
              </a:rPr>
              <a:t>: </a:t>
            </a:r>
            <a:br>
              <a:rPr lang="en-GB" altLang="en-US" sz="1500" dirty="0">
                <a:solidFill>
                  <a:srgbClr val="414042"/>
                </a:solidFill>
              </a:rPr>
            </a:br>
            <a:r>
              <a:rPr lang="en-GB" altLang="en-US" sz="1500" dirty="0">
                <a:solidFill>
                  <a:srgbClr val="414042"/>
                </a:solidFill>
              </a:rPr>
              <a:t>Do I like it? </a:t>
            </a:r>
            <a:br>
              <a:rPr lang="en-GB" altLang="en-US" sz="1500" dirty="0">
                <a:solidFill>
                  <a:srgbClr val="414042"/>
                </a:solidFill>
              </a:rPr>
            </a:br>
            <a:r>
              <a:rPr lang="en-GB" altLang="en-US" sz="1500" dirty="0">
                <a:solidFill>
                  <a:srgbClr val="414042"/>
                </a:solidFill>
              </a:rPr>
              <a:t>How does it affect me?</a:t>
            </a:r>
          </a:p>
        </p:txBody>
      </p:sp>
      <p:sp>
        <p:nvSpPr>
          <p:cNvPr id="56" name="Rectangle 55">
            <a:extLst>
              <a:ext uri="{FF2B5EF4-FFF2-40B4-BE49-F238E27FC236}">
                <a16:creationId xmlns:a16="http://schemas.microsoft.com/office/drawing/2014/main" id="{ADF28A3C-BEEC-D54E-96E9-7842F12A3639}"/>
              </a:ext>
            </a:extLst>
          </p:cNvPr>
          <p:cNvSpPr/>
          <p:nvPr/>
        </p:nvSpPr>
        <p:spPr>
          <a:xfrm>
            <a:off x="5262187" y="1515302"/>
            <a:ext cx="1245238" cy="9606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b="1" dirty="0">
                <a:solidFill>
                  <a:schemeClr val="bg1"/>
                </a:solidFill>
                <a:latin typeface="Comic Sans MS" panose="030F0902030302020204" pitchFamily="66" charset="0"/>
              </a:rPr>
              <a:t>Phase 1a</a:t>
            </a:r>
          </a:p>
        </p:txBody>
      </p:sp>
      <p:sp>
        <p:nvSpPr>
          <p:cNvPr id="57" name="Rectangle 56">
            <a:extLst>
              <a:ext uri="{FF2B5EF4-FFF2-40B4-BE49-F238E27FC236}">
                <a16:creationId xmlns:a16="http://schemas.microsoft.com/office/drawing/2014/main" id="{219236C5-813E-9A4D-B0B6-9A8BB727E1B1}"/>
              </a:ext>
            </a:extLst>
          </p:cNvPr>
          <p:cNvSpPr/>
          <p:nvPr/>
        </p:nvSpPr>
        <p:spPr>
          <a:xfrm>
            <a:off x="5262187" y="2654085"/>
            <a:ext cx="5595144" cy="960696"/>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Text Box 6">
            <a:extLst>
              <a:ext uri="{FF2B5EF4-FFF2-40B4-BE49-F238E27FC236}">
                <a16:creationId xmlns:a16="http://schemas.microsoft.com/office/drawing/2014/main" id="{DBED06B3-A4E1-6D42-98BB-CC03357984BC}"/>
              </a:ext>
            </a:extLst>
          </p:cNvPr>
          <p:cNvSpPr txBox="1">
            <a:spLocks noChangeArrowheads="1"/>
          </p:cNvSpPr>
          <p:nvPr/>
        </p:nvSpPr>
        <p:spPr bwMode="auto">
          <a:xfrm>
            <a:off x="6648702" y="2742927"/>
            <a:ext cx="4208629" cy="802948"/>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000"/>
              </a:spcBef>
              <a:buNone/>
            </a:pPr>
            <a:r>
              <a:rPr lang="en-GB" altLang="en-US" sz="1500" dirty="0">
                <a:solidFill>
                  <a:srgbClr val="414042"/>
                </a:solidFill>
              </a:rPr>
              <a:t>Reading with a </a:t>
            </a:r>
            <a:r>
              <a:rPr lang="en-GB" altLang="en-US" sz="1500" b="1" dirty="0">
                <a:solidFill>
                  <a:srgbClr val="414042"/>
                </a:solidFill>
              </a:rPr>
              <a:t>writer’s ey</a:t>
            </a:r>
            <a:r>
              <a:rPr lang="en-GB" altLang="en-US" sz="1500" dirty="0">
                <a:solidFill>
                  <a:srgbClr val="414042"/>
                </a:solidFill>
              </a:rPr>
              <a:t>e:</a:t>
            </a:r>
            <a:br>
              <a:rPr lang="en-GB" altLang="en-US" sz="1500" dirty="0">
                <a:solidFill>
                  <a:srgbClr val="414042"/>
                </a:solidFill>
              </a:rPr>
            </a:br>
            <a:r>
              <a:rPr lang="en-GB" altLang="en-US" sz="1500" dirty="0">
                <a:solidFill>
                  <a:srgbClr val="414042"/>
                </a:solidFill>
              </a:rPr>
              <a:t>How has the writer done it? </a:t>
            </a:r>
            <a:br>
              <a:rPr lang="en-GB" altLang="en-US" sz="1500" dirty="0">
                <a:solidFill>
                  <a:srgbClr val="414042"/>
                </a:solidFill>
              </a:rPr>
            </a:br>
            <a:r>
              <a:rPr lang="en-GB" altLang="en-US" sz="1500" dirty="0">
                <a:solidFill>
                  <a:srgbClr val="414042"/>
                </a:solidFill>
              </a:rPr>
              <a:t>What techniques can I learn and apply?</a:t>
            </a:r>
          </a:p>
        </p:txBody>
      </p:sp>
      <p:sp>
        <p:nvSpPr>
          <p:cNvPr id="59" name="Rectangle 58">
            <a:extLst>
              <a:ext uri="{FF2B5EF4-FFF2-40B4-BE49-F238E27FC236}">
                <a16:creationId xmlns:a16="http://schemas.microsoft.com/office/drawing/2014/main" id="{AECFDAEE-CE1C-4444-9E81-550FAACF90E9}"/>
              </a:ext>
            </a:extLst>
          </p:cNvPr>
          <p:cNvSpPr/>
          <p:nvPr/>
        </p:nvSpPr>
        <p:spPr>
          <a:xfrm>
            <a:off x="5262187" y="2661025"/>
            <a:ext cx="1245238" cy="9606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b="1" dirty="0">
                <a:solidFill>
                  <a:schemeClr val="bg1"/>
                </a:solidFill>
                <a:latin typeface="Comic Sans MS" panose="030F0902030302020204" pitchFamily="66" charset="0"/>
              </a:rPr>
              <a:t>Phase 1b</a:t>
            </a:r>
          </a:p>
        </p:txBody>
      </p:sp>
      <p:sp>
        <p:nvSpPr>
          <p:cNvPr id="60" name="Rectangle 59">
            <a:extLst>
              <a:ext uri="{FF2B5EF4-FFF2-40B4-BE49-F238E27FC236}">
                <a16:creationId xmlns:a16="http://schemas.microsoft.com/office/drawing/2014/main" id="{852CD3DC-2AAB-5E46-847F-D3DE544E4A64}"/>
              </a:ext>
            </a:extLst>
          </p:cNvPr>
          <p:cNvSpPr/>
          <p:nvPr/>
        </p:nvSpPr>
        <p:spPr>
          <a:xfrm>
            <a:off x="5262187" y="3792119"/>
            <a:ext cx="5595144" cy="960696"/>
          </a:xfrm>
          <a:prstGeom prst="rect">
            <a:avLst/>
          </a:prstGeom>
          <a:noFill/>
          <a:ln w="38100">
            <a:solidFill>
              <a:srgbClr val="FDAD2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Text Box 6">
            <a:extLst>
              <a:ext uri="{FF2B5EF4-FFF2-40B4-BE49-F238E27FC236}">
                <a16:creationId xmlns:a16="http://schemas.microsoft.com/office/drawing/2014/main" id="{5C828757-2CA2-2F4B-8910-1EB1AE427DA5}"/>
              </a:ext>
            </a:extLst>
          </p:cNvPr>
          <p:cNvSpPr txBox="1">
            <a:spLocks noChangeArrowheads="1"/>
          </p:cNvSpPr>
          <p:nvPr/>
        </p:nvSpPr>
        <p:spPr bwMode="auto">
          <a:xfrm>
            <a:off x="6648702" y="3970666"/>
            <a:ext cx="3894915" cy="802948"/>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000"/>
              </a:spcBef>
              <a:buNone/>
            </a:pPr>
            <a:r>
              <a:rPr lang="en-GB" altLang="en-US" sz="1500" dirty="0">
                <a:solidFill>
                  <a:srgbClr val="414042"/>
                </a:solidFill>
              </a:rPr>
              <a:t>Capturing ideas, learning the skills, practising, planning, having a go</a:t>
            </a:r>
          </a:p>
        </p:txBody>
      </p:sp>
      <p:sp>
        <p:nvSpPr>
          <p:cNvPr id="62" name="Rectangle 61">
            <a:extLst>
              <a:ext uri="{FF2B5EF4-FFF2-40B4-BE49-F238E27FC236}">
                <a16:creationId xmlns:a16="http://schemas.microsoft.com/office/drawing/2014/main" id="{C65BFC56-1A42-984B-B7EA-E7972DD6BF36}"/>
              </a:ext>
            </a:extLst>
          </p:cNvPr>
          <p:cNvSpPr/>
          <p:nvPr/>
        </p:nvSpPr>
        <p:spPr>
          <a:xfrm>
            <a:off x="5262187" y="3799059"/>
            <a:ext cx="1245238" cy="960696"/>
          </a:xfrm>
          <a:prstGeom prst="rect">
            <a:avLst/>
          </a:prstGeom>
          <a:solidFill>
            <a:srgbClr val="FDAD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b="1" dirty="0">
                <a:solidFill>
                  <a:schemeClr val="bg1"/>
                </a:solidFill>
                <a:latin typeface="Comic Sans MS" panose="030F0902030302020204" pitchFamily="66" charset="0"/>
              </a:rPr>
              <a:t>Phase 2</a:t>
            </a:r>
          </a:p>
        </p:txBody>
      </p:sp>
      <p:sp>
        <p:nvSpPr>
          <p:cNvPr id="63" name="Rectangle 62">
            <a:extLst>
              <a:ext uri="{FF2B5EF4-FFF2-40B4-BE49-F238E27FC236}">
                <a16:creationId xmlns:a16="http://schemas.microsoft.com/office/drawing/2014/main" id="{70777BC2-8101-5E47-8019-3BFBE2AAF138}"/>
              </a:ext>
            </a:extLst>
          </p:cNvPr>
          <p:cNvSpPr/>
          <p:nvPr/>
        </p:nvSpPr>
        <p:spPr>
          <a:xfrm>
            <a:off x="5262187" y="4968599"/>
            <a:ext cx="5595144" cy="960696"/>
          </a:xfrm>
          <a:prstGeom prst="rect">
            <a:avLst/>
          </a:prstGeom>
          <a:noFill/>
          <a:ln w="38100">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Text Box 6">
            <a:extLst>
              <a:ext uri="{FF2B5EF4-FFF2-40B4-BE49-F238E27FC236}">
                <a16:creationId xmlns:a16="http://schemas.microsoft.com/office/drawing/2014/main" id="{066A1EF9-6C85-6848-B2F1-B3D8C7C770FA}"/>
              </a:ext>
            </a:extLst>
          </p:cNvPr>
          <p:cNvSpPr txBox="1">
            <a:spLocks noChangeArrowheads="1"/>
          </p:cNvSpPr>
          <p:nvPr/>
        </p:nvSpPr>
        <p:spPr bwMode="auto">
          <a:xfrm>
            <a:off x="6648702" y="5147147"/>
            <a:ext cx="3894915" cy="802948"/>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000"/>
              </a:spcBef>
              <a:buNone/>
            </a:pPr>
            <a:r>
              <a:rPr lang="en-GB" altLang="en-US" sz="1500" dirty="0">
                <a:solidFill>
                  <a:srgbClr val="414042"/>
                </a:solidFill>
              </a:rPr>
              <a:t>Teacher modelling</a:t>
            </a:r>
            <a:br>
              <a:rPr lang="en-GB" altLang="en-US" sz="1500" dirty="0">
                <a:solidFill>
                  <a:srgbClr val="414042"/>
                </a:solidFill>
              </a:rPr>
            </a:br>
            <a:r>
              <a:rPr lang="en-GB" altLang="en-US" sz="1500" dirty="0">
                <a:solidFill>
                  <a:srgbClr val="414042"/>
                </a:solidFill>
              </a:rPr>
              <a:t>Planning, drafting, editing, writing</a:t>
            </a:r>
          </a:p>
        </p:txBody>
      </p:sp>
      <p:sp>
        <p:nvSpPr>
          <p:cNvPr id="65" name="Rectangle 64">
            <a:extLst>
              <a:ext uri="{FF2B5EF4-FFF2-40B4-BE49-F238E27FC236}">
                <a16:creationId xmlns:a16="http://schemas.microsoft.com/office/drawing/2014/main" id="{736D51C3-A651-D847-9C72-B74E3D070493}"/>
              </a:ext>
            </a:extLst>
          </p:cNvPr>
          <p:cNvSpPr/>
          <p:nvPr/>
        </p:nvSpPr>
        <p:spPr>
          <a:xfrm>
            <a:off x="5262187" y="4975540"/>
            <a:ext cx="1245238" cy="960696"/>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b="1" dirty="0">
                <a:solidFill>
                  <a:schemeClr val="bg1"/>
                </a:solidFill>
                <a:latin typeface="Comic Sans MS" panose="030F0902030302020204" pitchFamily="66" charset="0"/>
              </a:rPr>
              <a:t>Phase 3</a:t>
            </a:r>
          </a:p>
        </p:txBody>
      </p:sp>
      <p:sp>
        <p:nvSpPr>
          <p:cNvPr id="27" name="Text Box 21">
            <a:extLst>
              <a:ext uri="{FF2B5EF4-FFF2-40B4-BE49-F238E27FC236}">
                <a16:creationId xmlns:a16="http://schemas.microsoft.com/office/drawing/2014/main" id="{8A759230-D2D9-E34F-8F0C-AB2A58C8DFDC}"/>
              </a:ext>
            </a:extLst>
          </p:cNvPr>
          <p:cNvSpPr txBox="1">
            <a:spLocks noChangeArrowheads="1"/>
          </p:cNvSpPr>
          <p:nvPr/>
        </p:nvSpPr>
        <p:spPr bwMode="auto">
          <a:xfrm>
            <a:off x="531813" y="6140450"/>
            <a:ext cx="4081462" cy="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50000"/>
              </a:spcBef>
              <a:buFontTx/>
              <a:buNone/>
            </a:pPr>
            <a:r>
              <a:rPr lang="en-GB" altLang="en-US" sz="1000" dirty="0">
                <a:solidFill>
                  <a:srgbClr val="286AA6"/>
                </a:solidFill>
                <a:latin typeface="Arial" panose="020B0604020202020204" pitchFamily="34" charset="0"/>
              </a:rPr>
              <a:t>Diagram from Raising Boys’ Achievements in Writing UKLA 2014 </a:t>
            </a:r>
          </a:p>
        </p:txBody>
      </p:sp>
    </p:spTree>
    <p:extLst>
      <p:ext uri="{BB962C8B-B14F-4D97-AF65-F5344CB8AC3E}">
        <p14:creationId xmlns:p14="http://schemas.microsoft.com/office/powerpoint/2010/main" val="40125811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a:extLst>
              <a:ext uri="{FF2B5EF4-FFF2-40B4-BE49-F238E27FC236}">
                <a16:creationId xmlns:a16="http://schemas.microsoft.com/office/drawing/2014/main" id="{0980B74B-8EBB-1D46-96AD-9B322D1A56AA}"/>
              </a:ext>
            </a:extLst>
          </p:cNvPr>
          <p:cNvSpPr/>
          <p:nvPr/>
        </p:nvSpPr>
        <p:spPr>
          <a:xfrm>
            <a:off x="0" y="5887"/>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8" name="TextBox 7">
            <a:extLst>
              <a:ext uri="{FF2B5EF4-FFF2-40B4-BE49-F238E27FC236}">
                <a16:creationId xmlns:a16="http://schemas.microsoft.com/office/drawing/2014/main" id="{73D01F52-261A-B746-84E7-CB2A64E86A81}"/>
              </a:ext>
            </a:extLst>
          </p:cNvPr>
          <p:cNvSpPr txBox="1"/>
          <p:nvPr/>
        </p:nvSpPr>
        <p:spPr>
          <a:xfrm>
            <a:off x="145295" y="242746"/>
            <a:ext cx="2687357" cy="369332"/>
          </a:xfrm>
          <a:prstGeom prst="rect">
            <a:avLst/>
          </a:prstGeom>
          <a:noFill/>
        </p:spPr>
        <p:txBody>
          <a:bodyPr wrap="square">
            <a:spAutoFit/>
          </a:bodyPr>
          <a:lstStyle/>
          <a:p>
            <a:pPr algn="ctr"/>
            <a:r>
              <a:rPr lang="en-GB" altLang="en-US" sz="1800" b="1" dirty="0">
                <a:solidFill>
                  <a:schemeClr val="bg1"/>
                </a:solidFill>
                <a:latin typeface="Comic Sans MS" panose="030F0902030302020204" pitchFamily="66" charset="0"/>
              </a:rPr>
              <a:t>Get ready for reading</a:t>
            </a:r>
          </a:p>
        </p:txBody>
      </p:sp>
      <p:sp>
        <p:nvSpPr>
          <p:cNvPr id="22" name="Text Box 5">
            <a:extLst>
              <a:ext uri="{FF2B5EF4-FFF2-40B4-BE49-F238E27FC236}">
                <a16:creationId xmlns:a16="http://schemas.microsoft.com/office/drawing/2014/main" id="{CD6D2E64-8AC4-5641-B879-A7C2CB2DBD97}"/>
              </a:ext>
            </a:extLst>
          </p:cNvPr>
          <p:cNvSpPr txBox="1">
            <a:spLocks noChangeArrowheads="1"/>
          </p:cNvSpPr>
          <p:nvPr/>
        </p:nvSpPr>
        <p:spPr bwMode="auto">
          <a:xfrm>
            <a:off x="2379663" y="1121329"/>
            <a:ext cx="2998787" cy="3811529"/>
          </a:xfrm>
          <a:prstGeom prst="rect">
            <a:avLst/>
          </a:prstGeom>
          <a:solidFill>
            <a:srgbClr val="00B0F0"/>
          </a:solidFill>
          <a:ln>
            <a:noFill/>
          </a:ln>
          <a:effectLst/>
        </p:spPr>
        <p:txBody>
          <a:bodyPr anchor="ctr" anchorCtr="0">
            <a:noAutofit/>
          </a:bodyPr>
          <a:lstStyle/>
          <a:p>
            <a:pPr>
              <a:spcBef>
                <a:spcPts val="300"/>
              </a:spcBef>
            </a:pPr>
            <a:r>
              <a:rPr lang="en-GB" altLang="en-US" sz="2300" dirty="0">
                <a:solidFill>
                  <a:schemeClr val="bg1"/>
                </a:solidFill>
                <a:latin typeface="Comic Sans MS" panose="030F0702030302020204" pitchFamily="66" charset="0"/>
              </a:rPr>
              <a:t>sun</a:t>
            </a:r>
          </a:p>
          <a:p>
            <a:pPr>
              <a:spcBef>
                <a:spcPts val="300"/>
              </a:spcBef>
            </a:pPr>
            <a:r>
              <a:rPr lang="en-GB" altLang="en-US" sz="2300" dirty="0">
                <a:solidFill>
                  <a:schemeClr val="bg1"/>
                </a:solidFill>
                <a:latin typeface="Comic Sans MS" panose="030F0702030302020204" pitchFamily="66" charset="0"/>
              </a:rPr>
              <a:t>moon</a:t>
            </a:r>
          </a:p>
          <a:p>
            <a:pPr>
              <a:spcBef>
                <a:spcPts val="300"/>
              </a:spcBef>
            </a:pPr>
            <a:r>
              <a:rPr lang="en-GB" altLang="en-US" sz="2300" dirty="0">
                <a:solidFill>
                  <a:schemeClr val="bg1"/>
                </a:solidFill>
                <a:latin typeface="Comic Sans MS" panose="030F0702030302020204" pitchFamily="66" charset="0"/>
              </a:rPr>
              <a:t>earth</a:t>
            </a:r>
          </a:p>
          <a:p>
            <a:pPr>
              <a:spcBef>
                <a:spcPts val="300"/>
              </a:spcBef>
            </a:pPr>
            <a:r>
              <a:rPr lang="en-GB" altLang="en-US" sz="2300" dirty="0">
                <a:solidFill>
                  <a:schemeClr val="bg1"/>
                </a:solidFill>
                <a:latin typeface="Comic Sans MS" panose="030F0702030302020204" pitchFamily="66" charset="0"/>
              </a:rPr>
              <a:t>planets</a:t>
            </a:r>
          </a:p>
          <a:p>
            <a:pPr>
              <a:spcBef>
                <a:spcPts val="300"/>
              </a:spcBef>
            </a:pPr>
            <a:r>
              <a:rPr lang="en-GB" altLang="en-US" sz="2300" dirty="0">
                <a:solidFill>
                  <a:schemeClr val="bg1"/>
                </a:solidFill>
                <a:latin typeface="Comic Sans MS" panose="030F0702030302020204" pitchFamily="66" charset="0"/>
              </a:rPr>
              <a:t>stars</a:t>
            </a:r>
          </a:p>
          <a:p>
            <a:pPr>
              <a:spcBef>
                <a:spcPts val="300"/>
              </a:spcBef>
            </a:pPr>
            <a:r>
              <a:rPr lang="en-GB" altLang="en-US" sz="2300" dirty="0">
                <a:solidFill>
                  <a:schemeClr val="bg1"/>
                </a:solidFill>
                <a:latin typeface="Comic Sans MS" panose="030F0702030302020204" pitchFamily="66" charset="0"/>
              </a:rPr>
              <a:t>constellations</a:t>
            </a:r>
          </a:p>
          <a:p>
            <a:pPr>
              <a:spcBef>
                <a:spcPts val="300"/>
              </a:spcBef>
            </a:pPr>
            <a:r>
              <a:rPr lang="en-GB" altLang="en-US" sz="2300" dirty="0">
                <a:solidFill>
                  <a:schemeClr val="bg1"/>
                </a:solidFill>
                <a:latin typeface="Comic Sans MS" panose="030F0702030302020204" pitchFamily="66" charset="0"/>
              </a:rPr>
              <a:t>atmosphere</a:t>
            </a:r>
          </a:p>
          <a:p>
            <a:pPr>
              <a:spcBef>
                <a:spcPts val="300"/>
              </a:spcBef>
            </a:pPr>
            <a:r>
              <a:rPr lang="en-GB" altLang="en-US" sz="2300" dirty="0">
                <a:solidFill>
                  <a:schemeClr val="bg1"/>
                </a:solidFill>
                <a:latin typeface="Comic Sans MS" panose="030F0702030302020204" pitchFamily="66" charset="0"/>
              </a:rPr>
              <a:t>Northern Lights</a:t>
            </a:r>
          </a:p>
          <a:p>
            <a:pPr>
              <a:spcBef>
                <a:spcPts val="300"/>
              </a:spcBef>
            </a:pPr>
            <a:r>
              <a:rPr lang="en-GB" altLang="en-US" sz="2300" dirty="0">
                <a:solidFill>
                  <a:schemeClr val="bg1"/>
                </a:solidFill>
                <a:latin typeface="Comic Sans MS" panose="030F0702030302020204" pitchFamily="66" charset="0"/>
              </a:rPr>
              <a:t>Milky Way</a:t>
            </a:r>
          </a:p>
        </p:txBody>
      </p:sp>
      <p:sp>
        <p:nvSpPr>
          <p:cNvPr id="23" name="Text Box 7">
            <a:extLst>
              <a:ext uri="{FF2B5EF4-FFF2-40B4-BE49-F238E27FC236}">
                <a16:creationId xmlns:a16="http://schemas.microsoft.com/office/drawing/2014/main" id="{77416DB4-B6E9-7F41-8377-3A95F80EBDAB}"/>
              </a:ext>
            </a:extLst>
          </p:cNvPr>
          <p:cNvSpPr txBox="1">
            <a:spLocks noChangeArrowheads="1"/>
          </p:cNvSpPr>
          <p:nvPr/>
        </p:nvSpPr>
        <p:spPr bwMode="auto">
          <a:xfrm>
            <a:off x="894953" y="5068700"/>
            <a:ext cx="10837220" cy="12772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ts val="300"/>
              </a:spcBef>
            </a:pPr>
            <a:r>
              <a:rPr lang="en-GB" altLang="en-US" dirty="0">
                <a:solidFill>
                  <a:srgbClr val="414042"/>
                </a:solidFill>
                <a:latin typeface="Comic Sans MS" panose="030F0702030302020204" pitchFamily="66" charset="0"/>
              </a:rPr>
              <a:t>Work with a partner.</a:t>
            </a:r>
          </a:p>
          <a:p>
            <a:pPr>
              <a:spcBef>
                <a:spcPts val="300"/>
              </a:spcBef>
            </a:pPr>
            <a:r>
              <a:rPr lang="en-GB" altLang="en-US" dirty="0">
                <a:solidFill>
                  <a:srgbClr val="414042"/>
                </a:solidFill>
                <a:latin typeface="Comic Sans MS" panose="030F0702030302020204" pitchFamily="66" charset="0"/>
              </a:rPr>
              <a:t>Can you make up some different sentences about the nouns in the first column?</a:t>
            </a:r>
          </a:p>
          <a:p>
            <a:pPr>
              <a:spcBef>
                <a:spcPts val="300"/>
              </a:spcBef>
            </a:pPr>
            <a:r>
              <a:rPr lang="en-GB" altLang="en-US" dirty="0">
                <a:solidFill>
                  <a:srgbClr val="414042"/>
                </a:solidFill>
                <a:latin typeface="Comic Sans MS" panose="030F0702030302020204" pitchFamily="66" charset="0"/>
              </a:rPr>
              <a:t>Don’t forget to start your sentence with a capital letter and end it with a full stop, or question mark or exclamation mark.</a:t>
            </a:r>
          </a:p>
        </p:txBody>
      </p:sp>
      <p:sp>
        <p:nvSpPr>
          <p:cNvPr id="24" name="Text Box 8">
            <a:extLst>
              <a:ext uri="{FF2B5EF4-FFF2-40B4-BE49-F238E27FC236}">
                <a16:creationId xmlns:a16="http://schemas.microsoft.com/office/drawing/2014/main" id="{C8D73843-A847-5D49-A163-D746E1299C35}"/>
              </a:ext>
            </a:extLst>
          </p:cNvPr>
          <p:cNvSpPr txBox="1">
            <a:spLocks noChangeArrowheads="1"/>
          </p:cNvSpPr>
          <p:nvPr/>
        </p:nvSpPr>
        <p:spPr bwMode="auto">
          <a:xfrm>
            <a:off x="894952" y="2563511"/>
            <a:ext cx="1147762"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altLang="en-US" sz="3200" b="1" dirty="0">
                <a:solidFill>
                  <a:srgbClr val="414042"/>
                </a:solidFill>
                <a:latin typeface="Comic Sans MS" panose="030F0902030302020204" pitchFamily="66" charset="0"/>
              </a:rPr>
              <a:t>The</a:t>
            </a:r>
          </a:p>
        </p:txBody>
      </p:sp>
      <p:sp>
        <p:nvSpPr>
          <p:cNvPr id="25" name="Text Box 9">
            <a:extLst>
              <a:ext uri="{FF2B5EF4-FFF2-40B4-BE49-F238E27FC236}">
                <a16:creationId xmlns:a16="http://schemas.microsoft.com/office/drawing/2014/main" id="{16BA171D-24F9-A94D-AA66-5C3A0550C243}"/>
              </a:ext>
            </a:extLst>
          </p:cNvPr>
          <p:cNvSpPr txBox="1">
            <a:spLocks noChangeArrowheads="1"/>
          </p:cNvSpPr>
          <p:nvPr/>
        </p:nvSpPr>
        <p:spPr bwMode="auto">
          <a:xfrm>
            <a:off x="5641340" y="1135957"/>
            <a:ext cx="4976495" cy="3811529"/>
          </a:xfrm>
          <a:prstGeom prst="rect">
            <a:avLst/>
          </a:prstGeom>
          <a:solidFill>
            <a:srgbClr val="0070C0"/>
          </a:solidFill>
          <a:ln>
            <a:noFill/>
          </a:ln>
          <a:effectLst/>
        </p:spPr>
        <p:txBody>
          <a:bodyPr wrap="square" anchor="ctr" anchorCtr="0">
            <a:noAutofit/>
          </a:bodyPr>
          <a:lstStyle/>
          <a:p>
            <a:pPr>
              <a:spcBef>
                <a:spcPts val="300"/>
              </a:spcBef>
            </a:pPr>
            <a:r>
              <a:rPr lang="en-GB" altLang="en-US" sz="2300" dirty="0">
                <a:solidFill>
                  <a:schemeClr val="bg1"/>
                </a:solidFill>
                <a:latin typeface="Comic Sans MS" panose="030F0702030302020204" pitchFamily="66" charset="0"/>
              </a:rPr>
              <a:t>is shining brightly.</a:t>
            </a:r>
          </a:p>
          <a:p>
            <a:pPr>
              <a:spcBef>
                <a:spcPts val="300"/>
              </a:spcBef>
            </a:pPr>
            <a:r>
              <a:rPr lang="en-GB" altLang="en-US" sz="2300" dirty="0">
                <a:solidFill>
                  <a:schemeClr val="bg1"/>
                </a:solidFill>
                <a:latin typeface="Comic Sans MS" panose="030F0702030302020204" pitchFamily="66" charset="0"/>
              </a:rPr>
              <a:t>is orbiting the earth.</a:t>
            </a:r>
          </a:p>
          <a:p>
            <a:pPr>
              <a:spcBef>
                <a:spcPts val="300"/>
              </a:spcBef>
            </a:pPr>
            <a:r>
              <a:rPr lang="en-GB" altLang="en-US" sz="2300" dirty="0">
                <a:solidFill>
                  <a:schemeClr val="bg1"/>
                </a:solidFill>
                <a:latin typeface="Comic Sans MS" panose="030F0702030302020204" pitchFamily="66" charset="0"/>
              </a:rPr>
              <a:t>is spinning.</a:t>
            </a:r>
          </a:p>
          <a:p>
            <a:pPr>
              <a:spcBef>
                <a:spcPts val="300"/>
              </a:spcBef>
            </a:pPr>
            <a:r>
              <a:rPr lang="en-GB" altLang="en-US" sz="2300" dirty="0">
                <a:solidFill>
                  <a:schemeClr val="bg1"/>
                </a:solidFill>
                <a:latin typeface="Comic Sans MS" panose="030F0702030302020204" pitchFamily="66" charset="0"/>
              </a:rPr>
              <a:t>are orbiting the sun.</a:t>
            </a:r>
          </a:p>
          <a:p>
            <a:pPr>
              <a:spcBef>
                <a:spcPts val="300"/>
              </a:spcBef>
            </a:pPr>
            <a:r>
              <a:rPr lang="en-GB" altLang="en-US" sz="2300" dirty="0">
                <a:solidFill>
                  <a:schemeClr val="bg1"/>
                </a:solidFill>
                <a:latin typeface="Comic Sans MS" panose="030F0702030302020204" pitchFamily="66" charset="0"/>
              </a:rPr>
              <a:t>are glowing in the darkness.</a:t>
            </a:r>
          </a:p>
          <a:p>
            <a:pPr>
              <a:spcBef>
                <a:spcPts val="300"/>
              </a:spcBef>
            </a:pPr>
            <a:r>
              <a:rPr lang="en-GB" altLang="en-US" sz="2300" dirty="0">
                <a:solidFill>
                  <a:schemeClr val="bg1"/>
                </a:solidFill>
                <a:latin typeface="Comic Sans MS" panose="030F0702030302020204" pitchFamily="66" charset="0"/>
              </a:rPr>
              <a:t>are making patterns in the sky.</a:t>
            </a:r>
          </a:p>
          <a:p>
            <a:pPr>
              <a:spcBef>
                <a:spcPts val="300"/>
              </a:spcBef>
            </a:pPr>
            <a:r>
              <a:rPr lang="en-GB" altLang="en-US" sz="2300" dirty="0">
                <a:solidFill>
                  <a:schemeClr val="bg1"/>
                </a:solidFill>
                <a:latin typeface="Comic Sans MS" panose="030F0702030302020204" pitchFamily="66" charset="0"/>
              </a:rPr>
              <a:t>is keeping us warm.</a:t>
            </a:r>
          </a:p>
          <a:p>
            <a:pPr>
              <a:spcBef>
                <a:spcPts val="300"/>
              </a:spcBef>
            </a:pPr>
            <a:r>
              <a:rPr lang="en-GB" altLang="en-US" sz="2300" dirty="0">
                <a:solidFill>
                  <a:schemeClr val="bg1"/>
                </a:solidFill>
                <a:latin typeface="Comic Sans MS" panose="030F0702030302020204" pitchFamily="66" charset="0"/>
              </a:rPr>
              <a:t>are flickering in the north.</a:t>
            </a:r>
          </a:p>
          <a:p>
            <a:pPr>
              <a:spcBef>
                <a:spcPts val="300"/>
              </a:spcBef>
            </a:pPr>
            <a:r>
              <a:rPr lang="en-GB" altLang="en-US" sz="2300" dirty="0">
                <a:solidFill>
                  <a:schemeClr val="bg1"/>
                </a:solidFill>
                <a:latin typeface="Comic Sans MS" panose="030F0702030302020204" pitchFamily="66" charset="0"/>
              </a:rPr>
              <a:t>is stretching overhead.</a:t>
            </a:r>
          </a:p>
        </p:txBody>
      </p:sp>
      <p:sp>
        <p:nvSpPr>
          <p:cNvPr id="9" name="Subtitle 2">
            <a:extLst>
              <a:ext uri="{FF2B5EF4-FFF2-40B4-BE49-F238E27FC236}">
                <a16:creationId xmlns:a16="http://schemas.microsoft.com/office/drawing/2014/main" id="{4D57F99A-6220-074F-B283-A74A8B8ED013}"/>
              </a:ext>
            </a:extLst>
          </p:cNvPr>
          <p:cNvSpPr txBox="1">
            <a:spLocks/>
          </p:cNvSpPr>
          <p:nvPr/>
        </p:nvSpPr>
        <p:spPr>
          <a:xfrm>
            <a:off x="0" y="512451"/>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0070C0"/>
                </a:solidFill>
                <a:latin typeface="Comic Sans MS" panose="030F0902030302020204" pitchFamily="66" charset="0"/>
                <a:cs typeface="Arial" panose="020B0604020202020204" pitchFamily="34" charset="0"/>
              </a:rPr>
              <a:t>Spot the action</a:t>
            </a:r>
          </a:p>
        </p:txBody>
      </p:sp>
    </p:spTree>
    <p:extLst>
      <p:ext uri="{BB962C8B-B14F-4D97-AF65-F5344CB8AC3E}">
        <p14:creationId xmlns:p14="http://schemas.microsoft.com/office/powerpoint/2010/main" val="201116005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C9D3FCBF-F975-1249-AFC8-A5A09659081E}"/>
              </a:ext>
            </a:extLst>
          </p:cNvPr>
          <p:cNvSpPr txBox="1">
            <a:spLocks/>
          </p:cNvSpPr>
          <p:nvPr/>
        </p:nvSpPr>
        <p:spPr>
          <a:xfrm>
            <a:off x="0" y="512451"/>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0070C0"/>
                </a:solidFill>
                <a:latin typeface="Comic Sans MS" panose="030F0902030302020204" pitchFamily="66" charset="0"/>
                <a:cs typeface="Arial" panose="020B0604020202020204" pitchFamily="34" charset="0"/>
              </a:rPr>
              <a:t>Spot the action</a:t>
            </a:r>
          </a:p>
        </p:txBody>
      </p:sp>
      <p:sp>
        <p:nvSpPr>
          <p:cNvPr id="5" name="Rectangle 1">
            <a:extLst>
              <a:ext uri="{FF2B5EF4-FFF2-40B4-BE49-F238E27FC236}">
                <a16:creationId xmlns:a16="http://schemas.microsoft.com/office/drawing/2014/main" id="{0980B74B-8EBB-1D46-96AD-9B322D1A56AA}"/>
              </a:ext>
            </a:extLst>
          </p:cNvPr>
          <p:cNvSpPr/>
          <p:nvPr/>
        </p:nvSpPr>
        <p:spPr>
          <a:xfrm>
            <a:off x="0" y="5887"/>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8" name="TextBox 7">
            <a:extLst>
              <a:ext uri="{FF2B5EF4-FFF2-40B4-BE49-F238E27FC236}">
                <a16:creationId xmlns:a16="http://schemas.microsoft.com/office/drawing/2014/main" id="{73D01F52-261A-B746-84E7-CB2A64E86A81}"/>
              </a:ext>
            </a:extLst>
          </p:cNvPr>
          <p:cNvSpPr txBox="1"/>
          <p:nvPr/>
        </p:nvSpPr>
        <p:spPr>
          <a:xfrm>
            <a:off x="145295" y="242746"/>
            <a:ext cx="2687357" cy="369332"/>
          </a:xfrm>
          <a:prstGeom prst="rect">
            <a:avLst/>
          </a:prstGeom>
          <a:noFill/>
        </p:spPr>
        <p:txBody>
          <a:bodyPr wrap="square">
            <a:spAutoFit/>
          </a:bodyPr>
          <a:lstStyle/>
          <a:p>
            <a:pPr algn="ctr"/>
            <a:r>
              <a:rPr lang="en-GB" altLang="en-US" sz="1800" b="1" dirty="0">
                <a:solidFill>
                  <a:schemeClr val="bg1"/>
                </a:solidFill>
                <a:latin typeface="Comic Sans MS" panose="030F0902030302020204" pitchFamily="66" charset="0"/>
              </a:rPr>
              <a:t>Get ready for reading</a:t>
            </a:r>
          </a:p>
        </p:txBody>
      </p:sp>
      <p:sp>
        <p:nvSpPr>
          <p:cNvPr id="22" name="Text Box 5">
            <a:extLst>
              <a:ext uri="{FF2B5EF4-FFF2-40B4-BE49-F238E27FC236}">
                <a16:creationId xmlns:a16="http://schemas.microsoft.com/office/drawing/2014/main" id="{CD6D2E64-8AC4-5641-B879-A7C2CB2DBD97}"/>
              </a:ext>
            </a:extLst>
          </p:cNvPr>
          <p:cNvSpPr txBox="1">
            <a:spLocks noChangeArrowheads="1"/>
          </p:cNvSpPr>
          <p:nvPr/>
        </p:nvSpPr>
        <p:spPr bwMode="auto">
          <a:xfrm>
            <a:off x="2379663" y="2336908"/>
            <a:ext cx="2998787" cy="3466485"/>
          </a:xfrm>
          <a:prstGeom prst="rect">
            <a:avLst/>
          </a:prstGeom>
          <a:solidFill>
            <a:srgbClr val="00B0F0"/>
          </a:solidFill>
          <a:ln>
            <a:noFill/>
          </a:ln>
          <a:effectLst/>
        </p:spPr>
        <p:txBody>
          <a:bodyPr anchor="ctr" anchorCtr="0">
            <a:noAutofit/>
          </a:bodyPr>
          <a:lstStyle/>
          <a:p>
            <a:pPr>
              <a:spcBef>
                <a:spcPts val="300"/>
              </a:spcBef>
            </a:pPr>
            <a:r>
              <a:rPr lang="en-GB" altLang="en-US" sz="2300" dirty="0">
                <a:solidFill>
                  <a:schemeClr val="bg1"/>
                </a:solidFill>
                <a:latin typeface="Comic Sans MS" panose="030F0702030302020204" pitchFamily="66" charset="0"/>
              </a:rPr>
              <a:t>rocket</a:t>
            </a:r>
          </a:p>
          <a:p>
            <a:pPr>
              <a:spcBef>
                <a:spcPts val="300"/>
              </a:spcBef>
            </a:pPr>
            <a:r>
              <a:rPr lang="en-GB" altLang="en-US" sz="2300" dirty="0">
                <a:solidFill>
                  <a:schemeClr val="bg1"/>
                </a:solidFill>
                <a:latin typeface="Comic Sans MS" panose="030F0702030302020204" pitchFamily="66" charset="0"/>
              </a:rPr>
              <a:t>space station</a:t>
            </a:r>
          </a:p>
          <a:p>
            <a:pPr>
              <a:spcBef>
                <a:spcPts val="300"/>
              </a:spcBef>
            </a:pPr>
            <a:r>
              <a:rPr lang="en-GB" altLang="en-US" sz="2300" dirty="0">
                <a:solidFill>
                  <a:schemeClr val="bg1"/>
                </a:solidFill>
                <a:latin typeface="Comic Sans MS" panose="030F0702030302020204" pitchFamily="66" charset="0"/>
              </a:rPr>
              <a:t>astronauts</a:t>
            </a:r>
          </a:p>
          <a:p>
            <a:pPr>
              <a:spcBef>
                <a:spcPts val="300"/>
              </a:spcBef>
            </a:pPr>
            <a:r>
              <a:rPr lang="en-GB" altLang="en-US" sz="2300" dirty="0">
                <a:solidFill>
                  <a:schemeClr val="bg1"/>
                </a:solidFill>
                <a:latin typeface="Comic Sans MS" panose="030F0702030302020204" pitchFamily="66" charset="0"/>
              </a:rPr>
              <a:t>space food</a:t>
            </a:r>
          </a:p>
          <a:p>
            <a:pPr>
              <a:spcBef>
                <a:spcPts val="300"/>
              </a:spcBef>
            </a:pPr>
            <a:r>
              <a:rPr lang="en-GB" altLang="en-US" sz="2300" dirty="0">
                <a:solidFill>
                  <a:schemeClr val="bg1"/>
                </a:solidFill>
                <a:latin typeface="Comic Sans MS" panose="030F0702030302020204" pitchFamily="66" charset="0"/>
              </a:rPr>
              <a:t>telescope</a:t>
            </a:r>
          </a:p>
          <a:p>
            <a:pPr>
              <a:spcBef>
                <a:spcPts val="300"/>
              </a:spcBef>
            </a:pPr>
            <a:r>
              <a:rPr lang="en-GB" altLang="en-US" sz="2300" dirty="0">
                <a:solidFill>
                  <a:schemeClr val="bg1"/>
                </a:solidFill>
                <a:latin typeface="Comic Sans MS" panose="030F0702030302020204" pitchFamily="66" charset="0"/>
              </a:rPr>
              <a:t>space buggy</a:t>
            </a:r>
          </a:p>
          <a:p>
            <a:pPr>
              <a:spcBef>
                <a:spcPts val="300"/>
              </a:spcBef>
            </a:pPr>
            <a:r>
              <a:rPr lang="en-GB" altLang="en-US" sz="2300" dirty="0">
                <a:solidFill>
                  <a:schemeClr val="bg1"/>
                </a:solidFill>
                <a:latin typeface="Comic Sans MS" panose="030F0702030302020204" pitchFamily="66" charset="0"/>
              </a:rPr>
              <a:t>command module</a:t>
            </a:r>
          </a:p>
        </p:txBody>
      </p:sp>
      <p:sp>
        <p:nvSpPr>
          <p:cNvPr id="24" name="Text Box 8">
            <a:extLst>
              <a:ext uri="{FF2B5EF4-FFF2-40B4-BE49-F238E27FC236}">
                <a16:creationId xmlns:a16="http://schemas.microsoft.com/office/drawing/2014/main" id="{C8D73843-A847-5D49-A163-D746E1299C35}"/>
              </a:ext>
            </a:extLst>
          </p:cNvPr>
          <p:cNvSpPr txBox="1">
            <a:spLocks noChangeArrowheads="1"/>
          </p:cNvSpPr>
          <p:nvPr/>
        </p:nvSpPr>
        <p:spPr bwMode="auto">
          <a:xfrm>
            <a:off x="1056005" y="3714698"/>
            <a:ext cx="1147762"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altLang="en-US" sz="3200" b="1" dirty="0">
                <a:solidFill>
                  <a:srgbClr val="414042"/>
                </a:solidFill>
                <a:latin typeface="Comic Sans MS" panose="030F0902030302020204" pitchFamily="66" charset="0"/>
              </a:rPr>
              <a:t>The</a:t>
            </a:r>
          </a:p>
        </p:txBody>
      </p:sp>
      <p:sp>
        <p:nvSpPr>
          <p:cNvPr id="25" name="Text Box 9">
            <a:extLst>
              <a:ext uri="{FF2B5EF4-FFF2-40B4-BE49-F238E27FC236}">
                <a16:creationId xmlns:a16="http://schemas.microsoft.com/office/drawing/2014/main" id="{16BA171D-24F9-A94D-AA66-5C3A0550C243}"/>
              </a:ext>
            </a:extLst>
          </p:cNvPr>
          <p:cNvSpPr txBox="1">
            <a:spLocks noChangeArrowheads="1"/>
          </p:cNvSpPr>
          <p:nvPr/>
        </p:nvSpPr>
        <p:spPr bwMode="auto">
          <a:xfrm>
            <a:off x="5641340" y="2294229"/>
            <a:ext cx="4976495" cy="3466485"/>
          </a:xfrm>
          <a:prstGeom prst="rect">
            <a:avLst/>
          </a:prstGeom>
          <a:solidFill>
            <a:srgbClr val="0070C0"/>
          </a:solidFill>
          <a:ln>
            <a:noFill/>
          </a:ln>
          <a:effectLst/>
        </p:spPr>
        <p:txBody>
          <a:bodyPr wrap="square" anchor="ctr" anchorCtr="0">
            <a:noAutofit/>
          </a:bodyPr>
          <a:lstStyle/>
          <a:p>
            <a:pPr>
              <a:spcBef>
                <a:spcPts val="300"/>
              </a:spcBef>
            </a:pPr>
            <a:r>
              <a:rPr lang="en-GB" altLang="en-US" sz="2300" dirty="0">
                <a:solidFill>
                  <a:schemeClr val="bg1"/>
                </a:solidFill>
                <a:latin typeface="Comic Sans MS" panose="030F0702030302020204" pitchFamily="66" charset="0"/>
              </a:rPr>
              <a:t>is looking into the distance</a:t>
            </a:r>
          </a:p>
          <a:p>
            <a:pPr>
              <a:spcBef>
                <a:spcPts val="300"/>
              </a:spcBef>
            </a:pPr>
            <a:r>
              <a:rPr lang="en-GB" altLang="en-US" sz="2300" dirty="0">
                <a:solidFill>
                  <a:schemeClr val="bg1"/>
                </a:solidFill>
                <a:latin typeface="Comic Sans MS" panose="030F0702030302020204" pitchFamily="66" charset="0"/>
              </a:rPr>
              <a:t>are working</a:t>
            </a:r>
          </a:p>
          <a:p>
            <a:pPr>
              <a:spcBef>
                <a:spcPts val="300"/>
              </a:spcBef>
            </a:pPr>
            <a:r>
              <a:rPr lang="en-GB" altLang="en-US" sz="2300" dirty="0">
                <a:solidFill>
                  <a:schemeClr val="bg1"/>
                </a:solidFill>
                <a:latin typeface="Comic Sans MS" panose="030F0702030302020204" pitchFamily="66" charset="0"/>
              </a:rPr>
              <a:t>is being specially prepared</a:t>
            </a:r>
          </a:p>
          <a:p>
            <a:pPr>
              <a:spcBef>
                <a:spcPts val="300"/>
              </a:spcBef>
            </a:pPr>
            <a:r>
              <a:rPr lang="en-GB" altLang="en-US" sz="2300" dirty="0">
                <a:solidFill>
                  <a:schemeClr val="bg1"/>
                </a:solidFill>
                <a:latin typeface="Comic Sans MS" panose="030F0702030302020204" pitchFamily="66" charset="0"/>
              </a:rPr>
              <a:t>is orbiting the moon</a:t>
            </a:r>
          </a:p>
          <a:p>
            <a:pPr>
              <a:spcBef>
                <a:spcPts val="300"/>
              </a:spcBef>
            </a:pPr>
            <a:r>
              <a:rPr lang="en-GB" altLang="en-US" sz="2300" dirty="0">
                <a:solidFill>
                  <a:schemeClr val="bg1"/>
                </a:solidFill>
                <a:latin typeface="Comic Sans MS" panose="030F0702030302020204" pitchFamily="66" charset="0"/>
              </a:rPr>
              <a:t>is roaming on the surface</a:t>
            </a:r>
          </a:p>
          <a:p>
            <a:pPr>
              <a:spcBef>
                <a:spcPts val="300"/>
              </a:spcBef>
            </a:pPr>
            <a:r>
              <a:rPr lang="en-GB" altLang="en-US" sz="2300" dirty="0">
                <a:solidFill>
                  <a:schemeClr val="bg1"/>
                </a:solidFill>
                <a:latin typeface="Comic Sans MS" panose="030F0702030302020204" pitchFamily="66" charset="0"/>
              </a:rPr>
              <a:t>is zooming into space</a:t>
            </a:r>
          </a:p>
          <a:p>
            <a:pPr>
              <a:spcBef>
                <a:spcPts val="300"/>
              </a:spcBef>
            </a:pPr>
            <a:r>
              <a:rPr lang="en-GB" altLang="en-US" sz="2300" dirty="0">
                <a:solidFill>
                  <a:schemeClr val="bg1"/>
                </a:solidFill>
                <a:latin typeface="Comic Sans MS" panose="030F0702030302020204" pitchFamily="66" charset="0"/>
              </a:rPr>
              <a:t>is probing the universe</a:t>
            </a:r>
          </a:p>
        </p:txBody>
      </p:sp>
      <p:sp>
        <p:nvSpPr>
          <p:cNvPr id="9" name="Text Box 7">
            <a:extLst>
              <a:ext uri="{FF2B5EF4-FFF2-40B4-BE49-F238E27FC236}">
                <a16:creationId xmlns:a16="http://schemas.microsoft.com/office/drawing/2014/main" id="{9D4C8F6F-AAF7-E140-B927-2C9DEB00D731}"/>
              </a:ext>
            </a:extLst>
          </p:cNvPr>
          <p:cNvSpPr txBox="1">
            <a:spLocks noChangeArrowheads="1"/>
          </p:cNvSpPr>
          <p:nvPr/>
        </p:nvSpPr>
        <p:spPr bwMode="auto">
          <a:xfrm>
            <a:off x="1056005" y="1234393"/>
            <a:ext cx="11442700" cy="7104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ts val="300"/>
              </a:spcBef>
            </a:pPr>
            <a:r>
              <a:rPr lang="en-GB" altLang="en-US" dirty="0">
                <a:solidFill>
                  <a:srgbClr val="414042"/>
                </a:solidFill>
                <a:latin typeface="Comic Sans MS" panose="030F0702030302020204" pitchFamily="66" charset="0"/>
              </a:rPr>
              <a:t>Look at the nouns in the first list. Look at the actions in the second list.</a:t>
            </a:r>
          </a:p>
          <a:p>
            <a:pPr>
              <a:spcBef>
                <a:spcPts val="300"/>
              </a:spcBef>
            </a:pPr>
            <a:r>
              <a:rPr lang="en-GB" altLang="en-US" dirty="0">
                <a:solidFill>
                  <a:srgbClr val="414042"/>
                </a:solidFill>
                <a:latin typeface="Comic Sans MS" panose="030F0702030302020204" pitchFamily="66" charset="0"/>
              </a:rPr>
              <a:t>Can you match them up?</a:t>
            </a:r>
          </a:p>
        </p:txBody>
      </p:sp>
    </p:spTree>
    <p:extLst>
      <p:ext uri="{BB962C8B-B14F-4D97-AF65-F5344CB8AC3E}">
        <p14:creationId xmlns:p14="http://schemas.microsoft.com/office/powerpoint/2010/main" val="366958467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a:extLst>
              <a:ext uri="{FF2B5EF4-FFF2-40B4-BE49-F238E27FC236}">
                <a16:creationId xmlns:a16="http://schemas.microsoft.com/office/drawing/2014/main" id="{0980B74B-8EBB-1D46-96AD-9B322D1A56AA}"/>
              </a:ext>
            </a:extLst>
          </p:cNvPr>
          <p:cNvSpPr/>
          <p:nvPr/>
        </p:nvSpPr>
        <p:spPr>
          <a:xfrm>
            <a:off x="0" y="5887"/>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8" name="TextBox 7">
            <a:extLst>
              <a:ext uri="{FF2B5EF4-FFF2-40B4-BE49-F238E27FC236}">
                <a16:creationId xmlns:a16="http://schemas.microsoft.com/office/drawing/2014/main" id="{73D01F52-261A-B746-84E7-CB2A64E86A81}"/>
              </a:ext>
            </a:extLst>
          </p:cNvPr>
          <p:cNvSpPr txBox="1"/>
          <p:nvPr/>
        </p:nvSpPr>
        <p:spPr>
          <a:xfrm>
            <a:off x="145295" y="242746"/>
            <a:ext cx="2687357" cy="369332"/>
          </a:xfrm>
          <a:prstGeom prst="rect">
            <a:avLst/>
          </a:prstGeom>
          <a:noFill/>
        </p:spPr>
        <p:txBody>
          <a:bodyPr wrap="square">
            <a:spAutoFit/>
          </a:bodyPr>
          <a:lstStyle/>
          <a:p>
            <a:pPr algn="ctr"/>
            <a:r>
              <a:rPr lang="en-GB" altLang="en-US" sz="1800" b="1" dirty="0">
                <a:solidFill>
                  <a:schemeClr val="bg1"/>
                </a:solidFill>
                <a:latin typeface="Comic Sans MS" panose="030F0902030302020204" pitchFamily="66" charset="0"/>
              </a:rPr>
              <a:t>Get ready for reading</a:t>
            </a:r>
          </a:p>
        </p:txBody>
      </p:sp>
      <p:sp>
        <p:nvSpPr>
          <p:cNvPr id="23" name="Text Box 7">
            <a:extLst>
              <a:ext uri="{FF2B5EF4-FFF2-40B4-BE49-F238E27FC236}">
                <a16:creationId xmlns:a16="http://schemas.microsoft.com/office/drawing/2014/main" id="{77416DB4-B6E9-7F41-8377-3A95F80EBDAB}"/>
              </a:ext>
            </a:extLst>
          </p:cNvPr>
          <p:cNvSpPr txBox="1">
            <a:spLocks noChangeArrowheads="1"/>
          </p:cNvSpPr>
          <p:nvPr/>
        </p:nvSpPr>
        <p:spPr bwMode="auto">
          <a:xfrm>
            <a:off x="1056005" y="1039024"/>
            <a:ext cx="11442700" cy="7104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altLang="en-US" dirty="0">
                <a:solidFill>
                  <a:srgbClr val="414042"/>
                </a:solidFill>
                <a:latin typeface="Comic Sans MS" panose="030F0702030302020204" pitchFamily="66" charset="0"/>
              </a:rPr>
              <a:t>Look at the nouns in the first list. Look at the actions in the second list.</a:t>
            </a:r>
          </a:p>
          <a:p>
            <a:pPr>
              <a:spcBef>
                <a:spcPts val="500"/>
              </a:spcBef>
            </a:pPr>
            <a:r>
              <a:rPr lang="en-GB" altLang="en-US" dirty="0">
                <a:solidFill>
                  <a:srgbClr val="414042"/>
                </a:solidFill>
                <a:latin typeface="Comic Sans MS" panose="030F0702030302020204" pitchFamily="66" charset="0"/>
              </a:rPr>
              <a:t>Can you match them up?</a:t>
            </a:r>
          </a:p>
        </p:txBody>
      </p:sp>
      <p:sp>
        <p:nvSpPr>
          <p:cNvPr id="24" name="Text Box 8">
            <a:extLst>
              <a:ext uri="{FF2B5EF4-FFF2-40B4-BE49-F238E27FC236}">
                <a16:creationId xmlns:a16="http://schemas.microsoft.com/office/drawing/2014/main" id="{C8D73843-A847-5D49-A163-D746E1299C35}"/>
              </a:ext>
            </a:extLst>
          </p:cNvPr>
          <p:cNvSpPr txBox="1">
            <a:spLocks noChangeArrowheads="1"/>
          </p:cNvSpPr>
          <p:nvPr/>
        </p:nvSpPr>
        <p:spPr bwMode="auto">
          <a:xfrm>
            <a:off x="1000284" y="3088003"/>
            <a:ext cx="1147762"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altLang="en-US" sz="3200" b="1" dirty="0">
                <a:solidFill>
                  <a:srgbClr val="414042"/>
                </a:solidFill>
                <a:latin typeface="Comic Sans MS" panose="030F0902030302020204" pitchFamily="66" charset="0"/>
              </a:rPr>
              <a:t>The</a:t>
            </a:r>
          </a:p>
        </p:txBody>
      </p:sp>
      <p:sp>
        <p:nvSpPr>
          <p:cNvPr id="9" name="Text Box 5">
            <a:extLst>
              <a:ext uri="{FF2B5EF4-FFF2-40B4-BE49-F238E27FC236}">
                <a16:creationId xmlns:a16="http://schemas.microsoft.com/office/drawing/2014/main" id="{5A5B8E02-D74D-2649-9A7D-083B4DCADB0E}"/>
              </a:ext>
            </a:extLst>
          </p:cNvPr>
          <p:cNvSpPr txBox="1">
            <a:spLocks noChangeArrowheads="1"/>
          </p:cNvSpPr>
          <p:nvPr/>
        </p:nvSpPr>
        <p:spPr bwMode="auto">
          <a:xfrm>
            <a:off x="2379663" y="1890148"/>
            <a:ext cx="2998787" cy="2951678"/>
          </a:xfrm>
          <a:prstGeom prst="rect">
            <a:avLst/>
          </a:prstGeom>
          <a:solidFill>
            <a:srgbClr val="00B0F0"/>
          </a:solidFill>
          <a:ln>
            <a:noFill/>
          </a:ln>
          <a:effectLst/>
        </p:spPr>
        <p:txBody>
          <a:bodyPr anchor="ctr" anchorCtr="0">
            <a:noAutofit/>
          </a:bodyPr>
          <a:lstStyle/>
          <a:p>
            <a:pPr>
              <a:spcBef>
                <a:spcPts val="300"/>
              </a:spcBef>
            </a:pPr>
            <a:r>
              <a:rPr lang="en-GB" altLang="en-US" sz="2300" dirty="0">
                <a:solidFill>
                  <a:schemeClr val="bg1"/>
                </a:solidFill>
                <a:latin typeface="Comic Sans MS" panose="030F0702030302020204" pitchFamily="66" charset="0"/>
              </a:rPr>
              <a:t>rocket</a:t>
            </a:r>
          </a:p>
          <a:p>
            <a:pPr>
              <a:spcBef>
                <a:spcPts val="300"/>
              </a:spcBef>
            </a:pPr>
            <a:r>
              <a:rPr lang="en-GB" altLang="en-US" sz="2300" dirty="0">
                <a:solidFill>
                  <a:schemeClr val="bg1"/>
                </a:solidFill>
                <a:latin typeface="Comic Sans MS" panose="030F0702030302020204" pitchFamily="66" charset="0"/>
              </a:rPr>
              <a:t>space station</a:t>
            </a:r>
          </a:p>
          <a:p>
            <a:pPr>
              <a:spcBef>
                <a:spcPts val="300"/>
              </a:spcBef>
            </a:pPr>
            <a:r>
              <a:rPr lang="en-GB" altLang="en-US" sz="2300" dirty="0">
                <a:solidFill>
                  <a:schemeClr val="bg1"/>
                </a:solidFill>
                <a:latin typeface="Comic Sans MS" panose="030F0702030302020204" pitchFamily="66" charset="0"/>
              </a:rPr>
              <a:t>astronauts</a:t>
            </a:r>
          </a:p>
          <a:p>
            <a:pPr>
              <a:spcBef>
                <a:spcPts val="300"/>
              </a:spcBef>
            </a:pPr>
            <a:r>
              <a:rPr lang="en-GB" altLang="en-US" sz="2300" dirty="0">
                <a:solidFill>
                  <a:schemeClr val="bg1"/>
                </a:solidFill>
                <a:latin typeface="Comic Sans MS" panose="030F0702030302020204" pitchFamily="66" charset="0"/>
              </a:rPr>
              <a:t>space food</a:t>
            </a:r>
          </a:p>
          <a:p>
            <a:pPr>
              <a:spcBef>
                <a:spcPts val="300"/>
              </a:spcBef>
            </a:pPr>
            <a:r>
              <a:rPr lang="en-GB" altLang="en-US" sz="2300" dirty="0">
                <a:solidFill>
                  <a:schemeClr val="bg1"/>
                </a:solidFill>
                <a:latin typeface="Comic Sans MS" panose="030F0702030302020204" pitchFamily="66" charset="0"/>
              </a:rPr>
              <a:t>telescope</a:t>
            </a:r>
          </a:p>
          <a:p>
            <a:pPr>
              <a:spcBef>
                <a:spcPts val="300"/>
              </a:spcBef>
            </a:pPr>
            <a:r>
              <a:rPr lang="en-GB" altLang="en-US" sz="2300" dirty="0">
                <a:solidFill>
                  <a:schemeClr val="bg1"/>
                </a:solidFill>
                <a:latin typeface="Comic Sans MS" panose="030F0702030302020204" pitchFamily="66" charset="0"/>
              </a:rPr>
              <a:t>space buggy</a:t>
            </a:r>
          </a:p>
          <a:p>
            <a:pPr>
              <a:spcBef>
                <a:spcPts val="300"/>
              </a:spcBef>
            </a:pPr>
            <a:r>
              <a:rPr lang="en-GB" altLang="en-US" sz="2300" dirty="0">
                <a:solidFill>
                  <a:schemeClr val="bg1"/>
                </a:solidFill>
                <a:latin typeface="Comic Sans MS" panose="030F0702030302020204" pitchFamily="66" charset="0"/>
              </a:rPr>
              <a:t>command module</a:t>
            </a:r>
          </a:p>
        </p:txBody>
      </p:sp>
      <p:sp>
        <p:nvSpPr>
          <p:cNvPr id="10" name="Text Box 9">
            <a:extLst>
              <a:ext uri="{FF2B5EF4-FFF2-40B4-BE49-F238E27FC236}">
                <a16:creationId xmlns:a16="http://schemas.microsoft.com/office/drawing/2014/main" id="{90D9EFDE-DA16-B747-BE31-72DF1BD17DFD}"/>
              </a:ext>
            </a:extLst>
          </p:cNvPr>
          <p:cNvSpPr txBox="1">
            <a:spLocks noChangeArrowheads="1"/>
          </p:cNvSpPr>
          <p:nvPr/>
        </p:nvSpPr>
        <p:spPr bwMode="auto">
          <a:xfrm>
            <a:off x="5641340" y="1890815"/>
            <a:ext cx="4976495" cy="2951678"/>
          </a:xfrm>
          <a:prstGeom prst="rect">
            <a:avLst/>
          </a:prstGeom>
          <a:solidFill>
            <a:srgbClr val="0070C0"/>
          </a:solidFill>
          <a:ln>
            <a:noFill/>
          </a:ln>
          <a:effectLst/>
        </p:spPr>
        <p:txBody>
          <a:bodyPr wrap="square" anchor="ctr" anchorCtr="0">
            <a:noAutofit/>
          </a:bodyPr>
          <a:lstStyle/>
          <a:p>
            <a:pPr>
              <a:spcBef>
                <a:spcPts val="300"/>
              </a:spcBef>
            </a:pPr>
            <a:r>
              <a:rPr lang="en-GB" altLang="en-US" sz="2300" dirty="0">
                <a:solidFill>
                  <a:schemeClr val="bg1"/>
                </a:solidFill>
                <a:latin typeface="Comic Sans MS" panose="030F0702030302020204" pitchFamily="66" charset="0"/>
              </a:rPr>
              <a:t>is zooming into space.</a:t>
            </a:r>
          </a:p>
          <a:p>
            <a:pPr>
              <a:spcBef>
                <a:spcPts val="300"/>
              </a:spcBef>
            </a:pPr>
            <a:r>
              <a:rPr lang="en-GB" altLang="en-US" sz="2300" dirty="0">
                <a:solidFill>
                  <a:schemeClr val="bg1"/>
                </a:solidFill>
                <a:latin typeface="Comic Sans MS" panose="030F0702030302020204" pitchFamily="66" charset="0"/>
              </a:rPr>
              <a:t>is probing the universe.</a:t>
            </a:r>
          </a:p>
          <a:p>
            <a:pPr>
              <a:spcBef>
                <a:spcPts val="300"/>
              </a:spcBef>
            </a:pPr>
            <a:r>
              <a:rPr lang="en-GB" altLang="en-US" sz="2300" dirty="0">
                <a:solidFill>
                  <a:schemeClr val="bg1"/>
                </a:solidFill>
                <a:latin typeface="Comic Sans MS" panose="030F0702030302020204" pitchFamily="66" charset="0"/>
              </a:rPr>
              <a:t>are working.</a:t>
            </a:r>
          </a:p>
          <a:p>
            <a:pPr>
              <a:spcBef>
                <a:spcPts val="300"/>
              </a:spcBef>
            </a:pPr>
            <a:r>
              <a:rPr lang="en-GB" altLang="en-US" sz="2300" dirty="0">
                <a:solidFill>
                  <a:schemeClr val="bg1"/>
                </a:solidFill>
                <a:latin typeface="Comic Sans MS" panose="030F0702030302020204" pitchFamily="66" charset="0"/>
              </a:rPr>
              <a:t>is being specially prepared.</a:t>
            </a:r>
          </a:p>
          <a:p>
            <a:pPr>
              <a:spcBef>
                <a:spcPts val="300"/>
              </a:spcBef>
            </a:pPr>
            <a:r>
              <a:rPr lang="en-GB" altLang="en-US" sz="2300" dirty="0">
                <a:solidFill>
                  <a:schemeClr val="bg1"/>
                </a:solidFill>
                <a:latin typeface="Comic Sans MS" panose="030F0702030302020204" pitchFamily="66" charset="0"/>
              </a:rPr>
              <a:t>is looking into the distance.</a:t>
            </a:r>
          </a:p>
          <a:p>
            <a:pPr>
              <a:spcBef>
                <a:spcPts val="300"/>
              </a:spcBef>
            </a:pPr>
            <a:r>
              <a:rPr lang="en-GB" altLang="en-US" sz="2300" dirty="0">
                <a:solidFill>
                  <a:schemeClr val="bg1"/>
                </a:solidFill>
                <a:latin typeface="Comic Sans MS" panose="030F0702030302020204" pitchFamily="66" charset="0"/>
              </a:rPr>
              <a:t>is roaming on the surface.</a:t>
            </a:r>
          </a:p>
          <a:p>
            <a:pPr>
              <a:spcBef>
                <a:spcPts val="300"/>
              </a:spcBef>
            </a:pPr>
            <a:r>
              <a:rPr lang="en-GB" altLang="en-US" sz="2300" dirty="0">
                <a:solidFill>
                  <a:schemeClr val="bg1"/>
                </a:solidFill>
                <a:latin typeface="Comic Sans MS" panose="030F0702030302020204" pitchFamily="66" charset="0"/>
              </a:rPr>
              <a:t>is orbiting the moon.</a:t>
            </a:r>
          </a:p>
        </p:txBody>
      </p:sp>
      <p:sp>
        <p:nvSpPr>
          <p:cNvPr id="2" name="Text Box 7">
            <a:extLst>
              <a:ext uri="{FF2B5EF4-FFF2-40B4-BE49-F238E27FC236}">
                <a16:creationId xmlns:a16="http://schemas.microsoft.com/office/drawing/2014/main" id="{5FE84F12-FB67-9CCE-2ADA-16E4571EE78A}"/>
              </a:ext>
            </a:extLst>
          </p:cNvPr>
          <p:cNvSpPr txBox="1">
            <a:spLocks noChangeArrowheads="1"/>
          </p:cNvSpPr>
          <p:nvPr/>
        </p:nvSpPr>
        <p:spPr bwMode="auto">
          <a:xfrm>
            <a:off x="1056006" y="4975481"/>
            <a:ext cx="9282950" cy="12772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ts val="300"/>
              </a:spcBef>
            </a:pPr>
            <a:r>
              <a:rPr lang="en-GB" altLang="en-US" dirty="0">
                <a:solidFill>
                  <a:srgbClr val="414042"/>
                </a:solidFill>
                <a:latin typeface="Comic Sans MS" panose="030F0702030302020204" pitchFamily="66" charset="0"/>
              </a:rPr>
              <a:t>Work with a partner.</a:t>
            </a:r>
          </a:p>
          <a:p>
            <a:pPr>
              <a:spcBef>
                <a:spcPts val="300"/>
              </a:spcBef>
            </a:pPr>
            <a:r>
              <a:rPr lang="en-GB" altLang="en-US" dirty="0">
                <a:solidFill>
                  <a:srgbClr val="414042"/>
                </a:solidFill>
                <a:latin typeface="Comic Sans MS" panose="030F0702030302020204" pitchFamily="66" charset="0"/>
              </a:rPr>
              <a:t>Can you make up some different sentences about the nouns in the first column?</a:t>
            </a:r>
          </a:p>
          <a:p>
            <a:pPr>
              <a:spcBef>
                <a:spcPts val="300"/>
              </a:spcBef>
            </a:pPr>
            <a:r>
              <a:rPr lang="en-GB" altLang="en-US" dirty="0">
                <a:solidFill>
                  <a:srgbClr val="414042"/>
                </a:solidFill>
                <a:latin typeface="Comic Sans MS" panose="030F0702030302020204" pitchFamily="66" charset="0"/>
              </a:rPr>
              <a:t>Don’t forget to start your sentence with a capital letter and end it with a full stop, or question mark or exclamation mark.</a:t>
            </a:r>
          </a:p>
        </p:txBody>
      </p:sp>
      <p:sp>
        <p:nvSpPr>
          <p:cNvPr id="12" name="Subtitle 2">
            <a:extLst>
              <a:ext uri="{FF2B5EF4-FFF2-40B4-BE49-F238E27FC236}">
                <a16:creationId xmlns:a16="http://schemas.microsoft.com/office/drawing/2014/main" id="{1D9236B4-B388-A14B-B39C-754696456253}"/>
              </a:ext>
            </a:extLst>
          </p:cNvPr>
          <p:cNvSpPr txBox="1">
            <a:spLocks/>
          </p:cNvSpPr>
          <p:nvPr/>
        </p:nvSpPr>
        <p:spPr>
          <a:xfrm>
            <a:off x="0" y="512451"/>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0070C0"/>
                </a:solidFill>
                <a:latin typeface="Comic Sans MS" panose="030F0902030302020204" pitchFamily="66" charset="0"/>
                <a:cs typeface="Arial" panose="020B0604020202020204" pitchFamily="34" charset="0"/>
              </a:rPr>
              <a:t>Spot the action</a:t>
            </a:r>
          </a:p>
        </p:txBody>
      </p:sp>
    </p:spTree>
    <p:extLst>
      <p:ext uri="{BB962C8B-B14F-4D97-AF65-F5344CB8AC3E}">
        <p14:creationId xmlns:p14="http://schemas.microsoft.com/office/powerpoint/2010/main" val="384234066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DECD5C9-8408-4348-B5E3-B019E7BD7452}"/>
              </a:ext>
            </a:extLst>
          </p:cNvPr>
          <p:cNvSpPr/>
          <p:nvPr/>
        </p:nvSpPr>
        <p:spPr>
          <a:xfrm>
            <a:off x="2915920" y="1384556"/>
            <a:ext cx="1097280" cy="470748"/>
          </a:xfrm>
          <a:prstGeom prst="rect">
            <a:avLst/>
          </a:prstGeom>
          <a:solidFill>
            <a:srgbClr val="00B0F0">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ED1BDBF0-F832-2646-AAD4-CF26DB0524C5}"/>
              </a:ext>
            </a:extLst>
          </p:cNvPr>
          <p:cNvSpPr/>
          <p:nvPr/>
        </p:nvSpPr>
        <p:spPr>
          <a:xfrm>
            <a:off x="2670755" y="1894765"/>
            <a:ext cx="655541" cy="470748"/>
          </a:xfrm>
          <a:prstGeom prst="rect">
            <a:avLst/>
          </a:prstGeom>
          <a:solidFill>
            <a:srgbClr val="00B0F0">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F129F597-8010-2C42-B574-F4318E22FCD3}"/>
              </a:ext>
            </a:extLst>
          </p:cNvPr>
          <p:cNvSpPr/>
          <p:nvPr/>
        </p:nvSpPr>
        <p:spPr>
          <a:xfrm>
            <a:off x="3764059" y="2398348"/>
            <a:ext cx="1097280" cy="470748"/>
          </a:xfrm>
          <a:prstGeom prst="rect">
            <a:avLst/>
          </a:prstGeom>
          <a:solidFill>
            <a:srgbClr val="00B0F0">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4F0B6A7E-4B03-F84E-BD21-55A2CBE6B5E0}"/>
              </a:ext>
            </a:extLst>
          </p:cNvPr>
          <p:cNvSpPr/>
          <p:nvPr/>
        </p:nvSpPr>
        <p:spPr>
          <a:xfrm>
            <a:off x="3313485" y="2901931"/>
            <a:ext cx="699715" cy="470748"/>
          </a:xfrm>
          <a:prstGeom prst="rect">
            <a:avLst/>
          </a:prstGeom>
          <a:solidFill>
            <a:srgbClr val="00B0F0">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675DDD79-1C0D-2744-A10D-30E58EFE023C}"/>
              </a:ext>
            </a:extLst>
          </p:cNvPr>
          <p:cNvSpPr/>
          <p:nvPr/>
        </p:nvSpPr>
        <p:spPr>
          <a:xfrm>
            <a:off x="4121868" y="3405514"/>
            <a:ext cx="739471" cy="470748"/>
          </a:xfrm>
          <a:prstGeom prst="rect">
            <a:avLst/>
          </a:prstGeom>
          <a:solidFill>
            <a:srgbClr val="00B0F0">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DAB09031-B62C-B04E-92AA-A21019268B55}"/>
              </a:ext>
            </a:extLst>
          </p:cNvPr>
          <p:cNvSpPr/>
          <p:nvPr/>
        </p:nvSpPr>
        <p:spPr>
          <a:xfrm>
            <a:off x="3830320" y="3928974"/>
            <a:ext cx="699715" cy="470748"/>
          </a:xfrm>
          <a:prstGeom prst="rect">
            <a:avLst/>
          </a:prstGeom>
          <a:solidFill>
            <a:srgbClr val="00B0F0">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2821CA04-3CAE-8340-882D-3475697F367F}"/>
              </a:ext>
            </a:extLst>
          </p:cNvPr>
          <p:cNvSpPr/>
          <p:nvPr/>
        </p:nvSpPr>
        <p:spPr>
          <a:xfrm>
            <a:off x="1517816" y="3928974"/>
            <a:ext cx="1314836" cy="470748"/>
          </a:xfrm>
          <a:prstGeom prst="rect">
            <a:avLst/>
          </a:prstGeom>
          <a:solidFill>
            <a:srgbClr val="00B0F0">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4408814D-4EEF-334E-8F2E-F859A89AC464}"/>
              </a:ext>
            </a:extLst>
          </p:cNvPr>
          <p:cNvSpPr/>
          <p:nvPr/>
        </p:nvSpPr>
        <p:spPr>
          <a:xfrm>
            <a:off x="1517816" y="4432556"/>
            <a:ext cx="1152939" cy="470748"/>
          </a:xfrm>
          <a:prstGeom prst="rect">
            <a:avLst/>
          </a:prstGeom>
          <a:solidFill>
            <a:srgbClr val="00B0F0">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72424BBB-90F7-EC48-9B84-7EC41F03C5C1}"/>
              </a:ext>
            </a:extLst>
          </p:cNvPr>
          <p:cNvSpPr/>
          <p:nvPr/>
        </p:nvSpPr>
        <p:spPr>
          <a:xfrm>
            <a:off x="3121329" y="4432556"/>
            <a:ext cx="891871" cy="470748"/>
          </a:xfrm>
          <a:prstGeom prst="rect">
            <a:avLst/>
          </a:prstGeom>
          <a:solidFill>
            <a:srgbClr val="00B0F0">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06234E69-FD4F-9846-9BEF-CCCC3172A931}"/>
              </a:ext>
            </a:extLst>
          </p:cNvPr>
          <p:cNvSpPr/>
          <p:nvPr/>
        </p:nvSpPr>
        <p:spPr>
          <a:xfrm>
            <a:off x="2836407" y="4951296"/>
            <a:ext cx="1609697" cy="470748"/>
          </a:xfrm>
          <a:prstGeom prst="rect">
            <a:avLst/>
          </a:prstGeom>
          <a:solidFill>
            <a:srgbClr val="00B0F0">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033D6381-3E05-CD41-8A6B-5DE7CEC9E3D5}"/>
              </a:ext>
            </a:extLst>
          </p:cNvPr>
          <p:cNvSpPr/>
          <p:nvPr/>
        </p:nvSpPr>
        <p:spPr>
          <a:xfrm>
            <a:off x="1438302" y="5472853"/>
            <a:ext cx="1609697" cy="470748"/>
          </a:xfrm>
          <a:prstGeom prst="rect">
            <a:avLst/>
          </a:prstGeom>
          <a:solidFill>
            <a:srgbClr val="00B0F0">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9E0FC1F9-22B2-984F-A6FF-14E860144C71}"/>
              </a:ext>
            </a:extLst>
          </p:cNvPr>
          <p:cNvSpPr/>
          <p:nvPr/>
        </p:nvSpPr>
        <p:spPr>
          <a:xfrm>
            <a:off x="3439380" y="5472853"/>
            <a:ext cx="920585" cy="470748"/>
          </a:xfrm>
          <a:prstGeom prst="rect">
            <a:avLst/>
          </a:prstGeom>
          <a:solidFill>
            <a:srgbClr val="00B0F0">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ubtitle 2">
            <a:extLst>
              <a:ext uri="{FF2B5EF4-FFF2-40B4-BE49-F238E27FC236}">
                <a16:creationId xmlns:a16="http://schemas.microsoft.com/office/drawing/2014/main" id="{C9D3FCBF-F975-1249-AFC8-A5A09659081E}"/>
              </a:ext>
            </a:extLst>
          </p:cNvPr>
          <p:cNvSpPr txBox="1">
            <a:spLocks/>
          </p:cNvSpPr>
          <p:nvPr/>
        </p:nvSpPr>
        <p:spPr>
          <a:xfrm>
            <a:off x="0" y="512451"/>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0070C0"/>
                </a:solidFill>
                <a:latin typeface="Comic Sans MS" panose="030F0902030302020204" pitchFamily="66" charset="0"/>
                <a:cs typeface="Arial" panose="020B0604020202020204" pitchFamily="34" charset="0"/>
              </a:rPr>
              <a:t>Spot the noun</a:t>
            </a:r>
          </a:p>
        </p:txBody>
      </p:sp>
      <p:sp>
        <p:nvSpPr>
          <p:cNvPr id="5" name="Rectangle 1">
            <a:extLst>
              <a:ext uri="{FF2B5EF4-FFF2-40B4-BE49-F238E27FC236}">
                <a16:creationId xmlns:a16="http://schemas.microsoft.com/office/drawing/2014/main" id="{0980B74B-8EBB-1D46-96AD-9B322D1A56AA}"/>
              </a:ext>
            </a:extLst>
          </p:cNvPr>
          <p:cNvSpPr/>
          <p:nvPr/>
        </p:nvSpPr>
        <p:spPr>
          <a:xfrm>
            <a:off x="0" y="5887"/>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8" name="TextBox 7">
            <a:extLst>
              <a:ext uri="{FF2B5EF4-FFF2-40B4-BE49-F238E27FC236}">
                <a16:creationId xmlns:a16="http://schemas.microsoft.com/office/drawing/2014/main" id="{73D01F52-261A-B746-84E7-CB2A64E86A81}"/>
              </a:ext>
            </a:extLst>
          </p:cNvPr>
          <p:cNvSpPr txBox="1"/>
          <p:nvPr/>
        </p:nvSpPr>
        <p:spPr>
          <a:xfrm>
            <a:off x="145295" y="242746"/>
            <a:ext cx="2687357" cy="369332"/>
          </a:xfrm>
          <a:prstGeom prst="rect">
            <a:avLst/>
          </a:prstGeom>
          <a:noFill/>
        </p:spPr>
        <p:txBody>
          <a:bodyPr wrap="square">
            <a:spAutoFit/>
          </a:bodyPr>
          <a:lstStyle/>
          <a:p>
            <a:pPr algn="ctr"/>
            <a:r>
              <a:rPr lang="en-GB" altLang="en-US" sz="1800" b="1" dirty="0">
                <a:solidFill>
                  <a:schemeClr val="bg1"/>
                </a:solidFill>
                <a:latin typeface="Comic Sans MS" panose="030F0902030302020204" pitchFamily="66" charset="0"/>
              </a:rPr>
              <a:t>Get ready for reading</a:t>
            </a:r>
          </a:p>
        </p:txBody>
      </p:sp>
      <p:sp>
        <p:nvSpPr>
          <p:cNvPr id="2" name="TextBox 1">
            <a:extLst>
              <a:ext uri="{FF2B5EF4-FFF2-40B4-BE49-F238E27FC236}">
                <a16:creationId xmlns:a16="http://schemas.microsoft.com/office/drawing/2014/main" id="{57D264B2-24E6-E949-98C8-D1B58360202F}"/>
              </a:ext>
            </a:extLst>
          </p:cNvPr>
          <p:cNvSpPr txBox="1"/>
          <p:nvPr/>
        </p:nvSpPr>
        <p:spPr>
          <a:xfrm>
            <a:off x="4013200" y="-335280"/>
            <a:ext cx="184731" cy="369332"/>
          </a:xfrm>
          <a:prstGeom prst="rect">
            <a:avLst/>
          </a:prstGeom>
          <a:noFill/>
        </p:spPr>
        <p:txBody>
          <a:bodyPr wrap="none" rtlCol="0">
            <a:spAutoFit/>
          </a:bodyPr>
          <a:lstStyle/>
          <a:p>
            <a:endParaRPr lang="en-US" dirty="0"/>
          </a:p>
        </p:txBody>
      </p:sp>
      <p:sp>
        <p:nvSpPr>
          <p:cNvPr id="13" name="Text Box 19">
            <a:extLst>
              <a:ext uri="{FF2B5EF4-FFF2-40B4-BE49-F238E27FC236}">
                <a16:creationId xmlns:a16="http://schemas.microsoft.com/office/drawing/2014/main" id="{4B705004-8A19-4A47-98D2-9672A4CAD7A0}"/>
              </a:ext>
            </a:extLst>
          </p:cNvPr>
          <p:cNvSpPr txBox="1">
            <a:spLocks noChangeArrowheads="1"/>
          </p:cNvSpPr>
          <p:nvPr/>
        </p:nvSpPr>
        <p:spPr bwMode="auto">
          <a:xfrm>
            <a:off x="6096000" y="2533789"/>
            <a:ext cx="5056187"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ts val="1500"/>
              </a:spcBef>
            </a:pPr>
            <a:r>
              <a:rPr lang="en-GB" altLang="en-US" sz="2400" dirty="0">
                <a:solidFill>
                  <a:srgbClr val="414042"/>
                </a:solidFill>
                <a:latin typeface="Comic Sans MS" panose="030F0702030302020204" pitchFamily="66" charset="0"/>
              </a:rPr>
              <a:t>Work with a partner.</a:t>
            </a:r>
          </a:p>
          <a:p>
            <a:pPr>
              <a:spcBef>
                <a:spcPts val="1500"/>
              </a:spcBef>
            </a:pPr>
            <a:r>
              <a:rPr lang="en-GB" altLang="en-US" sz="2400" dirty="0">
                <a:solidFill>
                  <a:srgbClr val="414042"/>
                </a:solidFill>
                <a:latin typeface="Comic Sans MS" panose="030F0702030302020204" pitchFamily="66" charset="0"/>
              </a:rPr>
              <a:t>Identify the noun in each phrase.</a:t>
            </a:r>
          </a:p>
          <a:p>
            <a:pPr>
              <a:spcBef>
                <a:spcPts val="1500"/>
              </a:spcBef>
            </a:pPr>
            <a:r>
              <a:rPr lang="en-GB" altLang="en-US" sz="2400" dirty="0">
                <a:solidFill>
                  <a:srgbClr val="414042"/>
                </a:solidFill>
                <a:latin typeface="Comic Sans MS" panose="030F0702030302020204" pitchFamily="66" charset="0"/>
              </a:rPr>
              <a:t>Can you invent a new phrase using the same noun?</a:t>
            </a:r>
          </a:p>
        </p:txBody>
      </p:sp>
      <p:sp>
        <p:nvSpPr>
          <p:cNvPr id="23" name="Rectangle 22">
            <a:extLst>
              <a:ext uri="{FF2B5EF4-FFF2-40B4-BE49-F238E27FC236}">
                <a16:creationId xmlns:a16="http://schemas.microsoft.com/office/drawing/2014/main" id="{808DFCBC-2CEE-A544-B510-1FE65E4B8AF2}"/>
              </a:ext>
            </a:extLst>
          </p:cNvPr>
          <p:cNvSpPr/>
          <p:nvPr/>
        </p:nvSpPr>
        <p:spPr>
          <a:xfrm>
            <a:off x="3746519" y="1894765"/>
            <a:ext cx="655541" cy="470748"/>
          </a:xfrm>
          <a:prstGeom prst="rect">
            <a:avLst/>
          </a:prstGeom>
          <a:solidFill>
            <a:srgbClr val="00B0F0">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2AFFFC21-DA9E-1E47-AE02-89B98488D1AA}"/>
              </a:ext>
            </a:extLst>
          </p:cNvPr>
          <p:cNvSpPr/>
          <p:nvPr/>
        </p:nvSpPr>
        <p:spPr>
          <a:xfrm>
            <a:off x="4415267" y="1384556"/>
            <a:ext cx="788745" cy="470748"/>
          </a:xfrm>
          <a:prstGeom prst="rect">
            <a:avLst/>
          </a:prstGeom>
          <a:solidFill>
            <a:srgbClr val="00B0F0">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Box 6">
            <a:extLst>
              <a:ext uri="{FF2B5EF4-FFF2-40B4-BE49-F238E27FC236}">
                <a16:creationId xmlns:a16="http://schemas.microsoft.com/office/drawing/2014/main" id="{AE2FDBE8-2AF4-934A-9934-0B5827BBE3F3}"/>
              </a:ext>
            </a:extLst>
          </p:cNvPr>
          <p:cNvSpPr txBox="1">
            <a:spLocks noChangeArrowheads="1"/>
          </p:cNvSpPr>
          <p:nvPr/>
        </p:nvSpPr>
        <p:spPr bwMode="auto">
          <a:xfrm>
            <a:off x="1458541" y="1369610"/>
            <a:ext cx="4391025" cy="45807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ts val="1000"/>
              </a:spcBef>
            </a:pPr>
            <a:r>
              <a:rPr lang="en-GB" altLang="en-US" sz="2500" dirty="0">
                <a:solidFill>
                  <a:srgbClr val="414042"/>
                </a:solidFill>
                <a:latin typeface="Comic Sans MS" panose="030F0702030302020204" pitchFamily="66" charset="0"/>
              </a:rPr>
              <a:t>sparkling specks of light</a:t>
            </a:r>
          </a:p>
          <a:p>
            <a:pPr>
              <a:spcBef>
                <a:spcPts val="1000"/>
              </a:spcBef>
            </a:pPr>
            <a:r>
              <a:rPr lang="en-GB" altLang="en-US" sz="2500" dirty="0">
                <a:solidFill>
                  <a:srgbClr val="414042"/>
                </a:solidFill>
                <a:latin typeface="Comic Sans MS" panose="030F0702030302020204" pitchFamily="66" charset="0"/>
              </a:rPr>
              <a:t>burning ball of fire</a:t>
            </a:r>
          </a:p>
          <a:p>
            <a:pPr>
              <a:spcBef>
                <a:spcPts val="1000"/>
              </a:spcBef>
            </a:pPr>
            <a:r>
              <a:rPr lang="en-GB" altLang="en-US" sz="2500" dirty="0">
                <a:solidFill>
                  <a:srgbClr val="414042"/>
                </a:solidFill>
                <a:latin typeface="Comic Sans MS" panose="030F0702030302020204" pitchFamily="66" charset="0"/>
              </a:rPr>
              <a:t>changing silver sphere</a:t>
            </a:r>
          </a:p>
          <a:p>
            <a:pPr>
              <a:spcBef>
                <a:spcPts val="1000"/>
              </a:spcBef>
            </a:pPr>
            <a:r>
              <a:rPr lang="en-GB" altLang="en-US" sz="2500" dirty="0">
                <a:solidFill>
                  <a:srgbClr val="414042"/>
                </a:solidFill>
                <a:latin typeface="Comic Sans MS" panose="030F0702030302020204" pitchFamily="66" charset="0"/>
              </a:rPr>
              <a:t>watery blue ball</a:t>
            </a:r>
          </a:p>
          <a:p>
            <a:pPr>
              <a:spcBef>
                <a:spcPts val="1000"/>
              </a:spcBef>
            </a:pPr>
            <a:r>
              <a:rPr lang="en-GB" altLang="en-US" sz="2500" dirty="0">
                <a:solidFill>
                  <a:srgbClr val="414042"/>
                </a:solidFill>
                <a:latin typeface="Comic Sans MS" panose="030F0702030302020204" pitchFamily="66" charset="0"/>
              </a:rPr>
              <a:t>wandering bright dots</a:t>
            </a:r>
          </a:p>
          <a:p>
            <a:pPr>
              <a:spcBef>
                <a:spcPts val="1000"/>
              </a:spcBef>
            </a:pPr>
            <a:r>
              <a:rPr lang="en-GB" altLang="en-US" sz="2500" dirty="0">
                <a:solidFill>
                  <a:srgbClr val="414042"/>
                </a:solidFill>
                <a:latin typeface="Comic Sans MS" panose="030F0702030302020204" pitchFamily="66" charset="0"/>
              </a:rPr>
              <a:t>patterns in the sky</a:t>
            </a:r>
          </a:p>
          <a:p>
            <a:pPr>
              <a:spcBef>
                <a:spcPts val="1000"/>
              </a:spcBef>
            </a:pPr>
            <a:r>
              <a:rPr lang="en-GB" altLang="en-US" sz="2500" dirty="0">
                <a:solidFill>
                  <a:srgbClr val="414042"/>
                </a:solidFill>
                <a:latin typeface="Comic Sans MS" panose="030F0702030302020204" pitchFamily="66" charset="0"/>
              </a:rPr>
              <a:t>blanket of gases</a:t>
            </a:r>
          </a:p>
          <a:p>
            <a:pPr>
              <a:spcBef>
                <a:spcPts val="1000"/>
              </a:spcBef>
            </a:pPr>
            <a:r>
              <a:rPr lang="en-GB" altLang="en-US" sz="2500" dirty="0">
                <a:solidFill>
                  <a:srgbClr val="414042"/>
                </a:solidFill>
                <a:latin typeface="Comic Sans MS" panose="030F0702030302020204" pitchFamily="66" charset="0"/>
              </a:rPr>
              <a:t>heavenly light show</a:t>
            </a:r>
          </a:p>
          <a:p>
            <a:pPr>
              <a:spcBef>
                <a:spcPts val="1000"/>
              </a:spcBef>
            </a:pPr>
            <a:r>
              <a:rPr lang="en-GB" altLang="en-US" sz="2500" dirty="0">
                <a:solidFill>
                  <a:srgbClr val="414042"/>
                </a:solidFill>
                <a:latin typeface="Comic Sans MS" panose="030F0702030302020204" pitchFamily="66" charset="0"/>
              </a:rPr>
              <a:t>peppering of stars</a:t>
            </a:r>
          </a:p>
        </p:txBody>
      </p:sp>
    </p:spTree>
    <p:extLst>
      <p:ext uri="{BB962C8B-B14F-4D97-AF65-F5344CB8AC3E}">
        <p14:creationId xmlns:p14="http://schemas.microsoft.com/office/powerpoint/2010/main" val="19183170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left)">
                                      <p:cBhvr>
                                        <p:cTn id="10" dur="500"/>
                                        <p:tgtEl>
                                          <p:spTgt spid="14"/>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ipe(left)">
                                      <p:cBhvr>
                                        <p:cTn id="13" dur="500"/>
                                        <p:tgtEl>
                                          <p:spTgt spid="15"/>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ipe(left)">
                                      <p:cBhvr>
                                        <p:cTn id="16" dur="500"/>
                                        <p:tgtEl>
                                          <p:spTgt spid="16"/>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left)">
                                      <p:cBhvr>
                                        <p:cTn id="19" dur="500"/>
                                        <p:tgtEl>
                                          <p:spTgt spid="17"/>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wipe(left)">
                                      <p:cBhvr>
                                        <p:cTn id="22" dur="500"/>
                                        <p:tgtEl>
                                          <p:spTgt spid="19"/>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left)">
                                      <p:cBhvr>
                                        <p:cTn id="25" dur="500"/>
                                        <p:tgtEl>
                                          <p:spTgt spid="18"/>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wipe(left)">
                                      <p:cBhvr>
                                        <p:cTn id="28" dur="500"/>
                                        <p:tgtEl>
                                          <p:spTgt spid="21"/>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left)">
                                      <p:cBhvr>
                                        <p:cTn id="31" dur="500"/>
                                        <p:tgtEl>
                                          <p:spTgt spid="22"/>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wipe(left)">
                                      <p:cBhvr>
                                        <p:cTn id="34" dur="500"/>
                                        <p:tgtEl>
                                          <p:spTgt spid="25"/>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wipe(left)">
                                      <p:cBhvr>
                                        <p:cTn id="37" dur="500"/>
                                        <p:tgtEl>
                                          <p:spTgt spid="26"/>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wipe(left)">
                                      <p:cBhvr>
                                        <p:cTn id="40" dur="500"/>
                                        <p:tgtEl>
                                          <p:spTgt spid="27"/>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wipe(left)">
                                      <p:cBhvr>
                                        <p:cTn id="43" dur="500"/>
                                        <p:tgtEl>
                                          <p:spTgt spid="23"/>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wipe(left)">
                                      <p:cBhvr>
                                        <p:cTn id="4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4" grpId="0" animBg="1"/>
      <p:bldP spid="15" grpId="0" animBg="1"/>
      <p:bldP spid="16" grpId="0" animBg="1"/>
      <p:bldP spid="17" grpId="0" animBg="1"/>
      <p:bldP spid="18" grpId="0" animBg="1"/>
      <p:bldP spid="19" grpId="0" animBg="1"/>
      <p:bldP spid="21" grpId="0" animBg="1"/>
      <p:bldP spid="22" grpId="0" animBg="1"/>
      <p:bldP spid="25" grpId="0" animBg="1"/>
      <p:bldP spid="26" grpId="0" animBg="1"/>
      <p:bldP spid="27" grpId="0" animBg="1"/>
      <p:bldP spid="23" grpId="0" animBg="1"/>
      <p:bldP spid="2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2">
            <a:extLst>
              <a:ext uri="{FF2B5EF4-FFF2-40B4-BE49-F238E27FC236}">
                <a16:creationId xmlns:a16="http://schemas.microsoft.com/office/drawing/2014/main" id="{7A61D3F0-5A40-5141-8D00-DB1DA8430C85}"/>
              </a:ext>
            </a:extLst>
          </p:cNvPr>
          <p:cNvSpPr txBox="1">
            <a:spLocks/>
          </p:cNvSpPr>
          <p:nvPr/>
        </p:nvSpPr>
        <p:spPr>
          <a:xfrm>
            <a:off x="0" y="654977"/>
            <a:ext cx="12192000" cy="46131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Phase 1a</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7" name="Subtitle 2">
            <a:extLst>
              <a:ext uri="{FF2B5EF4-FFF2-40B4-BE49-F238E27FC236}">
                <a16:creationId xmlns:a16="http://schemas.microsoft.com/office/drawing/2014/main" id="{DF8FAC1D-C2DC-A543-833B-830F87726265}"/>
              </a:ext>
            </a:extLst>
          </p:cNvPr>
          <p:cNvSpPr txBox="1">
            <a:spLocks/>
          </p:cNvSpPr>
          <p:nvPr/>
        </p:nvSpPr>
        <p:spPr>
          <a:xfrm>
            <a:off x="0" y="1116296"/>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000" b="1" dirty="0">
                <a:solidFill>
                  <a:srgbClr val="0070C0"/>
                </a:solidFill>
                <a:latin typeface="Comic Sans MS" panose="030F0902030302020204" pitchFamily="66" charset="0"/>
              </a:rPr>
              <a:t>Reading with a reader’s eye: Do I like it? How does it affect me?</a:t>
            </a:r>
            <a:endParaRPr lang="en-US" sz="2000" b="1" dirty="0">
              <a:solidFill>
                <a:srgbClr val="0070C0"/>
              </a:solidFill>
              <a:latin typeface="Comic Sans MS" panose="030F0902030302020204" pitchFamily="66" charset="0"/>
              <a:cs typeface="Arial" panose="020B0604020202020204" pitchFamily="34" charset="0"/>
            </a:endParaRPr>
          </a:p>
        </p:txBody>
      </p:sp>
      <p:sp>
        <p:nvSpPr>
          <p:cNvPr id="8" name="Oval 4">
            <a:hlinkClick r:id="rId3" action="ppaction://hlinkfile"/>
            <a:extLst>
              <a:ext uri="{FF2B5EF4-FFF2-40B4-BE49-F238E27FC236}">
                <a16:creationId xmlns:a16="http://schemas.microsoft.com/office/drawing/2014/main" id="{609723F6-EB63-E944-98D4-803B0216F3C2}"/>
              </a:ext>
            </a:extLst>
          </p:cNvPr>
          <p:cNvSpPr>
            <a:spLocks noChangeArrowheads="1"/>
          </p:cNvSpPr>
          <p:nvPr/>
        </p:nvSpPr>
        <p:spPr bwMode="auto">
          <a:xfrm>
            <a:off x="4177653" y="2038381"/>
            <a:ext cx="3416555" cy="2781237"/>
          </a:xfrm>
          <a:prstGeom prst="ellipse">
            <a:avLst/>
          </a:prstGeom>
          <a:solidFill>
            <a:srgbClr val="0070C0"/>
          </a:solidFill>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buFontTx/>
              <a:buNone/>
            </a:pPr>
            <a:r>
              <a:rPr lang="en-GB" altLang="en-US" sz="2800" b="1" dirty="0">
                <a:solidFill>
                  <a:schemeClr val="bg1"/>
                </a:solidFill>
              </a:rPr>
              <a:t>Phase 1a</a:t>
            </a:r>
          </a:p>
          <a:p>
            <a:pPr algn="ctr" eaLnBrk="1" hangingPunct="1">
              <a:buFontTx/>
              <a:buNone/>
            </a:pPr>
            <a:r>
              <a:rPr lang="en-GB" altLang="en-US" sz="2000" dirty="0">
                <a:solidFill>
                  <a:schemeClr val="bg1"/>
                </a:solidFill>
              </a:rPr>
              <a:t>Book Talk</a:t>
            </a:r>
          </a:p>
          <a:p>
            <a:pPr algn="ctr" eaLnBrk="1" hangingPunct="1">
              <a:buFontTx/>
              <a:buNone/>
            </a:pPr>
            <a:r>
              <a:rPr lang="en-GB" altLang="en-US" sz="2000" dirty="0">
                <a:solidFill>
                  <a:schemeClr val="bg1"/>
                </a:solidFill>
              </a:rPr>
              <a:t>Reading as a</a:t>
            </a:r>
            <a:br>
              <a:rPr lang="en-GB" altLang="en-US" sz="2000" dirty="0">
                <a:solidFill>
                  <a:schemeClr val="bg1"/>
                </a:solidFill>
              </a:rPr>
            </a:br>
            <a:r>
              <a:rPr lang="en-GB" altLang="en-US" sz="2000" dirty="0">
                <a:solidFill>
                  <a:schemeClr val="bg1"/>
                </a:solidFill>
              </a:rPr>
              <a:t>reader</a:t>
            </a:r>
          </a:p>
        </p:txBody>
      </p:sp>
      <p:sp>
        <p:nvSpPr>
          <p:cNvPr id="10" name="Text Box 5">
            <a:extLst>
              <a:ext uri="{FF2B5EF4-FFF2-40B4-BE49-F238E27FC236}">
                <a16:creationId xmlns:a16="http://schemas.microsoft.com/office/drawing/2014/main" id="{0D67FAB0-B915-BE48-B7B3-333F51E0C785}"/>
              </a:ext>
            </a:extLst>
          </p:cNvPr>
          <p:cNvSpPr txBox="1">
            <a:spLocks noChangeArrowheads="1"/>
          </p:cNvSpPr>
          <p:nvPr/>
        </p:nvSpPr>
        <p:spPr bwMode="auto">
          <a:xfrm>
            <a:off x="1261161" y="4724415"/>
            <a:ext cx="2313920" cy="1306277"/>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Which part do you like best?</a:t>
            </a:r>
          </a:p>
        </p:txBody>
      </p:sp>
      <p:sp>
        <p:nvSpPr>
          <p:cNvPr id="14" name="Text Box 7">
            <a:extLst>
              <a:ext uri="{FF2B5EF4-FFF2-40B4-BE49-F238E27FC236}">
                <a16:creationId xmlns:a16="http://schemas.microsoft.com/office/drawing/2014/main" id="{59FAB8C8-B63F-B740-85B1-467BAA5BD720}"/>
              </a:ext>
            </a:extLst>
          </p:cNvPr>
          <p:cNvSpPr txBox="1">
            <a:spLocks noChangeArrowheads="1"/>
          </p:cNvSpPr>
          <p:nvPr/>
        </p:nvSpPr>
        <p:spPr bwMode="auto">
          <a:xfrm>
            <a:off x="1261117" y="1818594"/>
            <a:ext cx="2313963" cy="865301"/>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What’s in </a:t>
            </a:r>
            <a:r>
              <a:rPr lang="en-GB" altLang="en-US" sz="1600" b="1" dirty="0">
                <a:solidFill>
                  <a:srgbClr val="414042"/>
                </a:solidFill>
              </a:rPr>
              <a:t>your</a:t>
            </a:r>
            <a:r>
              <a:rPr lang="en-GB" altLang="en-US" sz="1600" dirty="0">
                <a:solidFill>
                  <a:srgbClr val="414042"/>
                </a:solidFill>
              </a:rPr>
              <a:t> head? </a:t>
            </a:r>
            <a:br>
              <a:rPr lang="en-GB" altLang="en-US" sz="1600" dirty="0">
                <a:solidFill>
                  <a:srgbClr val="414042"/>
                </a:solidFill>
              </a:rPr>
            </a:br>
            <a:r>
              <a:rPr lang="en-GB" altLang="en-US" sz="1600" dirty="0">
                <a:solidFill>
                  <a:srgbClr val="414042"/>
                </a:solidFill>
              </a:rPr>
              <a:t>What do </a:t>
            </a:r>
            <a:r>
              <a:rPr lang="en-US" altLang="en-US" sz="1600" b="1" dirty="0">
                <a:solidFill>
                  <a:srgbClr val="414042"/>
                </a:solidFill>
              </a:rPr>
              <a:t>you</a:t>
            </a:r>
            <a:r>
              <a:rPr lang="en-US" altLang="en-US" sz="1600" dirty="0">
                <a:solidFill>
                  <a:srgbClr val="414042"/>
                </a:solidFill>
              </a:rPr>
              <a:t> think?</a:t>
            </a:r>
            <a:endParaRPr lang="en-GB" altLang="en-US" sz="1600" dirty="0">
              <a:solidFill>
                <a:srgbClr val="414042"/>
              </a:solidFill>
            </a:endParaRPr>
          </a:p>
        </p:txBody>
      </p:sp>
      <p:sp>
        <p:nvSpPr>
          <p:cNvPr id="15" name="Text Box 8">
            <a:extLst>
              <a:ext uri="{FF2B5EF4-FFF2-40B4-BE49-F238E27FC236}">
                <a16:creationId xmlns:a16="http://schemas.microsoft.com/office/drawing/2014/main" id="{0B575064-B591-6945-902E-FEAEB3611BCC}"/>
              </a:ext>
            </a:extLst>
          </p:cNvPr>
          <p:cNvSpPr txBox="1">
            <a:spLocks noChangeArrowheads="1"/>
          </p:cNvSpPr>
          <p:nvPr/>
        </p:nvSpPr>
        <p:spPr bwMode="auto">
          <a:xfrm>
            <a:off x="1261117" y="2901749"/>
            <a:ext cx="2313963" cy="1604811"/>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ct val="50000"/>
              </a:spcBef>
              <a:buFontTx/>
              <a:buNone/>
            </a:pPr>
            <a:r>
              <a:rPr lang="en-GB" altLang="en-US" sz="1600" dirty="0">
                <a:solidFill>
                  <a:srgbClr val="414042"/>
                </a:solidFill>
              </a:rPr>
              <a:t>Share your ideas,</a:t>
            </a:r>
            <a:br>
              <a:rPr lang="en-GB" altLang="en-US" sz="1600" dirty="0">
                <a:solidFill>
                  <a:srgbClr val="414042"/>
                </a:solidFill>
              </a:rPr>
            </a:br>
            <a:r>
              <a:rPr lang="en-GB" altLang="en-US" sz="1600" dirty="0">
                <a:solidFill>
                  <a:srgbClr val="414042"/>
                </a:solidFill>
              </a:rPr>
              <a:t>but be prepared to change your mind.</a:t>
            </a:r>
          </a:p>
        </p:txBody>
      </p:sp>
      <p:sp>
        <p:nvSpPr>
          <p:cNvPr id="16" name="Text Box 11">
            <a:extLst>
              <a:ext uri="{FF2B5EF4-FFF2-40B4-BE49-F238E27FC236}">
                <a16:creationId xmlns:a16="http://schemas.microsoft.com/office/drawing/2014/main" id="{56127191-F216-EC4A-940B-BF26CD4BFA23}"/>
              </a:ext>
            </a:extLst>
          </p:cNvPr>
          <p:cNvSpPr txBox="1">
            <a:spLocks noChangeArrowheads="1"/>
          </p:cNvSpPr>
          <p:nvPr/>
        </p:nvSpPr>
        <p:spPr bwMode="auto">
          <a:xfrm>
            <a:off x="3898256" y="5566732"/>
            <a:ext cx="3975350" cy="463662"/>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All ideas are accepted.</a:t>
            </a:r>
          </a:p>
        </p:txBody>
      </p:sp>
      <p:sp>
        <p:nvSpPr>
          <p:cNvPr id="17" name="Text Box 9">
            <a:extLst>
              <a:ext uri="{FF2B5EF4-FFF2-40B4-BE49-F238E27FC236}">
                <a16:creationId xmlns:a16="http://schemas.microsoft.com/office/drawing/2014/main" id="{53293DDF-74EE-114B-8C81-18B7005757BC}"/>
              </a:ext>
            </a:extLst>
          </p:cNvPr>
          <p:cNvSpPr txBox="1">
            <a:spLocks noChangeArrowheads="1"/>
          </p:cNvSpPr>
          <p:nvPr/>
        </p:nvSpPr>
        <p:spPr bwMode="auto">
          <a:xfrm>
            <a:off x="8271543" y="2901750"/>
            <a:ext cx="2562546" cy="1643264"/>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Are there any words</a:t>
            </a:r>
            <a:br>
              <a:rPr lang="en-GB" altLang="en-US" sz="1600" dirty="0">
                <a:solidFill>
                  <a:srgbClr val="414042"/>
                </a:solidFill>
              </a:rPr>
            </a:br>
            <a:r>
              <a:rPr lang="en-GB" altLang="en-US" sz="1600" dirty="0">
                <a:solidFill>
                  <a:srgbClr val="414042"/>
                </a:solidFill>
              </a:rPr>
              <a:t>you don’t know?</a:t>
            </a:r>
          </a:p>
        </p:txBody>
      </p:sp>
      <p:sp>
        <p:nvSpPr>
          <p:cNvPr id="18" name="Text Box 6">
            <a:extLst>
              <a:ext uri="{FF2B5EF4-FFF2-40B4-BE49-F238E27FC236}">
                <a16:creationId xmlns:a16="http://schemas.microsoft.com/office/drawing/2014/main" id="{2CCF1363-7C78-734A-B3DD-D2839D090A40}"/>
              </a:ext>
            </a:extLst>
          </p:cNvPr>
          <p:cNvSpPr txBox="1">
            <a:spLocks noChangeArrowheads="1"/>
          </p:cNvSpPr>
          <p:nvPr/>
        </p:nvSpPr>
        <p:spPr bwMode="auto">
          <a:xfrm>
            <a:off x="8271543" y="1829864"/>
            <a:ext cx="2562546" cy="865301"/>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How does the poem</a:t>
            </a:r>
            <a:br>
              <a:rPr lang="en-GB" altLang="en-US" sz="1600" dirty="0">
                <a:solidFill>
                  <a:srgbClr val="414042"/>
                </a:solidFill>
              </a:rPr>
            </a:br>
            <a:r>
              <a:rPr lang="en-GB" altLang="en-US" sz="1600" dirty="0">
                <a:solidFill>
                  <a:srgbClr val="414042"/>
                </a:solidFill>
              </a:rPr>
              <a:t>make you feel?</a:t>
            </a:r>
          </a:p>
        </p:txBody>
      </p:sp>
      <p:sp>
        <p:nvSpPr>
          <p:cNvPr id="19" name="Text Box 6">
            <a:extLst>
              <a:ext uri="{FF2B5EF4-FFF2-40B4-BE49-F238E27FC236}">
                <a16:creationId xmlns:a16="http://schemas.microsoft.com/office/drawing/2014/main" id="{ABF09F3E-AD4D-4647-B23F-37122379224D}"/>
              </a:ext>
            </a:extLst>
          </p:cNvPr>
          <p:cNvSpPr txBox="1">
            <a:spLocks noChangeArrowheads="1"/>
          </p:cNvSpPr>
          <p:nvPr/>
        </p:nvSpPr>
        <p:spPr bwMode="auto">
          <a:xfrm>
            <a:off x="8271543" y="4724415"/>
            <a:ext cx="2562546" cy="1306277"/>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Read aloud</a:t>
            </a:r>
            <a:br>
              <a:rPr lang="en-GB" altLang="en-US" sz="1600" dirty="0">
                <a:solidFill>
                  <a:srgbClr val="414042"/>
                </a:solidFill>
              </a:rPr>
            </a:br>
            <a:r>
              <a:rPr lang="en-GB" altLang="en-US" sz="1600" dirty="0">
                <a:solidFill>
                  <a:srgbClr val="414042"/>
                </a:solidFill>
              </a:rPr>
              <a:t>with expression.</a:t>
            </a:r>
          </a:p>
        </p:txBody>
      </p:sp>
    </p:spTree>
    <p:extLst>
      <p:ext uri="{BB962C8B-B14F-4D97-AF65-F5344CB8AC3E}">
        <p14:creationId xmlns:p14="http://schemas.microsoft.com/office/powerpoint/2010/main" val="277200749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DF8FAC1D-C2DC-A543-833B-830F87726265}"/>
              </a:ext>
            </a:extLst>
          </p:cNvPr>
          <p:cNvSpPr txBox="1">
            <a:spLocks/>
          </p:cNvSpPr>
          <p:nvPr/>
        </p:nvSpPr>
        <p:spPr>
          <a:xfrm>
            <a:off x="0" y="570806"/>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200" b="1" dirty="0">
                <a:solidFill>
                  <a:srgbClr val="0070C0"/>
                </a:solidFill>
                <a:latin typeface="Comic Sans MS" panose="030F0902030302020204" pitchFamily="66" charset="0"/>
              </a:rPr>
              <a:t>Phase 1a. </a:t>
            </a:r>
            <a:r>
              <a:rPr lang="en-GB" sz="2200" dirty="0">
                <a:solidFill>
                  <a:srgbClr val="0070C0"/>
                </a:solidFill>
                <a:latin typeface="Comic Sans MS" panose="030F0902030302020204" pitchFamily="66" charset="0"/>
              </a:rPr>
              <a:t>Reading with a reader’s eye: Do I like it? How does it affect me?</a:t>
            </a:r>
            <a:endParaRPr lang="en-US" sz="2200" dirty="0">
              <a:solidFill>
                <a:srgbClr val="0070C0"/>
              </a:solidFill>
              <a:latin typeface="Comic Sans MS" panose="030F0902030302020204" pitchFamily="66" charset="0"/>
              <a:cs typeface="Arial" panose="020B0604020202020204" pitchFamily="34" charset="0"/>
            </a:endParaRPr>
          </a:p>
        </p:txBody>
      </p:sp>
      <p:sp>
        <p:nvSpPr>
          <p:cNvPr id="20" name="Rectangle 19">
            <a:extLst>
              <a:ext uri="{FF2B5EF4-FFF2-40B4-BE49-F238E27FC236}">
                <a16:creationId xmlns:a16="http://schemas.microsoft.com/office/drawing/2014/main" id="{09F0398B-BD5B-9A4D-B3C2-8AED759D1D16}"/>
              </a:ext>
            </a:extLst>
          </p:cNvPr>
          <p:cNvSpPr/>
          <p:nvPr/>
        </p:nvSpPr>
        <p:spPr>
          <a:xfrm>
            <a:off x="997629" y="1229982"/>
            <a:ext cx="10147138" cy="1565622"/>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ext Box 6">
            <a:extLst>
              <a:ext uri="{FF2B5EF4-FFF2-40B4-BE49-F238E27FC236}">
                <a16:creationId xmlns:a16="http://schemas.microsoft.com/office/drawing/2014/main" id="{8E66A622-E33C-6A48-BB00-6A6B1F488F66}"/>
              </a:ext>
            </a:extLst>
          </p:cNvPr>
          <p:cNvSpPr txBox="1">
            <a:spLocks noChangeArrowheads="1"/>
          </p:cNvSpPr>
          <p:nvPr/>
        </p:nvSpPr>
        <p:spPr bwMode="auto">
          <a:xfrm>
            <a:off x="4667158" y="1659745"/>
            <a:ext cx="6433924" cy="947792"/>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000"/>
              </a:spcBef>
              <a:buNone/>
            </a:pPr>
            <a:r>
              <a:rPr lang="en-GB" altLang="en-US" sz="1800" dirty="0">
                <a:solidFill>
                  <a:srgbClr val="414042"/>
                </a:solidFill>
              </a:rPr>
              <a:t>Listen to your teacher read the first verse of this poem. </a:t>
            </a:r>
          </a:p>
          <a:p>
            <a:pPr>
              <a:spcBef>
                <a:spcPts val="1000"/>
              </a:spcBef>
              <a:buNone/>
            </a:pPr>
            <a:r>
              <a:rPr lang="en-GB" altLang="en-US" sz="1800" dirty="0">
                <a:solidFill>
                  <a:srgbClr val="414042"/>
                </a:solidFill>
              </a:rPr>
              <a:t>Think about what you like and what you don’t like.</a:t>
            </a:r>
          </a:p>
          <a:p>
            <a:pPr>
              <a:spcBef>
                <a:spcPts val="1000"/>
              </a:spcBef>
              <a:buNone/>
            </a:pPr>
            <a:endParaRPr lang="en-GB" altLang="en-US" sz="2000" dirty="0">
              <a:solidFill>
                <a:srgbClr val="414042"/>
              </a:solidFill>
            </a:endParaRPr>
          </a:p>
        </p:txBody>
      </p:sp>
      <p:sp>
        <p:nvSpPr>
          <p:cNvPr id="22" name="Rectangle 21">
            <a:extLst>
              <a:ext uri="{FF2B5EF4-FFF2-40B4-BE49-F238E27FC236}">
                <a16:creationId xmlns:a16="http://schemas.microsoft.com/office/drawing/2014/main" id="{00F6C83E-726B-B340-BD02-48331A9FDD09}"/>
              </a:ext>
            </a:extLst>
          </p:cNvPr>
          <p:cNvSpPr/>
          <p:nvPr/>
        </p:nvSpPr>
        <p:spPr>
          <a:xfrm>
            <a:off x="997629" y="1220943"/>
            <a:ext cx="3439663" cy="155868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lvl="0" algn="ctr"/>
            <a:r>
              <a:rPr lang="en-GB" altLang="en-US" sz="2200" b="1" dirty="0">
                <a:solidFill>
                  <a:prstClr val="white"/>
                </a:solidFill>
                <a:latin typeface="Comic Sans MS" panose="030F0902030302020204" pitchFamily="66" charset="0"/>
              </a:rPr>
              <a:t>Phase 1a</a:t>
            </a:r>
          </a:p>
          <a:p>
            <a:pPr lvl="0" algn="ctr">
              <a:spcBef>
                <a:spcPts val="1000"/>
              </a:spcBef>
            </a:pPr>
            <a:r>
              <a:rPr lang="en-GB" altLang="en-US" dirty="0">
                <a:solidFill>
                  <a:prstClr val="white"/>
                </a:solidFill>
                <a:latin typeface="Comic Sans MS" panose="030F0902030302020204" pitchFamily="66" charset="0"/>
              </a:rPr>
              <a:t>Book Talk</a:t>
            </a:r>
            <a:br>
              <a:rPr lang="en-GB" altLang="en-US" dirty="0">
                <a:solidFill>
                  <a:prstClr val="white"/>
                </a:solidFill>
                <a:latin typeface="Comic Sans MS" panose="030F0902030302020204" pitchFamily="66" charset="0"/>
              </a:rPr>
            </a:br>
            <a:r>
              <a:rPr lang="en-GB" altLang="en-US" dirty="0">
                <a:solidFill>
                  <a:prstClr val="white"/>
                </a:solidFill>
                <a:latin typeface="Comic Sans MS" panose="030F0902030302020204" pitchFamily="66" charset="0"/>
              </a:rPr>
              <a:t>Reading as a reader</a:t>
            </a:r>
            <a:endParaRPr lang="en-GB" altLang="en-US" sz="1700" dirty="0">
              <a:solidFill>
                <a:prstClr val="white"/>
              </a:solidFill>
              <a:latin typeface="Comic Sans MS" panose="030F0902030302020204" pitchFamily="66" charset="0"/>
            </a:endParaRPr>
          </a:p>
        </p:txBody>
      </p:sp>
      <p:sp>
        <p:nvSpPr>
          <p:cNvPr id="23" name="Rectangle 22">
            <a:extLst>
              <a:ext uri="{FF2B5EF4-FFF2-40B4-BE49-F238E27FC236}">
                <a16:creationId xmlns:a16="http://schemas.microsoft.com/office/drawing/2014/main" id="{1E3E6C90-A12C-FA4E-B669-2FC32B91E066}"/>
              </a:ext>
            </a:extLst>
          </p:cNvPr>
          <p:cNvSpPr/>
          <p:nvPr/>
        </p:nvSpPr>
        <p:spPr>
          <a:xfrm>
            <a:off x="1003323" y="4554952"/>
            <a:ext cx="5064485" cy="486032"/>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I want to know…</a:t>
            </a:r>
          </a:p>
        </p:txBody>
      </p:sp>
      <p:sp>
        <p:nvSpPr>
          <p:cNvPr id="24" name="Rectangle 23">
            <a:extLst>
              <a:ext uri="{FF2B5EF4-FFF2-40B4-BE49-F238E27FC236}">
                <a16:creationId xmlns:a16="http://schemas.microsoft.com/office/drawing/2014/main" id="{C66F7311-86D1-634C-BE47-F7F59D0477B5}"/>
              </a:ext>
            </a:extLst>
          </p:cNvPr>
          <p:cNvSpPr/>
          <p:nvPr/>
        </p:nvSpPr>
        <p:spPr>
          <a:xfrm>
            <a:off x="6067808" y="4562592"/>
            <a:ext cx="5064485" cy="486032"/>
          </a:xfrm>
          <a:prstGeom prst="rect">
            <a:avLst/>
          </a:prstGeom>
          <a:solidFill>
            <a:srgbClr val="9020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It reminded me of…</a:t>
            </a:r>
          </a:p>
        </p:txBody>
      </p:sp>
      <p:sp>
        <p:nvSpPr>
          <p:cNvPr id="25" name="Rectangle 24">
            <a:extLst>
              <a:ext uri="{FF2B5EF4-FFF2-40B4-BE49-F238E27FC236}">
                <a16:creationId xmlns:a16="http://schemas.microsoft.com/office/drawing/2014/main" id="{38CCE87D-5374-A542-9780-0DB5A262988B}"/>
              </a:ext>
            </a:extLst>
          </p:cNvPr>
          <p:cNvSpPr/>
          <p:nvPr/>
        </p:nvSpPr>
        <p:spPr>
          <a:xfrm>
            <a:off x="997628" y="2957978"/>
            <a:ext cx="5064485" cy="4860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What I like</a:t>
            </a:r>
          </a:p>
        </p:txBody>
      </p:sp>
      <p:sp>
        <p:nvSpPr>
          <p:cNvPr id="26" name="Rectangle 25">
            <a:extLst>
              <a:ext uri="{FF2B5EF4-FFF2-40B4-BE49-F238E27FC236}">
                <a16:creationId xmlns:a16="http://schemas.microsoft.com/office/drawing/2014/main" id="{7E68CEEE-1A9E-CA44-A0C7-DE9B1BE9DC6E}"/>
              </a:ext>
            </a:extLst>
          </p:cNvPr>
          <p:cNvSpPr/>
          <p:nvPr/>
        </p:nvSpPr>
        <p:spPr>
          <a:xfrm>
            <a:off x="6062113" y="2950694"/>
            <a:ext cx="5064485" cy="486032"/>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omic Sans MS" panose="030F0902030302020204" pitchFamily="66" charset="0"/>
              </a:rPr>
              <a:t>What I didn’t like</a:t>
            </a:r>
          </a:p>
        </p:txBody>
      </p:sp>
      <p:sp>
        <p:nvSpPr>
          <p:cNvPr id="27" name="Rectangle 26">
            <a:extLst>
              <a:ext uri="{FF2B5EF4-FFF2-40B4-BE49-F238E27FC236}">
                <a16:creationId xmlns:a16="http://schemas.microsoft.com/office/drawing/2014/main" id="{6E60A78E-979C-A341-B88F-35D384CB7FAC}"/>
              </a:ext>
            </a:extLst>
          </p:cNvPr>
          <p:cNvSpPr/>
          <p:nvPr/>
        </p:nvSpPr>
        <p:spPr>
          <a:xfrm>
            <a:off x="988544" y="2943766"/>
            <a:ext cx="10147138" cy="3237652"/>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Line 41">
            <a:extLst>
              <a:ext uri="{FF2B5EF4-FFF2-40B4-BE49-F238E27FC236}">
                <a16:creationId xmlns:a16="http://schemas.microsoft.com/office/drawing/2014/main" id="{E7B5D064-7E80-BA48-8C85-E94BD1FF4ECB}"/>
              </a:ext>
            </a:extLst>
          </p:cNvPr>
          <p:cNvSpPr>
            <a:spLocks noChangeShapeType="1"/>
          </p:cNvSpPr>
          <p:nvPr/>
        </p:nvSpPr>
        <p:spPr bwMode="auto">
          <a:xfrm>
            <a:off x="6062113" y="2943054"/>
            <a:ext cx="0" cy="3223796"/>
          </a:xfrm>
          <a:prstGeom prst="line">
            <a:avLst/>
          </a:prstGeom>
          <a:noFill/>
          <a:ln w="38100">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9" name="Line 41">
            <a:extLst>
              <a:ext uri="{FF2B5EF4-FFF2-40B4-BE49-F238E27FC236}">
                <a16:creationId xmlns:a16="http://schemas.microsoft.com/office/drawing/2014/main" id="{F5B9B15C-9E4F-FE41-BB28-499BE9441747}"/>
              </a:ext>
            </a:extLst>
          </p:cNvPr>
          <p:cNvSpPr>
            <a:spLocks noChangeShapeType="1"/>
          </p:cNvSpPr>
          <p:nvPr/>
        </p:nvSpPr>
        <p:spPr bwMode="auto">
          <a:xfrm flipH="1">
            <a:off x="974689" y="4536589"/>
            <a:ext cx="10137026" cy="3795"/>
          </a:xfrm>
          <a:prstGeom prst="line">
            <a:avLst/>
          </a:prstGeom>
          <a:noFill/>
          <a:ln w="38100">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extLst>
      <p:ext uri="{BB962C8B-B14F-4D97-AF65-F5344CB8AC3E}">
        <p14:creationId xmlns:p14="http://schemas.microsoft.com/office/powerpoint/2010/main" val="101985402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a:extLst>
              <a:ext uri="{FF2B5EF4-FFF2-40B4-BE49-F238E27FC236}">
                <a16:creationId xmlns:a16="http://schemas.microsoft.com/office/drawing/2014/main" id="{933A4C98-31BC-5943-AC7C-7D1836425D29}"/>
              </a:ext>
            </a:extLst>
          </p:cNvPr>
          <p:cNvSpPr txBox="1">
            <a:spLocks/>
          </p:cNvSpPr>
          <p:nvPr/>
        </p:nvSpPr>
        <p:spPr>
          <a:xfrm>
            <a:off x="0" y="524661"/>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chemeClr val="bg1"/>
                </a:solidFill>
                <a:effectLst>
                  <a:outerShdw blurRad="139700" dist="38100" dir="8100000" algn="tr" rotWithShape="0">
                    <a:prstClr val="black">
                      <a:alpha val="40000"/>
                    </a:prstClr>
                  </a:outerShdw>
                </a:effectLst>
                <a:latin typeface="Comic Sans MS" panose="030F0902030302020204" pitchFamily="66" charset="0"/>
                <a:cs typeface="Arial" panose="020B0604020202020204" pitchFamily="34" charset="0"/>
              </a:rPr>
              <a:t>Read the poem</a:t>
            </a:r>
          </a:p>
        </p:txBody>
      </p:sp>
      <p:sp>
        <p:nvSpPr>
          <p:cNvPr id="5" name="Rectangle 1">
            <a:extLst>
              <a:ext uri="{FF2B5EF4-FFF2-40B4-BE49-F238E27FC236}">
                <a16:creationId xmlns:a16="http://schemas.microsoft.com/office/drawing/2014/main" id="{22E9F96E-1C01-804C-A178-C0AB657E9FD9}"/>
              </a:ext>
            </a:extLst>
          </p:cNvPr>
          <p:cNvSpPr/>
          <p:nvPr/>
        </p:nvSpPr>
        <p:spPr>
          <a:xfrm>
            <a:off x="0" y="28366"/>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6" name="TextBox 5">
            <a:extLst>
              <a:ext uri="{FF2B5EF4-FFF2-40B4-BE49-F238E27FC236}">
                <a16:creationId xmlns:a16="http://schemas.microsoft.com/office/drawing/2014/main" id="{A2469539-0B48-C74D-9753-F2DDE3614F2B}"/>
              </a:ext>
            </a:extLst>
          </p:cNvPr>
          <p:cNvSpPr txBox="1"/>
          <p:nvPr/>
        </p:nvSpPr>
        <p:spPr>
          <a:xfrm>
            <a:off x="145295" y="265225"/>
            <a:ext cx="2687357" cy="369332"/>
          </a:xfrm>
          <a:prstGeom prst="rect">
            <a:avLst/>
          </a:prstGeom>
          <a:noFill/>
        </p:spPr>
        <p:txBody>
          <a:bodyPr wrap="square">
            <a:spAutoFit/>
          </a:bodyPr>
          <a:lstStyle/>
          <a:p>
            <a:pPr algn="ctr"/>
            <a:r>
              <a:rPr lang="en-GB" altLang="en-US" b="1" dirty="0">
                <a:solidFill>
                  <a:schemeClr val="bg1"/>
                </a:solidFill>
                <a:latin typeface="Comic Sans MS" panose="030F0902030302020204" pitchFamily="66" charset="0"/>
              </a:rPr>
              <a:t>Reading as a reader</a:t>
            </a:r>
            <a:endParaRPr lang="en-GB" altLang="en-US" sz="1800" b="1" dirty="0">
              <a:solidFill>
                <a:schemeClr val="bg1"/>
              </a:solidFill>
              <a:latin typeface="Comic Sans MS" panose="030F0902030302020204" pitchFamily="66" charset="0"/>
            </a:endParaRPr>
          </a:p>
        </p:txBody>
      </p:sp>
      <p:sp>
        <p:nvSpPr>
          <p:cNvPr id="7" name="Text Box 6">
            <a:extLst>
              <a:ext uri="{FF2B5EF4-FFF2-40B4-BE49-F238E27FC236}">
                <a16:creationId xmlns:a16="http://schemas.microsoft.com/office/drawing/2014/main" id="{5AEB852F-BFD7-0349-8277-AE173E847CCE}"/>
              </a:ext>
            </a:extLst>
          </p:cNvPr>
          <p:cNvSpPr txBox="1">
            <a:spLocks noChangeArrowheads="1"/>
          </p:cNvSpPr>
          <p:nvPr/>
        </p:nvSpPr>
        <p:spPr bwMode="auto">
          <a:xfrm>
            <a:off x="3665674" y="2595154"/>
            <a:ext cx="4841964" cy="1864832"/>
          </a:xfrm>
          <a:prstGeom prst="rect">
            <a:avLst/>
          </a:prstGeom>
          <a:solidFill>
            <a:schemeClr val="bg1"/>
          </a:solidFill>
          <a:ln w="9525">
            <a:noFill/>
            <a:miter lim="800000"/>
            <a:headEnd/>
            <a:tailEnd/>
          </a:ln>
          <a:effectLst/>
        </p:spPr>
        <p:txBody>
          <a:bodyPr wrap="square" anchor="ctr" anchorCtr="1">
            <a:noAutofit/>
          </a:bodyPr>
          <a:lstStyle/>
          <a:p>
            <a:pPr algn="ctr">
              <a:spcBef>
                <a:spcPts val="700"/>
              </a:spcBef>
            </a:pPr>
            <a:r>
              <a:rPr lang="en-GB" altLang="en-US" sz="2800" dirty="0">
                <a:solidFill>
                  <a:srgbClr val="414042"/>
                </a:solidFill>
                <a:latin typeface="Comic Sans MS" panose="030F0702030302020204" pitchFamily="66" charset="0"/>
              </a:rPr>
              <a:t>Sparkling specks of light,</a:t>
            </a:r>
          </a:p>
          <a:p>
            <a:pPr algn="ctr">
              <a:spcBef>
                <a:spcPts val="700"/>
              </a:spcBef>
            </a:pPr>
            <a:r>
              <a:rPr lang="en-GB" altLang="en-US" sz="2800" dirty="0">
                <a:solidFill>
                  <a:srgbClr val="414042"/>
                </a:solidFill>
                <a:latin typeface="Comic Sans MS" panose="030F0702030302020204" pitchFamily="66" charset="0"/>
              </a:rPr>
              <a:t>Glittering in the blackness,</a:t>
            </a:r>
          </a:p>
          <a:p>
            <a:pPr algn="ctr">
              <a:spcBef>
                <a:spcPts val="700"/>
              </a:spcBef>
            </a:pPr>
            <a:r>
              <a:rPr lang="en-GB" altLang="en-US" sz="2800" dirty="0">
                <a:solidFill>
                  <a:srgbClr val="414042"/>
                </a:solidFill>
                <a:latin typeface="Comic Sans MS" panose="030F0702030302020204" pitchFamily="66" charset="0"/>
              </a:rPr>
              <a:t>Twinkling high above.</a:t>
            </a:r>
          </a:p>
        </p:txBody>
      </p:sp>
      <p:sp>
        <p:nvSpPr>
          <p:cNvPr id="8" name="AutoShape 13">
            <a:extLst>
              <a:ext uri="{FF2B5EF4-FFF2-40B4-BE49-F238E27FC236}">
                <a16:creationId xmlns:a16="http://schemas.microsoft.com/office/drawing/2014/main" id="{3661FFFB-BE79-594C-BF30-FFE23DB570BF}"/>
              </a:ext>
            </a:extLst>
          </p:cNvPr>
          <p:cNvSpPr>
            <a:spLocks noChangeArrowheads="1"/>
          </p:cNvSpPr>
          <p:nvPr/>
        </p:nvSpPr>
        <p:spPr bwMode="auto">
          <a:xfrm>
            <a:off x="852686" y="1353078"/>
            <a:ext cx="4459543" cy="906462"/>
          </a:xfrm>
          <a:prstGeom prst="wedgeRectCallout">
            <a:avLst>
              <a:gd name="adj1" fmla="val -35611"/>
              <a:gd name="adj2" fmla="val 76093"/>
            </a:avLst>
          </a:prstGeom>
          <a:solidFill>
            <a:srgbClr val="00B0F0"/>
          </a:solidFill>
          <a:ln w="28575" algn="ctr">
            <a:noFill/>
            <a:miter lim="800000"/>
            <a:headEnd/>
            <a:tailEnd/>
          </a:ln>
          <a:effectLst/>
        </p:spPr>
        <p:txBody>
          <a:bodyPr anchor="ctr" anchorCtr="1"/>
          <a:lstStyle/>
          <a:p>
            <a:pPr algn="ctr"/>
            <a:r>
              <a:rPr lang="en-GB" altLang="en-US" sz="2400" dirty="0">
                <a:solidFill>
                  <a:schemeClr val="bg1"/>
                </a:solidFill>
                <a:latin typeface="Comic Sans MS" panose="030F0702030302020204" pitchFamily="66" charset="0"/>
              </a:rPr>
              <a:t>My favourite part is… because…</a:t>
            </a:r>
          </a:p>
        </p:txBody>
      </p:sp>
      <p:sp>
        <p:nvSpPr>
          <p:cNvPr id="9" name="AutoShape 14">
            <a:extLst>
              <a:ext uri="{FF2B5EF4-FFF2-40B4-BE49-F238E27FC236}">
                <a16:creationId xmlns:a16="http://schemas.microsoft.com/office/drawing/2014/main" id="{A0E5DCE3-F099-FA4B-B0DF-9434DAA8F254}"/>
              </a:ext>
            </a:extLst>
          </p:cNvPr>
          <p:cNvSpPr>
            <a:spLocks noChangeArrowheads="1"/>
          </p:cNvSpPr>
          <p:nvPr/>
        </p:nvSpPr>
        <p:spPr bwMode="auto">
          <a:xfrm>
            <a:off x="8561788" y="4116371"/>
            <a:ext cx="3061953" cy="1093755"/>
          </a:xfrm>
          <a:prstGeom prst="wedgeRoundRectCallout">
            <a:avLst>
              <a:gd name="adj1" fmla="val 39357"/>
              <a:gd name="adj2" fmla="val 79192"/>
              <a:gd name="adj3" fmla="val 16667"/>
            </a:avLst>
          </a:prstGeom>
          <a:solidFill>
            <a:srgbClr val="00B0F0"/>
          </a:solidFill>
          <a:ln w="28575" algn="ctr">
            <a:noFill/>
            <a:miter lim="800000"/>
            <a:headEnd/>
            <a:tailEnd/>
          </a:ln>
          <a:effectLst/>
        </p:spPr>
        <p:txBody>
          <a:bodyPr anchor="ctr" anchorCtr="1"/>
          <a:lstStyle/>
          <a:p>
            <a:pPr algn="ctr"/>
            <a:r>
              <a:rPr lang="en-GB" altLang="en-US" sz="2400" dirty="0">
                <a:solidFill>
                  <a:schemeClr val="bg1"/>
                </a:solidFill>
                <a:latin typeface="Comic Sans MS" panose="030F0702030302020204" pitchFamily="66" charset="0"/>
              </a:rPr>
              <a:t>The poem made me feel… because …</a:t>
            </a:r>
          </a:p>
        </p:txBody>
      </p:sp>
      <p:sp>
        <p:nvSpPr>
          <p:cNvPr id="10" name="AutoShape 15">
            <a:extLst>
              <a:ext uri="{FF2B5EF4-FFF2-40B4-BE49-F238E27FC236}">
                <a16:creationId xmlns:a16="http://schemas.microsoft.com/office/drawing/2014/main" id="{B7FB05D7-4D79-2C40-BBE2-5B0D7A46C0AD}"/>
              </a:ext>
            </a:extLst>
          </p:cNvPr>
          <p:cNvSpPr>
            <a:spLocks noChangeArrowheads="1"/>
          </p:cNvSpPr>
          <p:nvPr/>
        </p:nvSpPr>
        <p:spPr bwMode="auto">
          <a:xfrm>
            <a:off x="8080104" y="527041"/>
            <a:ext cx="3442037" cy="1337379"/>
          </a:xfrm>
          <a:prstGeom prst="wedgeEllipseCallout">
            <a:avLst>
              <a:gd name="adj1" fmla="val 51213"/>
              <a:gd name="adj2" fmla="val -41296"/>
            </a:avLst>
          </a:prstGeom>
          <a:solidFill>
            <a:srgbClr val="00B0F0"/>
          </a:solidFill>
          <a:ln w="28575" algn="ctr">
            <a:noFill/>
            <a:miter lim="800000"/>
            <a:headEnd/>
            <a:tailEnd/>
          </a:ln>
          <a:effectLst/>
        </p:spPr>
        <p:txBody>
          <a:bodyPr anchor="ctr" anchorCtr="1"/>
          <a:lstStyle/>
          <a:p>
            <a:pPr algn="ctr"/>
            <a:r>
              <a:rPr lang="en-GB" altLang="en-US" sz="2400" dirty="0">
                <a:solidFill>
                  <a:schemeClr val="bg1"/>
                </a:solidFill>
                <a:latin typeface="Comic Sans MS" panose="030F0702030302020204" pitchFamily="66" charset="0"/>
              </a:rPr>
              <a:t>I like the word xx because…</a:t>
            </a:r>
          </a:p>
        </p:txBody>
      </p:sp>
      <p:sp>
        <p:nvSpPr>
          <p:cNvPr id="11" name="AutoShape 18">
            <a:extLst>
              <a:ext uri="{FF2B5EF4-FFF2-40B4-BE49-F238E27FC236}">
                <a16:creationId xmlns:a16="http://schemas.microsoft.com/office/drawing/2014/main" id="{9BFB8540-0D8D-834E-AC7A-4E924317FD75}"/>
              </a:ext>
            </a:extLst>
          </p:cNvPr>
          <p:cNvSpPr>
            <a:spLocks noChangeArrowheads="1"/>
          </p:cNvSpPr>
          <p:nvPr/>
        </p:nvSpPr>
        <p:spPr bwMode="auto">
          <a:xfrm>
            <a:off x="735211" y="3318726"/>
            <a:ext cx="2629580" cy="1009650"/>
          </a:xfrm>
          <a:prstGeom prst="wedgeRoundRectCallout">
            <a:avLst>
              <a:gd name="adj1" fmla="val 39301"/>
              <a:gd name="adj2" fmla="val 77514"/>
              <a:gd name="adj3" fmla="val 16667"/>
            </a:avLst>
          </a:prstGeom>
          <a:solidFill>
            <a:srgbClr val="00B0F0"/>
          </a:solidFill>
          <a:ln w="28575" algn="ctr">
            <a:noFill/>
            <a:miter lim="800000"/>
            <a:headEnd/>
            <a:tailEnd/>
          </a:ln>
          <a:effectLst/>
        </p:spPr>
        <p:txBody>
          <a:bodyPr anchor="ctr" anchorCtr="1"/>
          <a:lstStyle/>
          <a:p>
            <a:pPr algn="ctr"/>
            <a:r>
              <a:rPr lang="en-GB" altLang="en-US" sz="2400" dirty="0">
                <a:solidFill>
                  <a:schemeClr val="bg1"/>
                </a:solidFill>
                <a:latin typeface="Comic Sans MS" panose="030F0702030302020204" pitchFamily="66" charset="0"/>
              </a:rPr>
              <a:t>The poem reminds me of…</a:t>
            </a:r>
          </a:p>
        </p:txBody>
      </p:sp>
      <p:sp>
        <p:nvSpPr>
          <p:cNvPr id="12" name="AutoShape 19">
            <a:extLst>
              <a:ext uri="{FF2B5EF4-FFF2-40B4-BE49-F238E27FC236}">
                <a16:creationId xmlns:a16="http://schemas.microsoft.com/office/drawing/2014/main" id="{411E40CB-19A7-D242-8F93-AB4F1FFAE6C5}"/>
              </a:ext>
            </a:extLst>
          </p:cNvPr>
          <p:cNvSpPr>
            <a:spLocks noChangeArrowheads="1"/>
          </p:cNvSpPr>
          <p:nvPr/>
        </p:nvSpPr>
        <p:spPr bwMode="auto">
          <a:xfrm>
            <a:off x="622409" y="5067660"/>
            <a:ext cx="3698990" cy="1093754"/>
          </a:xfrm>
          <a:prstGeom prst="wedgeEllipseCallout">
            <a:avLst>
              <a:gd name="adj1" fmla="val 55876"/>
              <a:gd name="adj2" fmla="val 39681"/>
            </a:avLst>
          </a:prstGeom>
          <a:solidFill>
            <a:srgbClr val="00B0F0"/>
          </a:solidFill>
          <a:ln w="28575" algn="ctr">
            <a:noFill/>
            <a:miter lim="800000"/>
            <a:headEnd/>
            <a:tailEnd/>
          </a:ln>
          <a:effectLst/>
        </p:spPr>
        <p:txBody>
          <a:bodyPr anchor="ctr" anchorCtr="1"/>
          <a:lstStyle/>
          <a:p>
            <a:pPr algn="ctr"/>
            <a:r>
              <a:rPr lang="en-GB" altLang="en-US" sz="2400" dirty="0">
                <a:solidFill>
                  <a:schemeClr val="bg1"/>
                </a:solidFill>
                <a:latin typeface="Comic Sans MS" panose="030F0702030302020204" pitchFamily="66" charset="0"/>
              </a:rPr>
              <a:t>The picture reminded me of…</a:t>
            </a:r>
          </a:p>
        </p:txBody>
      </p:sp>
      <p:sp>
        <p:nvSpPr>
          <p:cNvPr id="13" name="AutoShape 17">
            <a:extLst>
              <a:ext uri="{FF2B5EF4-FFF2-40B4-BE49-F238E27FC236}">
                <a16:creationId xmlns:a16="http://schemas.microsoft.com/office/drawing/2014/main" id="{A50122B1-8B13-F543-9AF7-4514CE01252D}"/>
              </a:ext>
            </a:extLst>
          </p:cNvPr>
          <p:cNvSpPr>
            <a:spLocks noChangeArrowheads="1"/>
          </p:cNvSpPr>
          <p:nvPr/>
        </p:nvSpPr>
        <p:spPr bwMode="auto">
          <a:xfrm>
            <a:off x="5118778" y="5393981"/>
            <a:ext cx="4401105" cy="757931"/>
          </a:xfrm>
          <a:prstGeom prst="wedgeRectCallout">
            <a:avLst>
              <a:gd name="adj1" fmla="val -40280"/>
              <a:gd name="adj2" fmla="val 77314"/>
            </a:avLst>
          </a:prstGeom>
          <a:solidFill>
            <a:srgbClr val="00B0F0"/>
          </a:solidFill>
          <a:ln w="28575">
            <a:noFill/>
            <a:miter lim="800000"/>
            <a:headEnd/>
            <a:tailEnd/>
          </a:ln>
          <a:effectLst/>
        </p:spPr>
        <p:txBody>
          <a:bodyPr anchor="ctr" anchorCtr="1"/>
          <a:lstStyle/>
          <a:p>
            <a:pPr algn="ctr"/>
            <a:r>
              <a:rPr lang="en-GB" altLang="en-US" sz="2400">
                <a:solidFill>
                  <a:schemeClr val="bg1"/>
                </a:solidFill>
                <a:latin typeface="Comic Sans MS" panose="030F0702030302020204" pitchFamily="66" charset="0"/>
              </a:rPr>
              <a:t>I am not sure what xx means</a:t>
            </a:r>
          </a:p>
        </p:txBody>
      </p:sp>
      <p:sp>
        <p:nvSpPr>
          <p:cNvPr id="2" name="AutoShape 14">
            <a:extLst>
              <a:ext uri="{FF2B5EF4-FFF2-40B4-BE49-F238E27FC236}">
                <a16:creationId xmlns:a16="http://schemas.microsoft.com/office/drawing/2014/main" id="{0C1AEC6E-EE60-5F71-A180-263A2B4763A3}"/>
              </a:ext>
            </a:extLst>
          </p:cNvPr>
          <p:cNvSpPr>
            <a:spLocks noChangeArrowheads="1"/>
          </p:cNvSpPr>
          <p:nvPr/>
        </p:nvSpPr>
        <p:spPr bwMode="auto">
          <a:xfrm>
            <a:off x="8862671" y="2080203"/>
            <a:ext cx="2761070" cy="1404228"/>
          </a:xfrm>
          <a:prstGeom prst="wedgeRoundRectCallout">
            <a:avLst>
              <a:gd name="adj1" fmla="val 39357"/>
              <a:gd name="adj2" fmla="val 79192"/>
              <a:gd name="adj3" fmla="val 16667"/>
            </a:avLst>
          </a:prstGeom>
          <a:solidFill>
            <a:srgbClr val="00B0F0"/>
          </a:solidFill>
          <a:ln w="28575" algn="ctr">
            <a:noFill/>
            <a:miter lim="800000"/>
            <a:headEnd/>
            <a:tailEnd/>
          </a:ln>
          <a:effectLst/>
        </p:spPr>
        <p:txBody>
          <a:bodyPr anchor="ctr" anchorCtr="1"/>
          <a:lstStyle/>
          <a:p>
            <a:pPr algn="ctr"/>
            <a:r>
              <a:rPr lang="en-GB" altLang="en-US" sz="2400" dirty="0">
                <a:solidFill>
                  <a:schemeClr val="bg1"/>
                </a:solidFill>
                <a:latin typeface="Comic Sans MS" panose="030F0702030302020204" pitchFamily="66" charset="0"/>
              </a:rPr>
              <a:t>My least favourite part is… because…</a:t>
            </a:r>
          </a:p>
        </p:txBody>
      </p:sp>
    </p:spTree>
    <p:extLst>
      <p:ext uri="{BB962C8B-B14F-4D97-AF65-F5344CB8AC3E}">
        <p14:creationId xmlns:p14="http://schemas.microsoft.com/office/powerpoint/2010/main" val="16763254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1"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1"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1"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1"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1"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P spid="2" grpId="0" animBg="1"/>
      <p:bldP spid="2" grpId="1"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tars and gas in space&#10;&#10;Description automatically generated with medium confidence">
            <a:extLst>
              <a:ext uri="{FF2B5EF4-FFF2-40B4-BE49-F238E27FC236}">
                <a16:creationId xmlns:a16="http://schemas.microsoft.com/office/drawing/2014/main" id="{D42788DC-3BF9-4140-A364-A68B352A534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977614" y="1518970"/>
            <a:ext cx="4223101" cy="4223101"/>
          </a:xfrm>
          <a:prstGeom prst="ellipse">
            <a:avLst/>
          </a:prstGeom>
        </p:spPr>
      </p:pic>
      <p:sp>
        <p:nvSpPr>
          <p:cNvPr id="6" name="Subtitle 2">
            <a:extLst>
              <a:ext uri="{FF2B5EF4-FFF2-40B4-BE49-F238E27FC236}">
                <a16:creationId xmlns:a16="http://schemas.microsoft.com/office/drawing/2014/main" id="{DB0AC71F-C911-0D4E-AC7E-C25B81660FC0}"/>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0070C0"/>
                </a:solidFill>
                <a:latin typeface="Comic Sans MS" panose="030F0902030302020204" pitchFamily="66" charset="0"/>
                <a:cs typeface="Arial" panose="020B0604020202020204" pitchFamily="34" charset="0"/>
              </a:rPr>
              <a:t>Read it like you mean it!</a:t>
            </a:r>
          </a:p>
        </p:txBody>
      </p:sp>
      <p:grpSp>
        <p:nvGrpSpPr>
          <p:cNvPr id="14" name="Group 13">
            <a:extLst>
              <a:ext uri="{FF2B5EF4-FFF2-40B4-BE49-F238E27FC236}">
                <a16:creationId xmlns:a16="http://schemas.microsoft.com/office/drawing/2014/main" id="{C102CE75-A01C-B74B-8687-5DBE03E9ACD2}"/>
              </a:ext>
            </a:extLst>
          </p:cNvPr>
          <p:cNvGrpSpPr/>
          <p:nvPr/>
        </p:nvGrpSpPr>
        <p:grpSpPr>
          <a:xfrm rot="486249">
            <a:off x="4986896" y="3729844"/>
            <a:ext cx="1565333" cy="2204851"/>
            <a:chOff x="10126159" y="2188773"/>
            <a:chExt cx="2020364" cy="2845785"/>
          </a:xfrm>
        </p:grpSpPr>
        <p:pic>
          <p:nvPicPr>
            <p:cNvPr id="5" name="Picture 4">
              <a:extLst>
                <a:ext uri="{FF2B5EF4-FFF2-40B4-BE49-F238E27FC236}">
                  <a16:creationId xmlns:a16="http://schemas.microsoft.com/office/drawing/2014/main" id="{2CEBD864-C4DC-2E41-8081-FECB374A01B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126159" y="2188773"/>
              <a:ext cx="2020364" cy="2845785"/>
            </a:xfrm>
            <a:prstGeom prst="rect">
              <a:avLst/>
            </a:prstGeom>
          </p:spPr>
        </p:pic>
        <p:sp>
          <p:nvSpPr>
            <p:cNvPr id="13" name="TextBox 12">
              <a:extLst>
                <a:ext uri="{FF2B5EF4-FFF2-40B4-BE49-F238E27FC236}">
                  <a16:creationId xmlns:a16="http://schemas.microsoft.com/office/drawing/2014/main" id="{664B6D89-ED96-5C48-8E84-BB34B8962AD9}"/>
                </a:ext>
              </a:extLst>
            </p:cNvPr>
            <p:cNvSpPr txBox="1"/>
            <p:nvPr/>
          </p:nvSpPr>
          <p:spPr>
            <a:xfrm rot="3257483">
              <a:off x="10922606" y="3878104"/>
              <a:ext cx="1219046" cy="556143"/>
            </a:xfrm>
            <a:prstGeom prst="rect">
              <a:avLst/>
            </a:prstGeom>
            <a:noFill/>
          </p:spPr>
          <p:txBody>
            <a:bodyPr wrap="none" rtlCol="0">
              <a:spAutoFit/>
            </a:bodyPr>
            <a:lstStyle/>
            <a:p>
              <a:pPr algn="ctr"/>
              <a:r>
                <a:rPr lang="en-US" sz="1100" b="1" dirty="0">
                  <a:solidFill>
                    <a:schemeClr val="bg1"/>
                  </a:solidFill>
                  <a:latin typeface="Comic Sans MS" panose="030F0902030302020204" pitchFamily="66" charset="0"/>
                </a:rPr>
                <a:t>Magic</a:t>
              </a:r>
              <a:br>
                <a:rPr lang="en-US" sz="1100" b="1" dirty="0">
                  <a:solidFill>
                    <a:schemeClr val="bg1"/>
                  </a:solidFill>
                  <a:latin typeface="Comic Sans MS" panose="030F0902030302020204" pitchFamily="66" charset="0"/>
                </a:rPr>
              </a:br>
              <a:r>
                <a:rPr lang="en-US" sz="1100" b="1" dirty="0">
                  <a:solidFill>
                    <a:schemeClr val="bg1"/>
                  </a:solidFill>
                  <a:latin typeface="Comic Sans MS" panose="030F0902030302020204" pitchFamily="66" charset="0"/>
                </a:rPr>
                <a:t>Microphone</a:t>
              </a:r>
            </a:p>
          </p:txBody>
        </p:sp>
      </p:grpSp>
      <p:sp>
        <p:nvSpPr>
          <p:cNvPr id="15" name="Rectangle 1">
            <a:extLst>
              <a:ext uri="{FF2B5EF4-FFF2-40B4-BE49-F238E27FC236}">
                <a16:creationId xmlns:a16="http://schemas.microsoft.com/office/drawing/2014/main" id="{9AF5983B-5E1A-0649-BD35-3152682F8396}"/>
              </a:ext>
            </a:extLst>
          </p:cNvPr>
          <p:cNvSpPr/>
          <p:nvPr/>
        </p:nvSpPr>
        <p:spPr>
          <a:xfrm>
            <a:off x="0" y="5846"/>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17" name="Rectangle 2">
            <a:extLst>
              <a:ext uri="{FF2B5EF4-FFF2-40B4-BE49-F238E27FC236}">
                <a16:creationId xmlns:a16="http://schemas.microsoft.com/office/drawing/2014/main" id="{1BBF0C67-C8D2-714D-A662-6260DE2770CC}"/>
              </a:ext>
            </a:extLst>
          </p:cNvPr>
          <p:cNvSpPr>
            <a:spLocks noChangeArrowheads="1"/>
          </p:cNvSpPr>
          <p:nvPr/>
        </p:nvSpPr>
        <p:spPr bwMode="auto">
          <a:xfrm>
            <a:off x="1313637" y="1694301"/>
            <a:ext cx="4935543" cy="25083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ts val="1500"/>
              </a:spcBef>
            </a:pPr>
            <a:r>
              <a:rPr lang="en-GB" altLang="en-US" sz="2200" dirty="0">
                <a:solidFill>
                  <a:srgbClr val="414042"/>
                </a:solidFill>
                <a:latin typeface="Comic Sans MS" panose="030F0702030302020204" pitchFamily="66" charset="0"/>
              </a:rPr>
              <a:t>Me: Sparkling specks of light</a:t>
            </a:r>
            <a:br>
              <a:rPr lang="en-GB" altLang="en-US" sz="2200" dirty="0">
                <a:solidFill>
                  <a:srgbClr val="414042"/>
                </a:solidFill>
                <a:latin typeface="Comic Sans MS" panose="030F0702030302020204" pitchFamily="66" charset="0"/>
              </a:rPr>
            </a:br>
            <a:r>
              <a:rPr lang="en-GB" altLang="en-US" sz="2200" dirty="0">
                <a:solidFill>
                  <a:srgbClr val="0070C0"/>
                </a:solidFill>
                <a:latin typeface="Comic Sans MS" panose="030F0702030302020204" pitchFamily="66" charset="0"/>
              </a:rPr>
              <a:t>You: Sparkling specks of light</a:t>
            </a:r>
          </a:p>
          <a:p>
            <a:pPr eaLnBrk="0" hangingPunct="0">
              <a:spcBef>
                <a:spcPts val="1500"/>
              </a:spcBef>
            </a:pPr>
            <a:r>
              <a:rPr lang="en-GB" altLang="en-US" sz="2200" dirty="0">
                <a:solidFill>
                  <a:srgbClr val="414042"/>
                </a:solidFill>
                <a:latin typeface="Comic Sans MS" panose="030F0702030302020204" pitchFamily="66" charset="0"/>
              </a:rPr>
              <a:t>Me: Glittering in the blackness</a:t>
            </a:r>
            <a:br>
              <a:rPr lang="en-GB" altLang="en-US" sz="2200" dirty="0">
                <a:solidFill>
                  <a:srgbClr val="414042"/>
                </a:solidFill>
                <a:latin typeface="Comic Sans MS" panose="030F0702030302020204" pitchFamily="66" charset="0"/>
              </a:rPr>
            </a:br>
            <a:r>
              <a:rPr lang="en-GB" altLang="en-US" sz="2200" dirty="0">
                <a:solidFill>
                  <a:srgbClr val="0070C0"/>
                </a:solidFill>
                <a:latin typeface="Comic Sans MS" panose="030F0702030302020204" pitchFamily="66" charset="0"/>
              </a:rPr>
              <a:t>You: Glittering in the blackness</a:t>
            </a:r>
          </a:p>
          <a:p>
            <a:pPr eaLnBrk="0" hangingPunct="0">
              <a:spcBef>
                <a:spcPts val="1500"/>
              </a:spcBef>
            </a:pPr>
            <a:r>
              <a:rPr lang="en-GB" altLang="en-US" sz="2200" dirty="0">
                <a:solidFill>
                  <a:srgbClr val="414042"/>
                </a:solidFill>
                <a:latin typeface="Comic Sans MS" panose="030F0702030302020204" pitchFamily="66" charset="0"/>
              </a:rPr>
              <a:t>Me: Twinkling high above</a:t>
            </a:r>
            <a:br>
              <a:rPr lang="en-GB" altLang="en-US" sz="2200" dirty="0">
                <a:solidFill>
                  <a:srgbClr val="414042"/>
                </a:solidFill>
                <a:latin typeface="Comic Sans MS" panose="030F0702030302020204" pitchFamily="66" charset="0"/>
              </a:rPr>
            </a:br>
            <a:r>
              <a:rPr lang="en-GB" altLang="en-US" sz="2200" dirty="0">
                <a:solidFill>
                  <a:srgbClr val="0070C0"/>
                </a:solidFill>
                <a:latin typeface="Comic Sans MS" panose="030F0702030302020204" pitchFamily="66" charset="0"/>
              </a:rPr>
              <a:t>You: Twinkling high above</a:t>
            </a:r>
          </a:p>
        </p:txBody>
      </p:sp>
      <p:sp>
        <p:nvSpPr>
          <p:cNvPr id="2" name="TextBox 1">
            <a:extLst>
              <a:ext uri="{FF2B5EF4-FFF2-40B4-BE49-F238E27FC236}">
                <a16:creationId xmlns:a16="http://schemas.microsoft.com/office/drawing/2014/main" id="{FBBF4538-A4A9-603F-C238-0CCB15FB913B}"/>
              </a:ext>
            </a:extLst>
          </p:cNvPr>
          <p:cNvSpPr txBox="1"/>
          <p:nvPr/>
        </p:nvSpPr>
        <p:spPr>
          <a:xfrm>
            <a:off x="145295" y="265225"/>
            <a:ext cx="2687357" cy="369332"/>
          </a:xfrm>
          <a:prstGeom prst="rect">
            <a:avLst/>
          </a:prstGeom>
          <a:noFill/>
        </p:spPr>
        <p:txBody>
          <a:bodyPr wrap="square">
            <a:spAutoFit/>
          </a:bodyPr>
          <a:lstStyle/>
          <a:p>
            <a:pPr algn="ctr"/>
            <a:r>
              <a:rPr lang="en-GB" altLang="en-US" b="1" dirty="0">
                <a:solidFill>
                  <a:schemeClr val="bg1"/>
                </a:solidFill>
                <a:latin typeface="Comic Sans MS" panose="030F0902030302020204" pitchFamily="66" charset="0"/>
              </a:rPr>
              <a:t>Reading as a reader</a:t>
            </a:r>
            <a:endParaRPr lang="en-GB" altLang="en-US" sz="1800" b="1" dirty="0">
              <a:solidFill>
                <a:schemeClr val="bg1"/>
              </a:solidFill>
              <a:latin typeface="Comic Sans MS" panose="030F0902030302020204" pitchFamily="66" charset="0"/>
            </a:endParaRPr>
          </a:p>
        </p:txBody>
      </p:sp>
    </p:spTree>
    <p:extLst>
      <p:ext uri="{BB962C8B-B14F-4D97-AF65-F5344CB8AC3E}">
        <p14:creationId xmlns:p14="http://schemas.microsoft.com/office/powerpoint/2010/main" val="284984320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6">
            <a:extLst>
              <a:ext uri="{FF2B5EF4-FFF2-40B4-BE49-F238E27FC236}">
                <a16:creationId xmlns:a16="http://schemas.microsoft.com/office/drawing/2014/main" id="{C84473DF-08CB-1646-BEF1-D6E4B48BA3F5}"/>
              </a:ext>
            </a:extLst>
          </p:cNvPr>
          <p:cNvSpPr txBox="1">
            <a:spLocks noChangeArrowheads="1"/>
          </p:cNvSpPr>
          <p:nvPr/>
        </p:nvSpPr>
        <p:spPr bwMode="auto">
          <a:xfrm>
            <a:off x="3675017" y="4519749"/>
            <a:ext cx="4841967" cy="1633972"/>
          </a:xfrm>
          <a:prstGeom prst="rect">
            <a:avLst/>
          </a:prstGeom>
          <a:solidFill>
            <a:schemeClr val="bg1"/>
          </a:solidFill>
          <a:ln w="9525">
            <a:noFill/>
            <a:miter lim="800000"/>
            <a:headEnd/>
            <a:tailEnd/>
          </a:ln>
          <a:effectLst/>
        </p:spPr>
        <p:txBody>
          <a:bodyPr wrap="square" anchor="ctr" anchorCtr="1">
            <a:noAutofit/>
          </a:bodyPr>
          <a:lstStyle/>
          <a:p>
            <a:pPr algn="ctr">
              <a:spcBef>
                <a:spcPts val="700"/>
              </a:spcBef>
            </a:pPr>
            <a:r>
              <a:rPr lang="en-GB" altLang="en-US" sz="2800" dirty="0">
                <a:solidFill>
                  <a:srgbClr val="414042"/>
                </a:solidFill>
                <a:latin typeface="Comic Sans MS" panose="030F0902030302020204" pitchFamily="66" charset="0"/>
              </a:rPr>
              <a:t>Burning ball of fire,</a:t>
            </a:r>
          </a:p>
          <a:p>
            <a:pPr algn="ctr">
              <a:spcBef>
                <a:spcPts val="700"/>
              </a:spcBef>
            </a:pPr>
            <a:r>
              <a:rPr lang="en-GB" altLang="en-US" sz="2800" dirty="0">
                <a:solidFill>
                  <a:srgbClr val="414042"/>
                </a:solidFill>
                <a:latin typeface="Comic Sans MS" panose="030F0902030302020204" pitchFamily="66" charset="0"/>
              </a:rPr>
              <a:t>Setting on the horizon,</a:t>
            </a:r>
          </a:p>
          <a:p>
            <a:pPr algn="ctr">
              <a:spcBef>
                <a:spcPts val="700"/>
              </a:spcBef>
            </a:pPr>
            <a:r>
              <a:rPr lang="en-GB" altLang="en-US" sz="2800" dirty="0">
                <a:solidFill>
                  <a:srgbClr val="414042"/>
                </a:solidFill>
                <a:latin typeface="Comic Sans MS" panose="030F0902030302020204" pitchFamily="66" charset="0"/>
              </a:rPr>
              <a:t>Until the next day.</a:t>
            </a:r>
          </a:p>
        </p:txBody>
      </p:sp>
      <p:sp>
        <p:nvSpPr>
          <p:cNvPr id="4" name="Rectangle 1">
            <a:extLst>
              <a:ext uri="{FF2B5EF4-FFF2-40B4-BE49-F238E27FC236}">
                <a16:creationId xmlns:a16="http://schemas.microsoft.com/office/drawing/2014/main" id="{F160F597-8A61-C563-8E1D-82218AF7DDC7}"/>
              </a:ext>
            </a:extLst>
          </p:cNvPr>
          <p:cNvSpPr/>
          <p:nvPr/>
        </p:nvSpPr>
        <p:spPr>
          <a:xfrm>
            <a:off x="0" y="258831"/>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2" name="TextBox 1">
            <a:extLst>
              <a:ext uri="{FF2B5EF4-FFF2-40B4-BE49-F238E27FC236}">
                <a16:creationId xmlns:a16="http://schemas.microsoft.com/office/drawing/2014/main" id="{068A9B3D-DC53-FA2A-C131-BAF12D14EBAA}"/>
              </a:ext>
            </a:extLst>
          </p:cNvPr>
          <p:cNvSpPr txBox="1"/>
          <p:nvPr/>
        </p:nvSpPr>
        <p:spPr>
          <a:xfrm>
            <a:off x="184131" y="426116"/>
            <a:ext cx="2687357" cy="369332"/>
          </a:xfrm>
          <a:prstGeom prst="rect">
            <a:avLst/>
          </a:prstGeom>
          <a:noFill/>
        </p:spPr>
        <p:txBody>
          <a:bodyPr wrap="square">
            <a:spAutoFit/>
          </a:bodyPr>
          <a:lstStyle/>
          <a:p>
            <a:pPr algn="ctr"/>
            <a:r>
              <a:rPr lang="en-GB" altLang="en-US" b="1" dirty="0">
                <a:solidFill>
                  <a:schemeClr val="bg1"/>
                </a:solidFill>
                <a:latin typeface="Comic Sans MS" panose="030F0902030302020204" pitchFamily="66" charset="0"/>
              </a:rPr>
              <a:t>Reading as a reader</a:t>
            </a:r>
            <a:endParaRPr lang="en-GB" altLang="en-US" sz="1800" b="1" dirty="0">
              <a:solidFill>
                <a:schemeClr val="bg1"/>
              </a:solidFill>
              <a:latin typeface="Comic Sans MS" panose="030F0902030302020204" pitchFamily="66" charset="0"/>
            </a:endParaRPr>
          </a:p>
        </p:txBody>
      </p:sp>
    </p:spTree>
    <p:extLst>
      <p:ext uri="{BB962C8B-B14F-4D97-AF65-F5344CB8AC3E}">
        <p14:creationId xmlns:p14="http://schemas.microsoft.com/office/powerpoint/2010/main" val="198899849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 Box 16">
            <a:extLst>
              <a:ext uri="{FF2B5EF4-FFF2-40B4-BE49-F238E27FC236}">
                <a16:creationId xmlns:a16="http://schemas.microsoft.com/office/drawing/2014/main" id="{92C73946-67BB-F442-A2A8-9D51556D7EC5}"/>
              </a:ext>
            </a:extLst>
          </p:cNvPr>
          <p:cNvSpPr txBox="1">
            <a:spLocks noChangeArrowheads="1"/>
          </p:cNvSpPr>
          <p:nvPr/>
        </p:nvSpPr>
        <p:spPr bwMode="auto">
          <a:xfrm>
            <a:off x="1115655" y="3603621"/>
            <a:ext cx="10285316" cy="24519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702030302020204" pitchFamily="66" charset="0"/>
                <a:cs typeface="Arial" panose="020B0604020202020204" pitchFamily="34" charset="0"/>
              </a:defRPr>
            </a:lvl1pPr>
            <a:lvl2pPr marL="893763" indent="-436563">
              <a:defRPr>
                <a:solidFill>
                  <a:schemeClr val="tx1"/>
                </a:solidFill>
                <a:latin typeface="Comic Sans MS" panose="030F0702030302020204" pitchFamily="66" charset="0"/>
                <a:cs typeface="Arial" panose="020B0604020202020204" pitchFamily="34" charset="0"/>
              </a:defRPr>
            </a:lvl2pPr>
            <a:lvl3pPr marL="1073150">
              <a:defRPr>
                <a:solidFill>
                  <a:schemeClr val="tx1"/>
                </a:solidFill>
                <a:latin typeface="Comic Sans MS" panose="030F0702030302020204" pitchFamily="66" charset="0"/>
                <a:cs typeface="Arial" panose="020B0604020202020204" pitchFamily="34" charset="0"/>
              </a:defRPr>
            </a:lvl3pPr>
            <a:lvl4pPr>
              <a:defRPr>
                <a:solidFill>
                  <a:schemeClr val="tx1"/>
                </a:solidFill>
                <a:latin typeface="Comic Sans MS" panose="030F0702030302020204" pitchFamily="66" charset="0"/>
                <a:cs typeface="Arial" panose="020B0604020202020204" pitchFamily="34" charset="0"/>
              </a:defRPr>
            </a:lvl4pPr>
            <a:lvl5pPr>
              <a:defRPr>
                <a:solidFill>
                  <a:schemeClr val="tx1"/>
                </a:solidFill>
                <a:latin typeface="Comic Sans MS" panose="030F07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a:spcBef>
                <a:spcPts val="1000"/>
              </a:spcBef>
            </a:pPr>
            <a:r>
              <a:rPr lang="en-GB" altLang="en-US" sz="2000" b="1" dirty="0">
                <a:solidFill>
                  <a:srgbClr val="414042"/>
                </a:solidFill>
              </a:rPr>
              <a:t>Work with a partner.</a:t>
            </a:r>
          </a:p>
          <a:p>
            <a:pPr>
              <a:spcBef>
                <a:spcPts val="1000"/>
              </a:spcBef>
            </a:pPr>
            <a:r>
              <a:rPr lang="en-GB" altLang="en-US" sz="2000" dirty="0">
                <a:solidFill>
                  <a:srgbClr val="414042"/>
                </a:solidFill>
              </a:rPr>
              <a:t>Discuss the poem you have heard. Think about:</a:t>
            </a:r>
          </a:p>
          <a:p>
            <a:pPr marL="342900" indent="-342900">
              <a:spcBef>
                <a:spcPts val="1000"/>
              </a:spcBef>
              <a:buClr>
                <a:srgbClr val="0070C0"/>
              </a:buClr>
              <a:buFont typeface="Arial" panose="020B0604020202020204" pitchFamily="34" charset="0"/>
              <a:buChar char="•"/>
            </a:pPr>
            <a:r>
              <a:rPr lang="en-GB" altLang="en-US" sz="2000" dirty="0">
                <a:solidFill>
                  <a:srgbClr val="414042"/>
                </a:solidFill>
              </a:rPr>
              <a:t>How did the poems make you feel?</a:t>
            </a:r>
          </a:p>
          <a:p>
            <a:pPr marL="342900" indent="-342900">
              <a:spcBef>
                <a:spcPts val="1000"/>
              </a:spcBef>
              <a:buClr>
                <a:srgbClr val="0070C0"/>
              </a:buClr>
              <a:buFont typeface="Arial" panose="020B0604020202020204" pitchFamily="34" charset="0"/>
              <a:buChar char="•"/>
            </a:pPr>
            <a:r>
              <a:rPr lang="en-GB" altLang="en-US" sz="2000" dirty="0">
                <a:solidFill>
                  <a:srgbClr val="414042"/>
                </a:solidFill>
              </a:rPr>
              <a:t>Were there any words you particularly liked, or any that you didn’t understand?</a:t>
            </a:r>
          </a:p>
          <a:p>
            <a:pPr marL="342900" indent="-342900">
              <a:spcBef>
                <a:spcPts val="1000"/>
              </a:spcBef>
              <a:buClr>
                <a:srgbClr val="0070C0"/>
              </a:buClr>
              <a:buFont typeface="Arial" panose="020B0604020202020204" pitchFamily="34" charset="0"/>
              <a:buChar char="•"/>
            </a:pPr>
            <a:r>
              <a:rPr lang="en-GB" altLang="en-US" sz="2000" dirty="0">
                <a:solidFill>
                  <a:srgbClr val="414042"/>
                </a:solidFill>
              </a:rPr>
              <a:t>Is there anything in the poems that made you think of another text, or something you already know?</a:t>
            </a:r>
          </a:p>
        </p:txBody>
      </p:sp>
      <p:sp>
        <p:nvSpPr>
          <p:cNvPr id="17" name="Subtitle 2">
            <a:extLst>
              <a:ext uri="{FF2B5EF4-FFF2-40B4-BE49-F238E27FC236}">
                <a16:creationId xmlns:a16="http://schemas.microsoft.com/office/drawing/2014/main" id="{C98D4144-F234-FE4C-9234-93E498A68B15}"/>
              </a:ext>
            </a:extLst>
          </p:cNvPr>
          <p:cNvSpPr txBox="1">
            <a:spLocks/>
          </p:cNvSpPr>
          <p:nvPr/>
        </p:nvSpPr>
        <p:spPr>
          <a:xfrm>
            <a:off x="2802798" y="654977"/>
            <a:ext cx="8994950" cy="100027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0070C0"/>
                </a:solidFill>
                <a:latin typeface="Comic Sans MS" panose="030F0902030302020204" pitchFamily="66" charset="0"/>
                <a:cs typeface="Arial" panose="020B0604020202020204" pitchFamily="34" charset="0"/>
              </a:rPr>
              <a:t>Reading as a reader – Think Aloud</a:t>
            </a:r>
          </a:p>
        </p:txBody>
      </p:sp>
      <p:sp>
        <p:nvSpPr>
          <p:cNvPr id="9" name="TextBox 8">
            <a:extLst>
              <a:ext uri="{FF2B5EF4-FFF2-40B4-BE49-F238E27FC236}">
                <a16:creationId xmlns:a16="http://schemas.microsoft.com/office/drawing/2014/main" id="{3BFEA323-3CC5-3547-BBDF-9464CD18A86F}"/>
              </a:ext>
            </a:extLst>
          </p:cNvPr>
          <p:cNvSpPr txBox="1"/>
          <p:nvPr/>
        </p:nvSpPr>
        <p:spPr>
          <a:xfrm>
            <a:off x="776513" y="1893386"/>
            <a:ext cx="2203172" cy="1535614"/>
          </a:xfrm>
          <a:prstGeom prst="rect">
            <a:avLst/>
          </a:prstGeom>
          <a:noFill/>
        </p:spPr>
        <p:txBody>
          <a:bodyPr wrap="square">
            <a:noAutofit/>
          </a:bodyPr>
          <a:lstStyle/>
          <a:p>
            <a:pPr lvl="0" fontAlgn="base">
              <a:spcBef>
                <a:spcPct val="20000"/>
              </a:spcBef>
              <a:spcAft>
                <a:spcPct val="0"/>
              </a:spcAft>
            </a:pPr>
            <a:r>
              <a:rPr lang="en-GB" altLang="en-US" sz="1400" dirty="0">
                <a:solidFill>
                  <a:srgbClr val="343433"/>
                </a:solidFill>
                <a:latin typeface="Comic Sans MS" panose="030F0702030302020204" pitchFamily="66" charset="0"/>
                <a:cs typeface="Arial" panose="020B0604020202020204" pitchFamily="34" charset="0"/>
              </a:rPr>
              <a:t>Explain and explore your ideas out loud.</a:t>
            </a:r>
          </a:p>
        </p:txBody>
      </p:sp>
      <p:sp>
        <p:nvSpPr>
          <p:cNvPr id="10" name="Rectangle 9">
            <a:extLst>
              <a:ext uri="{FF2B5EF4-FFF2-40B4-BE49-F238E27FC236}">
                <a16:creationId xmlns:a16="http://schemas.microsoft.com/office/drawing/2014/main" id="{8DB3AB7A-E3DA-AF49-8E39-6C4E81918EB9}"/>
              </a:ext>
            </a:extLst>
          </p:cNvPr>
          <p:cNvSpPr/>
          <p:nvPr/>
        </p:nvSpPr>
        <p:spPr>
          <a:xfrm>
            <a:off x="690392" y="1437412"/>
            <a:ext cx="2074618" cy="4036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omic Sans MS" panose="030F0902030302020204" pitchFamily="66" charset="0"/>
              </a:rPr>
              <a:t>Think aloud</a:t>
            </a:r>
          </a:p>
        </p:txBody>
      </p:sp>
      <p:graphicFrame>
        <p:nvGraphicFramePr>
          <p:cNvPr id="11" name="Table 4">
            <a:extLst>
              <a:ext uri="{FF2B5EF4-FFF2-40B4-BE49-F238E27FC236}">
                <a16:creationId xmlns:a16="http://schemas.microsoft.com/office/drawing/2014/main" id="{4541ED45-8E88-A64C-AABC-EB19C16AE120}"/>
              </a:ext>
            </a:extLst>
          </p:cNvPr>
          <p:cNvGraphicFramePr>
            <a:graphicFrameLocks noGrp="1"/>
          </p:cNvGraphicFramePr>
          <p:nvPr>
            <p:extLst>
              <p:ext uri="{D42A27DB-BD31-4B8C-83A1-F6EECF244321}">
                <p14:modId xmlns:p14="http://schemas.microsoft.com/office/powerpoint/2010/main" val="2615384947"/>
              </p:ext>
            </p:extLst>
          </p:nvPr>
        </p:nvGraphicFramePr>
        <p:xfrm>
          <a:off x="690392" y="1422674"/>
          <a:ext cx="2090113" cy="2017233"/>
        </p:xfrm>
        <a:graphic>
          <a:graphicData uri="http://schemas.openxmlformats.org/drawingml/2006/table">
            <a:tbl>
              <a:tblPr firstRow="1" bandRow="1">
                <a:tableStyleId>{5C22544A-7EE6-4342-B048-85BDC9FD1C3A}</a:tableStyleId>
              </a:tblPr>
              <a:tblGrid>
                <a:gridCol w="2090113">
                  <a:extLst>
                    <a:ext uri="{9D8B030D-6E8A-4147-A177-3AD203B41FA5}">
                      <a16:colId xmlns:a16="http://schemas.microsoft.com/office/drawing/2014/main" val="366655502"/>
                    </a:ext>
                  </a:extLst>
                </a:gridCol>
              </a:tblGrid>
              <a:tr h="2017233">
                <a:tc>
                  <a:txBody>
                    <a:bodyPr/>
                    <a:lstStyle/>
                    <a:p>
                      <a:r>
                        <a:rPr lang="en-US" dirty="0"/>
                        <a:t> </a:t>
                      </a:r>
                    </a:p>
                  </a:txBody>
                  <a:tcPr>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noFill/>
                  </a:tcPr>
                </a:tc>
                <a:extLst>
                  <a:ext uri="{0D108BD9-81ED-4DB2-BD59-A6C34878D82A}">
                    <a16:rowId xmlns:a16="http://schemas.microsoft.com/office/drawing/2014/main" val="1296611071"/>
                  </a:ext>
                </a:extLst>
              </a:tr>
            </a:tbl>
          </a:graphicData>
        </a:graphic>
      </p:graphicFrame>
      <p:pic>
        <p:nvPicPr>
          <p:cNvPr id="12" name="Picture 11" descr="Background pattern&#10;&#10;Description automatically generated">
            <a:extLst>
              <a:ext uri="{FF2B5EF4-FFF2-40B4-BE49-F238E27FC236}">
                <a16:creationId xmlns:a16="http://schemas.microsoft.com/office/drawing/2014/main" id="{17FB9206-12DE-8342-84C5-3B3A2F5D375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90597" y="2376944"/>
            <a:ext cx="1640087" cy="917959"/>
          </a:xfrm>
          <a:prstGeom prst="rect">
            <a:avLst/>
          </a:prstGeom>
        </p:spPr>
      </p:pic>
      <p:grpSp>
        <p:nvGrpSpPr>
          <p:cNvPr id="8" name="Group 7">
            <a:extLst>
              <a:ext uri="{FF2B5EF4-FFF2-40B4-BE49-F238E27FC236}">
                <a16:creationId xmlns:a16="http://schemas.microsoft.com/office/drawing/2014/main" id="{DBB9F837-15A6-054F-A837-E2CD41E130EC}"/>
              </a:ext>
            </a:extLst>
          </p:cNvPr>
          <p:cNvGrpSpPr/>
          <p:nvPr/>
        </p:nvGrpSpPr>
        <p:grpSpPr>
          <a:xfrm>
            <a:off x="3548270" y="1441174"/>
            <a:ext cx="7484165" cy="1814768"/>
            <a:chOff x="1056319" y="1075186"/>
            <a:chExt cx="10147138" cy="4600684"/>
          </a:xfrm>
        </p:grpSpPr>
        <p:sp>
          <p:nvSpPr>
            <p:cNvPr id="14" name="Rectangle 13">
              <a:extLst>
                <a:ext uri="{FF2B5EF4-FFF2-40B4-BE49-F238E27FC236}">
                  <a16:creationId xmlns:a16="http://schemas.microsoft.com/office/drawing/2014/main" id="{933DA2B3-8171-F14E-B69E-E898E8338CC1}"/>
                </a:ext>
              </a:extLst>
            </p:cNvPr>
            <p:cNvSpPr/>
            <p:nvPr/>
          </p:nvSpPr>
          <p:spPr>
            <a:xfrm>
              <a:off x="1056319" y="3369349"/>
              <a:ext cx="5064485" cy="486032"/>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bg1"/>
                  </a:solidFill>
                  <a:latin typeface="Comic Sans MS" panose="030F0902030302020204" pitchFamily="66" charset="0"/>
                </a:rPr>
                <a:t>I want to know…</a:t>
              </a:r>
            </a:p>
          </p:txBody>
        </p:sp>
        <p:sp>
          <p:nvSpPr>
            <p:cNvPr id="15" name="Rectangle 14">
              <a:extLst>
                <a:ext uri="{FF2B5EF4-FFF2-40B4-BE49-F238E27FC236}">
                  <a16:creationId xmlns:a16="http://schemas.microsoft.com/office/drawing/2014/main" id="{352AD804-CB21-4742-AD64-01122AD3546E}"/>
                </a:ext>
              </a:extLst>
            </p:cNvPr>
            <p:cNvSpPr/>
            <p:nvPr/>
          </p:nvSpPr>
          <p:spPr>
            <a:xfrm>
              <a:off x="6130828" y="3369349"/>
              <a:ext cx="5064485" cy="486032"/>
            </a:xfrm>
            <a:prstGeom prst="rect">
              <a:avLst/>
            </a:prstGeom>
            <a:solidFill>
              <a:srgbClr val="9020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bg1"/>
                  </a:solidFill>
                  <a:latin typeface="Comic Sans MS" panose="030F0902030302020204" pitchFamily="66" charset="0"/>
                </a:rPr>
                <a:t>It reminded me of…</a:t>
              </a:r>
            </a:p>
          </p:txBody>
        </p:sp>
        <p:sp>
          <p:nvSpPr>
            <p:cNvPr id="16" name="Rectangle 15">
              <a:extLst>
                <a:ext uri="{FF2B5EF4-FFF2-40B4-BE49-F238E27FC236}">
                  <a16:creationId xmlns:a16="http://schemas.microsoft.com/office/drawing/2014/main" id="{D5011FF1-B5FF-B14D-A9A3-9F062DE5AB8F}"/>
                </a:ext>
              </a:extLst>
            </p:cNvPr>
            <p:cNvSpPr/>
            <p:nvPr/>
          </p:nvSpPr>
          <p:spPr>
            <a:xfrm>
              <a:off x="1056319" y="1091297"/>
              <a:ext cx="5064485" cy="4860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bg1"/>
                  </a:solidFill>
                  <a:latin typeface="Comic Sans MS" panose="030F0902030302020204" pitchFamily="66" charset="0"/>
                </a:rPr>
                <a:t>What I like</a:t>
              </a:r>
            </a:p>
          </p:txBody>
        </p:sp>
        <p:sp>
          <p:nvSpPr>
            <p:cNvPr id="18" name="Rectangle 17">
              <a:extLst>
                <a:ext uri="{FF2B5EF4-FFF2-40B4-BE49-F238E27FC236}">
                  <a16:creationId xmlns:a16="http://schemas.microsoft.com/office/drawing/2014/main" id="{07114D6B-9C9F-DE48-B9B6-5BB51A2CB442}"/>
                </a:ext>
              </a:extLst>
            </p:cNvPr>
            <p:cNvSpPr/>
            <p:nvPr/>
          </p:nvSpPr>
          <p:spPr>
            <a:xfrm>
              <a:off x="6130828" y="1091297"/>
              <a:ext cx="5064485" cy="486032"/>
            </a:xfrm>
            <a:prstGeom prst="rect">
              <a:avLst/>
            </a:prstGeom>
            <a:solidFill>
              <a:srgbClr val="EC72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bg1"/>
                  </a:solidFill>
                  <a:latin typeface="Comic Sans MS" panose="030F0902030302020204" pitchFamily="66" charset="0"/>
                </a:rPr>
                <a:t>What I didn’t like</a:t>
              </a:r>
            </a:p>
          </p:txBody>
        </p:sp>
        <p:sp>
          <p:nvSpPr>
            <p:cNvPr id="19" name="Line 41">
              <a:extLst>
                <a:ext uri="{FF2B5EF4-FFF2-40B4-BE49-F238E27FC236}">
                  <a16:creationId xmlns:a16="http://schemas.microsoft.com/office/drawing/2014/main" id="{D8ACF369-1C78-C745-A7A7-00F7B79977BC}"/>
                </a:ext>
              </a:extLst>
            </p:cNvPr>
            <p:cNvSpPr>
              <a:spLocks noChangeShapeType="1"/>
            </p:cNvSpPr>
            <p:nvPr/>
          </p:nvSpPr>
          <p:spPr bwMode="auto">
            <a:xfrm>
              <a:off x="6120805" y="1091297"/>
              <a:ext cx="0" cy="4572869"/>
            </a:xfrm>
            <a:prstGeom prst="line">
              <a:avLst/>
            </a:prstGeom>
            <a:noFill/>
            <a:ln w="28575">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00"/>
            </a:p>
          </p:txBody>
        </p:sp>
        <p:sp>
          <p:nvSpPr>
            <p:cNvPr id="20" name="Rectangle 19">
              <a:extLst>
                <a:ext uri="{FF2B5EF4-FFF2-40B4-BE49-F238E27FC236}">
                  <a16:creationId xmlns:a16="http://schemas.microsoft.com/office/drawing/2014/main" id="{D530EE7A-475F-2644-B1EF-593419DD65D9}"/>
                </a:ext>
              </a:extLst>
            </p:cNvPr>
            <p:cNvSpPr/>
            <p:nvPr/>
          </p:nvSpPr>
          <p:spPr>
            <a:xfrm>
              <a:off x="1056319" y="1075186"/>
              <a:ext cx="10147138" cy="4600684"/>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21" name="Line 41">
              <a:extLst>
                <a:ext uri="{FF2B5EF4-FFF2-40B4-BE49-F238E27FC236}">
                  <a16:creationId xmlns:a16="http://schemas.microsoft.com/office/drawing/2014/main" id="{2C574DBE-6EA7-064C-80EB-85F974AC6FB5}"/>
                </a:ext>
              </a:extLst>
            </p:cNvPr>
            <p:cNvSpPr>
              <a:spLocks noChangeShapeType="1"/>
            </p:cNvSpPr>
            <p:nvPr/>
          </p:nvSpPr>
          <p:spPr bwMode="auto">
            <a:xfrm flipH="1">
              <a:off x="1056319" y="3369349"/>
              <a:ext cx="10137026" cy="3795"/>
            </a:xfrm>
            <a:prstGeom prst="line">
              <a:avLst/>
            </a:prstGeom>
            <a:noFill/>
            <a:ln w="28575">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000"/>
            </a:p>
          </p:txBody>
        </p:sp>
      </p:grpSp>
      <p:sp>
        <p:nvSpPr>
          <p:cNvPr id="3" name="Rectangle 1">
            <a:extLst>
              <a:ext uri="{FF2B5EF4-FFF2-40B4-BE49-F238E27FC236}">
                <a16:creationId xmlns:a16="http://schemas.microsoft.com/office/drawing/2014/main" id="{61A5692C-D76F-E35A-DC08-49199D3E5146}"/>
              </a:ext>
            </a:extLst>
          </p:cNvPr>
          <p:cNvSpPr/>
          <p:nvPr/>
        </p:nvSpPr>
        <p:spPr>
          <a:xfrm>
            <a:off x="0" y="258831"/>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4" name="TextBox 3">
            <a:extLst>
              <a:ext uri="{FF2B5EF4-FFF2-40B4-BE49-F238E27FC236}">
                <a16:creationId xmlns:a16="http://schemas.microsoft.com/office/drawing/2014/main" id="{97ABEB88-B75A-B972-0B38-20A8E31D6918}"/>
              </a:ext>
            </a:extLst>
          </p:cNvPr>
          <p:cNvSpPr txBox="1"/>
          <p:nvPr/>
        </p:nvSpPr>
        <p:spPr>
          <a:xfrm>
            <a:off x="184131" y="426116"/>
            <a:ext cx="2687357" cy="369332"/>
          </a:xfrm>
          <a:prstGeom prst="rect">
            <a:avLst/>
          </a:prstGeom>
          <a:noFill/>
        </p:spPr>
        <p:txBody>
          <a:bodyPr wrap="square">
            <a:spAutoFit/>
          </a:bodyPr>
          <a:lstStyle/>
          <a:p>
            <a:pPr algn="ctr"/>
            <a:r>
              <a:rPr lang="en-GB" altLang="en-US" b="1" dirty="0">
                <a:solidFill>
                  <a:schemeClr val="bg1"/>
                </a:solidFill>
                <a:latin typeface="Comic Sans MS" panose="030F0902030302020204" pitchFamily="66" charset="0"/>
              </a:rPr>
              <a:t>Reading as a reader</a:t>
            </a:r>
            <a:endParaRPr lang="en-GB" altLang="en-US" sz="1800" b="1" dirty="0">
              <a:solidFill>
                <a:schemeClr val="bg1"/>
              </a:solidFill>
              <a:latin typeface="Comic Sans MS" panose="030F0902030302020204" pitchFamily="66" charset="0"/>
            </a:endParaRPr>
          </a:p>
        </p:txBody>
      </p:sp>
    </p:spTree>
    <p:extLst>
      <p:ext uri="{BB962C8B-B14F-4D97-AF65-F5344CB8AC3E}">
        <p14:creationId xmlns:p14="http://schemas.microsoft.com/office/powerpoint/2010/main" val="10851121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a:extLst>
              <a:ext uri="{FF2B5EF4-FFF2-40B4-BE49-F238E27FC236}">
                <a16:creationId xmlns:a16="http://schemas.microsoft.com/office/drawing/2014/main" id="{A6E3B2E0-EB03-2D40-B0C1-F59188727121}"/>
              </a:ext>
            </a:extLst>
          </p:cNvPr>
          <p:cNvSpPr/>
          <p:nvPr/>
        </p:nvSpPr>
        <p:spPr>
          <a:xfrm>
            <a:off x="1091501" y="2940150"/>
            <a:ext cx="10008998" cy="2004667"/>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 Box 6">
            <a:extLst>
              <a:ext uri="{FF2B5EF4-FFF2-40B4-BE49-F238E27FC236}">
                <a16:creationId xmlns:a16="http://schemas.microsoft.com/office/drawing/2014/main" id="{8E4CE016-62B4-2345-9F42-63356D12CE72}"/>
              </a:ext>
            </a:extLst>
          </p:cNvPr>
          <p:cNvSpPr txBox="1">
            <a:spLocks noChangeArrowheads="1"/>
          </p:cNvSpPr>
          <p:nvPr/>
        </p:nvSpPr>
        <p:spPr bwMode="auto">
          <a:xfrm>
            <a:off x="4705893" y="3086368"/>
            <a:ext cx="6242206" cy="1709982"/>
          </a:xfrm>
          <a:prstGeom prst="rect">
            <a:avLst/>
          </a:prstGeom>
          <a:noFill/>
          <a:ln/>
          <a:effectLst/>
        </p:spPr>
        <p:txBody>
          <a:bodyPr anchor="ctr" anchorCtr="1">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0" hangingPunct="0">
              <a:spcBef>
                <a:spcPct val="50000"/>
              </a:spcBef>
              <a:buNone/>
            </a:pPr>
            <a:r>
              <a:rPr lang="en-GB" altLang="en-US" sz="1600" dirty="0">
                <a:solidFill>
                  <a:srgbClr val="414042"/>
                </a:solidFill>
                <a:ea typeface="Microsoft YaHei" panose="020B0503020204020204" pitchFamily="34" charset="-122"/>
              </a:rPr>
              <a:t>The second part of the reading phase allows children to explore how the author has used different strategies to construct a poem. This is crucial for young children to begin to see themselves as writers and allows them to learn from what a skilled writer has done.</a:t>
            </a:r>
          </a:p>
        </p:txBody>
      </p:sp>
      <p:sp>
        <p:nvSpPr>
          <p:cNvPr id="34" name="Rectangle 33">
            <a:extLst>
              <a:ext uri="{FF2B5EF4-FFF2-40B4-BE49-F238E27FC236}">
                <a16:creationId xmlns:a16="http://schemas.microsoft.com/office/drawing/2014/main" id="{56CDE49C-AD52-4744-85E9-C3837A556F72}"/>
              </a:ext>
            </a:extLst>
          </p:cNvPr>
          <p:cNvSpPr/>
          <p:nvPr/>
        </p:nvSpPr>
        <p:spPr>
          <a:xfrm>
            <a:off x="1091500" y="2947091"/>
            <a:ext cx="3439663" cy="199594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GB" altLang="en-US" sz="2200" b="1" dirty="0">
                <a:solidFill>
                  <a:schemeClr val="bg1"/>
                </a:solidFill>
                <a:latin typeface="Comic Sans MS" panose="030F0902030302020204" pitchFamily="66" charset="0"/>
              </a:rPr>
              <a:t>Phase 1b</a:t>
            </a:r>
            <a:br>
              <a:rPr lang="en-GB" altLang="en-US" sz="2200" b="1" dirty="0">
                <a:solidFill>
                  <a:schemeClr val="bg1"/>
                </a:solidFill>
                <a:latin typeface="Comic Sans MS" panose="030F0902030302020204" pitchFamily="66" charset="0"/>
              </a:rPr>
            </a:br>
            <a:r>
              <a:rPr lang="en-GB" altLang="en-US" b="1" dirty="0">
                <a:solidFill>
                  <a:schemeClr val="bg1"/>
                </a:solidFill>
                <a:latin typeface="Comic Sans MS" panose="030F0902030302020204" pitchFamily="66" charset="0"/>
              </a:rPr>
              <a:t>Reading with a writer’s eye: </a:t>
            </a:r>
          </a:p>
          <a:p>
            <a:pPr marL="138113">
              <a:spcBef>
                <a:spcPts val="700"/>
              </a:spcBef>
            </a:pPr>
            <a:r>
              <a:rPr lang="en-GB" altLang="en-US" sz="1700" dirty="0">
                <a:solidFill>
                  <a:schemeClr val="bg1"/>
                </a:solidFill>
                <a:latin typeface="Comic Sans MS" panose="030F0902030302020204" pitchFamily="66" charset="0"/>
              </a:rPr>
              <a:t>How has the writer done it? </a:t>
            </a:r>
            <a:br>
              <a:rPr lang="en-GB" altLang="en-US" sz="1700" dirty="0">
                <a:solidFill>
                  <a:schemeClr val="bg1"/>
                </a:solidFill>
                <a:latin typeface="Comic Sans MS" panose="030F0902030302020204" pitchFamily="66" charset="0"/>
              </a:rPr>
            </a:br>
            <a:r>
              <a:rPr lang="en-GB" altLang="en-US" sz="1700" dirty="0">
                <a:solidFill>
                  <a:schemeClr val="bg1"/>
                </a:solidFill>
                <a:latin typeface="Comic Sans MS" panose="030F0902030302020204" pitchFamily="66" charset="0"/>
              </a:rPr>
              <a:t>What techniques can I learn and apply?</a:t>
            </a:r>
          </a:p>
        </p:txBody>
      </p:sp>
      <p:sp>
        <p:nvSpPr>
          <p:cNvPr id="35" name="Rectangle 34">
            <a:extLst>
              <a:ext uri="{FF2B5EF4-FFF2-40B4-BE49-F238E27FC236}">
                <a16:creationId xmlns:a16="http://schemas.microsoft.com/office/drawing/2014/main" id="{7EA6948E-661A-504A-B105-DABD49DE4310}"/>
              </a:ext>
            </a:extLst>
          </p:cNvPr>
          <p:cNvSpPr/>
          <p:nvPr/>
        </p:nvSpPr>
        <p:spPr>
          <a:xfrm>
            <a:off x="1091501" y="715326"/>
            <a:ext cx="10008998" cy="2004667"/>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 Box 6">
            <a:extLst>
              <a:ext uri="{FF2B5EF4-FFF2-40B4-BE49-F238E27FC236}">
                <a16:creationId xmlns:a16="http://schemas.microsoft.com/office/drawing/2014/main" id="{CAB23EB3-D703-9D4A-9287-FD34644DFABA}"/>
              </a:ext>
            </a:extLst>
          </p:cNvPr>
          <p:cNvSpPr txBox="1">
            <a:spLocks noChangeArrowheads="1"/>
          </p:cNvSpPr>
          <p:nvPr/>
        </p:nvSpPr>
        <p:spPr bwMode="auto">
          <a:xfrm>
            <a:off x="4705892" y="822563"/>
            <a:ext cx="6242207" cy="1709982"/>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0" hangingPunct="0">
              <a:spcBef>
                <a:spcPct val="50000"/>
              </a:spcBef>
              <a:buNone/>
            </a:pPr>
            <a:r>
              <a:rPr lang="en-GB" altLang="en-US" sz="1600" dirty="0">
                <a:solidFill>
                  <a:srgbClr val="414042"/>
                </a:solidFill>
                <a:ea typeface="Microsoft YaHei" panose="020B0503020204020204" pitchFamily="34" charset="-122"/>
              </a:rPr>
              <a:t>It is recommended that the reading phase of the teaching sequence is given sufficient time for children to respond as readers to the texts they read. Even in Years 1 and 2, they need to be encouraged to see themselves as readers with valid opinions and responses. Simple written responses can be helpful in clarifying thinking. With poetry in particular, there should be plenty of opportunities provided for reading and performance</a:t>
            </a:r>
          </a:p>
        </p:txBody>
      </p:sp>
      <p:sp>
        <p:nvSpPr>
          <p:cNvPr id="38" name="Rectangle 37">
            <a:extLst>
              <a:ext uri="{FF2B5EF4-FFF2-40B4-BE49-F238E27FC236}">
                <a16:creationId xmlns:a16="http://schemas.microsoft.com/office/drawing/2014/main" id="{B601D44D-E13F-6048-92B6-6EE8C86C7205}"/>
              </a:ext>
            </a:extLst>
          </p:cNvPr>
          <p:cNvSpPr/>
          <p:nvPr/>
        </p:nvSpPr>
        <p:spPr>
          <a:xfrm>
            <a:off x="1091500" y="722267"/>
            <a:ext cx="3439663" cy="199594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lvl="0" algn="ctr"/>
            <a:r>
              <a:rPr lang="en-GB" altLang="en-US" sz="2200" b="1" dirty="0">
                <a:solidFill>
                  <a:prstClr val="white"/>
                </a:solidFill>
                <a:latin typeface="Comic Sans MS" panose="030F0902030302020204" pitchFamily="66" charset="0"/>
              </a:rPr>
              <a:t>Phase 1a</a:t>
            </a:r>
            <a:br>
              <a:rPr lang="en-GB" altLang="en-US" sz="2200" b="1" dirty="0">
                <a:solidFill>
                  <a:prstClr val="white"/>
                </a:solidFill>
                <a:latin typeface="Comic Sans MS" panose="030F0902030302020204" pitchFamily="66" charset="0"/>
              </a:rPr>
            </a:br>
            <a:r>
              <a:rPr lang="en-GB" altLang="en-US" b="1" dirty="0">
                <a:solidFill>
                  <a:prstClr val="white"/>
                </a:solidFill>
                <a:latin typeface="Comic Sans MS" panose="030F0902030302020204" pitchFamily="66" charset="0"/>
              </a:rPr>
              <a:t>Reading with a reader’s eye: </a:t>
            </a:r>
          </a:p>
          <a:p>
            <a:pPr marL="138113" lvl="0">
              <a:spcBef>
                <a:spcPts val="700"/>
              </a:spcBef>
            </a:pPr>
            <a:r>
              <a:rPr lang="en-GB" altLang="en-US" sz="1700" dirty="0">
                <a:solidFill>
                  <a:prstClr val="white"/>
                </a:solidFill>
                <a:latin typeface="Comic Sans MS" panose="030F0902030302020204" pitchFamily="66" charset="0"/>
              </a:rPr>
              <a:t>Do I like it? </a:t>
            </a:r>
            <a:br>
              <a:rPr lang="en-GB" altLang="en-US" sz="1700" dirty="0">
                <a:solidFill>
                  <a:prstClr val="white"/>
                </a:solidFill>
                <a:latin typeface="Comic Sans MS" panose="030F0902030302020204" pitchFamily="66" charset="0"/>
              </a:rPr>
            </a:br>
            <a:r>
              <a:rPr lang="en-GB" altLang="en-US" sz="1700" dirty="0">
                <a:solidFill>
                  <a:prstClr val="white"/>
                </a:solidFill>
                <a:latin typeface="Comic Sans MS" panose="030F0902030302020204" pitchFamily="66" charset="0"/>
              </a:rPr>
              <a:t>How does it affect me?</a:t>
            </a:r>
            <a:endParaRPr lang="en-GB" altLang="en-US" sz="1700" b="1" dirty="0">
              <a:solidFill>
                <a:prstClr val="white"/>
              </a:solidFill>
              <a:latin typeface="Comic Sans MS" panose="030F0902030302020204" pitchFamily="66" charset="0"/>
            </a:endParaRPr>
          </a:p>
        </p:txBody>
      </p:sp>
      <p:sp>
        <p:nvSpPr>
          <p:cNvPr id="10" name="Rectangle 9">
            <a:extLst>
              <a:ext uri="{FF2B5EF4-FFF2-40B4-BE49-F238E27FC236}">
                <a16:creationId xmlns:a16="http://schemas.microsoft.com/office/drawing/2014/main" id="{BF4A2672-6FFD-FE48-AD3F-7B025A7B722C}"/>
              </a:ext>
            </a:extLst>
          </p:cNvPr>
          <p:cNvSpPr/>
          <p:nvPr/>
        </p:nvSpPr>
        <p:spPr>
          <a:xfrm>
            <a:off x="1091499" y="5164507"/>
            <a:ext cx="10008999" cy="96996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r>
              <a:rPr lang="en-GB" altLang="en-US" sz="1600" dirty="0">
                <a:solidFill>
                  <a:schemeClr val="bg1"/>
                </a:solidFill>
                <a:latin typeface="Comic Sans MS" panose="030F0902030302020204" pitchFamily="66" charset="0"/>
              </a:rPr>
              <a:t>The reading phase will be revisited several times over the duration of a sequence as further texts or extracts are introduced. NB Poetry reading will focus on reading aloud, performance and enjoyment. The outcome will be a haiku poem as an individual piece of writing.</a:t>
            </a:r>
          </a:p>
        </p:txBody>
      </p:sp>
    </p:spTree>
    <p:extLst>
      <p:ext uri="{BB962C8B-B14F-4D97-AF65-F5344CB8AC3E}">
        <p14:creationId xmlns:p14="http://schemas.microsoft.com/office/powerpoint/2010/main" val="402704474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
            <a:extLst>
              <a:ext uri="{FF2B5EF4-FFF2-40B4-BE49-F238E27FC236}">
                <a16:creationId xmlns:a16="http://schemas.microsoft.com/office/drawing/2014/main" id="{3C9F15EF-E969-184E-845E-8BFB343FDCB7}"/>
              </a:ext>
            </a:extLst>
          </p:cNvPr>
          <p:cNvSpPr/>
          <p:nvPr/>
        </p:nvSpPr>
        <p:spPr>
          <a:xfrm>
            <a:off x="0" y="5846"/>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20" name="Subtitle 2">
            <a:extLst>
              <a:ext uri="{FF2B5EF4-FFF2-40B4-BE49-F238E27FC236}">
                <a16:creationId xmlns:a16="http://schemas.microsoft.com/office/drawing/2014/main" id="{BEB2B164-1FC5-C148-AB73-E70833B34C39}"/>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0070C0"/>
                </a:solidFill>
                <a:latin typeface="Comic Sans MS" panose="030F0902030302020204" pitchFamily="66" charset="0"/>
                <a:cs typeface="Arial" panose="020B0604020202020204" pitchFamily="34" charset="0"/>
              </a:rPr>
              <a:t>Syllables</a:t>
            </a:r>
          </a:p>
        </p:txBody>
      </p:sp>
      <p:sp>
        <p:nvSpPr>
          <p:cNvPr id="21" name="Rectangle 5">
            <a:extLst>
              <a:ext uri="{FF2B5EF4-FFF2-40B4-BE49-F238E27FC236}">
                <a16:creationId xmlns:a16="http://schemas.microsoft.com/office/drawing/2014/main" id="{330BB7BF-4E83-7944-A54D-AB79253F9F49}"/>
              </a:ext>
            </a:extLst>
          </p:cNvPr>
          <p:cNvSpPr>
            <a:spLocks noChangeArrowheads="1"/>
          </p:cNvSpPr>
          <p:nvPr/>
        </p:nvSpPr>
        <p:spPr bwMode="auto">
          <a:xfrm>
            <a:off x="7319622" y="4140160"/>
            <a:ext cx="881972" cy="553998"/>
          </a:xfrm>
          <a:prstGeom prst="rect">
            <a:avLst/>
          </a:prstGeom>
          <a:solidFill>
            <a:srgbClr val="00B0F0"/>
          </a:solidFill>
          <a:ln w="9525">
            <a:noFill/>
            <a:miter lim="800000"/>
            <a:headEnd/>
            <a:tailEnd/>
          </a:ln>
          <a:effectLst/>
        </p:spPr>
        <p:txBody>
          <a:bodyPr wrap="none" anchor="ctr" anchorCtr="1">
            <a:spAutoFit/>
          </a:bodyPr>
          <a:lstStyle/>
          <a:p>
            <a:pPr algn="ctr"/>
            <a:r>
              <a:rPr lang="en-GB" altLang="en-US" sz="3000" dirty="0">
                <a:solidFill>
                  <a:schemeClr val="bg1"/>
                </a:solidFill>
                <a:latin typeface="Comic Sans MS" panose="030F0902030302020204" pitchFamily="66" charset="0"/>
              </a:rPr>
              <a:t>fire</a:t>
            </a:r>
          </a:p>
        </p:txBody>
      </p:sp>
      <p:sp>
        <p:nvSpPr>
          <p:cNvPr id="22" name="Rectangle 6">
            <a:extLst>
              <a:ext uri="{FF2B5EF4-FFF2-40B4-BE49-F238E27FC236}">
                <a16:creationId xmlns:a16="http://schemas.microsoft.com/office/drawing/2014/main" id="{2A3EE88F-92B1-BA4B-BF1F-4D87E9EB349F}"/>
              </a:ext>
            </a:extLst>
          </p:cNvPr>
          <p:cNvSpPr>
            <a:spLocks noChangeArrowheads="1"/>
          </p:cNvSpPr>
          <p:nvPr/>
        </p:nvSpPr>
        <p:spPr bwMode="auto">
          <a:xfrm>
            <a:off x="1201349" y="3759160"/>
            <a:ext cx="821059" cy="553998"/>
          </a:xfrm>
          <a:prstGeom prst="rect">
            <a:avLst/>
          </a:prstGeom>
          <a:solidFill>
            <a:srgbClr val="00B0F0"/>
          </a:solidFill>
          <a:ln w="9525">
            <a:noFill/>
            <a:miter lim="800000"/>
            <a:headEnd/>
            <a:tailEnd/>
          </a:ln>
          <a:effectLst/>
        </p:spPr>
        <p:txBody>
          <a:bodyPr wrap="none" anchor="ctr" anchorCtr="1">
            <a:spAutoFit/>
          </a:bodyPr>
          <a:lstStyle/>
          <a:p>
            <a:pPr algn="ctr"/>
            <a:r>
              <a:rPr lang="en-GB" altLang="en-US" sz="3000" dirty="0">
                <a:solidFill>
                  <a:schemeClr val="bg1"/>
                </a:solidFill>
                <a:latin typeface="Comic Sans MS" panose="030F0902030302020204" pitchFamily="66" charset="0"/>
              </a:rPr>
              <a:t>ball</a:t>
            </a:r>
          </a:p>
        </p:txBody>
      </p:sp>
      <p:sp>
        <p:nvSpPr>
          <p:cNvPr id="23" name="Rectangle 7">
            <a:extLst>
              <a:ext uri="{FF2B5EF4-FFF2-40B4-BE49-F238E27FC236}">
                <a16:creationId xmlns:a16="http://schemas.microsoft.com/office/drawing/2014/main" id="{7BED9E53-5760-B34A-980E-D51654936C04}"/>
              </a:ext>
            </a:extLst>
          </p:cNvPr>
          <p:cNvSpPr>
            <a:spLocks noChangeArrowheads="1"/>
          </p:cNvSpPr>
          <p:nvPr/>
        </p:nvSpPr>
        <p:spPr bwMode="auto">
          <a:xfrm>
            <a:off x="4372918" y="2995003"/>
            <a:ext cx="1614956" cy="553998"/>
          </a:xfrm>
          <a:prstGeom prst="rect">
            <a:avLst/>
          </a:prstGeom>
          <a:solidFill>
            <a:srgbClr val="00B0F0"/>
          </a:solidFill>
          <a:ln w="9525">
            <a:noFill/>
            <a:miter lim="800000"/>
            <a:headEnd/>
            <a:tailEnd/>
          </a:ln>
          <a:effectLst/>
        </p:spPr>
        <p:txBody>
          <a:bodyPr wrap="square" anchor="ctr" anchorCtr="1">
            <a:spAutoFit/>
          </a:bodyPr>
          <a:lstStyle/>
          <a:p>
            <a:pPr algn="ctr"/>
            <a:r>
              <a:rPr lang="en-GB" altLang="en-US" sz="3000" dirty="0">
                <a:solidFill>
                  <a:schemeClr val="bg1"/>
                </a:solidFill>
                <a:latin typeface="Comic Sans MS" panose="030F0902030302020204" pitchFamily="66" charset="0"/>
              </a:rPr>
              <a:t>setting</a:t>
            </a:r>
          </a:p>
        </p:txBody>
      </p:sp>
      <p:sp>
        <p:nvSpPr>
          <p:cNvPr id="24" name="Rectangle 8">
            <a:extLst>
              <a:ext uri="{FF2B5EF4-FFF2-40B4-BE49-F238E27FC236}">
                <a16:creationId xmlns:a16="http://schemas.microsoft.com/office/drawing/2014/main" id="{1B32DC38-4955-204C-8112-91DFB325371D}"/>
              </a:ext>
            </a:extLst>
          </p:cNvPr>
          <p:cNvSpPr>
            <a:spLocks noChangeArrowheads="1"/>
          </p:cNvSpPr>
          <p:nvPr/>
        </p:nvSpPr>
        <p:spPr bwMode="auto">
          <a:xfrm>
            <a:off x="9877412" y="2807874"/>
            <a:ext cx="972765" cy="553998"/>
          </a:xfrm>
          <a:prstGeom prst="rect">
            <a:avLst/>
          </a:prstGeom>
          <a:solidFill>
            <a:srgbClr val="00B0F0"/>
          </a:solidFill>
          <a:ln w="9525">
            <a:noFill/>
            <a:miter lim="800000"/>
            <a:headEnd/>
            <a:tailEnd/>
          </a:ln>
          <a:effectLst/>
        </p:spPr>
        <p:txBody>
          <a:bodyPr wrap="square" anchor="ctr" anchorCtr="1">
            <a:spAutoFit/>
          </a:bodyPr>
          <a:lstStyle/>
          <a:p>
            <a:pPr algn="ctr"/>
            <a:r>
              <a:rPr lang="en-GB" altLang="en-US" sz="3000" dirty="0">
                <a:solidFill>
                  <a:schemeClr val="bg1"/>
                </a:solidFill>
                <a:latin typeface="Comic Sans MS" panose="030F0902030302020204" pitchFamily="66" charset="0"/>
              </a:rPr>
              <a:t>until </a:t>
            </a:r>
          </a:p>
        </p:txBody>
      </p:sp>
      <p:sp>
        <p:nvSpPr>
          <p:cNvPr id="25" name="Rectangle 9">
            <a:extLst>
              <a:ext uri="{FF2B5EF4-FFF2-40B4-BE49-F238E27FC236}">
                <a16:creationId xmlns:a16="http://schemas.microsoft.com/office/drawing/2014/main" id="{DC567D7B-7FD7-D046-903E-22E373637449}"/>
              </a:ext>
            </a:extLst>
          </p:cNvPr>
          <p:cNvSpPr>
            <a:spLocks noChangeArrowheads="1"/>
          </p:cNvSpPr>
          <p:nvPr/>
        </p:nvSpPr>
        <p:spPr bwMode="auto">
          <a:xfrm>
            <a:off x="1862605" y="1855767"/>
            <a:ext cx="1511952" cy="553998"/>
          </a:xfrm>
          <a:prstGeom prst="rect">
            <a:avLst/>
          </a:prstGeom>
          <a:solidFill>
            <a:srgbClr val="00B0F0"/>
          </a:solidFill>
          <a:ln w="9525">
            <a:noFill/>
            <a:miter lim="800000"/>
            <a:headEnd/>
            <a:tailEnd/>
          </a:ln>
          <a:effectLst/>
        </p:spPr>
        <p:txBody>
          <a:bodyPr wrap="none" anchor="ctr" anchorCtr="1">
            <a:spAutoFit/>
          </a:bodyPr>
          <a:lstStyle/>
          <a:p>
            <a:pPr algn="ctr"/>
            <a:r>
              <a:rPr lang="en-GB" altLang="en-US" sz="3000" dirty="0">
                <a:solidFill>
                  <a:schemeClr val="bg1"/>
                </a:solidFill>
                <a:latin typeface="Comic Sans MS" panose="030F0902030302020204" pitchFamily="66" charset="0"/>
              </a:rPr>
              <a:t>burning</a:t>
            </a:r>
          </a:p>
        </p:txBody>
      </p:sp>
      <p:sp>
        <p:nvSpPr>
          <p:cNvPr id="26" name="Rectangle 10">
            <a:extLst>
              <a:ext uri="{FF2B5EF4-FFF2-40B4-BE49-F238E27FC236}">
                <a16:creationId xmlns:a16="http://schemas.microsoft.com/office/drawing/2014/main" id="{6D90D8AA-307E-FE49-A701-BFFB5A55F14E}"/>
              </a:ext>
            </a:extLst>
          </p:cNvPr>
          <p:cNvSpPr>
            <a:spLocks noChangeArrowheads="1"/>
          </p:cNvSpPr>
          <p:nvPr/>
        </p:nvSpPr>
        <p:spPr bwMode="auto">
          <a:xfrm>
            <a:off x="6665571" y="1861383"/>
            <a:ext cx="1560953" cy="553998"/>
          </a:xfrm>
          <a:prstGeom prst="rect">
            <a:avLst/>
          </a:prstGeom>
          <a:solidFill>
            <a:srgbClr val="00B0F0"/>
          </a:solidFill>
          <a:ln w="9525">
            <a:noFill/>
            <a:miter lim="800000"/>
            <a:headEnd/>
            <a:tailEnd/>
          </a:ln>
          <a:effectLst/>
        </p:spPr>
        <p:txBody>
          <a:bodyPr wrap="square" anchor="ctr" anchorCtr="1">
            <a:spAutoFit/>
          </a:bodyPr>
          <a:lstStyle/>
          <a:p>
            <a:pPr algn="ctr"/>
            <a:r>
              <a:rPr lang="en-GB" altLang="en-US" sz="3000" dirty="0">
                <a:solidFill>
                  <a:schemeClr val="bg1"/>
                </a:solidFill>
                <a:latin typeface="Comic Sans MS" panose="030F0902030302020204" pitchFamily="66" charset="0"/>
              </a:rPr>
              <a:t>horizon </a:t>
            </a:r>
          </a:p>
        </p:txBody>
      </p:sp>
      <p:sp>
        <p:nvSpPr>
          <p:cNvPr id="27" name="Rectangle 11">
            <a:extLst>
              <a:ext uri="{FF2B5EF4-FFF2-40B4-BE49-F238E27FC236}">
                <a16:creationId xmlns:a16="http://schemas.microsoft.com/office/drawing/2014/main" id="{0F2F8FB5-840B-1542-8789-A570FFE74783}"/>
              </a:ext>
            </a:extLst>
          </p:cNvPr>
          <p:cNvSpPr>
            <a:spLocks noChangeArrowheads="1"/>
          </p:cNvSpPr>
          <p:nvPr/>
        </p:nvSpPr>
        <p:spPr bwMode="auto">
          <a:xfrm>
            <a:off x="9339204" y="4628743"/>
            <a:ext cx="1005403" cy="553998"/>
          </a:xfrm>
          <a:prstGeom prst="rect">
            <a:avLst/>
          </a:prstGeom>
          <a:solidFill>
            <a:srgbClr val="00B0F0"/>
          </a:solidFill>
          <a:ln w="9525">
            <a:noFill/>
            <a:miter lim="800000"/>
            <a:headEnd/>
            <a:tailEnd/>
          </a:ln>
          <a:effectLst/>
        </p:spPr>
        <p:txBody>
          <a:bodyPr wrap="none" anchor="ctr" anchorCtr="1">
            <a:spAutoFit/>
          </a:bodyPr>
          <a:lstStyle/>
          <a:p>
            <a:pPr algn="ctr"/>
            <a:r>
              <a:rPr lang="en-GB" altLang="en-US" sz="3000" dirty="0">
                <a:solidFill>
                  <a:schemeClr val="bg1"/>
                </a:solidFill>
                <a:latin typeface="Comic Sans MS" panose="030F0902030302020204" pitchFamily="66" charset="0"/>
              </a:rPr>
              <a:t>next</a:t>
            </a:r>
          </a:p>
        </p:txBody>
      </p:sp>
      <p:sp>
        <p:nvSpPr>
          <p:cNvPr id="28" name="Rectangle 12">
            <a:extLst>
              <a:ext uri="{FF2B5EF4-FFF2-40B4-BE49-F238E27FC236}">
                <a16:creationId xmlns:a16="http://schemas.microsoft.com/office/drawing/2014/main" id="{032AFCA8-4A10-F645-A88A-014901802A71}"/>
              </a:ext>
            </a:extLst>
          </p:cNvPr>
          <p:cNvSpPr>
            <a:spLocks noChangeArrowheads="1"/>
          </p:cNvSpPr>
          <p:nvPr/>
        </p:nvSpPr>
        <p:spPr bwMode="auto">
          <a:xfrm>
            <a:off x="3268980" y="4546560"/>
            <a:ext cx="808235" cy="553998"/>
          </a:xfrm>
          <a:prstGeom prst="rect">
            <a:avLst/>
          </a:prstGeom>
          <a:solidFill>
            <a:srgbClr val="00B0F0"/>
          </a:solidFill>
          <a:ln w="9525">
            <a:noFill/>
            <a:miter lim="800000"/>
            <a:headEnd/>
            <a:tailEnd/>
          </a:ln>
          <a:effectLst/>
        </p:spPr>
        <p:txBody>
          <a:bodyPr wrap="none" anchor="ctr" anchorCtr="1">
            <a:spAutoFit/>
          </a:bodyPr>
          <a:lstStyle/>
          <a:p>
            <a:pPr algn="ctr"/>
            <a:r>
              <a:rPr lang="en-GB" altLang="en-US" sz="3000" dirty="0">
                <a:solidFill>
                  <a:schemeClr val="bg1"/>
                </a:solidFill>
                <a:latin typeface="Comic Sans MS" panose="030F0902030302020204" pitchFamily="66" charset="0"/>
              </a:rPr>
              <a:t>day</a:t>
            </a:r>
          </a:p>
        </p:txBody>
      </p:sp>
      <p:grpSp>
        <p:nvGrpSpPr>
          <p:cNvPr id="4" name="Group 3">
            <a:extLst>
              <a:ext uri="{FF2B5EF4-FFF2-40B4-BE49-F238E27FC236}">
                <a16:creationId xmlns:a16="http://schemas.microsoft.com/office/drawing/2014/main" id="{A868460E-365A-3A48-8272-FBC04FE25D25}"/>
              </a:ext>
            </a:extLst>
          </p:cNvPr>
          <p:cNvGrpSpPr/>
          <p:nvPr/>
        </p:nvGrpSpPr>
        <p:grpSpPr>
          <a:xfrm>
            <a:off x="1408678" y="4455259"/>
            <a:ext cx="406400" cy="406400"/>
            <a:chOff x="971745" y="2648075"/>
            <a:chExt cx="406400" cy="406400"/>
          </a:xfrm>
        </p:grpSpPr>
        <p:sp>
          <p:nvSpPr>
            <p:cNvPr id="2" name="TextBox 1">
              <a:extLst>
                <a:ext uri="{FF2B5EF4-FFF2-40B4-BE49-F238E27FC236}">
                  <a16:creationId xmlns:a16="http://schemas.microsoft.com/office/drawing/2014/main" id="{08BC3ED2-232C-CB4E-8E69-2E797CBDB158}"/>
                </a:ext>
              </a:extLst>
            </p:cNvPr>
            <p:cNvSpPr txBox="1"/>
            <p:nvPr/>
          </p:nvSpPr>
          <p:spPr>
            <a:xfrm>
              <a:off x="1024904" y="2654365"/>
              <a:ext cx="300082" cy="400110"/>
            </a:xfrm>
            <a:prstGeom prst="rect">
              <a:avLst/>
            </a:prstGeom>
            <a:noFill/>
          </p:spPr>
          <p:txBody>
            <a:bodyPr wrap="none" rtlCol="0">
              <a:spAutoFit/>
            </a:bodyPr>
            <a:lstStyle/>
            <a:p>
              <a:r>
                <a:rPr lang="en-US" sz="2000" dirty="0">
                  <a:solidFill>
                    <a:srgbClr val="414042"/>
                  </a:solidFill>
                  <a:latin typeface="Comic Sans MS" panose="030F0902030302020204" pitchFamily="66" charset="0"/>
                </a:rPr>
                <a:t>1</a:t>
              </a:r>
            </a:p>
          </p:txBody>
        </p:sp>
        <p:sp>
          <p:nvSpPr>
            <p:cNvPr id="3" name="Oval 2">
              <a:extLst>
                <a:ext uri="{FF2B5EF4-FFF2-40B4-BE49-F238E27FC236}">
                  <a16:creationId xmlns:a16="http://schemas.microsoft.com/office/drawing/2014/main" id="{183A6BE5-7147-F743-A76F-4E60F63550E3}"/>
                </a:ext>
              </a:extLst>
            </p:cNvPr>
            <p:cNvSpPr/>
            <p:nvPr/>
          </p:nvSpPr>
          <p:spPr>
            <a:xfrm>
              <a:off x="971745" y="2648075"/>
              <a:ext cx="406400" cy="406400"/>
            </a:xfrm>
            <a:prstGeom prst="ellipse">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7" name="Group 36">
            <a:extLst>
              <a:ext uri="{FF2B5EF4-FFF2-40B4-BE49-F238E27FC236}">
                <a16:creationId xmlns:a16="http://schemas.microsoft.com/office/drawing/2014/main" id="{645CF078-58C0-5A46-9419-FC496FFF6875}"/>
              </a:ext>
            </a:extLst>
          </p:cNvPr>
          <p:cNvGrpSpPr/>
          <p:nvPr/>
        </p:nvGrpSpPr>
        <p:grpSpPr>
          <a:xfrm>
            <a:off x="2415381" y="2544110"/>
            <a:ext cx="406400" cy="406400"/>
            <a:chOff x="971745" y="2648075"/>
            <a:chExt cx="406400" cy="406400"/>
          </a:xfrm>
        </p:grpSpPr>
        <p:sp>
          <p:nvSpPr>
            <p:cNvPr id="38" name="TextBox 37">
              <a:extLst>
                <a:ext uri="{FF2B5EF4-FFF2-40B4-BE49-F238E27FC236}">
                  <a16:creationId xmlns:a16="http://schemas.microsoft.com/office/drawing/2014/main" id="{E344F1C8-9EAE-564E-A9C1-7517C826C818}"/>
                </a:ext>
              </a:extLst>
            </p:cNvPr>
            <p:cNvSpPr txBox="1"/>
            <p:nvPr/>
          </p:nvSpPr>
          <p:spPr>
            <a:xfrm>
              <a:off x="1011934" y="2654365"/>
              <a:ext cx="341760" cy="400110"/>
            </a:xfrm>
            <a:prstGeom prst="rect">
              <a:avLst/>
            </a:prstGeom>
            <a:noFill/>
          </p:spPr>
          <p:txBody>
            <a:bodyPr wrap="none" rtlCol="0">
              <a:spAutoFit/>
            </a:bodyPr>
            <a:lstStyle/>
            <a:p>
              <a:r>
                <a:rPr lang="en-US" sz="2000" dirty="0">
                  <a:solidFill>
                    <a:srgbClr val="414042"/>
                  </a:solidFill>
                  <a:latin typeface="Comic Sans MS" panose="030F0902030302020204" pitchFamily="66" charset="0"/>
                </a:rPr>
                <a:t>2</a:t>
              </a:r>
            </a:p>
          </p:txBody>
        </p:sp>
        <p:sp>
          <p:nvSpPr>
            <p:cNvPr id="39" name="Oval 38">
              <a:extLst>
                <a:ext uri="{FF2B5EF4-FFF2-40B4-BE49-F238E27FC236}">
                  <a16:creationId xmlns:a16="http://schemas.microsoft.com/office/drawing/2014/main" id="{6FB8DA6A-E46B-F240-A319-0FB5039E0C1B}"/>
                </a:ext>
              </a:extLst>
            </p:cNvPr>
            <p:cNvSpPr/>
            <p:nvPr/>
          </p:nvSpPr>
          <p:spPr>
            <a:xfrm>
              <a:off x="971745" y="2648075"/>
              <a:ext cx="406400" cy="406400"/>
            </a:xfrm>
            <a:prstGeom prst="ellipse">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0" name="Group 39">
            <a:extLst>
              <a:ext uri="{FF2B5EF4-FFF2-40B4-BE49-F238E27FC236}">
                <a16:creationId xmlns:a16="http://schemas.microsoft.com/office/drawing/2014/main" id="{51CB5D18-B828-0743-A929-8E2BF1B92B38}"/>
              </a:ext>
            </a:extLst>
          </p:cNvPr>
          <p:cNvGrpSpPr/>
          <p:nvPr/>
        </p:nvGrpSpPr>
        <p:grpSpPr>
          <a:xfrm>
            <a:off x="7242847" y="2550339"/>
            <a:ext cx="406400" cy="406400"/>
            <a:chOff x="971745" y="2648075"/>
            <a:chExt cx="406400" cy="406400"/>
          </a:xfrm>
        </p:grpSpPr>
        <p:sp>
          <p:nvSpPr>
            <p:cNvPr id="41" name="TextBox 40">
              <a:extLst>
                <a:ext uri="{FF2B5EF4-FFF2-40B4-BE49-F238E27FC236}">
                  <a16:creationId xmlns:a16="http://schemas.microsoft.com/office/drawing/2014/main" id="{69FB7D54-3892-8840-B62A-892CC58B9183}"/>
                </a:ext>
              </a:extLst>
            </p:cNvPr>
            <p:cNvSpPr txBox="1"/>
            <p:nvPr/>
          </p:nvSpPr>
          <p:spPr>
            <a:xfrm>
              <a:off x="1011934" y="2654365"/>
              <a:ext cx="341760" cy="400110"/>
            </a:xfrm>
            <a:prstGeom prst="rect">
              <a:avLst/>
            </a:prstGeom>
            <a:noFill/>
          </p:spPr>
          <p:txBody>
            <a:bodyPr wrap="none" rtlCol="0">
              <a:spAutoFit/>
            </a:bodyPr>
            <a:lstStyle/>
            <a:p>
              <a:r>
                <a:rPr lang="en-US" sz="2000" dirty="0">
                  <a:solidFill>
                    <a:srgbClr val="414042"/>
                  </a:solidFill>
                  <a:latin typeface="Comic Sans MS" panose="030F0902030302020204" pitchFamily="66" charset="0"/>
                </a:rPr>
                <a:t>3</a:t>
              </a:r>
            </a:p>
          </p:txBody>
        </p:sp>
        <p:sp>
          <p:nvSpPr>
            <p:cNvPr id="42" name="Oval 41">
              <a:extLst>
                <a:ext uri="{FF2B5EF4-FFF2-40B4-BE49-F238E27FC236}">
                  <a16:creationId xmlns:a16="http://schemas.microsoft.com/office/drawing/2014/main" id="{3F4ED455-22CD-094A-A9C7-2DAF26B3DFE6}"/>
                </a:ext>
              </a:extLst>
            </p:cNvPr>
            <p:cNvSpPr/>
            <p:nvPr/>
          </p:nvSpPr>
          <p:spPr>
            <a:xfrm>
              <a:off x="971745" y="2648075"/>
              <a:ext cx="406400" cy="406400"/>
            </a:xfrm>
            <a:prstGeom prst="ellipse">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43" name="Group 42">
            <a:extLst>
              <a:ext uri="{FF2B5EF4-FFF2-40B4-BE49-F238E27FC236}">
                <a16:creationId xmlns:a16="http://schemas.microsoft.com/office/drawing/2014/main" id="{AF6557AC-EA9E-3647-9BBB-55E9C0B48073}"/>
              </a:ext>
            </a:extLst>
          </p:cNvPr>
          <p:cNvGrpSpPr/>
          <p:nvPr/>
        </p:nvGrpSpPr>
        <p:grpSpPr>
          <a:xfrm>
            <a:off x="10160594" y="3505842"/>
            <a:ext cx="406400" cy="406400"/>
            <a:chOff x="971745" y="2648075"/>
            <a:chExt cx="406400" cy="406400"/>
          </a:xfrm>
        </p:grpSpPr>
        <p:sp>
          <p:nvSpPr>
            <p:cNvPr id="44" name="TextBox 43">
              <a:extLst>
                <a:ext uri="{FF2B5EF4-FFF2-40B4-BE49-F238E27FC236}">
                  <a16:creationId xmlns:a16="http://schemas.microsoft.com/office/drawing/2014/main" id="{A9496CED-464A-A24B-BEB1-10FB28928292}"/>
                </a:ext>
              </a:extLst>
            </p:cNvPr>
            <p:cNvSpPr txBox="1"/>
            <p:nvPr/>
          </p:nvSpPr>
          <p:spPr>
            <a:xfrm>
              <a:off x="1011934" y="2654365"/>
              <a:ext cx="341760" cy="400110"/>
            </a:xfrm>
            <a:prstGeom prst="rect">
              <a:avLst/>
            </a:prstGeom>
            <a:noFill/>
          </p:spPr>
          <p:txBody>
            <a:bodyPr wrap="none" rtlCol="0">
              <a:spAutoFit/>
            </a:bodyPr>
            <a:lstStyle/>
            <a:p>
              <a:r>
                <a:rPr lang="en-US" sz="2000" dirty="0">
                  <a:solidFill>
                    <a:srgbClr val="414042"/>
                  </a:solidFill>
                  <a:latin typeface="Comic Sans MS" panose="030F0902030302020204" pitchFamily="66" charset="0"/>
                </a:rPr>
                <a:t>2</a:t>
              </a:r>
            </a:p>
          </p:txBody>
        </p:sp>
        <p:sp>
          <p:nvSpPr>
            <p:cNvPr id="45" name="Oval 44">
              <a:extLst>
                <a:ext uri="{FF2B5EF4-FFF2-40B4-BE49-F238E27FC236}">
                  <a16:creationId xmlns:a16="http://schemas.microsoft.com/office/drawing/2014/main" id="{B2CAA06A-FCF5-574D-BCF9-99EBB1A530E0}"/>
                </a:ext>
              </a:extLst>
            </p:cNvPr>
            <p:cNvSpPr/>
            <p:nvPr/>
          </p:nvSpPr>
          <p:spPr>
            <a:xfrm>
              <a:off x="971745" y="2648075"/>
              <a:ext cx="406400" cy="406400"/>
            </a:xfrm>
            <a:prstGeom prst="ellipse">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6" name="Group 45">
            <a:extLst>
              <a:ext uri="{FF2B5EF4-FFF2-40B4-BE49-F238E27FC236}">
                <a16:creationId xmlns:a16="http://schemas.microsoft.com/office/drawing/2014/main" id="{11CF503B-78B2-A346-AE21-93CE6A44FCF9}"/>
              </a:ext>
            </a:extLst>
          </p:cNvPr>
          <p:cNvGrpSpPr/>
          <p:nvPr/>
        </p:nvGrpSpPr>
        <p:grpSpPr>
          <a:xfrm>
            <a:off x="4977196" y="3683303"/>
            <a:ext cx="406400" cy="406400"/>
            <a:chOff x="971745" y="2648075"/>
            <a:chExt cx="406400" cy="406400"/>
          </a:xfrm>
        </p:grpSpPr>
        <p:sp>
          <p:nvSpPr>
            <p:cNvPr id="47" name="TextBox 46">
              <a:extLst>
                <a:ext uri="{FF2B5EF4-FFF2-40B4-BE49-F238E27FC236}">
                  <a16:creationId xmlns:a16="http://schemas.microsoft.com/office/drawing/2014/main" id="{73FB8D0E-D709-074C-AC2E-7C40C185D1FC}"/>
                </a:ext>
              </a:extLst>
            </p:cNvPr>
            <p:cNvSpPr txBox="1"/>
            <p:nvPr/>
          </p:nvSpPr>
          <p:spPr>
            <a:xfrm>
              <a:off x="1011934" y="2654365"/>
              <a:ext cx="341760" cy="400110"/>
            </a:xfrm>
            <a:prstGeom prst="rect">
              <a:avLst/>
            </a:prstGeom>
            <a:noFill/>
          </p:spPr>
          <p:txBody>
            <a:bodyPr wrap="none" rtlCol="0">
              <a:spAutoFit/>
            </a:bodyPr>
            <a:lstStyle/>
            <a:p>
              <a:r>
                <a:rPr lang="en-US" sz="2000" dirty="0">
                  <a:solidFill>
                    <a:srgbClr val="414042"/>
                  </a:solidFill>
                  <a:latin typeface="Comic Sans MS" panose="030F0902030302020204" pitchFamily="66" charset="0"/>
                </a:rPr>
                <a:t>2</a:t>
              </a:r>
            </a:p>
          </p:txBody>
        </p:sp>
        <p:sp>
          <p:nvSpPr>
            <p:cNvPr id="48" name="Oval 47">
              <a:extLst>
                <a:ext uri="{FF2B5EF4-FFF2-40B4-BE49-F238E27FC236}">
                  <a16:creationId xmlns:a16="http://schemas.microsoft.com/office/drawing/2014/main" id="{19F85EC8-29E8-BF40-A940-066C41F2F016}"/>
                </a:ext>
              </a:extLst>
            </p:cNvPr>
            <p:cNvSpPr/>
            <p:nvPr/>
          </p:nvSpPr>
          <p:spPr>
            <a:xfrm>
              <a:off x="971745" y="2648075"/>
              <a:ext cx="406400" cy="406400"/>
            </a:xfrm>
            <a:prstGeom prst="ellipse">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9" name="Group 48">
            <a:extLst>
              <a:ext uri="{FF2B5EF4-FFF2-40B4-BE49-F238E27FC236}">
                <a16:creationId xmlns:a16="http://schemas.microsoft.com/office/drawing/2014/main" id="{E7209100-71A0-9844-9CB1-E4A14D9C7D75}"/>
              </a:ext>
            </a:extLst>
          </p:cNvPr>
          <p:cNvGrpSpPr/>
          <p:nvPr/>
        </p:nvGrpSpPr>
        <p:grpSpPr>
          <a:xfrm>
            <a:off x="3467700" y="5245437"/>
            <a:ext cx="406400" cy="406400"/>
            <a:chOff x="971745" y="2648075"/>
            <a:chExt cx="406400" cy="406400"/>
          </a:xfrm>
        </p:grpSpPr>
        <p:sp>
          <p:nvSpPr>
            <p:cNvPr id="50" name="TextBox 49">
              <a:extLst>
                <a:ext uri="{FF2B5EF4-FFF2-40B4-BE49-F238E27FC236}">
                  <a16:creationId xmlns:a16="http://schemas.microsoft.com/office/drawing/2014/main" id="{0FE16FF4-ECB7-D54E-8052-23B6AE432807}"/>
                </a:ext>
              </a:extLst>
            </p:cNvPr>
            <p:cNvSpPr txBox="1"/>
            <p:nvPr/>
          </p:nvSpPr>
          <p:spPr>
            <a:xfrm>
              <a:off x="1024904" y="2654365"/>
              <a:ext cx="300082" cy="400110"/>
            </a:xfrm>
            <a:prstGeom prst="rect">
              <a:avLst/>
            </a:prstGeom>
            <a:noFill/>
          </p:spPr>
          <p:txBody>
            <a:bodyPr wrap="none" rtlCol="0">
              <a:spAutoFit/>
            </a:bodyPr>
            <a:lstStyle/>
            <a:p>
              <a:r>
                <a:rPr lang="en-US" sz="2000" dirty="0">
                  <a:solidFill>
                    <a:srgbClr val="414042"/>
                  </a:solidFill>
                  <a:latin typeface="Comic Sans MS" panose="030F0902030302020204" pitchFamily="66" charset="0"/>
                </a:rPr>
                <a:t>1</a:t>
              </a:r>
            </a:p>
          </p:txBody>
        </p:sp>
        <p:sp>
          <p:nvSpPr>
            <p:cNvPr id="51" name="Oval 50">
              <a:extLst>
                <a:ext uri="{FF2B5EF4-FFF2-40B4-BE49-F238E27FC236}">
                  <a16:creationId xmlns:a16="http://schemas.microsoft.com/office/drawing/2014/main" id="{F5DC6ED1-D7B1-BF4D-B53B-FAC69AA93F77}"/>
                </a:ext>
              </a:extLst>
            </p:cNvPr>
            <p:cNvSpPr/>
            <p:nvPr/>
          </p:nvSpPr>
          <p:spPr>
            <a:xfrm>
              <a:off x="971745" y="2648075"/>
              <a:ext cx="406400" cy="406400"/>
            </a:xfrm>
            <a:prstGeom prst="ellipse">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2" name="Group 51">
            <a:extLst>
              <a:ext uri="{FF2B5EF4-FFF2-40B4-BE49-F238E27FC236}">
                <a16:creationId xmlns:a16="http://schemas.microsoft.com/office/drawing/2014/main" id="{CEE407A9-9725-1242-8E91-1ED1A7E9712A}"/>
              </a:ext>
            </a:extLst>
          </p:cNvPr>
          <p:cNvGrpSpPr/>
          <p:nvPr/>
        </p:nvGrpSpPr>
        <p:grpSpPr>
          <a:xfrm>
            <a:off x="7557408" y="4798159"/>
            <a:ext cx="406400" cy="406400"/>
            <a:chOff x="971745" y="2648075"/>
            <a:chExt cx="406400" cy="406400"/>
          </a:xfrm>
        </p:grpSpPr>
        <p:sp>
          <p:nvSpPr>
            <p:cNvPr id="53" name="TextBox 52">
              <a:extLst>
                <a:ext uri="{FF2B5EF4-FFF2-40B4-BE49-F238E27FC236}">
                  <a16:creationId xmlns:a16="http://schemas.microsoft.com/office/drawing/2014/main" id="{09EB25FF-7F2C-354E-8084-8A4240C41A45}"/>
                </a:ext>
              </a:extLst>
            </p:cNvPr>
            <p:cNvSpPr txBox="1"/>
            <p:nvPr/>
          </p:nvSpPr>
          <p:spPr>
            <a:xfrm>
              <a:off x="1024904" y="2654365"/>
              <a:ext cx="300082" cy="400110"/>
            </a:xfrm>
            <a:prstGeom prst="rect">
              <a:avLst/>
            </a:prstGeom>
            <a:noFill/>
          </p:spPr>
          <p:txBody>
            <a:bodyPr wrap="none" rtlCol="0">
              <a:spAutoFit/>
            </a:bodyPr>
            <a:lstStyle/>
            <a:p>
              <a:r>
                <a:rPr lang="en-US" sz="2000" dirty="0">
                  <a:solidFill>
                    <a:srgbClr val="414042"/>
                  </a:solidFill>
                  <a:latin typeface="Comic Sans MS" panose="030F0902030302020204" pitchFamily="66" charset="0"/>
                </a:rPr>
                <a:t>1</a:t>
              </a:r>
            </a:p>
          </p:txBody>
        </p:sp>
        <p:sp>
          <p:nvSpPr>
            <p:cNvPr id="54" name="Oval 53">
              <a:extLst>
                <a:ext uri="{FF2B5EF4-FFF2-40B4-BE49-F238E27FC236}">
                  <a16:creationId xmlns:a16="http://schemas.microsoft.com/office/drawing/2014/main" id="{C1FEE8A5-65F6-B14D-9373-EB89EE396CEE}"/>
                </a:ext>
              </a:extLst>
            </p:cNvPr>
            <p:cNvSpPr/>
            <p:nvPr/>
          </p:nvSpPr>
          <p:spPr>
            <a:xfrm>
              <a:off x="971745" y="2648075"/>
              <a:ext cx="406400" cy="406400"/>
            </a:xfrm>
            <a:prstGeom prst="ellipse">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5" name="Group 54">
            <a:extLst>
              <a:ext uri="{FF2B5EF4-FFF2-40B4-BE49-F238E27FC236}">
                <a16:creationId xmlns:a16="http://schemas.microsoft.com/office/drawing/2014/main" id="{3907D577-FA7A-444C-A2AF-02DE695E8F4B}"/>
              </a:ext>
            </a:extLst>
          </p:cNvPr>
          <p:cNvGrpSpPr/>
          <p:nvPr/>
        </p:nvGrpSpPr>
        <p:grpSpPr>
          <a:xfrm>
            <a:off x="9638705" y="5317223"/>
            <a:ext cx="406400" cy="406400"/>
            <a:chOff x="971745" y="2648075"/>
            <a:chExt cx="406400" cy="406400"/>
          </a:xfrm>
        </p:grpSpPr>
        <p:sp>
          <p:nvSpPr>
            <p:cNvPr id="56" name="TextBox 55">
              <a:extLst>
                <a:ext uri="{FF2B5EF4-FFF2-40B4-BE49-F238E27FC236}">
                  <a16:creationId xmlns:a16="http://schemas.microsoft.com/office/drawing/2014/main" id="{1420787D-02B4-2644-BF48-6359149EA0D3}"/>
                </a:ext>
              </a:extLst>
            </p:cNvPr>
            <p:cNvSpPr txBox="1"/>
            <p:nvPr/>
          </p:nvSpPr>
          <p:spPr>
            <a:xfrm>
              <a:off x="1024904" y="2654365"/>
              <a:ext cx="300082" cy="400110"/>
            </a:xfrm>
            <a:prstGeom prst="rect">
              <a:avLst/>
            </a:prstGeom>
            <a:noFill/>
          </p:spPr>
          <p:txBody>
            <a:bodyPr wrap="none" rtlCol="0">
              <a:spAutoFit/>
            </a:bodyPr>
            <a:lstStyle/>
            <a:p>
              <a:r>
                <a:rPr lang="en-US" sz="2000" dirty="0">
                  <a:solidFill>
                    <a:srgbClr val="414042"/>
                  </a:solidFill>
                  <a:latin typeface="Comic Sans MS" panose="030F0902030302020204" pitchFamily="66" charset="0"/>
                </a:rPr>
                <a:t>1</a:t>
              </a:r>
            </a:p>
          </p:txBody>
        </p:sp>
        <p:sp>
          <p:nvSpPr>
            <p:cNvPr id="57" name="Oval 56">
              <a:extLst>
                <a:ext uri="{FF2B5EF4-FFF2-40B4-BE49-F238E27FC236}">
                  <a16:creationId xmlns:a16="http://schemas.microsoft.com/office/drawing/2014/main" id="{77B920D6-6E6B-5443-BAEA-9C15D4895949}"/>
                </a:ext>
              </a:extLst>
            </p:cNvPr>
            <p:cNvSpPr/>
            <p:nvPr/>
          </p:nvSpPr>
          <p:spPr>
            <a:xfrm>
              <a:off x="971745" y="2648075"/>
              <a:ext cx="406400" cy="406400"/>
            </a:xfrm>
            <a:prstGeom prst="ellipse">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 name="TextBox 5">
            <a:extLst>
              <a:ext uri="{FF2B5EF4-FFF2-40B4-BE49-F238E27FC236}">
                <a16:creationId xmlns:a16="http://schemas.microsoft.com/office/drawing/2014/main" id="{BB6D2316-AAA4-0F26-FB5A-12DE57A21891}"/>
              </a:ext>
            </a:extLst>
          </p:cNvPr>
          <p:cNvSpPr txBox="1"/>
          <p:nvPr/>
        </p:nvSpPr>
        <p:spPr>
          <a:xfrm>
            <a:off x="134424" y="282500"/>
            <a:ext cx="2687357" cy="369332"/>
          </a:xfrm>
          <a:prstGeom prst="rect">
            <a:avLst/>
          </a:prstGeom>
          <a:noFill/>
        </p:spPr>
        <p:txBody>
          <a:bodyPr wrap="square">
            <a:spAutoFit/>
          </a:bodyPr>
          <a:lstStyle/>
          <a:p>
            <a:pPr algn="ctr"/>
            <a:r>
              <a:rPr lang="en-GB" altLang="en-US" b="1" dirty="0">
                <a:solidFill>
                  <a:schemeClr val="bg1"/>
                </a:solidFill>
                <a:latin typeface="Comic Sans MS" panose="030F0902030302020204" pitchFamily="66" charset="0"/>
              </a:rPr>
              <a:t>Reading as a reader</a:t>
            </a:r>
            <a:endParaRPr lang="en-GB" altLang="en-US" sz="1800" b="1" dirty="0">
              <a:solidFill>
                <a:schemeClr val="bg1"/>
              </a:solidFill>
              <a:latin typeface="Comic Sans MS" panose="030F0902030302020204" pitchFamily="66" charset="0"/>
            </a:endParaRPr>
          </a:p>
        </p:txBody>
      </p:sp>
    </p:spTree>
    <p:extLst>
      <p:ext uri="{BB962C8B-B14F-4D97-AF65-F5344CB8AC3E}">
        <p14:creationId xmlns:p14="http://schemas.microsoft.com/office/powerpoint/2010/main" val="8918159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2">
            <a:extLst>
              <a:ext uri="{FF2B5EF4-FFF2-40B4-BE49-F238E27FC236}">
                <a16:creationId xmlns:a16="http://schemas.microsoft.com/office/drawing/2014/main" id="{FD43AD7C-BDE8-DC46-A8F8-3DD1EAC1AB4F}"/>
              </a:ext>
            </a:extLst>
          </p:cNvPr>
          <p:cNvSpPr txBox="1">
            <a:spLocks/>
          </p:cNvSpPr>
          <p:nvPr/>
        </p:nvSpPr>
        <p:spPr>
          <a:xfrm>
            <a:off x="0" y="524661"/>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chemeClr val="bg1"/>
                </a:solidFill>
                <a:effectLst>
                  <a:outerShdw blurRad="139700" dist="38100" dir="8100000" algn="tr" rotWithShape="0">
                    <a:prstClr val="black">
                      <a:alpha val="40000"/>
                    </a:prstClr>
                  </a:outerShdw>
                </a:effectLst>
                <a:latin typeface="Comic Sans MS" panose="030F0902030302020204" pitchFamily="66" charset="0"/>
                <a:cs typeface="Arial" panose="020B0604020202020204" pitchFamily="34" charset="0"/>
              </a:rPr>
              <a:t>Read the poem</a:t>
            </a:r>
          </a:p>
        </p:txBody>
      </p:sp>
      <p:sp>
        <p:nvSpPr>
          <p:cNvPr id="3" name="Rectangle 1">
            <a:extLst>
              <a:ext uri="{FF2B5EF4-FFF2-40B4-BE49-F238E27FC236}">
                <a16:creationId xmlns:a16="http://schemas.microsoft.com/office/drawing/2014/main" id="{B3017D02-E166-9B4B-8D72-7E5381DEDB3B}"/>
              </a:ext>
            </a:extLst>
          </p:cNvPr>
          <p:cNvSpPr/>
          <p:nvPr/>
        </p:nvSpPr>
        <p:spPr>
          <a:xfrm>
            <a:off x="0" y="28366"/>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5" name="Text Box 6">
            <a:extLst>
              <a:ext uri="{FF2B5EF4-FFF2-40B4-BE49-F238E27FC236}">
                <a16:creationId xmlns:a16="http://schemas.microsoft.com/office/drawing/2014/main" id="{E78BB766-B50A-204F-A8CC-B375B11E81BF}"/>
              </a:ext>
            </a:extLst>
          </p:cNvPr>
          <p:cNvSpPr txBox="1">
            <a:spLocks noChangeArrowheads="1"/>
          </p:cNvSpPr>
          <p:nvPr/>
        </p:nvSpPr>
        <p:spPr bwMode="auto">
          <a:xfrm>
            <a:off x="5974773" y="2235200"/>
            <a:ext cx="5418941" cy="2387600"/>
          </a:xfrm>
          <a:prstGeom prst="rect">
            <a:avLst/>
          </a:prstGeom>
          <a:solidFill>
            <a:schemeClr val="bg1"/>
          </a:solidFill>
          <a:ln w="9525">
            <a:noFill/>
            <a:miter lim="800000"/>
            <a:headEnd/>
            <a:tailEnd/>
          </a:ln>
          <a:effectLst/>
        </p:spPr>
        <p:txBody>
          <a:bodyPr wrap="square" anchor="ctr" anchorCtr="1">
            <a:noAutofit/>
          </a:bodyPr>
          <a:lstStyle/>
          <a:p>
            <a:pPr algn="ctr">
              <a:spcBef>
                <a:spcPts val="1000"/>
              </a:spcBef>
            </a:pPr>
            <a:r>
              <a:rPr lang="en-GB" altLang="en-US" sz="2500" dirty="0">
                <a:solidFill>
                  <a:srgbClr val="414042"/>
                </a:solidFill>
                <a:latin typeface="Comic Sans MS" panose="030F0702030302020204" pitchFamily="66" charset="0"/>
              </a:rPr>
              <a:t>Lustrous silver sphere,</a:t>
            </a:r>
          </a:p>
          <a:p>
            <a:pPr algn="ctr">
              <a:spcBef>
                <a:spcPts val="1000"/>
              </a:spcBef>
            </a:pPr>
            <a:r>
              <a:rPr lang="en-GB" altLang="en-US" sz="2500" dirty="0">
                <a:solidFill>
                  <a:srgbClr val="414042"/>
                </a:solidFill>
                <a:latin typeface="Comic Sans MS" panose="030F0702030302020204" pitchFamily="66" charset="0"/>
              </a:rPr>
              <a:t>Reflecting the sun’s bright rays,</a:t>
            </a:r>
          </a:p>
          <a:p>
            <a:pPr algn="ctr">
              <a:spcBef>
                <a:spcPts val="1000"/>
              </a:spcBef>
            </a:pPr>
            <a:r>
              <a:rPr lang="en-GB" altLang="en-US" sz="2500" dirty="0">
                <a:solidFill>
                  <a:srgbClr val="414042"/>
                </a:solidFill>
                <a:latin typeface="Comic Sans MS" panose="030F0702030302020204" pitchFamily="66" charset="0"/>
              </a:rPr>
              <a:t>Earth’s companion.</a:t>
            </a:r>
          </a:p>
        </p:txBody>
      </p:sp>
      <p:sp>
        <p:nvSpPr>
          <p:cNvPr id="6" name="TextBox 5">
            <a:extLst>
              <a:ext uri="{FF2B5EF4-FFF2-40B4-BE49-F238E27FC236}">
                <a16:creationId xmlns:a16="http://schemas.microsoft.com/office/drawing/2014/main" id="{E6EFBFAF-0986-4D5A-D200-0F82843993CF}"/>
              </a:ext>
            </a:extLst>
          </p:cNvPr>
          <p:cNvSpPr txBox="1"/>
          <p:nvPr/>
        </p:nvSpPr>
        <p:spPr>
          <a:xfrm>
            <a:off x="134424" y="282500"/>
            <a:ext cx="2687357" cy="369332"/>
          </a:xfrm>
          <a:prstGeom prst="rect">
            <a:avLst/>
          </a:prstGeom>
          <a:noFill/>
        </p:spPr>
        <p:txBody>
          <a:bodyPr wrap="square">
            <a:spAutoFit/>
          </a:bodyPr>
          <a:lstStyle/>
          <a:p>
            <a:pPr algn="ctr"/>
            <a:r>
              <a:rPr lang="en-GB" altLang="en-US" b="1" dirty="0">
                <a:solidFill>
                  <a:schemeClr val="bg1"/>
                </a:solidFill>
                <a:latin typeface="Comic Sans MS" panose="030F0902030302020204" pitchFamily="66" charset="0"/>
              </a:rPr>
              <a:t>Reading as a reader</a:t>
            </a:r>
            <a:endParaRPr lang="en-GB" altLang="en-US" sz="1800" b="1" dirty="0">
              <a:solidFill>
                <a:schemeClr val="bg1"/>
              </a:solidFill>
              <a:latin typeface="Comic Sans MS" panose="030F0902030302020204" pitchFamily="66" charset="0"/>
            </a:endParaRPr>
          </a:p>
        </p:txBody>
      </p:sp>
    </p:spTree>
    <p:extLst>
      <p:ext uri="{BB962C8B-B14F-4D97-AF65-F5344CB8AC3E}">
        <p14:creationId xmlns:p14="http://schemas.microsoft.com/office/powerpoint/2010/main" val="208749488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2">
            <a:extLst>
              <a:ext uri="{FF2B5EF4-FFF2-40B4-BE49-F238E27FC236}">
                <a16:creationId xmlns:a16="http://schemas.microsoft.com/office/drawing/2014/main" id="{AC30EAD5-C6B0-7740-95D5-5128DAD381AB}"/>
              </a:ext>
            </a:extLst>
          </p:cNvPr>
          <p:cNvGraphicFramePr>
            <a:graphicFrameLocks noGrp="1"/>
          </p:cNvGraphicFramePr>
          <p:nvPr>
            <p:extLst>
              <p:ext uri="{D42A27DB-BD31-4B8C-83A1-F6EECF244321}">
                <p14:modId xmlns:p14="http://schemas.microsoft.com/office/powerpoint/2010/main" val="2566746198"/>
              </p:ext>
            </p:extLst>
          </p:nvPr>
        </p:nvGraphicFramePr>
        <p:xfrm>
          <a:off x="1093072" y="1418923"/>
          <a:ext cx="10005855" cy="4555156"/>
        </p:xfrm>
        <a:graphic>
          <a:graphicData uri="http://schemas.openxmlformats.org/drawingml/2006/table">
            <a:tbl>
              <a:tblPr firstRow="1" bandRow="1">
                <a:tableStyleId>{5C22544A-7EE6-4342-B048-85BDC9FD1C3A}</a:tableStyleId>
              </a:tblPr>
              <a:tblGrid>
                <a:gridCol w="3288835">
                  <a:extLst>
                    <a:ext uri="{9D8B030D-6E8A-4147-A177-3AD203B41FA5}">
                      <a16:colId xmlns:a16="http://schemas.microsoft.com/office/drawing/2014/main" val="1292753507"/>
                    </a:ext>
                  </a:extLst>
                </a:gridCol>
                <a:gridCol w="3288835">
                  <a:extLst>
                    <a:ext uri="{9D8B030D-6E8A-4147-A177-3AD203B41FA5}">
                      <a16:colId xmlns:a16="http://schemas.microsoft.com/office/drawing/2014/main" val="3140871176"/>
                    </a:ext>
                  </a:extLst>
                </a:gridCol>
                <a:gridCol w="3428185">
                  <a:extLst>
                    <a:ext uri="{9D8B030D-6E8A-4147-A177-3AD203B41FA5}">
                      <a16:colId xmlns:a16="http://schemas.microsoft.com/office/drawing/2014/main" val="2251358776"/>
                    </a:ext>
                  </a:extLst>
                </a:gridCol>
              </a:tblGrid>
              <a:tr h="720281">
                <a:tc>
                  <a:txBody>
                    <a:bodyPr/>
                    <a:lstStyle/>
                    <a:p>
                      <a:pPr algn="ctr"/>
                      <a:r>
                        <a:rPr lang="en-US" sz="2800" b="1" i="0" dirty="0">
                          <a:solidFill>
                            <a:schemeClr val="bg1"/>
                          </a:solidFill>
                          <a:latin typeface="Comic Sans MS" panose="030F0902030302020204" pitchFamily="66" charset="0"/>
                        </a:rPr>
                        <a:t>Word</a:t>
                      </a:r>
                    </a:p>
                  </a:txBody>
                  <a:tcPr anchor="ctr" anchorCtr="1">
                    <a:lnL w="28575" cap="flat" cmpd="sng" algn="ctr">
                      <a:solidFill>
                        <a:srgbClr val="0070C0"/>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solidFill>
                      <a:srgbClr val="0070C0"/>
                    </a:solidFill>
                  </a:tcPr>
                </a:tc>
                <a:tc>
                  <a:txBody>
                    <a:bodyPr/>
                    <a:lstStyle/>
                    <a:p>
                      <a:pPr algn="ctr"/>
                      <a:r>
                        <a:rPr lang="en-US" sz="2800" b="1" i="0" dirty="0">
                          <a:solidFill>
                            <a:schemeClr val="bg1"/>
                          </a:solidFill>
                          <a:latin typeface="Comic Sans MS" panose="030F0902030302020204" pitchFamily="66" charset="0"/>
                        </a:rPr>
                        <a:t>Means</a:t>
                      </a:r>
                    </a:p>
                  </a:txBody>
                  <a:tcPr anchor="ctr" anchorCtr="1">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solidFill>
                      <a:srgbClr val="0070C0"/>
                    </a:solidFill>
                  </a:tcPr>
                </a:tc>
                <a:tc>
                  <a:txBody>
                    <a:bodyPr/>
                    <a:lstStyle/>
                    <a:p>
                      <a:pPr algn="ctr"/>
                      <a:r>
                        <a:rPr lang="en-US" sz="2800" b="1" i="0" dirty="0">
                          <a:solidFill>
                            <a:schemeClr val="bg1"/>
                          </a:solidFill>
                          <a:latin typeface="Comic Sans MS" panose="030F0902030302020204" pitchFamily="66" charset="0"/>
                        </a:rPr>
                        <a:t>Doesn’t mean</a:t>
                      </a:r>
                    </a:p>
                  </a:txBody>
                  <a:tcPr anchor="ctr" anchorCtr="1">
                    <a:lnL w="28575" cap="flat" cmpd="sng" algn="ctr">
                      <a:solidFill>
                        <a:schemeClr val="bg1"/>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solidFill>
                      <a:srgbClr val="0070C0"/>
                    </a:solidFill>
                  </a:tcPr>
                </a:tc>
                <a:extLst>
                  <a:ext uri="{0D108BD9-81ED-4DB2-BD59-A6C34878D82A}">
                    <a16:rowId xmlns:a16="http://schemas.microsoft.com/office/drawing/2014/main" val="2717725909"/>
                  </a:ext>
                </a:extLst>
              </a:tr>
              <a:tr h="98533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en-US" sz="2500" dirty="0">
                          <a:solidFill>
                            <a:srgbClr val="414042"/>
                          </a:solidFill>
                          <a:latin typeface="Comic Sans MS" panose="030F0702030302020204" pitchFamily="66" charset="0"/>
                        </a:rPr>
                        <a:t>lustrous </a:t>
                      </a:r>
                    </a:p>
                  </a:txBody>
                  <a:tcPr anchor="ctr" anchorCtr="1">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solidFill>
                      <a:schemeClr val="bg1"/>
                    </a:solidFill>
                  </a:tcPr>
                </a:tc>
                <a:tc>
                  <a:txBody>
                    <a:bodyPr/>
                    <a:lstStyle/>
                    <a:p>
                      <a:pPr algn="ctr"/>
                      <a:endParaRPr lang="en-GB" altLang="en-US" sz="2500" dirty="0">
                        <a:solidFill>
                          <a:srgbClr val="414042"/>
                        </a:solidFill>
                        <a:latin typeface="Comic Sans MS" panose="030F0702030302020204" pitchFamily="66" charset="0"/>
                      </a:endParaRPr>
                    </a:p>
                  </a:txBody>
                  <a:tcPr anchor="ctr" anchorCtr="1">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GB" altLang="en-US" sz="2500" dirty="0">
                        <a:solidFill>
                          <a:srgbClr val="414042"/>
                        </a:solidFill>
                        <a:latin typeface="Comic Sans MS" panose="030F0702030302020204" pitchFamily="66" charset="0"/>
                      </a:endParaRPr>
                    </a:p>
                  </a:txBody>
                  <a:tcPr anchor="ctr" anchorCtr="1">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solidFill>
                      <a:schemeClr val="bg1"/>
                    </a:solidFill>
                  </a:tcPr>
                </a:tc>
                <a:extLst>
                  <a:ext uri="{0D108BD9-81ED-4DB2-BD59-A6C34878D82A}">
                    <a16:rowId xmlns:a16="http://schemas.microsoft.com/office/drawing/2014/main" val="2602092868"/>
                  </a:ext>
                </a:extLst>
              </a:tr>
              <a:tr h="985334">
                <a:tc>
                  <a:txBody>
                    <a:bodyPr/>
                    <a:lstStyle/>
                    <a:p>
                      <a:pPr algn="ctr"/>
                      <a:r>
                        <a:rPr lang="en-GB" altLang="en-US" sz="2500" dirty="0">
                          <a:solidFill>
                            <a:srgbClr val="414042"/>
                          </a:solidFill>
                          <a:latin typeface="Comic Sans MS" panose="030F0702030302020204" pitchFamily="66" charset="0"/>
                        </a:rPr>
                        <a:t>sphere</a:t>
                      </a:r>
                      <a:endParaRPr lang="en-US" sz="2500" dirty="0">
                        <a:solidFill>
                          <a:srgbClr val="414042"/>
                        </a:solidFill>
                      </a:endParaRPr>
                    </a:p>
                  </a:txBody>
                  <a:tcPr anchor="ctr" anchorCtr="1">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solidFill>
                      <a:schemeClr val="bg1"/>
                    </a:solidFill>
                  </a:tcPr>
                </a:tc>
                <a:tc>
                  <a:txBody>
                    <a:bodyPr/>
                    <a:lstStyle/>
                    <a:p>
                      <a:pPr algn="ctr"/>
                      <a:endParaRPr lang="en-GB" altLang="en-US" sz="2500" dirty="0">
                        <a:solidFill>
                          <a:srgbClr val="414042"/>
                        </a:solidFill>
                        <a:latin typeface="Comic Sans MS" panose="030F0702030302020204" pitchFamily="66" charset="0"/>
                      </a:endParaRPr>
                    </a:p>
                  </a:txBody>
                  <a:tcPr anchor="ctr" anchorCtr="1">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GB" altLang="en-US" sz="2500" dirty="0">
                        <a:solidFill>
                          <a:srgbClr val="414042"/>
                        </a:solidFill>
                        <a:latin typeface="Comic Sans MS" panose="030F0702030302020204" pitchFamily="66" charset="0"/>
                      </a:endParaRPr>
                    </a:p>
                  </a:txBody>
                  <a:tcPr anchor="ctr" anchorCtr="1">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solidFill>
                      <a:schemeClr val="bg1"/>
                    </a:solidFill>
                  </a:tcPr>
                </a:tc>
                <a:extLst>
                  <a:ext uri="{0D108BD9-81ED-4DB2-BD59-A6C34878D82A}">
                    <a16:rowId xmlns:a16="http://schemas.microsoft.com/office/drawing/2014/main" val="3724685387"/>
                  </a:ext>
                </a:extLst>
              </a:tr>
              <a:tr h="98533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en-US" sz="2500" dirty="0">
                          <a:solidFill>
                            <a:srgbClr val="414042"/>
                          </a:solidFill>
                          <a:latin typeface="Comic Sans MS" panose="030F0702030302020204" pitchFamily="66" charset="0"/>
                        </a:rPr>
                        <a:t>reflecting </a:t>
                      </a:r>
                    </a:p>
                  </a:txBody>
                  <a:tcPr anchor="ctr" anchorCtr="1">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solidFill>
                      <a:schemeClr val="bg1"/>
                    </a:solidFill>
                  </a:tcPr>
                </a:tc>
                <a:tc>
                  <a:txBody>
                    <a:bodyPr/>
                    <a:lstStyle/>
                    <a:p>
                      <a:pPr algn="ctr"/>
                      <a:endParaRPr lang="en-GB" altLang="en-US" sz="2500" dirty="0">
                        <a:solidFill>
                          <a:srgbClr val="414042"/>
                        </a:solidFill>
                        <a:latin typeface="Comic Sans MS" panose="030F0702030302020204" pitchFamily="66" charset="0"/>
                      </a:endParaRPr>
                    </a:p>
                  </a:txBody>
                  <a:tcPr anchor="ctr" anchorCtr="1">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solidFill>
                      <a:schemeClr val="bg1"/>
                    </a:solidFill>
                  </a:tcPr>
                </a:tc>
                <a:tc>
                  <a:txBody>
                    <a:bodyPr/>
                    <a:lstStyle/>
                    <a:p>
                      <a:pPr algn="ctr"/>
                      <a:endParaRPr lang="en-GB" altLang="en-US" sz="2500" dirty="0">
                        <a:solidFill>
                          <a:srgbClr val="414042"/>
                        </a:solidFill>
                        <a:latin typeface="Comic Sans MS" panose="030F0702030302020204" pitchFamily="66" charset="0"/>
                      </a:endParaRPr>
                    </a:p>
                  </a:txBody>
                  <a:tcPr anchor="ctr" anchorCtr="1">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solidFill>
                      <a:schemeClr val="bg1"/>
                    </a:solidFill>
                  </a:tcPr>
                </a:tc>
                <a:extLst>
                  <a:ext uri="{0D108BD9-81ED-4DB2-BD59-A6C34878D82A}">
                    <a16:rowId xmlns:a16="http://schemas.microsoft.com/office/drawing/2014/main" val="3294664049"/>
                  </a:ext>
                </a:extLst>
              </a:tr>
              <a:tr h="87887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en-US" sz="2500" dirty="0">
                          <a:solidFill>
                            <a:srgbClr val="414042"/>
                          </a:solidFill>
                          <a:latin typeface="Comic Sans MS" panose="030F0702030302020204" pitchFamily="66" charset="0"/>
                        </a:rPr>
                        <a:t>companion </a:t>
                      </a:r>
                    </a:p>
                  </a:txBody>
                  <a:tcPr anchor="ctr" anchorCtr="1">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solidFill>
                      <a:schemeClr val="bg1"/>
                    </a:solidFill>
                  </a:tcPr>
                </a:tc>
                <a:tc>
                  <a:txBody>
                    <a:bodyPr/>
                    <a:lstStyle/>
                    <a:p>
                      <a:pPr algn="ctr"/>
                      <a:endParaRPr lang="en-GB" altLang="en-US" sz="2500" dirty="0">
                        <a:solidFill>
                          <a:srgbClr val="414042"/>
                        </a:solidFill>
                        <a:latin typeface="Comic Sans MS" panose="030F0702030302020204" pitchFamily="66" charset="0"/>
                      </a:endParaRPr>
                    </a:p>
                  </a:txBody>
                  <a:tcPr anchor="ctr" anchorCtr="1">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GB" altLang="en-US" sz="2500" dirty="0">
                        <a:solidFill>
                          <a:srgbClr val="414042"/>
                        </a:solidFill>
                        <a:latin typeface="Comic Sans MS" panose="030F0702030302020204" pitchFamily="66" charset="0"/>
                      </a:endParaRPr>
                    </a:p>
                  </a:txBody>
                  <a:tcPr anchor="ctr" anchorCtr="1">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solidFill>
                      <a:schemeClr val="bg1"/>
                    </a:solidFill>
                  </a:tcPr>
                </a:tc>
                <a:extLst>
                  <a:ext uri="{0D108BD9-81ED-4DB2-BD59-A6C34878D82A}">
                    <a16:rowId xmlns:a16="http://schemas.microsoft.com/office/drawing/2014/main" val="2517902925"/>
                  </a:ext>
                </a:extLst>
              </a:tr>
            </a:tbl>
          </a:graphicData>
        </a:graphic>
      </p:graphicFrame>
      <p:sp>
        <p:nvSpPr>
          <p:cNvPr id="17" name="TextBox 16">
            <a:extLst>
              <a:ext uri="{FF2B5EF4-FFF2-40B4-BE49-F238E27FC236}">
                <a16:creationId xmlns:a16="http://schemas.microsoft.com/office/drawing/2014/main" id="{CA9E184E-673A-204D-B8B6-5DEFFB904A60}"/>
              </a:ext>
            </a:extLst>
          </p:cNvPr>
          <p:cNvSpPr txBox="1"/>
          <p:nvPr/>
        </p:nvSpPr>
        <p:spPr>
          <a:xfrm>
            <a:off x="7692571" y="2388541"/>
            <a:ext cx="3406356" cy="477054"/>
          </a:xfrm>
          <a:prstGeom prst="rect">
            <a:avLst/>
          </a:prstGeom>
          <a:noFill/>
        </p:spPr>
        <p:txBody>
          <a:bodyPr wrap="square" rtlCol="0">
            <a:spAutoFit/>
          </a:bodyPr>
          <a:lstStyle/>
          <a:p>
            <a:pPr algn="ctr"/>
            <a:r>
              <a:rPr lang="en-GB" altLang="en-US" sz="2500" dirty="0">
                <a:solidFill>
                  <a:srgbClr val="0070C0"/>
                </a:solidFill>
                <a:latin typeface="Comic Sans MS" panose="030F0702030302020204" pitchFamily="66" charset="0"/>
              </a:rPr>
              <a:t>dull</a:t>
            </a:r>
          </a:p>
        </p:txBody>
      </p:sp>
      <p:sp>
        <p:nvSpPr>
          <p:cNvPr id="18" name="TextBox 17">
            <a:extLst>
              <a:ext uri="{FF2B5EF4-FFF2-40B4-BE49-F238E27FC236}">
                <a16:creationId xmlns:a16="http://schemas.microsoft.com/office/drawing/2014/main" id="{7C8D8902-73CD-154D-AC2B-513EF792EFAC}"/>
              </a:ext>
            </a:extLst>
          </p:cNvPr>
          <p:cNvSpPr txBox="1"/>
          <p:nvPr/>
        </p:nvSpPr>
        <p:spPr>
          <a:xfrm>
            <a:off x="7692570" y="3358159"/>
            <a:ext cx="3406355" cy="477054"/>
          </a:xfrm>
          <a:prstGeom prst="rect">
            <a:avLst/>
          </a:prstGeom>
          <a:noFill/>
        </p:spPr>
        <p:txBody>
          <a:bodyPr wrap="square" rtlCol="0">
            <a:spAutoFit/>
          </a:bodyPr>
          <a:lstStyle/>
          <a:p>
            <a:pPr algn="ctr"/>
            <a:r>
              <a:rPr lang="en-GB" altLang="en-US" sz="2500" dirty="0">
                <a:solidFill>
                  <a:srgbClr val="0070C0"/>
                </a:solidFill>
                <a:latin typeface="Comic Sans MS" panose="030F0702030302020204" pitchFamily="66" charset="0"/>
              </a:rPr>
              <a:t>cube</a:t>
            </a:r>
          </a:p>
        </p:txBody>
      </p:sp>
      <p:sp>
        <p:nvSpPr>
          <p:cNvPr id="19" name="TextBox 18">
            <a:extLst>
              <a:ext uri="{FF2B5EF4-FFF2-40B4-BE49-F238E27FC236}">
                <a16:creationId xmlns:a16="http://schemas.microsoft.com/office/drawing/2014/main" id="{1D60BC3D-49B4-9B45-BCB2-DCCA3FA2E6C7}"/>
              </a:ext>
            </a:extLst>
          </p:cNvPr>
          <p:cNvSpPr txBox="1"/>
          <p:nvPr/>
        </p:nvSpPr>
        <p:spPr>
          <a:xfrm>
            <a:off x="7692571" y="4359325"/>
            <a:ext cx="3406354" cy="477054"/>
          </a:xfrm>
          <a:prstGeom prst="rect">
            <a:avLst/>
          </a:prstGeom>
          <a:noFill/>
        </p:spPr>
        <p:txBody>
          <a:bodyPr wrap="square" rtlCol="0">
            <a:spAutoFit/>
          </a:bodyPr>
          <a:lstStyle/>
          <a:p>
            <a:pPr algn="ctr"/>
            <a:r>
              <a:rPr lang="en-GB" altLang="en-US" sz="2500" dirty="0">
                <a:solidFill>
                  <a:srgbClr val="0070C0"/>
                </a:solidFill>
                <a:latin typeface="Comic Sans MS" panose="030F0702030302020204" pitchFamily="66" charset="0"/>
              </a:rPr>
              <a:t>dim</a:t>
            </a:r>
          </a:p>
        </p:txBody>
      </p:sp>
      <p:sp>
        <p:nvSpPr>
          <p:cNvPr id="20" name="TextBox 19">
            <a:extLst>
              <a:ext uri="{FF2B5EF4-FFF2-40B4-BE49-F238E27FC236}">
                <a16:creationId xmlns:a16="http://schemas.microsoft.com/office/drawing/2014/main" id="{273D798B-D859-9040-B2A6-B9EC3D15282F}"/>
              </a:ext>
            </a:extLst>
          </p:cNvPr>
          <p:cNvSpPr txBox="1"/>
          <p:nvPr/>
        </p:nvSpPr>
        <p:spPr>
          <a:xfrm>
            <a:off x="7692570" y="5295074"/>
            <a:ext cx="3406354" cy="477054"/>
          </a:xfrm>
          <a:prstGeom prst="rect">
            <a:avLst/>
          </a:prstGeom>
          <a:noFill/>
        </p:spPr>
        <p:txBody>
          <a:bodyPr wrap="square" rtlCol="0">
            <a:spAutoFit/>
          </a:bodyPr>
          <a:lstStyle/>
          <a:p>
            <a:pPr algn="ctr"/>
            <a:r>
              <a:rPr lang="en-GB" altLang="en-US" sz="2500" dirty="0">
                <a:solidFill>
                  <a:srgbClr val="0070C0"/>
                </a:solidFill>
                <a:latin typeface="Comic Sans MS" panose="030F0702030302020204" pitchFamily="66" charset="0"/>
              </a:rPr>
              <a:t>enemy</a:t>
            </a:r>
          </a:p>
        </p:txBody>
      </p:sp>
      <p:sp>
        <p:nvSpPr>
          <p:cNvPr id="4" name="TextBox 3">
            <a:extLst>
              <a:ext uri="{FF2B5EF4-FFF2-40B4-BE49-F238E27FC236}">
                <a16:creationId xmlns:a16="http://schemas.microsoft.com/office/drawing/2014/main" id="{2909825E-7574-9B4A-B81E-9D83189EBB78}"/>
              </a:ext>
            </a:extLst>
          </p:cNvPr>
          <p:cNvSpPr txBox="1"/>
          <p:nvPr/>
        </p:nvSpPr>
        <p:spPr>
          <a:xfrm>
            <a:off x="4397830" y="2199859"/>
            <a:ext cx="3294740" cy="861774"/>
          </a:xfrm>
          <a:prstGeom prst="rect">
            <a:avLst/>
          </a:prstGeom>
          <a:noFill/>
        </p:spPr>
        <p:txBody>
          <a:bodyPr wrap="square" rtlCol="0">
            <a:spAutoFit/>
          </a:bodyPr>
          <a:lstStyle/>
          <a:p>
            <a:pPr algn="ctr"/>
            <a:r>
              <a:rPr lang="en-GB" altLang="en-US" sz="2500" dirty="0">
                <a:solidFill>
                  <a:srgbClr val="0070C0"/>
                </a:solidFill>
                <a:latin typeface="Comic Sans MS" panose="030F0702030302020204" pitchFamily="66" charset="0"/>
              </a:rPr>
              <a:t>glowing</a:t>
            </a:r>
          </a:p>
          <a:p>
            <a:pPr algn="ctr"/>
            <a:r>
              <a:rPr lang="en-GB" altLang="en-US" sz="2500" dirty="0">
                <a:solidFill>
                  <a:srgbClr val="0070C0"/>
                </a:solidFill>
                <a:latin typeface="Comic Sans MS" panose="030F0702030302020204" pitchFamily="66" charset="0"/>
              </a:rPr>
              <a:t>gleaming</a:t>
            </a:r>
          </a:p>
        </p:txBody>
      </p:sp>
      <p:sp>
        <p:nvSpPr>
          <p:cNvPr id="8" name="TextBox 7">
            <a:extLst>
              <a:ext uri="{FF2B5EF4-FFF2-40B4-BE49-F238E27FC236}">
                <a16:creationId xmlns:a16="http://schemas.microsoft.com/office/drawing/2014/main" id="{1A87A070-F811-E545-9B85-A3D90CA3E860}"/>
              </a:ext>
            </a:extLst>
          </p:cNvPr>
          <p:cNvSpPr txBox="1"/>
          <p:nvPr/>
        </p:nvSpPr>
        <p:spPr>
          <a:xfrm>
            <a:off x="4397830" y="3186829"/>
            <a:ext cx="3294738" cy="861774"/>
          </a:xfrm>
          <a:prstGeom prst="rect">
            <a:avLst/>
          </a:prstGeom>
          <a:noFill/>
        </p:spPr>
        <p:txBody>
          <a:bodyPr wrap="square" rtlCol="0">
            <a:spAutoFit/>
          </a:bodyPr>
          <a:lstStyle/>
          <a:p>
            <a:pPr algn="ctr"/>
            <a:r>
              <a:rPr lang="en-GB" altLang="en-US" sz="2500" dirty="0">
                <a:solidFill>
                  <a:srgbClr val="0070C0"/>
                </a:solidFill>
                <a:latin typeface="Comic Sans MS" panose="030F0702030302020204" pitchFamily="66" charset="0"/>
              </a:rPr>
              <a:t>like a ball</a:t>
            </a:r>
          </a:p>
          <a:p>
            <a:pPr algn="ctr"/>
            <a:r>
              <a:rPr lang="en-GB" altLang="en-US" sz="2500" dirty="0">
                <a:solidFill>
                  <a:srgbClr val="0070C0"/>
                </a:solidFill>
                <a:latin typeface="Comic Sans MS" panose="030F0702030302020204" pitchFamily="66" charset="0"/>
              </a:rPr>
              <a:t>globe</a:t>
            </a:r>
          </a:p>
        </p:txBody>
      </p:sp>
      <p:sp>
        <p:nvSpPr>
          <p:cNvPr id="9" name="TextBox 8">
            <a:extLst>
              <a:ext uri="{FF2B5EF4-FFF2-40B4-BE49-F238E27FC236}">
                <a16:creationId xmlns:a16="http://schemas.microsoft.com/office/drawing/2014/main" id="{A6871CB1-D83F-6142-A6B2-D09E6F49D6A1}"/>
              </a:ext>
            </a:extLst>
          </p:cNvPr>
          <p:cNvSpPr txBox="1"/>
          <p:nvPr/>
        </p:nvSpPr>
        <p:spPr>
          <a:xfrm>
            <a:off x="4397829" y="4173801"/>
            <a:ext cx="3294737" cy="861774"/>
          </a:xfrm>
          <a:prstGeom prst="rect">
            <a:avLst/>
          </a:prstGeom>
          <a:noFill/>
        </p:spPr>
        <p:txBody>
          <a:bodyPr wrap="square" rtlCol="0">
            <a:spAutoFit/>
          </a:bodyPr>
          <a:lstStyle/>
          <a:p>
            <a:pPr algn="ctr"/>
            <a:r>
              <a:rPr lang="en-GB" altLang="en-US" sz="2500" dirty="0">
                <a:solidFill>
                  <a:srgbClr val="0070C0"/>
                </a:solidFill>
                <a:latin typeface="Comic Sans MS" panose="030F0702030302020204" pitchFamily="66" charset="0"/>
              </a:rPr>
              <a:t>shiny</a:t>
            </a:r>
          </a:p>
          <a:p>
            <a:pPr algn="ctr"/>
            <a:r>
              <a:rPr lang="en-GB" altLang="en-US" sz="2500" dirty="0">
                <a:solidFill>
                  <a:srgbClr val="0070C0"/>
                </a:solidFill>
                <a:latin typeface="Comic Sans MS" panose="030F0702030302020204" pitchFamily="66" charset="0"/>
              </a:rPr>
              <a:t>sparkling</a:t>
            </a:r>
          </a:p>
        </p:txBody>
      </p:sp>
      <p:sp>
        <p:nvSpPr>
          <p:cNvPr id="10" name="TextBox 9">
            <a:extLst>
              <a:ext uri="{FF2B5EF4-FFF2-40B4-BE49-F238E27FC236}">
                <a16:creationId xmlns:a16="http://schemas.microsoft.com/office/drawing/2014/main" id="{7603AE78-8E26-694C-990A-9A520CF7C877}"/>
              </a:ext>
            </a:extLst>
          </p:cNvPr>
          <p:cNvSpPr txBox="1"/>
          <p:nvPr/>
        </p:nvSpPr>
        <p:spPr>
          <a:xfrm>
            <a:off x="4397830" y="5102714"/>
            <a:ext cx="3294736" cy="861774"/>
          </a:xfrm>
          <a:prstGeom prst="rect">
            <a:avLst/>
          </a:prstGeom>
          <a:noFill/>
        </p:spPr>
        <p:txBody>
          <a:bodyPr wrap="square" rtlCol="0">
            <a:spAutoFit/>
          </a:bodyPr>
          <a:lstStyle/>
          <a:p>
            <a:pPr algn="ctr"/>
            <a:r>
              <a:rPr lang="en-GB" altLang="en-US" sz="2500" dirty="0">
                <a:solidFill>
                  <a:srgbClr val="0070C0"/>
                </a:solidFill>
                <a:latin typeface="Comic Sans MS" panose="030F0702030302020204" pitchFamily="66" charset="0"/>
              </a:rPr>
              <a:t>friend</a:t>
            </a:r>
          </a:p>
          <a:p>
            <a:pPr algn="ctr"/>
            <a:r>
              <a:rPr lang="en-GB" altLang="en-US" sz="2500" dirty="0">
                <a:solidFill>
                  <a:srgbClr val="0070C0"/>
                </a:solidFill>
                <a:latin typeface="Comic Sans MS" panose="030F0702030302020204" pitchFamily="66" charset="0"/>
              </a:rPr>
              <a:t>partner</a:t>
            </a:r>
          </a:p>
        </p:txBody>
      </p:sp>
      <p:sp>
        <p:nvSpPr>
          <p:cNvPr id="6" name="Subtitle 2">
            <a:extLst>
              <a:ext uri="{FF2B5EF4-FFF2-40B4-BE49-F238E27FC236}">
                <a16:creationId xmlns:a16="http://schemas.microsoft.com/office/drawing/2014/main" id="{DB0AC71F-C911-0D4E-AC7E-C25B81660FC0}"/>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0070C0"/>
                </a:solidFill>
                <a:latin typeface="Comic Sans MS" panose="030F0902030302020204" pitchFamily="66" charset="0"/>
                <a:cs typeface="Arial" panose="020B0604020202020204" pitchFamily="34" charset="0"/>
              </a:rPr>
              <a:t>Linking words</a:t>
            </a:r>
          </a:p>
        </p:txBody>
      </p:sp>
      <p:sp>
        <p:nvSpPr>
          <p:cNvPr id="12" name="Rectangle 1">
            <a:extLst>
              <a:ext uri="{FF2B5EF4-FFF2-40B4-BE49-F238E27FC236}">
                <a16:creationId xmlns:a16="http://schemas.microsoft.com/office/drawing/2014/main" id="{2811844C-AF03-EA49-B7B7-C4587CF6CE8C}"/>
              </a:ext>
            </a:extLst>
          </p:cNvPr>
          <p:cNvSpPr/>
          <p:nvPr/>
        </p:nvSpPr>
        <p:spPr>
          <a:xfrm>
            <a:off x="0" y="28366"/>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3" name="TextBox 2">
            <a:extLst>
              <a:ext uri="{FF2B5EF4-FFF2-40B4-BE49-F238E27FC236}">
                <a16:creationId xmlns:a16="http://schemas.microsoft.com/office/drawing/2014/main" id="{145E0DDF-E672-BA46-AA89-2125DFEBE36C}"/>
              </a:ext>
            </a:extLst>
          </p:cNvPr>
          <p:cNvSpPr txBox="1"/>
          <p:nvPr/>
        </p:nvSpPr>
        <p:spPr>
          <a:xfrm>
            <a:off x="3802743" y="377371"/>
            <a:ext cx="184731" cy="369332"/>
          </a:xfrm>
          <a:prstGeom prst="rect">
            <a:avLst/>
          </a:prstGeom>
          <a:noFill/>
        </p:spPr>
        <p:txBody>
          <a:bodyPr wrap="none" rtlCol="0">
            <a:spAutoFit/>
          </a:bodyPr>
          <a:lstStyle/>
          <a:p>
            <a:endParaRPr lang="en-US"/>
          </a:p>
        </p:txBody>
      </p:sp>
      <p:sp>
        <p:nvSpPr>
          <p:cNvPr id="5" name="TextBox 4">
            <a:extLst>
              <a:ext uri="{FF2B5EF4-FFF2-40B4-BE49-F238E27FC236}">
                <a16:creationId xmlns:a16="http://schemas.microsoft.com/office/drawing/2014/main" id="{8DBE3D34-06F7-F65D-4EAD-82D570DDA106}"/>
              </a:ext>
            </a:extLst>
          </p:cNvPr>
          <p:cNvSpPr txBox="1"/>
          <p:nvPr/>
        </p:nvSpPr>
        <p:spPr>
          <a:xfrm>
            <a:off x="134424" y="282500"/>
            <a:ext cx="2687357" cy="369332"/>
          </a:xfrm>
          <a:prstGeom prst="rect">
            <a:avLst/>
          </a:prstGeom>
          <a:noFill/>
        </p:spPr>
        <p:txBody>
          <a:bodyPr wrap="square">
            <a:spAutoFit/>
          </a:bodyPr>
          <a:lstStyle/>
          <a:p>
            <a:pPr algn="ctr"/>
            <a:r>
              <a:rPr lang="en-GB" altLang="en-US" b="1" dirty="0">
                <a:solidFill>
                  <a:schemeClr val="bg1"/>
                </a:solidFill>
                <a:latin typeface="Comic Sans MS" panose="030F0902030302020204" pitchFamily="66" charset="0"/>
              </a:rPr>
              <a:t>Reading as a reader</a:t>
            </a:r>
            <a:endParaRPr lang="en-GB" altLang="en-US" sz="1800" b="1" dirty="0">
              <a:solidFill>
                <a:schemeClr val="bg1"/>
              </a:solidFill>
              <a:latin typeface="Comic Sans MS" panose="030F0902030302020204" pitchFamily="66" charset="0"/>
            </a:endParaRPr>
          </a:p>
        </p:txBody>
      </p:sp>
    </p:spTree>
    <p:extLst>
      <p:ext uri="{BB962C8B-B14F-4D97-AF65-F5344CB8AC3E}">
        <p14:creationId xmlns:p14="http://schemas.microsoft.com/office/powerpoint/2010/main" val="35003741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4" grpId="0"/>
      <p:bldP spid="8" grpId="0"/>
      <p:bldP spid="9" grpId="0"/>
      <p:bldP spid="1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2">
            <a:extLst>
              <a:ext uri="{FF2B5EF4-FFF2-40B4-BE49-F238E27FC236}">
                <a16:creationId xmlns:a16="http://schemas.microsoft.com/office/drawing/2014/main" id="{16C53BBB-46C0-0949-AF06-12EEC3CDE00E}"/>
              </a:ext>
            </a:extLst>
          </p:cNvPr>
          <p:cNvSpPr txBox="1">
            <a:spLocks/>
          </p:cNvSpPr>
          <p:nvPr/>
        </p:nvSpPr>
        <p:spPr>
          <a:xfrm>
            <a:off x="0" y="524661"/>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chemeClr val="bg1"/>
                </a:solidFill>
                <a:effectLst>
                  <a:outerShdw blurRad="139700" dist="38100" dir="8100000" algn="tr" rotWithShape="0">
                    <a:prstClr val="black">
                      <a:alpha val="40000"/>
                    </a:prstClr>
                  </a:outerShdw>
                </a:effectLst>
                <a:latin typeface="Comic Sans MS" panose="030F0902030302020204" pitchFamily="66" charset="0"/>
                <a:cs typeface="Arial" panose="020B0604020202020204" pitchFamily="34" charset="0"/>
              </a:rPr>
              <a:t>One more</a:t>
            </a:r>
          </a:p>
        </p:txBody>
      </p:sp>
      <p:sp>
        <p:nvSpPr>
          <p:cNvPr id="3" name="Rectangle 1">
            <a:extLst>
              <a:ext uri="{FF2B5EF4-FFF2-40B4-BE49-F238E27FC236}">
                <a16:creationId xmlns:a16="http://schemas.microsoft.com/office/drawing/2014/main" id="{E6BB01B0-EBA7-DF4D-BF6F-DE46386CF431}"/>
              </a:ext>
            </a:extLst>
          </p:cNvPr>
          <p:cNvSpPr/>
          <p:nvPr/>
        </p:nvSpPr>
        <p:spPr>
          <a:xfrm>
            <a:off x="0" y="28366"/>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5" name="Text Box 6">
            <a:extLst>
              <a:ext uri="{FF2B5EF4-FFF2-40B4-BE49-F238E27FC236}">
                <a16:creationId xmlns:a16="http://schemas.microsoft.com/office/drawing/2014/main" id="{B179B3EC-F733-C14C-8908-AD889607CBBC}"/>
              </a:ext>
            </a:extLst>
          </p:cNvPr>
          <p:cNvSpPr txBox="1">
            <a:spLocks noChangeArrowheads="1"/>
          </p:cNvSpPr>
          <p:nvPr/>
        </p:nvSpPr>
        <p:spPr bwMode="auto">
          <a:xfrm>
            <a:off x="5876081" y="3805428"/>
            <a:ext cx="5146715" cy="1891175"/>
          </a:xfrm>
          <a:prstGeom prst="rect">
            <a:avLst/>
          </a:prstGeom>
          <a:solidFill>
            <a:schemeClr val="bg1"/>
          </a:solidFill>
          <a:ln w="9525">
            <a:noFill/>
            <a:miter lim="800000"/>
            <a:headEnd/>
            <a:tailEnd/>
          </a:ln>
          <a:effectLst/>
        </p:spPr>
        <p:txBody>
          <a:bodyPr wrap="square" anchor="ctr" anchorCtr="1">
            <a:noAutofit/>
          </a:bodyPr>
          <a:lstStyle/>
          <a:p>
            <a:pPr algn="ctr">
              <a:spcBef>
                <a:spcPts val="1000"/>
              </a:spcBef>
            </a:pPr>
            <a:r>
              <a:rPr lang="en-GB" altLang="en-US" sz="2800" dirty="0">
                <a:solidFill>
                  <a:srgbClr val="414042"/>
                </a:solidFill>
                <a:latin typeface="Comic Sans MS" panose="030F0702030302020204" pitchFamily="66" charset="0"/>
              </a:rPr>
              <a:t>Hazy loop of light,</a:t>
            </a:r>
          </a:p>
          <a:p>
            <a:pPr algn="ctr">
              <a:spcBef>
                <a:spcPts val="1000"/>
              </a:spcBef>
            </a:pPr>
            <a:r>
              <a:rPr lang="en-GB" altLang="en-US" sz="2800" dirty="0">
                <a:solidFill>
                  <a:srgbClr val="414042"/>
                </a:solidFill>
                <a:latin typeface="Comic Sans MS" panose="030F0702030302020204" pitchFamily="66" charset="0"/>
              </a:rPr>
              <a:t>Curving over the night sky,</a:t>
            </a:r>
          </a:p>
          <a:p>
            <a:pPr algn="ctr">
              <a:spcBef>
                <a:spcPts val="1000"/>
              </a:spcBef>
            </a:pPr>
            <a:r>
              <a:rPr lang="en-GB" altLang="en-US" sz="2800" dirty="0">
                <a:solidFill>
                  <a:srgbClr val="414042"/>
                </a:solidFill>
                <a:latin typeface="Comic Sans MS" panose="030F0702030302020204" pitchFamily="66" charset="0"/>
              </a:rPr>
              <a:t>Mankind’s home in space.</a:t>
            </a:r>
          </a:p>
        </p:txBody>
      </p:sp>
      <p:sp>
        <p:nvSpPr>
          <p:cNvPr id="7" name="TextBox 6">
            <a:extLst>
              <a:ext uri="{FF2B5EF4-FFF2-40B4-BE49-F238E27FC236}">
                <a16:creationId xmlns:a16="http://schemas.microsoft.com/office/drawing/2014/main" id="{9D841C92-5A5D-AE79-DC87-C5A3EF4F31F2}"/>
              </a:ext>
            </a:extLst>
          </p:cNvPr>
          <p:cNvSpPr txBox="1"/>
          <p:nvPr/>
        </p:nvSpPr>
        <p:spPr>
          <a:xfrm>
            <a:off x="134424" y="282500"/>
            <a:ext cx="2687357" cy="369332"/>
          </a:xfrm>
          <a:prstGeom prst="rect">
            <a:avLst/>
          </a:prstGeom>
          <a:noFill/>
        </p:spPr>
        <p:txBody>
          <a:bodyPr wrap="square">
            <a:spAutoFit/>
          </a:bodyPr>
          <a:lstStyle/>
          <a:p>
            <a:pPr algn="ctr"/>
            <a:r>
              <a:rPr lang="en-GB" altLang="en-US" b="1" dirty="0">
                <a:solidFill>
                  <a:schemeClr val="bg1"/>
                </a:solidFill>
                <a:latin typeface="Comic Sans MS" panose="030F0902030302020204" pitchFamily="66" charset="0"/>
              </a:rPr>
              <a:t>Reading as a reader</a:t>
            </a:r>
            <a:endParaRPr lang="en-GB" altLang="en-US" sz="1800" b="1" dirty="0">
              <a:solidFill>
                <a:schemeClr val="bg1"/>
              </a:solidFill>
              <a:latin typeface="Comic Sans MS" panose="030F0902030302020204" pitchFamily="66" charset="0"/>
            </a:endParaRPr>
          </a:p>
        </p:txBody>
      </p:sp>
    </p:spTree>
    <p:extLst>
      <p:ext uri="{BB962C8B-B14F-4D97-AF65-F5344CB8AC3E}">
        <p14:creationId xmlns:p14="http://schemas.microsoft.com/office/powerpoint/2010/main" val="382626322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2">
            <a:extLst>
              <a:ext uri="{FF2B5EF4-FFF2-40B4-BE49-F238E27FC236}">
                <a16:creationId xmlns:a16="http://schemas.microsoft.com/office/drawing/2014/main" id="{5F118929-B17C-E94A-A0D5-D312EEF19822}"/>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0070C0"/>
                </a:solidFill>
                <a:latin typeface="Comic Sans MS" panose="030F0902030302020204" pitchFamily="66" charset="0"/>
                <a:cs typeface="Arial" panose="020B0604020202020204" pitchFamily="34" charset="0"/>
              </a:rPr>
              <a:t>Choose your </a:t>
            </a:r>
            <a:r>
              <a:rPr lang="en-US" sz="3000" b="1" dirty="0" err="1">
                <a:solidFill>
                  <a:srgbClr val="0070C0"/>
                </a:solidFill>
                <a:latin typeface="Comic Sans MS" panose="030F0902030302020204" pitchFamily="66" charset="0"/>
                <a:cs typeface="Arial" panose="020B0604020202020204" pitchFamily="34" charset="0"/>
              </a:rPr>
              <a:t>favourite</a:t>
            </a:r>
            <a:endParaRPr lang="en-US" sz="3000" b="1" dirty="0">
              <a:solidFill>
                <a:srgbClr val="0070C0"/>
              </a:solidFill>
              <a:latin typeface="Comic Sans MS" panose="030F0902030302020204" pitchFamily="66" charset="0"/>
              <a:cs typeface="Arial" panose="020B0604020202020204" pitchFamily="34" charset="0"/>
            </a:endParaRPr>
          </a:p>
        </p:txBody>
      </p:sp>
      <p:sp>
        <p:nvSpPr>
          <p:cNvPr id="3" name="Rectangle 1">
            <a:extLst>
              <a:ext uri="{FF2B5EF4-FFF2-40B4-BE49-F238E27FC236}">
                <a16:creationId xmlns:a16="http://schemas.microsoft.com/office/drawing/2014/main" id="{D49DD870-FBAE-084D-B625-AEF4C7EA87BA}"/>
              </a:ext>
            </a:extLst>
          </p:cNvPr>
          <p:cNvSpPr/>
          <p:nvPr/>
        </p:nvSpPr>
        <p:spPr>
          <a:xfrm>
            <a:off x="0" y="28366"/>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10" name="Text Box 7">
            <a:extLst>
              <a:ext uri="{FF2B5EF4-FFF2-40B4-BE49-F238E27FC236}">
                <a16:creationId xmlns:a16="http://schemas.microsoft.com/office/drawing/2014/main" id="{4D50E47A-D8BC-1649-850C-892DCBCA2004}"/>
              </a:ext>
            </a:extLst>
          </p:cNvPr>
          <p:cNvSpPr txBox="1">
            <a:spLocks noChangeArrowheads="1"/>
          </p:cNvSpPr>
          <p:nvPr/>
        </p:nvSpPr>
        <p:spPr bwMode="auto">
          <a:xfrm>
            <a:off x="1289972" y="1516939"/>
            <a:ext cx="4595893" cy="1389895"/>
          </a:xfrm>
          <a:prstGeom prst="rect">
            <a:avLst/>
          </a:prstGeom>
          <a:solidFill>
            <a:schemeClr val="bg1"/>
          </a:solid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lstStyle/>
          <a:p>
            <a:pPr algn="ctr">
              <a:spcBef>
                <a:spcPts val="700"/>
              </a:spcBef>
            </a:pPr>
            <a:r>
              <a:rPr lang="en-GB" altLang="en-US" sz="2000" dirty="0">
                <a:solidFill>
                  <a:srgbClr val="414042"/>
                </a:solidFill>
                <a:latin typeface="Comic Sans MS" panose="030F0702030302020204" pitchFamily="66" charset="0"/>
              </a:rPr>
              <a:t>Sparkling specks of light,</a:t>
            </a:r>
          </a:p>
          <a:p>
            <a:pPr algn="ctr">
              <a:spcBef>
                <a:spcPts val="700"/>
              </a:spcBef>
            </a:pPr>
            <a:r>
              <a:rPr lang="en-GB" altLang="en-US" sz="2000" dirty="0">
                <a:solidFill>
                  <a:srgbClr val="414042"/>
                </a:solidFill>
                <a:latin typeface="Comic Sans MS" panose="030F0702030302020204" pitchFamily="66" charset="0"/>
              </a:rPr>
              <a:t>Glittering in the blackness,</a:t>
            </a:r>
          </a:p>
          <a:p>
            <a:pPr algn="ctr">
              <a:spcBef>
                <a:spcPts val="700"/>
              </a:spcBef>
            </a:pPr>
            <a:r>
              <a:rPr lang="en-GB" altLang="en-US" sz="2000" dirty="0">
                <a:solidFill>
                  <a:srgbClr val="414042"/>
                </a:solidFill>
                <a:latin typeface="Comic Sans MS" panose="030F0702030302020204" pitchFamily="66" charset="0"/>
              </a:rPr>
              <a:t>Twinkling high above.</a:t>
            </a:r>
          </a:p>
        </p:txBody>
      </p:sp>
      <p:sp>
        <p:nvSpPr>
          <p:cNvPr id="11" name="Text Box 9">
            <a:extLst>
              <a:ext uri="{FF2B5EF4-FFF2-40B4-BE49-F238E27FC236}">
                <a16:creationId xmlns:a16="http://schemas.microsoft.com/office/drawing/2014/main" id="{D6C0211E-336A-604F-8C79-B676042CB017}"/>
              </a:ext>
            </a:extLst>
          </p:cNvPr>
          <p:cNvSpPr txBox="1">
            <a:spLocks noChangeArrowheads="1"/>
          </p:cNvSpPr>
          <p:nvPr/>
        </p:nvSpPr>
        <p:spPr bwMode="auto">
          <a:xfrm>
            <a:off x="1161153" y="4843580"/>
            <a:ext cx="9256062" cy="11951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ts val="700"/>
              </a:spcBef>
            </a:pPr>
            <a:r>
              <a:rPr lang="en-GB" altLang="en-US" sz="2000" dirty="0">
                <a:solidFill>
                  <a:srgbClr val="414042"/>
                </a:solidFill>
                <a:latin typeface="Comic Sans MS" panose="030F0702030302020204" pitchFamily="66" charset="0"/>
              </a:rPr>
              <a:t>Work with a partner.</a:t>
            </a:r>
          </a:p>
          <a:p>
            <a:pPr>
              <a:spcBef>
                <a:spcPts val="700"/>
              </a:spcBef>
            </a:pPr>
            <a:r>
              <a:rPr lang="en-GB" altLang="en-US" sz="2000" dirty="0">
                <a:solidFill>
                  <a:srgbClr val="414042"/>
                </a:solidFill>
                <a:latin typeface="Comic Sans MS" panose="030F0702030302020204" pitchFamily="66" charset="0"/>
              </a:rPr>
              <a:t>Re-read each poem together, with actions if you like.</a:t>
            </a:r>
          </a:p>
          <a:p>
            <a:pPr>
              <a:spcBef>
                <a:spcPts val="700"/>
              </a:spcBef>
            </a:pPr>
            <a:r>
              <a:rPr lang="en-GB" altLang="en-US" sz="2000" dirty="0">
                <a:solidFill>
                  <a:srgbClr val="414042"/>
                </a:solidFill>
                <a:latin typeface="Comic Sans MS" panose="030F0702030302020204" pitchFamily="66" charset="0"/>
              </a:rPr>
              <a:t>Discuss each poem and decide between you which is your favourite and why.</a:t>
            </a:r>
          </a:p>
        </p:txBody>
      </p:sp>
      <p:sp>
        <p:nvSpPr>
          <p:cNvPr id="13" name="Text Box 7">
            <a:extLst>
              <a:ext uri="{FF2B5EF4-FFF2-40B4-BE49-F238E27FC236}">
                <a16:creationId xmlns:a16="http://schemas.microsoft.com/office/drawing/2014/main" id="{E2567D81-ACEF-7A42-A4CB-405606155788}"/>
              </a:ext>
            </a:extLst>
          </p:cNvPr>
          <p:cNvSpPr txBox="1">
            <a:spLocks noChangeArrowheads="1"/>
          </p:cNvSpPr>
          <p:nvPr/>
        </p:nvSpPr>
        <p:spPr bwMode="auto">
          <a:xfrm>
            <a:off x="6243936" y="1516939"/>
            <a:ext cx="4595893" cy="1389895"/>
          </a:xfrm>
          <a:prstGeom prst="rect">
            <a:avLst/>
          </a:prstGeom>
          <a:solidFill>
            <a:schemeClr val="bg1"/>
          </a:solid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lstStyle/>
          <a:p>
            <a:pPr algn="ctr">
              <a:spcBef>
                <a:spcPts val="700"/>
              </a:spcBef>
            </a:pPr>
            <a:r>
              <a:rPr lang="en-GB" altLang="en-US" sz="2000" dirty="0">
                <a:solidFill>
                  <a:srgbClr val="414042"/>
                </a:solidFill>
                <a:latin typeface="Comic Sans MS" panose="030F0702030302020204" pitchFamily="66" charset="0"/>
              </a:rPr>
              <a:t>Burning ball of fire,</a:t>
            </a:r>
          </a:p>
          <a:p>
            <a:pPr algn="ctr">
              <a:spcBef>
                <a:spcPts val="700"/>
              </a:spcBef>
            </a:pPr>
            <a:r>
              <a:rPr lang="en-GB" altLang="en-US" sz="2000" dirty="0">
                <a:solidFill>
                  <a:srgbClr val="414042"/>
                </a:solidFill>
                <a:latin typeface="Comic Sans MS" panose="030F0702030302020204" pitchFamily="66" charset="0"/>
              </a:rPr>
              <a:t>Setting on the horizon,</a:t>
            </a:r>
          </a:p>
          <a:p>
            <a:pPr algn="ctr">
              <a:spcBef>
                <a:spcPts val="700"/>
              </a:spcBef>
            </a:pPr>
            <a:r>
              <a:rPr lang="en-GB" altLang="en-US" sz="2000" dirty="0">
                <a:solidFill>
                  <a:srgbClr val="414042"/>
                </a:solidFill>
                <a:latin typeface="Comic Sans MS" panose="030F0702030302020204" pitchFamily="66" charset="0"/>
              </a:rPr>
              <a:t>Until the next day.</a:t>
            </a:r>
          </a:p>
        </p:txBody>
      </p:sp>
      <p:sp>
        <p:nvSpPr>
          <p:cNvPr id="14" name="Text Box 7">
            <a:extLst>
              <a:ext uri="{FF2B5EF4-FFF2-40B4-BE49-F238E27FC236}">
                <a16:creationId xmlns:a16="http://schemas.microsoft.com/office/drawing/2014/main" id="{0C977584-98C2-0143-80F3-BBD71C1E42A3}"/>
              </a:ext>
            </a:extLst>
          </p:cNvPr>
          <p:cNvSpPr txBox="1">
            <a:spLocks noChangeArrowheads="1"/>
          </p:cNvSpPr>
          <p:nvPr/>
        </p:nvSpPr>
        <p:spPr bwMode="auto">
          <a:xfrm>
            <a:off x="1289972" y="3114246"/>
            <a:ext cx="4595893" cy="1389895"/>
          </a:xfrm>
          <a:prstGeom prst="rect">
            <a:avLst/>
          </a:prstGeom>
          <a:solidFill>
            <a:schemeClr val="bg1"/>
          </a:solid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lstStyle/>
          <a:p>
            <a:pPr algn="ctr">
              <a:spcBef>
                <a:spcPts val="700"/>
              </a:spcBef>
            </a:pPr>
            <a:r>
              <a:rPr lang="en-GB" altLang="en-US" sz="2000" dirty="0">
                <a:solidFill>
                  <a:srgbClr val="414042"/>
                </a:solidFill>
                <a:latin typeface="Comic Sans MS" panose="030F0702030302020204" pitchFamily="66" charset="0"/>
              </a:rPr>
              <a:t>Lustrous silver sphere,</a:t>
            </a:r>
          </a:p>
          <a:p>
            <a:pPr algn="ctr">
              <a:spcBef>
                <a:spcPts val="700"/>
              </a:spcBef>
            </a:pPr>
            <a:r>
              <a:rPr lang="en-GB" altLang="en-US" sz="2000" dirty="0">
                <a:solidFill>
                  <a:srgbClr val="414042"/>
                </a:solidFill>
                <a:latin typeface="Comic Sans MS" panose="030F0702030302020204" pitchFamily="66" charset="0"/>
              </a:rPr>
              <a:t>Reflecting the sun’s bright rays,</a:t>
            </a:r>
          </a:p>
          <a:p>
            <a:pPr algn="ctr">
              <a:spcBef>
                <a:spcPts val="700"/>
              </a:spcBef>
            </a:pPr>
            <a:r>
              <a:rPr lang="en-GB" altLang="en-US" sz="2000" dirty="0">
                <a:solidFill>
                  <a:srgbClr val="414042"/>
                </a:solidFill>
                <a:latin typeface="Comic Sans MS" panose="030F0702030302020204" pitchFamily="66" charset="0"/>
              </a:rPr>
              <a:t>Earth’s companion.</a:t>
            </a:r>
          </a:p>
        </p:txBody>
      </p:sp>
      <p:sp>
        <p:nvSpPr>
          <p:cNvPr id="15" name="Text Box 7">
            <a:extLst>
              <a:ext uri="{FF2B5EF4-FFF2-40B4-BE49-F238E27FC236}">
                <a16:creationId xmlns:a16="http://schemas.microsoft.com/office/drawing/2014/main" id="{36A14EBD-DDEB-0B49-8CB1-FD17E249D929}"/>
              </a:ext>
            </a:extLst>
          </p:cNvPr>
          <p:cNvSpPr txBox="1">
            <a:spLocks noChangeArrowheads="1"/>
          </p:cNvSpPr>
          <p:nvPr/>
        </p:nvSpPr>
        <p:spPr bwMode="auto">
          <a:xfrm>
            <a:off x="6243936" y="3114246"/>
            <a:ext cx="4595893" cy="1389895"/>
          </a:xfrm>
          <a:prstGeom prst="rect">
            <a:avLst/>
          </a:prstGeom>
          <a:solidFill>
            <a:schemeClr val="bg1"/>
          </a:solid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lstStyle/>
          <a:p>
            <a:pPr algn="ctr">
              <a:spcBef>
                <a:spcPts val="700"/>
              </a:spcBef>
            </a:pPr>
            <a:r>
              <a:rPr lang="en-GB" altLang="en-US" sz="2000" dirty="0">
                <a:solidFill>
                  <a:srgbClr val="414042"/>
                </a:solidFill>
                <a:latin typeface="Comic Sans MS" panose="030F0702030302020204" pitchFamily="66" charset="0"/>
              </a:rPr>
              <a:t>Hazy loop of light,</a:t>
            </a:r>
          </a:p>
          <a:p>
            <a:pPr algn="ctr">
              <a:spcBef>
                <a:spcPts val="700"/>
              </a:spcBef>
            </a:pPr>
            <a:r>
              <a:rPr lang="en-GB" altLang="en-US" sz="2000" dirty="0">
                <a:solidFill>
                  <a:srgbClr val="414042"/>
                </a:solidFill>
                <a:latin typeface="Comic Sans MS" panose="030F0702030302020204" pitchFamily="66" charset="0"/>
              </a:rPr>
              <a:t>Curving over the night sky,</a:t>
            </a:r>
          </a:p>
          <a:p>
            <a:pPr algn="ctr">
              <a:spcBef>
                <a:spcPts val="700"/>
              </a:spcBef>
            </a:pPr>
            <a:r>
              <a:rPr lang="en-GB" altLang="en-US" sz="2000" dirty="0">
                <a:solidFill>
                  <a:srgbClr val="414042"/>
                </a:solidFill>
                <a:latin typeface="Comic Sans MS" panose="030F0702030302020204" pitchFamily="66" charset="0"/>
              </a:rPr>
              <a:t>Mankind’s home in space.</a:t>
            </a:r>
          </a:p>
        </p:txBody>
      </p:sp>
      <p:sp>
        <p:nvSpPr>
          <p:cNvPr id="5" name="TextBox 4">
            <a:extLst>
              <a:ext uri="{FF2B5EF4-FFF2-40B4-BE49-F238E27FC236}">
                <a16:creationId xmlns:a16="http://schemas.microsoft.com/office/drawing/2014/main" id="{E0897542-DBA2-31A3-78DF-C8F91E0636BB}"/>
              </a:ext>
            </a:extLst>
          </p:cNvPr>
          <p:cNvSpPr txBox="1"/>
          <p:nvPr/>
        </p:nvSpPr>
        <p:spPr>
          <a:xfrm>
            <a:off x="134424" y="282500"/>
            <a:ext cx="2687357" cy="369332"/>
          </a:xfrm>
          <a:prstGeom prst="rect">
            <a:avLst/>
          </a:prstGeom>
          <a:noFill/>
        </p:spPr>
        <p:txBody>
          <a:bodyPr wrap="square">
            <a:spAutoFit/>
          </a:bodyPr>
          <a:lstStyle/>
          <a:p>
            <a:pPr algn="ctr"/>
            <a:r>
              <a:rPr lang="en-GB" altLang="en-US" b="1" dirty="0">
                <a:solidFill>
                  <a:schemeClr val="bg1"/>
                </a:solidFill>
                <a:latin typeface="Comic Sans MS" panose="030F0902030302020204" pitchFamily="66" charset="0"/>
              </a:rPr>
              <a:t>Reading as a reader</a:t>
            </a:r>
            <a:endParaRPr lang="en-GB" altLang="en-US" sz="1800" b="1" dirty="0">
              <a:solidFill>
                <a:schemeClr val="bg1"/>
              </a:solidFill>
              <a:latin typeface="Comic Sans MS" panose="030F0902030302020204" pitchFamily="66" charset="0"/>
            </a:endParaRPr>
          </a:p>
        </p:txBody>
      </p:sp>
    </p:spTree>
    <p:extLst>
      <p:ext uri="{BB962C8B-B14F-4D97-AF65-F5344CB8AC3E}">
        <p14:creationId xmlns:p14="http://schemas.microsoft.com/office/powerpoint/2010/main" val="163671462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2">
            <a:extLst>
              <a:ext uri="{FF2B5EF4-FFF2-40B4-BE49-F238E27FC236}">
                <a16:creationId xmlns:a16="http://schemas.microsoft.com/office/drawing/2014/main" id="{5F118929-B17C-E94A-A0D5-D312EEF19822}"/>
              </a:ext>
            </a:extLst>
          </p:cNvPr>
          <p:cNvSpPr txBox="1">
            <a:spLocks/>
          </p:cNvSpPr>
          <p:nvPr/>
        </p:nvSpPr>
        <p:spPr>
          <a:xfrm>
            <a:off x="406400" y="654977"/>
            <a:ext cx="11335657"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0070C0"/>
                </a:solidFill>
                <a:latin typeface="Comic Sans MS" panose="030F0902030302020204" pitchFamily="66" charset="0"/>
                <a:cs typeface="Arial" panose="020B0604020202020204" pitchFamily="34" charset="0"/>
              </a:rPr>
              <a:t>Perform a poem</a:t>
            </a:r>
          </a:p>
        </p:txBody>
      </p:sp>
      <p:sp>
        <p:nvSpPr>
          <p:cNvPr id="3" name="Rectangle 1">
            <a:extLst>
              <a:ext uri="{FF2B5EF4-FFF2-40B4-BE49-F238E27FC236}">
                <a16:creationId xmlns:a16="http://schemas.microsoft.com/office/drawing/2014/main" id="{D49DD870-FBAE-084D-B625-AEF4C7EA87BA}"/>
              </a:ext>
            </a:extLst>
          </p:cNvPr>
          <p:cNvSpPr/>
          <p:nvPr/>
        </p:nvSpPr>
        <p:spPr>
          <a:xfrm>
            <a:off x="0" y="28366"/>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10" name="Text Box 7">
            <a:extLst>
              <a:ext uri="{FF2B5EF4-FFF2-40B4-BE49-F238E27FC236}">
                <a16:creationId xmlns:a16="http://schemas.microsoft.com/office/drawing/2014/main" id="{4D50E47A-D8BC-1649-850C-892DCBCA2004}"/>
              </a:ext>
            </a:extLst>
          </p:cNvPr>
          <p:cNvSpPr txBox="1">
            <a:spLocks noChangeArrowheads="1"/>
          </p:cNvSpPr>
          <p:nvPr/>
        </p:nvSpPr>
        <p:spPr bwMode="auto">
          <a:xfrm>
            <a:off x="1289972" y="1516939"/>
            <a:ext cx="4595893" cy="1389895"/>
          </a:xfrm>
          <a:prstGeom prst="rect">
            <a:avLst/>
          </a:prstGeom>
          <a:solidFill>
            <a:schemeClr val="bg1"/>
          </a:solid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lstStyle/>
          <a:p>
            <a:pPr algn="ctr">
              <a:spcBef>
                <a:spcPts val="700"/>
              </a:spcBef>
            </a:pPr>
            <a:r>
              <a:rPr lang="en-GB" altLang="en-US" sz="2000" dirty="0">
                <a:solidFill>
                  <a:srgbClr val="414042"/>
                </a:solidFill>
                <a:latin typeface="Comic Sans MS" panose="030F0702030302020204" pitchFamily="66" charset="0"/>
              </a:rPr>
              <a:t>Sparkling specks of light,</a:t>
            </a:r>
          </a:p>
          <a:p>
            <a:pPr algn="ctr">
              <a:spcBef>
                <a:spcPts val="700"/>
              </a:spcBef>
            </a:pPr>
            <a:r>
              <a:rPr lang="en-GB" altLang="en-US" sz="2000" dirty="0">
                <a:solidFill>
                  <a:srgbClr val="414042"/>
                </a:solidFill>
                <a:latin typeface="Comic Sans MS" panose="030F0702030302020204" pitchFamily="66" charset="0"/>
              </a:rPr>
              <a:t>Glittering in the blackness,</a:t>
            </a:r>
          </a:p>
          <a:p>
            <a:pPr algn="ctr">
              <a:spcBef>
                <a:spcPts val="700"/>
              </a:spcBef>
            </a:pPr>
            <a:r>
              <a:rPr lang="en-GB" altLang="en-US" sz="2000" dirty="0">
                <a:solidFill>
                  <a:srgbClr val="414042"/>
                </a:solidFill>
                <a:latin typeface="Comic Sans MS" panose="030F0702030302020204" pitchFamily="66" charset="0"/>
              </a:rPr>
              <a:t>Twinkling high above.</a:t>
            </a:r>
          </a:p>
        </p:txBody>
      </p:sp>
      <p:sp>
        <p:nvSpPr>
          <p:cNvPr id="11" name="Text Box 9">
            <a:extLst>
              <a:ext uri="{FF2B5EF4-FFF2-40B4-BE49-F238E27FC236}">
                <a16:creationId xmlns:a16="http://schemas.microsoft.com/office/drawing/2014/main" id="{D6C0211E-336A-604F-8C79-B676042CB017}"/>
              </a:ext>
            </a:extLst>
          </p:cNvPr>
          <p:cNvSpPr txBox="1">
            <a:spLocks noChangeArrowheads="1"/>
          </p:cNvSpPr>
          <p:nvPr/>
        </p:nvSpPr>
        <p:spPr bwMode="auto">
          <a:xfrm>
            <a:off x="1161153" y="4843580"/>
            <a:ext cx="9256062" cy="11951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ts val="700"/>
              </a:spcBef>
            </a:pPr>
            <a:r>
              <a:rPr lang="en-GB" altLang="en-US" sz="2000" dirty="0">
                <a:solidFill>
                  <a:srgbClr val="414042"/>
                </a:solidFill>
                <a:latin typeface="Comic Sans MS" panose="030F0702030302020204" pitchFamily="66" charset="0"/>
              </a:rPr>
              <a:t>Work with a partner.</a:t>
            </a:r>
          </a:p>
          <a:p>
            <a:pPr>
              <a:spcBef>
                <a:spcPts val="700"/>
              </a:spcBef>
            </a:pPr>
            <a:r>
              <a:rPr lang="en-GB" altLang="en-US" sz="2000" dirty="0">
                <a:solidFill>
                  <a:srgbClr val="414042"/>
                </a:solidFill>
                <a:latin typeface="Comic Sans MS" panose="030F0702030302020204" pitchFamily="66" charset="0"/>
              </a:rPr>
              <a:t>Rehearse your favourite poem together, with actions if you like.</a:t>
            </a:r>
          </a:p>
          <a:p>
            <a:pPr>
              <a:spcBef>
                <a:spcPts val="700"/>
              </a:spcBef>
            </a:pPr>
            <a:r>
              <a:rPr lang="en-GB" altLang="en-US" sz="2000" dirty="0">
                <a:solidFill>
                  <a:srgbClr val="414042"/>
                </a:solidFill>
                <a:latin typeface="Comic Sans MS" panose="030F0702030302020204" pitchFamily="66" charset="0"/>
              </a:rPr>
              <a:t>Perform your poem for the rest of the class.</a:t>
            </a:r>
          </a:p>
        </p:txBody>
      </p:sp>
      <p:sp>
        <p:nvSpPr>
          <p:cNvPr id="13" name="Text Box 7">
            <a:extLst>
              <a:ext uri="{FF2B5EF4-FFF2-40B4-BE49-F238E27FC236}">
                <a16:creationId xmlns:a16="http://schemas.microsoft.com/office/drawing/2014/main" id="{E2567D81-ACEF-7A42-A4CB-405606155788}"/>
              </a:ext>
            </a:extLst>
          </p:cNvPr>
          <p:cNvSpPr txBox="1">
            <a:spLocks noChangeArrowheads="1"/>
          </p:cNvSpPr>
          <p:nvPr/>
        </p:nvSpPr>
        <p:spPr bwMode="auto">
          <a:xfrm>
            <a:off x="6243936" y="1516939"/>
            <a:ext cx="4595893" cy="1389895"/>
          </a:xfrm>
          <a:prstGeom prst="rect">
            <a:avLst/>
          </a:prstGeom>
          <a:solidFill>
            <a:schemeClr val="bg1"/>
          </a:solid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lstStyle/>
          <a:p>
            <a:pPr algn="ctr">
              <a:spcBef>
                <a:spcPts val="700"/>
              </a:spcBef>
            </a:pPr>
            <a:r>
              <a:rPr lang="en-GB" altLang="en-US" sz="2000" dirty="0">
                <a:solidFill>
                  <a:srgbClr val="414042"/>
                </a:solidFill>
                <a:latin typeface="Comic Sans MS" panose="030F0702030302020204" pitchFamily="66" charset="0"/>
              </a:rPr>
              <a:t>Burning ball of fire,</a:t>
            </a:r>
          </a:p>
          <a:p>
            <a:pPr algn="ctr">
              <a:spcBef>
                <a:spcPts val="700"/>
              </a:spcBef>
            </a:pPr>
            <a:r>
              <a:rPr lang="en-GB" altLang="en-US" sz="2000" dirty="0">
                <a:solidFill>
                  <a:srgbClr val="414042"/>
                </a:solidFill>
                <a:latin typeface="Comic Sans MS" panose="030F0702030302020204" pitchFamily="66" charset="0"/>
              </a:rPr>
              <a:t>Setting on the horizon,</a:t>
            </a:r>
          </a:p>
          <a:p>
            <a:pPr algn="ctr">
              <a:spcBef>
                <a:spcPts val="700"/>
              </a:spcBef>
            </a:pPr>
            <a:r>
              <a:rPr lang="en-GB" altLang="en-US" sz="2000" dirty="0">
                <a:solidFill>
                  <a:srgbClr val="414042"/>
                </a:solidFill>
                <a:latin typeface="Comic Sans MS" panose="030F0702030302020204" pitchFamily="66" charset="0"/>
              </a:rPr>
              <a:t>Until the next day.</a:t>
            </a:r>
          </a:p>
        </p:txBody>
      </p:sp>
      <p:sp>
        <p:nvSpPr>
          <p:cNvPr id="14" name="Text Box 7">
            <a:extLst>
              <a:ext uri="{FF2B5EF4-FFF2-40B4-BE49-F238E27FC236}">
                <a16:creationId xmlns:a16="http://schemas.microsoft.com/office/drawing/2014/main" id="{0C977584-98C2-0143-80F3-BBD71C1E42A3}"/>
              </a:ext>
            </a:extLst>
          </p:cNvPr>
          <p:cNvSpPr txBox="1">
            <a:spLocks noChangeArrowheads="1"/>
          </p:cNvSpPr>
          <p:nvPr/>
        </p:nvSpPr>
        <p:spPr bwMode="auto">
          <a:xfrm>
            <a:off x="1289972" y="3114246"/>
            <a:ext cx="4595893" cy="1389895"/>
          </a:xfrm>
          <a:prstGeom prst="rect">
            <a:avLst/>
          </a:prstGeom>
          <a:solidFill>
            <a:schemeClr val="bg1"/>
          </a:solid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lstStyle/>
          <a:p>
            <a:pPr algn="ctr">
              <a:spcBef>
                <a:spcPts val="700"/>
              </a:spcBef>
            </a:pPr>
            <a:r>
              <a:rPr lang="en-GB" altLang="en-US" sz="2000" dirty="0">
                <a:solidFill>
                  <a:srgbClr val="414042"/>
                </a:solidFill>
                <a:latin typeface="Comic Sans MS" panose="030F0702030302020204" pitchFamily="66" charset="0"/>
              </a:rPr>
              <a:t>Lustrous silver sphere,</a:t>
            </a:r>
          </a:p>
          <a:p>
            <a:pPr algn="ctr">
              <a:spcBef>
                <a:spcPts val="700"/>
              </a:spcBef>
            </a:pPr>
            <a:r>
              <a:rPr lang="en-GB" altLang="en-US" sz="2000" dirty="0">
                <a:solidFill>
                  <a:srgbClr val="414042"/>
                </a:solidFill>
                <a:latin typeface="Comic Sans MS" panose="030F0702030302020204" pitchFamily="66" charset="0"/>
              </a:rPr>
              <a:t>Reflecting the sun’s bright rays,</a:t>
            </a:r>
          </a:p>
          <a:p>
            <a:pPr algn="ctr">
              <a:spcBef>
                <a:spcPts val="700"/>
              </a:spcBef>
            </a:pPr>
            <a:r>
              <a:rPr lang="en-GB" altLang="en-US" sz="2000" dirty="0">
                <a:solidFill>
                  <a:srgbClr val="414042"/>
                </a:solidFill>
                <a:latin typeface="Comic Sans MS" panose="030F0702030302020204" pitchFamily="66" charset="0"/>
              </a:rPr>
              <a:t>Earth’s companion.</a:t>
            </a:r>
          </a:p>
        </p:txBody>
      </p:sp>
      <p:sp>
        <p:nvSpPr>
          <p:cNvPr id="15" name="Text Box 7">
            <a:extLst>
              <a:ext uri="{FF2B5EF4-FFF2-40B4-BE49-F238E27FC236}">
                <a16:creationId xmlns:a16="http://schemas.microsoft.com/office/drawing/2014/main" id="{36A14EBD-DDEB-0B49-8CB1-FD17E249D929}"/>
              </a:ext>
            </a:extLst>
          </p:cNvPr>
          <p:cNvSpPr txBox="1">
            <a:spLocks noChangeArrowheads="1"/>
          </p:cNvSpPr>
          <p:nvPr/>
        </p:nvSpPr>
        <p:spPr bwMode="auto">
          <a:xfrm>
            <a:off x="6243936" y="3114246"/>
            <a:ext cx="4595893" cy="1389895"/>
          </a:xfrm>
          <a:prstGeom prst="rect">
            <a:avLst/>
          </a:prstGeom>
          <a:solidFill>
            <a:schemeClr val="bg1"/>
          </a:solidFill>
          <a:ln w="2857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lstStyle/>
          <a:p>
            <a:pPr algn="ctr">
              <a:spcBef>
                <a:spcPts val="700"/>
              </a:spcBef>
            </a:pPr>
            <a:r>
              <a:rPr lang="en-GB" altLang="en-US" sz="2000" dirty="0">
                <a:solidFill>
                  <a:srgbClr val="414042"/>
                </a:solidFill>
                <a:latin typeface="Comic Sans MS" panose="030F0702030302020204" pitchFamily="66" charset="0"/>
              </a:rPr>
              <a:t>Hazy loop of light,</a:t>
            </a:r>
          </a:p>
          <a:p>
            <a:pPr algn="ctr">
              <a:spcBef>
                <a:spcPts val="700"/>
              </a:spcBef>
            </a:pPr>
            <a:r>
              <a:rPr lang="en-GB" altLang="en-US" sz="2000" dirty="0">
                <a:solidFill>
                  <a:srgbClr val="414042"/>
                </a:solidFill>
                <a:latin typeface="Comic Sans MS" panose="030F0702030302020204" pitchFamily="66" charset="0"/>
              </a:rPr>
              <a:t>Curving over the night sky,</a:t>
            </a:r>
          </a:p>
          <a:p>
            <a:pPr algn="ctr">
              <a:spcBef>
                <a:spcPts val="700"/>
              </a:spcBef>
            </a:pPr>
            <a:r>
              <a:rPr lang="en-GB" altLang="en-US" sz="2000" dirty="0">
                <a:solidFill>
                  <a:srgbClr val="414042"/>
                </a:solidFill>
                <a:latin typeface="Comic Sans MS" panose="030F0702030302020204" pitchFamily="66" charset="0"/>
              </a:rPr>
              <a:t>Mankind’s home in space.</a:t>
            </a:r>
          </a:p>
        </p:txBody>
      </p:sp>
      <p:sp>
        <p:nvSpPr>
          <p:cNvPr id="5" name="TextBox 4">
            <a:extLst>
              <a:ext uri="{FF2B5EF4-FFF2-40B4-BE49-F238E27FC236}">
                <a16:creationId xmlns:a16="http://schemas.microsoft.com/office/drawing/2014/main" id="{DC01DA54-1759-32AA-FDD0-61419BBABB82}"/>
              </a:ext>
            </a:extLst>
          </p:cNvPr>
          <p:cNvSpPr txBox="1"/>
          <p:nvPr/>
        </p:nvSpPr>
        <p:spPr>
          <a:xfrm>
            <a:off x="134424" y="282500"/>
            <a:ext cx="2687357" cy="369332"/>
          </a:xfrm>
          <a:prstGeom prst="rect">
            <a:avLst/>
          </a:prstGeom>
          <a:noFill/>
        </p:spPr>
        <p:txBody>
          <a:bodyPr wrap="square">
            <a:spAutoFit/>
          </a:bodyPr>
          <a:lstStyle/>
          <a:p>
            <a:pPr algn="ctr"/>
            <a:r>
              <a:rPr lang="en-GB" altLang="en-US" b="1" dirty="0">
                <a:solidFill>
                  <a:schemeClr val="bg1"/>
                </a:solidFill>
                <a:latin typeface="Comic Sans MS" panose="030F0902030302020204" pitchFamily="66" charset="0"/>
              </a:rPr>
              <a:t>Reading as a reader</a:t>
            </a:r>
            <a:endParaRPr lang="en-GB" altLang="en-US" sz="1800" b="1" dirty="0">
              <a:solidFill>
                <a:schemeClr val="bg1"/>
              </a:solidFill>
              <a:latin typeface="Comic Sans MS" panose="030F0902030302020204" pitchFamily="66" charset="0"/>
            </a:endParaRPr>
          </a:p>
        </p:txBody>
      </p:sp>
    </p:spTree>
    <p:extLst>
      <p:ext uri="{BB962C8B-B14F-4D97-AF65-F5344CB8AC3E}">
        <p14:creationId xmlns:p14="http://schemas.microsoft.com/office/powerpoint/2010/main" val="285470707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Subtitle 2">
            <a:extLst>
              <a:ext uri="{FF2B5EF4-FFF2-40B4-BE49-F238E27FC236}">
                <a16:creationId xmlns:a16="http://schemas.microsoft.com/office/drawing/2014/main" id="{0F3B0B52-72B4-8F42-AB6A-FF09E093457C}"/>
              </a:ext>
            </a:extLst>
          </p:cNvPr>
          <p:cNvSpPr txBox="1">
            <a:spLocks/>
          </p:cNvSpPr>
          <p:nvPr/>
        </p:nvSpPr>
        <p:spPr>
          <a:xfrm>
            <a:off x="0" y="654977"/>
            <a:ext cx="12192000" cy="46131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Phase 1b</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32" name="Subtitle 2">
            <a:extLst>
              <a:ext uri="{FF2B5EF4-FFF2-40B4-BE49-F238E27FC236}">
                <a16:creationId xmlns:a16="http://schemas.microsoft.com/office/drawing/2014/main" id="{1DE855AF-D929-7C4C-AE0D-F36ECA032EEB}"/>
              </a:ext>
            </a:extLst>
          </p:cNvPr>
          <p:cNvSpPr txBox="1">
            <a:spLocks/>
          </p:cNvSpPr>
          <p:nvPr/>
        </p:nvSpPr>
        <p:spPr>
          <a:xfrm>
            <a:off x="0" y="1116296"/>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eaLnBrk="1" hangingPunct="1">
              <a:spcBef>
                <a:spcPts val="1000"/>
              </a:spcBef>
              <a:buFontTx/>
              <a:buNone/>
            </a:pPr>
            <a:r>
              <a:rPr lang="en-GB" altLang="en-US" sz="1800" b="1" dirty="0">
                <a:solidFill>
                  <a:srgbClr val="0070C0"/>
                </a:solidFill>
                <a:latin typeface="Comic Sans MS" panose="030F0902030302020204" pitchFamily="66" charset="0"/>
              </a:rPr>
              <a:t>Reading with a poet’s eye: How has the poet done it? What techniques can I learn and apply?</a:t>
            </a:r>
          </a:p>
        </p:txBody>
      </p:sp>
      <p:sp>
        <p:nvSpPr>
          <p:cNvPr id="33" name="Oval 4">
            <a:hlinkClick r:id="rId3" action="ppaction://hlinkfile"/>
            <a:extLst>
              <a:ext uri="{FF2B5EF4-FFF2-40B4-BE49-F238E27FC236}">
                <a16:creationId xmlns:a16="http://schemas.microsoft.com/office/drawing/2014/main" id="{3B6A0B5D-5686-554E-B01B-15991E0BB17E}"/>
              </a:ext>
            </a:extLst>
          </p:cNvPr>
          <p:cNvSpPr>
            <a:spLocks noChangeArrowheads="1"/>
          </p:cNvSpPr>
          <p:nvPr/>
        </p:nvSpPr>
        <p:spPr bwMode="auto">
          <a:xfrm>
            <a:off x="4189792" y="2371250"/>
            <a:ext cx="3762984" cy="3063246"/>
          </a:xfrm>
          <a:prstGeom prst="ellipse">
            <a:avLst/>
          </a:prstGeom>
          <a:solidFill>
            <a:srgbClr val="0070C0"/>
          </a:solidFill>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buFontTx/>
              <a:buNone/>
            </a:pPr>
            <a:r>
              <a:rPr lang="en-GB" altLang="en-US" sz="2800" b="1" dirty="0">
                <a:solidFill>
                  <a:schemeClr val="bg1"/>
                </a:solidFill>
              </a:rPr>
              <a:t>Phase 1b</a:t>
            </a:r>
          </a:p>
          <a:p>
            <a:pPr algn="ctr" eaLnBrk="1" hangingPunct="1">
              <a:buFontTx/>
              <a:buNone/>
            </a:pPr>
            <a:r>
              <a:rPr lang="en-GB" altLang="en-US" sz="2000" dirty="0">
                <a:solidFill>
                  <a:schemeClr val="bg1"/>
                </a:solidFill>
              </a:rPr>
              <a:t>Book Talk</a:t>
            </a:r>
          </a:p>
          <a:p>
            <a:pPr algn="ctr" eaLnBrk="1" hangingPunct="1">
              <a:buFontTx/>
              <a:buNone/>
            </a:pPr>
            <a:r>
              <a:rPr lang="en-GB" altLang="en-US" sz="2000" dirty="0">
                <a:solidFill>
                  <a:schemeClr val="bg1"/>
                </a:solidFill>
              </a:rPr>
              <a:t>Reading as a</a:t>
            </a:r>
            <a:br>
              <a:rPr lang="en-GB" altLang="en-US" sz="2000" dirty="0">
                <a:solidFill>
                  <a:schemeClr val="bg1"/>
                </a:solidFill>
              </a:rPr>
            </a:br>
            <a:r>
              <a:rPr lang="en-GB" altLang="en-US" sz="2000" dirty="0">
                <a:solidFill>
                  <a:schemeClr val="bg1"/>
                </a:solidFill>
              </a:rPr>
              <a:t>writer</a:t>
            </a:r>
          </a:p>
        </p:txBody>
      </p:sp>
      <p:sp>
        <p:nvSpPr>
          <p:cNvPr id="34" name="Text Box 5">
            <a:extLst>
              <a:ext uri="{FF2B5EF4-FFF2-40B4-BE49-F238E27FC236}">
                <a16:creationId xmlns:a16="http://schemas.microsoft.com/office/drawing/2014/main" id="{13DCEAEB-FE40-D540-9618-A700E015D307}"/>
              </a:ext>
            </a:extLst>
          </p:cNvPr>
          <p:cNvSpPr txBox="1">
            <a:spLocks noChangeArrowheads="1"/>
          </p:cNvSpPr>
          <p:nvPr/>
        </p:nvSpPr>
        <p:spPr bwMode="auto">
          <a:xfrm>
            <a:off x="1138928" y="4803152"/>
            <a:ext cx="2313920" cy="1209714"/>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ts val="1000"/>
              </a:spcBef>
              <a:buNone/>
            </a:pPr>
            <a:r>
              <a:rPr lang="en-GB" altLang="en-US" sz="1600" dirty="0">
                <a:solidFill>
                  <a:srgbClr val="414042"/>
                </a:solidFill>
              </a:rPr>
              <a:t>Can you explain</a:t>
            </a:r>
            <a:br>
              <a:rPr lang="en-GB" altLang="en-US" sz="1600" dirty="0">
                <a:solidFill>
                  <a:srgbClr val="414042"/>
                </a:solidFill>
              </a:rPr>
            </a:br>
            <a:r>
              <a:rPr lang="en-GB" altLang="en-US" sz="1600" dirty="0">
                <a:solidFill>
                  <a:srgbClr val="414042"/>
                </a:solidFill>
              </a:rPr>
              <a:t>the theme of</a:t>
            </a:r>
            <a:br>
              <a:rPr lang="en-GB" altLang="en-US" sz="1600" dirty="0">
                <a:solidFill>
                  <a:srgbClr val="414042"/>
                </a:solidFill>
              </a:rPr>
            </a:br>
            <a:r>
              <a:rPr lang="en-GB" altLang="en-US" sz="1600" dirty="0">
                <a:solidFill>
                  <a:srgbClr val="414042"/>
                </a:solidFill>
              </a:rPr>
              <a:t>the poems?</a:t>
            </a:r>
          </a:p>
        </p:txBody>
      </p:sp>
      <p:sp>
        <p:nvSpPr>
          <p:cNvPr id="39" name="Text Box 7">
            <a:extLst>
              <a:ext uri="{FF2B5EF4-FFF2-40B4-BE49-F238E27FC236}">
                <a16:creationId xmlns:a16="http://schemas.microsoft.com/office/drawing/2014/main" id="{6A8A7380-21EF-1041-9137-3E320251713A}"/>
              </a:ext>
            </a:extLst>
          </p:cNvPr>
          <p:cNvSpPr txBox="1">
            <a:spLocks noChangeArrowheads="1"/>
          </p:cNvSpPr>
          <p:nvPr/>
        </p:nvSpPr>
        <p:spPr bwMode="auto">
          <a:xfrm>
            <a:off x="1138884" y="1818594"/>
            <a:ext cx="2313963" cy="1365183"/>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600" dirty="0">
                <a:solidFill>
                  <a:srgbClr val="414042"/>
                </a:solidFill>
              </a:rPr>
              <a:t>What effect has</a:t>
            </a:r>
            <a:br>
              <a:rPr lang="en-GB" altLang="en-US" sz="1600" dirty="0">
                <a:solidFill>
                  <a:srgbClr val="414042"/>
                </a:solidFill>
              </a:rPr>
            </a:br>
            <a:r>
              <a:rPr lang="en-GB" altLang="en-US" sz="1600" dirty="0">
                <a:solidFill>
                  <a:srgbClr val="414042"/>
                </a:solidFill>
              </a:rPr>
              <a:t>been created and</a:t>
            </a:r>
            <a:br>
              <a:rPr lang="en-GB" altLang="en-US" sz="1600" dirty="0">
                <a:solidFill>
                  <a:srgbClr val="414042"/>
                </a:solidFill>
              </a:rPr>
            </a:br>
            <a:r>
              <a:rPr lang="en-GB" altLang="en-US" sz="1600" dirty="0">
                <a:solidFill>
                  <a:srgbClr val="414042"/>
                </a:solidFill>
              </a:rPr>
              <a:t>how did the writer</a:t>
            </a:r>
            <a:br>
              <a:rPr lang="en-GB" altLang="en-US" sz="1600" dirty="0">
                <a:solidFill>
                  <a:srgbClr val="414042"/>
                </a:solidFill>
              </a:rPr>
            </a:br>
            <a:r>
              <a:rPr lang="en-GB" altLang="en-US" sz="1600" dirty="0">
                <a:solidFill>
                  <a:srgbClr val="414042"/>
                </a:solidFill>
              </a:rPr>
              <a:t>do that?</a:t>
            </a:r>
          </a:p>
        </p:txBody>
      </p:sp>
      <p:sp>
        <p:nvSpPr>
          <p:cNvPr id="54" name="Text Box 8">
            <a:extLst>
              <a:ext uri="{FF2B5EF4-FFF2-40B4-BE49-F238E27FC236}">
                <a16:creationId xmlns:a16="http://schemas.microsoft.com/office/drawing/2014/main" id="{8FDD13DB-5E69-4D4E-9990-C3B8105ECCD2}"/>
              </a:ext>
            </a:extLst>
          </p:cNvPr>
          <p:cNvSpPr txBox="1">
            <a:spLocks noChangeArrowheads="1"/>
          </p:cNvSpPr>
          <p:nvPr/>
        </p:nvSpPr>
        <p:spPr bwMode="auto">
          <a:xfrm>
            <a:off x="1138884" y="3310873"/>
            <a:ext cx="2313963" cy="1365183"/>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ct val="50000"/>
              </a:spcBef>
              <a:buFontTx/>
              <a:buNone/>
            </a:pPr>
            <a:r>
              <a:rPr lang="en-GB" altLang="en-US" sz="1600" dirty="0">
                <a:solidFill>
                  <a:srgbClr val="414042"/>
                </a:solidFill>
              </a:rPr>
              <a:t>What language effects have</a:t>
            </a:r>
            <a:br>
              <a:rPr lang="en-GB" altLang="en-US" sz="1600" dirty="0">
                <a:solidFill>
                  <a:srgbClr val="414042"/>
                </a:solidFill>
              </a:rPr>
            </a:br>
            <a:r>
              <a:rPr lang="en-GB" altLang="en-US" sz="1600" dirty="0">
                <a:solidFill>
                  <a:srgbClr val="414042"/>
                </a:solidFill>
              </a:rPr>
              <a:t>been used?</a:t>
            </a:r>
          </a:p>
        </p:txBody>
      </p:sp>
      <p:sp>
        <p:nvSpPr>
          <p:cNvPr id="57" name="Text Box 9">
            <a:extLst>
              <a:ext uri="{FF2B5EF4-FFF2-40B4-BE49-F238E27FC236}">
                <a16:creationId xmlns:a16="http://schemas.microsoft.com/office/drawing/2014/main" id="{3366EAB4-ED1F-314D-ABF0-3140325AF2DE}"/>
              </a:ext>
            </a:extLst>
          </p:cNvPr>
          <p:cNvSpPr txBox="1">
            <a:spLocks noChangeArrowheads="1"/>
          </p:cNvSpPr>
          <p:nvPr/>
        </p:nvSpPr>
        <p:spPr bwMode="auto">
          <a:xfrm>
            <a:off x="8689720" y="3586290"/>
            <a:ext cx="2340770" cy="2426575"/>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What words and phrases has the writer chosen</a:t>
            </a:r>
            <a:br>
              <a:rPr lang="en-GB" altLang="en-US" sz="1600" dirty="0">
                <a:solidFill>
                  <a:srgbClr val="414042"/>
                </a:solidFill>
              </a:rPr>
            </a:br>
            <a:r>
              <a:rPr lang="en-GB" altLang="en-US" sz="1600" dirty="0">
                <a:solidFill>
                  <a:srgbClr val="414042"/>
                </a:solidFill>
              </a:rPr>
              <a:t>to create</a:t>
            </a:r>
            <a:br>
              <a:rPr lang="en-GB" altLang="en-US" sz="1600" dirty="0">
                <a:solidFill>
                  <a:srgbClr val="414042"/>
                </a:solidFill>
              </a:rPr>
            </a:br>
            <a:r>
              <a:rPr lang="en-GB" altLang="en-US" sz="1600" dirty="0">
                <a:solidFill>
                  <a:srgbClr val="414042"/>
                </a:solidFill>
              </a:rPr>
              <a:t>the effects?</a:t>
            </a:r>
          </a:p>
        </p:txBody>
      </p:sp>
      <p:sp>
        <p:nvSpPr>
          <p:cNvPr id="59" name="Text Box 6">
            <a:extLst>
              <a:ext uri="{FF2B5EF4-FFF2-40B4-BE49-F238E27FC236}">
                <a16:creationId xmlns:a16="http://schemas.microsoft.com/office/drawing/2014/main" id="{0EB34A19-3110-4B40-B2F5-3C7B9A080950}"/>
              </a:ext>
            </a:extLst>
          </p:cNvPr>
          <p:cNvSpPr txBox="1">
            <a:spLocks noChangeArrowheads="1"/>
          </p:cNvSpPr>
          <p:nvPr/>
        </p:nvSpPr>
        <p:spPr bwMode="auto">
          <a:xfrm>
            <a:off x="8689720" y="1829864"/>
            <a:ext cx="2340770" cy="1474245"/>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How is the poem structured?</a:t>
            </a:r>
          </a:p>
        </p:txBody>
      </p:sp>
    </p:spTree>
    <p:extLst>
      <p:ext uri="{BB962C8B-B14F-4D97-AF65-F5344CB8AC3E}">
        <p14:creationId xmlns:p14="http://schemas.microsoft.com/office/powerpoint/2010/main" val="226288267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2">
            <a:extLst>
              <a:ext uri="{FF2B5EF4-FFF2-40B4-BE49-F238E27FC236}">
                <a16:creationId xmlns:a16="http://schemas.microsoft.com/office/drawing/2014/main" id="{9C99F6CF-2350-C844-AA44-96B45750BEC0}"/>
              </a:ext>
            </a:extLst>
          </p:cNvPr>
          <p:cNvSpPr txBox="1">
            <a:spLocks/>
          </p:cNvSpPr>
          <p:nvPr/>
        </p:nvSpPr>
        <p:spPr>
          <a:xfrm>
            <a:off x="0" y="654977"/>
            <a:ext cx="12192000" cy="100027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0070C0"/>
                </a:solidFill>
                <a:latin typeface="Comic Sans MS" panose="030F0902030302020204" pitchFamily="66" charset="0"/>
                <a:cs typeface="Arial" panose="020B0604020202020204" pitchFamily="34" charset="0"/>
              </a:rPr>
              <a:t>Reading as a writer – what are the ingredients?</a:t>
            </a:r>
          </a:p>
          <a:p>
            <a:pPr marL="0" indent="0" algn="ctr">
              <a:lnSpc>
                <a:spcPct val="100000"/>
              </a:lnSpc>
              <a:buNone/>
            </a:pPr>
            <a:endParaRPr lang="en-US" sz="3000" b="1" dirty="0">
              <a:solidFill>
                <a:srgbClr val="0070C0"/>
              </a:solidFill>
              <a:latin typeface="Comic Sans MS" panose="030F0902030302020204" pitchFamily="66" charset="0"/>
              <a:cs typeface="Arial" panose="020B0604020202020204" pitchFamily="34" charset="0"/>
            </a:endParaRPr>
          </a:p>
        </p:txBody>
      </p:sp>
      <p:sp>
        <p:nvSpPr>
          <p:cNvPr id="3" name="Text Box 4">
            <a:extLst>
              <a:ext uri="{FF2B5EF4-FFF2-40B4-BE49-F238E27FC236}">
                <a16:creationId xmlns:a16="http://schemas.microsoft.com/office/drawing/2014/main" id="{F589A1D2-1F6C-804D-AC43-DD57E512A2F8}"/>
              </a:ext>
            </a:extLst>
          </p:cNvPr>
          <p:cNvSpPr txBox="1">
            <a:spLocks noChangeArrowheads="1"/>
          </p:cNvSpPr>
          <p:nvPr/>
        </p:nvSpPr>
        <p:spPr bwMode="auto">
          <a:xfrm>
            <a:off x="3737819" y="3016259"/>
            <a:ext cx="4762973" cy="1631014"/>
          </a:xfrm>
          <a:prstGeom prst="rect">
            <a:avLst/>
          </a:prstGeom>
          <a:solidFill>
            <a:schemeClr val="bg1"/>
          </a:solidFill>
          <a:ln w="38100">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lstStyle/>
          <a:p>
            <a:pPr algn="ctr">
              <a:spcBef>
                <a:spcPts val="700"/>
              </a:spcBef>
            </a:pPr>
            <a:r>
              <a:rPr lang="en-GB" altLang="en-US" sz="2500" dirty="0">
                <a:solidFill>
                  <a:srgbClr val="414042"/>
                </a:solidFill>
                <a:latin typeface="Comic Sans MS" panose="030F0902030302020204" pitchFamily="66" charset="0"/>
              </a:rPr>
              <a:t>Sparkling specks of light,</a:t>
            </a:r>
          </a:p>
          <a:p>
            <a:pPr algn="ctr">
              <a:spcBef>
                <a:spcPts val="700"/>
              </a:spcBef>
            </a:pPr>
            <a:r>
              <a:rPr lang="en-GB" altLang="en-US" sz="2500" dirty="0">
                <a:solidFill>
                  <a:srgbClr val="414042"/>
                </a:solidFill>
                <a:latin typeface="Comic Sans MS" panose="030F0902030302020204" pitchFamily="66" charset="0"/>
              </a:rPr>
              <a:t>Glittering in the blackness,</a:t>
            </a:r>
          </a:p>
          <a:p>
            <a:pPr algn="ctr">
              <a:spcBef>
                <a:spcPts val="700"/>
              </a:spcBef>
            </a:pPr>
            <a:r>
              <a:rPr lang="en-GB" altLang="en-US" sz="2500" dirty="0">
                <a:solidFill>
                  <a:srgbClr val="414042"/>
                </a:solidFill>
                <a:latin typeface="Comic Sans MS" panose="030F0902030302020204" pitchFamily="66" charset="0"/>
              </a:rPr>
              <a:t>Twinkling high above.</a:t>
            </a:r>
          </a:p>
        </p:txBody>
      </p:sp>
      <p:sp>
        <p:nvSpPr>
          <p:cNvPr id="4" name="AutoShape 5">
            <a:extLst>
              <a:ext uri="{FF2B5EF4-FFF2-40B4-BE49-F238E27FC236}">
                <a16:creationId xmlns:a16="http://schemas.microsoft.com/office/drawing/2014/main" id="{A72547A0-F15E-1A4A-9867-F04A6DF83F53}"/>
              </a:ext>
            </a:extLst>
          </p:cNvPr>
          <p:cNvSpPr>
            <a:spLocks noChangeArrowheads="1"/>
          </p:cNvSpPr>
          <p:nvPr/>
        </p:nvSpPr>
        <p:spPr bwMode="auto">
          <a:xfrm>
            <a:off x="803818" y="1512624"/>
            <a:ext cx="3147771" cy="1288449"/>
          </a:xfrm>
          <a:prstGeom prst="wedgeEllipseCallout">
            <a:avLst>
              <a:gd name="adj1" fmla="val 50231"/>
              <a:gd name="adj2" fmla="val 82130"/>
            </a:avLst>
          </a:prstGeom>
          <a:solidFill>
            <a:srgbClr val="00B0F0"/>
          </a:solidFill>
          <a:ln w="9525">
            <a:noFill/>
            <a:miter lim="800000"/>
            <a:headEnd/>
            <a:tailEnd/>
          </a:ln>
          <a:effectLst/>
        </p:spPr>
        <p:txBody>
          <a:bodyPr/>
          <a:lstStyle/>
          <a:p>
            <a:pPr algn="ctr"/>
            <a:r>
              <a:rPr lang="en-GB" altLang="en-US" sz="2000" dirty="0">
                <a:solidFill>
                  <a:schemeClr val="bg1"/>
                </a:solidFill>
                <a:latin typeface="Comic Sans MS" panose="030F0702030302020204" pitchFamily="66" charset="0"/>
              </a:rPr>
              <a:t>The poet has used alliteration.</a:t>
            </a:r>
          </a:p>
        </p:txBody>
      </p:sp>
      <p:sp>
        <p:nvSpPr>
          <p:cNvPr id="5" name="AutoShape 6">
            <a:extLst>
              <a:ext uri="{FF2B5EF4-FFF2-40B4-BE49-F238E27FC236}">
                <a16:creationId xmlns:a16="http://schemas.microsoft.com/office/drawing/2014/main" id="{EA2D4237-6DB1-2C43-B48A-364D37CA04E4}"/>
              </a:ext>
            </a:extLst>
          </p:cNvPr>
          <p:cNvSpPr>
            <a:spLocks noChangeArrowheads="1"/>
          </p:cNvSpPr>
          <p:nvPr/>
        </p:nvSpPr>
        <p:spPr bwMode="auto">
          <a:xfrm>
            <a:off x="8500792" y="1520250"/>
            <a:ext cx="2984831" cy="1631014"/>
          </a:xfrm>
          <a:prstGeom prst="wedgeEllipseCallout">
            <a:avLst>
              <a:gd name="adj1" fmla="val -62042"/>
              <a:gd name="adj2" fmla="val 53477"/>
            </a:avLst>
          </a:prstGeom>
          <a:solidFill>
            <a:srgbClr val="00B0F0"/>
          </a:solidFill>
          <a:ln w="9525">
            <a:noFill/>
            <a:miter lim="800000"/>
            <a:headEnd/>
            <a:tailEnd/>
          </a:ln>
          <a:effectLst/>
        </p:spPr>
        <p:txBody>
          <a:bodyPr/>
          <a:lstStyle/>
          <a:p>
            <a:pPr algn="ctr"/>
            <a:r>
              <a:rPr lang="en-GB" altLang="en-US" sz="2000" dirty="0">
                <a:solidFill>
                  <a:schemeClr val="bg1"/>
                </a:solidFill>
                <a:latin typeface="Comic Sans MS" panose="030F0702030302020204" pitchFamily="66" charset="0"/>
              </a:rPr>
              <a:t>The poet has used an expanded noun phrase.</a:t>
            </a:r>
          </a:p>
        </p:txBody>
      </p:sp>
      <p:sp>
        <p:nvSpPr>
          <p:cNvPr id="7" name="AutoShape 8">
            <a:extLst>
              <a:ext uri="{FF2B5EF4-FFF2-40B4-BE49-F238E27FC236}">
                <a16:creationId xmlns:a16="http://schemas.microsoft.com/office/drawing/2014/main" id="{5005FCBC-B0B7-3648-8EFC-129198E0EFEC}"/>
              </a:ext>
            </a:extLst>
          </p:cNvPr>
          <p:cNvSpPr>
            <a:spLocks noChangeArrowheads="1"/>
          </p:cNvSpPr>
          <p:nvPr/>
        </p:nvSpPr>
        <p:spPr bwMode="auto">
          <a:xfrm>
            <a:off x="8762035" y="3957725"/>
            <a:ext cx="2723588" cy="1979149"/>
          </a:xfrm>
          <a:prstGeom prst="wedgeEllipseCallout">
            <a:avLst>
              <a:gd name="adj1" fmla="val -71307"/>
              <a:gd name="adj2" fmla="val -30738"/>
            </a:avLst>
          </a:prstGeom>
          <a:solidFill>
            <a:srgbClr val="00B0F0"/>
          </a:solidFill>
          <a:ln w="9525">
            <a:noFill/>
            <a:miter lim="800000"/>
            <a:headEnd/>
            <a:tailEnd/>
          </a:ln>
          <a:effectLst/>
        </p:spPr>
        <p:txBody>
          <a:bodyPr/>
          <a:lstStyle/>
          <a:p>
            <a:pPr algn="ctr"/>
            <a:r>
              <a:rPr lang="en-GB" altLang="en-US" sz="2000" dirty="0">
                <a:solidFill>
                  <a:schemeClr val="bg1"/>
                </a:solidFill>
                <a:latin typeface="Comic Sans MS" panose="030F0702030302020204" pitchFamily="66" charset="0"/>
              </a:rPr>
              <a:t>The poet has used a 5-7-5 structure for the lines.</a:t>
            </a:r>
          </a:p>
        </p:txBody>
      </p:sp>
      <p:sp>
        <p:nvSpPr>
          <p:cNvPr id="8" name="AutoShape 9">
            <a:extLst>
              <a:ext uri="{FF2B5EF4-FFF2-40B4-BE49-F238E27FC236}">
                <a16:creationId xmlns:a16="http://schemas.microsoft.com/office/drawing/2014/main" id="{7CE1020E-0498-784F-AF54-1ECDB9AE8B0C}"/>
              </a:ext>
            </a:extLst>
          </p:cNvPr>
          <p:cNvSpPr>
            <a:spLocks noChangeArrowheads="1"/>
          </p:cNvSpPr>
          <p:nvPr/>
        </p:nvSpPr>
        <p:spPr bwMode="auto">
          <a:xfrm>
            <a:off x="4893138" y="1422612"/>
            <a:ext cx="2872309" cy="1013487"/>
          </a:xfrm>
          <a:prstGeom prst="wedgeEllipseCallout">
            <a:avLst>
              <a:gd name="adj1" fmla="val -10443"/>
              <a:gd name="adj2" fmla="val 117320"/>
            </a:avLst>
          </a:prstGeom>
          <a:solidFill>
            <a:srgbClr val="00B0F0"/>
          </a:solidFill>
          <a:ln w="9525">
            <a:noFill/>
            <a:miter lim="800000"/>
            <a:headEnd/>
            <a:tailEnd/>
          </a:ln>
          <a:effectLst/>
        </p:spPr>
        <p:txBody>
          <a:bodyPr/>
          <a:lstStyle/>
          <a:p>
            <a:pPr algn="ctr"/>
            <a:r>
              <a:rPr lang="en-GB" altLang="en-US" sz="2000" dirty="0">
                <a:solidFill>
                  <a:schemeClr val="bg1"/>
                </a:solidFill>
                <a:latin typeface="Comic Sans MS" panose="030F0702030302020204" pitchFamily="66" charset="0"/>
              </a:rPr>
              <a:t>The poem is about a noun.</a:t>
            </a:r>
          </a:p>
        </p:txBody>
      </p:sp>
      <p:sp>
        <p:nvSpPr>
          <p:cNvPr id="9" name="AutoShape 10">
            <a:extLst>
              <a:ext uri="{FF2B5EF4-FFF2-40B4-BE49-F238E27FC236}">
                <a16:creationId xmlns:a16="http://schemas.microsoft.com/office/drawing/2014/main" id="{312E2A04-F7A2-A04F-952E-113520973FFF}"/>
              </a:ext>
            </a:extLst>
          </p:cNvPr>
          <p:cNvSpPr>
            <a:spLocks noChangeArrowheads="1"/>
          </p:cNvSpPr>
          <p:nvPr/>
        </p:nvSpPr>
        <p:spPr bwMode="auto">
          <a:xfrm>
            <a:off x="4487421" y="5125708"/>
            <a:ext cx="2824683" cy="1013487"/>
          </a:xfrm>
          <a:prstGeom prst="wedgeEllipseCallout">
            <a:avLst>
              <a:gd name="adj1" fmla="val 35654"/>
              <a:gd name="adj2" fmla="val -108382"/>
            </a:avLst>
          </a:prstGeom>
          <a:solidFill>
            <a:srgbClr val="00B0F0"/>
          </a:solidFill>
          <a:ln w="9525">
            <a:noFill/>
            <a:miter lim="800000"/>
            <a:headEnd/>
            <a:tailEnd/>
          </a:ln>
          <a:effectLst/>
        </p:spPr>
        <p:txBody>
          <a:bodyPr/>
          <a:lstStyle/>
          <a:p>
            <a:pPr algn="ctr"/>
            <a:r>
              <a:rPr lang="en-GB" altLang="en-US" sz="2000" dirty="0">
                <a:solidFill>
                  <a:schemeClr val="bg1"/>
                </a:solidFill>
                <a:latin typeface="Comic Sans MS" panose="030F0702030302020204" pitchFamily="66" charset="0"/>
              </a:rPr>
              <a:t>The poem has three lines.</a:t>
            </a:r>
          </a:p>
        </p:txBody>
      </p:sp>
      <p:grpSp>
        <p:nvGrpSpPr>
          <p:cNvPr id="11" name="Group 10">
            <a:extLst>
              <a:ext uri="{FF2B5EF4-FFF2-40B4-BE49-F238E27FC236}">
                <a16:creationId xmlns:a16="http://schemas.microsoft.com/office/drawing/2014/main" id="{D8077B43-9845-E84C-A3C1-6C3AB8FE49B1}"/>
              </a:ext>
            </a:extLst>
          </p:cNvPr>
          <p:cNvGrpSpPr/>
          <p:nvPr/>
        </p:nvGrpSpPr>
        <p:grpSpPr>
          <a:xfrm>
            <a:off x="900372" y="3646094"/>
            <a:ext cx="3666634" cy="2290780"/>
            <a:chOff x="900372" y="3646094"/>
            <a:chExt cx="3666634" cy="2290780"/>
          </a:xfrm>
        </p:grpSpPr>
        <p:sp>
          <p:nvSpPr>
            <p:cNvPr id="10" name="AutoShape 7">
              <a:extLst>
                <a:ext uri="{FF2B5EF4-FFF2-40B4-BE49-F238E27FC236}">
                  <a16:creationId xmlns:a16="http://schemas.microsoft.com/office/drawing/2014/main" id="{E81D3493-17E5-D668-DEC2-A63C1B54BB3E}"/>
                </a:ext>
              </a:extLst>
            </p:cNvPr>
            <p:cNvSpPr>
              <a:spLocks noChangeArrowheads="1"/>
            </p:cNvSpPr>
            <p:nvPr/>
          </p:nvSpPr>
          <p:spPr bwMode="auto">
            <a:xfrm>
              <a:off x="900372" y="3646094"/>
              <a:ext cx="2405885" cy="2290780"/>
            </a:xfrm>
            <a:prstGeom prst="wedgeEllipseCallout">
              <a:avLst>
                <a:gd name="adj1" fmla="val 79691"/>
                <a:gd name="adj2" fmla="val -39017"/>
              </a:avLst>
            </a:prstGeom>
            <a:solidFill>
              <a:srgbClr val="00B0F0"/>
            </a:solidFill>
            <a:ln w="9525">
              <a:noFill/>
              <a:miter lim="800000"/>
              <a:headEnd/>
              <a:tailEnd/>
            </a:ln>
            <a:effectLst/>
          </p:spPr>
          <p:txBody>
            <a:bodyPr/>
            <a:lstStyle/>
            <a:p>
              <a:pPr algn="ctr"/>
              <a:r>
                <a:rPr lang="en-GB" altLang="en-US" sz="2000" dirty="0">
                  <a:solidFill>
                    <a:schemeClr val="bg1"/>
                  </a:solidFill>
                  <a:latin typeface="Comic Sans MS" panose="030F0702030302020204" pitchFamily="66" charset="0"/>
                </a:rPr>
                <a:t>The poet has used the progressive form of verbs.</a:t>
              </a:r>
            </a:p>
          </p:txBody>
        </p:sp>
        <p:sp>
          <p:nvSpPr>
            <p:cNvPr id="6" name="Triangle 5">
              <a:extLst>
                <a:ext uri="{FF2B5EF4-FFF2-40B4-BE49-F238E27FC236}">
                  <a16:creationId xmlns:a16="http://schemas.microsoft.com/office/drawing/2014/main" id="{5CD94224-3A46-0E47-8B5E-B322AB703D0C}"/>
                </a:ext>
              </a:extLst>
            </p:cNvPr>
            <p:cNvSpPr/>
            <p:nvPr/>
          </p:nvSpPr>
          <p:spPr>
            <a:xfrm rot="4025087">
              <a:off x="3524809" y="3842723"/>
              <a:ext cx="475294" cy="160910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59446784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8" descr="Free vector graphics of Toolbox">
            <a:extLst>
              <a:ext uri="{FF2B5EF4-FFF2-40B4-BE49-F238E27FC236}">
                <a16:creationId xmlns:a16="http://schemas.microsoft.com/office/drawing/2014/main" id="{75BCED07-E3F6-DC46-A1CD-8729F558E5D0}"/>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065040" y="1808731"/>
            <a:ext cx="2192338" cy="2187575"/>
          </a:xfrm>
          <a:prstGeom prst="rect">
            <a:avLst/>
          </a:prstGeom>
          <a:solidFill>
            <a:schemeClr val="bg1"/>
          </a:solidFill>
          <a:ln w="38100">
            <a:noFill/>
          </a:ln>
        </p:spPr>
      </p:pic>
      <p:sp>
        <p:nvSpPr>
          <p:cNvPr id="2" name="Subtitle 2">
            <a:extLst>
              <a:ext uri="{FF2B5EF4-FFF2-40B4-BE49-F238E27FC236}">
                <a16:creationId xmlns:a16="http://schemas.microsoft.com/office/drawing/2014/main" id="{9C99F6CF-2350-C844-AA44-96B45750BEC0}"/>
              </a:ext>
            </a:extLst>
          </p:cNvPr>
          <p:cNvSpPr txBox="1">
            <a:spLocks/>
          </p:cNvSpPr>
          <p:nvPr/>
        </p:nvSpPr>
        <p:spPr>
          <a:xfrm>
            <a:off x="0" y="654977"/>
            <a:ext cx="12192000" cy="100027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0070C0"/>
                </a:solidFill>
                <a:latin typeface="Comic Sans MS" panose="030F0902030302020204" pitchFamily="66" charset="0"/>
                <a:cs typeface="Arial" panose="020B0604020202020204" pitchFamily="34" charset="0"/>
              </a:rPr>
              <a:t>Create a toolkit</a:t>
            </a:r>
          </a:p>
        </p:txBody>
      </p:sp>
      <p:sp>
        <p:nvSpPr>
          <p:cNvPr id="4" name="AutoShape 5">
            <a:extLst>
              <a:ext uri="{FF2B5EF4-FFF2-40B4-BE49-F238E27FC236}">
                <a16:creationId xmlns:a16="http://schemas.microsoft.com/office/drawing/2014/main" id="{A72547A0-F15E-1A4A-9867-F04A6DF83F53}"/>
              </a:ext>
            </a:extLst>
          </p:cNvPr>
          <p:cNvSpPr>
            <a:spLocks noChangeArrowheads="1"/>
          </p:cNvSpPr>
          <p:nvPr/>
        </p:nvSpPr>
        <p:spPr bwMode="auto">
          <a:xfrm>
            <a:off x="1551007" y="1377475"/>
            <a:ext cx="2713098" cy="703903"/>
          </a:xfrm>
          <a:prstGeom prst="wedgeEllipseCallout">
            <a:avLst>
              <a:gd name="adj1" fmla="val 61750"/>
              <a:gd name="adj2" fmla="val 80486"/>
            </a:avLst>
          </a:prstGeom>
          <a:solidFill>
            <a:schemeClr val="bg1"/>
          </a:solidFill>
          <a:ln w="38100">
            <a:solidFill>
              <a:srgbClr val="0070C0"/>
            </a:solidFill>
            <a:miter lim="800000"/>
            <a:headEnd/>
            <a:tailEnd/>
          </a:ln>
          <a:effectLst/>
        </p:spPr>
        <p:txBody>
          <a:bodyPr/>
          <a:lstStyle/>
          <a:p>
            <a:pPr algn="ctr"/>
            <a:r>
              <a:rPr lang="en-GB" altLang="en-US" sz="2000" dirty="0">
                <a:solidFill>
                  <a:srgbClr val="0070C0"/>
                </a:solidFill>
                <a:latin typeface="Comic Sans MS" panose="030F0702030302020204" pitchFamily="66" charset="0"/>
              </a:rPr>
              <a:t>Alliteration</a:t>
            </a:r>
          </a:p>
        </p:txBody>
      </p:sp>
      <p:sp>
        <p:nvSpPr>
          <p:cNvPr id="5" name="AutoShape 6">
            <a:extLst>
              <a:ext uri="{FF2B5EF4-FFF2-40B4-BE49-F238E27FC236}">
                <a16:creationId xmlns:a16="http://schemas.microsoft.com/office/drawing/2014/main" id="{EA2D4237-6DB1-2C43-B48A-364D37CA04E4}"/>
              </a:ext>
            </a:extLst>
          </p:cNvPr>
          <p:cNvSpPr>
            <a:spLocks noChangeArrowheads="1"/>
          </p:cNvSpPr>
          <p:nvPr/>
        </p:nvSpPr>
        <p:spPr bwMode="auto">
          <a:xfrm>
            <a:off x="8058314" y="2081378"/>
            <a:ext cx="3207711" cy="1000278"/>
          </a:xfrm>
          <a:prstGeom prst="wedgeEllipseCallout">
            <a:avLst>
              <a:gd name="adj1" fmla="val -73950"/>
              <a:gd name="adj2" fmla="val 1405"/>
            </a:avLst>
          </a:prstGeom>
          <a:solidFill>
            <a:schemeClr val="bg1"/>
          </a:solidFill>
          <a:ln w="38100">
            <a:solidFill>
              <a:srgbClr val="0070C0"/>
            </a:solidFill>
            <a:miter lim="800000"/>
            <a:headEnd/>
            <a:tailEnd/>
          </a:ln>
          <a:effectLst/>
        </p:spPr>
        <p:txBody>
          <a:bodyPr/>
          <a:lstStyle/>
          <a:p>
            <a:pPr algn="ctr"/>
            <a:r>
              <a:rPr lang="en-GB" altLang="en-US" sz="2000" dirty="0">
                <a:solidFill>
                  <a:srgbClr val="0070C0"/>
                </a:solidFill>
                <a:latin typeface="Comic Sans MS" panose="030F0702030302020204" pitchFamily="66" charset="0"/>
              </a:rPr>
              <a:t>Use of expanded noun phrases</a:t>
            </a:r>
          </a:p>
        </p:txBody>
      </p:sp>
      <p:sp>
        <p:nvSpPr>
          <p:cNvPr id="6" name="AutoShape 7">
            <a:extLst>
              <a:ext uri="{FF2B5EF4-FFF2-40B4-BE49-F238E27FC236}">
                <a16:creationId xmlns:a16="http://schemas.microsoft.com/office/drawing/2014/main" id="{3095BAF4-F1B2-474E-88AD-5B23B241BA1B}"/>
              </a:ext>
            </a:extLst>
          </p:cNvPr>
          <p:cNvSpPr>
            <a:spLocks noChangeArrowheads="1"/>
          </p:cNvSpPr>
          <p:nvPr/>
        </p:nvSpPr>
        <p:spPr bwMode="auto">
          <a:xfrm>
            <a:off x="925975" y="2506338"/>
            <a:ext cx="3053377" cy="1489968"/>
          </a:xfrm>
          <a:prstGeom prst="wedgeEllipseCallout">
            <a:avLst>
              <a:gd name="adj1" fmla="val 80391"/>
              <a:gd name="adj2" fmla="val -17727"/>
            </a:avLst>
          </a:prstGeom>
          <a:solidFill>
            <a:schemeClr val="bg1"/>
          </a:solidFill>
          <a:ln w="38100">
            <a:solidFill>
              <a:srgbClr val="0070C0"/>
            </a:solidFill>
            <a:miter lim="800000"/>
            <a:headEnd/>
            <a:tailEnd/>
          </a:ln>
          <a:effectLst/>
        </p:spPr>
        <p:txBody>
          <a:bodyPr/>
          <a:lstStyle/>
          <a:p>
            <a:pPr algn="ctr"/>
            <a:r>
              <a:rPr lang="en-GB" altLang="en-US" sz="2000" dirty="0">
                <a:solidFill>
                  <a:srgbClr val="0070C0"/>
                </a:solidFill>
                <a:latin typeface="Comic Sans MS" panose="030F0702030302020204" pitchFamily="66" charset="0"/>
              </a:rPr>
              <a:t>Use of the progressive form of verbs</a:t>
            </a:r>
          </a:p>
        </p:txBody>
      </p:sp>
      <p:sp>
        <p:nvSpPr>
          <p:cNvPr id="7" name="AutoShape 8">
            <a:extLst>
              <a:ext uri="{FF2B5EF4-FFF2-40B4-BE49-F238E27FC236}">
                <a16:creationId xmlns:a16="http://schemas.microsoft.com/office/drawing/2014/main" id="{5005FCBC-B0B7-3648-8EFC-129198E0EFEC}"/>
              </a:ext>
            </a:extLst>
          </p:cNvPr>
          <p:cNvSpPr>
            <a:spLocks noChangeArrowheads="1"/>
          </p:cNvSpPr>
          <p:nvPr/>
        </p:nvSpPr>
        <p:spPr bwMode="auto">
          <a:xfrm>
            <a:off x="7821197" y="3251137"/>
            <a:ext cx="3115571" cy="1000278"/>
          </a:xfrm>
          <a:prstGeom prst="wedgeEllipseCallout">
            <a:avLst>
              <a:gd name="adj1" fmla="val -71307"/>
              <a:gd name="adj2" fmla="val -30738"/>
            </a:avLst>
          </a:prstGeom>
          <a:solidFill>
            <a:schemeClr val="bg1"/>
          </a:solidFill>
          <a:ln w="38100">
            <a:solidFill>
              <a:srgbClr val="0070C0"/>
            </a:solidFill>
            <a:miter lim="800000"/>
            <a:headEnd/>
            <a:tailEnd/>
          </a:ln>
          <a:effectLst/>
        </p:spPr>
        <p:txBody>
          <a:bodyPr/>
          <a:lstStyle/>
          <a:p>
            <a:pPr algn="ctr"/>
            <a:r>
              <a:rPr lang="en-GB" altLang="en-US" sz="2000" dirty="0">
                <a:solidFill>
                  <a:srgbClr val="0070C0"/>
                </a:solidFill>
                <a:latin typeface="Comic Sans MS" panose="030F0702030302020204" pitchFamily="66" charset="0"/>
              </a:rPr>
              <a:t>5-7-5 structure for the lines</a:t>
            </a:r>
          </a:p>
        </p:txBody>
      </p:sp>
      <p:sp>
        <p:nvSpPr>
          <p:cNvPr id="8" name="AutoShape 9">
            <a:extLst>
              <a:ext uri="{FF2B5EF4-FFF2-40B4-BE49-F238E27FC236}">
                <a16:creationId xmlns:a16="http://schemas.microsoft.com/office/drawing/2014/main" id="{7CE1020E-0498-784F-AF54-1ECDB9AE8B0C}"/>
              </a:ext>
            </a:extLst>
          </p:cNvPr>
          <p:cNvSpPr>
            <a:spLocks noChangeArrowheads="1"/>
          </p:cNvSpPr>
          <p:nvPr/>
        </p:nvSpPr>
        <p:spPr bwMode="auto">
          <a:xfrm>
            <a:off x="7257378" y="1104828"/>
            <a:ext cx="2713098" cy="703903"/>
          </a:xfrm>
          <a:prstGeom prst="wedgeEllipseCallout">
            <a:avLst>
              <a:gd name="adj1" fmla="val -50881"/>
              <a:gd name="adj2" fmla="val 63056"/>
            </a:avLst>
          </a:prstGeom>
          <a:solidFill>
            <a:schemeClr val="bg1"/>
          </a:solidFill>
          <a:ln w="38100">
            <a:solidFill>
              <a:srgbClr val="0070C0"/>
            </a:solidFill>
            <a:miter lim="800000"/>
            <a:headEnd/>
            <a:tailEnd/>
          </a:ln>
          <a:effectLst/>
        </p:spPr>
        <p:txBody>
          <a:bodyPr/>
          <a:lstStyle/>
          <a:p>
            <a:pPr algn="ctr"/>
            <a:r>
              <a:rPr lang="en-GB" altLang="en-US" sz="2000" dirty="0">
                <a:solidFill>
                  <a:srgbClr val="0070C0"/>
                </a:solidFill>
                <a:latin typeface="Comic Sans MS" panose="030F0702030302020204" pitchFamily="66" charset="0"/>
              </a:rPr>
              <a:t>About a noun.</a:t>
            </a:r>
          </a:p>
        </p:txBody>
      </p:sp>
      <p:sp>
        <p:nvSpPr>
          <p:cNvPr id="9" name="AutoShape 10">
            <a:extLst>
              <a:ext uri="{FF2B5EF4-FFF2-40B4-BE49-F238E27FC236}">
                <a16:creationId xmlns:a16="http://schemas.microsoft.com/office/drawing/2014/main" id="{312E2A04-F7A2-A04F-952E-113520973FFF}"/>
              </a:ext>
            </a:extLst>
          </p:cNvPr>
          <p:cNvSpPr>
            <a:spLocks noChangeArrowheads="1"/>
          </p:cNvSpPr>
          <p:nvPr/>
        </p:nvSpPr>
        <p:spPr bwMode="auto">
          <a:xfrm>
            <a:off x="3576671" y="3996306"/>
            <a:ext cx="2407232" cy="592497"/>
          </a:xfrm>
          <a:prstGeom prst="wedgeEllipseCallout">
            <a:avLst>
              <a:gd name="adj1" fmla="val 28394"/>
              <a:gd name="adj2" fmla="val -139639"/>
            </a:avLst>
          </a:prstGeom>
          <a:solidFill>
            <a:schemeClr val="bg1"/>
          </a:solidFill>
          <a:ln w="38100">
            <a:solidFill>
              <a:srgbClr val="0070C0"/>
            </a:solidFill>
            <a:miter lim="800000"/>
            <a:headEnd/>
            <a:tailEnd/>
          </a:ln>
          <a:effectLst/>
        </p:spPr>
        <p:txBody>
          <a:bodyPr/>
          <a:lstStyle/>
          <a:p>
            <a:pPr algn="ctr"/>
            <a:r>
              <a:rPr lang="en-GB" altLang="en-US" sz="2000" dirty="0">
                <a:solidFill>
                  <a:srgbClr val="0070C0"/>
                </a:solidFill>
                <a:latin typeface="Comic Sans MS" panose="030F0702030302020204" pitchFamily="66" charset="0"/>
              </a:rPr>
              <a:t>3 lines</a:t>
            </a:r>
          </a:p>
        </p:txBody>
      </p:sp>
      <p:sp>
        <p:nvSpPr>
          <p:cNvPr id="10" name="Rectangle 1">
            <a:extLst>
              <a:ext uri="{FF2B5EF4-FFF2-40B4-BE49-F238E27FC236}">
                <a16:creationId xmlns:a16="http://schemas.microsoft.com/office/drawing/2014/main" id="{C66486A5-4E47-3E4A-B2A4-A02B13638BB7}"/>
              </a:ext>
            </a:extLst>
          </p:cNvPr>
          <p:cNvSpPr/>
          <p:nvPr/>
        </p:nvSpPr>
        <p:spPr>
          <a:xfrm>
            <a:off x="0" y="28366"/>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11" name="TextBox 10">
            <a:extLst>
              <a:ext uri="{FF2B5EF4-FFF2-40B4-BE49-F238E27FC236}">
                <a16:creationId xmlns:a16="http://schemas.microsoft.com/office/drawing/2014/main" id="{0BA00AAA-6DBC-E94D-BBEF-41A70127B486}"/>
              </a:ext>
            </a:extLst>
          </p:cNvPr>
          <p:cNvSpPr txBox="1"/>
          <p:nvPr/>
        </p:nvSpPr>
        <p:spPr>
          <a:xfrm>
            <a:off x="145295" y="265225"/>
            <a:ext cx="2687357" cy="369332"/>
          </a:xfrm>
          <a:prstGeom prst="rect">
            <a:avLst/>
          </a:prstGeom>
          <a:noFill/>
        </p:spPr>
        <p:txBody>
          <a:bodyPr wrap="square">
            <a:spAutoFit/>
          </a:bodyPr>
          <a:lstStyle/>
          <a:p>
            <a:pPr algn="ctr"/>
            <a:r>
              <a:rPr lang="en-GB" altLang="en-US" b="1" dirty="0">
                <a:solidFill>
                  <a:schemeClr val="bg1"/>
                </a:solidFill>
                <a:latin typeface="Comic Sans MS" panose="030F0902030302020204" pitchFamily="66" charset="0"/>
              </a:rPr>
              <a:t>Reading as a writer</a:t>
            </a:r>
            <a:endParaRPr lang="en-GB" altLang="en-US" sz="1800" b="1" dirty="0">
              <a:solidFill>
                <a:schemeClr val="bg1"/>
              </a:solidFill>
              <a:latin typeface="Comic Sans MS" panose="030F0902030302020204" pitchFamily="66" charset="0"/>
            </a:endParaRPr>
          </a:p>
        </p:txBody>
      </p:sp>
      <p:grpSp>
        <p:nvGrpSpPr>
          <p:cNvPr id="19" name="Group 18">
            <a:extLst>
              <a:ext uri="{FF2B5EF4-FFF2-40B4-BE49-F238E27FC236}">
                <a16:creationId xmlns:a16="http://schemas.microsoft.com/office/drawing/2014/main" id="{473B16A6-EE95-3F4E-B8CE-CF0845134098}"/>
              </a:ext>
            </a:extLst>
          </p:cNvPr>
          <p:cNvGrpSpPr/>
          <p:nvPr/>
        </p:nvGrpSpPr>
        <p:grpSpPr>
          <a:xfrm>
            <a:off x="1478833" y="4725955"/>
            <a:ext cx="9010139" cy="1626345"/>
            <a:chOff x="863066" y="4323282"/>
            <a:chExt cx="10485458" cy="1892642"/>
          </a:xfrm>
        </p:grpSpPr>
        <p:pic>
          <p:nvPicPr>
            <p:cNvPr id="13" name="Picture 20">
              <a:extLst>
                <a:ext uri="{FF2B5EF4-FFF2-40B4-BE49-F238E27FC236}">
                  <a16:creationId xmlns:a16="http://schemas.microsoft.com/office/drawing/2014/main" id="{21464584-6561-EF4A-8CA7-5F7E141DC1F6}"/>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874792" y="4323282"/>
              <a:ext cx="1367383" cy="1633537"/>
            </a:xfrm>
            <a:prstGeom prst="rect">
              <a:avLst/>
            </a:prstGeom>
            <a:noFill/>
            <a:extLst>
              <a:ext uri="{909E8E84-426E-40DD-AFC4-6F175D3DCCD1}">
                <a14:hiddenFill xmlns:a14="http://schemas.microsoft.com/office/drawing/2010/main">
                  <a:solidFill>
                    <a:srgbClr val="FFFFFF"/>
                  </a:solidFill>
                </a14:hiddenFill>
              </a:ext>
            </a:extLst>
          </p:spPr>
        </p:pic>
        <p:sp>
          <p:nvSpPr>
            <p:cNvPr id="14" name="Text Box 12">
              <a:extLst>
                <a:ext uri="{FF2B5EF4-FFF2-40B4-BE49-F238E27FC236}">
                  <a16:creationId xmlns:a16="http://schemas.microsoft.com/office/drawing/2014/main" id="{9BF0DF82-70DF-634C-8AC9-6541C03124B3}"/>
                </a:ext>
              </a:extLst>
            </p:cNvPr>
            <p:cNvSpPr txBox="1">
              <a:spLocks noChangeArrowheads="1"/>
            </p:cNvSpPr>
            <p:nvPr/>
          </p:nvSpPr>
          <p:spPr bwMode="auto">
            <a:xfrm>
              <a:off x="2652232" y="4845158"/>
              <a:ext cx="1691202" cy="1107996"/>
            </a:xfrm>
            <a:prstGeom prst="rect">
              <a:avLst/>
            </a:prstGeom>
            <a:solidFill>
              <a:srgbClr val="00B0F0"/>
            </a:solidFill>
            <a:ln>
              <a:noFill/>
            </a:ln>
            <a:effectLst/>
          </p:spPr>
          <p:txBody>
            <a:bodyPr wrap="square" anchor="ctr" anchorCtr="1">
              <a:noAutofit/>
            </a:bodyPr>
            <a:lstStyle/>
            <a:p>
              <a:pPr algn="ctr">
                <a:spcBef>
                  <a:spcPct val="50000"/>
                </a:spcBef>
              </a:pPr>
              <a:r>
                <a:rPr lang="en-GB" altLang="en-US" sz="1900" dirty="0">
                  <a:solidFill>
                    <a:schemeClr val="bg1"/>
                  </a:solidFill>
                  <a:latin typeface="Comic Sans MS" panose="030F0702030302020204" pitchFamily="66" charset="0"/>
                </a:rPr>
                <a:t>Fearless astronauts</a:t>
              </a:r>
            </a:p>
          </p:txBody>
        </p:sp>
        <p:sp>
          <p:nvSpPr>
            <p:cNvPr id="15" name="Text Box 13">
              <a:extLst>
                <a:ext uri="{FF2B5EF4-FFF2-40B4-BE49-F238E27FC236}">
                  <a16:creationId xmlns:a16="http://schemas.microsoft.com/office/drawing/2014/main" id="{28DCDD80-38EB-6D4B-BF7B-FBCCE9134BAD}"/>
                </a:ext>
              </a:extLst>
            </p:cNvPr>
            <p:cNvSpPr txBox="1">
              <a:spLocks noChangeArrowheads="1"/>
            </p:cNvSpPr>
            <p:nvPr/>
          </p:nvSpPr>
          <p:spPr bwMode="auto">
            <a:xfrm>
              <a:off x="5683382" y="4845158"/>
              <a:ext cx="1833885" cy="1107996"/>
            </a:xfrm>
            <a:prstGeom prst="rect">
              <a:avLst/>
            </a:prstGeom>
            <a:solidFill>
              <a:srgbClr val="00B0F0"/>
            </a:solidFill>
            <a:ln>
              <a:noFill/>
            </a:ln>
            <a:effectLst/>
          </p:spPr>
          <p:txBody>
            <a:bodyPr wrap="square" anchor="ctr" anchorCtr="1">
              <a:noAutofit/>
            </a:bodyPr>
            <a:lstStyle/>
            <a:p>
              <a:pPr algn="ctr">
                <a:spcBef>
                  <a:spcPct val="50000"/>
                </a:spcBef>
              </a:pPr>
              <a:r>
                <a:rPr lang="en-GB" altLang="en-US" sz="1900" dirty="0">
                  <a:solidFill>
                    <a:schemeClr val="bg1"/>
                  </a:solidFill>
                  <a:latin typeface="Comic Sans MS" panose="030F0702030302020204" pitchFamily="66" charset="0"/>
                </a:rPr>
                <a:t>Bold space mission to the moon</a:t>
              </a:r>
            </a:p>
          </p:txBody>
        </p:sp>
        <p:sp>
          <p:nvSpPr>
            <p:cNvPr id="16" name="Text Box 14">
              <a:extLst>
                <a:ext uri="{FF2B5EF4-FFF2-40B4-BE49-F238E27FC236}">
                  <a16:creationId xmlns:a16="http://schemas.microsoft.com/office/drawing/2014/main" id="{A7B9DD41-AD82-0246-8AD1-D2E403E4904E}"/>
                </a:ext>
              </a:extLst>
            </p:cNvPr>
            <p:cNvSpPr txBox="1">
              <a:spLocks noChangeArrowheads="1"/>
            </p:cNvSpPr>
            <p:nvPr/>
          </p:nvSpPr>
          <p:spPr bwMode="auto">
            <a:xfrm>
              <a:off x="9807062" y="4845158"/>
              <a:ext cx="1541462" cy="1107996"/>
            </a:xfrm>
            <a:prstGeom prst="rect">
              <a:avLst/>
            </a:prstGeom>
            <a:solidFill>
              <a:srgbClr val="00B0F0"/>
            </a:solidFill>
            <a:ln>
              <a:noFill/>
            </a:ln>
            <a:effectLst/>
          </p:spPr>
          <p:txBody>
            <a:bodyPr wrap="square" anchor="ctr" anchorCtr="1">
              <a:noAutofit/>
            </a:bodyPr>
            <a:lstStyle/>
            <a:p>
              <a:pPr algn="ctr">
                <a:spcBef>
                  <a:spcPct val="50000"/>
                </a:spcBef>
              </a:pPr>
              <a:r>
                <a:rPr lang="en-GB" altLang="en-US" sz="1900" dirty="0">
                  <a:solidFill>
                    <a:schemeClr val="bg1"/>
                  </a:solidFill>
                  <a:latin typeface="Comic Sans MS" panose="030F0702030302020204" pitchFamily="66" charset="0"/>
                </a:rPr>
                <a:t>First ever landing</a:t>
              </a:r>
            </a:p>
          </p:txBody>
        </p:sp>
        <p:pic>
          <p:nvPicPr>
            <p:cNvPr id="17" name="Picture 19">
              <a:extLst>
                <a:ext uri="{FF2B5EF4-FFF2-40B4-BE49-F238E27FC236}">
                  <a16:creationId xmlns:a16="http://schemas.microsoft.com/office/drawing/2014/main" id="{F5185F74-8E87-A040-BC50-6ACDBA6F7BDE}"/>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863066" y="4682972"/>
              <a:ext cx="1691202" cy="124327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1">
              <a:extLst>
                <a:ext uri="{FF2B5EF4-FFF2-40B4-BE49-F238E27FC236}">
                  <a16:creationId xmlns:a16="http://schemas.microsoft.com/office/drawing/2014/main" id="{265D4B07-75E8-AF48-A095-60DB9649D31B}"/>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8048626" y="4582387"/>
              <a:ext cx="1633538" cy="1633537"/>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424152238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2">
            <a:extLst>
              <a:ext uri="{FF2B5EF4-FFF2-40B4-BE49-F238E27FC236}">
                <a16:creationId xmlns:a16="http://schemas.microsoft.com/office/drawing/2014/main" id="{9C99F6CF-2350-C844-AA44-96B45750BEC0}"/>
              </a:ext>
            </a:extLst>
          </p:cNvPr>
          <p:cNvSpPr txBox="1">
            <a:spLocks/>
          </p:cNvSpPr>
          <p:nvPr/>
        </p:nvSpPr>
        <p:spPr>
          <a:xfrm>
            <a:off x="0" y="654977"/>
            <a:ext cx="12192000" cy="100027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0070C0"/>
                </a:solidFill>
                <a:latin typeface="Comic Sans MS" panose="030F0902030302020204" pitchFamily="66" charset="0"/>
                <a:cs typeface="Arial" panose="020B0604020202020204" pitchFamily="34" charset="0"/>
              </a:rPr>
              <a:t>Features</a:t>
            </a:r>
          </a:p>
        </p:txBody>
      </p:sp>
      <p:sp>
        <p:nvSpPr>
          <p:cNvPr id="10" name="Rectangle 1">
            <a:extLst>
              <a:ext uri="{FF2B5EF4-FFF2-40B4-BE49-F238E27FC236}">
                <a16:creationId xmlns:a16="http://schemas.microsoft.com/office/drawing/2014/main" id="{C66486A5-4E47-3E4A-B2A4-A02B13638BB7}"/>
              </a:ext>
            </a:extLst>
          </p:cNvPr>
          <p:cNvSpPr/>
          <p:nvPr/>
        </p:nvSpPr>
        <p:spPr>
          <a:xfrm>
            <a:off x="0" y="28366"/>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11" name="TextBox 10">
            <a:extLst>
              <a:ext uri="{FF2B5EF4-FFF2-40B4-BE49-F238E27FC236}">
                <a16:creationId xmlns:a16="http://schemas.microsoft.com/office/drawing/2014/main" id="{0BA00AAA-6DBC-E94D-BBEF-41A70127B486}"/>
              </a:ext>
            </a:extLst>
          </p:cNvPr>
          <p:cNvSpPr txBox="1"/>
          <p:nvPr/>
        </p:nvSpPr>
        <p:spPr>
          <a:xfrm>
            <a:off x="145295" y="265225"/>
            <a:ext cx="2687357" cy="369332"/>
          </a:xfrm>
          <a:prstGeom prst="rect">
            <a:avLst/>
          </a:prstGeom>
          <a:noFill/>
        </p:spPr>
        <p:txBody>
          <a:bodyPr wrap="square">
            <a:spAutoFit/>
          </a:bodyPr>
          <a:lstStyle/>
          <a:p>
            <a:pPr algn="ctr"/>
            <a:r>
              <a:rPr lang="en-GB" altLang="en-US" b="1" dirty="0">
                <a:solidFill>
                  <a:schemeClr val="bg1"/>
                </a:solidFill>
                <a:latin typeface="Comic Sans MS" panose="030F0902030302020204" pitchFamily="66" charset="0"/>
              </a:rPr>
              <a:t>Reading as a writer</a:t>
            </a:r>
            <a:endParaRPr lang="en-GB" altLang="en-US" sz="1800" b="1" dirty="0">
              <a:solidFill>
                <a:schemeClr val="bg1"/>
              </a:solidFill>
              <a:latin typeface="Comic Sans MS" panose="030F0902030302020204" pitchFamily="66" charset="0"/>
            </a:endParaRPr>
          </a:p>
        </p:txBody>
      </p:sp>
      <p:pic>
        <p:nvPicPr>
          <p:cNvPr id="20" name="Picture 4">
            <a:extLst>
              <a:ext uri="{FF2B5EF4-FFF2-40B4-BE49-F238E27FC236}">
                <a16:creationId xmlns:a16="http://schemas.microsoft.com/office/drawing/2014/main" id="{390A6F44-EE79-8645-8274-9BD4F1A7322A}"/>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996720" y="1655255"/>
            <a:ext cx="2770187" cy="3308350"/>
          </a:xfrm>
          <a:prstGeom prst="rect">
            <a:avLst/>
          </a:prstGeom>
          <a:noFill/>
          <a:extLst>
            <a:ext uri="{909E8E84-426E-40DD-AFC4-6F175D3DCCD1}">
              <a14:hiddenFill xmlns:a14="http://schemas.microsoft.com/office/drawing/2010/main">
                <a:solidFill>
                  <a:srgbClr val="FFFFFF"/>
                </a:solidFill>
              </a14:hiddenFill>
            </a:ext>
          </a:extLst>
        </p:spPr>
      </p:pic>
      <p:sp>
        <p:nvSpPr>
          <p:cNvPr id="22" name="Text Box 6">
            <a:extLst>
              <a:ext uri="{FF2B5EF4-FFF2-40B4-BE49-F238E27FC236}">
                <a16:creationId xmlns:a16="http://schemas.microsoft.com/office/drawing/2014/main" id="{A9A59A42-89F8-DE4D-B621-67F6F6F97398}"/>
              </a:ext>
            </a:extLst>
          </p:cNvPr>
          <p:cNvSpPr txBox="1">
            <a:spLocks noChangeArrowheads="1"/>
          </p:cNvSpPr>
          <p:nvPr/>
        </p:nvSpPr>
        <p:spPr bwMode="auto">
          <a:xfrm>
            <a:off x="917735" y="1395233"/>
            <a:ext cx="7763278" cy="4104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sz="2000" dirty="0">
                <a:solidFill>
                  <a:srgbClr val="414042"/>
                </a:solidFill>
                <a:latin typeface="Comic Sans MS" panose="030F0702030302020204" pitchFamily="66" charset="0"/>
              </a:rPr>
              <a:t>What features of this type of poem can you spot in this haiku?</a:t>
            </a:r>
          </a:p>
        </p:txBody>
      </p:sp>
      <p:pic>
        <p:nvPicPr>
          <p:cNvPr id="24" name="Picture 2">
            <a:extLst>
              <a:ext uri="{FF2B5EF4-FFF2-40B4-BE49-F238E27FC236}">
                <a16:creationId xmlns:a16="http://schemas.microsoft.com/office/drawing/2014/main" id="{F6FED01C-1A07-0641-AD00-E7F124BD9818}"/>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8708231" y="3380531"/>
            <a:ext cx="2051050" cy="263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5" name="Text Box 4">
            <a:extLst>
              <a:ext uri="{FF2B5EF4-FFF2-40B4-BE49-F238E27FC236}">
                <a16:creationId xmlns:a16="http://schemas.microsoft.com/office/drawing/2014/main" id="{27233E93-79BD-704A-9CB6-D521D642FB86}"/>
              </a:ext>
            </a:extLst>
          </p:cNvPr>
          <p:cNvSpPr txBox="1">
            <a:spLocks noChangeArrowheads="1"/>
          </p:cNvSpPr>
          <p:nvPr/>
        </p:nvSpPr>
        <p:spPr bwMode="auto">
          <a:xfrm>
            <a:off x="3737819" y="2318220"/>
            <a:ext cx="4762973" cy="2357951"/>
          </a:xfrm>
          <a:prstGeom prst="rect">
            <a:avLst/>
          </a:prstGeom>
          <a:solidFill>
            <a:schemeClr val="bg1"/>
          </a:solidFill>
          <a:ln w="38100">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lstStyle/>
          <a:p>
            <a:pPr algn="ctr">
              <a:spcBef>
                <a:spcPts val="700"/>
              </a:spcBef>
            </a:pPr>
            <a:r>
              <a:rPr lang="en-GB" altLang="en-US" sz="2500" dirty="0">
                <a:solidFill>
                  <a:srgbClr val="414042"/>
                </a:solidFill>
                <a:latin typeface="Comic Sans MS" panose="030F0902030302020204" pitchFamily="66" charset="0"/>
              </a:rPr>
              <a:t>Powerful spaceship </a:t>
            </a:r>
          </a:p>
          <a:p>
            <a:pPr algn="ctr">
              <a:spcBef>
                <a:spcPts val="700"/>
              </a:spcBef>
            </a:pPr>
            <a:r>
              <a:rPr lang="en-GB" altLang="en-US" sz="2500" dirty="0">
                <a:solidFill>
                  <a:srgbClr val="414042"/>
                </a:solidFill>
                <a:latin typeface="Comic Sans MS" panose="030F0902030302020204" pitchFamily="66" charset="0"/>
              </a:rPr>
              <a:t>Speeding to the lonely moon</a:t>
            </a:r>
          </a:p>
          <a:p>
            <a:pPr algn="ctr">
              <a:spcBef>
                <a:spcPts val="700"/>
              </a:spcBef>
            </a:pPr>
            <a:r>
              <a:rPr lang="en-GB" altLang="en-US" sz="2500" dirty="0">
                <a:solidFill>
                  <a:srgbClr val="414042"/>
                </a:solidFill>
                <a:latin typeface="Comic Sans MS" panose="030F0902030302020204" pitchFamily="66" charset="0"/>
              </a:rPr>
              <a:t>Brave Space Dog on a mission.</a:t>
            </a:r>
          </a:p>
        </p:txBody>
      </p:sp>
      <p:pic>
        <p:nvPicPr>
          <p:cNvPr id="23" name="Picture 7">
            <a:extLst>
              <a:ext uri="{FF2B5EF4-FFF2-40B4-BE49-F238E27FC236}">
                <a16:creationId xmlns:a16="http://schemas.microsoft.com/office/drawing/2014/main" id="{DD6C4964-5BFE-954F-820A-7F808098B19B}"/>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rot="20865876">
            <a:off x="1188343" y="2230877"/>
            <a:ext cx="2554079" cy="37440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48416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a:extLst>
              <a:ext uri="{FF2B5EF4-FFF2-40B4-BE49-F238E27FC236}">
                <a16:creationId xmlns:a16="http://schemas.microsoft.com/office/drawing/2014/main" id="{B601D44D-E13F-6048-92B6-6EE8C86C7205}"/>
              </a:ext>
            </a:extLst>
          </p:cNvPr>
          <p:cNvSpPr/>
          <p:nvPr/>
        </p:nvSpPr>
        <p:spPr>
          <a:xfrm>
            <a:off x="873213" y="1474572"/>
            <a:ext cx="2045833" cy="259492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1a</a:t>
            </a:r>
          </a:p>
          <a:p>
            <a:pPr lvl="0" indent="138113">
              <a:spcBef>
                <a:spcPts val="500"/>
              </a:spcBef>
              <a:tabLst>
                <a:tab pos="171450" algn="l"/>
              </a:tabLst>
            </a:pPr>
            <a:r>
              <a:rPr lang="en-GB" altLang="en-US" dirty="0">
                <a:solidFill>
                  <a:prstClr val="white"/>
                </a:solidFill>
                <a:latin typeface="Comic Sans MS" panose="030F0902030302020204" pitchFamily="66" charset="0"/>
              </a:rPr>
              <a:t>Reading with a</a:t>
            </a:r>
            <a:br>
              <a:rPr lang="en-GB" altLang="en-US" b="1" dirty="0">
                <a:solidFill>
                  <a:prstClr val="white"/>
                </a:solidFill>
                <a:latin typeface="Comic Sans MS" panose="030F0902030302020204" pitchFamily="66" charset="0"/>
              </a:rPr>
            </a:br>
            <a:r>
              <a:rPr lang="en-GB" altLang="en-US" b="1" dirty="0">
                <a:solidFill>
                  <a:prstClr val="white"/>
                </a:solidFill>
                <a:latin typeface="Comic Sans MS" panose="030F0902030302020204" pitchFamily="66" charset="0"/>
              </a:rPr>
              <a:t>	reader’s </a:t>
            </a:r>
            <a:r>
              <a:rPr lang="en-GB" altLang="en-US" dirty="0">
                <a:solidFill>
                  <a:prstClr val="white"/>
                </a:solidFill>
                <a:latin typeface="Comic Sans MS" panose="030F0902030302020204" pitchFamily="66" charset="0"/>
              </a:rPr>
              <a:t>eye:</a:t>
            </a:r>
            <a:r>
              <a:rPr lang="en-GB" altLang="en-US" b="1" dirty="0">
                <a:solidFill>
                  <a:prstClr val="white"/>
                </a:solidFill>
                <a:latin typeface="Comic Sans MS" panose="030F0902030302020204" pitchFamily="66" charset="0"/>
              </a:rPr>
              <a:t> </a:t>
            </a:r>
          </a:p>
          <a:p>
            <a:pPr marL="138113" lvl="0">
              <a:spcBef>
                <a:spcPts val="700"/>
              </a:spcBef>
            </a:pPr>
            <a:r>
              <a:rPr lang="en-GB" altLang="en-US" sz="1700" dirty="0">
                <a:solidFill>
                  <a:prstClr val="white"/>
                </a:solidFill>
                <a:latin typeface="Comic Sans MS" panose="030F0902030302020204" pitchFamily="66" charset="0"/>
              </a:rPr>
              <a:t>Do I like it? </a:t>
            </a:r>
          </a:p>
          <a:p>
            <a:pPr marL="138113" lvl="0">
              <a:spcBef>
                <a:spcPts val="700"/>
              </a:spcBef>
            </a:pPr>
            <a:r>
              <a:rPr lang="en-GB" altLang="en-US" sz="1700" dirty="0">
                <a:solidFill>
                  <a:prstClr val="white"/>
                </a:solidFill>
                <a:latin typeface="Comic Sans MS" panose="030F0902030302020204" pitchFamily="66" charset="0"/>
              </a:rPr>
              <a:t>How does it</a:t>
            </a:r>
            <a:br>
              <a:rPr lang="en-GB" altLang="en-US" sz="1700" dirty="0">
                <a:solidFill>
                  <a:prstClr val="white"/>
                </a:solidFill>
                <a:latin typeface="Comic Sans MS" panose="030F0902030302020204" pitchFamily="66" charset="0"/>
              </a:rPr>
            </a:br>
            <a:r>
              <a:rPr lang="en-GB" altLang="en-US" sz="1700" dirty="0">
                <a:solidFill>
                  <a:prstClr val="white"/>
                </a:solidFill>
                <a:latin typeface="Comic Sans MS" panose="030F0902030302020204" pitchFamily="66" charset="0"/>
              </a:rPr>
              <a:t>affect me?</a:t>
            </a:r>
            <a:endParaRPr lang="en-GB" altLang="en-US" sz="1700" b="1" dirty="0">
              <a:solidFill>
                <a:prstClr val="white"/>
              </a:solidFill>
              <a:latin typeface="Comic Sans MS" panose="030F0902030302020204" pitchFamily="66" charset="0"/>
            </a:endParaRPr>
          </a:p>
        </p:txBody>
      </p:sp>
      <p:sp>
        <p:nvSpPr>
          <p:cNvPr id="11" name="Subtitle 2">
            <a:extLst>
              <a:ext uri="{FF2B5EF4-FFF2-40B4-BE49-F238E27FC236}">
                <a16:creationId xmlns:a16="http://schemas.microsoft.com/office/drawing/2014/main" id="{6F468049-22F7-D24C-BE0D-E78F45754EB5}"/>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Teacher modelling of comprehending a text:</a:t>
            </a:r>
            <a:endParaRPr lang="en-US" sz="3000" b="1" dirty="0">
              <a:solidFill>
                <a:srgbClr val="0070C0"/>
              </a:solidFill>
              <a:latin typeface="Comic Sans MS" panose="030F0902030302020204" pitchFamily="66" charset="0"/>
              <a:cs typeface="Arial" panose="020B0604020202020204" pitchFamily="34" charset="0"/>
            </a:endParaRPr>
          </a:p>
        </p:txBody>
      </p:sp>
      <p:sp>
        <p:nvSpPr>
          <p:cNvPr id="5" name="Rectangle 8">
            <a:extLst>
              <a:ext uri="{FF2B5EF4-FFF2-40B4-BE49-F238E27FC236}">
                <a16:creationId xmlns:a16="http://schemas.microsoft.com/office/drawing/2014/main" id="{4AEF8321-5503-D34E-A67C-5E97C0EBC092}"/>
              </a:ext>
            </a:extLst>
          </p:cNvPr>
          <p:cNvSpPr>
            <a:spLocks noChangeArrowheads="1"/>
          </p:cNvSpPr>
          <p:nvPr/>
        </p:nvSpPr>
        <p:spPr bwMode="auto">
          <a:xfrm>
            <a:off x="3096880" y="1449038"/>
            <a:ext cx="8329073" cy="46523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marL="360363" indent="-273050">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314325" indent="-227013">
              <a:spcBef>
                <a:spcPts val="500"/>
              </a:spcBef>
              <a:buClr>
                <a:srgbClr val="0070C0"/>
              </a:buClr>
              <a:buFont typeface="Arial" panose="020B0604020202020204" pitchFamily="34" charset="0"/>
              <a:buChar char="•"/>
            </a:pPr>
            <a:r>
              <a:rPr lang="en-GB" altLang="en-US" sz="1600" i="1" dirty="0">
                <a:solidFill>
                  <a:srgbClr val="414042"/>
                </a:solidFill>
              </a:rPr>
              <a:t>Think aloud’  </a:t>
            </a:r>
            <a:r>
              <a:rPr lang="en-GB" altLang="en-US" sz="1600" dirty="0">
                <a:solidFill>
                  <a:srgbClr val="414042"/>
                </a:solidFill>
              </a:rPr>
              <a:t>your thoughts as you read aloud to pupils.</a:t>
            </a:r>
          </a:p>
          <a:p>
            <a:pPr marL="314325" indent="-227013">
              <a:spcBef>
                <a:spcPts val="500"/>
              </a:spcBef>
              <a:buClr>
                <a:srgbClr val="0070C0"/>
              </a:buClr>
              <a:buFont typeface="Arial" panose="020B0604020202020204" pitchFamily="34" charset="0"/>
              <a:buChar char="•"/>
            </a:pPr>
            <a:r>
              <a:rPr lang="en-GB" altLang="en-US" sz="1600" dirty="0">
                <a:solidFill>
                  <a:srgbClr val="414042"/>
                </a:solidFill>
              </a:rPr>
              <a:t>Ask yourselves questions that show how you monitor your own </a:t>
            </a:r>
            <a:br>
              <a:rPr lang="en-GB" altLang="en-US" sz="1600" dirty="0">
                <a:solidFill>
                  <a:srgbClr val="414042"/>
                </a:solidFill>
              </a:rPr>
            </a:br>
            <a:r>
              <a:rPr lang="en-GB" altLang="en-US" sz="1600" dirty="0">
                <a:solidFill>
                  <a:srgbClr val="414042"/>
                </a:solidFill>
              </a:rPr>
              <a:t>comprehension (demonstrating that it is acceptable to not fully </a:t>
            </a:r>
            <a:br>
              <a:rPr lang="en-GB" altLang="en-US" sz="1600" dirty="0">
                <a:solidFill>
                  <a:srgbClr val="414042"/>
                </a:solidFill>
              </a:rPr>
            </a:br>
            <a:r>
              <a:rPr lang="en-GB" altLang="en-US" sz="1600" dirty="0">
                <a:solidFill>
                  <a:srgbClr val="414042"/>
                </a:solidFill>
              </a:rPr>
              <a:t>understand on first reading but that you know this and also know what to do</a:t>
            </a:r>
            <a:br>
              <a:rPr lang="en-GB" altLang="en-US" sz="1600" dirty="0">
                <a:solidFill>
                  <a:srgbClr val="414042"/>
                </a:solidFill>
              </a:rPr>
            </a:br>
            <a:r>
              <a:rPr lang="en-GB" altLang="en-US" sz="1600" dirty="0">
                <a:solidFill>
                  <a:srgbClr val="414042"/>
                </a:solidFill>
              </a:rPr>
              <a:t>about it).</a:t>
            </a:r>
          </a:p>
          <a:p>
            <a:pPr marL="314325" indent="-227013">
              <a:spcBef>
                <a:spcPts val="500"/>
              </a:spcBef>
              <a:buClr>
                <a:srgbClr val="0070C0"/>
              </a:buClr>
              <a:buFont typeface="Arial" panose="020B0604020202020204" pitchFamily="34" charset="0"/>
              <a:buChar char="•"/>
            </a:pPr>
            <a:r>
              <a:rPr lang="en-GB" altLang="en-US" sz="1600" dirty="0">
                <a:solidFill>
                  <a:srgbClr val="414042"/>
                </a:solidFill>
              </a:rPr>
              <a:t>Make </a:t>
            </a:r>
            <a:r>
              <a:rPr lang="en-GB" altLang="en-US" sz="1600" b="1" dirty="0">
                <a:solidFill>
                  <a:srgbClr val="414042"/>
                </a:solidFill>
              </a:rPr>
              <a:t>explicit</a:t>
            </a:r>
            <a:r>
              <a:rPr lang="en-GB" altLang="en-US" sz="1600" dirty="0">
                <a:solidFill>
                  <a:srgbClr val="414042"/>
                </a:solidFill>
              </a:rPr>
              <a:t> the thinking processes that result in understanding what you read.</a:t>
            </a:r>
          </a:p>
          <a:p>
            <a:pPr marL="314325" indent="-227013">
              <a:lnSpc>
                <a:spcPct val="115000"/>
              </a:lnSpc>
              <a:spcBef>
                <a:spcPts val="500"/>
              </a:spcBef>
              <a:buClr>
                <a:srgbClr val="0070C0"/>
              </a:buClr>
              <a:buFont typeface="Arial" panose="020B0604020202020204" pitchFamily="34" charset="0"/>
              <a:buChar char="•"/>
            </a:pPr>
            <a:r>
              <a:rPr lang="en-GB" altLang="en-US" sz="1600" dirty="0">
                <a:solidFill>
                  <a:srgbClr val="414042"/>
                </a:solidFill>
              </a:rPr>
              <a:t>Demonstrate techniques and strategies as you use them, e.g. re-reading a section to clarify understanding, working out the meaning of words from contextual clues.</a:t>
            </a:r>
          </a:p>
          <a:p>
            <a:pPr marL="314325" indent="-227013">
              <a:lnSpc>
                <a:spcPct val="115000"/>
              </a:lnSpc>
              <a:spcBef>
                <a:spcPts val="500"/>
              </a:spcBef>
              <a:buClr>
                <a:srgbClr val="0070C0"/>
              </a:buClr>
              <a:buFont typeface="Arial" panose="020B0604020202020204" pitchFamily="34" charset="0"/>
              <a:buChar char="•"/>
            </a:pPr>
            <a:r>
              <a:rPr lang="en-GB" altLang="en-US" sz="1600" dirty="0">
                <a:solidFill>
                  <a:srgbClr val="414042"/>
                </a:solidFill>
              </a:rPr>
              <a:t>Demonstrate speculating about the characters, setting and plot using tentative language, e.g. I wonder why he/she behaved like that? and make explicit the processes that result in making a prediction based on events known, and beginning to draw inferences.</a:t>
            </a:r>
          </a:p>
          <a:p>
            <a:pPr marL="314325" indent="-227013">
              <a:lnSpc>
                <a:spcPct val="115000"/>
              </a:lnSpc>
              <a:spcBef>
                <a:spcPts val="500"/>
              </a:spcBef>
              <a:buClr>
                <a:srgbClr val="0070C0"/>
              </a:buClr>
              <a:buFont typeface="Arial" panose="020B0604020202020204" pitchFamily="34" charset="0"/>
              <a:buChar char="•"/>
            </a:pPr>
            <a:r>
              <a:rPr lang="en-GB" altLang="en-US" sz="1600" dirty="0">
                <a:solidFill>
                  <a:srgbClr val="414042"/>
                </a:solidFill>
              </a:rPr>
              <a:t>Explain your thinking as you use strategies to work out unfamiliar words, such as re-reading a section to clarify understanding, working out the meaning of words from contextual clues, analogy or by using etymology or morphology.</a:t>
            </a:r>
          </a:p>
        </p:txBody>
      </p:sp>
    </p:spTree>
    <p:extLst>
      <p:ext uri="{BB962C8B-B14F-4D97-AF65-F5344CB8AC3E}">
        <p14:creationId xmlns:p14="http://schemas.microsoft.com/office/powerpoint/2010/main" val="332362254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BCF8EDB-6B81-1042-88A7-140C4BAD5155}"/>
              </a:ext>
            </a:extLst>
          </p:cNvPr>
          <p:cNvSpPr/>
          <p:nvPr/>
        </p:nvSpPr>
        <p:spPr>
          <a:xfrm>
            <a:off x="983848" y="1458410"/>
            <a:ext cx="5112152" cy="4641448"/>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ubtitle 2">
            <a:extLst>
              <a:ext uri="{FF2B5EF4-FFF2-40B4-BE49-F238E27FC236}">
                <a16:creationId xmlns:a16="http://schemas.microsoft.com/office/drawing/2014/main" id="{9C99F6CF-2350-C844-AA44-96B45750BEC0}"/>
              </a:ext>
            </a:extLst>
          </p:cNvPr>
          <p:cNvSpPr txBox="1">
            <a:spLocks/>
          </p:cNvSpPr>
          <p:nvPr/>
        </p:nvSpPr>
        <p:spPr>
          <a:xfrm>
            <a:off x="0" y="654977"/>
            <a:ext cx="12192000" cy="100027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0070C0"/>
                </a:solidFill>
                <a:latin typeface="Comic Sans MS" panose="030F0902030302020204" pitchFamily="66" charset="0"/>
                <a:cs typeface="Arial" panose="020B0604020202020204" pitchFamily="34" charset="0"/>
              </a:rPr>
              <a:t>5s and 7s</a:t>
            </a:r>
          </a:p>
        </p:txBody>
      </p:sp>
      <p:sp>
        <p:nvSpPr>
          <p:cNvPr id="10" name="Rectangle 1">
            <a:extLst>
              <a:ext uri="{FF2B5EF4-FFF2-40B4-BE49-F238E27FC236}">
                <a16:creationId xmlns:a16="http://schemas.microsoft.com/office/drawing/2014/main" id="{C66486A5-4E47-3E4A-B2A4-A02B13638BB7}"/>
              </a:ext>
            </a:extLst>
          </p:cNvPr>
          <p:cNvSpPr/>
          <p:nvPr/>
        </p:nvSpPr>
        <p:spPr>
          <a:xfrm>
            <a:off x="0" y="28366"/>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11" name="TextBox 10">
            <a:extLst>
              <a:ext uri="{FF2B5EF4-FFF2-40B4-BE49-F238E27FC236}">
                <a16:creationId xmlns:a16="http://schemas.microsoft.com/office/drawing/2014/main" id="{0BA00AAA-6DBC-E94D-BBEF-41A70127B486}"/>
              </a:ext>
            </a:extLst>
          </p:cNvPr>
          <p:cNvSpPr txBox="1"/>
          <p:nvPr/>
        </p:nvSpPr>
        <p:spPr>
          <a:xfrm>
            <a:off x="145295" y="265225"/>
            <a:ext cx="2687357" cy="369332"/>
          </a:xfrm>
          <a:prstGeom prst="rect">
            <a:avLst/>
          </a:prstGeom>
          <a:noFill/>
        </p:spPr>
        <p:txBody>
          <a:bodyPr wrap="square">
            <a:spAutoFit/>
          </a:bodyPr>
          <a:lstStyle/>
          <a:p>
            <a:pPr algn="ctr"/>
            <a:r>
              <a:rPr lang="en-GB" altLang="en-US" b="1" dirty="0">
                <a:solidFill>
                  <a:schemeClr val="bg1"/>
                </a:solidFill>
                <a:latin typeface="Comic Sans MS" panose="030F0902030302020204" pitchFamily="66" charset="0"/>
              </a:rPr>
              <a:t>Reading as a writer</a:t>
            </a:r>
            <a:endParaRPr lang="en-GB" altLang="en-US" sz="1800" b="1" dirty="0">
              <a:solidFill>
                <a:schemeClr val="bg1"/>
              </a:solidFill>
              <a:latin typeface="Comic Sans MS" panose="030F0902030302020204" pitchFamily="66" charset="0"/>
            </a:endParaRPr>
          </a:p>
        </p:txBody>
      </p:sp>
      <p:sp>
        <p:nvSpPr>
          <p:cNvPr id="12" name="Text Box 6">
            <a:extLst>
              <a:ext uri="{FF2B5EF4-FFF2-40B4-BE49-F238E27FC236}">
                <a16:creationId xmlns:a16="http://schemas.microsoft.com/office/drawing/2014/main" id="{9B56ED5E-B2C1-FB4A-A9B3-DE1D987F4584}"/>
              </a:ext>
            </a:extLst>
          </p:cNvPr>
          <p:cNvSpPr txBox="1">
            <a:spLocks noChangeArrowheads="1"/>
          </p:cNvSpPr>
          <p:nvPr/>
        </p:nvSpPr>
        <p:spPr bwMode="auto">
          <a:xfrm>
            <a:off x="6651163" y="2432611"/>
            <a:ext cx="4556528" cy="26930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ts val="1500"/>
              </a:spcBef>
            </a:pPr>
            <a:r>
              <a:rPr lang="en-GB" altLang="en-US" sz="2400" dirty="0">
                <a:solidFill>
                  <a:srgbClr val="414042"/>
                </a:solidFill>
                <a:latin typeface="Comic Sans MS" panose="030F0702030302020204" pitchFamily="66" charset="0"/>
              </a:rPr>
              <a:t>Work with a partner.</a:t>
            </a:r>
          </a:p>
          <a:p>
            <a:pPr>
              <a:spcBef>
                <a:spcPts val="1500"/>
              </a:spcBef>
            </a:pPr>
            <a:r>
              <a:rPr lang="en-GB" altLang="en-US" sz="2400" dirty="0">
                <a:solidFill>
                  <a:srgbClr val="414042"/>
                </a:solidFill>
                <a:latin typeface="Comic Sans MS" panose="030F0702030302020204" pitchFamily="66" charset="0"/>
              </a:rPr>
              <a:t>Read the lines and sort out the ones with 5 syllables and the ones with 7 syllables.</a:t>
            </a:r>
          </a:p>
          <a:p>
            <a:pPr>
              <a:spcBef>
                <a:spcPts val="1500"/>
              </a:spcBef>
            </a:pPr>
            <a:r>
              <a:rPr lang="en-GB" altLang="en-US" sz="2400" dirty="0">
                <a:solidFill>
                  <a:srgbClr val="414042"/>
                </a:solidFill>
                <a:latin typeface="Comic Sans MS" panose="030F0702030302020204" pitchFamily="66" charset="0"/>
              </a:rPr>
              <a:t>Can you put them together to form your own haiku poem?</a:t>
            </a:r>
          </a:p>
        </p:txBody>
      </p:sp>
      <p:sp>
        <p:nvSpPr>
          <p:cNvPr id="13" name="Text Box 5">
            <a:extLst>
              <a:ext uri="{FF2B5EF4-FFF2-40B4-BE49-F238E27FC236}">
                <a16:creationId xmlns:a16="http://schemas.microsoft.com/office/drawing/2014/main" id="{4328200F-C28D-124C-BE6F-82E977BC9D94}"/>
              </a:ext>
            </a:extLst>
          </p:cNvPr>
          <p:cNvSpPr txBox="1">
            <a:spLocks noChangeArrowheads="1"/>
          </p:cNvSpPr>
          <p:nvPr/>
        </p:nvSpPr>
        <p:spPr bwMode="auto">
          <a:xfrm>
            <a:off x="1161325" y="1669769"/>
            <a:ext cx="4888375" cy="42729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ts val="700"/>
              </a:spcBef>
            </a:pPr>
            <a:r>
              <a:rPr lang="en-GB" altLang="en-US" sz="2500" dirty="0">
                <a:solidFill>
                  <a:srgbClr val="0070C0"/>
                </a:solidFill>
                <a:latin typeface="Comic Sans MS" panose="030F0702030302020204" pitchFamily="66" charset="0"/>
              </a:rPr>
              <a:t>fearless astronauts</a:t>
            </a:r>
          </a:p>
          <a:p>
            <a:pPr>
              <a:spcBef>
                <a:spcPts val="700"/>
              </a:spcBef>
            </a:pPr>
            <a:r>
              <a:rPr lang="en-GB" altLang="en-US" sz="2500" dirty="0">
                <a:solidFill>
                  <a:srgbClr val="0070C0"/>
                </a:solidFill>
                <a:latin typeface="Comic Sans MS" panose="030F0702030302020204" pitchFamily="66" charset="0"/>
              </a:rPr>
              <a:t>first ever landing</a:t>
            </a:r>
          </a:p>
          <a:p>
            <a:pPr>
              <a:spcBef>
                <a:spcPts val="700"/>
              </a:spcBef>
            </a:pPr>
            <a:r>
              <a:rPr lang="en-GB" altLang="en-US" sz="2500" dirty="0">
                <a:solidFill>
                  <a:srgbClr val="0070C0"/>
                </a:solidFill>
                <a:latin typeface="Comic Sans MS" panose="030F0702030302020204" pitchFamily="66" charset="0"/>
              </a:rPr>
              <a:t>Apollo 11 trip</a:t>
            </a:r>
          </a:p>
          <a:p>
            <a:pPr>
              <a:spcBef>
                <a:spcPts val="700"/>
              </a:spcBef>
            </a:pPr>
            <a:r>
              <a:rPr lang="en-GB" altLang="en-US" sz="2500" dirty="0">
                <a:solidFill>
                  <a:srgbClr val="0070C0"/>
                </a:solidFill>
                <a:latin typeface="Comic Sans MS" panose="030F0702030302020204" pitchFamily="66" charset="0"/>
              </a:rPr>
              <a:t>lunar module lands</a:t>
            </a:r>
          </a:p>
          <a:p>
            <a:pPr>
              <a:spcBef>
                <a:spcPts val="700"/>
              </a:spcBef>
            </a:pPr>
            <a:r>
              <a:rPr lang="en-GB" altLang="en-US" sz="2500" dirty="0">
                <a:solidFill>
                  <a:srgbClr val="0070C0"/>
                </a:solidFill>
                <a:latin typeface="Comic Sans MS" panose="030F0702030302020204" pitchFamily="66" charset="0"/>
              </a:rPr>
              <a:t>Eagle has landed</a:t>
            </a:r>
          </a:p>
          <a:p>
            <a:pPr>
              <a:spcBef>
                <a:spcPts val="700"/>
              </a:spcBef>
            </a:pPr>
            <a:r>
              <a:rPr lang="en-GB" altLang="en-US" sz="2500" dirty="0">
                <a:solidFill>
                  <a:srgbClr val="0070C0"/>
                </a:solidFill>
                <a:latin typeface="Comic Sans MS" panose="030F0702030302020204" pitchFamily="66" charset="0"/>
              </a:rPr>
              <a:t>four days to the moon</a:t>
            </a:r>
          </a:p>
          <a:p>
            <a:pPr>
              <a:spcBef>
                <a:spcPts val="700"/>
              </a:spcBef>
            </a:pPr>
            <a:r>
              <a:rPr lang="en-GB" altLang="en-US" sz="2500" dirty="0">
                <a:solidFill>
                  <a:srgbClr val="0070C0"/>
                </a:solidFill>
                <a:latin typeface="Comic Sans MS" panose="030F0702030302020204" pitchFamily="66" charset="0"/>
              </a:rPr>
              <a:t>bold space mission to the moon</a:t>
            </a:r>
          </a:p>
          <a:p>
            <a:pPr>
              <a:spcBef>
                <a:spcPts val="700"/>
              </a:spcBef>
            </a:pPr>
            <a:r>
              <a:rPr lang="en-GB" altLang="en-US" sz="2500" dirty="0">
                <a:solidFill>
                  <a:srgbClr val="0070C0"/>
                </a:solidFill>
                <a:latin typeface="Comic Sans MS" panose="030F0702030302020204" pitchFamily="66" charset="0"/>
              </a:rPr>
              <a:t>command module waits above</a:t>
            </a:r>
          </a:p>
          <a:p>
            <a:pPr>
              <a:spcBef>
                <a:spcPts val="700"/>
              </a:spcBef>
            </a:pPr>
            <a:r>
              <a:rPr lang="en-GB" altLang="en-US" sz="2500" dirty="0">
                <a:solidFill>
                  <a:srgbClr val="0070C0"/>
                </a:solidFill>
                <a:latin typeface="Comic Sans MS" panose="030F0702030302020204" pitchFamily="66" charset="0"/>
              </a:rPr>
              <a:t>orbiting the moon</a:t>
            </a:r>
          </a:p>
        </p:txBody>
      </p:sp>
    </p:spTree>
    <p:extLst>
      <p:ext uri="{BB962C8B-B14F-4D97-AF65-F5344CB8AC3E}">
        <p14:creationId xmlns:p14="http://schemas.microsoft.com/office/powerpoint/2010/main" val="427437231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BCF8EDB-6B81-1042-88A7-140C4BAD5155}"/>
              </a:ext>
            </a:extLst>
          </p:cNvPr>
          <p:cNvSpPr/>
          <p:nvPr/>
        </p:nvSpPr>
        <p:spPr>
          <a:xfrm>
            <a:off x="983848" y="1458410"/>
            <a:ext cx="5112152" cy="4641448"/>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ubtitle 2">
            <a:extLst>
              <a:ext uri="{FF2B5EF4-FFF2-40B4-BE49-F238E27FC236}">
                <a16:creationId xmlns:a16="http://schemas.microsoft.com/office/drawing/2014/main" id="{9C99F6CF-2350-C844-AA44-96B45750BEC0}"/>
              </a:ext>
            </a:extLst>
          </p:cNvPr>
          <p:cNvSpPr txBox="1">
            <a:spLocks/>
          </p:cNvSpPr>
          <p:nvPr/>
        </p:nvSpPr>
        <p:spPr>
          <a:xfrm>
            <a:off x="0" y="654977"/>
            <a:ext cx="12192000" cy="100027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0070C0"/>
                </a:solidFill>
                <a:latin typeface="Comic Sans MS" panose="030F0902030302020204" pitchFamily="66" charset="0"/>
                <a:cs typeface="Arial" panose="020B0604020202020204" pitchFamily="34" charset="0"/>
              </a:rPr>
              <a:t>5s and 7s</a:t>
            </a:r>
          </a:p>
        </p:txBody>
      </p:sp>
      <p:sp>
        <p:nvSpPr>
          <p:cNvPr id="10" name="Rectangle 1">
            <a:extLst>
              <a:ext uri="{FF2B5EF4-FFF2-40B4-BE49-F238E27FC236}">
                <a16:creationId xmlns:a16="http://schemas.microsoft.com/office/drawing/2014/main" id="{C66486A5-4E47-3E4A-B2A4-A02B13638BB7}"/>
              </a:ext>
            </a:extLst>
          </p:cNvPr>
          <p:cNvSpPr/>
          <p:nvPr/>
        </p:nvSpPr>
        <p:spPr>
          <a:xfrm>
            <a:off x="0" y="28366"/>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11" name="TextBox 10">
            <a:extLst>
              <a:ext uri="{FF2B5EF4-FFF2-40B4-BE49-F238E27FC236}">
                <a16:creationId xmlns:a16="http://schemas.microsoft.com/office/drawing/2014/main" id="{0BA00AAA-6DBC-E94D-BBEF-41A70127B486}"/>
              </a:ext>
            </a:extLst>
          </p:cNvPr>
          <p:cNvSpPr txBox="1"/>
          <p:nvPr/>
        </p:nvSpPr>
        <p:spPr>
          <a:xfrm>
            <a:off x="145295" y="265225"/>
            <a:ext cx="2687357" cy="369332"/>
          </a:xfrm>
          <a:prstGeom prst="rect">
            <a:avLst/>
          </a:prstGeom>
          <a:noFill/>
        </p:spPr>
        <p:txBody>
          <a:bodyPr wrap="square">
            <a:spAutoFit/>
          </a:bodyPr>
          <a:lstStyle/>
          <a:p>
            <a:pPr algn="ctr"/>
            <a:r>
              <a:rPr lang="en-GB" altLang="en-US" b="1" dirty="0">
                <a:solidFill>
                  <a:schemeClr val="bg1"/>
                </a:solidFill>
                <a:latin typeface="Comic Sans MS" panose="030F0902030302020204" pitchFamily="66" charset="0"/>
              </a:rPr>
              <a:t>Reading as a writer</a:t>
            </a:r>
            <a:endParaRPr lang="en-GB" altLang="en-US" sz="1800" b="1" dirty="0">
              <a:solidFill>
                <a:schemeClr val="bg1"/>
              </a:solidFill>
              <a:latin typeface="Comic Sans MS" panose="030F0902030302020204" pitchFamily="66" charset="0"/>
            </a:endParaRPr>
          </a:p>
        </p:txBody>
      </p:sp>
      <p:sp>
        <p:nvSpPr>
          <p:cNvPr id="12" name="Text Box 6">
            <a:extLst>
              <a:ext uri="{FF2B5EF4-FFF2-40B4-BE49-F238E27FC236}">
                <a16:creationId xmlns:a16="http://schemas.microsoft.com/office/drawing/2014/main" id="{9B56ED5E-B2C1-FB4A-A9B3-DE1D987F4584}"/>
              </a:ext>
            </a:extLst>
          </p:cNvPr>
          <p:cNvSpPr txBox="1">
            <a:spLocks noChangeArrowheads="1"/>
          </p:cNvSpPr>
          <p:nvPr/>
        </p:nvSpPr>
        <p:spPr bwMode="auto">
          <a:xfrm>
            <a:off x="6651163" y="2432611"/>
            <a:ext cx="4556528" cy="26930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ts val="1500"/>
              </a:spcBef>
            </a:pPr>
            <a:r>
              <a:rPr lang="en-GB" altLang="en-US" sz="2400" dirty="0">
                <a:solidFill>
                  <a:srgbClr val="414042"/>
                </a:solidFill>
                <a:latin typeface="Comic Sans MS" panose="030F0702030302020204" pitchFamily="66" charset="0"/>
              </a:rPr>
              <a:t>Work with a partner.</a:t>
            </a:r>
          </a:p>
          <a:p>
            <a:pPr>
              <a:spcBef>
                <a:spcPts val="1500"/>
              </a:spcBef>
            </a:pPr>
            <a:r>
              <a:rPr lang="en-GB" altLang="en-US" sz="2400" dirty="0">
                <a:solidFill>
                  <a:srgbClr val="414042"/>
                </a:solidFill>
                <a:latin typeface="Comic Sans MS" panose="030F0702030302020204" pitchFamily="66" charset="0"/>
              </a:rPr>
              <a:t>Read the lines and sort out the ones with 5 syllables and the ones with 7 syllables.</a:t>
            </a:r>
          </a:p>
          <a:p>
            <a:pPr>
              <a:spcBef>
                <a:spcPts val="1500"/>
              </a:spcBef>
            </a:pPr>
            <a:r>
              <a:rPr lang="en-GB" altLang="en-US" sz="2400" dirty="0">
                <a:solidFill>
                  <a:srgbClr val="414042"/>
                </a:solidFill>
                <a:latin typeface="Comic Sans MS" panose="030F0702030302020204" pitchFamily="66" charset="0"/>
              </a:rPr>
              <a:t>Can you put them together to form your own haiku poem?</a:t>
            </a:r>
          </a:p>
        </p:txBody>
      </p:sp>
      <p:sp>
        <p:nvSpPr>
          <p:cNvPr id="13" name="Text Box 5">
            <a:extLst>
              <a:ext uri="{FF2B5EF4-FFF2-40B4-BE49-F238E27FC236}">
                <a16:creationId xmlns:a16="http://schemas.microsoft.com/office/drawing/2014/main" id="{4328200F-C28D-124C-BE6F-82E977BC9D94}"/>
              </a:ext>
            </a:extLst>
          </p:cNvPr>
          <p:cNvSpPr txBox="1">
            <a:spLocks noChangeArrowheads="1"/>
          </p:cNvSpPr>
          <p:nvPr/>
        </p:nvSpPr>
        <p:spPr bwMode="auto">
          <a:xfrm>
            <a:off x="1161325" y="1655255"/>
            <a:ext cx="4888375" cy="42729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ts val="700"/>
              </a:spcBef>
            </a:pPr>
            <a:r>
              <a:rPr lang="en-GB" altLang="en-US" sz="2500" dirty="0">
                <a:solidFill>
                  <a:srgbClr val="0070C0"/>
                </a:solidFill>
                <a:latin typeface="Comic Sans MS" panose="030F0702030302020204" pitchFamily="66" charset="0"/>
              </a:rPr>
              <a:t>Jasper the Space Dog</a:t>
            </a:r>
          </a:p>
          <a:p>
            <a:pPr>
              <a:spcBef>
                <a:spcPts val="700"/>
              </a:spcBef>
            </a:pPr>
            <a:r>
              <a:rPr lang="en-GB" altLang="en-US" sz="2500" dirty="0">
                <a:solidFill>
                  <a:srgbClr val="0070C0"/>
                </a:solidFill>
                <a:latin typeface="Comic Sans MS" panose="030F0702030302020204" pitchFamily="66" charset="0"/>
              </a:rPr>
              <a:t>packed tightly and securely</a:t>
            </a:r>
          </a:p>
          <a:p>
            <a:pPr>
              <a:spcBef>
                <a:spcPts val="700"/>
              </a:spcBef>
            </a:pPr>
            <a:r>
              <a:rPr lang="en-GB" altLang="en-US" sz="2500" dirty="0">
                <a:solidFill>
                  <a:srgbClr val="0070C0"/>
                </a:solidFill>
                <a:latin typeface="Comic Sans MS" panose="030F0702030302020204" pitchFamily="66" charset="0"/>
              </a:rPr>
              <a:t>clever rocket scientist</a:t>
            </a:r>
          </a:p>
          <a:p>
            <a:pPr>
              <a:spcBef>
                <a:spcPts val="700"/>
              </a:spcBef>
            </a:pPr>
            <a:r>
              <a:rPr lang="en-GB" altLang="en-US" sz="2500" dirty="0">
                <a:solidFill>
                  <a:srgbClr val="0070C0"/>
                </a:solidFill>
                <a:latin typeface="Comic Sans MS" panose="030F0702030302020204" pitchFamily="66" charset="0"/>
              </a:rPr>
              <a:t>all moisture removed</a:t>
            </a:r>
          </a:p>
          <a:p>
            <a:pPr>
              <a:spcBef>
                <a:spcPts val="700"/>
              </a:spcBef>
            </a:pPr>
            <a:r>
              <a:rPr lang="en-GB" altLang="en-US" sz="2500" dirty="0">
                <a:solidFill>
                  <a:srgbClr val="0070C0"/>
                </a:solidFill>
                <a:latin typeface="Comic Sans MS" panose="030F0702030302020204" pitchFamily="66" charset="0"/>
              </a:rPr>
              <a:t>wearing smart space boots</a:t>
            </a:r>
          </a:p>
          <a:p>
            <a:pPr>
              <a:spcBef>
                <a:spcPts val="700"/>
              </a:spcBef>
            </a:pPr>
            <a:r>
              <a:rPr lang="en-GB" altLang="en-US" sz="2500" dirty="0">
                <a:solidFill>
                  <a:srgbClr val="0070C0"/>
                </a:solidFill>
                <a:latin typeface="Comic Sans MS" panose="030F0702030302020204" pitchFamily="66" charset="0"/>
              </a:rPr>
              <a:t>Isabella Starr</a:t>
            </a:r>
          </a:p>
          <a:p>
            <a:pPr>
              <a:spcBef>
                <a:spcPts val="700"/>
              </a:spcBef>
            </a:pPr>
            <a:r>
              <a:rPr lang="en-GB" altLang="en-US" sz="2500" dirty="0">
                <a:solidFill>
                  <a:srgbClr val="0070C0"/>
                </a:solidFill>
                <a:latin typeface="Comic Sans MS" panose="030F0702030302020204" pitchFamily="66" charset="0"/>
              </a:rPr>
              <a:t>freeze-dried preserved food</a:t>
            </a:r>
          </a:p>
          <a:p>
            <a:pPr>
              <a:spcBef>
                <a:spcPts val="700"/>
              </a:spcBef>
            </a:pPr>
            <a:r>
              <a:rPr lang="en-GB" altLang="en-US" sz="2500" dirty="0">
                <a:solidFill>
                  <a:srgbClr val="0070C0"/>
                </a:solidFill>
                <a:latin typeface="Comic Sans MS" panose="030F0702030302020204" pitchFamily="66" charset="0"/>
              </a:rPr>
              <a:t>correcting wrong facts</a:t>
            </a:r>
          </a:p>
          <a:p>
            <a:pPr>
              <a:spcBef>
                <a:spcPts val="700"/>
              </a:spcBef>
            </a:pPr>
            <a:r>
              <a:rPr lang="en-GB" altLang="en-US" sz="2500" dirty="0">
                <a:solidFill>
                  <a:srgbClr val="0070C0"/>
                </a:solidFill>
                <a:latin typeface="Comic Sans MS" panose="030F0702030302020204" pitchFamily="66" charset="0"/>
              </a:rPr>
              <a:t>racing around </a:t>
            </a:r>
            <a:r>
              <a:rPr lang="en-GB" altLang="en-US" sz="2500" dirty="0" err="1">
                <a:solidFill>
                  <a:srgbClr val="0070C0"/>
                </a:solidFill>
                <a:latin typeface="Comic Sans MS" panose="030F0702030302020204" pitchFamily="66" charset="0"/>
              </a:rPr>
              <a:t>Bogna</a:t>
            </a:r>
            <a:r>
              <a:rPr lang="en-GB" altLang="en-US" sz="2500" dirty="0">
                <a:solidFill>
                  <a:srgbClr val="0070C0"/>
                </a:solidFill>
                <a:latin typeface="Comic Sans MS" panose="030F0702030302020204" pitchFamily="66" charset="0"/>
              </a:rPr>
              <a:t> Park</a:t>
            </a:r>
          </a:p>
        </p:txBody>
      </p:sp>
    </p:spTree>
    <p:extLst>
      <p:ext uri="{BB962C8B-B14F-4D97-AF65-F5344CB8AC3E}">
        <p14:creationId xmlns:p14="http://schemas.microsoft.com/office/powerpoint/2010/main" val="301442359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2">
            <a:extLst>
              <a:ext uri="{FF2B5EF4-FFF2-40B4-BE49-F238E27FC236}">
                <a16:creationId xmlns:a16="http://schemas.microsoft.com/office/drawing/2014/main" id="{9C99F6CF-2350-C844-AA44-96B45750BEC0}"/>
              </a:ext>
            </a:extLst>
          </p:cNvPr>
          <p:cNvSpPr txBox="1">
            <a:spLocks/>
          </p:cNvSpPr>
          <p:nvPr/>
        </p:nvSpPr>
        <p:spPr>
          <a:xfrm>
            <a:off x="0" y="654977"/>
            <a:ext cx="12192000" cy="100027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0070C0"/>
                </a:solidFill>
                <a:latin typeface="Comic Sans MS" panose="030F0902030302020204" pitchFamily="66" charset="0"/>
                <a:cs typeface="Arial" panose="020B0604020202020204" pitchFamily="34" charset="0"/>
              </a:rPr>
              <a:t>Features</a:t>
            </a:r>
          </a:p>
        </p:txBody>
      </p:sp>
      <p:sp>
        <p:nvSpPr>
          <p:cNvPr id="10" name="Rectangle 1">
            <a:extLst>
              <a:ext uri="{FF2B5EF4-FFF2-40B4-BE49-F238E27FC236}">
                <a16:creationId xmlns:a16="http://schemas.microsoft.com/office/drawing/2014/main" id="{C66486A5-4E47-3E4A-B2A4-A02B13638BB7}"/>
              </a:ext>
            </a:extLst>
          </p:cNvPr>
          <p:cNvSpPr/>
          <p:nvPr/>
        </p:nvSpPr>
        <p:spPr>
          <a:xfrm>
            <a:off x="0" y="28366"/>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11" name="TextBox 10">
            <a:extLst>
              <a:ext uri="{FF2B5EF4-FFF2-40B4-BE49-F238E27FC236}">
                <a16:creationId xmlns:a16="http://schemas.microsoft.com/office/drawing/2014/main" id="{0BA00AAA-6DBC-E94D-BBEF-41A70127B486}"/>
              </a:ext>
            </a:extLst>
          </p:cNvPr>
          <p:cNvSpPr txBox="1"/>
          <p:nvPr/>
        </p:nvSpPr>
        <p:spPr>
          <a:xfrm>
            <a:off x="145295" y="265225"/>
            <a:ext cx="2687357" cy="369332"/>
          </a:xfrm>
          <a:prstGeom prst="rect">
            <a:avLst/>
          </a:prstGeom>
          <a:noFill/>
        </p:spPr>
        <p:txBody>
          <a:bodyPr wrap="square">
            <a:spAutoFit/>
          </a:bodyPr>
          <a:lstStyle/>
          <a:p>
            <a:pPr algn="ctr"/>
            <a:r>
              <a:rPr lang="en-GB" altLang="en-US" b="1" dirty="0">
                <a:solidFill>
                  <a:schemeClr val="bg1"/>
                </a:solidFill>
                <a:latin typeface="Comic Sans MS" panose="030F0902030302020204" pitchFamily="66" charset="0"/>
              </a:rPr>
              <a:t>Reading as a writer</a:t>
            </a:r>
            <a:endParaRPr lang="en-GB" altLang="en-US" sz="1800" b="1" dirty="0">
              <a:solidFill>
                <a:schemeClr val="bg1"/>
              </a:solidFill>
              <a:latin typeface="Comic Sans MS" panose="030F0902030302020204" pitchFamily="66" charset="0"/>
            </a:endParaRPr>
          </a:p>
        </p:txBody>
      </p:sp>
      <p:sp>
        <p:nvSpPr>
          <p:cNvPr id="9" name="Rectangle 5">
            <a:extLst>
              <a:ext uri="{FF2B5EF4-FFF2-40B4-BE49-F238E27FC236}">
                <a16:creationId xmlns:a16="http://schemas.microsoft.com/office/drawing/2014/main" id="{682F157B-15BA-E749-8CEA-9D5B19ACBA12}"/>
              </a:ext>
            </a:extLst>
          </p:cNvPr>
          <p:cNvSpPr>
            <a:spLocks noChangeArrowheads="1"/>
          </p:cNvSpPr>
          <p:nvPr/>
        </p:nvSpPr>
        <p:spPr bwMode="auto">
          <a:xfrm>
            <a:off x="7317766" y="1792735"/>
            <a:ext cx="4334841" cy="3967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ts val="1500"/>
              </a:spcBef>
            </a:pPr>
            <a:r>
              <a:rPr lang="en-GB" altLang="en-US" sz="2200" dirty="0">
                <a:solidFill>
                  <a:srgbClr val="0070C0"/>
                </a:solidFill>
                <a:latin typeface="Comic Sans MS" panose="030F0702030302020204" pitchFamily="66" charset="0"/>
              </a:rPr>
              <a:t>Fearless astronauts,</a:t>
            </a:r>
            <a:br>
              <a:rPr lang="en-GB" altLang="en-US" sz="2200" dirty="0">
                <a:solidFill>
                  <a:srgbClr val="0070C0"/>
                </a:solidFill>
                <a:latin typeface="Comic Sans MS" panose="030F0702030302020204" pitchFamily="66" charset="0"/>
              </a:rPr>
            </a:br>
            <a:r>
              <a:rPr lang="en-GB" altLang="en-US" sz="2200" dirty="0">
                <a:solidFill>
                  <a:srgbClr val="0070C0"/>
                </a:solidFill>
                <a:latin typeface="Comic Sans MS" panose="030F0702030302020204" pitchFamily="66" charset="0"/>
              </a:rPr>
              <a:t>Bold space mission to the moon,</a:t>
            </a:r>
            <a:br>
              <a:rPr lang="en-GB" altLang="en-US" sz="2200" dirty="0">
                <a:solidFill>
                  <a:srgbClr val="0070C0"/>
                </a:solidFill>
                <a:latin typeface="Comic Sans MS" panose="030F0702030302020204" pitchFamily="66" charset="0"/>
              </a:rPr>
            </a:br>
            <a:r>
              <a:rPr lang="en-GB" altLang="en-US" sz="2200" dirty="0">
                <a:solidFill>
                  <a:srgbClr val="0070C0"/>
                </a:solidFill>
                <a:latin typeface="Comic Sans MS" panose="030F0702030302020204" pitchFamily="66" charset="0"/>
              </a:rPr>
              <a:t>First ever landing.</a:t>
            </a:r>
          </a:p>
          <a:p>
            <a:pPr>
              <a:spcBef>
                <a:spcPts val="1500"/>
              </a:spcBef>
            </a:pPr>
            <a:r>
              <a:rPr lang="en-GB" altLang="en-US" sz="2200" dirty="0">
                <a:solidFill>
                  <a:srgbClr val="0070C0"/>
                </a:solidFill>
                <a:latin typeface="Comic Sans MS" panose="030F0702030302020204" pitchFamily="66" charset="0"/>
              </a:rPr>
              <a:t>Four days to the moon,</a:t>
            </a:r>
            <a:br>
              <a:rPr lang="en-GB" altLang="en-US" sz="2200" dirty="0">
                <a:solidFill>
                  <a:srgbClr val="0070C0"/>
                </a:solidFill>
                <a:latin typeface="Comic Sans MS" panose="030F0702030302020204" pitchFamily="66" charset="0"/>
              </a:rPr>
            </a:br>
            <a:r>
              <a:rPr lang="en-GB" altLang="en-US" sz="2200" dirty="0">
                <a:solidFill>
                  <a:srgbClr val="0070C0"/>
                </a:solidFill>
                <a:latin typeface="Comic Sans MS" panose="030F0702030302020204" pitchFamily="66" charset="0"/>
              </a:rPr>
              <a:t>Apollo 11 trip,</a:t>
            </a:r>
            <a:br>
              <a:rPr lang="en-GB" altLang="en-US" sz="2200" dirty="0">
                <a:solidFill>
                  <a:srgbClr val="0070C0"/>
                </a:solidFill>
                <a:latin typeface="Comic Sans MS" panose="030F0702030302020204" pitchFamily="66" charset="0"/>
              </a:rPr>
            </a:br>
            <a:r>
              <a:rPr lang="en-GB" altLang="en-US" sz="2200" dirty="0">
                <a:solidFill>
                  <a:srgbClr val="0070C0"/>
                </a:solidFill>
                <a:latin typeface="Comic Sans MS" panose="030F0702030302020204" pitchFamily="66" charset="0"/>
              </a:rPr>
              <a:t>Eagle has landed.</a:t>
            </a:r>
          </a:p>
          <a:p>
            <a:pPr>
              <a:spcBef>
                <a:spcPts val="1500"/>
              </a:spcBef>
            </a:pPr>
            <a:r>
              <a:rPr lang="en-GB" altLang="en-US" sz="2200" dirty="0">
                <a:solidFill>
                  <a:srgbClr val="0070C0"/>
                </a:solidFill>
                <a:latin typeface="Comic Sans MS" panose="030F0702030302020204" pitchFamily="66" charset="0"/>
              </a:rPr>
              <a:t>Freeze-dried preserved food,</a:t>
            </a:r>
            <a:br>
              <a:rPr lang="en-GB" altLang="en-US" sz="2200" dirty="0">
                <a:solidFill>
                  <a:srgbClr val="0070C0"/>
                </a:solidFill>
                <a:latin typeface="Comic Sans MS" panose="030F0702030302020204" pitchFamily="66" charset="0"/>
              </a:rPr>
            </a:br>
            <a:r>
              <a:rPr lang="en-GB" altLang="en-US" sz="2200" dirty="0">
                <a:solidFill>
                  <a:srgbClr val="0070C0"/>
                </a:solidFill>
                <a:latin typeface="Comic Sans MS" panose="030F0702030302020204" pitchFamily="66" charset="0"/>
              </a:rPr>
              <a:t>Packed tightly and securely,</a:t>
            </a:r>
            <a:br>
              <a:rPr lang="en-GB" altLang="en-US" sz="2200" dirty="0">
                <a:solidFill>
                  <a:srgbClr val="0070C0"/>
                </a:solidFill>
                <a:latin typeface="Comic Sans MS" panose="030F0702030302020204" pitchFamily="66" charset="0"/>
              </a:rPr>
            </a:br>
            <a:r>
              <a:rPr lang="en-GB" altLang="en-US" sz="2200" dirty="0">
                <a:solidFill>
                  <a:srgbClr val="0070C0"/>
                </a:solidFill>
                <a:latin typeface="Comic Sans MS" panose="030F0702030302020204" pitchFamily="66" charset="0"/>
              </a:rPr>
              <a:t>All moisture removed.</a:t>
            </a:r>
          </a:p>
          <a:p>
            <a:pPr>
              <a:spcBef>
                <a:spcPct val="20000"/>
              </a:spcBef>
            </a:pPr>
            <a:endParaRPr lang="en-GB" altLang="en-US" sz="2400" dirty="0">
              <a:solidFill>
                <a:srgbClr val="006666"/>
              </a:solidFill>
              <a:latin typeface="Comic Sans MS" panose="030F0702030302020204" pitchFamily="66" charset="0"/>
            </a:endParaRPr>
          </a:p>
        </p:txBody>
      </p:sp>
      <p:sp>
        <p:nvSpPr>
          <p:cNvPr id="17" name="Rectangle 9">
            <a:extLst>
              <a:ext uri="{FF2B5EF4-FFF2-40B4-BE49-F238E27FC236}">
                <a16:creationId xmlns:a16="http://schemas.microsoft.com/office/drawing/2014/main" id="{379BCF3C-1519-A644-BAFF-98CCC18EFCFA}"/>
              </a:ext>
            </a:extLst>
          </p:cNvPr>
          <p:cNvSpPr>
            <a:spLocks noChangeArrowheads="1"/>
          </p:cNvSpPr>
          <p:nvPr/>
        </p:nvSpPr>
        <p:spPr bwMode="auto">
          <a:xfrm>
            <a:off x="791067" y="1792736"/>
            <a:ext cx="4083169" cy="3967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ts val="1500"/>
              </a:spcBef>
            </a:pPr>
            <a:r>
              <a:rPr lang="en-GB" altLang="en-US" sz="2200" dirty="0">
                <a:solidFill>
                  <a:srgbClr val="0070C0"/>
                </a:solidFill>
                <a:latin typeface="Comic Sans MS" panose="030F0702030302020204" pitchFamily="66" charset="0"/>
              </a:rPr>
              <a:t>Jasper the Space Dog,</a:t>
            </a:r>
            <a:br>
              <a:rPr lang="en-GB" altLang="en-US" sz="2200" dirty="0">
                <a:solidFill>
                  <a:srgbClr val="0070C0"/>
                </a:solidFill>
                <a:latin typeface="Comic Sans MS" panose="030F0702030302020204" pitchFamily="66" charset="0"/>
              </a:rPr>
            </a:br>
            <a:r>
              <a:rPr lang="en-GB" altLang="en-US" sz="2200" dirty="0">
                <a:solidFill>
                  <a:srgbClr val="0070C0"/>
                </a:solidFill>
                <a:latin typeface="Comic Sans MS" panose="030F0702030302020204" pitchFamily="66" charset="0"/>
              </a:rPr>
              <a:t>Racing around </a:t>
            </a:r>
            <a:r>
              <a:rPr lang="en-GB" altLang="en-US" sz="2200" dirty="0" err="1">
                <a:solidFill>
                  <a:srgbClr val="0070C0"/>
                </a:solidFill>
                <a:latin typeface="Comic Sans MS" panose="030F0702030302020204" pitchFamily="66" charset="0"/>
              </a:rPr>
              <a:t>Bogna</a:t>
            </a:r>
            <a:r>
              <a:rPr lang="en-GB" altLang="en-US" sz="2200" dirty="0">
                <a:solidFill>
                  <a:srgbClr val="0070C0"/>
                </a:solidFill>
                <a:latin typeface="Comic Sans MS" panose="030F0702030302020204" pitchFamily="66" charset="0"/>
              </a:rPr>
              <a:t> Park,</a:t>
            </a:r>
            <a:br>
              <a:rPr lang="en-GB" altLang="en-US" sz="2200" dirty="0">
                <a:solidFill>
                  <a:srgbClr val="0070C0"/>
                </a:solidFill>
                <a:latin typeface="Comic Sans MS" panose="030F0702030302020204" pitchFamily="66" charset="0"/>
              </a:rPr>
            </a:br>
            <a:r>
              <a:rPr lang="en-GB" altLang="en-US" sz="2200" dirty="0">
                <a:solidFill>
                  <a:srgbClr val="0070C0"/>
                </a:solidFill>
                <a:latin typeface="Comic Sans MS" panose="030F0702030302020204" pitchFamily="66" charset="0"/>
              </a:rPr>
              <a:t>Wearing smart space boots.</a:t>
            </a:r>
          </a:p>
          <a:p>
            <a:pPr>
              <a:spcBef>
                <a:spcPts val="1500"/>
              </a:spcBef>
            </a:pPr>
            <a:r>
              <a:rPr lang="en-GB" altLang="en-US" sz="2200" dirty="0">
                <a:solidFill>
                  <a:srgbClr val="0070C0"/>
                </a:solidFill>
                <a:latin typeface="Comic Sans MS" panose="030F0702030302020204" pitchFamily="66" charset="0"/>
              </a:rPr>
              <a:t>Lunar module lands,</a:t>
            </a:r>
            <a:br>
              <a:rPr lang="en-GB" altLang="en-US" sz="2200" dirty="0">
                <a:solidFill>
                  <a:srgbClr val="0070C0"/>
                </a:solidFill>
                <a:latin typeface="Comic Sans MS" panose="030F0702030302020204" pitchFamily="66" charset="0"/>
              </a:rPr>
            </a:br>
            <a:r>
              <a:rPr lang="en-GB" altLang="en-US" sz="2200" dirty="0">
                <a:solidFill>
                  <a:srgbClr val="0070C0"/>
                </a:solidFill>
                <a:latin typeface="Comic Sans MS" panose="030F0702030302020204" pitchFamily="66" charset="0"/>
              </a:rPr>
              <a:t>Command module waits above,</a:t>
            </a:r>
            <a:br>
              <a:rPr lang="en-GB" altLang="en-US" sz="2200" dirty="0">
                <a:solidFill>
                  <a:srgbClr val="0070C0"/>
                </a:solidFill>
                <a:latin typeface="Comic Sans MS" panose="030F0702030302020204" pitchFamily="66" charset="0"/>
              </a:rPr>
            </a:br>
            <a:r>
              <a:rPr lang="en-GB" altLang="en-US" sz="2200" dirty="0">
                <a:solidFill>
                  <a:srgbClr val="0070C0"/>
                </a:solidFill>
                <a:latin typeface="Comic Sans MS" panose="030F0702030302020204" pitchFamily="66" charset="0"/>
              </a:rPr>
              <a:t>Orbiting the moon.</a:t>
            </a:r>
          </a:p>
          <a:p>
            <a:pPr>
              <a:spcBef>
                <a:spcPts val="1500"/>
              </a:spcBef>
            </a:pPr>
            <a:r>
              <a:rPr lang="en-GB" altLang="en-US" sz="2200" dirty="0">
                <a:solidFill>
                  <a:srgbClr val="0070C0"/>
                </a:solidFill>
                <a:latin typeface="Comic Sans MS" panose="030F0702030302020204" pitchFamily="66" charset="0"/>
              </a:rPr>
              <a:t>Isabella Starr,</a:t>
            </a:r>
            <a:br>
              <a:rPr lang="en-GB" altLang="en-US" sz="2200" dirty="0">
                <a:solidFill>
                  <a:srgbClr val="0070C0"/>
                </a:solidFill>
                <a:latin typeface="Comic Sans MS" panose="030F0702030302020204" pitchFamily="66" charset="0"/>
              </a:rPr>
            </a:br>
            <a:r>
              <a:rPr lang="en-GB" altLang="en-US" sz="2200" dirty="0">
                <a:solidFill>
                  <a:srgbClr val="0070C0"/>
                </a:solidFill>
                <a:latin typeface="Comic Sans MS" panose="030F0702030302020204" pitchFamily="66" charset="0"/>
              </a:rPr>
              <a:t>Clever rocket scientist,</a:t>
            </a:r>
            <a:br>
              <a:rPr lang="en-GB" altLang="en-US" sz="2200" dirty="0">
                <a:solidFill>
                  <a:srgbClr val="0070C0"/>
                </a:solidFill>
                <a:latin typeface="Comic Sans MS" panose="030F0702030302020204" pitchFamily="66" charset="0"/>
              </a:rPr>
            </a:br>
            <a:r>
              <a:rPr lang="en-GB" altLang="en-US" sz="2200" dirty="0">
                <a:solidFill>
                  <a:srgbClr val="0070C0"/>
                </a:solidFill>
                <a:latin typeface="Comic Sans MS" panose="030F0702030302020204" pitchFamily="66" charset="0"/>
              </a:rPr>
              <a:t>Correcting wrong facts.</a:t>
            </a:r>
          </a:p>
          <a:p>
            <a:pPr>
              <a:spcBef>
                <a:spcPct val="20000"/>
              </a:spcBef>
            </a:pPr>
            <a:endParaRPr lang="en-GB" altLang="en-US" sz="2400" dirty="0">
              <a:solidFill>
                <a:srgbClr val="006666"/>
              </a:solidFill>
              <a:latin typeface="Comic Sans MS" panose="030F0702030302020204" pitchFamily="66" charset="0"/>
            </a:endParaRPr>
          </a:p>
        </p:txBody>
      </p:sp>
      <p:pic>
        <p:nvPicPr>
          <p:cNvPr id="18" name="Picture 10">
            <a:extLst>
              <a:ext uri="{FF2B5EF4-FFF2-40B4-BE49-F238E27FC236}">
                <a16:creationId xmlns:a16="http://schemas.microsoft.com/office/drawing/2014/main" id="{109B7616-C730-2C43-87BC-891E60277B20}"/>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rot="506439">
            <a:off x="5072099" y="2215676"/>
            <a:ext cx="1934561" cy="28387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7675338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D316850-71C5-BE4B-A2AD-4FA4F79798D4}"/>
              </a:ext>
            </a:extLst>
          </p:cNvPr>
          <p:cNvSpPr/>
          <p:nvPr/>
        </p:nvSpPr>
        <p:spPr>
          <a:xfrm>
            <a:off x="0" y="28366"/>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FBAC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3" name="TextBox 2">
            <a:extLst>
              <a:ext uri="{FF2B5EF4-FFF2-40B4-BE49-F238E27FC236}">
                <a16:creationId xmlns:a16="http://schemas.microsoft.com/office/drawing/2014/main" id="{34A593CA-0FD4-5346-9103-97E5F09B2264}"/>
              </a:ext>
            </a:extLst>
          </p:cNvPr>
          <p:cNvSpPr txBox="1"/>
          <p:nvPr/>
        </p:nvSpPr>
        <p:spPr>
          <a:xfrm>
            <a:off x="145295" y="265225"/>
            <a:ext cx="2687357" cy="369332"/>
          </a:xfrm>
          <a:prstGeom prst="rect">
            <a:avLst/>
          </a:prstGeom>
          <a:noFill/>
        </p:spPr>
        <p:txBody>
          <a:bodyPr wrap="square">
            <a:spAutoFit/>
          </a:bodyPr>
          <a:lstStyle/>
          <a:p>
            <a:pPr algn="ctr"/>
            <a:r>
              <a:rPr lang="en-GB" altLang="en-US" sz="1800" b="1" dirty="0">
                <a:solidFill>
                  <a:schemeClr val="bg1"/>
                </a:solidFill>
                <a:latin typeface="Comic Sans MS" panose="030F0902030302020204" pitchFamily="66" charset="0"/>
              </a:rPr>
              <a:t>Get ready to write</a:t>
            </a:r>
          </a:p>
        </p:txBody>
      </p:sp>
      <p:sp>
        <p:nvSpPr>
          <p:cNvPr id="4" name="Subtitle 2">
            <a:extLst>
              <a:ext uri="{FF2B5EF4-FFF2-40B4-BE49-F238E27FC236}">
                <a16:creationId xmlns:a16="http://schemas.microsoft.com/office/drawing/2014/main" id="{1F5D2704-5137-254F-B29F-8CE814856770}"/>
              </a:ext>
            </a:extLst>
          </p:cNvPr>
          <p:cNvSpPr txBox="1">
            <a:spLocks/>
          </p:cNvSpPr>
          <p:nvPr/>
        </p:nvSpPr>
        <p:spPr>
          <a:xfrm>
            <a:off x="0" y="654977"/>
            <a:ext cx="12192000" cy="100027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0070C0"/>
                </a:solidFill>
                <a:latin typeface="Comic Sans MS" panose="030F0902030302020204" pitchFamily="66" charset="0"/>
                <a:cs typeface="Arial" panose="020B0604020202020204" pitchFamily="34" charset="0"/>
              </a:rPr>
              <a:t>What are nouns?</a:t>
            </a:r>
          </a:p>
        </p:txBody>
      </p:sp>
      <p:sp>
        <p:nvSpPr>
          <p:cNvPr id="5" name="Text Box 2">
            <a:extLst>
              <a:ext uri="{FF2B5EF4-FFF2-40B4-BE49-F238E27FC236}">
                <a16:creationId xmlns:a16="http://schemas.microsoft.com/office/drawing/2014/main" id="{427BCD33-FC45-3042-A7A5-9FCFF1F0E587}"/>
              </a:ext>
            </a:extLst>
          </p:cNvPr>
          <p:cNvSpPr txBox="1">
            <a:spLocks noChangeArrowheads="1"/>
          </p:cNvSpPr>
          <p:nvPr/>
        </p:nvSpPr>
        <p:spPr bwMode="auto">
          <a:xfrm>
            <a:off x="0" y="1552794"/>
            <a:ext cx="12191999"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702030302020204" pitchFamily="66" charset="0"/>
                <a:cs typeface="Arial" panose="020B0604020202020204" pitchFamily="34" charset="0"/>
              </a:defRPr>
            </a:lvl1pPr>
            <a:lvl2pPr marL="708025">
              <a:defRPr>
                <a:solidFill>
                  <a:schemeClr val="tx1"/>
                </a:solidFill>
                <a:latin typeface="Comic Sans MS" panose="030F0702030302020204" pitchFamily="66" charset="0"/>
                <a:cs typeface="Arial" panose="020B0604020202020204" pitchFamily="34" charset="0"/>
              </a:defRPr>
            </a:lvl2pPr>
            <a:lvl3pPr>
              <a:defRPr>
                <a:solidFill>
                  <a:schemeClr val="tx1"/>
                </a:solidFill>
                <a:latin typeface="Comic Sans MS" panose="030F0702030302020204" pitchFamily="66" charset="0"/>
                <a:cs typeface="Arial" panose="020B0604020202020204" pitchFamily="34" charset="0"/>
              </a:defRPr>
            </a:lvl3pPr>
            <a:lvl4pPr>
              <a:defRPr>
                <a:solidFill>
                  <a:schemeClr val="tx1"/>
                </a:solidFill>
                <a:latin typeface="Comic Sans MS" panose="030F0702030302020204" pitchFamily="66" charset="0"/>
                <a:cs typeface="Arial" panose="020B0604020202020204" pitchFamily="34" charset="0"/>
              </a:defRPr>
            </a:lvl4pPr>
            <a:lvl5pPr>
              <a:defRPr>
                <a:solidFill>
                  <a:schemeClr val="tx1"/>
                </a:solidFill>
                <a:latin typeface="Comic Sans MS" panose="030F07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algn="ctr">
              <a:spcBef>
                <a:spcPct val="50000"/>
              </a:spcBef>
            </a:pPr>
            <a:r>
              <a:rPr lang="en-GB" altLang="en-US" sz="2400" dirty="0">
                <a:solidFill>
                  <a:srgbClr val="414042"/>
                </a:solidFill>
              </a:rPr>
              <a:t>A noun is the name of an object, a person, a place or a feeling.</a:t>
            </a:r>
          </a:p>
          <a:p>
            <a:pPr algn="ctr">
              <a:spcBef>
                <a:spcPct val="50000"/>
              </a:spcBef>
            </a:pPr>
            <a:r>
              <a:rPr lang="en-GB" altLang="en-US" sz="2400" dirty="0">
                <a:solidFill>
                  <a:srgbClr val="414042"/>
                </a:solidFill>
              </a:rPr>
              <a:t>Nouns can be expanded by using adjectives.</a:t>
            </a:r>
          </a:p>
        </p:txBody>
      </p:sp>
      <p:grpSp>
        <p:nvGrpSpPr>
          <p:cNvPr id="6" name="Group 4">
            <a:extLst>
              <a:ext uri="{FF2B5EF4-FFF2-40B4-BE49-F238E27FC236}">
                <a16:creationId xmlns:a16="http://schemas.microsoft.com/office/drawing/2014/main" id="{BDCAD273-EB3B-114E-857B-7D1E8B4E82C0}"/>
              </a:ext>
            </a:extLst>
          </p:cNvPr>
          <p:cNvGrpSpPr>
            <a:grpSpLocks/>
          </p:cNvGrpSpPr>
          <p:nvPr/>
        </p:nvGrpSpPr>
        <p:grpSpPr bwMode="auto">
          <a:xfrm>
            <a:off x="5463119" y="3698276"/>
            <a:ext cx="1247775" cy="1517650"/>
            <a:chOff x="3069" y="3238"/>
            <a:chExt cx="786" cy="956"/>
          </a:xfrm>
        </p:grpSpPr>
        <p:sp>
          <p:nvSpPr>
            <p:cNvPr id="7" name="AutoShape 5">
              <a:extLst>
                <a:ext uri="{FF2B5EF4-FFF2-40B4-BE49-F238E27FC236}">
                  <a16:creationId xmlns:a16="http://schemas.microsoft.com/office/drawing/2014/main" id="{DEF1FAAF-EE2A-5746-8426-70FAA868EBF7}"/>
                </a:ext>
              </a:extLst>
            </p:cNvPr>
            <p:cNvSpPr>
              <a:spLocks noChangeArrowheads="1"/>
            </p:cNvSpPr>
            <p:nvPr/>
          </p:nvSpPr>
          <p:spPr bwMode="auto">
            <a:xfrm>
              <a:off x="3069" y="3266"/>
              <a:ext cx="786" cy="804"/>
            </a:xfrm>
            <a:prstGeom prst="upArrow">
              <a:avLst>
                <a:gd name="adj1" fmla="val 50000"/>
                <a:gd name="adj2" fmla="val 25573"/>
              </a:avLst>
            </a:prstGeom>
            <a:solidFill>
              <a:srgbClr val="0070C0"/>
            </a:solid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algn="ctr"/>
              <a:endParaRPr lang="en-US" altLang="en-US" sz="2400">
                <a:solidFill>
                  <a:schemeClr val="bg1"/>
                </a:solidFill>
                <a:latin typeface="Comic Sans MS" panose="030F0702030302020204" pitchFamily="66" charset="0"/>
              </a:endParaRPr>
            </a:p>
          </p:txBody>
        </p:sp>
        <p:sp>
          <p:nvSpPr>
            <p:cNvPr id="8" name="Text Box 6">
              <a:extLst>
                <a:ext uri="{FF2B5EF4-FFF2-40B4-BE49-F238E27FC236}">
                  <a16:creationId xmlns:a16="http://schemas.microsoft.com/office/drawing/2014/main" id="{0D0E074A-02FE-DC40-9BB9-F377058A364A}"/>
                </a:ext>
              </a:extLst>
            </p:cNvPr>
            <p:cNvSpPr txBox="1">
              <a:spLocks noChangeArrowheads="1"/>
            </p:cNvSpPr>
            <p:nvPr/>
          </p:nvSpPr>
          <p:spPr bwMode="auto">
            <a:xfrm rot="10800000">
              <a:off x="3257" y="3238"/>
              <a:ext cx="349" cy="9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nchor="ctr" anchorCtr="1">
              <a:spAutoFit/>
            </a:bodyPr>
            <a:lstStyle/>
            <a:p>
              <a:pPr algn="ctr">
                <a:spcBef>
                  <a:spcPct val="50000"/>
                </a:spcBef>
              </a:pPr>
              <a:r>
                <a:rPr lang="en-GB" altLang="en-US" sz="2400" dirty="0">
                  <a:solidFill>
                    <a:schemeClr val="bg1"/>
                  </a:solidFill>
                  <a:latin typeface="Comic Sans MS" panose="030F0702030302020204" pitchFamily="66" charset="0"/>
                </a:rPr>
                <a:t>noun</a:t>
              </a:r>
            </a:p>
          </p:txBody>
        </p:sp>
      </p:grpSp>
      <p:sp>
        <p:nvSpPr>
          <p:cNvPr id="9" name="Rectangle 12">
            <a:extLst>
              <a:ext uri="{FF2B5EF4-FFF2-40B4-BE49-F238E27FC236}">
                <a16:creationId xmlns:a16="http://schemas.microsoft.com/office/drawing/2014/main" id="{74BCA4EF-A8D2-6845-B9F3-D3A6A43E1463}"/>
              </a:ext>
            </a:extLst>
          </p:cNvPr>
          <p:cNvSpPr>
            <a:spLocks noChangeArrowheads="1"/>
          </p:cNvSpPr>
          <p:nvPr/>
        </p:nvSpPr>
        <p:spPr bwMode="auto">
          <a:xfrm>
            <a:off x="5555780" y="3031681"/>
            <a:ext cx="1080437"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n-GB" altLang="en-US" sz="2800" dirty="0">
                <a:solidFill>
                  <a:srgbClr val="414042"/>
                </a:solidFill>
                <a:latin typeface="Comic Sans MS" panose="030F0702030302020204" pitchFamily="66" charset="0"/>
              </a:rPr>
              <a:t>stars</a:t>
            </a:r>
          </a:p>
        </p:txBody>
      </p:sp>
      <p:sp>
        <p:nvSpPr>
          <p:cNvPr id="10" name="Rectangle 13">
            <a:extLst>
              <a:ext uri="{FF2B5EF4-FFF2-40B4-BE49-F238E27FC236}">
                <a16:creationId xmlns:a16="http://schemas.microsoft.com/office/drawing/2014/main" id="{E02CF2A4-6BA3-D948-B842-9CC580B5A783}"/>
              </a:ext>
            </a:extLst>
          </p:cNvPr>
          <p:cNvSpPr>
            <a:spLocks noChangeArrowheads="1"/>
          </p:cNvSpPr>
          <p:nvPr/>
        </p:nvSpPr>
        <p:spPr bwMode="auto">
          <a:xfrm>
            <a:off x="2055397" y="3030231"/>
            <a:ext cx="3121014"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GB" altLang="en-US" sz="2800" dirty="0">
                <a:solidFill>
                  <a:srgbClr val="414042"/>
                </a:solidFill>
                <a:latin typeface="Comic Sans MS" panose="030F0702030302020204" pitchFamily="66" charset="0"/>
              </a:rPr>
              <a:t>twinkling distant </a:t>
            </a:r>
          </a:p>
        </p:txBody>
      </p:sp>
      <p:pic>
        <p:nvPicPr>
          <p:cNvPr id="11" name="Picture 15" descr="Orion, Night, Shy, Star, Constellation">
            <a:extLst>
              <a:ext uri="{FF2B5EF4-FFF2-40B4-BE49-F238E27FC236}">
                <a16:creationId xmlns:a16="http://schemas.microsoft.com/office/drawing/2014/main" id="{1821CA08-40C0-E44B-9F04-154D3FE1F385}"/>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832402" y="2893411"/>
            <a:ext cx="3011488" cy="29749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764217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2"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grpId="2"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9" grpId="2"/>
      <p:bldP spid="10" grpId="0"/>
      <p:bldP spid="10" grpId="1"/>
      <p:bldP spid="10" grpId="2"/>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6" descr="Earth, Space, Planet, Globe, Astronomy">
            <a:extLst>
              <a:ext uri="{FF2B5EF4-FFF2-40B4-BE49-F238E27FC236}">
                <a16:creationId xmlns:a16="http://schemas.microsoft.com/office/drawing/2014/main" id="{9677CD5D-A241-0643-B14E-B968D238F5ED}"/>
              </a:ext>
            </a:extLst>
          </p:cNvPr>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7832402" y="2903863"/>
            <a:ext cx="3011488" cy="2974975"/>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5D316850-71C5-BE4B-A2AD-4FA4F79798D4}"/>
              </a:ext>
            </a:extLst>
          </p:cNvPr>
          <p:cNvSpPr/>
          <p:nvPr/>
        </p:nvSpPr>
        <p:spPr>
          <a:xfrm>
            <a:off x="0" y="28366"/>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FBAC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4" name="Subtitle 2">
            <a:extLst>
              <a:ext uri="{FF2B5EF4-FFF2-40B4-BE49-F238E27FC236}">
                <a16:creationId xmlns:a16="http://schemas.microsoft.com/office/drawing/2014/main" id="{1F5D2704-5137-254F-B29F-8CE814856770}"/>
              </a:ext>
            </a:extLst>
          </p:cNvPr>
          <p:cNvSpPr txBox="1">
            <a:spLocks/>
          </p:cNvSpPr>
          <p:nvPr/>
        </p:nvSpPr>
        <p:spPr>
          <a:xfrm>
            <a:off x="0" y="654977"/>
            <a:ext cx="12192000" cy="100027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0070C0"/>
                </a:solidFill>
                <a:latin typeface="Comic Sans MS" panose="030F0902030302020204" pitchFamily="66" charset="0"/>
                <a:cs typeface="Arial" panose="020B0604020202020204" pitchFamily="34" charset="0"/>
              </a:rPr>
              <a:t>What are nouns?</a:t>
            </a:r>
          </a:p>
        </p:txBody>
      </p:sp>
      <p:sp>
        <p:nvSpPr>
          <p:cNvPr id="5" name="Text Box 2">
            <a:extLst>
              <a:ext uri="{FF2B5EF4-FFF2-40B4-BE49-F238E27FC236}">
                <a16:creationId xmlns:a16="http://schemas.microsoft.com/office/drawing/2014/main" id="{427BCD33-FC45-3042-A7A5-9FCFF1F0E587}"/>
              </a:ext>
            </a:extLst>
          </p:cNvPr>
          <p:cNvSpPr txBox="1">
            <a:spLocks noChangeArrowheads="1"/>
          </p:cNvSpPr>
          <p:nvPr/>
        </p:nvSpPr>
        <p:spPr bwMode="auto">
          <a:xfrm>
            <a:off x="0" y="1552794"/>
            <a:ext cx="12191999"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702030302020204" pitchFamily="66" charset="0"/>
                <a:cs typeface="Arial" panose="020B0604020202020204" pitchFamily="34" charset="0"/>
              </a:defRPr>
            </a:lvl1pPr>
            <a:lvl2pPr marL="708025">
              <a:defRPr>
                <a:solidFill>
                  <a:schemeClr val="tx1"/>
                </a:solidFill>
                <a:latin typeface="Comic Sans MS" panose="030F0702030302020204" pitchFamily="66" charset="0"/>
                <a:cs typeface="Arial" panose="020B0604020202020204" pitchFamily="34" charset="0"/>
              </a:defRPr>
            </a:lvl2pPr>
            <a:lvl3pPr>
              <a:defRPr>
                <a:solidFill>
                  <a:schemeClr val="tx1"/>
                </a:solidFill>
                <a:latin typeface="Comic Sans MS" panose="030F0702030302020204" pitchFamily="66" charset="0"/>
                <a:cs typeface="Arial" panose="020B0604020202020204" pitchFamily="34" charset="0"/>
              </a:defRPr>
            </a:lvl3pPr>
            <a:lvl4pPr>
              <a:defRPr>
                <a:solidFill>
                  <a:schemeClr val="tx1"/>
                </a:solidFill>
                <a:latin typeface="Comic Sans MS" panose="030F0702030302020204" pitchFamily="66" charset="0"/>
                <a:cs typeface="Arial" panose="020B0604020202020204" pitchFamily="34" charset="0"/>
              </a:defRPr>
            </a:lvl4pPr>
            <a:lvl5pPr>
              <a:defRPr>
                <a:solidFill>
                  <a:schemeClr val="tx1"/>
                </a:solidFill>
                <a:latin typeface="Comic Sans MS" panose="030F07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algn="ctr">
              <a:spcBef>
                <a:spcPct val="50000"/>
              </a:spcBef>
            </a:pPr>
            <a:r>
              <a:rPr lang="en-GB" altLang="en-US" sz="2400" dirty="0">
                <a:solidFill>
                  <a:srgbClr val="414042"/>
                </a:solidFill>
              </a:rPr>
              <a:t>A noun is the name of an object, a person, a place or a feeling.</a:t>
            </a:r>
          </a:p>
          <a:p>
            <a:pPr algn="ctr">
              <a:spcBef>
                <a:spcPct val="50000"/>
              </a:spcBef>
            </a:pPr>
            <a:r>
              <a:rPr lang="en-GB" altLang="en-US" sz="2400" dirty="0">
                <a:solidFill>
                  <a:srgbClr val="414042"/>
                </a:solidFill>
              </a:rPr>
              <a:t>Nouns can be expanded by using adjectives.</a:t>
            </a:r>
          </a:p>
        </p:txBody>
      </p:sp>
      <p:grpSp>
        <p:nvGrpSpPr>
          <p:cNvPr id="6" name="Group 4">
            <a:extLst>
              <a:ext uri="{FF2B5EF4-FFF2-40B4-BE49-F238E27FC236}">
                <a16:creationId xmlns:a16="http://schemas.microsoft.com/office/drawing/2014/main" id="{BDCAD273-EB3B-114E-857B-7D1E8B4E82C0}"/>
              </a:ext>
            </a:extLst>
          </p:cNvPr>
          <p:cNvGrpSpPr>
            <a:grpSpLocks/>
          </p:cNvGrpSpPr>
          <p:nvPr/>
        </p:nvGrpSpPr>
        <p:grpSpPr bwMode="auto">
          <a:xfrm>
            <a:off x="5463119" y="3698276"/>
            <a:ext cx="1247775" cy="1517650"/>
            <a:chOff x="3069" y="3238"/>
            <a:chExt cx="786" cy="956"/>
          </a:xfrm>
        </p:grpSpPr>
        <p:sp>
          <p:nvSpPr>
            <p:cNvPr id="7" name="AutoShape 5">
              <a:extLst>
                <a:ext uri="{FF2B5EF4-FFF2-40B4-BE49-F238E27FC236}">
                  <a16:creationId xmlns:a16="http://schemas.microsoft.com/office/drawing/2014/main" id="{DEF1FAAF-EE2A-5746-8426-70FAA868EBF7}"/>
                </a:ext>
              </a:extLst>
            </p:cNvPr>
            <p:cNvSpPr>
              <a:spLocks noChangeArrowheads="1"/>
            </p:cNvSpPr>
            <p:nvPr/>
          </p:nvSpPr>
          <p:spPr bwMode="auto">
            <a:xfrm>
              <a:off x="3069" y="3266"/>
              <a:ext cx="786" cy="804"/>
            </a:xfrm>
            <a:prstGeom prst="upArrow">
              <a:avLst>
                <a:gd name="adj1" fmla="val 50000"/>
                <a:gd name="adj2" fmla="val 25573"/>
              </a:avLst>
            </a:prstGeom>
            <a:solidFill>
              <a:srgbClr val="0070C0"/>
            </a:solid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algn="ctr"/>
              <a:endParaRPr lang="en-US" altLang="en-US" sz="2400">
                <a:solidFill>
                  <a:schemeClr val="bg1"/>
                </a:solidFill>
                <a:latin typeface="Comic Sans MS" panose="030F0702030302020204" pitchFamily="66" charset="0"/>
              </a:endParaRPr>
            </a:p>
          </p:txBody>
        </p:sp>
        <p:sp>
          <p:nvSpPr>
            <p:cNvPr id="8" name="Text Box 6">
              <a:extLst>
                <a:ext uri="{FF2B5EF4-FFF2-40B4-BE49-F238E27FC236}">
                  <a16:creationId xmlns:a16="http://schemas.microsoft.com/office/drawing/2014/main" id="{0D0E074A-02FE-DC40-9BB9-F377058A364A}"/>
                </a:ext>
              </a:extLst>
            </p:cNvPr>
            <p:cNvSpPr txBox="1">
              <a:spLocks noChangeArrowheads="1"/>
            </p:cNvSpPr>
            <p:nvPr/>
          </p:nvSpPr>
          <p:spPr bwMode="auto">
            <a:xfrm rot="10800000">
              <a:off x="3257" y="3238"/>
              <a:ext cx="349" cy="9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nchor="ctr" anchorCtr="1">
              <a:spAutoFit/>
            </a:bodyPr>
            <a:lstStyle/>
            <a:p>
              <a:pPr algn="ctr">
                <a:spcBef>
                  <a:spcPct val="50000"/>
                </a:spcBef>
              </a:pPr>
              <a:r>
                <a:rPr lang="en-GB" altLang="en-US" sz="2400" dirty="0">
                  <a:solidFill>
                    <a:schemeClr val="bg1"/>
                  </a:solidFill>
                  <a:latin typeface="Comic Sans MS" panose="030F0702030302020204" pitchFamily="66" charset="0"/>
                </a:rPr>
                <a:t>noun</a:t>
              </a:r>
            </a:p>
          </p:txBody>
        </p:sp>
      </p:grpSp>
      <p:sp>
        <p:nvSpPr>
          <p:cNvPr id="9" name="Rectangle 12">
            <a:extLst>
              <a:ext uri="{FF2B5EF4-FFF2-40B4-BE49-F238E27FC236}">
                <a16:creationId xmlns:a16="http://schemas.microsoft.com/office/drawing/2014/main" id="{74BCA4EF-A8D2-6845-B9F3-D3A6A43E1463}"/>
              </a:ext>
            </a:extLst>
          </p:cNvPr>
          <p:cNvSpPr>
            <a:spLocks noChangeArrowheads="1"/>
          </p:cNvSpPr>
          <p:nvPr/>
        </p:nvSpPr>
        <p:spPr bwMode="auto">
          <a:xfrm>
            <a:off x="5521055" y="3031681"/>
            <a:ext cx="1137426"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n-GB" altLang="en-US" sz="2800" dirty="0">
                <a:solidFill>
                  <a:srgbClr val="414042"/>
                </a:solidFill>
                <a:latin typeface="Comic Sans MS" panose="030F0702030302020204" pitchFamily="66" charset="0"/>
              </a:rPr>
              <a:t>earth</a:t>
            </a:r>
          </a:p>
        </p:txBody>
      </p:sp>
      <p:sp>
        <p:nvSpPr>
          <p:cNvPr id="10" name="Rectangle 13">
            <a:extLst>
              <a:ext uri="{FF2B5EF4-FFF2-40B4-BE49-F238E27FC236}">
                <a16:creationId xmlns:a16="http://schemas.microsoft.com/office/drawing/2014/main" id="{E02CF2A4-6BA3-D948-B842-9CC580B5A783}"/>
              </a:ext>
            </a:extLst>
          </p:cNvPr>
          <p:cNvSpPr>
            <a:spLocks noChangeArrowheads="1"/>
          </p:cNvSpPr>
          <p:nvPr/>
        </p:nvSpPr>
        <p:spPr bwMode="auto">
          <a:xfrm>
            <a:off x="2055397" y="3030231"/>
            <a:ext cx="3121014"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GB" altLang="en-US" sz="2800" dirty="0">
                <a:solidFill>
                  <a:srgbClr val="414042"/>
                </a:solidFill>
                <a:latin typeface="Comic Sans MS" panose="030F0702030302020204" pitchFamily="66" charset="0"/>
              </a:rPr>
              <a:t>Beautiful blue</a:t>
            </a:r>
          </a:p>
        </p:txBody>
      </p:sp>
      <p:sp>
        <p:nvSpPr>
          <p:cNvPr id="12" name="TextBox 11">
            <a:extLst>
              <a:ext uri="{FF2B5EF4-FFF2-40B4-BE49-F238E27FC236}">
                <a16:creationId xmlns:a16="http://schemas.microsoft.com/office/drawing/2014/main" id="{8260835A-F66C-5554-C564-19974C4C0DC8}"/>
              </a:ext>
            </a:extLst>
          </p:cNvPr>
          <p:cNvSpPr txBox="1"/>
          <p:nvPr/>
        </p:nvSpPr>
        <p:spPr>
          <a:xfrm>
            <a:off x="145295" y="265225"/>
            <a:ext cx="2687357" cy="369332"/>
          </a:xfrm>
          <a:prstGeom prst="rect">
            <a:avLst/>
          </a:prstGeom>
          <a:noFill/>
        </p:spPr>
        <p:txBody>
          <a:bodyPr wrap="square">
            <a:spAutoFit/>
          </a:bodyPr>
          <a:lstStyle/>
          <a:p>
            <a:pPr algn="ctr"/>
            <a:r>
              <a:rPr lang="en-GB" altLang="en-US" sz="1800" b="1" dirty="0">
                <a:solidFill>
                  <a:schemeClr val="bg1"/>
                </a:solidFill>
                <a:latin typeface="Comic Sans MS" panose="030F0902030302020204" pitchFamily="66" charset="0"/>
              </a:rPr>
              <a:t>Get ready to write</a:t>
            </a:r>
          </a:p>
        </p:txBody>
      </p:sp>
    </p:spTree>
    <p:extLst>
      <p:ext uri="{BB962C8B-B14F-4D97-AF65-F5344CB8AC3E}">
        <p14:creationId xmlns:p14="http://schemas.microsoft.com/office/powerpoint/2010/main" val="28774351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2"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2"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9" grpId="2"/>
      <p:bldP spid="10" grpId="0"/>
      <p:bldP spid="10" grpId="1"/>
      <p:bldP spid="10" grpId="2"/>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A full moon in the night sky&#10;&#10;Description automatically generated with medium confidence">
            <a:extLst>
              <a:ext uri="{FF2B5EF4-FFF2-40B4-BE49-F238E27FC236}">
                <a16:creationId xmlns:a16="http://schemas.microsoft.com/office/drawing/2014/main" id="{EAB36A74-CCA9-3848-9808-DD1C458E77F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832402" y="2903479"/>
            <a:ext cx="3011488" cy="2974975"/>
          </a:xfrm>
          <a:prstGeom prst="rect">
            <a:avLst/>
          </a:prstGeom>
        </p:spPr>
      </p:pic>
      <p:sp>
        <p:nvSpPr>
          <p:cNvPr id="2" name="Rectangle 1">
            <a:extLst>
              <a:ext uri="{FF2B5EF4-FFF2-40B4-BE49-F238E27FC236}">
                <a16:creationId xmlns:a16="http://schemas.microsoft.com/office/drawing/2014/main" id="{5D316850-71C5-BE4B-A2AD-4FA4F79798D4}"/>
              </a:ext>
            </a:extLst>
          </p:cNvPr>
          <p:cNvSpPr/>
          <p:nvPr/>
        </p:nvSpPr>
        <p:spPr>
          <a:xfrm>
            <a:off x="0" y="28366"/>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FBAC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4" name="Subtitle 2">
            <a:extLst>
              <a:ext uri="{FF2B5EF4-FFF2-40B4-BE49-F238E27FC236}">
                <a16:creationId xmlns:a16="http://schemas.microsoft.com/office/drawing/2014/main" id="{1F5D2704-5137-254F-B29F-8CE814856770}"/>
              </a:ext>
            </a:extLst>
          </p:cNvPr>
          <p:cNvSpPr txBox="1">
            <a:spLocks/>
          </p:cNvSpPr>
          <p:nvPr/>
        </p:nvSpPr>
        <p:spPr>
          <a:xfrm>
            <a:off x="0" y="654977"/>
            <a:ext cx="12192000" cy="100027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0070C0"/>
                </a:solidFill>
                <a:latin typeface="Comic Sans MS" panose="030F0902030302020204" pitchFamily="66" charset="0"/>
                <a:cs typeface="Arial" panose="020B0604020202020204" pitchFamily="34" charset="0"/>
              </a:rPr>
              <a:t>What are nouns?</a:t>
            </a:r>
          </a:p>
        </p:txBody>
      </p:sp>
      <p:sp>
        <p:nvSpPr>
          <p:cNvPr id="5" name="Text Box 2">
            <a:extLst>
              <a:ext uri="{FF2B5EF4-FFF2-40B4-BE49-F238E27FC236}">
                <a16:creationId xmlns:a16="http://schemas.microsoft.com/office/drawing/2014/main" id="{427BCD33-FC45-3042-A7A5-9FCFF1F0E587}"/>
              </a:ext>
            </a:extLst>
          </p:cNvPr>
          <p:cNvSpPr txBox="1">
            <a:spLocks noChangeArrowheads="1"/>
          </p:cNvSpPr>
          <p:nvPr/>
        </p:nvSpPr>
        <p:spPr bwMode="auto">
          <a:xfrm>
            <a:off x="0" y="1552794"/>
            <a:ext cx="12191999"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702030302020204" pitchFamily="66" charset="0"/>
                <a:cs typeface="Arial" panose="020B0604020202020204" pitchFamily="34" charset="0"/>
              </a:defRPr>
            </a:lvl1pPr>
            <a:lvl2pPr marL="708025">
              <a:defRPr>
                <a:solidFill>
                  <a:schemeClr val="tx1"/>
                </a:solidFill>
                <a:latin typeface="Comic Sans MS" panose="030F0702030302020204" pitchFamily="66" charset="0"/>
                <a:cs typeface="Arial" panose="020B0604020202020204" pitchFamily="34" charset="0"/>
              </a:defRPr>
            </a:lvl2pPr>
            <a:lvl3pPr>
              <a:defRPr>
                <a:solidFill>
                  <a:schemeClr val="tx1"/>
                </a:solidFill>
                <a:latin typeface="Comic Sans MS" panose="030F0702030302020204" pitchFamily="66" charset="0"/>
                <a:cs typeface="Arial" panose="020B0604020202020204" pitchFamily="34" charset="0"/>
              </a:defRPr>
            </a:lvl3pPr>
            <a:lvl4pPr>
              <a:defRPr>
                <a:solidFill>
                  <a:schemeClr val="tx1"/>
                </a:solidFill>
                <a:latin typeface="Comic Sans MS" panose="030F0702030302020204" pitchFamily="66" charset="0"/>
                <a:cs typeface="Arial" panose="020B0604020202020204" pitchFamily="34" charset="0"/>
              </a:defRPr>
            </a:lvl4pPr>
            <a:lvl5pPr>
              <a:defRPr>
                <a:solidFill>
                  <a:schemeClr val="tx1"/>
                </a:solidFill>
                <a:latin typeface="Comic Sans MS" panose="030F07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algn="ctr">
              <a:spcBef>
                <a:spcPct val="50000"/>
              </a:spcBef>
            </a:pPr>
            <a:r>
              <a:rPr lang="en-GB" altLang="en-US" sz="2400" dirty="0">
                <a:solidFill>
                  <a:srgbClr val="414042"/>
                </a:solidFill>
              </a:rPr>
              <a:t>A noun is the name of an object, a person, a place or a feeling.</a:t>
            </a:r>
          </a:p>
          <a:p>
            <a:pPr algn="ctr">
              <a:spcBef>
                <a:spcPct val="50000"/>
              </a:spcBef>
            </a:pPr>
            <a:r>
              <a:rPr lang="en-GB" altLang="en-US" sz="2400" dirty="0">
                <a:solidFill>
                  <a:srgbClr val="414042"/>
                </a:solidFill>
              </a:rPr>
              <a:t>Nouns can be expanded by using adjectives.</a:t>
            </a:r>
          </a:p>
        </p:txBody>
      </p:sp>
      <p:grpSp>
        <p:nvGrpSpPr>
          <p:cNvPr id="6" name="Group 4">
            <a:extLst>
              <a:ext uri="{FF2B5EF4-FFF2-40B4-BE49-F238E27FC236}">
                <a16:creationId xmlns:a16="http://schemas.microsoft.com/office/drawing/2014/main" id="{BDCAD273-EB3B-114E-857B-7D1E8B4E82C0}"/>
              </a:ext>
            </a:extLst>
          </p:cNvPr>
          <p:cNvGrpSpPr>
            <a:grpSpLocks/>
          </p:cNvGrpSpPr>
          <p:nvPr/>
        </p:nvGrpSpPr>
        <p:grpSpPr bwMode="auto">
          <a:xfrm>
            <a:off x="5463119" y="3698276"/>
            <a:ext cx="1247775" cy="1517650"/>
            <a:chOff x="3069" y="3238"/>
            <a:chExt cx="786" cy="956"/>
          </a:xfrm>
        </p:grpSpPr>
        <p:sp>
          <p:nvSpPr>
            <p:cNvPr id="7" name="AutoShape 5">
              <a:extLst>
                <a:ext uri="{FF2B5EF4-FFF2-40B4-BE49-F238E27FC236}">
                  <a16:creationId xmlns:a16="http://schemas.microsoft.com/office/drawing/2014/main" id="{DEF1FAAF-EE2A-5746-8426-70FAA868EBF7}"/>
                </a:ext>
              </a:extLst>
            </p:cNvPr>
            <p:cNvSpPr>
              <a:spLocks noChangeArrowheads="1"/>
            </p:cNvSpPr>
            <p:nvPr/>
          </p:nvSpPr>
          <p:spPr bwMode="auto">
            <a:xfrm>
              <a:off x="3069" y="3266"/>
              <a:ext cx="786" cy="804"/>
            </a:xfrm>
            <a:prstGeom prst="upArrow">
              <a:avLst>
                <a:gd name="adj1" fmla="val 50000"/>
                <a:gd name="adj2" fmla="val 25573"/>
              </a:avLst>
            </a:prstGeom>
            <a:solidFill>
              <a:srgbClr val="0070C0"/>
            </a:solid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algn="ctr"/>
              <a:endParaRPr lang="en-US" altLang="en-US" sz="2400">
                <a:solidFill>
                  <a:schemeClr val="bg1"/>
                </a:solidFill>
                <a:latin typeface="Comic Sans MS" panose="030F0702030302020204" pitchFamily="66" charset="0"/>
              </a:endParaRPr>
            </a:p>
          </p:txBody>
        </p:sp>
        <p:sp>
          <p:nvSpPr>
            <p:cNvPr id="8" name="Text Box 6">
              <a:extLst>
                <a:ext uri="{FF2B5EF4-FFF2-40B4-BE49-F238E27FC236}">
                  <a16:creationId xmlns:a16="http://schemas.microsoft.com/office/drawing/2014/main" id="{0D0E074A-02FE-DC40-9BB9-F377058A364A}"/>
                </a:ext>
              </a:extLst>
            </p:cNvPr>
            <p:cNvSpPr txBox="1">
              <a:spLocks noChangeArrowheads="1"/>
            </p:cNvSpPr>
            <p:nvPr/>
          </p:nvSpPr>
          <p:spPr bwMode="auto">
            <a:xfrm rot="10800000">
              <a:off x="3257" y="3238"/>
              <a:ext cx="349" cy="9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nchor="ctr" anchorCtr="1">
              <a:spAutoFit/>
            </a:bodyPr>
            <a:lstStyle/>
            <a:p>
              <a:pPr algn="ctr">
                <a:spcBef>
                  <a:spcPct val="50000"/>
                </a:spcBef>
              </a:pPr>
              <a:r>
                <a:rPr lang="en-GB" altLang="en-US" sz="2400" dirty="0">
                  <a:solidFill>
                    <a:schemeClr val="bg1"/>
                  </a:solidFill>
                  <a:latin typeface="Comic Sans MS" panose="030F0702030302020204" pitchFamily="66" charset="0"/>
                </a:rPr>
                <a:t>noun</a:t>
              </a:r>
            </a:p>
          </p:txBody>
        </p:sp>
      </p:grpSp>
      <p:sp>
        <p:nvSpPr>
          <p:cNvPr id="9" name="Rectangle 12">
            <a:extLst>
              <a:ext uri="{FF2B5EF4-FFF2-40B4-BE49-F238E27FC236}">
                <a16:creationId xmlns:a16="http://schemas.microsoft.com/office/drawing/2014/main" id="{74BCA4EF-A8D2-6845-B9F3-D3A6A43E1463}"/>
              </a:ext>
            </a:extLst>
          </p:cNvPr>
          <p:cNvSpPr>
            <a:spLocks noChangeArrowheads="1"/>
          </p:cNvSpPr>
          <p:nvPr/>
        </p:nvSpPr>
        <p:spPr bwMode="auto">
          <a:xfrm>
            <a:off x="5521055" y="3031681"/>
            <a:ext cx="1137426"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n-GB" altLang="en-US" sz="2800" dirty="0">
                <a:solidFill>
                  <a:srgbClr val="414042"/>
                </a:solidFill>
                <a:latin typeface="Comic Sans MS" panose="030F0702030302020204" pitchFamily="66" charset="0"/>
              </a:rPr>
              <a:t>moon</a:t>
            </a:r>
          </a:p>
        </p:txBody>
      </p:sp>
      <p:sp>
        <p:nvSpPr>
          <p:cNvPr id="10" name="Rectangle 13">
            <a:extLst>
              <a:ext uri="{FF2B5EF4-FFF2-40B4-BE49-F238E27FC236}">
                <a16:creationId xmlns:a16="http://schemas.microsoft.com/office/drawing/2014/main" id="{E02CF2A4-6BA3-D948-B842-9CC580B5A783}"/>
              </a:ext>
            </a:extLst>
          </p:cNvPr>
          <p:cNvSpPr>
            <a:spLocks noChangeArrowheads="1"/>
          </p:cNvSpPr>
          <p:nvPr/>
        </p:nvSpPr>
        <p:spPr bwMode="auto">
          <a:xfrm>
            <a:off x="2055397" y="3030231"/>
            <a:ext cx="3121014"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GB" altLang="en-US" sz="2800" dirty="0">
                <a:solidFill>
                  <a:srgbClr val="414042"/>
                </a:solidFill>
                <a:latin typeface="Comic Sans MS" panose="030F0702030302020204" pitchFamily="66" charset="0"/>
              </a:rPr>
              <a:t>Bright silvery</a:t>
            </a:r>
          </a:p>
        </p:txBody>
      </p:sp>
      <p:sp>
        <p:nvSpPr>
          <p:cNvPr id="11" name="TextBox 10">
            <a:extLst>
              <a:ext uri="{FF2B5EF4-FFF2-40B4-BE49-F238E27FC236}">
                <a16:creationId xmlns:a16="http://schemas.microsoft.com/office/drawing/2014/main" id="{ADB6FBEE-2E7B-70B9-7EA1-C7AC77A500D2}"/>
              </a:ext>
            </a:extLst>
          </p:cNvPr>
          <p:cNvSpPr txBox="1"/>
          <p:nvPr/>
        </p:nvSpPr>
        <p:spPr>
          <a:xfrm>
            <a:off x="145295" y="265225"/>
            <a:ext cx="2687357" cy="369332"/>
          </a:xfrm>
          <a:prstGeom prst="rect">
            <a:avLst/>
          </a:prstGeom>
          <a:noFill/>
        </p:spPr>
        <p:txBody>
          <a:bodyPr wrap="square">
            <a:spAutoFit/>
          </a:bodyPr>
          <a:lstStyle/>
          <a:p>
            <a:pPr algn="ctr"/>
            <a:r>
              <a:rPr lang="en-GB" altLang="en-US" sz="1800" b="1" dirty="0">
                <a:solidFill>
                  <a:schemeClr val="bg1"/>
                </a:solidFill>
                <a:latin typeface="Comic Sans MS" panose="030F0902030302020204" pitchFamily="66" charset="0"/>
              </a:rPr>
              <a:t>Get ready to write</a:t>
            </a:r>
          </a:p>
        </p:txBody>
      </p:sp>
    </p:spTree>
    <p:extLst>
      <p:ext uri="{BB962C8B-B14F-4D97-AF65-F5344CB8AC3E}">
        <p14:creationId xmlns:p14="http://schemas.microsoft.com/office/powerpoint/2010/main" val="16031701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2"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2"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9" grpId="2"/>
      <p:bldP spid="10" grpId="0"/>
      <p:bldP spid="10" grpId="1"/>
      <p:bldP spid="10" grpId="2"/>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8" descr="Sun, Solar Flare, Space, Outer Space">
            <a:extLst>
              <a:ext uri="{FF2B5EF4-FFF2-40B4-BE49-F238E27FC236}">
                <a16:creationId xmlns:a16="http://schemas.microsoft.com/office/drawing/2014/main" id="{48F09812-2B09-EE4D-AB16-9143E7BBB69E}"/>
              </a:ext>
            </a:extLst>
          </p:cNvPr>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7803923" y="2587671"/>
            <a:ext cx="2332680" cy="2312447"/>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5D316850-71C5-BE4B-A2AD-4FA4F79798D4}"/>
              </a:ext>
            </a:extLst>
          </p:cNvPr>
          <p:cNvSpPr/>
          <p:nvPr/>
        </p:nvSpPr>
        <p:spPr>
          <a:xfrm>
            <a:off x="0" y="28366"/>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FBAC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4" name="Subtitle 2">
            <a:extLst>
              <a:ext uri="{FF2B5EF4-FFF2-40B4-BE49-F238E27FC236}">
                <a16:creationId xmlns:a16="http://schemas.microsoft.com/office/drawing/2014/main" id="{1F5D2704-5137-254F-B29F-8CE814856770}"/>
              </a:ext>
            </a:extLst>
          </p:cNvPr>
          <p:cNvSpPr txBox="1">
            <a:spLocks/>
          </p:cNvSpPr>
          <p:nvPr/>
        </p:nvSpPr>
        <p:spPr>
          <a:xfrm>
            <a:off x="0" y="654977"/>
            <a:ext cx="12192000" cy="100027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0070C0"/>
                </a:solidFill>
                <a:latin typeface="Comic Sans MS" panose="030F0902030302020204" pitchFamily="66" charset="0"/>
                <a:cs typeface="Arial" panose="020B0604020202020204" pitchFamily="34" charset="0"/>
              </a:rPr>
              <a:t>What are nouns?</a:t>
            </a:r>
          </a:p>
        </p:txBody>
      </p:sp>
      <p:sp>
        <p:nvSpPr>
          <p:cNvPr id="5" name="Text Box 2">
            <a:extLst>
              <a:ext uri="{FF2B5EF4-FFF2-40B4-BE49-F238E27FC236}">
                <a16:creationId xmlns:a16="http://schemas.microsoft.com/office/drawing/2014/main" id="{427BCD33-FC45-3042-A7A5-9FCFF1F0E587}"/>
              </a:ext>
            </a:extLst>
          </p:cNvPr>
          <p:cNvSpPr txBox="1">
            <a:spLocks noChangeArrowheads="1"/>
          </p:cNvSpPr>
          <p:nvPr/>
        </p:nvSpPr>
        <p:spPr bwMode="auto">
          <a:xfrm>
            <a:off x="0" y="1397308"/>
            <a:ext cx="12191999"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702030302020204" pitchFamily="66" charset="0"/>
                <a:cs typeface="Arial" panose="020B0604020202020204" pitchFamily="34" charset="0"/>
              </a:defRPr>
            </a:lvl1pPr>
            <a:lvl2pPr marL="708025">
              <a:defRPr>
                <a:solidFill>
                  <a:schemeClr val="tx1"/>
                </a:solidFill>
                <a:latin typeface="Comic Sans MS" panose="030F0702030302020204" pitchFamily="66" charset="0"/>
                <a:cs typeface="Arial" panose="020B0604020202020204" pitchFamily="34" charset="0"/>
              </a:defRPr>
            </a:lvl2pPr>
            <a:lvl3pPr>
              <a:defRPr>
                <a:solidFill>
                  <a:schemeClr val="tx1"/>
                </a:solidFill>
                <a:latin typeface="Comic Sans MS" panose="030F0702030302020204" pitchFamily="66" charset="0"/>
                <a:cs typeface="Arial" panose="020B0604020202020204" pitchFamily="34" charset="0"/>
              </a:defRPr>
            </a:lvl3pPr>
            <a:lvl4pPr>
              <a:defRPr>
                <a:solidFill>
                  <a:schemeClr val="tx1"/>
                </a:solidFill>
                <a:latin typeface="Comic Sans MS" panose="030F0702030302020204" pitchFamily="66" charset="0"/>
                <a:cs typeface="Arial" panose="020B0604020202020204" pitchFamily="34" charset="0"/>
              </a:defRPr>
            </a:lvl4pPr>
            <a:lvl5pPr>
              <a:defRPr>
                <a:solidFill>
                  <a:schemeClr val="tx1"/>
                </a:solidFill>
                <a:latin typeface="Comic Sans MS" panose="030F07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algn="ctr">
              <a:spcBef>
                <a:spcPct val="50000"/>
              </a:spcBef>
            </a:pPr>
            <a:r>
              <a:rPr lang="en-GB" altLang="en-US" sz="2400" dirty="0">
                <a:solidFill>
                  <a:srgbClr val="414042"/>
                </a:solidFill>
              </a:rPr>
              <a:t>A noun is the name of an object, a person, a place or a feeling.</a:t>
            </a:r>
          </a:p>
          <a:p>
            <a:pPr algn="ctr">
              <a:spcBef>
                <a:spcPct val="50000"/>
              </a:spcBef>
            </a:pPr>
            <a:r>
              <a:rPr lang="en-GB" altLang="en-US" sz="2400" dirty="0">
                <a:solidFill>
                  <a:srgbClr val="414042"/>
                </a:solidFill>
              </a:rPr>
              <a:t>Nouns can be expanded by using adjectives.</a:t>
            </a:r>
          </a:p>
        </p:txBody>
      </p:sp>
      <p:grpSp>
        <p:nvGrpSpPr>
          <p:cNvPr id="6" name="Group 4">
            <a:extLst>
              <a:ext uri="{FF2B5EF4-FFF2-40B4-BE49-F238E27FC236}">
                <a16:creationId xmlns:a16="http://schemas.microsoft.com/office/drawing/2014/main" id="{BDCAD273-EB3B-114E-857B-7D1E8B4E82C0}"/>
              </a:ext>
            </a:extLst>
          </p:cNvPr>
          <p:cNvGrpSpPr>
            <a:grpSpLocks/>
          </p:cNvGrpSpPr>
          <p:nvPr/>
        </p:nvGrpSpPr>
        <p:grpSpPr bwMode="auto">
          <a:xfrm>
            <a:off x="5463119" y="3382468"/>
            <a:ext cx="1247775" cy="1517650"/>
            <a:chOff x="3069" y="3238"/>
            <a:chExt cx="786" cy="956"/>
          </a:xfrm>
        </p:grpSpPr>
        <p:sp>
          <p:nvSpPr>
            <p:cNvPr id="7" name="AutoShape 5">
              <a:extLst>
                <a:ext uri="{FF2B5EF4-FFF2-40B4-BE49-F238E27FC236}">
                  <a16:creationId xmlns:a16="http://schemas.microsoft.com/office/drawing/2014/main" id="{DEF1FAAF-EE2A-5746-8426-70FAA868EBF7}"/>
                </a:ext>
              </a:extLst>
            </p:cNvPr>
            <p:cNvSpPr>
              <a:spLocks noChangeArrowheads="1"/>
            </p:cNvSpPr>
            <p:nvPr/>
          </p:nvSpPr>
          <p:spPr bwMode="auto">
            <a:xfrm>
              <a:off x="3069" y="3266"/>
              <a:ext cx="786" cy="804"/>
            </a:xfrm>
            <a:prstGeom prst="upArrow">
              <a:avLst>
                <a:gd name="adj1" fmla="val 50000"/>
                <a:gd name="adj2" fmla="val 25573"/>
              </a:avLst>
            </a:prstGeom>
            <a:solidFill>
              <a:srgbClr val="0070C0"/>
            </a:solid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algn="ctr"/>
              <a:endParaRPr lang="en-US" altLang="en-US" sz="2400">
                <a:solidFill>
                  <a:schemeClr val="bg1"/>
                </a:solidFill>
                <a:latin typeface="Comic Sans MS" panose="030F0702030302020204" pitchFamily="66" charset="0"/>
              </a:endParaRPr>
            </a:p>
          </p:txBody>
        </p:sp>
        <p:sp>
          <p:nvSpPr>
            <p:cNvPr id="8" name="Text Box 6">
              <a:extLst>
                <a:ext uri="{FF2B5EF4-FFF2-40B4-BE49-F238E27FC236}">
                  <a16:creationId xmlns:a16="http://schemas.microsoft.com/office/drawing/2014/main" id="{0D0E074A-02FE-DC40-9BB9-F377058A364A}"/>
                </a:ext>
              </a:extLst>
            </p:cNvPr>
            <p:cNvSpPr txBox="1">
              <a:spLocks noChangeArrowheads="1"/>
            </p:cNvSpPr>
            <p:nvPr/>
          </p:nvSpPr>
          <p:spPr bwMode="auto">
            <a:xfrm rot="10800000">
              <a:off x="3257" y="3238"/>
              <a:ext cx="349" cy="9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nchor="ctr" anchorCtr="1">
              <a:spAutoFit/>
            </a:bodyPr>
            <a:lstStyle/>
            <a:p>
              <a:pPr algn="ctr">
                <a:spcBef>
                  <a:spcPct val="50000"/>
                </a:spcBef>
              </a:pPr>
              <a:r>
                <a:rPr lang="en-GB" altLang="en-US" sz="2400" dirty="0">
                  <a:solidFill>
                    <a:schemeClr val="bg1"/>
                  </a:solidFill>
                  <a:latin typeface="Comic Sans MS" panose="030F0702030302020204" pitchFamily="66" charset="0"/>
                </a:rPr>
                <a:t>noun</a:t>
              </a:r>
            </a:p>
          </p:txBody>
        </p:sp>
      </p:grpSp>
      <p:sp>
        <p:nvSpPr>
          <p:cNvPr id="9" name="Rectangle 12">
            <a:extLst>
              <a:ext uri="{FF2B5EF4-FFF2-40B4-BE49-F238E27FC236}">
                <a16:creationId xmlns:a16="http://schemas.microsoft.com/office/drawing/2014/main" id="{74BCA4EF-A8D2-6845-B9F3-D3A6A43E1463}"/>
              </a:ext>
            </a:extLst>
          </p:cNvPr>
          <p:cNvSpPr>
            <a:spLocks noChangeArrowheads="1"/>
          </p:cNvSpPr>
          <p:nvPr/>
        </p:nvSpPr>
        <p:spPr bwMode="auto">
          <a:xfrm>
            <a:off x="5521055" y="2715873"/>
            <a:ext cx="1137426"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n-GB" altLang="en-US" sz="2800" dirty="0">
                <a:solidFill>
                  <a:srgbClr val="414042"/>
                </a:solidFill>
                <a:latin typeface="Comic Sans MS" panose="030F0702030302020204" pitchFamily="66" charset="0"/>
              </a:rPr>
              <a:t>sun</a:t>
            </a:r>
          </a:p>
        </p:txBody>
      </p:sp>
      <p:sp>
        <p:nvSpPr>
          <p:cNvPr id="10" name="Rectangle 13">
            <a:extLst>
              <a:ext uri="{FF2B5EF4-FFF2-40B4-BE49-F238E27FC236}">
                <a16:creationId xmlns:a16="http://schemas.microsoft.com/office/drawing/2014/main" id="{E02CF2A4-6BA3-D948-B842-9CC580B5A783}"/>
              </a:ext>
            </a:extLst>
          </p:cNvPr>
          <p:cNvSpPr>
            <a:spLocks noChangeArrowheads="1"/>
          </p:cNvSpPr>
          <p:nvPr/>
        </p:nvSpPr>
        <p:spPr bwMode="auto">
          <a:xfrm>
            <a:off x="2055397" y="2714423"/>
            <a:ext cx="3121014"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GB" altLang="en-US" sz="2800" dirty="0">
                <a:solidFill>
                  <a:srgbClr val="414042"/>
                </a:solidFill>
                <a:latin typeface="Comic Sans MS" panose="030F0702030302020204" pitchFamily="66" charset="0"/>
              </a:rPr>
              <a:t>Scorching cruel</a:t>
            </a:r>
          </a:p>
        </p:txBody>
      </p:sp>
      <p:sp>
        <p:nvSpPr>
          <p:cNvPr id="14" name="Text Box 19">
            <a:extLst>
              <a:ext uri="{FF2B5EF4-FFF2-40B4-BE49-F238E27FC236}">
                <a16:creationId xmlns:a16="http://schemas.microsoft.com/office/drawing/2014/main" id="{30D4D797-48DD-9C45-8C9C-68D3656C69A0}"/>
              </a:ext>
            </a:extLst>
          </p:cNvPr>
          <p:cNvSpPr txBox="1">
            <a:spLocks noChangeArrowheads="1"/>
          </p:cNvSpPr>
          <p:nvPr/>
        </p:nvSpPr>
        <p:spPr bwMode="auto">
          <a:xfrm>
            <a:off x="784225" y="4998146"/>
            <a:ext cx="11407775" cy="11951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ts val="700"/>
              </a:spcBef>
            </a:pPr>
            <a:r>
              <a:rPr lang="en-GB" altLang="en-US" sz="2000" dirty="0">
                <a:solidFill>
                  <a:srgbClr val="414042"/>
                </a:solidFill>
                <a:latin typeface="Comic Sans MS" panose="030F0702030302020204" pitchFamily="66" charset="0"/>
              </a:rPr>
              <a:t>Work with a partner. Make a list of at least 5 nouns.</a:t>
            </a:r>
          </a:p>
          <a:p>
            <a:pPr>
              <a:spcBef>
                <a:spcPts val="700"/>
              </a:spcBef>
            </a:pPr>
            <a:r>
              <a:rPr lang="en-GB" altLang="en-US" sz="2000" dirty="0">
                <a:solidFill>
                  <a:srgbClr val="414042"/>
                </a:solidFill>
                <a:latin typeface="Comic Sans MS" panose="030F0702030302020204" pitchFamily="66" charset="0"/>
              </a:rPr>
              <a:t>Choose adjectives to describe your noun and add them to your nouns.</a:t>
            </a:r>
          </a:p>
          <a:p>
            <a:pPr>
              <a:spcBef>
                <a:spcPts val="700"/>
              </a:spcBef>
            </a:pPr>
            <a:r>
              <a:rPr lang="en-GB" altLang="en-US" sz="2000" dirty="0">
                <a:solidFill>
                  <a:srgbClr val="414042"/>
                </a:solidFill>
                <a:latin typeface="Comic Sans MS" panose="030F0702030302020204" pitchFamily="66" charset="0"/>
              </a:rPr>
              <a:t>You have made expanded noun phrases.</a:t>
            </a:r>
          </a:p>
        </p:txBody>
      </p:sp>
      <p:sp>
        <p:nvSpPr>
          <p:cNvPr id="11" name="TextBox 10">
            <a:extLst>
              <a:ext uri="{FF2B5EF4-FFF2-40B4-BE49-F238E27FC236}">
                <a16:creationId xmlns:a16="http://schemas.microsoft.com/office/drawing/2014/main" id="{B89F03C1-A0A9-0BF1-4B6D-94BDC3282CE7}"/>
              </a:ext>
            </a:extLst>
          </p:cNvPr>
          <p:cNvSpPr txBox="1"/>
          <p:nvPr/>
        </p:nvSpPr>
        <p:spPr>
          <a:xfrm>
            <a:off x="145295" y="265225"/>
            <a:ext cx="2687357" cy="369332"/>
          </a:xfrm>
          <a:prstGeom prst="rect">
            <a:avLst/>
          </a:prstGeom>
          <a:noFill/>
        </p:spPr>
        <p:txBody>
          <a:bodyPr wrap="square">
            <a:spAutoFit/>
          </a:bodyPr>
          <a:lstStyle/>
          <a:p>
            <a:pPr algn="ctr"/>
            <a:r>
              <a:rPr lang="en-GB" altLang="en-US" sz="1800" b="1" dirty="0">
                <a:solidFill>
                  <a:schemeClr val="bg1"/>
                </a:solidFill>
                <a:latin typeface="Comic Sans MS" panose="030F0902030302020204" pitchFamily="66" charset="0"/>
              </a:rPr>
              <a:t>Get ready to write</a:t>
            </a:r>
          </a:p>
        </p:txBody>
      </p:sp>
    </p:spTree>
    <p:extLst>
      <p:ext uri="{BB962C8B-B14F-4D97-AF65-F5344CB8AC3E}">
        <p14:creationId xmlns:p14="http://schemas.microsoft.com/office/powerpoint/2010/main" val="16287360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2"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2"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1"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9" grpId="2"/>
      <p:bldP spid="10" grpId="0"/>
      <p:bldP spid="10" grpId="1"/>
      <p:bldP spid="10" grpId="2"/>
      <p:bldP spid="14" grpId="0"/>
      <p:bldP spid="14" grpId="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D316850-71C5-BE4B-A2AD-4FA4F79798D4}"/>
              </a:ext>
            </a:extLst>
          </p:cNvPr>
          <p:cNvSpPr/>
          <p:nvPr/>
        </p:nvSpPr>
        <p:spPr>
          <a:xfrm>
            <a:off x="0" y="28366"/>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FBAC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4" name="Subtitle 2">
            <a:extLst>
              <a:ext uri="{FF2B5EF4-FFF2-40B4-BE49-F238E27FC236}">
                <a16:creationId xmlns:a16="http://schemas.microsoft.com/office/drawing/2014/main" id="{1F5D2704-5137-254F-B29F-8CE814856770}"/>
              </a:ext>
            </a:extLst>
          </p:cNvPr>
          <p:cNvSpPr txBox="1">
            <a:spLocks/>
          </p:cNvSpPr>
          <p:nvPr/>
        </p:nvSpPr>
        <p:spPr>
          <a:xfrm>
            <a:off x="0" y="654977"/>
            <a:ext cx="12192000" cy="100027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0070C0"/>
                </a:solidFill>
                <a:latin typeface="Comic Sans MS" panose="030F0902030302020204" pitchFamily="66" charset="0"/>
                <a:cs typeface="Arial" panose="020B0604020202020204" pitchFamily="34" charset="0"/>
              </a:rPr>
              <a:t>Expanded noun phrases</a:t>
            </a:r>
          </a:p>
        </p:txBody>
      </p:sp>
      <p:grpSp>
        <p:nvGrpSpPr>
          <p:cNvPr id="6" name="Group 4">
            <a:extLst>
              <a:ext uri="{FF2B5EF4-FFF2-40B4-BE49-F238E27FC236}">
                <a16:creationId xmlns:a16="http://schemas.microsoft.com/office/drawing/2014/main" id="{BDCAD273-EB3B-114E-857B-7D1E8B4E82C0}"/>
              </a:ext>
            </a:extLst>
          </p:cNvPr>
          <p:cNvGrpSpPr>
            <a:grpSpLocks/>
          </p:cNvGrpSpPr>
          <p:nvPr/>
        </p:nvGrpSpPr>
        <p:grpSpPr bwMode="auto">
          <a:xfrm>
            <a:off x="5463119" y="4685373"/>
            <a:ext cx="1247775" cy="1517650"/>
            <a:chOff x="3069" y="3238"/>
            <a:chExt cx="786" cy="956"/>
          </a:xfrm>
        </p:grpSpPr>
        <p:sp>
          <p:nvSpPr>
            <p:cNvPr id="7" name="AutoShape 5">
              <a:extLst>
                <a:ext uri="{FF2B5EF4-FFF2-40B4-BE49-F238E27FC236}">
                  <a16:creationId xmlns:a16="http://schemas.microsoft.com/office/drawing/2014/main" id="{DEF1FAAF-EE2A-5746-8426-70FAA868EBF7}"/>
                </a:ext>
              </a:extLst>
            </p:cNvPr>
            <p:cNvSpPr>
              <a:spLocks noChangeArrowheads="1"/>
            </p:cNvSpPr>
            <p:nvPr/>
          </p:nvSpPr>
          <p:spPr bwMode="auto">
            <a:xfrm>
              <a:off x="3069" y="3266"/>
              <a:ext cx="786" cy="804"/>
            </a:xfrm>
            <a:prstGeom prst="upArrow">
              <a:avLst>
                <a:gd name="adj1" fmla="val 50000"/>
                <a:gd name="adj2" fmla="val 25573"/>
              </a:avLst>
            </a:prstGeom>
            <a:solidFill>
              <a:srgbClr val="0070C0"/>
            </a:solid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algn="ctr"/>
              <a:endParaRPr lang="en-US" altLang="en-US" sz="2400">
                <a:solidFill>
                  <a:schemeClr val="bg1"/>
                </a:solidFill>
                <a:latin typeface="Comic Sans MS" panose="030F0702030302020204" pitchFamily="66" charset="0"/>
              </a:endParaRPr>
            </a:p>
          </p:txBody>
        </p:sp>
        <p:sp>
          <p:nvSpPr>
            <p:cNvPr id="8" name="Text Box 6">
              <a:extLst>
                <a:ext uri="{FF2B5EF4-FFF2-40B4-BE49-F238E27FC236}">
                  <a16:creationId xmlns:a16="http://schemas.microsoft.com/office/drawing/2014/main" id="{0D0E074A-02FE-DC40-9BB9-F377058A364A}"/>
                </a:ext>
              </a:extLst>
            </p:cNvPr>
            <p:cNvSpPr txBox="1">
              <a:spLocks noChangeArrowheads="1"/>
            </p:cNvSpPr>
            <p:nvPr/>
          </p:nvSpPr>
          <p:spPr bwMode="auto">
            <a:xfrm rot="10800000">
              <a:off x="3257" y="3238"/>
              <a:ext cx="349" cy="9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nchor="ctr" anchorCtr="1">
              <a:spAutoFit/>
            </a:bodyPr>
            <a:lstStyle/>
            <a:p>
              <a:pPr algn="ctr">
                <a:spcBef>
                  <a:spcPct val="50000"/>
                </a:spcBef>
              </a:pPr>
              <a:r>
                <a:rPr lang="en-GB" altLang="en-US" sz="2400" dirty="0">
                  <a:solidFill>
                    <a:schemeClr val="bg1"/>
                  </a:solidFill>
                  <a:latin typeface="Comic Sans MS" panose="030F0702030302020204" pitchFamily="66" charset="0"/>
                </a:rPr>
                <a:t>noun</a:t>
              </a:r>
            </a:p>
          </p:txBody>
        </p:sp>
      </p:grpSp>
      <p:sp>
        <p:nvSpPr>
          <p:cNvPr id="15" name="Text Box 2">
            <a:extLst>
              <a:ext uri="{FF2B5EF4-FFF2-40B4-BE49-F238E27FC236}">
                <a16:creationId xmlns:a16="http://schemas.microsoft.com/office/drawing/2014/main" id="{CC9E21A5-9DB0-0348-8039-7A63E98E4BE2}"/>
              </a:ext>
            </a:extLst>
          </p:cNvPr>
          <p:cNvSpPr txBox="1">
            <a:spLocks noChangeArrowheads="1"/>
          </p:cNvSpPr>
          <p:nvPr/>
        </p:nvSpPr>
        <p:spPr bwMode="auto">
          <a:xfrm>
            <a:off x="963054" y="1540917"/>
            <a:ext cx="10265892" cy="232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ts val="1000"/>
              </a:spcBef>
            </a:pPr>
            <a:r>
              <a:rPr lang="en-GB" altLang="en-US" sz="2000" dirty="0">
                <a:solidFill>
                  <a:srgbClr val="414042"/>
                </a:solidFill>
                <a:latin typeface="Comic Sans MS" panose="030F0702030302020204" pitchFamily="66" charset="0"/>
              </a:rPr>
              <a:t>Haiku poems are all about nouns. To make your writing more interesting, and to create a picture for your reader, those nouns can be expanded by adding adjectives.</a:t>
            </a:r>
          </a:p>
          <a:p>
            <a:pPr>
              <a:spcBef>
                <a:spcPts val="1000"/>
              </a:spcBef>
            </a:pPr>
            <a:r>
              <a:rPr lang="en-GB" altLang="en-US" sz="2000" dirty="0">
                <a:solidFill>
                  <a:srgbClr val="414042"/>
                </a:solidFill>
                <a:latin typeface="Comic Sans MS" panose="030F0702030302020204" pitchFamily="66" charset="0"/>
              </a:rPr>
              <a:t>You need to choose exactly the right words, especially in this type of poetry when the whole poem doesn’t have many words. </a:t>
            </a:r>
          </a:p>
          <a:p>
            <a:pPr>
              <a:spcBef>
                <a:spcPts val="1000"/>
              </a:spcBef>
            </a:pPr>
            <a:r>
              <a:rPr lang="en-GB" altLang="en-US" sz="2000" dirty="0">
                <a:solidFill>
                  <a:srgbClr val="414042"/>
                </a:solidFill>
                <a:latin typeface="Comic Sans MS" panose="030F0702030302020204" pitchFamily="66" charset="0"/>
              </a:rPr>
              <a:t>What are </a:t>
            </a:r>
            <a:r>
              <a:rPr lang="en-GB" altLang="en-US" sz="2000" dirty="0">
                <a:solidFill>
                  <a:srgbClr val="0070C0"/>
                </a:solidFill>
                <a:latin typeface="Comic Sans MS" panose="030F0702030302020204" pitchFamily="66" charset="0"/>
              </a:rPr>
              <a:t>nouns</a:t>
            </a:r>
            <a:r>
              <a:rPr lang="en-GB" altLang="en-US" sz="2000" dirty="0">
                <a:solidFill>
                  <a:srgbClr val="414042"/>
                </a:solidFill>
                <a:latin typeface="Comic Sans MS" panose="030F0702030302020204" pitchFamily="66" charset="0"/>
              </a:rPr>
              <a:t>?</a:t>
            </a:r>
          </a:p>
          <a:p>
            <a:pPr>
              <a:spcBef>
                <a:spcPts val="1000"/>
              </a:spcBef>
            </a:pPr>
            <a:r>
              <a:rPr lang="en-GB" altLang="en-US" sz="2000" dirty="0">
                <a:solidFill>
                  <a:srgbClr val="414042"/>
                </a:solidFill>
                <a:latin typeface="Comic Sans MS" panose="030F0702030302020204" pitchFamily="66" charset="0"/>
              </a:rPr>
              <a:t>Nouns are naming words like astronaut, scientist, moon, module, spaceship.</a:t>
            </a:r>
          </a:p>
        </p:txBody>
      </p:sp>
      <p:sp>
        <p:nvSpPr>
          <p:cNvPr id="16" name="Rectangle 3">
            <a:extLst>
              <a:ext uri="{FF2B5EF4-FFF2-40B4-BE49-F238E27FC236}">
                <a16:creationId xmlns:a16="http://schemas.microsoft.com/office/drawing/2014/main" id="{6B627D87-728F-5940-A664-21D09B31DC21}"/>
              </a:ext>
            </a:extLst>
          </p:cNvPr>
          <p:cNvSpPr>
            <a:spLocks noChangeArrowheads="1"/>
          </p:cNvSpPr>
          <p:nvPr/>
        </p:nvSpPr>
        <p:spPr bwMode="auto">
          <a:xfrm>
            <a:off x="5181600" y="4068544"/>
            <a:ext cx="18288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n-GB" altLang="en-US" sz="2800" dirty="0">
                <a:solidFill>
                  <a:srgbClr val="0070C0"/>
                </a:solidFill>
                <a:latin typeface="Comic Sans MS" panose="030F0702030302020204" pitchFamily="66" charset="0"/>
              </a:rPr>
              <a:t>spaceship</a:t>
            </a:r>
          </a:p>
        </p:txBody>
      </p:sp>
      <p:sp>
        <p:nvSpPr>
          <p:cNvPr id="17" name="Rectangle 7">
            <a:extLst>
              <a:ext uri="{FF2B5EF4-FFF2-40B4-BE49-F238E27FC236}">
                <a16:creationId xmlns:a16="http://schemas.microsoft.com/office/drawing/2014/main" id="{884F16A3-23A4-EC46-99D9-2FA6E456A70D}"/>
              </a:ext>
            </a:extLst>
          </p:cNvPr>
          <p:cNvSpPr>
            <a:spLocks noChangeArrowheads="1"/>
          </p:cNvSpPr>
          <p:nvPr/>
        </p:nvSpPr>
        <p:spPr bwMode="auto">
          <a:xfrm>
            <a:off x="3242467" y="4068544"/>
            <a:ext cx="222885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GB" altLang="en-US" sz="2800" dirty="0">
                <a:solidFill>
                  <a:srgbClr val="414042"/>
                </a:solidFill>
                <a:latin typeface="Comic Sans MS" panose="030F0702030302020204" pitchFamily="66" charset="0"/>
              </a:rPr>
              <a:t>powerful</a:t>
            </a:r>
          </a:p>
        </p:txBody>
      </p:sp>
      <p:sp>
        <p:nvSpPr>
          <p:cNvPr id="5" name="TextBox 4">
            <a:extLst>
              <a:ext uri="{FF2B5EF4-FFF2-40B4-BE49-F238E27FC236}">
                <a16:creationId xmlns:a16="http://schemas.microsoft.com/office/drawing/2014/main" id="{954D97E1-8B6F-8096-CCEE-1611F52BB92A}"/>
              </a:ext>
            </a:extLst>
          </p:cNvPr>
          <p:cNvSpPr txBox="1"/>
          <p:nvPr/>
        </p:nvSpPr>
        <p:spPr>
          <a:xfrm>
            <a:off x="145295" y="265225"/>
            <a:ext cx="2687357" cy="369332"/>
          </a:xfrm>
          <a:prstGeom prst="rect">
            <a:avLst/>
          </a:prstGeom>
          <a:noFill/>
        </p:spPr>
        <p:txBody>
          <a:bodyPr wrap="square">
            <a:spAutoFit/>
          </a:bodyPr>
          <a:lstStyle/>
          <a:p>
            <a:pPr algn="ctr"/>
            <a:r>
              <a:rPr lang="en-GB" altLang="en-US" sz="1800" b="1" dirty="0">
                <a:solidFill>
                  <a:schemeClr val="bg1"/>
                </a:solidFill>
                <a:latin typeface="Comic Sans MS" panose="030F0902030302020204" pitchFamily="66" charset="0"/>
              </a:rPr>
              <a:t>Get ready to write</a:t>
            </a:r>
          </a:p>
        </p:txBody>
      </p:sp>
    </p:spTree>
    <p:extLst>
      <p:ext uri="{BB962C8B-B14F-4D97-AF65-F5344CB8AC3E}">
        <p14:creationId xmlns:p14="http://schemas.microsoft.com/office/powerpoint/2010/main" val="2561683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D316850-71C5-BE4B-A2AD-4FA4F79798D4}"/>
              </a:ext>
            </a:extLst>
          </p:cNvPr>
          <p:cNvSpPr/>
          <p:nvPr/>
        </p:nvSpPr>
        <p:spPr>
          <a:xfrm>
            <a:off x="0" y="28366"/>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FBAC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4" name="Subtitle 2">
            <a:extLst>
              <a:ext uri="{FF2B5EF4-FFF2-40B4-BE49-F238E27FC236}">
                <a16:creationId xmlns:a16="http://schemas.microsoft.com/office/drawing/2014/main" id="{1F5D2704-5137-254F-B29F-8CE814856770}"/>
              </a:ext>
            </a:extLst>
          </p:cNvPr>
          <p:cNvSpPr txBox="1">
            <a:spLocks/>
          </p:cNvSpPr>
          <p:nvPr/>
        </p:nvSpPr>
        <p:spPr>
          <a:xfrm>
            <a:off x="0" y="654977"/>
            <a:ext cx="12192000" cy="100027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0070C0"/>
                </a:solidFill>
                <a:latin typeface="Comic Sans MS" panose="030F0902030302020204" pitchFamily="66" charset="0"/>
                <a:cs typeface="Arial" panose="020B0604020202020204" pitchFamily="34" charset="0"/>
              </a:rPr>
              <a:t>Expanded noun phrases</a:t>
            </a:r>
          </a:p>
        </p:txBody>
      </p:sp>
      <p:grpSp>
        <p:nvGrpSpPr>
          <p:cNvPr id="6" name="Group 4">
            <a:extLst>
              <a:ext uri="{FF2B5EF4-FFF2-40B4-BE49-F238E27FC236}">
                <a16:creationId xmlns:a16="http://schemas.microsoft.com/office/drawing/2014/main" id="{BDCAD273-EB3B-114E-857B-7D1E8B4E82C0}"/>
              </a:ext>
            </a:extLst>
          </p:cNvPr>
          <p:cNvGrpSpPr>
            <a:grpSpLocks/>
          </p:cNvGrpSpPr>
          <p:nvPr/>
        </p:nvGrpSpPr>
        <p:grpSpPr bwMode="auto">
          <a:xfrm>
            <a:off x="5637247" y="1652665"/>
            <a:ext cx="949256" cy="1102110"/>
            <a:chOff x="3069" y="3238"/>
            <a:chExt cx="786" cy="956"/>
          </a:xfrm>
        </p:grpSpPr>
        <p:sp>
          <p:nvSpPr>
            <p:cNvPr id="7" name="AutoShape 5">
              <a:extLst>
                <a:ext uri="{FF2B5EF4-FFF2-40B4-BE49-F238E27FC236}">
                  <a16:creationId xmlns:a16="http://schemas.microsoft.com/office/drawing/2014/main" id="{DEF1FAAF-EE2A-5746-8426-70FAA868EBF7}"/>
                </a:ext>
              </a:extLst>
            </p:cNvPr>
            <p:cNvSpPr>
              <a:spLocks noChangeArrowheads="1"/>
            </p:cNvSpPr>
            <p:nvPr/>
          </p:nvSpPr>
          <p:spPr bwMode="auto">
            <a:xfrm>
              <a:off x="3069" y="3266"/>
              <a:ext cx="786" cy="804"/>
            </a:xfrm>
            <a:prstGeom prst="upArrow">
              <a:avLst>
                <a:gd name="adj1" fmla="val 50000"/>
                <a:gd name="adj2" fmla="val 25573"/>
              </a:avLst>
            </a:prstGeom>
            <a:solidFill>
              <a:srgbClr val="0070C0"/>
            </a:solid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algn="ctr"/>
              <a:endParaRPr lang="en-US" altLang="en-US" sz="2400">
                <a:solidFill>
                  <a:schemeClr val="bg1"/>
                </a:solidFill>
                <a:latin typeface="Comic Sans MS" panose="030F0702030302020204" pitchFamily="66" charset="0"/>
              </a:endParaRPr>
            </a:p>
          </p:txBody>
        </p:sp>
        <p:sp>
          <p:nvSpPr>
            <p:cNvPr id="8" name="Text Box 6">
              <a:extLst>
                <a:ext uri="{FF2B5EF4-FFF2-40B4-BE49-F238E27FC236}">
                  <a16:creationId xmlns:a16="http://schemas.microsoft.com/office/drawing/2014/main" id="{0D0E074A-02FE-DC40-9BB9-F377058A364A}"/>
                </a:ext>
              </a:extLst>
            </p:cNvPr>
            <p:cNvSpPr txBox="1">
              <a:spLocks noChangeArrowheads="1"/>
            </p:cNvSpPr>
            <p:nvPr/>
          </p:nvSpPr>
          <p:spPr bwMode="auto">
            <a:xfrm rot="10800000">
              <a:off x="3257" y="3238"/>
              <a:ext cx="349" cy="9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nchor="ctr" anchorCtr="1">
              <a:spAutoFit/>
            </a:bodyPr>
            <a:lstStyle/>
            <a:p>
              <a:pPr algn="ctr">
                <a:spcBef>
                  <a:spcPct val="50000"/>
                </a:spcBef>
              </a:pPr>
              <a:r>
                <a:rPr lang="en-GB" altLang="en-US" sz="2400" dirty="0">
                  <a:solidFill>
                    <a:schemeClr val="bg1"/>
                  </a:solidFill>
                  <a:latin typeface="Comic Sans MS" panose="030F0702030302020204" pitchFamily="66" charset="0"/>
                </a:rPr>
                <a:t>noun</a:t>
              </a:r>
            </a:p>
          </p:txBody>
        </p:sp>
      </p:grpSp>
      <p:sp>
        <p:nvSpPr>
          <p:cNvPr id="14" name="Rectangle 2">
            <a:extLst>
              <a:ext uri="{FF2B5EF4-FFF2-40B4-BE49-F238E27FC236}">
                <a16:creationId xmlns:a16="http://schemas.microsoft.com/office/drawing/2014/main" id="{DFB843C2-8283-3D4A-B7C6-4F06E80BC525}"/>
              </a:ext>
            </a:extLst>
          </p:cNvPr>
          <p:cNvSpPr>
            <a:spLocks noChangeArrowheads="1"/>
          </p:cNvSpPr>
          <p:nvPr/>
        </p:nvSpPr>
        <p:spPr bwMode="auto">
          <a:xfrm>
            <a:off x="5404191" y="1275558"/>
            <a:ext cx="1411148"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n-GB" altLang="en-US" sz="2200" dirty="0">
                <a:solidFill>
                  <a:srgbClr val="0070C0"/>
                </a:solidFill>
                <a:latin typeface="Comic Sans MS" panose="030F0702030302020204" pitchFamily="66" charset="0"/>
              </a:rPr>
              <a:t>moon</a:t>
            </a:r>
          </a:p>
        </p:txBody>
      </p:sp>
      <p:sp>
        <p:nvSpPr>
          <p:cNvPr id="18" name="Rectangle 3">
            <a:extLst>
              <a:ext uri="{FF2B5EF4-FFF2-40B4-BE49-F238E27FC236}">
                <a16:creationId xmlns:a16="http://schemas.microsoft.com/office/drawing/2014/main" id="{100B3CBE-DF63-A14F-9615-CBB8CB88A027}"/>
              </a:ext>
            </a:extLst>
          </p:cNvPr>
          <p:cNvSpPr>
            <a:spLocks noChangeArrowheads="1"/>
          </p:cNvSpPr>
          <p:nvPr/>
        </p:nvSpPr>
        <p:spPr bwMode="auto">
          <a:xfrm>
            <a:off x="3658394" y="1269902"/>
            <a:ext cx="1760537"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r>
              <a:rPr lang="en-GB" altLang="en-US" sz="2200" dirty="0">
                <a:solidFill>
                  <a:srgbClr val="414042"/>
                </a:solidFill>
                <a:latin typeface="Comic Sans MS" panose="030F0702030302020204" pitchFamily="66" charset="0"/>
              </a:rPr>
              <a:t>lunar</a:t>
            </a:r>
          </a:p>
        </p:txBody>
      </p:sp>
      <p:sp>
        <p:nvSpPr>
          <p:cNvPr id="19" name="Rectangle 4">
            <a:extLst>
              <a:ext uri="{FF2B5EF4-FFF2-40B4-BE49-F238E27FC236}">
                <a16:creationId xmlns:a16="http://schemas.microsoft.com/office/drawing/2014/main" id="{B9D6D960-D791-3C42-B32F-AFE3200E61A8}"/>
              </a:ext>
            </a:extLst>
          </p:cNvPr>
          <p:cNvSpPr>
            <a:spLocks noChangeArrowheads="1"/>
          </p:cNvSpPr>
          <p:nvPr/>
        </p:nvSpPr>
        <p:spPr bwMode="auto">
          <a:xfrm>
            <a:off x="5184775" y="3417078"/>
            <a:ext cx="1920875"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GB" altLang="en-US" sz="2200" dirty="0">
                <a:solidFill>
                  <a:srgbClr val="0070C0"/>
                </a:solidFill>
                <a:latin typeface="Comic Sans MS" panose="030F0702030302020204" pitchFamily="66" charset="0"/>
              </a:rPr>
              <a:t>sphere</a:t>
            </a:r>
          </a:p>
        </p:txBody>
      </p:sp>
      <p:sp>
        <p:nvSpPr>
          <p:cNvPr id="20" name="Rectangle 5">
            <a:extLst>
              <a:ext uri="{FF2B5EF4-FFF2-40B4-BE49-F238E27FC236}">
                <a16:creationId xmlns:a16="http://schemas.microsoft.com/office/drawing/2014/main" id="{67819286-99D4-4E40-B273-9E8F31D3DB2D}"/>
              </a:ext>
            </a:extLst>
          </p:cNvPr>
          <p:cNvSpPr>
            <a:spLocks noChangeArrowheads="1"/>
          </p:cNvSpPr>
          <p:nvPr/>
        </p:nvSpPr>
        <p:spPr bwMode="auto">
          <a:xfrm>
            <a:off x="2917169" y="3410843"/>
            <a:ext cx="2386012"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r>
              <a:rPr lang="en-GB" altLang="en-US" sz="2200" dirty="0">
                <a:solidFill>
                  <a:srgbClr val="414042"/>
                </a:solidFill>
                <a:latin typeface="Comic Sans MS" panose="030F0702030302020204" pitchFamily="66" charset="0"/>
              </a:rPr>
              <a:t>lustrous silver</a:t>
            </a:r>
          </a:p>
        </p:txBody>
      </p:sp>
      <p:sp>
        <p:nvSpPr>
          <p:cNvPr id="21" name="Text Box 6">
            <a:extLst>
              <a:ext uri="{FF2B5EF4-FFF2-40B4-BE49-F238E27FC236}">
                <a16:creationId xmlns:a16="http://schemas.microsoft.com/office/drawing/2014/main" id="{83E6C421-BF83-3841-8205-225F8E5C68FD}"/>
              </a:ext>
            </a:extLst>
          </p:cNvPr>
          <p:cNvSpPr txBox="1">
            <a:spLocks noChangeArrowheads="1"/>
          </p:cNvSpPr>
          <p:nvPr/>
        </p:nvSpPr>
        <p:spPr bwMode="auto">
          <a:xfrm>
            <a:off x="405114" y="2875760"/>
            <a:ext cx="11366339"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000" dirty="0">
                <a:solidFill>
                  <a:srgbClr val="414042"/>
                </a:solidFill>
                <a:latin typeface="Comic Sans MS" panose="030F0702030302020204" pitchFamily="66" charset="0"/>
              </a:rPr>
              <a:t>Add information to the following nouns to make them more interesting for your reader:</a:t>
            </a:r>
          </a:p>
        </p:txBody>
      </p:sp>
      <p:sp>
        <p:nvSpPr>
          <p:cNvPr id="22" name="Rectangle 7">
            <a:extLst>
              <a:ext uri="{FF2B5EF4-FFF2-40B4-BE49-F238E27FC236}">
                <a16:creationId xmlns:a16="http://schemas.microsoft.com/office/drawing/2014/main" id="{F3A64545-0056-2F47-9162-593973953B15}"/>
              </a:ext>
            </a:extLst>
          </p:cNvPr>
          <p:cNvSpPr>
            <a:spLocks noChangeArrowheads="1"/>
          </p:cNvSpPr>
          <p:nvPr/>
        </p:nvSpPr>
        <p:spPr bwMode="auto">
          <a:xfrm>
            <a:off x="5348287" y="3846104"/>
            <a:ext cx="1593850"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GB" altLang="en-US" sz="2200" dirty="0">
                <a:solidFill>
                  <a:srgbClr val="0070C0"/>
                </a:solidFill>
                <a:latin typeface="Comic Sans MS" panose="030F0702030302020204" pitchFamily="66" charset="0"/>
              </a:rPr>
              <a:t>ball</a:t>
            </a:r>
          </a:p>
        </p:txBody>
      </p:sp>
      <p:sp>
        <p:nvSpPr>
          <p:cNvPr id="23" name="Rectangle 8">
            <a:extLst>
              <a:ext uri="{FF2B5EF4-FFF2-40B4-BE49-F238E27FC236}">
                <a16:creationId xmlns:a16="http://schemas.microsoft.com/office/drawing/2014/main" id="{91588AB2-041F-6243-A4FB-866CC0FB22B8}"/>
              </a:ext>
            </a:extLst>
          </p:cNvPr>
          <p:cNvSpPr>
            <a:spLocks noChangeArrowheads="1"/>
          </p:cNvSpPr>
          <p:nvPr/>
        </p:nvSpPr>
        <p:spPr bwMode="auto">
          <a:xfrm>
            <a:off x="2883831" y="3816018"/>
            <a:ext cx="2419350"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r>
              <a:rPr lang="en-GB" altLang="en-US" sz="2200" dirty="0">
                <a:solidFill>
                  <a:srgbClr val="414042"/>
                </a:solidFill>
                <a:latin typeface="Comic Sans MS" panose="030F0702030302020204" pitchFamily="66" charset="0"/>
              </a:rPr>
              <a:t>burning</a:t>
            </a:r>
          </a:p>
        </p:txBody>
      </p:sp>
      <p:sp>
        <p:nvSpPr>
          <p:cNvPr id="24" name="Rectangle 9">
            <a:extLst>
              <a:ext uri="{FF2B5EF4-FFF2-40B4-BE49-F238E27FC236}">
                <a16:creationId xmlns:a16="http://schemas.microsoft.com/office/drawing/2014/main" id="{685D8FBA-36AF-8941-AE80-DC01F48C41A2}"/>
              </a:ext>
            </a:extLst>
          </p:cNvPr>
          <p:cNvSpPr>
            <a:spLocks noChangeArrowheads="1"/>
          </p:cNvSpPr>
          <p:nvPr/>
        </p:nvSpPr>
        <p:spPr bwMode="auto">
          <a:xfrm>
            <a:off x="5516562" y="4273172"/>
            <a:ext cx="1257300"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GB" altLang="en-US" sz="2200" dirty="0">
                <a:solidFill>
                  <a:srgbClr val="0070C0"/>
                </a:solidFill>
                <a:latin typeface="Comic Sans MS" panose="030F0702030302020204" pitchFamily="66" charset="0"/>
              </a:rPr>
              <a:t>speck</a:t>
            </a:r>
          </a:p>
        </p:txBody>
      </p:sp>
      <p:sp>
        <p:nvSpPr>
          <p:cNvPr id="25" name="Rectangle 10">
            <a:extLst>
              <a:ext uri="{FF2B5EF4-FFF2-40B4-BE49-F238E27FC236}">
                <a16:creationId xmlns:a16="http://schemas.microsoft.com/office/drawing/2014/main" id="{968420F1-C718-5D49-BCE6-4FE19C0295B2}"/>
              </a:ext>
            </a:extLst>
          </p:cNvPr>
          <p:cNvSpPr>
            <a:spLocks noChangeArrowheads="1"/>
          </p:cNvSpPr>
          <p:nvPr/>
        </p:nvSpPr>
        <p:spPr bwMode="auto">
          <a:xfrm>
            <a:off x="2928281" y="4275002"/>
            <a:ext cx="2374900"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r>
              <a:rPr lang="en-GB" altLang="en-US" sz="2200" dirty="0">
                <a:solidFill>
                  <a:srgbClr val="414042"/>
                </a:solidFill>
                <a:latin typeface="Comic Sans MS" panose="030F0702030302020204" pitchFamily="66" charset="0"/>
              </a:rPr>
              <a:t>sparkling</a:t>
            </a:r>
          </a:p>
        </p:txBody>
      </p:sp>
      <p:sp>
        <p:nvSpPr>
          <p:cNvPr id="26" name="Rectangle 11">
            <a:extLst>
              <a:ext uri="{FF2B5EF4-FFF2-40B4-BE49-F238E27FC236}">
                <a16:creationId xmlns:a16="http://schemas.microsoft.com/office/drawing/2014/main" id="{93F1206A-B96F-AF4A-86E3-E52432ADFF20}"/>
              </a:ext>
            </a:extLst>
          </p:cNvPr>
          <p:cNvSpPr>
            <a:spLocks noChangeArrowheads="1"/>
          </p:cNvSpPr>
          <p:nvPr/>
        </p:nvSpPr>
        <p:spPr bwMode="auto">
          <a:xfrm>
            <a:off x="5318051" y="4730915"/>
            <a:ext cx="1582737"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GB" altLang="en-US" sz="2200" dirty="0">
                <a:solidFill>
                  <a:srgbClr val="0070C0"/>
                </a:solidFill>
                <a:latin typeface="Comic Sans MS" panose="030F0702030302020204" pitchFamily="66" charset="0"/>
              </a:rPr>
              <a:t>loop</a:t>
            </a:r>
          </a:p>
        </p:txBody>
      </p:sp>
      <p:sp>
        <p:nvSpPr>
          <p:cNvPr id="27" name="Rectangle 12">
            <a:extLst>
              <a:ext uri="{FF2B5EF4-FFF2-40B4-BE49-F238E27FC236}">
                <a16:creationId xmlns:a16="http://schemas.microsoft.com/office/drawing/2014/main" id="{14A552CA-04A9-9247-B64E-CAC6A4A4E6C1}"/>
              </a:ext>
            </a:extLst>
          </p:cNvPr>
          <p:cNvSpPr>
            <a:spLocks noChangeArrowheads="1"/>
          </p:cNvSpPr>
          <p:nvPr/>
        </p:nvSpPr>
        <p:spPr bwMode="auto">
          <a:xfrm>
            <a:off x="2994956" y="4705889"/>
            <a:ext cx="2308225"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r>
              <a:rPr lang="en-GB" altLang="en-US" sz="2200" dirty="0">
                <a:solidFill>
                  <a:srgbClr val="414042"/>
                </a:solidFill>
                <a:latin typeface="Comic Sans MS" panose="030F0702030302020204" pitchFamily="66" charset="0"/>
              </a:rPr>
              <a:t>hazy </a:t>
            </a:r>
          </a:p>
        </p:txBody>
      </p:sp>
      <p:sp>
        <p:nvSpPr>
          <p:cNvPr id="28" name="Rectangle 16">
            <a:extLst>
              <a:ext uri="{FF2B5EF4-FFF2-40B4-BE49-F238E27FC236}">
                <a16:creationId xmlns:a16="http://schemas.microsoft.com/office/drawing/2014/main" id="{41D5ECB9-833A-F24E-B854-4171FBEB8BE7}"/>
              </a:ext>
            </a:extLst>
          </p:cNvPr>
          <p:cNvSpPr>
            <a:spLocks noChangeArrowheads="1"/>
          </p:cNvSpPr>
          <p:nvPr/>
        </p:nvSpPr>
        <p:spPr bwMode="auto">
          <a:xfrm>
            <a:off x="7027715" y="4274219"/>
            <a:ext cx="1503362"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GB" altLang="en-US" sz="2200" dirty="0">
                <a:solidFill>
                  <a:srgbClr val="414042"/>
                </a:solidFill>
                <a:latin typeface="Comic Sans MS" panose="030F0702030302020204" pitchFamily="66" charset="0"/>
              </a:rPr>
              <a:t>of light</a:t>
            </a:r>
          </a:p>
        </p:txBody>
      </p:sp>
      <p:sp>
        <p:nvSpPr>
          <p:cNvPr id="29" name="Rectangle 18">
            <a:extLst>
              <a:ext uri="{FF2B5EF4-FFF2-40B4-BE49-F238E27FC236}">
                <a16:creationId xmlns:a16="http://schemas.microsoft.com/office/drawing/2014/main" id="{54B3CED4-5100-314C-9DEB-A3AB3FE8CC88}"/>
              </a:ext>
            </a:extLst>
          </p:cNvPr>
          <p:cNvSpPr>
            <a:spLocks noChangeArrowheads="1"/>
          </p:cNvSpPr>
          <p:nvPr/>
        </p:nvSpPr>
        <p:spPr bwMode="auto">
          <a:xfrm>
            <a:off x="7027715" y="3849012"/>
            <a:ext cx="1503362" cy="442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GB" altLang="en-US" sz="2200" dirty="0">
                <a:solidFill>
                  <a:srgbClr val="414042"/>
                </a:solidFill>
                <a:latin typeface="Comic Sans MS" panose="030F0702030302020204" pitchFamily="66" charset="0"/>
              </a:rPr>
              <a:t>of fire</a:t>
            </a:r>
          </a:p>
        </p:txBody>
      </p:sp>
      <p:sp>
        <p:nvSpPr>
          <p:cNvPr id="30" name="Rectangle 12">
            <a:extLst>
              <a:ext uri="{FF2B5EF4-FFF2-40B4-BE49-F238E27FC236}">
                <a16:creationId xmlns:a16="http://schemas.microsoft.com/office/drawing/2014/main" id="{4F7E4F67-9165-5248-A202-7BB04F862B38}"/>
              </a:ext>
            </a:extLst>
          </p:cNvPr>
          <p:cNvSpPr>
            <a:spLocks noChangeArrowheads="1"/>
          </p:cNvSpPr>
          <p:nvPr/>
        </p:nvSpPr>
        <p:spPr bwMode="auto">
          <a:xfrm>
            <a:off x="7027715" y="4699876"/>
            <a:ext cx="2308225" cy="442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GB" altLang="en-US" sz="2200" dirty="0">
                <a:solidFill>
                  <a:srgbClr val="414042"/>
                </a:solidFill>
                <a:latin typeface="Comic Sans MS" panose="030F0702030302020204" pitchFamily="66" charset="0"/>
              </a:rPr>
              <a:t>of light </a:t>
            </a:r>
          </a:p>
        </p:txBody>
      </p:sp>
      <p:grpSp>
        <p:nvGrpSpPr>
          <p:cNvPr id="31" name="Group 4">
            <a:extLst>
              <a:ext uri="{FF2B5EF4-FFF2-40B4-BE49-F238E27FC236}">
                <a16:creationId xmlns:a16="http://schemas.microsoft.com/office/drawing/2014/main" id="{F6C74AED-BF7A-2746-8F9A-B6ED897D9ABA}"/>
              </a:ext>
            </a:extLst>
          </p:cNvPr>
          <p:cNvGrpSpPr>
            <a:grpSpLocks/>
          </p:cNvGrpSpPr>
          <p:nvPr/>
        </p:nvGrpSpPr>
        <p:grpSpPr bwMode="auto">
          <a:xfrm>
            <a:off x="5637247" y="5252391"/>
            <a:ext cx="949256" cy="1102110"/>
            <a:chOff x="3069" y="3238"/>
            <a:chExt cx="786" cy="956"/>
          </a:xfrm>
        </p:grpSpPr>
        <p:sp>
          <p:nvSpPr>
            <p:cNvPr id="32" name="AutoShape 5">
              <a:extLst>
                <a:ext uri="{FF2B5EF4-FFF2-40B4-BE49-F238E27FC236}">
                  <a16:creationId xmlns:a16="http://schemas.microsoft.com/office/drawing/2014/main" id="{1B34D60B-7C81-1E48-91CF-BB5A507B52B1}"/>
                </a:ext>
              </a:extLst>
            </p:cNvPr>
            <p:cNvSpPr>
              <a:spLocks noChangeArrowheads="1"/>
            </p:cNvSpPr>
            <p:nvPr/>
          </p:nvSpPr>
          <p:spPr bwMode="auto">
            <a:xfrm>
              <a:off x="3069" y="3266"/>
              <a:ext cx="786" cy="804"/>
            </a:xfrm>
            <a:prstGeom prst="upArrow">
              <a:avLst>
                <a:gd name="adj1" fmla="val 50000"/>
                <a:gd name="adj2" fmla="val 25573"/>
              </a:avLst>
            </a:prstGeom>
            <a:solidFill>
              <a:srgbClr val="0070C0"/>
            </a:solid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algn="ctr"/>
              <a:endParaRPr lang="en-US" altLang="en-US" sz="2400">
                <a:solidFill>
                  <a:schemeClr val="bg1"/>
                </a:solidFill>
                <a:latin typeface="Comic Sans MS" panose="030F0702030302020204" pitchFamily="66" charset="0"/>
              </a:endParaRPr>
            </a:p>
          </p:txBody>
        </p:sp>
        <p:sp>
          <p:nvSpPr>
            <p:cNvPr id="33" name="Text Box 6">
              <a:extLst>
                <a:ext uri="{FF2B5EF4-FFF2-40B4-BE49-F238E27FC236}">
                  <a16:creationId xmlns:a16="http://schemas.microsoft.com/office/drawing/2014/main" id="{AE57EF14-BBF7-6248-B552-CC81B661F469}"/>
                </a:ext>
              </a:extLst>
            </p:cNvPr>
            <p:cNvSpPr txBox="1">
              <a:spLocks noChangeArrowheads="1"/>
            </p:cNvSpPr>
            <p:nvPr/>
          </p:nvSpPr>
          <p:spPr bwMode="auto">
            <a:xfrm rot="10800000">
              <a:off x="3257" y="3238"/>
              <a:ext cx="349" cy="9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nchor="ctr" anchorCtr="1">
              <a:spAutoFit/>
            </a:bodyPr>
            <a:lstStyle/>
            <a:p>
              <a:pPr algn="ctr">
                <a:spcBef>
                  <a:spcPct val="50000"/>
                </a:spcBef>
              </a:pPr>
              <a:r>
                <a:rPr lang="en-GB" altLang="en-US" sz="2400" dirty="0">
                  <a:solidFill>
                    <a:schemeClr val="bg1"/>
                  </a:solidFill>
                  <a:latin typeface="Comic Sans MS" panose="030F0702030302020204" pitchFamily="66" charset="0"/>
                </a:rPr>
                <a:t>noun</a:t>
              </a:r>
            </a:p>
          </p:txBody>
        </p:sp>
      </p:grpSp>
      <p:sp>
        <p:nvSpPr>
          <p:cNvPr id="5" name="TextBox 4">
            <a:extLst>
              <a:ext uri="{FF2B5EF4-FFF2-40B4-BE49-F238E27FC236}">
                <a16:creationId xmlns:a16="http://schemas.microsoft.com/office/drawing/2014/main" id="{A96BAE52-3801-7D92-E7D3-E7F37442834A}"/>
              </a:ext>
            </a:extLst>
          </p:cNvPr>
          <p:cNvSpPr txBox="1"/>
          <p:nvPr/>
        </p:nvSpPr>
        <p:spPr>
          <a:xfrm>
            <a:off x="145295" y="265225"/>
            <a:ext cx="2687357" cy="369332"/>
          </a:xfrm>
          <a:prstGeom prst="rect">
            <a:avLst/>
          </a:prstGeom>
          <a:noFill/>
        </p:spPr>
        <p:txBody>
          <a:bodyPr wrap="square">
            <a:spAutoFit/>
          </a:bodyPr>
          <a:lstStyle/>
          <a:p>
            <a:pPr algn="ctr"/>
            <a:r>
              <a:rPr lang="en-GB" altLang="en-US" sz="1800" b="1" dirty="0">
                <a:solidFill>
                  <a:schemeClr val="bg1"/>
                </a:solidFill>
                <a:latin typeface="Comic Sans MS" panose="030F0902030302020204" pitchFamily="66" charset="0"/>
              </a:rPr>
              <a:t>Get ready to write</a:t>
            </a:r>
          </a:p>
        </p:txBody>
      </p:sp>
    </p:spTree>
    <p:extLst>
      <p:ext uri="{BB962C8B-B14F-4D97-AF65-F5344CB8AC3E}">
        <p14:creationId xmlns:p14="http://schemas.microsoft.com/office/powerpoint/2010/main" val="37852939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9">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8">
                                            <p:txEl>
                                              <p:pRg st="0" end="0"/>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p:bldP spid="23" grpId="0"/>
      <p:bldP spid="25" grpId="0"/>
      <p:bldP spid="27" grpId="0"/>
      <p:bldP spid="30"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D316850-71C5-BE4B-A2AD-4FA4F79798D4}"/>
              </a:ext>
            </a:extLst>
          </p:cNvPr>
          <p:cNvSpPr/>
          <p:nvPr/>
        </p:nvSpPr>
        <p:spPr>
          <a:xfrm>
            <a:off x="0" y="28366"/>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FBAC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4" name="Subtitle 2">
            <a:extLst>
              <a:ext uri="{FF2B5EF4-FFF2-40B4-BE49-F238E27FC236}">
                <a16:creationId xmlns:a16="http://schemas.microsoft.com/office/drawing/2014/main" id="{1F5D2704-5137-254F-B29F-8CE814856770}"/>
              </a:ext>
            </a:extLst>
          </p:cNvPr>
          <p:cNvSpPr txBox="1">
            <a:spLocks/>
          </p:cNvSpPr>
          <p:nvPr/>
        </p:nvSpPr>
        <p:spPr>
          <a:xfrm>
            <a:off x="0" y="654977"/>
            <a:ext cx="12192000" cy="100027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0070C0"/>
                </a:solidFill>
                <a:latin typeface="Comic Sans MS" panose="030F0902030302020204" pitchFamily="66" charset="0"/>
                <a:cs typeface="Arial" panose="020B0604020202020204" pitchFamily="34" charset="0"/>
              </a:rPr>
              <a:t>Expanded noun phrases</a:t>
            </a:r>
          </a:p>
        </p:txBody>
      </p:sp>
      <p:grpSp>
        <p:nvGrpSpPr>
          <p:cNvPr id="6" name="Group 4">
            <a:extLst>
              <a:ext uri="{FF2B5EF4-FFF2-40B4-BE49-F238E27FC236}">
                <a16:creationId xmlns:a16="http://schemas.microsoft.com/office/drawing/2014/main" id="{BDCAD273-EB3B-114E-857B-7D1E8B4E82C0}"/>
              </a:ext>
            </a:extLst>
          </p:cNvPr>
          <p:cNvGrpSpPr>
            <a:grpSpLocks/>
          </p:cNvGrpSpPr>
          <p:nvPr/>
        </p:nvGrpSpPr>
        <p:grpSpPr bwMode="auto">
          <a:xfrm>
            <a:off x="5637247" y="1652665"/>
            <a:ext cx="949256" cy="1102110"/>
            <a:chOff x="3069" y="3238"/>
            <a:chExt cx="786" cy="956"/>
          </a:xfrm>
        </p:grpSpPr>
        <p:sp>
          <p:nvSpPr>
            <p:cNvPr id="7" name="AutoShape 5">
              <a:extLst>
                <a:ext uri="{FF2B5EF4-FFF2-40B4-BE49-F238E27FC236}">
                  <a16:creationId xmlns:a16="http://schemas.microsoft.com/office/drawing/2014/main" id="{DEF1FAAF-EE2A-5746-8426-70FAA868EBF7}"/>
                </a:ext>
              </a:extLst>
            </p:cNvPr>
            <p:cNvSpPr>
              <a:spLocks noChangeArrowheads="1"/>
            </p:cNvSpPr>
            <p:nvPr/>
          </p:nvSpPr>
          <p:spPr bwMode="auto">
            <a:xfrm>
              <a:off x="3069" y="3266"/>
              <a:ext cx="786" cy="804"/>
            </a:xfrm>
            <a:prstGeom prst="upArrow">
              <a:avLst>
                <a:gd name="adj1" fmla="val 50000"/>
                <a:gd name="adj2" fmla="val 25573"/>
              </a:avLst>
            </a:prstGeom>
            <a:solidFill>
              <a:srgbClr val="0070C0"/>
            </a:solid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algn="ctr"/>
              <a:endParaRPr lang="en-US" altLang="en-US" sz="2400">
                <a:solidFill>
                  <a:schemeClr val="bg1"/>
                </a:solidFill>
                <a:latin typeface="Comic Sans MS" panose="030F0702030302020204" pitchFamily="66" charset="0"/>
              </a:endParaRPr>
            </a:p>
          </p:txBody>
        </p:sp>
        <p:sp>
          <p:nvSpPr>
            <p:cNvPr id="8" name="Text Box 6">
              <a:extLst>
                <a:ext uri="{FF2B5EF4-FFF2-40B4-BE49-F238E27FC236}">
                  <a16:creationId xmlns:a16="http://schemas.microsoft.com/office/drawing/2014/main" id="{0D0E074A-02FE-DC40-9BB9-F377058A364A}"/>
                </a:ext>
              </a:extLst>
            </p:cNvPr>
            <p:cNvSpPr txBox="1">
              <a:spLocks noChangeArrowheads="1"/>
            </p:cNvSpPr>
            <p:nvPr/>
          </p:nvSpPr>
          <p:spPr bwMode="auto">
            <a:xfrm rot="10800000">
              <a:off x="3257" y="3238"/>
              <a:ext cx="349" cy="9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nchor="ctr" anchorCtr="1">
              <a:spAutoFit/>
            </a:bodyPr>
            <a:lstStyle/>
            <a:p>
              <a:pPr algn="ctr">
                <a:spcBef>
                  <a:spcPct val="50000"/>
                </a:spcBef>
              </a:pPr>
              <a:r>
                <a:rPr lang="en-GB" altLang="en-US" sz="2400" dirty="0">
                  <a:solidFill>
                    <a:schemeClr val="bg1"/>
                  </a:solidFill>
                  <a:latin typeface="Comic Sans MS" panose="030F0702030302020204" pitchFamily="66" charset="0"/>
                </a:rPr>
                <a:t>noun</a:t>
              </a:r>
            </a:p>
          </p:txBody>
        </p:sp>
      </p:grpSp>
      <p:sp>
        <p:nvSpPr>
          <p:cNvPr id="14" name="Rectangle 2">
            <a:extLst>
              <a:ext uri="{FF2B5EF4-FFF2-40B4-BE49-F238E27FC236}">
                <a16:creationId xmlns:a16="http://schemas.microsoft.com/office/drawing/2014/main" id="{DFB843C2-8283-3D4A-B7C6-4F06E80BC525}"/>
              </a:ext>
            </a:extLst>
          </p:cNvPr>
          <p:cNvSpPr>
            <a:spLocks noChangeArrowheads="1"/>
          </p:cNvSpPr>
          <p:nvPr/>
        </p:nvSpPr>
        <p:spPr bwMode="auto">
          <a:xfrm>
            <a:off x="5404191" y="1275558"/>
            <a:ext cx="1411148"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n-GB" altLang="en-US" sz="2200" dirty="0">
                <a:solidFill>
                  <a:srgbClr val="0070C0"/>
                </a:solidFill>
                <a:latin typeface="Comic Sans MS" panose="030F0702030302020204" pitchFamily="66" charset="0"/>
              </a:rPr>
              <a:t>module</a:t>
            </a:r>
          </a:p>
        </p:txBody>
      </p:sp>
      <p:sp>
        <p:nvSpPr>
          <p:cNvPr id="18" name="Rectangle 3">
            <a:extLst>
              <a:ext uri="{FF2B5EF4-FFF2-40B4-BE49-F238E27FC236}">
                <a16:creationId xmlns:a16="http://schemas.microsoft.com/office/drawing/2014/main" id="{100B3CBE-DF63-A14F-9615-CBB8CB88A027}"/>
              </a:ext>
            </a:extLst>
          </p:cNvPr>
          <p:cNvSpPr>
            <a:spLocks noChangeArrowheads="1"/>
          </p:cNvSpPr>
          <p:nvPr/>
        </p:nvSpPr>
        <p:spPr bwMode="auto">
          <a:xfrm>
            <a:off x="3658394" y="1269902"/>
            <a:ext cx="1760537"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r>
              <a:rPr lang="en-GB" altLang="en-US" sz="2200" dirty="0">
                <a:solidFill>
                  <a:srgbClr val="414042"/>
                </a:solidFill>
                <a:latin typeface="Comic Sans MS" panose="030F0702030302020204" pitchFamily="66" charset="0"/>
              </a:rPr>
              <a:t>lunar</a:t>
            </a:r>
          </a:p>
        </p:txBody>
      </p:sp>
      <p:sp>
        <p:nvSpPr>
          <p:cNvPr id="19" name="Rectangle 4">
            <a:extLst>
              <a:ext uri="{FF2B5EF4-FFF2-40B4-BE49-F238E27FC236}">
                <a16:creationId xmlns:a16="http://schemas.microsoft.com/office/drawing/2014/main" id="{B9D6D960-D791-3C42-B32F-AFE3200E61A8}"/>
              </a:ext>
            </a:extLst>
          </p:cNvPr>
          <p:cNvSpPr>
            <a:spLocks noChangeArrowheads="1"/>
          </p:cNvSpPr>
          <p:nvPr/>
        </p:nvSpPr>
        <p:spPr bwMode="auto">
          <a:xfrm>
            <a:off x="5184775" y="3417078"/>
            <a:ext cx="1920875"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GB" altLang="en-US" sz="2200" dirty="0">
                <a:solidFill>
                  <a:srgbClr val="0070C0"/>
                </a:solidFill>
                <a:latin typeface="Comic Sans MS" panose="030F0702030302020204" pitchFamily="66" charset="0"/>
              </a:rPr>
              <a:t>astronaut</a:t>
            </a:r>
          </a:p>
        </p:txBody>
      </p:sp>
      <p:sp>
        <p:nvSpPr>
          <p:cNvPr id="20" name="Rectangle 5">
            <a:extLst>
              <a:ext uri="{FF2B5EF4-FFF2-40B4-BE49-F238E27FC236}">
                <a16:creationId xmlns:a16="http://schemas.microsoft.com/office/drawing/2014/main" id="{67819286-99D4-4E40-B273-9E8F31D3DB2D}"/>
              </a:ext>
            </a:extLst>
          </p:cNvPr>
          <p:cNvSpPr>
            <a:spLocks noChangeArrowheads="1"/>
          </p:cNvSpPr>
          <p:nvPr/>
        </p:nvSpPr>
        <p:spPr bwMode="auto">
          <a:xfrm>
            <a:off x="2906712" y="3410843"/>
            <a:ext cx="2386012"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r>
              <a:rPr lang="en-GB" altLang="en-US" sz="2200" dirty="0">
                <a:solidFill>
                  <a:srgbClr val="414042"/>
                </a:solidFill>
                <a:latin typeface="Comic Sans MS" panose="030F0702030302020204" pitchFamily="66" charset="0"/>
              </a:rPr>
              <a:t>heroic</a:t>
            </a:r>
          </a:p>
        </p:txBody>
      </p:sp>
      <p:sp>
        <p:nvSpPr>
          <p:cNvPr id="21" name="Text Box 6">
            <a:extLst>
              <a:ext uri="{FF2B5EF4-FFF2-40B4-BE49-F238E27FC236}">
                <a16:creationId xmlns:a16="http://schemas.microsoft.com/office/drawing/2014/main" id="{83E6C421-BF83-3841-8205-225F8E5C68FD}"/>
              </a:ext>
            </a:extLst>
          </p:cNvPr>
          <p:cNvSpPr txBox="1">
            <a:spLocks noChangeArrowheads="1"/>
          </p:cNvSpPr>
          <p:nvPr/>
        </p:nvSpPr>
        <p:spPr bwMode="auto">
          <a:xfrm>
            <a:off x="405114" y="2875760"/>
            <a:ext cx="11366339"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000" dirty="0">
                <a:solidFill>
                  <a:srgbClr val="414042"/>
                </a:solidFill>
                <a:latin typeface="Comic Sans MS" panose="030F0702030302020204" pitchFamily="66" charset="0"/>
              </a:rPr>
              <a:t>Add information to the following nouns to make them more interesting for your reader:</a:t>
            </a:r>
          </a:p>
        </p:txBody>
      </p:sp>
      <p:sp>
        <p:nvSpPr>
          <p:cNvPr id="22" name="Rectangle 7">
            <a:extLst>
              <a:ext uri="{FF2B5EF4-FFF2-40B4-BE49-F238E27FC236}">
                <a16:creationId xmlns:a16="http://schemas.microsoft.com/office/drawing/2014/main" id="{F3A64545-0056-2F47-9162-593973953B15}"/>
              </a:ext>
            </a:extLst>
          </p:cNvPr>
          <p:cNvSpPr>
            <a:spLocks noChangeArrowheads="1"/>
          </p:cNvSpPr>
          <p:nvPr/>
        </p:nvSpPr>
        <p:spPr bwMode="auto">
          <a:xfrm>
            <a:off x="5348287" y="3846104"/>
            <a:ext cx="1593850"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GB" altLang="en-US" sz="2200" dirty="0">
                <a:solidFill>
                  <a:srgbClr val="0070C0"/>
                </a:solidFill>
                <a:latin typeface="Comic Sans MS" panose="030F0702030302020204" pitchFamily="66" charset="0"/>
              </a:rPr>
              <a:t>telescope</a:t>
            </a:r>
          </a:p>
        </p:txBody>
      </p:sp>
      <p:sp>
        <p:nvSpPr>
          <p:cNvPr id="23" name="Rectangle 8">
            <a:extLst>
              <a:ext uri="{FF2B5EF4-FFF2-40B4-BE49-F238E27FC236}">
                <a16:creationId xmlns:a16="http://schemas.microsoft.com/office/drawing/2014/main" id="{91588AB2-041F-6243-A4FB-866CC0FB22B8}"/>
              </a:ext>
            </a:extLst>
          </p:cNvPr>
          <p:cNvSpPr>
            <a:spLocks noChangeArrowheads="1"/>
          </p:cNvSpPr>
          <p:nvPr/>
        </p:nvSpPr>
        <p:spPr bwMode="auto">
          <a:xfrm>
            <a:off x="2873374" y="3816018"/>
            <a:ext cx="2419350"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r>
              <a:rPr lang="en-GB" altLang="en-US" sz="2200" dirty="0">
                <a:solidFill>
                  <a:srgbClr val="414042"/>
                </a:solidFill>
                <a:latin typeface="Comic Sans MS" panose="030F0702030302020204" pitchFamily="66" charset="0"/>
              </a:rPr>
              <a:t>massive</a:t>
            </a:r>
          </a:p>
        </p:txBody>
      </p:sp>
      <p:sp>
        <p:nvSpPr>
          <p:cNvPr id="24" name="Rectangle 9">
            <a:extLst>
              <a:ext uri="{FF2B5EF4-FFF2-40B4-BE49-F238E27FC236}">
                <a16:creationId xmlns:a16="http://schemas.microsoft.com/office/drawing/2014/main" id="{685D8FBA-36AF-8941-AE80-DC01F48C41A2}"/>
              </a:ext>
            </a:extLst>
          </p:cNvPr>
          <p:cNvSpPr>
            <a:spLocks noChangeArrowheads="1"/>
          </p:cNvSpPr>
          <p:nvPr/>
        </p:nvSpPr>
        <p:spPr bwMode="auto">
          <a:xfrm>
            <a:off x="5516562" y="4273172"/>
            <a:ext cx="1257300"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GB" altLang="en-US" sz="2200" dirty="0">
                <a:solidFill>
                  <a:srgbClr val="0070C0"/>
                </a:solidFill>
                <a:latin typeface="Comic Sans MS" panose="030F0702030302020204" pitchFamily="66" charset="0"/>
              </a:rPr>
              <a:t>food</a:t>
            </a:r>
          </a:p>
        </p:txBody>
      </p:sp>
      <p:sp>
        <p:nvSpPr>
          <p:cNvPr id="25" name="Rectangle 10">
            <a:extLst>
              <a:ext uri="{FF2B5EF4-FFF2-40B4-BE49-F238E27FC236}">
                <a16:creationId xmlns:a16="http://schemas.microsoft.com/office/drawing/2014/main" id="{968420F1-C718-5D49-BCE6-4FE19C0295B2}"/>
              </a:ext>
            </a:extLst>
          </p:cNvPr>
          <p:cNvSpPr>
            <a:spLocks noChangeArrowheads="1"/>
          </p:cNvSpPr>
          <p:nvPr/>
        </p:nvSpPr>
        <p:spPr bwMode="auto">
          <a:xfrm>
            <a:off x="2917824" y="4275002"/>
            <a:ext cx="2374900"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r>
              <a:rPr lang="en-GB" altLang="en-US" sz="2200" dirty="0">
                <a:solidFill>
                  <a:srgbClr val="414042"/>
                </a:solidFill>
                <a:latin typeface="Comic Sans MS" panose="030F0702030302020204" pitchFamily="66" charset="0"/>
              </a:rPr>
              <a:t>freeze-dried</a:t>
            </a:r>
          </a:p>
        </p:txBody>
      </p:sp>
      <p:sp>
        <p:nvSpPr>
          <p:cNvPr id="26" name="Rectangle 11">
            <a:extLst>
              <a:ext uri="{FF2B5EF4-FFF2-40B4-BE49-F238E27FC236}">
                <a16:creationId xmlns:a16="http://schemas.microsoft.com/office/drawing/2014/main" id="{93F1206A-B96F-AF4A-86E3-E52432ADFF20}"/>
              </a:ext>
            </a:extLst>
          </p:cNvPr>
          <p:cNvSpPr>
            <a:spLocks noChangeArrowheads="1"/>
          </p:cNvSpPr>
          <p:nvPr/>
        </p:nvSpPr>
        <p:spPr bwMode="auto">
          <a:xfrm>
            <a:off x="5404191" y="4705106"/>
            <a:ext cx="1582737"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GB" altLang="en-US" sz="2200" dirty="0">
                <a:solidFill>
                  <a:srgbClr val="0070C0"/>
                </a:solidFill>
                <a:latin typeface="Comic Sans MS" panose="030F0702030302020204" pitchFamily="66" charset="0"/>
              </a:rPr>
              <a:t>scientist</a:t>
            </a:r>
          </a:p>
        </p:txBody>
      </p:sp>
      <p:sp>
        <p:nvSpPr>
          <p:cNvPr id="27" name="Rectangle 12">
            <a:extLst>
              <a:ext uri="{FF2B5EF4-FFF2-40B4-BE49-F238E27FC236}">
                <a16:creationId xmlns:a16="http://schemas.microsoft.com/office/drawing/2014/main" id="{14A552CA-04A9-9247-B64E-CAC6A4A4E6C1}"/>
              </a:ext>
            </a:extLst>
          </p:cNvPr>
          <p:cNvSpPr>
            <a:spLocks noChangeArrowheads="1"/>
          </p:cNvSpPr>
          <p:nvPr/>
        </p:nvSpPr>
        <p:spPr bwMode="auto">
          <a:xfrm>
            <a:off x="2961481" y="4680121"/>
            <a:ext cx="2308225"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r>
              <a:rPr lang="en-GB" altLang="en-US" sz="2200" dirty="0">
                <a:solidFill>
                  <a:srgbClr val="414042"/>
                </a:solidFill>
                <a:latin typeface="Comic Sans MS" panose="030F0702030302020204" pitchFamily="66" charset="0"/>
              </a:rPr>
              <a:t>clever </a:t>
            </a:r>
          </a:p>
        </p:txBody>
      </p:sp>
      <p:sp>
        <p:nvSpPr>
          <p:cNvPr id="28" name="Rectangle 16">
            <a:extLst>
              <a:ext uri="{FF2B5EF4-FFF2-40B4-BE49-F238E27FC236}">
                <a16:creationId xmlns:a16="http://schemas.microsoft.com/office/drawing/2014/main" id="{41D5ECB9-833A-F24E-B854-4171FBEB8BE7}"/>
              </a:ext>
            </a:extLst>
          </p:cNvPr>
          <p:cNvSpPr>
            <a:spLocks noChangeArrowheads="1"/>
          </p:cNvSpPr>
          <p:nvPr/>
        </p:nvSpPr>
        <p:spPr bwMode="auto">
          <a:xfrm>
            <a:off x="6997700" y="4274219"/>
            <a:ext cx="3898787"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GB" altLang="en-US" sz="2200" dirty="0">
                <a:solidFill>
                  <a:srgbClr val="414042"/>
                </a:solidFill>
                <a:latin typeface="Comic Sans MS" panose="030F0702030302020204" pitchFamily="66" charset="0"/>
              </a:rPr>
              <a:t>with moisture removed</a:t>
            </a:r>
          </a:p>
        </p:txBody>
      </p:sp>
      <p:sp>
        <p:nvSpPr>
          <p:cNvPr id="29" name="Rectangle 18">
            <a:extLst>
              <a:ext uri="{FF2B5EF4-FFF2-40B4-BE49-F238E27FC236}">
                <a16:creationId xmlns:a16="http://schemas.microsoft.com/office/drawing/2014/main" id="{54B3CED4-5100-314C-9DEB-A3AB3FE8CC88}"/>
              </a:ext>
            </a:extLst>
          </p:cNvPr>
          <p:cNvSpPr>
            <a:spLocks noChangeArrowheads="1"/>
          </p:cNvSpPr>
          <p:nvPr/>
        </p:nvSpPr>
        <p:spPr bwMode="auto">
          <a:xfrm>
            <a:off x="6997701" y="3849012"/>
            <a:ext cx="1503362" cy="442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GB" altLang="en-US" sz="2200" dirty="0">
                <a:solidFill>
                  <a:srgbClr val="414042"/>
                </a:solidFill>
                <a:latin typeface="Comic Sans MS" panose="030F0702030302020204" pitchFamily="66" charset="0"/>
              </a:rPr>
              <a:t>in space</a:t>
            </a:r>
          </a:p>
        </p:txBody>
      </p:sp>
      <p:grpSp>
        <p:nvGrpSpPr>
          <p:cNvPr id="31" name="Group 4">
            <a:extLst>
              <a:ext uri="{FF2B5EF4-FFF2-40B4-BE49-F238E27FC236}">
                <a16:creationId xmlns:a16="http://schemas.microsoft.com/office/drawing/2014/main" id="{F6C74AED-BF7A-2746-8F9A-B6ED897D9ABA}"/>
              </a:ext>
            </a:extLst>
          </p:cNvPr>
          <p:cNvGrpSpPr>
            <a:grpSpLocks/>
          </p:cNvGrpSpPr>
          <p:nvPr/>
        </p:nvGrpSpPr>
        <p:grpSpPr bwMode="auto">
          <a:xfrm>
            <a:off x="5637247" y="5252391"/>
            <a:ext cx="949256" cy="1102110"/>
            <a:chOff x="3069" y="3238"/>
            <a:chExt cx="786" cy="956"/>
          </a:xfrm>
        </p:grpSpPr>
        <p:sp>
          <p:nvSpPr>
            <p:cNvPr id="32" name="AutoShape 5">
              <a:extLst>
                <a:ext uri="{FF2B5EF4-FFF2-40B4-BE49-F238E27FC236}">
                  <a16:creationId xmlns:a16="http://schemas.microsoft.com/office/drawing/2014/main" id="{1B34D60B-7C81-1E48-91CF-BB5A507B52B1}"/>
                </a:ext>
              </a:extLst>
            </p:cNvPr>
            <p:cNvSpPr>
              <a:spLocks noChangeArrowheads="1"/>
            </p:cNvSpPr>
            <p:nvPr/>
          </p:nvSpPr>
          <p:spPr bwMode="auto">
            <a:xfrm>
              <a:off x="3069" y="3266"/>
              <a:ext cx="786" cy="804"/>
            </a:xfrm>
            <a:prstGeom prst="upArrow">
              <a:avLst>
                <a:gd name="adj1" fmla="val 50000"/>
                <a:gd name="adj2" fmla="val 25573"/>
              </a:avLst>
            </a:prstGeom>
            <a:solidFill>
              <a:srgbClr val="0070C0"/>
            </a:solid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algn="ctr"/>
              <a:endParaRPr lang="en-US" altLang="en-US" sz="2400">
                <a:solidFill>
                  <a:schemeClr val="bg1"/>
                </a:solidFill>
                <a:latin typeface="Comic Sans MS" panose="030F0702030302020204" pitchFamily="66" charset="0"/>
              </a:endParaRPr>
            </a:p>
          </p:txBody>
        </p:sp>
        <p:sp>
          <p:nvSpPr>
            <p:cNvPr id="33" name="Text Box 6">
              <a:extLst>
                <a:ext uri="{FF2B5EF4-FFF2-40B4-BE49-F238E27FC236}">
                  <a16:creationId xmlns:a16="http://schemas.microsoft.com/office/drawing/2014/main" id="{AE57EF14-BBF7-6248-B552-CC81B661F469}"/>
                </a:ext>
              </a:extLst>
            </p:cNvPr>
            <p:cNvSpPr txBox="1">
              <a:spLocks noChangeArrowheads="1"/>
            </p:cNvSpPr>
            <p:nvPr/>
          </p:nvSpPr>
          <p:spPr bwMode="auto">
            <a:xfrm rot="10800000">
              <a:off x="3257" y="3238"/>
              <a:ext cx="349" cy="9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nchor="ctr" anchorCtr="1">
              <a:spAutoFit/>
            </a:bodyPr>
            <a:lstStyle/>
            <a:p>
              <a:pPr algn="ctr">
                <a:spcBef>
                  <a:spcPct val="50000"/>
                </a:spcBef>
              </a:pPr>
              <a:r>
                <a:rPr lang="en-GB" altLang="en-US" sz="2400" dirty="0">
                  <a:solidFill>
                    <a:schemeClr val="bg1"/>
                  </a:solidFill>
                  <a:latin typeface="Comic Sans MS" panose="030F0702030302020204" pitchFamily="66" charset="0"/>
                </a:rPr>
                <a:t>noun</a:t>
              </a:r>
            </a:p>
          </p:txBody>
        </p:sp>
      </p:grpSp>
      <p:sp>
        <p:nvSpPr>
          <p:cNvPr id="5" name="TextBox 4">
            <a:extLst>
              <a:ext uri="{FF2B5EF4-FFF2-40B4-BE49-F238E27FC236}">
                <a16:creationId xmlns:a16="http://schemas.microsoft.com/office/drawing/2014/main" id="{72138DCA-67F7-DAD2-B251-DCFCDD891CA0}"/>
              </a:ext>
            </a:extLst>
          </p:cNvPr>
          <p:cNvSpPr txBox="1"/>
          <p:nvPr/>
        </p:nvSpPr>
        <p:spPr>
          <a:xfrm>
            <a:off x="145295" y="265225"/>
            <a:ext cx="2687357" cy="369332"/>
          </a:xfrm>
          <a:prstGeom prst="rect">
            <a:avLst/>
          </a:prstGeom>
          <a:noFill/>
        </p:spPr>
        <p:txBody>
          <a:bodyPr wrap="square">
            <a:spAutoFit/>
          </a:bodyPr>
          <a:lstStyle/>
          <a:p>
            <a:pPr algn="ctr"/>
            <a:r>
              <a:rPr lang="en-GB" altLang="en-US" sz="1800" b="1" dirty="0">
                <a:solidFill>
                  <a:schemeClr val="bg1"/>
                </a:solidFill>
                <a:latin typeface="Comic Sans MS" panose="030F0902030302020204" pitchFamily="66" charset="0"/>
              </a:rPr>
              <a:t>Get ready to write</a:t>
            </a:r>
          </a:p>
        </p:txBody>
      </p:sp>
    </p:spTree>
    <p:extLst>
      <p:ext uri="{BB962C8B-B14F-4D97-AF65-F5344CB8AC3E}">
        <p14:creationId xmlns:p14="http://schemas.microsoft.com/office/powerpoint/2010/main" val="3030629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9">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p:bldP spid="23" grpId="0"/>
      <p:bldP spid="25" grpId="0"/>
      <p:bldP spid="2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a:extLst>
              <a:ext uri="{FF2B5EF4-FFF2-40B4-BE49-F238E27FC236}">
                <a16:creationId xmlns:a16="http://schemas.microsoft.com/office/drawing/2014/main" id="{B601D44D-E13F-6048-92B6-6EE8C86C7205}"/>
              </a:ext>
            </a:extLst>
          </p:cNvPr>
          <p:cNvSpPr/>
          <p:nvPr/>
        </p:nvSpPr>
        <p:spPr>
          <a:xfrm>
            <a:off x="873213" y="1474572"/>
            <a:ext cx="2529014" cy="282558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1b</a:t>
            </a:r>
          </a:p>
          <a:p>
            <a:pPr lvl="0" indent="138113">
              <a:spcBef>
                <a:spcPts val="500"/>
              </a:spcBef>
              <a:tabLst>
                <a:tab pos="171450" algn="l"/>
              </a:tabLst>
            </a:pPr>
            <a:r>
              <a:rPr lang="en-GB" altLang="en-US" dirty="0">
                <a:solidFill>
                  <a:prstClr val="white"/>
                </a:solidFill>
                <a:latin typeface="Comic Sans MS" panose="030F0902030302020204" pitchFamily="66" charset="0"/>
              </a:rPr>
              <a:t>Reading with a</a:t>
            </a:r>
            <a:br>
              <a:rPr lang="en-GB" altLang="en-US" b="1" dirty="0">
                <a:solidFill>
                  <a:prstClr val="white"/>
                </a:solidFill>
                <a:latin typeface="Comic Sans MS" panose="030F0902030302020204" pitchFamily="66" charset="0"/>
              </a:rPr>
            </a:br>
            <a:r>
              <a:rPr lang="en-GB" altLang="en-US" b="1" dirty="0">
                <a:solidFill>
                  <a:prstClr val="white"/>
                </a:solidFill>
                <a:latin typeface="Comic Sans MS" panose="030F0902030302020204" pitchFamily="66" charset="0"/>
              </a:rPr>
              <a:t>	writer’s </a:t>
            </a:r>
            <a:r>
              <a:rPr lang="en-GB" altLang="en-US" dirty="0">
                <a:solidFill>
                  <a:prstClr val="white"/>
                </a:solidFill>
                <a:latin typeface="Comic Sans MS" panose="030F0902030302020204" pitchFamily="66" charset="0"/>
              </a:rPr>
              <a:t>eye: </a:t>
            </a:r>
          </a:p>
          <a:p>
            <a:pPr marL="138113" lvl="0">
              <a:spcBef>
                <a:spcPts val="700"/>
              </a:spcBef>
            </a:pPr>
            <a:r>
              <a:rPr lang="en-GB" altLang="en-US" sz="1700" dirty="0">
                <a:solidFill>
                  <a:prstClr val="white"/>
                </a:solidFill>
                <a:latin typeface="Comic Sans MS" panose="030F0902030302020204" pitchFamily="66" charset="0"/>
              </a:rPr>
              <a:t>How has the writer done it? </a:t>
            </a:r>
          </a:p>
          <a:p>
            <a:pPr marL="138113" lvl="0">
              <a:spcBef>
                <a:spcPts val="700"/>
              </a:spcBef>
            </a:pPr>
            <a:r>
              <a:rPr lang="en-GB" altLang="en-US" sz="1700" dirty="0">
                <a:solidFill>
                  <a:prstClr val="white"/>
                </a:solidFill>
                <a:latin typeface="Comic Sans MS" panose="030F0902030302020204" pitchFamily="66" charset="0"/>
              </a:rPr>
              <a:t>What techniques can I learn and apply?</a:t>
            </a:r>
            <a:endParaRPr lang="en-GB" altLang="en-US" sz="1700" b="1" dirty="0">
              <a:solidFill>
                <a:prstClr val="white"/>
              </a:solidFill>
              <a:latin typeface="Comic Sans MS" panose="030F0902030302020204" pitchFamily="66" charset="0"/>
            </a:endParaRPr>
          </a:p>
        </p:txBody>
      </p:sp>
      <p:sp>
        <p:nvSpPr>
          <p:cNvPr id="11" name="Subtitle 2">
            <a:extLst>
              <a:ext uri="{FF2B5EF4-FFF2-40B4-BE49-F238E27FC236}">
                <a16:creationId xmlns:a16="http://schemas.microsoft.com/office/drawing/2014/main" id="{6F468049-22F7-D24C-BE0D-E78F45754EB5}"/>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Teacher modelling of analysing a text:</a:t>
            </a:r>
            <a:endParaRPr lang="en-US" sz="3000" b="1" dirty="0">
              <a:solidFill>
                <a:srgbClr val="0070C0"/>
              </a:solidFill>
              <a:latin typeface="Comic Sans MS" panose="030F0902030302020204" pitchFamily="66" charset="0"/>
              <a:cs typeface="Arial" panose="020B0604020202020204" pitchFamily="34" charset="0"/>
            </a:endParaRPr>
          </a:p>
        </p:txBody>
      </p:sp>
      <p:sp>
        <p:nvSpPr>
          <p:cNvPr id="5" name="TextBox 4">
            <a:extLst>
              <a:ext uri="{FF2B5EF4-FFF2-40B4-BE49-F238E27FC236}">
                <a16:creationId xmlns:a16="http://schemas.microsoft.com/office/drawing/2014/main" id="{34248F60-15F1-7A4B-9F67-64BB2EC7F8E0}"/>
              </a:ext>
            </a:extLst>
          </p:cNvPr>
          <p:cNvSpPr txBox="1"/>
          <p:nvPr/>
        </p:nvSpPr>
        <p:spPr>
          <a:xfrm>
            <a:off x="3661240" y="1437417"/>
            <a:ext cx="7424847" cy="830997"/>
          </a:xfrm>
          <a:prstGeom prst="rect">
            <a:avLst/>
          </a:prstGeom>
          <a:noFill/>
        </p:spPr>
        <p:txBody>
          <a:bodyPr wrap="square">
            <a:spAutoFit/>
          </a:bodyPr>
          <a:lstStyle/>
          <a:p>
            <a:r>
              <a:rPr lang="en-GB" altLang="ja-JP" sz="1600" dirty="0">
                <a:solidFill>
                  <a:srgbClr val="414042"/>
                </a:solidFill>
                <a:latin typeface="Comic Sans MS" panose="030F0702030302020204" pitchFamily="66" charset="0"/>
                <a:ea typeface="MS PGothic" panose="020B0600070205080204" pitchFamily="34" charset="-128"/>
              </a:rPr>
              <a:t>The teacher’s role in the analysis stage is to model for the children how to identify authors’ techniques and the intention for the text and the intended effect upon the reader, asking </a:t>
            </a:r>
            <a:r>
              <a:rPr lang="en-GB" altLang="ja-JP" sz="1600" i="1" dirty="0">
                <a:solidFill>
                  <a:srgbClr val="414042"/>
                </a:solidFill>
                <a:latin typeface="Comic Sans MS" panose="030F0702030302020204" pitchFamily="66" charset="0"/>
                <a:ea typeface="MS PGothic" panose="020B0600070205080204" pitchFamily="34" charset="-128"/>
              </a:rPr>
              <a:t>‘How did the writer do that?’</a:t>
            </a:r>
            <a:r>
              <a:rPr lang="en-GB" altLang="ja-JP" sz="1600" dirty="0">
                <a:solidFill>
                  <a:srgbClr val="414042"/>
                </a:solidFill>
                <a:latin typeface="Comic Sans MS" panose="030F0702030302020204" pitchFamily="66" charset="0"/>
                <a:ea typeface="MS PGothic" panose="020B0600070205080204" pitchFamily="34" charset="-128"/>
              </a:rPr>
              <a:t>.</a:t>
            </a:r>
            <a:endParaRPr lang="en-GB" sz="1600" dirty="0">
              <a:solidFill>
                <a:srgbClr val="414042"/>
              </a:solidFill>
              <a:latin typeface="Comic Sans MS" panose="030F0702030302020204" pitchFamily="66" charset="0"/>
            </a:endParaRPr>
          </a:p>
        </p:txBody>
      </p:sp>
      <p:sp>
        <p:nvSpPr>
          <p:cNvPr id="6" name="Rectangle 2">
            <a:extLst>
              <a:ext uri="{FF2B5EF4-FFF2-40B4-BE49-F238E27FC236}">
                <a16:creationId xmlns:a16="http://schemas.microsoft.com/office/drawing/2014/main" id="{94327DA1-86AD-944A-BFAA-093716B8D5A0}"/>
              </a:ext>
            </a:extLst>
          </p:cNvPr>
          <p:cNvSpPr>
            <a:spLocks noChangeArrowheads="1"/>
          </p:cNvSpPr>
          <p:nvPr/>
        </p:nvSpPr>
        <p:spPr bwMode="auto">
          <a:xfrm>
            <a:off x="3661240" y="2370514"/>
            <a:ext cx="7506992" cy="3562514"/>
          </a:xfrm>
          <a:prstGeom prst="rect">
            <a:avLst/>
          </a:prstGeom>
          <a:noFill/>
          <a:ln>
            <a:noFill/>
          </a:ln>
          <a:effectLst/>
          <a:extLst>
            <a:ext uri="{909E8E84-426E-40DD-AFC4-6F175D3DCCD1}">
              <a14:hiddenFill xmlns:a14="http://schemas.microsoft.com/office/drawing/2010/main">
                <a:solidFill>
                  <a:srgbClr val="33CCCC">
                    <a:alpha val="20000"/>
                  </a:srgbClr>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702030302020204" pitchFamily="66" charset="0"/>
                <a:cs typeface="Arial" panose="020B0604020202020204" pitchFamily="34" charset="0"/>
              </a:defRPr>
            </a:lvl1pPr>
            <a:lvl2pPr marL="361950" indent="-180975">
              <a:defRPr>
                <a:solidFill>
                  <a:schemeClr val="tx1"/>
                </a:solidFill>
                <a:latin typeface="Comic Sans MS" panose="030F0702030302020204" pitchFamily="66" charset="0"/>
                <a:cs typeface="Arial" panose="020B0604020202020204" pitchFamily="34" charset="0"/>
              </a:defRPr>
            </a:lvl2pPr>
            <a:lvl3pPr marL="1150938"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marL="225425" lvl="1" indent="-225425">
              <a:spcBef>
                <a:spcPts val="700"/>
              </a:spcBef>
              <a:buClr>
                <a:srgbClr val="0070C0"/>
              </a:buClr>
              <a:buFont typeface="Arial" panose="020B0604020202020204" pitchFamily="34" charset="0"/>
              <a:buChar char="•"/>
            </a:pPr>
            <a:r>
              <a:rPr lang="en-GB" altLang="ja-JP" sz="1600" dirty="0">
                <a:solidFill>
                  <a:srgbClr val="414042"/>
                </a:solidFill>
                <a:ea typeface="Microsoft YaHei" panose="020B0503020204020204" pitchFamily="34" charset="-122"/>
              </a:rPr>
              <a:t>Consider what structures and language have been used and provide opportunities for the children to explore and discuss these. </a:t>
            </a:r>
            <a:r>
              <a:rPr lang="en-GB" altLang="ja-JP" sz="1600" b="1" dirty="0">
                <a:solidFill>
                  <a:srgbClr val="414042"/>
                </a:solidFill>
                <a:ea typeface="Microsoft YaHei" panose="020B0503020204020204" pitchFamily="34" charset="-122"/>
              </a:rPr>
              <a:t>NB</a:t>
            </a:r>
            <a:r>
              <a:rPr lang="en-GB" altLang="ja-JP" sz="1600" dirty="0">
                <a:solidFill>
                  <a:srgbClr val="414042"/>
                </a:solidFill>
                <a:ea typeface="Microsoft YaHei" panose="020B0503020204020204" pitchFamily="34" charset="-122"/>
              </a:rPr>
              <a:t> In Years 1 and 2, this may be the first time children encounter elements of sentence structure and so these should be revisited several times over the course of a unit.</a:t>
            </a:r>
          </a:p>
          <a:p>
            <a:pPr marL="225425" lvl="1" indent="-225425">
              <a:spcBef>
                <a:spcPts val="700"/>
              </a:spcBef>
              <a:buClr>
                <a:srgbClr val="0070C0"/>
              </a:buClr>
              <a:buFont typeface="Arial" panose="020B0604020202020204" pitchFamily="34" charset="0"/>
              <a:buChar char="•"/>
            </a:pPr>
            <a:r>
              <a:rPr lang="en-GB" altLang="ja-JP" sz="1600" dirty="0">
                <a:solidFill>
                  <a:srgbClr val="414042"/>
                </a:solidFill>
                <a:ea typeface="Microsoft YaHei" panose="020B0503020204020204" pitchFamily="34" charset="-122"/>
              </a:rPr>
              <a:t>Model the skill of blending sounds into words for reading and establish</a:t>
            </a:r>
            <a:br>
              <a:rPr lang="en-GB" altLang="ja-JP" sz="1600" dirty="0">
                <a:solidFill>
                  <a:srgbClr val="414042"/>
                </a:solidFill>
                <a:ea typeface="Microsoft YaHei" panose="020B0503020204020204" pitchFamily="34" charset="-122"/>
              </a:rPr>
            </a:br>
            <a:r>
              <a:rPr lang="en-GB" altLang="ja-JP" sz="1600" dirty="0">
                <a:solidFill>
                  <a:srgbClr val="414042"/>
                </a:solidFill>
                <a:ea typeface="Microsoft YaHei" panose="020B0503020204020204" pitchFamily="34" charset="-122"/>
              </a:rPr>
              <a:t>the habit of applying this skill whenever new words are encountered. </a:t>
            </a:r>
          </a:p>
          <a:p>
            <a:pPr marL="225425" lvl="1" indent="-225425">
              <a:spcBef>
                <a:spcPts val="700"/>
              </a:spcBef>
              <a:buClr>
                <a:srgbClr val="0070C0"/>
              </a:buClr>
              <a:buFont typeface="Arial" panose="020B0604020202020204" pitchFamily="34" charset="0"/>
              <a:buChar char="•"/>
            </a:pPr>
            <a:r>
              <a:rPr lang="en-GB" altLang="ja-JP" sz="1600" dirty="0">
                <a:solidFill>
                  <a:srgbClr val="414042"/>
                </a:solidFill>
                <a:ea typeface="Microsoft YaHei" panose="020B0503020204020204" pitchFamily="34" charset="-122"/>
              </a:rPr>
              <a:t>Model working out the meaning of unfamiliar words and phrases by</a:t>
            </a:r>
            <a:br>
              <a:rPr lang="en-GB" altLang="ja-JP" sz="1600" dirty="0">
                <a:solidFill>
                  <a:srgbClr val="414042"/>
                </a:solidFill>
                <a:ea typeface="Microsoft YaHei" panose="020B0503020204020204" pitchFamily="34" charset="-122"/>
              </a:rPr>
            </a:br>
            <a:r>
              <a:rPr lang="en-GB" altLang="ja-JP" sz="1600" dirty="0">
                <a:solidFill>
                  <a:srgbClr val="414042"/>
                </a:solidFill>
                <a:ea typeface="Microsoft YaHei" panose="020B0503020204020204" pitchFamily="34" charset="-122"/>
              </a:rPr>
              <a:t>re-reading, pointing out the context, making analogies to known words,</a:t>
            </a:r>
            <a:br>
              <a:rPr lang="en-GB" altLang="ja-JP" sz="1600" dirty="0">
                <a:solidFill>
                  <a:srgbClr val="414042"/>
                </a:solidFill>
                <a:ea typeface="Microsoft YaHei" panose="020B0503020204020204" pitchFamily="34" charset="-122"/>
              </a:rPr>
            </a:br>
            <a:r>
              <a:rPr lang="en-GB" altLang="ja-JP" sz="1600" dirty="0">
                <a:solidFill>
                  <a:srgbClr val="414042"/>
                </a:solidFill>
                <a:ea typeface="Microsoft YaHei" panose="020B0503020204020204" pitchFamily="34" charset="-122"/>
              </a:rPr>
              <a:t>and linking new meanings to those already known.</a:t>
            </a:r>
          </a:p>
          <a:p>
            <a:pPr marL="225425" lvl="1" indent="-225425">
              <a:spcBef>
                <a:spcPts val="700"/>
              </a:spcBef>
              <a:buClr>
                <a:srgbClr val="0070C0"/>
              </a:buClr>
              <a:buFont typeface="Arial" panose="020B0604020202020204" pitchFamily="34" charset="0"/>
              <a:buChar char="•"/>
            </a:pPr>
            <a:r>
              <a:rPr lang="en-GB" altLang="ja-JP" sz="1600" dirty="0">
                <a:solidFill>
                  <a:srgbClr val="414042"/>
                </a:solidFill>
                <a:ea typeface="Microsoft YaHei" panose="020B0503020204020204" pitchFamily="34" charset="-122"/>
              </a:rPr>
              <a:t>Model recording and retrieving information from a working wall. This</a:t>
            </a:r>
            <a:br>
              <a:rPr lang="en-GB" altLang="ja-JP" sz="1600" dirty="0">
                <a:solidFill>
                  <a:srgbClr val="414042"/>
                </a:solidFill>
                <a:ea typeface="Microsoft YaHei" panose="020B0503020204020204" pitchFamily="34" charset="-122"/>
              </a:rPr>
            </a:br>
            <a:r>
              <a:rPr lang="en-GB" altLang="ja-JP" sz="1600" dirty="0">
                <a:solidFill>
                  <a:srgbClr val="414042"/>
                </a:solidFill>
                <a:ea typeface="Microsoft YaHei" panose="020B0503020204020204" pitchFamily="34" charset="-122"/>
              </a:rPr>
              <a:t>is made easier if the working wall includes removable information that children can reach, select and take back to their place to use.</a:t>
            </a:r>
          </a:p>
        </p:txBody>
      </p:sp>
    </p:spTree>
    <p:extLst>
      <p:ext uri="{BB962C8B-B14F-4D97-AF65-F5344CB8AC3E}">
        <p14:creationId xmlns:p14="http://schemas.microsoft.com/office/powerpoint/2010/main" val="410085058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D316850-71C5-BE4B-A2AD-4FA4F79798D4}"/>
              </a:ext>
            </a:extLst>
          </p:cNvPr>
          <p:cNvSpPr/>
          <p:nvPr/>
        </p:nvSpPr>
        <p:spPr>
          <a:xfrm>
            <a:off x="0" y="28366"/>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FBAC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61" name="Subtitle 2">
            <a:extLst>
              <a:ext uri="{FF2B5EF4-FFF2-40B4-BE49-F238E27FC236}">
                <a16:creationId xmlns:a16="http://schemas.microsoft.com/office/drawing/2014/main" id="{8E16B342-229D-2541-BCA7-0CABC2A49587}"/>
              </a:ext>
            </a:extLst>
          </p:cNvPr>
          <p:cNvSpPr txBox="1">
            <a:spLocks/>
          </p:cNvSpPr>
          <p:nvPr/>
        </p:nvSpPr>
        <p:spPr>
          <a:xfrm>
            <a:off x="0" y="654977"/>
            <a:ext cx="12192000" cy="100027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0070C0"/>
                </a:solidFill>
                <a:latin typeface="Comic Sans MS" panose="030F0902030302020204" pitchFamily="66" charset="0"/>
                <a:cs typeface="Arial" panose="020B0604020202020204" pitchFamily="34" charset="0"/>
              </a:rPr>
              <a:t>Expanded noun phrases</a:t>
            </a:r>
          </a:p>
        </p:txBody>
      </p:sp>
      <p:sp>
        <p:nvSpPr>
          <p:cNvPr id="62" name="Text Box 2">
            <a:extLst>
              <a:ext uri="{FF2B5EF4-FFF2-40B4-BE49-F238E27FC236}">
                <a16:creationId xmlns:a16="http://schemas.microsoft.com/office/drawing/2014/main" id="{6F96A1CF-44C7-F044-8EB0-3910047B37D2}"/>
              </a:ext>
            </a:extLst>
          </p:cNvPr>
          <p:cNvSpPr txBox="1">
            <a:spLocks noChangeArrowheads="1"/>
          </p:cNvSpPr>
          <p:nvPr/>
        </p:nvSpPr>
        <p:spPr bwMode="auto">
          <a:xfrm>
            <a:off x="1006917" y="1523079"/>
            <a:ext cx="10375900" cy="1708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702030302020204" pitchFamily="66" charset="0"/>
                <a:cs typeface="Arial" panose="020B0604020202020204" pitchFamily="34" charset="0"/>
              </a:defRPr>
            </a:lvl1pPr>
            <a:lvl2pPr marL="538163">
              <a:defRPr>
                <a:solidFill>
                  <a:schemeClr val="tx1"/>
                </a:solidFill>
                <a:latin typeface="Comic Sans MS" panose="030F0702030302020204" pitchFamily="66" charset="0"/>
                <a:cs typeface="Arial" panose="020B0604020202020204" pitchFamily="34" charset="0"/>
              </a:defRPr>
            </a:lvl2pPr>
            <a:lvl3pPr>
              <a:defRPr>
                <a:solidFill>
                  <a:schemeClr val="tx1"/>
                </a:solidFill>
                <a:latin typeface="Comic Sans MS" panose="030F0702030302020204" pitchFamily="66" charset="0"/>
                <a:cs typeface="Arial" panose="020B0604020202020204" pitchFamily="34" charset="0"/>
              </a:defRPr>
            </a:lvl3pPr>
            <a:lvl4pPr>
              <a:defRPr>
                <a:solidFill>
                  <a:schemeClr val="tx1"/>
                </a:solidFill>
                <a:latin typeface="Comic Sans MS" panose="030F0702030302020204" pitchFamily="66" charset="0"/>
                <a:cs typeface="Arial" panose="020B0604020202020204" pitchFamily="34" charset="0"/>
              </a:defRPr>
            </a:lvl4pPr>
            <a:lvl5pPr>
              <a:defRPr>
                <a:solidFill>
                  <a:schemeClr val="tx1"/>
                </a:solidFill>
                <a:latin typeface="Comic Sans MS" panose="030F0702030302020204" pitchFamily="66" charset="0"/>
                <a:cs typeface="Arial" panose="020B0604020202020204" pitchFamily="34" charset="0"/>
              </a:defRPr>
            </a:lvl5pPr>
            <a:lvl6pPr fontAlgn="base">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a:spcBef>
                <a:spcPts val="1500"/>
              </a:spcBef>
            </a:pPr>
            <a:r>
              <a:rPr lang="en-GB" altLang="en-US" sz="2000" dirty="0">
                <a:solidFill>
                  <a:srgbClr val="414042"/>
                </a:solidFill>
              </a:rPr>
              <a:t>Look at all the poems you have been introduced to. Choose 6 nouns from the poems.</a:t>
            </a:r>
          </a:p>
          <a:p>
            <a:pPr>
              <a:spcBef>
                <a:spcPts val="1500"/>
              </a:spcBef>
            </a:pPr>
            <a:r>
              <a:rPr lang="en-GB" altLang="en-US" sz="2000" dirty="0">
                <a:solidFill>
                  <a:srgbClr val="414042"/>
                </a:solidFill>
              </a:rPr>
              <a:t>Make a list of suitable words for each noun you have chosen that will make your writing more exciting for your reader.</a:t>
            </a:r>
          </a:p>
          <a:p>
            <a:pPr>
              <a:spcBef>
                <a:spcPts val="1500"/>
              </a:spcBef>
            </a:pPr>
            <a:r>
              <a:rPr lang="en-GB" altLang="en-US" sz="2000" dirty="0">
                <a:solidFill>
                  <a:srgbClr val="414042"/>
                </a:solidFill>
              </a:rPr>
              <a:t>Here are some examples, but you may choose any you like.</a:t>
            </a:r>
          </a:p>
        </p:txBody>
      </p:sp>
      <p:sp>
        <p:nvSpPr>
          <p:cNvPr id="16" name="Rounded Rectangle 15">
            <a:extLst>
              <a:ext uri="{FF2B5EF4-FFF2-40B4-BE49-F238E27FC236}">
                <a16:creationId xmlns:a16="http://schemas.microsoft.com/office/drawing/2014/main" id="{B5FC0F3C-DBD1-964F-BEFF-8E701B7B6AF3}"/>
              </a:ext>
            </a:extLst>
          </p:cNvPr>
          <p:cNvSpPr/>
          <p:nvPr/>
        </p:nvSpPr>
        <p:spPr>
          <a:xfrm>
            <a:off x="2268561" y="3856787"/>
            <a:ext cx="2453833" cy="752354"/>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dirty="0">
                <a:latin typeface="Comic Sans MS" panose="030F0902030302020204" pitchFamily="66" charset="0"/>
              </a:rPr>
              <a:t>dog</a:t>
            </a:r>
          </a:p>
        </p:txBody>
      </p:sp>
      <p:sp>
        <p:nvSpPr>
          <p:cNvPr id="81" name="Rounded Rectangle 80">
            <a:extLst>
              <a:ext uri="{FF2B5EF4-FFF2-40B4-BE49-F238E27FC236}">
                <a16:creationId xmlns:a16="http://schemas.microsoft.com/office/drawing/2014/main" id="{C413D11F-8FE1-8441-B567-E53256CB97DC}"/>
              </a:ext>
            </a:extLst>
          </p:cNvPr>
          <p:cNvSpPr/>
          <p:nvPr/>
        </p:nvSpPr>
        <p:spPr>
          <a:xfrm>
            <a:off x="4872864" y="3856787"/>
            <a:ext cx="2453833" cy="752354"/>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dirty="0">
                <a:latin typeface="Comic Sans MS" panose="030F0902030302020204" pitchFamily="66" charset="0"/>
              </a:rPr>
              <a:t>sun</a:t>
            </a:r>
          </a:p>
        </p:txBody>
      </p:sp>
      <p:sp>
        <p:nvSpPr>
          <p:cNvPr id="82" name="Rounded Rectangle 81">
            <a:extLst>
              <a:ext uri="{FF2B5EF4-FFF2-40B4-BE49-F238E27FC236}">
                <a16:creationId xmlns:a16="http://schemas.microsoft.com/office/drawing/2014/main" id="{B2A0B28A-6111-A244-8BB9-8ED19825026A}"/>
              </a:ext>
            </a:extLst>
          </p:cNvPr>
          <p:cNvSpPr/>
          <p:nvPr/>
        </p:nvSpPr>
        <p:spPr>
          <a:xfrm>
            <a:off x="7477167" y="3856787"/>
            <a:ext cx="2453833" cy="752354"/>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dirty="0">
                <a:latin typeface="Comic Sans MS" panose="030F0902030302020204" pitchFamily="66" charset="0"/>
              </a:rPr>
              <a:t>Milky Way</a:t>
            </a:r>
          </a:p>
        </p:txBody>
      </p:sp>
      <p:sp>
        <p:nvSpPr>
          <p:cNvPr id="83" name="Rounded Rectangle 82">
            <a:extLst>
              <a:ext uri="{FF2B5EF4-FFF2-40B4-BE49-F238E27FC236}">
                <a16:creationId xmlns:a16="http://schemas.microsoft.com/office/drawing/2014/main" id="{75BC9413-552E-5341-91DA-0E50564CB1E4}"/>
              </a:ext>
            </a:extLst>
          </p:cNvPr>
          <p:cNvSpPr/>
          <p:nvPr/>
        </p:nvSpPr>
        <p:spPr>
          <a:xfrm>
            <a:off x="2268561" y="4724889"/>
            <a:ext cx="2453833" cy="752354"/>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dirty="0">
                <a:latin typeface="Comic Sans MS" panose="030F0902030302020204" pitchFamily="66" charset="0"/>
              </a:rPr>
              <a:t>telescope</a:t>
            </a:r>
          </a:p>
        </p:txBody>
      </p:sp>
      <p:sp>
        <p:nvSpPr>
          <p:cNvPr id="84" name="Rounded Rectangle 83">
            <a:extLst>
              <a:ext uri="{FF2B5EF4-FFF2-40B4-BE49-F238E27FC236}">
                <a16:creationId xmlns:a16="http://schemas.microsoft.com/office/drawing/2014/main" id="{4FE5F875-4306-2946-9134-676FA36D6464}"/>
              </a:ext>
            </a:extLst>
          </p:cNvPr>
          <p:cNvSpPr/>
          <p:nvPr/>
        </p:nvSpPr>
        <p:spPr>
          <a:xfrm>
            <a:off x="4872864" y="4724889"/>
            <a:ext cx="2453833" cy="752354"/>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dirty="0">
                <a:latin typeface="Comic Sans MS" panose="030F0902030302020204" pitchFamily="66" charset="0"/>
              </a:rPr>
              <a:t>rocket</a:t>
            </a:r>
          </a:p>
        </p:txBody>
      </p:sp>
      <p:sp>
        <p:nvSpPr>
          <p:cNvPr id="85" name="Rounded Rectangle 84">
            <a:extLst>
              <a:ext uri="{FF2B5EF4-FFF2-40B4-BE49-F238E27FC236}">
                <a16:creationId xmlns:a16="http://schemas.microsoft.com/office/drawing/2014/main" id="{D9C42CF4-F37C-4141-9A30-19F6DE0C44A8}"/>
              </a:ext>
            </a:extLst>
          </p:cNvPr>
          <p:cNvSpPr/>
          <p:nvPr/>
        </p:nvSpPr>
        <p:spPr>
          <a:xfrm>
            <a:off x="7477167" y="4724889"/>
            <a:ext cx="2453833" cy="752354"/>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dirty="0">
                <a:latin typeface="Comic Sans MS" panose="030F0902030302020204" pitchFamily="66" charset="0"/>
              </a:rPr>
              <a:t>earth</a:t>
            </a:r>
          </a:p>
        </p:txBody>
      </p:sp>
      <p:sp>
        <p:nvSpPr>
          <p:cNvPr id="4" name="TextBox 3">
            <a:extLst>
              <a:ext uri="{FF2B5EF4-FFF2-40B4-BE49-F238E27FC236}">
                <a16:creationId xmlns:a16="http://schemas.microsoft.com/office/drawing/2014/main" id="{093E3382-4460-2F2D-4BAE-470D500E1B28}"/>
              </a:ext>
            </a:extLst>
          </p:cNvPr>
          <p:cNvSpPr txBox="1"/>
          <p:nvPr/>
        </p:nvSpPr>
        <p:spPr>
          <a:xfrm>
            <a:off x="145295" y="265225"/>
            <a:ext cx="2687357" cy="369332"/>
          </a:xfrm>
          <a:prstGeom prst="rect">
            <a:avLst/>
          </a:prstGeom>
          <a:noFill/>
        </p:spPr>
        <p:txBody>
          <a:bodyPr wrap="square">
            <a:spAutoFit/>
          </a:bodyPr>
          <a:lstStyle/>
          <a:p>
            <a:pPr algn="ctr"/>
            <a:r>
              <a:rPr lang="en-GB" altLang="en-US" sz="1800" b="1" dirty="0">
                <a:solidFill>
                  <a:schemeClr val="bg1"/>
                </a:solidFill>
                <a:latin typeface="Comic Sans MS" panose="030F0902030302020204" pitchFamily="66" charset="0"/>
              </a:rPr>
              <a:t>Get ready to write</a:t>
            </a:r>
          </a:p>
        </p:txBody>
      </p:sp>
    </p:spTree>
    <p:extLst>
      <p:ext uri="{BB962C8B-B14F-4D97-AF65-F5344CB8AC3E}">
        <p14:creationId xmlns:p14="http://schemas.microsoft.com/office/powerpoint/2010/main" val="37933198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D316850-71C5-BE4B-A2AD-4FA4F79798D4}"/>
              </a:ext>
            </a:extLst>
          </p:cNvPr>
          <p:cNvSpPr/>
          <p:nvPr/>
        </p:nvSpPr>
        <p:spPr>
          <a:xfrm>
            <a:off x="0" y="28366"/>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FBAC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4" name="Subtitle 2">
            <a:extLst>
              <a:ext uri="{FF2B5EF4-FFF2-40B4-BE49-F238E27FC236}">
                <a16:creationId xmlns:a16="http://schemas.microsoft.com/office/drawing/2014/main" id="{1F5D2704-5137-254F-B29F-8CE814856770}"/>
              </a:ext>
            </a:extLst>
          </p:cNvPr>
          <p:cNvSpPr txBox="1">
            <a:spLocks/>
          </p:cNvSpPr>
          <p:nvPr/>
        </p:nvSpPr>
        <p:spPr>
          <a:xfrm>
            <a:off x="0" y="654977"/>
            <a:ext cx="12192000" cy="100027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0070C0"/>
                </a:solidFill>
                <a:latin typeface="Comic Sans MS" panose="030F0902030302020204" pitchFamily="66" charset="0"/>
                <a:cs typeface="Arial" panose="020B0604020202020204" pitchFamily="34" charset="0"/>
              </a:rPr>
              <a:t>Adjectives</a:t>
            </a:r>
          </a:p>
        </p:txBody>
      </p:sp>
      <p:sp>
        <p:nvSpPr>
          <p:cNvPr id="58" name="Rectangle 4">
            <a:extLst>
              <a:ext uri="{FF2B5EF4-FFF2-40B4-BE49-F238E27FC236}">
                <a16:creationId xmlns:a16="http://schemas.microsoft.com/office/drawing/2014/main" id="{FC69AD6C-7DEF-A249-B016-9A769EA42B27}"/>
              </a:ext>
            </a:extLst>
          </p:cNvPr>
          <p:cNvSpPr>
            <a:spLocks noChangeArrowheads="1"/>
          </p:cNvSpPr>
          <p:nvPr/>
        </p:nvSpPr>
        <p:spPr bwMode="auto">
          <a:xfrm>
            <a:off x="1020508" y="1595492"/>
            <a:ext cx="10313042" cy="24006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ts val="1500"/>
              </a:spcBef>
            </a:pPr>
            <a:r>
              <a:rPr lang="en-GB" altLang="en-US" sz="2000" dirty="0">
                <a:solidFill>
                  <a:srgbClr val="0070C0"/>
                </a:solidFill>
                <a:latin typeface="Comic Sans MS" panose="030F0702030302020204" pitchFamily="66" charset="0"/>
                <a:cs typeface="Times New Roman" panose="02020603050405020304" pitchFamily="18" charset="0"/>
              </a:rPr>
              <a:t>Adjectives</a:t>
            </a:r>
            <a:r>
              <a:rPr lang="en-GB" altLang="en-US" sz="2000" dirty="0">
                <a:latin typeface="Comic Sans MS" panose="030F0702030302020204" pitchFamily="66" charset="0"/>
                <a:cs typeface="Times New Roman" panose="02020603050405020304" pitchFamily="18" charset="0"/>
              </a:rPr>
              <a:t> </a:t>
            </a:r>
            <a:r>
              <a:rPr lang="en-GB" altLang="en-US" sz="2000" dirty="0">
                <a:solidFill>
                  <a:srgbClr val="414042"/>
                </a:solidFill>
                <a:latin typeface="Comic Sans MS" panose="030F0702030302020204" pitchFamily="66" charset="0"/>
                <a:cs typeface="Times New Roman" panose="02020603050405020304" pitchFamily="18" charset="0"/>
              </a:rPr>
              <a:t>describe people, animals, places and objects and add detail to a sentence.</a:t>
            </a:r>
          </a:p>
          <a:p>
            <a:pPr eaLnBrk="0" hangingPunct="0">
              <a:spcBef>
                <a:spcPts val="1500"/>
              </a:spcBef>
            </a:pPr>
            <a:r>
              <a:rPr lang="en-GB" altLang="en-US" sz="2000" dirty="0">
                <a:solidFill>
                  <a:srgbClr val="0070C0"/>
                </a:solidFill>
                <a:latin typeface="Comic Sans MS" panose="030F0702030302020204" pitchFamily="66" charset="0"/>
                <a:cs typeface="Times New Roman" panose="02020603050405020304" pitchFamily="18" charset="0"/>
              </a:rPr>
              <a:t>Adjectives</a:t>
            </a:r>
            <a:r>
              <a:rPr lang="en-GB" altLang="en-US" sz="2000" dirty="0">
                <a:latin typeface="Comic Sans MS" panose="030F0702030302020204" pitchFamily="66" charset="0"/>
                <a:cs typeface="Times New Roman" panose="02020603050405020304" pitchFamily="18" charset="0"/>
              </a:rPr>
              <a:t> </a:t>
            </a:r>
            <a:r>
              <a:rPr lang="en-GB" altLang="en-US" sz="2000" dirty="0">
                <a:solidFill>
                  <a:srgbClr val="414042"/>
                </a:solidFill>
                <a:latin typeface="Comic Sans MS" panose="030F0702030302020204" pitchFamily="66" charset="0"/>
                <a:cs typeface="Times New Roman" panose="02020603050405020304" pitchFamily="18" charset="0"/>
              </a:rPr>
              <a:t>come before a noun, or after the verb ‘to be’, e.g.  The earth </a:t>
            </a:r>
            <a:r>
              <a:rPr lang="en-GB" altLang="en-US" sz="2000" b="1" dirty="0">
                <a:solidFill>
                  <a:srgbClr val="414042"/>
                </a:solidFill>
                <a:latin typeface="Comic Sans MS" panose="030F0702030302020204" pitchFamily="66" charset="0"/>
                <a:cs typeface="Times New Roman" panose="02020603050405020304" pitchFamily="18" charset="0"/>
              </a:rPr>
              <a:t>is</a:t>
            </a:r>
            <a:r>
              <a:rPr lang="en-GB" altLang="en-US" sz="2000" dirty="0">
                <a:solidFill>
                  <a:srgbClr val="414042"/>
                </a:solidFill>
                <a:latin typeface="Comic Sans MS" panose="030F0702030302020204" pitchFamily="66" charset="0"/>
                <a:cs typeface="Times New Roman" panose="02020603050405020304" pitchFamily="18" charset="0"/>
              </a:rPr>
              <a:t> beautiful.</a:t>
            </a:r>
          </a:p>
          <a:p>
            <a:pPr eaLnBrk="0" hangingPunct="0">
              <a:spcBef>
                <a:spcPts val="1500"/>
              </a:spcBef>
            </a:pPr>
            <a:r>
              <a:rPr lang="en-GB" altLang="en-US" sz="2000" dirty="0">
                <a:solidFill>
                  <a:srgbClr val="0070C0"/>
                </a:solidFill>
                <a:latin typeface="Comic Sans MS" panose="030F0702030302020204" pitchFamily="66" charset="0"/>
                <a:cs typeface="Times New Roman" panose="02020603050405020304" pitchFamily="18" charset="0"/>
              </a:rPr>
              <a:t>Adjectives</a:t>
            </a:r>
            <a:r>
              <a:rPr lang="en-GB" altLang="en-US" sz="2000" dirty="0">
                <a:latin typeface="Comic Sans MS" panose="030F0702030302020204" pitchFamily="66" charset="0"/>
                <a:cs typeface="Times New Roman" panose="02020603050405020304" pitchFamily="18" charset="0"/>
              </a:rPr>
              <a:t> </a:t>
            </a:r>
            <a:r>
              <a:rPr lang="en-GB" altLang="en-US" sz="2000" dirty="0">
                <a:solidFill>
                  <a:srgbClr val="414042"/>
                </a:solidFill>
                <a:latin typeface="Comic Sans MS" panose="030F0702030302020204" pitchFamily="66" charset="0"/>
                <a:cs typeface="Times New Roman" panose="02020603050405020304" pitchFamily="18" charset="0"/>
              </a:rPr>
              <a:t>must always earn their place.</a:t>
            </a:r>
          </a:p>
          <a:p>
            <a:pPr eaLnBrk="0" hangingPunct="0">
              <a:spcBef>
                <a:spcPts val="1500"/>
              </a:spcBef>
            </a:pPr>
            <a:r>
              <a:rPr lang="en-GB" altLang="en-US" sz="2000" dirty="0">
                <a:solidFill>
                  <a:srgbClr val="414042"/>
                </a:solidFill>
                <a:latin typeface="Comic Sans MS" panose="030F0702030302020204" pitchFamily="66" charset="0"/>
                <a:cs typeface="Times New Roman" panose="02020603050405020304" pitchFamily="18" charset="0"/>
              </a:rPr>
              <a:t>Choose your adjectives carefully.</a:t>
            </a:r>
          </a:p>
          <a:p>
            <a:pPr eaLnBrk="0" hangingPunct="0">
              <a:spcBef>
                <a:spcPts val="1500"/>
              </a:spcBef>
            </a:pPr>
            <a:r>
              <a:rPr lang="en-GB" altLang="en-US" sz="2000" dirty="0">
                <a:solidFill>
                  <a:srgbClr val="414042"/>
                </a:solidFill>
                <a:latin typeface="Comic Sans MS" panose="030F0702030302020204" pitchFamily="66" charset="0"/>
                <a:cs typeface="Times New Roman" panose="02020603050405020304" pitchFamily="18" charset="0"/>
              </a:rPr>
              <a:t>If you find exactly the right </a:t>
            </a:r>
            <a:r>
              <a:rPr lang="en-GB" altLang="en-US" sz="2000" dirty="0">
                <a:solidFill>
                  <a:srgbClr val="0070C0"/>
                </a:solidFill>
                <a:latin typeface="Comic Sans MS" panose="030F0702030302020204" pitchFamily="66" charset="0"/>
                <a:cs typeface="Times New Roman" panose="02020603050405020304" pitchFamily="18" charset="0"/>
              </a:rPr>
              <a:t>adjective</a:t>
            </a:r>
            <a:r>
              <a:rPr lang="en-GB" altLang="en-US" sz="2000" dirty="0">
                <a:solidFill>
                  <a:srgbClr val="414042"/>
                </a:solidFill>
                <a:latin typeface="Comic Sans MS" panose="030F0702030302020204" pitchFamily="66" charset="0"/>
                <a:cs typeface="Times New Roman" panose="02020603050405020304" pitchFamily="18" charset="0"/>
              </a:rPr>
              <a:t>, just use one - less is more!</a:t>
            </a:r>
            <a:endParaRPr lang="en-GB" altLang="en-US" sz="1600" dirty="0">
              <a:latin typeface="Comic Sans MS" panose="030F0702030302020204" pitchFamily="66" charset="0"/>
              <a:cs typeface="Times New Roman" panose="02020603050405020304" pitchFamily="18" charset="0"/>
            </a:endParaRPr>
          </a:p>
        </p:txBody>
      </p:sp>
      <p:pic>
        <p:nvPicPr>
          <p:cNvPr id="13" name="Picture 12" descr="A picture containing diagram&#10;&#10;Description automatically generated">
            <a:extLst>
              <a:ext uri="{FF2B5EF4-FFF2-40B4-BE49-F238E27FC236}">
                <a16:creationId xmlns:a16="http://schemas.microsoft.com/office/drawing/2014/main" id="{29CEEB7E-1422-6E48-9A57-AD629981109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552966" y="3816519"/>
            <a:ext cx="1780584" cy="2144177"/>
          </a:xfrm>
          <a:prstGeom prst="rect">
            <a:avLst/>
          </a:prstGeom>
        </p:spPr>
      </p:pic>
      <p:sp>
        <p:nvSpPr>
          <p:cNvPr id="59" name="Rectangle 5">
            <a:extLst>
              <a:ext uri="{FF2B5EF4-FFF2-40B4-BE49-F238E27FC236}">
                <a16:creationId xmlns:a16="http://schemas.microsoft.com/office/drawing/2014/main" id="{F2BAFD45-0FAA-D648-B3FF-9CC18618FA42}"/>
              </a:ext>
            </a:extLst>
          </p:cNvPr>
          <p:cNvSpPr>
            <a:spLocks noChangeArrowheads="1"/>
          </p:cNvSpPr>
          <p:nvPr/>
        </p:nvSpPr>
        <p:spPr bwMode="auto">
          <a:xfrm>
            <a:off x="405114" y="4698137"/>
            <a:ext cx="11366339" cy="4770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eaLnBrk="0" hangingPunct="0"/>
            <a:r>
              <a:rPr lang="en-GB" altLang="en-US" sz="2500" dirty="0">
                <a:solidFill>
                  <a:srgbClr val="414042"/>
                </a:solidFill>
                <a:latin typeface="Comic Sans MS" panose="030F0702030302020204" pitchFamily="66" charset="0"/>
              </a:rPr>
              <a:t>the </a:t>
            </a:r>
            <a:r>
              <a:rPr lang="en-GB" altLang="en-US" sz="2500" dirty="0">
                <a:solidFill>
                  <a:srgbClr val="0070C0"/>
                </a:solidFill>
                <a:latin typeface="Comic Sans MS" panose="030F0702030302020204" pitchFamily="66" charset="0"/>
              </a:rPr>
              <a:t>stunning, sleek, speedy </a:t>
            </a:r>
            <a:r>
              <a:rPr lang="en-GB" altLang="en-US" sz="2500" dirty="0">
                <a:solidFill>
                  <a:srgbClr val="414042"/>
                </a:solidFill>
                <a:latin typeface="Comic Sans MS" panose="030F0702030302020204" pitchFamily="66" charset="0"/>
              </a:rPr>
              <a:t>rocket hurtling through space</a:t>
            </a:r>
          </a:p>
        </p:txBody>
      </p:sp>
      <p:sp>
        <p:nvSpPr>
          <p:cNvPr id="60" name="Rectangle 18">
            <a:extLst>
              <a:ext uri="{FF2B5EF4-FFF2-40B4-BE49-F238E27FC236}">
                <a16:creationId xmlns:a16="http://schemas.microsoft.com/office/drawing/2014/main" id="{035E0417-8631-C44B-925A-94F6E3BD5635}"/>
              </a:ext>
            </a:extLst>
          </p:cNvPr>
          <p:cNvSpPr>
            <a:spLocks noChangeArrowheads="1"/>
          </p:cNvSpPr>
          <p:nvPr/>
        </p:nvSpPr>
        <p:spPr bwMode="auto">
          <a:xfrm>
            <a:off x="405114" y="5225716"/>
            <a:ext cx="11366339" cy="4770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eaLnBrk="0" hangingPunct="0"/>
            <a:r>
              <a:rPr lang="en-GB" altLang="en-US" sz="2500" dirty="0">
                <a:solidFill>
                  <a:srgbClr val="414042"/>
                </a:solidFill>
                <a:latin typeface="Comic Sans MS" panose="030F0702030302020204" pitchFamily="66" charset="0"/>
              </a:rPr>
              <a:t>the </a:t>
            </a:r>
            <a:r>
              <a:rPr lang="en-GB" altLang="en-US" sz="2500" dirty="0">
                <a:solidFill>
                  <a:srgbClr val="0070C0"/>
                </a:solidFill>
                <a:latin typeface="Comic Sans MS" panose="030F0702030302020204" pitchFamily="66" charset="0"/>
              </a:rPr>
              <a:t>powerful</a:t>
            </a:r>
            <a:r>
              <a:rPr lang="en-GB" altLang="en-US" sz="2500" dirty="0">
                <a:latin typeface="Comic Sans MS" panose="030F0702030302020204" pitchFamily="66" charset="0"/>
              </a:rPr>
              <a:t> </a:t>
            </a:r>
            <a:r>
              <a:rPr lang="en-GB" altLang="en-US" sz="2500" dirty="0">
                <a:solidFill>
                  <a:srgbClr val="414042"/>
                </a:solidFill>
                <a:latin typeface="Comic Sans MS" panose="030F0702030302020204" pitchFamily="66" charset="0"/>
              </a:rPr>
              <a:t>rocket hurtling through space</a:t>
            </a:r>
          </a:p>
        </p:txBody>
      </p:sp>
      <p:sp>
        <p:nvSpPr>
          <p:cNvPr id="5" name="TextBox 4">
            <a:extLst>
              <a:ext uri="{FF2B5EF4-FFF2-40B4-BE49-F238E27FC236}">
                <a16:creationId xmlns:a16="http://schemas.microsoft.com/office/drawing/2014/main" id="{BA815364-BFF5-B433-CB43-36A31B4FEC25}"/>
              </a:ext>
            </a:extLst>
          </p:cNvPr>
          <p:cNvSpPr txBox="1"/>
          <p:nvPr/>
        </p:nvSpPr>
        <p:spPr>
          <a:xfrm>
            <a:off x="145295" y="265225"/>
            <a:ext cx="2687357" cy="369332"/>
          </a:xfrm>
          <a:prstGeom prst="rect">
            <a:avLst/>
          </a:prstGeom>
          <a:noFill/>
        </p:spPr>
        <p:txBody>
          <a:bodyPr wrap="square">
            <a:spAutoFit/>
          </a:bodyPr>
          <a:lstStyle/>
          <a:p>
            <a:pPr algn="ctr"/>
            <a:r>
              <a:rPr lang="en-GB" altLang="en-US" sz="1800" b="1" dirty="0">
                <a:solidFill>
                  <a:schemeClr val="bg1"/>
                </a:solidFill>
                <a:latin typeface="Comic Sans MS" panose="030F0902030302020204" pitchFamily="66" charset="0"/>
              </a:rPr>
              <a:t>Get ready to write</a:t>
            </a:r>
          </a:p>
        </p:txBody>
      </p:sp>
    </p:spTree>
    <p:extLst>
      <p:ext uri="{BB962C8B-B14F-4D97-AF65-F5344CB8AC3E}">
        <p14:creationId xmlns:p14="http://schemas.microsoft.com/office/powerpoint/2010/main" val="38552899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D316850-71C5-BE4B-A2AD-4FA4F79798D4}"/>
              </a:ext>
            </a:extLst>
          </p:cNvPr>
          <p:cNvSpPr/>
          <p:nvPr/>
        </p:nvSpPr>
        <p:spPr>
          <a:xfrm>
            <a:off x="0" y="28366"/>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FBAC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4" name="Subtitle 2">
            <a:extLst>
              <a:ext uri="{FF2B5EF4-FFF2-40B4-BE49-F238E27FC236}">
                <a16:creationId xmlns:a16="http://schemas.microsoft.com/office/drawing/2014/main" id="{1F5D2704-5137-254F-B29F-8CE814856770}"/>
              </a:ext>
            </a:extLst>
          </p:cNvPr>
          <p:cNvSpPr txBox="1">
            <a:spLocks/>
          </p:cNvSpPr>
          <p:nvPr/>
        </p:nvSpPr>
        <p:spPr>
          <a:xfrm>
            <a:off x="0" y="654977"/>
            <a:ext cx="12192000" cy="100027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0070C0"/>
                </a:solidFill>
                <a:latin typeface="Comic Sans MS" panose="030F0902030302020204" pitchFamily="66" charset="0"/>
                <a:cs typeface="Arial" panose="020B0604020202020204" pitchFamily="34" charset="0"/>
              </a:rPr>
              <a:t>Adjective information</a:t>
            </a:r>
          </a:p>
        </p:txBody>
      </p:sp>
      <p:sp>
        <p:nvSpPr>
          <p:cNvPr id="9" name="Text Box 2">
            <a:extLst>
              <a:ext uri="{FF2B5EF4-FFF2-40B4-BE49-F238E27FC236}">
                <a16:creationId xmlns:a16="http://schemas.microsoft.com/office/drawing/2014/main" id="{5E7E5176-8C28-C448-A31E-6D5955BC3713}"/>
              </a:ext>
            </a:extLst>
          </p:cNvPr>
          <p:cNvSpPr txBox="1">
            <a:spLocks noChangeArrowheads="1"/>
          </p:cNvSpPr>
          <p:nvPr/>
        </p:nvSpPr>
        <p:spPr bwMode="auto">
          <a:xfrm>
            <a:off x="1020473" y="1523106"/>
            <a:ext cx="9003204" cy="504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15000"/>
              </a:lnSpc>
              <a:spcBef>
                <a:spcPct val="25000"/>
              </a:spcBef>
            </a:pPr>
            <a:r>
              <a:rPr lang="en-GB" altLang="en-US" sz="2500" b="1" dirty="0">
                <a:solidFill>
                  <a:srgbClr val="0070C0"/>
                </a:solidFill>
                <a:latin typeface="Comic Sans MS" panose="030F0702030302020204" pitchFamily="66" charset="0"/>
              </a:rPr>
              <a:t>Adjectives</a:t>
            </a:r>
            <a:r>
              <a:rPr lang="en-GB" altLang="en-US" sz="2500" dirty="0">
                <a:latin typeface="Comic Sans MS" panose="030F0702030302020204" pitchFamily="66" charset="0"/>
              </a:rPr>
              <a:t> </a:t>
            </a:r>
            <a:r>
              <a:rPr lang="en-GB" altLang="en-US" sz="2500" dirty="0">
                <a:solidFill>
                  <a:srgbClr val="414042"/>
                </a:solidFill>
                <a:latin typeface="Comic Sans MS" panose="030F0702030302020204" pitchFamily="66" charset="0"/>
              </a:rPr>
              <a:t>can describe colour, quantity, shape and size</a:t>
            </a:r>
            <a:endParaRPr lang="en-GB" altLang="en-US" sz="2000" dirty="0">
              <a:latin typeface="Comic Sans MS" panose="030F0702030302020204" pitchFamily="66" charset="0"/>
            </a:endParaRPr>
          </a:p>
        </p:txBody>
      </p:sp>
      <p:sp>
        <p:nvSpPr>
          <p:cNvPr id="10" name="Text Box 2">
            <a:extLst>
              <a:ext uri="{FF2B5EF4-FFF2-40B4-BE49-F238E27FC236}">
                <a16:creationId xmlns:a16="http://schemas.microsoft.com/office/drawing/2014/main" id="{A54783FB-E3E2-BE40-8229-1DF12EF40E25}"/>
              </a:ext>
            </a:extLst>
          </p:cNvPr>
          <p:cNvSpPr txBox="1">
            <a:spLocks noChangeArrowheads="1"/>
          </p:cNvSpPr>
          <p:nvPr/>
        </p:nvSpPr>
        <p:spPr bwMode="auto">
          <a:xfrm>
            <a:off x="0" y="2217290"/>
            <a:ext cx="12192000" cy="15029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lvl="1" algn="ctr">
              <a:spcBef>
                <a:spcPts val="1000"/>
              </a:spcBef>
            </a:pPr>
            <a:r>
              <a:rPr lang="en-GB" altLang="en-US" sz="2500" dirty="0">
                <a:solidFill>
                  <a:srgbClr val="414042"/>
                </a:solidFill>
                <a:latin typeface="Comic Sans MS" panose="030F0702030302020204" pitchFamily="66" charset="0"/>
              </a:rPr>
              <a:t>The </a:t>
            </a:r>
            <a:r>
              <a:rPr lang="en-GB" altLang="en-US" sz="2500" dirty="0">
                <a:solidFill>
                  <a:srgbClr val="0070C0"/>
                </a:solidFill>
                <a:latin typeface="Comic Sans MS" panose="030F0702030302020204" pitchFamily="66" charset="0"/>
              </a:rPr>
              <a:t>silver</a:t>
            </a:r>
            <a:r>
              <a:rPr lang="en-GB" altLang="en-US" sz="2500" dirty="0">
                <a:latin typeface="Comic Sans MS" panose="030F0702030302020204" pitchFamily="66" charset="0"/>
              </a:rPr>
              <a:t> </a:t>
            </a:r>
            <a:r>
              <a:rPr lang="en-GB" altLang="en-US" sz="2500" dirty="0">
                <a:solidFill>
                  <a:srgbClr val="414042"/>
                </a:solidFill>
                <a:latin typeface="Comic Sans MS" panose="030F0702030302020204" pitchFamily="66" charset="0"/>
              </a:rPr>
              <a:t>rocket.</a:t>
            </a:r>
          </a:p>
          <a:p>
            <a:pPr marL="0" lvl="1" algn="ctr">
              <a:spcBef>
                <a:spcPts val="1000"/>
              </a:spcBef>
            </a:pPr>
            <a:r>
              <a:rPr lang="en-GB" altLang="en-US" sz="2500" dirty="0">
                <a:solidFill>
                  <a:srgbClr val="414042"/>
                </a:solidFill>
                <a:latin typeface="Comic Sans MS" panose="030F0702030302020204" pitchFamily="66" charset="0"/>
              </a:rPr>
              <a:t>The </a:t>
            </a:r>
            <a:r>
              <a:rPr lang="en-GB" altLang="en-US" sz="2500" dirty="0">
                <a:solidFill>
                  <a:srgbClr val="0070C0"/>
                </a:solidFill>
                <a:latin typeface="Comic Sans MS" panose="030F0702030302020204" pitchFamily="66" charset="0"/>
              </a:rPr>
              <a:t>cone-shaped</a:t>
            </a:r>
            <a:r>
              <a:rPr lang="en-GB" altLang="en-US" sz="2500" dirty="0">
                <a:latin typeface="Comic Sans MS" panose="030F0702030302020204" pitchFamily="66" charset="0"/>
              </a:rPr>
              <a:t> </a:t>
            </a:r>
            <a:r>
              <a:rPr lang="en-GB" altLang="en-US" sz="2500" dirty="0">
                <a:solidFill>
                  <a:srgbClr val="414042"/>
                </a:solidFill>
                <a:latin typeface="Comic Sans MS" panose="030F0702030302020204" pitchFamily="66" charset="0"/>
              </a:rPr>
              <a:t>rocket.</a:t>
            </a:r>
          </a:p>
          <a:p>
            <a:pPr marL="0" lvl="1" algn="ctr">
              <a:spcBef>
                <a:spcPts val="1000"/>
              </a:spcBef>
            </a:pPr>
            <a:r>
              <a:rPr lang="en-GB" altLang="en-US" sz="2500" dirty="0">
                <a:solidFill>
                  <a:srgbClr val="414042"/>
                </a:solidFill>
                <a:latin typeface="Comic Sans MS" panose="030F0702030302020204" pitchFamily="66" charset="0"/>
              </a:rPr>
              <a:t>The </a:t>
            </a:r>
            <a:r>
              <a:rPr lang="en-GB" altLang="en-US" sz="2500" dirty="0">
                <a:solidFill>
                  <a:srgbClr val="0070C0"/>
                </a:solidFill>
                <a:latin typeface="Comic Sans MS" panose="030F0702030302020204" pitchFamily="66" charset="0"/>
              </a:rPr>
              <a:t>huge</a:t>
            </a:r>
            <a:r>
              <a:rPr lang="en-GB" altLang="en-US" sz="2500" dirty="0">
                <a:latin typeface="Comic Sans MS" panose="030F0702030302020204" pitchFamily="66" charset="0"/>
              </a:rPr>
              <a:t> </a:t>
            </a:r>
            <a:r>
              <a:rPr lang="en-GB" altLang="en-US" sz="2500" dirty="0">
                <a:solidFill>
                  <a:srgbClr val="414042"/>
                </a:solidFill>
                <a:latin typeface="Comic Sans MS" panose="030F0702030302020204" pitchFamily="66" charset="0"/>
              </a:rPr>
              <a:t>rocket.</a:t>
            </a:r>
            <a:endParaRPr lang="en-GB" altLang="en-US" sz="2000" dirty="0">
              <a:solidFill>
                <a:srgbClr val="414042"/>
              </a:solidFill>
              <a:latin typeface="Comic Sans MS" panose="030F0702030302020204" pitchFamily="66" charset="0"/>
            </a:endParaRPr>
          </a:p>
        </p:txBody>
      </p:sp>
      <p:sp>
        <p:nvSpPr>
          <p:cNvPr id="11" name="Text Box 2">
            <a:extLst>
              <a:ext uri="{FF2B5EF4-FFF2-40B4-BE49-F238E27FC236}">
                <a16:creationId xmlns:a16="http://schemas.microsoft.com/office/drawing/2014/main" id="{3A5E9B31-39FF-6944-BCD9-6B6146303CEA}"/>
              </a:ext>
            </a:extLst>
          </p:cNvPr>
          <p:cNvSpPr txBox="1">
            <a:spLocks noChangeArrowheads="1"/>
          </p:cNvSpPr>
          <p:nvPr/>
        </p:nvSpPr>
        <p:spPr bwMode="auto">
          <a:xfrm>
            <a:off x="1020473" y="4092744"/>
            <a:ext cx="9558788" cy="18876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ts val="1000"/>
              </a:spcBef>
            </a:pPr>
            <a:r>
              <a:rPr lang="en-GB" altLang="en-US" sz="2000" dirty="0">
                <a:solidFill>
                  <a:srgbClr val="414042"/>
                </a:solidFill>
                <a:latin typeface="Comic Sans MS" panose="030F0702030302020204" pitchFamily="66" charset="0"/>
              </a:rPr>
              <a:t>BUT– adjectives must always be chosen to </a:t>
            </a:r>
            <a:r>
              <a:rPr lang="en-GB" altLang="en-US" sz="2000" b="1" dirty="0">
                <a:solidFill>
                  <a:srgbClr val="414042"/>
                </a:solidFill>
                <a:latin typeface="Comic Sans MS" panose="030F0702030302020204" pitchFamily="66" charset="0"/>
              </a:rPr>
              <a:t>add</a:t>
            </a:r>
            <a:r>
              <a:rPr lang="en-GB" altLang="en-US" sz="2000" dirty="0">
                <a:solidFill>
                  <a:srgbClr val="414042"/>
                </a:solidFill>
                <a:latin typeface="Comic Sans MS" panose="030F0702030302020204" pitchFamily="66" charset="0"/>
              </a:rPr>
              <a:t> information for your reader – do they need to know what colour the rocket is? </a:t>
            </a:r>
          </a:p>
          <a:p>
            <a:pPr>
              <a:spcBef>
                <a:spcPts val="1000"/>
              </a:spcBef>
            </a:pPr>
            <a:r>
              <a:rPr lang="en-GB" altLang="en-US" sz="2000" dirty="0">
                <a:solidFill>
                  <a:srgbClr val="414042"/>
                </a:solidFill>
                <a:latin typeface="Comic Sans MS" panose="030F0702030302020204" pitchFamily="66" charset="0"/>
              </a:rPr>
              <a:t>What do you think is the most important extra information you would like your reader to know about a rocket?</a:t>
            </a:r>
          </a:p>
          <a:p>
            <a:pPr>
              <a:spcBef>
                <a:spcPts val="1000"/>
              </a:spcBef>
            </a:pPr>
            <a:r>
              <a:rPr lang="en-GB" altLang="en-US" sz="2000" dirty="0">
                <a:solidFill>
                  <a:srgbClr val="414042"/>
                </a:solidFill>
                <a:latin typeface="Comic Sans MS" panose="030F0702030302020204" pitchFamily="66" charset="0"/>
              </a:rPr>
              <a:t>Talk to your partner about the words on the next slide.</a:t>
            </a:r>
          </a:p>
        </p:txBody>
      </p:sp>
      <p:sp>
        <p:nvSpPr>
          <p:cNvPr id="5" name="TextBox 4">
            <a:extLst>
              <a:ext uri="{FF2B5EF4-FFF2-40B4-BE49-F238E27FC236}">
                <a16:creationId xmlns:a16="http://schemas.microsoft.com/office/drawing/2014/main" id="{30E99F65-6B12-416E-5747-F0DDFAE21D5B}"/>
              </a:ext>
            </a:extLst>
          </p:cNvPr>
          <p:cNvSpPr txBox="1"/>
          <p:nvPr/>
        </p:nvSpPr>
        <p:spPr>
          <a:xfrm>
            <a:off x="145295" y="265225"/>
            <a:ext cx="2687357" cy="369332"/>
          </a:xfrm>
          <a:prstGeom prst="rect">
            <a:avLst/>
          </a:prstGeom>
          <a:noFill/>
        </p:spPr>
        <p:txBody>
          <a:bodyPr wrap="square">
            <a:spAutoFit/>
          </a:bodyPr>
          <a:lstStyle/>
          <a:p>
            <a:pPr algn="ctr"/>
            <a:r>
              <a:rPr lang="en-GB" altLang="en-US" sz="1800" b="1" dirty="0">
                <a:solidFill>
                  <a:schemeClr val="bg1"/>
                </a:solidFill>
                <a:latin typeface="Comic Sans MS" panose="030F0902030302020204" pitchFamily="66" charset="0"/>
              </a:rPr>
              <a:t>Get ready to write</a:t>
            </a:r>
          </a:p>
        </p:txBody>
      </p:sp>
    </p:spTree>
    <p:extLst>
      <p:ext uri="{BB962C8B-B14F-4D97-AF65-F5344CB8AC3E}">
        <p14:creationId xmlns:p14="http://schemas.microsoft.com/office/powerpoint/2010/main" val="2098714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D316850-71C5-BE4B-A2AD-4FA4F79798D4}"/>
              </a:ext>
            </a:extLst>
          </p:cNvPr>
          <p:cNvSpPr/>
          <p:nvPr/>
        </p:nvSpPr>
        <p:spPr>
          <a:xfrm>
            <a:off x="0" y="28366"/>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FBAC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4" name="Subtitle 2">
            <a:extLst>
              <a:ext uri="{FF2B5EF4-FFF2-40B4-BE49-F238E27FC236}">
                <a16:creationId xmlns:a16="http://schemas.microsoft.com/office/drawing/2014/main" id="{1F5D2704-5137-254F-B29F-8CE814856770}"/>
              </a:ext>
            </a:extLst>
          </p:cNvPr>
          <p:cNvSpPr txBox="1">
            <a:spLocks/>
          </p:cNvSpPr>
          <p:nvPr/>
        </p:nvSpPr>
        <p:spPr>
          <a:xfrm>
            <a:off x="0" y="654977"/>
            <a:ext cx="12192000" cy="100027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0070C0"/>
                </a:solidFill>
                <a:latin typeface="Comic Sans MS" panose="030F0902030302020204" pitchFamily="66" charset="0"/>
                <a:cs typeface="Arial" panose="020B0604020202020204" pitchFamily="34" charset="0"/>
              </a:rPr>
              <a:t>Word shower</a:t>
            </a:r>
          </a:p>
        </p:txBody>
      </p:sp>
      <p:sp>
        <p:nvSpPr>
          <p:cNvPr id="15" name="Text Box 9">
            <a:extLst>
              <a:ext uri="{FF2B5EF4-FFF2-40B4-BE49-F238E27FC236}">
                <a16:creationId xmlns:a16="http://schemas.microsoft.com/office/drawing/2014/main" id="{E876EFC0-BC2C-F148-97DC-DEDDDACFE540}"/>
              </a:ext>
            </a:extLst>
          </p:cNvPr>
          <p:cNvSpPr txBox="1">
            <a:spLocks noChangeArrowheads="1"/>
          </p:cNvSpPr>
          <p:nvPr/>
        </p:nvSpPr>
        <p:spPr bwMode="auto">
          <a:xfrm>
            <a:off x="1110457" y="4609285"/>
            <a:ext cx="1829514"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800" dirty="0">
                <a:solidFill>
                  <a:srgbClr val="0070C0"/>
                </a:solidFill>
                <a:latin typeface="Comic Sans MS" panose="030F0702030302020204" pitchFamily="66" charset="0"/>
              </a:rPr>
              <a:t>speedy</a:t>
            </a:r>
          </a:p>
        </p:txBody>
      </p:sp>
      <p:sp>
        <p:nvSpPr>
          <p:cNvPr id="16" name="Text Box 10">
            <a:extLst>
              <a:ext uri="{FF2B5EF4-FFF2-40B4-BE49-F238E27FC236}">
                <a16:creationId xmlns:a16="http://schemas.microsoft.com/office/drawing/2014/main" id="{37C157CB-DCF3-CD43-85DB-E65AD75CF80F}"/>
              </a:ext>
            </a:extLst>
          </p:cNvPr>
          <p:cNvSpPr txBox="1">
            <a:spLocks noChangeArrowheads="1"/>
          </p:cNvSpPr>
          <p:nvPr/>
        </p:nvSpPr>
        <p:spPr bwMode="auto">
          <a:xfrm>
            <a:off x="2939971" y="5292488"/>
            <a:ext cx="1543161"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800" dirty="0">
                <a:solidFill>
                  <a:srgbClr val="0070C0"/>
                </a:solidFill>
                <a:latin typeface="Comic Sans MS" panose="030F0702030302020204" pitchFamily="66" charset="0"/>
              </a:rPr>
              <a:t>fast</a:t>
            </a:r>
          </a:p>
        </p:txBody>
      </p:sp>
      <p:sp>
        <p:nvSpPr>
          <p:cNvPr id="17" name="Text Box 11">
            <a:extLst>
              <a:ext uri="{FF2B5EF4-FFF2-40B4-BE49-F238E27FC236}">
                <a16:creationId xmlns:a16="http://schemas.microsoft.com/office/drawing/2014/main" id="{F2094618-0477-9E47-8F19-12C397ECBE54}"/>
              </a:ext>
            </a:extLst>
          </p:cNvPr>
          <p:cNvSpPr txBox="1">
            <a:spLocks noChangeArrowheads="1"/>
          </p:cNvSpPr>
          <p:nvPr/>
        </p:nvSpPr>
        <p:spPr bwMode="auto">
          <a:xfrm>
            <a:off x="9253361" y="3533140"/>
            <a:ext cx="1997427"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800" dirty="0">
                <a:solidFill>
                  <a:srgbClr val="0070C0"/>
                </a:solidFill>
                <a:latin typeface="Comic Sans MS" panose="030F0702030302020204" pitchFamily="66" charset="0"/>
              </a:rPr>
              <a:t>zooming</a:t>
            </a:r>
          </a:p>
        </p:txBody>
      </p:sp>
      <p:sp>
        <p:nvSpPr>
          <p:cNvPr id="18" name="Text Box 12">
            <a:extLst>
              <a:ext uri="{FF2B5EF4-FFF2-40B4-BE49-F238E27FC236}">
                <a16:creationId xmlns:a16="http://schemas.microsoft.com/office/drawing/2014/main" id="{0A9EEF49-A305-964C-B10A-A47DB7BEE94D}"/>
              </a:ext>
            </a:extLst>
          </p:cNvPr>
          <p:cNvSpPr txBox="1">
            <a:spLocks noChangeArrowheads="1"/>
          </p:cNvSpPr>
          <p:nvPr/>
        </p:nvSpPr>
        <p:spPr bwMode="auto">
          <a:xfrm>
            <a:off x="2401978" y="1624146"/>
            <a:ext cx="1845397"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800" dirty="0">
                <a:solidFill>
                  <a:srgbClr val="0070C0"/>
                </a:solidFill>
                <a:latin typeface="Comic Sans MS" panose="030F0702030302020204" pitchFamily="66" charset="0"/>
              </a:rPr>
              <a:t>rapid</a:t>
            </a:r>
          </a:p>
        </p:txBody>
      </p:sp>
      <p:sp>
        <p:nvSpPr>
          <p:cNvPr id="19" name="Text Box 16">
            <a:extLst>
              <a:ext uri="{FF2B5EF4-FFF2-40B4-BE49-F238E27FC236}">
                <a16:creationId xmlns:a16="http://schemas.microsoft.com/office/drawing/2014/main" id="{B909E071-6D12-CC41-8080-CBE9475C8171}"/>
              </a:ext>
            </a:extLst>
          </p:cNvPr>
          <p:cNvSpPr txBox="1">
            <a:spLocks noChangeArrowheads="1"/>
          </p:cNvSpPr>
          <p:nvPr/>
        </p:nvSpPr>
        <p:spPr bwMode="auto">
          <a:xfrm>
            <a:off x="2056605" y="3406971"/>
            <a:ext cx="1687513"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GB" altLang="en-US" sz="2800" dirty="0">
                <a:solidFill>
                  <a:srgbClr val="0070C0"/>
                </a:solidFill>
                <a:latin typeface="Comic Sans MS" panose="030F0702030302020204" pitchFamily="66" charset="0"/>
              </a:rPr>
              <a:t>speeding</a:t>
            </a:r>
          </a:p>
        </p:txBody>
      </p:sp>
      <p:sp>
        <p:nvSpPr>
          <p:cNvPr id="20" name="Text Box 17">
            <a:extLst>
              <a:ext uri="{FF2B5EF4-FFF2-40B4-BE49-F238E27FC236}">
                <a16:creationId xmlns:a16="http://schemas.microsoft.com/office/drawing/2014/main" id="{5C4F3D87-AB24-3341-8274-F0F00C7806CE}"/>
              </a:ext>
            </a:extLst>
          </p:cNvPr>
          <p:cNvSpPr txBox="1">
            <a:spLocks noChangeArrowheads="1"/>
          </p:cNvSpPr>
          <p:nvPr/>
        </p:nvSpPr>
        <p:spPr bwMode="auto">
          <a:xfrm>
            <a:off x="6389442" y="5337154"/>
            <a:ext cx="15260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800" dirty="0">
                <a:solidFill>
                  <a:srgbClr val="0070C0"/>
                </a:solidFill>
                <a:latin typeface="Comic Sans MS" panose="030F0702030302020204" pitchFamily="66" charset="0"/>
              </a:rPr>
              <a:t>tearing</a:t>
            </a:r>
          </a:p>
        </p:txBody>
      </p:sp>
      <p:sp>
        <p:nvSpPr>
          <p:cNvPr id="21" name="Text Box 18">
            <a:extLst>
              <a:ext uri="{FF2B5EF4-FFF2-40B4-BE49-F238E27FC236}">
                <a16:creationId xmlns:a16="http://schemas.microsoft.com/office/drawing/2014/main" id="{6AF1AD53-71FA-3945-8AD7-C164BDCF1AC0}"/>
              </a:ext>
            </a:extLst>
          </p:cNvPr>
          <p:cNvSpPr txBox="1">
            <a:spLocks noChangeArrowheads="1"/>
          </p:cNvSpPr>
          <p:nvPr/>
        </p:nvSpPr>
        <p:spPr bwMode="auto">
          <a:xfrm>
            <a:off x="7731493" y="2603007"/>
            <a:ext cx="1671608"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800" dirty="0">
                <a:solidFill>
                  <a:srgbClr val="0070C0"/>
                </a:solidFill>
                <a:latin typeface="Comic Sans MS" panose="030F0702030302020204" pitchFamily="66" charset="0"/>
              </a:rPr>
              <a:t>hurtling</a:t>
            </a:r>
          </a:p>
        </p:txBody>
      </p:sp>
      <p:sp>
        <p:nvSpPr>
          <p:cNvPr id="22" name="Text Box 19">
            <a:extLst>
              <a:ext uri="{FF2B5EF4-FFF2-40B4-BE49-F238E27FC236}">
                <a16:creationId xmlns:a16="http://schemas.microsoft.com/office/drawing/2014/main" id="{943E6D3A-7A5F-1047-9C97-66D00C799BF4}"/>
              </a:ext>
            </a:extLst>
          </p:cNvPr>
          <p:cNvSpPr txBox="1">
            <a:spLocks noChangeArrowheads="1"/>
          </p:cNvSpPr>
          <p:nvPr/>
        </p:nvSpPr>
        <p:spPr bwMode="auto">
          <a:xfrm>
            <a:off x="4247375" y="4565005"/>
            <a:ext cx="2041487"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800" dirty="0">
                <a:solidFill>
                  <a:srgbClr val="0070C0"/>
                </a:solidFill>
                <a:latin typeface="Comic Sans MS" panose="030F0702030302020204" pitchFamily="66" charset="0"/>
              </a:rPr>
              <a:t>blasting</a:t>
            </a:r>
          </a:p>
        </p:txBody>
      </p:sp>
      <p:sp>
        <p:nvSpPr>
          <p:cNvPr id="23" name="Text Box 20">
            <a:extLst>
              <a:ext uri="{FF2B5EF4-FFF2-40B4-BE49-F238E27FC236}">
                <a16:creationId xmlns:a16="http://schemas.microsoft.com/office/drawing/2014/main" id="{11EC19C3-4183-D04E-BA98-DED45170018F}"/>
              </a:ext>
            </a:extLst>
          </p:cNvPr>
          <p:cNvSpPr txBox="1">
            <a:spLocks noChangeArrowheads="1"/>
          </p:cNvSpPr>
          <p:nvPr/>
        </p:nvSpPr>
        <p:spPr bwMode="auto">
          <a:xfrm>
            <a:off x="3944976" y="2134590"/>
            <a:ext cx="2041487"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800" dirty="0">
                <a:solidFill>
                  <a:srgbClr val="0070C0"/>
                </a:solidFill>
                <a:latin typeface="Comic Sans MS" panose="030F0702030302020204" pitchFamily="66" charset="0"/>
              </a:rPr>
              <a:t>powerful</a:t>
            </a:r>
          </a:p>
        </p:txBody>
      </p:sp>
      <p:sp>
        <p:nvSpPr>
          <p:cNvPr id="24" name="Text Box 21">
            <a:extLst>
              <a:ext uri="{FF2B5EF4-FFF2-40B4-BE49-F238E27FC236}">
                <a16:creationId xmlns:a16="http://schemas.microsoft.com/office/drawing/2014/main" id="{750C6641-BBC8-954C-B458-1797E0092E66}"/>
              </a:ext>
            </a:extLst>
          </p:cNvPr>
          <p:cNvSpPr txBox="1">
            <a:spLocks noChangeArrowheads="1"/>
          </p:cNvSpPr>
          <p:nvPr/>
        </p:nvSpPr>
        <p:spPr bwMode="auto">
          <a:xfrm>
            <a:off x="7731493" y="4401689"/>
            <a:ext cx="1687513"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800" dirty="0">
                <a:solidFill>
                  <a:srgbClr val="0070C0"/>
                </a:solidFill>
                <a:latin typeface="Comic Sans MS" panose="030F0702030302020204" pitchFamily="66" charset="0"/>
              </a:rPr>
              <a:t>mighty</a:t>
            </a:r>
          </a:p>
        </p:txBody>
      </p:sp>
      <p:sp>
        <p:nvSpPr>
          <p:cNvPr id="25" name="Text Box 22">
            <a:extLst>
              <a:ext uri="{FF2B5EF4-FFF2-40B4-BE49-F238E27FC236}">
                <a16:creationId xmlns:a16="http://schemas.microsoft.com/office/drawing/2014/main" id="{EE765D75-04DA-2247-8118-01460AD4D98F}"/>
              </a:ext>
            </a:extLst>
          </p:cNvPr>
          <p:cNvSpPr txBox="1">
            <a:spLocks noChangeArrowheads="1"/>
          </p:cNvSpPr>
          <p:nvPr/>
        </p:nvSpPr>
        <p:spPr bwMode="auto">
          <a:xfrm>
            <a:off x="8913944" y="1658945"/>
            <a:ext cx="2081114"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800" dirty="0">
                <a:solidFill>
                  <a:srgbClr val="0070C0"/>
                </a:solidFill>
                <a:latin typeface="Comic Sans MS" panose="030F0702030302020204" pitchFamily="66" charset="0"/>
              </a:rPr>
              <a:t>awesome</a:t>
            </a:r>
          </a:p>
        </p:txBody>
      </p:sp>
      <p:sp>
        <p:nvSpPr>
          <p:cNvPr id="26" name="Text Box 23">
            <a:extLst>
              <a:ext uri="{FF2B5EF4-FFF2-40B4-BE49-F238E27FC236}">
                <a16:creationId xmlns:a16="http://schemas.microsoft.com/office/drawing/2014/main" id="{4E3C49F4-812E-B348-8F77-041B7A66E6A3}"/>
              </a:ext>
            </a:extLst>
          </p:cNvPr>
          <p:cNvSpPr txBox="1">
            <a:spLocks noChangeArrowheads="1"/>
          </p:cNvSpPr>
          <p:nvPr/>
        </p:nvSpPr>
        <p:spPr bwMode="auto">
          <a:xfrm>
            <a:off x="766639" y="2338457"/>
            <a:ext cx="2041486"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800" dirty="0">
                <a:solidFill>
                  <a:srgbClr val="0070C0"/>
                </a:solidFill>
                <a:latin typeface="Comic Sans MS" panose="030F0702030302020204" pitchFamily="66" charset="0"/>
              </a:rPr>
              <a:t>stunning</a:t>
            </a:r>
          </a:p>
        </p:txBody>
      </p:sp>
      <p:sp>
        <p:nvSpPr>
          <p:cNvPr id="27" name="Text Box 24">
            <a:extLst>
              <a:ext uri="{FF2B5EF4-FFF2-40B4-BE49-F238E27FC236}">
                <a16:creationId xmlns:a16="http://schemas.microsoft.com/office/drawing/2014/main" id="{A55260D2-3439-E14E-9ACA-81B26AF003DB}"/>
              </a:ext>
            </a:extLst>
          </p:cNvPr>
          <p:cNvSpPr txBox="1">
            <a:spLocks noChangeArrowheads="1"/>
          </p:cNvSpPr>
          <p:nvPr/>
        </p:nvSpPr>
        <p:spPr bwMode="auto">
          <a:xfrm>
            <a:off x="6527506" y="1422068"/>
            <a:ext cx="1845396"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800" dirty="0">
                <a:solidFill>
                  <a:srgbClr val="0070C0"/>
                </a:solidFill>
                <a:latin typeface="Comic Sans MS" panose="030F0702030302020204" pitchFamily="66" charset="0"/>
              </a:rPr>
              <a:t>glinting</a:t>
            </a:r>
          </a:p>
        </p:txBody>
      </p:sp>
      <p:sp>
        <p:nvSpPr>
          <p:cNvPr id="28" name="Text Box 25">
            <a:extLst>
              <a:ext uri="{FF2B5EF4-FFF2-40B4-BE49-F238E27FC236}">
                <a16:creationId xmlns:a16="http://schemas.microsoft.com/office/drawing/2014/main" id="{AE1B34F1-391C-CD4E-BFC8-A40F0BBC9717}"/>
              </a:ext>
            </a:extLst>
          </p:cNvPr>
          <p:cNvSpPr txBox="1">
            <a:spLocks noChangeArrowheads="1"/>
          </p:cNvSpPr>
          <p:nvPr/>
        </p:nvSpPr>
        <p:spPr bwMode="auto">
          <a:xfrm>
            <a:off x="9579180" y="5269543"/>
            <a:ext cx="1671608"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800" dirty="0">
                <a:solidFill>
                  <a:srgbClr val="0070C0"/>
                </a:solidFill>
                <a:latin typeface="Comic Sans MS" panose="030F0702030302020204" pitchFamily="66" charset="0"/>
              </a:rPr>
              <a:t>sleek</a:t>
            </a:r>
          </a:p>
        </p:txBody>
      </p:sp>
      <p:sp>
        <p:nvSpPr>
          <p:cNvPr id="7" name="Rounded Rectangle 6">
            <a:extLst>
              <a:ext uri="{FF2B5EF4-FFF2-40B4-BE49-F238E27FC236}">
                <a16:creationId xmlns:a16="http://schemas.microsoft.com/office/drawing/2014/main" id="{74317E67-68CD-8748-84B3-44A2B0A6FCCC}"/>
              </a:ext>
            </a:extLst>
          </p:cNvPr>
          <p:cNvSpPr/>
          <p:nvPr/>
        </p:nvSpPr>
        <p:spPr>
          <a:xfrm>
            <a:off x="4834359" y="3059437"/>
            <a:ext cx="2523281" cy="793046"/>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dirty="0">
                <a:latin typeface="Comic Sans MS" panose="030F0902030302020204" pitchFamily="66" charset="0"/>
              </a:rPr>
              <a:t>rocket</a:t>
            </a:r>
          </a:p>
        </p:txBody>
      </p:sp>
      <p:sp>
        <p:nvSpPr>
          <p:cNvPr id="5" name="TextBox 4">
            <a:extLst>
              <a:ext uri="{FF2B5EF4-FFF2-40B4-BE49-F238E27FC236}">
                <a16:creationId xmlns:a16="http://schemas.microsoft.com/office/drawing/2014/main" id="{A1207247-6F64-A6CF-4601-0C151D10E207}"/>
              </a:ext>
            </a:extLst>
          </p:cNvPr>
          <p:cNvSpPr txBox="1"/>
          <p:nvPr/>
        </p:nvSpPr>
        <p:spPr>
          <a:xfrm>
            <a:off x="145295" y="265225"/>
            <a:ext cx="2687357" cy="369332"/>
          </a:xfrm>
          <a:prstGeom prst="rect">
            <a:avLst/>
          </a:prstGeom>
          <a:noFill/>
        </p:spPr>
        <p:txBody>
          <a:bodyPr wrap="square">
            <a:spAutoFit/>
          </a:bodyPr>
          <a:lstStyle/>
          <a:p>
            <a:pPr algn="ctr"/>
            <a:r>
              <a:rPr lang="en-GB" altLang="en-US" sz="1800" b="1" dirty="0">
                <a:solidFill>
                  <a:schemeClr val="bg1"/>
                </a:solidFill>
                <a:latin typeface="Comic Sans MS" panose="030F0902030302020204" pitchFamily="66" charset="0"/>
              </a:rPr>
              <a:t>Get ready to write</a:t>
            </a:r>
          </a:p>
        </p:txBody>
      </p:sp>
    </p:spTree>
    <p:extLst>
      <p:ext uri="{BB962C8B-B14F-4D97-AF65-F5344CB8AC3E}">
        <p14:creationId xmlns:p14="http://schemas.microsoft.com/office/powerpoint/2010/main" val="192187936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D316850-71C5-BE4B-A2AD-4FA4F79798D4}"/>
              </a:ext>
            </a:extLst>
          </p:cNvPr>
          <p:cNvSpPr/>
          <p:nvPr/>
        </p:nvSpPr>
        <p:spPr>
          <a:xfrm>
            <a:off x="0" y="28366"/>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FBAC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4" name="Subtitle 2">
            <a:extLst>
              <a:ext uri="{FF2B5EF4-FFF2-40B4-BE49-F238E27FC236}">
                <a16:creationId xmlns:a16="http://schemas.microsoft.com/office/drawing/2014/main" id="{1F5D2704-5137-254F-B29F-8CE814856770}"/>
              </a:ext>
            </a:extLst>
          </p:cNvPr>
          <p:cNvSpPr txBox="1">
            <a:spLocks/>
          </p:cNvSpPr>
          <p:nvPr/>
        </p:nvSpPr>
        <p:spPr>
          <a:xfrm>
            <a:off x="0" y="654977"/>
            <a:ext cx="12192000" cy="100027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0070C0"/>
                </a:solidFill>
                <a:latin typeface="Comic Sans MS" panose="030F0902030302020204" pitchFamily="66" charset="0"/>
                <a:cs typeface="Arial" panose="020B0604020202020204" pitchFamily="34" charset="0"/>
              </a:rPr>
              <a:t>Diamond nine</a:t>
            </a:r>
          </a:p>
        </p:txBody>
      </p:sp>
      <p:sp>
        <p:nvSpPr>
          <p:cNvPr id="29" name="Rounded Rectangle 28">
            <a:extLst>
              <a:ext uri="{FF2B5EF4-FFF2-40B4-BE49-F238E27FC236}">
                <a16:creationId xmlns:a16="http://schemas.microsoft.com/office/drawing/2014/main" id="{1E08BE9E-3654-1A4B-B09A-BD4DB32B3CE6}"/>
              </a:ext>
            </a:extLst>
          </p:cNvPr>
          <p:cNvSpPr/>
          <p:nvPr/>
        </p:nvSpPr>
        <p:spPr>
          <a:xfrm>
            <a:off x="1628173" y="1133769"/>
            <a:ext cx="2090736" cy="703902"/>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dirty="0">
                <a:latin typeface="Comic Sans MS" panose="030F0902030302020204" pitchFamily="66" charset="0"/>
              </a:rPr>
              <a:t>sun</a:t>
            </a:r>
          </a:p>
        </p:txBody>
      </p:sp>
      <p:sp>
        <p:nvSpPr>
          <p:cNvPr id="30" name="Text Box 19">
            <a:extLst>
              <a:ext uri="{FF2B5EF4-FFF2-40B4-BE49-F238E27FC236}">
                <a16:creationId xmlns:a16="http://schemas.microsoft.com/office/drawing/2014/main" id="{664A348A-1633-B84F-85E0-3FD3E7E69D3A}"/>
              </a:ext>
            </a:extLst>
          </p:cNvPr>
          <p:cNvSpPr txBox="1">
            <a:spLocks noChangeArrowheads="1"/>
          </p:cNvSpPr>
          <p:nvPr/>
        </p:nvSpPr>
        <p:spPr bwMode="auto">
          <a:xfrm>
            <a:off x="1628173" y="2010280"/>
            <a:ext cx="2090737" cy="4067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ts val="500"/>
              </a:spcBef>
            </a:pPr>
            <a:r>
              <a:rPr lang="en-GB" altLang="en-US" sz="2500" dirty="0">
                <a:solidFill>
                  <a:srgbClr val="0070C0"/>
                </a:solidFill>
                <a:latin typeface="Comic Sans MS" panose="030F0702030302020204" pitchFamily="66" charset="0"/>
              </a:rPr>
              <a:t>fierce</a:t>
            </a:r>
          </a:p>
          <a:p>
            <a:pPr algn="ctr">
              <a:spcBef>
                <a:spcPts val="500"/>
              </a:spcBef>
            </a:pPr>
            <a:r>
              <a:rPr lang="en-GB" altLang="en-US" sz="2500" dirty="0">
                <a:solidFill>
                  <a:srgbClr val="0070C0"/>
                </a:solidFill>
                <a:latin typeface="Comic Sans MS" panose="030F0702030302020204" pitchFamily="66" charset="0"/>
              </a:rPr>
              <a:t>fiery</a:t>
            </a:r>
          </a:p>
          <a:p>
            <a:pPr algn="ctr">
              <a:spcBef>
                <a:spcPts val="500"/>
              </a:spcBef>
            </a:pPr>
            <a:r>
              <a:rPr lang="en-GB" altLang="en-US" sz="2500" dirty="0">
                <a:solidFill>
                  <a:srgbClr val="0070C0"/>
                </a:solidFill>
                <a:latin typeface="Comic Sans MS" panose="030F0702030302020204" pitchFamily="66" charset="0"/>
              </a:rPr>
              <a:t>watery</a:t>
            </a:r>
          </a:p>
          <a:p>
            <a:pPr algn="ctr">
              <a:spcBef>
                <a:spcPts val="500"/>
              </a:spcBef>
            </a:pPr>
            <a:r>
              <a:rPr lang="en-GB" altLang="en-US" sz="2500" dirty="0">
                <a:solidFill>
                  <a:srgbClr val="0070C0"/>
                </a:solidFill>
                <a:latin typeface="Comic Sans MS" panose="030F0702030302020204" pitchFamily="66" charset="0"/>
              </a:rPr>
              <a:t>hot</a:t>
            </a:r>
          </a:p>
          <a:p>
            <a:pPr algn="ctr">
              <a:spcBef>
                <a:spcPts val="500"/>
              </a:spcBef>
            </a:pPr>
            <a:r>
              <a:rPr lang="en-GB" altLang="en-US" sz="2500" dirty="0">
                <a:solidFill>
                  <a:srgbClr val="0070C0"/>
                </a:solidFill>
                <a:latin typeface="Comic Sans MS" panose="030F0702030302020204" pitchFamily="66" charset="0"/>
              </a:rPr>
              <a:t>Blazing</a:t>
            </a:r>
          </a:p>
          <a:p>
            <a:pPr algn="ctr">
              <a:spcBef>
                <a:spcPts val="500"/>
              </a:spcBef>
            </a:pPr>
            <a:r>
              <a:rPr lang="en-GB" altLang="en-US" sz="2500" dirty="0">
                <a:solidFill>
                  <a:srgbClr val="0070C0"/>
                </a:solidFill>
                <a:latin typeface="Comic Sans MS" panose="030F0702030302020204" pitchFamily="66" charset="0"/>
              </a:rPr>
              <a:t>life-giving</a:t>
            </a:r>
          </a:p>
          <a:p>
            <a:pPr algn="ctr">
              <a:spcBef>
                <a:spcPts val="500"/>
              </a:spcBef>
            </a:pPr>
            <a:r>
              <a:rPr lang="en-GB" altLang="en-US" sz="2500" dirty="0">
                <a:solidFill>
                  <a:srgbClr val="0070C0"/>
                </a:solidFill>
                <a:latin typeface="Comic Sans MS" panose="030F0702030302020204" pitchFamily="66" charset="0"/>
              </a:rPr>
              <a:t>Cruel</a:t>
            </a:r>
          </a:p>
          <a:p>
            <a:pPr algn="ctr">
              <a:spcBef>
                <a:spcPts val="500"/>
              </a:spcBef>
            </a:pPr>
            <a:r>
              <a:rPr lang="en-GB" altLang="en-US" sz="2500" dirty="0">
                <a:solidFill>
                  <a:srgbClr val="0070C0"/>
                </a:solidFill>
                <a:latin typeface="Comic Sans MS" panose="030F0702030302020204" pitchFamily="66" charset="0"/>
              </a:rPr>
              <a:t>Bright</a:t>
            </a:r>
          </a:p>
          <a:p>
            <a:pPr algn="ctr">
              <a:spcBef>
                <a:spcPts val="500"/>
              </a:spcBef>
            </a:pPr>
            <a:r>
              <a:rPr lang="en-GB" altLang="en-US" sz="2500" dirty="0">
                <a:solidFill>
                  <a:srgbClr val="0070C0"/>
                </a:solidFill>
                <a:latin typeface="Comic Sans MS" panose="030F0702030302020204" pitchFamily="66" charset="0"/>
              </a:rPr>
              <a:t>scorching</a:t>
            </a:r>
          </a:p>
        </p:txBody>
      </p:sp>
      <p:sp>
        <p:nvSpPr>
          <p:cNvPr id="39" name="Text Box 29">
            <a:extLst>
              <a:ext uri="{FF2B5EF4-FFF2-40B4-BE49-F238E27FC236}">
                <a16:creationId xmlns:a16="http://schemas.microsoft.com/office/drawing/2014/main" id="{FE81909D-D46E-E444-8368-7641967DB997}"/>
              </a:ext>
            </a:extLst>
          </p:cNvPr>
          <p:cNvSpPr txBox="1">
            <a:spLocks noChangeArrowheads="1"/>
          </p:cNvSpPr>
          <p:nvPr/>
        </p:nvSpPr>
        <p:spPr bwMode="auto">
          <a:xfrm>
            <a:off x="6560693" y="5815941"/>
            <a:ext cx="25146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altLang="en-US" dirty="0">
                <a:solidFill>
                  <a:srgbClr val="414042"/>
                </a:solidFill>
                <a:latin typeface="Comic Sans MS" panose="030F0702030302020204" pitchFamily="66" charset="0"/>
              </a:rPr>
              <a:t>Least important</a:t>
            </a:r>
          </a:p>
        </p:txBody>
      </p:sp>
      <p:sp>
        <p:nvSpPr>
          <p:cNvPr id="40" name="Text Box 28">
            <a:extLst>
              <a:ext uri="{FF2B5EF4-FFF2-40B4-BE49-F238E27FC236}">
                <a16:creationId xmlns:a16="http://schemas.microsoft.com/office/drawing/2014/main" id="{BF853625-D6EC-274F-825F-7987E09AB226}"/>
              </a:ext>
            </a:extLst>
          </p:cNvPr>
          <p:cNvSpPr txBox="1">
            <a:spLocks noChangeArrowheads="1"/>
          </p:cNvSpPr>
          <p:nvPr/>
        </p:nvSpPr>
        <p:spPr bwMode="auto">
          <a:xfrm>
            <a:off x="6560693" y="1297345"/>
            <a:ext cx="25146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altLang="en-US" dirty="0">
                <a:solidFill>
                  <a:srgbClr val="414042"/>
                </a:solidFill>
                <a:latin typeface="Comic Sans MS" panose="030F0702030302020204" pitchFamily="66" charset="0"/>
              </a:rPr>
              <a:t>Most important</a:t>
            </a:r>
          </a:p>
        </p:txBody>
      </p:sp>
      <p:pic>
        <p:nvPicPr>
          <p:cNvPr id="41" name="Picture 5" descr="Free vector graphics of Diamond">
            <a:extLst>
              <a:ext uri="{FF2B5EF4-FFF2-40B4-BE49-F238E27FC236}">
                <a16:creationId xmlns:a16="http://schemas.microsoft.com/office/drawing/2014/main" id="{B06BC690-ABBA-6849-9C3D-972499263533}"/>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rot="1723383">
            <a:off x="9791349" y="951614"/>
            <a:ext cx="1544955" cy="1193358"/>
          </a:xfrm>
          <a:prstGeom prst="rect">
            <a:avLst/>
          </a:prstGeom>
          <a:noFill/>
          <a:extLst>
            <a:ext uri="{909E8E84-426E-40DD-AFC4-6F175D3DCCD1}">
              <a14:hiddenFill xmlns:a14="http://schemas.microsoft.com/office/drawing/2010/main">
                <a:solidFill>
                  <a:srgbClr val="FFFFFF"/>
                </a:solidFill>
              </a14:hiddenFill>
            </a:ext>
          </a:extLst>
        </p:spPr>
      </p:pic>
      <p:grpSp>
        <p:nvGrpSpPr>
          <p:cNvPr id="69" name="Group 68">
            <a:extLst>
              <a:ext uri="{FF2B5EF4-FFF2-40B4-BE49-F238E27FC236}">
                <a16:creationId xmlns:a16="http://schemas.microsoft.com/office/drawing/2014/main" id="{DA5E8273-14B4-144F-8C84-1318D2819B4D}"/>
              </a:ext>
            </a:extLst>
          </p:cNvPr>
          <p:cNvGrpSpPr/>
          <p:nvPr/>
        </p:nvGrpSpPr>
        <p:grpSpPr>
          <a:xfrm>
            <a:off x="4332165" y="1368990"/>
            <a:ext cx="3844244" cy="4679625"/>
            <a:chOff x="3819413" y="1186017"/>
            <a:chExt cx="4209578" cy="6181853"/>
          </a:xfrm>
        </p:grpSpPr>
        <p:sp>
          <p:nvSpPr>
            <p:cNvPr id="51" name="AutoShape 11">
              <a:extLst>
                <a:ext uri="{FF2B5EF4-FFF2-40B4-BE49-F238E27FC236}">
                  <a16:creationId xmlns:a16="http://schemas.microsoft.com/office/drawing/2014/main" id="{760F756E-D334-D14A-8791-AB17C408E392}"/>
                </a:ext>
              </a:extLst>
            </p:cNvPr>
            <p:cNvSpPr>
              <a:spLocks noChangeArrowheads="1"/>
            </p:cNvSpPr>
            <p:nvPr/>
          </p:nvSpPr>
          <p:spPr bwMode="auto">
            <a:xfrm>
              <a:off x="3819413" y="3325106"/>
              <a:ext cx="1299083" cy="1917905"/>
            </a:xfrm>
            <a:prstGeom prst="diamond">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latin typeface="Comic Sans MS" panose="030F0702030302020204" pitchFamily="66" charset="0"/>
              </a:endParaRPr>
            </a:p>
          </p:txBody>
        </p:sp>
        <p:sp>
          <p:nvSpPr>
            <p:cNvPr id="52" name="AutoShape 11">
              <a:extLst>
                <a:ext uri="{FF2B5EF4-FFF2-40B4-BE49-F238E27FC236}">
                  <a16:creationId xmlns:a16="http://schemas.microsoft.com/office/drawing/2014/main" id="{942259CE-CDC2-2148-98FA-25CCBE617125}"/>
                </a:ext>
              </a:extLst>
            </p:cNvPr>
            <p:cNvSpPr>
              <a:spLocks noChangeArrowheads="1"/>
            </p:cNvSpPr>
            <p:nvPr/>
          </p:nvSpPr>
          <p:spPr bwMode="auto">
            <a:xfrm>
              <a:off x="4544690" y="2254734"/>
              <a:ext cx="1299083" cy="1917905"/>
            </a:xfrm>
            <a:prstGeom prst="diamond">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latin typeface="Comic Sans MS" panose="030F0702030302020204" pitchFamily="66" charset="0"/>
              </a:endParaRPr>
            </a:p>
          </p:txBody>
        </p:sp>
        <p:sp>
          <p:nvSpPr>
            <p:cNvPr id="53" name="AutoShape 11">
              <a:extLst>
                <a:ext uri="{FF2B5EF4-FFF2-40B4-BE49-F238E27FC236}">
                  <a16:creationId xmlns:a16="http://schemas.microsoft.com/office/drawing/2014/main" id="{420ED36B-51B9-5E41-B945-295E72F793A9}"/>
                </a:ext>
              </a:extLst>
            </p:cNvPr>
            <p:cNvSpPr>
              <a:spLocks noChangeArrowheads="1"/>
            </p:cNvSpPr>
            <p:nvPr/>
          </p:nvSpPr>
          <p:spPr bwMode="auto">
            <a:xfrm>
              <a:off x="5270055" y="1186017"/>
              <a:ext cx="1299083" cy="1917905"/>
            </a:xfrm>
            <a:prstGeom prst="diamond">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latin typeface="Comic Sans MS" panose="030F0702030302020204" pitchFamily="66" charset="0"/>
              </a:endParaRPr>
            </a:p>
          </p:txBody>
        </p:sp>
        <p:sp>
          <p:nvSpPr>
            <p:cNvPr id="61" name="AutoShape 11">
              <a:extLst>
                <a:ext uri="{FF2B5EF4-FFF2-40B4-BE49-F238E27FC236}">
                  <a16:creationId xmlns:a16="http://schemas.microsoft.com/office/drawing/2014/main" id="{EF756341-B3EE-CC43-BCBE-4BAB3CCA06F1}"/>
                </a:ext>
              </a:extLst>
            </p:cNvPr>
            <p:cNvSpPr>
              <a:spLocks noChangeArrowheads="1"/>
            </p:cNvSpPr>
            <p:nvPr/>
          </p:nvSpPr>
          <p:spPr bwMode="auto">
            <a:xfrm>
              <a:off x="4546526" y="4381248"/>
              <a:ext cx="1299083" cy="1917905"/>
            </a:xfrm>
            <a:prstGeom prst="diamond">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latin typeface="Comic Sans MS" panose="030F0702030302020204" pitchFamily="66" charset="0"/>
              </a:endParaRPr>
            </a:p>
          </p:txBody>
        </p:sp>
        <p:sp>
          <p:nvSpPr>
            <p:cNvPr id="62" name="AutoShape 11">
              <a:extLst>
                <a:ext uri="{FF2B5EF4-FFF2-40B4-BE49-F238E27FC236}">
                  <a16:creationId xmlns:a16="http://schemas.microsoft.com/office/drawing/2014/main" id="{CE65436E-2A16-8245-BEA1-1019A52A47E5}"/>
                </a:ext>
              </a:extLst>
            </p:cNvPr>
            <p:cNvSpPr>
              <a:spLocks noChangeArrowheads="1"/>
            </p:cNvSpPr>
            <p:nvPr/>
          </p:nvSpPr>
          <p:spPr bwMode="auto">
            <a:xfrm>
              <a:off x="5271803" y="3310876"/>
              <a:ext cx="1299083" cy="1917905"/>
            </a:xfrm>
            <a:prstGeom prst="diamond">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latin typeface="Comic Sans MS" panose="030F0702030302020204" pitchFamily="66" charset="0"/>
              </a:endParaRPr>
            </a:p>
          </p:txBody>
        </p:sp>
        <p:sp>
          <p:nvSpPr>
            <p:cNvPr id="63" name="AutoShape 11">
              <a:extLst>
                <a:ext uri="{FF2B5EF4-FFF2-40B4-BE49-F238E27FC236}">
                  <a16:creationId xmlns:a16="http://schemas.microsoft.com/office/drawing/2014/main" id="{AAFADFAB-1AF5-784E-B924-F717ED537975}"/>
                </a:ext>
              </a:extLst>
            </p:cNvPr>
            <p:cNvSpPr>
              <a:spLocks noChangeArrowheads="1"/>
            </p:cNvSpPr>
            <p:nvPr/>
          </p:nvSpPr>
          <p:spPr bwMode="auto">
            <a:xfrm>
              <a:off x="5997168" y="2242159"/>
              <a:ext cx="1299083" cy="1917905"/>
            </a:xfrm>
            <a:prstGeom prst="diamond">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latin typeface="Comic Sans MS" panose="030F0702030302020204" pitchFamily="66" charset="0"/>
              </a:endParaRPr>
            </a:p>
          </p:txBody>
        </p:sp>
        <p:sp>
          <p:nvSpPr>
            <p:cNvPr id="66" name="AutoShape 11">
              <a:extLst>
                <a:ext uri="{FF2B5EF4-FFF2-40B4-BE49-F238E27FC236}">
                  <a16:creationId xmlns:a16="http://schemas.microsoft.com/office/drawing/2014/main" id="{030465A6-6C06-8042-81CA-C48EB8B31382}"/>
                </a:ext>
              </a:extLst>
            </p:cNvPr>
            <p:cNvSpPr>
              <a:spLocks noChangeArrowheads="1"/>
            </p:cNvSpPr>
            <p:nvPr/>
          </p:nvSpPr>
          <p:spPr bwMode="auto">
            <a:xfrm>
              <a:off x="5279266" y="5449965"/>
              <a:ext cx="1299083" cy="1917905"/>
            </a:xfrm>
            <a:prstGeom prst="diamond">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latin typeface="Comic Sans MS" panose="030F0702030302020204" pitchFamily="66" charset="0"/>
              </a:endParaRPr>
            </a:p>
          </p:txBody>
        </p:sp>
        <p:sp>
          <p:nvSpPr>
            <p:cNvPr id="67" name="AutoShape 11">
              <a:extLst>
                <a:ext uri="{FF2B5EF4-FFF2-40B4-BE49-F238E27FC236}">
                  <a16:creationId xmlns:a16="http://schemas.microsoft.com/office/drawing/2014/main" id="{76113FFD-6D28-2847-B68B-C18CE44A1F87}"/>
                </a:ext>
              </a:extLst>
            </p:cNvPr>
            <p:cNvSpPr>
              <a:spLocks noChangeArrowheads="1"/>
            </p:cNvSpPr>
            <p:nvPr/>
          </p:nvSpPr>
          <p:spPr bwMode="auto">
            <a:xfrm>
              <a:off x="6004543" y="4379593"/>
              <a:ext cx="1299083" cy="1917905"/>
            </a:xfrm>
            <a:prstGeom prst="diamond">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latin typeface="Comic Sans MS" panose="030F0702030302020204" pitchFamily="66" charset="0"/>
              </a:endParaRPr>
            </a:p>
          </p:txBody>
        </p:sp>
        <p:sp>
          <p:nvSpPr>
            <p:cNvPr id="68" name="AutoShape 11">
              <a:extLst>
                <a:ext uri="{FF2B5EF4-FFF2-40B4-BE49-F238E27FC236}">
                  <a16:creationId xmlns:a16="http://schemas.microsoft.com/office/drawing/2014/main" id="{0C11F6AF-3899-EB49-8250-DBC65B51F533}"/>
                </a:ext>
              </a:extLst>
            </p:cNvPr>
            <p:cNvSpPr>
              <a:spLocks noChangeArrowheads="1"/>
            </p:cNvSpPr>
            <p:nvPr/>
          </p:nvSpPr>
          <p:spPr bwMode="auto">
            <a:xfrm>
              <a:off x="6729908" y="3310876"/>
              <a:ext cx="1299083" cy="1917905"/>
            </a:xfrm>
            <a:prstGeom prst="diamond">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latin typeface="Comic Sans MS" panose="030F0702030302020204" pitchFamily="66" charset="0"/>
              </a:endParaRPr>
            </a:p>
          </p:txBody>
        </p:sp>
      </p:grpSp>
      <p:sp>
        <p:nvSpPr>
          <p:cNvPr id="5" name="TextBox 4">
            <a:extLst>
              <a:ext uri="{FF2B5EF4-FFF2-40B4-BE49-F238E27FC236}">
                <a16:creationId xmlns:a16="http://schemas.microsoft.com/office/drawing/2014/main" id="{893FE981-725B-745A-B875-9D2359AA14F6}"/>
              </a:ext>
            </a:extLst>
          </p:cNvPr>
          <p:cNvSpPr txBox="1"/>
          <p:nvPr/>
        </p:nvSpPr>
        <p:spPr>
          <a:xfrm>
            <a:off x="145295" y="265225"/>
            <a:ext cx="2687357" cy="369332"/>
          </a:xfrm>
          <a:prstGeom prst="rect">
            <a:avLst/>
          </a:prstGeom>
          <a:noFill/>
        </p:spPr>
        <p:txBody>
          <a:bodyPr wrap="square">
            <a:spAutoFit/>
          </a:bodyPr>
          <a:lstStyle/>
          <a:p>
            <a:pPr algn="ctr"/>
            <a:r>
              <a:rPr lang="en-GB" altLang="en-US" sz="1800" b="1" dirty="0">
                <a:solidFill>
                  <a:schemeClr val="bg1"/>
                </a:solidFill>
                <a:latin typeface="Comic Sans MS" panose="030F0902030302020204" pitchFamily="66" charset="0"/>
              </a:rPr>
              <a:t>Get ready to write</a:t>
            </a:r>
          </a:p>
        </p:txBody>
      </p:sp>
    </p:spTree>
    <p:extLst>
      <p:ext uri="{BB962C8B-B14F-4D97-AF65-F5344CB8AC3E}">
        <p14:creationId xmlns:p14="http://schemas.microsoft.com/office/powerpoint/2010/main" val="332485768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D316850-71C5-BE4B-A2AD-4FA4F79798D4}"/>
              </a:ext>
            </a:extLst>
          </p:cNvPr>
          <p:cNvSpPr/>
          <p:nvPr/>
        </p:nvSpPr>
        <p:spPr>
          <a:xfrm>
            <a:off x="0" y="28366"/>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FBAC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grpSp>
        <p:nvGrpSpPr>
          <p:cNvPr id="5" name="Group 4">
            <a:extLst>
              <a:ext uri="{FF2B5EF4-FFF2-40B4-BE49-F238E27FC236}">
                <a16:creationId xmlns:a16="http://schemas.microsoft.com/office/drawing/2014/main" id="{A1F10008-4B00-FC45-AC98-7D309A5CC8EF}"/>
              </a:ext>
            </a:extLst>
          </p:cNvPr>
          <p:cNvGrpSpPr/>
          <p:nvPr/>
        </p:nvGrpSpPr>
        <p:grpSpPr>
          <a:xfrm>
            <a:off x="2630279" y="3099218"/>
            <a:ext cx="7949204" cy="877729"/>
            <a:chOff x="2285495" y="2747078"/>
            <a:chExt cx="7949204" cy="877729"/>
          </a:xfrm>
        </p:grpSpPr>
        <p:sp>
          <p:nvSpPr>
            <p:cNvPr id="33" name="Line 7">
              <a:extLst>
                <a:ext uri="{FF2B5EF4-FFF2-40B4-BE49-F238E27FC236}">
                  <a16:creationId xmlns:a16="http://schemas.microsoft.com/office/drawing/2014/main" id="{78FFDF36-2AD3-D641-A3F8-22CD36FCCC35}"/>
                </a:ext>
              </a:extLst>
            </p:cNvPr>
            <p:cNvSpPr>
              <a:spLocks noChangeShapeType="1"/>
            </p:cNvSpPr>
            <p:nvPr/>
          </p:nvSpPr>
          <p:spPr bwMode="auto">
            <a:xfrm>
              <a:off x="2831311" y="3173992"/>
              <a:ext cx="0" cy="450815"/>
            </a:xfrm>
            <a:prstGeom prst="line">
              <a:avLst/>
            </a:prstGeom>
            <a:noFill/>
            <a:ln w="38100">
              <a:solidFill>
                <a:srgbClr val="0070C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solidFill>
                  <a:srgbClr val="3E3F41"/>
                </a:solidFill>
              </a:endParaRPr>
            </a:p>
          </p:txBody>
        </p:sp>
        <p:sp>
          <p:nvSpPr>
            <p:cNvPr id="34" name="Line 7">
              <a:extLst>
                <a:ext uri="{FF2B5EF4-FFF2-40B4-BE49-F238E27FC236}">
                  <a16:creationId xmlns:a16="http://schemas.microsoft.com/office/drawing/2014/main" id="{95B6D2A2-BC1F-D447-8345-683F606B30B9}"/>
                </a:ext>
              </a:extLst>
            </p:cNvPr>
            <p:cNvSpPr>
              <a:spLocks noChangeShapeType="1"/>
            </p:cNvSpPr>
            <p:nvPr/>
          </p:nvSpPr>
          <p:spPr bwMode="auto">
            <a:xfrm>
              <a:off x="7613960" y="3084889"/>
              <a:ext cx="0" cy="450815"/>
            </a:xfrm>
            <a:prstGeom prst="line">
              <a:avLst/>
            </a:prstGeom>
            <a:noFill/>
            <a:ln w="38100">
              <a:solidFill>
                <a:srgbClr val="0070C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solidFill>
                  <a:srgbClr val="3E3F41"/>
                </a:solidFill>
              </a:endParaRPr>
            </a:p>
          </p:txBody>
        </p:sp>
        <p:sp>
          <p:nvSpPr>
            <p:cNvPr id="35" name="Line 3">
              <a:extLst>
                <a:ext uri="{FF2B5EF4-FFF2-40B4-BE49-F238E27FC236}">
                  <a16:creationId xmlns:a16="http://schemas.microsoft.com/office/drawing/2014/main" id="{4984B8EA-F2F5-054D-A2A1-A62979238A71}"/>
                </a:ext>
              </a:extLst>
            </p:cNvPr>
            <p:cNvSpPr>
              <a:spLocks noChangeShapeType="1"/>
            </p:cNvSpPr>
            <p:nvPr/>
          </p:nvSpPr>
          <p:spPr bwMode="auto">
            <a:xfrm>
              <a:off x="2832652" y="2948585"/>
              <a:ext cx="7402047" cy="0"/>
            </a:xfrm>
            <a:prstGeom prst="line">
              <a:avLst/>
            </a:prstGeom>
            <a:noFill/>
            <a:ln w="317500">
              <a:solidFill>
                <a:srgbClr val="00B0F0"/>
              </a:solidFill>
              <a:round/>
              <a:headEnd type="oval"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solidFill>
                  <a:srgbClr val="3E3F41"/>
                </a:solidFill>
              </a:endParaRPr>
            </a:p>
          </p:txBody>
        </p:sp>
        <p:sp>
          <p:nvSpPr>
            <p:cNvPr id="36" name="Text Box 5">
              <a:extLst>
                <a:ext uri="{FF2B5EF4-FFF2-40B4-BE49-F238E27FC236}">
                  <a16:creationId xmlns:a16="http://schemas.microsoft.com/office/drawing/2014/main" id="{763B5D08-527B-D642-8DAF-03D098FE93B3}"/>
                </a:ext>
              </a:extLst>
            </p:cNvPr>
            <p:cNvSpPr txBox="1">
              <a:spLocks noChangeArrowheads="1"/>
            </p:cNvSpPr>
            <p:nvPr/>
          </p:nvSpPr>
          <p:spPr bwMode="auto">
            <a:xfrm>
              <a:off x="2285495" y="2747078"/>
              <a:ext cx="2423929"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chorCtr="1">
              <a:spAutoFit/>
            </a:bodyPr>
            <a:lstStyle/>
            <a:p>
              <a:pPr>
                <a:spcBef>
                  <a:spcPct val="50000"/>
                </a:spcBef>
              </a:pPr>
              <a:r>
                <a:rPr lang="en-GB" altLang="en-US" b="1" dirty="0">
                  <a:solidFill>
                    <a:schemeClr val="bg1"/>
                  </a:solidFill>
                  <a:latin typeface="Comic Sans MS" panose="030F0902030302020204" pitchFamily="66" charset="0"/>
                </a:rPr>
                <a:t>past progressive</a:t>
              </a:r>
            </a:p>
          </p:txBody>
        </p:sp>
        <p:sp>
          <p:nvSpPr>
            <p:cNvPr id="37" name="Text Box 6">
              <a:extLst>
                <a:ext uri="{FF2B5EF4-FFF2-40B4-BE49-F238E27FC236}">
                  <a16:creationId xmlns:a16="http://schemas.microsoft.com/office/drawing/2014/main" id="{22DD4EB9-0D5D-3446-9692-F8DE0BE08B42}"/>
                </a:ext>
              </a:extLst>
            </p:cNvPr>
            <p:cNvSpPr txBox="1">
              <a:spLocks noChangeArrowheads="1"/>
            </p:cNvSpPr>
            <p:nvPr/>
          </p:nvSpPr>
          <p:spPr bwMode="auto">
            <a:xfrm>
              <a:off x="6206349" y="2747078"/>
              <a:ext cx="2815219"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chorCtr="1">
              <a:spAutoFit/>
            </a:bodyPr>
            <a:lstStyle/>
            <a:p>
              <a:pPr>
                <a:spcBef>
                  <a:spcPct val="50000"/>
                </a:spcBef>
              </a:pPr>
              <a:r>
                <a:rPr lang="en-GB" altLang="en-US" b="1" dirty="0">
                  <a:solidFill>
                    <a:schemeClr val="bg1"/>
                  </a:solidFill>
                  <a:latin typeface="Comic Sans MS" panose="030F0902030302020204" pitchFamily="66" charset="0"/>
                </a:rPr>
                <a:t>present progressive</a:t>
              </a:r>
            </a:p>
          </p:txBody>
        </p:sp>
      </p:grpSp>
      <p:sp>
        <p:nvSpPr>
          <p:cNvPr id="48" name="Text Box 4">
            <a:extLst>
              <a:ext uri="{FF2B5EF4-FFF2-40B4-BE49-F238E27FC236}">
                <a16:creationId xmlns:a16="http://schemas.microsoft.com/office/drawing/2014/main" id="{C4E110A5-071E-C34F-A05B-B6EF8535C144}"/>
              </a:ext>
            </a:extLst>
          </p:cNvPr>
          <p:cNvSpPr txBox="1">
            <a:spLocks noChangeArrowheads="1"/>
          </p:cNvSpPr>
          <p:nvPr/>
        </p:nvSpPr>
        <p:spPr bwMode="auto">
          <a:xfrm>
            <a:off x="1668236" y="1442006"/>
            <a:ext cx="8855528" cy="10130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ts val="700"/>
              </a:spcBef>
            </a:pPr>
            <a:r>
              <a:rPr lang="en-GB" altLang="en-US" dirty="0">
                <a:solidFill>
                  <a:srgbClr val="414042"/>
                </a:solidFill>
                <a:latin typeface="Comic Sans MS" panose="030F0702030302020204" pitchFamily="66" charset="0"/>
              </a:rPr>
              <a:t>When we write, we need to make it clear to our reader what is happening when.</a:t>
            </a:r>
          </a:p>
          <a:p>
            <a:pPr>
              <a:spcBef>
                <a:spcPts val="700"/>
              </a:spcBef>
            </a:pPr>
            <a:r>
              <a:rPr lang="en-GB" altLang="en-US" dirty="0">
                <a:solidFill>
                  <a:srgbClr val="414042"/>
                </a:solidFill>
                <a:latin typeface="Comic Sans MS" panose="030F0702030302020204" pitchFamily="66" charset="0"/>
              </a:rPr>
              <a:t>It could be something that has already happened in the past, or something that is happening right now.</a:t>
            </a:r>
          </a:p>
        </p:txBody>
      </p:sp>
      <p:sp>
        <p:nvSpPr>
          <p:cNvPr id="49" name="Text Box 7">
            <a:extLst>
              <a:ext uri="{FF2B5EF4-FFF2-40B4-BE49-F238E27FC236}">
                <a16:creationId xmlns:a16="http://schemas.microsoft.com/office/drawing/2014/main" id="{1763EACF-85F3-4949-8B7D-2B18E8CFA029}"/>
              </a:ext>
            </a:extLst>
          </p:cNvPr>
          <p:cNvSpPr txBox="1">
            <a:spLocks noChangeArrowheads="1"/>
          </p:cNvSpPr>
          <p:nvPr/>
        </p:nvSpPr>
        <p:spPr bwMode="auto">
          <a:xfrm>
            <a:off x="1117106" y="4138460"/>
            <a:ext cx="4117975" cy="17312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ts val="1500"/>
              </a:spcBef>
            </a:pPr>
            <a:r>
              <a:rPr lang="en-GB" altLang="en-US" sz="2000" dirty="0">
                <a:solidFill>
                  <a:srgbClr val="0070C0"/>
                </a:solidFill>
                <a:latin typeface="Comic Sans MS" panose="030F0702030302020204" pitchFamily="66" charset="0"/>
              </a:rPr>
              <a:t>The powerful spaceship </a:t>
            </a:r>
            <a:r>
              <a:rPr lang="en-GB" altLang="en-US" sz="2000" b="1" dirty="0">
                <a:solidFill>
                  <a:srgbClr val="0070C0"/>
                </a:solidFill>
                <a:latin typeface="Comic Sans MS" panose="030F0702030302020204" pitchFamily="66" charset="0"/>
              </a:rPr>
              <a:t>was speeding</a:t>
            </a:r>
            <a:r>
              <a:rPr lang="en-GB" altLang="en-US" sz="2000" dirty="0">
                <a:solidFill>
                  <a:srgbClr val="0070C0"/>
                </a:solidFill>
                <a:latin typeface="Comic Sans MS" panose="030F0702030302020204" pitchFamily="66" charset="0"/>
              </a:rPr>
              <a:t> to the moon.</a:t>
            </a:r>
            <a:endParaRPr lang="en-GB" altLang="en-US" sz="2000" dirty="0">
              <a:solidFill>
                <a:srgbClr val="414042"/>
              </a:solidFill>
              <a:latin typeface="Comic Sans MS" panose="030F0702030302020204" pitchFamily="66" charset="0"/>
            </a:endParaRPr>
          </a:p>
          <a:p>
            <a:pPr algn="ctr">
              <a:spcBef>
                <a:spcPts val="1500"/>
              </a:spcBef>
            </a:pPr>
            <a:r>
              <a:rPr lang="en-GB" altLang="en-US" dirty="0">
                <a:solidFill>
                  <a:srgbClr val="414042"/>
                </a:solidFill>
                <a:latin typeface="Comic Sans MS" panose="030F0702030302020204" pitchFamily="66" charset="0"/>
              </a:rPr>
              <a:t>(The event has already happened</a:t>
            </a:r>
            <a:br>
              <a:rPr lang="en-GB" altLang="en-US" dirty="0">
                <a:solidFill>
                  <a:srgbClr val="414042"/>
                </a:solidFill>
                <a:latin typeface="Comic Sans MS" panose="030F0702030302020204" pitchFamily="66" charset="0"/>
              </a:rPr>
            </a:br>
            <a:r>
              <a:rPr lang="en-GB" altLang="en-US" dirty="0">
                <a:solidFill>
                  <a:srgbClr val="414042"/>
                </a:solidFill>
                <a:latin typeface="Comic Sans MS" panose="030F0702030302020204" pitchFamily="66" charset="0"/>
              </a:rPr>
              <a:t>but something else may have been happening at the same time.)</a:t>
            </a:r>
          </a:p>
        </p:txBody>
      </p:sp>
      <p:sp>
        <p:nvSpPr>
          <p:cNvPr id="50" name="Text Box 8">
            <a:extLst>
              <a:ext uri="{FF2B5EF4-FFF2-40B4-BE49-F238E27FC236}">
                <a16:creationId xmlns:a16="http://schemas.microsoft.com/office/drawing/2014/main" id="{391BBA17-355D-B44C-9867-A06F4257C655}"/>
              </a:ext>
            </a:extLst>
          </p:cNvPr>
          <p:cNvSpPr txBox="1">
            <a:spLocks noChangeArrowheads="1"/>
          </p:cNvSpPr>
          <p:nvPr/>
        </p:nvSpPr>
        <p:spPr bwMode="auto">
          <a:xfrm>
            <a:off x="5928331" y="4150914"/>
            <a:ext cx="4060825" cy="11772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ts val="1500"/>
              </a:spcBef>
            </a:pPr>
            <a:r>
              <a:rPr lang="en-GB" altLang="en-US" sz="2000" dirty="0">
                <a:solidFill>
                  <a:srgbClr val="0070C0"/>
                </a:solidFill>
                <a:latin typeface="Comic Sans MS" panose="030F0702030302020204" pitchFamily="66" charset="0"/>
              </a:rPr>
              <a:t>The powerful spaceship </a:t>
            </a:r>
            <a:r>
              <a:rPr lang="en-GB" altLang="en-US" sz="2000" b="1" dirty="0">
                <a:solidFill>
                  <a:srgbClr val="0070C0"/>
                </a:solidFill>
                <a:latin typeface="Comic Sans MS" panose="030F0702030302020204" pitchFamily="66" charset="0"/>
              </a:rPr>
              <a:t>is speeding</a:t>
            </a:r>
            <a:r>
              <a:rPr lang="en-GB" altLang="en-US" sz="2000" dirty="0">
                <a:solidFill>
                  <a:srgbClr val="0070C0"/>
                </a:solidFill>
                <a:latin typeface="Comic Sans MS" panose="030F0702030302020204" pitchFamily="66" charset="0"/>
              </a:rPr>
              <a:t> to the moon.</a:t>
            </a:r>
            <a:endParaRPr lang="en-GB" altLang="en-US" sz="2000" dirty="0">
              <a:solidFill>
                <a:srgbClr val="414042"/>
              </a:solidFill>
              <a:latin typeface="Comic Sans MS" panose="030F0702030302020204" pitchFamily="66" charset="0"/>
            </a:endParaRPr>
          </a:p>
          <a:p>
            <a:pPr algn="ctr">
              <a:spcBef>
                <a:spcPts val="1500"/>
              </a:spcBef>
            </a:pPr>
            <a:r>
              <a:rPr lang="en-GB" altLang="en-US" dirty="0">
                <a:solidFill>
                  <a:srgbClr val="414042"/>
                </a:solidFill>
                <a:latin typeface="Comic Sans MS" panose="030F0702030302020204" pitchFamily="66" charset="0"/>
              </a:rPr>
              <a:t>(The event is happening right now.)</a:t>
            </a:r>
          </a:p>
        </p:txBody>
      </p:sp>
      <p:sp>
        <p:nvSpPr>
          <p:cNvPr id="54" name="Subtitle 2">
            <a:extLst>
              <a:ext uri="{FF2B5EF4-FFF2-40B4-BE49-F238E27FC236}">
                <a16:creationId xmlns:a16="http://schemas.microsoft.com/office/drawing/2014/main" id="{FACBC365-645E-3448-A7F2-9CAC5267C228}"/>
              </a:ext>
            </a:extLst>
          </p:cNvPr>
          <p:cNvSpPr txBox="1">
            <a:spLocks/>
          </p:cNvSpPr>
          <p:nvPr/>
        </p:nvSpPr>
        <p:spPr>
          <a:xfrm>
            <a:off x="0" y="654977"/>
            <a:ext cx="12192000" cy="100027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Clr>
                <a:srgbClr val="000000"/>
              </a:buClr>
              <a:buSzPct val="100000"/>
              <a:buNone/>
            </a:pPr>
            <a:r>
              <a:rPr lang="en-GB" altLang="en-US" sz="3000" b="1" dirty="0">
                <a:solidFill>
                  <a:srgbClr val="0070C0"/>
                </a:solidFill>
                <a:latin typeface="Comic Sans MS" panose="030F0902030302020204" pitchFamily="66" charset="0"/>
                <a:ea typeface="Microsoft YaHei" panose="020B0503020204020204" pitchFamily="34" charset="-122"/>
              </a:rPr>
              <a:t>Understanding verbs and tense</a:t>
            </a:r>
          </a:p>
        </p:txBody>
      </p:sp>
      <p:sp>
        <p:nvSpPr>
          <p:cNvPr id="4" name="TextBox 3">
            <a:extLst>
              <a:ext uri="{FF2B5EF4-FFF2-40B4-BE49-F238E27FC236}">
                <a16:creationId xmlns:a16="http://schemas.microsoft.com/office/drawing/2014/main" id="{F376AF81-6122-B3DF-D75D-F484AFF7E2B6}"/>
              </a:ext>
            </a:extLst>
          </p:cNvPr>
          <p:cNvSpPr txBox="1"/>
          <p:nvPr/>
        </p:nvSpPr>
        <p:spPr>
          <a:xfrm>
            <a:off x="145295" y="265225"/>
            <a:ext cx="2687357" cy="369332"/>
          </a:xfrm>
          <a:prstGeom prst="rect">
            <a:avLst/>
          </a:prstGeom>
          <a:noFill/>
        </p:spPr>
        <p:txBody>
          <a:bodyPr wrap="square">
            <a:spAutoFit/>
          </a:bodyPr>
          <a:lstStyle/>
          <a:p>
            <a:pPr algn="ctr"/>
            <a:r>
              <a:rPr lang="en-GB" altLang="en-US" sz="1800" b="1" dirty="0">
                <a:solidFill>
                  <a:schemeClr val="bg1"/>
                </a:solidFill>
                <a:latin typeface="Comic Sans MS" panose="030F0902030302020204" pitchFamily="66" charset="0"/>
              </a:rPr>
              <a:t>Get ready to write</a:t>
            </a:r>
          </a:p>
        </p:txBody>
      </p:sp>
    </p:spTree>
    <p:extLst>
      <p:ext uri="{BB962C8B-B14F-4D97-AF65-F5344CB8AC3E}">
        <p14:creationId xmlns:p14="http://schemas.microsoft.com/office/powerpoint/2010/main" val="115107739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D316850-71C5-BE4B-A2AD-4FA4F79798D4}"/>
              </a:ext>
            </a:extLst>
          </p:cNvPr>
          <p:cNvSpPr/>
          <p:nvPr/>
        </p:nvSpPr>
        <p:spPr>
          <a:xfrm>
            <a:off x="0" y="28366"/>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FBAC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54" name="Subtitle 2">
            <a:extLst>
              <a:ext uri="{FF2B5EF4-FFF2-40B4-BE49-F238E27FC236}">
                <a16:creationId xmlns:a16="http://schemas.microsoft.com/office/drawing/2014/main" id="{FACBC365-645E-3448-A7F2-9CAC5267C228}"/>
              </a:ext>
            </a:extLst>
          </p:cNvPr>
          <p:cNvSpPr txBox="1">
            <a:spLocks/>
          </p:cNvSpPr>
          <p:nvPr/>
        </p:nvSpPr>
        <p:spPr>
          <a:xfrm>
            <a:off x="0" y="654977"/>
            <a:ext cx="12192000" cy="100027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Clr>
                <a:srgbClr val="000000"/>
              </a:buClr>
              <a:buSzPct val="100000"/>
              <a:buNone/>
            </a:pPr>
            <a:r>
              <a:rPr lang="en-GB" altLang="en-US" sz="3000" b="1" dirty="0">
                <a:solidFill>
                  <a:srgbClr val="0070C0"/>
                </a:solidFill>
                <a:latin typeface="Comic Sans MS" panose="030F0902030302020204" pitchFamily="66" charset="0"/>
                <a:ea typeface="Microsoft YaHei" panose="020B0503020204020204" pitchFamily="34" charset="-122"/>
              </a:rPr>
              <a:t>Progressive verbs</a:t>
            </a:r>
          </a:p>
        </p:txBody>
      </p:sp>
      <p:sp>
        <p:nvSpPr>
          <p:cNvPr id="14" name="Text Box 4">
            <a:extLst>
              <a:ext uri="{FF2B5EF4-FFF2-40B4-BE49-F238E27FC236}">
                <a16:creationId xmlns:a16="http://schemas.microsoft.com/office/drawing/2014/main" id="{53F4CD17-60C5-0F43-91F9-1F7DC1CFFDAC}"/>
              </a:ext>
            </a:extLst>
          </p:cNvPr>
          <p:cNvSpPr txBox="1">
            <a:spLocks noChangeArrowheads="1"/>
          </p:cNvSpPr>
          <p:nvPr/>
        </p:nvSpPr>
        <p:spPr bwMode="auto">
          <a:xfrm>
            <a:off x="1284175" y="1403940"/>
            <a:ext cx="9296740" cy="20341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ts val="1000"/>
              </a:spcBef>
            </a:pPr>
            <a:r>
              <a:rPr lang="en-GB" altLang="en-US" sz="2000" dirty="0">
                <a:solidFill>
                  <a:srgbClr val="0070C0"/>
                </a:solidFill>
                <a:latin typeface="Comic Sans MS" panose="030F0702030302020204" pitchFamily="66" charset="0"/>
              </a:rPr>
              <a:t>Verbs</a:t>
            </a:r>
            <a:r>
              <a:rPr lang="en-GB" altLang="en-US" sz="2000" dirty="0">
                <a:solidFill>
                  <a:srgbClr val="414042"/>
                </a:solidFill>
                <a:latin typeface="Comic Sans MS" panose="030F0702030302020204" pitchFamily="66" charset="0"/>
              </a:rPr>
              <a:t> are words that tell the reader what is happening in a sentence. </a:t>
            </a:r>
            <a:br>
              <a:rPr lang="en-GB" altLang="en-US" sz="2000" dirty="0">
                <a:solidFill>
                  <a:srgbClr val="414042"/>
                </a:solidFill>
                <a:latin typeface="Comic Sans MS" panose="030F0702030302020204" pitchFamily="66" charset="0"/>
              </a:rPr>
            </a:br>
            <a:r>
              <a:rPr lang="en-GB" altLang="en-US" sz="2000" dirty="0">
                <a:solidFill>
                  <a:srgbClr val="414042"/>
                </a:solidFill>
                <a:latin typeface="Comic Sans MS" panose="030F0702030302020204" pitchFamily="66" charset="0"/>
              </a:rPr>
              <a:t>They are </a:t>
            </a:r>
            <a:r>
              <a:rPr lang="en-GB" altLang="en-US" sz="2000" dirty="0">
                <a:solidFill>
                  <a:srgbClr val="0070C0"/>
                </a:solidFill>
                <a:latin typeface="Comic Sans MS" panose="030F0702030302020204" pitchFamily="66" charset="0"/>
              </a:rPr>
              <a:t>action</a:t>
            </a:r>
            <a:r>
              <a:rPr lang="en-GB" altLang="en-US" sz="2000" dirty="0">
                <a:solidFill>
                  <a:srgbClr val="414042"/>
                </a:solidFill>
                <a:latin typeface="Comic Sans MS" panose="030F0702030302020204" pitchFamily="66" charset="0"/>
              </a:rPr>
              <a:t>, </a:t>
            </a:r>
            <a:r>
              <a:rPr lang="en-GB" altLang="en-US" sz="2000" dirty="0">
                <a:solidFill>
                  <a:srgbClr val="0070C0"/>
                </a:solidFill>
                <a:latin typeface="Comic Sans MS" panose="030F0702030302020204" pitchFamily="66" charset="0"/>
              </a:rPr>
              <a:t>being</a:t>
            </a:r>
            <a:r>
              <a:rPr lang="en-GB" altLang="en-US" sz="2000" dirty="0">
                <a:solidFill>
                  <a:srgbClr val="414042"/>
                </a:solidFill>
                <a:latin typeface="Comic Sans MS" panose="030F0702030302020204" pitchFamily="66" charset="0"/>
              </a:rPr>
              <a:t> or </a:t>
            </a:r>
            <a:r>
              <a:rPr lang="en-GB" altLang="en-US" sz="2000" dirty="0">
                <a:solidFill>
                  <a:srgbClr val="0070C0"/>
                </a:solidFill>
                <a:latin typeface="Comic Sans MS" panose="030F0702030302020204" pitchFamily="66" charset="0"/>
              </a:rPr>
              <a:t>having</a:t>
            </a:r>
            <a:r>
              <a:rPr lang="en-GB" altLang="en-US" sz="2000" dirty="0">
                <a:solidFill>
                  <a:srgbClr val="414042"/>
                </a:solidFill>
                <a:latin typeface="Comic Sans MS" panose="030F0702030302020204" pitchFamily="66" charset="0"/>
              </a:rPr>
              <a:t> words.</a:t>
            </a:r>
          </a:p>
          <a:p>
            <a:pPr>
              <a:lnSpc>
                <a:spcPct val="120000"/>
              </a:lnSpc>
              <a:spcBef>
                <a:spcPct val="40000"/>
              </a:spcBef>
            </a:pPr>
            <a:r>
              <a:rPr lang="en-GB" altLang="en-US" sz="2000" dirty="0">
                <a:solidFill>
                  <a:srgbClr val="414042"/>
                </a:solidFill>
                <a:latin typeface="Comic Sans MS" panose="030F0702030302020204" pitchFamily="66" charset="0"/>
              </a:rPr>
              <a:t>The verb is at the heart of a clause and can be written in different tenses.</a:t>
            </a:r>
          </a:p>
          <a:p>
            <a:pPr>
              <a:lnSpc>
                <a:spcPct val="120000"/>
              </a:lnSpc>
              <a:spcBef>
                <a:spcPct val="40000"/>
              </a:spcBef>
            </a:pPr>
            <a:r>
              <a:rPr lang="en-GB" altLang="en-US" sz="2000" dirty="0">
                <a:solidFill>
                  <a:srgbClr val="414042"/>
                </a:solidFill>
                <a:latin typeface="Comic Sans MS" panose="030F0702030302020204" pitchFamily="66" charset="0"/>
              </a:rPr>
              <a:t>The progressive form of the verb shows an action which is ongoing at the time, either now or in the past.</a:t>
            </a:r>
          </a:p>
        </p:txBody>
      </p:sp>
      <p:sp>
        <p:nvSpPr>
          <p:cNvPr id="15" name="Text Box 5">
            <a:extLst>
              <a:ext uri="{FF2B5EF4-FFF2-40B4-BE49-F238E27FC236}">
                <a16:creationId xmlns:a16="http://schemas.microsoft.com/office/drawing/2014/main" id="{16DC5060-CA19-BD42-A852-288E3DA65138}"/>
              </a:ext>
            </a:extLst>
          </p:cNvPr>
          <p:cNvSpPr txBox="1">
            <a:spLocks noChangeArrowheads="1"/>
          </p:cNvSpPr>
          <p:nvPr/>
        </p:nvSpPr>
        <p:spPr bwMode="auto">
          <a:xfrm>
            <a:off x="1284175" y="3796012"/>
            <a:ext cx="7550150" cy="20415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altLang="en-US" sz="2500" dirty="0">
                <a:solidFill>
                  <a:srgbClr val="414042"/>
                </a:solidFill>
                <a:latin typeface="Comic Sans MS" panose="030F0702030302020204" pitchFamily="66" charset="0"/>
              </a:rPr>
              <a:t>The aliens </a:t>
            </a:r>
            <a:r>
              <a:rPr lang="en-GB" altLang="en-US" sz="2500" dirty="0">
                <a:solidFill>
                  <a:srgbClr val="0070C0"/>
                </a:solidFill>
                <a:latin typeface="Comic Sans MS" panose="030F0702030302020204" pitchFamily="66" charset="0"/>
              </a:rPr>
              <a:t>are growing </a:t>
            </a:r>
            <a:r>
              <a:rPr lang="en-GB" altLang="en-US" sz="2500" dirty="0">
                <a:solidFill>
                  <a:srgbClr val="414042"/>
                </a:solidFill>
                <a:latin typeface="Comic Sans MS" panose="030F0702030302020204" pitchFamily="66" charset="0"/>
              </a:rPr>
              <a:t>tomato plants.</a:t>
            </a:r>
          </a:p>
          <a:p>
            <a:pPr>
              <a:spcBef>
                <a:spcPct val="50000"/>
              </a:spcBef>
            </a:pPr>
            <a:r>
              <a:rPr lang="en-GB" altLang="en-US" sz="2000" dirty="0">
                <a:solidFill>
                  <a:srgbClr val="414042"/>
                </a:solidFill>
                <a:latin typeface="Comic Sans MS" panose="030F0702030302020204" pitchFamily="66" charset="0"/>
              </a:rPr>
              <a:t>(present progressive – ongoing right now)</a:t>
            </a:r>
          </a:p>
          <a:p>
            <a:pPr>
              <a:spcBef>
                <a:spcPts val="2000"/>
              </a:spcBef>
            </a:pPr>
            <a:r>
              <a:rPr lang="en-GB" altLang="en-US" sz="2500" dirty="0">
                <a:solidFill>
                  <a:srgbClr val="414042"/>
                </a:solidFill>
                <a:latin typeface="Comic Sans MS" panose="030F0702030302020204" pitchFamily="66" charset="0"/>
              </a:rPr>
              <a:t>The aliens </a:t>
            </a:r>
            <a:r>
              <a:rPr lang="en-GB" altLang="en-US" sz="2500" dirty="0">
                <a:solidFill>
                  <a:srgbClr val="0070C0"/>
                </a:solidFill>
                <a:latin typeface="Comic Sans MS" panose="030F0702030302020204" pitchFamily="66" charset="0"/>
              </a:rPr>
              <a:t>were growing </a:t>
            </a:r>
            <a:r>
              <a:rPr lang="en-GB" altLang="en-US" sz="2500" dirty="0">
                <a:solidFill>
                  <a:srgbClr val="414042"/>
                </a:solidFill>
                <a:latin typeface="Comic Sans MS" panose="030F0702030302020204" pitchFamily="66" charset="0"/>
              </a:rPr>
              <a:t>tomato plants.</a:t>
            </a:r>
          </a:p>
          <a:p>
            <a:pPr>
              <a:spcBef>
                <a:spcPct val="50000"/>
              </a:spcBef>
            </a:pPr>
            <a:r>
              <a:rPr lang="en-GB" altLang="en-US" sz="2000" dirty="0">
                <a:solidFill>
                  <a:srgbClr val="414042"/>
                </a:solidFill>
                <a:latin typeface="Comic Sans MS" panose="030F0702030302020204" pitchFamily="66" charset="0"/>
              </a:rPr>
              <a:t>(past progressive – was ongoing in the past)</a:t>
            </a:r>
          </a:p>
        </p:txBody>
      </p:sp>
      <p:pic>
        <p:nvPicPr>
          <p:cNvPr id="6" name="Picture 5" descr="A picture containing text&#10;&#10;Description automatically generated">
            <a:extLst>
              <a:ext uri="{FF2B5EF4-FFF2-40B4-BE49-F238E27FC236}">
                <a16:creationId xmlns:a16="http://schemas.microsoft.com/office/drawing/2014/main" id="{3E1239F6-52C2-B14D-87FF-96F892E083B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359530" y="3314351"/>
            <a:ext cx="3703706" cy="2659393"/>
          </a:xfrm>
          <a:prstGeom prst="rect">
            <a:avLst/>
          </a:prstGeom>
        </p:spPr>
      </p:pic>
      <p:sp>
        <p:nvSpPr>
          <p:cNvPr id="4" name="TextBox 3">
            <a:extLst>
              <a:ext uri="{FF2B5EF4-FFF2-40B4-BE49-F238E27FC236}">
                <a16:creationId xmlns:a16="http://schemas.microsoft.com/office/drawing/2014/main" id="{32D3E248-9461-5D78-68EC-C0583872DA6B}"/>
              </a:ext>
            </a:extLst>
          </p:cNvPr>
          <p:cNvSpPr txBox="1"/>
          <p:nvPr/>
        </p:nvSpPr>
        <p:spPr>
          <a:xfrm>
            <a:off x="145295" y="265225"/>
            <a:ext cx="2687357" cy="369332"/>
          </a:xfrm>
          <a:prstGeom prst="rect">
            <a:avLst/>
          </a:prstGeom>
          <a:noFill/>
        </p:spPr>
        <p:txBody>
          <a:bodyPr wrap="square">
            <a:spAutoFit/>
          </a:bodyPr>
          <a:lstStyle/>
          <a:p>
            <a:pPr algn="ctr"/>
            <a:r>
              <a:rPr lang="en-GB" altLang="en-US" sz="1800" b="1" dirty="0">
                <a:solidFill>
                  <a:schemeClr val="bg1"/>
                </a:solidFill>
                <a:latin typeface="Comic Sans MS" panose="030F0902030302020204" pitchFamily="66" charset="0"/>
              </a:rPr>
              <a:t>Get ready to write</a:t>
            </a:r>
          </a:p>
        </p:txBody>
      </p:sp>
    </p:spTree>
    <p:extLst>
      <p:ext uri="{BB962C8B-B14F-4D97-AF65-F5344CB8AC3E}">
        <p14:creationId xmlns:p14="http://schemas.microsoft.com/office/powerpoint/2010/main" val="161791371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icture containing text&#10;&#10;Description automatically generated">
            <a:extLst>
              <a:ext uri="{FF2B5EF4-FFF2-40B4-BE49-F238E27FC236}">
                <a16:creationId xmlns:a16="http://schemas.microsoft.com/office/drawing/2014/main" id="{D3A193E3-5B7D-E145-87BE-60DE89B9325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552009" y="1995634"/>
            <a:ext cx="2822045" cy="4046486"/>
          </a:xfrm>
          <a:prstGeom prst="rect">
            <a:avLst/>
          </a:prstGeom>
        </p:spPr>
      </p:pic>
      <p:sp>
        <p:nvSpPr>
          <p:cNvPr id="2" name="Rectangle 1">
            <a:extLst>
              <a:ext uri="{FF2B5EF4-FFF2-40B4-BE49-F238E27FC236}">
                <a16:creationId xmlns:a16="http://schemas.microsoft.com/office/drawing/2014/main" id="{5D316850-71C5-BE4B-A2AD-4FA4F79798D4}"/>
              </a:ext>
            </a:extLst>
          </p:cNvPr>
          <p:cNvSpPr/>
          <p:nvPr/>
        </p:nvSpPr>
        <p:spPr>
          <a:xfrm>
            <a:off x="0" y="28366"/>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FBAC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54" name="Subtitle 2">
            <a:extLst>
              <a:ext uri="{FF2B5EF4-FFF2-40B4-BE49-F238E27FC236}">
                <a16:creationId xmlns:a16="http://schemas.microsoft.com/office/drawing/2014/main" id="{FACBC365-645E-3448-A7F2-9CAC5267C228}"/>
              </a:ext>
            </a:extLst>
          </p:cNvPr>
          <p:cNvSpPr txBox="1">
            <a:spLocks/>
          </p:cNvSpPr>
          <p:nvPr/>
        </p:nvSpPr>
        <p:spPr>
          <a:xfrm>
            <a:off x="0" y="654977"/>
            <a:ext cx="12192000" cy="100027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Clr>
                <a:srgbClr val="000000"/>
              </a:buClr>
              <a:buSzPct val="100000"/>
              <a:buNone/>
            </a:pPr>
            <a:r>
              <a:rPr lang="en-GB" altLang="en-US" sz="3000" b="1" dirty="0">
                <a:solidFill>
                  <a:srgbClr val="0070C0"/>
                </a:solidFill>
                <a:latin typeface="Comic Sans MS" panose="030F0902030302020204" pitchFamily="66" charset="0"/>
                <a:ea typeface="Microsoft YaHei" panose="020B0503020204020204" pitchFamily="34" charset="-122"/>
              </a:rPr>
              <a:t>Present progressive verbs</a:t>
            </a:r>
          </a:p>
        </p:txBody>
      </p:sp>
      <p:sp>
        <p:nvSpPr>
          <p:cNvPr id="14" name="Text Box 4">
            <a:extLst>
              <a:ext uri="{FF2B5EF4-FFF2-40B4-BE49-F238E27FC236}">
                <a16:creationId xmlns:a16="http://schemas.microsoft.com/office/drawing/2014/main" id="{53F4CD17-60C5-0F43-91F9-1F7DC1CFFDAC}"/>
              </a:ext>
            </a:extLst>
          </p:cNvPr>
          <p:cNvSpPr txBox="1">
            <a:spLocks noChangeArrowheads="1"/>
          </p:cNvSpPr>
          <p:nvPr/>
        </p:nvSpPr>
        <p:spPr bwMode="auto">
          <a:xfrm>
            <a:off x="956694" y="1403940"/>
            <a:ext cx="9599415"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ts val="1000"/>
              </a:spcBef>
            </a:pPr>
            <a:r>
              <a:rPr lang="en-GB" altLang="en-US" sz="2000" dirty="0">
                <a:solidFill>
                  <a:srgbClr val="414042"/>
                </a:solidFill>
                <a:latin typeface="Comic Sans MS" panose="030F0702030302020204" pitchFamily="66" charset="0"/>
              </a:rPr>
              <a:t>The present progressive form of the verb tells you that an event is happening right now and is ongoing.</a:t>
            </a:r>
          </a:p>
        </p:txBody>
      </p:sp>
      <p:sp>
        <p:nvSpPr>
          <p:cNvPr id="8" name="Text Box 3">
            <a:extLst>
              <a:ext uri="{FF2B5EF4-FFF2-40B4-BE49-F238E27FC236}">
                <a16:creationId xmlns:a16="http://schemas.microsoft.com/office/drawing/2014/main" id="{40713538-66E3-6C4D-9987-E530822BD9BE}"/>
              </a:ext>
            </a:extLst>
          </p:cNvPr>
          <p:cNvSpPr txBox="1">
            <a:spLocks noChangeArrowheads="1"/>
          </p:cNvSpPr>
          <p:nvPr/>
        </p:nvSpPr>
        <p:spPr bwMode="auto">
          <a:xfrm>
            <a:off x="863888" y="2467593"/>
            <a:ext cx="7919677" cy="33393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t" anchorCtr="0">
            <a:noAutofit/>
          </a:bodyPr>
          <a:lstStyle/>
          <a:p>
            <a:pPr marL="0" lvl="2" algn="ctr">
              <a:spcBef>
                <a:spcPts val="1000"/>
              </a:spcBef>
            </a:pPr>
            <a:r>
              <a:rPr lang="en-GB" altLang="en-US" sz="2300" i="1" dirty="0">
                <a:solidFill>
                  <a:srgbClr val="0070C0"/>
                </a:solidFill>
                <a:latin typeface="Comic Sans MS" panose="030F0702030302020204" pitchFamily="66" charset="0"/>
              </a:rPr>
              <a:t>The aliens are growing tomato plants.</a:t>
            </a:r>
          </a:p>
          <a:p>
            <a:pPr marL="0" lvl="2" algn="ctr">
              <a:spcBef>
                <a:spcPts val="500"/>
              </a:spcBef>
            </a:pPr>
            <a:r>
              <a:rPr lang="en-GB" altLang="en-US" sz="2300" dirty="0">
                <a:solidFill>
                  <a:srgbClr val="414042"/>
                </a:solidFill>
                <a:latin typeface="Comic Sans MS" panose="030F0702030302020204" pitchFamily="66" charset="0"/>
              </a:rPr>
              <a:t>It can also be a statement to say what is </a:t>
            </a:r>
            <a:r>
              <a:rPr lang="en-GB" altLang="en-US" sz="2300" b="1" dirty="0">
                <a:solidFill>
                  <a:srgbClr val="414042"/>
                </a:solidFill>
                <a:latin typeface="Comic Sans MS" panose="030F0702030302020204" pitchFamily="66" charset="0"/>
              </a:rPr>
              <a:t>not</a:t>
            </a:r>
            <a:r>
              <a:rPr lang="en-GB" altLang="en-US" sz="2300" dirty="0">
                <a:solidFill>
                  <a:srgbClr val="414042"/>
                </a:solidFill>
                <a:latin typeface="Comic Sans MS" panose="030F0702030302020204" pitchFamily="66" charset="0"/>
              </a:rPr>
              <a:t> happening:</a:t>
            </a:r>
          </a:p>
          <a:p>
            <a:pPr marL="0" lvl="2" algn="ctr">
              <a:spcBef>
                <a:spcPts val="1500"/>
              </a:spcBef>
            </a:pPr>
            <a:r>
              <a:rPr lang="en-GB" altLang="en-US" sz="2300" i="1" dirty="0">
                <a:solidFill>
                  <a:srgbClr val="0070C0"/>
                </a:solidFill>
                <a:latin typeface="Comic Sans MS" panose="030F0702030302020204" pitchFamily="66" charset="0"/>
              </a:rPr>
              <a:t>The aliens are not making pizzas.</a:t>
            </a:r>
          </a:p>
          <a:p>
            <a:pPr marL="0" lvl="2" algn="ctr">
              <a:spcBef>
                <a:spcPts val="500"/>
              </a:spcBef>
            </a:pPr>
            <a:r>
              <a:rPr lang="en-GB" altLang="en-US" sz="2300" dirty="0">
                <a:solidFill>
                  <a:srgbClr val="414042"/>
                </a:solidFill>
                <a:latin typeface="Comic Sans MS" panose="030F0702030302020204" pitchFamily="66" charset="0"/>
              </a:rPr>
              <a:t>A statement to describe a temporary event…</a:t>
            </a:r>
          </a:p>
          <a:p>
            <a:pPr marL="0" lvl="2" algn="ctr">
              <a:spcBef>
                <a:spcPts val="1500"/>
              </a:spcBef>
            </a:pPr>
            <a:r>
              <a:rPr lang="en-GB" altLang="en-US" sz="2300" i="1" dirty="0">
                <a:solidFill>
                  <a:srgbClr val="0070C0"/>
                </a:solidFill>
                <a:latin typeface="Comic Sans MS" panose="030F0702030302020204" pitchFamily="66" charset="0"/>
              </a:rPr>
              <a:t>Jasper is sitting on his space buggy.</a:t>
            </a:r>
          </a:p>
          <a:p>
            <a:pPr marL="0" lvl="2" algn="ctr">
              <a:spcBef>
                <a:spcPts val="500"/>
              </a:spcBef>
            </a:pPr>
            <a:r>
              <a:rPr lang="en-GB" altLang="en-US" sz="2300" dirty="0">
                <a:solidFill>
                  <a:srgbClr val="414042"/>
                </a:solidFill>
                <a:latin typeface="Comic Sans MS" panose="030F0702030302020204" pitchFamily="66" charset="0"/>
              </a:rPr>
              <a:t>…can also be a question:</a:t>
            </a:r>
          </a:p>
          <a:p>
            <a:pPr marL="0" lvl="2" algn="ctr">
              <a:spcBef>
                <a:spcPts val="500"/>
              </a:spcBef>
            </a:pPr>
            <a:r>
              <a:rPr lang="en-GB" altLang="en-US" sz="2300" i="1" dirty="0">
                <a:solidFill>
                  <a:srgbClr val="0070C0"/>
                </a:solidFill>
                <a:latin typeface="Comic Sans MS" panose="030F0702030302020204" pitchFamily="66" charset="0"/>
              </a:rPr>
              <a:t>Are you sitting comfortably on your space buggy?</a:t>
            </a:r>
          </a:p>
        </p:txBody>
      </p:sp>
      <p:sp>
        <p:nvSpPr>
          <p:cNvPr id="4" name="TextBox 3">
            <a:extLst>
              <a:ext uri="{FF2B5EF4-FFF2-40B4-BE49-F238E27FC236}">
                <a16:creationId xmlns:a16="http://schemas.microsoft.com/office/drawing/2014/main" id="{48E1A553-582E-6B97-A435-469562238E55}"/>
              </a:ext>
            </a:extLst>
          </p:cNvPr>
          <p:cNvSpPr txBox="1"/>
          <p:nvPr/>
        </p:nvSpPr>
        <p:spPr>
          <a:xfrm>
            <a:off x="145295" y="265225"/>
            <a:ext cx="2687357" cy="369332"/>
          </a:xfrm>
          <a:prstGeom prst="rect">
            <a:avLst/>
          </a:prstGeom>
          <a:noFill/>
        </p:spPr>
        <p:txBody>
          <a:bodyPr wrap="square">
            <a:spAutoFit/>
          </a:bodyPr>
          <a:lstStyle/>
          <a:p>
            <a:pPr algn="ctr"/>
            <a:r>
              <a:rPr lang="en-GB" altLang="en-US" sz="1800" b="1" dirty="0">
                <a:solidFill>
                  <a:schemeClr val="bg1"/>
                </a:solidFill>
                <a:latin typeface="Comic Sans MS" panose="030F0902030302020204" pitchFamily="66" charset="0"/>
              </a:rPr>
              <a:t>Get ready to write</a:t>
            </a:r>
          </a:p>
        </p:txBody>
      </p:sp>
    </p:spTree>
    <p:extLst>
      <p:ext uri="{BB962C8B-B14F-4D97-AF65-F5344CB8AC3E}">
        <p14:creationId xmlns:p14="http://schemas.microsoft.com/office/powerpoint/2010/main" val="246168521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D316850-71C5-BE4B-A2AD-4FA4F79798D4}"/>
              </a:ext>
            </a:extLst>
          </p:cNvPr>
          <p:cNvSpPr/>
          <p:nvPr/>
        </p:nvSpPr>
        <p:spPr>
          <a:xfrm>
            <a:off x="0" y="28366"/>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FBAC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54" name="Subtitle 2">
            <a:extLst>
              <a:ext uri="{FF2B5EF4-FFF2-40B4-BE49-F238E27FC236}">
                <a16:creationId xmlns:a16="http://schemas.microsoft.com/office/drawing/2014/main" id="{FACBC365-645E-3448-A7F2-9CAC5267C228}"/>
              </a:ext>
            </a:extLst>
          </p:cNvPr>
          <p:cNvSpPr txBox="1">
            <a:spLocks/>
          </p:cNvSpPr>
          <p:nvPr/>
        </p:nvSpPr>
        <p:spPr>
          <a:xfrm>
            <a:off x="0" y="654977"/>
            <a:ext cx="12192000" cy="100027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Clr>
                <a:srgbClr val="000000"/>
              </a:buClr>
              <a:buSzPct val="100000"/>
              <a:buNone/>
            </a:pPr>
            <a:r>
              <a:rPr lang="en-GB" altLang="en-US" sz="3000" b="1" dirty="0">
                <a:solidFill>
                  <a:srgbClr val="0070C0"/>
                </a:solidFill>
                <a:latin typeface="Comic Sans MS" panose="030F0902030302020204" pitchFamily="66" charset="0"/>
                <a:ea typeface="Microsoft YaHei" panose="020B0503020204020204" pitchFamily="34" charset="-122"/>
              </a:rPr>
              <a:t>Identify the present progressive</a:t>
            </a:r>
          </a:p>
        </p:txBody>
      </p:sp>
      <p:sp>
        <p:nvSpPr>
          <p:cNvPr id="8" name="Text Box 8">
            <a:extLst>
              <a:ext uri="{FF2B5EF4-FFF2-40B4-BE49-F238E27FC236}">
                <a16:creationId xmlns:a16="http://schemas.microsoft.com/office/drawing/2014/main" id="{8F709A74-D968-5D47-AE4A-69554D074081}"/>
              </a:ext>
            </a:extLst>
          </p:cNvPr>
          <p:cNvSpPr txBox="1">
            <a:spLocks noChangeArrowheads="1"/>
          </p:cNvSpPr>
          <p:nvPr/>
        </p:nvSpPr>
        <p:spPr bwMode="auto">
          <a:xfrm>
            <a:off x="931864" y="1226929"/>
            <a:ext cx="7669526"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ts val="1000"/>
              </a:spcBef>
            </a:pPr>
            <a:r>
              <a:rPr lang="en-GB" altLang="en-US" sz="2000" dirty="0">
                <a:solidFill>
                  <a:srgbClr val="414042"/>
                </a:solidFill>
                <a:latin typeface="Comic Sans MS" panose="030F0702030302020204" pitchFamily="66" charset="0"/>
              </a:rPr>
              <a:t>The present progressive tense tells the reader that the action or event is happening right now. </a:t>
            </a:r>
          </a:p>
          <a:p>
            <a:pPr>
              <a:spcBef>
                <a:spcPts val="1000"/>
              </a:spcBef>
            </a:pPr>
            <a:r>
              <a:rPr lang="en-GB" altLang="en-US" sz="2000" dirty="0">
                <a:solidFill>
                  <a:srgbClr val="414042"/>
                </a:solidFill>
                <a:latin typeface="Comic Sans MS" panose="030F0702030302020204" pitchFamily="66" charset="0"/>
              </a:rPr>
              <a:t>Work with a partner. Choose a suitable word for the one that is missing in the following sentences:</a:t>
            </a:r>
          </a:p>
          <a:p>
            <a:pPr>
              <a:spcBef>
                <a:spcPct val="50000"/>
              </a:spcBef>
            </a:pPr>
            <a:endParaRPr lang="en-GB" altLang="en-US" sz="2000" dirty="0">
              <a:solidFill>
                <a:srgbClr val="414042"/>
              </a:solidFill>
              <a:latin typeface="Comic Sans MS" panose="030F0702030302020204" pitchFamily="66" charset="0"/>
            </a:endParaRPr>
          </a:p>
        </p:txBody>
      </p:sp>
      <p:sp>
        <p:nvSpPr>
          <p:cNvPr id="9" name="Text Box 9">
            <a:extLst>
              <a:ext uri="{FF2B5EF4-FFF2-40B4-BE49-F238E27FC236}">
                <a16:creationId xmlns:a16="http://schemas.microsoft.com/office/drawing/2014/main" id="{7CE763EC-683F-D642-978C-D0FE24099C6B}"/>
              </a:ext>
            </a:extLst>
          </p:cNvPr>
          <p:cNvSpPr txBox="1">
            <a:spLocks noChangeArrowheads="1"/>
          </p:cNvSpPr>
          <p:nvPr/>
        </p:nvSpPr>
        <p:spPr bwMode="auto">
          <a:xfrm>
            <a:off x="1003298" y="2822964"/>
            <a:ext cx="7598091" cy="430887"/>
          </a:xfrm>
          <a:prstGeom prst="rect">
            <a:avLst/>
          </a:prstGeom>
          <a:solidFill>
            <a:srgbClr val="00B0F0">
              <a:alpha val="30196"/>
            </a:srgbClr>
          </a:solidFill>
          <a:ln>
            <a:noFill/>
          </a:ln>
          <a:effectLst/>
        </p:spPr>
        <p:txBody>
          <a:bodyPr wrap="square">
            <a:spAutoFit/>
          </a:bodyPr>
          <a:lstStyle/>
          <a:p>
            <a:pPr>
              <a:spcBef>
                <a:spcPct val="50000"/>
              </a:spcBef>
            </a:pPr>
            <a:r>
              <a:rPr lang="en-GB" altLang="en-US" sz="2200" dirty="0">
                <a:solidFill>
                  <a:srgbClr val="414042"/>
                </a:solidFill>
                <a:latin typeface="Comic Sans MS" panose="030F0702030302020204" pitchFamily="66" charset="0"/>
              </a:rPr>
              <a:t>The moon is                  the light from the sun.</a:t>
            </a:r>
          </a:p>
        </p:txBody>
      </p:sp>
      <p:sp>
        <p:nvSpPr>
          <p:cNvPr id="10" name="Text Box 14">
            <a:extLst>
              <a:ext uri="{FF2B5EF4-FFF2-40B4-BE49-F238E27FC236}">
                <a16:creationId xmlns:a16="http://schemas.microsoft.com/office/drawing/2014/main" id="{48CA03E2-9EC5-5D41-9B44-1E5360DDF433}"/>
              </a:ext>
            </a:extLst>
          </p:cNvPr>
          <p:cNvSpPr txBox="1">
            <a:spLocks noChangeArrowheads="1"/>
          </p:cNvSpPr>
          <p:nvPr/>
        </p:nvSpPr>
        <p:spPr bwMode="auto">
          <a:xfrm>
            <a:off x="1003298" y="3381239"/>
            <a:ext cx="7598092" cy="430887"/>
          </a:xfrm>
          <a:prstGeom prst="rect">
            <a:avLst/>
          </a:prstGeom>
          <a:solidFill>
            <a:srgbClr val="00B0F0">
              <a:alpha val="30196"/>
            </a:srgbClr>
          </a:solidFill>
          <a:ln>
            <a:noFill/>
          </a:ln>
          <a:effectLst/>
        </p:spPr>
        <p:txBody>
          <a:bodyPr wrap="square">
            <a:spAutoFit/>
          </a:bodyPr>
          <a:lstStyle/>
          <a:p>
            <a:pPr>
              <a:spcBef>
                <a:spcPct val="50000"/>
              </a:spcBef>
            </a:pPr>
            <a:r>
              <a:rPr lang="en-GB" altLang="en-US" sz="2200" dirty="0">
                <a:solidFill>
                  <a:srgbClr val="414042"/>
                </a:solidFill>
                <a:latin typeface="Comic Sans MS" panose="030F0702030302020204" pitchFamily="66" charset="0"/>
              </a:rPr>
              <a:t>The sun is             below the horizon.</a:t>
            </a:r>
          </a:p>
        </p:txBody>
      </p:sp>
      <p:sp>
        <p:nvSpPr>
          <p:cNvPr id="11" name="Text Box 15">
            <a:extLst>
              <a:ext uri="{FF2B5EF4-FFF2-40B4-BE49-F238E27FC236}">
                <a16:creationId xmlns:a16="http://schemas.microsoft.com/office/drawing/2014/main" id="{D389848A-8F55-4949-8277-0FF845111BCF}"/>
              </a:ext>
            </a:extLst>
          </p:cNvPr>
          <p:cNvSpPr txBox="1">
            <a:spLocks noChangeArrowheads="1"/>
          </p:cNvSpPr>
          <p:nvPr/>
        </p:nvSpPr>
        <p:spPr bwMode="auto">
          <a:xfrm>
            <a:off x="1003298" y="3939514"/>
            <a:ext cx="7598091" cy="430887"/>
          </a:xfrm>
          <a:prstGeom prst="rect">
            <a:avLst/>
          </a:prstGeom>
          <a:solidFill>
            <a:srgbClr val="00B0F0">
              <a:alpha val="30196"/>
            </a:srgbClr>
          </a:solidFill>
          <a:ln>
            <a:noFill/>
          </a:ln>
          <a:effectLst/>
        </p:spPr>
        <p:txBody>
          <a:bodyPr wrap="square">
            <a:spAutoFit/>
          </a:bodyPr>
          <a:lstStyle/>
          <a:p>
            <a:pPr>
              <a:spcBef>
                <a:spcPct val="50000"/>
              </a:spcBef>
            </a:pPr>
            <a:r>
              <a:rPr lang="en-GB" altLang="en-US" sz="2200" dirty="0">
                <a:solidFill>
                  <a:srgbClr val="414042"/>
                </a:solidFill>
                <a:latin typeface="Comic Sans MS" panose="030F0702030302020204" pitchFamily="66" charset="0"/>
              </a:rPr>
              <a:t>The Milky Way galaxy is        over the night sky.</a:t>
            </a:r>
          </a:p>
        </p:txBody>
      </p:sp>
      <p:sp>
        <p:nvSpPr>
          <p:cNvPr id="12" name="Text Box 16">
            <a:extLst>
              <a:ext uri="{FF2B5EF4-FFF2-40B4-BE49-F238E27FC236}">
                <a16:creationId xmlns:a16="http://schemas.microsoft.com/office/drawing/2014/main" id="{496CD48C-1291-0C4A-B9E4-B0DB92B48A55}"/>
              </a:ext>
            </a:extLst>
          </p:cNvPr>
          <p:cNvSpPr txBox="1">
            <a:spLocks noChangeArrowheads="1"/>
          </p:cNvSpPr>
          <p:nvPr/>
        </p:nvSpPr>
        <p:spPr bwMode="auto">
          <a:xfrm>
            <a:off x="1003298" y="4497789"/>
            <a:ext cx="7598092" cy="430887"/>
          </a:xfrm>
          <a:prstGeom prst="rect">
            <a:avLst/>
          </a:prstGeom>
          <a:solidFill>
            <a:srgbClr val="00B0F0">
              <a:alpha val="30196"/>
            </a:srgbClr>
          </a:solidFill>
          <a:ln>
            <a:noFill/>
          </a:ln>
          <a:effectLst/>
        </p:spPr>
        <p:txBody>
          <a:bodyPr wrap="square">
            <a:spAutoFit/>
          </a:bodyPr>
          <a:lstStyle/>
          <a:p>
            <a:pPr>
              <a:spcBef>
                <a:spcPct val="50000"/>
              </a:spcBef>
            </a:pPr>
            <a:r>
              <a:rPr lang="en-GB" altLang="en-US" sz="2200" dirty="0">
                <a:solidFill>
                  <a:srgbClr val="414042"/>
                </a:solidFill>
                <a:latin typeface="Comic Sans MS" panose="030F0702030302020204" pitchFamily="66" charset="0"/>
              </a:rPr>
              <a:t>The stars are                in the blackness.</a:t>
            </a:r>
          </a:p>
        </p:txBody>
      </p:sp>
      <p:sp>
        <p:nvSpPr>
          <p:cNvPr id="13" name="Text Box 17">
            <a:extLst>
              <a:ext uri="{FF2B5EF4-FFF2-40B4-BE49-F238E27FC236}">
                <a16:creationId xmlns:a16="http://schemas.microsoft.com/office/drawing/2014/main" id="{71860488-80F3-8B47-B76C-4E20753E1FA7}"/>
              </a:ext>
            </a:extLst>
          </p:cNvPr>
          <p:cNvSpPr txBox="1">
            <a:spLocks noChangeArrowheads="1"/>
          </p:cNvSpPr>
          <p:nvPr/>
        </p:nvSpPr>
        <p:spPr bwMode="auto">
          <a:xfrm>
            <a:off x="1003298" y="5056064"/>
            <a:ext cx="7598092" cy="430887"/>
          </a:xfrm>
          <a:prstGeom prst="rect">
            <a:avLst/>
          </a:prstGeom>
          <a:solidFill>
            <a:srgbClr val="00B0F0">
              <a:alpha val="30196"/>
            </a:srgbClr>
          </a:solidFill>
          <a:ln>
            <a:noFill/>
          </a:ln>
          <a:effectLst/>
        </p:spPr>
        <p:txBody>
          <a:bodyPr wrap="square">
            <a:spAutoFit/>
          </a:bodyPr>
          <a:lstStyle/>
          <a:p>
            <a:pPr>
              <a:spcBef>
                <a:spcPct val="50000"/>
              </a:spcBef>
            </a:pPr>
            <a:r>
              <a:rPr lang="en-GB" altLang="en-US" sz="2200" dirty="0">
                <a:solidFill>
                  <a:srgbClr val="414042"/>
                </a:solidFill>
                <a:latin typeface="Comic Sans MS" panose="030F0702030302020204" pitchFamily="66" charset="0"/>
              </a:rPr>
              <a:t>The earth is              on its axis.</a:t>
            </a:r>
          </a:p>
        </p:txBody>
      </p:sp>
      <p:sp>
        <p:nvSpPr>
          <p:cNvPr id="16" name="Text Box 18">
            <a:extLst>
              <a:ext uri="{FF2B5EF4-FFF2-40B4-BE49-F238E27FC236}">
                <a16:creationId xmlns:a16="http://schemas.microsoft.com/office/drawing/2014/main" id="{83B8F289-9CDE-DD4A-877C-50E2FE070C85}"/>
              </a:ext>
            </a:extLst>
          </p:cNvPr>
          <p:cNvSpPr txBox="1">
            <a:spLocks noChangeArrowheads="1"/>
          </p:cNvSpPr>
          <p:nvPr/>
        </p:nvSpPr>
        <p:spPr bwMode="auto">
          <a:xfrm>
            <a:off x="1003298" y="5614338"/>
            <a:ext cx="7598092" cy="430887"/>
          </a:xfrm>
          <a:prstGeom prst="rect">
            <a:avLst/>
          </a:prstGeom>
          <a:solidFill>
            <a:srgbClr val="00B0F0">
              <a:alpha val="30196"/>
            </a:srgbClr>
          </a:solidFill>
          <a:ln>
            <a:noFill/>
          </a:ln>
          <a:effectLst/>
        </p:spPr>
        <p:txBody>
          <a:bodyPr wrap="square">
            <a:spAutoFit/>
          </a:bodyPr>
          <a:lstStyle/>
          <a:p>
            <a:pPr>
              <a:spcBef>
                <a:spcPct val="50000"/>
              </a:spcBef>
            </a:pPr>
            <a:r>
              <a:rPr lang="en-GB" altLang="en-US" sz="2200" dirty="0">
                <a:solidFill>
                  <a:srgbClr val="414042"/>
                </a:solidFill>
                <a:latin typeface="Comic Sans MS" panose="030F0702030302020204" pitchFamily="66" charset="0"/>
              </a:rPr>
              <a:t>The planets are                  on high</a:t>
            </a:r>
          </a:p>
        </p:txBody>
      </p:sp>
      <p:sp>
        <p:nvSpPr>
          <p:cNvPr id="17" name="Text Box 19">
            <a:extLst>
              <a:ext uri="{FF2B5EF4-FFF2-40B4-BE49-F238E27FC236}">
                <a16:creationId xmlns:a16="http://schemas.microsoft.com/office/drawing/2014/main" id="{6DCDBD76-4DBB-4E45-82D6-42A3F22EA0C4}"/>
              </a:ext>
            </a:extLst>
          </p:cNvPr>
          <p:cNvSpPr txBox="1">
            <a:spLocks noChangeArrowheads="1"/>
          </p:cNvSpPr>
          <p:nvPr/>
        </p:nvSpPr>
        <p:spPr bwMode="auto">
          <a:xfrm>
            <a:off x="9094787" y="2822964"/>
            <a:ext cx="2165350"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200" b="1" dirty="0">
                <a:solidFill>
                  <a:srgbClr val="0070C0"/>
                </a:solidFill>
                <a:latin typeface="Comic Sans MS" panose="030F0702030302020204" pitchFamily="66" charset="0"/>
              </a:rPr>
              <a:t>reflect</a:t>
            </a:r>
          </a:p>
        </p:txBody>
      </p:sp>
      <p:sp>
        <p:nvSpPr>
          <p:cNvPr id="18" name="Text Box 20">
            <a:extLst>
              <a:ext uri="{FF2B5EF4-FFF2-40B4-BE49-F238E27FC236}">
                <a16:creationId xmlns:a16="http://schemas.microsoft.com/office/drawing/2014/main" id="{10A4D523-1AC0-434B-962C-BAB682088F60}"/>
              </a:ext>
            </a:extLst>
          </p:cNvPr>
          <p:cNvSpPr txBox="1">
            <a:spLocks noChangeArrowheads="1"/>
          </p:cNvSpPr>
          <p:nvPr/>
        </p:nvSpPr>
        <p:spPr bwMode="auto">
          <a:xfrm>
            <a:off x="9094787" y="3380027"/>
            <a:ext cx="2165350"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200" b="1" dirty="0">
                <a:solidFill>
                  <a:srgbClr val="0070C0"/>
                </a:solidFill>
                <a:latin typeface="Comic Sans MS" panose="030F0702030302020204" pitchFamily="66" charset="0"/>
              </a:rPr>
              <a:t>set</a:t>
            </a:r>
          </a:p>
        </p:txBody>
      </p:sp>
      <p:sp>
        <p:nvSpPr>
          <p:cNvPr id="19" name="Text Box 21">
            <a:extLst>
              <a:ext uri="{FF2B5EF4-FFF2-40B4-BE49-F238E27FC236}">
                <a16:creationId xmlns:a16="http://schemas.microsoft.com/office/drawing/2014/main" id="{5E399B6C-C7EE-B740-9F6A-9CC473AE4E97}"/>
              </a:ext>
            </a:extLst>
          </p:cNvPr>
          <p:cNvSpPr txBox="1">
            <a:spLocks noChangeArrowheads="1"/>
          </p:cNvSpPr>
          <p:nvPr/>
        </p:nvSpPr>
        <p:spPr bwMode="auto">
          <a:xfrm>
            <a:off x="9094787" y="3937090"/>
            <a:ext cx="2165350"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200" b="1" dirty="0">
                <a:solidFill>
                  <a:srgbClr val="0070C0"/>
                </a:solidFill>
                <a:latin typeface="Comic Sans MS" panose="030F0702030302020204" pitchFamily="66" charset="0"/>
              </a:rPr>
              <a:t>curve</a:t>
            </a:r>
          </a:p>
        </p:txBody>
      </p:sp>
      <p:sp>
        <p:nvSpPr>
          <p:cNvPr id="20" name="Text Box 22">
            <a:extLst>
              <a:ext uri="{FF2B5EF4-FFF2-40B4-BE49-F238E27FC236}">
                <a16:creationId xmlns:a16="http://schemas.microsoft.com/office/drawing/2014/main" id="{5B79B10D-D75F-4247-A25E-F952A5FE92FB}"/>
              </a:ext>
            </a:extLst>
          </p:cNvPr>
          <p:cNvSpPr txBox="1">
            <a:spLocks noChangeArrowheads="1"/>
          </p:cNvSpPr>
          <p:nvPr/>
        </p:nvSpPr>
        <p:spPr bwMode="auto">
          <a:xfrm>
            <a:off x="9094787" y="4494153"/>
            <a:ext cx="2165350"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200" b="1" dirty="0">
                <a:solidFill>
                  <a:srgbClr val="0070C0"/>
                </a:solidFill>
                <a:latin typeface="Comic Sans MS" panose="030F0702030302020204" pitchFamily="66" charset="0"/>
              </a:rPr>
              <a:t>glitter</a:t>
            </a:r>
          </a:p>
        </p:txBody>
      </p:sp>
      <p:sp>
        <p:nvSpPr>
          <p:cNvPr id="21" name="Text Box 23">
            <a:extLst>
              <a:ext uri="{FF2B5EF4-FFF2-40B4-BE49-F238E27FC236}">
                <a16:creationId xmlns:a16="http://schemas.microsoft.com/office/drawing/2014/main" id="{56A2412A-E7EB-BB49-837B-962F386D74BB}"/>
              </a:ext>
            </a:extLst>
          </p:cNvPr>
          <p:cNvSpPr txBox="1">
            <a:spLocks noChangeArrowheads="1"/>
          </p:cNvSpPr>
          <p:nvPr/>
        </p:nvSpPr>
        <p:spPr bwMode="auto">
          <a:xfrm>
            <a:off x="9094787" y="2151533"/>
            <a:ext cx="2165350" cy="400110"/>
          </a:xfrm>
          <a:prstGeom prst="rect">
            <a:avLst/>
          </a:prstGeom>
          <a:solidFill>
            <a:srgbClr val="0070C0"/>
          </a:solidFill>
          <a:ln>
            <a:noFill/>
          </a:ln>
          <a:effectLst/>
        </p:spPr>
        <p:txBody>
          <a:bodyPr>
            <a:spAutoFit/>
          </a:bodyPr>
          <a:lstStyle/>
          <a:p>
            <a:pPr algn="ctr">
              <a:spcBef>
                <a:spcPct val="50000"/>
              </a:spcBef>
            </a:pPr>
            <a:r>
              <a:rPr lang="en-GB" altLang="en-US" sz="2000">
                <a:solidFill>
                  <a:schemeClr val="bg1"/>
                </a:solidFill>
                <a:latin typeface="Comic Sans MS" panose="030F0702030302020204" pitchFamily="66" charset="0"/>
              </a:rPr>
              <a:t>Click for a clue</a:t>
            </a:r>
          </a:p>
        </p:txBody>
      </p:sp>
      <p:sp>
        <p:nvSpPr>
          <p:cNvPr id="22" name="Text Box 24">
            <a:extLst>
              <a:ext uri="{FF2B5EF4-FFF2-40B4-BE49-F238E27FC236}">
                <a16:creationId xmlns:a16="http://schemas.microsoft.com/office/drawing/2014/main" id="{362EF517-CD5B-B444-9CAF-A7DEBADC27F1}"/>
              </a:ext>
            </a:extLst>
          </p:cNvPr>
          <p:cNvSpPr txBox="1">
            <a:spLocks noChangeArrowheads="1"/>
          </p:cNvSpPr>
          <p:nvPr/>
        </p:nvSpPr>
        <p:spPr bwMode="auto">
          <a:xfrm>
            <a:off x="9094787" y="5051216"/>
            <a:ext cx="2165350"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200" b="1" dirty="0">
                <a:solidFill>
                  <a:srgbClr val="0070C0"/>
                </a:solidFill>
                <a:latin typeface="Comic Sans MS" panose="030F0702030302020204" pitchFamily="66" charset="0"/>
              </a:rPr>
              <a:t>spin</a:t>
            </a:r>
          </a:p>
        </p:txBody>
      </p:sp>
      <p:sp>
        <p:nvSpPr>
          <p:cNvPr id="23" name="Text Box 25">
            <a:extLst>
              <a:ext uri="{FF2B5EF4-FFF2-40B4-BE49-F238E27FC236}">
                <a16:creationId xmlns:a16="http://schemas.microsoft.com/office/drawing/2014/main" id="{FEAAE237-16B6-8442-8A5F-763B84A07CF1}"/>
              </a:ext>
            </a:extLst>
          </p:cNvPr>
          <p:cNvSpPr txBox="1">
            <a:spLocks noChangeArrowheads="1"/>
          </p:cNvSpPr>
          <p:nvPr/>
        </p:nvSpPr>
        <p:spPr bwMode="auto">
          <a:xfrm>
            <a:off x="9094787" y="5608281"/>
            <a:ext cx="2165350"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200" b="1" dirty="0">
                <a:solidFill>
                  <a:srgbClr val="0070C0"/>
                </a:solidFill>
                <a:latin typeface="Comic Sans MS" panose="030F0702030302020204" pitchFamily="66" charset="0"/>
              </a:rPr>
              <a:t>wander</a:t>
            </a:r>
          </a:p>
        </p:txBody>
      </p:sp>
      <p:sp>
        <p:nvSpPr>
          <p:cNvPr id="4" name="TextBox 3">
            <a:extLst>
              <a:ext uri="{FF2B5EF4-FFF2-40B4-BE49-F238E27FC236}">
                <a16:creationId xmlns:a16="http://schemas.microsoft.com/office/drawing/2014/main" id="{82B7EC3D-7D53-AEE8-B188-A7A04C7C29A7}"/>
              </a:ext>
            </a:extLst>
          </p:cNvPr>
          <p:cNvSpPr txBox="1"/>
          <p:nvPr/>
        </p:nvSpPr>
        <p:spPr>
          <a:xfrm>
            <a:off x="145295" y="265225"/>
            <a:ext cx="2687357" cy="369332"/>
          </a:xfrm>
          <a:prstGeom prst="rect">
            <a:avLst/>
          </a:prstGeom>
          <a:noFill/>
        </p:spPr>
        <p:txBody>
          <a:bodyPr wrap="square">
            <a:spAutoFit/>
          </a:bodyPr>
          <a:lstStyle/>
          <a:p>
            <a:pPr algn="ctr"/>
            <a:r>
              <a:rPr lang="en-GB" altLang="en-US" sz="1800" b="1" dirty="0">
                <a:solidFill>
                  <a:schemeClr val="bg1"/>
                </a:solidFill>
                <a:latin typeface="Comic Sans MS" panose="030F0902030302020204" pitchFamily="66" charset="0"/>
              </a:rPr>
              <a:t>Get ready to write</a:t>
            </a:r>
          </a:p>
        </p:txBody>
      </p:sp>
    </p:spTree>
    <p:extLst>
      <p:ext uri="{BB962C8B-B14F-4D97-AF65-F5344CB8AC3E}">
        <p14:creationId xmlns:p14="http://schemas.microsoft.com/office/powerpoint/2010/main" val="312834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2" grpId="0"/>
      <p:bldP spid="23"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D316850-71C5-BE4B-A2AD-4FA4F79798D4}"/>
              </a:ext>
            </a:extLst>
          </p:cNvPr>
          <p:cNvSpPr/>
          <p:nvPr/>
        </p:nvSpPr>
        <p:spPr>
          <a:xfrm>
            <a:off x="0" y="28366"/>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FBAC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54" name="Subtitle 2">
            <a:extLst>
              <a:ext uri="{FF2B5EF4-FFF2-40B4-BE49-F238E27FC236}">
                <a16:creationId xmlns:a16="http://schemas.microsoft.com/office/drawing/2014/main" id="{FACBC365-645E-3448-A7F2-9CAC5267C228}"/>
              </a:ext>
            </a:extLst>
          </p:cNvPr>
          <p:cNvSpPr txBox="1">
            <a:spLocks/>
          </p:cNvSpPr>
          <p:nvPr/>
        </p:nvSpPr>
        <p:spPr>
          <a:xfrm>
            <a:off x="0" y="654977"/>
            <a:ext cx="12192000" cy="100027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Clr>
                <a:srgbClr val="000000"/>
              </a:buClr>
              <a:buSzPct val="100000"/>
              <a:buNone/>
            </a:pPr>
            <a:r>
              <a:rPr lang="en-GB" altLang="en-US" sz="3000" b="1" dirty="0">
                <a:solidFill>
                  <a:srgbClr val="0070C0"/>
                </a:solidFill>
                <a:latin typeface="Comic Sans MS" panose="030F0902030302020204" pitchFamily="66" charset="0"/>
                <a:ea typeface="Microsoft YaHei" panose="020B0503020204020204" pitchFamily="34" charset="-122"/>
              </a:rPr>
              <a:t>The present progressive</a:t>
            </a:r>
          </a:p>
        </p:txBody>
      </p:sp>
      <p:sp>
        <p:nvSpPr>
          <p:cNvPr id="9" name="Text Box 9">
            <a:extLst>
              <a:ext uri="{FF2B5EF4-FFF2-40B4-BE49-F238E27FC236}">
                <a16:creationId xmlns:a16="http://schemas.microsoft.com/office/drawing/2014/main" id="{7CE763EC-683F-D642-978C-D0FE24099C6B}"/>
              </a:ext>
            </a:extLst>
          </p:cNvPr>
          <p:cNvSpPr txBox="1">
            <a:spLocks noChangeArrowheads="1"/>
          </p:cNvSpPr>
          <p:nvPr/>
        </p:nvSpPr>
        <p:spPr bwMode="auto">
          <a:xfrm>
            <a:off x="2296954" y="2341903"/>
            <a:ext cx="7598091" cy="430887"/>
          </a:xfrm>
          <a:prstGeom prst="rect">
            <a:avLst/>
          </a:prstGeom>
          <a:solidFill>
            <a:srgbClr val="00B0F0">
              <a:alpha val="30196"/>
            </a:srgbClr>
          </a:solidFill>
          <a:ln>
            <a:noFill/>
          </a:ln>
          <a:effectLst/>
        </p:spPr>
        <p:txBody>
          <a:bodyPr wrap="square">
            <a:spAutoFit/>
          </a:bodyPr>
          <a:lstStyle/>
          <a:p>
            <a:pPr>
              <a:spcBef>
                <a:spcPct val="50000"/>
              </a:spcBef>
            </a:pPr>
            <a:r>
              <a:rPr lang="en-GB" altLang="en-US" sz="2200" dirty="0">
                <a:solidFill>
                  <a:srgbClr val="414042"/>
                </a:solidFill>
                <a:latin typeface="Comic Sans MS" panose="030F0702030302020204" pitchFamily="66" charset="0"/>
              </a:rPr>
              <a:t>The moon is </a:t>
            </a:r>
            <a:r>
              <a:rPr lang="en-GB" altLang="en-US" sz="2200" u="sng" dirty="0">
                <a:solidFill>
                  <a:srgbClr val="0070C0"/>
                </a:solidFill>
                <a:latin typeface="Comic Sans MS" panose="030F0702030302020204" pitchFamily="66" charset="0"/>
              </a:rPr>
              <a:t>reflecting</a:t>
            </a:r>
            <a:r>
              <a:rPr lang="en-GB" altLang="en-US" sz="2200" dirty="0">
                <a:solidFill>
                  <a:srgbClr val="414042"/>
                </a:solidFill>
                <a:latin typeface="Comic Sans MS" panose="030F0702030302020204" pitchFamily="66" charset="0"/>
              </a:rPr>
              <a:t> the light from the sun.</a:t>
            </a:r>
          </a:p>
        </p:txBody>
      </p:sp>
      <p:sp>
        <p:nvSpPr>
          <p:cNvPr id="10" name="Text Box 14">
            <a:extLst>
              <a:ext uri="{FF2B5EF4-FFF2-40B4-BE49-F238E27FC236}">
                <a16:creationId xmlns:a16="http://schemas.microsoft.com/office/drawing/2014/main" id="{48CA03E2-9EC5-5D41-9B44-1E5360DDF433}"/>
              </a:ext>
            </a:extLst>
          </p:cNvPr>
          <p:cNvSpPr txBox="1">
            <a:spLocks noChangeArrowheads="1"/>
          </p:cNvSpPr>
          <p:nvPr/>
        </p:nvSpPr>
        <p:spPr bwMode="auto">
          <a:xfrm>
            <a:off x="2296954" y="2900178"/>
            <a:ext cx="7598092" cy="430887"/>
          </a:xfrm>
          <a:prstGeom prst="rect">
            <a:avLst/>
          </a:prstGeom>
          <a:solidFill>
            <a:srgbClr val="00B0F0">
              <a:alpha val="30196"/>
            </a:srgbClr>
          </a:solidFill>
          <a:ln>
            <a:noFill/>
          </a:ln>
          <a:effectLst/>
        </p:spPr>
        <p:txBody>
          <a:bodyPr wrap="square">
            <a:spAutoFit/>
          </a:bodyPr>
          <a:lstStyle/>
          <a:p>
            <a:pPr>
              <a:spcBef>
                <a:spcPct val="50000"/>
              </a:spcBef>
            </a:pPr>
            <a:r>
              <a:rPr lang="en-GB" altLang="en-US" sz="2200" dirty="0">
                <a:solidFill>
                  <a:srgbClr val="414042"/>
                </a:solidFill>
                <a:latin typeface="Comic Sans MS" panose="030F0702030302020204" pitchFamily="66" charset="0"/>
              </a:rPr>
              <a:t>The sun is </a:t>
            </a:r>
            <a:r>
              <a:rPr lang="en-GB" altLang="en-US" sz="2200" u="sng" dirty="0">
                <a:solidFill>
                  <a:srgbClr val="0070C0"/>
                </a:solidFill>
                <a:latin typeface="Comic Sans MS" panose="030F0702030302020204" pitchFamily="66" charset="0"/>
              </a:rPr>
              <a:t>setting</a:t>
            </a:r>
            <a:r>
              <a:rPr lang="en-GB" altLang="en-US" sz="2200" dirty="0">
                <a:solidFill>
                  <a:srgbClr val="0070C0"/>
                </a:solidFill>
                <a:latin typeface="Comic Sans MS" panose="030F0702030302020204" pitchFamily="66" charset="0"/>
              </a:rPr>
              <a:t> </a:t>
            </a:r>
            <a:r>
              <a:rPr lang="en-GB" altLang="en-US" sz="2200" dirty="0">
                <a:solidFill>
                  <a:srgbClr val="414042"/>
                </a:solidFill>
                <a:latin typeface="Comic Sans MS" panose="030F0702030302020204" pitchFamily="66" charset="0"/>
              </a:rPr>
              <a:t>below the horizon.</a:t>
            </a:r>
          </a:p>
        </p:txBody>
      </p:sp>
      <p:sp>
        <p:nvSpPr>
          <p:cNvPr id="11" name="Text Box 15">
            <a:extLst>
              <a:ext uri="{FF2B5EF4-FFF2-40B4-BE49-F238E27FC236}">
                <a16:creationId xmlns:a16="http://schemas.microsoft.com/office/drawing/2014/main" id="{D389848A-8F55-4949-8277-0FF845111BCF}"/>
              </a:ext>
            </a:extLst>
          </p:cNvPr>
          <p:cNvSpPr txBox="1">
            <a:spLocks noChangeArrowheads="1"/>
          </p:cNvSpPr>
          <p:nvPr/>
        </p:nvSpPr>
        <p:spPr bwMode="auto">
          <a:xfrm>
            <a:off x="2296954" y="3458453"/>
            <a:ext cx="7598091" cy="430887"/>
          </a:xfrm>
          <a:prstGeom prst="rect">
            <a:avLst/>
          </a:prstGeom>
          <a:solidFill>
            <a:srgbClr val="00B0F0">
              <a:alpha val="30196"/>
            </a:srgbClr>
          </a:solidFill>
          <a:ln>
            <a:noFill/>
          </a:ln>
          <a:effectLst/>
        </p:spPr>
        <p:txBody>
          <a:bodyPr wrap="square">
            <a:spAutoFit/>
          </a:bodyPr>
          <a:lstStyle/>
          <a:p>
            <a:pPr>
              <a:spcBef>
                <a:spcPct val="50000"/>
              </a:spcBef>
            </a:pPr>
            <a:r>
              <a:rPr lang="en-GB" altLang="en-US" sz="2200" dirty="0">
                <a:solidFill>
                  <a:srgbClr val="414042"/>
                </a:solidFill>
                <a:latin typeface="Comic Sans MS" panose="030F0702030302020204" pitchFamily="66" charset="0"/>
              </a:rPr>
              <a:t>The Milky Way galaxy is </a:t>
            </a:r>
            <a:r>
              <a:rPr lang="en-GB" altLang="en-US" sz="2200" u="sng" dirty="0">
                <a:solidFill>
                  <a:srgbClr val="0070C0"/>
                </a:solidFill>
                <a:latin typeface="Comic Sans MS" panose="030F0702030302020204" pitchFamily="66" charset="0"/>
              </a:rPr>
              <a:t>curving</a:t>
            </a:r>
            <a:r>
              <a:rPr lang="en-GB" altLang="en-US" sz="2200" dirty="0">
                <a:solidFill>
                  <a:srgbClr val="0070C0"/>
                </a:solidFill>
                <a:latin typeface="Comic Sans MS" panose="030F0702030302020204" pitchFamily="66" charset="0"/>
              </a:rPr>
              <a:t> </a:t>
            </a:r>
            <a:r>
              <a:rPr lang="en-GB" altLang="en-US" sz="2200" dirty="0">
                <a:solidFill>
                  <a:srgbClr val="414042"/>
                </a:solidFill>
                <a:latin typeface="Comic Sans MS" panose="030F0702030302020204" pitchFamily="66" charset="0"/>
              </a:rPr>
              <a:t>over the night sky.</a:t>
            </a:r>
          </a:p>
        </p:txBody>
      </p:sp>
      <p:sp>
        <p:nvSpPr>
          <p:cNvPr id="12" name="Text Box 16">
            <a:extLst>
              <a:ext uri="{FF2B5EF4-FFF2-40B4-BE49-F238E27FC236}">
                <a16:creationId xmlns:a16="http://schemas.microsoft.com/office/drawing/2014/main" id="{496CD48C-1291-0C4A-B9E4-B0DB92B48A55}"/>
              </a:ext>
            </a:extLst>
          </p:cNvPr>
          <p:cNvSpPr txBox="1">
            <a:spLocks noChangeArrowheads="1"/>
          </p:cNvSpPr>
          <p:nvPr/>
        </p:nvSpPr>
        <p:spPr bwMode="auto">
          <a:xfrm>
            <a:off x="2296954" y="4016728"/>
            <a:ext cx="7598092" cy="430887"/>
          </a:xfrm>
          <a:prstGeom prst="rect">
            <a:avLst/>
          </a:prstGeom>
          <a:solidFill>
            <a:srgbClr val="00B0F0">
              <a:alpha val="30196"/>
            </a:srgbClr>
          </a:solidFill>
          <a:ln>
            <a:noFill/>
          </a:ln>
          <a:effectLst/>
        </p:spPr>
        <p:txBody>
          <a:bodyPr wrap="square">
            <a:spAutoFit/>
          </a:bodyPr>
          <a:lstStyle/>
          <a:p>
            <a:pPr>
              <a:spcBef>
                <a:spcPct val="50000"/>
              </a:spcBef>
            </a:pPr>
            <a:r>
              <a:rPr lang="en-GB" altLang="en-US" sz="2200" dirty="0">
                <a:solidFill>
                  <a:srgbClr val="414042"/>
                </a:solidFill>
                <a:latin typeface="Comic Sans MS" panose="030F0702030302020204" pitchFamily="66" charset="0"/>
              </a:rPr>
              <a:t>The stars are </a:t>
            </a:r>
            <a:r>
              <a:rPr lang="en-GB" altLang="en-US" sz="2200" u="sng" dirty="0">
                <a:solidFill>
                  <a:srgbClr val="0070C0"/>
                </a:solidFill>
                <a:latin typeface="Comic Sans MS" panose="030F0702030302020204" pitchFamily="66" charset="0"/>
              </a:rPr>
              <a:t>glittering</a:t>
            </a:r>
            <a:r>
              <a:rPr lang="en-GB" altLang="en-US" sz="2200" dirty="0">
                <a:solidFill>
                  <a:srgbClr val="414042"/>
                </a:solidFill>
                <a:latin typeface="Comic Sans MS" panose="030F0702030302020204" pitchFamily="66" charset="0"/>
              </a:rPr>
              <a:t> in the blackness.</a:t>
            </a:r>
          </a:p>
        </p:txBody>
      </p:sp>
      <p:sp>
        <p:nvSpPr>
          <p:cNvPr id="13" name="Text Box 17">
            <a:extLst>
              <a:ext uri="{FF2B5EF4-FFF2-40B4-BE49-F238E27FC236}">
                <a16:creationId xmlns:a16="http://schemas.microsoft.com/office/drawing/2014/main" id="{71860488-80F3-8B47-B76C-4E20753E1FA7}"/>
              </a:ext>
            </a:extLst>
          </p:cNvPr>
          <p:cNvSpPr txBox="1">
            <a:spLocks noChangeArrowheads="1"/>
          </p:cNvSpPr>
          <p:nvPr/>
        </p:nvSpPr>
        <p:spPr bwMode="auto">
          <a:xfrm>
            <a:off x="2296954" y="4575003"/>
            <a:ext cx="7598092" cy="430887"/>
          </a:xfrm>
          <a:prstGeom prst="rect">
            <a:avLst/>
          </a:prstGeom>
          <a:solidFill>
            <a:srgbClr val="00B0F0">
              <a:alpha val="30196"/>
            </a:srgbClr>
          </a:solidFill>
          <a:ln>
            <a:noFill/>
          </a:ln>
          <a:effectLst/>
        </p:spPr>
        <p:txBody>
          <a:bodyPr wrap="square">
            <a:spAutoFit/>
          </a:bodyPr>
          <a:lstStyle/>
          <a:p>
            <a:pPr>
              <a:spcBef>
                <a:spcPct val="50000"/>
              </a:spcBef>
            </a:pPr>
            <a:r>
              <a:rPr lang="en-GB" altLang="en-US" sz="2200" dirty="0">
                <a:solidFill>
                  <a:srgbClr val="414042"/>
                </a:solidFill>
                <a:latin typeface="Comic Sans MS" panose="030F0702030302020204" pitchFamily="66" charset="0"/>
              </a:rPr>
              <a:t>The earth is </a:t>
            </a:r>
            <a:r>
              <a:rPr lang="en-GB" altLang="en-US" sz="2200" u="sng" dirty="0">
                <a:solidFill>
                  <a:srgbClr val="0070C0"/>
                </a:solidFill>
                <a:latin typeface="Comic Sans MS" panose="030F0702030302020204" pitchFamily="66" charset="0"/>
              </a:rPr>
              <a:t>spinning</a:t>
            </a:r>
            <a:r>
              <a:rPr lang="en-GB" altLang="en-US" sz="2200" dirty="0">
                <a:solidFill>
                  <a:srgbClr val="414042"/>
                </a:solidFill>
                <a:latin typeface="Comic Sans MS" panose="030F0702030302020204" pitchFamily="66" charset="0"/>
              </a:rPr>
              <a:t> on its axis.</a:t>
            </a:r>
          </a:p>
        </p:txBody>
      </p:sp>
      <p:sp>
        <p:nvSpPr>
          <p:cNvPr id="16" name="Text Box 18">
            <a:extLst>
              <a:ext uri="{FF2B5EF4-FFF2-40B4-BE49-F238E27FC236}">
                <a16:creationId xmlns:a16="http://schemas.microsoft.com/office/drawing/2014/main" id="{83B8F289-9CDE-DD4A-877C-50E2FE070C85}"/>
              </a:ext>
            </a:extLst>
          </p:cNvPr>
          <p:cNvSpPr txBox="1">
            <a:spLocks noChangeArrowheads="1"/>
          </p:cNvSpPr>
          <p:nvPr/>
        </p:nvSpPr>
        <p:spPr bwMode="auto">
          <a:xfrm>
            <a:off x="2296954" y="5133277"/>
            <a:ext cx="7598092" cy="430887"/>
          </a:xfrm>
          <a:prstGeom prst="rect">
            <a:avLst/>
          </a:prstGeom>
          <a:solidFill>
            <a:srgbClr val="00B0F0">
              <a:alpha val="30196"/>
            </a:srgbClr>
          </a:solidFill>
          <a:ln>
            <a:noFill/>
          </a:ln>
          <a:effectLst/>
        </p:spPr>
        <p:txBody>
          <a:bodyPr wrap="square">
            <a:spAutoFit/>
          </a:bodyPr>
          <a:lstStyle/>
          <a:p>
            <a:pPr>
              <a:spcBef>
                <a:spcPct val="50000"/>
              </a:spcBef>
            </a:pPr>
            <a:r>
              <a:rPr lang="en-GB" altLang="en-US" sz="2200" dirty="0">
                <a:solidFill>
                  <a:srgbClr val="414042"/>
                </a:solidFill>
                <a:latin typeface="Comic Sans MS" panose="030F0702030302020204" pitchFamily="66" charset="0"/>
              </a:rPr>
              <a:t>The planets are </a:t>
            </a:r>
            <a:r>
              <a:rPr lang="en-GB" altLang="en-US" sz="2200" u="sng" dirty="0">
                <a:solidFill>
                  <a:srgbClr val="0070C0"/>
                </a:solidFill>
                <a:latin typeface="Comic Sans MS" panose="030F0702030302020204" pitchFamily="66" charset="0"/>
              </a:rPr>
              <a:t>wandering</a:t>
            </a:r>
            <a:r>
              <a:rPr lang="en-GB" altLang="en-US" sz="2200" dirty="0">
                <a:solidFill>
                  <a:srgbClr val="414042"/>
                </a:solidFill>
                <a:latin typeface="Comic Sans MS" panose="030F0702030302020204" pitchFamily="66" charset="0"/>
              </a:rPr>
              <a:t> on high.</a:t>
            </a:r>
          </a:p>
        </p:txBody>
      </p:sp>
      <p:sp>
        <p:nvSpPr>
          <p:cNvPr id="24" name="Text Box 8">
            <a:extLst>
              <a:ext uri="{FF2B5EF4-FFF2-40B4-BE49-F238E27FC236}">
                <a16:creationId xmlns:a16="http://schemas.microsoft.com/office/drawing/2014/main" id="{56874327-931D-4F48-8B0B-2EAF17DD8971}"/>
              </a:ext>
            </a:extLst>
          </p:cNvPr>
          <p:cNvSpPr txBox="1">
            <a:spLocks noChangeArrowheads="1"/>
          </p:cNvSpPr>
          <p:nvPr/>
        </p:nvSpPr>
        <p:spPr bwMode="auto">
          <a:xfrm>
            <a:off x="2225520" y="1600579"/>
            <a:ext cx="7669526" cy="861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ts val="1000"/>
              </a:spcBef>
            </a:pPr>
            <a:r>
              <a:rPr lang="en-GB" altLang="en-US" sz="2000" dirty="0">
                <a:solidFill>
                  <a:srgbClr val="414042"/>
                </a:solidFill>
                <a:latin typeface="Comic Sans MS" panose="030F0702030302020204" pitchFamily="66" charset="0"/>
              </a:rPr>
              <a:t>Check your answers below:</a:t>
            </a:r>
          </a:p>
          <a:p>
            <a:pPr>
              <a:spcBef>
                <a:spcPct val="50000"/>
              </a:spcBef>
            </a:pPr>
            <a:endParaRPr lang="en-GB" altLang="en-US" sz="2000" dirty="0">
              <a:solidFill>
                <a:srgbClr val="414042"/>
              </a:solidFill>
              <a:latin typeface="Comic Sans MS" panose="030F0702030302020204" pitchFamily="66" charset="0"/>
            </a:endParaRPr>
          </a:p>
        </p:txBody>
      </p:sp>
      <p:sp>
        <p:nvSpPr>
          <p:cNvPr id="4" name="TextBox 3">
            <a:extLst>
              <a:ext uri="{FF2B5EF4-FFF2-40B4-BE49-F238E27FC236}">
                <a16:creationId xmlns:a16="http://schemas.microsoft.com/office/drawing/2014/main" id="{B8E77451-2872-A838-4880-7A750BE4977B}"/>
              </a:ext>
            </a:extLst>
          </p:cNvPr>
          <p:cNvSpPr txBox="1"/>
          <p:nvPr/>
        </p:nvSpPr>
        <p:spPr>
          <a:xfrm>
            <a:off x="145295" y="265225"/>
            <a:ext cx="2687357" cy="369332"/>
          </a:xfrm>
          <a:prstGeom prst="rect">
            <a:avLst/>
          </a:prstGeom>
          <a:noFill/>
        </p:spPr>
        <p:txBody>
          <a:bodyPr wrap="square">
            <a:spAutoFit/>
          </a:bodyPr>
          <a:lstStyle/>
          <a:p>
            <a:pPr algn="ctr"/>
            <a:r>
              <a:rPr lang="en-GB" altLang="en-US" sz="1800" b="1" dirty="0">
                <a:solidFill>
                  <a:schemeClr val="bg1"/>
                </a:solidFill>
                <a:latin typeface="Comic Sans MS" panose="030F0902030302020204" pitchFamily="66" charset="0"/>
              </a:rPr>
              <a:t>Get ready to write</a:t>
            </a:r>
          </a:p>
        </p:txBody>
      </p:sp>
    </p:spTree>
    <p:extLst>
      <p:ext uri="{BB962C8B-B14F-4D97-AF65-F5344CB8AC3E}">
        <p14:creationId xmlns:p14="http://schemas.microsoft.com/office/powerpoint/2010/main" val="4383920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CBA4AB4-43C8-F24A-B16C-AC76B352222C}"/>
              </a:ext>
            </a:extLst>
          </p:cNvPr>
          <p:cNvSpPr/>
          <p:nvPr/>
        </p:nvSpPr>
        <p:spPr>
          <a:xfrm>
            <a:off x="873213" y="1484313"/>
            <a:ext cx="2529014" cy="2150077"/>
          </a:xfrm>
          <a:prstGeom prst="rect">
            <a:avLst/>
          </a:prstGeom>
          <a:solidFill>
            <a:srgbClr val="FDAD2D"/>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2</a:t>
            </a:r>
          </a:p>
          <a:p>
            <a:pPr marL="144000" lvl="0">
              <a:spcBef>
                <a:spcPts val="500"/>
              </a:spcBef>
              <a:tabLst>
                <a:tab pos="130175" algn="l"/>
              </a:tabLst>
            </a:pPr>
            <a:r>
              <a:rPr lang="en-GB" altLang="en-US" dirty="0">
                <a:solidFill>
                  <a:prstClr val="white"/>
                </a:solidFill>
                <a:latin typeface="Comic Sans MS" panose="030F0902030302020204" pitchFamily="66" charset="0"/>
              </a:rPr>
              <a:t>Capturing ideas, learning the skills, practising, planning, having a go</a:t>
            </a:r>
          </a:p>
        </p:txBody>
      </p:sp>
      <p:sp>
        <p:nvSpPr>
          <p:cNvPr id="3" name="Rectangle 8">
            <a:extLst>
              <a:ext uri="{FF2B5EF4-FFF2-40B4-BE49-F238E27FC236}">
                <a16:creationId xmlns:a16="http://schemas.microsoft.com/office/drawing/2014/main" id="{6C602329-440E-704D-A19B-6BB4FFB3B850}"/>
              </a:ext>
            </a:extLst>
          </p:cNvPr>
          <p:cNvSpPr>
            <a:spLocks noChangeArrowheads="1"/>
          </p:cNvSpPr>
          <p:nvPr/>
        </p:nvSpPr>
        <p:spPr bwMode="auto">
          <a:xfrm>
            <a:off x="3945921" y="1447158"/>
            <a:ext cx="6597510" cy="4438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marL="360363" indent="-273050">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0" indent="0" eaLnBrk="0" hangingPunct="0"/>
            <a:r>
              <a:rPr lang="en-GB" altLang="en-US" sz="2000" dirty="0">
                <a:solidFill>
                  <a:srgbClr val="414042"/>
                </a:solidFill>
                <a:ea typeface="Microsoft YaHei" panose="020B0503020204020204" pitchFamily="34" charset="-122"/>
              </a:rPr>
              <a:t>During this phase, provide plenty of opportunities for children to learn and practise the skills you wish to introduce to them, focusing on the needs of the children in your class. Allow work in pairs or small groups to discuss and rehearse elements of writing. Make use of a working wall to record examples of good practice.</a:t>
            </a:r>
          </a:p>
        </p:txBody>
      </p:sp>
      <p:sp>
        <p:nvSpPr>
          <p:cNvPr id="4" name="Subtitle 2">
            <a:extLst>
              <a:ext uri="{FF2B5EF4-FFF2-40B4-BE49-F238E27FC236}">
                <a16:creationId xmlns:a16="http://schemas.microsoft.com/office/drawing/2014/main" id="{29005D0C-3A3F-EC44-BF68-40F4DE52F306}"/>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cs typeface="Arial" panose="020B0604020202020204" pitchFamily="34" charset="0"/>
              </a:rPr>
              <a:t>Phase 2</a:t>
            </a:r>
            <a:endParaRPr lang="en-US" sz="3000" b="1" dirty="0">
              <a:solidFill>
                <a:srgbClr val="0070C0"/>
              </a:solidFill>
              <a:latin typeface="Comic Sans MS" panose="030F0902030302020204" pitchFamily="66" charset="0"/>
              <a:cs typeface="Arial" panose="020B0604020202020204" pitchFamily="34" charset="0"/>
            </a:endParaRPr>
          </a:p>
        </p:txBody>
      </p:sp>
    </p:spTree>
    <p:extLst>
      <p:ext uri="{BB962C8B-B14F-4D97-AF65-F5344CB8AC3E}">
        <p14:creationId xmlns:p14="http://schemas.microsoft.com/office/powerpoint/2010/main" val="293432954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D316850-71C5-BE4B-A2AD-4FA4F79798D4}"/>
              </a:ext>
            </a:extLst>
          </p:cNvPr>
          <p:cNvSpPr/>
          <p:nvPr/>
        </p:nvSpPr>
        <p:spPr>
          <a:xfrm>
            <a:off x="0" y="28366"/>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FBAC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54" name="Subtitle 2">
            <a:extLst>
              <a:ext uri="{FF2B5EF4-FFF2-40B4-BE49-F238E27FC236}">
                <a16:creationId xmlns:a16="http://schemas.microsoft.com/office/drawing/2014/main" id="{FACBC365-645E-3448-A7F2-9CAC5267C228}"/>
              </a:ext>
            </a:extLst>
          </p:cNvPr>
          <p:cNvSpPr txBox="1">
            <a:spLocks/>
          </p:cNvSpPr>
          <p:nvPr/>
        </p:nvSpPr>
        <p:spPr>
          <a:xfrm>
            <a:off x="0" y="654977"/>
            <a:ext cx="12192000" cy="100027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Clr>
                <a:srgbClr val="000000"/>
              </a:buClr>
              <a:buSzPct val="100000"/>
              <a:buNone/>
            </a:pPr>
            <a:r>
              <a:rPr lang="en-GB" altLang="en-US" sz="3000" b="1" dirty="0">
                <a:solidFill>
                  <a:srgbClr val="0070C0"/>
                </a:solidFill>
                <a:latin typeface="Comic Sans MS" panose="030F0902030302020204" pitchFamily="66" charset="0"/>
                <a:ea typeface="Microsoft YaHei" panose="020B0503020204020204" pitchFamily="34" charset="-122"/>
              </a:rPr>
              <a:t>Past progressive verbs</a:t>
            </a:r>
          </a:p>
        </p:txBody>
      </p:sp>
      <p:sp>
        <p:nvSpPr>
          <p:cNvPr id="14" name="Text Box 3">
            <a:extLst>
              <a:ext uri="{FF2B5EF4-FFF2-40B4-BE49-F238E27FC236}">
                <a16:creationId xmlns:a16="http://schemas.microsoft.com/office/drawing/2014/main" id="{15D53568-7F5E-3F49-985F-6CDBE19C6993}"/>
              </a:ext>
            </a:extLst>
          </p:cNvPr>
          <p:cNvSpPr txBox="1">
            <a:spLocks noChangeArrowheads="1"/>
          </p:cNvSpPr>
          <p:nvPr/>
        </p:nvSpPr>
        <p:spPr bwMode="auto">
          <a:xfrm>
            <a:off x="885031" y="1485874"/>
            <a:ext cx="10421938" cy="23111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0000"/>
              </a:lnSpc>
              <a:spcBef>
                <a:spcPts val="1500"/>
              </a:spcBef>
            </a:pPr>
            <a:r>
              <a:rPr lang="en-GB" altLang="en-US" sz="2000" dirty="0">
                <a:solidFill>
                  <a:srgbClr val="414042"/>
                </a:solidFill>
                <a:latin typeface="Comic Sans MS" panose="030F0702030302020204" pitchFamily="66" charset="0"/>
              </a:rPr>
              <a:t>The past progressive form of the verb tells you that an event </a:t>
            </a:r>
            <a:r>
              <a:rPr lang="en-GB" altLang="en-US" sz="2000" b="1" dirty="0">
                <a:solidFill>
                  <a:srgbClr val="414042"/>
                </a:solidFill>
                <a:latin typeface="Comic Sans MS" panose="030F0702030302020204" pitchFamily="66" charset="0"/>
              </a:rPr>
              <a:t>was</a:t>
            </a:r>
            <a:r>
              <a:rPr lang="en-GB" altLang="en-US" sz="2000" dirty="0">
                <a:solidFill>
                  <a:srgbClr val="414042"/>
                </a:solidFill>
                <a:latin typeface="Comic Sans MS" panose="030F0702030302020204" pitchFamily="66" charset="0"/>
              </a:rPr>
              <a:t> ongoing</a:t>
            </a:r>
            <a:br>
              <a:rPr lang="en-GB" altLang="en-US" sz="2000" dirty="0">
                <a:solidFill>
                  <a:srgbClr val="414042"/>
                </a:solidFill>
                <a:latin typeface="Comic Sans MS" panose="030F0702030302020204" pitchFamily="66" charset="0"/>
              </a:rPr>
            </a:br>
            <a:r>
              <a:rPr lang="en-GB" altLang="en-US" sz="2000" dirty="0">
                <a:solidFill>
                  <a:srgbClr val="414042"/>
                </a:solidFill>
                <a:latin typeface="Comic Sans MS" panose="030F0702030302020204" pitchFamily="66" charset="0"/>
              </a:rPr>
              <a:t>at the past time being considered. </a:t>
            </a:r>
          </a:p>
          <a:p>
            <a:pPr lvl="1">
              <a:spcBef>
                <a:spcPts val="1500"/>
              </a:spcBef>
            </a:pPr>
            <a:r>
              <a:rPr lang="en-GB" altLang="en-US" sz="2500" i="1" dirty="0">
                <a:solidFill>
                  <a:srgbClr val="0070C0"/>
                </a:solidFill>
                <a:latin typeface="Comic Sans MS" panose="030F0702030302020204" pitchFamily="66" charset="0"/>
              </a:rPr>
              <a:t>Michael Collins was orbiting the moon in the command module.</a:t>
            </a:r>
          </a:p>
          <a:p>
            <a:pPr>
              <a:lnSpc>
                <a:spcPct val="120000"/>
              </a:lnSpc>
              <a:spcBef>
                <a:spcPts val="1500"/>
              </a:spcBef>
            </a:pPr>
            <a:r>
              <a:rPr lang="en-GB" altLang="en-US" sz="2000" dirty="0">
                <a:solidFill>
                  <a:srgbClr val="414042"/>
                </a:solidFill>
                <a:latin typeface="Comic Sans MS" panose="030F0702030302020204" pitchFamily="66" charset="0"/>
              </a:rPr>
              <a:t>It is often used to show that another event was happening at</a:t>
            </a:r>
            <a:br>
              <a:rPr lang="en-GB" altLang="en-US" sz="2000" dirty="0">
                <a:solidFill>
                  <a:srgbClr val="414042"/>
                </a:solidFill>
                <a:latin typeface="Comic Sans MS" panose="030F0702030302020204" pitchFamily="66" charset="0"/>
              </a:rPr>
            </a:br>
            <a:r>
              <a:rPr lang="en-GB" altLang="en-US" sz="2000" dirty="0">
                <a:solidFill>
                  <a:srgbClr val="414042"/>
                </a:solidFill>
                <a:latin typeface="Comic Sans MS" panose="030F0702030302020204" pitchFamily="66" charset="0"/>
              </a:rPr>
              <a:t>the same time or that the event was interrupted, e.g.</a:t>
            </a:r>
          </a:p>
        </p:txBody>
      </p:sp>
      <p:sp>
        <p:nvSpPr>
          <p:cNvPr id="15" name="Rectangle 12">
            <a:extLst>
              <a:ext uri="{FF2B5EF4-FFF2-40B4-BE49-F238E27FC236}">
                <a16:creationId xmlns:a16="http://schemas.microsoft.com/office/drawing/2014/main" id="{49F05F11-8992-EC47-8605-F7E8583907A7}"/>
              </a:ext>
            </a:extLst>
          </p:cNvPr>
          <p:cNvSpPr>
            <a:spLocks noChangeArrowheads="1"/>
          </p:cNvSpPr>
          <p:nvPr/>
        </p:nvSpPr>
        <p:spPr bwMode="auto">
          <a:xfrm>
            <a:off x="1290636" y="3937764"/>
            <a:ext cx="7433779" cy="18235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lvl="3">
              <a:spcBef>
                <a:spcPts val="1500"/>
              </a:spcBef>
            </a:pPr>
            <a:r>
              <a:rPr lang="en-GB" altLang="en-US" sz="2500" i="1" dirty="0">
                <a:solidFill>
                  <a:srgbClr val="0070C0"/>
                </a:solidFill>
                <a:latin typeface="Comic Sans MS" panose="030F0702030302020204" pitchFamily="66" charset="0"/>
              </a:rPr>
              <a:t>While Michael was orbiting the moon, Neil and Buzz were taking the first steps on the moon.</a:t>
            </a:r>
          </a:p>
          <a:p>
            <a:pPr marL="0" lvl="3">
              <a:spcBef>
                <a:spcPts val="1500"/>
              </a:spcBef>
            </a:pPr>
            <a:r>
              <a:rPr lang="en-GB" altLang="en-US" sz="2500" i="1" dirty="0">
                <a:solidFill>
                  <a:srgbClr val="0070C0"/>
                </a:solidFill>
                <a:latin typeface="Comic Sans MS" panose="030F0702030302020204" pitchFamily="66" charset="0"/>
              </a:rPr>
              <a:t>Neil and Buzz were walking on the moon when Michael returned in the command module.</a:t>
            </a:r>
          </a:p>
        </p:txBody>
      </p:sp>
      <p:pic>
        <p:nvPicPr>
          <p:cNvPr id="17" name="Picture 14">
            <a:extLst>
              <a:ext uri="{FF2B5EF4-FFF2-40B4-BE49-F238E27FC236}">
                <a16:creationId xmlns:a16="http://schemas.microsoft.com/office/drawing/2014/main" id="{61AEC5D5-B9B0-6A43-A4B2-6BB5116FF389}"/>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9141846" y="4297822"/>
            <a:ext cx="1373091" cy="149803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A cartoon of a person&#10;&#10;Description automatically generated with low confidence">
            <a:extLst>
              <a:ext uri="{FF2B5EF4-FFF2-40B4-BE49-F238E27FC236}">
                <a16:creationId xmlns:a16="http://schemas.microsoft.com/office/drawing/2014/main" id="{9FFFDA94-DD06-7D40-9306-1652E9CFB28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998114" y="3042429"/>
            <a:ext cx="1516823" cy="1101028"/>
          </a:xfrm>
          <a:prstGeom prst="rect">
            <a:avLst/>
          </a:prstGeom>
        </p:spPr>
      </p:pic>
      <p:sp>
        <p:nvSpPr>
          <p:cNvPr id="4" name="TextBox 3">
            <a:extLst>
              <a:ext uri="{FF2B5EF4-FFF2-40B4-BE49-F238E27FC236}">
                <a16:creationId xmlns:a16="http://schemas.microsoft.com/office/drawing/2014/main" id="{FF4D8305-F836-3783-5A41-1496866B7778}"/>
              </a:ext>
            </a:extLst>
          </p:cNvPr>
          <p:cNvSpPr txBox="1"/>
          <p:nvPr/>
        </p:nvSpPr>
        <p:spPr>
          <a:xfrm>
            <a:off x="145295" y="265225"/>
            <a:ext cx="2687357" cy="369332"/>
          </a:xfrm>
          <a:prstGeom prst="rect">
            <a:avLst/>
          </a:prstGeom>
          <a:noFill/>
        </p:spPr>
        <p:txBody>
          <a:bodyPr wrap="square">
            <a:spAutoFit/>
          </a:bodyPr>
          <a:lstStyle/>
          <a:p>
            <a:pPr algn="ctr"/>
            <a:r>
              <a:rPr lang="en-GB" altLang="en-US" sz="1800" b="1" dirty="0">
                <a:solidFill>
                  <a:schemeClr val="bg1"/>
                </a:solidFill>
                <a:latin typeface="Comic Sans MS" panose="030F0902030302020204" pitchFamily="66" charset="0"/>
              </a:rPr>
              <a:t>Get ready to write</a:t>
            </a:r>
          </a:p>
        </p:txBody>
      </p:sp>
    </p:spTree>
    <p:extLst>
      <p:ext uri="{BB962C8B-B14F-4D97-AF65-F5344CB8AC3E}">
        <p14:creationId xmlns:p14="http://schemas.microsoft.com/office/powerpoint/2010/main" val="259295918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D316850-71C5-BE4B-A2AD-4FA4F79798D4}"/>
              </a:ext>
            </a:extLst>
          </p:cNvPr>
          <p:cNvSpPr/>
          <p:nvPr/>
        </p:nvSpPr>
        <p:spPr>
          <a:xfrm>
            <a:off x="0" y="28366"/>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FBAC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54" name="Subtitle 2">
            <a:extLst>
              <a:ext uri="{FF2B5EF4-FFF2-40B4-BE49-F238E27FC236}">
                <a16:creationId xmlns:a16="http://schemas.microsoft.com/office/drawing/2014/main" id="{FACBC365-645E-3448-A7F2-9CAC5267C228}"/>
              </a:ext>
            </a:extLst>
          </p:cNvPr>
          <p:cNvSpPr txBox="1">
            <a:spLocks/>
          </p:cNvSpPr>
          <p:nvPr/>
        </p:nvSpPr>
        <p:spPr>
          <a:xfrm>
            <a:off x="0" y="654977"/>
            <a:ext cx="12192000" cy="100027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Clr>
                <a:srgbClr val="000000"/>
              </a:buClr>
              <a:buSzPct val="100000"/>
              <a:buNone/>
            </a:pPr>
            <a:r>
              <a:rPr lang="en-GB" altLang="en-US" sz="3000" b="1" dirty="0">
                <a:solidFill>
                  <a:srgbClr val="0070C0"/>
                </a:solidFill>
                <a:latin typeface="Comic Sans MS" panose="030F0902030302020204" pitchFamily="66" charset="0"/>
                <a:ea typeface="Microsoft YaHei" panose="020B0503020204020204" pitchFamily="34" charset="-122"/>
              </a:rPr>
              <a:t>Identify the past progressive</a:t>
            </a:r>
          </a:p>
        </p:txBody>
      </p:sp>
      <p:sp>
        <p:nvSpPr>
          <p:cNvPr id="9" name="Text Box 3">
            <a:extLst>
              <a:ext uri="{FF2B5EF4-FFF2-40B4-BE49-F238E27FC236}">
                <a16:creationId xmlns:a16="http://schemas.microsoft.com/office/drawing/2014/main" id="{654C1FDC-921A-BC44-B1F3-4784389D95DC}"/>
              </a:ext>
            </a:extLst>
          </p:cNvPr>
          <p:cNvSpPr txBox="1">
            <a:spLocks noChangeArrowheads="1"/>
          </p:cNvSpPr>
          <p:nvPr/>
        </p:nvSpPr>
        <p:spPr bwMode="auto">
          <a:xfrm>
            <a:off x="950758" y="1655255"/>
            <a:ext cx="8293603" cy="41447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ts val="2000"/>
              </a:spcBef>
            </a:pPr>
            <a:r>
              <a:rPr lang="en-GB" altLang="en-US" sz="2000" dirty="0">
                <a:solidFill>
                  <a:srgbClr val="414042"/>
                </a:solidFill>
                <a:latin typeface="Comic Sans MS" panose="030F0702030302020204" pitchFamily="66" charset="0"/>
              </a:rPr>
              <a:t>Aladdin was polishing his lamp when the Genie suddenly appeared.</a:t>
            </a:r>
          </a:p>
          <a:p>
            <a:pPr>
              <a:spcBef>
                <a:spcPts val="2000"/>
              </a:spcBef>
            </a:pPr>
            <a:r>
              <a:rPr lang="en-GB" altLang="en-US" sz="2000" dirty="0">
                <a:solidFill>
                  <a:srgbClr val="414042"/>
                </a:solidFill>
                <a:latin typeface="Comic Sans MS" panose="030F0702030302020204" pitchFamily="66" charset="0"/>
              </a:rPr>
              <a:t>Hansel and Gretel were walking in the forest when they</a:t>
            </a:r>
            <a:br>
              <a:rPr lang="en-GB" altLang="en-US" sz="2000" dirty="0">
                <a:solidFill>
                  <a:srgbClr val="414042"/>
                </a:solidFill>
                <a:latin typeface="Comic Sans MS" panose="030F0702030302020204" pitchFamily="66" charset="0"/>
              </a:rPr>
            </a:br>
            <a:r>
              <a:rPr lang="en-GB" altLang="en-US" sz="2000" dirty="0">
                <a:solidFill>
                  <a:srgbClr val="414042"/>
                </a:solidFill>
                <a:latin typeface="Comic Sans MS" panose="030F0702030302020204" pitchFamily="66" charset="0"/>
              </a:rPr>
              <a:t>discovered a house made of gingerbread.</a:t>
            </a:r>
          </a:p>
          <a:p>
            <a:pPr>
              <a:spcBef>
                <a:spcPts val="2000"/>
              </a:spcBef>
            </a:pPr>
            <a:r>
              <a:rPr lang="en-GB" altLang="en-US" sz="2000" dirty="0">
                <a:solidFill>
                  <a:srgbClr val="414042"/>
                </a:solidFill>
                <a:latin typeface="Comic Sans MS" panose="030F0702030302020204" pitchFamily="66" charset="0"/>
              </a:rPr>
              <a:t>Mary was walking to school and her lamb was following her.</a:t>
            </a:r>
          </a:p>
          <a:p>
            <a:pPr>
              <a:spcBef>
                <a:spcPts val="2000"/>
              </a:spcBef>
            </a:pPr>
            <a:r>
              <a:rPr lang="en-GB" altLang="en-US" sz="2000" dirty="0">
                <a:solidFill>
                  <a:srgbClr val="414042"/>
                </a:solidFill>
                <a:latin typeface="Comic Sans MS" panose="030F0702030302020204" pitchFamily="66" charset="0"/>
              </a:rPr>
              <a:t>While Humpty was sitting on the wall, all the King’s men were laughing at him.</a:t>
            </a:r>
          </a:p>
          <a:p>
            <a:pPr>
              <a:spcBef>
                <a:spcPts val="2000"/>
              </a:spcBef>
            </a:pPr>
            <a:r>
              <a:rPr lang="en-GB" altLang="en-US" sz="2000" dirty="0">
                <a:solidFill>
                  <a:srgbClr val="414042"/>
                </a:solidFill>
                <a:latin typeface="Comic Sans MS" panose="030F0702030302020204" pitchFamily="66" charset="0"/>
              </a:rPr>
              <a:t>What was Goldilocks doing whilst the bears were out of the house?</a:t>
            </a:r>
          </a:p>
          <a:p>
            <a:pPr>
              <a:spcBef>
                <a:spcPts val="2000"/>
              </a:spcBef>
            </a:pPr>
            <a:r>
              <a:rPr lang="en-GB" altLang="en-US" sz="2000" dirty="0">
                <a:solidFill>
                  <a:srgbClr val="414042"/>
                </a:solidFill>
                <a:latin typeface="Comic Sans MS" panose="030F0702030302020204" pitchFamily="66" charset="0"/>
              </a:rPr>
              <a:t>Bo Peep was waiting patiently for her sheep when she spotted</a:t>
            </a:r>
            <a:br>
              <a:rPr lang="en-GB" altLang="en-US" sz="2000" dirty="0">
                <a:solidFill>
                  <a:srgbClr val="414042"/>
                </a:solidFill>
                <a:latin typeface="Comic Sans MS" panose="030F0702030302020204" pitchFamily="66" charset="0"/>
              </a:rPr>
            </a:br>
            <a:r>
              <a:rPr lang="en-GB" altLang="en-US" sz="2000" dirty="0">
                <a:solidFill>
                  <a:srgbClr val="414042"/>
                </a:solidFill>
                <a:latin typeface="Comic Sans MS" panose="030F0702030302020204" pitchFamily="66" charset="0"/>
              </a:rPr>
              <a:t>them returning home.</a:t>
            </a:r>
          </a:p>
        </p:txBody>
      </p:sp>
      <p:pic>
        <p:nvPicPr>
          <p:cNvPr id="13" name="Picture 14" descr="Girl, Sheep, Shepherd, Little Bo Peep">
            <a:extLst>
              <a:ext uri="{FF2B5EF4-FFF2-40B4-BE49-F238E27FC236}">
                <a16:creationId xmlns:a16="http://schemas.microsoft.com/office/drawing/2014/main" id="{F1A3E6EE-1CB1-AD44-A81A-7A49CD84C36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7881787" y="4185387"/>
            <a:ext cx="2125098" cy="2034716"/>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A picture containing vector graphics&#10;&#10;Description automatically generated">
            <a:extLst>
              <a:ext uri="{FF2B5EF4-FFF2-40B4-BE49-F238E27FC236}">
                <a16:creationId xmlns:a16="http://schemas.microsoft.com/office/drawing/2014/main" id="{19D90A18-FE14-2E4C-8310-52841F59E27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33143" y="732268"/>
            <a:ext cx="1008099" cy="2008691"/>
          </a:xfrm>
          <a:prstGeom prst="rect">
            <a:avLst/>
          </a:prstGeom>
        </p:spPr>
      </p:pic>
      <p:pic>
        <p:nvPicPr>
          <p:cNvPr id="8" name="Picture 7" descr="A picture containing schematic&#10;&#10;Description automatically generated">
            <a:extLst>
              <a:ext uri="{FF2B5EF4-FFF2-40B4-BE49-F238E27FC236}">
                <a16:creationId xmlns:a16="http://schemas.microsoft.com/office/drawing/2014/main" id="{CC2DBE4E-810C-2747-8A49-6B90EB63EEF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287607" y="2228945"/>
            <a:ext cx="1661793" cy="1382751"/>
          </a:xfrm>
          <a:prstGeom prst="rect">
            <a:avLst/>
          </a:prstGeom>
        </p:spPr>
      </p:pic>
      <p:pic>
        <p:nvPicPr>
          <p:cNvPr id="23" name="Picture 22" descr="A picture containing text, linedrawing&#10;&#10;Description automatically generated">
            <a:extLst>
              <a:ext uri="{FF2B5EF4-FFF2-40B4-BE49-F238E27FC236}">
                <a16:creationId xmlns:a16="http://schemas.microsoft.com/office/drawing/2014/main" id="{6CF2DDA5-84F2-CB44-8F87-97E20D59FD0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049422" y="3131714"/>
            <a:ext cx="1500822" cy="1679115"/>
          </a:xfrm>
          <a:prstGeom prst="rect">
            <a:avLst/>
          </a:prstGeom>
        </p:spPr>
      </p:pic>
      <p:sp>
        <p:nvSpPr>
          <p:cNvPr id="4" name="TextBox 3">
            <a:extLst>
              <a:ext uri="{FF2B5EF4-FFF2-40B4-BE49-F238E27FC236}">
                <a16:creationId xmlns:a16="http://schemas.microsoft.com/office/drawing/2014/main" id="{EA519D82-EA2D-DD6C-B32E-73DFFB5B41D1}"/>
              </a:ext>
            </a:extLst>
          </p:cNvPr>
          <p:cNvSpPr txBox="1"/>
          <p:nvPr/>
        </p:nvSpPr>
        <p:spPr>
          <a:xfrm>
            <a:off x="145295" y="265225"/>
            <a:ext cx="2687357" cy="369332"/>
          </a:xfrm>
          <a:prstGeom prst="rect">
            <a:avLst/>
          </a:prstGeom>
          <a:noFill/>
        </p:spPr>
        <p:txBody>
          <a:bodyPr wrap="square">
            <a:spAutoFit/>
          </a:bodyPr>
          <a:lstStyle/>
          <a:p>
            <a:pPr algn="ctr"/>
            <a:r>
              <a:rPr lang="en-GB" altLang="en-US" sz="1800" b="1" dirty="0">
                <a:solidFill>
                  <a:schemeClr val="bg1"/>
                </a:solidFill>
                <a:latin typeface="Comic Sans MS" panose="030F0902030302020204" pitchFamily="66" charset="0"/>
              </a:rPr>
              <a:t>Get ready to write</a:t>
            </a:r>
          </a:p>
        </p:txBody>
      </p:sp>
    </p:spTree>
    <p:extLst>
      <p:ext uri="{BB962C8B-B14F-4D97-AF65-F5344CB8AC3E}">
        <p14:creationId xmlns:p14="http://schemas.microsoft.com/office/powerpoint/2010/main" val="394621295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D316850-71C5-BE4B-A2AD-4FA4F79798D4}"/>
              </a:ext>
            </a:extLst>
          </p:cNvPr>
          <p:cNvSpPr/>
          <p:nvPr/>
        </p:nvSpPr>
        <p:spPr>
          <a:xfrm>
            <a:off x="0" y="28366"/>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FBAC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54" name="Subtitle 2">
            <a:extLst>
              <a:ext uri="{FF2B5EF4-FFF2-40B4-BE49-F238E27FC236}">
                <a16:creationId xmlns:a16="http://schemas.microsoft.com/office/drawing/2014/main" id="{FACBC365-645E-3448-A7F2-9CAC5267C228}"/>
              </a:ext>
            </a:extLst>
          </p:cNvPr>
          <p:cNvSpPr txBox="1">
            <a:spLocks/>
          </p:cNvSpPr>
          <p:nvPr/>
        </p:nvSpPr>
        <p:spPr>
          <a:xfrm>
            <a:off x="0" y="654977"/>
            <a:ext cx="12192000" cy="100027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Clr>
                <a:srgbClr val="000000"/>
              </a:buClr>
              <a:buSzPct val="100000"/>
              <a:buNone/>
            </a:pPr>
            <a:r>
              <a:rPr lang="en-GB" altLang="en-US" sz="3000" b="1" dirty="0">
                <a:solidFill>
                  <a:srgbClr val="0070C0"/>
                </a:solidFill>
                <a:latin typeface="Comic Sans MS" panose="030F0902030302020204" pitchFamily="66" charset="0"/>
                <a:ea typeface="Microsoft YaHei" panose="020B0503020204020204" pitchFamily="34" charset="-122"/>
              </a:rPr>
              <a:t>Identify the past progressive</a:t>
            </a:r>
          </a:p>
        </p:txBody>
      </p:sp>
      <p:sp>
        <p:nvSpPr>
          <p:cNvPr id="9" name="Text Box 3">
            <a:extLst>
              <a:ext uri="{FF2B5EF4-FFF2-40B4-BE49-F238E27FC236}">
                <a16:creationId xmlns:a16="http://schemas.microsoft.com/office/drawing/2014/main" id="{654C1FDC-921A-BC44-B1F3-4784389D95DC}"/>
              </a:ext>
            </a:extLst>
          </p:cNvPr>
          <p:cNvSpPr txBox="1">
            <a:spLocks noChangeArrowheads="1"/>
          </p:cNvSpPr>
          <p:nvPr/>
        </p:nvSpPr>
        <p:spPr bwMode="auto">
          <a:xfrm>
            <a:off x="950758" y="1655255"/>
            <a:ext cx="8293603" cy="41447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ts val="2000"/>
              </a:spcBef>
            </a:pPr>
            <a:r>
              <a:rPr lang="en-GB" altLang="en-US" sz="2000" dirty="0">
                <a:solidFill>
                  <a:srgbClr val="414042"/>
                </a:solidFill>
                <a:latin typeface="Comic Sans MS" panose="030F0702030302020204" pitchFamily="66" charset="0"/>
              </a:rPr>
              <a:t>Aladdin </a:t>
            </a:r>
            <a:r>
              <a:rPr lang="en-GB" altLang="en-US" sz="2000" i="1" u="sng" dirty="0">
                <a:solidFill>
                  <a:srgbClr val="0070C0"/>
                </a:solidFill>
                <a:latin typeface="Comic Sans MS" panose="030F0702030302020204" pitchFamily="66" charset="0"/>
              </a:rPr>
              <a:t>was polishing</a:t>
            </a:r>
            <a:r>
              <a:rPr lang="en-GB" altLang="en-US" sz="2000" dirty="0">
                <a:solidFill>
                  <a:srgbClr val="414042"/>
                </a:solidFill>
                <a:latin typeface="Comic Sans MS" panose="030F0702030302020204" pitchFamily="66" charset="0"/>
              </a:rPr>
              <a:t> his lamp when the Genie suddenly appeared.</a:t>
            </a:r>
          </a:p>
          <a:p>
            <a:pPr>
              <a:spcBef>
                <a:spcPts val="2000"/>
              </a:spcBef>
            </a:pPr>
            <a:r>
              <a:rPr lang="en-GB" altLang="en-US" sz="2000" dirty="0">
                <a:solidFill>
                  <a:srgbClr val="414042"/>
                </a:solidFill>
                <a:latin typeface="Comic Sans MS" panose="030F0702030302020204" pitchFamily="66" charset="0"/>
              </a:rPr>
              <a:t>Hansel and Gretel </a:t>
            </a:r>
            <a:r>
              <a:rPr lang="en-GB" altLang="en-US" sz="2000" i="1" u="sng" dirty="0">
                <a:solidFill>
                  <a:srgbClr val="0070C0"/>
                </a:solidFill>
                <a:latin typeface="Comic Sans MS" panose="030F0702030302020204" pitchFamily="66" charset="0"/>
              </a:rPr>
              <a:t>were walking</a:t>
            </a:r>
            <a:r>
              <a:rPr lang="en-GB" altLang="en-US" sz="2000" dirty="0">
                <a:solidFill>
                  <a:srgbClr val="414042"/>
                </a:solidFill>
                <a:latin typeface="Comic Sans MS" panose="030F0702030302020204" pitchFamily="66" charset="0"/>
              </a:rPr>
              <a:t> in the forest when they</a:t>
            </a:r>
            <a:br>
              <a:rPr lang="en-GB" altLang="en-US" sz="2000" dirty="0">
                <a:solidFill>
                  <a:srgbClr val="414042"/>
                </a:solidFill>
                <a:latin typeface="Comic Sans MS" panose="030F0702030302020204" pitchFamily="66" charset="0"/>
              </a:rPr>
            </a:br>
            <a:r>
              <a:rPr lang="en-GB" altLang="en-US" sz="2000" dirty="0">
                <a:solidFill>
                  <a:srgbClr val="414042"/>
                </a:solidFill>
                <a:latin typeface="Comic Sans MS" panose="030F0702030302020204" pitchFamily="66" charset="0"/>
              </a:rPr>
              <a:t>discovered a house made of gingerbread.</a:t>
            </a:r>
          </a:p>
          <a:p>
            <a:pPr>
              <a:spcBef>
                <a:spcPts val="2000"/>
              </a:spcBef>
            </a:pPr>
            <a:r>
              <a:rPr lang="en-GB" altLang="en-US" sz="2000" dirty="0">
                <a:solidFill>
                  <a:srgbClr val="414042"/>
                </a:solidFill>
                <a:latin typeface="Comic Sans MS" panose="030F0702030302020204" pitchFamily="66" charset="0"/>
              </a:rPr>
              <a:t>Mary </a:t>
            </a:r>
            <a:r>
              <a:rPr lang="en-GB" altLang="en-US" sz="2000" i="1" u="sng" dirty="0">
                <a:solidFill>
                  <a:srgbClr val="0070C0"/>
                </a:solidFill>
                <a:latin typeface="Comic Sans MS" panose="030F0702030302020204" pitchFamily="66" charset="0"/>
              </a:rPr>
              <a:t>was walking</a:t>
            </a:r>
            <a:r>
              <a:rPr lang="en-GB" altLang="en-US" sz="2000" dirty="0">
                <a:solidFill>
                  <a:srgbClr val="0070C0"/>
                </a:solidFill>
                <a:latin typeface="Comic Sans MS" panose="030F0702030302020204" pitchFamily="66" charset="0"/>
              </a:rPr>
              <a:t> </a:t>
            </a:r>
            <a:r>
              <a:rPr lang="en-GB" altLang="en-US" sz="2000" dirty="0">
                <a:solidFill>
                  <a:srgbClr val="414042"/>
                </a:solidFill>
                <a:latin typeface="Comic Sans MS" panose="030F0702030302020204" pitchFamily="66" charset="0"/>
              </a:rPr>
              <a:t>to school and her lamb was following her.</a:t>
            </a:r>
          </a:p>
          <a:p>
            <a:pPr>
              <a:spcBef>
                <a:spcPts val="2000"/>
              </a:spcBef>
            </a:pPr>
            <a:r>
              <a:rPr lang="en-GB" altLang="en-US" sz="2000" dirty="0">
                <a:solidFill>
                  <a:srgbClr val="414042"/>
                </a:solidFill>
                <a:latin typeface="Comic Sans MS" panose="030F0702030302020204" pitchFamily="66" charset="0"/>
              </a:rPr>
              <a:t>While Humpty </a:t>
            </a:r>
            <a:r>
              <a:rPr lang="en-GB" altLang="en-US" sz="2000" i="1" u="sng" dirty="0">
                <a:solidFill>
                  <a:srgbClr val="0070C0"/>
                </a:solidFill>
                <a:latin typeface="Comic Sans MS" panose="030F0702030302020204" pitchFamily="66" charset="0"/>
              </a:rPr>
              <a:t>was sitting</a:t>
            </a:r>
            <a:r>
              <a:rPr lang="en-GB" altLang="en-US" sz="2000" dirty="0">
                <a:solidFill>
                  <a:srgbClr val="414042"/>
                </a:solidFill>
                <a:latin typeface="Comic Sans MS" panose="030F0702030302020204" pitchFamily="66" charset="0"/>
              </a:rPr>
              <a:t> on the wall, all the King’s men were laughing at him.</a:t>
            </a:r>
          </a:p>
          <a:p>
            <a:pPr>
              <a:spcBef>
                <a:spcPts val="2000"/>
              </a:spcBef>
            </a:pPr>
            <a:r>
              <a:rPr lang="en-GB" altLang="en-US" sz="2000" dirty="0">
                <a:solidFill>
                  <a:srgbClr val="414042"/>
                </a:solidFill>
                <a:latin typeface="Comic Sans MS" panose="030F0702030302020204" pitchFamily="66" charset="0"/>
              </a:rPr>
              <a:t>What </a:t>
            </a:r>
            <a:r>
              <a:rPr lang="en-GB" altLang="en-US" sz="2000" i="1" u="sng" dirty="0">
                <a:solidFill>
                  <a:srgbClr val="0070C0"/>
                </a:solidFill>
                <a:latin typeface="Comic Sans MS" panose="030F0702030302020204" pitchFamily="66" charset="0"/>
              </a:rPr>
              <a:t>was</a:t>
            </a:r>
            <a:r>
              <a:rPr lang="en-GB" altLang="en-US" sz="2000" dirty="0">
                <a:solidFill>
                  <a:srgbClr val="414042"/>
                </a:solidFill>
                <a:latin typeface="Comic Sans MS" panose="030F0702030302020204" pitchFamily="66" charset="0"/>
              </a:rPr>
              <a:t> Goldilocks </a:t>
            </a:r>
            <a:r>
              <a:rPr lang="en-GB" altLang="en-US" sz="2000" i="1" u="sng" dirty="0">
                <a:solidFill>
                  <a:srgbClr val="0070C0"/>
                </a:solidFill>
                <a:latin typeface="Comic Sans MS" panose="030F0702030302020204" pitchFamily="66" charset="0"/>
              </a:rPr>
              <a:t>doing</a:t>
            </a:r>
            <a:r>
              <a:rPr lang="en-GB" altLang="en-US" sz="2000" dirty="0">
                <a:solidFill>
                  <a:srgbClr val="414042"/>
                </a:solidFill>
                <a:latin typeface="Comic Sans MS" panose="030F0702030302020204" pitchFamily="66" charset="0"/>
              </a:rPr>
              <a:t> whilst the bears  were out of the house?</a:t>
            </a:r>
          </a:p>
          <a:p>
            <a:pPr>
              <a:spcBef>
                <a:spcPts val="2000"/>
              </a:spcBef>
            </a:pPr>
            <a:r>
              <a:rPr lang="en-GB" altLang="en-US" sz="2000" dirty="0">
                <a:solidFill>
                  <a:srgbClr val="414042"/>
                </a:solidFill>
                <a:latin typeface="Comic Sans MS" panose="030F0702030302020204" pitchFamily="66" charset="0"/>
              </a:rPr>
              <a:t>Bo Peep </a:t>
            </a:r>
            <a:r>
              <a:rPr lang="en-GB" altLang="en-US" sz="2000" i="1" u="sng" dirty="0">
                <a:solidFill>
                  <a:srgbClr val="0070C0"/>
                </a:solidFill>
                <a:latin typeface="Comic Sans MS" panose="030F0702030302020204" pitchFamily="66" charset="0"/>
              </a:rPr>
              <a:t>was waiting</a:t>
            </a:r>
            <a:r>
              <a:rPr lang="en-GB" altLang="en-US" sz="2000" dirty="0">
                <a:solidFill>
                  <a:srgbClr val="414042"/>
                </a:solidFill>
                <a:latin typeface="Comic Sans MS" panose="030F0702030302020204" pitchFamily="66" charset="0"/>
              </a:rPr>
              <a:t> patiently for her sheep when she spotted</a:t>
            </a:r>
            <a:br>
              <a:rPr lang="en-GB" altLang="en-US" sz="2000" dirty="0">
                <a:solidFill>
                  <a:srgbClr val="414042"/>
                </a:solidFill>
                <a:latin typeface="Comic Sans MS" panose="030F0702030302020204" pitchFamily="66" charset="0"/>
              </a:rPr>
            </a:br>
            <a:r>
              <a:rPr lang="en-GB" altLang="en-US" sz="2000" dirty="0">
                <a:solidFill>
                  <a:srgbClr val="414042"/>
                </a:solidFill>
                <a:latin typeface="Comic Sans MS" panose="030F0702030302020204" pitchFamily="66" charset="0"/>
              </a:rPr>
              <a:t>them </a:t>
            </a:r>
            <a:r>
              <a:rPr lang="en-GB" altLang="en-US" sz="2000" i="1" u="sng" dirty="0">
                <a:solidFill>
                  <a:srgbClr val="0070C0"/>
                </a:solidFill>
                <a:latin typeface="Comic Sans MS" panose="030F0702030302020204" pitchFamily="66" charset="0"/>
              </a:rPr>
              <a:t>returning</a:t>
            </a:r>
            <a:r>
              <a:rPr lang="en-GB" altLang="en-US" sz="2000" dirty="0">
                <a:solidFill>
                  <a:srgbClr val="414042"/>
                </a:solidFill>
                <a:latin typeface="Comic Sans MS" panose="030F0702030302020204" pitchFamily="66" charset="0"/>
              </a:rPr>
              <a:t> home.</a:t>
            </a:r>
          </a:p>
        </p:txBody>
      </p:sp>
      <p:pic>
        <p:nvPicPr>
          <p:cNvPr id="13" name="Picture 14" descr="Girl, Sheep, Shepherd, Little Bo Peep">
            <a:extLst>
              <a:ext uri="{FF2B5EF4-FFF2-40B4-BE49-F238E27FC236}">
                <a16:creationId xmlns:a16="http://schemas.microsoft.com/office/drawing/2014/main" id="{F1A3E6EE-1CB1-AD44-A81A-7A49CD84C36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7881787" y="4185387"/>
            <a:ext cx="2125098" cy="2034716"/>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A picture containing vector graphics&#10;&#10;Description automatically generated">
            <a:extLst>
              <a:ext uri="{FF2B5EF4-FFF2-40B4-BE49-F238E27FC236}">
                <a16:creationId xmlns:a16="http://schemas.microsoft.com/office/drawing/2014/main" id="{19D90A18-FE14-2E4C-8310-52841F59E27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33143" y="732268"/>
            <a:ext cx="1008099" cy="2008691"/>
          </a:xfrm>
          <a:prstGeom prst="rect">
            <a:avLst/>
          </a:prstGeom>
        </p:spPr>
      </p:pic>
      <p:pic>
        <p:nvPicPr>
          <p:cNvPr id="8" name="Picture 7" descr="A picture containing schematic&#10;&#10;Description automatically generated">
            <a:extLst>
              <a:ext uri="{FF2B5EF4-FFF2-40B4-BE49-F238E27FC236}">
                <a16:creationId xmlns:a16="http://schemas.microsoft.com/office/drawing/2014/main" id="{CC2DBE4E-810C-2747-8A49-6B90EB63EEF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287607" y="2228945"/>
            <a:ext cx="1661793" cy="1382751"/>
          </a:xfrm>
          <a:prstGeom prst="rect">
            <a:avLst/>
          </a:prstGeom>
        </p:spPr>
      </p:pic>
      <p:pic>
        <p:nvPicPr>
          <p:cNvPr id="23" name="Picture 22" descr="A picture containing text, linedrawing&#10;&#10;Description automatically generated">
            <a:extLst>
              <a:ext uri="{FF2B5EF4-FFF2-40B4-BE49-F238E27FC236}">
                <a16:creationId xmlns:a16="http://schemas.microsoft.com/office/drawing/2014/main" id="{6CF2DDA5-84F2-CB44-8F87-97E20D59FD0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049422" y="3131714"/>
            <a:ext cx="1500822" cy="1679115"/>
          </a:xfrm>
          <a:prstGeom prst="rect">
            <a:avLst/>
          </a:prstGeom>
        </p:spPr>
      </p:pic>
      <p:sp>
        <p:nvSpPr>
          <p:cNvPr id="4" name="TextBox 3">
            <a:extLst>
              <a:ext uri="{FF2B5EF4-FFF2-40B4-BE49-F238E27FC236}">
                <a16:creationId xmlns:a16="http://schemas.microsoft.com/office/drawing/2014/main" id="{E9C1160E-390B-152C-3AE9-C0CF9F003B29}"/>
              </a:ext>
            </a:extLst>
          </p:cNvPr>
          <p:cNvSpPr txBox="1"/>
          <p:nvPr/>
        </p:nvSpPr>
        <p:spPr>
          <a:xfrm>
            <a:off x="145295" y="265225"/>
            <a:ext cx="2687357" cy="369332"/>
          </a:xfrm>
          <a:prstGeom prst="rect">
            <a:avLst/>
          </a:prstGeom>
          <a:noFill/>
        </p:spPr>
        <p:txBody>
          <a:bodyPr wrap="square">
            <a:spAutoFit/>
          </a:bodyPr>
          <a:lstStyle/>
          <a:p>
            <a:pPr algn="ctr"/>
            <a:r>
              <a:rPr lang="en-GB" altLang="en-US" sz="1800" b="1" dirty="0">
                <a:solidFill>
                  <a:schemeClr val="bg1"/>
                </a:solidFill>
                <a:latin typeface="Comic Sans MS" panose="030F0902030302020204" pitchFamily="66" charset="0"/>
              </a:rPr>
              <a:t>Get ready to write</a:t>
            </a:r>
          </a:p>
        </p:txBody>
      </p:sp>
    </p:spTree>
    <p:extLst>
      <p:ext uri="{BB962C8B-B14F-4D97-AF65-F5344CB8AC3E}">
        <p14:creationId xmlns:p14="http://schemas.microsoft.com/office/powerpoint/2010/main" val="173029612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D316850-71C5-BE4B-A2AD-4FA4F79798D4}"/>
              </a:ext>
            </a:extLst>
          </p:cNvPr>
          <p:cNvSpPr/>
          <p:nvPr/>
        </p:nvSpPr>
        <p:spPr>
          <a:xfrm>
            <a:off x="0" y="28366"/>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FBAC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54" name="Subtitle 2">
            <a:extLst>
              <a:ext uri="{FF2B5EF4-FFF2-40B4-BE49-F238E27FC236}">
                <a16:creationId xmlns:a16="http://schemas.microsoft.com/office/drawing/2014/main" id="{FACBC365-645E-3448-A7F2-9CAC5267C228}"/>
              </a:ext>
            </a:extLst>
          </p:cNvPr>
          <p:cNvSpPr txBox="1">
            <a:spLocks/>
          </p:cNvSpPr>
          <p:nvPr/>
        </p:nvSpPr>
        <p:spPr>
          <a:xfrm>
            <a:off x="0" y="654977"/>
            <a:ext cx="12192000" cy="100027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Clr>
                <a:srgbClr val="000000"/>
              </a:buClr>
              <a:buSzPct val="100000"/>
              <a:buNone/>
            </a:pPr>
            <a:r>
              <a:rPr lang="en-GB" altLang="en-US" sz="3000" b="1" dirty="0">
                <a:solidFill>
                  <a:srgbClr val="0070C0"/>
                </a:solidFill>
                <a:latin typeface="Comic Sans MS" panose="030F0902030302020204" pitchFamily="66" charset="0"/>
                <a:ea typeface="Microsoft YaHei" panose="020B0503020204020204" pitchFamily="34" charset="-122"/>
              </a:rPr>
              <a:t>The missing past progressive</a:t>
            </a:r>
          </a:p>
        </p:txBody>
      </p:sp>
      <p:sp>
        <p:nvSpPr>
          <p:cNvPr id="10" name="Rectangle 5">
            <a:extLst>
              <a:ext uri="{FF2B5EF4-FFF2-40B4-BE49-F238E27FC236}">
                <a16:creationId xmlns:a16="http://schemas.microsoft.com/office/drawing/2014/main" id="{4344D0C0-1362-AA4B-A7F1-7DC1D19E4213}"/>
              </a:ext>
            </a:extLst>
          </p:cNvPr>
          <p:cNvSpPr>
            <a:spLocks noChangeArrowheads="1"/>
          </p:cNvSpPr>
          <p:nvPr/>
        </p:nvSpPr>
        <p:spPr bwMode="auto">
          <a:xfrm>
            <a:off x="1320058" y="1538195"/>
            <a:ext cx="9629559" cy="43499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ts val="2000"/>
              </a:spcBef>
            </a:pPr>
            <a:r>
              <a:rPr lang="en-GB" altLang="en-US" sz="2000" dirty="0">
                <a:solidFill>
                  <a:srgbClr val="414042"/>
                </a:solidFill>
                <a:latin typeface="Comic Sans MS" panose="030F0702030302020204" pitchFamily="66" charset="0"/>
              </a:rPr>
              <a:t>Charlie and Jasper were writing letters to Dr Isabella Starr, Rocket Scientist.</a:t>
            </a:r>
          </a:p>
          <a:p>
            <a:pPr>
              <a:spcBef>
                <a:spcPts val="2000"/>
              </a:spcBef>
            </a:pPr>
            <a:r>
              <a:rPr lang="en-GB" altLang="en-US" sz="2000" dirty="0">
                <a:solidFill>
                  <a:srgbClr val="414042"/>
                </a:solidFill>
                <a:latin typeface="Comic Sans MS" panose="030F0702030302020204" pitchFamily="66" charset="0"/>
              </a:rPr>
              <a:t>Jasper was wearing his space boots in </a:t>
            </a:r>
            <a:r>
              <a:rPr lang="en-GB" altLang="en-US" sz="2000" dirty="0" err="1">
                <a:solidFill>
                  <a:srgbClr val="414042"/>
                </a:solidFill>
                <a:latin typeface="Comic Sans MS" panose="030F0702030302020204" pitchFamily="66" charset="0"/>
              </a:rPr>
              <a:t>Bogna</a:t>
            </a:r>
            <a:r>
              <a:rPr lang="en-GB" altLang="en-US" sz="2000" dirty="0">
                <a:solidFill>
                  <a:srgbClr val="414042"/>
                </a:solidFill>
                <a:latin typeface="Comic Sans MS" panose="030F0702030302020204" pitchFamily="66" charset="0"/>
              </a:rPr>
              <a:t> Park.</a:t>
            </a:r>
          </a:p>
          <a:p>
            <a:pPr>
              <a:spcBef>
                <a:spcPts val="2000"/>
              </a:spcBef>
            </a:pPr>
            <a:r>
              <a:rPr lang="en-GB" altLang="en-US" sz="2000" dirty="0">
                <a:solidFill>
                  <a:srgbClr val="414042"/>
                </a:solidFill>
                <a:latin typeface="Comic Sans MS" panose="030F0702030302020204" pitchFamily="66" charset="0"/>
              </a:rPr>
              <a:t>The aliens were growing tomato plants.</a:t>
            </a:r>
          </a:p>
          <a:p>
            <a:pPr>
              <a:spcBef>
                <a:spcPts val="2000"/>
              </a:spcBef>
            </a:pPr>
            <a:r>
              <a:rPr lang="en-GB" altLang="en-US" sz="2000" dirty="0">
                <a:solidFill>
                  <a:srgbClr val="414042"/>
                </a:solidFill>
                <a:latin typeface="Comic Sans MS" panose="030F0702030302020204" pitchFamily="66" charset="0"/>
              </a:rPr>
              <a:t>The astronomer was looking through the telescope.</a:t>
            </a:r>
          </a:p>
          <a:p>
            <a:pPr>
              <a:spcBef>
                <a:spcPts val="2000"/>
              </a:spcBef>
            </a:pPr>
            <a:r>
              <a:rPr lang="en-GB" altLang="en-US" sz="2000" dirty="0">
                <a:solidFill>
                  <a:srgbClr val="414042"/>
                </a:solidFill>
                <a:latin typeface="Comic Sans MS" panose="030F0702030302020204" pitchFamily="66" charset="0"/>
              </a:rPr>
              <a:t>Whilst Michael was orbiting the moon, did he suddenly see a leaping cow?</a:t>
            </a:r>
          </a:p>
          <a:p>
            <a:pPr>
              <a:spcBef>
                <a:spcPts val="2000"/>
              </a:spcBef>
            </a:pPr>
            <a:r>
              <a:rPr lang="en-GB" altLang="en-US" sz="2000" dirty="0">
                <a:solidFill>
                  <a:srgbClr val="414042"/>
                </a:solidFill>
                <a:latin typeface="Comic Sans MS" panose="030F0702030302020204" pitchFamily="66" charset="0"/>
              </a:rPr>
              <a:t>Jasper was wondering whether to change his name to Jazz.</a:t>
            </a:r>
          </a:p>
          <a:p>
            <a:pPr>
              <a:spcBef>
                <a:spcPts val="2000"/>
              </a:spcBef>
            </a:pPr>
            <a:r>
              <a:rPr lang="en-GB" altLang="en-US" sz="2000" dirty="0">
                <a:solidFill>
                  <a:srgbClr val="414042"/>
                </a:solidFill>
                <a:latin typeface="Comic Sans MS" panose="030F0702030302020204" pitchFamily="66" charset="0"/>
              </a:rPr>
              <a:t>Jasper was reading about how climbers take chocolate with them.</a:t>
            </a:r>
          </a:p>
          <a:p>
            <a:pPr>
              <a:spcBef>
                <a:spcPts val="2000"/>
              </a:spcBef>
            </a:pPr>
            <a:r>
              <a:rPr lang="en-GB" altLang="en-US" sz="2000" dirty="0">
                <a:solidFill>
                  <a:srgbClr val="414042"/>
                </a:solidFill>
                <a:latin typeface="Comic Sans MS" panose="030F0702030302020204" pitchFamily="66" charset="0"/>
              </a:rPr>
              <a:t>Isabella was explaining the facts in her replies.</a:t>
            </a:r>
          </a:p>
        </p:txBody>
      </p:sp>
      <p:sp>
        <p:nvSpPr>
          <p:cNvPr id="20" name="AutoShape 13">
            <a:extLst>
              <a:ext uri="{FF2B5EF4-FFF2-40B4-BE49-F238E27FC236}">
                <a16:creationId xmlns:a16="http://schemas.microsoft.com/office/drawing/2014/main" id="{87F0C543-6FB8-274A-AE6D-096CC9531585}"/>
              </a:ext>
            </a:extLst>
          </p:cNvPr>
          <p:cNvSpPr>
            <a:spLocks noChangeArrowheads="1"/>
          </p:cNvSpPr>
          <p:nvPr/>
        </p:nvSpPr>
        <p:spPr bwMode="auto">
          <a:xfrm>
            <a:off x="3659410" y="1582127"/>
            <a:ext cx="1559361" cy="357188"/>
          </a:xfrm>
          <a:prstGeom prst="roundRect">
            <a:avLst>
              <a:gd name="adj" fmla="val 16667"/>
            </a:avLst>
          </a:prstGeom>
          <a:solidFill>
            <a:srgbClr val="00B0F0"/>
          </a:solidFill>
          <a:ln w="9525">
            <a:noFill/>
            <a:round/>
            <a:headEnd/>
            <a:tailEnd/>
          </a:ln>
          <a:effectLst/>
        </p:spPr>
        <p:txBody>
          <a:bodyPr wrap="none" anchor="ctr"/>
          <a:lstStyle/>
          <a:p>
            <a:endParaRPr lang="en-GB" sz="1900"/>
          </a:p>
        </p:txBody>
      </p:sp>
      <p:sp>
        <p:nvSpPr>
          <p:cNvPr id="21" name="AutoShape 14">
            <a:extLst>
              <a:ext uri="{FF2B5EF4-FFF2-40B4-BE49-F238E27FC236}">
                <a16:creationId xmlns:a16="http://schemas.microsoft.com/office/drawing/2014/main" id="{D4349B27-5E38-074D-B4D9-4E1FE7891C4C}"/>
              </a:ext>
            </a:extLst>
          </p:cNvPr>
          <p:cNvSpPr>
            <a:spLocks noChangeArrowheads="1"/>
          </p:cNvSpPr>
          <p:nvPr/>
        </p:nvSpPr>
        <p:spPr bwMode="auto">
          <a:xfrm>
            <a:off x="2292067" y="2114368"/>
            <a:ext cx="1454743" cy="368300"/>
          </a:xfrm>
          <a:prstGeom prst="roundRect">
            <a:avLst>
              <a:gd name="adj" fmla="val 16667"/>
            </a:avLst>
          </a:prstGeom>
          <a:solidFill>
            <a:srgbClr val="00B0F0"/>
          </a:solidFill>
          <a:ln w="9525">
            <a:noFill/>
            <a:round/>
            <a:headEnd/>
            <a:tailEnd/>
          </a:ln>
          <a:effectLst/>
        </p:spPr>
        <p:txBody>
          <a:bodyPr wrap="none" anchor="ctr"/>
          <a:lstStyle/>
          <a:p>
            <a:endParaRPr lang="en-GB" sz="1900"/>
          </a:p>
        </p:txBody>
      </p:sp>
      <p:sp>
        <p:nvSpPr>
          <p:cNvPr id="22" name="AutoShape 15">
            <a:extLst>
              <a:ext uri="{FF2B5EF4-FFF2-40B4-BE49-F238E27FC236}">
                <a16:creationId xmlns:a16="http://schemas.microsoft.com/office/drawing/2014/main" id="{3AFA978B-3E9F-DC42-9CE4-DA7035709D70}"/>
              </a:ext>
            </a:extLst>
          </p:cNvPr>
          <p:cNvSpPr>
            <a:spLocks noChangeArrowheads="1"/>
          </p:cNvSpPr>
          <p:nvPr/>
        </p:nvSpPr>
        <p:spPr bwMode="auto">
          <a:xfrm>
            <a:off x="2689447" y="2674861"/>
            <a:ext cx="1559361" cy="347663"/>
          </a:xfrm>
          <a:prstGeom prst="roundRect">
            <a:avLst>
              <a:gd name="adj" fmla="val 16667"/>
            </a:avLst>
          </a:prstGeom>
          <a:solidFill>
            <a:srgbClr val="00B0F0"/>
          </a:solidFill>
          <a:ln w="9525">
            <a:noFill/>
            <a:round/>
            <a:headEnd/>
            <a:tailEnd/>
          </a:ln>
          <a:effectLst/>
        </p:spPr>
        <p:txBody>
          <a:bodyPr wrap="none" anchor="ctr"/>
          <a:lstStyle/>
          <a:p>
            <a:endParaRPr lang="en-GB" sz="1900"/>
          </a:p>
        </p:txBody>
      </p:sp>
      <p:sp>
        <p:nvSpPr>
          <p:cNvPr id="24" name="AutoShape 16">
            <a:extLst>
              <a:ext uri="{FF2B5EF4-FFF2-40B4-BE49-F238E27FC236}">
                <a16:creationId xmlns:a16="http://schemas.microsoft.com/office/drawing/2014/main" id="{AC7210F1-701B-A74C-AD30-5532086F0E61}"/>
              </a:ext>
            </a:extLst>
          </p:cNvPr>
          <p:cNvSpPr>
            <a:spLocks noChangeArrowheads="1"/>
          </p:cNvSpPr>
          <p:nvPr/>
        </p:nvSpPr>
        <p:spPr bwMode="auto">
          <a:xfrm>
            <a:off x="3379806" y="3259785"/>
            <a:ext cx="1335889" cy="313910"/>
          </a:xfrm>
          <a:prstGeom prst="roundRect">
            <a:avLst>
              <a:gd name="adj" fmla="val 16667"/>
            </a:avLst>
          </a:prstGeom>
          <a:solidFill>
            <a:srgbClr val="00B0F0"/>
          </a:solidFill>
          <a:ln w="9525">
            <a:noFill/>
            <a:round/>
            <a:headEnd/>
            <a:tailEnd/>
          </a:ln>
          <a:effectLst/>
        </p:spPr>
        <p:txBody>
          <a:bodyPr wrap="none" anchor="ctr"/>
          <a:lstStyle/>
          <a:p>
            <a:endParaRPr lang="en-GB" sz="1900"/>
          </a:p>
        </p:txBody>
      </p:sp>
      <p:sp>
        <p:nvSpPr>
          <p:cNvPr id="25" name="AutoShape 17">
            <a:extLst>
              <a:ext uri="{FF2B5EF4-FFF2-40B4-BE49-F238E27FC236}">
                <a16:creationId xmlns:a16="http://schemas.microsoft.com/office/drawing/2014/main" id="{F86A7DEE-6EAD-DF45-AC7F-3A5C3722D8DE}"/>
              </a:ext>
            </a:extLst>
          </p:cNvPr>
          <p:cNvSpPr>
            <a:spLocks noChangeArrowheads="1"/>
          </p:cNvSpPr>
          <p:nvPr/>
        </p:nvSpPr>
        <p:spPr bwMode="auto">
          <a:xfrm>
            <a:off x="3278026" y="3795920"/>
            <a:ext cx="1460820" cy="357187"/>
          </a:xfrm>
          <a:prstGeom prst="roundRect">
            <a:avLst>
              <a:gd name="adj" fmla="val 16667"/>
            </a:avLst>
          </a:prstGeom>
          <a:solidFill>
            <a:srgbClr val="00B0F0"/>
          </a:solidFill>
          <a:ln w="9525">
            <a:noFill/>
            <a:round/>
            <a:headEnd/>
            <a:tailEnd/>
          </a:ln>
          <a:effectLst/>
        </p:spPr>
        <p:txBody>
          <a:bodyPr wrap="none" anchor="ctr"/>
          <a:lstStyle/>
          <a:p>
            <a:endParaRPr lang="en-GB" sz="1900"/>
          </a:p>
        </p:txBody>
      </p:sp>
      <p:sp>
        <p:nvSpPr>
          <p:cNvPr id="26" name="AutoShape 18">
            <a:extLst>
              <a:ext uri="{FF2B5EF4-FFF2-40B4-BE49-F238E27FC236}">
                <a16:creationId xmlns:a16="http://schemas.microsoft.com/office/drawing/2014/main" id="{D9C4C459-07D1-AB44-B3E5-4160F725739F}"/>
              </a:ext>
            </a:extLst>
          </p:cNvPr>
          <p:cNvSpPr>
            <a:spLocks noChangeArrowheads="1"/>
          </p:cNvSpPr>
          <p:nvPr/>
        </p:nvSpPr>
        <p:spPr bwMode="auto">
          <a:xfrm>
            <a:off x="2292067" y="4375333"/>
            <a:ext cx="1755825" cy="357188"/>
          </a:xfrm>
          <a:prstGeom prst="roundRect">
            <a:avLst>
              <a:gd name="adj" fmla="val 16667"/>
            </a:avLst>
          </a:prstGeom>
          <a:solidFill>
            <a:srgbClr val="00B0F0"/>
          </a:solidFill>
          <a:ln w="9525">
            <a:noFill/>
            <a:round/>
            <a:headEnd/>
            <a:tailEnd/>
          </a:ln>
          <a:effectLst/>
        </p:spPr>
        <p:txBody>
          <a:bodyPr wrap="none" anchor="ctr"/>
          <a:lstStyle/>
          <a:p>
            <a:endParaRPr lang="en-GB" sz="1900"/>
          </a:p>
        </p:txBody>
      </p:sp>
      <p:sp>
        <p:nvSpPr>
          <p:cNvPr id="27" name="AutoShape 19">
            <a:extLst>
              <a:ext uri="{FF2B5EF4-FFF2-40B4-BE49-F238E27FC236}">
                <a16:creationId xmlns:a16="http://schemas.microsoft.com/office/drawing/2014/main" id="{D88659FC-92FA-DC41-8C64-0243D7BE927D}"/>
              </a:ext>
            </a:extLst>
          </p:cNvPr>
          <p:cNvSpPr>
            <a:spLocks noChangeArrowheads="1"/>
          </p:cNvSpPr>
          <p:nvPr/>
        </p:nvSpPr>
        <p:spPr bwMode="auto">
          <a:xfrm>
            <a:off x="2292067" y="4929798"/>
            <a:ext cx="1454743" cy="346075"/>
          </a:xfrm>
          <a:prstGeom prst="roundRect">
            <a:avLst>
              <a:gd name="adj" fmla="val 16667"/>
            </a:avLst>
          </a:prstGeom>
          <a:solidFill>
            <a:srgbClr val="00B0F0"/>
          </a:solidFill>
          <a:ln w="9525">
            <a:noFill/>
            <a:round/>
            <a:headEnd/>
            <a:tailEnd/>
          </a:ln>
          <a:effectLst/>
        </p:spPr>
        <p:txBody>
          <a:bodyPr wrap="none" anchor="ctr"/>
          <a:lstStyle/>
          <a:p>
            <a:endParaRPr lang="en-GB" sz="1900"/>
          </a:p>
        </p:txBody>
      </p:sp>
      <p:sp>
        <p:nvSpPr>
          <p:cNvPr id="28" name="AutoShape 20">
            <a:extLst>
              <a:ext uri="{FF2B5EF4-FFF2-40B4-BE49-F238E27FC236}">
                <a16:creationId xmlns:a16="http://schemas.microsoft.com/office/drawing/2014/main" id="{A2632644-B79D-8449-A00C-BF1A588BFEFE}"/>
              </a:ext>
            </a:extLst>
          </p:cNvPr>
          <p:cNvSpPr>
            <a:spLocks noChangeArrowheads="1"/>
          </p:cNvSpPr>
          <p:nvPr/>
        </p:nvSpPr>
        <p:spPr bwMode="auto">
          <a:xfrm>
            <a:off x="2411852" y="5473150"/>
            <a:ext cx="1755825" cy="379412"/>
          </a:xfrm>
          <a:prstGeom prst="roundRect">
            <a:avLst>
              <a:gd name="adj" fmla="val 16667"/>
            </a:avLst>
          </a:prstGeom>
          <a:solidFill>
            <a:srgbClr val="00B0F0"/>
          </a:solidFill>
          <a:ln w="9525">
            <a:noFill/>
            <a:round/>
            <a:headEnd/>
            <a:tailEnd/>
          </a:ln>
          <a:effectLst/>
        </p:spPr>
        <p:txBody>
          <a:bodyPr wrap="none" anchor="ctr"/>
          <a:lstStyle/>
          <a:p>
            <a:endParaRPr lang="en-GB" sz="1900"/>
          </a:p>
        </p:txBody>
      </p:sp>
      <p:sp>
        <p:nvSpPr>
          <p:cNvPr id="4" name="TextBox 3">
            <a:extLst>
              <a:ext uri="{FF2B5EF4-FFF2-40B4-BE49-F238E27FC236}">
                <a16:creationId xmlns:a16="http://schemas.microsoft.com/office/drawing/2014/main" id="{F56C3B24-D49B-A62B-0CD0-234181AD2EAE}"/>
              </a:ext>
            </a:extLst>
          </p:cNvPr>
          <p:cNvSpPr txBox="1"/>
          <p:nvPr/>
        </p:nvSpPr>
        <p:spPr>
          <a:xfrm>
            <a:off x="145295" y="265225"/>
            <a:ext cx="2687357" cy="369332"/>
          </a:xfrm>
          <a:prstGeom prst="rect">
            <a:avLst/>
          </a:prstGeom>
          <a:noFill/>
        </p:spPr>
        <p:txBody>
          <a:bodyPr wrap="square">
            <a:spAutoFit/>
          </a:bodyPr>
          <a:lstStyle/>
          <a:p>
            <a:pPr algn="ctr"/>
            <a:r>
              <a:rPr lang="en-GB" altLang="en-US" sz="1800" b="1" dirty="0">
                <a:solidFill>
                  <a:schemeClr val="bg1"/>
                </a:solidFill>
                <a:latin typeface="Comic Sans MS" panose="030F0902030302020204" pitchFamily="66" charset="0"/>
              </a:rPr>
              <a:t>Get ready to write</a:t>
            </a:r>
          </a:p>
        </p:txBody>
      </p:sp>
    </p:spTree>
    <p:extLst>
      <p:ext uri="{BB962C8B-B14F-4D97-AF65-F5344CB8AC3E}">
        <p14:creationId xmlns:p14="http://schemas.microsoft.com/office/powerpoint/2010/main" val="20968252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nodeType="clickEffect">
                                  <p:stCondLst>
                                    <p:cond delay="0"/>
                                  </p:stCondLst>
                                  <p:childTnLst>
                                    <p:animEffect transition="out" filter="dissolve">
                                      <p:cBhvr>
                                        <p:cTn id="6" dur="500"/>
                                        <p:tgtEl>
                                          <p:spTgt spid="20"/>
                                        </p:tgtEl>
                                      </p:cBhvr>
                                    </p:animEffect>
                                    <p:set>
                                      <p:cBhvr>
                                        <p:cTn id="7" dur="1" fill="hold">
                                          <p:stCondLst>
                                            <p:cond delay="499"/>
                                          </p:stCondLst>
                                        </p:cTn>
                                        <p:tgtEl>
                                          <p:spTgt spid="2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9" presetClass="exit" presetSubtype="0" fill="hold" nodeType="clickEffect">
                                  <p:stCondLst>
                                    <p:cond delay="0"/>
                                  </p:stCondLst>
                                  <p:childTnLst>
                                    <p:animEffect transition="out" filter="dissolve">
                                      <p:cBhvr>
                                        <p:cTn id="11" dur="500"/>
                                        <p:tgtEl>
                                          <p:spTgt spid="21"/>
                                        </p:tgtEl>
                                      </p:cBhvr>
                                    </p:animEffect>
                                    <p:set>
                                      <p:cBhvr>
                                        <p:cTn id="12" dur="1" fill="hold">
                                          <p:stCondLst>
                                            <p:cond delay="499"/>
                                          </p:stCondLst>
                                        </p:cTn>
                                        <p:tgtEl>
                                          <p:spTgt spid="2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9" presetClass="exit" presetSubtype="0" fill="hold" nodeType="clickEffect">
                                  <p:stCondLst>
                                    <p:cond delay="0"/>
                                  </p:stCondLst>
                                  <p:childTnLst>
                                    <p:animEffect transition="out" filter="dissolve">
                                      <p:cBhvr>
                                        <p:cTn id="16" dur="500"/>
                                        <p:tgtEl>
                                          <p:spTgt spid="22"/>
                                        </p:tgtEl>
                                      </p:cBhvr>
                                    </p:animEffect>
                                    <p:set>
                                      <p:cBhvr>
                                        <p:cTn id="17" dur="1" fill="hold">
                                          <p:stCondLst>
                                            <p:cond delay="499"/>
                                          </p:stCondLst>
                                        </p:cTn>
                                        <p:tgtEl>
                                          <p:spTgt spid="22"/>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9" presetClass="exit" presetSubtype="0" fill="hold" nodeType="clickEffect">
                                  <p:stCondLst>
                                    <p:cond delay="0"/>
                                  </p:stCondLst>
                                  <p:childTnLst>
                                    <p:animEffect transition="out" filter="dissolve">
                                      <p:cBhvr>
                                        <p:cTn id="21" dur="500"/>
                                        <p:tgtEl>
                                          <p:spTgt spid="24"/>
                                        </p:tgtEl>
                                      </p:cBhvr>
                                    </p:animEffect>
                                    <p:set>
                                      <p:cBhvr>
                                        <p:cTn id="22" dur="1" fill="hold">
                                          <p:stCondLst>
                                            <p:cond delay="499"/>
                                          </p:stCondLst>
                                        </p:cTn>
                                        <p:tgtEl>
                                          <p:spTgt spid="24"/>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9" presetClass="exit" presetSubtype="0" fill="hold" nodeType="clickEffect">
                                  <p:stCondLst>
                                    <p:cond delay="0"/>
                                  </p:stCondLst>
                                  <p:childTnLst>
                                    <p:animEffect transition="out" filter="dissolve">
                                      <p:cBhvr>
                                        <p:cTn id="26" dur="500"/>
                                        <p:tgtEl>
                                          <p:spTgt spid="25"/>
                                        </p:tgtEl>
                                      </p:cBhvr>
                                    </p:animEffect>
                                    <p:set>
                                      <p:cBhvr>
                                        <p:cTn id="27" dur="1" fill="hold">
                                          <p:stCondLst>
                                            <p:cond delay="499"/>
                                          </p:stCondLst>
                                        </p:cTn>
                                        <p:tgtEl>
                                          <p:spTgt spid="25"/>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9" presetClass="exit" presetSubtype="0" fill="hold" nodeType="clickEffect">
                                  <p:stCondLst>
                                    <p:cond delay="0"/>
                                  </p:stCondLst>
                                  <p:childTnLst>
                                    <p:animEffect transition="out" filter="dissolve">
                                      <p:cBhvr>
                                        <p:cTn id="31" dur="500"/>
                                        <p:tgtEl>
                                          <p:spTgt spid="26"/>
                                        </p:tgtEl>
                                      </p:cBhvr>
                                    </p:animEffect>
                                    <p:set>
                                      <p:cBhvr>
                                        <p:cTn id="32" dur="1" fill="hold">
                                          <p:stCondLst>
                                            <p:cond delay="499"/>
                                          </p:stCondLst>
                                        </p:cTn>
                                        <p:tgtEl>
                                          <p:spTgt spid="26"/>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9" presetClass="exit" presetSubtype="0" fill="hold" nodeType="clickEffect">
                                  <p:stCondLst>
                                    <p:cond delay="0"/>
                                  </p:stCondLst>
                                  <p:childTnLst>
                                    <p:animEffect transition="out" filter="dissolve">
                                      <p:cBhvr>
                                        <p:cTn id="36" dur="500"/>
                                        <p:tgtEl>
                                          <p:spTgt spid="27"/>
                                        </p:tgtEl>
                                      </p:cBhvr>
                                    </p:animEffect>
                                    <p:set>
                                      <p:cBhvr>
                                        <p:cTn id="37" dur="1" fill="hold">
                                          <p:stCondLst>
                                            <p:cond delay="499"/>
                                          </p:stCondLst>
                                        </p:cTn>
                                        <p:tgtEl>
                                          <p:spTgt spid="27"/>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9" presetClass="exit" presetSubtype="0" fill="hold" nodeType="clickEffect">
                                  <p:stCondLst>
                                    <p:cond delay="0"/>
                                  </p:stCondLst>
                                  <p:childTnLst>
                                    <p:animEffect transition="out" filter="dissolve">
                                      <p:cBhvr>
                                        <p:cTn id="41" dur="500"/>
                                        <p:tgtEl>
                                          <p:spTgt spid="28"/>
                                        </p:tgtEl>
                                      </p:cBhvr>
                                    </p:animEffect>
                                    <p:set>
                                      <p:cBhvr>
                                        <p:cTn id="42" dur="1" fill="hold">
                                          <p:stCondLst>
                                            <p:cond delay="499"/>
                                          </p:stCondLst>
                                        </p:cTn>
                                        <p:tgtEl>
                                          <p:spTgt spid="2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D316850-71C5-BE4B-A2AD-4FA4F79798D4}"/>
              </a:ext>
            </a:extLst>
          </p:cNvPr>
          <p:cNvSpPr/>
          <p:nvPr/>
        </p:nvSpPr>
        <p:spPr>
          <a:xfrm>
            <a:off x="0" y="28366"/>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FBAC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14" name="Subtitle 2">
            <a:extLst>
              <a:ext uri="{FF2B5EF4-FFF2-40B4-BE49-F238E27FC236}">
                <a16:creationId xmlns:a16="http://schemas.microsoft.com/office/drawing/2014/main" id="{DFBF6C3C-BAFF-684F-99D5-8F398871EFC4}"/>
              </a:ext>
            </a:extLst>
          </p:cNvPr>
          <p:cNvSpPr txBox="1">
            <a:spLocks/>
          </p:cNvSpPr>
          <p:nvPr/>
        </p:nvSpPr>
        <p:spPr>
          <a:xfrm>
            <a:off x="0" y="654977"/>
            <a:ext cx="12192000" cy="100027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0070C0"/>
                </a:solidFill>
                <a:latin typeface="Comic Sans MS" panose="030F0902030302020204" pitchFamily="66" charset="0"/>
                <a:cs typeface="Arial" panose="020B0604020202020204" pitchFamily="34" charset="0"/>
              </a:rPr>
              <a:t>Use the toolkit</a:t>
            </a:r>
          </a:p>
        </p:txBody>
      </p:sp>
      <p:pic>
        <p:nvPicPr>
          <p:cNvPr id="15" name="Picture 8" descr="Free vector graphics of Toolbox">
            <a:extLst>
              <a:ext uri="{FF2B5EF4-FFF2-40B4-BE49-F238E27FC236}">
                <a16:creationId xmlns:a16="http://schemas.microsoft.com/office/drawing/2014/main" id="{E2EDC069-8CF9-6246-9118-66B7B4F9F3A9}"/>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065040" y="1808731"/>
            <a:ext cx="2192338" cy="2187575"/>
          </a:xfrm>
          <a:prstGeom prst="rect">
            <a:avLst/>
          </a:prstGeom>
          <a:solidFill>
            <a:schemeClr val="bg1"/>
          </a:solidFill>
          <a:ln w="38100">
            <a:noFill/>
          </a:ln>
        </p:spPr>
      </p:pic>
      <p:sp>
        <p:nvSpPr>
          <p:cNvPr id="16" name="AutoShape 5">
            <a:extLst>
              <a:ext uri="{FF2B5EF4-FFF2-40B4-BE49-F238E27FC236}">
                <a16:creationId xmlns:a16="http://schemas.microsoft.com/office/drawing/2014/main" id="{8305B84A-8912-1141-910C-C6ED0C21AA8E}"/>
              </a:ext>
            </a:extLst>
          </p:cNvPr>
          <p:cNvSpPr>
            <a:spLocks noChangeArrowheads="1"/>
          </p:cNvSpPr>
          <p:nvPr/>
        </p:nvSpPr>
        <p:spPr bwMode="auto">
          <a:xfrm>
            <a:off x="1551007" y="1377475"/>
            <a:ext cx="2713098" cy="703903"/>
          </a:xfrm>
          <a:prstGeom prst="wedgeEllipseCallout">
            <a:avLst>
              <a:gd name="adj1" fmla="val 61750"/>
              <a:gd name="adj2" fmla="val 80486"/>
            </a:avLst>
          </a:prstGeom>
          <a:solidFill>
            <a:schemeClr val="bg1"/>
          </a:solidFill>
          <a:ln w="38100">
            <a:solidFill>
              <a:srgbClr val="0070C0"/>
            </a:solidFill>
            <a:miter lim="800000"/>
            <a:headEnd/>
            <a:tailEnd/>
          </a:ln>
          <a:effectLst/>
        </p:spPr>
        <p:txBody>
          <a:bodyPr/>
          <a:lstStyle/>
          <a:p>
            <a:pPr algn="ctr"/>
            <a:r>
              <a:rPr lang="en-GB" altLang="en-US" sz="2000" dirty="0">
                <a:solidFill>
                  <a:srgbClr val="0070C0"/>
                </a:solidFill>
                <a:latin typeface="Comic Sans MS" panose="030F0702030302020204" pitchFamily="66" charset="0"/>
              </a:rPr>
              <a:t>Alliteration</a:t>
            </a:r>
          </a:p>
        </p:txBody>
      </p:sp>
      <p:sp>
        <p:nvSpPr>
          <p:cNvPr id="17" name="AutoShape 6">
            <a:extLst>
              <a:ext uri="{FF2B5EF4-FFF2-40B4-BE49-F238E27FC236}">
                <a16:creationId xmlns:a16="http://schemas.microsoft.com/office/drawing/2014/main" id="{59325B96-0E8D-654D-AD22-8FB1BB713FDE}"/>
              </a:ext>
            </a:extLst>
          </p:cNvPr>
          <p:cNvSpPr>
            <a:spLocks noChangeArrowheads="1"/>
          </p:cNvSpPr>
          <p:nvPr/>
        </p:nvSpPr>
        <p:spPr bwMode="auto">
          <a:xfrm>
            <a:off x="8058314" y="2081378"/>
            <a:ext cx="3207711" cy="1000278"/>
          </a:xfrm>
          <a:prstGeom prst="wedgeEllipseCallout">
            <a:avLst>
              <a:gd name="adj1" fmla="val -73950"/>
              <a:gd name="adj2" fmla="val 1405"/>
            </a:avLst>
          </a:prstGeom>
          <a:solidFill>
            <a:schemeClr val="bg1"/>
          </a:solidFill>
          <a:ln w="38100">
            <a:solidFill>
              <a:srgbClr val="0070C0"/>
            </a:solidFill>
            <a:miter lim="800000"/>
            <a:headEnd/>
            <a:tailEnd/>
          </a:ln>
          <a:effectLst/>
        </p:spPr>
        <p:txBody>
          <a:bodyPr/>
          <a:lstStyle/>
          <a:p>
            <a:pPr algn="ctr"/>
            <a:r>
              <a:rPr lang="en-GB" altLang="en-US" sz="2000" dirty="0">
                <a:solidFill>
                  <a:srgbClr val="0070C0"/>
                </a:solidFill>
                <a:latin typeface="Comic Sans MS" panose="030F0702030302020204" pitchFamily="66" charset="0"/>
              </a:rPr>
              <a:t>Use of expanded noun phrases</a:t>
            </a:r>
          </a:p>
        </p:txBody>
      </p:sp>
      <p:sp>
        <p:nvSpPr>
          <p:cNvPr id="18" name="AutoShape 7">
            <a:extLst>
              <a:ext uri="{FF2B5EF4-FFF2-40B4-BE49-F238E27FC236}">
                <a16:creationId xmlns:a16="http://schemas.microsoft.com/office/drawing/2014/main" id="{6221AC5E-37F4-AA49-AD53-4CEB64E9299B}"/>
              </a:ext>
            </a:extLst>
          </p:cNvPr>
          <p:cNvSpPr>
            <a:spLocks noChangeArrowheads="1"/>
          </p:cNvSpPr>
          <p:nvPr/>
        </p:nvSpPr>
        <p:spPr bwMode="auto">
          <a:xfrm>
            <a:off x="925975" y="2506338"/>
            <a:ext cx="3053377" cy="1489968"/>
          </a:xfrm>
          <a:prstGeom prst="wedgeEllipseCallout">
            <a:avLst>
              <a:gd name="adj1" fmla="val 80391"/>
              <a:gd name="adj2" fmla="val -17727"/>
            </a:avLst>
          </a:prstGeom>
          <a:solidFill>
            <a:schemeClr val="bg1"/>
          </a:solidFill>
          <a:ln w="38100">
            <a:solidFill>
              <a:srgbClr val="0070C0"/>
            </a:solidFill>
            <a:miter lim="800000"/>
            <a:headEnd/>
            <a:tailEnd/>
          </a:ln>
          <a:effectLst/>
        </p:spPr>
        <p:txBody>
          <a:bodyPr/>
          <a:lstStyle/>
          <a:p>
            <a:pPr algn="ctr"/>
            <a:r>
              <a:rPr lang="en-GB" altLang="en-US" sz="2000" dirty="0">
                <a:solidFill>
                  <a:srgbClr val="0070C0"/>
                </a:solidFill>
                <a:latin typeface="Comic Sans MS" panose="030F0702030302020204" pitchFamily="66" charset="0"/>
              </a:rPr>
              <a:t>Use of the progressive form of verbs</a:t>
            </a:r>
          </a:p>
        </p:txBody>
      </p:sp>
      <p:sp>
        <p:nvSpPr>
          <p:cNvPr id="19" name="AutoShape 8">
            <a:extLst>
              <a:ext uri="{FF2B5EF4-FFF2-40B4-BE49-F238E27FC236}">
                <a16:creationId xmlns:a16="http://schemas.microsoft.com/office/drawing/2014/main" id="{B1B382AE-7B71-404E-8DEF-ED89FACEE2A1}"/>
              </a:ext>
            </a:extLst>
          </p:cNvPr>
          <p:cNvSpPr>
            <a:spLocks noChangeArrowheads="1"/>
          </p:cNvSpPr>
          <p:nvPr/>
        </p:nvSpPr>
        <p:spPr bwMode="auto">
          <a:xfrm>
            <a:off x="7821197" y="3251137"/>
            <a:ext cx="3115571" cy="1000278"/>
          </a:xfrm>
          <a:prstGeom prst="wedgeEllipseCallout">
            <a:avLst>
              <a:gd name="adj1" fmla="val -71307"/>
              <a:gd name="adj2" fmla="val -30738"/>
            </a:avLst>
          </a:prstGeom>
          <a:solidFill>
            <a:schemeClr val="bg1"/>
          </a:solidFill>
          <a:ln w="38100">
            <a:solidFill>
              <a:srgbClr val="0070C0"/>
            </a:solidFill>
            <a:miter lim="800000"/>
            <a:headEnd/>
            <a:tailEnd/>
          </a:ln>
          <a:effectLst/>
        </p:spPr>
        <p:txBody>
          <a:bodyPr/>
          <a:lstStyle/>
          <a:p>
            <a:pPr algn="ctr"/>
            <a:r>
              <a:rPr lang="en-GB" altLang="en-US" sz="2000" dirty="0">
                <a:solidFill>
                  <a:srgbClr val="0070C0"/>
                </a:solidFill>
                <a:latin typeface="Comic Sans MS" panose="030F0702030302020204" pitchFamily="66" charset="0"/>
              </a:rPr>
              <a:t>5-7-5 structure for the lines</a:t>
            </a:r>
          </a:p>
        </p:txBody>
      </p:sp>
      <p:sp>
        <p:nvSpPr>
          <p:cNvPr id="23" name="AutoShape 9">
            <a:extLst>
              <a:ext uri="{FF2B5EF4-FFF2-40B4-BE49-F238E27FC236}">
                <a16:creationId xmlns:a16="http://schemas.microsoft.com/office/drawing/2014/main" id="{8665D635-CCC3-4045-9EB0-8096491CBF94}"/>
              </a:ext>
            </a:extLst>
          </p:cNvPr>
          <p:cNvSpPr>
            <a:spLocks noChangeArrowheads="1"/>
          </p:cNvSpPr>
          <p:nvPr/>
        </p:nvSpPr>
        <p:spPr bwMode="auto">
          <a:xfrm>
            <a:off x="7257378" y="1104828"/>
            <a:ext cx="2713098" cy="703903"/>
          </a:xfrm>
          <a:prstGeom prst="wedgeEllipseCallout">
            <a:avLst>
              <a:gd name="adj1" fmla="val -50881"/>
              <a:gd name="adj2" fmla="val 63056"/>
            </a:avLst>
          </a:prstGeom>
          <a:solidFill>
            <a:schemeClr val="bg1"/>
          </a:solidFill>
          <a:ln w="38100">
            <a:solidFill>
              <a:srgbClr val="0070C0"/>
            </a:solidFill>
            <a:miter lim="800000"/>
            <a:headEnd/>
            <a:tailEnd/>
          </a:ln>
          <a:effectLst/>
        </p:spPr>
        <p:txBody>
          <a:bodyPr/>
          <a:lstStyle/>
          <a:p>
            <a:pPr algn="ctr"/>
            <a:r>
              <a:rPr lang="en-GB" altLang="en-US" sz="2000" dirty="0">
                <a:solidFill>
                  <a:srgbClr val="0070C0"/>
                </a:solidFill>
                <a:latin typeface="Comic Sans MS" panose="030F0702030302020204" pitchFamily="66" charset="0"/>
              </a:rPr>
              <a:t>About a noun.</a:t>
            </a:r>
          </a:p>
        </p:txBody>
      </p:sp>
      <p:sp>
        <p:nvSpPr>
          <p:cNvPr id="29" name="AutoShape 10">
            <a:extLst>
              <a:ext uri="{FF2B5EF4-FFF2-40B4-BE49-F238E27FC236}">
                <a16:creationId xmlns:a16="http://schemas.microsoft.com/office/drawing/2014/main" id="{0504B455-532B-614A-9204-9C3B3833D982}"/>
              </a:ext>
            </a:extLst>
          </p:cNvPr>
          <p:cNvSpPr>
            <a:spLocks noChangeArrowheads="1"/>
          </p:cNvSpPr>
          <p:nvPr/>
        </p:nvSpPr>
        <p:spPr bwMode="auto">
          <a:xfrm>
            <a:off x="3576671" y="3996306"/>
            <a:ext cx="2407232" cy="592497"/>
          </a:xfrm>
          <a:prstGeom prst="wedgeEllipseCallout">
            <a:avLst>
              <a:gd name="adj1" fmla="val 28394"/>
              <a:gd name="adj2" fmla="val -139639"/>
            </a:avLst>
          </a:prstGeom>
          <a:solidFill>
            <a:schemeClr val="bg1"/>
          </a:solidFill>
          <a:ln w="38100">
            <a:solidFill>
              <a:srgbClr val="0070C0"/>
            </a:solidFill>
            <a:miter lim="800000"/>
            <a:headEnd/>
            <a:tailEnd/>
          </a:ln>
          <a:effectLst/>
        </p:spPr>
        <p:txBody>
          <a:bodyPr/>
          <a:lstStyle/>
          <a:p>
            <a:pPr algn="ctr"/>
            <a:r>
              <a:rPr lang="en-GB" altLang="en-US" sz="2000" dirty="0">
                <a:solidFill>
                  <a:srgbClr val="0070C0"/>
                </a:solidFill>
                <a:latin typeface="Comic Sans MS" panose="030F0702030302020204" pitchFamily="66" charset="0"/>
              </a:rPr>
              <a:t>3 lines</a:t>
            </a:r>
          </a:p>
        </p:txBody>
      </p:sp>
      <p:sp>
        <p:nvSpPr>
          <p:cNvPr id="30" name="Text Box 17">
            <a:extLst>
              <a:ext uri="{FF2B5EF4-FFF2-40B4-BE49-F238E27FC236}">
                <a16:creationId xmlns:a16="http://schemas.microsoft.com/office/drawing/2014/main" id="{C23A5D76-C989-EE45-AC36-428C818408A2}"/>
              </a:ext>
            </a:extLst>
          </p:cNvPr>
          <p:cNvSpPr txBox="1">
            <a:spLocks noChangeArrowheads="1"/>
          </p:cNvSpPr>
          <p:nvPr/>
        </p:nvSpPr>
        <p:spPr bwMode="auto">
          <a:xfrm>
            <a:off x="1187442" y="4996584"/>
            <a:ext cx="9947533" cy="11156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sz="1900" dirty="0">
                <a:solidFill>
                  <a:srgbClr val="414042"/>
                </a:solidFill>
                <a:latin typeface="Comic Sans MS" panose="030F0702030302020204" pitchFamily="66" charset="0"/>
              </a:rPr>
              <a:t>Choose what your haiku will be about. This can be something related to space or anything you like.</a:t>
            </a:r>
          </a:p>
          <a:p>
            <a:pPr>
              <a:spcBef>
                <a:spcPct val="50000"/>
              </a:spcBef>
            </a:pPr>
            <a:r>
              <a:rPr lang="en-GB" altLang="en-US" sz="1900" dirty="0">
                <a:solidFill>
                  <a:srgbClr val="414042"/>
                </a:solidFill>
                <a:latin typeface="Comic Sans MS" panose="030F0702030302020204" pitchFamily="66" charset="0"/>
              </a:rPr>
              <a:t>Think about what words could describe your chosen subject. Discuss with a partner.</a:t>
            </a:r>
          </a:p>
        </p:txBody>
      </p:sp>
      <p:sp>
        <p:nvSpPr>
          <p:cNvPr id="5" name="TextBox 4">
            <a:extLst>
              <a:ext uri="{FF2B5EF4-FFF2-40B4-BE49-F238E27FC236}">
                <a16:creationId xmlns:a16="http://schemas.microsoft.com/office/drawing/2014/main" id="{CB97BBD3-0EFC-86E0-7006-C50D2A166433}"/>
              </a:ext>
            </a:extLst>
          </p:cNvPr>
          <p:cNvSpPr txBox="1"/>
          <p:nvPr/>
        </p:nvSpPr>
        <p:spPr>
          <a:xfrm>
            <a:off x="145295" y="265225"/>
            <a:ext cx="2687357" cy="369332"/>
          </a:xfrm>
          <a:prstGeom prst="rect">
            <a:avLst/>
          </a:prstGeom>
          <a:noFill/>
        </p:spPr>
        <p:txBody>
          <a:bodyPr wrap="square">
            <a:spAutoFit/>
          </a:bodyPr>
          <a:lstStyle/>
          <a:p>
            <a:pPr algn="ctr"/>
            <a:r>
              <a:rPr lang="en-GB" altLang="en-US" sz="1800" b="1" dirty="0">
                <a:solidFill>
                  <a:schemeClr val="bg1"/>
                </a:solidFill>
                <a:latin typeface="Comic Sans MS" panose="030F0902030302020204" pitchFamily="66" charset="0"/>
              </a:rPr>
              <a:t>Get ready to write</a:t>
            </a:r>
          </a:p>
        </p:txBody>
      </p:sp>
    </p:spTree>
    <p:extLst>
      <p:ext uri="{BB962C8B-B14F-4D97-AF65-F5344CB8AC3E}">
        <p14:creationId xmlns:p14="http://schemas.microsoft.com/office/powerpoint/2010/main" val="14943478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9ADADCC8-8E8B-3241-877B-F10D6CA53BDE}"/>
              </a:ext>
            </a:extLst>
          </p:cNvPr>
          <p:cNvGrpSpPr/>
          <p:nvPr/>
        </p:nvGrpSpPr>
        <p:grpSpPr>
          <a:xfrm>
            <a:off x="5038202" y="2205667"/>
            <a:ext cx="5218348" cy="3271984"/>
            <a:chOff x="5038202" y="2073967"/>
            <a:chExt cx="5218348" cy="3271984"/>
          </a:xfrm>
        </p:grpSpPr>
        <p:sp>
          <p:nvSpPr>
            <p:cNvPr id="9" name="Rectangle 12">
              <a:extLst>
                <a:ext uri="{FF2B5EF4-FFF2-40B4-BE49-F238E27FC236}">
                  <a16:creationId xmlns:a16="http://schemas.microsoft.com/office/drawing/2014/main" id="{82594C06-2A49-FF41-90EB-FF7271F3A99C}"/>
                </a:ext>
              </a:extLst>
            </p:cNvPr>
            <p:cNvSpPr>
              <a:spLocks noChangeArrowheads="1"/>
            </p:cNvSpPr>
            <p:nvPr/>
          </p:nvSpPr>
          <p:spPr bwMode="auto">
            <a:xfrm>
              <a:off x="5038202" y="2073967"/>
              <a:ext cx="5136396" cy="3271984"/>
            </a:xfrm>
            <a:prstGeom prst="rect">
              <a:avLst/>
            </a:prstGeom>
            <a:solidFill>
              <a:srgbClr val="0070C0"/>
            </a:solidFill>
            <a:ln w="19050" algn="ctr">
              <a:solidFill>
                <a:srgbClr val="0070C0"/>
              </a:solidFill>
              <a:miter lim="800000"/>
              <a:headEnd/>
              <a:tailEnd/>
            </a:ln>
            <a:effectLst/>
          </p:spPr>
          <p:txBody>
            <a:bodyPr>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1800" dirty="0"/>
            </a:p>
          </p:txBody>
        </p:sp>
        <p:sp>
          <p:nvSpPr>
            <p:cNvPr id="10" name="Rectangle 9">
              <a:extLst>
                <a:ext uri="{FF2B5EF4-FFF2-40B4-BE49-F238E27FC236}">
                  <a16:creationId xmlns:a16="http://schemas.microsoft.com/office/drawing/2014/main" id="{D7C4A50E-C3EF-4B44-9525-A58FD5A5FF0D}"/>
                </a:ext>
              </a:extLst>
            </p:cNvPr>
            <p:cNvSpPr/>
            <p:nvPr/>
          </p:nvSpPr>
          <p:spPr>
            <a:xfrm>
              <a:off x="5073127" y="2108892"/>
              <a:ext cx="2138991" cy="349410"/>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 Box 20">
              <a:extLst>
                <a:ext uri="{FF2B5EF4-FFF2-40B4-BE49-F238E27FC236}">
                  <a16:creationId xmlns:a16="http://schemas.microsoft.com/office/drawing/2014/main" id="{A8A43825-1404-EF4A-A578-D9BA41C3C037}"/>
                </a:ext>
              </a:extLst>
            </p:cNvPr>
            <p:cNvSpPr txBox="1">
              <a:spLocks noChangeArrowheads="1"/>
            </p:cNvSpPr>
            <p:nvPr/>
          </p:nvSpPr>
          <p:spPr bwMode="auto">
            <a:xfrm rot="20331138">
              <a:off x="5052602" y="2939949"/>
              <a:ext cx="898753"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chemeClr val="bg1"/>
                  </a:solidFill>
                  <a:ea typeface="MS PGothic" panose="020B0600070205080204" pitchFamily="34" charset="-128"/>
                </a:rPr>
                <a:t>Follows a 5-7- structure</a:t>
              </a:r>
            </a:p>
          </p:txBody>
        </p:sp>
        <p:sp>
          <p:nvSpPr>
            <p:cNvPr id="12" name="Text Box 21">
              <a:extLst>
                <a:ext uri="{FF2B5EF4-FFF2-40B4-BE49-F238E27FC236}">
                  <a16:creationId xmlns:a16="http://schemas.microsoft.com/office/drawing/2014/main" id="{49AACF17-426F-2A4A-B319-B0A5EAB9EB61}"/>
                </a:ext>
              </a:extLst>
            </p:cNvPr>
            <p:cNvSpPr txBox="1">
              <a:spLocks noChangeArrowheads="1"/>
            </p:cNvSpPr>
            <p:nvPr/>
          </p:nvSpPr>
          <p:spPr bwMode="auto">
            <a:xfrm rot="21027077">
              <a:off x="9107083" y="3434326"/>
              <a:ext cx="1149467"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None/>
              </a:pPr>
              <a:r>
                <a:rPr lang="en-GB" altLang="en-US" sz="1200" dirty="0">
                  <a:solidFill>
                    <a:schemeClr val="bg1"/>
                  </a:solidFill>
                  <a:ea typeface="MS PGothic" panose="020B0600070205080204" pitchFamily="34" charset="-128"/>
                </a:rPr>
                <a:t>About</a:t>
              </a:r>
              <a:br>
                <a:rPr lang="en-GB" altLang="en-US" sz="1200" dirty="0">
                  <a:solidFill>
                    <a:schemeClr val="bg1"/>
                  </a:solidFill>
                  <a:ea typeface="MS PGothic" panose="020B0600070205080204" pitchFamily="34" charset="-128"/>
                </a:rPr>
              </a:br>
              <a:r>
                <a:rPr lang="en-GB" altLang="en-US" sz="1200" dirty="0">
                  <a:solidFill>
                    <a:schemeClr val="bg1"/>
                  </a:solidFill>
                  <a:ea typeface="MS PGothic" panose="020B0600070205080204" pitchFamily="34" charset="-128"/>
                </a:rPr>
                <a:t>a noun</a:t>
              </a:r>
            </a:p>
          </p:txBody>
        </p:sp>
        <p:sp>
          <p:nvSpPr>
            <p:cNvPr id="13" name="Text Box 22">
              <a:extLst>
                <a:ext uri="{FF2B5EF4-FFF2-40B4-BE49-F238E27FC236}">
                  <a16:creationId xmlns:a16="http://schemas.microsoft.com/office/drawing/2014/main" id="{281A1B07-A133-7D45-9295-6B5C20B52B9B}"/>
                </a:ext>
              </a:extLst>
            </p:cNvPr>
            <p:cNvSpPr txBox="1">
              <a:spLocks noChangeArrowheads="1"/>
            </p:cNvSpPr>
            <p:nvPr/>
          </p:nvSpPr>
          <p:spPr bwMode="auto">
            <a:xfrm rot="433719">
              <a:off x="7526285" y="2349015"/>
              <a:ext cx="2615587"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chemeClr val="bg1"/>
                  </a:solidFill>
                  <a:ea typeface="MS PGothic" panose="020B0600070205080204" pitchFamily="34" charset="-128"/>
                </a:rPr>
                <a:t>3 lines</a:t>
              </a:r>
            </a:p>
          </p:txBody>
        </p:sp>
        <p:sp>
          <p:nvSpPr>
            <p:cNvPr id="14" name="Text Box 26">
              <a:extLst>
                <a:ext uri="{FF2B5EF4-FFF2-40B4-BE49-F238E27FC236}">
                  <a16:creationId xmlns:a16="http://schemas.microsoft.com/office/drawing/2014/main" id="{E86AED76-634D-F04A-BF60-F680AA44490F}"/>
                </a:ext>
              </a:extLst>
            </p:cNvPr>
            <p:cNvSpPr txBox="1">
              <a:spLocks noChangeArrowheads="1"/>
            </p:cNvSpPr>
            <p:nvPr/>
          </p:nvSpPr>
          <p:spPr bwMode="auto">
            <a:xfrm>
              <a:off x="5038202" y="2173661"/>
              <a:ext cx="221667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ct val="50000"/>
                </a:spcBef>
                <a:buFontTx/>
                <a:buNone/>
              </a:pPr>
              <a:r>
                <a:rPr lang="en-GB" altLang="en-US" sz="1200" b="1" dirty="0">
                  <a:solidFill>
                    <a:schemeClr val="bg1"/>
                  </a:solidFill>
                  <a:ea typeface="MS PGothic" panose="020B0600070205080204" pitchFamily="34" charset="-128"/>
                </a:rPr>
                <a:t>What are the ingredients?</a:t>
              </a:r>
            </a:p>
          </p:txBody>
        </p:sp>
        <p:sp>
          <p:nvSpPr>
            <p:cNvPr id="15" name="Text Box 41">
              <a:extLst>
                <a:ext uri="{FF2B5EF4-FFF2-40B4-BE49-F238E27FC236}">
                  <a16:creationId xmlns:a16="http://schemas.microsoft.com/office/drawing/2014/main" id="{F39369BE-A2B4-314F-944C-45B574832F96}"/>
                </a:ext>
              </a:extLst>
            </p:cNvPr>
            <p:cNvSpPr txBox="1">
              <a:spLocks noChangeArrowheads="1"/>
            </p:cNvSpPr>
            <p:nvPr/>
          </p:nvSpPr>
          <p:spPr bwMode="auto">
            <a:xfrm rot="539413">
              <a:off x="5088460" y="4809985"/>
              <a:ext cx="1931799"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None/>
              </a:pPr>
              <a:r>
                <a:rPr lang="en-GB" altLang="en-US" sz="1200" dirty="0">
                  <a:solidFill>
                    <a:schemeClr val="bg1"/>
                  </a:solidFill>
                  <a:ea typeface="MS PGothic" panose="020B0600070205080204" pitchFamily="34" charset="-128"/>
                </a:rPr>
                <a:t>Expanded noun phrases</a:t>
              </a:r>
            </a:p>
          </p:txBody>
        </p:sp>
        <p:sp>
          <p:nvSpPr>
            <p:cNvPr id="65" name="Text Box 41">
              <a:extLst>
                <a:ext uri="{FF2B5EF4-FFF2-40B4-BE49-F238E27FC236}">
                  <a16:creationId xmlns:a16="http://schemas.microsoft.com/office/drawing/2014/main" id="{224A27D0-64A7-7841-A48A-470A154768AA}"/>
                </a:ext>
              </a:extLst>
            </p:cNvPr>
            <p:cNvSpPr txBox="1">
              <a:spLocks noChangeArrowheads="1"/>
            </p:cNvSpPr>
            <p:nvPr/>
          </p:nvSpPr>
          <p:spPr bwMode="auto">
            <a:xfrm rot="289264">
              <a:off x="7646972" y="4775032"/>
              <a:ext cx="217261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None/>
              </a:pPr>
              <a:r>
                <a:rPr lang="en-GB" altLang="en-US" sz="1200" dirty="0">
                  <a:solidFill>
                    <a:schemeClr val="bg1"/>
                  </a:solidFill>
                  <a:ea typeface="MS PGothic" panose="020B0600070205080204" pitchFamily="34" charset="-128"/>
                </a:rPr>
                <a:t>The use of the progressive form of verbs</a:t>
              </a:r>
            </a:p>
          </p:txBody>
        </p:sp>
      </p:grpSp>
      <p:sp>
        <p:nvSpPr>
          <p:cNvPr id="16" name="Subtitle 2">
            <a:extLst>
              <a:ext uri="{FF2B5EF4-FFF2-40B4-BE49-F238E27FC236}">
                <a16:creationId xmlns:a16="http://schemas.microsoft.com/office/drawing/2014/main" id="{1EE7DFE7-1161-E340-9EEE-8DFBCBF59593}"/>
              </a:ext>
            </a:extLst>
          </p:cNvPr>
          <p:cNvSpPr txBox="1">
            <a:spLocks/>
          </p:cNvSpPr>
          <p:nvPr/>
        </p:nvSpPr>
        <p:spPr>
          <a:xfrm>
            <a:off x="0" y="557459"/>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Writing as a writer – use the toolkit</a:t>
            </a:r>
          </a:p>
        </p:txBody>
      </p:sp>
      <p:grpSp>
        <p:nvGrpSpPr>
          <p:cNvPr id="17" name="Group 2">
            <a:extLst>
              <a:ext uri="{FF2B5EF4-FFF2-40B4-BE49-F238E27FC236}">
                <a16:creationId xmlns:a16="http://schemas.microsoft.com/office/drawing/2014/main" id="{C8208A19-E319-4448-B63F-8022EA8B4EA1}"/>
              </a:ext>
            </a:extLst>
          </p:cNvPr>
          <p:cNvGrpSpPr>
            <a:grpSpLocks/>
          </p:cNvGrpSpPr>
          <p:nvPr/>
        </p:nvGrpSpPr>
        <p:grpSpPr bwMode="auto">
          <a:xfrm>
            <a:off x="660074" y="3296684"/>
            <a:ext cx="2693876" cy="2672551"/>
            <a:chOff x="3805" y="1284"/>
            <a:chExt cx="1955" cy="1637"/>
          </a:xfrm>
        </p:grpSpPr>
        <p:sp>
          <p:nvSpPr>
            <p:cNvPr id="18" name="Text Box 12">
              <a:extLst>
                <a:ext uri="{FF2B5EF4-FFF2-40B4-BE49-F238E27FC236}">
                  <a16:creationId xmlns:a16="http://schemas.microsoft.com/office/drawing/2014/main" id="{62471D1B-8FE6-7A4D-B3F5-88F53510BA38}"/>
                </a:ext>
              </a:extLst>
            </p:cNvPr>
            <p:cNvSpPr txBox="1">
              <a:spLocks noChangeArrowheads="1"/>
            </p:cNvSpPr>
            <p:nvPr/>
          </p:nvSpPr>
          <p:spPr bwMode="auto">
            <a:xfrm>
              <a:off x="3994" y="1580"/>
              <a:ext cx="1569" cy="2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spcBef>
                  <a:spcPct val="50000"/>
                </a:spcBef>
                <a:buFontTx/>
                <a:buNone/>
              </a:pPr>
              <a:r>
                <a:rPr lang="en-GB" altLang="en-US" sz="1700" b="1" dirty="0">
                  <a:solidFill>
                    <a:srgbClr val="0070C0"/>
                  </a:solidFill>
                </a:rPr>
                <a:t>Teacher modelling</a:t>
              </a:r>
            </a:p>
          </p:txBody>
        </p:sp>
        <p:sp>
          <p:nvSpPr>
            <p:cNvPr id="19" name="Text Box 13">
              <a:extLst>
                <a:ext uri="{FF2B5EF4-FFF2-40B4-BE49-F238E27FC236}">
                  <a16:creationId xmlns:a16="http://schemas.microsoft.com/office/drawing/2014/main" id="{98C8F533-4C41-F944-9CF8-B4DF3615A8F4}"/>
                </a:ext>
              </a:extLst>
            </p:cNvPr>
            <p:cNvSpPr txBox="1">
              <a:spLocks noChangeArrowheads="1"/>
            </p:cNvSpPr>
            <p:nvPr/>
          </p:nvSpPr>
          <p:spPr bwMode="auto">
            <a:xfrm>
              <a:off x="3928" y="2005"/>
              <a:ext cx="1702" cy="69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buFontTx/>
                <a:buNone/>
              </a:pPr>
              <a:r>
                <a:rPr lang="en-GB" altLang="en-US" sz="1700" dirty="0">
                  <a:solidFill>
                    <a:srgbClr val="414042"/>
                  </a:solidFill>
                </a:rPr>
                <a:t>Teacher scribing</a:t>
              </a:r>
            </a:p>
            <a:p>
              <a:pPr algn="ctr" eaLnBrk="1" hangingPunct="1">
                <a:lnSpc>
                  <a:spcPct val="90000"/>
                </a:lnSpc>
                <a:buFontTx/>
                <a:buNone/>
              </a:pPr>
              <a:r>
                <a:rPr lang="en-GB" altLang="en-US" sz="1700" dirty="0">
                  <a:solidFill>
                    <a:srgbClr val="414042"/>
                  </a:solidFill>
                </a:rPr>
                <a:t>Supported writing</a:t>
              </a:r>
            </a:p>
            <a:p>
              <a:pPr algn="ctr" eaLnBrk="1" hangingPunct="1">
                <a:lnSpc>
                  <a:spcPct val="90000"/>
                </a:lnSpc>
                <a:buFontTx/>
                <a:buNone/>
              </a:pPr>
              <a:r>
                <a:rPr lang="en-GB" altLang="en-US" sz="1700" dirty="0">
                  <a:solidFill>
                    <a:srgbClr val="414042"/>
                  </a:solidFill>
                </a:rPr>
                <a:t>Independent writing</a:t>
              </a:r>
            </a:p>
          </p:txBody>
        </p:sp>
        <p:sp>
          <p:nvSpPr>
            <p:cNvPr id="20" name="Oval 14">
              <a:extLst>
                <a:ext uri="{FF2B5EF4-FFF2-40B4-BE49-F238E27FC236}">
                  <a16:creationId xmlns:a16="http://schemas.microsoft.com/office/drawing/2014/main" id="{80BDAED8-B55B-7942-A2D7-9F7BC8F0E7B0}"/>
                </a:ext>
              </a:extLst>
            </p:cNvPr>
            <p:cNvSpPr>
              <a:spLocks noChangeArrowheads="1"/>
            </p:cNvSpPr>
            <p:nvPr/>
          </p:nvSpPr>
          <p:spPr bwMode="auto">
            <a:xfrm>
              <a:off x="3805" y="1284"/>
              <a:ext cx="1955" cy="1637"/>
            </a:xfrm>
            <a:prstGeom prst="ellipse">
              <a:avLst/>
            </a:prstGeom>
            <a:noFill/>
            <a:ln w="38100">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2400" dirty="0"/>
            </a:p>
          </p:txBody>
        </p:sp>
      </p:grpSp>
      <p:grpSp>
        <p:nvGrpSpPr>
          <p:cNvPr id="21" name="Group 20">
            <a:extLst>
              <a:ext uri="{FF2B5EF4-FFF2-40B4-BE49-F238E27FC236}">
                <a16:creationId xmlns:a16="http://schemas.microsoft.com/office/drawing/2014/main" id="{DC766D38-0D49-934A-9E85-EC384E953402}"/>
              </a:ext>
            </a:extLst>
          </p:cNvPr>
          <p:cNvGrpSpPr/>
          <p:nvPr/>
        </p:nvGrpSpPr>
        <p:grpSpPr>
          <a:xfrm>
            <a:off x="5888329" y="2917939"/>
            <a:ext cx="3396420" cy="1841091"/>
            <a:chOff x="5888329" y="2786239"/>
            <a:chExt cx="3396420" cy="1841091"/>
          </a:xfrm>
        </p:grpSpPr>
        <p:sp>
          <p:nvSpPr>
            <p:cNvPr id="22" name="Rectangle 13">
              <a:extLst>
                <a:ext uri="{FF2B5EF4-FFF2-40B4-BE49-F238E27FC236}">
                  <a16:creationId xmlns:a16="http://schemas.microsoft.com/office/drawing/2014/main" id="{2B9DBF90-5C1B-4E42-80C8-A9E0DE0D9FB7}"/>
                </a:ext>
              </a:extLst>
            </p:cNvPr>
            <p:cNvSpPr>
              <a:spLocks noChangeArrowheads="1"/>
            </p:cNvSpPr>
            <p:nvPr/>
          </p:nvSpPr>
          <p:spPr bwMode="auto">
            <a:xfrm>
              <a:off x="6020997" y="2786239"/>
              <a:ext cx="3263752" cy="1841091"/>
            </a:xfrm>
            <a:prstGeom prst="rect">
              <a:avLst/>
            </a:prstGeom>
            <a:solidFill>
              <a:schemeClr val="bg1"/>
            </a:solidFill>
            <a:ln w="19050" algn="ctr">
              <a:solidFill>
                <a:srgbClr val="0070C0"/>
              </a:solidFill>
              <a:miter lim="800000"/>
              <a:headEnd/>
              <a:tailEnd/>
            </a:ln>
            <a:effectLst/>
          </p:spPr>
          <p:txBody>
            <a:bodyPr>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1800"/>
            </a:p>
          </p:txBody>
        </p:sp>
        <p:sp>
          <p:nvSpPr>
            <p:cNvPr id="23" name="Rectangle 22">
              <a:extLst>
                <a:ext uri="{FF2B5EF4-FFF2-40B4-BE49-F238E27FC236}">
                  <a16:creationId xmlns:a16="http://schemas.microsoft.com/office/drawing/2014/main" id="{6E78CDA9-D0AF-594C-848F-3990BD693612}"/>
                </a:ext>
              </a:extLst>
            </p:cNvPr>
            <p:cNvSpPr/>
            <p:nvPr/>
          </p:nvSpPr>
          <p:spPr>
            <a:xfrm>
              <a:off x="6054360" y="2823340"/>
              <a:ext cx="3196272" cy="443302"/>
            </a:xfrm>
            <a:prstGeom prst="rect">
              <a:avLst/>
            </a:prstGeom>
            <a:solidFill>
              <a:srgbClr val="39AB47"/>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 Box 15">
              <a:extLst>
                <a:ext uri="{FF2B5EF4-FFF2-40B4-BE49-F238E27FC236}">
                  <a16:creationId xmlns:a16="http://schemas.microsoft.com/office/drawing/2014/main" id="{0960429D-18D8-7A46-B418-68A7BD0A827B}"/>
                </a:ext>
              </a:extLst>
            </p:cNvPr>
            <p:cNvSpPr txBox="1">
              <a:spLocks noChangeArrowheads="1"/>
            </p:cNvSpPr>
            <p:nvPr/>
          </p:nvSpPr>
          <p:spPr bwMode="auto">
            <a:xfrm>
              <a:off x="6137641" y="2801449"/>
              <a:ext cx="2789889"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ct val="50000"/>
                </a:spcBef>
                <a:buFontTx/>
                <a:buNone/>
              </a:pPr>
              <a:r>
                <a:rPr lang="en-GB" altLang="en-US" sz="1200" b="1" dirty="0">
                  <a:solidFill>
                    <a:schemeClr val="bg1"/>
                  </a:solidFill>
                  <a:ea typeface="MS PGothic" panose="020B0600070205080204" pitchFamily="34" charset="-128"/>
                </a:rPr>
                <a:t>What effect do you want to have on the reader?</a:t>
              </a:r>
            </a:p>
          </p:txBody>
        </p:sp>
        <p:sp>
          <p:nvSpPr>
            <p:cNvPr id="25" name="Text Box 18">
              <a:extLst>
                <a:ext uri="{FF2B5EF4-FFF2-40B4-BE49-F238E27FC236}">
                  <a16:creationId xmlns:a16="http://schemas.microsoft.com/office/drawing/2014/main" id="{236DD515-7B2A-B34E-99E0-C8C82BB7155A}"/>
                </a:ext>
              </a:extLst>
            </p:cNvPr>
            <p:cNvSpPr txBox="1">
              <a:spLocks noChangeArrowheads="1"/>
            </p:cNvSpPr>
            <p:nvPr/>
          </p:nvSpPr>
          <p:spPr bwMode="auto">
            <a:xfrm rot="258430">
              <a:off x="5888329" y="4029284"/>
              <a:ext cx="167401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000" dirty="0">
                  <a:solidFill>
                    <a:srgbClr val="414042"/>
                  </a:solidFill>
                  <a:ea typeface="MS PGothic" panose="020B0600070205080204" pitchFamily="34" charset="-128"/>
                </a:rPr>
                <a:t>The reader learns something</a:t>
              </a:r>
            </a:p>
          </p:txBody>
        </p:sp>
        <p:sp>
          <p:nvSpPr>
            <p:cNvPr id="26" name="Text Box 19">
              <a:extLst>
                <a:ext uri="{FF2B5EF4-FFF2-40B4-BE49-F238E27FC236}">
                  <a16:creationId xmlns:a16="http://schemas.microsoft.com/office/drawing/2014/main" id="{4B547DDE-6FA5-4049-9A2A-DE30ADABB02A}"/>
                </a:ext>
              </a:extLst>
            </p:cNvPr>
            <p:cNvSpPr txBox="1">
              <a:spLocks noChangeArrowheads="1"/>
            </p:cNvSpPr>
            <p:nvPr/>
          </p:nvSpPr>
          <p:spPr bwMode="auto">
            <a:xfrm rot="21368763">
              <a:off x="7490586" y="3995189"/>
              <a:ext cx="1552077"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000" dirty="0">
                  <a:solidFill>
                    <a:srgbClr val="414042"/>
                  </a:solidFill>
                  <a:ea typeface="MS PGothic" panose="020B0600070205080204" pitchFamily="34" charset="-128"/>
                </a:rPr>
                <a:t>The reader might want to listen to a poem or read one aloud</a:t>
              </a:r>
            </a:p>
          </p:txBody>
        </p:sp>
      </p:grpSp>
      <p:grpSp>
        <p:nvGrpSpPr>
          <p:cNvPr id="27" name="Group 26">
            <a:extLst>
              <a:ext uri="{FF2B5EF4-FFF2-40B4-BE49-F238E27FC236}">
                <a16:creationId xmlns:a16="http://schemas.microsoft.com/office/drawing/2014/main" id="{364CF58B-9576-4249-ABDF-2DBDB20883F1}"/>
              </a:ext>
            </a:extLst>
          </p:cNvPr>
          <p:cNvGrpSpPr/>
          <p:nvPr/>
        </p:nvGrpSpPr>
        <p:grpSpPr>
          <a:xfrm>
            <a:off x="4222544" y="1501171"/>
            <a:ext cx="6759239" cy="4674627"/>
            <a:chOff x="4222544" y="1369471"/>
            <a:chExt cx="6759239" cy="4674627"/>
          </a:xfrm>
        </p:grpSpPr>
        <p:sp>
          <p:nvSpPr>
            <p:cNvPr id="28" name="Rectangle 27">
              <a:extLst>
                <a:ext uri="{FF2B5EF4-FFF2-40B4-BE49-F238E27FC236}">
                  <a16:creationId xmlns:a16="http://schemas.microsoft.com/office/drawing/2014/main" id="{525D51E7-53C2-A545-9F98-ECA6B2920B04}"/>
                </a:ext>
              </a:extLst>
            </p:cNvPr>
            <p:cNvSpPr/>
            <p:nvPr/>
          </p:nvSpPr>
          <p:spPr>
            <a:xfrm>
              <a:off x="4330241" y="1391956"/>
              <a:ext cx="2718629" cy="364931"/>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5">
              <a:extLst>
                <a:ext uri="{FF2B5EF4-FFF2-40B4-BE49-F238E27FC236}">
                  <a16:creationId xmlns:a16="http://schemas.microsoft.com/office/drawing/2014/main" id="{740919B1-D71E-174D-B17C-9CD1DFD8ADFF}"/>
                </a:ext>
              </a:extLst>
            </p:cNvPr>
            <p:cNvSpPr>
              <a:spLocks noChangeArrowheads="1"/>
            </p:cNvSpPr>
            <p:nvPr/>
          </p:nvSpPr>
          <p:spPr bwMode="auto">
            <a:xfrm>
              <a:off x="4330241" y="1369471"/>
              <a:ext cx="6645264" cy="4674627"/>
            </a:xfrm>
            <a:prstGeom prst="rect">
              <a:avLst/>
            </a:prstGeom>
            <a:noFill/>
            <a:ln w="38100" algn="ctr">
              <a:solidFill>
                <a:srgbClr val="007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1800"/>
            </a:p>
          </p:txBody>
        </p:sp>
        <p:sp>
          <p:nvSpPr>
            <p:cNvPr id="30" name="Text Box 27">
              <a:extLst>
                <a:ext uri="{FF2B5EF4-FFF2-40B4-BE49-F238E27FC236}">
                  <a16:creationId xmlns:a16="http://schemas.microsoft.com/office/drawing/2014/main" id="{506131EA-BBF8-6942-B1B1-37F8B9158D41}"/>
                </a:ext>
              </a:extLst>
            </p:cNvPr>
            <p:cNvSpPr txBox="1">
              <a:spLocks noChangeArrowheads="1"/>
            </p:cNvSpPr>
            <p:nvPr/>
          </p:nvSpPr>
          <p:spPr bwMode="auto">
            <a:xfrm>
              <a:off x="4222544" y="1426073"/>
              <a:ext cx="2932287"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b="1" dirty="0">
                  <a:solidFill>
                    <a:schemeClr val="bg1"/>
                  </a:solidFill>
                  <a:ea typeface="MS PGothic" panose="020B0600070205080204" pitchFamily="34" charset="-128"/>
                </a:rPr>
                <a:t>What examples might be included?</a:t>
              </a:r>
            </a:p>
          </p:txBody>
        </p:sp>
        <p:sp>
          <p:nvSpPr>
            <p:cNvPr id="31" name="Text Box 33">
              <a:extLst>
                <a:ext uri="{FF2B5EF4-FFF2-40B4-BE49-F238E27FC236}">
                  <a16:creationId xmlns:a16="http://schemas.microsoft.com/office/drawing/2014/main" id="{ACD109C2-8645-7B48-B7CA-DC482D531D49}"/>
                </a:ext>
              </a:extLst>
            </p:cNvPr>
            <p:cNvSpPr txBox="1">
              <a:spLocks noChangeArrowheads="1"/>
            </p:cNvSpPr>
            <p:nvPr/>
          </p:nvSpPr>
          <p:spPr bwMode="auto">
            <a:xfrm rot="21382755">
              <a:off x="7086779" y="1591774"/>
              <a:ext cx="37521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0" hangingPunct="0">
                <a:spcBef>
                  <a:spcPct val="50000"/>
                </a:spcBef>
                <a:buNone/>
              </a:pPr>
              <a:r>
                <a:rPr lang="en-GB" altLang="en-US" sz="1200" dirty="0">
                  <a:solidFill>
                    <a:srgbClr val="414042"/>
                  </a:solidFill>
                  <a:latin typeface="Comic Sans MS" panose="030F0902030302020204" pitchFamily="66" charset="0"/>
                  <a:ea typeface="MS PGothic" panose="020B0600070205080204" pitchFamily="34" charset="-128"/>
                </a:rPr>
                <a:t>The words used will depend upon the chosen topic.</a:t>
              </a:r>
            </a:p>
          </p:txBody>
        </p:sp>
        <p:sp>
          <p:nvSpPr>
            <p:cNvPr id="36" name="Text Box 33">
              <a:extLst>
                <a:ext uri="{FF2B5EF4-FFF2-40B4-BE49-F238E27FC236}">
                  <a16:creationId xmlns:a16="http://schemas.microsoft.com/office/drawing/2014/main" id="{EAAA5890-FA0E-F64B-90CA-C38F8A54E856}"/>
                </a:ext>
              </a:extLst>
            </p:cNvPr>
            <p:cNvSpPr txBox="1">
              <a:spLocks noChangeArrowheads="1"/>
            </p:cNvSpPr>
            <p:nvPr/>
          </p:nvSpPr>
          <p:spPr bwMode="auto">
            <a:xfrm>
              <a:off x="4320147" y="5421493"/>
              <a:ext cx="6661636"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ts val="0"/>
                </a:spcBef>
                <a:buFontTx/>
                <a:buNone/>
              </a:pPr>
              <a:r>
                <a:rPr lang="en-GB" altLang="en-US" sz="1000" dirty="0">
                  <a:solidFill>
                    <a:srgbClr val="414042"/>
                  </a:solidFill>
                  <a:ea typeface="MS PGothic" panose="020B0600070205080204" pitchFamily="34" charset="-128"/>
                </a:rPr>
                <a:t>Possible nouns for my example: meteor, meteorite, atmosphere, earth</a:t>
              </a:r>
            </a:p>
            <a:p>
              <a:pPr algn="ctr">
                <a:spcBef>
                  <a:spcPts val="0"/>
                </a:spcBef>
                <a:buFontTx/>
                <a:buNone/>
              </a:pPr>
              <a:r>
                <a:rPr lang="en-GB" altLang="en-US" sz="1000" dirty="0">
                  <a:solidFill>
                    <a:srgbClr val="414042"/>
                  </a:solidFill>
                  <a:ea typeface="MS PGothic" panose="020B0600070205080204" pitchFamily="34" charset="-128"/>
                </a:rPr>
                <a:t>Possible adjectives for my example: brilliant, dazzling, luminous, ablaze</a:t>
              </a:r>
            </a:p>
            <a:p>
              <a:pPr algn="ctr">
                <a:spcBef>
                  <a:spcPts val="0"/>
                </a:spcBef>
                <a:buFontTx/>
                <a:buNone/>
              </a:pPr>
              <a:r>
                <a:rPr lang="en-GB" altLang="en-US" sz="1000" dirty="0">
                  <a:solidFill>
                    <a:srgbClr val="414042"/>
                  </a:solidFill>
                  <a:ea typeface="MS PGothic" panose="020B0600070205080204" pitchFamily="34" charset="-128"/>
                </a:rPr>
                <a:t>Possible verbs for my example: speeding, flashing, racing, shooting</a:t>
              </a:r>
            </a:p>
          </p:txBody>
        </p:sp>
      </p:grpSp>
      <p:cxnSp>
        <p:nvCxnSpPr>
          <p:cNvPr id="40" name="Straight Arrow Connector 39">
            <a:extLst>
              <a:ext uri="{FF2B5EF4-FFF2-40B4-BE49-F238E27FC236}">
                <a16:creationId xmlns:a16="http://schemas.microsoft.com/office/drawing/2014/main" id="{BE60B8CA-47B5-A642-B2C8-BC2E3243788E}"/>
              </a:ext>
            </a:extLst>
          </p:cNvPr>
          <p:cNvCxnSpPr>
            <a:cxnSpLocks/>
          </p:cNvCxnSpPr>
          <p:nvPr/>
        </p:nvCxnSpPr>
        <p:spPr>
          <a:xfrm>
            <a:off x="1984965" y="4127453"/>
            <a:ext cx="8992" cy="364130"/>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41" name="Rectangle 40">
            <a:extLst>
              <a:ext uri="{FF2B5EF4-FFF2-40B4-BE49-F238E27FC236}">
                <a16:creationId xmlns:a16="http://schemas.microsoft.com/office/drawing/2014/main" id="{772968E9-2D49-3A4B-8230-EE360B8B8690}"/>
              </a:ext>
            </a:extLst>
          </p:cNvPr>
          <p:cNvSpPr/>
          <p:nvPr/>
        </p:nvSpPr>
        <p:spPr>
          <a:xfrm>
            <a:off x="6933315" y="3557979"/>
            <a:ext cx="1396201" cy="559227"/>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Text Box 15">
            <a:extLst>
              <a:ext uri="{FF2B5EF4-FFF2-40B4-BE49-F238E27FC236}">
                <a16:creationId xmlns:a16="http://schemas.microsoft.com/office/drawing/2014/main" id="{6A9D2537-FF82-7C4E-90BB-1C48CB5B1330}"/>
              </a:ext>
            </a:extLst>
          </p:cNvPr>
          <p:cNvSpPr txBox="1">
            <a:spLocks noChangeArrowheads="1"/>
          </p:cNvSpPr>
          <p:nvPr/>
        </p:nvSpPr>
        <p:spPr bwMode="auto">
          <a:xfrm>
            <a:off x="7045596" y="3597500"/>
            <a:ext cx="1121607"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b="1" dirty="0">
                <a:solidFill>
                  <a:schemeClr val="bg1"/>
                </a:solidFill>
                <a:ea typeface="MS PGothic" panose="020B0600070205080204" pitchFamily="34" charset="-128"/>
              </a:rPr>
              <a:t>Who is my reader?</a:t>
            </a:r>
          </a:p>
        </p:txBody>
      </p:sp>
      <p:sp>
        <p:nvSpPr>
          <p:cNvPr id="43" name="Rectangle 42">
            <a:extLst>
              <a:ext uri="{FF2B5EF4-FFF2-40B4-BE49-F238E27FC236}">
                <a16:creationId xmlns:a16="http://schemas.microsoft.com/office/drawing/2014/main" id="{DB1437CE-581B-084C-AE71-B7F55694B3BF}"/>
              </a:ext>
            </a:extLst>
          </p:cNvPr>
          <p:cNvSpPr/>
          <p:nvPr/>
        </p:nvSpPr>
        <p:spPr>
          <a:xfrm>
            <a:off x="527479" y="466915"/>
            <a:ext cx="1994731" cy="2515208"/>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marL="7938" lvl="0" algn="ctr"/>
            <a:r>
              <a:rPr lang="en-GB" altLang="en-US" sz="2200" b="1" dirty="0">
                <a:solidFill>
                  <a:prstClr val="white"/>
                </a:solidFill>
                <a:latin typeface="Comic Sans MS" panose="030F0902030302020204" pitchFamily="66" charset="0"/>
              </a:rPr>
              <a:t>Phase 3</a:t>
            </a:r>
          </a:p>
          <a:p>
            <a:pPr marL="271463" lvl="0">
              <a:spcBef>
                <a:spcPts val="500"/>
              </a:spcBef>
              <a:tabLst>
                <a:tab pos="168275" algn="l"/>
              </a:tabLst>
            </a:pPr>
            <a:r>
              <a:rPr lang="en-GB" altLang="en-US" dirty="0">
                <a:solidFill>
                  <a:prstClr val="white"/>
                </a:solidFill>
                <a:latin typeface="Comic Sans MS" panose="030F0902030302020204" pitchFamily="66" charset="0"/>
              </a:rPr>
              <a:t>Teacher modelling</a:t>
            </a:r>
            <a:br>
              <a:rPr lang="en-GB" altLang="en-US" dirty="0">
                <a:solidFill>
                  <a:prstClr val="white"/>
                </a:solidFill>
                <a:latin typeface="Comic Sans MS" panose="030F0902030302020204" pitchFamily="66" charset="0"/>
              </a:rPr>
            </a:br>
            <a:r>
              <a:rPr lang="en-GB" altLang="en-US" dirty="0">
                <a:solidFill>
                  <a:prstClr val="white"/>
                </a:solidFill>
                <a:latin typeface="Comic Sans MS" panose="030F0902030302020204" pitchFamily="66" charset="0"/>
              </a:rPr>
              <a:t>Planning, drafting, editing, writing</a:t>
            </a:r>
          </a:p>
        </p:txBody>
      </p:sp>
      <p:pic>
        <p:nvPicPr>
          <p:cNvPr id="45" name="Picture 38">
            <a:extLst>
              <a:ext uri="{FF2B5EF4-FFF2-40B4-BE49-F238E27FC236}">
                <a16:creationId xmlns:a16="http://schemas.microsoft.com/office/drawing/2014/main" id="{4EE2E7A0-350B-6945-8C92-C846D2348019}"/>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969513" y="1182453"/>
            <a:ext cx="1198359" cy="2465688"/>
          </a:xfrm>
          <a:prstGeom prst="rect">
            <a:avLst/>
          </a:prstGeom>
          <a:noFill/>
          <a:extLst>
            <a:ext uri="{909E8E84-426E-40DD-AFC4-6F175D3DCCD1}">
              <a14:hiddenFill xmlns:a14="http://schemas.microsoft.com/office/drawing/2010/main">
                <a:solidFill>
                  <a:srgbClr val="FFFFFF"/>
                </a:solidFill>
              </a14:hiddenFill>
            </a:ext>
          </a:extLst>
        </p:spPr>
      </p:pic>
      <p:sp>
        <p:nvSpPr>
          <p:cNvPr id="46" name="Subtitle 2">
            <a:extLst>
              <a:ext uri="{FF2B5EF4-FFF2-40B4-BE49-F238E27FC236}">
                <a16:creationId xmlns:a16="http://schemas.microsoft.com/office/drawing/2014/main" id="{2DC7C99F-CF4B-164B-B298-6A48D8840EE9}"/>
              </a:ext>
            </a:extLst>
          </p:cNvPr>
          <p:cNvSpPr txBox="1">
            <a:spLocks/>
          </p:cNvSpPr>
          <p:nvPr/>
        </p:nvSpPr>
        <p:spPr>
          <a:xfrm>
            <a:off x="4330240" y="1054901"/>
            <a:ext cx="6645265" cy="86569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000" b="1" dirty="0">
                <a:solidFill>
                  <a:srgbClr val="0070C0"/>
                </a:solidFill>
                <a:latin typeface="Comic Sans MS" panose="030F0902030302020204" pitchFamily="66" charset="0"/>
              </a:rPr>
              <a:t>Writer’s toolkit</a:t>
            </a:r>
          </a:p>
        </p:txBody>
      </p:sp>
    </p:spTree>
    <p:extLst>
      <p:ext uri="{BB962C8B-B14F-4D97-AF65-F5344CB8AC3E}">
        <p14:creationId xmlns:p14="http://schemas.microsoft.com/office/powerpoint/2010/main" val="1198507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Group 47">
            <a:extLst>
              <a:ext uri="{FF2B5EF4-FFF2-40B4-BE49-F238E27FC236}">
                <a16:creationId xmlns:a16="http://schemas.microsoft.com/office/drawing/2014/main" id="{C4CE3B80-8E2C-EF46-992E-0B717BE0E5CD}"/>
              </a:ext>
            </a:extLst>
          </p:cNvPr>
          <p:cNvGrpSpPr/>
          <p:nvPr/>
        </p:nvGrpSpPr>
        <p:grpSpPr>
          <a:xfrm>
            <a:off x="897128" y="620604"/>
            <a:ext cx="2162278" cy="2145161"/>
            <a:chOff x="1047008" y="1589490"/>
            <a:chExt cx="2693876" cy="2672551"/>
          </a:xfrm>
        </p:grpSpPr>
        <p:grpSp>
          <p:nvGrpSpPr>
            <p:cNvPr id="49" name="Group 2">
              <a:extLst>
                <a:ext uri="{FF2B5EF4-FFF2-40B4-BE49-F238E27FC236}">
                  <a16:creationId xmlns:a16="http://schemas.microsoft.com/office/drawing/2014/main" id="{BA8F5925-6B99-BC4D-8853-13DAD92F7069}"/>
                </a:ext>
              </a:extLst>
            </p:cNvPr>
            <p:cNvGrpSpPr>
              <a:grpSpLocks/>
            </p:cNvGrpSpPr>
            <p:nvPr/>
          </p:nvGrpSpPr>
          <p:grpSpPr bwMode="auto">
            <a:xfrm>
              <a:off x="1047008" y="1589490"/>
              <a:ext cx="2693876" cy="2672551"/>
              <a:chOff x="3805" y="1284"/>
              <a:chExt cx="1955" cy="1637"/>
            </a:xfrm>
          </p:grpSpPr>
          <p:sp>
            <p:nvSpPr>
              <p:cNvPr id="51" name="Text Box 12">
                <a:extLst>
                  <a:ext uri="{FF2B5EF4-FFF2-40B4-BE49-F238E27FC236}">
                    <a16:creationId xmlns:a16="http://schemas.microsoft.com/office/drawing/2014/main" id="{C0DE7EE8-0E9A-A84B-AFEE-508E7336E8DF}"/>
                  </a:ext>
                </a:extLst>
              </p:cNvPr>
              <p:cNvSpPr txBox="1">
                <a:spLocks noChangeArrowheads="1"/>
              </p:cNvSpPr>
              <p:nvPr/>
            </p:nvSpPr>
            <p:spPr bwMode="auto">
              <a:xfrm>
                <a:off x="3994" y="1390"/>
                <a:ext cx="1569" cy="38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spcBef>
                    <a:spcPct val="50000"/>
                  </a:spcBef>
                  <a:buFontTx/>
                  <a:buNone/>
                </a:pPr>
                <a:r>
                  <a:rPr lang="en-GB" altLang="en-US" sz="1500" b="1" dirty="0">
                    <a:solidFill>
                      <a:srgbClr val="0070C0"/>
                    </a:solidFill>
                  </a:rPr>
                  <a:t>Teacher modelling</a:t>
                </a:r>
              </a:p>
            </p:txBody>
          </p:sp>
          <p:sp>
            <p:nvSpPr>
              <p:cNvPr id="52" name="Text Box 13">
                <a:extLst>
                  <a:ext uri="{FF2B5EF4-FFF2-40B4-BE49-F238E27FC236}">
                    <a16:creationId xmlns:a16="http://schemas.microsoft.com/office/drawing/2014/main" id="{B9289243-5E0A-FB4C-893E-80BA2CA2AF6B}"/>
                  </a:ext>
                </a:extLst>
              </p:cNvPr>
              <p:cNvSpPr txBox="1">
                <a:spLocks noChangeArrowheads="1"/>
              </p:cNvSpPr>
              <p:nvPr/>
            </p:nvSpPr>
            <p:spPr bwMode="auto">
              <a:xfrm>
                <a:off x="3928" y="2043"/>
                <a:ext cx="1702" cy="69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buFontTx/>
                  <a:buNone/>
                </a:pPr>
                <a:r>
                  <a:rPr lang="en-GB" altLang="en-US" sz="1500" dirty="0">
                    <a:solidFill>
                      <a:srgbClr val="3E3F41"/>
                    </a:solidFill>
                  </a:rPr>
                  <a:t>Teacher scribing</a:t>
                </a:r>
              </a:p>
              <a:p>
                <a:pPr algn="ctr" eaLnBrk="1" hangingPunct="1">
                  <a:lnSpc>
                    <a:spcPct val="90000"/>
                  </a:lnSpc>
                  <a:buFontTx/>
                  <a:buNone/>
                </a:pPr>
                <a:r>
                  <a:rPr lang="en-GB" altLang="en-US" sz="1500" dirty="0">
                    <a:solidFill>
                      <a:srgbClr val="3E3F41"/>
                    </a:solidFill>
                  </a:rPr>
                  <a:t>Supported writing</a:t>
                </a:r>
              </a:p>
              <a:p>
                <a:pPr algn="ctr" eaLnBrk="1" hangingPunct="1">
                  <a:lnSpc>
                    <a:spcPct val="90000"/>
                  </a:lnSpc>
                  <a:buFontTx/>
                  <a:buNone/>
                </a:pPr>
                <a:r>
                  <a:rPr lang="en-GB" altLang="en-US" sz="1500" dirty="0">
                    <a:solidFill>
                      <a:srgbClr val="3E3F41"/>
                    </a:solidFill>
                  </a:rPr>
                  <a:t>Independent writing</a:t>
                </a:r>
              </a:p>
            </p:txBody>
          </p:sp>
          <p:sp>
            <p:nvSpPr>
              <p:cNvPr id="53" name="Oval 14">
                <a:extLst>
                  <a:ext uri="{FF2B5EF4-FFF2-40B4-BE49-F238E27FC236}">
                    <a16:creationId xmlns:a16="http://schemas.microsoft.com/office/drawing/2014/main" id="{4A09F278-2339-E249-8269-C88FC95D824B}"/>
                  </a:ext>
                </a:extLst>
              </p:cNvPr>
              <p:cNvSpPr>
                <a:spLocks noChangeArrowheads="1"/>
              </p:cNvSpPr>
              <p:nvPr/>
            </p:nvSpPr>
            <p:spPr bwMode="auto">
              <a:xfrm>
                <a:off x="3805" y="1284"/>
                <a:ext cx="1955" cy="1637"/>
              </a:xfrm>
              <a:prstGeom prst="ellipse">
                <a:avLst/>
              </a:prstGeom>
              <a:noFill/>
              <a:ln w="38100">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2400" dirty="0"/>
              </a:p>
            </p:txBody>
          </p:sp>
        </p:grpSp>
        <p:cxnSp>
          <p:nvCxnSpPr>
            <p:cNvPr id="50" name="Straight Arrow Connector 49">
              <a:extLst>
                <a:ext uri="{FF2B5EF4-FFF2-40B4-BE49-F238E27FC236}">
                  <a16:creationId xmlns:a16="http://schemas.microsoft.com/office/drawing/2014/main" id="{FB24B5C6-8CE0-474C-A513-0A956EB33EA6}"/>
                </a:ext>
              </a:extLst>
            </p:cNvPr>
            <p:cNvCxnSpPr>
              <a:cxnSpLocks/>
            </p:cNvCxnSpPr>
            <p:nvPr/>
          </p:nvCxnSpPr>
          <p:spPr>
            <a:xfrm>
              <a:off x="2371899" y="2420259"/>
              <a:ext cx="8992" cy="364130"/>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grpSp>
      <p:sp>
        <p:nvSpPr>
          <p:cNvPr id="54" name="AutoShape 12">
            <a:extLst>
              <a:ext uri="{FF2B5EF4-FFF2-40B4-BE49-F238E27FC236}">
                <a16:creationId xmlns:a16="http://schemas.microsoft.com/office/drawing/2014/main" id="{C020BBE6-535B-904D-B1D0-8B5C59CEC4CB}"/>
              </a:ext>
            </a:extLst>
          </p:cNvPr>
          <p:cNvSpPr>
            <a:spLocks noChangeArrowheads="1"/>
          </p:cNvSpPr>
          <p:nvPr/>
        </p:nvSpPr>
        <p:spPr bwMode="auto">
          <a:xfrm>
            <a:off x="3904962" y="681566"/>
            <a:ext cx="6876249" cy="1971968"/>
          </a:xfrm>
          <a:prstGeom prst="wedgeRoundRectCallout">
            <a:avLst>
              <a:gd name="adj1" fmla="val 59257"/>
              <a:gd name="adj2" fmla="val -41855"/>
              <a:gd name="adj3" fmla="val 16667"/>
            </a:avLst>
          </a:prstGeom>
          <a:solidFill>
            <a:schemeClr val="bg1"/>
          </a:solidFill>
          <a:ln w="28575" algn="ctr">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lstStyle/>
          <a:p>
            <a:pPr algn="ctr">
              <a:lnSpc>
                <a:spcPct val="120000"/>
              </a:lnSpc>
            </a:pPr>
            <a:r>
              <a:rPr lang="en-GB" altLang="en-US" sz="1800" i="1" dirty="0">
                <a:solidFill>
                  <a:srgbClr val="414042"/>
                </a:solidFill>
                <a:latin typeface="Comic Sans MS" panose="030F0702030302020204" pitchFamily="66" charset="0"/>
              </a:rPr>
              <a:t>I want to write about meteors or perhaps a meteor shower. I need to think of words to describe how they look and how they move, then I am going to start by writing a simple sentence and see how that sounds.</a:t>
            </a:r>
          </a:p>
        </p:txBody>
      </p:sp>
      <p:sp>
        <p:nvSpPr>
          <p:cNvPr id="56" name="Rectangle 55">
            <a:extLst>
              <a:ext uri="{FF2B5EF4-FFF2-40B4-BE49-F238E27FC236}">
                <a16:creationId xmlns:a16="http://schemas.microsoft.com/office/drawing/2014/main" id="{B287B7BD-E878-A540-9AA7-0BF8D4D65499}"/>
              </a:ext>
            </a:extLst>
          </p:cNvPr>
          <p:cNvSpPr/>
          <p:nvPr/>
        </p:nvSpPr>
        <p:spPr>
          <a:xfrm>
            <a:off x="6483676" y="3362962"/>
            <a:ext cx="2112022" cy="2775495"/>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Oval 5">
            <a:extLst>
              <a:ext uri="{FF2B5EF4-FFF2-40B4-BE49-F238E27FC236}">
                <a16:creationId xmlns:a16="http://schemas.microsoft.com/office/drawing/2014/main" id="{2E8F6621-D823-894D-8DA6-C4F7DB405D6F}"/>
              </a:ext>
            </a:extLst>
          </p:cNvPr>
          <p:cNvSpPr>
            <a:spLocks noChangeArrowheads="1"/>
          </p:cNvSpPr>
          <p:nvPr/>
        </p:nvSpPr>
        <p:spPr bwMode="auto">
          <a:xfrm>
            <a:off x="6610968" y="2916901"/>
            <a:ext cx="1857439" cy="835478"/>
          </a:xfrm>
          <a:prstGeom prst="ellipse">
            <a:avLst/>
          </a:prstGeom>
          <a:solidFill>
            <a:schemeClr val="bg1"/>
          </a:solidFill>
          <a:ln w="38100">
            <a:solidFill>
              <a:srgbClr val="0070C0"/>
            </a:solidFill>
            <a:round/>
            <a:headEnd/>
            <a:tailEnd/>
          </a:ln>
        </p:spPr>
        <p:txBody>
          <a:bodyPr wrap="none" anchor="ctr" anchorCtr="1"/>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algn="ctr"/>
            <a:r>
              <a:rPr lang="en-US" altLang="en-US" dirty="0">
                <a:solidFill>
                  <a:srgbClr val="3E3F41"/>
                </a:solidFill>
              </a:rPr>
              <a:t>Adjectives</a:t>
            </a:r>
          </a:p>
        </p:txBody>
      </p:sp>
      <p:sp>
        <p:nvSpPr>
          <p:cNvPr id="62" name="Rectangle 61">
            <a:extLst>
              <a:ext uri="{FF2B5EF4-FFF2-40B4-BE49-F238E27FC236}">
                <a16:creationId xmlns:a16="http://schemas.microsoft.com/office/drawing/2014/main" id="{5F18EB76-2011-184B-B5E9-F4FF859D959A}"/>
              </a:ext>
            </a:extLst>
          </p:cNvPr>
          <p:cNvSpPr/>
          <p:nvPr/>
        </p:nvSpPr>
        <p:spPr>
          <a:xfrm>
            <a:off x="8990243" y="3362962"/>
            <a:ext cx="2112022" cy="2775495"/>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Oval 5">
            <a:extLst>
              <a:ext uri="{FF2B5EF4-FFF2-40B4-BE49-F238E27FC236}">
                <a16:creationId xmlns:a16="http://schemas.microsoft.com/office/drawing/2014/main" id="{0B861EDD-44B6-024B-8485-AAD701292830}"/>
              </a:ext>
            </a:extLst>
          </p:cNvPr>
          <p:cNvSpPr>
            <a:spLocks noChangeArrowheads="1"/>
          </p:cNvSpPr>
          <p:nvPr/>
        </p:nvSpPr>
        <p:spPr bwMode="auto">
          <a:xfrm>
            <a:off x="9082312" y="2916901"/>
            <a:ext cx="1927884" cy="835478"/>
          </a:xfrm>
          <a:prstGeom prst="ellipse">
            <a:avLst/>
          </a:prstGeom>
          <a:solidFill>
            <a:schemeClr val="bg1"/>
          </a:solidFill>
          <a:ln w="38100">
            <a:solidFill>
              <a:srgbClr val="0070C0"/>
            </a:solidFill>
            <a:round/>
            <a:headEnd/>
            <a:tailEnd/>
          </a:ln>
        </p:spPr>
        <p:txBody>
          <a:bodyPr wrap="none" anchor="ctr" anchorCtr="1"/>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algn="ctr"/>
            <a:r>
              <a:rPr lang="en-US" altLang="en-US" dirty="0">
                <a:solidFill>
                  <a:srgbClr val="3E3F41"/>
                </a:solidFill>
              </a:rPr>
              <a:t>Progressive</a:t>
            </a:r>
            <a:br>
              <a:rPr lang="en-US" altLang="en-US" dirty="0">
                <a:solidFill>
                  <a:srgbClr val="3E3F41"/>
                </a:solidFill>
              </a:rPr>
            </a:br>
            <a:r>
              <a:rPr lang="en-US" altLang="en-US" dirty="0">
                <a:solidFill>
                  <a:srgbClr val="3E3F41"/>
                </a:solidFill>
              </a:rPr>
              <a:t>verbs</a:t>
            </a:r>
          </a:p>
        </p:txBody>
      </p:sp>
      <p:sp>
        <p:nvSpPr>
          <p:cNvPr id="86" name="Rectangle 85">
            <a:extLst>
              <a:ext uri="{FF2B5EF4-FFF2-40B4-BE49-F238E27FC236}">
                <a16:creationId xmlns:a16="http://schemas.microsoft.com/office/drawing/2014/main" id="{86045FA5-913B-264E-B8E9-639B67537B0A}"/>
              </a:ext>
            </a:extLst>
          </p:cNvPr>
          <p:cNvSpPr/>
          <p:nvPr/>
        </p:nvSpPr>
        <p:spPr>
          <a:xfrm>
            <a:off x="3975607" y="3362962"/>
            <a:ext cx="2112022" cy="2775495"/>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Oval 5">
            <a:extLst>
              <a:ext uri="{FF2B5EF4-FFF2-40B4-BE49-F238E27FC236}">
                <a16:creationId xmlns:a16="http://schemas.microsoft.com/office/drawing/2014/main" id="{56F4ECBA-733B-8947-9502-CF8A11E9F83B}"/>
              </a:ext>
            </a:extLst>
          </p:cNvPr>
          <p:cNvSpPr>
            <a:spLocks noChangeArrowheads="1"/>
          </p:cNvSpPr>
          <p:nvPr/>
        </p:nvSpPr>
        <p:spPr bwMode="auto">
          <a:xfrm>
            <a:off x="4102899" y="2916901"/>
            <a:ext cx="1857439" cy="835478"/>
          </a:xfrm>
          <a:prstGeom prst="ellipse">
            <a:avLst/>
          </a:prstGeom>
          <a:solidFill>
            <a:schemeClr val="bg1"/>
          </a:solidFill>
          <a:ln w="38100">
            <a:solidFill>
              <a:srgbClr val="0070C0"/>
            </a:solidFill>
            <a:round/>
            <a:headEnd/>
            <a:tailEnd/>
          </a:ln>
        </p:spPr>
        <p:txBody>
          <a:bodyPr wrap="none" anchor="ctr" anchorCtr="1"/>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algn="ctr"/>
            <a:r>
              <a:rPr lang="en-US" altLang="en-US" dirty="0">
                <a:solidFill>
                  <a:srgbClr val="3E3F41"/>
                </a:solidFill>
              </a:rPr>
              <a:t>Nouns</a:t>
            </a:r>
          </a:p>
        </p:txBody>
      </p:sp>
      <p:sp>
        <p:nvSpPr>
          <p:cNvPr id="88" name="Rectangle 87">
            <a:extLst>
              <a:ext uri="{FF2B5EF4-FFF2-40B4-BE49-F238E27FC236}">
                <a16:creationId xmlns:a16="http://schemas.microsoft.com/office/drawing/2014/main" id="{FB5A6938-B483-C049-9E35-FD89642F9298}"/>
              </a:ext>
            </a:extLst>
          </p:cNvPr>
          <p:cNvSpPr>
            <a:spLocks noChangeArrowheads="1"/>
          </p:cNvSpPr>
          <p:nvPr/>
        </p:nvSpPr>
        <p:spPr bwMode="auto">
          <a:xfrm>
            <a:off x="3975608" y="3966834"/>
            <a:ext cx="2112022" cy="22595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ts val="500"/>
              </a:spcBef>
            </a:pPr>
            <a:r>
              <a:rPr lang="en-GB" altLang="en-US" sz="1600" dirty="0">
                <a:solidFill>
                  <a:srgbClr val="414042"/>
                </a:solidFill>
                <a:latin typeface="Comic Sans MS" panose="030F0702030302020204" pitchFamily="66" charset="0"/>
              </a:rPr>
              <a:t>Meteor</a:t>
            </a:r>
          </a:p>
          <a:p>
            <a:pPr algn="ctr">
              <a:spcBef>
                <a:spcPts val="500"/>
              </a:spcBef>
            </a:pPr>
            <a:r>
              <a:rPr lang="en-GB" altLang="en-US" sz="1600" dirty="0">
                <a:solidFill>
                  <a:srgbClr val="414042"/>
                </a:solidFill>
                <a:latin typeface="Comic Sans MS" panose="030F0702030302020204" pitchFamily="66" charset="0"/>
              </a:rPr>
              <a:t>shooting stars</a:t>
            </a:r>
          </a:p>
          <a:p>
            <a:pPr algn="ctr">
              <a:spcBef>
                <a:spcPts val="500"/>
              </a:spcBef>
            </a:pPr>
            <a:r>
              <a:rPr lang="en-GB" altLang="en-US" sz="1600" dirty="0">
                <a:solidFill>
                  <a:srgbClr val="414042"/>
                </a:solidFill>
                <a:latin typeface="Comic Sans MS" panose="030F0702030302020204" pitchFamily="66" charset="0"/>
              </a:rPr>
              <a:t>space</a:t>
            </a:r>
          </a:p>
          <a:p>
            <a:pPr algn="ctr">
              <a:spcBef>
                <a:spcPts val="500"/>
              </a:spcBef>
            </a:pPr>
            <a:r>
              <a:rPr lang="en-GB" altLang="en-US" sz="1600" dirty="0">
                <a:solidFill>
                  <a:srgbClr val="414042"/>
                </a:solidFill>
                <a:latin typeface="Comic Sans MS" panose="030F0702030302020204" pitchFamily="66" charset="0"/>
              </a:rPr>
              <a:t>orbit</a:t>
            </a:r>
          </a:p>
          <a:p>
            <a:pPr algn="ctr">
              <a:spcBef>
                <a:spcPts val="500"/>
              </a:spcBef>
            </a:pPr>
            <a:r>
              <a:rPr lang="en-GB" altLang="en-US" sz="1600" dirty="0">
                <a:solidFill>
                  <a:srgbClr val="414042"/>
                </a:solidFill>
                <a:latin typeface="Comic Sans MS" panose="030F0702030302020204" pitchFamily="66" charset="0"/>
              </a:rPr>
              <a:t>journey</a:t>
            </a:r>
          </a:p>
          <a:p>
            <a:pPr algn="ctr">
              <a:spcBef>
                <a:spcPts val="500"/>
              </a:spcBef>
            </a:pPr>
            <a:r>
              <a:rPr lang="en-GB" altLang="en-US" sz="1600" dirty="0">
                <a:solidFill>
                  <a:srgbClr val="414042"/>
                </a:solidFill>
                <a:latin typeface="Comic Sans MS" panose="030F0702030302020204" pitchFamily="66" charset="0"/>
              </a:rPr>
              <a:t>atmosphere</a:t>
            </a:r>
          </a:p>
          <a:p>
            <a:pPr>
              <a:spcBef>
                <a:spcPct val="50000"/>
              </a:spcBef>
            </a:pPr>
            <a:endParaRPr lang="en-GB" altLang="en-US" sz="1600" dirty="0">
              <a:solidFill>
                <a:srgbClr val="3E3F41"/>
              </a:solidFill>
              <a:latin typeface="Comic Sans MS" panose="030F0702030302020204" pitchFamily="66" charset="0"/>
            </a:endParaRPr>
          </a:p>
        </p:txBody>
      </p:sp>
      <p:sp>
        <p:nvSpPr>
          <p:cNvPr id="89" name="Rectangle 88">
            <a:extLst>
              <a:ext uri="{FF2B5EF4-FFF2-40B4-BE49-F238E27FC236}">
                <a16:creationId xmlns:a16="http://schemas.microsoft.com/office/drawing/2014/main" id="{5139A325-9D2F-E840-ADB9-1646E928699F}"/>
              </a:ext>
            </a:extLst>
          </p:cNvPr>
          <p:cNvSpPr>
            <a:spLocks noChangeArrowheads="1"/>
          </p:cNvSpPr>
          <p:nvPr/>
        </p:nvSpPr>
        <p:spPr bwMode="auto">
          <a:xfrm>
            <a:off x="6483676" y="3966834"/>
            <a:ext cx="2112022" cy="18902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ts val="500"/>
              </a:spcBef>
            </a:pPr>
            <a:r>
              <a:rPr lang="en-GB" altLang="en-US" sz="1600" dirty="0">
                <a:solidFill>
                  <a:srgbClr val="414042"/>
                </a:solidFill>
                <a:latin typeface="Comic Sans MS" panose="030F0702030302020204" pitchFamily="66" charset="0"/>
              </a:rPr>
              <a:t>bright</a:t>
            </a:r>
          </a:p>
          <a:p>
            <a:pPr algn="ctr">
              <a:spcBef>
                <a:spcPts val="500"/>
              </a:spcBef>
            </a:pPr>
            <a:r>
              <a:rPr lang="en-GB" altLang="en-US" sz="1600" dirty="0">
                <a:solidFill>
                  <a:srgbClr val="414042"/>
                </a:solidFill>
                <a:latin typeface="Comic Sans MS" panose="030F0702030302020204" pitchFamily="66" charset="0"/>
              </a:rPr>
              <a:t>brilliant</a:t>
            </a:r>
          </a:p>
          <a:p>
            <a:pPr algn="ctr">
              <a:spcBef>
                <a:spcPts val="500"/>
              </a:spcBef>
            </a:pPr>
            <a:r>
              <a:rPr lang="en-GB" altLang="en-US" sz="1600" dirty="0">
                <a:solidFill>
                  <a:srgbClr val="414042"/>
                </a:solidFill>
                <a:latin typeface="Comic Sans MS" panose="030F0702030302020204" pitchFamily="66" charset="0"/>
              </a:rPr>
              <a:t>dazzling</a:t>
            </a:r>
          </a:p>
          <a:p>
            <a:pPr algn="ctr">
              <a:spcBef>
                <a:spcPts val="500"/>
              </a:spcBef>
            </a:pPr>
            <a:r>
              <a:rPr lang="en-GB" altLang="en-US" sz="1600" dirty="0">
                <a:solidFill>
                  <a:srgbClr val="414042"/>
                </a:solidFill>
                <a:latin typeface="Comic Sans MS" panose="030F0702030302020204" pitchFamily="66" charset="0"/>
              </a:rPr>
              <a:t>luminous</a:t>
            </a:r>
          </a:p>
          <a:p>
            <a:pPr algn="ctr">
              <a:spcBef>
                <a:spcPts val="500"/>
              </a:spcBef>
            </a:pPr>
            <a:r>
              <a:rPr lang="en-GB" altLang="en-US" sz="1600" dirty="0">
                <a:solidFill>
                  <a:srgbClr val="414042"/>
                </a:solidFill>
                <a:latin typeface="Comic Sans MS" panose="030F0702030302020204" pitchFamily="66" charset="0"/>
              </a:rPr>
              <a:t>vivid</a:t>
            </a:r>
          </a:p>
          <a:p>
            <a:pPr algn="ctr">
              <a:spcBef>
                <a:spcPts val="500"/>
              </a:spcBef>
            </a:pPr>
            <a:r>
              <a:rPr lang="en-GB" altLang="en-US" sz="1600" dirty="0">
                <a:solidFill>
                  <a:srgbClr val="414042"/>
                </a:solidFill>
                <a:latin typeface="Comic Sans MS" panose="030F0702030302020204" pitchFamily="66" charset="0"/>
              </a:rPr>
              <a:t>radiant</a:t>
            </a:r>
          </a:p>
        </p:txBody>
      </p:sp>
      <p:sp>
        <p:nvSpPr>
          <p:cNvPr id="90" name="Rectangle 89">
            <a:extLst>
              <a:ext uri="{FF2B5EF4-FFF2-40B4-BE49-F238E27FC236}">
                <a16:creationId xmlns:a16="http://schemas.microsoft.com/office/drawing/2014/main" id="{A4C1F270-71E2-834F-BFB5-F141D610C5E9}"/>
              </a:ext>
            </a:extLst>
          </p:cNvPr>
          <p:cNvSpPr>
            <a:spLocks noChangeArrowheads="1"/>
          </p:cNvSpPr>
          <p:nvPr/>
        </p:nvSpPr>
        <p:spPr bwMode="auto">
          <a:xfrm>
            <a:off x="9004808" y="3966834"/>
            <a:ext cx="2112022" cy="18902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ts val="500"/>
              </a:spcBef>
            </a:pPr>
            <a:r>
              <a:rPr lang="en-GB" altLang="en-US" sz="1600" dirty="0">
                <a:solidFill>
                  <a:srgbClr val="414042"/>
                </a:solidFill>
                <a:latin typeface="Comic Sans MS" panose="030F0702030302020204" pitchFamily="66" charset="0"/>
              </a:rPr>
              <a:t>burning </a:t>
            </a:r>
          </a:p>
          <a:p>
            <a:pPr algn="ctr">
              <a:spcBef>
                <a:spcPts val="500"/>
              </a:spcBef>
            </a:pPr>
            <a:r>
              <a:rPr lang="en-GB" altLang="en-US" sz="1600" dirty="0">
                <a:solidFill>
                  <a:srgbClr val="414042"/>
                </a:solidFill>
                <a:latin typeface="Comic Sans MS" panose="030F0702030302020204" pitchFamily="66" charset="0"/>
              </a:rPr>
              <a:t>speeding</a:t>
            </a:r>
          </a:p>
          <a:p>
            <a:pPr algn="ctr">
              <a:spcBef>
                <a:spcPts val="500"/>
              </a:spcBef>
            </a:pPr>
            <a:r>
              <a:rPr lang="en-GB" altLang="en-US" sz="1600" dirty="0">
                <a:solidFill>
                  <a:srgbClr val="414042"/>
                </a:solidFill>
                <a:latin typeface="Comic Sans MS" panose="030F0702030302020204" pitchFamily="66" charset="0"/>
              </a:rPr>
              <a:t>flashing</a:t>
            </a:r>
          </a:p>
          <a:p>
            <a:pPr algn="ctr">
              <a:spcBef>
                <a:spcPts val="500"/>
              </a:spcBef>
            </a:pPr>
            <a:r>
              <a:rPr lang="en-GB" altLang="en-US" sz="1600" dirty="0">
                <a:solidFill>
                  <a:srgbClr val="414042"/>
                </a:solidFill>
                <a:latin typeface="Comic Sans MS" panose="030F0702030302020204" pitchFamily="66" charset="0"/>
              </a:rPr>
              <a:t>racing</a:t>
            </a:r>
          </a:p>
          <a:p>
            <a:pPr algn="ctr">
              <a:spcBef>
                <a:spcPts val="500"/>
              </a:spcBef>
            </a:pPr>
            <a:r>
              <a:rPr lang="en-GB" altLang="en-US" sz="1600" dirty="0">
                <a:solidFill>
                  <a:srgbClr val="414042"/>
                </a:solidFill>
                <a:latin typeface="Comic Sans MS" panose="030F0702030302020204" pitchFamily="66" charset="0"/>
              </a:rPr>
              <a:t>tearing</a:t>
            </a:r>
          </a:p>
          <a:p>
            <a:pPr algn="ctr">
              <a:spcBef>
                <a:spcPts val="500"/>
              </a:spcBef>
            </a:pPr>
            <a:r>
              <a:rPr lang="en-GB" altLang="en-US" sz="1600" dirty="0">
                <a:solidFill>
                  <a:srgbClr val="414042"/>
                </a:solidFill>
                <a:latin typeface="Comic Sans MS" panose="030F0702030302020204" pitchFamily="66" charset="0"/>
              </a:rPr>
              <a:t>hurtling</a:t>
            </a:r>
          </a:p>
        </p:txBody>
      </p:sp>
      <p:sp>
        <p:nvSpPr>
          <p:cNvPr id="91" name="AutoShape 12">
            <a:extLst>
              <a:ext uri="{FF2B5EF4-FFF2-40B4-BE49-F238E27FC236}">
                <a16:creationId xmlns:a16="http://schemas.microsoft.com/office/drawing/2014/main" id="{B1061E37-3053-2649-81D5-083DF75B7F6B}"/>
              </a:ext>
            </a:extLst>
          </p:cNvPr>
          <p:cNvSpPr>
            <a:spLocks noChangeArrowheads="1"/>
          </p:cNvSpPr>
          <p:nvPr/>
        </p:nvSpPr>
        <p:spPr bwMode="auto">
          <a:xfrm>
            <a:off x="892614" y="3059006"/>
            <a:ext cx="2559655" cy="3178390"/>
          </a:xfrm>
          <a:prstGeom prst="wedgeRoundRectCallout">
            <a:avLst>
              <a:gd name="adj1" fmla="val 59257"/>
              <a:gd name="adj2" fmla="val -41855"/>
              <a:gd name="adj3" fmla="val 16667"/>
            </a:avLst>
          </a:prstGeom>
          <a:solidFill>
            <a:schemeClr val="bg1"/>
          </a:solidFill>
          <a:ln w="28575" algn="ctr">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lstStyle/>
          <a:p>
            <a:pPr algn="ctr">
              <a:lnSpc>
                <a:spcPct val="120000"/>
              </a:lnSpc>
            </a:pPr>
            <a:r>
              <a:rPr lang="en-GB" altLang="en-US" sz="1650" i="1" dirty="0">
                <a:solidFill>
                  <a:srgbClr val="414042"/>
                </a:solidFill>
                <a:latin typeface="Comic Sans MS" panose="030F0702030302020204" pitchFamily="66" charset="0"/>
              </a:rPr>
              <a:t>I don’t need to use all of the words I think of, and I might think of different ones I would rather use. We need to remember that we can change and improve our writing as we write.</a:t>
            </a:r>
          </a:p>
        </p:txBody>
      </p:sp>
    </p:spTree>
    <p:extLst>
      <p:ext uri="{BB962C8B-B14F-4D97-AF65-F5344CB8AC3E}">
        <p14:creationId xmlns:p14="http://schemas.microsoft.com/office/powerpoint/2010/main" val="426397532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a:extLst>
              <a:ext uri="{FF2B5EF4-FFF2-40B4-BE49-F238E27FC236}">
                <a16:creationId xmlns:a16="http://schemas.microsoft.com/office/drawing/2014/main" id="{9E2D4964-0B38-E945-B8B5-242842CF69B4}"/>
              </a:ext>
            </a:extLst>
          </p:cNvPr>
          <p:cNvSpPr txBox="1"/>
          <p:nvPr/>
        </p:nvSpPr>
        <p:spPr>
          <a:xfrm>
            <a:off x="3956783" y="3725005"/>
            <a:ext cx="3507130" cy="400110"/>
          </a:xfrm>
          <a:prstGeom prst="rect">
            <a:avLst/>
          </a:prstGeom>
          <a:solidFill>
            <a:srgbClr val="00B0F0">
              <a:alpha val="25098"/>
            </a:srgbClr>
          </a:solidFill>
        </p:spPr>
        <p:txBody>
          <a:bodyPr wrap="square">
            <a:spAutoFit/>
          </a:bodyPr>
          <a:lstStyle/>
          <a:p>
            <a:pPr algn="ctr"/>
            <a:endParaRPr lang="en-GB" sz="2000" dirty="0">
              <a:solidFill>
                <a:srgbClr val="414042"/>
              </a:solidFill>
            </a:endParaRPr>
          </a:p>
        </p:txBody>
      </p:sp>
      <p:sp>
        <p:nvSpPr>
          <p:cNvPr id="26" name="TextBox 25">
            <a:extLst>
              <a:ext uri="{FF2B5EF4-FFF2-40B4-BE49-F238E27FC236}">
                <a16:creationId xmlns:a16="http://schemas.microsoft.com/office/drawing/2014/main" id="{B63ADDE8-3C68-474B-A22F-8B7872E30D3F}"/>
              </a:ext>
            </a:extLst>
          </p:cNvPr>
          <p:cNvSpPr txBox="1"/>
          <p:nvPr/>
        </p:nvSpPr>
        <p:spPr>
          <a:xfrm>
            <a:off x="7803338" y="3751254"/>
            <a:ext cx="2140300" cy="400110"/>
          </a:xfrm>
          <a:prstGeom prst="rect">
            <a:avLst/>
          </a:prstGeom>
          <a:solidFill>
            <a:srgbClr val="00B0F0">
              <a:alpha val="25098"/>
            </a:srgbClr>
          </a:solidFill>
        </p:spPr>
        <p:txBody>
          <a:bodyPr wrap="square">
            <a:spAutoFit/>
          </a:bodyPr>
          <a:lstStyle/>
          <a:p>
            <a:pPr algn="ctr"/>
            <a:endParaRPr lang="en-GB" sz="2000" dirty="0">
              <a:solidFill>
                <a:srgbClr val="414042"/>
              </a:solidFill>
            </a:endParaRPr>
          </a:p>
        </p:txBody>
      </p:sp>
      <p:grpSp>
        <p:nvGrpSpPr>
          <p:cNvPr id="48" name="Group 47">
            <a:extLst>
              <a:ext uri="{FF2B5EF4-FFF2-40B4-BE49-F238E27FC236}">
                <a16:creationId xmlns:a16="http://schemas.microsoft.com/office/drawing/2014/main" id="{C4CE3B80-8E2C-EF46-992E-0B717BE0E5CD}"/>
              </a:ext>
            </a:extLst>
          </p:cNvPr>
          <p:cNvGrpSpPr/>
          <p:nvPr/>
        </p:nvGrpSpPr>
        <p:grpSpPr>
          <a:xfrm>
            <a:off x="897128" y="620604"/>
            <a:ext cx="2162278" cy="2145161"/>
            <a:chOff x="1047008" y="1589490"/>
            <a:chExt cx="2693876" cy="2672551"/>
          </a:xfrm>
        </p:grpSpPr>
        <p:grpSp>
          <p:nvGrpSpPr>
            <p:cNvPr id="49" name="Group 2">
              <a:extLst>
                <a:ext uri="{FF2B5EF4-FFF2-40B4-BE49-F238E27FC236}">
                  <a16:creationId xmlns:a16="http://schemas.microsoft.com/office/drawing/2014/main" id="{BA8F5925-6B99-BC4D-8853-13DAD92F7069}"/>
                </a:ext>
              </a:extLst>
            </p:cNvPr>
            <p:cNvGrpSpPr>
              <a:grpSpLocks/>
            </p:cNvGrpSpPr>
            <p:nvPr/>
          </p:nvGrpSpPr>
          <p:grpSpPr bwMode="auto">
            <a:xfrm>
              <a:off x="1047008" y="1589490"/>
              <a:ext cx="2693876" cy="2672551"/>
              <a:chOff x="3805" y="1284"/>
              <a:chExt cx="1955" cy="1637"/>
            </a:xfrm>
          </p:grpSpPr>
          <p:sp>
            <p:nvSpPr>
              <p:cNvPr id="51" name="Text Box 12">
                <a:extLst>
                  <a:ext uri="{FF2B5EF4-FFF2-40B4-BE49-F238E27FC236}">
                    <a16:creationId xmlns:a16="http://schemas.microsoft.com/office/drawing/2014/main" id="{C0DE7EE8-0E9A-A84B-AFEE-508E7336E8DF}"/>
                  </a:ext>
                </a:extLst>
              </p:cNvPr>
              <p:cNvSpPr txBox="1">
                <a:spLocks noChangeArrowheads="1"/>
              </p:cNvSpPr>
              <p:nvPr/>
            </p:nvSpPr>
            <p:spPr bwMode="auto">
              <a:xfrm>
                <a:off x="3994" y="1390"/>
                <a:ext cx="1569" cy="38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spcBef>
                    <a:spcPct val="50000"/>
                  </a:spcBef>
                  <a:buFontTx/>
                  <a:buNone/>
                </a:pPr>
                <a:r>
                  <a:rPr lang="en-GB" altLang="en-US" sz="1500" b="1" dirty="0">
                    <a:solidFill>
                      <a:srgbClr val="0070C0"/>
                    </a:solidFill>
                  </a:rPr>
                  <a:t>Teacher modelling</a:t>
                </a:r>
              </a:p>
            </p:txBody>
          </p:sp>
          <p:sp>
            <p:nvSpPr>
              <p:cNvPr id="52" name="Text Box 13">
                <a:extLst>
                  <a:ext uri="{FF2B5EF4-FFF2-40B4-BE49-F238E27FC236}">
                    <a16:creationId xmlns:a16="http://schemas.microsoft.com/office/drawing/2014/main" id="{B9289243-5E0A-FB4C-893E-80BA2CA2AF6B}"/>
                  </a:ext>
                </a:extLst>
              </p:cNvPr>
              <p:cNvSpPr txBox="1">
                <a:spLocks noChangeArrowheads="1"/>
              </p:cNvSpPr>
              <p:nvPr/>
            </p:nvSpPr>
            <p:spPr bwMode="auto">
              <a:xfrm>
                <a:off x="3928" y="2043"/>
                <a:ext cx="1702" cy="69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buFontTx/>
                  <a:buNone/>
                </a:pPr>
                <a:r>
                  <a:rPr lang="en-GB" altLang="en-US" sz="1500" dirty="0">
                    <a:solidFill>
                      <a:srgbClr val="3E3F41"/>
                    </a:solidFill>
                  </a:rPr>
                  <a:t>Teacher scribing</a:t>
                </a:r>
              </a:p>
              <a:p>
                <a:pPr algn="ctr" eaLnBrk="1" hangingPunct="1">
                  <a:lnSpc>
                    <a:spcPct val="90000"/>
                  </a:lnSpc>
                  <a:buFontTx/>
                  <a:buNone/>
                </a:pPr>
                <a:r>
                  <a:rPr lang="en-GB" altLang="en-US" sz="1500" dirty="0">
                    <a:solidFill>
                      <a:srgbClr val="3E3F41"/>
                    </a:solidFill>
                  </a:rPr>
                  <a:t>Supported writing</a:t>
                </a:r>
              </a:p>
              <a:p>
                <a:pPr algn="ctr" eaLnBrk="1" hangingPunct="1">
                  <a:lnSpc>
                    <a:spcPct val="90000"/>
                  </a:lnSpc>
                  <a:buFontTx/>
                  <a:buNone/>
                </a:pPr>
                <a:r>
                  <a:rPr lang="en-GB" altLang="en-US" sz="1500" dirty="0">
                    <a:solidFill>
                      <a:srgbClr val="3E3F41"/>
                    </a:solidFill>
                  </a:rPr>
                  <a:t>Independent writing</a:t>
                </a:r>
              </a:p>
            </p:txBody>
          </p:sp>
          <p:sp>
            <p:nvSpPr>
              <p:cNvPr id="53" name="Oval 14">
                <a:extLst>
                  <a:ext uri="{FF2B5EF4-FFF2-40B4-BE49-F238E27FC236}">
                    <a16:creationId xmlns:a16="http://schemas.microsoft.com/office/drawing/2014/main" id="{4A09F278-2339-E249-8269-C88FC95D824B}"/>
                  </a:ext>
                </a:extLst>
              </p:cNvPr>
              <p:cNvSpPr>
                <a:spLocks noChangeArrowheads="1"/>
              </p:cNvSpPr>
              <p:nvPr/>
            </p:nvSpPr>
            <p:spPr bwMode="auto">
              <a:xfrm>
                <a:off x="3805" y="1284"/>
                <a:ext cx="1955" cy="1637"/>
              </a:xfrm>
              <a:prstGeom prst="ellipse">
                <a:avLst/>
              </a:prstGeom>
              <a:noFill/>
              <a:ln w="38100">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2400" dirty="0"/>
              </a:p>
            </p:txBody>
          </p:sp>
        </p:grpSp>
        <p:cxnSp>
          <p:nvCxnSpPr>
            <p:cNvPr id="50" name="Straight Arrow Connector 49">
              <a:extLst>
                <a:ext uri="{FF2B5EF4-FFF2-40B4-BE49-F238E27FC236}">
                  <a16:creationId xmlns:a16="http://schemas.microsoft.com/office/drawing/2014/main" id="{FB24B5C6-8CE0-474C-A513-0A956EB33EA6}"/>
                </a:ext>
              </a:extLst>
            </p:cNvPr>
            <p:cNvCxnSpPr>
              <a:cxnSpLocks/>
            </p:cNvCxnSpPr>
            <p:nvPr/>
          </p:nvCxnSpPr>
          <p:spPr>
            <a:xfrm>
              <a:off x="2371899" y="2420259"/>
              <a:ext cx="8992" cy="364130"/>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grpSp>
      <p:sp>
        <p:nvSpPr>
          <p:cNvPr id="20" name="Text Box 14">
            <a:extLst>
              <a:ext uri="{FF2B5EF4-FFF2-40B4-BE49-F238E27FC236}">
                <a16:creationId xmlns:a16="http://schemas.microsoft.com/office/drawing/2014/main" id="{C9B6FD3C-6D18-D84A-9FB4-123406C1506F}"/>
              </a:ext>
            </a:extLst>
          </p:cNvPr>
          <p:cNvSpPr txBox="1">
            <a:spLocks noChangeArrowheads="1"/>
          </p:cNvSpPr>
          <p:nvPr/>
        </p:nvSpPr>
        <p:spPr bwMode="auto">
          <a:xfrm>
            <a:off x="3421745" y="1521636"/>
            <a:ext cx="7945437"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altLang="en-US" sz="2000" dirty="0">
                <a:solidFill>
                  <a:srgbClr val="414042"/>
                </a:solidFill>
                <a:latin typeface="Comic Sans MS" panose="030F0702030302020204" pitchFamily="66" charset="0"/>
              </a:rPr>
              <a:t>The dazzling radiant meteor is hurtling through the atmosphere on its journey through space. </a:t>
            </a:r>
          </a:p>
        </p:txBody>
      </p:sp>
      <p:sp>
        <p:nvSpPr>
          <p:cNvPr id="21" name="AutoShape 15">
            <a:extLst>
              <a:ext uri="{FF2B5EF4-FFF2-40B4-BE49-F238E27FC236}">
                <a16:creationId xmlns:a16="http://schemas.microsoft.com/office/drawing/2014/main" id="{D50AECEF-8DCE-6E47-B752-79CD1A81AD8C}"/>
              </a:ext>
            </a:extLst>
          </p:cNvPr>
          <p:cNvSpPr>
            <a:spLocks noChangeArrowheads="1"/>
          </p:cNvSpPr>
          <p:nvPr/>
        </p:nvSpPr>
        <p:spPr bwMode="auto">
          <a:xfrm>
            <a:off x="3195447" y="759509"/>
            <a:ext cx="8259762" cy="573088"/>
          </a:xfrm>
          <a:prstGeom prst="wedgeRoundRectCallout">
            <a:avLst>
              <a:gd name="adj1" fmla="val -49694"/>
              <a:gd name="adj2" fmla="val -90167"/>
              <a:gd name="adj3" fmla="val 16667"/>
            </a:avLst>
          </a:prstGeom>
          <a:solidFill>
            <a:schemeClr val="bg1"/>
          </a:solidFill>
          <a:ln w="28575" algn="ctr">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lnSpc>
                <a:spcPct val="120000"/>
              </a:lnSpc>
            </a:pPr>
            <a:r>
              <a:rPr lang="en-GB" altLang="en-US" i="1" dirty="0">
                <a:solidFill>
                  <a:srgbClr val="414042"/>
                </a:solidFill>
                <a:latin typeface="Comic Sans MS" panose="030F0702030302020204" pitchFamily="66" charset="0"/>
              </a:rPr>
              <a:t>My simple sentence could be:</a:t>
            </a:r>
          </a:p>
        </p:txBody>
      </p:sp>
      <p:sp>
        <p:nvSpPr>
          <p:cNvPr id="22" name="AutoShape 16">
            <a:extLst>
              <a:ext uri="{FF2B5EF4-FFF2-40B4-BE49-F238E27FC236}">
                <a16:creationId xmlns:a16="http://schemas.microsoft.com/office/drawing/2014/main" id="{EFD5648B-3CC5-BE4F-9F9A-634584864B26}"/>
              </a:ext>
            </a:extLst>
          </p:cNvPr>
          <p:cNvSpPr>
            <a:spLocks noChangeArrowheads="1"/>
          </p:cNvSpPr>
          <p:nvPr/>
        </p:nvSpPr>
        <p:spPr bwMode="auto">
          <a:xfrm>
            <a:off x="3195447" y="2569459"/>
            <a:ext cx="8259762" cy="877887"/>
          </a:xfrm>
          <a:prstGeom prst="wedgeRoundRectCallout">
            <a:avLst>
              <a:gd name="adj1" fmla="val -49694"/>
              <a:gd name="adj2" fmla="val -76222"/>
              <a:gd name="adj3" fmla="val 16667"/>
            </a:avLst>
          </a:prstGeom>
          <a:solidFill>
            <a:schemeClr val="bg1"/>
          </a:solidFill>
          <a:ln w="28575" algn="ctr">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lnSpc>
                <a:spcPct val="120000"/>
              </a:lnSpc>
            </a:pPr>
            <a:r>
              <a:rPr lang="en-GB" altLang="en-US" i="1" dirty="0">
                <a:solidFill>
                  <a:srgbClr val="414042"/>
                </a:solidFill>
                <a:latin typeface="Comic Sans MS" panose="030F0702030302020204" pitchFamily="66" charset="0"/>
              </a:rPr>
              <a:t>Read it with me. How does it sound?</a:t>
            </a:r>
          </a:p>
          <a:p>
            <a:pPr algn="ctr">
              <a:lnSpc>
                <a:spcPct val="120000"/>
              </a:lnSpc>
            </a:pPr>
            <a:r>
              <a:rPr lang="en-GB" altLang="en-US" i="1" dirty="0">
                <a:solidFill>
                  <a:srgbClr val="414042"/>
                </a:solidFill>
                <a:latin typeface="Comic Sans MS" panose="030F0702030302020204" pitchFamily="66" charset="0"/>
              </a:rPr>
              <a:t>I think I will change a couple of words:</a:t>
            </a:r>
          </a:p>
        </p:txBody>
      </p:sp>
      <p:sp>
        <p:nvSpPr>
          <p:cNvPr id="23" name="AutoShape 18">
            <a:extLst>
              <a:ext uri="{FF2B5EF4-FFF2-40B4-BE49-F238E27FC236}">
                <a16:creationId xmlns:a16="http://schemas.microsoft.com/office/drawing/2014/main" id="{2C2A1AAA-87C9-7849-A2F8-AD864B08720A}"/>
              </a:ext>
            </a:extLst>
          </p:cNvPr>
          <p:cNvSpPr>
            <a:spLocks noChangeArrowheads="1"/>
          </p:cNvSpPr>
          <p:nvPr/>
        </p:nvSpPr>
        <p:spPr bwMode="auto">
          <a:xfrm>
            <a:off x="3195447" y="5220603"/>
            <a:ext cx="8259762" cy="877888"/>
          </a:xfrm>
          <a:prstGeom prst="wedgeRoundRectCallout">
            <a:avLst>
              <a:gd name="adj1" fmla="val -46597"/>
              <a:gd name="adj2" fmla="val -91412"/>
              <a:gd name="adj3" fmla="val 16667"/>
            </a:avLst>
          </a:prstGeom>
          <a:solidFill>
            <a:schemeClr val="bg1"/>
          </a:solidFill>
          <a:ln w="28575" algn="ctr">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lnSpc>
                <a:spcPct val="120000"/>
              </a:lnSpc>
            </a:pPr>
            <a:r>
              <a:rPr lang="en-GB" altLang="en-US" i="1" dirty="0">
                <a:solidFill>
                  <a:srgbClr val="414042"/>
                </a:solidFill>
                <a:latin typeface="Comic Sans MS" panose="030F0702030302020204" pitchFamily="66" charset="0"/>
              </a:rPr>
              <a:t>Yes, I prefer that. Now I need to pick out the key words</a:t>
            </a:r>
            <a:br>
              <a:rPr lang="en-GB" altLang="en-US" i="1" dirty="0">
                <a:solidFill>
                  <a:srgbClr val="414042"/>
                </a:solidFill>
                <a:latin typeface="Comic Sans MS" panose="030F0702030302020204" pitchFamily="66" charset="0"/>
              </a:rPr>
            </a:br>
            <a:r>
              <a:rPr lang="en-GB" altLang="en-US" i="1" dirty="0">
                <a:solidFill>
                  <a:srgbClr val="414042"/>
                </a:solidFill>
                <a:latin typeface="Comic Sans MS" panose="030F0702030302020204" pitchFamily="66" charset="0"/>
              </a:rPr>
              <a:t>ready to write my haiku.</a:t>
            </a:r>
          </a:p>
        </p:txBody>
      </p:sp>
      <p:sp>
        <p:nvSpPr>
          <p:cNvPr id="27" name="TextBox 26">
            <a:extLst>
              <a:ext uri="{FF2B5EF4-FFF2-40B4-BE49-F238E27FC236}">
                <a16:creationId xmlns:a16="http://schemas.microsoft.com/office/drawing/2014/main" id="{52F5AA53-AD92-F446-AE61-1197840DE045}"/>
              </a:ext>
            </a:extLst>
          </p:cNvPr>
          <p:cNvSpPr txBox="1"/>
          <p:nvPr/>
        </p:nvSpPr>
        <p:spPr>
          <a:xfrm>
            <a:off x="3358630" y="4199338"/>
            <a:ext cx="2117333" cy="400110"/>
          </a:xfrm>
          <a:prstGeom prst="rect">
            <a:avLst/>
          </a:prstGeom>
          <a:solidFill>
            <a:srgbClr val="00B0F0">
              <a:alpha val="25098"/>
            </a:srgbClr>
          </a:solidFill>
        </p:spPr>
        <p:txBody>
          <a:bodyPr wrap="square">
            <a:spAutoFit/>
          </a:bodyPr>
          <a:lstStyle/>
          <a:p>
            <a:pPr algn="ctr"/>
            <a:endParaRPr lang="en-GB" sz="2000" dirty="0">
              <a:solidFill>
                <a:srgbClr val="414042"/>
              </a:solidFill>
            </a:endParaRPr>
          </a:p>
        </p:txBody>
      </p:sp>
      <p:sp>
        <p:nvSpPr>
          <p:cNvPr id="28" name="TextBox 27">
            <a:extLst>
              <a:ext uri="{FF2B5EF4-FFF2-40B4-BE49-F238E27FC236}">
                <a16:creationId xmlns:a16="http://schemas.microsoft.com/office/drawing/2014/main" id="{77154001-FA9C-0242-A194-D6368658DD4E}"/>
              </a:ext>
            </a:extLst>
          </p:cNvPr>
          <p:cNvSpPr txBox="1"/>
          <p:nvPr/>
        </p:nvSpPr>
        <p:spPr>
          <a:xfrm>
            <a:off x="6186300" y="4199338"/>
            <a:ext cx="2874380" cy="400110"/>
          </a:xfrm>
          <a:prstGeom prst="rect">
            <a:avLst/>
          </a:prstGeom>
          <a:solidFill>
            <a:srgbClr val="00B0F0">
              <a:alpha val="25098"/>
            </a:srgbClr>
          </a:solidFill>
        </p:spPr>
        <p:txBody>
          <a:bodyPr wrap="square">
            <a:spAutoFit/>
          </a:bodyPr>
          <a:lstStyle/>
          <a:p>
            <a:pPr algn="ctr"/>
            <a:endParaRPr lang="en-GB" sz="2000" dirty="0">
              <a:solidFill>
                <a:srgbClr val="414042"/>
              </a:solidFill>
            </a:endParaRPr>
          </a:p>
        </p:txBody>
      </p:sp>
      <p:sp>
        <p:nvSpPr>
          <p:cNvPr id="18" name="Text Box 17">
            <a:extLst>
              <a:ext uri="{FF2B5EF4-FFF2-40B4-BE49-F238E27FC236}">
                <a16:creationId xmlns:a16="http://schemas.microsoft.com/office/drawing/2014/main" id="{10255393-9386-B943-B687-8BDB591B7E65}"/>
              </a:ext>
            </a:extLst>
          </p:cNvPr>
          <p:cNvSpPr txBox="1">
            <a:spLocks noChangeArrowheads="1"/>
          </p:cNvSpPr>
          <p:nvPr/>
        </p:nvSpPr>
        <p:spPr bwMode="auto">
          <a:xfrm>
            <a:off x="3358630" y="3705160"/>
            <a:ext cx="7945438" cy="8951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30000"/>
              </a:lnSpc>
              <a:spcBef>
                <a:spcPct val="50000"/>
              </a:spcBef>
            </a:pPr>
            <a:r>
              <a:rPr lang="en-GB" altLang="en-US" sz="2100" dirty="0">
                <a:solidFill>
                  <a:srgbClr val="414042"/>
                </a:solidFill>
                <a:latin typeface="Comic Sans MS" panose="030F0702030302020204" pitchFamily="66" charset="0"/>
              </a:rPr>
              <a:t>The fierce radiant shooting star is hurtling through</a:t>
            </a:r>
            <a:br>
              <a:rPr lang="en-GB" altLang="en-US" sz="2100" dirty="0">
                <a:solidFill>
                  <a:srgbClr val="414042"/>
                </a:solidFill>
                <a:latin typeface="Comic Sans MS" panose="030F0702030302020204" pitchFamily="66" charset="0"/>
              </a:rPr>
            </a:br>
            <a:r>
              <a:rPr lang="en-GB" altLang="en-US" sz="2100" dirty="0">
                <a:solidFill>
                  <a:srgbClr val="414042"/>
                </a:solidFill>
                <a:latin typeface="Comic Sans MS" panose="030F0702030302020204" pitchFamily="66" charset="0"/>
              </a:rPr>
              <a:t>the atmosphere on its journey through space. </a:t>
            </a:r>
          </a:p>
        </p:txBody>
      </p:sp>
    </p:spTree>
    <p:extLst>
      <p:ext uri="{BB962C8B-B14F-4D97-AF65-F5344CB8AC3E}">
        <p14:creationId xmlns:p14="http://schemas.microsoft.com/office/powerpoint/2010/main" val="29938105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wipe(left)">
                                      <p:cBhvr>
                                        <p:cTn id="15" dur="500"/>
                                        <p:tgtEl>
                                          <p:spTgt spid="25"/>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wipe(left)">
                                      <p:cBhvr>
                                        <p:cTn id="18" dur="500"/>
                                        <p:tgtEl>
                                          <p:spTgt spid="27"/>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wipe(left)">
                                      <p:cBhvr>
                                        <p:cTn id="21" dur="500"/>
                                        <p:tgtEl>
                                          <p:spTgt spid="26"/>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wipe(left)">
                                      <p:cBhvr>
                                        <p:cTn id="2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3" grpId="0" animBg="1"/>
      <p:bldP spid="23" grpId="1" animBg="1"/>
      <p:bldP spid="27" grpId="0" animBg="1"/>
      <p:bldP spid="28" grpId="0" animBg="1"/>
      <p:bldP spid="18"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Group 47">
            <a:extLst>
              <a:ext uri="{FF2B5EF4-FFF2-40B4-BE49-F238E27FC236}">
                <a16:creationId xmlns:a16="http://schemas.microsoft.com/office/drawing/2014/main" id="{C4CE3B80-8E2C-EF46-992E-0B717BE0E5CD}"/>
              </a:ext>
            </a:extLst>
          </p:cNvPr>
          <p:cNvGrpSpPr/>
          <p:nvPr/>
        </p:nvGrpSpPr>
        <p:grpSpPr>
          <a:xfrm>
            <a:off x="897128" y="620604"/>
            <a:ext cx="2162278" cy="2145161"/>
            <a:chOff x="1047008" y="1589490"/>
            <a:chExt cx="2693876" cy="2672551"/>
          </a:xfrm>
        </p:grpSpPr>
        <p:grpSp>
          <p:nvGrpSpPr>
            <p:cNvPr id="49" name="Group 2">
              <a:extLst>
                <a:ext uri="{FF2B5EF4-FFF2-40B4-BE49-F238E27FC236}">
                  <a16:creationId xmlns:a16="http://schemas.microsoft.com/office/drawing/2014/main" id="{BA8F5925-6B99-BC4D-8853-13DAD92F7069}"/>
                </a:ext>
              </a:extLst>
            </p:cNvPr>
            <p:cNvGrpSpPr>
              <a:grpSpLocks/>
            </p:cNvGrpSpPr>
            <p:nvPr/>
          </p:nvGrpSpPr>
          <p:grpSpPr bwMode="auto">
            <a:xfrm>
              <a:off x="1047008" y="1589490"/>
              <a:ext cx="2693876" cy="2672551"/>
              <a:chOff x="3805" y="1284"/>
              <a:chExt cx="1955" cy="1637"/>
            </a:xfrm>
          </p:grpSpPr>
          <p:sp>
            <p:nvSpPr>
              <p:cNvPr id="51" name="Text Box 12">
                <a:extLst>
                  <a:ext uri="{FF2B5EF4-FFF2-40B4-BE49-F238E27FC236}">
                    <a16:creationId xmlns:a16="http://schemas.microsoft.com/office/drawing/2014/main" id="{C0DE7EE8-0E9A-A84B-AFEE-508E7336E8DF}"/>
                  </a:ext>
                </a:extLst>
              </p:cNvPr>
              <p:cNvSpPr txBox="1">
                <a:spLocks noChangeArrowheads="1"/>
              </p:cNvSpPr>
              <p:nvPr/>
            </p:nvSpPr>
            <p:spPr bwMode="auto">
              <a:xfrm>
                <a:off x="3994" y="1390"/>
                <a:ext cx="1569" cy="38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spcBef>
                    <a:spcPct val="50000"/>
                  </a:spcBef>
                  <a:buFontTx/>
                  <a:buNone/>
                </a:pPr>
                <a:r>
                  <a:rPr lang="en-GB" altLang="en-US" sz="1500" b="1" dirty="0">
                    <a:solidFill>
                      <a:srgbClr val="0070C0"/>
                    </a:solidFill>
                  </a:rPr>
                  <a:t>Teacher modelling</a:t>
                </a:r>
              </a:p>
            </p:txBody>
          </p:sp>
          <p:sp>
            <p:nvSpPr>
              <p:cNvPr id="52" name="Text Box 13">
                <a:extLst>
                  <a:ext uri="{FF2B5EF4-FFF2-40B4-BE49-F238E27FC236}">
                    <a16:creationId xmlns:a16="http://schemas.microsoft.com/office/drawing/2014/main" id="{B9289243-5E0A-FB4C-893E-80BA2CA2AF6B}"/>
                  </a:ext>
                </a:extLst>
              </p:cNvPr>
              <p:cNvSpPr txBox="1">
                <a:spLocks noChangeArrowheads="1"/>
              </p:cNvSpPr>
              <p:nvPr/>
            </p:nvSpPr>
            <p:spPr bwMode="auto">
              <a:xfrm>
                <a:off x="3928" y="2043"/>
                <a:ext cx="1702" cy="69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buFontTx/>
                  <a:buNone/>
                </a:pPr>
                <a:r>
                  <a:rPr lang="en-GB" altLang="en-US" sz="1500" dirty="0">
                    <a:solidFill>
                      <a:srgbClr val="3E3F41"/>
                    </a:solidFill>
                  </a:rPr>
                  <a:t>Teacher scribing</a:t>
                </a:r>
              </a:p>
              <a:p>
                <a:pPr algn="ctr" eaLnBrk="1" hangingPunct="1">
                  <a:lnSpc>
                    <a:spcPct val="90000"/>
                  </a:lnSpc>
                  <a:buFontTx/>
                  <a:buNone/>
                </a:pPr>
                <a:r>
                  <a:rPr lang="en-GB" altLang="en-US" sz="1500" dirty="0">
                    <a:solidFill>
                      <a:srgbClr val="3E3F41"/>
                    </a:solidFill>
                  </a:rPr>
                  <a:t>Supported writing</a:t>
                </a:r>
              </a:p>
              <a:p>
                <a:pPr algn="ctr" eaLnBrk="1" hangingPunct="1">
                  <a:lnSpc>
                    <a:spcPct val="90000"/>
                  </a:lnSpc>
                  <a:buFontTx/>
                  <a:buNone/>
                </a:pPr>
                <a:r>
                  <a:rPr lang="en-GB" altLang="en-US" sz="1500" dirty="0">
                    <a:solidFill>
                      <a:srgbClr val="3E3F41"/>
                    </a:solidFill>
                  </a:rPr>
                  <a:t>Independent writing</a:t>
                </a:r>
              </a:p>
            </p:txBody>
          </p:sp>
          <p:sp>
            <p:nvSpPr>
              <p:cNvPr id="53" name="Oval 14">
                <a:extLst>
                  <a:ext uri="{FF2B5EF4-FFF2-40B4-BE49-F238E27FC236}">
                    <a16:creationId xmlns:a16="http://schemas.microsoft.com/office/drawing/2014/main" id="{4A09F278-2339-E249-8269-C88FC95D824B}"/>
                  </a:ext>
                </a:extLst>
              </p:cNvPr>
              <p:cNvSpPr>
                <a:spLocks noChangeArrowheads="1"/>
              </p:cNvSpPr>
              <p:nvPr/>
            </p:nvSpPr>
            <p:spPr bwMode="auto">
              <a:xfrm>
                <a:off x="3805" y="1284"/>
                <a:ext cx="1955" cy="1637"/>
              </a:xfrm>
              <a:prstGeom prst="ellipse">
                <a:avLst/>
              </a:prstGeom>
              <a:noFill/>
              <a:ln w="38100">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2400" dirty="0"/>
              </a:p>
            </p:txBody>
          </p:sp>
        </p:grpSp>
        <p:cxnSp>
          <p:nvCxnSpPr>
            <p:cNvPr id="50" name="Straight Arrow Connector 49">
              <a:extLst>
                <a:ext uri="{FF2B5EF4-FFF2-40B4-BE49-F238E27FC236}">
                  <a16:creationId xmlns:a16="http://schemas.microsoft.com/office/drawing/2014/main" id="{FB24B5C6-8CE0-474C-A513-0A956EB33EA6}"/>
                </a:ext>
              </a:extLst>
            </p:cNvPr>
            <p:cNvCxnSpPr>
              <a:cxnSpLocks/>
            </p:cNvCxnSpPr>
            <p:nvPr/>
          </p:nvCxnSpPr>
          <p:spPr>
            <a:xfrm>
              <a:off x="2371899" y="2420259"/>
              <a:ext cx="8992" cy="364130"/>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grpSp>
      <p:sp>
        <p:nvSpPr>
          <p:cNvPr id="30" name="AutoShape 4">
            <a:extLst>
              <a:ext uri="{FF2B5EF4-FFF2-40B4-BE49-F238E27FC236}">
                <a16:creationId xmlns:a16="http://schemas.microsoft.com/office/drawing/2014/main" id="{CA9781A0-1727-464A-9664-4078E0DB15FF}"/>
              </a:ext>
            </a:extLst>
          </p:cNvPr>
          <p:cNvSpPr>
            <a:spLocks noChangeArrowheads="1"/>
          </p:cNvSpPr>
          <p:nvPr/>
        </p:nvSpPr>
        <p:spPr bwMode="auto">
          <a:xfrm>
            <a:off x="3676633" y="827058"/>
            <a:ext cx="7299241" cy="920750"/>
          </a:xfrm>
          <a:prstGeom prst="wedgeRoundRectCallout">
            <a:avLst>
              <a:gd name="adj1" fmla="val -49694"/>
              <a:gd name="adj2" fmla="val -75000"/>
              <a:gd name="adj3" fmla="val 16667"/>
            </a:avLst>
          </a:prstGeom>
          <a:solidFill>
            <a:schemeClr val="bg1"/>
          </a:solidFill>
          <a:ln w="28575" algn="ctr">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lnSpc>
                <a:spcPct val="120000"/>
              </a:lnSpc>
            </a:pPr>
            <a:r>
              <a:rPr lang="en-GB" altLang="en-US" i="1" dirty="0">
                <a:solidFill>
                  <a:srgbClr val="414042"/>
                </a:solidFill>
                <a:latin typeface="Comic Sans MS" panose="030F0702030302020204" pitchFamily="66" charset="0"/>
              </a:rPr>
              <a:t>Let’s read these lines together.</a:t>
            </a:r>
          </a:p>
          <a:p>
            <a:pPr algn="ctr">
              <a:lnSpc>
                <a:spcPct val="120000"/>
              </a:lnSpc>
            </a:pPr>
            <a:r>
              <a:rPr lang="en-GB" altLang="en-US" i="1" dirty="0">
                <a:solidFill>
                  <a:srgbClr val="414042"/>
                </a:solidFill>
                <a:latin typeface="Comic Sans MS" panose="030F0702030302020204" pitchFamily="66" charset="0"/>
              </a:rPr>
              <a:t>How does it sound?</a:t>
            </a:r>
          </a:p>
        </p:txBody>
      </p:sp>
      <p:sp>
        <p:nvSpPr>
          <p:cNvPr id="31" name="Rectangle 11">
            <a:extLst>
              <a:ext uri="{FF2B5EF4-FFF2-40B4-BE49-F238E27FC236}">
                <a16:creationId xmlns:a16="http://schemas.microsoft.com/office/drawing/2014/main" id="{FE952FD8-11C3-194F-9D2E-31AB3D2D6588}"/>
              </a:ext>
            </a:extLst>
          </p:cNvPr>
          <p:cNvSpPr>
            <a:spLocks noChangeArrowheads="1"/>
          </p:cNvSpPr>
          <p:nvPr/>
        </p:nvSpPr>
        <p:spPr bwMode="auto">
          <a:xfrm>
            <a:off x="3586145" y="2005534"/>
            <a:ext cx="4355680" cy="4770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t" anchorCtr="0">
            <a:spAutoFit/>
          </a:bodyPr>
          <a:lstStyle/>
          <a:p>
            <a:r>
              <a:rPr lang="en-GB" altLang="en-US" sz="2500" dirty="0">
                <a:solidFill>
                  <a:srgbClr val="414042"/>
                </a:solidFill>
                <a:latin typeface="Comic Sans MS" panose="030F0702030302020204" pitchFamily="66" charset="0"/>
              </a:rPr>
              <a:t>fierce radiant shooting star</a:t>
            </a:r>
          </a:p>
        </p:txBody>
      </p:sp>
      <p:sp>
        <p:nvSpPr>
          <p:cNvPr id="32" name="Rectangle 12">
            <a:extLst>
              <a:ext uri="{FF2B5EF4-FFF2-40B4-BE49-F238E27FC236}">
                <a16:creationId xmlns:a16="http://schemas.microsoft.com/office/drawing/2014/main" id="{ADFAF12D-F671-F24C-AD65-EA836B556042}"/>
              </a:ext>
            </a:extLst>
          </p:cNvPr>
          <p:cNvSpPr>
            <a:spLocks noChangeArrowheads="1"/>
          </p:cNvSpPr>
          <p:nvPr/>
        </p:nvSpPr>
        <p:spPr bwMode="auto">
          <a:xfrm>
            <a:off x="3586145" y="2555686"/>
            <a:ext cx="5091458" cy="4770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t" anchorCtr="0">
            <a:spAutoFit/>
          </a:bodyPr>
          <a:lstStyle/>
          <a:p>
            <a:r>
              <a:rPr lang="en-GB" altLang="en-US" sz="2500" dirty="0">
                <a:solidFill>
                  <a:srgbClr val="414042"/>
                </a:solidFill>
                <a:latin typeface="Comic Sans MS" panose="030F0702030302020204" pitchFamily="66" charset="0"/>
              </a:rPr>
              <a:t>hurtling through the atmosphere</a:t>
            </a:r>
          </a:p>
        </p:txBody>
      </p:sp>
      <p:sp>
        <p:nvSpPr>
          <p:cNvPr id="33" name="Rectangle 13">
            <a:extLst>
              <a:ext uri="{FF2B5EF4-FFF2-40B4-BE49-F238E27FC236}">
                <a16:creationId xmlns:a16="http://schemas.microsoft.com/office/drawing/2014/main" id="{A175F73D-941B-F14D-BE9A-2150929077BB}"/>
              </a:ext>
            </a:extLst>
          </p:cNvPr>
          <p:cNvSpPr>
            <a:spLocks noChangeArrowheads="1"/>
          </p:cNvSpPr>
          <p:nvPr/>
        </p:nvSpPr>
        <p:spPr bwMode="auto">
          <a:xfrm>
            <a:off x="3586145" y="3105839"/>
            <a:ext cx="4445448" cy="4770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t" anchorCtr="0">
            <a:spAutoFit/>
          </a:bodyPr>
          <a:lstStyle/>
          <a:p>
            <a:r>
              <a:rPr lang="en-GB" altLang="en-US" sz="2500" dirty="0">
                <a:solidFill>
                  <a:srgbClr val="414042"/>
                </a:solidFill>
                <a:latin typeface="Comic Sans MS" panose="030F0702030302020204" pitchFamily="66" charset="0"/>
              </a:rPr>
              <a:t>on its journey through space</a:t>
            </a:r>
          </a:p>
        </p:txBody>
      </p:sp>
      <p:sp>
        <p:nvSpPr>
          <p:cNvPr id="34" name="AutoShape 14">
            <a:extLst>
              <a:ext uri="{FF2B5EF4-FFF2-40B4-BE49-F238E27FC236}">
                <a16:creationId xmlns:a16="http://schemas.microsoft.com/office/drawing/2014/main" id="{DF2251E9-BDA3-F345-B579-8B26F390CFD4}"/>
              </a:ext>
            </a:extLst>
          </p:cNvPr>
          <p:cNvSpPr>
            <a:spLocks noChangeArrowheads="1"/>
          </p:cNvSpPr>
          <p:nvPr/>
        </p:nvSpPr>
        <p:spPr bwMode="auto">
          <a:xfrm>
            <a:off x="3676633" y="3877269"/>
            <a:ext cx="7299241" cy="1225550"/>
          </a:xfrm>
          <a:prstGeom prst="wedgeRoundRectCallout">
            <a:avLst>
              <a:gd name="adj1" fmla="val -60477"/>
              <a:gd name="adj2" fmla="val -50838"/>
              <a:gd name="adj3" fmla="val 16667"/>
            </a:avLst>
          </a:prstGeom>
          <a:solidFill>
            <a:schemeClr val="bg1"/>
          </a:solidFill>
          <a:ln w="28575" algn="ctr">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lnSpc>
                <a:spcPct val="120000"/>
              </a:lnSpc>
            </a:pPr>
            <a:r>
              <a:rPr lang="en-GB" altLang="en-US" i="1">
                <a:solidFill>
                  <a:srgbClr val="414042"/>
                </a:solidFill>
                <a:latin typeface="Comic Sans MS" panose="030F0702030302020204" pitchFamily="66" charset="0"/>
              </a:rPr>
              <a:t>Yes, I like that, but does it work as a haiku?</a:t>
            </a:r>
          </a:p>
          <a:p>
            <a:pPr algn="ctr">
              <a:lnSpc>
                <a:spcPct val="120000"/>
              </a:lnSpc>
            </a:pPr>
            <a:r>
              <a:rPr lang="en-GB" altLang="en-US" i="1">
                <a:solidFill>
                  <a:srgbClr val="414042"/>
                </a:solidFill>
                <a:latin typeface="Comic Sans MS" panose="030F0702030302020204" pitchFamily="66" charset="0"/>
              </a:rPr>
              <a:t>Get ready to see if each line has enough beats – who can remember the name for beat?</a:t>
            </a:r>
          </a:p>
        </p:txBody>
      </p:sp>
      <p:sp>
        <p:nvSpPr>
          <p:cNvPr id="35" name="AutoShape 15">
            <a:extLst>
              <a:ext uri="{FF2B5EF4-FFF2-40B4-BE49-F238E27FC236}">
                <a16:creationId xmlns:a16="http://schemas.microsoft.com/office/drawing/2014/main" id="{D36AECEE-ADF8-DD48-AE39-426FDACF4CC2}"/>
              </a:ext>
            </a:extLst>
          </p:cNvPr>
          <p:cNvSpPr>
            <a:spLocks noChangeArrowheads="1"/>
          </p:cNvSpPr>
          <p:nvPr/>
        </p:nvSpPr>
        <p:spPr bwMode="auto">
          <a:xfrm>
            <a:off x="3676633" y="5236916"/>
            <a:ext cx="7299241" cy="963613"/>
          </a:xfrm>
          <a:prstGeom prst="wedgeRoundRectCallout">
            <a:avLst>
              <a:gd name="adj1" fmla="val -60557"/>
              <a:gd name="adj2" fmla="val -15990"/>
              <a:gd name="adj3" fmla="val 16667"/>
            </a:avLst>
          </a:prstGeom>
          <a:solidFill>
            <a:schemeClr val="bg1"/>
          </a:solidFill>
          <a:ln w="28575" algn="ctr">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lnSpc>
                <a:spcPct val="120000"/>
              </a:lnSpc>
            </a:pPr>
            <a:r>
              <a:rPr lang="en-GB" altLang="en-US" i="1" dirty="0">
                <a:solidFill>
                  <a:srgbClr val="414042"/>
                </a:solidFill>
                <a:latin typeface="Comic Sans MS" panose="030F0702030302020204" pitchFamily="66" charset="0"/>
              </a:rPr>
              <a:t>Talk to your partner – how could we re-word line 1 and line 3</a:t>
            </a:r>
            <a:br>
              <a:rPr lang="en-GB" altLang="en-US" i="1" dirty="0">
                <a:solidFill>
                  <a:srgbClr val="414042"/>
                </a:solidFill>
                <a:latin typeface="Comic Sans MS" panose="030F0702030302020204" pitchFamily="66" charset="0"/>
              </a:rPr>
            </a:br>
            <a:r>
              <a:rPr lang="en-GB" altLang="en-US" i="1" dirty="0">
                <a:solidFill>
                  <a:srgbClr val="414042"/>
                </a:solidFill>
                <a:latin typeface="Comic Sans MS" panose="030F0702030302020204" pitchFamily="66" charset="0"/>
              </a:rPr>
              <a:t>to work as a haiku?</a:t>
            </a:r>
          </a:p>
        </p:txBody>
      </p:sp>
      <p:sp>
        <p:nvSpPr>
          <p:cNvPr id="36" name="Text Box 16">
            <a:extLst>
              <a:ext uri="{FF2B5EF4-FFF2-40B4-BE49-F238E27FC236}">
                <a16:creationId xmlns:a16="http://schemas.microsoft.com/office/drawing/2014/main" id="{D822C82D-8C65-D84E-87E1-1F65ADF83424}"/>
              </a:ext>
            </a:extLst>
          </p:cNvPr>
          <p:cNvSpPr txBox="1">
            <a:spLocks noChangeArrowheads="1"/>
          </p:cNvSpPr>
          <p:nvPr/>
        </p:nvSpPr>
        <p:spPr bwMode="auto">
          <a:xfrm>
            <a:off x="8269304" y="2042184"/>
            <a:ext cx="1620838" cy="366712"/>
          </a:xfrm>
          <a:prstGeom prst="rect">
            <a:avLst/>
          </a:prstGeom>
          <a:solidFill>
            <a:srgbClr val="00B0F0">
              <a:alpha val="25098"/>
            </a:srgbClr>
          </a:solidFill>
          <a:ln>
            <a:noFill/>
          </a:ln>
          <a:effectLst/>
        </p:spPr>
        <p:txBody>
          <a:bodyPr>
            <a:spAutoFit/>
          </a:bodyPr>
          <a:lstStyle/>
          <a:p>
            <a:pPr algn="ctr">
              <a:spcBef>
                <a:spcPct val="50000"/>
              </a:spcBef>
            </a:pPr>
            <a:r>
              <a:rPr lang="en-GB" altLang="en-US" dirty="0">
                <a:solidFill>
                  <a:srgbClr val="414042"/>
                </a:solidFill>
                <a:latin typeface="Comic Sans MS" panose="030F0702030302020204" pitchFamily="66" charset="0"/>
              </a:rPr>
              <a:t>7 or is it 8?</a:t>
            </a:r>
          </a:p>
        </p:txBody>
      </p:sp>
      <p:sp>
        <p:nvSpPr>
          <p:cNvPr id="37" name="Text Box 17">
            <a:extLst>
              <a:ext uri="{FF2B5EF4-FFF2-40B4-BE49-F238E27FC236}">
                <a16:creationId xmlns:a16="http://schemas.microsoft.com/office/drawing/2014/main" id="{BC001FE5-EA5F-7C48-8405-BA5557B19F9D}"/>
              </a:ext>
            </a:extLst>
          </p:cNvPr>
          <p:cNvSpPr txBox="1">
            <a:spLocks noChangeArrowheads="1"/>
          </p:cNvSpPr>
          <p:nvPr/>
        </p:nvSpPr>
        <p:spPr bwMode="auto">
          <a:xfrm>
            <a:off x="8722536" y="2483679"/>
            <a:ext cx="2306637" cy="641350"/>
          </a:xfrm>
          <a:prstGeom prst="rect">
            <a:avLst/>
          </a:prstGeom>
          <a:solidFill>
            <a:srgbClr val="00B0F0">
              <a:alpha val="25098"/>
            </a:srgbClr>
          </a:solidFill>
          <a:ln>
            <a:noFill/>
          </a:ln>
          <a:effectLst/>
        </p:spPr>
        <p:txBody>
          <a:bodyPr>
            <a:spAutoFit/>
          </a:bodyPr>
          <a:lstStyle/>
          <a:p>
            <a:pPr algn="ctr">
              <a:spcBef>
                <a:spcPct val="50000"/>
              </a:spcBef>
            </a:pPr>
            <a:r>
              <a:rPr lang="en-GB" altLang="en-US" dirty="0">
                <a:solidFill>
                  <a:srgbClr val="414042"/>
                </a:solidFill>
                <a:latin typeface="Comic Sans MS" panose="030F0702030302020204" pitchFamily="66" charset="0"/>
              </a:rPr>
              <a:t>7 – that works for the middle line</a:t>
            </a:r>
          </a:p>
        </p:txBody>
      </p:sp>
      <p:sp>
        <p:nvSpPr>
          <p:cNvPr id="38" name="Text Box 18">
            <a:extLst>
              <a:ext uri="{FF2B5EF4-FFF2-40B4-BE49-F238E27FC236}">
                <a16:creationId xmlns:a16="http://schemas.microsoft.com/office/drawing/2014/main" id="{BF85745C-EB88-AC40-B213-45134F7DD1CC}"/>
              </a:ext>
            </a:extLst>
          </p:cNvPr>
          <p:cNvSpPr txBox="1">
            <a:spLocks noChangeArrowheads="1"/>
          </p:cNvSpPr>
          <p:nvPr/>
        </p:nvSpPr>
        <p:spPr bwMode="auto">
          <a:xfrm>
            <a:off x="8269305" y="3199813"/>
            <a:ext cx="1620838" cy="366712"/>
          </a:xfrm>
          <a:prstGeom prst="rect">
            <a:avLst/>
          </a:prstGeom>
          <a:solidFill>
            <a:srgbClr val="00B0F0">
              <a:alpha val="25098"/>
            </a:srgbClr>
          </a:solidFill>
          <a:ln>
            <a:noFill/>
          </a:ln>
          <a:effectLst/>
        </p:spPr>
        <p:txBody>
          <a:bodyPr wrap="square">
            <a:spAutoFit/>
          </a:bodyPr>
          <a:lstStyle/>
          <a:p>
            <a:pPr algn="ctr">
              <a:spcBef>
                <a:spcPct val="50000"/>
              </a:spcBef>
            </a:pPr>
            <a:r>
              <a:rPr lang="en-GB" altLang="en-US">
                <a:solidFill>
                  <a:srgbClr val="414042"/>
                </a:solidFill>
                <a:latin typeface="Comic Sans MS" panose="030F0702030302020204" pitchFamily="66" charset="0"/>
              </a:rPr>
              <a:t>6</a:t>
            </a:r>
          </a:p>
        </p:txBody>
      </p:sp>
    </p:spTree>
    <p:extLst>
      <p:ext uri="{BB962C8B-B14F-4D97-AF65-F5344CB8AC3E}">
        <p14:creationId xmlns:p14="http://schemas.microsoft.com/office/powerpoint/2010/main" val="24495746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childTnLst>
                                    <p:set>
                                      <p:cBhvr>
                                        <p:cTn id="6" dur="1" fill="hold">
                                          <p:stCondLst>
                                            <p:cond delay="0"/>
                                          </p:stCondLst>
                                        </p:cTn>
                                        <p:tgtEl>
                                          <p:spTgt spid="3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3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1" nodeType="clickEffect">
                                  <p:stCondLst>
                                    <p:cond delay="0"/>
                                  </p:stCondLst>
                                  <p:childTnLst>
                                    <p:set>
                                      <p:cBhvr>
                                        <p:cTn id="14" dur="1" fill="hold">
                                          <p:stCondLst>
                                            <p:cond delay="0"/>
                                          </p:stCondLst>
                                        </p:cTn>
                                        <p:tgtEl>
                                          <p:spTgt spid="3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1" nodeType="clickEffect">
                                  <p:stCondLst>
                                    <p:cond delay="0"/>
                                  </p:stCondLst>
                                  <p:childTnLst>
                                    <p:set>
                                      <p:cBhvr>
                                        <p:cTn id="18" dur="1" fill="hold">
                                          <p:stCondLst>
                                            <p:cond delay="0"/>
                                          </p:stCondLst>
                                        </p:cTn>
                                        <p:tgtEl>
                                          <p:spTgt spid="3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1" nodeType="clickEffect">
                                  <p:stCondLst>
                                    <p:cond delay="0"/>
                                  </p:stCondLst>
                                  <p:childTnLst>
                                    <p:set>
                                      <p:cBhvr>
                                        <p:cTn id="22" dur="1" fill="hold">
                                          <p:stCondLst>
                                            <p:cond delay="0"/>
                                          </p:stCondLst>
                                        </p:cTn>
                                        <p:tgtEl>
                                          <p:spTgt spid="3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1" nodeType="clickEffect">
                                  <p:stCondLst>
                                    <p:cond delay="0"/>
                                  </p:stCondLst>
                                  <p:childTnLst>
                                    <p:set>
                                      <p:cBhvr>
                                        <p:cTn id="30"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2" grpId="1"/>
      <p:bldP spid="33" grpId="0"/>
      <p:bldP spid="33" grpId="1"/>
      <p:bldP spid="34" grpId="0" animBg="1"/>
      <p:bldP spid="35" grpId="0" animBg="1"/>
      <p:bldP spid="35" grpId="1" animBg="1"/>
      <p:bldP spid="36" grpId="0" animBg="1"/>
      <p:bldP spid="36" grpId="1" animBg="1"/>
      <p:bldP spid="37" grpId="0" animBg="1"/>
      <p:bldP spid="37" grpId="1" animBg="1"/>
      <p:bldP spid="38" grpId="0" animBg="1"/>
      <p:bldP spid="38" grpId="1"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Group 47">
            <a:extLst>
              <a:ext uri="{FF2B5EF4-FFF2-40B4-BE49-F238E27FC236}">
                <a16:creationId xmlns:a16="http://schemas.microsoft.com/office/drawing/2014/main" id="{C4CE3B80-8E2C-EF46-992E-0B717BE0E5CD}"/>
              </a:ext>
            </a:extLst>
          </p:cNvPr>
          <p:cNvGrpSpPr/>
          <p:nvPr/>
        </p:nvGrpSpPr>
        <p:grpSpPr>
          <a:xfrm>
            <a:off x="897128" y="620604"/>
            <a:ext cx="2162278" cy="2145161"/>
            <a:chOff x="1047008" y="1589490"/>
            <a:chExt cx="2693876" cy="2672551"/>
          </a:xfrm>
        </p:grpSpPr>
        <p:grpSp>
          <p:nvGrpSpPr>
            <p:cNvPr id="49" name="Group 2">
              <a:extLst>
                <a:ext uri="{FF2B5EF4-FFF2-40B4-BE49-F238E27FC236}">
                  <a16:creationId xmlns:a16="http://schemas.microsoft.com/office/drawing/2014/main" id="{BA8F5925-6B99-BC4D-8853-13DAD92F7069}"/>
                </a:ext>
              </a:extLst>
            </p:cNvPr>
            <p:cNvGrpSpPr>
              <a:grpSpLocks/>
            </p:cNvGrpSpPr>
            <p:nvPr/>
          </p:nvGrpSpPr>
          <p:grpSpPr bwMode="auto">
            <a:xfrm>
              <a:off x="1047008" y="1589490"/>
              <a:ext cx="2693876" cy="2672551"/>
              <a:chOff x="3805" y="1284"/>
              <a:chExt cx="1955" cy="1637"/>
            </a:xfrm>
          </p:grpSpPr>
          <p:sp>
            <p:nvSpPr>
              <p:cNvPr id="51" name="Text Box 12">
                <a:extLst>
                  <a:ext uri="{FF2B5EF4-FFF2-40B4-BE49-F238E27FC236}">
                    <a16:creationId xmlns:a16="http://schemas.microsoft.com/office/drawing/2014/main" id="{C0DE7EE8-0E9A-A84B-AFEE-508E7336E8DF}"/>
                  </a:ext>
                </a:extLst>
              </p:cNvPr>
              <p:cNvSpPr txBox="1">
                <a:spLocks noChangeArrowheads="1"/>
              </p:cNvSpPr>
              <p:nvPr/>
            </p:nvSpPr>
            <p:spPr bwMode="auto">
              <a:xfrm>
                <a:off x="3994" y="1390"/>
                <a:ext cx="1569" cy="38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spcBef>
                    <a:spcPct val="50000"/>
                  </a:spcBef>
                  <a:buFontTx/>
                  <a:buNone/>
                </a:pPr>
                <a:r>
                  <a:rPr lang="en-GB" altLang="en-US" sz="1500" dirty="0">
                    <a:solidFill>
                      <a:srgbClr val="414042"/>
                    </a:solidFill>
                  </a:rPr>
                  <a:t>Teacher modelling</a:t>
                </a:r>
              </a:p>
            </p:txBody>
          </p:sp>
          <p:sp>
            <p:nvSpPr>
              <p:cNvPr id="52" name="Text Box 13">
                <a:extLst>
                  <a:ext uri="{FF2B5EF4-FFF2-40B4-BE49-F238E27FC236}">
                    <a16:creationId xmlns:a16="http://schemas.microsoft.com/office/drawing/2014/main" id="{B9289243-5E0A-FB4C-893E-80BA2CA2AF6B}"/>
                  </a:ext>
                </a:extLst>
              </p:cNvPr>
              <p:cNvSpPr txBox="1">
                <a:spLocks noChangeArrowheads="1"/>
              </p:cNvSpPr>
              <p:nvPr/>
            </p:nvSpPr>
            <p:spPr bwMode="auto">
              <a:xfrm>
                <a:off x="3928" y="2043"/>
                <a:ext cx="1702" cy="69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buFontTx/>
                  <a:buNone/>
                </a:pPr>
                <a:r>
                  <a:rPr lang="en-GB" altLang="en-US" sz="1500" b="1" dirty="0">
                    <a:solidFill>
                      <a:srgbClr val="0070C0"/>
                    </a:solidFill>
                  </a:rPr>
                  <a:t>Teacher scribing</a:t>
                </a:r>
              </a:p>
              <a:p>
                <a:pPr algn="ctr" eaLnBrk="1" hangingPunct="1">
                  <a:lnSpc>
                    <a:spcPct val="90000"/>
                  </a:lnSpc>
                  <a:buFontTx/>
                  <a:buNone/>
                </a:pPr>
                <a:r>
                  <a:rPr lang="en-GB" altLang="en-US" sz="1500" dirty="0">
                    <a:solidFill>
                      <a:srgbClr val="3E3F41"/>
                    </a:solidFill>
                  </a:rPr>
                  <a:t>Supported writing</a:t>
                </a:r>
              </a:p>
              <a:p>
                <a:pPr algn="ctr" eaLnBrk="1" hangingPunct="1">
                  <a:lnSpc>
                    <a:spcPct val="90000"/>
                  </a:lnSpc>
                  <a:buFontTx/>
                  <a:buNone/>
                </a:pPr>
                <a:r>
                  <a:rPr lang="en-GB" altLang="en-US" sz="1500" dirty="0">
                    <a:solidFill>
                      <a:srgbClr val="3E3F41"/>
                    </a:solidFill>
                  </a:rPr>
                  <a:t>Independent writing</a:t>
                </a:r>
              </a:p>
            </p:txBody>
          </p:sp>
          <p:sp>
            <p:nvSpPr>
              <p:cNvPr id="53" name="Oval 14">
                <a:extLst>
                  <a:ext uri="{FF2B5EF4-FFF2-40B4-BE49-F238E27FC236}">
                    <a16:creationId xmlns:a16="http://schemas.microsoft.com/office/drawing/2014/main" id="{4A09F278-2339-E249-8269-C88FC95D824B}"/>
                  </a:ext>
                </a:extLst>
              </p:cNvPr>
              <p:cNvSpPr>
                <a:spLocks noChangeArrowheads="1"/>
              </p:cNvSpPr>
              <p:nvPr/>
            </p:nvSpPr>
            <p:spPr bwMode="auto">
              <a:xfrm>
                <a:off x="3805" y="1284"/>
                <a:ext cx="1955" cy="1637"/>
              </a:xfrm>
              <a:prstGeom prst="ellipse">
                <a:avLst/>
              </a:prstGeom>
              <a:noFill/>
              <a:ln w="38100">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2400" dirty="0"/>
              </a:p>
            </p:txBody>
          </p:sp>
        </p:grpSp>
        <p:cxnSp>
          <p:nvCxnSpPr>
            <p:cNvPr id="50" name="Straight Arrow Connector 49">
              <a:extLst>
                <a:ext uri="{FF2B5EF4-FFF2-40B4-BE49-F238E27FC236}">
                  <a16:creationId xmlns:a16="http://schemas.microsoft.com/office/drawing/2014/main" id="{FB24B5C6-8CE0-474C-A513-0A956EB33EA6}"/>
                </a:ext>
              </a:extLst>
            </p:cNvPr>
            <p:cNvCxnSpPr>
              <a:cxnSpLocks/>
            </p:cNvCxnSpPr>
            <p:nvPr/>
          </p:nvCxnSpPr>
          <p:spPr>
            <a:xfrm>
              <a:off x="2371899" y="2420259"/>
              <a:ext cx="8992" cy="364130"/>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grpSp>
      <p:sp>
        <p:nvSpPr>
          <p:cNvPr id="30" name="AutoShape 4">
            <a:extLst>
              <a:ext uri="{FF2B5EF4-FFF2-40B4-BE49-F238E27FC236}">
                <a16:creationId xmlns:a16="http://schemas.microsoft.com/office/drawing/2014/main" id="{CA9781A0-1727-464A-9664-4078E0DB15FF}"/>
              </a:ext>
            </a:extLst>
          </p:cNvPr>
          <p:cNvSpPr>
            <a:spLocks noChangeArrowheads="1"/>
          </p:cNvSpPr>
          <p:nvPr/>
        </p:nvSpPr>
        <p:spPr bwMode="auto">
          <a:xfrm>
            <a:off x="3396821" y="1105846"/>
            <a:ext cx="7898051" cy="1376449"/>
          </a:xfrm>
          <a:prstGeom prst="wedgeRoundRectCallout">
            <a:avLst>
              <a:gd name="adj1" fmla="val -49694"/>
              <a:gd name="adj2" fmla="val -75000"/>
              <a:gd name="adj3" fmla="val 16667"/>
            </a:avLst>
          </a:prstGeom>
          <a:solidFill>
            <a:schemeClr val="bg1"/>
          </a:solidFill>
          <a:ln w="28575" algn="ctr">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lstStyle/>
          <a:p>
            <a:pPr algn="ctr">
              <a:lnSpc>
                <a:spcPct val="120000"/>
              </a:lnSpc>
            </a:pPr>
            <a:r>
              <a:rPr lang="en-GB" altLang="en-US" i="1" dirty="0">
                <a:solidFill>
                  <a:srgbClr val="414042"/>
                </a:solidFill>
                <a:latin typeface="Comic Sans MS" panose="030F0702030302020204" pitchFamily="66" charset="0"/>
              </a:rPr>
              <a:t>The word fierce is a tricky one – is it one beat or two beats?</a:t>
            </a:r>
          </a:p>
          <a:p>
            <a:pPr algn="ctr">
              <a:lnSpc>
                <a:spcPct val="120000"/>
              </a:lnSpc>
            </a:pPr>
            <a:r>
              <a:rPr lang="en-GB" altLang="en-US" i="1" dirty="0">
                <a:solidFill>
                  <a:srgbClr val="414042"/>
                </a:solidFill>
                <a:latin typeface="Comic Sans MS" panose="030F0702030302020204" pitchFamily="66" charset="0"/>
              </a:rPr>
              <a:t>It will depend on how you speak, but the way I say it, it has one beat.</a:t>
            </a:r>
          </a:p>
          <a:p>
            <a:pPr algn="ctr">
              <a:lnSpc>
                <a:spcPct val="120000"/>
              </a:lnSpc>
            </a:pPr>
            <a:r>
              <a:rPr lang="en-GB" altLang="en-US" i="1" dirty="0">
                <a:solidFill>
                  <a:srgbClr val="414042"/>
                </a:solidFill>
                <a:latin typeface="Comic Sans MS" panose="030F0702030302020204" pitchFamily="66" charset="0"/>
              </a:rPr>
              <a:t>Another word for radiant is bright – let’s try that.</a:t>
            </a:r>
          </a:p>
        </p:txBody>
      </p:sp>
      <p:sp>
        <p:nvSpPr>
          <p:cNvPr id="31" name="Rectangle 11">
            <a:extLst>
              <a:ext uri="{FF2B5EF4-FFF2-40B4-BE49-F238E27FC236}">
                <a16:creationId xmlns:a16="http://schemas.microsoft.com/office/drawing/2014/main" id="{FE952FD8-11C3-194F-9D2E-31AB3D2D6588}"/>
              </a:ext>
            </a:extLst>
          </p:cNvPr>
          <p:cNvSpPr>
            <a:spLocks noChangeArrowheads="1"/>
          </p:cNvSpPr>
          <p:nvPr/>
        </p:nvSpPr>
        <p:spPr bwMode="auto">
          <a:xfrm>
            <a:off x="3586145" y="2814715"/>
            <a:ext cx="4219425" cy="4770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t" anchorCtr="0">
            <a:spAutoFit/>
          </a:bodyPr>
          <a:lstStyle/>
          <a:p>
            <a:r>
              <a:rPr lang="en-GB" altLang="en-US" sz="2500" dirty="0">
                <a:solidFill>
                  <a:srgbClr val="414042"/>
                </a:solidFill>
                <a:latin typeface="Comic Sans MS" panose="030F0702030302020204" pitchFamily="66" charset="0"/>
              </a:rPr>
              <a:t>fierce </a:t>
            </a:r>
            <a:r>
              <a:rPr lang="en-GB" altLang="en-US" sz="2500" dirty="0">
                <a:solidFill>
                  <a:srgbClr val="0070C0"/>
                </a:solidFill>
                <a:latin typeface="Comic Sans MS" panose="030F0702030302020204" pitchFamily="66" charset="0"/>
              </a:rPr>
              <a:t>bright</a:t>
            </a:r>
            <a:r>
              <a:rPr lang="en-GB" altLang="en-US" sz="2500" dirty="0">
                <a:solidFill>
                  <a:srgbClr val="414042"/>
                </a:solidFill>
                <a:latin typeface="Comic Sans MS" panose="030F0702030302020204" pitchFamily="66" charset="0"/>
              </a:rPr>
              <a:t> shooting star</a:t>
            </a:r>
          </a:p>
        </p:txBody>
      </p:sp>
      <p:sp>
        <p:nvSpPr>
          <p:cNvPr id="32" name="Rectangle 12">
            <a:extLst>
              <a:ext uri="{FF2B5EF4-FFF2-40B4-BE49-F238E27FC236}">
                <a16:creationId xmlns:a16="http://schemas.microsoft.com/office/drawing/2014/main" id="{ADFAF12D-F671-F24C-AD65-EA836B556042}"/>
              </a:ext>
            </a:extLst>
          </p:cNvPr>
          <p:cNvSpPr>
            <a:spLocks noChangeArrowheads="1"/>
          </p:cNvSpPr>
          <p:nvPr/>
        </p:nvSpPr>
        <p:spPr bwMode="auto">
          <a:xfrm>
            <a:off x="3586145" y="3364867"/>
            <a:ext cx="5091458" cy="4770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t" anchorCtr="0">
            <a:spAutoFit/>
          </a:bodyPr>
          <a:lstStyle/>
          <a:p>
            <a:r>
              <a:rPr lang="en-GB" altLang="en-US" sz="2500" dirty="0">
                <a:solidFill>
                  <a:srgbClr val="414042"/>
                </a:solidFill>
                <a:latin typeface="Comic Sans MS" panose="030F0702030302020204" pitchFamily="66" charset="0"/>
              </a:rPr>
              <a:t>hurtling through the atmosphere</a:t>
            </a:r>
          </a:p>
        </p:txBody>
      </p:sp>
      <p:sp>
        <p:nvSpPr>
          <p:cNvPr id="33" name="Rectangle 13">
            <a:extLst>
              <a:ext uri="{FF2B5EF4-FFF2-40B4-BE49-F238E27FC236}">
                <a16:creationId xmlns:a16="http://schemas.microsoft.com/office/drawing/2014/main" id="{A175F73D-941B-F14D-BE9A-2150929077BB}"/>
              </a:ext>
            </a:extLst>
          </p:cNvPr>
          <p:cNvSpPr>
            <a:spLocks noChangeArrowheads="1"/>
          </p:cNvSpPr>
          <p:nvPr/>
        </p:nvSpPr>
        <p:spPr bwMode="auto">
          <a:xfrm>
            <a:off x="3586145" y="3915020"/>
            <a:ext cx="3850734" cy="4770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t" anchorCtr="0">
            <a:spAutoFit/>
          </a:bodyPr>
          <a:lstStyle/>
          <a:p>
            <a:r>
              <a:rPr lang="en-GB" altLang="en-US" sz="2500" dirty="0">
                <a:solidFill>
                  <a:srgbClr val="0070C0"/>
                </a:solidFill>
                <a:latin typeface="Comic Sans MS" panose="030F0702030302020204" pitchFamily="66" charset="0"/>
              </a:rPr>
              <a:t>a</a:t>
            </a:r>
            <a:r>
              <a:rPr lang="en-GB" altLang="en-US" sz="2500" dirty="0">
                <a:solidFill>
                  <a:srgbClr val="414042"/>
                </a:solidFill>
                <a:latin typeface="Comic Sans MS" panose="030F0702030302020204" pitchFamily="66" charset="0"/>
              </a:rPr>
              <a:t> journey through space</a:t>
            </a:r>
          </a:p>
        </p:txBody>
      </p:sp>
      <p:sp>
        <p:nvSpPr>
          <p:cNvPr id="34" name="AutoShape 14">
            <a:extLst>
              <a:ext uri="{FF2B5EF4-FFF2-40B4-BE49-F238E27FC236}">
                <a16:creationId xmlns:a16="http://schemas.microsoft.com/office/drawing/2014/main" id="{DF2251E9-BDA3-F345-B579-8B26F390CFD4}"/>
              </a:ext>
            </a:extLst>
          </p:cNvPr>
          <p:cNvSpPr>
            <a:spLocks noChangeArrowheads="1"/>
          </p:cNvSpPr>
          <p:nvPr/>
        </p:nvSpPr>
        <p:spPr bwMode="auto">
          <a:xfrm>
            <a:off x="3676633" y="4866159"/>
            <a:ext cx="7299241" cy="1225550"/>
          </a:xfrm>
          <a:prstGeom prst="wedgeRoundRectCallout">
            <a:avLst>
              <a:gd name="adj1" fmla="val -60477"/>
              <a:gd name="adj2" fmla="val -50838"/>
              <a:gd name="adj3" fmla="val 16667"/>
            </a:avLst>
          </a:prstGeom>
          <a:solidFill>
            <a:schemeClr val="bg1"/>
          </a:solidFill>
          <a:ln w="28575" algn="ctr">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lnSpc>
                <a:spcPct val="120000"/>
              </a:lnSpc>
            </a:pPr>
            <a:r>
              <a:rPr lang="en-GB" altLang="en-US" i="1" dirty="0">
                <a:solidFill>
                  <a:srgbClr val="414042"/>
                </a:solidFill>
                <a:latin typeface="Comic Sans MS" panose="030F0702030302020204" pitchFamily="66" charset="0"/>
              </a:rPr>
              <a:t>I have changed ‘on its journey’ to just ‘a journey’.</a:t>
            </a:r>
          </a:p>
          <a:p>
            <a:pPr algn="ctr">
              <a:lnSpc>
                <a:spcPct val="120000"/>
              </a:lnSpc>
            </a:pPr>
            <a:r>
              <a:rPr lang="en-GB" altLang="en-US" i="1" dirty="0">
                <a:solidFill>
                  <a:srgbClr val="414042"/>
                </a:solidFill>
                <a:latin typeface="Comic Sans MS" panose="030F0702030302020204" pitchFamily="66" charset="0"/>
              </a:rPr>
              <a:t>Now it works as a haiku and it still makes sense. Remember</a:t>
            </a:r>
            <a:br>
              <a:rPr lang="en-GB" altLang="en-US" i="1" dirty="0">
                <a:solidFill>
                  <a:srgbClr val="414042"/>
                </a:solidFill>
                <a:latin typeface="Comic Sans MS" panose="030F0702030302020204" pitchFamily="66" charset="0"/>
              </a:rPr>
            </a:br>
            <a:r>
              <a:rPr lang="en-GB" altLang="en-US" i="1" dirty="0">
                <a:solidFill>
                  <a:srgbClr val="414042"/>
                </a:solidFill>
                <a:latin typeface="Comic Sans MS" panose="030F0702030302020204" pitchFamily="66" charset="0"/>
              </a:rPr>
              <a:t>we need to choose just the right words.</a:t>
            </a:r>
          </a:p>
        </p:txBody>
      </p:sp>
      <p:sp>
        <p:nvSpPr>
          <p:cNvPr id="36" name="Text Box 16">
            <a:extLst>
              <a:ext uri="{FF2B5EF4-FFF2-40B4-BE49-F238E27FC236}">
                <a16:creationId xmlns:a16="http://schemas.microsoft.com/office/drawing/2014/main" id="{D822C82D-8C65-D84E-87E1-1F65ADF83424}"/>
              </a:ext>
            </a:extLst>
          </p:cNvPr>
          <p:cNvSpPr txBox="1">
            <a:spLocks noChangeArrowheads="1"/>
          </p:cNvSpPr>
          <p:nvPr/>
        </p:nvSpPr>
        <p:spPr bwMode="auto">
          <a:xfrm>
            <a:off x="8269304" y="2851365"/>
            <a:ext cx="1620838" cy="366712"/>
          </a:xfrm>
          <a:prstGeom prst="rect">
            <a:avLst/>
          </a:prstGeom>
          <a:solidFill>
            <a:srgbClr val="00B0F0">
              <a:alpha val="25098"/>
            </a:srgbClr>
          </a:solidFill>
          <a:ln>
            <a:noFill/>
          </a:ln>
          <a:effectLst/>
        </p:spPr>
        <p:txBody>
          <a:bodyPr>
            <a:spAutoFit/>
          </a:bodyPr>
          <a:lstStyle/>
          <a:p>
            <a:pPr algn="ctr">
              <a:spcBef>
                <a:spcPct val="50000"/>
              </a:spcBef>
            </a:pPr>
            <a:r>
              <a:rPr lang="en-GB" altLang="en-US" dirty="0">
                <a:solidFill>
                  <a:srgbClr val="414042"/>
                </a:solidFill>
                <a:latin typeface="Comic Sans MS" panose="030F0702030302020204" pitchFamily="66" charset="0"/>
              </a:rPr>
              <a:t>5</a:t>
            </a:r>
          </a:p>
        </p:txBody>
      </p:sp>
      <p:sp>
        <p:nvSpPr>
          <p:cNvPr id="37" name="Text Box 17">
            <a:extLst>
              <a:ext uri="{FF2B5EF4-FFF2-40B4-BE49-F238E27FC236}">
                <a16:creationId xmlns:a16="http://schemas.microsoft.com/office/drawing/2014/main" id="{BC001FE5-EA5F-7C48-8405-BA5557B19F9D}"/>
              </a:ext>
            </a:extLst>
          </p:cNvPr>
          <p:cNvSpPr txBox="1">
            <a:spLocks noChangeArrowheads="1"/>
          </p:cNvSpPr>
          <p:nvPr/>
        </p:nvSpPr>
        <p:spPr bwMode="auto">
          <a:xfrm>
            <a:off x="8722536" y="3428869"/>
            <a:ext cx="2306637" cy="369332"/>
          </a:xfrm>
          <a:prstGeom prst="rect">
            <a:avLst/>
          </a:prstGeom>
          <a:solidFill>
            <a:srgbClr val="00B0F0">
              <a:alpha val="25098"/>
            </a:srgbClr>
          </a:solidFill>
          <a:ln>
            <a:noFill/>
          </a:ln>
          <a:effectLst/>
        </p:spPr>
        <p:txBody>
          <a:bodyPr>
            <a:spAutoFit/>
          </a:bodyPr>
          <a:lstStyle/>
          <a:p>
            <a:pPr algn="ctr">
              <a:spcBef>
                <a:spcPct val="50000"/>
              </a:spcBef>
            </a:pPr>
            <a:r>
              <a:rPr lang="en-GB" altLang="en-US" dirty="0">
                <a:solidFill>
                  <a:srgbClr val="414042"/>
                </a:solidFill>
                <a:latin typeface="Comic Sans MS" panose="030F0702030302020204" pitchFamily="66" charset="0"/>
              </a:rPr>
              <a:t>7</a:t>
            </a:r>
          </a:p>
        </p:txBody>
      </p:sp>
      <p:sp>
        <p:nvSpPr>
          <p:cNvPr id="38" name="Text Box 18">
            <a:extLst>
              <a:ext uri="{FF2B5EF4-FFF2-40B4-BE49-F238E27FC236}">
                <a16:creationId xmlns:a16="http://schemas.microsoft.com/office/drawing/2014/main" id="{BF85745C-EB88-AC40-B213-45134F7DD1CC}"/>
              </a:ext>
            </a:extLst>
          </p:cNvPr>
          <p:cNvSpPr txBox="1">
            <a:spLocks noChangeArrowheads="1"/>
          </p:cNvSpPr>
          <p:nvPr/>
        </p:nvSpPr>
        <p:spPr bwMode="auto">
          <a:xfrm>
            <a:off x="8269305" y="4008994"/>
            <a:ext cx="1620838" cy="366712"/>
          </a:xfrm>
          <a:prstGeom prst="rect">
            <a:avLst/>
          </a:prstGeom>
          <a:solidFill>
            <a:srgbClr val="00B0F0">
              <a:alpha val="25098"/>
            </a:srgbClr>
          </a:solidFill>
          <a:ln>
            <a:noFill/>
          </a:ln>
          <a:effectLst/>
        </p:spPr>
        <p:txBody>
          <a:bodyPr wrap="square">
            <a:spAutoFit/>
          </a:bodyPr>
          <a:lstStyle/>
          <a:p>
            <a:pPr algn="ctr">
              <a:spcBef>
                <a:spcPct val="50000"/>
              </a:spcBef>
            </a:pPr>
            <a:r>
              <a:rPr lang="en-GB" altLang="en-US" dirty="0">
                <a:solidFill>
                  <a:srgbClr val="414042"/>
                </a:solidFill>
                <a:latin typeface="Comic Sans MS" panose="030F0702030302020204" pitchFamily="66" charset="0"/>
              </a:rPr>
              <a:t>5</a:t>
            </a:r>
          </a:p>
        </p:txBody>
      </p:sp>
    </p:spTree>
    <p:extLst>
      <p:ext uri="{BB962C8B-B14F-4D97-AF65-F5344CB8AC3E}">
        <p14:creationId xmlns:p14="http://schemas.microsoft.com/office/powerpoint/2010/main" val="2515389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animBg="1"/>
      <p:bldP spid="36" grpId="0" animBg="1"/>
      <p:bldP spid="37" grpId="0" animBg="1"/>
      <p:bldP spid="3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2">
            <a:extLst>
              <a:ext uri="{FF2B5EF4-FFF2-40B4-BE49-F238E27FC236}">
                <a16:creationId xmlns:a16="http://schemas.microsoft.com/office/drawing/2014/main" id="{8CAA6FD9-6DA9-DF44-8524-40222F1CAE3D}"/>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Phase 3</a:t>
            </a:r>
            <a:endParaRPr lang="en-US" sz="3000" b="1" dirty="0">
              <a:solidFill>
                <a:srgbClr val="0070C0"/>
              </a:solidFill>
              <a:latin typeface="Comic Sans MS" panose="030F0902030302020204" pitchFamily="66" charset="0"/>
              <a:cs typeface="Arial" panose="020B0604020202020204" pitchFamily="34" charset="0"/>
            </a:endParaRPr>
          </a:p>
        </p:txBody>
      </p:sp>
      <p:sp>
        <p:nvSpPr>
          <p:cNvPr id="3" name="Rectangle 2">
            <a:extLst>
              <a:ext uri="{FF2B5EF4-FFF2-40B4-BE49-F238E27FC236}">
                <a16:creationId xmlns:a16="http://schemas.microsoft.com/office/drawing/2014/main" id="{E9BEAD52-6E88-1C4A-81A1-CF3FD16CBEC9}"/>
              </a:ext>
            </a:extLst>
          </p:cNvPr>
          <p:cNvSpPr/>
          <p:nvPr/>
        </p:nvSpPr>
        <p:spPr>
          <a:xfrm>
            <a:off x="873213" y="1474572"/>
            <a:ext cx="2529014" cy="1919417"/>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3</a:t>
            </a:r>
          </a:p>
          <a:p>
            <a:pPr marL="144000" lvl="0">
              <a:spcBef>
                <a:spcPts val="500"/>
              </a:spcBef>
              <a:tabLst>
                <a:tab pos="130175" algn="l"/>
              </a:tabLst>
            </a:pPr>
            <a:r>
              <a:rPr lang="en-GB" altLang="en-US" dirty="0">
                <a:solidFill>
                  <a:prstClr val="white"/>
                </a:solidFill>
                <a:latin typeface="Comic Sans MS" panose="030F0902030302020204" pitchFamily="66" charset="0"/>
              </a:rPr>
              <a:t>Teacher modelling</a:t>
            </a:r>
            <a:br>
              <a:rPr lang="en-GB" altLang="en-US" dirty="0">
                <a:solidFill>
                  <a:prstClr val="white"/>
                </a:solidFill>
                <a:latin typeface="Comic Sans MS" panose="030F0902030302020204" pitchFamily="66" charset="0"/>
              </a:rPr>
            </a:br>
            <a:r>
              <a:rPr lang="en-GB" altLang="en-US" dirty="0">
                <a:solidFill>
                  <a:prstClr val="white"/>
                </a:solidFill>
                <a:latin typeface="Comic Sans MS" panose="030F0902030302020204" pitchFamily="66" charset="0"/>
              </a:rPr>
              <a:t>Planning, drafting, editing, writing</a:t>
            </a:r>
          </a:p>
        </p:txBody>
      </p:sp>
      <p:sp>
        <p:nvSpPr>
          <p:cNvPr id="4" name="Rectangle 8">
            <a:extLst>
              <a:ext uri="{FF2B5EF4-FFF2-40B4-BE49-F238E27FC236}">
                <a16:creationId xmlns:a16="http://schemas.microsoft.com/office/drawing/2014/main" id="{7475B788-3337-E644-82E3-503A145D5DC1}"/>
              </a:ext>
            </a:extLst>
          </p:cNvPr>
          <p:cNvSpPr>
            <a:spLocks noChangeArrowheads="1"/>
          </p:cNvSpPr>
          <p:nvPr/>
        </p:nvSpPr>
        <p:spPr bwMode="auto">
          <a:xfrm>
            <a:off x="3954158" y="1383956"/>
            <a:ext cx="6287122" cy="43742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marL="360363" indent="-273050">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0" indent="0">
              <a:spcBef>
                <a:spcPts val="1000"/>
              </a:spcBef>
            </a:pPr>
            <a:r>
              <a:rPr lang="en-GB" altLang="en-US" sz="2000" dirty="0">
                <a:solidFill>
                  <a:srgbClr val="414042"/>
                </a:solidFill>
                <a:ea typeface="Microsoft YaHei" panose="020B0503020204020204" pitchFamily="34" charset="-122"/>
              </a:rPr>
              <a:t>In this unit, the poems act as suggested models for children’s own writing. They may be used as for children to explore the structure of the poem, with an emphasis on learning and reciting it. Children can be encouraged to use oral storytelling techniques such as the use of actions and the varying of voices, to learn and recite the poems. The simplicity and structure of the type of poem suggested should mean that children can produce their own versions.</a:t>
            </a:r>
          </a:p>
        </p:txBody>
      </p:sp>
    </p:spTree>
    <p:extLst>
      <p:ext uri="{BB962C8B-B14F-4D97-AF65-F5344CB8AC3E}">
        <p14:creationId xmlns:p14="http://schemas.microsoft.com/office/powerpoint/2010/main" val="365194268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Group 47">
            <a:extLst>
              <a:ext uri="{FF2B5EF4-FFF2-40B4-BE49-F238E27FC236}">
                <a16:creationId xmlns:a16="http://schemas.microsoft.com/office/drawing/2014/main" id="{C4CE3B80-8E2C-EF46-992E-0B717BE0E5CD}"/>
              </a:ext>
            </a:extLst>
          </p:cNvPr>
          <p:cNvGrpSpPr/>
          <p:nvPr/>
        </p:nvGrpSpPr>
        <p:grpSpPr>
          <a:xfrm>
            <a:off x="897128" y="620604"/>
            <a:ext cx="2162278" cy="2145161"/>
            <a:chOff x="1047008" y="1589490"/>
            <a:chExt cx="2693876" cy="2672551"/>
          </a:xfrm>
        </p:grpSpPr>
        <p:grpSp>
          <p:nvGrpSpPr>
            <p:cNvPr id="49" name="Group 2">
              <a:extLst>
                <a:ext uri="{FF2B5EF4-FFF2-40B4-BE49-F238E27FC236}">
                  <a16:creationId xmlns:a16="http://schemas.microsoft.com/office/drawing/2014/main" id="{BA8F5925-6B99-BC4D-8853-13DAD92F7069}"/>
                </a:ext>
              </a:extLst>
            </p:cNvPr>
            <p:cNvGrpSpPr>
              <a:grpSpLocks/>
            </p:cNvGrpSpPr>
            <p:nvPr/>
          </p:nvGrpSpPr>
          <p:grpSpPr bwMode="auto">
            <a:xfrm>
              <a:off x="1047008" y="1589490"/>
              <a:ext cx="2693876" cy="2672551"/>
              <a:chOff x="3805" y="1284"/>
              <a:chExt cx="1955" cy="1637"/>
            </a:xfrm>
          </p:grpSpPr>
          <p:sp>
            <p:nvSpPr>
              <p:cNvPr id="51" name="Text Box 12">
                <a:extLst>
                  <a:ext uri="{FF2B5EF4-FFF2-40B4-BE49-F238E27FC236}">
                    <a16:creationId xmlns:a16="http://schemas.microsoft.com/office/drawing/2014/main" id="{C0DE7EE8-0E9A-A84B-AFEE-508E7336E8DF}"/>
                  </a:ext>
                </a:extLst>
              </p:cNvPr>
              <p:cNvSpPr txBox="1">
                <a:spLocks noChangeArrowheads="1"/>
              </p:cNvSpPr>
              <p:nvPr/>
            </p:nvSpPr>
            <p:spPr bwMode="auto">
              <a:xfrm>
                <a:off x="3994" y="1390"/>
                <a:ext cx="1569" cy="38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spcBef>
                    <a:spcPct val="50000"/>
                  </a:spcBef>
                  <a:buFontTx/>
                  <a:buNone/>
                </a:pPr>
                <a:r>
                  <a:rPr lang="en-GB" altLang="en-US" sz="1500" dirty="0">
                    <a:solidFill>
                      <a:srgbClr val="414042"/>
                    </a:solidFill>
                  </a:rPr>
                  <a:t>Teacher modelling</a:t>
                </a:r>
              </a:p>
            </p:txBody>
          </p:sp>
          <p:sp>
            <p:nvSpPr>
              <p:cNvPr id="52" name="Text Box 13">
                <a:extLst>
                  <a:ext uri="{FF2B5EF4-FFF2-40B4-BE49-F238E27FC236}">
                    <a16:creationId xmlns:a16="http://schemas.microsoft.com/office/drawing/2014/main" id="{B9289243-5E0A-FB4C-893E-80BA2CA2AF6B}"/>
                  </a:ext>
                </a:extLst>
              </p:cNvPr>
              <p:cNvSpPr txBox="1">
                <a:spLocks noChangeArrowheads="1"/>
              </p:cNvSpPr>
              <p:nvPr/>
            </p:nvSpPr>
            <p:spPr bwMode="auto">
              <a:xfrm>
                <a:off x="3928" y="2043"/>
                <a:ext cx="1702" cy="69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buFontTx/>
                  <a:buNone/>
                </a:pPr>
                <a:r>
                  <a:rPr lang="en-GB" altLang="en-US" sz="1500" b="1" dirty="0">
                    <a:solidFill>
                      <a:srgbClr val="0070C0"/>
                    </a:solidFill>
                  </a:rPr>
                  <a:t>Teacher scribing</a:t>
                </a:r>
              </a:p>
              <a:p>
                <a:pPr algn="ctr" eaLnBrk="1" hangingPunct="1">
                  <a:lnSpc>
                    <a:spcPct val="90000"/>
                  </a:lnSpc>
                  <a:buFontTx/>
                  <a:buNone/>
                </a:pPr>
                <a:r>
                  <a:rPr lang="en-GB" altLang="en-US" sz="1500" dirty="0">
                    <a:solidFill>
                      <a:srgbClr val="3E3F41"/>
                    </a:solidFill>
                  </a:rPr>
                  <a:t>Supported writing</a:t>
                </a:r>
              </a:p>
              <a:p>
                <a:pPr algn="ctr" eaLnBrk="1" hangingPunct="1">
                  <a:lnSpc>
                    <a:spcPct val="90000"/>
                  </a:lnSpc>
                  <a:buFontTx/>
                  <a:buNone/>
                </a:pPr>
                <a:r>
                  <a:rPr lang="en-GB" altLang="en-US" sz="1500" dirty="0">
                    <a:solidFill>
                      <a:srgbClr val="3E3F41"/>
                    </a:solidFill>
                  </a:rPr>
                  <a:t>Independent writing</a:t>
                </a:r>
              </a:p>
            </p:txBody>
          </p:sp>
          <p:sp>
            <p:nvSpPr>
              <p:cNvPr id="53" name="Oval 14">
                <a:extLst>
                  <a:ext uri="{FF2B5EF4-FFF2-40B4-BE49-F238E27FC236}">
                    <a16:creationId xmlns:a16="http://schemas.microsoft.com/office/drawing/2014/main" id="{4A09F278-2339-E249-8269-C88FC95D824B}"/>
                  </a:ext>
                </a:extLst>
              </p:cNvPr>
              <p:cNvSpPr>
                <a:spLocks noChangeArrowheads="1"/>
              </p:cNvSpPr>
              <p:nvPr/>
            </p:nvSpPr>
            <p:spPr bwMode="auto">
              <a:xfrm>
                <a:off x="3805" y="1284"/>
                <a:ext cx="1955" cy="1637"/>
              </a:xfrm>
              <a:prstGeom prst="ellipse">
                <a:avLst/>
              </a:prstGeom>
              <a:noFill/>
              <a:ln w="38100">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2400" dirty="0"/>
              </a:p>
            </p:txBody>
          </p:sp>
        </p:grpSp>
        <p:cxnSp>
          <p:nvCxnSpPr>
            <p:cNvPr id="50" name="Straight Arrow Connector 49">
              <a:extLst>
                <a:ext uri="{FF2B5EF4-FFF2-40B4-BE49-F238E27FC236}">
                  <a16:creationId xmlns:a16="http://schemas.microsoft.com/office/drawing/2014/main" id="{FB24B5C6-8CE0-474C-A513-0A956EB33EA6}"/>
                </a:ext>
              </a:extLst>
            </p:cNvPr>
            <p:cNvCxnSpPr>
              <a:cxnSpLocks/>
            </p:cNvCxnSpPr>
            <p:nvPr/>
          </p:nvCxnSpPr>
          <p:spPr>
            <a:xfrm>
              <a:off x="2371899" y="2420259"/>
              <a:ext cx="8992" cy="364130"/>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grpSp>
      <p:sp>
        <p:nvSpPr>
          <p:cNvPr id="30" name="AutoShape 4">
            <a:extLst>
              <a:ext uri="{FF2B5EF4-FFF2-40B4-BE49-F238E27FC236}">
                <a16:creationId xmlns:a16="http://schemas.microsoft.com/office/drawing/2014/main" id="{CA9781A0-1727-464A-9664-4078E0DB15FF}"/>
              </a:ext>
            </a:extLst>
          </p:cNvPr>
          <p:cNvSpPr>
            <a:spLocks noChangeArrowheads="1"/>
          </p:cNvSpPr>
          <p:nvPr/>
        </p:nvSpPr>
        <p:spPr bwMode="auto">
          <a:xfrm>
            <a:off x="3733407" y="1105846"/>
            <a:ext cx="7561465" cy="1667575"/>
          </a:xfrm>
          <a:prstGeom prst="wedgeRoundRectCallout">
            <a:avLst>
              <a:gd name="adj1" fmla="val -49694"/>
              <a:gd name="adj2" fmla="val -75000"/>
              <a:gd name="adj3" fmla="val 16667"/>
            </a:avLst>
          </a:prstGeom>
          <a:solidFill>
            <a:schemeClr val="bg1"/>
          </a:solidFill>
          <a:ln w="28575" algn="ctr">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lstStyle/>
          <a:p>
            <a:pPr algn="ctr">
              <a:lnSpc>
                <a:spcPct val="120000"/>
              </a:lnSpc>
            </a:pPr>
            <a:r>
              <a:rPr lang="en-GB" altLang="en-US" i="1" dirty="0">
                <a:solidFill>
                  <a:srgbClr val="414042"/>
                </a:solidFill>
                <a:latin typeface="Comic Sans MS" panose="030F0702030302020204" pitchFamily="66" charset="0"/>
              </a:rPr>
              <a:t>Now I am happy with the whole thing, what do I need to do to complete my haiku?  That’s right – punctuation. I need capital</a:t>
            </a:r>
            <a:br>
              <a:rPr lang="en-GB" altLang="en-US" i="1" dirty="0">
                <a:solidFill>
                  <a:srgbClr val="414042"/>
                </a:solidFill>
                <a:latin typeface="Comic Sans MS" panose="030F0702030302020204" pitchFamily="66" charset="0"/>
              </a:rPr>
            </a:br>
            <a:r>
              <a:rPr lang="en-GB" altLang="en-US" i="1" dirty="0">
                <a:solidFill>
                  <a:srgbClr val="414042"/>
                </a:solidFill>
                <a:latin typeface="Comic Sans MS" panose="030F0702030302020204" pitchFamily="66" charset="0"/>
              </a:rPr>
              <a:t>letters at the start of each line, commas at the end of the</a:t>
            </a:r>
            <a:br>
              <a:rPr lang="en-GB" altLang="en-US" i="1" dirty="0">
                <a:solidFill>
                  <a:srgbClr val="414042"/>
                </a:solidFill>
                <a:latin typeface="Comic Sans MS" panose="030F0702030302020204" pitchFamily="66" charset="0"/>
              </a:rPr>
            </a:br>
            <a:r>
              <a:rPr lang="en-GB" altLang="en-US" i="1" dirty="0">
                <a:solidFill>
                  <a:srgbClr val="414042"/>
                </a:solidFill>
                <a:latin typeface="Comic Sans MS" panose="030F0702030302020204" pitchFamily="66" charset="0"/>
              </a:rPr>
              <a:t>first two and a full stop at the end.</a:t>
            </a:r>
          </a:p>
        </p:txBody>
      </p:sp>
      <p:sp>
        <p:nvSpPr>
          <p:cNvPr id="31" name="Rectangle 11">
            <a:extLst>
              <a:ext uri="{FF2B5EF4-FFF2-40B4-BE49-F238E27FC236}">
                <a16:creationId xmlns:a16="http://schemas.microsoft.com/office/drawing/2014/main" id="{FE952FD8-11C3-194F-9D2E-31AB3D2D6588}"/>
              </a:ext>
            </a:extLst>
          </p:cNvPr>
          <p:cNvSpPr>
            <a:spLocks noChangeArrowheads="1"/>
          </p:cNvSpPr>
          <p:nvPr/>
        </p:nvSpPr>
        <p:spPr bwMode="auto">
          <a:xfrm>
            <a:off x="1036792" y="3249093"/>
            <a:ext cx="3842719"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t" anchorCtr="0">
            <a:spAutoFit/>
          </a:bodyPr>
          <a:lstStyle/>
          <a:p>
            <a:r>
              <a:rPr lang="en-GB" altLang="en-US" sz="2200" dirty="0">
                <a:solidFill>
                  <a:srgbClr val="414042"/>
                </a:solidFill>
                <a:latin typeface="Comic Sans MS" panose="030F0702030302020204" pitchFamily="66" charset="0"/>
              </a:rPr>
              <a:t>Fierce bright shooting star,</a:t>
            </a:r>
          </a:p>
        </p:txBody>
      </p:sp>
      <p:sp>
        <p:nvSpPr>
          <p:cNvPr id="32" name="Rectangle 12">
            <a:extLst>
              <a:ext uri="{FF2B5EF4-FFF2-40B4-BE49-F238E27FC236}">
                <a16:creationId xmlns:a16="http://schemas.microsoft.com/office/drawing/2014/main" id="{ADFAF12D-F671-F24C-AD65-EA836B556042}"/>
              </a:ext>
            </a:extLst>
          </p:cNvPr>
          <p:cNvSpPr>
            <a:spLocks noChangeArrowheads="1"/>
          </p:cNvSpPr>
          <p:nvPr/>
        </p:nvSpPr>
        <p:spPr bwMode="auto">
          <a:xfrm>
            <a:off x="1036792" y="3799245"/>
            <a:ext cx="4637808"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t" anchorCtr="0">
            <a:spAutoFit/>
          </a:bodyPr>
          <a:lstStyle/>
          <a:p>
            <a:r>
              <a:rPr lang="en-GB" altLang="en-US" sz="2200" dirty="0">
                <a:solidFill>
                  <a:srgbClr val="414042"/>
                </a:solidFill>
                <a:latin typeface="Comic Sans MS" panose="030F0702030302020204" pitchFamily="66" charset="0"/>
              </a:rPr>
              <a:t>Hurtling through the atmosphere,</a:t>
            </a:r>
          </a:p>
        </p:txBody>
      </p:sp>
      <p:sp>
        <p:nvSpPr>
          <p:cNvPr id="33" name="Rectangle 13">
            <a:extLst>
              <a:ext uri="{FF2B5EF4-FFF2-40B4-BE49-F238E27FC236}">
                <a16:creationId xmlns:a16="http://schemas.microsoft.com/office/drawing/2014/main" id="{A175F73D-941B-F14D-BE9A-2150929077BB}"/>
              </a:ext>
            </a:extLst>
          </p:cNvPr>
          <p:cNvSpPr>
            <a:spLocks noChangeArrowheads="1"/>
          </p:cNvSpPr>
          <p:nvPr/>
        </p:nvSpPr>
        <p:spPr bwMode="auto">
          <a:xfrm>
            <a:off x="1036792" y="4349398"/>
            <a:ext cx="3485249"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t" anchorCtr="0">
            <a:spAutoFit/>
          </a:bodyPr>
          <a:lstStyle/>
          <a:p>
            <a:r>
              <a:rPr lang="en-GB" altLang="en-US" sz="2200" dirty="0">
                <a:solidFill>
                  <a:srgbClr val="414042"/>
                </a:solidFill>
                <a:latin typeface="Comic Sans MS" panose="030F0702030302020204" pitchFamily="66" charset="0"/>
              </a:rPr>
              <a:t>A journey through space.</a:t>
            </a:r>
          </a:p>
        </p:txBody>
      </p:sp>
      <p:sp>
        <p:nvSpPr>
          <p:cNvPr id="34" name="AutoShape 14">
            <a:extLst>
              <a:ext uri="{FF2B5EF4-FFF2-40B4-BE49-F238E27FC236}">
                <a16:creationId xmlns:a16="http://schemas.microsoft.com/office/drawing/2014/main" id="{DF2251E9-BDA3-F345-B579-8B26F390CFD4}"/>
              </a:ext>
            </a:extLst>
          </p:cNvPr>
          <p:cNvSpPr>
            <a:spLocks noChangeArrowheads="1"/>
          </p:cNvSpPr>
          <p:nvPr/>
        </p:nvSpPr>
        <p:spPr bwMode="auto">
          <a:xfrm>
            <a:off x="1106167" y="5333118"/>
            <a:ext cx="10012653" cy="736205"/>
          </a:xfrm>
          <a:prstGeom prst="wedgeRoundRectCallout">
            <a:avLst>
              <a:gd name="adj1" fmla="val -45336"/>
              <a:gd name="adj2" fmla="val -82382"/>
              <a:gd name="adj3" fmla="val 16667"/>
            </a:avLst>
          </a:prstGeom>
          <a:solidFill>
            <a:schemeClr val="bg1"/>
          </a:solidFill>
          <a:ln w="28575" algn="ctr">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lstStyle/>
          <a:p>
            <a:pPr algn="ctr">
              <a:lnSpc>
                <a:spcPct val="120000"/>
              </a:lnSpc>
            </a:pPr>
            <a:r>
              <a:rPr lang="en-GB" altLang="en-US" i="1" dirty="0">
                <a:solidFill>
                  <a:srgbClr val="414042"/>
                </a:solidFill>
                <a:latin typeface="Comic Sans MS" panose="030F0702030302020204" pitchFamily="66" charset="0"/>
              </a:rPr>
              <a:t>Let’s look at our toolkit – can you spot where most of these features have been used?</a:t>
            </a:r>
          </a:p>
        </p:txBody>
      </p:sp>
      <p:grpSp>
        <p:nvGrpSpPr>
          <p:cNvPr id="2" name="Group 1">
            <a:extLst>
              <a:ext uri="{FF2B5EF4-FFF2-40B4-BE49-F238E27FC236}">
                <a16:creationId xmlns:a16="http://schemas.microsoft.com/office/drawing/2014/main" id="{335EA7E3-9A8D-B94C-B452-6AC3F87D8837}"/>
              </a:ext>
            </a:extLst>
          </p:cNvPr>
          <p:cNvGrpSpPr/>
          <p:nvPr/>
        </p:nvGrpSpPr>
        <p:grpSpPr>
          <a:xfrm>
            <a:off x="5766097" y="3185932"/>
            <a:ext cx="5528775" cy="1862865"/>
            <a:chOff x="925975" y="1104828"/>
            <a:chExt cx="10340050" cy="3483975"/>
          </a:xfrm>
        </p:grpSpPr>
        <p:pic>
          <p:nvPicPr>
            <p:cNvPr id="16" name="Picture 8" descr="Free vector graphics of Toolbox">
              <a:extLst>
                <a:ext uri="{FF2B5EF4-FFF2-40B4-BE49-F238E27FC236}">
                  <a16:creationId xmlns:a16="http://schemas.microsoft.com/office/drawing/2014/main" id="{AE8C6A48-25A7-0B41-A73D-86D61035A93C}"/>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065040" y="1808731"/>
              <a:ext cx="2192338" cy="2187575"/>
            </a:xfrm>
            <a:prstGeom prst="rect">
              <a:avLst/>
            </a:prstGeom>
            <a:solidFill>
              <a:schemeClr val="bg1"/>
            </a:solidFill>
            <a:ln w="38100">
              <a:noFill/>
            </a:ln>
          </p:spPr>
        </p:pic>
        <p:sp>
          <p:nvSpPr>
            <p:cNvPr id="17" name="AutoShape 5">
              <a:extLst>
                <a:ext uri="{FF2B5EF4-FFF2-40B4-BE49-F238E27FC236}">
                  <a16:creationId xmlns:a16="http://schemas.microsoft.com/office/drawing/2014/main" id="{7FF3E2E1-37F9-D44B-B77B-BAB75D3BC1F3}"/>
                </a:ext>
              </a:extLst>
            </p:cNvPr>
            <p:cNvSpPr>
              <a:spLocks noChangeArrowheads="1"/>
            </p:cNvSpPr>
            <p:nvPr/>
          </p:nvSpPr>
          <p:spPr bwMode="auto">
            <a:xfrm>
              <a:off x="1551007" y="1377475"/>
              <a:ext cx="2713098" cy="703903"/>
            </a:xfrm>
            <a:prstGeom prst="wedgeEllipseCallout">
              <a:avLst>
                <a:gd name="adj1" fmla="val 61750"/>
                <a:gd name="adj2" fmla="val 80486"/>
              </a:avLst>
            </a:prstGeom>
            <a:solidFill>
              <a:schemeClr val="bg1"/>
            </a:solidFill>
            <a:ln w="28575">
              <a:solidFill>
                <a:srgbClr val="0070C0"/>
              </a:solidFill>
              <a:miter lim="800000"/>
              <a:headEnd/>
              <a:tailEnd/>
            </a:ln>
            <a:effectLst/>
          </p:spPr>
          <p:txBody>
            <a:bodyPr/>
            <a:lstStyle/>
            <a:p>
              <a:pPr algn="ctr"/>
              <a:r>
                <a:rPr lang="en-GB" altLang="en-US" sz="1000" dirty="0">
                  <a:solidFill>
                    <a:srgbClr val="0070C0"/>
                  </a:solidFill>
                  <a:latin typeface="Comic Sans MS" panose="030F0702030302020204" pitchFamily="66" charset="0"/>
                </a:rPr>
                <a:t>Alliteration</a:t>
              </a:r>
            </a:p>
          </p:txBody>
        </p:sp>
        <p:sp>
          <p:nvSpPr>
            <p:cNvPr id="18" name="AutoShape 6">
              <a:extLst>
                <a:ext uri="{FF2B5EF4-FFF2-40B4-BE49-F238E27FC236}">
                  <a16:creationId xmlns:a16="http://schemas.microsoft.com/office/drawing/2014/main" id="{0404CD6A-D567-8646-A9D6-8073EE46C905}"/>
                </a:ext>
              </a:extLst>
            </p:cNvPr>
            <p:cNvSpPr>
              <a:spLocks noChangeArrowheads="1"/>
            </p:cNvSpPr>
            <p:nvPr/>
          </p:nvSpPr>
          <p:spPr bwMode="auto">
            <a:xfrm>
              <a:off x="8058314" y="2081378"/>
              <a:ext cx="3207711" cy="1000278"/>
            </a:xfrm>
            <a:prstGeom prst="wedgeEllipseCallout">
              <a:avLst>
                <a:gd name="adj1" fmla="val -73950"/>
                <a:gd name="adj2" fmla="val 1405"/>
              </a:avLst>
            </a:prstGeom>
            <a:solidFill>
              <a:schemeClr val="bg1"/>
            </a:solidFill>
            <a:ln w="28575">
              <a:solidFill>
                <a:srgbClr val="0070C0"/>
              </a:solidFill>
              <a:miter lim="800000"/>
              <a:headEnd/>
              <a:tailEnd/>
            </a:ln>
            <a:effectLst/>
          </p:spPr>
          <p:txBody>
            <a:bodyPr/>
            <a:lstStyle/>
            <a:p>
              <a:pPr algn="ctr"/>
              <a:r>
                <a:rPr lang="en-GB" altLang="en-US" sz="1000" dirty="0">
                  <a:solidFill>
                    <a:srgbClr val="0070C0"/>
                  </a:solidFill>
                  <a:latin typeface="Comic Sans MS" panose="030F0702030302020204" pitchFamily="66" charset="0"/>
                </a:rPr>
                <a:t>Use of expanded noun phrases</a:t>
              </a:r>
            </a:p>
          </p:txBody>
        </p:sp>
        <p:sp>
          <p:nvSpPr>
            <p:cNvPr id="19" name="AutoShape 7">
              <a:extLst>
                <a:ext uri="{FF2B5EF4-FFF2-40B4-BE49-F238E27FC236}">
                  <a16:creationId xmlns:a16="http://schemas.microsoft.com/office/drawing/2014/main" id="{337827DB-81E2-CD46-83A7-C82ED51E3B21}"/>
                </a:ext>
              </a:extLst>
            </p:cNvPr>
            <p:cNvSpPr>
              <a:spLocks noChangeArrowheads="1"/>
            </p:cNvSpPr>
            <p:nvPr/>
          </p:nvSpPr>
          <p:spPr bwMode="auto">
            <a:xfrm>
              <a:off x="925975" y="2506338"/>
              <a:ext cx="3053377" cy="1489968"/>
            </a:xfrm>
            <a:prstGeom prst="wedgeEllipseCallout">
              <a:avLst>
                <a:gd name="adj1" fmla="val 80391"/>
                <a:gd name="adj2" fmla="val -17727"/>
              </a:avLst>
            </a:prstGeom>
            <a:solidFill>
              <a:schemeClr val="bg1"/>
            </a:solidFill>
            <a:ln w="28575">
              <a:solidFill>
                <a:srgbClr val="0070C0"/>
              </a:solidFill>
              <a:miter lim="800000"/>
              <a:headEnd/>
              <a:tailEnd/>
            </a:ln>
            <a:effectLst/>
          </p:spPr>
          <p:txBody>
            <a:bodyPr/>
            <a:lstStyle/>
            <a:p>
              <a:pPr algn="ctr"/>
              <a:r>
                <a:rPr lang="en-GB" altLang="en-US" sz="1000" dirty="0">
                  <a:solidFill>
                    <a:srgbClr val="0070C0"/>
                  </a:solidFill>
                  <a:latin typeface="Comic Sans MS" panose="030F0702030302020204" pitchFamily="66" charset="0"/>
                </a:rPr>
                <a:t>Use of the progressive form of verbs</a:t>
              </a:r>
            </a:p>
          </p:txBody>
        </p:sp>
        <p:sp>
          <p:nvSpPr>
            <p:cNvPr id="20" name="AutoShape 8">
              <a:extLst>
                <a:ext uri="{FF2B5EF4-FFF2-40B4-BE49-F238E27FC236}">
                  <a16:creationId xmlns:a16="http://schemas.microsoft.com/office/drawing/2014/main" id="{7BAF61B3-2F68-664D-88A5-B1875ABA0D6E}"/>
                </a:ext>
              </a:extLst>
            </p:cNvPr>
            <p:cNvSpPr>
              <a:spLocks noChangeArrowheads="1"/>
            </p:cNvSpPr>
            <p:nvPr/>
          </p:nvSpPr>
          <p:spPr bwMode="auto">
            <a:xfrm>
              <a:off x="7821197" y="3251137"/>
              <a:ext cx="3115571" cy="1000278"/>
            </a:xfrm>
            <a:prstGeom prst="wedgeEllipseCallout">
              <a:avLst>
                <a:gd name="adj1" fmla="val -71307"/>
                <a:gd name="adj2" fmla="val -30738"/>
              </a:avLst>
            </a:prstGeom>
            <a:solidFill>
              <a:schemeClr val="bg1"/>
            </a:solidFill>
            <a:ln w="28575">
              <a:solidFill>
                <a:srgbClr val="0070C0"/>
              </a:solidFill>
              <a:miter lim="800000"/>
              <a:headEnd/>
              <a:tailEnd/>
            </a:ln>
            <a:effectLst/>
          </p:spPr>
          <p:txBody>
            <a:bodyPr/>
            <a:lstStyle/>
            <a:p>
              <a:pPr algn="ctr"/>
              <a:r>
                <a:rPr lang="en-GB" altLang="en-US" sz="1000" dirty="0">
                  <a:solidFill>
                    <a:srgbClr val="0070C0"/>
                  </a:solidFill>
                  <a:latin typeface="Comic Sans MS" panose="030F0702030302020204" pitchFamily="66" charset="0"/>
                </a:rPr>
                <a:t>5-7-5 structure for the lines</a:t>
              </a:r>
            </a:p>
          </p:txBody>
        </p:sp>
        <p:sp>
          <p:nvSpPr>
            <p:cNvPr id="21" name="AutoShape 9">
              <a:extLst>
                <a:ext uri="{FF2B5EF4-FFF2-40B4-BE49-F238E27FC236}">
                  <a16:creationId xmlns:a16="http://schemas.microsoft.com/office/drawing/2014/main" id="{C281E224-197F-A447-B338-94DDE271FA17}"/>
                </a:ext>
              </a:extLst>
            </p:cNvPr>
            <p:cNvSpPr>
              <a:spLocks noChangeArrowheads="1"/>
            </p:cNvSpPr>
            <p:nvPr/>
          </p:nvSpPr>
          <p:spPr bwMode="auto">
            <a:xfrm>
              <a:off x="7257378" y="1104828"/>
              <a:ext cx="2713098" cy="703903"/>
            </a:xfrm>
            <a:prstGeom prst="wedgeEllipseCallout">
              <a:avLst>
                <a:gd name="adj1" fmla="val -50881"/>
                <a:gd name="adj2" fmla="val 63056"/>
              </a:avLst>
            </a:prstGeom>
            <a:solidFill>
              <a:schemeClr val="bg1"/>
            </a:solidFill>
            <a:ln w="28575">
              <a:solidFill>
                <a:srgbClr val="0070C0"/>
              </a:solidFill>
              <a:miter lim="800000"/>
              <a:headEnd/>
              <a:tailEnd/>
            </a:ln>
            <a:effectLst/>
          </p:spPr>
          <p:txBody>
            <a:bodyPr/>
            <a:lstStyle/>
            <a:p>
              <a:pPr algn="ctr"/>
              <a:r>
                <a:rPr lang="en-GB" altLang="en-US" sz="1000" dirty="0">
                  <a:solidFill>
                    <a:srgbClr val="0070C0"/>
                  </a:solidFill>
                  <a:latin typeface="Comic Sans MS" panose="030F0702030302020204" pitchFamily="66" charset="0"/>
                </a:rPr>
                <a:t>About a noun.</a:t>
              </a:r>
            </a:p>
          </p:txBody>
        </p:sp>
        <p:sp>
          <p:nvSpPr>
            <p:cNvPr id="22" name="AutoShape 10">
              <a:extLst>
                <a:ext uri="{FF2B5EF4-FFF2-40B4-BE49-F238E27FC236}">
                  <a16:creationId xmlns:a16="http://schemas.microsoft.com/office/drawing/2014/main" id="{0416BD06-A1DD-2141-8F3C-8742F68532D1}"/>
                </a:ext>
              </a:extLst>
            </p:cNvPr>
            <p:cNvSpPr>
              <a:spLocks noChangeArrowheads="1"/>
            </p:cNvSpPr>
            <p:nvPr/>
          </p:nvSpPr>
          <p:spPr bwMode="auto">
            <a:xfrm>
              <a:off x="3576671" y="3996306"/>
              <a:ext cx="2407232" cy="592497"/>
            </a:xfrm>
            <a:prstGeom prst="wedgeEllipseCallout">
              <a:avLst>
                <a:gd name="adj1" fmla="val 28394"/>
                <a:gd name="adj2" fmla="val -139639"/>
              </a:avLst>
            </a:prstGeom>
            <a:solidFill>
              <a:schemeClr val="bg1"/>
            </a:solidFill>
            <a:ln w="28575">
              <a:solidFill>
                <a:srgbClr val="0070C0"/>
              </a:solidFill>
              <a:miter lim="800000"/>
              <a:headEnd/>
              <a:tailEnd/>
            </a:ln>
            <a:effectLst/>
          </p:spPr>
          <p:txBody>
            <a:bodyPr/>
            <a:lstStyle/>
            <a:p>
              <a:pPr algn="ctr"/>
              <a:r>
                <a:rPr lang="en-GB" altLang="en-US" sz="1000" dirty="0">
                  <a:solidFill>
                    <a:srgbClr val="0070C0"/>
                  </a:solidFill>
                  <a:latin typeface="Comic Sans MS" panose="030F0702030302020204" pitchFamily="66" charset="0"/>
                </a:rPr>
                <a:t>3 lines</a:t>
              </a:r>
            </a:p>
          </p:txBody>
        </p:sp>
      </p:grpSp>
    </p:spTree>
    <p:extLst>
      <p:ext uri="{BB962C8B-B14F-4D97-AF65-F5344CB8AC3E}">
        <p14:creationId xmlns:p14="http://schemas.microsoft.com/office/powerpoint/2010/main" val="181500910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Group 47">
            <a:extLst>
              <a:ext uri="{FF2B5EF4-FFF2-40B4-BE49-F238E27FC236}">
                <a16:creationId xmlns:a16="http://schemas.microsoft.com/office/drawing/2014/main" id="{C4CE3B80-8E2C-EF46-992E-0B717BE0E5CD}"/>
              </a:ext>
            </a:extLst>
          </p:cNvPr>
          <p:cNvGrpSpPr/>
          <p:nvPr/>
        </p:nvGrpSpPr>
        <p:grpSpPr>
          <a:xfrm>
            <a:off x="897128" y="620604"/>
            <a:ext cx="2162278" cy="2145161"/>
            <a:chOff x="1047008" y="1589490"/>
            <a:chExt cx="2693876" cy="2672551"/>
          </a:xfrm>
        </p:grpSpPr>
        <p:grpSp>
          <p:nvGrpSpPr>
            <p:cNvPr id="49" name="Group 2">
              <a:extLst>
                <a:ext uri="{FF2B5EF4-FFF2-40B4-BE49-F238E27FC236}">
                  <a16:creationId xmlns:a16="http://schemas.microsoft.com/office/drawing/2014/main" id="{BA8F5925-6B99-BC4D-8853-13DAD92F7069}"/>
                </a:ext>
              </a:extLst>
            </p:cNvPr>
            <p:cNvGrpSpPr>
              <a:grpSpLocks/>
            </p:cNvGrpSpPr>
            <p:nvPr/>
          </p:nvGrpSpPr>
          <p:grpSpPr bwMode="auto">
            <a:xfrm>
              <a:off x="1047008" y="1589490"/>
              <a:ext cx="2693876" cy="2672551"/>
              <a:chOff x="3805" y="1284"/>
              <a:chExt cx="1955" cy="1637"/>
            </a:xfrm>
          </p:grpSpPr>
          <p:sp>
            <p:nvSpPr>
              <p:cNvPr id="51" name="Text Box 12">
                <a:extLst>
                  <a:ext uri="{FF2B5EF4-FFF2-40B4-BE49-F238E27FC236}">
                    <a16:creationId xmlns:a16="http://schemas.microsoft.com/office/drawing/2014/main" id="{C0DE7EE8-0E9A-A84B-AFEE-508E7336E8DF}"/>
                  </a:ext>
                </a:extLst>
              </p:cNvPr>
              <p:cNvSpPr txBox="1">
                <a:spLocks noChangeArrowheads="1"/>
              </p:cNvSpPr>
              <p:nvPr/>
            </p:nvSpPr>
            <p:spPr bwMode="auto">
              <a:xfrm>
                <a:off x="3994" y="1390"/>
                <a:ext cx="1569" cy="38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spcBef>
                    <a:spcPct val="50000"/>
                  </a:spcBef>
                  <a:buFontTx/>
                  <a:buNone/>
                </a:pPr>
                <a:r>
                  <a:rPr lang="en-GB" altLang="en-US" sz="1500" dirty="0">
                    <a:solidFill>
                      <a:srgbClr val="414042"/>
                    </a:solidFill>
                  </a:rPr>
                  <a:t>Teacher modelling</a:t>
                </a:r>
              </a:p>
            </p:txBody>
          </p:sp>
          <p:sp>
            <p:nvSpPr>
              <p:cNvPr id="52" name="Text Box 13">
                <a:extLst>
                  <a:ext uri="{FF2B5EF4-FFF2-40B4-BE49-F238E27FC236}">
                    <a16:creationId xmlns:a16="http://schemas.microsoft.com/office/drawing/2014/main" id="{B9289243-5E0A-FB4C-893E-80BA2CA2AF6B}"/>
                  </a:ext>
                </a:extLst>
              </p:cNvPr>
              <p:cNvSpPr txBox="1">
                <a:spLocks noChangeArrowheads="1"/>
              </p:cNvSpPr>
              <p:nvPr/>
            </p:nvSpPr>
            <p:spPr bwMode="auto">
              <a:xfrm>
                <a:off x="3928" y="2043"/>
                <a:ext cx="1702" cy="69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buFontTx/>
                  <a:buNone/>
                </a:pPr>
                <a:r>
                  <a:rPr lang="en-GB" altLang="en-US" sz="1500" dirty="0">
                    <a:solidFill>
                      <a:srgbClr val="414042"/>
                    </a:solidFill>
                  </a:rPr>
                  <a:t>Teacher scribing</a:t>
                </a:r>
              </a:p>
              <a:p>
                <a:pPr algn="ctr" eaLnBrk="1" hangingPunct="1">
                  <a:lnSpc>
                    <a:spcPct val="90000"/>
                  </a:lnSpc>
                  <a:buFontTx/>
                  <a:buNone/>
                </a:pPr>
                <a:r>
                  <a:rPr lang="en-GB" altLang="en-US" sz="1500" b="1" dirty="0">
                    <a:solidFill>
                      <a:srgbClr val="0070C0"/>
                    </a:solidFill>
                  </a:rPr>
                  <a:t>Supported writing</a:t>
                </a:r>
              </a:p>
              <a:p>
                <a:pPr algn="ctr" eaLnBrk="1" hangingPunct="1">
                  <a:lnSpc>
                    <a:spcPct val="90000"/>
                  </a:lnSpc>
                  <a:buFontTx/>
                  <a:buNone/>
                </a:pPr>
                <a:r>
                  <a:rPr lang="en-GB" altLang="en-US" sz="1500" dirty="0">
                    <a:solidFill>
                      <a:srgbClr val="3E3F41"/>
                    </a:solidFill>
                  </a:rPr>
                  <a:t>Independent writing</a:t>
                </a:r>
              </a:p>
            </p:txBody>
          </p:sp>
          <p:sp>
            <p:nvSpPr>
              <p:cNvPr id="53" name="Oval 14">
                <a:extLst>
                  <a:ext uri="{FF2B5EF4-FFF2-40B4-BE49-F238E27FC236}">
                    <a16:creationId xmlns:a16="http://schemas.microsoft.com/office/drawing/2014/main" id="{4A09F278-2339-E249-8269-C88FC95D824B}"/>
                  </a:ext>
                </a:extLst>
              </p:cNvPr>
              <p:cNvSpPr>
                <a:spLocks noChangeArrowheads="1"/>
              </p:cNvSpPr>
              <p:nvPr/>
            </p:nvSpPr>
            <p:spPr bwMode="auto">
              <a:xfrm>
                <a:off x="3805" y="1284"/>
                <a:ext cx="1955" cy="1637"/>
              </a:xfrm>
              <a:prstGeom prst="ellipse">
                <a:avLst/>
              </a:prstGeom>
              <a:noFill/>
              <a:ln w="38100">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2400" dirty="0"/>
              </a:p>
            </p:txBody>
          </p:sp>
        </p:grpSp>
        <p:cxnSp>
          <p:nvCxnSpPr>
            <p:cNvPr id="50" name="Straight Arrow Connector 49">
              <a:extLst>
                <a:ext uri="{FF2B5EF4-FFF2-40B4-BE49-F238E27FC236}">
                  <a16:creationId xmlns:a16="http://schemas.microsoft.com/office/drawing/2014/main" id="{FB24B5C6-8CE0-474C-A513-0A956EB33EA6}"/>
                </a:ext>
              </a:extLst>
            </p:cNvPr>
            <p:cNvCxnSpPr>
              <a:cxnSpLocks/>
            </p:cNvCxnSpPr>
            <p:nvPr/>
          </p:nvCxnSpPr>
          <p:spPr>
            <a:xfrm>
              <a:off x="2371899" y="2420259"/>
              <a:ext cx="8992" cy="364130"/>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grpSp>
      <p:sp>
        <p:nvSpPr>
          <p:cNvPr id="30" name="AutoShape 4">
            <a:extLst>
              <a:ext uri="{FF2B5EF4-FFF2-40B4-BE49-F238E27FC236}">
                <a16:creationId xmlns:a16="http://schemas.microsoft.com/office/drawing/2014/main" id="{CA9781A0-1727-464A-9664-4078E0DB15FF}"/>
              </a:ext>
            </a:extLst>
          </p:cNvPr>
          <p:cNvSpPr>
            <a:spLocks noChangeArrowheads="1"/>
          </p:cNvSpPr>
          <p:nvPr/>
        </p:nvSpPr>
        <p:spPr bwMode="auto">
          <a:xfrm>
            <a:off x="4372036" y="1013731"/>
            <a:ext cx="6092764" cy="1667575"/>
          </a:xfrm>
          <a:prstGeom prst="wedgeRoundRectCallout">
            <a:avLst>
              <a:gd name="adj1" fmla="val -49694"/>
              <a:gd name="adj2" fmla="val -75000"/>
              <a:gd name="adj3" fmla="val 16667"/>
            </a:avLst>
          </a:prstGeom>
          <a:solidFill>
            <a:schemeClr val="bg1"/>
          </a:solidFill>
          <a:ln w="28575" algn="ctr">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lstStyle/>
          <a:p>
            <a:pPr algn="ctr">
              <a:lnSpc>
                <a:spcPct val="120000"/>
              </a:lnSpc>
            </a:pPr>
            <a:r>
              <a:rPr lang="en-GB" altLang="en-US" sz="1800" i="1" dirty="0">
                <a:solidFill>
                  <a:srgbClr val="414042"/>
                </a:solidFill>
                <a:latin typeface="Comic Sans MS" panose="030F0702030302020204" pitchFamily="66" charset="0"/>
              </a:rPr>
              <a:t>Work with a partner. </a:t>
            </a:r>
          </a:p>
          <a:p>
            <a:pPr algn="ctr">
              <a:lnSpc>
                <a:spcPct val="120000"/>
              </a:lnSpc>
            </a:pPr>
            <a:r>
              <a:rPr lang="en-GB" altLang="en-US" sz="1800" i="1" dirty="0">
                <a:solidFill>
                  <a:srgbClr val="414042"/>
                </a:solidFill>
                <a:latin typeface="Comic Sans MS" panose="030F0702030302020204" pitchFamily="66" charset="0"/>
              </a:rPr>
              <a:t>Choose from the list below and have a go yourselves.</a:t>
            </a:r>
          </a:p>
          <a:p>
            <a:pPr algn="ctr">
              <a:lnSpc>
                <a:spcPct val="120000"/>
              </a:lnSpc>
            </a:pPr>
            <a:r>
              <a:rPr lang="en-GB" altLang="en-US" sz="1800" i="1" dirty="0">
                <a:solidFill>
                  <a:srgbClr val="414042"/>
                </a:solidFill>
                <a:latin typeface="Comic Sans MS" panose="030F0702030302020204" pitchFamily="66" charset="0"/>
              </a:rPr>
              <a:t>Think of all the strategies we have used and choose what works for you.</a:t>
            </a:r>
          </a:p>
        </p:txBody>
      </p:sp>
      <p:sp>
        <p:nvSpPr>
          <p:cNvPr id="23" name="Text Box 11">
            <a:extLst>
              <a:ext uri="{FF2B5EF4-FFF2-40B4-BE49-F238E27FC236}">
                <a16:creationId xmlns:a16="http://schemas.microsoft.com/office/drawing/2014/main" id="{E817637C-464E-EB4E-A2F4-365D3F542B9A}"/>
              </a:ext>
            </a:extLst>
          </p:cNvPr>
          <p:cNvSpPr txBox="1">
            <a:spLocks noChangeArrowheads="1"/>
          </p:cNvSpPr>
          <p:nvPr/>
        </p:nvSpPr>
        <p:spPr bwMode="auto">
          <a:xfrm>
            <a:off x="4372036" y="2946400"/>
            <a:ext cx="6092764" cy="3105469"/>
          </a:xfrm>
          <a:prstGeom prst="rect">
            <a:avLst/>
          </a:prstGeom>
          <a:solidFill>
            <a:srgbClr val="00B0F0">
              <a:alpha val="25098"/>
            </a:srgbClr>
          </a:solidFill>
          <a:ln>
            <a:noFill/>
          </a:ln>
          <a:effectLst/>
        </p:spPr>
        <p:txBody>
          <a:bodyPr wrap="square" anchor="ctr" anchorCtr="1">
            <a:noAutofit/>
          </a:bodyPr>
          <a:lstStyle/>
          <a:p>
            <a:pPr algn="ctr">
              <a:spcBef>
                <a:spcPts val="500"/>
              </a:spcBef>
            </a:pPr>
            <a:r>
              <a:rPr lang="en-GB" altLang="en-US" sz="2200" dirty="0">
                <a:solidFill>
                  <a:srgbClr val="414042"/>
                </a:solidFill>
                <a:latin typeface="Comic Sans MS" panose="030F0702030302020204" pitchFamily="66" charset="0"/>
              </a:rPr>
              <a:t>The Sun</a:t>
            </a:r>
          </a:p>
          <a:p>
            <a:pPr algn="ctr">
              <a:spcBef>
                <a:spcPts val="500"/>
              </a:spcBef>
            </a:pPr>
            <a:r>
              <a:rPr lang="en-GB" altLang="en-US" sz="2200" dirty="0">
                <a:solidFill>
                  <a:srgbClr val="414042"/>
                </a:solidFill>
                <a:latin typeface="Comic Sans MS" panose="030F0702030302020204" pitchFamily="66" charset="0"/>
              </a:rPr>
              <a:t>The Earth</a:t>
            </a:r>
          </a:p>
          <a:p>
            <a:pPr algn="ctr">
              <a:spcBef>
                <a:spcPts val="500"/>
              </a:spcBef>
            </a:pPr>
            <a:r>
              <a:rPr lang="en-GB" altLang="en-US" sz="2200" dirty="0">
                <a:solidFill>
                  <a:srgbClr val="414042"/>
                </a:solidFill>
                <a:latin typeface="Comic Sans MS" panose="030F0702030302020204" pitchFamily="66" charset="0"/>
              </a:rPr>
              <a:t>Planets</a:t>
            </a:r>
          </a:p>
          <a:p>
            <a:pPr algn="ctr">
              <a:spcBef>
                <a:spcPts val="500"/>
              </a:spcBef>
            </a:pPr>
            <a:r>
              <a:rPr lang="en-GB" altLang="en-US" sz="2200" dirty="0">
                <a:solidFill>
                  <a:srgbClr val="414042"/>
                </a:solidFill>
                <a:latin typeface="Comic Sans MS" panose="030F0702030302020204" pitchFamily="66" charset="0"/>
              </a:rPr>
              <a:t>Stars</a:t>
            </a:r>
          </a:p>
          <a:p>
            <a:pPr algn="ctr">
              <a:spcBef>
                <a:spcPts val="500"/>
              </a:spcBef>
            </a:pPr>
            <a:r>
              <a:rPr lang="en-GB" altLang="en-US" sz="2200" dirty="0">
                <a:solidFill>
                  <a:srgbClr val="414042"/>
                </a:solidFill>
                <a:latin typeface="Comic Sans MS" panose="030F0702030302020204" pitchFamily="66" charset="0"/>
              </a:rPr>
              <a:t>Constellations</a:t>
            </a:r>
          </a:p>
          <a:p>
            <a:pPr algn="ctr">
              <a:spcBef>
                <a:spcPts val="500"/>
              </a:spcBef>
            </a:pPr>
            <a:r>
              <a:rPr lang="en-GB" altLang="en-US" sz="2200" dirty="0">
                <a:solidFill>
                  <a:srgbClr val="414042"/>
                </a:solidFill>
                <a:latin typeface="Comic Sans MS" panose="030F0702030302020204" pitchFamily="66" charset="0"/>
              </a:rPr>
              <a:t>Meteors</a:t>
            </a:r>
          </a:p>
          <a:p>
            <a:pPr algn="ctr">
              <a:spcBef>
                <a:spcPts val="500"/>
              </a:spcBef>
            </a:pPr>
            <a:r>
              <a:rPr lang="en-GB" altLang="en-US" sz="2200" dirty="0">
                <a:solidFill>
                  <a:srgbClr val="414042"/>
                </a:solidFill>
                <a:latin typeface="Comic Sans MS" panose="030F0702030302020204" pitchFamily="66" charset="0"/>
              </a:rPr>
              <a:t>Northern Lights</a:t>
            </a:r>
          </a:p>
        </p:txBody>
      </p:sp>
    </p:spTree>
    <p:extLst>
      <p:ext uri="{BB962C8B-B14F-4D97-AF65-F5344CB8AC3E}">
        <p14:creationId xmlns:p14="http://schemas.microsoft.com/office/powerpoint/2010/main" val="88070987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Group 47">
            <a:extLst>
              <a:ext uri="{FF2B5EF4-FFF2-40B4-BE49-F238E27FC236}">
                <a16:creationId xmlns:a16="http://schemas.microsoft.com/office/drawing/2014/main" id="{C4CE3B80-8E2C-EF46-992E-0B717BE0E5CD}"/>
              </a:ext>
            </a:extLst>
          </p:cNvPr>
          <p:cNvGrpSpPr/>
          <p:nvPr/>
        </p:nvGrpSpPr>
        <p:grpSpPr>
          <a:xfrm>
            <a:off x="897128" y="620604"/>
            <a:ext cx="2162278" cy="2145161"/>
            <a:chOff x="1047008" y="1589490"/>
            <a:chExt cx="2693876" cy="2672551"/>
          </a:xfrm>
        </p:grpSpPr>
        <p:grpSp>
          <p:nvGrpSpPr>
            <p:cNvPr id="49" name="Group 2">
              <a:extLst>
                <a:ext uri="{FF2B5EF4-FFF2-40B4-BE49-F238E27FC236}">
                  <a16:creationId xmlns:a16="http://schemas.microsoft.com/office/drawing/2014/main" id="{BA8F5925-6B99-BC4D-8853-13DAD92F7069}"/>
                </a:ext>
              </a:extLst>
            </p:cNvPr>
            <p:cNvGrpSpPr>
              <a:grpSpLocks/>
            </p:cNvGrpSpPr>
            <p:nvPr/>
          </p:nvGrpSpPr>
          <p:grpSpPr bwMode="auto">
            <a:xfrm>
              <a:off x="1047008" y="1589490"/>
              <a:ext cx="2693876" cy="2672551"/>
              <a:chOff x="3805" y="1284"/>
              <a:chExt cx="1955" cy="1637"/>
            </a:xfrm>
          </p:grpSpPr>
          <p:sp>
            <p:nvSpPr>
              <p:cNvPr id="51" name="Text Box 12">
                <a:extLst>
                  <a:ext uri="{FF2B5EF4-FFF2-40B4-BE49-F238E27FC236}">
                    <a16:creationId xmlns:a16="http://schemas.microsoft.com/office/drawing/2014/main" id="{C0DE7EE8-0E9A-A84B-AFEE-508E7336E8DF}"/>
                  </a:ext>
                </a:extLst>
              </p:cNvPr>
              <p:cNvSpPr txBox="1">
                <a:spLocks noChangeArrowheads="1"/>
              </p:cNvSpPr>
              <p:nvPr/>
            </p:nvSpPr>
            <p:spPr bwMode="auto">
              <a:xfrm>
                <a:off x="3994" y="1390"/>
                <a:ext cx="1569" cy="38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spcBef>
                    <a:spcPct val="50000"/>
                  </a:spcBef>
                  <a:buFontTx/>
                  <a:buNone/>
                </a:pPr>
                <a:r>
                  <a:rPr lang="en-GB" altLang="en-US" sz="1500" dirty="0">
                    <a:solidFill>
                      <a:srgbClr val="414042"/>
                    </a:solidFill>
                  </a:rPr>
                  <a:t>Teacher modelling</a:t>
                </a:r>
              </a:p>
            </p:txBody>
          </p:sp>
          <p:sp>
            <p:nvSpPr>
              <p:cNvPr id="52" name="Text Box 13">
                <a:extLst>
                  <a:ext uri="{FF2B5EF4-FFF2-40B4-BE49-F238E27FC236}">
                    <a16:creationId xmlns:a16="http://schemas.microsoft.com/office/drawing/2014/main" id="{B9289243-5E0A-FB4C-893E-80BA2CA2AF6B}"/>
                  </a:ext>
                </a:extLst>
              </p:cNvPr>
              <p:cNvSpPr txBox="1">
                <a:spLocks noChangeArrowheads="1"/>
              </p:cNvSpPr>
              <p:nvPr/>
            </p:nvSpPr>
            <p:spPr bwMode="auto">
              <a:xfrm>
                <a:off x="3928" y="2043"/>
                <a:ext cx="1702" cy="69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buFontTx/>
                  <a:buNone/>
                </a:pPr>
                <a:r>
                  <a:rPr lang="en-GB" altLang="en-US" sz="1500" dirty="0">
                    <a:solidFill>
                      <a:srgbClr val="414042"/>
                    </a:solidFill>
                  </a:rPr>
                  <a:t>Teacher scribing</a:t>
                </a:r>
              </a:p>
              <a:p>
                <a:pPr algn="ctr" eaLnBrk="1" hangingPunct="1">
                  <a:lnSpc>
                    <a:spcPct val="90000"/>
                  </a:lnSpc>
                  <a:buFontTx/>
                  <a:buNone/>
                </a:pPr>
                <a:r>
                  <a:rPr lang="en-GB" altLang="en-US" sz="1500" dirty="0">
                    <a:solidFill>
                      <a:srgbClr val="414042"/>
                    </a:solidFill>
                  </a:rPr>
                  <a:t>Supported writing</a:t>
                </a:r>
              </a:p>
              <a:p>
                <a:pPr algn="ctr" eaLnBrk="1" hangingPunct="1">
                  <a:lnSpc>
                    <a:spcPct val="90000"/>
                  </a:lnSpc>
                  <a:buFontTx/>
                  <a:buNone/>
                </a:pPr>
                <a:r>
                  <a:rPr lang="en-GB" altLang="en-US" sz="1500" b="1" dirty="0">
                    <a:solidFill>
                      <a:srgbClr val="0070C0"/>
                    </a:solidFill>
                  </a:rPr>
                  <a:t>Independent writing</a:t>
                </a:r>
              </a:p>
            </p:txBody>
          </p:sp>
          <p:sp>
            <p:nvSpPr>
              <p:cNvPr id="53" name="Oval 14">
                <a:extLst>
                  <a:ext uri="{FF2B5EF4-FFF2-40B4-BE49-F238E27FC236}">
                    <a16:creationId xmlns:a16="http://schemas.microsoft.com/office/drawing/2014/main" id="{4A09F278-2339-E249-8269-C88FC95D824B}"/>
                  </a:ext>
                </a:extLst>
              </p:cNvPr>
              <p:cNvSpPr>
                <a:spLocks noChangeArrowheads="1"/>
              </p:cNvSpPr>
              <p:nvPr/>
            </p:nvSpPr>
            <p:spPr bwMode="auto">
              <a:xfrm>
                <a:off x="3805" y="1284"/>
                <a:ext cx="1955" cy="1637"/>
              </a:xfrm>
              <a:prstGeom prst="ellipse">
                <a:avLst/>
              </a:prstGeom>
              <a:noFill/>
              <a:ln w="38100">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2400" dirty="0"/>
              </a:p>
            </p:txBody>
          </p:sp>
        </p:grpSp>
        <p:cxnSp>
          <p:nvCxnSpPr>
            <p:cNvPr id="50" name="Straight Arrow Connector 49">
              <a:extLst>
                <a:ext uri="{FF2B5EF4-FFF2-40B4-BE49-F238E27FC236}">
                  <a16:creationId xmlns:a16="http://schemas.microsoft.com/office/drawing/2014/main" id="{FB24B5C6-8CE0-474C-A513-0A956EB33EA6}"/>
                </a:ext>
              </a:extLst>
            </p:cNvPr>
            <p:cNvCxnSpPr>
              <a:cxnSpLocks/>
            </p:cNvCxnSpPr>
            <p:nvPr/>
          </p:nvCxnSpPr>
          <p:spPr>
            <a:xfrm>
              <a:off x="2371899" y="2420259"/>
              <a:ext cx="8992" cy="364130"/>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grpSp>
      <p:sp>
        <p:nvSpPr>
          <p:cNvPr id="30" name="AutoShape 4">
            <a:extLst>
              <a:ext uri="{FF2B5EF4-FFF2-40B4-BE49-F238E27FC236}">
                <a16:creationId xmlns:a16="http://schemas.microsoft.com/office/drawing/2014/main" id="{CA9781A0-1727-464A-9664-4078E0DB15FF}"/>
              </a:ext>
            </a:extLst>
          </p:cNvPr>
          <p:cNvSpPr>
            <a:spLocks noChangeArrowheads="1"/>
          </p:cNvSpPr>
          <p:nvPr/>
        </p:nvSpPr>
        <p:spPr bwMode="auto">
          <a:xfrm>
            <a:off x="3744335" y="806131"/>
            <a:ext cx="7341498" cy="1959634"/>
          </a:xfrm>
          <a:prstGeom prst="wedgeRoundRectCallout">
            <a:avLst>
              <a:gd name="adj1" fmla="val -45938"/>
              <a:gd name="adj2" fmla="val -64631"/>
              <a:gd name="adj3" fmla="val 16667"/>
            </a:avLst>
          </a:prstGeom>
          <a:solidFill>
            <a:schemeClr val="bg1"/>
          </a:solidFill>
          <a:ln w="28575" algn="ctr">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lstStyle/>
          <a:p>
            <a:pPr algn="ctr">
              <a:lnSpc>
                <a:spcPct val="120000"/>
              </a:lnSpc>
            </a:pPr>
            <a:r>
              <a:rPr lang="en-GB" altLang="en-US" sz="1800" i="1" dirty="0">
                <a:solidFill>
                  <a:srgbClr val="414042"/>
                </a:solidFill>
                <a:latin typeface="Comic Sans MS" panose="030F0702030302020204" pitchFamily="66" charset="0"/>
              </a:rPr>
              <a:t>You are now going to write your own haiku poem. Remember to try things out and read them aloud to see if they work.</a:t>
            </a:r>
            <a:br>
              <a:rPr lang="en-GB" altLang="en-US" sz="1800" i="1" dirty="0">
                <a:solidFill>
                  <a:srgbClr val="414042"/>
                </a:solidFill>
                <a:latin typeface="Comic Sans MS" panose="030F0702030302020204" pitchFamily="66" charset="0"/>
              </a:rPr>
            </a:br>
            <a:r>
              <a:rPr lang="en-GB" altLang="en-US" sz="1800" i="1" dirty="0">
                <a:solidFill>
                  <a:srgbClr val="414042"/>
                </a:solidFill>
                <a:latin typeface="Comic Sans MS" panose="030F0702030302020204" pitchFamily="66" charset="0"/>
              </a:rPr>
              <a:t>You can choose from the suggestions below or think of your own.</a:t>
            </a:r>
          </a:p>
          <a:p>
            <a:pPr algn="ctr">
              <a:lnSpc>
                <a:spcPct val="120000"/>
              </a:lnSpc>
            </a:pPr>
            <a:r>
              <a:rPr lang="en-GB" altLang="en-US" sz="1800" i="1" dirty="0">
                <a:solidFill>
                  <a:srgbClr val="414042"/>
                </a:solidFill>
                <a:latin typeface="Comic Sans MS" panose="030F0702030302020204" pitchFamily="66" charset="0"/>
              </a:rPr>
              <a:t>Use strategies to help you create your own poem or poems.</a:t>
            </a:r>
          </a:p>
        </p:txBody>
      </p:sp>
      <p:sp>
        <p:nvSpPr>
          <p:cNvPr id="23" name="Text Box 11">
            <a:extLst>
              <a:ext uri="{FF2B5EF4-FFF2-40B4-BE49-F238E27FC236}">
                <a16:creationId xmlns:a16="http://schemas.microsoft.com/office/drawing/2014/main" id="{E817637C-464E-EB4E-A2F4-365D3F542B9A}"/>
              </a:ext>
            </a:extLst>
          </p:cNvPr>
          <p:cNvSpPr txBox="1">
            <a:spLocks noChangeArrowheads="1"/>
          </p:cNvSpPr>
          <p:nvPr/>
        </p:nvSpPr>
        <p:spPr bwMode="auto">
          <a:xfrm>
            <a:off x="1018305" y="3069484"/>
            <a:ext cx="3195901" cy="3105469"/>
          </a:xfrm>
          <a:prstGeom prst="rect">
            <a:avLst/>
          </a:prstGeom>
          <a:solidFill>
            <a:srgbClr val="00B0F0">
              <a:alpha val="25098"/>
            </a:srgbClr>
          </a:solidFill>
          <a:ln>
            <a:noFill/>
          </a:ln>
          <a:effectLst/>
        </p:spPr>
        <p:txBody>
          <a:bodyPr wrap="square" anchor="ctr" anchorCtr="1">
            <a:noAutofit/>
          </a:bodyPr>
          <a:lstStyle/>
          <a:p>
            <a:pPr algn="ctr">
              <a:spcBef>
                <a:spcPts val="500"/>
              </a:spcBef>
            </a:pPr>
            <a:r>
              <a:rPr lang="en-GB" altLang="en-US" sz="2200" dirty="0">
                <a:solidFill>
                  <a:srgbClr val="414042"/>
                </a:solidFill>
                <a:latin typeface="Comic Sans MS" panose="030F0702030302020204" pitchFamily="66" charset="0"/>
              </a:rPr>
              <a:t>The Sun</a:t>
            </a:r>
          </a:p>
          <a:p>
            <a:pPr algn="ctr">
              <a:spcBef>
                <a:spcPts val="500"/>
              </a:spcBef>
            </a:pPr>
            <a:r>
              <a:rPr lang="en-GB" altLang="en-US" sz="2200" dirty="0">
                <a:solidFill>
                  <a:srgbClr val="414042"/>
                </a:solidFill>
                <a:latin typeface="Comic Sans MS" panose="030F0702030302020204" pitchFamily="66" charset="0"/>
              </a:rPr>
              <a:t>The Earth</a:t>
            </a:r>
          </a:p>
          <a:p>
            <a:pPr algn="ctr">
              <a:spcBef>
                <a:spcPts val="500"/>
              </a:spcBef>
            </a:pPr>
            <a:r>
              <a:rPr lang="en-GB" altLang="en-US" sz="2200" dirty="0">
                <a:solidFill>
                  <a:srgbClr val="414042"/>
                </a:solidFill>
                <a:latin typeface="Comic Sans MS" panose="030F0702030302020204" pitchFamily="66" charset="0"/>
              </a:rPr>
              <a:t>Planets</a:t>
            </a:r>
          </a:p>
          <a:p>
            <a:pPr algn="ctr">
              <a:spcBef>
                <a:spcPts val="500"/>
              </a:spcBef>
            </a:pPr>
            <a:r>
              <a:rPr lang="en-GB" altLang="en-US" sz="2200" dirty="0">
                <a:solidFill>
                  <a:srgbClr val="414042"/>
                </a:solidFill>
                <a:latin typeface="Comic Sans MS" panose="030F0702030302020204" pitchFamily="66" charset="0"/>
              </a:rPr>
              <a:t>Stars</a:t>
            </a:r>
          </a:p>
          <a:p>
            <a:pPr algn="ctr">
              <a:spcBef>
                <a:spcPts val="500"/>
              </a:spcBef>
            </a:pPr>
            <a:r>
              <a:rPr lang="en-GB" altLang="en-US" sz="2200" dirty="0">
                <a:solidFill>
                  <a:srgbClr val="414042"/>
                </a:solidFill>
                <a:latin typeface="Comic Sans MS" panose="030F0702030302020204" pitchFamily="66" charset="0"/>
              </a:rPr>
              <a:t>Constellations</a:t>
            </a:r>
          </a:p>
          <a:p>
            <a:pPr algn="ctr">
              <a:spcBef>
                <a:spcPts val="500"/>
              </a:spcBef>
            </a:pPr>
            <a:r>
              <a:rPr lang="en-GB" altLang="en-US" sz="2200" dirty="0">
                <a:solidFill>
                  <a:srgbClr val="414042"/>
                </a:solidFill>
                <a:latin typeface="Comic Sans MS" panose="030F0702030302020204" pitchFamily="66" charset="0"/>
              </a:rPr>
              <a:t>Meteors</a:t>
            </a:r>
          </a:p>
          <a:p>
            <a:pPr algn="ctr">
              <a:spcBef>
                <a:spcPts val="500"/>
              </a:spcBef>
            </a:pPr>
            <a:r>
              <a:rPr lang="en-GB" altLang="en-US" sz="2200" dirty="0">
                <a:solidFill>
                  <a:srgbClr val="414042"/>
                </a:solidFill>
                <a:latin typeface="Comic Sans MS" panose="030F0702030302020204" pitchFamily="66" charset="0"/>
              </a:rPr>
              <a:t>Northern Lights</a:t>
            </a:r>
          </a:p>
        </p:txBody>
      </p:sp>
      <p:sp>
        <p:nvSpPr>
          <p:cNvPr id="10" name="Text Box 11">
            <a:extLst>
              <a:ext uri="{FF2B5EF4-FFF2-40B4-BE49-F238E27FC236}">
                <a16:creationId xmlns:a16="http://schemas.microsoft.com/office/drawing/2014/main" id="{C0853AEC-3067-6746-82EB-46B73169204D}"/>
              </a:ext>
            </a:extLst>
          </p:cNvPr>
          <p:cNvSpPr txBox="1">
            <a:spLocks noChangeArrowheads="1"/>
          </p:cNvSpPr>
          <p:nvPr/>
        </p:nvSpPr>
        <p:spPr bwMode="auto">
          <a:xfrm>
            <a:off x="4508990" y="3069484"/>
            <a:ext cx="3195901" cy="3105469"/>
          </a:xfrm>
          <a:prstGeom prst="rect">
            <a:avLst/>
          </a:prstGeom>
          <a:solidFill>
            <a:srgbClr val="00B0F0">
              <a:alpha val="25098"/>
            </a:srgbClr>
          </a:solidFill>
          <a:ln>
            <a:noFill/>
          </a:ln>
          <a:effectLst/>
        </p:spPr>
        <p:txBody>
          <a:bodyPr wrap="square" anchor="ctr" anchorCtr="1">
            <a:noAutofit/>
          </a:bodyPr>
          <a:lstStyle/>
          <a:p>
            <a:pPr algn="ctr">
              <a:spcBef>
                <a:spcPts val="500"/>
              </a:spcBef>
            </a:pPr>
            <a:r>
              <a:rPr lang="en-GB" altLang="en-US" sz="2200" dirty="0">
                <a:solidFill>
                  <a:srgbClr val="414042"/>
                </a:solidFill>
                <a:latin typeface="Comic Sans MS" panose="030F0702030302020204" pitchFamily="66" charset="0"/>
              </a:rPr>
              <a:t>Rockets</a:t>
            </a:r>
          </a:p>
          <a:p>
            <a:pPr algn="ctr">
              <a:spcBef>
                <a:spcPts val="500"/>
              </a:spcBef>
            </a:pPr>
            <a:r>
              <a:rPr lang="en-GB" altLang="en-US" sz="2200" dirty="0">
                <a:solidFill>
                  <a:srgbClr val="414042"/>
                </a:solidFill>
                <a:latin typeface="Comic Sans MS" panose="030F0702030302020204" pitchFamily="66" charset="0"/>
              </a:rPr>
              <a:t>Space stations</a:t>
            </a:r>
          </a:p>
          <a:p>
            <a:pPr algn="ctr">
              <a:spcBef>
                <a:spcPts val="500"/>
              </a:spcBef>
            </a:pPr>
            <a:r>
              <a:rPr lang="en-GB" altLang="en-US" sz="2200" dirty="0">
                <a:solidFill>
                  <a:srgbClr val="414042"/>
                </a:solidFill>
                <a:latin typeface="Comic Sans MS" panose="030F0702030302020204" pitchFamily="66" charset="0"/>
              </a:rPr>
              <a:t>Man made satellites</a:t>
            </a:r>
          </a:p>
          <a:p>
            <a:pPr algn="ctr">
              <a:spcBef>
                <a:spcPts val="500"/>
              </a:spcBef>
            </a:pPr>
            <a:r>
              <a:rPr lang="en-GB" altLang="en-US" sz="2200" dirty="0">
                <a:solidFill>
                  <a:srgbClr val="414042"/>
                </a:solidFill>
                <a:latin typeface="Comic Sans MS" panose="030F0702030302020204" pitchFamily="66" charset="0"/>
              </a:rPr>
              <a:t>Astronauts</a:t>
            </a:r>
          </a:p>
          <a:p>
            <a:pPr algn="ctr">
              <a:spcBef>
                <a:spcPts val="500"/>
              </a:spcBef>
            </a:pPr>
            <a:r>
              <a:rPr lang="en-GB" altLang="en-US" sz="2200" dirty="0">
                <a:solidFill>
                  <a:srgbClr val="414042"/>
                </a:solidFill>
                <a:latin typeface="Comic Sans MS" panose="030F0702030302020204" pitchFamily="66" charset="0"/>
              </a:rPr>
              <a:t>Space food</a:t>
            </a:r>
          </a:p>
          <a:p>
            <a:pPr algn="ctr">
              <a:spcBef>
                <a:spcPts val="500"/>
              </a:spcBef>
            </a:pPr>
            <a:r>
              <a:rPr lang="en-GB" altLang="en-US" sz="2200" dirty="0">
                <a:solidFill>
                  <a:srgbClr val="414042"/>
                </a:solidFill>
                <a:latin typeface="Comic Sans MS" panose="030F0702030302020204" pitchFamily="66" charset="0"/>
              </a:rPr>
              <a:t>Telescopes</a:t>
            </a:r>
          </a:p>
          <a:p>
            <a:pPr algn="ctr">
              <a:spcBef>
                <a:spcPts val="500"/>
              </a:spcBef>
            </a:pPr>
            <a:r>
              <a:rPr lang="en-GB" altLang="en-US" sz="2200" dirty="0">
                <a:solidFill>
                  <a:srgbClr val="414042"/>
                </a:solidFill>
                <a:latin typeface="Comic Sans MS" panose="030F0702030302020204" pitchFamily="66" charset="0"/>
              </a:rPr>
              <a:t>GPS</a:t>
            </a:r>
          </a:p>
        </p:txBody>
      </p:sp>
      <p:sp>
        <p:nvSpPr>
          <p:cNvPr id="11" name="Text Box 11">
            <a:extLst>
              <a:ext uri="{FF2B5EF4-FFF2-40B4-BE49-F238E27FC236}">
                <a16:creationId xmlns:a16="http://schemas.microsoft.com/office/drawing/2014/main" id="{F8AD7E2E-4015-1E42-BA17-67D863AEC129}"/>
              </a:ext>
            </a:extLst>
          </p:cNvPr>
          <p:cNvSpPr txBox="1">
            <a:spLocks noChangeArrowheads="1"/>
          </p:cNvSpPr>
          <p:nvPr/>
        </p:nvSpPr>
        <p:spPr bwMode="auto">
          <a:xfrm>
            <a:off x="7999676" y="3069484"/>
            <a:ext cx="3195901" cy="3105469"/>
          </a:xfrm>
          <a:prstGeom prst="rect">
            <a:avLst/>
          </a:prstGeom>
          <a:solidFill>
            <a:srgbClr val="00B0F0">
              <a:alpha val="25098"/>
            </a:srgbClr>
          </a:solidFill>
          <a:ln>
            <a:noFill/>
          </a:ln>
          <a:effectLst/>
        </p:spPr>
        <p:txBody>
          <a:bodyPr wrap="square" anchor="ctr" anchorCtr="1">
            <a:noAutofit/>
          </a:bodyPr>
          <a:lstStyle/>
          <a:p>
            <a:pPr algn="ctr">
              <a:spcBef>
                <a:spcPts val="500"/>
              </a:spcBef>
            </a:pPr>
            <a:r>
              <a:rPr lang="en-GB" altLang="en-US" sz="2200" dirty="0">
                <a:solidFill>
                  <a:srgbClr val="414042"/>
                </a:solidFill>
                <a:latin typeface="Comic Sans MS" panose="030F0702030302020204" pitchFamily="66" charset="0"/>
              </a:rPr>
              <a:t>Jasper</a:t>
            </a:r>
          </a:p>
          <a:p>
            <a:pPr algn="ctr">
              <a:spcBef>
                <a:spcPts val="500"/>
              </a:spcBef>
            </a:pPr>
            <a:r>
              <a:rPr lang="en-GB" altLang="en-US" sz="2200" dirty="0">
                <a:solidFill>
                  <a:srgbClr val="414042"/>
                </a:solidFill>
                <a:latin typeface="Comic Sans MS" panose="030F0702030302020204" pitchFamily="66" charset="0"/>
              </a:rPr>
              <a:t>Charlie </a:t>
            </a:r>
          </a:p>
          <a:p>
            <a:pPr algn="ctr">
              <a:spcBef>
                <a:spcPts val="500"/>
              </a:spcBef>
            </a:pPr>
            <a:r>
              <a:rPr lang="en-GB" altLang="en-US" sz="2200" dirty="0">
                <a:solidFill>
                  <a:srgbClr val="414042"/>
                </a:solidFill>
                <a:latin typeface="Comic Sans MS" panose="030F0702030302020204" pitchFamily="66" charset="0"/>
              </a:rPr>
              <a:t>Parrot</a:t>
            </a:r>
          </a:p>
          <a:p>
            <a:pPr algn="ctr">
              <a:spcBef>
                <a:spcPts val="500"/>
              </a:spcBef>
            </a:pPr>
            <a:r>
              <a:rPr lang="en-GB" altLang="en-US" sz="2200" dirty="0">
                <a:solidFill>
                  <a:srgbClr val="414042"/>
                </a:solidFill>
                <a:latin typeface="Comic Sans MS" panose="030F0702030302020204" pitchFamily="66" charset="0"/>
              </a:rPr>
              <a:t>Isabella</a:t>
            </a:r>
          </a:p>
          <a:p>
            <a:pPr algn="ctr">
              <a:spcBef>
                <a:spcPts val="500"/>
              </a:spcBef>
            </a:pPr>
            <a:r>
              <a:rPr lang="en-GB" altLang="en-US" sz="2200" dirty="0">
                <a:solidFill>
                  <a:srgbClr val="414042"/>
                </a:solidFill>
                <a:latin typeface="Comic Sans MS" panose="030F0702030302020204" pitchFamily="66" charset="0"/>
              </a:rPr>
              <a:t>dog</a:t>
            </a:r>
          </a:p>
          <a:p>
            <a:pPr algn="ctr">
              <a:spcBef>
                <a:spcPts val="500"/>
              </a:spcBef>
            </a:pPr>
            <a:r>
              <a:rPr lang="en-GB" altLang="en-US" sz="2200" dirty="0">
                <a:solidFill>
                  <a:srgbClr val="414042"/>
                </a:solidFill>
                <a:latin typeface="Comic Sans MS" panose="030F0702030302020204" pitchFamily="66" charset="0"/>
              </a:rPr>
              <a:t>scientist</a:t>
            </a:r>
          </a:p>
          <a:p>
            <a:pPr algn="ctr">
              <a:spcBef>
                <a:spcPts val="500"/>
              </a:spcBef>
            </a:pPr>
            <a:r>
              <a:rPr lang="en-GB" altLang="en-US" sz="2200" dirty="0">
                <a:solidFill>
                  <a:srgbClr val="414042"/>
                </a:solidFill>
                <a:latin typeface="Comic Sans MS" panose="030F0702030302020204" pitchFamily="66" charset="0"/>
              </a:rPr>
              <a:t>boy</a:t>
            </a:r>
          </a:p>
        </p:txBody>
      </p:sp>
    </p:spTree>
    <p:extLst>
      <p:ext uri="{BB962C8B-B14F-4D97-AF65-F5344CB8AC3E}">
        <p14:creationId xmlns:p14="http://schemas.microsoft.com/office/powerpoint/2010/main" val="232783352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03C83995-E7F9-4041-917E-CED21BEC22A5}"/>
              </a:ext>
            </a:extLst>
          </p:cNvPr>
          <p:cNvGrpSpPr/>
          <p:nvPr/>
        </p:nvGrpSpPr>
        <p:grpSpPr>
          <a:xfrm>
            <a:off x="1038447" y="1055408"/>
            <a:ext cx="10091956" cy="4631433"/>
            <a:chOff x="699507" y="934244"/>
            <a:chExt cx="10792986" cy="4953152"/>
          </a:xfrm>
        </p:grpSpPr>
        <p:pic>
          <p:nvPicPr>
            <p:cNvPr id="2" name="Picture 5">
              <a:extLst>
                <a:ext uri="{FF2B5EF4-FFF2-40B4-BE49-F238E27FC236}">
                  <a16:creationId xmlns:a16="http://schemas.microsoft.com/office/drawing/2014/main" id="{4DF99FFB-1E18-1F4B-8DD0-FEAFFDF849C6}"/>
                </a:ext>
              </a:extLst>
            </p:cNvPr>
            <p:cNvPicPr>
              <a:picLocks noChangeAspect="1" noChangeArrowheads="1"/>
            </p:cNvPicPr>
            <p:nvPr/>
          </p:nvPicPr>
          <p:blipFill>
            <a:blip r:embed="rId3" cstate="screen">
              <a:lum bright="6000"/>
              <a:extLst>
                <a:ext uri="{28A0092B-C50C-407E-A947-70E740481C1C}">
                  <a14:useLocalDpi xmlns:a14="http://schemas.microsoft.com/office/drawing/2010/main"/>
                </a:ext>
              </a:extLst>
            </a:blip>
            <a:srcRect/>
            <a:stretch>
              <a:fillRect/>
            </a:stretch>
          </p:blipFill>
          <p:spPr bwMode="auto">
            <a:xfrm>
              <a:off x="8650868" y="1354934"/>
              <a:ext cx="2841625" cy="409575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6">
              <a:extLst>
                <a:ext uri="{FF2B5EF4-FFF2-40B4-BE49-F238E27FC236}">
                  <a16:creationId xmlns:a16="http://schemas.microsoft.com/office/drawing/2014/main" id="{4C56E346-D2DA-B74F-9C42-C6ACE6507957}"/>
                </a:ext>
              </a:extLst>
            </p:cNvPr>
            <p:cNvPicPr>
              <a:picLocks noChangeAspect="1" noChangeArrowheads="1"/>
            </p:cNvPicPr>
            <p:nvPr/>
          </p:nvPicPr>
          <p:blipFill>
            <a:blip r:embed="rId4" cstate="screen">
              <a:lum bright="6000"/>
              <a:extLst>
                <a:ext uri="{28A0092B-C50C-407E-A947-70E740481C1C}">
                  <a14:useLocalDpi xmlns:a14="http://schemas.microsoft.com/office/drawing/2010/main"/>
                </a:ext>
              </a:extLst>
            </a:blip>
            <a:srcRect/>
            <a:stretch>
              <a:fillRect/>
            </a:stretch>
          </p:blipFill>
          <p:spPr bwMode="auto">
            <a:xfrm>
              <a:off x="5506344" y="1354932"/>
              <a:ext cx="2911162" cy="409574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7">
              <a:extLst>
                <a:ext uri="{FF2B5EF4-FFF2-40B4-BE49-F238E27FC236}">
                  <a16:creationId xmlns:a16="http://schemas.microsoft.com/office/drawing/2014/main" id="{770DDB70-5F08-2344-A718-E5026BB9B91C}"/>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699507" y="934244"/>
              <a:ext cx="4479925" cy="2468563"/>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8">
              <a:extLst>
                <a:ext uri="{FF2B5EF4-FFF2-40B4-BE49-F238E27FC236}">
                  <a16:creationId xmlns:a16="http://schemas.microsoft.com/office/drawing/2014/main" id="{7D9D74B3-12EB-FB4F-B68B-3AA9D191796D}"/>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699507" y="3604723"/>
              <a:ext cx="4479925" cy="2282673"/>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412896763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icture containing diagram&#10;&#10;Description automatically generated">
            <a:extLst>
              <a:ext uri="{FF2B5EF4-FFF2-40B4-BE49-F238E27FC236}">
                <a16:creationId xmlns:a16="http://schemas.microsoft.com/office/drawing/2014/main" id="{4085E3CC-C2D4-FC4B-92F7-9211D296E1A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183836" y="1368890"/>
            <a:ext cx="4183290" cy="4869203"/>
          </a:xfrm>
          <a:prstGeom prst="rect">
            <a:avLst/>
          </a:prstGeom>
        </p:spPr>
      </p:pic>
      <p:sp>
        <p:nvSpPr>
          <p:cNvPr id="3" name="Subtitle 2">
            <a:extLst>
              <a:ext uri="{FF2B5EF4-FFF2-40B4-BE49-F238E27FC236}">
                <a16:creationId xmlns:a16="http://schemas.microsoft.com/office/drawing/2014/main" id="{5069E011-39BB-8C4E-9B34-C443942A7A18}"/>
              </a:ext>
            </a:extLst>
          </p:cNvPr>
          <p:cNvSpPr txBox="1">
            <a:spLocks/>
          </p:cNvSpPr>
          <p:nvPr/>
        </p:nvSpPr>
        <p:spPr>
          <a:xfrm>
            <a:off x="0" y="530198"/>
            <a:ext cx="12192000" cy="100027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0070C0"/>
                </a:solidFill>
                <a:latin typeface="Comic Sans MS" panose="030F0902030302020204" pitchFamily="66" charset="0"/>
                <a:cs typeface="Arial" panose="020B0604020202020204" pitchFamily="34" charset="0"/>
              </a:rPr>
              <a:t>A Haiku poem to read</a:t>
            </a:r>
          </a:p>
        </p:txBody>
      </p:sp>
      <p:sp>
        <p:nvSpPr>
          <p:cNvPr id="4" name="Rectangle 1">
            <a:extLst>
              <a:ext uri="{FF2B5EF4-FFF2-40B4-BE49-F238E27FC236}">
                <a16:creationId xmlns:a16="http://schemas.microsoft.com/office/drawing/2014/main" id="{20D5D72E-6A7F-AA4F-800A-300FC7D9BAE7}"/>
              </a:ext>
            </a:extLst>
          </p:cNvPr>
          <p:cNvSpPr/>
          <p:nvPr/>
        </p:nvSpPr>
        <p:spPr>
          <a:xfrm>
            <a:off x="0" y="28366"/>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5" name="TextBox 4">
            <a:extLst>
              <a:ext uri="{FF2B5EF4-FFF2-40B4-BE49-F238E27FC236}">
                <a16:creationId xmlns:a16="http://schemas.microsoft.com/office/drawing/2014/main" id="{67ADA55F-2DE7-704A-A744-633532BC639D}"/>
              </a:ext>
            </a:extLst>
          </p:cNvPr>
          <p:cNvSpPr txBox="1"/>
          <p:nvPr/>
        </p:nvSpPr>
        <p:spPr>
          <a:xfrm>
            <a:off x="145295" y="265225"/>
            <a:ext cx="2687357" cy="369332"/>
          </a:xfrm>
          <a:prstGeom prst="rect">
            <a:avLst/>
          </a:prstGeom>
          <a:noFill/>
        </p:spPr>
        <p:txBody>
          <a:bodyPr wrap="square">
            <a:spAutoFit/>
          </a:bodyPr>
          <a:lstStyle/>
          <a:p>
            <a:pPr algn="ctr"/>
            <a:r>
              <a:rPr lang="en-GB" altLang="en-US" b="1" dirty="0">
                <a:solidFill>
                  <a:schemeClr val="bg1"/>
                </a:solidFill>
                <a:latin typeface="Comic Sans MS" panose="030F0902030302020204" pitchFamily="66" charset="0"/>
              </a:rPr>
              <a:t>Reading as a reader</a:t>
            </a:r>
            <a:endParaRPr lang="en-GB" altLang="en-US" sz="1800" b="1" dirty="0">
              <a:solidFill>
                <a:schemeClr val="bg1"/>
              </a:solidFill>
              <a:latin typeface="Comic Sans MS" panose="030F0902030302020204" pitchFamily="66" charset="0"/>
            </a:endParaRPr>
          </a:p>
        </p:txBody>
      </p:sp>
      <p:sp>
        <p:nvSpPr>
          <p:cNvPr id="6" name="Rectangle 4">
            <a:extLst>
              <a:ext uri="{FF2B5EF4-FFF2-40B4-BE49-F238E27FC236}">
                <a16:creationId xmlns:a16="http://schemas.microsoft.com/office/drawing/2014/main" id="{3705D071-C7BA-3C4F-B6EB-6DFE1D66C8A7}"/>
              </a:ext>
            </a:extLst>
          </p:cNvPr>
          <p:cNvSpPr>
            <a:spLocks noChangeArrowheads="1"/>
          </p:cNvSpPr>
          <p:nvPr/>
        </p:nvSpPr>
        <p:spPr bwMode="auto">
          <a:xfrm>
            <a:off x="2371741" y="1567818"/>
            <a:ext cx="3974442" cy="4560223"/>
          </a:xfrm>
          <a:prstGeom prst="rect">
            <a:avLst/>
          </a:prstGeom>
          <a:noFill/>
          <a:ln>
            <a:noFill/>
          </a:ln>
          <a:effectLst/>
        </p:spPr>
        <p:txBody>
          <a:bodyPr wrap="square" bIns="0" anchor="ctr">
            <a:spAutoFit/>
          </a:bodyPr>
          <a:lstStyle/>
          <a:p>
            <a:pPr>
              <a:spcBef>
                <a:spcPts val="700"/>
              </a:spcBef>
            </a:pPr>
            <a:r>
              <a:rPr lang="en-GB" altLang="en-US" dirty="0">
                <a:solidFill>
                  <a:srgbClr val="414042"/>
                </a:solidFill>
                <a:latin typeface="Comic Sans MS" panose="030F0702030302020204" pitchFamily="66" charset="0"/>
              </a:rPr>
              <a:t>Charlie and Jasper,</a:t>
            </a:r>
            <a:br>
              <a:rPr lang="en-GB" altLang="en-US" dirty="0">
                <a:solidFill>
                  <a:srgbClr val="414042"/>
                </a:solidFill>
                <a:latin typeface="Comic Sans MS" panose="030F0702030302020204" pitchFamily="66" charset="0"/>
              </a:rPr>
            </a:br>
            <a:r>
              <a:rPr lang="en-GB" altLang="en-US" dirty="0">
                <a:solidFill>
                  <a:srgbClr val="414042"/>
                </a:solidFill>
                <a:latin typeface="Comic Sans MS" panose="030F0702030302020204" pitchFamily="66" charset="0"/>
              </a:rPr>
              <a:t>Sending letters to expert,</a:t>
            </a:r>
            <a:br>
              <a:rPr lang="en-GB" altLang="en-US" dirty="0">
                <a:solidFill>
                  <a:srgbClr val="414042"/>
                </a:solidFill>
                <a:latin typeface="Comic Sans MS" panose="030F0702030302020204" pitchFamily="66" charset="0"/>
              </a:rPr>
            </a:br>
            <a:r>
              <a:rPr lang="en-GB" altLang="en-US" dirty="0">
                <a:solidFill>
                  <a:srgbClr val="414042"/>
                </a:solidFill>
                <a:latin typeface="Comic Sans MS" panose="030F0702030302020204" pitchFamily="66" charset="0"/>
              </a:rPr>
              <a:t>Is Moon made of cheese?</a:t>
            </a:r>
          </a:p>
          <a:p>
            <a:pPr>
              <a:spcBef>
                <a:spcPts val="700"/>
              </a:spcBef>
            </a:pPr>
            <a:r>
              <a:rPr lang="en-GB" altLang="en-US" dirty="0">
                <a:solidFill>
                  <a:srgbClr val="414042"/>
                </a:solidFill>
                <a:latin typeface="Comic Sans MS" panose="030F0702030302020204" pitchFamily="66" charset="0"/>
              </a:rPr>
              <a:t>Curious Jasper,</a:t>
            </a:r>
            <a:br>
              <a:rPr lang="en-GB" altLang="en-US" dirty="0">
                <a:solidFill>
                  <a:srgbClr val="414042"/>
                </a:solidFill>
                <a:latin typeface="Comic Sans MS" panose="030F0702030302020204" pitchFamily="66" charset="0"/>
              </a:rPr>
            </a:br>
            <a:r>
              <a:rPr lang="en-GB" altLang="en-US" dirty="0">
                <a:solidFill>
                  <a:srgbClr val="414042"/>
                </a:solidFill>
                <a:latin typeface="Comic Sans MS" panose="030F0702030302020204" pitchFamily="66" charset="0"/>
              </a:rPr>
              <a:t>Calling the cheese Lunar Blue,</a:t>
            </a:r>
            <a:br>
              <a:rPr lang="en-GB" altLang="en-US" dirty="0">
                <a:solidFill>
                  <a:srgbClr val="414042"/>
                </a:solidFill>
                <a:latin typeface="Comic Sans MS" panose="030F0702030302020204" pitchFamily="66" charset="0"/>
              </a:rPr>
            </a:br>
            <a:r>
              <a:rPr lang="en-GB" altLang="en-US" dirty="0">
                <a:solidFill>
                  <a:srgbClr val="414042"/>
                </a:solidFill>
                <a:latin typeface="Comic Sans MS" panose="030F0702030302020204" pitchFamily="66" charset="0"/>
              </a:rPr>
              <a:t>Could the spacecraft land?</a:t>
            </a:r>
          </a:p>
          <a:p>
            <a:pPr>
              <a:spcBef>
                <a:spcPts val="700"/>
              </a:spcBef>
            </a:pPr>
            <a:r>
              <a:rPr lang="en-GB" altLang="en-US" dirty="0">
                <a:solidFill>
                  <a:srgbClr val="414042"/>
                </a:solidFill>
                <a:latin typeface="Comic Sans MS" panose="030F0702030302020204" pitchFamily="66" charset="0"/>
              </a:rPr>
              <a:t>Rocket scientist,</a:t>
            </a:r>
            <a:br>
              <a:rPr lang="en-GB" altLang="en-US" dirty="0">
                <a:solidFill>
                  <a:srgbClr val="414042"/>
                </a:solidFill>
                <a:latin typeface="Comic Sans MS" panose="030F0702030302020204" pitchFamily="66" charset="0"/>
              </a:rPr>
            </a:br>
            <a:r>
              <a:rPr lang="en-GB" altLang="en-US" dirty="0">
                <a:solidFill>
                  <a:srgbClr val="414042"/>
                </a:solidFill>
                <a:latin typeface="Comic Sans MS" panose="030F0702030302020204" pitchFamily="66" charset="0"/>
              </a:rPr>
              <a:t>Replying to the questions,</a:t>
            </a:r>
            <a:br>
              <a:rPr lang="en-GB" altLang="en-US" dirty="0">
                <a:solidFill>
                  <a:srgbClr val="414042"/>
                </a:solidFill>
                <a:latin typeface="Comic Sans MS" panose="030F0702030302020204" pitchFamily="66" charset="0"/>
              </a:rPr>
            </a:br>
            <a:r>
              <a:rPr lang="en-GB" altLang="en-US" dirty="0">
                <a:solidFill>
                  <a:srgbClr val="414042"/>
                </a:solidFill>
                <a:latin typeface="Comic Sans MS" panose="030F0702030302020204" pitchFamily="66" charset="0"/>
              </a:rPr>
              <a:t>Moon is made of rock.</a:t>
            </a:r>
          </a:p>
          <a:p>
            <a:pPr>
              <a:spcBef>
                <a:spcPts val="700"/>
              </a:spcBef>
            </a:pPr>
            <a:r>
              <a:rPr lang="en-GB" altLang="en-US" dirty="0">
                <a:solidFill>
                  <a:srgbClr val="414042"/>
                </a:solidFill>
                <a:latin typeface="Comic Sans MS" panose="030F0702030302020204" pitchFamily="66" charset="0"/>
              </a:rPr>
              <a:t>Asking more questions,</a:t>
            </a:r>
            <a:br>
              <a:rPr lang="en-GB" altLang="en-US" dirty="0">
                <a:solidFill>
                  <a:srgbClr val="414042"/>
                </a:solidFill>
                <a:latin typeface="Comic Sans MS" panose="030F0702030302020204" pitchFamily="66" charset="0"/>
              </a:rPr>
            </a:br>
            <a:r>
              <a:rPr lang="en-GB" altLang="en-US" dirty="0">
                <a:solidFill>
                  <a:srgbClr val="414042"/>
                </a:solidFill>
                <a:latin typeface="Comic Sans MS" panose="030F0702030302020204" pitchFamily="66" charset="0"/>
              </a:rPr>
              <a:t>Was there a man in the moon?</a:t>
            </a:r>
            <a:br>
              <a:rPr lang="en-GB" altLang="en-US" dirty="0">
                <a:solidFill>
                  <a:srgbClr val="414042"/>
                </a:solidFill>
                <a:latin typeface="Comic Sans MS" panose="030F0702030302020204" pitchFamily="66" charset="0"/>
              </a:rPr>
            </a:br>
            <a:r>
              <a:rPr lang="en-GB" altLang="en-US" dirty="0">
                <a:solidFill>
                  <a:srgbClr val="414042"/>
                </a:solidFill>
                <a:latin typeface="Comic Sans MS" panose="030F0702030302020204" pitchFamily="66" charset="0"/>
              </a:rPr>
              <a:t>Eagle has landed.</a:t>
            </a:r>
          </a:p>
          <a:p>
            <a:pPr>
              <a:spcBef>
                <a:spcPts val="700"/>
              </a:spcBef>
            </a:pPr>
            <a:r>
              <a:rPr lang="en-GB" altLang="en-US" dirty="0">
                <a:solidFill>
                  <a:srgbClr val="414042"/>
                </a:solidFill>
                <a:latin typeface="Comic Sans MS" panose="030F0702030302020204" pitchFamily="66" charset="0"/>
              </a:rPr>
              <a:t>Spacemen Neil and Buzz,</a:t>
            </a:r>
            <a:br>
              <a:rPr lang="en-GB" altLang="en-US" dirty="0">
                <a:solidFill>
                  <a:srgbClr val="414042"/>
                </a:solidFill>
                <a:latin typeface="Comic Sans MS" panose="030F0702030302020204" pitchFamily="66" charset="0"/>
              </a:rPr>
            </a:br>
            <a:r>
              <a:rPr lang="en-GB" altLang="en-US" dirty="0">
                <a:solidFill>
                  <a:srgbClr val="414042"/>
                </a:solidFill>
                <a:latin typeface="Comic Sans MS" panose="030F0702030302020204" pitchFamily="66" charset="0"/>
              </a:rPr>
              <a:t>Walking on the moon,</a:t>
            </a:r>
            <a:br>
              <a:rPr lang="en-GB" altLang="en-US" dirty="0">
                <a:solidFill>
                  <a:srgbClr val="414042"/>
                </a:solidFill>
                <a:latin typeface="Comic Sans MS" panose="030F0702030302020204" pitchFamily="66" charset="0"/>
              </a:rPr>
            </a:br>
            <a:r>
              <a:rPr lang="en-GB" altLang="en-US" dirty="0">
                <a:solidFill>
                  <a:srgbClr val="414042"/>
                </a:solidFill>
                <a:latin typeface="Comic Sans MS" panose="030F0702030302020204" pitchFamily="66" charset="0"/>
              </a:rPr>
              <a:t>One small step for man. </a:t>
            </a:r>
          </a:p>
        </p:txBody>
      </p:sp>
      <p:sp>
        <p:nvSpPr>
          <p:cNvPr id="7" name="Text Box 7">
            <a:extLst>
              <a:ext uri="{FF2B5EF4-FFF2-40B4-BE49-F238E27FC236}">
                <a16:creationId xmlns:a16="http://schemas.microsoft.com/office/drawing/2014/main" id="{A2AF2546-D276-9341-AE43-BA5E6DC129BF}"/>
              </a:ext>
            </a:extLst>
          </p:cNvPr>
          <p:cNvSpPr txBox="1">
            <a:spLocks noChangeArrowheads="1"/>
          </p:cNvSpPr>
          <p:nvPr/>
        </p:nvSpPr>
        <p:spPr bwMode="auto">
          <a:xfrm>
            <a:off x="0" y="1030337"/>
            <a:ext cx="12192001"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1600" dirty="0">
                <a:solidFill>
                  <a:srgbClr val="0070C0"/>
                </a:solidFill>
                <a:latin typeface="Comic Sans MS" panose="030F0702030302020204" pitchFamily="66" charset="0"/>
              </a:rPr>
              <a:t>by David Holden, the Postman Poet</a:t>
            </a:r>
          </a:p>
        </p:txBody>
      </p:sp>
    </p:spTree>
    <p:extLst>
      <p:ext uri="{BB962C8B-B14F-4D97-AF65-F5344CB8AC3E}">
        <p14:creationId xmlns:p14="http://schemas.microsoft.com/office/powerpoint/2010/main" val="33092068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DA743293-21FB-BE45-9053-A39A0C6FAAE6}"/>
              </a:ext>
            </a:extLst>
          </p:cNvPr>
          <p:cNvSpPr/>
          <p:nvPr/>
        </p:nvSpPr>
        <p:spPr>
          <a:xfrm>
            <a:off x="1323703" y="2069349"/>
            <a:ext cx="9544594" cy="29200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pic>
        <p:nvPicPr>
          <p:cNvPr id="16" name="Picture 30" descr="Review:Jasper Dog Books by Hilary Robinson – V'sViewfromtheBookshelves">
            <a:extLst>
              <a:ext uri="{FF2B5EF4-FFF2-40B4-BE49-F238E27FC236}">
                <a16:creationId xmlns:a16="http://schemas.microsoft.com/office/drawing/2014/main" id="{CB7AADE5-DFF6-1844-A976-556215E6C00F}"/>
              </a:ext>
            </a:extLst>
          </p:cNvPr>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4561882" y="2130928"/>
            <a:ext cx="3101064" cy="2796874"/>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A drawing of a dog&#10;&#10;Description automatically generated with low confidence">
            <a:extLst>
              <a:ext uri="{FF2B5EF4-FFF2-40B4-BE49-F238E27FC236}">
                <a16:creationId xmlns:a16="http://schemas.microsoft.com/office/drawing/2014/main" id="{0971AE2F-E582-254F-BB59-C7571960008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759135" y="2190515"/>
            <a:ext cx="2950235" cy="2677698"/>
          </a:xfrm>
          <a:prstGeom prst="rect">
            <a:avLst/>
          </a:prstGeom>
        </p:spPr>
      </p:pic>
      <p:pic>
        <p:nvPicPr>
          <p:cNvPr id="21" name="Picture 20" descr="A picture containing text&#10;&#10;Description automatically generated">
            <a:extLst>
              <a:ext uri="{FF2B5EF4-FFF2-40B4-BE49-F238E27FC236}">
                <a16:creationId xmlns:a16="http://schemas.microsoft.com/office/drawing/2014/main" id="{F96294B5-CF93-1449-9EA3-E6A8F96EC7D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409700" y="2130927"/>
            <a:ext cx="3086458" cy="2796874"/>
          </a:xfrm>
          <a:prstGeom prst="rect">
            <a:avLst/>
          </a:prstGeom>
        </p:spPr>
      </p:pic>
      <p:sp>
        <p:nvSpPr>
          <p:cNvPr id="19" name="Title 1">
            <a:extLst>
              <a:ext uri="{FF2B5EF4-FFF2-40B4-BE49-F238E27FC236}">
                <a16:creationId xmlns:a16="http://schemas.microsoft.com/office/drawing/2014/main" id="{BBF3EE88-6439-A44A-A2C5-F6AC1C8811A1}"/>
              </a:ext>
            </a:extLst>
          </p:cNvPr>
          <p:cNvSpPr txBox="1">
            <a:spLocks/>
          </p:cNvSpPr>
          <p:nvPr/>
        </p:nvSpPr>
        <p:spPr>
          <a:xfrm>
            <a:off x="2559" y="539456"/>
            <a:ext cx="12192002" cy="1092607"/>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600"/>
              </a:spcBef>
            </a:pPr>
            <a:r>
              <a:rPr lang="en-GB" sz="3500" b="1" dirty="0">
                <a:solidFill>
                  <a:schemeClr val="bg1"/>
                </a:solidFill>
                <a:latin typeface="Comic Sans MS" panose="030F0902030302020204" pitchFamily="66" charset="0"/>
                <a:cs typeface="Arial" panose="020B0604020202020204" pitchFamily="34" charset="0"/>
              </a:rPr>
              <a:t>Jasper Space Dog</a:t>
            </a:r>
          </a:p>
          <a:p>
            <a:pPr algn="ctr">
              <a:lnSpc>
                <a:spcPct val="100000"/>
              </a:lnSpc>
              <a:spcBef>
                <a:spcPts val="600"/>
              </a:spcBef>
            </a:pPr>
            <a:r>
              <a:rPr lang="en-GB" sz="2500" dirty="0">
                <a:solidFill>
                  <a:schemeClr val="bg1"/>
                </a:solidFill>
                <a:latin typeface="Comic Sans MS" panose="030F0702030302020204" pitchFamily="66" charset="0"/>
              </a:rPr>
              <a:t>Poetry</a:t>
            </a:r>
            <a:endParaRPr lang="en-GB" sz="2500" b="1" dirty="0">
              <a:solidFill>
                <a:schemeClr val="bg1"/>
              </a:solidFill>
              <a:latin typeface="Comic Sans MS" panose="030F0902030302020204" pitchFamily="66" charset="0"/>
              <a:cs typeface="Arial" panose="020B0604020202020204" pitchFamily="34" charset="0"/>
            </a:endParaRPr>
          </a:p>
        </p:txBody>
      </p:sp>
      <p:sp>
        <p:nvSpPr>
          <p:cNvPr id="9" name="Subtitle 2">
            <a:extLst>
              <a:ext uri="{FF2B5EF4-FFF2-40B4-BE49-F238E27FC236}">
                <a16:creationId xmlns:a16="http://schemas.microsoft.com/office/drawing/2014/main" id="{26032633-BE41-AF4B-A356-06EC88700DC6}"/>
              </a:ext>
            </a:extLst>
          </p:cNvPr>
          <p:cNvSpPr txBox="1">
            <a:spLocks/>
          </p:cNvSpPr>
          <p:nvPr/>
        </p:nvSpPr>
        <p:spPr>
          <a:xfrm>
            <a:off x="0" y="5508338"/>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500" b="1" dirty="0">
                <a:solidFill>
                  <a:schemeClr val="bg1"/>
                </a:solidFill>
                <a:latin typeface="Comic Sans MS" panose="030F0902030302020204" pitchFamily="66" charset="0"/>
                <a:cs typeface="Arial" panose="020B0604020202020204" pitchFamily="34" charset="0"/>
              </a:rPr>
              <a:t>Well done!</a:t>
            </a:r>
          </a:p>
        </p:txBody>
      </p:sp>
      <p:pic>
        <p:nvPicPr>
          <p:cNvPr id="11" name="Picture 10" descr="A picture containing text, clipart&#10;&#10;Description automatically generated">
            <a:extLst>
              <a:ext uri="{FF2B5EF4-FFF2-40B4-BE49-F238E27FC236}">
                <a16:creationId xmlns:a16="http://schemas.microsoft.com/office/drawing/2014/main" id="{33D0A675-D815-0B42-B7C1-CE32046CF3D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1178685" y="6483694"/>
            <a:ext cx="944078" cy="259243"/>
          </a:xfrm>
          <a:prstGeom prst="rect">
            <a:avLst/>
          </a:prstGeom>
        </p:spPr>
      </p:pic>
      <p:sp>
        <p:nvSpPr>
          <p:cNvPr id="12" name="Subtitle 2">
            <a:extLst>
              <a:ext uri="{FF2B5EF4-FFF2-40B4-BE49-F238E27FC236}">
                <a16:creationId xmlns:a16="http://schemas.microsoft.com/office/drawing/2014/main" id="{B53D07D4-A2E2-1942-BED9-A705B16CD35D}"/>
              </a:ext>
            </a:extLst>
          </p:cNvPr>
          <p:cNvSpPr txBox="1">
            <a:spLocks/>
          </p:cNvSpPr>
          <p:nvPr/>
        </p:nvSpPr>
        <p:spPr>
          <a:xfrm>
            <a:off x="82569" y="6547270"/>
            <a:ext cx="4389113" cy="3590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800" dirty="0">
                <a:solidFill>
                  <a:schemeClr val="bg1"/>
                </a:solidFill>
                <a:latin typeface="Arial" panose="020B0604020202020204" pitchFamily="34" charset="0"/>
                <a:cs typeface="Arial" panose="020B0604020202020204" pitchFamily="34" charset="0"/>
              </a:rPr>
              <a:t>Copyright © 2023 </a:t>
            </a:r>
            <a:r>
              <a:rPr lang="en-GB" sz="800" dirty="0" err="1">
                <a:solidFill>
                  <a:schemeClr val="bg1"/>
                </a:solidFill>
                <a:latin typeface="Arial" panose="020B0604020202020204" pitchFamily="34" charset="0"/>
                <a:cs typeface="Arial" panose="020B0604020202020204" pitchFamily="34" charset="0"/>
              </a:rPr>
              <a:t>iChild</a:t>
            </a:r>
            <a:r>
              <a:rPr lang="en-GB" sz="800" dirty="0">
                <a:solidFill>
                  <a:schemeClr val="bg1"/>
                </a:solidFill>
                <a:latin typeface="Arial" panose="020B0604020202020204" pitchFamily="34" charset="0"/>
                <a:cs typeface="Arial" panose="020B0604020202020204" pitchFamily="34" charset="0"/>
              </a:rPr>
              <a:t> and its licensors. All rights reserved. Not for commercial use.</a:t>
            </a:r>
          </a:p>
        </p:txBody>
      </p:sp>
    </p:spTree>
    <p:extLst>
      <p:ext uri="{BB962C8B-B14F-4D97-AF65-F5344CB8AC3E}">
        <p14:creationId xmlns:p14="http://schemas.microsoft.com/office/powerpoint/2010/main" val="1000468078"/>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a:extLst>
              <a:ext uri="{FF2B5EF4-FFF2-40B4-BE49-F238E27FC236}">
                <a16:creationId xmlns:a16="http://schemas.microsoft.com/office/drawing/2014/main" id="{93D1A8FB-5D2F-7349-B9C9-364CC2D76303}"/>
              </a:ext>
            </a:extLst>
          </p:cNvPr>
          <p:cNvSpPr txBox="1"/>
          <p:nvPr/>
        </p:nvSpPr>
        <p:spPr>
          <a:xfrm>
            <a:off x="11816179" y="7341833"/>
            <a:ext cx="184731" cy="369332"/>
          </a:xfrm>
          <a:prstGeom prst="rect">
            <a:avLst/>
          </a:prstGeom>
          <a:noFill/>
        </p:spPr>
        <p:txBody>
          <a:bodyPr wrap="none" rtlCol="0">
            <a:spAutoFit/>
          </a:bodyPr>
          <a:lstStyle/>
          <a:p>
            <a:endParaRPr lang="en-US" dirty="0"/>
          </a:p>
        </p:txBody>
      </p:sp>
      <p:sp>
        <p:nvSpPr>
          <p:cNvPr id="18" name="Rectangle 17">
            <a:extLst>
              <a:ext uri="{FF2B5EF4-FFF2-40B4-BE49-F238E27FC236}">
                <a16:creationId xmlns:a16="http://schemas.microsoft.com/office/drawing/2014/main" id="{5D55B2CB-8109-DC46-A9AF-0DCA27CA7020}"/>
              </a:ext>
            </a:extLst>
          </p:cNvPr>
          <p:cNvSpPr>
            <a:spLocks noChangeArrowheads="1"/>
          </p:cNvSpPr>
          <p:nvPr/>
        </p:nvSpPr>
        <p:spPr bwMode="auto">
          <a:xfrm>
            <a:off x="116114" y="5321027"/>
            <a:ext cx="12191999"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ct val="30000"/>
              </a:spcBef>
              <a:buFontTx/>
              <a:buNone/>
            </a:pPr>
            <a:r>
              <a:rPr lang="en-GB" altLang="en-US" sz="2000" dirty="0">
                <a:solidFill>
                  <a:srgbClr val="414042"/>
                </a:solidFill>
              </a:rPr>
              <a:t>Supporting comments for the reading phase  used with kind permission of</a:t>
            </a:r>
            <a:br>
              <a:rPr lang="en-GB" altLang="en-US" sz="2000" dirty="0">
                <a:solidFill>
                  <a:srgbClr val="0070C0"/>
                </a:solidFill>
              </a:rPr>
            </a:br>
            <a:r>
              <a:rPr lang="en-GB" altLang="en-US" sz="2000" dirty="0">
                <a:solidFill>
                  <a:srgbClr val="0070C0"/>
                </a:solidFill>
                <a:hlinkClick r:id="rId3">
                  <a:extLst>
                    <a:ext uri="{A12FA001-AC4F-418D-AE19-62706E023703}">
                      <ahyp:hlinkClr xmlns:ahyp="http://schemas.microsoft.com/office/drawing/2018/hyperlinkcolor" val="tx"/>
                    </a:ext>
                  </a:extLst>
                </a:hlinkClick>
              </a:rPr>
              <a:t>https://jamesdurran.blog/</a:t>
            </a:r>
            <a:r>
              <a:rPr lang="en-GB" altLang="en-US" sz="2000" dirty="0">
                <a:solidFill>
                  <a:srgbClr val="0070C0"/>
                </a:solidFill>
              </a:rPr>
              <a:t> </a:t>
            </a:r>
          </a:p>
        </p:txBody>
      </p:sp>
      <p:sp>
        <p:nvSpPr>
          <p:cNvPr id="11" name="Text Box 3">
            <a:extLst>
              <a:ext uri="{FF2B5EF4-FFF2-40B4-BE49-F238E27FC236}">
                <a16:creationId xmlns:a16="http://schemas.microsoft.com/office/drawing/2014/main" id="{FECE7585-84B7-C24A-B972-C709E1F52A2A}"/>
              </a:ext>
            </a:extLst>
          </p:cNvPr>
          <p:cNvSpPr txBox="1">
            <a:spLocks noChangeArrowheads="1"/>
          </p:cNvSpPr>
          <p:nvPr/>
        </p:nvSpPr>
        <p:spPr bwMode="auto">
          <a:xfrm>
            <a:off x="420914" y="4642406"/>
            <a:ext cx="1139526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000" dirty="0">
                <a:latin typeface="Comic Sans MS" panose="030F0902030302020204" pitchFamily="66" charset="0"/>
              </a:rPr>
              <a:t>Haiku poem written by postman poet, David Holden</a:t>
            </a:r>
          </a:p>
        </p:txBody>
      </p:sp>
      <p:sp>
        <p:nvSpPr>
          <p:cNvPr id="14" name="Text Box 11">
            <a:extLst>
              <a:ext uri="{FF2B5EF4-FFF2-40B4-BE49-F238E27FC236}">
                <a16:creationId xmlns:a16="http://schemas.microsoft.com/office/drawing/2014/main" id="{0233E737-2674-E448-93CA-9CF7D1FB1AF4}"/>
              </a:ext>
            </a:extLst>
          </p:cNvPr>
          <p:cNvSpPr txBox="1">
            <a:spLocks noChangeArrowheads="1"/>
          </p:cNvSpPr>
          <p:nvPr/>
        </p:nvSpPr>
        <p:spPr bwMode="auto">
          <a:xfrm>
            <a:off x="2488557" y="1695896"/>
            <a:ext cx="5382229"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eaLnBrk="1" hangingPunct="1">
              <a:spcBef>
                <a:spcPct val="50000"/>
              </a:spcBef>
            </a:pPr>
            <a:r>
              <a:rPr lang="en-GB" altLang="en-US" sz="2000" dirty="0">
                <a:solidFill>
                  <a:srgbClr val="414042"/>
                </a:solidFill>
                <a:latin typeface="Comic Sans MS" panose="030F0902030302020204" pitchFamily="66" charset="0"/>
              </a:rPr>
              <a:t>Text and images from </a:t>
            </a:r>
            <a:r>
              <a:rPr lang="en-GB" altLang="en-US" sz="2000" b="1" dirty="0">
                <a:solidFill>
                  <a:srgbClr val="414042"/>
                </a:solidFill>
                <a:latin typeface="Comic Sans MS" panose="030F0902030302020204" pitchFamily="66" charset="0"/>
              </a:rPr>
              <a:t>Jasper Space Dog</a:t>
            </a:r>
          </a:p>
          <a:p>
            <a:pPr eaLnBrk="1" hangingPunct="1">
              <a:spcBef>
                <a:spcPct val="50000"/>
              </a:spcBef>
            </a:pPr>
            <a:r>
              <a:rPr lang="en-GB" altLang="en-US" sz="2000" dirty="0">
                <a:solidFill>
                  <a:srgbClr val="414042"/>
                </a:solidFill>
                <a:latin typeface="Comic Sans MS" panose="030F0902030302020204" pitchFamily="66" charset="0"/>
              </a:rPr>
              <a:t>© Hilary Robinson, author &amp; Lewis James, illustrator (2019)</a:t>
            </a:r>
          </a:p>
          <a:p>
            <a:pPr eaLnBrk="1" hangingPunct="1">
              <a:spcBef>
                <a:spcPct val="50000"/>
              </a:spcBef>
            </a:pPr>
            <a:r>
              <a:rPr lang="en-GB" altLang="en-US" sz="2000" dirty="0">
                <a:solidFill>
                  <a:srgbClr val="414042"/>
                </a:solidFill>
                <a:latin typeface="Comic Sans MS" panose="030F0902030302020204" pitchFamily="66" charset="0"/>
              </a:rPr>
              <a:t>Used with kind permission of Strauss House Productions</a:t>
            </a:r>
          </a:p>
        </p:txBody>
      </p:sp>
      <p:pic>
        <p:nvPicPr>
          <p:cNvPr id="15" name="Picture 14" descr="Review:Jasper Dog Books by Hilary Robinson – V'sViewfromtheBookshelves">
            <a:extLst>
              <a:ext uri="{FF2B5EF4-FFF2-40B4-BE49-F238E27FC236}">
                <a16:creationId xmlns:a16="http://schemas.microsoft.com/office/drawing/2014/main" id="{A46B71B1-8F15-8A47-96F1-A2DD0F049CC2}"/>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rot="306312">
            <a:off x="8095179" y="1141083"/>
            <a:ext cx="1695966" cy="2790673"/>
          </a:xfrm>
          <a:prstGeom prst="rect">
            <a:avLst/>
          </a:prstGeom>
          <a:noFill/>
          <a:effectLst>
            <a:outerShdw blurRad="203200" dist="152400" dir="2700000" algn="tl" rotWithShape="0">
              <a:prstClr val="black">
                <a:alpha val="30000"/>
              </a:prstClr>
            </a:outerShdw>
          </a:effectLst>
          <a:extLst>
            <a:ext uri="{909E8E84-426E-40DD-AFC4-6F175D3DCCD1}">
              <a14:hiddenFill xmlns:a14="http://schemas.microsoft.com/office/drawing/2010/main">
                <a:solidFill>
                  <a:srgbClr val="FFFFFF"/>
                </a:solidFill>
              </a14:hiddenFill>
            </a:ext>
          </a:extLst>
        </p:spPr>
      </p:pic>
      <p:sp>
        <p:nvSpPr>
          <p:cNvPr id="2" name="Text Box 3">
            <a:extLst>
              <a:ext uri="{FF2B5EF4-FFF2-40B4-BE49-F238E27FC236}">
                <a16:creationId xmlns:a16="http://schemas.microsoft.com/office/drawing/2014/main" id="{32BBE331-D75F-3375-BE09-77D5D4682BBE}"/>
              </a:ext>
            </a:extLst>
          </p:cNvPr>
          <p:cNvSpPr txBox="1">
            <a:spLocks noChangeArrowheads="1"/>
          </p:cNvSpPr>
          <p:nvPr/>
        </p:nvSpPr>
        <p:spPr bwMode="auto">
          <a:xfrm>
            <a:off x="27694" y="4075560"/>
            <a:ext cx="1188085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GB" altLang="en-US" sz="2000" dirty="0">
                <a:solidFill>
                  <a:srgbClr val="414042"/>
                </a:solidFill>
                <a:latin typeface="Comic Sans MS" panose="030F0902030302020204" pitchFamily="66" charset="0"/>
              </a:rPr>
              <a:t>Other images </a:t>
            </a:r>
            <a:r>
              <a:rPr lang="en-GB" altLang="en-US" sz="2000" dirty="0">
                <a:latin typeface="Comic Sans MS" panose="030F0902030302020204" pitchFamily="66" charset="0"/>
                <a:hlinkClick r:id="rId5"/>
              </a:rPr>
              <a:t>https://pixabay.com/</a:t>
            </a:r>
            <a:endParaRPr lang="en-GB" altLang="en-US" sz="2000" dirty="0">
              <a:latin typeface="Comic Sans MS" panose="030F0902030302020204" pitchFamily="66" charset="0"/>
            </a:endParaRPr>
          </a:p>
        </p:txBody>
      </p:sp>
    </p:spTree>
    <p:extLst>
      <p:ext uri="{BB962C8B-B14F-4D97-AF65-F5344CB8AC3E}">
        <p14:creationId xmlns:p14="http://schemas.microsoft.com/office/powerpoint/2010/main" val="42803315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62AB0F6C-18DD-A544-B12A-43ACA2F9181F}"/>
              </a:ext>
            </a:extLst>
          </p:cNvPr>
          <p:cNvGrpSpPr/>
          <p:nvPr/>
        </p:nvGrpSpPr>
        <p:grpSpPr>
          <a:xfrm>
            <a:off x="1062681" y="819183"/>
            <a:ext cx="3550508" cy="5219633"/>
            <a:chOff x="1640263" y="1503386"/>
            <a:chExt cx="2948213" cy="4334194"/>
          </a:xfrm>
        </p:grpSpPr>
        <p:sp>
          <p:nvSpPr>
            <p:cNvPr id="6" name="Oval 11">
              <a:extLst>
                <a:ext uri="{FF2B5EF4-FFF2-40B4-BE49-F238E27FC236}">
                  <a16:creationId xmlns:a16="http://schemas.microsoft.com/office/drawing/2014/main" id="{32B26A40-93B3-9649-AE33-A6A73DFA9CBD}"/>
                </a:ext>
              </a:extLst>
            </p:cNvPr>
            <p:cNvSpPr>
              <a:spLocks noChangeArrowheads="1"/>
            </p:cNvSpPr>
            <p:nvPr/>
          </p:nvSpPr>
          <p:spPr bwMode="auto">
            <a:xfrm>
              <a:off x="1640263" y="1503386"/>
              <a:ext cx="2948213" cy="2016456"/>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endParaRPr lang="en-US" altLang="en-US" sz="2400"/>
            </a:p>
          </p:txBody>
        </p:sp>
        <p:sp>
          <p:nvSpPr>
            <p:cNvPr id="9" name="Oval 14">
              <a:extLst>
                <a:ext uri="{FF2B5EF4-FFF2-40B4-BE49-F238E27FC236}">
                  <a16:creationId xmlns:a16="http://schemas.microsoft.com/office/drawing/2014/main" id="{7D3495DD-C85D-1648-9CD4-C85515DBEE4D}"/>
                </a:ext>
              </a:extLst>
            </p:cNvPr>
            <p:cNvSpPr>
              <a:spLocks noChangeArrowheads="1"/>
            </p:cNvSpPr>
            <p:nvPr/>
          </p:nvSpPr>
          <p:spPr bwMode="auto">
            <a:xfrm>
              <a:off x="1640263" y="3821124"/>
              <a:ext cx="2948213" cy="2016456"/>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endParaRPr lang="en-US" altLang="en-US" sz="2400"/>
            </a:p>
          </p:txBody>
        </p:sp>
        <p:sp>
          <p:nvSpPr>
            <p:cNvPr id="10" name="Oval 15">
              <a:extLst>
                <a:ext uri="{FF2B5EF4-FFF2-40B4-BE49-F238E27FC236}">
                  <a16:creationId xmlns:a16="http://schemas.microsoft.com/office/drawing/2014/main" id="{31F39B5C-A53B-3249-8D5E-8E60B089627C}"/>
                </a:ext>
              </a:extLst>
            </p:cNvPr>
            <p:cNvSpPr>
              <a:spLocks noChangeArrowheads="1"/>
            </p:cNvSpPr>
            <p:nvPr/>
          </p:nvSpPr>
          <p:spPr bwMode="auto">
            <a:xfrm>
              <a:off x="1640263" y="2659883"/>
              <a:ext cx="2948213" cy="2015270"/>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endParaRPr lang="en-US" altLang="en-US" sz="2400"/>
            </a:p>
          </p:txBody>
        </p:sp>
        <p:sp>
          <p:nvSpPr>
            <p:cNvPr id="12" name="Text Box 9">
              <a:extLst>
                <a:ext uri="{FF2B5EF4-FFF2-40B4-BE49-F238E27FC236}">
                  <a16:creationId xmlns:a16="http://schemas.microsoft.com/office/drawing/2014/main" id="{975846CC-7FBB-4548-8220-C7C8F555AF75}"/>
                </a:ext>
              </a:extLst>
            </p:cNvPr>
            <p:cNvSpPr txBox="1">
              <a:spLocks noChangeArrowheads="1"/>
            </p:cNvSpPr>
            <p:nvPr/>
          </p:nvSpPr>
          <p:spPr bwMode="auto">
            <a:xfrm>
              <a:off x="2008648" y="1787731"/>
              <a:ext cx="2175172" cy="78760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414042"/>
                  </a:solidFill>
                </a:rPr>
                <a:t>Familiarisation with</a:t>
              </a:r>
              <a:br>
                <a:rPr lang="en-GB" altLang="en-US" sz="1400" dirty="0">
                  <a:solidFill>
                    <a:srgbClr val="414042"/>
                  </a:solidFill>
                </a:rPr>
              </a:br>
              <a:r>
                <a:rPr lang="en-GB" altLang="en-US" sz="1400" dirty="0">
                  <a:solidFill>
                    <a:srgbClr val="414042"/>
                  </a:solidFill>
                </a:rPr>
                <a:t>the text type</a:t>
              </a:r>
            </a:p>
            <a:p>
              <a:pPr algn="ctr" eaLnBrk="1" hangingPunct="1">
                <a:spcBef>
                  <a:spcPct val="50000"/>
                </a:spcBef>
              </a:pPr>
              <a:endParaRPr lang="en-GB" altLang="en-US" sz="1400" dirty="0">
                <a:solidFill>
                  <a:srgbClr val="004B70"/>
                </a:solidFill>
              </a:endParaRPr>
            </a:p>
          </p:txBody>
        </p:sp>
        <p:sp>
          <p:nvSpPr>
            <p:cNvPr id="13" name="Text Box 10">
              <a:extLst>
                <a:ext uri="{FF2B5EF4-FFF2-40B4-BE49-F238E27FC236}">
                  <a16:creationId xmlns:a16="http://schemas.microsoft.com/office/drawing/2014/main" id="{C012B4F5-97E0-B945-8635-763B2AF4A4C3}"/>
                </a:ext>
              </a:extLst>
            </p:cNvPr>
            <p:cNvSpPr txBox="1">
              <a:spLocks noChangeArrowheads="1"/>
            </p:cNvSpPr>
            <p:nvPr/>
          </p:nvSpPr>
          <p:spPr bwMode="auto">
            <a:xfrm>
              <a:off x="2178672" y="2804854"/>
              <a:ext cx="1833991" cy="2740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414042"/>
                  </a:solidFill>
                </a:rPr>
                <a:t>Capturing ideas</a:t>
              </a:r>
            </a:p>
          </p:txBody>
        </p:sp>
        <p:sp>
          <p:nvSpPr>
            <p:cNvPr id="14" name="Text Box 12">
              <a:extLst>
                <a:ext uri="{FF2B5EF4-FFF2-40B4-BE49-F238E27FC236}">
                  <a16:creationId xmlns:a16="http://schemas.microsoft.com/office/drawing/2014/main" id="{41C9DB65-73E7-314E-A37D-52EF7481CF34}"/>
                </a:ext>
              </a:extLst>
            </p:cNvPr>
            <p:cNvSpPr txBox="1">
              <a:spLocks noChangeArrowheads="1"/>
            </p:cNvSpPr>
            <p:nvPr/>
          </p:nvSpPr>
          <p:spPr bwMode="auto">
            <a:xfrm>
              <a:off x="2178672" y="3861453"/>
              <a:ext cx="1833991" cy="47920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414042"/>
                  </a:solidFill>
                </a:rPr>
                <a:t>Teacher</a:t>
              </a:r>
              <a:br>
                <a:rPr lang="en-GB" altLang="en-US" sz="1400" dirty="0">
                  <a:solidFill>
                    <a:srgbClr val="414042"/>
                  </a:solidFill>
                </a:rPr>
              </a:br>
              <a:r>
                <a:rPr lang="en-GB" altLang="en-US" sz="1400" dirty="0">
                  <a:solidFill>
                    <a:srgbClr val="414042"/>
                  </a:solidFill>
                </a:rPr>
                <a:t>demonstration</a:t>
              </a:r>
            </a:p>
          </p:txBody>
        </p:sp>
        <p:sp>
          <p:nvSpPr>
            <p:cNvPr id="15" name="Text Box 13">
              <a:extLst>
                <a:ext uri="{FF2B5EF4-FFF2-40B4-BE49-F238E27FC236}">
                  <a16:creationId xmlns:a16="http://schemas.microsoft.com/office/drawing/2014/main" id="{313F1A7C-F3C3-9A46-99C2-37BAFF77FDC8}"/>
                </a:ext>
              </a:extLst>
            </p:cNvPr>
            <p:cNvSpPr txBox="1">
              <a:spLocks noChangeArrowheads="1"/>
            </p:cNvSpPr>
            <p:nvPr/>
          </p:nvSpPr>
          <p:spPr bwMode="auto">
            <a:xfrm>
              <a:off x="1812554" y="4745722"/>
              <a:ext cx="2566226" cy="89079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500"/>
                </a:spcBef>
                <a:buFontTx/>
                <a:buNone/>
              </a:pPr>
              <a:r>
                <a:rPr lang="en-GB" altLang="en-US" sz="1400" dirty="0">
                  <a:solidFill>
                    <a:srgbClr val="414042"/>
                  </a:solidFill>
                </a:rPr>
                <a:t>Teacher scribing</a:t>
              </a:r>
            </a:p>
            <a:p>
              <a:pPr algn="ctr" eaLnBrk="1" hangingPunct="1">
                <a:spcBef>
                  <a:spcPts val="500"/>
                </a:spcBef>
                <a:buFontTx/>
                <a:buNone/>
              </a:pPr>
              <a:r>
                <a:rPr lang="en-GB" altLang="en-US" sz="1400" dirty="0">
                  <a:solidFill>
                    <a:srgbClr val="414042"/>
                  </a:solidFill>
                </a:rPr>
                <a:t>Supported writing</a:t>
              </a:r>
            </a:p>
            <a:p>
              <a:pPr algn="ctr" eaLnBrk="1" hangingPunct="1">
                <a:spcBef>
                  <a:spcPts val="500"/>
                </a:spcBef>
                <a:buFontTx/>
                <a:buNone/>
              </a:pPr>
              <a:r>
                <a:rPr lang="en-GB" altLang="en-US" sz="1400" dirty="0">
                  <a:solidFill>
                    <a:srgbClr val="414042"/>
                  </a:solidFill>
                </a:rPr>
                <a:t>Independent writing</a:t>
              </a:r>
            </a:p>
          </p:txBody>
        </p:sp>
        <p:cxnSp>
          <p:nvCxnSpPr>
            <p:cNvPr id="16" name="Straight Arrow Connector 15">
              <a:extLst>
                <a:ext uri="{FF2B5EF4-FFF2-40B4-BE49-F238E27FC236}">
                  <a16:creationId xmlns:a16="http://schemas.microsoft.com/office/drawing/2014/main" id="{C10E2FB8-C56B-5143-AE9A-61949AB6DF6D}"/>
                </a:ext>
              </a:extLst>
            </p:cNvPr>
            <p:cNvCxnSpPr>
              <a:cxnSpLocks/>
            </p:cNvCxnSpPr>
            <p:nvPr/>
          </p:nvCxnSpPr>
          <p:spPr>
            <a:xfrm>
              <a:off x="3098504" y="2311962"/>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EC4D3C5F-3B36-1C4E-B76C-7A5A2CABD13D}"/>
                </a:ext>
              </a:extLst>
            </p:cNvPr>
            <p:cNvCxnSpPr>
              <a:cxnSpLocks/>
            </p:cNvCxnSpPr>
            <p:nvPr/>
          </p:nvCxnSpPr>
          <p:spPr>
            <a:xfrm>
              <a:off x="3098504" y="3133146"/>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24AB0BF8-B363-8746-839A-4A4DE25D2439}"/>
                </a:ext>
              </a:extLst>
            </p:cNvPr>
            <p:cNvCxnSpPr>
              <a:cxnSpLocks/>
            </p:cNvCxnSpPr>
            <p:nvPr/>
          </p:nvCxnSpPr>
          <p:spPr>
            <a:xfrm>
              <a:off x="3098504" y="4331631"/>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grpSp>
      <p:sp>
        <p:nvSpPr>
          <p:cNvPr id="19" name="Rectangle 4">
            <a:extLst>
              <a:ext uri="{FF2B5EF4-FFF2-40B4-BE49-F238E27FC236}">
                <a16:creationId xmlns:a16="http://schemas.microsoft.com/office/drawing/2014/main" id="{A5AF9470-C333-F54B-B452-9BFFDBA944D4}"/>
              </a:ext>
            </a:extLst>
          </p:cNvPr>
          <p:cNvSpPr>
            <a:spLocks noChangeArrowheads="1"/>
          </p:cNvSpPr>
          <p:nvPr/>
        </p:nvSpPr>
        <p:spPr bwMode="auto">
          <a:xfrm>
            <a:off x="5232246" y="993440"/>
            <a:ext cx="6064235" cy="5392445"/>
          </a:xfrm>
          <a:prstGeom prst="rect">
            <a:avLst/>
          </a:prstGeom>
          <a:solidFill>
            <a:schemeClr val="bg1">
              <a:alpha val="20000"/>
            </a:schemeClr>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indent="182563">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indent="0">
              <a:spcBef>
                <a:spcPts val="1000"/>
              </a:spcBef>
              <a:buFontTx/>
              <a:buNone/>
            </a:pPr>
            <a:r>
              <a:rPr lang="en-US" altLang="en-US" sz="1600" dirty="0">
                <a:solidFill>
                  <a:srgbClr val="414042"/>
                </a:solidFill>
                <a:ea typeface="Microsoft YaHei" panose="020B0503020204020204" pitchFamily="34" charset="-122"/>
              </a:rPr>
              <a:t>The activities in this unit of work offer different Haiku poems to learn, recite and use as models but teachers will identify further opportunities to meet the needs of the children in their classes. </a:t>
            </a:r>
          </a:p>
          <a:p>
            <a:pPr indent="0">
              <a:spcBef>
                <a:spcPts val="1000"/>
              </a:spcBef>
              <a:buFontTx/>
              <a:buNone/>
            </a:pPr>
            <a:r>
              <a:rPr lang="en-US" altLang="en-US" sz="1600" dirty="0">
                <a:solidFill>
                  <a:srgbClr val="414042"/>
                </a:solidFill>
                <a:ea typeface="Microsoft YaHei" panose="020B0503020204020204" pitchFamily="34" charset="-122"/>
              </a:rPr>
              <a:t>It is not intended to be a prescriptive unit of work where all activities are worked through slavishly, but rather as a repository of possible teaching opportunities. Teachers should select from, and adapt, the range of suggested activities to meet the needs of the children they teach.</a:t>
            </a:r>
          </a:p>
          <a:p>
            <a:pPr indent="0">
              <a:spcBef>
                <a:spcPts val="1000"/>
              </a:spcBef>
              <a:buFontTx/>
              <a:buNone/>
            </a:pPr>
            <a:r>
              <a:rPr lang="en-US" altLang="en-US" sz="1600" dirty="0">
                <a:solidFill>
                  <a:srgbClr val="414042"/>
                </a:solidFill>
                <a:ea typeface="Microsoft YaHei" panose="020B0503020204020204" pitchFamily="34" charset="-122"/>
              </a:rPr>
              <a:t>The opportunity to teach the reading, performance and enjoyment of, and writing poetry is linked to the children’s book Jasper Space Dog  by Hilary Robinson and the associated links with natural phenomena.</a:t>
            </a:r>
          </a:p>
          <a:p>
            <a:pPr indent="0">
              <a:spcBef>
                <a:spcPts val="1000"/>
              </a:spcBef>
              <a:buFontTx/>
              <a:buNone/>
            </a:pPr>
            <a:r>
              <a:rPr lang="en-US" altLang="en-US" sz="1600" dirty="0">
                <a:solidFill>
                  <a:srgbClr val="414042"/>
                </a:solidFill>
                <a:ea typeface="Microsoft YaHei" panose="020B0503020204020204" pitchFamily="34" charset="-122"/>
              </a:rPr>
              <a:t>The suggested outcome of this unit is an individually produced ‘flap poster’ of a haiku poem. </a:t>
            </a:r>
          </a:p>
          <a:p>
            <a:pPr indent="0">
              <a:spcBef>
                <a:spcPts val="1000"/>
              </a:spcBef>
              <a:buFontTx/>
              <a:buNone/>
            </a:pPr>
            <a:r>
              <a:rPr lang="en-US" altLang="en-US" sz="1600" dirty="0">
                <a:solidFill>
                  <a:srgbClr val="414042"/>
                </a:solidFill>
                <a:ea typeface="Microsoft YaHei" panose="020B0503020204020204" pitchFamily="34" charset="-122"/>
              </a:rPr>
              <a:t>Some slides contain additional teacher guidance in the ‘Notes’ area of the slides which will not be visible to the children.</a:t>
            </a:r>
          </a:p>
        </p:txBody>
      </p:sp>
      <p:sp>
        <p:nvSpPr>
          <p:cNvPr id="20" name="Text Box 21">
            <a:extLst>
              <a:ext uri="{FF2B5EF4-FFF2-40B4-BE49-F238E27FC236}">
                <a16:creationId xmlns:a16="http://schemas.microsoft.com/office/drawing/2014/main" id="{6E04B45E-7A4B-EE43-8DE8-19BC1B95594C}"/>
              </a:ext>
            </a:extLst>
          </p:cNvPr>
          <p:cNvSpPr txBox="1">
            <a:spLocks noChangeArrowheads="1"/>
          </p:cNvSpPr>
          <p:nvPr/>
        </p:nvSpPr>
        <p:spPr bwMode="auto">
          <a:xfrm>
            <a:off x="531813" y="6140450"/>
            <a:ext cx="4081462" cy="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50000"/>
              </a:spcBef>
              <a:buFontTx/>
              <a:buNone/>
            </a:pPr>
            <a:r>
              <a:rPr lang="en-GB" altLang="en-US" sz="1000" dirty="0">
                <a:solidFill>
                  <a:srgbClr val="286AA6"/>
                </a:solidFill>
                <a:latin typeface="Arial" panose="020B0604020202020204" pitchFamily="34" charset="0"/>
              </a:rPr>
              <a:t>Diagram from Raising Boys’ Achievements in Writing UKLA 2014 </a:t>
            </a:r>
          </a:p>
        </p:txBody>
      </p:sp>
    </p:spTree>
    <p:extLst>
      <p:ext uri="{BB962C8B-B14F-4D97-AF65-F5344CB8AC3E}">
        <p14:creationId xmlns:p14="http://schemas.microsoft.com/office/powerpoint/2010/main" val="16004900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5">
            <a:extLst>
              <a:ext uri="{FF2B5EF4-FFF2-40B4-BE49-F238E27FC236}">
                <a16:creationId xmlns:a16="http://schemas.microsoft.com/office/drawing/2014/main" id="{A9F8F3D8-5147-C04C-B835-07BCF9A5A3E6}"/>
              </a:ext>
            </a:extLst>
          </p:cNvPr>
          <p:cNvSpPr>
            <a:spLocks noChangeArrowheads="1"/>
          </p:cNvSpPr>
          <p:nvPr/>
        </p:nvSpPr>
        <p:spPr bwMode="auto">
          <a:xfrm>
            <a:off x="1026543" y="1557081"/>
            <a:ext cx="10192442" cy="4355038"/>
          </a:xfrm>
          <a:prstGeom prst="rect">
            <a:avLst/>
          </a:prstGeom>
          <a:noFill/>
          <a:ln>
            <a:noFill/>
          </a:ln>
          <a:effectLst/>
          <a:extLst>
            <a:ext uri="{909E8E84-426E-40DD-AFC4-6F175D3DCCD1}">
              <a14:hiddenFill xmlns:a14="http://schemas.microsoft.com/office/drawing/2010/main">
                <a:solidFill>
                  <a:srgbClr val="CCCCFF">
                    <a:alpha val="80000"/>
                  </a:srgbClr>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7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7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7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7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9pPr>
          </a:lstStyle>
          <a:p>
            <a:pPr>
              <a:spcBef>
                <a:spcPct val="0"/>
              </a:spcBef>
              <a:spcAft>
                <a:spcPts val="1200"/>
              </a:spcAft>
              <a:buClr>
                <a:srgbClr val="000000"/>
              </a:buClr>
              <a:buFont typeface="Times New Roman" panose="02020603050405020304" pitchFamily="18" charset="0"/>
              <a:buNone/>
            </a:pPr>
            <a:r>
              <a:rPr lang="en-GB" altLang="en-US" sz="1900" dirty="0">
                <a:solidFill>
                  <a:srgbClr val="414042"/>
                </a:solidFill>
                <a:ea typeface="Microsoft YaHei" panose="020B0503020204020204" pitchFamily="34" charset="-122"/>
              </a:rPr>
              <a:t>In this unit, you will provide children with opportunities to listen to, read, enjoy and recite poetry. You will read poems linked to the children’s book </a:t>
            </a:r>
            <a:r>
              <a:rPr lang="en-GB" altLang="en-US" sz="1900" i="1" dirty="0">
                <a:solidFill>
                  <a:srgbClr val="414042"/>
                </a:solidFill>
                <a:ea typeface="Microsoft YaHei" panose="020B0503020204020204" pitchFamily="34" charset="-122"/>
              </a:rPr>
              <a:t>Jasper Space Dog</a:t>
            </a:r>
            <a:r>
              <a:rPr lang="en-GB" altLang="en-US" sz="1900" dirty="0">
                <a:solidFill>
                  <a:srgbClr val="414042"/>
                </a:solidFill>
                <a:ea typeface="Microsoft YaHei" panose="020B0503020204020204" pitchFamily="34" charset="-122"/>
              </a:rPr>
              <a:t> by Hilary Robinson and the general theme of space. It is recommended that children are familiar with the text and the themes within and are provided with plenty of opportunities to explore and discuss the content.</a:t>
            </a:r>
          </a:p>
          <a:p>
            <a:pPr>
              <a:spcBef>
                <a:spcPct val="0"/>
              </a:spcBef>
              <a:spcAft>
                <a:spcPts val="1200"/>
              </a:spcAft>
              <a:buClr>
                <a:srgbClr val="000000"/>
              </a:buClr>
              <a:buFont typeface="Times New Roman" panose="02020603050405020304" pitchFamily="18" charset="0"/>
              <a:buNone/>
            </a:pPr>
            <a:r>
              <a:rPr lang="en-GB" altLang="en-US" sz="1900" dirty="0">
                <a:solidFill>
                  <a:srgbClr val="414042"/>
                </a:solidFill>
                <a:ea typeface="Microsoft YaHei" panose="020B0503020204020204" pitchFamily="34" charset="-122"/>
              </a:rPr>
              <a:t>However, the poems included in this unit which focus on natural phenomena could be used as stand-alone resources if preferred. </a:t>
            </a:r>
          </a:p>
          <a:p>
            <a:pPr>
              <a:spcBef>
                <a:spcPct val="0"/>
              </a:spcBef>
              <a:spcAft>
                <a:spcPts val="1200"/>
              </a:spcAft>
              <a:buClr>
                <a:srgbClr val="000000"/>
              </a:buClr>
              <a:buFont typeface="Times New Roman" panose="02020603050405020304" pitchFamily="18" charset="0"/>
              <a:buNone/>
            </a:pPr>
            <a:r>
              <a:rPr lang="en-GB" altLang="en-US" sz="1900" dirty="0">
                <a:solidFill>
                  <a:srgbClr val="414042"/>
                </a:solidFill>
                <a:ea typeface="Microsoft YaHei" panose="020B0503020204020204" pitchFamily="34" charset="-122"/>
              </a:rPr>
              <a:t>Poetry offers children opportunities to explore and experiment with language, and it allows them to express feelings and ideas in writing in a creative and more relaxed way. Poets use a wide range of poem types, language effects, patterns and rhyme to charm and fascinate their audience.</a:t>
            </a:r>
          </a:p>
          <a:p>
            <a:pPr>
              <a:spcBef>
                <a:spcPct val="0"/>
              </a:spcBef>
              <a:spcAft>
                <a:spcPts val="1200"/>
              </a:spcAft>
              <a:buClr>
                <a:srgbClr val="000000"/>
              </a:buClr>
              <a:buFont typeface="Times New Roman" panose="02020603050405020304" pitchFamily="18" charset="0"/>
              <a:buNone/>
            </a:pPr>
            <a:r>
              <a:rPr lang="en-GB" altLang="en-US" sz="1900" dirty="0">
                <a:solidFill>
                  <a:srgbClr val="414042"/>
                </a:solidFill>
                <a:ea typeface="Microsoft YaHei" panose="020B0503020204020204" pitchFamily="34" charset="-122"/>
              </a:rPr>
              <a:t>Reading poems aloud, and sharing them with others, can add to the poetry experience. Model using voices to help children hear the rhythm and beat of the poem.  </a:t>
            </a:r>
          </a:p>
        </p:txBody>
      </p:sp>
      <p:sp>
        <p:nvSpPr>
          <p:cNvPr id="23" name="Subtitle 2">
            <a:extLst>
              <a:ext uri="{FF2B5EF4-FFF2-40B4-BE49-F238E27FC236}">
                <a16:creationId xmlns:a16="http://schemas.microsoft.com/office/drawing/2014/main" id="{69E28F05-B214-7C49-85A4-BDDCA35EF559}"/>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Poetry</a:t>
            </a:r>
            <a:endParaRPr lang="en-US" sz="3000" b="1" dirty="0">
              <a:solidFill>
                <a:srgbClr val="0070C0"/>
              </a:solidFill>
              <a:latin typeface="Comic Sans MS" panose="030F0902030302020204" pitchFamily="66" charset="0"/>
              <a:cs typeface="Arial" panose="020B0604020202020204" pitchFamily="34" charset="0"/>
            </a:endParaRPr>
          </a:p>
        </p:txBody>
      </p:sp>
    </p:spTree>
    <p:extLst>
      <p:ext uri="{BB962C8B-B14F-4D97-AF65-F5344CB8AC3E}">
        <p14:creationId xmlns:p14="http://schemas.microsoft.com/office/powerpoint/2010/main" val="1429125899"/>
      </p:ext>
    </p:extLst>
  </p:cSld>
  <p:clrMapOvr>
    <a:masterClrMapping/>
  </p:clrMapOvr>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22399</TotalTime>
  <Words>10017</Words>
  <Application>Microsoft Office PowerPoint</Application>
  <PresentationFormat>Widescreen</PresentationFormat>
  <Paragraphs>1058</Paragraphs>
  <Slides>76</Slides>
  <Notes>70</Notes>
  <HiddenSlides>0</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76</vt:i4>
      </vt:variant>
    </vt:vector>
  </HeadingPairs>
  <TitlesOfParts>
    <vt:vector size="85" baseType="lpstr">
      <vt:lpstr>Arial</vt:lpstr>
      <vt:lpstr>Calibri</vt:lpstr>
      <vt:lpstr>Calibri Light</vt:lpstr>
      <vt:lpstr>Comic Sans MS</vt:lpstr>
      <vt:lpstr>Times New Roman</vt:lpstr>
      <vt:lpstr>Verdana</vt:lpstr>
      <vt:lpstr>Custom Design</vt:lpstr>
      <vt:lpstr>1_Custom Design</vt:lpstr>
      <vt:lpstr>2_Custom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sandra moyes</dc:creator>
  <cp:lastModifiedBy>Phil Bird</cp:lastModifiedBy>
  <cp:revision>2243</cp:revision>
  <dcterms:created xsi:type="dcterms:W3CDTF">2021-01-11T17:47:06Z</dcterms:created>
  <dcterms:modified xsi:type="dcterms:W3CDTF">2023-03-22T21:05:11Z</dcterms:modified>
</cp:coreProperties>
</file>