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43"/>
  </p:notesMasterIdLst>
  <p:sldIdLst>
    <p:sldId id="274" r:id="rId3"/>
    <p:sldId id="277" r:id="rId4"/>
    <p:sldId id="278" r:id="rId5"/>
    <p:sldId id="279" r:id="rId6"/>
    <p:sldId id="280" r:id="rId7"/>
    <p:sldId id="385" r:id="rId8"/>
    <p:sldId id="410" r:id="rId9"/>
    <p:sldId id="283" r:id="rId10"/>
    <p:sldId id="680" r:id="rId11"/>
    <p:sldId id="681" r:id="rId12"/>
    <p:sldId id="285" r:id="rId13"/>
    <p:sldId id="682" r:id="rId14"/>
    <p:sldId id="602" r:id="rId15"/>
    <p:sldId id="683" r:id="rId16"/>
    <p:sldId id="684" r:id="rId17"/>
    <p:sldId id="685" r:id="rId18"/>
    <p:sldId id="686" r:id="rId19"/>
    <p:sldId id="302" r:id="rId20"/>
    <p:sldId id="687" r:id="rId21"/>
    <p:sldId id="688" r:id="rId22"/>
    <p:sldId id="297" r:id="rId23"/>
    <p:sldId id="654" r:id="rId24"/>
    <p:sldId id="689" r:id="rId25"/>
    <p:sldId id="664" r:id="rId26"/>
    <p:sldId id="690" r:id="rId27"/>
    <p:sldId id="692" r:id="rId28"/>
    <p:sldId id="691" r:id="rId29"/>
    <p:sldId id="693" r:id="rId30"/>
    <p:sldId id="694" r:id="rId31"/>
    <p:sldId id="695" r:id="rId32"/>
    <p:sldId id="696" r:id="rId33"/>
    <p:sldId id="673" r:id="rId34"/>
    <p:sldId id="697" r:id="rId35"/>
    <p:sldId id="698" r:id="rId36"/>
    <p:sldId id="699" r:id="rId37"/>
    <p:sldId id="700" r:id="rId38"/>
    <p:sldId id="701" r:id="rId39"/>
    <p:sldId id="702" r:id="rId40"/>
    <p:sldId id="275" r:id="rId41"/>
    <p:sldId id="37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21" userDrawn="1">
          <p15:clr>
            <a:srgbClr val="A4A3A4"/>
          </p15:clr>
        </p15:guide>
        <p15:guide id="4" pos="6176" userDrawn="1">
          <p15:clr>
            <a:srgbClr val="A4A3A4"/>
          </p15:clr>
        </p15:guide>
        <p15:guide id="5" pos="7628" userDrawn="1">
          <p15:clr>
            <a:srgbClr val="A4A3A4"/>
          </p15:clr>
        </p15:guide>
        <p15:guide id="8" pos="7514" userDrawn="1">
          <p15:clr>
            <a:srgbClr val="A4A3A4"/>
          </p15:clr>
        </p15:guide>
        <p15:guide id="11" orient="horz" pos="2092" userDrawn="1">
          <p15:clr>
            <a:srgbClr val="A4A3A4"/>
          </p15:clr>
        </p15:guide>
        <p15:guide id="13" orient="horz" pos="2341" userDrawn="1">
          <p15:clr>
            <a:srgbClr val="A4A3A4"/>
          </p15:clr>
        </p15:guide>
        <p15:guide id="14" orient="horz" pos="913" userDrawn="1">
          <p15:clr>
            <a:srgbClr val="A4A3A4"/>
          </p15:clr>
        </p15:guide>
        <p15:guide id="16" orient="horz" pos="3521" userDrawn="1">
          <p15:clr>
            <a:srgbClr val="A4A3A4"/>
          </p15:clr>
        </p15:guide>
        <p15:guide id="17" pos="21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3F41"/>
    <a:srgbClr val="00A642"/>
    <a:srgbClr val="0070C0"/>
    <a:srgbClr val="7B23AA"/>
    <a:srgbClr val="FFA900"/>
    <a:srgbClr val="902082"/>
    <a:srgbClr val="FF32A9"/>
    <a:srgbClr val="FF52A9"/>
    <a:srgbClr val="00D528"/>
    <a:srgbClr val="F13F0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94" autoAdjust="0"/>
    <p:restoredTop sz="86307" autoAdjust="0"/>
  </p:normalViewPr>
  <p:slideViewPr>
    <p:cSldViewPr snapToGrid="0" snapToObjects="1">
      <p:cViewPr varScale="1">
        <p:scale>
          <a:sx n="74" d="100"/>
          <a:sy n="74" d="100"/>
        </p:scale>
        <p:origin x="1200" y="43"/>
      </p:cViewPr>
      <p:guideLst>
        <p:guide pos="121"/>
        <p:guide pos="6176"/>
        <p:guide pos="7628"/>
        <p:guide pos="7514"/>
        <p:guide orient="horz" pos="2092"/>
        <p:guide orient="horz" pos="2341"/>
        <p:guide orient="horz" pos="913"/>
        <p:guide orient="horz" pos="3521"/>
        <p:guide pos="211"/>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youtube.com/watch?v=j2rQeGN_lNY"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800" dirty="0"/>
              <a:t>Children will no doubt be familiar with receiving instructions both at home and at school, but seeing them written down and then writing instructions themselves will be less familiar.</a:t>
            </a:r>
          </a:p>
          <a:p>
            <a:r>
              <a:rPr lang="en-GB" altLang="en-US" sz="800" dirty="0"/>
              <a:t>NB It will be helpful if home support could continue the identification of instruction writing in, say, recipes, games, seed packets, etc. that children may encounter in their home lives.</a:t>
            </a:r>
            <a:endParaRPr lang="en-GB" altLang="en-US" sz="800" dirty="0">
              <a:solidFill>
                <a:srgbClr val="800080"/>
              </a:solidFill>
            </a:endParaRPr>
          </a:p>
          <a:p>
            <a:endParaRPr lang="en-US" sz="800" dirty="0"/>
          </a:p>
          <a:p>
            <a:endParaRPr lang="en-US" sz="800"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3426996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49263" rtl="0" eaLnBrk="1" fontAlgn="auto" latinLnBrk="0" hangingPunct="1">
              <a:lnSpc>
                <a:spcPct val="100000"/>
              </a:lnSpc>
              <a:spcBef>
                <a:spcPct val="0"/>
              </a:spcBef>
              <a:spcAft>
                <a:spcPts val="0"/>
              </a:spcAft>
              <a:buClrTx/>
              <a:buSzTx/>
              <a:buFontTx/>
              <a:buNone/>
              <a:tabLst>
                <a:tab pos="723900" algn="l"/>
                <a:tab pos="1447800" algn="l"/>
                <a:tab pos="2171700" algn="l"/>
                <a:tab pos="2895600" algn="l"/>
                <a:tab pos="3619500" algn="l"/>
                <a:tab pos="4343400" algn="l"/>
                <a:tab pos="5067300" algn="l"/>
              </a:tabLst>
              <a:defRPr/>
            </a:pPr>
            <a:r>
              <a:rPr lang="en-GB" altLang="en-US" sz="1200" dirty="0">
                <a:ea typeface="Microsoft YaHei" panose="020B0503020204020204" pitchFamily="34" charset="-122"/>
              </a:rPr>
              <a:t>Writing effective instructions involves knowing how something is done, then making that knowledge explicit to others in such a way that they too can complete the task successfully. To a competent reader, this may sound straightforward, but it takes precision and unambiguous language to create clear-cut instructions that others can follow.</a:t>
            </a:r>
          </a:p>
          <a:p>
            <a:pPr defTabSz="449263" eaLnBrk="1" hangingPunct="1">
              <a:spcBef>
                <a:spcPct val="0"/>
              </a:spcBef>
              <a:tabLst>
                <a:tab pos="723900" algn="l"/>
                <a:tab pos="1447800" algn="l"/>
                <a:tab pos="2171700" algn="l"/>
                <a:tab pos="2895600" algn="l"/>
                <a:tab pos="3619500" algn="l"/>
                <a:tab pos="4343400" algn="l"/>
                <a:tab pos="5067300" algn="l"/>
              </a:tabLst>
            </a:pPr>
            <a:endParaRPr lang="en-GB" altLang="en-US" sz="1200" dirty="0">
              <a:latin typeface="Comic Sans MS" panose="030F0902030302020204" pitchFamily="66" charset="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466509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800" dirty="0"/>
              <a:t>‘Through listening, pupils also start to learn how language sounds and increase their vocabulary and awareness of grammatical structures. In due course, they will be able to draw on such grammar in their own writing.’</a:t>
            </a:r>
          </a:p>
          <a:p>
            <a:r>
              <a:rPr lang="en-US" altLang="en-US" sz="800" dirty="0"/>
              <a:t>NC 2014 Non-statutory guidance.</a:t>
            </a:r>
          </a:p>
          <a:p>
            <a:r>
              <a:rPr lang="en-US" altLang="en-US" sz="800" b="1" dirty="0"/>
              <a:t>NB</a:t>
            </a:r>
            <a:r>
              <a:rPr lang="en-US" altLang="en-US" sz="800" dirty="0"/>
              <a:t> The curriculum for Year 1 does not require children to distinguish between statements and commands. However, developing a basic understanding of ‘bossy verbs’ will stand them in good stead when they encounter this terminology in Year 2 and provides a basis for all future instruction writing. 40% of the grammar and punctuation requirements in the National Curriculum are introduced by the end of Year 2, so early introduction to concepts and frequent revisiting will really help children to grasp even the trickier concepts.</a:t>
            </a:r>
          </a:p>
          <a:p>
            <a:pPr algn="ctr">
              <a:spcBef>
                <a:spcPct val="0"/>
              </a:spcBef>
            </a:pPr>
            <a:endParaRPr lang="en-US" altLang="en-US" sz="800" i="1"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771141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Ask children to work in pairs or small groups and discuss what they might expect to see if they were reading instructions.</a:t>
            </a:r>
          </a:p>
          <a:p>
            <a:r>
              <a:rPr lang="en-GB" altLang="en-US" dirty="0"/>
              <a:t>For teachers: Instructions usually also contain adverbs (e.g. </a:t>
            </a:r>
            <a:r>
              <a:rPr lang="en-GB" altLang="en-US" b="1" dirty="0"/>
              <a:t>carefully</a:t>
            </a:r>
            <a:r>
              <a:rPr lang="en-GB" altLang="en-US" dirty="0"/>
              <a:t> pour) and/or transition words (e.g. </a:t>
            </a:r>
            <a:r>
              <a:rPr lang="en-GB" altLang="en-US" b="1" dirty="0"/>
              <a:t>first</a:t>
            </a:r>
            <a:r>
              <a:rPr lang="en-GB" altLang="en-US" dirty="0"/>
              <a:t>, </a:t>
            </a:r>
            <a:r>
              <a:rPr lang="en-GB" altLang="en-US" b="1" dirty="0"/>
              <a:t>next</a:t>
            </a:r>
            <a:r>
              <a:rPr lang="en-GB" altLang="en-US" dirty="0"/>
              <a:t>). Whist it is recommended that these words are included, it is not required for children in Year 1 to be familiar with the terminology. However, if teachers feel that the children they teach could handle the meta-language, please use it.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431730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Either in the classroom or in a wider space such as the school hall or outside, give the children instructions, emphasising the imperative (bossy) verb. These are suggestions only. Encourage children to read aloud CVC words they are familiar with: put, sad, sit, and blend other words using phonic strategies.</a:t>
            </a:r>
          </a:p>
          <a:p>
            <a:r>
              <a:rPr lang="en-GB" altLang="en-US" dirty="0"/>
              <a:t>For teachers: Imperative verbs create an imperative sentence (one that gives an order or command). Imperative verbs are insistent, leaving no room for questions or discussion. They are used to issue commands, directions, advice, warnings, etc. They can be modified by including an adverb (e.g. slowly) or softened by adding ‘please’. They can be a positive command or a negative one (e.g. Do not run.)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9731366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Putting coats on is an activity which children should be accustomed to, but this is a suggestion only. If teachers feel that the activity is not appropriate for the children they teach, this can be changed to another of the teacher’s choosing.</a:t>
            </a:r>
          </a:p>
          <a:p>
            <a:endParaRPr lang="en-GB" altLang="en-US" dirty="0"/>
          </a:p>
          <a:p>
            <a:r>
              <a:rPr lang="en-GB" altLang="en-US" dirty="0"/>
              <a:t>Ask the children to get their coats and put them on. Take them off and put them on again, this time telling a partner exactly what they do at each step. Children should be encouraged to work collaboratively to decide what comes next. In pairs, one child instructs, step by step, the second child to put her/his coat on again.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846949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represent a narrative, instructions and a recount. Children do not necessarily need to name them all but should be encouraged to begin to identify the features of instruction writing, e.g. title, list of what you need and numbered instructions.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7215263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 great little video (1 min 16 sec) which allows the children to hear the spoken instructions assisted by the visuals on the film. If the first watching is without the sound, children have the opportunity to discuss what instructions should be given. A written version to read together follows on slide 25.</a:t>
            </a:r>
          </a:p>
          <a:p>
            <a:r>
              <a:rPr lang="en-GB" altLang="en-US" dirty="0"/>
              <a:t>An alternative to the above video is: https://</a:t>
            </a:r>
            <a:r>
              <a:rPr lang="en-GB" altLang="en-US" dirty="0" err="1"/>
              <a:t>www.bbc.co.uk</a:t>
            </a:r>
            <a:r>
              <a:rPr lang="en-GB" altLang="en-US" dirty="0"/>
              <a:t>/</a:t>
            </a:r>
            <a:r>
              <a:rPr lang="en-GB" altLang="en-US" dirty="0" err="1"/>
              <a:t>cbeebies</a:t>
            </a:r>
            <a:r>
              <a:rPr lang="en-GB" altLang="en-US" dirty="0"/>
              <a:t>/makes/</a:t>
            </a:r>
            <a:r>
              <a:rPr lang="en-GB" altLang="en-US" dirty="0" err="1"/>
              <a:t>mr</a:t>
            </a:r>
            <a:r>
              <a:rPr lang="en-GB" altLang="en-US" dirty="0"/>
              <a:t>-blooms-nursery-</a:t>
            </a:r>
            <a:r>
              <a:rPr lang="en-GB" altLang="en-US" dirty="0" err="1"/>
              <a:t>cressheads</a:t>
            </a:r>
            <a:r>
              <a:rPr lang="en-GB" altLang="en-US" dirty="0"/>
              <a:t> but this is less clear and has a vague list of ‘Want you need’. However, for children who are currently more competent, this would be a good activity for them to identify and explain why these are not good instructions.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5623749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children to share their ideas rather than trying to guess yours. This is crucial in developing a child’s sense of themselves as a reader with valid views and opinions.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words from the text as suggestions to explore further. Teachers should select from this list, or use different words to explore prior to reading the instructions. Encourage the children to participate and work out what the words mean. Notice that each word is repeated in the explanation. Repetition of the word can help children to remember. Further word work will be included at later stages in addition to at this point. </a:t>
            </a:r>
          </a:p>
          <a:p>
            <a:r>
              <a:rPr lang="en-GB" altLang="en-US" dirty="0"/>
              <a:t>Take care as some of these words functions as verbs in this example but can also function as nouns, e.g. water.</a:t>
            </a:r>
          </a:p>
          <a:p>
            <a:endParaRPr lang="en-GB" altLang="en-US" dirty="0"/>
          </a:p>
          <a:p>
            <a:r>
              <a:rPr lang="en-GB" altLang="en-US" dirty="0"/>
              <a:t>Ensure that any words which may be useful for future work are recorded and displayed on, for example, a working wall.</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4110189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100" dirty="0">
                <a:latin typeface="Comic Sans MS" panose="030F0902030302020204" pitchFamily="66" charset="0"/>
              </a:rPr>
              <a:t>The Teaching Sequence for Writing is still the recommended approach to the teaching of reading and writing.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Slides 1-10 are specifically for </a:t>
            </a:r>
            <a:r>
              <a:rPr lang="en-US" sz="1100" dirty="0">
                <a:effectLst/>
                <a:latin typeface="Calibri" panose="020F0502020204030204" pitchFamily="34" charset="0"/>
                <a:ea typeface="Calibri" panose="020F0502020204030204" pitchFamily="34" charset="0"/>
                <a:cs typeface="Times New Roman" panose="02020603050405020304" pitchFamily="18" charset="0"/>
              </a:rPr>
              <a:t>teachers; subsequent slides are intended to be used in the classroom with the children.</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should be given first-hand experience to explore the language and structure of instruction writing. If they feel confident about these aspects, they are better able to concentrate on refining the language features when they construct their own versions. Provide opportunities for children to encounter and recognise instructions in their daily lives.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2136132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A ‘Tell-me grid’ recommended by Aidan Chambers is one mechanism for structuring thinking</a:t>
            </a:r>
          </a:p>
          <a:p>
            <a:r>
              <a:rPr lang="en-GB" altLang="en-US" i="1" dirty="0"/>
              <a:t>Blend pair, small group and whole-class talk</a:t>
            </a:r>
            <a:endParaRPr lang="en-GB" altLang="en-US" dirty="0"/>
          </a:p>
          <a:p>
            <a:r>
              <a:rPr lang="en-GB" altLang="en-US" i="1" dirty="0"/>
              <a:t>Begin to train pupils to talk in pairs, then small groups; strategies for structuring talk (turn-taking in a given order, asking each other questions, etc)</a:t>
            </a:r>
          </a:p>
          <a:p>
            <a:r>
              <a:rPr lang="en-GB" altLang="en-US" i="1" dirty="0"/>
              <a:t>Suggestions from James </a:t>
            </a:r>
            <a:r>
              <a:rPr lang="en-GB" altLang="en-US" i="1" dirty="0" err="1"/>
              <a:t>Durran</a:t>
            </a:r>
            <a:r>
              <a:rPr lang="en-GB" altLang="en-US" i="1" dirty="0"/>
              <a:t> used with kind permission.</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38169069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795109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Visit: </a:t>
            </a:r>
            <a:r>
              <a:rPr lang="en-GB" dirty="0">
                <a:hlinkClick r:id="rId3"/>
              </a:rPr>
              <a:t>Expository Writing - How to make a jam sandwich – YouTube</a:t>
            </a:r>
            <a:r>
              <a:rPr lang="en-GB" dirty="0"/>
              <a:t> </a:t>
            </a:r>
            <a:r>
              <a:rPr lang="en-GB" altLang="en-US" dirty="0"/>
              <a:t>for a short video explaining why instructions to make a jam sandwich need to be clear. Teachers should decide whether to carry out this activity in class with the children following the instructions. Note that the step by step images may be useful to help children remember the steps. Display these on the working wall for future use.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3065756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Choose one or two objectives to be the main focus of studying the text with a writer’s eye. Use the word ‘writer’ when speaking to the children. They need to see themselves as potential writers.</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3290500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Distribute the pictures (which are also supplied on the accompanying PDF file) to pairs of children. In their pairs, children should discuss the pictures and put them in the correct order. If necessary, show them the first and last step, and the title: How to make a paper snowflake.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3606734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If teachers feel that children (or some of them) are capable of writing their own instructions, this should be encouraged. Draw the children’s attention to the fact that each instruction is a full sentence (i.e. contains a verb), begins with a capital letter and ends with final punctuation, in this case a full stop. Encourage them to say whether these are good instructions or not. (E.g. pictures help, but no advice about how to do anything and not numbered). What would improve them (transition words, adverbs)? Ensure the children identify that these instructions need a ‘What you need’ list.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25869524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improved instructions may be used to show how instructions need to be clear and precise. These instructions are also supplied on the accompanying PDF file, so that you can display them on the working wall for future use.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15395058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Prompts on the next slide are also supplied on the accompanying PDF file, so that you can print and distribute them to pairs to focus responses. All activities may be repeated with subsequent verses if teachers choose to do this.</a:t>
            </a:r>
          </a:p>
          <a:p>
            <a:endParaRPr 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26687992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the phase to allow plenty of opportunities for children to learn and practice the skills they will need to write or say their own instructions.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584756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Instructions should be </a:t>
            </a:r>
            <a:r>
              <a:rPr lang="en-GB" altLang="en-US" b="1" dirty="0"/>
              <a:t>chronological</a:t>
            </a:r>
            <a:r>
              <a:rPr lang="en-GB" altLang="en-US" dirty="0"/>
              <a:t>. Ensure children grasp this.</a:t>
            </a:r>
          </a:p>
          <a:p>
            <a:r>
              <a:rPr lang="en-GB" altLang="en-US" dirty="0"/>
              <a:t>They should be written in the </a:t>
            </a:r>
            <a:r>
              <a:rPr lang="en-GB" altLang="en-US" b="1" dirty="0"/>
              <a:t>present tense</a:t>
            </a:r>
            <a:r>
              <a:rPr lang="en-GB" altLang="en-US" dirty="0"/>
              <a:t> (this terminology is not a statutory requirement in Year 1 but useful for explanations).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184720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Distribute the sentences to pairs of children and ask them to identify the bossy verb. The sentences are also supplied on the accompanying Word document. Teachers should decide whether to give the pairs of children just one sentence or several. A further activity is to ask the pairs to organise themselves around the classroom into the correct order so the text is coherent.</a:t>
            </a:r>
          </a:p>
          <a:p>
            <a:r>
              <a:rPr lang="en-GB" altLang="en-US" dirty="0"/>
              <a:t>Remind children that only when the bossy verb starts the sentence should it be capitalised. Notice that the word ‘mix’ appears twice, capitalised and lower case. Record any useful words on the working wall for future use.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13475788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final set of instructions are more challenging, and teachers should decide whether to include them or not. Instructions for making Monster Biscuits is a suggestion only; any other sets of instructions may be substituted.</a:t>
            </a:r>
          </a:p>
          <a:p>
            <a:endParaRPr lang="en-GB" altLang="en-US" dirty="0"/>
          </a:p>
          <a:p>
            <a:r>
              <a:rPr lang="en-GB" altLang="en-US" dirty="0"/>
              <a:t>At this stage, teachers may have already followed the recipe and made the biscuits with the children. If so, children will have first-hand experience of the steps taken to produce the final outcome.</a:t>
            </a:r>
          </a:p>
          <a:p>
            <a:r>
              <a:rPr lang="en-GB" altLang="en-US" b="1" dirty="0"/>
              <a:t>NB</a:t>
            </a:r>
            <a:r>
              <a:rPr lang="en-GB" altLang="en-US" dirty="0"/>
              <a:t> It should be remembered that children are being immersed in instruction writing and exposed to full sets of instructions. It is not expected that, at this stage, they will be able to replicate these, but they will be able to produce sentences </a:t>
            </a:r>
            <a:r>
              <a:rPr lang="en-GB" altLang="en-US"/>
              <a:t>with the </a:t>
            </a:r>
            <a:r>
              <a:rPr lang="en-GB" altLang="en-US" dirty="0"/>
              <a:t>same structure.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5216834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stages in any process can be represented as a simple flowchart, helping children to identify and replicate the underlying format. With instruction writing, it is the sequential structure that children often struggle with so a sequenced diagram can support this. Teachers should model from the planning stage through to the writing stage, deciding how much support the children currently need and remembering that this is probably their first introduction to instruction writing.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27079575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2773006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can be simplified to meet the needs of the children, but letting them see a full set of real instructions will be useful for future instruction writing. It is unlikely that children will produce the full set themselves, but if they can write a couple of sentences, this would be a good start.</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0933869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35223820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Draw the children’s attention to the fact that there is no instruction for removing the biscuits from the oven. Also, there should be some safety instructions such as ‘use an oven glove’ which is missing. </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17281342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Either give the children a specific topic for their instructions or let them choose from the examples on the working wall. The outcome should be at least a couple of sentences written sequentially as instructions. The teacher should circulate amongst the children, supporting and challenging where appropriate and making suggestions for improvements.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8012569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NB For teachers of children in Key Stage 1: ‘Young readers encounter words that they have not seen before much more frequently than experienced readers do, and they may not know the meaning of some of these. Practice at reading such words by sounding and blending can provide opportunities not only for pupils to develop confidence in their decoding skills, but also for teachers to explain the meaning and thus develop pupils’ vocabulary.’ </a:t>
            </a:r>
          </a:p>
          <a:p>
            <a:r>
              <a:rPr lang="en-GB" altLang="en-US" dirty="0"/>
              <a:t>NC 2014 Non-statutory guidance.</a:t>
            </a:r>
          </a:p>
          <a:p>
            <a:r>
              <a:rPr lang="en-GB" altLang="en-US" dirty="0"/>
              <a:t>This unit focuses on the comprehension element of reading and the structure and construction of effective instructions. It is assumed that this will be taught alongside daily phonics sessions which focus on the decoding element of reading. However, teachers should make sure that pupils can sound and blend unfamiliar printed words quickly and accurately using the phonic knowledge and skills to revise and consolidate those grapheme-phoneme correspondences learnt earlier.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Key Stage 1, the emphasis will be on the elements of writing which will serve to underpin children’s writing throughout their primary years. The basic skills of identifying and applying basic sentence structure, joining sentences with joining words, basic punctuation to demarcate sentences and using </a:t>
            </a:r>
            <a:r>
              <a:rPr lang="en-GB" altLang="ja-JP" dirty="0">
                <a:ea typeface="MS PGothic" panose="020B0600070205080204" pitchFamily="34" charset="-128"/>
              </a:rPr>
              <a:t>etymological and morphological clues to construct words will all be introduced at this stage and should be revisited many times throughout Key Stage 1 and beyond.</a:t>
            </a:r>
          </a:p>
          <a:p>
            <a:r>
              <a:rPr lang="en-GB" altLang="ja-JP" dirty="0">
                <a:ea typeface="MS PGothic" panose="020B0600070205080204" pitchFamily="34" charset="-128"/>
              </a:rPr>
              <a:t>NB Any words recorded on the working wall should be written in lower case unless they are proper nouns. Any sentences recorded on the working wall should be punctuated correctly. Drawing children’s attention to these points reinforces basic sentence structure.</a:t>
            </a:r>
            <a:endParaRPr lang="en-GB" alt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It is not anticipated that children will be able to produce a full set of instructions at the end of this unit. Rather, the focus should be on oral instructions and being immersed in different sets of instructions to enable children to become very familiar with this predictable and simple format.</a:t>
            </a:r>
          </a:p>
          <a:p>
            <a:endParaRPr lang="en-GB"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875800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It is not anticipated that children will be able to produce a full set of instructions at the end of this unit. Rather, the focus should be on oral instructions and being immersed in different sets of instructions to enable children to become very familiar with this predictable and simple format.</a:t>
            </a:r>
          </a:p>
          <a:p>
            <a:endParaRPr lang="en-GB"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973246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800" dirty="0"/>
              <a:t>Examples used in this unit are suggestions only. Teachers should select the most appropriate texts for the children they teach, or replace them with ones of their own choosing if alternatives suit their purposes better. </a:t>
            </a:r>
            <a:r>
              <a:rPr lang="en-GB" altLang="en-US" sz="800" dirty="0">
                <a:ea typeface="Microsoft YaHei" panose="020B0503020204020204" pitchFamily="34" charset="-122"/>
              </a:rPr>
              <a:t>There are many occasions across the curriculum when children carry out activities which may become the context for writing instructions, such as making something in DT, art activities, science investigations, dances or games in PE. Teachers should select the ones which will work best for their circumstances. Any of the instructions used in this unit can be followed to make the items described.</a:t>
            </a:r>
            <a:endParaRPr lang="en-GB" altLang="en-US" sz="800" dirty="0"/>
          </a:p>
          <a:p>
            <a:endParaRPr lang="en-US" sz="800"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014259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586D91D0-98CF-1248-806E-339FE957C9A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90E704D4-33F9-D64B-841D-30D80B42BE9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F9D7D1C6-7E1D-BD41-81A7-4DB776128E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1/16/2023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1/16/2023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1/16/2023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1/16/2023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27.png"/><Relationship Id="rId5" Type="http://schemas.openxmlformats.org/officeDocument/2006/relationships/hyperlink" Target="https://www.bbc.co.uk/cbeebies/makes/down-on-the-farm-make-cress" TargetMode="Externa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8.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png"/></Relationships>
</file>

<file path=ppt/slides/_rels/slide2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7.png"/></Relationships>
</file>

<file path=ppt/slides/_rels/slide2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5.jpeg"/><Relationship Id="rId7" Type="http://schemas.openxmlformats.org/officeDocument/2006/relationships/image" Target="../media/image67.jpe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66.jpeg"/><Relationship Id="rId5" Type="http://schemas.openxmlformats.org/officeDocument/2006/relationships/image" Target="../media/image63.jpeg"/><Relationship Id="rId4" Type="http://schemas.openxmlformats.org/officeDocument/2006/relationships/image" Target="../media/image64.jpeg"/></Relationships>
</file>

<file path=ppt/slides/_rels/slide35.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3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7.xml"/><Relationship Id="rId1" Type="http://schemas.openxmlformats.org/officeDocument/2006/relationships/slideLayout" Target="../slideLayouts/slideLayout17.xml"/><Relationship Id="rId5" Type="http://schemas.openxmlformats.org/officeDocument/2006/relationships/image" Target="../media/image82.jpeg"/><Relationship Id="rId4" Type="http://schemas.openxmlformats.org/officeDocument/2006/relationships/image" Target="../media/image81.jpeg"/></Relationships>
</file>

<file path=ppt/slides/_rels/slide3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image" Target="../media/image84.png"/></Relationships>
</file>

<file path=ppt/slides/_rels/slide3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8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hyperlink" Target="https://www.radicalcartoons.com/" TargetMode="External"/><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hyperlink" Target="https://jamesdurran.blog/"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8F038749-10C1-3546-B9A4-161D4E5C0F6C}"/>
              </a:ext>
            </a:extLst>
          </p:cNvPr>
          <p:cNvSpPr/>
          <p:nvPr/>
        </p:nvSpPr>
        <p:spPr>
          <a:xfrm>
            <a:off x="0" y="1846994"/>
            <a:ext cx="12195996"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27" name="Picture 26" descr="A picture containing food&#10;&#10;Description automatically generated">
            <a:extLst>
              <a:ext uri="{FF2B5EF4-FFF2-40B4-BE49-F238E27FC236}">
                <a16:creationId xmlns:a16="http://schemas.microsoft.com/office/drawing/2014/main" id="{899F47A0-7D96-5A4D-BB74-1BA61D630D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61" y="1926940"/>
            <a:ext cx="4008134" cy="3624049"/>
          </a:xfrm>
          <a:prstGeom prst="rect">
            <a:avLst/>
          </a:prstGeom>
        </p:spPr>
      </p:pic>
      <p:pic>
        <p:nvPicPr>
          <p:cNvPr id="20" name="Picture 19" descr="A picture containing black, several&#10;&#10;Description automatically generated">
            <a:extLst>
              <a:ext uri="{FF2B5EF4-FFF2-40B4-BE49-F238E27FC236}">
                <a16:creationId xmlns:a16="http://schemas.microsoft.com/office/drawing/2014/main" id="{CDF2D4AA-E4FE-2042-A964-C0B4642F43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079366" y="1926940"/>
            <a:ext cx="4018855" cy="3624049"/>
          </a:xfrm>
          <a:prstGeom prst="rect">
            <a:avLst/>
          </a:prstGeom>
        </p:spPr>
      </p:pic>
      <p:pic>
        <p:nvPicPr>
          <p:cNvPr id="11" name="Picture 10" descr="A picture containing wire, rack, several&#10;&#10;Description automatically generated">
            <a:extLst>
              <a:ext uri="{FF2B5EF4-FFF2-40B4-BE49-F238E27FC236}">
                <a16:creationId xmlns:a16="http://schemas.microsoft.com/office/drawing/2014/main" id="{D8DDCC43-F47A-864E-A6B4-61625CA8D25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83867" y="1926941"/>
            <a:ext cx="4008134" cy="3624049"/>
          </a:xfrm>
          <a:prstGeom prst="rect">
            <a:avLst/>
          </a:prstGeom>
        </p:spPr>
      </p:pic>
      <p:sp>
        <p:nvSpPr>
          <p:cNvPr id="3" name="Title 1">
            <a:extLst>
              <a:ext uri="{FF2B5EF4-FFF2-40B4-BE49-F238E27FC236}">
                <a16:creationId xmlns:a16="http://schemas.microsoft.com/office/drawing/2014/main" id="{54245B12-68AD-EC42-B82F-31144A27C33F}"/>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Monsters</a:t>
            </a:r>
          </a:p>
          <a:p>
            <a:pPr algn="ctr">
              <a:lnSpc>
                <a:spcPct val="100000"/>
              </a:lnSpc>
              <a:spcBef>
                <a:spcPts val="600"/>
              </a:spcBef>
            </a:pPr>
            <a:r>
              <a:rPr lang="en-GB" sz="3000" dirty="0">
                <a:solidFill>
                  <a:schemeClr val="bg1"/>
                </a:solidFill>
                <a:latin typeface="Comic Sans MS" panose="030F0702030302020204" pitchFamily="66" charset="0"/>
              </a:rPr>
              <a:t>Non-fiction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1</a:t>
            </a:r>
            <a:endParaRPr lang="en-US" sz="2000" b="1" dirty="0">
              <a:solidFill>
                <a:schemeClr val="bg1"/>
              </a:solidFill>
              <a:latin typeface="Arial" panose="020B0604020202020204" pitchFamily="34" charset="0"/>
              <a:cs typeface="Arial" panose="020B0604020202020204" pitchFamily="34" charset="0"/>
            </a:endParaRPr>
          </a:p>
        </p:txBody>
      </p:sp>
      <p:pic>
        <p:nvPicPr>
          <p:cNvPr id="16" name="Picture 15" descr="Graphical user interface, application&#10;&#10;Description automatically generated">
            <a:extLst>
              <a:ext uri="{FF2B5EF4-FFF2-40B4-BE49-F238E27FC236}">
                <a16:creationId xmlns:a16="http://schemas.microsoft.com/office/drawing/2014/main" id="{B118C046-E1BC-694D-9088-A1608664BAD9}"/>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17" name="Group 16">
            <a:extLst>
              <a:ext uri="{FF2B5EF4-FFF2-40B4-BE49-F238E27FC236}">
                <a16:creationId xmlns:a16="http://schemas.microsoft.com/office/drawing/2014/main" id="{E6009033-DAE6-2241-AEFE-CF6DEF944C63}"/>
              </a:ext>
            </a:extLst>
          </p:cNvPr>
          <p:cNvGrpSpPr/>
          <p:nvPr/>
        </p:nvGrpSpPr>
        <p:grpSpPr>
          <a:xfrm>
            <a:off x="1812926" y="6122379"/>
            <a:ext cx="1119109" cy="230832"/>
            <a:chOff x="1812926" y="6122379"/>
            <a:chExt cx="1119109" cy="230832"/>
          </a:xfrm>
        </p:grpSpPr>
        <p:pic>
          <p:nvPicPr>
            <p:cNvPr id="22" name="Picture 21" descr="A picture containing text, clipart&#10;&#10;Description automatically generated">
              <a:extLst>
                <a:ext uri="{FF2B5EF4-FFF2-40B4-BE49-F238E27FC236}">
                  <a16:creationId xmlns:a16="http://schemas.microsoft.com/office/drawing/2014/main" id="{5E7402C2-D336-D34D-9D0D-885F5F95CC4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5" name="Title 1">
              <a:extLst>
                <a:ext uri="{FF2B5EF4-FFF2-40B4-BE49-F238E27FC236}">
                  <a16:creationId xmlns:a16="http://schemas.microsoft.com/office/drawing/2014/main" id="{7C199A73-0043-A14A-9D4C-F620974D9577}"/>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grpSp>
        <p:nvGrpSpPr>
          <p:cNvPr id="13" name="Group 12">
            <a:extLst>
              <a:ext uri="{FF2B5EF4-FFF2-40B4-BE49-F238E27FC236}">
                <a16:creationId xmlns:a16="http://schemas.microsoft.com/office/drawing/2014/main" id="{058DB486-1F49-574E-957E-530B23F65F48}"/>
              </a:ext>
            </a:extLst>
          </p:cNvPr>
          <p:cNvGrpSpPr/>
          <p:nvPr/>
        </p:nvGrpSpPr>
        <p:grpSpPr>
          <a:xfrm>
            <a:off x="4634444" y="5885900"/>
            <a:ext cx="2832327" cy="646331"/>
            <a:chOff x="4568598" y="5897859"/>
            <a:chExt cx="2832327" cy="646331"/>
          </a:xfrm>
        </p:grpSpPr>
        <p:sp>
          <p:nvSpPr>
            <p:cNvPr id="15" name="TextBox 14">
              <a:extLst>
                <a:ext uri="{FF2B5EF4-FFF2-40B4-BE49-F238E27FC236}">
                  <a16:creationId xmlns:a16="http://schemas.microsoft.com/office/drawing/2014/main" id="{81051DD6-8373-374F-9767-0F3455FB325B}"/>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8" name="Picture 17" descr="A black and white logo&#10;&#10;Description automatically generated with medium confidence">
              <a:extLst>
                <a:ext uri="{FF2B5EF4-FFF2-40B4-BE49-F238E27FC236}">
                  <a16:creationId xmlns:a16="http://schemas.microsoft.com/office/drawing/2014/main" id="{ABB20791-C1D7-4D46-B47C-01B944D80C2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sp>
        <p:nvSpPr>
          <p:cNvPr id="2" name="TextBox 1">
            <a:extLst>
              <a:ext uri="{FF2B5EF4-FFF2-40B4-BE49-F238E27FC236}">
                <a16:creationId xmlns:a16="http://schemas.microsoft.com/office/drawing/2014/main" id="{DE8A6E0E-BBCF-BF40-94FF-3149FEAD392E}"/>
              </a:ext>
            </a:extLst>
          </p:cNvPr>
          <p:cNvSpPr txBox="1"/>
          <p:nvPr/>
        </p:nvSpPr>
        <p:spPr>
          <a:xfrm>
            <a:off x="-587829" y="5116286"/>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ubtitle 2">
            <a:extLst>
              <a:ext uri="{FF2B5EF4-FFF2-40B4-BE49-F238E27FC236}">
                <a16:creationId xmlns:a16="http://schemas.microsoft.com/office/drawing/2014/main" id="{D68B27C1-1444-C54E-9255-99A4EB830527}"/>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Non-fiction</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4" name="Rectangle 5">
            <a:extLst>
              <a:ext uri="{FF2B5EF4-FFF2-40B4-BE49-F238E27FC236}">
                <a16:creationId xmlns:a16="http://schemas.microsoft.com/office/drawing/2014/main" id="{33755ADF-6A4E-DB45-8AA3-E12EB28884F9}"/>
              </a:ext>
            </a:extLst>
          </p:cNvPr>
          <p:cNvSpPr>
            <a:spLocks noChangeArrowheads="1"/>
          </p:cNvSpPr>
          <p:nvPr/>
        </p:nvSpPr>
        <p:spPr bwMode="auto">
          <a:xfrm>
            <a:off x="1280038" y="1573520"/>
            <a:ext cx="9882884" cy="4119076"/>
          </a:xfrm>
          <a:prstGeom prst="rect">
            <a:avLst/>
          </a:prstGeom>
          <a:noFill/>
          <a:ln>
            <a:noFill/>
          </a:ln>
          <a:effec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8191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227138"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35125"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ct val="0"/>
              </a:spcBef>
              <a:spcAft>
                <a:spcPts val="1000"/>
              </a:spcAft>
              <a:buClr>
                <a:srgbClr val="000000"/>
              </a:buClr>
              <a:buFont typeface="Times New Roman" panose="02020603050405020304" pitchFamily="18" charset="0"/>
              <a:buNone/>
            </a:pPr>
            <a:r>
              <a:rPr lang="en-GB" altLang="en-US" sz="2200" dirty="0">
                <a:solidFill>
                  <a:srgbClr val="3E3F41"/>
                </a:solidFill>
                <a:ea typeface="Microsoft YaHei" panose="020B0503020204020204" pitchFamily="34" charset="-122"/>
              </a:rPr>
              <a:t>In this unit, you will point out to children the clear and obvious</a:t>
            </a:r>
            <a:r>
              <a:rPr lang="en-US" altLang="en-US" sz="2200" dirty="0">
                <a:solidFill>
                  <a:srgbClr val="3E3F41"/>
                </a:solidFill>
                <a:ea typeface="Microsoft YaHei" panose="020B0503020204020204" pitchFamily="34" charset="-122"/>
              </a:rPr>
              <a:t> structure of instruction writing. There may already be examples in the classroom and in the wider school, such as “Wash your hands” and “Do not run”.</a:t>
            </a:r>
          </a:p>
          <a:p>
            <a:pPr>
              <a:spcBef>
                <a:spcPct val="0"/>
              </a:spcBef>
              <a:spcAft>
                <a:spcPts val="1000"/>
              </a:spcAft>
              <a:buClr>
                <a:srgbClr val="000000"/>
              </a:buClr>
              <a:buFont typeface="Times New Roman" panose="02020603050405020304" pitchFamily="18" charset="0"/>
              <a:buNone/>
            </a:pPr>
            <a:r>
              <a:rPr lang="en-US" altLang="en-US" sz="2200" dirty="0">
                <a:solidFill>
                  <a:srgbClr val="3E3F41"/>
                </a:solidFill>
                <a:ea typeface="Microsoft YaHei" panose="020B0503020204020204" pitchFamily="34" charset="-122"/>
              </a:rPr>
              <a:t>Also, around the school, there will be more sophisticated instructions to point out such as the fire drill procedure, information for parents, timetables, etc..</a:t>
            </a:r>
          </a:p>
          <a:p>
            <a:pPr>
              <a:spcBef>
                <a:spcPct val="0"/>
              </a:spcBef>
              <a:spcAft>
                <a:spcPts val="1000"/>
              </a:spcAft>
              <a:buClr>
                <a:srgbClr val="000000"/>
              </a:buClr>
              <a:buFont typeface="Times New Roman" panose="02020603050405020304" pitchFamily="18" charset="0"/>
              <a:buNone/>
            </a:pPr>
            <a:r>
              <a:rPr lang="en-US" altLang="en-US" sz="2200" dirty="0">
                <a:solidFill>
                  <a:srgbClr val="3E3F41"/>
                </a:solidFill>
                <a:ea typeface="Microsoft YaHei" panose="020B0503020204020204" pitchFamily="34" charset="-122"/>
              </a:rPr>
              <a:t>They should:</a:t>
            </a:r>
          </a:p>
          <a:p>
            <a:pPr marL="7938" lvl="1" indent="261938">
              <a:spcBef>
                <a:spcPct val="0"/>
              </a:spcBef>
              <a:spcAft>
                <a:spcPts val="1000"/>
              </a:spcAft>
              <a:buClr>
                <a:srgbClr val="0070C0"/>
              </a:buClr>
              <a:buFont typeface="Times New Roman" panose="02020603050405020304" pitchFamily="18" charset="0"/>
              <a:buChar char="•"/>
            </a:pPr>
            <a:r>
              <a:rPr lang="en-US" altLang="en-US" sz="2200" dirty="0">
                <a:solidFill>
                  <a:srgbClr val="3E3F41"/>
                </a:solidFill>
                <a:ea typeface="Microsoft YaHei" panose="020B0503020204020204" pitchFamily="34" charset="-122"/>
              </a:rPr>
              <a:t>identify instructions in and around school</a:t>
            </a:r>
          </a:p>
          <a:p>
            <a:pPr marL="7938" lvl="1" indent="261938">
              <a:spcBef>
                <a:spcPct val="0"/>
              </a:spcBef>
              <a:spcAft>
                <a:spcPts val="1000"/>
              </a:spcAft>
              <a:buClr>
                <a:srgbClr val="0070C0"/>
              </a:buClr>
              <a:buFont typeface="Times New Roman" panose="02020603050405020304" pitchFamily="18" charset="0"/>
              <a:buChar char="•"/>
            </a:pPr>
            <a:r>
              <a:rPr lang="en-US" altLang="en-US" sz="2200" dirty="0">
                <a:solidFill>
                  <a:srgbClr val="3E3F41"/>
                </a:solidFill>
                <a:ea typeface="Microsoft YaHei" panose="020B0503020204020204" pitchFamily="34" charset="-122"/>
              </a:rPr>
              <a:t>discuss with a partner the clarity of those instructions</a:t>
            </a:r>
          </a:p>
          <a:p>
            <a:pPr marL="7938" lvl="1" indent="261938">
              <a:spcBef>
                <a:spcPct val="0"/>
              </a:spcBef>
              <a:spcAft>
                <a:spcPts val="1000"/>
              </a:spcAft>
              <a:buClr>
                <a:srgbClr val="0070C0"/>
              </a:buClr>
              <a:buFont typeface="Times New Roman" panose="02020603050405020304" pitchFamily="18" charset="0"/>
              <a:buChar char="•"/>
            </a:pPr>
            <a:r>
              <a:rPr lang="en-US" altLang="en-US" sz="2200" dirty="0" err="1">
                <a:solidFill>
                  <a:srgbClr val="3E3F41"/>
                </a:solidFill>
                <a:ea typeface="Microsoft YaHei" panose="020B0503020204020204" pitchFamily="34" charset="-122"/>
              </a:rPr>
              <a:t>practise</a:t>
            </a:r>
            <a:r>
              <a:rPr lang="en-US" altLang="en-US" sz="2200" dirty="0">
                <a:solidFill>
                  <a:srgbClr val="3E3F41"/>
                </a:solidFill>
                <a:ea typeface="Microsoft YaHei" panose="020B0503020204020204" pitchFamily="34" charset="-122"/>
              </a:rPr>
              <a:t> orally giving instructions to a partner.</a:t>
            </a:r>
            <a:endParaRPr lang="en-GB" altLang="en-US" sz="2200" dirty="0">
              <a:solidFill>
                <a:srgbClr val="3E3F41"/>
              </a:solidFill>
              <a:ea typeface="Microsoft YaHei" panose="020B0503020204020204" pitchFamily="34" charset="-122"/>
            </a:endParaRPr>
          </a:p>
        </p:txBody>
      </p:sp>
    </p:spTree>
    <p:extLst>
      <p:ext uri="{BB962C8B-B14F-4D97-AF65-F5344CB8AC3E}">
        <p14:creationId xmlns:p14="http://schemas.microsoft.com/office/powerpoint/2010/main" val="4138031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39E3973-F251-354C-B43A-4B88E12F3819}"/>
              </a:ext>
            </a:extLst>
          </p:cNvPr>
          <p:cNvSpPr/>
          <p:nvPr/>
        </p:nvSpPr>
        <p:spPr>
          <a:xfrm>
            <a:off x="3810000" y="1950720"/>
            <a:ext cx="4564380" cy="3634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938445D-8168-C044-8EBB-0B3D7C4FA264}"/>
              </a:ext>
            </a:extLst>
          </p:cNvPr>
          <p:cNvSpPr txBox="1">
            <a:spLocks/>
          </p:cNvSpPr>
          <p:nvPr/>
        </p:nvSpPr>
        <p:spPr>
          <a:xfrm>
            <a:off x="-2" y="351091"/>
            <a:ext cx="12192002" cy="195181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Monsters</a:t>
            </a:r>
          </a:p>
          <a:p>
            <a:pPr algn="ctr">
              <a:lnSpc>
                <a:spcPct val="100000"/>
              </a:lnSpc>
              <a:spcBef>
                <a:spcPts val="600"/>
              </a:spcBef>
            </a:pPr>
            <a:r>
              <a:rPr lang="en-GB" sz="3000" dirty="0">
                <a:solidFill>
                  <a:schemeClr val="bg1"/>
                </a:solidFill>
                <a:latin typeface="Comic Sans MS" panose="030F0702030302020204" pitchFamily="66" charset="0"/>
              </a:rPr>
              <a:t>Non-fiction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pic>
        <p:nvPicPr>
          <p:cNvPr id="8" name="Picture 7" descr="A picture containing wire, rack, several&#10;&#10;Description automatically generated">
            <a:extLst>
              <a:ext uri="{FF2B5EF4-FFF2-40B4-BE49-F238E27FC236}">
                <a16:creationId xmlns:a16="http://schemas.microsoft.com/office/drawing/2014/main" id="{69ECF956-513E-B542-A496-1E8C244A2B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2618" y="2022534"/>
            <a:ext cx="4439141" cy="3491112"/>
          </a:xfrm>
          <a:prstGeom prst="rect">
            <a:avLst/>
          </a:prstGeom>
        </p:spPr>
      </p:pic>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2022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ire, rack, several&#10;&#10;Description automatically generated">
            <a:extLst>
              <a:ext uri="{FF2B5EF4-FFF2-40B4-BE49-F238E27FC236}">
                <a16:creationId xmlns:a16="http://schemas.microsoft.com/office/drawing/2014/main" id="{C93503EB-04D6-844B-8922-9B92DB3064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1199" y="758408"/>
            <a:ext cx="4344819" cy="5203627"/>
          </a:xfrm>
          <a:prstGeom prst="rect">
            <a:avLst/>
          </a:prstGeom>
        </p:spPr>
      </p:pic>
      <p:sp>
        <p:nvSpPr>
          <p:cNvPr id="5" name="Rectangle 4">
            <a:extLst>
              <a:ext uri="{FF2B5EF4-FFF2-40B4-BE49-F238E27FC236}">
                <a16:creationId xmlns:a16="http://schemas.microsoft.com/office/drawing/2014/main" id="{D6A8110D-A477-CF45-9236-538A91A926EE}"/>
              </a:ext>
            </a:extLst>
          </p:cNvPr>
          <p:cNvSpPr/>
          <p:nvPr/>
        </p:nvSpPr>
        <p:spPr>
          <a:xfrm>
            <a:off x="875089" y="758409"/>
            <a:ext cx="2759175"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6" name="Rectangle 5">
            <a:extLst>
              <a:ext uri="{FF2B5EF4-FFF2-40B4-BE49-F238E27FC236}">
                <a16:creationId xmlns:a16="http://schemas.microsoft.com/office/drawing/2014/main" id="{6DAD4A24-7FC1-F346-974B-ADB0B76F5D39}"/>
              </a:ext>
            </a:extLst>
          </p:cNvPr>
          <p:cNvSpPr/>
          <p:nvPr/>
        </p:nvSpPr>
        <p:spPr>
          <a:xfrm>
            <a:off x="898530" y="1583371"/>
            <a:ext cx="2735734" cy="73431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Recognise ‘bossy’ verbs.</a:t>
            </a:r>
          </a:p>
        </p:txBody>
      </p:sp>
      <p:sp>
        <p:nvSpPr>
          <p:cNvPr id="7" name="Rectangle 6">
            <a:extLst>
              <a:ext uri="{FF2B5EF4-FFF2-40B4-BE49-F238E27FC236}">
                <a16:creationId xmlns:a16="http://schemas.microsoft.com/office/drawing/2014/main" id="{FDCD0B89-0EB2-B541-BD67-C1A5FE67F8E2}"/>
              </a:ext>
            </a:extLst>
          </p:cNvPr>
          <p:cNvSpPr/>
          <p:nvPr/>
        </p:nvSpPr>
        <p:spPr>
          <a:xfrm>
            <a:off x="898531" y="2538490"/>
            <a:ext cx="2735734" cy="1146288"/>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Check that texts make sense whilst reading and self-correcting.</a:t>
            </a:r>
          </a:p>
        </p:txBody>
      </p:sp>
      <p:sp>
        <p:nvSpPr>
          <p:cNvPr id="8" name="Rectangle 7">
            <a:extLst>
              <a:ext uri="{FF2B5EF4-FFF2-40B4-BE49-F238E27FC236}">
                <a16:creationId xmlns:a16="http://schemas.microsoft.com/office/drawing/2014/main" id="{48C5D98A-D59C-A24B-9ACE-7A23A1F4A1FD}"/>
              </a:ext>
            </a:extLst>
          </p:cNvPr>
          <p:cNvSpPr/>
          <p:nvPr/>
        </p:nvSpPr>
        <p:spPr>
          <a:xfrm>
            <a:off x="898532" y="5251005"/>
            <a:ext cx="2735734" cy="74984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Sequence ideas in order.</a:t>
            </a:r>
          </a:p>
        </p:txBody>
      </p:sp>
      <p:sp>
        <p:nvSpPr>
          <p:cNvPr id="9" name="Rectangle 8">
            <a:extLst>
              <a:ext uri="{FF2B5EF4-FFF2-40B4-BE49-F238E27FC236}">
                <a16:creationId xmlns:a16="http://schemas.microsoft.com/office/drawing/2014/main" id="{745EE75C-B750-0343-BC7A-56DBA507BE51}"/>
              </a:ext>
            </a:extLst>
          </p:cNvPr>
          <p:cNvSpPr/>
          <p:nvPr/>
        </p:nvSpPr>
        <p:spPr>
          <a:xfrm>
            <a:off x="8501869" y="758410"/>
            <a:ext cx="2759175"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10" name="Rectangle 9">
            <a:extLst>
              <a:ext uri="{FF2B5EF4-FFF2-40B4-BE49-F238E27FC236}">
                <a16:creationId xmlns:a16="http://schemas.microsoft.com/office/drawing/2014/main" id="{5DD4C27D-E3F9-AD4F-9453-8509771F38C9}"/>
              </a:ext>
            </a:extLst>
          </p:cNvPr>
          <p:cNvSpPr/>
          <p:nvPr/>
        </p:nvSpPr>
        <p:spPr>
          <a:xfrm>
            <a:off x="8501869" y="1583370"/>
            <a:ext cx="2759175" cy="1700360"/>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Identify and begin to punctuate sentences using a capital letter and full stop, question mark or exclamation mark.</a:t>
            </a:r>
          </a:p>
        </p:txBody>
      </p:sp>
      <p:sp>
        <p:nvSpPr>
          <p:cNvPr id="11" name="Rectangle 10">
            <a:extLst>
              <a:ext uri="{FF2B5EF4-FFF2-40B4-BE49-F238E27FC236}">
                <a16:creationId xmlns:a16="http://schemas.microsoft.com/office/drawing/2014/main" id="{1DE0C877-66CF-4643-8E8A-6ED2D9F6C0C7}"/>
              </a:ext>
            </a:extLst>
          </p:cNvPr>
          <p:cNvSpPr/>
          <p:nvPr/>
        </p:nvSpPr>
        <p:spPr>
          <a:xfrm>
            <a:off x="8501869" y="3409761"/>
            <a:ext cx="2759175" cy="53751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Use “bossy” verbs.</a:t>
            </a:r>
          </a:p>
        </p:txBody>
      </p:sp>
      <p:sp>
        <p:nvSpPr>
          <p:cNvPr id="12" name="Rectangle 11">
            <a:extLst>
              <a:ext uri="{FF2B5EF4-FFF2-40B4-BE49-F238E27FC236}">
                <a16:creationId xmlns:a16="http://schemas.microsoft.com/office/drawing/2014/main" id="{B10A733C-FED0-2443-BDFB-A6510842B0ED}"/>
              </a:ext>
            </a:extLst>
          </p:cNvPr>
          <p:cNvSpPr/>
          <p:nvPr/>
        </p:nvSpPr>
        <p:spPr>
          <a:xfrm>
            <a:off x="8501868" y="4828868"/>
            <a:ext cx="2759175" cy="113316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Write in different forms with simple text type features, e.g. instructions.</a:t>
            </a:r>
          </a:p>
        </p:txBody>
      </p:sp>
      <p:sp>
        <p:nvSpPr>
          <p:cNvPr id="13" name="Rectangle 12">
            <a:extLst>
              <a:ext uri="{FF2B5EF4-FFF2-40B4-BE49-F238E27FC236}">
                <a16:creationId xmlns:a16="http://schemas.microsoft.com/office/drawing/2014/main" id="{D4E99818-7576-F941-879D-35DEA1953525}"/>
              </a:ext>
            </a:extLst>
          </p:cNvPr>
          <p:cNvSpPr/>
          <p:nvPr/>
        </p:nvSpPr>
        <p:spPr>
          <a:xfrm>
            <a:off x="8501869" y="4073307"/>
            <a:ext cx="2759175" cy="629529"/>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Orally plan and rehearse ideas.</a:t>
            </a:r>
          </a:p>
        </p:txBody>
      </p:sp>
      <p:sp>
        <p:nvSpPr>
          <p:cNvPr id="14" name="Rectangle 13">
            <a:extLst>
              <a:ext uri="{FF2B5EF4-FFF2-40B4-BE49-F238E27FC236}">
                <a16:creationId xmlns:a16="http://schemas.microsoft.com/office/drawing/2014/main" id="{79D3D606-49EC-CC4F-9F48-E952B17711B6}"/>
              </a:ext>
            </a:extLst>
          </p:cNvPr>
          <p:cNvSpPr/>
          <p:nvPr/>
        </p:nvSpPr>
        <p:spPr>
          <a:xfrm>
            <a:off x="898532" y="3905586"/>
            <a:ext cx="2735734" cy="112461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600" dirty="0">
                <a:solidFill>
                  <a:srgbClr val="414042"/>
                </a:solidFill>
                <a:latin typeface="Comic Sans MS" panose="030F0702030302020204" pitchFamily="66" charset="0"/>
                <a:ea typeface="Microsoft YaHei" panose="020B0503020204020204" pitchFamily="34" charset="-122"/>
              </a:rPr>
              <a:t>Learn to recognise the structure and language</a:t>
            </a:r>
            <a:br>
              <a:rPr lang="en-GB" altLang="en-US" sz="1600" dirty="0">
                <a:solidFill>
                  <a:srgbClr val="414042"/>
                </a:solidFill>
                <a:latin typeface="Comic Sans MS" panose="030F0702030302020204" pitchFamily="66" charset="0"/>
                <a:ea typeface="Microsoft YaHei" panose="020B0503020204020204" pitchFamily="34" charset="-122"/>
              </a:rPr>
            </a:br>
            <a:r>
              <a:rPr lang="en-GB" altLang="en-US" sz="1600" dirty="0">
                <a:solidFill>
                  <a:srgbClr val="414042"/>
                </a:solidFill>
                <a:latin typeface="Comic Sans MS" panose="030F0702030302020204" pitchFamily="66" charset="0"/>
                <a:ea typeface="Microsoft YaHei" panose="020B0503020204020204" pitchFamily="34" charset="-122"/>
              </a:rPr>
              <a:t>of instructions.</a:t>
            </a:r>
          </a:p>
        </p:txBody>
      </p:sp>
    </p:spTree>
    <p:extLst>
      <p:ext uri="{BB962C8B-B14F-4D97-AF65-F5344CB8AC3E}">
        <p14:creationId xmlns:p14="http://schemas.microsoft.com/office/powerpoint/2010/main" val="1974789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2">
            <a:extLst>
              <a:ext uri="{FF2B5EF4-FFF2-40B4-BE49-F238E27FC236}">
                <a16:creationId xmlns:a16="http://schemas.microsoft.com/office/drawing/2014/main" id="{DFEFE39B-3224-6B4E-B0A6-48EA581E003D}"/>
              </a:ext>
            </a:extLst>
          </p:cNvPr>
          <p:cNvSpPr txBox="1">
            <a:spLocks noChangeArrowheads="1"/>
          </p:cNvSpPr>
          <p:nvPr/>
        </p:nvSpPr>
        <p:spPr bwMode="auto">
          <a:xfrm>
            <a:off x="893763" y="2928938"/>
            <a:ext cx="10401300" cy="579437"/>
          </a:xfrm>
          <a:prstGeom prst="rect">
            <a:avLst/>
          </a:prstGeom>
          <a:solidFill>
            <a:srgbClr val="0070C0"/>
          </a:solidFill>
          <a:ln w="28575">
            <a:noFill/>
            <a:prstDash val="solid"/>
            <a:miter lim="800000"/>
            <a:headEnd/>
            <a:tailEnd/>
          </a:ln>
          <a:effectLst/>
        </p:spPr>
        <p:txBody>
          <a:bodyPr>
            <a:spAutoFit/>
          </a:bodyPr>
          <a:lstStyle/>
          <a:p>
            <a:pPr algn="ctr">
              <a:spcBef>
                <a:spcPct val="50000"/>
              </a:spcBef>
            </a:pPr>
            <a:r>
              <a:rPr lang="en-GB" altLang="en-US" sz="3200" dirty="0">
                <a:solidFill>
                  <a:schemeClr val="bg1"/>
                </a:solidFill>
                <a:latin typeface="Comic Sans MS" panose="030F0902030302020204" pitchFamily="66" charset="0"/>
              </a:rPr>
              <a:t>What are instructions?</a:t>
            </a:r>
          </a:p>
        </p:txBody>
      </p:sp>
      <p:sp>
        <p:nvSpPr>
          <p:cNvPr id="14" name="AutoShape 4">
            <a:extLst>
              <a:ext uri="{FF2B5EF4-FFF2-40B4-BE49-F238E27FC236}">
                <a16:creationId xmlns:a16="http://schemas.microsoft.com/office/drawing/2014/main" id="{BF97E3B3-20FD-444B-AFD2-18AE80A76D8F}"/>
              </a:ext>
            </a:extLst>
          </p:cNvPr>
          <p:cNvSpPr>
            <a:spLocks noChangeArrowheads="1"/>
          </p:cNvSpPr>
          <p:nvPr/>
        </p:nvSpPr>
        <p:spPr bwMode="auto">
          <a:xfrm>
            <a:off x="5243184" y="464269"/>
            <a:ext cx="2810217" cy="1990635"/>
          </a:xfrm>
          <a:prstGeom prst="wedgeEllipseCallout">
            <a:avLst>
              <a:gd name="adj1" fmla="val -31122"/>
              <a:gd name="adj2" fmla="val 69833"/>
            </a:avLst>
          </a:prstGeom>
          <a:solidFill>
            <a:srgbClr val="EC7206"/>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Instructions will have a list of what you need.</a:t>
            </a:r>
          </a:p>
        </p:txBody>
      </p:sp>
      <p:sp>
        <p:nvSpPr>
          <p:cNvPr id="15" name="AutoShape 5">
            <a:extLst>
              <a:ext uri="{FF2B5EF4-FFF2-40B4-BE49-F238E27FC236}">
                <a16:creationId xmlns:a16="http://schemas.microsoft.com/office/drawing/2014/main" id="{D9E86788-60D7-3A4F-ACE9-61C173C93F76}"/>
              </a:ext>
            </a:extLst>
          </p:cNvPr>
          <p:cNvSpPr>
            <a:spLocks noChangeArrowheads="1"/>
          </p:cNvSpPr>
          <p:nvPr/>
        </p:nvSpPr>
        <p:spPr bwMode="auto">
          <a:xfrm>
            <a:off x="618595" y="4253738"/>
            <a:ext cx="3457676" cy="1962708"/>
          </a:xfrm>
          <a:prstGeom prst="wedgeEllipseCallout">
            <a:avLst>
              <a:gd name="adj1" fmla="val 35296"/>
              <a:gd name="adj2" fmla="val -81087"/>
            </a:avLst>
          </a:prstGeom>
          <a:solidFill>
            <a:srgbClr val="7030A0"/>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Instructions are written for someone who wants to know how to do something.</a:t>
            </a:r>
          </a:p>
        </p:txBody>
      </p:sp>
      <p:sp>
        <p:nvSpPr>
          <p:cNvPr id="17" name="AutoShape 6">
            <a:extLst>
              <a:ext uri="{FF2B5EF4-FFF2-40B4-BE49-F238E27FC236}">
                <a16:creationId xmlns:a16="http://schemas.microsoft.com/office/drawing/2014/main" id="{C05BA3F6-1666-4D44-B425-DE15EE98AC64}"/>
              </a:ext>
            </a:extLst>
          </p:cNvPr>
          <p:cNvSpPr>
            <a:spLocks noChangeArrowheads="1"/>
          </p:cNvSpPr>
          <p:nvPr/>
        </p:nvSpPr>
        <p:spPr bwMode="auto">
          <a:xfrm>
            <a:off x="4335998" y="4253738"/>
            <a:ext cx="3457676" cy="2048787"/>
          </a:xfrm>
          <a:prstGeom prst="wedgeEllipseCallout">
            <a:avLst>
              <a:gd name="adj1" fmla="val -23060"/>
              <a:gd name="adj2" fmla="val -77886"/>
            </a:avLst>
          </a:prstGeom>
          <a:solidFill>
            <a:srgbClr val="FF4F79"/>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Instructions often contain a picture or pictures to help you.</a:t>
            </a:r>
          </a:p>
        </p:txBody>
      </p:sp>
      <p:sp>
        <p:nvSpPr>
          <p:cNvPr id="18" name="AutoShape 3">
            <a:extLst>
              <a:ext uri="{FF2B5EF4-FFF2-40B4-BE49-F238E27FC236}">
                <a16:creationId xmlns:a16="http://schemas.microsoft.com/office/drawing/2014/main" id="{4F19BB69-1C51-BC4F-B1D0-CF7F3700AE58}"/>
              </a:ext>
            </a:extLst>
          </p:cNvPr>
          <p:cNvSpPr>
            <a:spLocks noChangeArrowheads="1"/>
          </p:cNvSpPr>
          <p:nvPr/>
        </p:nvSpPr>
        <p:spPr bwMode="auto">
          <a:xfrm>
            <a:off x="2252618" y="464269"/>
            <a:ext cx="2668787" cy="1991459"/>
          </a:xfrm>
          <a:prstGeom prst="wedgeEllipseCallout">
            <a:avLst>
              <a:gd name="adj1" fmla="val 35249"/>
              <a:gd name="adj2" fmla="val 66295"/>
            </a:avLst>
          </a:prstGeom>
          <a:solidFill>
            <a:srgbClr val="39AB47"/>
          </a:solidFill>
          <a:ln w="28575">
            <a:noFill/>
            <a:prstDash val="solid"/>
            <a:miter lim="800000"/>
            <a:headEnd/>
            <a:tailEnd/>
          </a:ln>
          <a:effectLst/>
        </p:spPr>
        <p:txBody>
          <a:bodyPr anchor="ctr" anchorCtr="1"/>
          <a:lstStyle/>
          <a:p>
            <a:r>
              <a:rPr lang="en-GB" altLang="en-US" dirty="0">
                <a:solidFill>
                  <a:schemeClr val="bg1"/>
                </a:solidFill>
                <a:latin typeface="Comic Sans MS" panose="030F0902030302020204" pitchFamily="66" charset="0"/>
              </a:rPr>
              <a:t>Instructions will have a title.</a:t>
            </a:r>
          </a:p>
        </p:txBody>
      </p:sp>
      <p:pic>
        <p:nvPicPr>
          <p:cNvPr id="20" name="Picture 19" descr="Logo&#10;&#10;Description automatically generated">
            <a:extLst>
              <a:ext uri="{FF2B5EF4-FFF2-40B4-BE49-F238E27FC236}">
                <a16:creationId xmlns:a16="http://schemas.microsoft.com/office/drawing/2014/main" id="{6A0F3554-DDB5-5D42-BD87-58A1FCE8BF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595" y="618440"/>
            <a:ext cx="1202199" cy="1090547"/>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0D3E0655-29EB-1D64-547C-E6AF933943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AFEBB3E2-42DF-F24C-8CE1-874541B13C20}"/>
              </a:ext>
            </a:extLst>
          </p:cNvPr>
          <p:cNvSpPr txBox="1"/>
          <p:nvPr/>
        </p:nvSpPr>
        <p:spPr>
          <a:xfrm>
            <a:off x="680924" y="1708987"/>
            <a:ext cx="1077539" cy="369332"/>
          </a:xfrm>
          <a:prstGeom prst="rect">
            <a:avLst/>
          </a:prstGeom>
          <a:noFill/>
        </p:spPr>
        <p:txBody>
          <a:bodyPr wrap="none" rtlCol="0">
            <a:spAutoFit/>
          </a:bodyPr>
          <a:lstStyle/>
          <a:p>
            <a:pPr algn="ctr"/>
            <a:r>
              <a:rPr lang="en-US" b="1" dirty="0">
                <a:solidFill>
                  <a:srgbClr val="0070C0"/>
                </a:solidFill>
                <a:latin typeface="Comic Sans MS" panose="030F0902030302020204" pitchFamily="66" charset="0"/>
              </a:rPr>
              <a:t>1 minute</a:t>
            </a:r>
          </a:p>
        </p:txBody>
      </p:sp>
      <p:sp>
        <p:nvSpPr>
          <p:cNvPr id="11" name="AutoShape 4">
            <a:extLst>
              <a:ext uri="{FF2B5EF4-FFF2-40B4-BE49-F238E27FC236}">
                <a16:creationId xmlns:a16="http://schemas.microsoft.com/office/drawing/2014/main" id="{C00F7A07-C52D-B24F-A498-992CD7F95A7D}"/>
              </a:ext>
            </a:extLst>
          </p:cNvPr>
          <p:cNvSpPr>
            <a:spLocks noChangeArrowheads="1"/>
          </p:cNvSpPr>
          <p:nvPr/>
        </p:nvSpPr>
        <p:spPr bwMode="auto">
          <a:xfrm>
            <a:off x="8384351" y="424832"/>
            <a:ext cx="2795776" cy="1990635"/>
          </a:xfrm>
          <a:prstGeom prst="wedgeEllipseCallout">
            <a:avLst>
              <a:gd name="adj1" fmla="val 22424"/>
              <a:gd name="adj2" fmla="val 71052"/>
            </a:avLst>
          </a:prstGeom>
          <a:solidFill>
            <a:srgbClr val="00B0F0"/>
          </a:solidFill>
          <a:ln w="28575">
            <a:noFill/>
            <a:prstDash val="solid"/>
            <a:miter lim="800000"/>
            <a:headEnd/>
            <a:tailEnd/>
          </a:ln>
          <a:effectLst/>
        </p:spPr>
        <p:txBody>
          <a:bodyPr anchor="ctr" anchorCtr="1"/>
          <a:lstStyle/>
          <a:p>
            <a:pPr algn="ctr"/>
            <a:r>
              <a:rPr lang="en-GB" altLang="en-US" dirty="0">
                <a:solidFill>
                  <a:schemeClr val="bg1"/>
                </a:solidFill>
                <a:latin typeface="Comic Sans MS" panose="030F0902030302020204" pitchFamily="66" charset="0"/>
              </a:rPr>
              <a:t>Instructions are written in the order things need to be done.</a:t>
            </a:r>
          </a:p>
        </p:txBody>
      </p:sp>
      <p:sp>
        <p:nvSpPr>
          <p:cNvPr id="13" name="AutoShape 6">
            <a:extLst>
              <a:ext uri="{FF2B5EF4-FFF2-40B4-BE49-F238E27FC236}">
                <a16:creationId xmlns:a16="http://schemas.microsoft.com/office/drawing/2014/main" id="{DF333F6B-6306-E643-A705-B20BE7022C66}"/>
              </a:ext>
            </a:extLst>
          </p:cNvPr>
          <p:cNvSpPr>
            <a:spLocks noChangeArrowheads="1"/>
          </p:cNvSpPr>
          <p:nvPr/>
        </p:nvSpPr>
        <p:spPr bwMode="auto">
          <a:xfrm>
            <a:off x="8053401" y="4167659"/>
            <a:ext cx="3457676" cy="2048787"/>
          </a:xfrm>
          <a:prstGeom prst="wedgeEllipseCallout">
            <a:avLst>
              <a:gd name="adj1" fmla="val 13189"/>
              <a:gd name="adj2" fmla="val -79071"/>
            </a:avLst>
          </a:prstGeom>
          <a:solidFill>
            <a:srgbClr val="0070C0"/>
          </a:solidFill>
          <a:ln w="28575">
            <a:noFill/>
            <a:prstDash val="solid"/>
            <a:miter lim="800000"/>
            <a:headEnd/>
            <a:tailEnd/>
          </a:ln>
          <a:effectLst/>
        </p:spPr>
        <p:txBody>
          <a:bodyPr anchor="ctr" anchorCtr="1"/>
          <a:lstStyle/>
          <a:p>
            <a:pPr algn="ctr"/>
            <a:br>
              <a:rPr lang="en-GB" dirty="0">
                <a:solidFill>
                  <a:schemeClr val="bg1"/>
                </a:solidFill>
                <a:latin typeface="Comic Sans MS" panose="030F0702030302020204" pitchFamily="66" charset="0"/>
              </a:rPr>
            </a:br>
            <a:r>
              <a:rPr lang="en-GB" dirty="0">
                <a:solidFill>
                  <a:schemeClr val="bg1"/>
                </a:solidFill>
                <a:latin typeface="Comic Sans MS" panose="030F0702030302020204" pitchFamily="66" charset="0"/>
              </a:rPr>
              <a:t>Instructions contain ‘bossy’ verbs.</a:t>
            </a:r>
          </a:p>
          <a:p>
            <a:endParaRPr lang="en-GB" altLang="en-US" dirty="0">
              <a:solidFill>
                <a:schemeClr val="bg1"/>
              </a:solidFill>
            </a:endParaRPr>
          </a:p>
        </p:txBody>
      </p:sp>
    </p:spTree>
    <p:extLst>
      <p:ext uri="{BB962C8B-B14F-4D97-AF65-F5344CB8AC3E}">
        <p14:creationId xmlns:p14="http://schemas.microsoft.com/office/powerpoint/2010/main" val="393033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11"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
            <a:extLst>
              <a:ext uri="{FF2B5EF4-FFF2-40B4-BE49-F238E27FC236}">
                <a16:creationId xmlns:a16="http://schemas.microsoft.com/office/drawing/2014/main" id="{030BF86D-31E4-424E-AC14-4E1A44B4B7FF}"/>
              </a:ext>
            </a:extLst>
          </p:cNvPr>
          <p:cNvSpPr txBox="1">
            <a:spLocks noChangeArrowheads="1"/>
          </p:cNvSpPr>
          <p:nvPr/>
        </p:nvSpPr>
        <p:spPr bwMode="auto">
          <a:xfrm>
            <a:off x="393032" y="610724"/>
            <a:ext cx="113241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400" b="1" dirty="0">
                <a:solidFill>
                  <a:srgbClr val="0070C0"/>
                </a:solidFill>
                <a:latin typeface="Comic Sans MS" panose="030F0702030302020204" pitchFamily="66" charset="0"/>
              </a:rPr>
              <a:t>Do as you are told!</a:t>
            </a:r>
          </a:p>
        </p:txBody>
      </p:sp>
      <p:grpSp>
        <p:nvGrpSpPr>
          <p:cNvPr id="21" name="Group 39">
            <a:extLst>
              <a:ext uri="{FF2B5EF4-FFF2-40B4-BE49-F238E27FC236}">
                <a16:creationId xmlns:a16="http://schemas.microsoft.com/office/drawing/2014/main" id="{6BDEB670-ADE4-6249-8A75-F02C6B63607A}"/>
              </a:ext>
            </a:extLst>
          </p:cNvPr>
          <p:cNvGrpSpPr>
            <a:grpSpLocks/>
          </p:cNvGrpSpPr>
          <p:nvPr/>
        </p:nvGrpSpPr>
        <p:grpSpPr bwMode="auto">
          <a:xfrm>
            <a:off x="830747" y="1288525"/>
            <a:ext cx="2655888" cy="1344612"/>
            <a:chOff x="168" y="429"/>
            <a:chExt cx="1673" cy="847"/>
          </a:xfrm>
        </p:grpSpPr>
        <p:sp>
          <p:nvSpPr>
            <p:cNvPr id="22" name="Text Box 9">
              <a:extLst>
                <a:ext uri="{FF2B5EF4-FFF2-40B4-BE49-F238E27FC236}">
                  <a16:creationId xmlns:a16="http://schemas.microsoft.com/office/drawing/2014/main" id="{7051A041-25D0-314C-857C-348987170DF0}"/>
                </a:ext>
              </a:extLst>
            </p:cNvPr>
            <p:cNvSpPr txBox="1">
              <a:spLocks noChangeArrowheads="1"/>
            </p:cNvSpPr>
            <p:nvPr/>
          </p:nvSpPr>
          <p:spPr bwMode="auto">
            <a:xfrm>
              <a:off x="168" y="737"/>
              <a:ext cx="5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Smile.</a:t>
              </a:r>
            </a:p>
          </p:txBody>
        </p:sp>
        <p:pic>
          <p:nvPicPr>
            <p:cNvPr id="23" name="Picture 15">
              <a:extLst>
                <a:ext uri="{FF2B5EF4-FFF2-40B4-BE49-F238E27FC236}">
                  <a16:creationId xmlns:a16="http://schemas.microsoft.com/office/drawing/2014/main" id="{497160FC-F797-4340-92E5-EEE99B857E8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3" y="429"/>
              <a:ext cx="1108" cy="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4" name="Group 40">
            <a:extLst>
              <a:ext uri="{FF2B5EF4-FFF2-40B4-BE49-F238E27FC236}">
                <a16:creationId xmlns:a16="http://schemas.microsoft.com/office/drawing/2014/main" id="{D7AF52F6-B808-2241-91CF-B3F750B5ED34}"/>
              </a:ext>
            </a:extLst>
          </p:cNvPr>
          <p:cNvGrpSpPr>
            <a:grpSpLocks/>
          </p:cNvGrpSpPr>
          <p:nvPr/>
        </p:nvGrpSpPr>
        <p:grpSpPr bwMode="auto">
          <a:xfrm>
            <a:off x="8249515" y="1126617"/>
            <a:ext cx="3198812" cy="1668462"/>
            <a:chOff x="3958" y="260"/>
            <a:chExt cx="2015" cy="1051"/>
          </a:xfrm>
        </p:grpSpPr>
        <p:pic>
          <p:nvPicPr>
            <p:cNvPr id="25" name="Picture 23">
              <a:extLst>
                <a:ext uri="{FF2B5EF4-FFF2-40B4-BE49-F238E27FC236}">
                  <a16:creationId xmlns:a16="http://schemas.microsoft.com/office/drawing/2014/main" id="{D5540685-C48F-E045-8779-2003C357E76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48" y="260"/>
              <a:ext cx="864" cy="1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 Box 29">
              <a:extLst>
                <a:ext uri="{FF2B5EF4-FFF2-40B4-BE49-F238E27FC236}">
                  <a16:creationId xmlns:a16="http://schemas.microsoft.com/office/drawing/2014/main" id="{72DBFE7F-13CD-8446-9AA1-1E52A145A912}"/>
                </a:ext>
              </a:extLst>
            </p:cNvPr>
            <p:cNvSpPr txBox="1">
              <a:spLocks noChangeArrowheads="1"/>
            </p:cNvSpPr>
            <p:nvPr/>
          </p:nvSpPr>
          <p:spPr bwMode="auto">
            <a:xfrm>
              <a:off x="3958" y="670"/>
              <a:ext cx="20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Jump in the air.</a:t>
              </a:r>
            </a:p>
          </p:txBody>
        </p:sp>
      </p:grpSp>
      <p:grpSp>
        <p:nvGrpSpPr>
          <p:cNvPr id="27" name="Group 38">
            <a:extLst>
              <a:ext uri="{FF2B5EF4-FFF2-40B4-BE49-F238E27FC236}">
                <a16:creationId xmlns:a16="http://schemas.microsoft.com/office/drawing/2014/main" id="{453FE861-5951-174A-9F64-1DEB955E7EAA}"/>
              </a:ext>
            </a:extLst>
          </p:cNvPr>
          <p:cNvGrpSpPr>
            <a:grpSpLocks/>
          </p:cNvGrpSpPr>
          <p:nvPr/>
        </p:nvGrpSpPr>
        <p:grpSpPr bwMode="auto">
          <a:xfrm>
            <a:off x="830747" y="2851965"/>
            <a:ext cx="3892550" cy="1516062"/>
            <a:chOff x="0" y="1014"/>
            <a:chExt cx="2452" cy="955"/>
          </a:xfrm>
        </p:grpSpPr>
        <p:grpSp>
          <p:nvGrpSpPr>
            <p:cNvPr id="28" name="Group 31">
              <a:extLst>
                <a:ext uri="{FF2B5EF4-FFF2-40B4-BE49-F238E27FC236}">
                  <a16:creationId xmlns:a16="http://schemas.microsoft.com/office/drawing/2014/main" id="{A62CFF77-1BEA-8145-8786-E84C3480B7D3}"/>
                </a:ext>
              </a:extLst>
            </p:cNvPr>
            <p:cNvGrpSpPr>
              <a:grpSpLocks/>
            </p:cNvGrpSpPr>
            <p:nvPr/>
          </p:nvGrpSpPr>
          <p:grpSpPr bwMode="auto">
            <a:xfrm>
              <a:off x="1202" y="1014"/>
              <a:ext cx="1250" cy="955"/>
              <a:chOff x="3884" y="485"/>
              <a:chExt cx="1397" cy="942"/>
            </a:xfrm>
          </p:grpSpPr>
          <p:pic>
            <p:nvPicPr>
              <p:cNvPr id="30" name="Picture 24">
                <a:extLst>
                  <a:ext uri="{FF2B5EF4-FFF2-40B4-BE49-F238E27FC236}">
                    <a16:creationId xmlns:a16="http://schemas.microsoft.com/office/drawing/2014/main" id="{FE9700F7-61DD-B44A-87EC-A2F73DC84B7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884" y="489"/>
                <a:ext cx="713" cy="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26">
                <a:extLst>
                  <a:ext uri="{FF2B5EF4-FFF2-40B4-BE49-F238E27FC236}">
                    <a16:creationId xmlns:a16="http://schemas.microsoft.com/office/drawing/2014/main" id="{87A3736F-4BBA-7E4C-9658-DD2667ED8F3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68" y="485"/>
                <a:ext cx="713" cy="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9" name="Text Box 28">
              <a:extLst>
                <a:ext uri="{FF2B5EF4-FFF2-40B4-BE49-F238E27FC236}">
                  <a16:creationId xmlns:a16="http://schemas.microsoft.com/office/drawing/2014/main" id="{76FF5167-929C-8241-AD54-6911252FE5BB}"/>
                </a:ext>
              </a:extLst>
            </p:cNvPr>
            <p:cNvSpPr txBox="1">
              <a:spLocks noChangeArrowheads="1"/>
            </p:cNvSpPr>
            <p:nvPr/>
          </p:nvSpPr>
          <p:spPr bwMode="auto">
            <a:xfrm>
              <a:off x="0" y="1341"/>
              <a:ext cx="2397"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Hold hands with</a:t>
              </a:r>
              <a:br>
                <a:rPr lang="en-GB" altLang="en-US" b="1" dirty="0">
                  <a:solidFill>
                    <a:srgbClr val="0070C0"/>
                  </a:solidFill>
                  <a:latin typeface="Comic Sans MS" panose="030F0902030302020204" pitchFamily="66" charset="0"/>
                </a:rPr>
              </a:br>
              <a:r>
                <a:rPr lang="en-GB" altLang="en-US" b="1" dirty="0">
                  <a:solidFill>
                    <a:srgbClr val="0070C0"/>
                  </a:solidFill>
                  <a:latin typeface="Comic Sans MS" panose="030F0902030302020204" pitchFamily="66" charset="0"/>
                </a:rPr>
                <a:t>a partner.</a:t>
              </a:r>
            </a:p>
          </p:txBody>
        </p:sp>
      </p:grpSp>
      <p:grpSp>
        <p:nvGrpSpPr>
          <p:cNvPr id="32" name="Group 37">
            <a:extLst>
              <a:ext uri="{FF2B5EF4-FFF2-40B4-BE49-F238E27FC236}">
                <a16:creationId xmlns:a16="http://schemas.microsoft.com/office/drawing/2014/main" id="{89117847-9EA6-1341-81B6-38DBA649D069}"/>
              </a:ext>
            </a:extLst>
          </p:cNvPr>
          <p:cNvGrpSpPr>
            <a:grpSpLocks/>
          </p:cNvGrpSpPr>
          <p:nvPr/>
        </p:nvGrpSpPr>
        <p:grpSpPr bwMode="auto">
          <a:xfrm>
            <a:off x="830747" y="4718074"/>
            <a:ext cx="2851150" cy="1335088"/>
            <a:chOff x="0" y="2027"/>
            <a:chExt cx="1796" cy="841"/>
          </a:xfrm>
        </p:grpSpPr>
        <p:sp>
          <p:nvSpPr>
            <p:cNvPr id="33" name="Text Box 10">
              <a:extLst>
                <a:ext uri="{FF2B5EF4-FFF2-40B4-BE49-F238E27FC236}">
                  <a16:creationId xmlns:a16="http://schemas.microsoft.com/office/drawing/2014/main" id="{AE662FCF-6F55-1147-98C3-7E24A9031D5C}"/>
                </a:ext>
              </a:extLst>
            </p:cNvPr>
            <p:cNvSpPr txBox="1">
              <a:spLocks noChangeArrowheads="1"/>
            </p:cNvSpPr>
            <p:nvPr/>
          </p:nvSpPr>
          <p:spPr bwMode="auto">
            <a:xfrm>
              <a:off x="0" y="2332"/>
              <a:ext cx="121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Look serious.</a:t>
              </a:r>
            </a:p>
          </p:txBody>
        </p:sp>
        <p:pic>
          <p:nvPicPr>
            <p:cNvPr id="34" name="Picture 33">
              <a:extLst>
                <a:ext uri="{FF2B5EF4-FFF2-40B4-BE49-F238E27FC236}">
                  <a16:creationId xmlns:a16="http://schemas.microsoft.com/office/drawing/2014/main" id="{2984F902-88C0-174E-83CE-B006F4B98565}"/>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051" y="2027"/>
              <a:ext cx="745" cy="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 name="Group 36">
            <a:extLst>
              <a:ext uri="{FF2B5EF4-FFF2-40B4-BE49-F238E27FC236}">
                <a16:creationId xmlns:a16="http://schemas.microsoft.com/office/drawing/2014/main" id="{8243AD50-DE3F-9849-AE0F-BB7713E4E1DA}"/>
              </a:ext>
            </a:extLst>
          </p:cNvPr>
          <p:cNvGrpSpPr>
            <a:grpSpLocks/>
          </p:cNvGrpSpPr>
          <p:nvPr/>
        </p:nvGrpSpPr>
        <p:grpSpPr bwMode="auto">
          <a:xfrm>
            <a:off x="5122983" y="4773353"/>
            <a:ext cx="2606675" cy="1216025"/>
            <a:chOff x="0" y="2893"/>
            <a:chExt cx="1642" cy="766"/>
          </a:xfrm>
        </p:grpSpPr>
        <p:sp>
          <p:nvSpPr>
            <p:cNvPr id="36" name="Text Box 14">
              <a:extLst>
                <a:ext uri="{FF2B5EF4-FFF2-40B4-BE49-F238E27FC236}">
                  <a16:creationId xmlns:a16="http://schemas.microsoft.com/office/drawing/2014/main" id="{1CA255BD-AB02-F343-BEDA-132C2E189122}"/>
                </a:ext>
              </a:extLst>
            </p:cNvPr>
            <p:cNvSpPr txBox="1">
              <a:spLocks noChangeArrowheads="1"/>
            </p:cNvSpPr>
            <p:nvPr/>
          </p:nvSpPr>
          <p:spPr bwMode="auto">
            <a:xfrm>
              <a:off x="0" y="3161"/>
              <a:ext cx="121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Blow a kiss.</a:t>
              </a:r>
            </a:p>
          </p:txBody>
        </p:sp>
        <p:grpSp>
          <p:nvGrpSpPr>
            <p:cNvPr id="37" name="Group 34">
              <a:extLst>
                <a:ext uri="{FF2B5EF4-FFF2-40B4-BE49-F238E27FC236}">
                  <a16:creationId xmlns:a16="http://schemas.microsoft.com/office/drawing/2014/main" id="{E0DFB6F7-A5F8-4245-A6DD-FB67B1F0598B}"/>
                </a:ext>
              </a:extLst>
            </p:cNvPr>
            <p:cNvGrpSpPr>
              <a:grpSpLocks/>
            </p:cNvGrpSpPr>
            <p:nvPr/>
          </p:nvGrpSpPr>
          <p:grpSpPr bwMode="auto">
            <a:xfrm>
              <a:off x="940" y="2893"/>
              <a:ext cx="702" cy="766"/>
              <a:chOff x="1292" y="2861"/>
              <a:chExt cx="620" cy="746"/>
            </a:xfrm>
          </p:grpSpPr>
          <p:pic>
            <p:nvPicPr>
              <p:cNvPr id="38" name="Picture 37">
                <a:extLst>
                  <a:ext uri="{FF2B5EF4-FFF2-40B4-BE49-F238E27FC236}">
                    <a16:creationId xmlns:a16="http://schemas.microsoft.com/office/drawing/2014/main" id="{BCD65CB3-88A1-A44D-92D8-A3648DFC35C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292" y="2861"/>
                <a:ext cx="620" cy="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AutoShape 32">
                <a:extLst>
                  <a:ext uri="{FF2B5EF4-FFF2-40B4-BE49-F238E27FC236}">
                    <a16:creationId xmlns:a16="http://schemas.microsoft.com/office/drawing/2014/main" id="{B15EEFC6-092E-4E4D-9E60-E9E2EF8AA6C3}"/>
                  </a:ext>
                </a:extLst>
              </p:cNvPr>
              <p:cNvSpPr>
                <a:spLocks noChangeArrowheads="1"/>
              </p:cNvSpPr>
              <p:nvPr/>
            </p:nvSpPr>
            <p:spPr bwMode="auto">
              <a:xfrm>
                <a:off x="1614" y="3410"/>
                <a:ext cx="56" cy="56"/>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b="1">
                  <a:solidFill>
                    <a:srgbClr val="0070C0"/>
                  </a:solidFill>
                  <a:latin typeface="Comic Sans MS" panose="030F0902030302020204" pitchFamily="66" charset="0"/>
                </a:endParaRPr>
              </a:p>
            </p:txBody>
          </p:sp>
          <p:sp>
            <p:nvSpPr>
              <p:cNvPr id="40" name="AutoShape 33">
                <a:extLst>
                  <a:ext uri="{FF2B5EF4-FFF2-40B4-BE49-F238E27FC236}">
                    <a16:creationId xmlns:a16="http://schemas.microsoft.com/office/drawing/2014/main" id="{0C504585-D128-4B4B-9257-E1116EFA1C08}"/>
                  </a:ext>
                </a:extLst>
              </p:cNvPr>
              <p:cNvSpPr>
                <a:spLocks noChangeArrowheads="1"/>
              </p:cNvSpPr>
              <p:nvPr/>
            </p:nvSpPr>
            <p:spPr bwMode="auto">
              <a:xfrm>
                <a:off x="1658" y="3440"/>
                <a:ext cx="56" cy="56"/>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b="1">
                  <a:solidFill>
                    <a:srgbClr val="0070C0"/>
                  </a:solidFill>
                  <a:latin typeface="Comic Sans MS" panose="030F0902030302020204" pitchFamily="66" charset="0"/>
                </a:endParaRPr>
              </a:p>
            </p:txBody>
          </p:sp>
        </p:grpSp>
      </p:grpSp>
      <p:sp>
        <p:nvSpPr>
          <p:cNvPr id="43" name="Text Box 27">
            <a:extLst>
              <a:ext uri="{FF2B5EF4-FFF2-40B4-BE49-F238E27FC236}">
                <a16:creationId xmlns:a16="http://schemas.microsoft.com/office/drawing/2014/main" id="{846CB1F9-E08B-954B-AA97-1EDB91BACCF6}"/>
              </a:ext>
            </a:extLst>
          </p:cNvPr>
          <p:cNvSpPr txBox="1">
            <a:spLocks noChangeArrowheads="1"/>
          </p:cNvSpPr>
          <p:nvPr/>
        </p:nvSpPr>
        <p:spPr bwMode="auto">
          <a:xfrm>
            <a:off x="5142440" y="3360567"/>
            <a:ext cx="32543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Put your hands</a:t>
            </a:r>
            <a:br>
              <a:rPr lang="en-GB" altLang="en-US" b="1" dirty="0">
                <a:solidFill>
                  <a:srgbClr val="0070C0"/>
                </a:solidFill>
                <a:latin typeface="Comic Sans MS" panose="030F0902030302020204" pitchFamily="66" charset="0"/>
              </a:rPr>
            </a:br>
            <a:r>
              <a:rPr lang="en-GB" altLang="en-US" b="1" dirty="0">
                <a:solidFill>
                  <a:srgbClr val="0070C0"/>
                </a:solidFill>
                <a:latin typeface="Comic Sans MS" panose="030F0902030302020204" pitchFamily="66" charset="0"/>
              </a:rPr>
              <a:t>on your hips.</a:t>
            </a:r>
          </a:p>
        </p:txBody>
      </p:sp>
      <p:sp>
        <p:nvSpPr>
          <p:cNvPr id="45" name="Text Box 12">
            <a:extLst>
              <a:ext uri="{FF2B5EF4-FFF2-40B4-BE49-F238E27FC236}">
                <a16:creationId xmlns:a16="http://schemas.microsoft.com/office/drawing/2014/main" id="{4770B97F-0073-C940-87EB-CC05080D41E1}"/>
              </a:ext>
            </a:extLst>
          </p:cNvPr>
          <p:cNvSpPr txBox="1">
            <a:spLocks noChangeArrowheads="1"/>
          </p:cNvSpPr>
          <p:nvPr/>
        </p:nvSpPr>
        <p:spPr bwMode="auto">
          <a:xfrm>
            <a:off x="5129146" y="1773129"/>
            <a:ext cx="1924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Look sad.</a:t>
            </a:r>
          </a:p>
        </p:txBody>
      </p:sp>
      <p:sp>
        <p:nvSpPr>
          <p:cNvPr id="48" name="Text Box 13">
            <a:extLst>
              <a:ext uri="{FF2B5EF4-FFF2-40B4-BE49-F238E27FC236}">
                <a16:creationId xmlns:a16="http://schemas.microsoft.com/office/drawing/2014/main" id="{D86CA1C7-85C8-1A4A-B607-3FEB29D8E7ED}"/>
              </a:ext>
            </a:extLst>
          </p:cNvPr>
          <p:cNvSpPr txBox="1">
            <a:spLocks noChangeArrowheads="1"/>
          </p:cNvSpPr>
          <p:nvPr/>
        </p:nvSpPr>
        <p:spPr bwMode="auto">
          <a:xfrm>
            <a:off x="8249516" y="3388856"/>
            <a:ext cx="1924051"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Be surprised.</a:t>
            </a:r>
          </a:p>
        </p:txBody>
      </p:sp>
      <p:sp>
        <p:nvSpPr>
          <p:cNvPr id="52" name="Text Box 30">
            <a:extLst>
              <a:ext uri="{FF2B5EF4-FFF2-40B4-BE49-F238E27FC236}">
                <a16:creationId xmlns:a16="http://schemas.microsoft.com/office/drawing/2014/main" id="{6515FF91-FB0A-ED43-AF0E-199ED3BFD195}"/>
              </a:ext>
            </a:extLst>
          </p:cNvPr>
          <p:cNvSpPr txBox="1">
            <a:spLocks noChangeArrowheads="1"/>
          </p:cNvSpPr>
          <p:nvPr/>
        </p:nvSpPr>
        <p:spPr bwMode="auto">
          <a:xfrm>
            <a:off x="8234660" y="4976374"/>
            <a:ext cx="1663657" cy="366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b="1" dirty="0">
                <a:solidFill>
                  <a:srgbClr val="0070C0"/>
                </a:solidFill>
                <a:latin typeface="Comic Sans MS" panose="030F0902030302020204" pitchFamily="66" charset="0"/>
              </a:rPr>
              <a:t>Sit down.</a:t>
            </a:r>
          </a:p>
        </p:txBody>
      </p:sp>
      <p:sp>
        <p:nvSpPr>
          <p:cNvPr id="53" name="Rectangle 1">
            <a:extLst>
              <a:ext uri="{FF2B5EF4-FFF2-40B4-BE49-F238E27FC236}">
                <a16:creationId xmlns:a16="http://schemas.microsoft.com/office/drawing/2014/main" id="{D56F3731-FDD5-CB46-8DE5-A8A73D9F8E1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TextBox 53">
            <a:extLst>
              <a:ext uri="{FF2B5EF4-FFF2-40B4-BE49-F238E27FC236}">
                <a16:creationId xmlns:a16="http://schemas.microsoft.com/office/drawing/2014/main" id="{F30C78CD-F995-9B46-AC49-93A83861822A}"/>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pic>
        <p:nvPicPr>
          <p:cNvPr id="58" name="Picture 18">
            <a:extLst>
              <a:ext uri="{FF2B5EF4-FFF2-40B4-BE49-F238E27FC236}">
                <a16:creationId xmlns:a16="http://schemas.microsoft.com/office/drawing/2014/main" id="{63CE6590-25D8-DF4A-8911-7007CBDB4051}"/>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365371" y="1453158"/>
            <a:ext cx="1116138" cy="1226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19">
            <a:extLst>
              <a:ext uri="{FF2B5EF4-FFF2-40B4-BE49-F238E27FC236}">
                <a16:creationId xmlns:a16="http://schemas.microsoft.com/office/drawing/2014/main" id="{A3653005-8AA5-B847-A0EB-78DB7E4B2142}"/>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949435" y="2959936"/>
            <a:ext cx="1301662" cy="1229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5">
            <a:extLst>
              <a:ext uri="{FF2B5EF4-FFF2-40B4-BE49-F238E27FC236}">
                <a16:creationId xmlns:a16="http://schemas.microsoft.com/office/drawing/2014/main" id="{969803CF-04E3-5243-9EB5-35ACD49426FE}"/>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9530291" y="4456701"/>
            <a:ext cx="1471052" cy="1576956"/>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2">
            <a:extLst>
              <a:ext uri="{FF2B5EF4-FFF2-40B4-BE49-F238E27FC236}">
                <a16:creationId xmlns:a16="http://schemas.microsoft.com/office/drawing/2014/main" id="{42CA5596-928B-0248-B732-17C3E43E0801}"/>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6980433" y="2728914"/>
            <a:ext cx="809625"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71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48"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oll, toy, clipart&#10;&#10;Description automatically generated">
            <a:extLst>
              <a:ext uri="{FF2B5EF4-FFF2-40B4-BE49-F238E27FC236}">
                <a16:creationId xmlns:a16="http://schemas.microsoft.com/office/drawing/2014/main" id="{F9A9FB3E-7EA6-C24E-A2FA-1FFD41C899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82029" y="1602089"/>
            <a:ext cx="2204388" cy="4042611"/>
          </a:xfrm>
          <a:prstGeom prst="rect">
            <a:avLst/>
          </a:prstGeom>
        </p:spPr>
      </p:pic>
      <p:pic>
        <p:nvPicPr>
          <p:cNvPr id="5" name="Picture 4" descr="A picture containing toy, doll, clipart&#10;&#10;Description automatically generated">
            <a:extLst>
              <a:ext uri="{FF2B5EF4-FFF2-40B4-BE49-F238E27FC236}">
                <a16:creationId xmlns:a16="http://schemas.microsoft.com/office/drawing/2014/main" id="{BD4FAD49-B644-324A-B8F4-4E2697361B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0555" y="1668082"/>
            <a:ext cx="2357122" cy="4042611"/>
          </a:xfrm>
          <a:prstGeom prst="rect">
            <a:avLst/>
          </a:prstGeom>
        </p:spPr>
      </p:pic>
      <p:sp>
        <p:nvSpPr>
          <p:cNvPr id="53" name="Rectangle 1">
            <a:extLst>
              <a:ext uri="{FF2B5EF4-FFF2-40B4-BE49-F238E27FC236}">
                <a16:creationId xmlns:a16="http://schemas.microsoft.com/office/drawing/2014/main" id="{D56F3731-FDD5-CB46-8DE5-A8A73D9F8E1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TextBox 53">
            <a:extLst>
              <a:ext uri="{FF2B5EF4-FFF2-40B4-BE49-F238E27FC236}">
                <a16:creationId xmlns:a16="http://schemas.microsoft.com/office/drawing/2014/main" id="{F30C78CD-F995-9B46-AC49-93A83861822A}"/>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56" name="Text Box 14">
            <a:extLst>
              <a:ext uri="{FF2B5EF4-FFF2-40B4-BE49-F238E27FC236}">
                <a16:creationId xmlns:a16="http://schemas.microsoft.com/office/drawing/2014/main" id="{6DB11700-E2A8-DB42-AE45-544D56CF48A0}"/>
              </a:ext>
            </a:extLst>
          </p:cNvPr>
          <p:cNvSpPr txBox="1">
            <a:spLocks noChangeArrowheads="1"/>
          </p:cNvSpPr>
          <p:nvPr/>
        </p:nvSpPr>
        <p:spPr bwMode="auto">
          <a:xfrm>
            <a:off x="3759152" y="1602089"/>
            <a:ext cx="5039943" cy="424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indent="0">
              <a:spcBef>
                <a:spcPct val="50000"/>
              </a:spcBef>
            </a:pPr>
            <a:r>
              <a:rPr lang="en-GB" altLang="en-US" sz="2200" b="1" dirty="0">
                <a:solidFill>
                  <a:srgbClr val="3E3F41"/>
                </a:solidFill>
              </a:rPr>
              <a:t>You will need:</a:t>
            </a:r>
            <a:br>
              <a:rPr lang="en-GB" altLang="en-US" sz="2200" b="1" dirty="0">
                <a:solidFill>
                  <a:srgbClr val="3E3F41"/>
                </a:solidFill>
              </a:rPr>
            </a:br>
            <a:r>
              <a:rPr lang="en-GB" altLang="en-US" sz="2200" dirty="0">
                <a:solidFill>
                  <a:srgbClr val="3E3F41"/>
                </a:solidFill>
              </a:rPr>
              <a:t>Your coat</a:t>
            </a:r>
          </a:p>
          <a:p>
            <a:pPr marL="311150" indent="-311150">
              <a:spcBef>
                <a:spcPts val="2000"/>
              </a:spcBef>
              <a:buFont typeface="+mj-lt"/>
              <a:buAutoNum type="arabicPeriod"/>
            </a:pPr>
            <a:r>
              <a:rPr lang="en-GB" altLang="en-US" sz="2200" dirty="0">
                <a:solidFill>
                  <a:srgbClr val="3E3F41"/>
                </a:solidFill>
              </a:rPr>
              <a:t>Put your own coat on.</a:t>
            </a:r>
          </a:p>
          <a:p>
            <a:pPr marL="311150" indent="-311150">
              <a:spcBef>
                <a:spcPct val="50000"/>
              </a:spcBef>
              <a:buFont typeface="+mj-lt"/>
              <a:buAutoNum type="arabicPeriod"/>
            </a:pPr>
            <a:r>
              <a:rPr lang="en-GB" altLang="en-US" sz="2200" dirty="0">
                <a:solidFill>
                  <a:srgbClr val="3E3F41"/>
                </a:solidFill>
              </a:rPr>
              <a:t>Take it off again.</a:t>
            </a:r>
          </a:p>
          <a:p>
            <a:pPr marL="311150" indent="-311150">
              <a:spcBef>
                <a:spcPct val="50000"/>
              </a:spcBef>
              <a:buFont typeface="+mj-lt"/>
              <a:buAutoNum type="arabicPeriod"/>
            </a:pPr>
            <a:r>
              <a:rPr lang="en-GB" altLang="en-US" sz="2200" dirty="0">
                <a:solidFill>
                  <a:srgbClr val="3E3F41"/>
                </a:solidFill>
              </a:rPr>
              <a:t>Put your coat on again, but this time tell your partner exactly what you are doing at each step.</a:t>
            </a:r>
          </a:p>
          <a:p>
            <a:pPr marL="311150" indent="-311150">
              <a:spcBef>
                <a:spcPct val="50000"/>
              </a:spcBef>
              <a:buFont typeface="+mj-lt"/>
              <a:buAutoNum type="arabicPeriod"/>
            </a:pPr>
            <a:r>
              <a:rPr lang="en-GB" altLang="en-US" sz="2200" dirty="0">
                <a:solidFill>
                  <a:srgbClr val="3E3F41"/>
                </a:solidFill>
              </a:rPr>
              <a:t>Now instruct your partner to do the same – can they follow your clear instructions?</a:t>
            </a:r>
          </a:p>
        </p:txBody>
      </p:sp>
      <p:sp>
        <p:nvSpPr>
          <p:cNvPr id="59" name="Subtitle 2">
            <a:extLst>
              <a:ext uri="{FF2B5EF4-FFF2-40B4-BE49-F238E27FC236}">
                <a16:creationId xmlns:a16="http://schemas.microsoft.com/office/drawing/2014/main" id="{1D22FD94-C757-1E42-A4FF-66CEE292317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3000" b="1" dirty="0">
                <a:solidFill>
                  <a:srgbClr val="0070C0"/>
                </a:solidFill>
                <a:latin typeface="Comic Sans MS" panose="030F0702030302020204" pitchFamily="66" charset="0"/>
              </a:rPr>
              <a:t>Put your coat on!</a:t>
            </a:r>
          </a:p>
        </p:txBody>
      </p:sp>
    </p:spTree>
    <p:extLst>
      <p:ext uri="{BB962C8B-B14F-4D97-AF65-F5344CB8AC3E}">
        <p14:creationId xmlns:p14="http://schemas.microsoft.com/office/powerpoint/2010/main" val="2303244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1">
            <a:extLst>
              <a:ext uri="{FF2B5EF4-FFF2-40B4-BE49-F238E27FC236}">
                <a16:creationId xmlns:a16="http://schemas.microsoft.com/office/drawing/2014/main" id="{D56F3731-FDD5-CB46-8DE5-A8A73D9F8E1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TextBox 53">
            <a:extLst>
              <a:ext uri="{FF2B5EF4-FFF2-40B4-BE49-F238E27FC236}">
                <a16:creationId xmlns:a16="http://schemas.microsoft.com/office/drawing/2014/main" id="{F30C78CD-F995-9B46-AC49-93A83861822A}"/>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59" name="Subtitle 2">
            <a:extLst>
              <a:ext uri="{FF2B5EF4-FFF2-40B4-BE49-F238E27FC236}">
                <a16:creationId xmlns:a16="http://schemas.microsoft.com/office/drawing/2014/main" id="{1D22FD94-C757-1E42-A4FF-66CEE292317D}"/>
              </a:ext>
            </a:extLst>
          </p:cNvPr>
          <p:cNvSpPr txBox="1">
            <a:spLocks/>
          </p:cNvSpPr>
          <p:nvPr/>
        </p:nvSpPr>
        <p:spPr>
          <a:xfrm>
            <a:off x="0" y="86434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500" b="1" dirty="0">
                <a:solidFill>
                  <a:srgbClr val="0070C0"/>
                </a:solidFill>
                <a:latin typeface="Comic Sans MS" panose="030F0702030302020204" pitchFamily="66" charset="0"/>
              </a:rPr>
              <a:t>Which of these texts are instructions? How can you tell?</a:t>
            </a:r>
          </a:p>
        </p:txBody>
      </p:sp>
      <p:sp>
        <p:nvSpPr>
          <p:cNvPr id="25" name="Text Box 2">
            <a:extLst>
              <a:ext uri="{FF2B5EF4-FFF2-40B4-BE49-F238E27FC236}">
                <a16:creationId xmlns:a16="http://schemas.microsoft.com/office/drawing/2014/main" id="{E8FB9FEF-B8E5-824B-9F1A-D6A91F5807F3}"/>
              </a:ext>
            </a:extLst>
          </p:cNvPr>
          <p:cNvSpPr txBox="1">
            <a:spLocks noChangeArrowheads="1"/>
          </p:cNvSpPr>
          <p:nvPr/>
        </p:nvSpPr>
        <p:spPr bwMode="auto">
          <a:xfrm>
            <a:off x="683047" y="5564353"/>
            <a:ext cx="11262360" cy="70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1700" dirty="0">
                <a:solidFill>
                  <a:srgbClr val="3E3F41"/>
                </a:solidFill>
                <a:latin typeface="Comic Sans MS" panose="030F0702030302020204" pitchFamily="66" charset="0"/>
                <a:ea typeface="Microsoft YaHei" panose="020B0503020204020204" pitchFamily="34" charset="-122"/>
              </a:rPr>
              <a:t>Discuss with a partner what features these texts have that help you identify the text type.</a:t>
            </a:r>
          </a:p>
          <a:p>
            <a:pPr>
              <a:spcBef>
                <a:spcPts val="700"/>
              </a:spcBef>
            </a:pPr>
            <a:r>
              <a:rPr lang="en-GB" altLang="en-US" sz="1700" dirty="0">
                <a:solidFill>
                  <a:srgbClr val="3E3F41"/>
                </a:solidFill>
                <a:latin typeface="Comic Sans MS" panose="030F0702030302020204" pitchFamily="66" charset="0"/>
                <a:ea typeface="Microsoft YaHei" panose="020B0503020204020204" pitchFamily="34" charset="-122"/>
              </a:rPr>
              <a:t>Can you spot the ‘bossy’ verbs?</a:t>
            </a:r>
          </a:p>
        </p:txBody>
      </p:sp>
      <p:grpSp>
        <p:nvGrpSpPr>
          <p:cNvPr id="29" name="Group 28">
            <a:extLst>
              <a:ext uri="{FF2B5EF4-FFF2-40B4-BE49-F238E27FC236}">
                <a16:creationId xmlns:a16="http://schemas.microsoft.com/office/drawing/2014/main" id="{617449C7-3037-144D-A88B-9290AA5F74CC}"/>
              </a:ext>
            </a:extLst>
          </p:cNvPr>
          <p:cNvGrpSpPr/>
          <p:nvPr/>
        </p:nvGrpSpPr>
        <p:grpSpPr>
          <a:xfrm>
            <a:off x="4762138" y="1527644"/>
            <a:ext cx="2768621" cy="3812731"/>
            <a:chOff x="4631548" y="1527644"/>
            <a:chExt cx="2768621" cy="3812731"/>
          </a:xfrm>
        </p:grpSpPr>
        <p:sp>
          <p:nvSpPr>
            <p:cNvPr id="20" name="Rectangle 32">
              <a:extLst>
                <a:ext uri="{FF2B5EF4-FFF2-40B4-BE49-F238E27FC236}">
                  <a16:creationId xmlns:a16="http://schemas.microsoft.com/office/drawing/2014/main" id="{722E6292-4E19-BE4B-82D2-72541C9B1455}"/>
                </a:ext>
              </a:extLst>
            </p:cNvPr>
            <p:cNvSpPr>
              <a:spLocks noChangeArrowheads="1"/>
            </p:cNvSpPr>
            <p:nvPr/>
          </p:nvSpPr>
          <p:spPr bwMode="auto">
            <a:xfrm>
              <a:off x="4631548" y="1527644"/>
              <a:ext cx="2765459" cy="3812731"/>
            </a:xfrm>
            <a:prstGeom prst="rect">
              <a:avLst/>
            </a:prstGeom>
            <a:solidFill>
              <a:schemeClr val="accent4">
                <a:lumMod val="20000"/>
                <a:lumOff val="80000"/>
              </a:schemeClr>
            </a:solidFill>
            <a:ln w="9525">
              <a:noFill/>
              <a:miter lim="800000"/>
              <a:headEnd/>
              <a:tailEnd/>
            </a:ln>
            <a:effectLst/>
          </p:spPr>
          <p:txBody>
            <a:bodyPr wrap="none" anchor="ctr"/>
            <a:lstStyle/>
            <a:p>
              <a:endParaRPr lang="en-GB"/>
            </a:p>
          </p:txBody>
        </p:sp>
        <p:sp>
          <p:nvSpPr>
            <p:cNvPr id="21" name="Text Box 33">
              <a:extLst>
                <a:ext uri="{FF2B5EF4-FFF2-40B4-BE49-F238E27FC236}">
                  <a16:creationId xmlns:a16="http://schemas.microsoft.com/office/drawing/2014/main" id="{0FB92501-F6E3-1549-92B6-D06679B51ADE}"/>
                </a:ext>
              </a:extLst>
            </p:cNvPr>
            <p:cNvSpPr txBox="1">
              <a:spLocks noChangeArrowheads="1"/>
            </p:cNvSpPr>
            <p:nvPr/>
          </p:nvSpPr>
          <p:spPr bwMode="auto">
            <a:xfrm>
              <a:off x="5837823" y="2345481"/>
              <a:ext cx="1527869" cy="1031051"/>
            </a:xfrm>
            <a:prstGeom prst="rect">
              <a:avLst/>
            </a:prstGeom>
            <a:noFill/>
            <a:ln>
              <a:noFill/>
            </a:ln>
            <a:effectLst/>
            <a:extLst>
              <a:ext uri="{909E8E84-426E-40DD-AFC4-6F175D3DCCD1}">
                <a14:hiddenFill xmlns:a14="http://schemas.microsoft.com/office/drawing/2010/main">
                  <a:solidFill>
                    <a:srgbClr val="A1DA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10000"/>
                </a:spcBef>
              </a:pPr>
              <a:r>
                <a:rPr lang="en-GB" altLang="en-US" sz="1000" b="1" dirty="0">
                  <a:solidFill>
                    <a:schemeClr val="accent2">
                      <a:lumMod val="50000"/>
                    </a:schemeClr>
                  </a:solidFill>
                  <a:latin typeface="Comic Sans MS" panose="030F0902030302020204" pitchFamily="66" charset="0"/>
                </a:rPr>
                <a:t>You will need:</a:t>
              </a:r>
            </a:p>
            <a:p>
              <a:pPr>
                <a:spcBef>
                  <a:spcPct val="10000"/>
                </a:spcBef>
              </a:pPr>
              <a:r>
                <a:rPr lang="en-GB" altLang="en-US" sz="1000" dirty="0">
                  <a:solidFill>
                    <a:schemeClr val="accent2">
                      <a:lumMod val="50000"/>
                    </a:schemeClr>
                  </a:solidFill>
                  <a:latin typeface="Comic Sans MS" panose="030F0902030302020204" pitchFamily="66" charset="0"/>
                </a:rPr>
                <a:t>Hot chocolate powder</a:t>
              </a:r>
              <a:br>
                <a:rPr lang="en-GB" altLang="en-US" sz="1000" dirty="0">
                  <a:solidFill>
                    <a:schemeClr val="accent2">
                      <a:lumMod val="50000"/>
                    </a:schemeClr>
                  </a:solidFill>
                  <a:latin typeface="Comic Sans MS" panose="030F0902030302020204" pitchFamily="66" charset="0"/>
                </a:rPr>
              </a:br>
              <a:r>
                <a:rPr lang="en-GB" altLang="en-US" sz="1000" dirty="0">
                  <a:solidFill>
                    <a:schemeClr val="accent2">
                      <a:lumMod val="50000"/>
                    </a:schemeClr>
                  </a:solidFill>
                  <a:latin typeface="Comic Sans MS" panose="030F0902030302020204" pitchFamily="66" charset="0"/>
                </a:rPr>
                <a:t>Mug or cup</a:t>
              </a:r>
              <a:br>
                <a:rPr lang="en-GB" altLang="en-US" sz="1000" dirty="0">
                  <a:solidFill>
                    <a:schemeClr val="accent2">
                      <a:lumMod val="50000"/>
                    </a:schemeClr>
                  </a:solidFill>
                  <a:latin typeface="Comic Sans MS" panose="030F0902030302020204" pitchFamily="66" charset="0"/>
                </a:rPr>
              </a:br>
              <a:r>
                <a:rPr lang="en-GB" altLang="en-US" sz="1000" dirty="0">
                  <a:solidFill>
                    <a:schemeClr val="accent2">
                      <a:lumMod val="50000"/>
                    </a:schemeClr>
                  </a:solidFill>
                  <a:latin typeface="Comic Sans MS" panose="030F0902030302020204" pitchFamily="66" charset="0"/>
                </a:rPr>
                <a:t>Spoon</a:t>
              </a:r>
              <a:br>
                <a:rPr lang="en-GB" altLang="en-US" sz="1000" dirty="0">
                  <a:solidFill>
                    <a:schemeClr val="accent2">
                      <a:lumMod val="50000"/>
                    </a:schemeClr>
                  </a:solidFill>
                  <a:latin typeface="Comic Sans MS" panose="030F0902030302020204" pitchFamily="66" charset="0"/>
                </a:rPr>
              </a:br>
              <a:r>
                <a:rPr lang="en-GB" altLang="en-US" sz="1000" dirty="0">
                  <a:solidFill>
                    <a:schemeClr val="accent2">
                      <a:lumMod val="50000"/>
                    </a:schemeClr>
                  </a:solidFill>
                  <a:latin typeface="Comic Sans MS" panose="030F0902030302020204" pitchFamily="66" charset="0"/>
                </a:rPr>
                <a:t>Water</a:t>
              </a:r>
              <a:br>
                <a:rPr lang="en-GB" altLang="en-US" sz="1000" dirty="0">
                  <a:solidFill>
                    <a:schemeClr val="accent2">
                      <a:lumMod val="50000"/>
                    </a:schemeClr>
                  </a:solidFill>
                  <a:latin typeface="Comic Sans MS" panose="030F0902030302020204" pitchFamily="66" charset="0"/>
                </a:rPr>
              </a:br>
              <a:r>
                <a:rPr lang="en-GB" altLang="en-US" sz="1000" dirty="0">
                  <a:solidFill>
                    <a:schemeClr val="accent2">
                      <a:lumMod val="50000"/>
                    </a:schemeClr>
                  </a:solidFill>
                  <a:latin typeface="Comic Sans MS" panose="030F0902030302020204" pitchFamily="66" charset="0"/>
                </a:rPr>
                <a:t>Marshmallows</a:t>
              </a:r>
            </a:p>
          </p:txBody>
        </p:sp>
        <p:sp>
          <p:nvSpPr>
            <p:cNvPr id="22" name="Text Box 34">
              <a:extLst>
                <a:ext uri="{FF2B5EF4-FFF2-40B4-BE49-F238E27FC236}">
                  <a16:creationId xmlns:a16="http://schemas.microsoft.com/office/drawing/2014/main" id="{3ED14D7B-616C-834E-A5F4-61A3DFA4AA3F}"/>
                </a:ext>
              </a:extLst>
            </p:cNvPr>
            <p:cNvSpPr txBox="1">
              <a:spLocks noChangeArrowheads="1"/>
            </p:cNvSpPr>
            <p:nvPr/>
          </p:nvSpPr>
          <p:spPr bwMode="auto">
            <a:xfrm>
              <a:off x="4771882" y="3524587"/>
              <a:ext cx="2414378" cy="1644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179388" indent="-179388">
                <a:spcBef>
                  <a:spcPts val="500"/>
                </a:spcBef>
                <a:buFontTx/>
                <a:buAutoNum type="arabicPeriod"/>
              </a:pPr>
              <a:r>
                <a:rPr lang="en-GB" altLang="en-US" sz="1000" dirty="0">
                  <a:solidFill>
                    <a:schemeClr val="accent2">
                      <a:lumMod val="50000"/>
                    </a:schemeClr>
                  </a:solidFill>
                </a:rPr>
                <a:t>Put the hot chocolate powder into a cup.</a:t>
              </a:r>
            </a:p>
            <a:p>
              <a:pPr marL="179388" indent="-179388">
                <a:spcBef>
                  <a:spcPts val="500"/>
                </a:spcBef>
                <a:buFontTx/>
                <a:buAutoNum type="arabicPeriod"/>
              </a:pPr>
              <a:r>
                <a:rPr lang="en-GB" altLang="en-US" sz="1000" dirty="0">
                  <a:solidFill>
                    <a:schemeClr val="accent2">
                      <a:lumMod val="50000"/>
                    </a:schemeClr>
                  </a:solidFill>
                </a:rPr>
                <a:t>Heat the water.</a:t>
              </a:r>
            </a:p>
            <a:p>
              <a:pPr marL="179388" indent="-179388">
                <a:spcBef>
                  <a:spcPts val="500"/>
                </a:spcBef>
                <a:buFontTx/>
                <a:buAutoNum type="arabicPeriod"/>
              </a:pPr>
              <a:r>
                <a:rPr lang="en-GB" altLang="en-US" sz="1000" dirty="0">
                  <a:solidFill>
                    <a:schemeClr val="accent2">
                      <a:lumMod val="50000"/>
                    </a:schemeClr>
                  </a:solidFill>
                </a:rPr>
                <a:t>Carefully pour the hot water on to the powder.</a:t>
              </a:r>
            </a:p>
            <a:p>
              <a:pPr marL="179388" indent="-179388">
                <a:spcBef>
                  <a:spcPts val="500"/>
                </a:spcBef>
                <a:buFontTx/>
                <a:buAutoNum type="arabicPeriod"/>
              </a:pPr>
              <a:r>
                <a:rPr lang="en-GB" altLang="en-US" sz="1000" dirty="0">
                  <a:solidFill>
                    <a:schemeClr val="accent2">
                      <a:lumMod val="50000"/>
                    </a:schemeClr>
                  </a:solidFill>
                </a:rPr>
                <a:t>Stir well with the spoon.</a:t>
              </a:r>
            </a:p>
            <a:p>
              <a:pPr marL="179388" indent="-179388">
                <a:spcBef>
                  <a:spcPts val="500"/>
                </a:spcBef>
                <a:buFontTx/>
                <a:buAutoNum type="arabicPeriod"/>
              </a:pPr>
              <a:r>
                <a:rPr lang="en-GB" altLang="en-US" sz="1000" dirty="0">
                  <a:solidFill>
                    <a:schemeClr val="accent2">
                      <a:lumMod val="50000"/>
                    </a:schemeClr>
                  </a:solidFill>
                </a:rPr>
                <a:t>Sprinkle the marshmallows on top.</a:t>
              </a:r>
            </a:p>
            <a:p>
              <a:pPr marL="179388" indent="-179388">
                <a:spcBef>
                  <a:spcPts val="500"/>
                </a:spcBef>
                <a:buFontTx/>
                <a:buAutoNum type="arabicPeriod"/>
              </a:pPr>
              <a:r>
                <a:rPr lang="en-GB" altLang="en-US" sz="1000" dirty="0">
                  <a:solidFill>
                    <a:schemeClr val="accent2">
                      <a:lumMod val="50000"/>
                    </a:schemeClr>
                  </a:solidFill>
                </a:rPr>
                <a:t>Drink.</a:t>
              </a:r>
            </a:p>
          </p:txBody>
        </p:sp>
        <p:sp>
          <p:nvSpPr>
            <p:cNvPr id="24" name="Text Box 40">
              <a:extLst>
                <a:ext uri="{FF2B5EF4-FFF2-40B4-BE49-F238E27FC236}">
                  <a16:creationId xmlns:a16="http://schemas.microsoft.com/office/drawing/2014/main" id="{6202C0AE-AF9A-1C45-989A-8F68A9ED9F04}"/>
                </a:ext>
              </a:extLst>
            </p:cNvPr>
            <p:cNvSpPr txBox="1">
              <a:spLocks noChangeArrowheads="1"/>
            </p:cNvSpPr>
            <p:nvPr/>
          </p:nvSpPr>
          <p:spPr bwMode="auto">
            <a:xfrm>
              <a:off x="4634710" y="1709605"/>
              <a:ext cx="2765459"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500" b="1" dirty="0">
                  <a:solidFill>
                    <a:schemeClr val="accent2">
                      <a:lumMod val="50000"/>
                    </a:schemeClr>
                  </a:solidFill>
                  <a:latin typeface="Comic Sans MS" panose="030F0902030302020204" pitchFamily="66" charset="0"/>
                </a:rPr>
                <a:t>How to make a hot</a:t>
              </a:r>
              <a:br>
                <a:rPr lang="en-GB" altLang="en-US" sz="1500" b="1" dirty="0">
                  <a:solidFill>
                    <a:schemeClr val="accent2">
                      <a:lumMod val="50000"/>
                    </a:schemeClr>
                  </a:solidFill>
                  <a:latin typeface="Comic Sans MS" panose="030F0902030302020204" pitchFamily="66" charset="0"/>
                </a:rPr>
              </a:br>
              <a:r>
                <a:rPr lang="en-GB" altLang="en-US" sz="1500" b="1" dirty="0">
                  <a:solidFill>
                    <a:schemeClr val="accent2">
                      <a:lumMod val="50000"/>
                    </a:schemeClr>
                  </a:solidFill>
                  <a:latin typeface="Comic Sans MS" panose="030F0902030302020204" pitchFamily="66" charset="0"/>
                </a:rPr>
                <a:t>chocolate drink</a:t>
              </a:r>
            </a:p>
          </p:txBody>
        </p:sp>
        <p:pic>
          <p:nvPicPr>
            <p:cNvPr id="27" name="Picture 26" descr="A picture containing cup, coffee, dark, close&#10;&#10;Description automatically generated">
              <a:extLst>
                <a:ext uri="{FF2B5EF4-FFF2-40B4-BE49-F238E27FC236}">
                  <a16:creationId xmlns:a16="http://schemas.microsoft.com/office/drawing/2014/main" id="{48D4CE72-2671-244C-83F1-F63F35BDA3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7515" y="2365072"/>
              <a:ext cx="1021743" cy="919569"/>
            </a:xfrm>
            <a:prstGeom prst="rect">
              <a:avLst/>
            </a:prstGeom>
            <a:effectLst>
              <a:glow rad="152400">
                <a:schemeClr val="bg1">
                  <a:alpha val="70000"/>
                </a:schemeClr>
              </a:glow>
            </a:effectLst>
          </p:spPr>
        </p:pic>
      </p:grpSp>
      <p:grpSp>
        <p:nvGrpSpPr>
          <p:cNvPr id="31" name="Group 30">
            <a:extLst>
              <a:ext uri="{FF2B5EF4-FFF2-40B4-BE49-F238E27FC236}">
                <a16:creationId xmlns:a16="http://schemas.microsoft.com/office/drawing/2014/main" id="{8316A374-2971-DD4F-AD16-3825842EE2BE}"/>
              </a:ext>
            </a:extLst>
          </p:cNvPr>
          <p:cNvGrpSpPr/>
          <p:nvPr/>
        </p:nvGrpSpPr>
        <p:grpSpPr>
          <a:xfrm>
            <a:off x="1126622" y="1527644"/>
            <a:ext cx="2765459" cy="3802711"/>
            <a:chOff x="996032" y="1527644"/>
            <a:chExt cx="2765459" cy="3802711"/>
          </a:xfrm>
        </p:grpSpPr>
        <p:grpSp>
          <p:nvGrpSpPr>
            <p:cNvPr id="9" name="Group 21">
              <a:extLst>
                <a:ext uri="{FF2B5EF4-FFF2-40B4-BE49-F238E27FC236}">
                  <a16:creationId xmlns:a16="http://schemas.microsoft.com/office/drawing/2014/main" id="{F80D5C13-8AD0-794F-AC6E-242501800FA6}"/>
                </a:ext>
              </a:extLst>
            </p:cNvPr>
            <p:cNvGrpSpPr>
              <a:grpSpLocks/>
            </p:cNvGrpSpPr>
            <p:nvPr/>
          </p:nvGrpSpPr>
          <p:grpSpPr bwMode="auto">
            <a:xfrm>
              <a:off x="996032" y="1527644"/>
              <a:ext cx="2765459" cy="3802711"/>
              <a:chOff x="1211" y="664"/>
              <a:chExt cx="2039" cy="2880"/>
            </a:xfrm>
            <a:effectLst/>
          </p:grpSpPr>
          <p:sp>
            <p:nvSpPr>
              <p:cNvPr id="10" name="Rectangle 5">
                <a:extLst>
                  <a:ext uri="{FF2B5EF4-FFF2-40B4-BE49-F238E27FC236}">
                    <a16:creationId xmlns:a16="http://schemas.microsoft.com/office/drawing/2014/main" id="{AC13BF6F-19E3-6649-9B0A-767AF17AAF2C}"/>
                  </a:ext>
                </a:extLst>
              </p:cNvPr>
              <p:cNvSpPr>
                <a:spLocks noChangeArrowheads="1"/>
              </p:cNvSpPr>
              <p:nvPr/>
            </p:nvSpPr>
            <p:spPr bwMode="auto">
              <a:xfrm>
                <a:off x="1211" y="664"/>
                <a:ext cx="2039" cy="2880"/>
              </a:xfrm>
              <a:prstGeom prst="rect">
                <a:avLst/>
              </a:prstGeom>
              <a:solidFill>
                <a:srgbClr val="00A642"/>
              </a:solidFill>
              <a:ln w="9525">
                <a:noFill/>
                <a:miter lim="800000"/>
                <a:headEnd/>
                <a:tailEnd/>
              </a:ln>
              <a:effectLst/>
            </p:spPr>
            <p:txBody>
              <a:bodyPr wrap="none" anchor="ctr"/>
              <a:lstStyle/>
              <a:p>
                <a:endParaRPr lang="en-GB"/>
              </a:p>
            </p:txBody>
          </p:sp>
          <p:sp>
            <p:nvSpPr>
              <p:cNvPr id="11" name="Text Box 6">
                <a:extLst>
                  <a:ext uri="{FF2B5EF4-FFF2-40B4-BE49-F238E27FC236}">
                    <a16:creationId xmlns:a16="http://schemas.microsoft.com/office/drawing/2014/main" id="{F1581F09-8E4B-284C-9A01-C1D782760F1C}"/>
                  </a:ext>
                </a:extLst>
              </p:cNvPr>
              <p:cNvSpPr txBox="1">
                <a:spLocks noChangeArrowheads="1"/>
              </p:cNvSpPr>
              <p:nvPr/>
            </p:nvSpPr>
            <p:spPr bwMode="auto">
              <a:xfrm>
                <a:off x="1211" y="784"/>
                <a:ext cx="2039" cy="443"/>
              </a:xfrm>
              <a:prstGeom prst="rect">
                <a:avLst/>
              </a:prstGeom>
              <a:noFill/>
              <a:ln>
                <a:noFill/>
              </a:ln>
              <a:effectLst/>
              <a:extLst>
                <a:ext uri="{909E8E84-426E-40DD-AFC4-6F175D3DCCD1}">
                  <a14:hiddenFill xmlns:a14="http://schemas.microsoft.com/office/drawing/2010/main">
                    <a:solidFill>
                      <a:srgbClr val="A1DA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600" b="1" dirty="0">
                    <a:solidFill>
                      <a:schemeClr val="bg1"/>
                    </a:solidFill>
                    <a:latin typeface="Comic Sans MS" panose="030F0902030302020204" pitchFamily="66" charset="0"/>
                  </a:rPr>
                  <a:t>The creature from</a:t>
                </a:r>
                <a:br>
                  <a:rPr lang="en-GB" altLang="en-US" sz="1600" b="1" dirty="0">
                    <a:solidFill>
                      <a:schemeClr val="bg1"/>
                    </a:solidFill>
                    <a:latin typeface="Comic Sans MS" panose="030F0902030302020204" pitchFamily="66" charset="0"/>
                  </a:rPr>
                </a:br>
                <a:r>
                  <a:rPr lang="en-GB" altLang="en-US" sz="1600" b="1" dirty="0">
                    <a:solidFill>
                      <a:schemeClr val="bg1"/>
                    </a:solidFill>
                    <a:latin typeface="Comic Sans MS" panose="030F0902030302020204" pitchFamily="66" charset="0"/>
                  </a:rPr>
                  <a:t>the lagoon</a:t>
                </a:r>
              </a:p>
            </p:txBody>
          </p:sp>
          <p:sp>
            <p:nvSpPr>
              <p:cNvPr id="13" name="Text Box 20">
                <a:extLst>
                  <a:ext uri="{FF2B5EF4-FFF2-40B4-BE49-F238E27FC236}">
                    <a16:creationId xmlns:a16="http://schemas.microsoft.com/office/drawing/2014/main" id="{8AAA90E5-38C0-0B42-AB1C-A81408627D85}"/>
                  </a:ext>
                </a:extLst>
              </p:cNvPr>
              <p:cNvSpPr txBox="1">
                <a:spLocks noChangeArrowheads="1"/>
              </p:cNvSpPr>
              <p:nvPr/>
            </p:nvSpPr>
            <p:spPr bwMode="auto">
              <a:xfrm>
                <a:off x="1360" y="2674"/>
                <a:ext cx="1741" cy="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200" dirty="0">
                    <a:solidFill>
                      <a:schemeClr val="bg1"/>
                    </a:solidFill>
                    <a:latin typeface="Comic Sans MS" panose="030F0902030302020204" pitchFamily="66" charset="0"/>
                  </a:rPr>
                  <a:t>There was once a dark lagoon in which lived a scary creature. Each night, he would creep out from his hiding place and…</a:t>
                </a:r>
              </a:p>
            </p:txBody>
          </p:sp>
        </p:grpSp>
        <p:pic>
          <p:nvPicPr>
            <p:cNvPr id="46" name="Picture 17">
              <a:extLst>
                <a:ext uri="{FF2B5EF4-FFF2-40B4-BE49-F238E27FC236}">
                  <a16:creationId xmlns:a16="http://schemas.microsoft.com/office/drawing/2014/main" id="{ED555E62-C667-004C-9E20-D16CB5761E3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564992" y="2450594"/>
              <a:ext cx="1627538" cy="1584463"/>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E00AF98B-45B9-BF48-A649-B971C84D4D5A}"/>
              </a:ext>
            </a:extLst>
          </p:cNvPr>
          <p:cNvGrpSpPr/>
          <p:nvPr/>
        </p:nvGrpSpPr>
        <p:grpSpPr>
          <a:xfrm>
            <a:off x="8294477" y="1527644"/>
            <a:ext cx="2768621" cy="3812731"/>
            <a:chOff x="8163887" y="1527644"/>
            <a:chExt cx="2768621" cy="3812731"/>
          </a:xfrm>
        </p:grpSpPr>
        <p:grpSp>
          <p:nvGrpSpPr>
            <p:cNvPr id="39" name="Group 38">
              <a:extLst>
                <a:ext uri="{FF2B5EF4-FFF2-40B4-BE49-F238E27FC236}">
                  <a16:creationId xmlns:a16="http://schemas.microsoft.com/office/drawing/2014/main" id="{1CC46DB8-145B-6B4A-AFFE-65785BFF1BA1}"/>
                </a:ext>
              </a:extLst>
            </p:cNvPr>
            <p:cNvGrpSpPr/>
            <p:nvPr/>
          </p:nvGrpSpPr>
          <p:grpSpPr>
            <a:xfrm>
              <a:off x="8163887" y="1527644"/>
              <a:ext cx="2768621" cy="3812731"/>
              <a:chOff x="4631548" y="1527644"/>
              <a:chExt cx="2768621" cy="3812731"/>
            </a:xfrm>
          </p:grpSpPr>
          <p:sp>
            <p:nvSpPr>
              <p:cNvPr id="40" name="Rectangle 32">
                <a:extLst>
                  <a:ext uri="{FF2B5EF4-FFF2-40B4-BE49-F238E27FC236}">
                    <a16:creationId xmlns:a16="http://schemas.microsoft.com/office/drawing/2014/main" id="{C12C8AD6-5E25-5A4F-AA9A-E0593C130F0F}"/>
                  </a:ext>
                </a:extLst>
              </p:cNvPr>
              <p:cNvSpPr>
                <a:spLocks noChangeArrowheads="1"/>
              </p:cNvSpPr>
              <p:nvPr/>
            </p:nvSpPr>
            <p:spPr bwMode="auto">
              <a:xfrm>
                <a:off x="4631548" y="1527644"/>
                <a:ext cx="2765459" cy="3812731"/>
              </a:xfrm>
              <a:prstGeom prst="rect">
                <a:avLst/>
              </a:prstGeom>
              <a:solidFill>
                <a:srgbClr val="002060"/>
              </a:solidFill>
              <a:ln w="9525">
                <a:noFill/>
                <a:miter lim="800000"/>
                <a:headEnd/>
                <a:tailEnd/>
              </a:ln>
              <a:effectLst/>
            </p:spPr>
            <p:txBody>
              <a:bodyPr wrap="none" anchor="ctr"/>
              <a:lstStyle/>
              <a:p>
                <a:endParaRPr lang="en-GB"/>
              </a:p>
            </p:txBody>
          </p:sp>
          <p:sp>
            <p:nvSpPr>
              <p:cNvPr id="42" name="Text Box 34">
                <a:extLst>
                  <a:ext uri="{FF2B5EF4-FFF2-40B4-BE49-F238E27FC236}">
                    <a16:creationId xmlns:a16="http://schemas.microsoft.com/office/drawing/2014/main" id="{F4DA52F7-E0A3-8047-B3A5-21D909DE6718}"/>
                  </a:ext>
                </a:extLst>
              </p:cNvPr>
              <p:cNvSpPr txBox="1">
                <a:spLocks noChangeArrowheads="1"/>
              </p:cNvSpPr>
              <p:nvPr/>
            </p:nvSpPr>
            <p:spPr bwMode="auto">
              <a:xfrm>
                <a:off x="4815289" y="4241585"/>
                <a:ext cx="241437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indent="0">
                  <a:spcBef>
                    <a:spcPct val="50000"/>
                  </a:spcBef>
                </a:pPr>
                <a:r>
                  <a:rPr lang="en-GB" altLang="en-US" sz="1000" dirty="0">
                    <a:solidFill>
                      <a:schemeClr val="bg1"/>
                    </a:solidFill>
                  </a:rPr>
                  <a:t>I remember the first time I ever went camping on my own. It was dark and cold and I was toasting marshmallows on the fire when the strangest thing happened…</a:t>
                </a:r>
              </a:p>
            </p:txBody>
          </p:sp>
          <p:sp>
            <p:nvSpPr>
              <p:cNvPr id="43" name="Text Box 40">
                <a:extLst>
                  <a:ext uri="{FF2B5EF4-FFF2-40B4-BE49-F238E27FC236}">
                    <a16:creationId xmlns:a16="http://schemas.microsoft.com/office/drawing/2014/main" id="{07B12025-D00E-0E47-AD58-265ADE4470FD}"/>
                  </a:ext>
                </a:extLst>
              </p:cNvPr>
              <p:cNvSpPr txBox="1">
                <a:spLocks noChangeArrowheads="1"/>
              </p:cNvSpPr>
              <p:nvPr/>
            </p:nvSpPr>
            <p:spPr bwMode="auto">
              <a:xfrm>
                <a:off x="4634710" y="1669733"/>
                <a:ext cx="2765459"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500" b="1" dirty="0">
                    <a:solidFill>
                      <a:schemeClr val="bg1"/>
                    </a:solidFill>
                    <a:latin typeface="Comic Sans MS" panose="030F0902030302020204" pitchFamily="66" charset="0"/>
                  </a:rPr>
                  <a:t>My memories</a:t>
                </a:r>
              </a:p>
            </p:txBody>
          </p:sp>
        </p:grpSp>
        <p:pic>
          <p:nvPicPr>
            <p:cNvPr id="47" name="Picture 8">
              <a:extLst>
                <a:ext uri="{FF2B5EF4-FFF2-40B4-BE49-F238E27FC236}">
                  <a16:creationId xmlns:a16="http://schemas.microsoft.com/office/drawing/2014/main" id="{EAE63A33-EE2B-F843-909C-748CFF76AE41}"/>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180656" y="2098689"/>
              <a:ext cx="2745528" cy="196518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74226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 picture containing shape&#10;&#10;Description automatically generated">
            <a:extLst>
              <a:ext uri="{FF2B5EF4-FFF2-40B4-BE49-F238E27FC236}">
                <a16:creationId xmlns:a16="http://schemas.microsoft.com/office/drawing/2014/main" id="{95330E9E-C4AB-FD4A-AA30-BA42B07B8B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37430" y="3732782"/>
            <a:ext cx="2442287" cy="2276690"/>
          </a:xfrm>
          <a:prstGeom prst="rect">
            <a:avLst/>
          </a:prstGeom>
        </p:spPr>
      </p:pic>
      <p:pic>
        <p:nvPicPr>
          <p:cNvPr id="3" name="Picture 2" descr="A picture containing shape&#10;&#10;Description automatically generated">
            <a:extLst>
              <a:ext uri="{FF2B5EF4-FFF2-40B4-BE49-F238E27FC236}">
                <a16:creationId xmlns:a16="http://schemas.microsoft.com/office/drawing/2014/main" id="{7BDEF290-EC8A-AE4A-9890-98CE490D4C7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48986" y="796075"/>
            <a:ext cx="1941688" cy="1964165"/>
          </a:xfrm>
          <a:prstGeom prst="rect">
            <a:avLst/>
          </a:prstGeom>
        </p:spPr>
      </p:pic>
      <p:sp>
        <p:nvSpPr>
          <p:cNvPr id="53" name="Rectangle 1">
            <a:extLst>
              <a:ext uri="{FF2B5EF4-FFF2-40B4-BE49-F238E27FC236}">
                <a16:creationId xmlns:a16="http://schemas.microsoft.com/office/drawing/2014/main" id="{D56F3731-FDD5-CB46-8DE5-A8A73D9F8E1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TextBox 53">
            <a:extLst>
              <a:ext uri="{FF2B5EF4-FFF2-40B4-BE49-F238E27FC236}">
                <a16:creationId xmlns:a16="http://schemas.microsoft.com/office/drawing/2014/main" id="{F30C78CD-F995-9B46-AC49-93A83861822A}"/>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8" name="Rectangle 4">
            <a:extLst>
              <a:ext uri="{FF2B5EF4-FFF2-40B4-BE49-F238E27FC236}">
                <a16:creationId xmlns:a16="http://schemas.microsoft.com/office/drawing/2014/main" id="{D3C3986E-5168-DF4A-9ADF-5DAD8C46CDE6}"/>
              </a:ext>
            </a:extLst>
          </p:cNvPr>
          <p:cNvSpPr>
            <a:spLocks noChangeArrowheads="1"/>
          </p:cNvSpPr>
          <p:nvPr/>
        </p:nvSpPr>
        <p:spPr bwMode="auto">
          <a:xfrm>
            <a:off x="1387372" y="3010449"/>
            <a:ext cx="964558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GB" altLang="en-US" sz="2200" b="1" dirty="0">
                <a:latin typeface="Comic Sans MS" panose="030F0902030302020204" pitchFamily="66" charset="0"/>
                <a:hlinkClick r:id="rId5"/>
              </a:rPr>
              <a:t>https://www.bbc.co.uk/cbeebies/makes/down-on-the-farm-make-cress</a:t>
            </a:r>
            <a:r>
              <a:rPr lang="en-GB" altLang="en-US" sz="2200" b="1" dirty="0">
                <a:latin typeface="Comic Sans MS" panose="030F0902030302020204" pitchFamily="66" charset="0"/>
              </a:rPr>
              <a:t> </a:t>
            </a:r>
          </a:p>
        </p:txBody>
      </p:sp>
      <p:sp>
        <p:nvSpPr>
          <p:cNvPr id="30" name="Text Box 6">
            <a:extLst>
              <a:ext uri="{FF2B5EF4-FFF2-40B4-BE49-F238E27FC236}">
                <a16:creationId xmlns:a16="http://schemas.microsoft.com/office/drawing/2014/main" id="{E4CED8B5-9340-CC41-8DF6-445E9865EA2D}"/>
              </a:ext>
            </a:extLst>
          </p:cNvPr>
          <p:cNvSpPr txBox="1">
            <a:spLocks noChangeArrowheads="1"/>
          </p:cNvSpPr>
          <p:nvPr/>
        </p:nvSpPr>
        <p:spPr bwMode="auto">
          <a:xfrm>
            <a:off x="1387372" y="3732782"/>
            <a:ext cx="7650057"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702030302020204" pitchFamily="66" charset="0"/>
              </a:rPr>
              <a:t>Watch without sound.</a:t>
            </a:r>
          </a:p>
          <a:p>
            <a:pPr>
              <a:spcBef>
                <a:spcPct val="50000"/>
              </a:spcBef>
            </a:pPr>
            <a:r>
              <a:rPr lang="en-GB" altLang="en-US" sz="2000" dirty="0">
                <a:solidFill>
                  <a:srgbClr val="3E3F41"/>
                </a:solidFill>
                <a:latin typeface="Comic Sans MS" panose="030F0702030302020204" pitchFamily="66" charset="0"/>
              </a:rPr>
              <a:t>Discuss with a partner what to say in the set of instructions.</a:t>
            </a:r>
          </a:p>
          <a:p>
            <a:pPr>
              <a:spcBef>
                <a:spcPct val="50000"/>
              </a:spcBef>
            </a:pPr>
            <a:r>
              <a:rPr lang="en-GB" altLang="en-US" sz="2000" dirty="0">
                <a:solidFill>
                  <a:srgbClr val="3E3F41"/>
                </a:solidFill>
                <a:latin typeface="Comic Sans MS" panose="030F0702030302020204" pitchFamily="66" charset="0"/>
              </a:rPr>
              <a:t>Say the instructions out loud.</a:t>
            </a:r>
          </a:p>
          <a:p>
            <a:pPr>
              <a:spcBef>
                <a:spcPct val="50000"/>
              </a:spcBef>
            </a:pPr>
            <a:r>
              <a:rPr lang="en-GB" altLang="en-US" sz="2000" dirty="0">
                <a:solidFill>
                  <a:srgbClr val="3E3F41"/>
                </a:solidFill>
                <a:latin typeface="Comic Sans MS" panose="030F0702030302020204" pitchFamily="66" charset="0"/>
              </a:rPr>
              <a:t>Watch again with the sound – were you correct?</a:t>
            </a:r>
          </a:p>
        </p:txBody>
      </p:sp>
      <p:sp>
        <p:nvSpPr>
          <p:cNvPr id="34" name="Rectangle 4">
            <a:extLst>
              <a:ext uri="{FF2B5EF4-FFF2-40B4-BE49-F238E27FC236}">
                <a16:creationId xmlns:a16="http://schemas.microsoft.com/office/drawing/2014/main" id="{9F238049-BD28-EB47-A016-33962A37F5FA}"/>
              </a:ext>
            </a:extLst>
          </p:cNvPr>
          <p:cNvSpPr>
            <a:spLocks noChangeArrowheads="1"/>
          </p:cNvSpPr>
          <p:nvPr/>
        </p:nvSpPr>
        <p:spPr bwMode="auto">
          <a:xfrm>
            <a:off x="1387372" y="2579562"/>
            <a:ext cx="79541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200" dirty="0">
                <a:solidFill>
                  <a:srgbClr val="3E3F41"/>
                </a:solidFill>
                <a:latin typeface="Comic Sans MS" panose="030F0902030302020204" pitchFamily="66" charset="0"/>
              </a:rPr>
              <a:t>Visit</a:t>
            </a:r>
            <a:endParaRPr lang="en-GB" altLang="en-US" sz="2200" b="1" dirty="0">
              <a:latin typeface="Comic Sans MS" panose="030F0902030302020204" pitchFamily="66" charset="0"/>
            </a:endParaRPr>
          </a:p>
        </p:txBody>
      </p:sp>
      <p:pic>
        <p:nvPicPr>
          <p:cNvPr id="5" name="Picture 4" descr="A picture containing diagram&#10;&#10;Description automatically generated">
            <a:extLst>
              <a:ext uri="{FF2B5EF4-FFF2-40B4-BE49-F238E27FC236}">
                <a16:creationId xmlns:a16="http://schemas.microsoft.com/office/drawing/2014/main" id="{AD39F8B5-BFD7-344A-97E8-0124F9F2600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28940" y="616757"/>
            <a:ext cx="2720046" cy="1905883"/>
          </a:xfrm>
          <a:prstGeom prst="rect">
            <a:avLst/>
          </a:prstGeom>
        </p:spPr>
      </p:pic>
    </p:spTree>
    <p:extLst>
      <p:ext uri="{BB962C8B-B14F-4D97-AF65-F5344CB8AC3E}">
        <p14:creationId xmlns:p14="http://schemas.microsoft.com/office/powerpoint/2010/main" val="941266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293BEFAA-1ADC-6B44-9CD0-88D08ABA9A5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1" name="Subtitle 2">
            <a:extLst>
              <a:ext uri="{FF2B5EF4-FFF2-40B4-BE49-F238E27FC236}">
                <a16:creationId xmlns:a16="http://schemas.microsoft.com/office/drawing/2014/main" id="{71A1E868-BFFD-B142-8614-834F833C5968}"/>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22" name="Oval 4">
            <a:hlinkClick r:id="rId3" action="ppaction://hlinkfile"/>
            <a:extLst>
              <a:ext uri="{FF2B5EF4-FFF2-40B4-BE49-F238E27FC236}">
                <a16:creationId xmlns:a16="http://schemas.microsoft.com/office/drawing/2014/main" id="{5055968F-FB76-5D4B-9870-3F6407C329E2}"/>
              </a:ext>
            </a:extLst>
          </p:cNvPr>
          <p:cNvSpPr>
            <a:spLocks noChangeArrowheads="1"/>
          </p:cNvSpPr>
          <p:nvPr/>
        </p:nvSpPr>
        <p:spPr bwMode="auto">
          <a:xfrm>
            <a:off x="4177653" y="2038381"/>
            <a:ext cx="3416555" cy="2781237"/>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23" name="Text Box 5">
            <a:extLst>
              <a:ext uri="{FF2B5EF4-FFF2-40B4-BE49-F238E27FC236}">
                <a16:creationId xmlns:a16="http://schemas.microsoft.com/office/drawing/2014/main" id="{D3DDE1A7-BC86-124B-AFD0-C5F5AEF67D44}"/>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Which part do you like best?</a:t>
            </a:r>
          </a:p>
        </p:txBody>
      </p:sp>
      <p:sp>
        <p:nvSpPr>
          <p:cNvPr id="24" name="Text Box 7">
            <a:extLst>
              <a:ext uri="{FF2B5EF4-FFF2-40B4-BE49-F238E27FC236}">
                <a16:creationId xmlns:a16="http://schemas.microsoft.com/office/drawing/2014/main" id="{2FF80F93-1263-B548-BAF6-2FD7F91C7CBD}"/>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25" name="Text Box 8">
            <a:extLst>
              <a:ext uri="{FF2B5EF4-FFF2-40B4-BE49-F238E27FC236}">
                <a16:creationId xmlns:a16="http://schemas.microsoft.com/office/drawing/2014/main" id="{36FA012F-DF4B-7744-A7E4-40BEDD7F27E9}"/>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Share your ideas,</a:t>
            </a:r>
            <a:br>
              <a:rPr lang="en-GB" altLang="en-US" sz="1600" dirty="0">
                <a:solidFill>
                  <a:srgbClr val="414042"/>
                </a:solidFill>
              </a:rPr>
            </a:br>
            <a:r>
              <a:rPr lang="en-GB" altLang="en-US" sz="1600" dirty="0">
                <a:solidFill>
                  <a:srgbClr val="414042"/>
                </a:solidFill>
              </a:rPr>
              <a:t>but be prepared to change your mind.</a:t>
            </a:r>
          </a:p>
        </p:txBody>
      </p:sp>
      <p:sp>
        <p:nvSpPr>
          <p:cNvPr id="26" name="Text Box 11">
            <a:extLst>
              <a:ext uri="{FF2B5EF4-FFF2-40B4-BE49-F238E27FC236}">
                <a16:creationId xmlns:a16="http://schemas.microsoft.com/office/drawing/2014/main" id="{9138F5DD-76F2-3F47-8A27-2D9AF09F3705}"/>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Could you follow these instructions?</a:t>
            </a:r>
          </a:p>
        </p:txBody>
      </p:sp>
      <p:sp>
        <p:nvSpPr>
          <p:cNvPr id="27" name="Text Box 9">
            <a:extLst>
              <a:ext uri="{FF2B5EF4-FFF2-40B4-BE49-F238E27FC236}">
                <a16:creationId xmlns:a16="http://schemas.microsoft.com/office/drawing/2014/main" id="{F1AF021E-B665-094D-B9D2-CEB19392F68D}"/>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Are there any words</a:t>
            </a:r>
            <a:br>
              <a:rPr lang="en-GB" altLang="en-US" sz="1600" dirty="0">
                <a:solidFill>
                  <a:srgbClr val="414042"/>
                </a:solidFill>
              </a:rPr>
            </a:br>
            <a:r>
              <a:rPr lang="en-GB" altLang="en-US" sz="1600" dirty="0">
                <a:solidFill>
                  <a:srgbClr val="414042"/>
                </a:solidFill>
              </a:rPr>
              <a:t>you don’t know?</a:t>
            </a:r>
          </a:p>
        </p:txBody>
      </p:sp>
      <p:sp>
        <p:nvSpPr>
          <p:cNvPr id="28" name="Text Box 6">
            <a:extLst>
              <a:ext uri="{FF2B5EF4-FFF2-40B4-BE49-F238E27FC236}">
                <a16:creationId xmlns:a16="http://schemas.microsoft.com/office/drawing/2014/main" id="{492986F2-3A37-1A40-A9B9-013F49989292}"/>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Can you follow the steps?</a:t>
            </a:r>
          </a:p>
        </p:txBody>
      </p:sp>
      <p:sp>
        <p:nvSpPr>
          <p:cNvPr id="29" name="Text Box 6">
            <a:extLst>
              <a:ext uri="{FF2B5EF4-FFF2-40B4-BE49-F238E27FC236}">
                <a16:creationId xmlns:a16="http://schemas.microsoft.com/office/drawing/2014/main" id="{3049EFFB-A475-054E-9A24-9530BAE89FB4}"/>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understanding.</a:t>
            </a:r>
          </a:p>
        </p:txBody>
      </p:sp>
    </p:spTree>
    <p:extLst>
      <p:ext uri="{BB962C8B-B14F-4D97-AF65-F5344CB8AC3E}">
        <p14:creationId xmlns:p14="http://schemas.microsoft.com/office/powerpoint/2010/main" val="4103425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8">
            <a:extLst>
              <a:ext uri="{FF2B5EF4-FFF2-40B4-BE49-F238E27FC236}">
                <a16:creationId xmlns:a16="http://schemas.microsoft.com/office/drawing/2014/main" id="{CBB1A8BC-9B32-624D-9761-7118C54C8DD4}"/>
              </a:ext>
            </a:extLst>
          </p:cNvPr>
          <p:cNvSpPr>
            <a:spLocks noChangeArrowheads="1"/>
          </p:cNvSpPr>
          <p:nvPr/>
        </p:nvSpPr>
        <p:spPr bwMode="auto">
          <a:xfrm>
            <a:off x="5375367" y="3721403"/>
            <a:ext cx="1417302" cy="408081"/>
          </a:xfrm>
          <a:prstGeom prst="rect">
            <a:avLst/>
          </a:prstGeom>
          <a:solidFill>
            <a:srgbClr val="00B05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remember</a:t>
            </a:r>
            <a:endParaRPr lang="en-GB" altLang="en-US" b="1" dirty="0">
              <a:solidFill>
                <a:schemeClr val="bg1"/>
              </a:solidFill>
            </a:endParaRPr>
          </a:p>
        </p:txBody>
      </p:sp>
      <p:sp>
        <p:nvSpPr>
          <p:cNvPr id="36" name="Rectangle 9">
            <a:extLst>
              <a:ext uri="{FF2B5EF4-FFF2-40B4-BE49-F238E27FC236}">
                <a16:creationId xmlns:a16="http://schemas.microsoft.com/office/drawing/2014/main" id="{669DAD8E-73CD-6C40-8D01-35099BD5501B}"/>
              </a:ext>
            </a:extLst>
          </p:cNvPr>
          <p:cNvSpPr>
            <a:spLocks noChangeArrowheads="1"/>
          </p:cNvSpPr>
          <p:nvPr/>
        </p:nvSpPr>
        <p:spPr bwMode="auto">
          <a:xfrm>
            <a:off x="1982627" y="1460938"/>
            <a:ext cx="874757" cy="408081"/>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eaLnBrk="1" hangingPunct="1"/>
            <a:r>
              <a:rPr lang="en-US" altLang="ja-JP" b="1" dirty="0">
                <a:solidFill>
                  <a:schemeClr val="bg1"/>
                </a:solidFill>
                <a:ea typeface="MS PGothic" panose="020B0600070205080204" pitchFamily="34" charset="-128"/>
              </a:rPr>
              <a:t>put</a:t>
            </a:r>
            <a:endParaRPr lang="en-GB" altLang="en-US" b="1" dirty="0">
              <a:solidFill>
                <a:schemeClr val="bg1"/>
              </a:solidFill>
            </a:endParaRPr>
          </a:p>
        </p:txBody>
      </p:sp>
      <p:sp>
        <p:nvSpPr>
          <p:cNvPr id="37" name="Rectangle 12">
            <a:extLst>
              <a:ext uri="{FF2B5EF4-FFF2-40B4-BE49-F238E27FC236}">
                <a16:creationId xmlns:a16="http://schemas.microsoft.com/office/drawing/2014/main" id="{0332F7CD-388D-6D4D-BBE5-5D1C889F7CC8}"/>
              </a:ext>
            </a:extLst>
          </p:cNvPr>
          <p:cNvSpPr>
            <a:spLocks noChangeArrowheads="1"/>
          </p:cNvSpPr>
          <p:nvPr/>
        </p:nvSpPr>
        <p:spPr bwMode="auto">
          <a:xfrm>
            <a:off x="687028" y="1881911"/>
            <a:ext cx="3452693" cy="1428014"/>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Move something into a place.</a:t>
            </a:r>
          </a:p>
          <a:p>
            <a:pPr algn="ctr">
              <a:spcBef>
                <a:spcPts val="500"/>
              </a:spcBef>
            </a:pPr>
            <a:r>
              <a:rPr lang="en-GB" altLang="en-US" sz="1600" b="1" dirty="0">
                <a:solidFill>
                  <a:srgbClr val="3E3F41"/>
                </a:solidFill>
              </a:rPr>
              <a:t>Put</a:t>
            </a:r>
            <a:r>
              <a:rPr lang="en-GB" altLang="en-US" sz="1600" dirty="0">
                <a:solidFill>
                  <a:srgbClr val="3E3F41"/>
                </a:solidFill>
              </a:rPr>
              <a:t> the paper towel in the pot.</a:t>
            </a:r>
          </a:p>
        </p:txBody>
      </p:sp>
      <p:sp>
        <p:nvSpPr>
          <p:cNvPr id="38" name="Rectangle 15">
            <a:extLst>
              <a:ext uri="{FF2B5EF4-FFF2-40B4-BE49-F238E27FC236}">
                <a16:creationId xmlns:a16="http://schemas.microsoft.com/office/drawing/2014/main" id="{B488D8DB-ED3F-CF42-889F-4C13360F1C6A}"/>
              </a:ext>
            </a:extLst>
          </p:cNvPr>
          <p:cNvSpPr>
            <a:spLocks noChangeArrowheads="1"/>
          </p:cNvSpPr>
          <p:nvPr/>
        </p:nvSpPr>
        <p:spPr bwMode="auto">
          <a:xfrm>
            <a:off x="787169" y="4147551"/>
            <a:ext cx="3265675" cy="1443646"/>
          </a:xfrm>
          <a:prstGeom prst="rect">
            <a:avLst/>
          </a:prstGeom>
          <a:noFill/>
          <a:ln>
            <a:noFill/>
          </a:ln>
          <a:effectLst/>
        </p:spPr>
        <p:txBody>
          <a:bodyPr lIns="0" tIns="0" rIns="0" bIns="0"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endParaRPr lang="en-GB" altLang="en-US" sz="1400" dirty="0">
              <a:solidFill>
                <a:srgbClr val="3E3F41"/>
              </a:solidFill>
            </a:endParaRPr>
          </a:p>
        </p:txBody>
      </p:sp>
      <p:sp>
        <p:nvSpPr>
          <p:cNvPr id="39" name="Rectangle 20">
            <a:extLst>
              <a:ext uri="{FF2B5EF4-FFF2-40B4-BE49-F238E27FC236}">
                <a16:creationId xmlns:a16="http://schemas.microsoft.com/office/drawing/2014/main" id="{BC38E2D0-2153-DA43-8888-90A118BD6F5D}"/>
              </a:ext>
            </a:extLst>
          </p:cNvPr>
          <p:cNvSpPr>
            <a:spLocks noChangeArrowheads="1"/>
          </p:cNvSpPr>
          <p:nvPr/>
        </p:nvSpPr>
        <p:spPr bwMode="auto">
          <a:xfrm>
            <a:off x="4376376" y="1881911"/>
            <a:ext cx="3415285" cy="1428014"/>
          </a:xfrm>
          <a:prstGeom prst="rect">
            <a:avLst/>
          </a:prstGeom>
          <a:noFill/>
          <a:ln>
            <a:noFill/>
          </a:ln>
          <a:effectLst/>
        </p:spPr>
        <p:txBody>
          <a:bodyPr lIns="0" tIns="0" rIns="0" bIns="0" anchor="ct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endParaRPr lang="en-GB" altLang="en-US" sz="1400" dirty="0">
              <a:solidFill>
                <a:srgbClr val="3E3F41"/>
              </a:solidFill>
            </a:endParaRPr>
          </a:p>
        </p:txBody>
      </p:sp>
      <p:sp>
        <p:nvSpPr>
          <p:cNvPr id="40" name="Rectangle 39">
            <a:extLst>
              <a:ext uri="{FF2B5EF4-FFF2-40B4-BE49-F238E27FC236}">
                <a16:creationId xmlns:a16="http://schemas.microsoft.com/office/drawing/2014/main" id="{CD104DC7-DE92-F541-AB15-26544A67CF8C}"/>
              </a:ext>
            </a:extLst>
          </p:cNvPr>
          <p:cNvSpPr/>
          <p:nvPr/>
        </p:nvSpPr>
        <p:spPr>
          <a:xfrm>
            <a:off x="687028" y="1863660"/>
            <a:ext cx="3465955" cy="14611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3D1685A-E1AE-4247-B92E-1280BFCB75F9}"/>
              </a:ext>
            </a:extLst>
          </p:cNvPr>
          <p:cNvSpPr/>
          <p:nvPr/>
        </p:nvSpPr>
        <p:spPr>
          <a:xfrm>
            <a:off x="687028" y="4130089"/>
            <a:ext cx="3465955" cy="14611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8">
            <a:extLst>
              <a:ext uri="{FF2B5EF4-FFF2-40B4-BE49-F238E27FC236}">
                <a16:creationId xmlns:a16="http://schemas.microsoft.com/office/drawing/2014/main" id="{837C49BF-615F-0B4C-9E46-283910EA92FD}"/>
              </a:ext>
            </a:extLst>
          </p:cNvPr>
          <p:cNvSpPr>
            <a:spLocks noChangeArrowheads="1"/>
          </p:cNvSpPr>
          <p:nvPr/>
        </p:nvSpPr>
        <p:spPr bwMode="auto">
          <a:xfrm>
            <a:off x="9438222" y="3719472"/>
            <a:ext cx="595473" cy="408081"/>
          </a:xfrm>
          <a:prstGeom prst="rect">
            <a:avLst/>
          </a:prstGeom>
          <a:solidFill>
            <a:srgbClr val="00B05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eat</a:t>
            </a:r>
            <a:endParaRPr lang="en-GB" altLang="en-US" b="1" dirty="0">
              <a:solidFill>
                <a:schemeClr val="bg1"/>
              </a:solidFill>
            </a:endParaRPr>
          </a:p>
        </p:txBody>
      </p:sp>
      <p:sp>
        <p:nvSpPr>
          <p:cNvPr id="43" name="Rectangle 9">
            <a:extLst>
              <a:ext uri="{FF2B5EF4-FFF2-40B4-BE49-F238E27FC236}">
                <a16:creationId xmlns:a16="http://schemas.microsoft.com/office/drawing/2014/main" id="{87713DDE-6728-EC4A-A740-6889CE631A24}"/>
              </a:ext>
            </a:extLst>
          </p:cNvPr>
          <p:cNvSpPr>
            <a:spLocks noChangeArrowheads="1"/>
          </p:cNvSpPr>
          <p:nvPr/>
        </p:nvSpPr>
        <p:spPr bwMode="auto">
          <a:xfrm>
            <a:off x="5258387" y="1463891"/>
            <a:ext cx="1651263" cy="408081"/>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squash</a:t>
            </a:r>
            <a:endParaRPr lang="en-GB" altLang="en-US" b="1" dirty="0">
              <a:solidFill>
                <a:schemeClr val="bg1"/>
              </a:solidFill>
            </a:endParaRPr>
          </a:p>
        </p:txBody>
      </p:sp>
      <p:sp>
        <p:nvSpPr>
          <p:cNvPr id="44" name="Rectangle 12">
            <a:extLst>
              <a:ext uri="{FF2B5EF4-FFF2-40B4-BE49-F238E27FC236}">
                <a16:creationId xmlns:a16="http://schemas.microsoft.com/office/drawing/2014/main" id="{FA104973-DCD7-F641-AC01-8E635B6BC248}"/>
              </a:ext>
            </a:extLst>
          </p:cNvPr>
          <p:cNvSpPr>
            <a:spLocks noChangeArrowheads="1"/>
          </p:cNvSpPr>
          <p:nvPr/>
        </p:nvSpPr>
        <p:spPr bwMode="auto">
          <a:xfrm>
            <a:off x="4376376" y="4248236"/>
            <a:ext cx="3415285" cy="1347946"/>
          </a:xfrm>
          <a:prstGeom prst="rect">
            <a:avLst/>
          </a:prstGeom>
          <a:noFill/>
          <a:ln>
            <a:noFill/>
          </a:ln>
          <a:effectLst/>
        </p:spPr>
        <p:txBody>
          <a:bodyPr lIns="0" tIns="0" rIns="0" bIns="0" anchor="ctr"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Remind someone not to</a:t>
            </a:r>
            <a:br>
              <a:rPr lang="en-GB" altLang="en-US" sz="1600" dirty="0">
                <a:solidFill>
                  <a:srgbClr val="3E3F41"/>
                </a:solidFill>
              </a:rPr>
            </a:br>
            <a:r>
              <a:rPr lang="en-GB" altLang="en-US" sz="1600" dirty="0">
                <a:solidFill>
                  <a:srgbClr val="3E3F41"/>
                </a:solidFill>
              </a:rPr>
              <a:t>forget to do something.</a:t>
            </a:r>
          </a:p>
          <a:p>
            <a:pPr algn="ctr">
              <a:spcBef>
                <a:spcPts val="500"/>
              </a:spcBef>
            </a:pPr>
            <a:r>
              <a:rPr lang="en-GB" altLang="en-US" sz="1600" b="1" dirty="0">
                <a:solidFill>
                  <a:srgbClr val="3E3F41"/>
                </a:solidFill>
              </a:rPr>
              <a:t>Remember</a:t>
            </a:r>
            <a:r>
              <a:rPr lang="en-GB" altLang="en-US" sz="1600" dirty="0">
                <a:solidFill>
                  <a:srgbClr val="3E3F41"/>
                </a:solidFill>
              </a:rPr>
              <a:t> to water</a:t>
            </a:r>
            <a:br>
              <a:rPr lang="en-GB" altLang="en-US" sz="1600" dirty="0">
                <a:solidFill>
                  <a:srgbClr val="3E3F41"/>
                </a:solidFill>
              </a:rPr>
            </a:br>
            <a:r>
              <a:rPr lang="en-GB" altLang="en-US" sz="1600" dirty="0">
                <a:solidFill>
                  <a:srgbClr val="3E3F41"/>
                </a:solidFill>
              </a:rPr>
              <a:t>the seeds.</a:t>
            </a:r>
          </a:p>
        </p:txBody>
      </p:sp>
      <p:sp>
        <p:nvSpPr>
          <p:cNvPr id="45" name="Rectangle 15">
            <a:extLst>
              <a:ext uri="{FF2B5EF4-FFF2-40B4-BE49-F238E27FC236}">
                <a16:creationId xmlns:a16="http://schemas.microsoft.com/office/drawing/2014/main" id="{15B715BD-1215-FB46-B2E9-32BB64F6E7DB}"/>
              </a:ext>
            </a:extLst>
          </p:cNvPr>
          <p:cNvSpPr>
            <a:spLocks noChangeArrowheads="1"/>
          </p:cNvSpPr>
          <p:nvPr/>
        </p:nvSpPr>
        <p:spPr bwMode="auto">
          <a:xfrm>
            <a:off x="8034946" y="4147551"/>
            <a:ext cx="3402026" cy="1443646"/>
          </a:xfrm>
          <a:prstGeom prst="rect">
            <a:avLst/>
          </a:prstGeom>
          <a:noFill/>
          <a:ln>
            <a:noFill/>
          </a:ln>
          <a:effectLst/>
        </p:spPr>
        <p:txBody>
          <a:bodyPr lIns="0" tIns="0" rIns="0" bIns="0"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Put food in your mouth</a:t>
            </a:r>
            <a:br>
              <a:rPr lang="en-GB" altLang="en-US" sz="1600" dirty="0">
                <a:solidFill>
                  <a:srgbClr val="3E3F41"/>
                </a:solidFill>
              </a:rPr>
            </a:br>
            <a:r>
              <a:rPr lang="en-GB" altLang="en-US" sz="1600" dirty="0">
                <a:solidFill>
                  <a:srgbClr val="3E3F41"/>
                </a:solidFill>
              </a:rPr>
              <a:t>and swallow it.</a:t>
            </a:r>
          </a:p>
          <a:p>
            <a:pPr algn="ctr">
              <a:spcBef>
                <a:spcPts val="500"/>
              </a:spcBef>
            </a:pPr>
            <a:r>
              <a:rPr lang="en-GB" altLang="en-US" sz="1600" b="1" dirty="0">
                <a:solidFill>
                  <a:srgbClr val="3E3F41"/>
                </a:solidFill>
              </a:rPr>
              <a:t>Eat</a:t>
            </a:r>
            <a:r>
              <a:rPr lang="en-GB" altLang="en-US" sz="1600" dirty="0">
                <a:solidFill>
                  <a:srgbClr val="3E3F41"/>
                </a:solidFill>
              </a:rPr>
              <a:t> the cress when</a:t>
            </a:r>
            <a:br>
              <a:rPr lang="en-GB" altLang="en-US" sz="1600" dirty="0">
                <a:solidFill>
                  <a:srgbClr val="3E3F41"/>
                </a:solidFill>
              </a:rPr>
            </a:br>
            <a:r>
              <a:rPr lang="en-GB" altLang="en-US" sz="1600" dirty="0">
                <a:solidFill>
                  <a:srgbClr val="3E3F41"/>
                </a:solidFill>
              </a:rPr>
              <a:t>it has grown.</a:t>
            </a:r>
          </a:p>
        </p:txBody>
      </p:sp>
      <p:sp>
        <p:nvSpPr>
          <p:cNvPr id="46" name="Rectangle 45">
            <a:extLst>
              <a:ext uri="{FF2B5EF4-FFF2-40B4-BE49-F238E27FC236}">
                <a16:creationId xmlns:a16="http://schemas.microsoft.com/office/drawing/2014/main" id="{C25E28A9-BBFC-504C-8308-26E6BB2C0DEC}"/>
              </a:ext>
            </a:extLst>
          </p:cNvPr>
          <p:cNvSpPr/>
          <p:nvPr/>
        </p:nvSpPr>
        <p:spPr>
          <a:xfrm>
            <a:off x="8028316" y="1863660"/>
            <a:ext cx="3415285" cy="14611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01EA486D-AB70-3940-8A8E-DCCADAA6C5DF}"/>
              </a:ext>
            </a:extLst>
          </p:cNvPr>
          <p:cNvSpPr/>
          <p:nvPr/>
        </p:nvSpPr>
        <p:spPr>
          <a:xfrm>
            <a:off x="8028316" y="4130089"/>
            <a:ext cx="3415285" cy="14611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9">
            <a:extLst>
              <a:ext uri="{FF2B5EF4-FFF2-40B4-BE49-F238E27FC236}">
                <a16:creationId xmlns:a16="http://schemas.microsoft.com/office/drawing/2014/main" id="{A08B13AE-FAF3-AA42-94C0-B05E553DEC9E}"/>
              </a:ext>
            </a:extLst>
          </p:cNvPr>
          <p:cNvSpPr>
            <a:spLocks noChangeArrowheads="1"/>
          </p:cNvSpPr>
          <p:nvPr/>
        </p:nvSpPr>
        <p:spPr bwMode="auto">
          <a:xfrm>
            <a:off x="1597921" y="3717104"/>
            <a:ext cx="1644169" cy="408081"/>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sprinkle</a:t>
            </a:r>
            <a:endParaRPr lang="en-GB" altLang="en-US" b="1" dirty="0">
              <a:solidFill>
                <a:schemeClr val="bg1"/>
              </a:solidFill>
            </a:endParaRPr>
          </a:p>
        </p:txBody>
      </p:sp>
      <p:sp>
        <p:nvSpPr>
          <p:cNvPr id="49" name="Rectangle 48">
            <a:extLst>
              <a:ext uri="{FF2B5EF4-FFF2-40B4-BE49-F238E27FC236}">
                <a16:creationId xmlns:a16="http://schemas.microsoft.com/office/drawing/2014/main" id="{BA99FB9E-9A7A-FB4B-92F6-B43C3662F801}"/>
              </a:ext>
            </a:extLst>
          </p:cNvPr>
          <p:cNvSpPr/>
          <p:nvPr/>
        </p:nvSpPr>
        <p:spPr>
          <a:xfrm>
            <a:off x="4376376" y="1863660"/>
            <a:ext cx="3415285" cy="14611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20">
            <a:extLst>
              <a:ext uri="{FF2B5EF4-FFF2-40B4-BE49-F238E27FC236}">
                <a16:creationId xmlns:a16="http://schemas.microsoft.com/office/drawing/2014/main" id="{15F3EDF7-7A32-DC42-919E-80BCE2D3E476}"/>
              </a:ext>
            </a:extLst>
          </p:cNvPr>
          <p:cNvSpPr>
            <a:spLocks noChangeArrowheads="1"/>
          </p:cNvSpPr>
          <p:nvPr/>
        </p:nvSpPr>
        <p:spPr bwMode="auto">
          <a:xfrm>
            <a:off x="8028316" y="1861646"/>
            <a:ext cx="3402022" cy="1480481"/>
          </a:xfrm>
          <a:prstGeom prst="rect">
            <a:avLst/>
          </a:prstGeom>
          <a:noFill/>
          <a:ln>
            <a:noFill/>
          </a:ln>
          <a:effectLst/>
        </p:spPr>
        <p:txBody>
          <a:bodyPr lIns="0" tIns="0" rIns="0" bIns="0" anchor="ctr" anchorCtr="1">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3E3F41"/>
                </a:solidFill>
              </a:rPr>
              <a:t>Pour or sprinkle water</a:t>
            </a:r>
            <a:br>
              <a:rPr lang="en-GB" altLang="en-US" sz="1600" dirty="0">
                <a:solidFill>
                  <a:srgbClr val="3E3F41"/>
                </a:solidFill>
              </a:rPr>
            </a:br>
            <a:r>
              <a:rPr lang="en-GB" altLang="en-US" sz="1600" dirty="0">
                <a:solidFill>
                  <a:srgbClr val="3E3F41"/>
                </a:solidFill>
              </a:rPr>
              <a:t>over something.</a:t>
            </a:r>
          </a:p>
          <a:p>
            <a:pPr algn="ctr">
              <a:spcBef>
                <a:spcPts val="500"/>
              </a:spcBef>
            </a:pPr>
            <a:r>
              <a:rPr lang="en-GB" altLang="en-US" sz="1600" b="1" dirty="0">
                <a:solidFill>
                  <a:srgbClr val="3E3F41"/>
                </a:solidFill>
              </a:rPr>
              <a:t>Water</a:t>
            </a:r>
            <a:r>
              <a:rPr lang="en-GB" altLang="en-US" sz="1600" dirty="0">
                <a:solidFill>
                  <a:srgbClr val="3E3F41"/>
                </a:solidFill>
              </a:rPr>
              <a:t> the paper.</a:t>
            </a:r>
          </a:p>
        </p:txBody>
      </p:sp>
      <p:sp>
        <p:nvSpPr>
          <p:cNvPr id="51" name="Rectangle 9">
            <a:extLst>
              <a:ext uri="{FF2B5EF4-FFF2-40B4-BE49-F238E27FC236}">
                <a16:creationId xmlns:a16="http://schemas.microsoft.com/office/drawing/2014/main" id="{FF98C5F5-BC0A-1D4C-A765-F0F0C69A34FF}"/>
              </a:ext>
            </a:extLst>
          </p:cNvPr>
          <p:cNvSpPr>
            <a:spLocks noChangeArrowheads="1"/>
          </p:cNvSpPr>
          <p:nvPr/>
        </p:nvSpPr>
        <p:spPr bwMode="auto">
          <a:xfrm>
            <a:off x="9239893" y="1449818"/>
            <a:ext cx="992131" cy="408081"/>
          </a:xfrm>
          <a:prstGeom prst="rect">
            <a:avLst/>
          </a:prstGeom>
          <a:solidFill>
            <a:srgbClr val="00B05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water</a:t>
            </a:r>
            <a:endParaRPr lang="en-GB" altLang="en-US" b="1" dirty="0">
              <a:solidFill>
                <a:schemeClr val="bg1"/>
              </a:solidFill>
            </a:endParaRPr>
          </a:p>
        </p:txBody>
      </p:sp>
      <p:sp>
        <p:nvSpPr>
          <p:cNvPr id="52" name="Rectangle 51">
            <a:extLst>
              <a:ext uri="{FF2B5EF4-FFF2-40B4-BE49-F238E27FC236}">
                <a16:creationId xmlns:a16="http://schemas.microsoft.com/office/drawing/2014/main" id="{54C69090-D96F-1C4B-BC49-77A973A5FC7C}"/>
              </a:ext>
            </a:extLst>
          </p:cNvPr>
          <p:cNvSpPr/>
          <p:nvPr/>
        </p:nvSpPr>
        <p:spPr>
          <a:xfrm>
            <a:off x="4376376" y="4130089"/>
            <a:ext cx="3415285" cy="14611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ubtitle 2">
            <a:extLst>
              <a:ext uri="{FF2B5EF4-FFF2-40B4-BE49-F238E27FC236}">
                <a16:creationId xmlns:a16="http://schemas.microsoft.com/office/drawing/2014/main" id="{5BC661BD-3087-324D-A967-0F3DE7A6068F}"/>
              </a:ext>
            </a:extLst>
          </p:cNvPr>
          <p:cNvSpPr txBox="1">
            <a:spLocks/>
          </p:cNvSpPr>
          <p:nvPr/>
        </p:nvSpPr>
        <p:spPr>
          <a:xfrm>
            <a:off x="0" y="654977"/>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Reading as a reader – bossy verbs</a:t>
            </a:r>
          </a:p>
        </p:txBody>
      </p:sp>
      <p:sp>
        <p:nvSpPr>
          <p:cNvPr id="3" name="TextBox 2">
            <a:extLst>
              <a:ext uri="{FF2B5EF4-FFF2-40B4-BE49-F238E27FC236}">
                <a16:creationId xmlns:a16="http://schemas.microsoft.com/office/drawing/2014/main" id="{3D0073E2-5109-5F45-D45D-E50AF83FAB5C}"/>
              </a:ext>
            </a:extLst>
          </p:cNvPr>
          <p:cNvSpPr txBox="1"/>
          <p:nvPr/>
        </p:nvSpPr>
        <p:spPr>
          <a:xfrm>
            <a:off x="4389638" y="2100000"/>
            <a:ext cx="3278934" cy="895117"/>
          </a:xfrm>
          <a:prstGeom prst="rect">
            <a:avLst/>
          </a:prstGeom>
          <a:noFill/>
        </p:spPr>
        <p:txBody>
          <a:bodyPr wrap="square">
            <a:spAutoFit/>
          </a:bodyPr>
          <a:lstStyle/>
          <a:p>
            <a:pPr algn="ctr">
              <a:spcBef>
                <a:spcPts val="500"/>
              </a:spcBef>
            </a:pPr>
            <a:r>
              <a:rPr lang="en-GB" altLang="en-US" sz="1600" dirty="0">
                <a:solidFill>
                  <a:srgbClr val="3E3F41"/>
                </a:solidFill>
                <a:latin typeface="Comic Sans MS" panose="030F0702030302020204" pitchFamily="66" charset="0"/>
              </a:rPr>
              <a:t>Crush or press something.</a:t>
            </a:r>
          </a:p>
          <a:p>
            <a:pPr algn="ctr">
              <a:spcBef>
                <a:spcPts val="500"/>
              </a:spcBef>
            </a:pPr>
            <a:r>
              <a:rPr lang="en-GB" altLang="en-US" sz="1600" b="1" dirty="0">
                <a:solidFill>
                  <a:srgbClr val="3E3F41"/>
                </a:solidFill>
                <a:latin typeface="Comic Sans MS" panose="030F0702030302020204" pitchFamily="66" charset="0"/>
              </a:rPr>
              <a:t>Squash</a:t>
            </a:r>
            <a:r>
              <a:rPr lang="en-GB" altLang="en-US" sz="1600" dirty="0">
                <a:solidFill>
                  <a:srgbClr val="3E3F41"/>
                </a:solidFill>
                <a:latin typeface="Comic Sans MS" panose="030F0702030302020204" pitchFamily="66" charset="0"/>
              </a:rPr>
              <a:t> the paper down</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into the pot.</a:t>
            </a:r>
          </a:p>
        </p:txBody>
      </p:sp>
      <p:sp>
        <p:nvSpPr>
          <p:cNvPr id="5" name="TextBox 4">
            <a:extLst>
              <a:ext uri="{FF2B5EF4-FFF2-40B4-BE49-F238E27FC236}">
                <a16:creationId xmlns:a16="http://schemas.microsoft.com/office/drawing/2014/main" id="{08CCC0F5-79C3-B3BC-08C0-60D9DB7EE7DF}"/>
              </a:ext>
            </a:extLst>
          </p:cNvPr>
          <p:cNvSpPr txBox="1"/>
          <p:nvPr/>
        </p:nvSpPr>
        <p:spPr>
          <a:xfrm>
            <a:off x="673766" y="4298705"/>
            <a:ext cx="3465955" cy="1141338"/>
          </a:xfrm>
          <a:prstGeom prst="rect">
            <a:avLst/>
          </a:prstGeom>
          <a:noFill/>
        </p:spPr>
        <p:txBody>
          <a:bodyPr wrap="square">
            <a:spAutoFit/>
          </a:bodyPr>
          <a:lstStyle/>
          <a:p>
            <a:pPr algn="ctr"/>
            <a:r>
              <a:rPr lang="en-GB" altLang="en-US" sz="1600" dirty="0">
                <a:solidFill>
                  <a:srgbClr val="3E3F41"/>
                </a:solidFill>
                <a:latin typeface="Comic Sans MS" panose="030F0702030302020204" pitchFamily="66" charset="0"/>
              </a:rPr>
              <a:t>Scatter a small quantity of something over a surface.</a:t>
            </a:r>
          </a:p>
          <a:p>
            <a:pPr algn="ctr">
              <a:spcBef>
                <a:spcPts val="500"/>
              </a:spcBef>
            </a:pPr>
            <a:r>
              <a:rPr lang="en-GB" altLang="en-US" sz="1600" b="1" dirty="0">
                <a:solidFill>
                  <a:srgbClr val="3E3F41"/>
                </a:solidFill>
                <a:latin typeface="Comic Sans MS" panose="030F0702030302020204" pitchFamily="66" charset="0"/>
              </a:rPr>
              <a:t>Sprinkle</a:t>
            </a:r>
            <a:r>
              <a:rPr lang="en-GB" altLang="en-US" sz="1600" dirty="0">
                <a:solidFill>
                  <a:srgbClr val="3E3F41"/>
                </a:solidFill>
                <a:latin typeface="Comic Sans MS" panose="030F0702030302020204" pitchFamily="66" charset="0"/>
              </a:rPr>
              <a:t> the cress seeds over</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the surface of the paper. </a:t>
            </a:r>
          </a:p>
        </p:txBody>
      </p:sp>
    </p:spTree>
    <p:extLst>
      <p:ext uri="{BB962C8B-B14F-4D97-AF65-F5344CB8AC3E}">
        <p14:creationId xmlns:p14="http://schemas.microsoft.com/office/powerpoint/2010/main" val="195896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animBg="1"/>
      <p:bldP spid="41" grpId="0" animBg="1"/>
      <p:bldP spid="44" grpId="0"/>
      <p:bldP spid="45" grpId="0"/>
      <p:bldP spid="46" grpId="0" animBg="1"/>
      <p:bldP spid="47" grpId="0" animBg="1"/>
      <p:bldP spid="49" grpId="0" animBg="1"/>
      <p:bldP spid="50" grpId="0"/>
      <p:bldP spid="52" grpId="0" animBg="1"/>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Subtitle 2">
            <a:extLst>
              <a:ext uri="{FF2B5EF4-FFF2-40B4-BE49-F238E27FC236}">
                <a16:creationId xmlns:a16="http://schemas.microsoft.com/office/drawing/2014/main" id="{5BC661BD-3087-324D-A967-0F3DE7A6068F}"/>
              </a:ext>
            </a:extLst>
          </p:cNvPr>
          <p:cNvSpPr txBox="1">
            <a:spLocks/>
          </p:cNvSpPr>
          <p:nvPr/>
        </p:nvSpPr>
        <p:spPr>
          <a:xfrm>
            <a:off x="0" y="786217"/>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Reading as a reader – why do we need instructions?</a:t>
            </a:r>
          </a:p>
        </p:txBody>
      </p:sp>
      <p:sp>
        <p:nvSpPr>
          <p:cNvPr id="24" name="Text Box 11">
            <a:extLst>
              <a:ext uri="{FF2B5EF4-FFF2-40B4-BE49-F238E27FC236}">
                <a16:creationId xmlns:a16="http://schemas.microsoft.com/office/drawing/2014/main" id="{207E128C-D9CE-2D4D-BEBD-4C1AF117013C}"/>
              </a:ext>
            </a:extLst>
          </p:cNvPr>
          <p:cNvSpPr txBox="1">
            <a:spLocks noChangeArrowheads="1"/>
          </p:cNvSpPr>
          <p:nvPr/>
        </p:nvSpPr>
        <p:spPr bwMode="auto">
          <a:xfrm>
            <a:off x="3019179" y="2059795"/>
            <a:ext cx="65979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400" dirty="0">
                <a:solidFill>
                  <a:srgbClr val="3E3F41"/>
                </a:solidFill>
                <a:latin typeface="Comic Sans MS" panose="030F0702030302020204" pitchFamily="66" charset="0"/>
              </a:rPr>
              <a:t>We might want to make something to eat.</a:t>
            </a:r>
          </a:p>
        </p:txBody>
      </p:sp>
      <p:sp>
        <p:nvSpPr>
          <p:cNvPr id="25" name="Text Box 12">
            <a:extLst>
              <a:ext uri="{FF2B5EF4-FFF2-40B4-BE49-F238E27FC236}">
                <a16:creationId xmlns:a16="http://schemas.microsoft.com/office/drawing/2014/main" id="{7A99CF8F-97F7-5541-B1BA-9128AF19194D}"/>
              </a:ext>
            </a:extLst>
          </p:cNvPr>
          <p:cNvSpPr txBox="1">
            <a:spLocks noChangeArrowheads="1"/>
          </p:cNvSpPr>
          <p:nvPr/>
        </p:nvSpPr>
        <p:spPr bwMode="auto">
          <a:xfrm>
            <a:off x="5177701" y="2959940"/>
            <a:ext cx="53358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400" dirty="0">
                <a:solidFill>
                  <a:srgbClr val="3E3F41"/>
                </a:solidFill>
                <a:latin typeface="Comic Sans MS" panose="030F0702030302020204" pitchFamily="66" charset="0"/>
              </a:rPr>
              <a:t>We might want to play a game.</a:t>
            </a:r>
          </a:p>
        </p:txBody>
      </p:sp>
      <p:sp>
        <p:nvSpPr>
          <p:cNvPr id="26" name="Text Box 13">
            <a:extLst>
              <a:ext uri="{FF2B5EF4-FFF2-40B4-BE49-F238E27FC236}">
                <a16:creationId xmlns:a16="http://schemas.microsoft.com/office/drawing/2014/main" id="{35E62836-E218-CD48-BDCA-E229D87B40B4}"/>
              </a:ext>
            </a:extLst>
          </p:cNvPr>
          <p:cNvSpPr txBox="1">
            <a:spLocks noChangeArrowheads="1"/>
          </p:cNvSpPr>
          <p:nvPr/>
        </p:nvSpPr>
        <p:spPr bwMode="auto">
          <a:xfrm>
            <a:off x="3019179" y="4041653"/>
            <a:ext cx="569407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400" dirty="0">
                <a:solidFill>
                  <a:srgbClr val="3E3F41"/>
                </a:solidFill>
                <a:latin typeface="Comic Sans MS" panose="030F0702030302020204" pitchFamily="66" charset="0"/>
              </a:rPr>
              <a:t>We might want to make something.</a:t>
            </a:r>
          </a:p>
        </p:txBody>
      </p:sp>
      <p:sp>
        <p:nvSpPr>
          <p:cNvPr id="27" name="Text Box 14">
            <a:extLst>
              <a:ext uri="{FF2B5EF4-FFF2-40B4-BE49-F238E27FC236}">
                <a16:creationId xmlns:a16="http://schemas.microsoft.com/office/drawing/2014/main" id="{80CCBB17-C25F-7B4F-BE07-B3591041E700}"/>
              </a:ext>
            </a:extLst>
          </p:cNvPr>
          <p:cNvSpPr txBox="1">
            <a:spLocks noChangeArrowheads="1"/>
          </p:cNvSpPr>
          <p:nvPr/>
        </p:nvSpPr>
        <p:spPr bwMode="auto">
          <a:xfrm>
            <a:off x="5265683" y="5195948"/>
            <a:ext cx="54876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400" dirty="0">
                <a:solidFill>
                  <a:srgbClr val="3E3F41"/>
                </a:solidFill>
                <a:latin typeface="Comic Sans MS" panose="030F0702030302020204" pitchFamily="66" charset="0"/>
              </a:rPr>
              <a:t>We might want to go somewhere.</a:t>
            </a:r>
          </a:p>
        </p:txBody>
      </p:sp>
      <p:pic>
        <p:nvPicPr>
          <p:cNvPr id="11" name="Picture 6" descr="Book, Cook, Eat, Food, Kitchen, Recipe">
            <a:extLst>
              <a:ext uri="{FF2B5EF4-FFF2-40B4-BE49-F238E27FC236}">
                <a16:creationId xmlns:a16="http://schemas.microsoft.com/office/drawing/2014/main" id="{C572247D-46FA-7044-B7FD-ED707FA6AFA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1112046">
            <a:off x="1536743" y="1481167"/>
            <a:ext cx="1332046" cy="14572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Controller, Gamepad, Xbox, Video Games">
            <a:extLst>
              <a:ext uri="{FF2B5EF4-FFF2-40B4-BE49-F238E27FC236}">
                <a16:creationId xmlns:a16="http://schemas.microsoft.com/office/drawing/2014/main" id="{526AAF07-7704-4A4A-BB74-04BD85D968A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67789" y="2844280"/>
            <a:ext cx="1260169" cy="84513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Fir Tree, Snowman, Christmas, Advent">
            <a:extLst>
              <a:ext uri="{FF2B5EF4-FFF2-40B4-BE49-F238E27FC236}">
                <a16:creationId xmlns:a16="http://schemas.microsoft.com/office/drawing/2014/main" id="{6325B385-0267-5C43-82C6-774DF6D004D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82665" y="3566844"/>
            <a:ext cx="1132645" cy="111061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Map, Location, Navigation, Symbol">
            <a:extLst>
              <a:ext uri="{FF2B5EF4-FFF2-40B4-BE49-F238E27FC236}">
                <a16:creationId xmlns:a16="http://schemas.microsoft.com/office/drawing/2014/main" id="{51641D59-89B8-F046-8D7F-2D24B5E47B82}"/>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413782" y="4845641"/>
            <a:ext cx="1851901" cy="1102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386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2CAE8C4-AE5F-E54E-87FA-1A34A2D5BA96}"/>
              </a:ext>
            </a:extLst>
          </p:cNvPr>
          <p:cNvSpPr/>
          <p:nvPr/>
        </p:nvSpPr>
        <p:spPr>
          <a:xfrm>
            <a:off x="995837" y="3037326"/>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24" name="Rectangle 23">
            <a:extLst>
              <a:ext uri="{FF2B5EF4-FFF2-40B4-BE49-F238E27FC236}">
                <a16:creationId xmlns:a16="http://schemas.microsoft.com/office/drawing/2014/main" id="{CD1E59B3-EE43-524A-AA3E-A87700E76C09}"/>
              </a:ext>
            </a:extLst>
          </p:cNvPr>
          <p:cNvSpPr/>
          <p:nvPr/>
        </p:nvSpPr>
        <p:spPr>
          <a:xfrm>
            <a:off x="6060322" y="3037326"/>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14" name="Subtitle 2">
            <a:extLst>
              <a:ext uri="{FF2B5EF4-FFF2-40B4-BE49-F238E27FC236}">
                <a16:creationId xmlns:a16="http://schemas.microsoft.com/office/drawing/2014/main" id="{E7CB3E1B-E8DD-D642-B1EC-D15793600D96}"/>
              </a:ext>
            </a:extLst>
          </p:cNvPr>
          <p:cNvSpPr txBox="1">
            <a:spLocks/>
          </p:cNvSpPr>
          <p:nvPr/>
        </p:nvSpPr>
        <p:spPr>
          <a:xfrm>
            <a:off x="0" y="373172"/>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5" name="Subtitle 2">
            <a:extLst>
              <a:ext uri="{FF2B5EF4-FFF2-40B4-BE49-F238E27FC236}">
                <a16:creationId xmlns:a16="http://schemas.microsoft.com/office/drawing/2014/main" id="{5A8EF9FE-7DB7-0E4E-B513-16945EA5F20E}"/>
              </a:ext>
            </a:extLst>
          </p:cNvPr>
          <p:cNvSpPr txBox="1">
            <a:spLocks/>
          </p:cNvSpPr>
          <p:nvPr/>
        </p:nvSpPr>
        <p:spPr>
          <a:xfrm>
            <a:off x="0" y="76461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19" name="Rectangle 18">
            <a:extLst>
              <a:ext uri="{FF2B5EF4-FFF2-40B4-BE49-F238E27FC236}">
                <a16:creationId xmlns:a16="http://schemas.microsoft.com/office/drawing/2014/main" id="{F7677C23-EF6B-A14E-AFC4-34505B14894A}"/>
              </a:ext>
            </a:extLst>
          </p:cNvPr>
          <p:cNvSpPr/>
          <p:nvPr/>
        </p:nvSpPr>
        <p:spPr>
          <a:xfrm>
            <a:off x="986753" y="1266431"/>
            <a:ext cx="10147138" cy="165394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Box 6">
            <a:extLst>
              <a:ext uri="{FF2B5EF4-FFF2-40B4-BE49-F238E27FC236}">
                <a16:creationId xmlns:a16="http://schemas.microsoft.com/office/drawing/2014/main" id="{B0CC06E3-F5CF-E54A-8C68-4A46F4263A2C}"/>
              </a:ext>
            </a:extLst>
          </p:cNvPr>
          <p:cNvSpPr txBox="1">
            <a:spLocks noChangeArrowheads="1"/>
          </p:cNvSpPr>
          <p:nvPr/>
        </p:nvSpPr>
        <p:spPr bwMode="auto">
          <a:xfrm>
            <a:off x="4276427" y="1403506"/>
            <a:ext cx="6711604" cy="165394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700" dirty="0">
                <a:solidFill>
                  <a:srgbClr val="414042"/>
                </a:solidFill>
              </a:rPr>
              <a:t>Listen to your teacher read the instructions on the next slide. </a:t>
            </a:r>
          </a:p>
          <a:p>
            <a:pPr>
              <a:spcBef>
                <a:spcPts val="1000"/>
              </a:spcBef>
              <a:buNone/>
            </a:pPr>
            <a:r>
              <a:rPr lang="en-GB" altLang="en-US" sz="1700" dirty="0">
                <a:solidFill>
                  <a:srgbClr val="414042"/>
                </a:solidFill>
              </a:rPr>
              <a:t>Think about what you like and what you don’t like.</a:t>
            </a:r>
          </a:p>
          <a:p>
            <a:pPr>
              <a:spcBef>
                <a:spcPts val="1000"/>
              </a:spcBef>
              <a:buNone/>
            </a:pPr>
            <a:r>
              <a:rPr lang="en-GB" altLang="en-US" sz="1700" dirty="0">
                <a:solidFill>
                  <a:srgbClr val="414042"/>
                </a:solidFill>
              </a:rPr>
              <a:t>Compared to the video instructions, can you understand what you would need to do?</a:t>
            </a:r>
          </a:p>
        </p:txBody>
      </p:sp>
      <p:sp>
        <p:nvSpPr>
          <p:cNvPr id="21" name="Rectangle 20">
            <a:extLst>
              <a:ext uri="{FF2B5EF4-FFF2-40B4-BE49-F238E27FC236}">
                <a16:creationId xmlns:a16="http://schemas.microsoft.com/office/drawing/2014/main" id="{F8177A49-92FE-0B48-B94F-D1C888795411}"/>
              </a:ext>
            </a:extLst>
          </p:cNvPr>
          <p:cNvSpPr/>
          <p:nvPr/>
        </p:nvSpPr>
        <p:spPr>
          <a:xfrm>
            <a:off x="988545" y="1266431"/>
            <a:ext cx="3142022" cy="16539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22" name="Rectangle 21">
            <a:extLst>
              <a:ext uri="{FF2B5EF4-FFF2-40B4-BE49-F238E27FC236}">
                <a16:creationId xmlns:a16="http://schemas.microsoft.com/office/drawing/2014/main" id="{6B994CF0-D4BC-6D4D-A91F-AE79F8E0D666}"/>
              </a:ext>
            </a:extLst>
          </p:cNvPr>
          <p:cNvSpPr/>
          <p:nvPr/>
        </p:nvSpPr>
        <p:spPr>
          <a:xfrm>
            <a:off x="986753" y="3037326"/>
            <a:ext cx="10147137" cy="325311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595A1BE-8D51-604B-992C-8D5F8C336E7D}"/>
              </a:ext>
            </a:extLst>
          </p:cNvPr>
          <p:cNvSpPr/>
          <p:nvPr/>
        </p:nvSpPr>
        <p:spPr>
          <a:xfrm>
            <a:off x="995836" y="4655174"/>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26" name="Rectangle 25">
            <a:extLst>
              <a:ext uri="{FF2B5EF4-FFF2-40B4-BE49-F238E27FC236}">
                <a16:creationId xmlns:a16="http://schemas.microsoft.com/office/drawing/2014/main" id="{AE8706A0-1DB4-664C-A748-621272E6532D}"/>
              </a:ext>
            </a:extLst>
          </p:cNvPr>
          <p:cNvSpPr/>
          <p:nvPr/>
        </p:nvSpPr>
        <p:spPr>
          <a:xfrm>
            <a:off x="6060321" y="4655174"/>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7" name="Line 41">
            <a:extLst>
              <a:ext uri="{FF2B5EF4-FFF2-40B4-BE49-F238E27FC236}">
                <a16:creationId xmlns:a16="http://schemas.microsoft.com/office/drawing/2014/main" id="{EC5F4459-D62F-A246-BBE9-085BA88BEC59}"/>
              </a:ext>
            </a:extLst>
          </p:cNvPr>
          <p:cNvSpPr>
            <a:spLocks noChangeShapeType="1"/>
          </p:cNvSpPr>
          <p:nvPr/>
        </p:nvSpPr>
        <p:spPr bwMode="auto">
          <a:xfrm>
            <a:off x="6060321" y="3037326"/>
            <a:ext cx="0" cy="325311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 name="Line 41">
            <a:extLst>
              <a:ext uri="{FF2B5EF4-FFF2-40B4-BE49-F238E27FC236}">
                <a16:creationId xmlns:a16="http://schemas.microsoft.com/office/drawing/2014/main" id="{A7498F88-0331-D345-BCEB-4107FDD2DE8F}"/>
              </a:ext>
            </a:extLst>
          </p:cNvPr>
          <p:cNvSpPr>
            <a:spLocks noChangeShapeType="1"/>
          </p:cNvSpPr>
          <p:nvPr/>
        </p:nvSpPr>
        <p:spPr bwMode="auto">
          <a:xfrm flipH="1">
            <a:off x="986753" y="4643634"/>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9562318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7">
            <a:extLst>
              <a:ext uri="{FF2B5EF4-FFF2-40B4-BE49-F238E27FC236}">
                <a16:creationId xmlns:a16="http://schemas.microsoft.com/office/drawing/2014/main" id="{28973711-99F5-4F46-A9CC-28ACCEF7E397}"/>
              </a:ext>
            </a:extLst>
          </p:cNvPr>
          <p:cNvSpPr txBox="1">
            <a:spLocks noChangeArrowheads="1"/>
          </p:cNvSpPr>
          <p:nvPr/>
        </p:nvSpPr>
        <p:spPr bwMode="auto">
          <a:xfrm>
            <a:off x="777078" y="1509516"/>
            <a:ext cx="2796438" cy="1695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a:spcBef>
                <a:spcPts val="500"/>
              </a:spcBef>
            </a:pPr>
            <a:r>
              <a:rPr lang="en-GB" altLang="en-US" sz="2000" b="1" dirty="0">
                <a:solidFill>
                  <a:srgbClr val="3E3F41"/>
                </a:solidFill>
              </a:rPr>
              <a:t>You will need:</a:t>
            </a:r>
          </a:p>
          <a:p>
            <a:pPr indent="0">
              <a:spcBef>
                <a:spcPts val="500"/>
              </a:spcBef>
            </a:pPr>
            <a:r>
              <a:rPr lang="en-GB" altLang="en-US" sz="2000" dirty="0">
                <a:solidFill>
                  <a:srgbClr val="3E3F41"/>
                </a:solidFill>
              </a:rPr>
              <a:t>Paper towel</a:t>
            </a:r>
            <a:br>
              <a:rPr lang="en-GB" altLang="en-US" sz="2000" dirty="0">
                <a:solidFill>
                  <a:srgbClr val="3E3F41"/>
                </a:solidFill>
              </a:rPr>
            </a:br>
            <a:r>
              <a:rPr lang="en-GB" altLang="en-US" sz="2000" dirty="0">
                <a:solidFill>
                  <a:srgbClr val="3E3F41"/>
                </a:solidFill>
              </a:rPr>
              <a:t>Empty yogurt pot</a:t>
            </a:r>
            <a:br>
              <a:rPr lang="en-GB" altLang="en-US" sz="2000" dirty="0">
                <a:solidFill>
                  <a:srgbClr val="3E3F41"/>
                </a:solidFill>
              </a:rPr>
            </a:br>
            <a:r>
              <a:rPr lang="en-GB" altLang="en-US" sz="2000" dirty="0">
                <a:solidFill>
                  <a:srgbClr val="3E3F41"/>
                </a:solidFill>
              </a:rPr>
              <a:t>Cress seeds</a:t>
            </a:r>
            <a:br>
              <a:rPr lang="en-GB" altLang="en-US" sz="2000" dirty="0">
                <a:solidFill>
                  <a:srgbClr val="3E3F41"/>
                </a:solidFill>
              </a:rPr>
            </a:br>
            <a:r>
              <a:rPr lang="en-GB" altLang="en-US" sz="2000" dirty="0">
                <a:solidFill>
                  <a:srgbClr val="3E3F41"/>
                </a:solidFill>
              </a:rPr>
              <a:t>Water</a:t>
            </a:r>
          </a:p>
        </p:txBody>
      </p:sp>
      <p:sp>
        <p:nvSpPr>
          <p:cNvPr id="9" name="Rectangle 12">
            <a:extLst>
              <a:ext uri="{FF2B5EF4-FFF2-40B4-BE49-F238E27FC236}">
                <a16:creationId xmlns:a16="http://schemas.microsoft.com/office/drawing/2014/main" id="{D2683202-828D-C145-AAF1-938EB8779BAF}"/>
              </a:ext>
            </a:extLst>
          </p:cNvPr>
          <p:cNvSpPr>
            <a:spLocks noChangeArrowheads="1"/>
          </p:cNvSpPr>
          <p:nvPr/>
        </p:nvSpPr>
        <p:spPr bwMode="auto">
          <a:xfrm>
            <a:off x="3826693" y="1686758"/>
            <a:ext cx="2144921" cy="553998"/>
          </a:xfrm>
          <a:prstGeom prst="rect">
            <a:avLst/>
          </a:prstGeom>
          <a:solidFill>
            <a:srgbClr val="00A642"/>
          </a:solidFill>
          <a:ln>
            <a:noFill/>
          </a:ln>
          <a:effectLst/>
        </p:spPr>
        <p:txBody>
          <a:bodyPr wrap="square">
            <a:spAutoFit/>
          </a:bodyPr>
          <a:lstStyle/>
          <a:p>
            <a:pPr algn="ctr">
              <a:spcBef>
                <a:spcPct val="50000"/>
              </a:spcBef>
            </a:pPr>
            <a:r>
              <a:rPr lang="en-GB" altLang="en-US" sz="2900" dirty="0">
                <a:solidFill>
                  <a:schemeClr val="bg1"/>
                </a:solidFill>
                <a:latin typeface="Comic Sans MS" panose="030F0702030302020204" pitchFamily="66" charset="0"/>
              </a:rPr>
              <a:t>put</a:t>
            </a:r>
          </a:p>
        </p:txBody>
      </p:sp>
      <p:sp>
        <p:nvSpPr>
          <p:cNvPr id="13" name="Subtitle 2">
            <a:extLst>
              <a:ext uri="{FF2B5EF4-FFF2-40B4-BE49-F238E27FC236}">
                <a16:creationId xmlns:a16="http://schemas.microsoft.com/office/drawing/2014/main" id="{875290ED-69E7-C44E-B425-42615F784883}"/>
              </a:ext>
            </a:extLst>
          </p:cNvPr>
          <p:cNvSpPr txBox="1">
            <a:spLocks/>
          </p:cNvSpPr>
          <p:nvPr/>
        </p:nvSpPr>
        <p:spPr>
          <a:xfrm>
            <a:off x="0" y="786217"/>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Reading as a reader – growing cress</a:t>
            </a:r>
          </a:p>
        </p:txBody>
      </p:sp>
      <p:sp>
        <p:nvSpPr>
          <p:cNvPr id="15" name="Rectangle 12">
            <a:extLst>
              <a:ext uri="{FF2B5EF4-FFF2-40B4-BE49-F238E27FC236}">
                <a16:creationId xmlns:a16="http://schemas.microsoft.com/office/drawing/2014/main" id="{598E0DB8-C67E-7E4B-BBD6-FFF3820A8396}"/>
              </a:ext>
            </a:extLst>
          </p:cNvPr>
          <p:cNvSpPr>
            <a:spLocks noChangeArrowheads="1"/>
          </p:cNvSpPr>
          <p:nvPr/>
        </p:nvSpPr>
        <p:spPr bwMode="auto">
          <a:xfrm>
            <a:off x="6275603" y="1686758"/>
            <a:ext cx="2144921" cy="553998"/>
          </a:xfrm>
          <a:prstGeom prst="rect">
            <a:avLst/>
          </a:prstGeom>
          <a:solidFill>
            <a:srgbClr val="00A642"/>
          </a:solidFill>
          <a:ln>
            <a:noFill/>
          </a:ln>
          <a:effectLst/>
        </p:spPr>
        <p:txBody>
          <a:bodyPr wrap="square">
            <a:spAutoFit/>
          </a:bodyPr>
          <a:lstStyle/>
          <a:p>
            <a:pPr algn="ctr">
              <a:spcBef>
                <a:spcPct val="50000"/>
              </a:spcBef>
            </a:pPr>
            <a:r>
              <a:rPr lang="en-GB" altLang="en-US" sz="2900" dirty="0">
                <a:solidFill>
                  <a:schemeClr val="bg1"/>
                </a:solidFill>
                <a:latin typeface="Comic Sans MS" panose="030F0702030302020204" pitchFamily="66" charset="0"/>
              </a:rPr>
              <a:t>squash</a:t>
            </a:r>
          </a:p>
        </p:txBody>
      </p:sp>
      <p:sp>
        <p:nvSpPr>
          <p:cNvPr id="17" name="Rectangle 12">
            <a:extLst>
              <a:ext uri="{FF2B5EF4-FFF2-40B4-BE49-F238E27FC236}">
                <a16:creationId xmlns:a16="http://schemas.microsoft.com/office/drawing/2014/main" id="{9AAFAD8D-2307-D44D-BB9B-2ECE56E437CB}"/>
              </a:ext>
            </a:extLst>
          </p:cNvPr>
          <p:cNvSpPr>
            <a:spLocks noChangeArrowheads="1"/>
          </p:cNvSpPr>
          <p:nvPr/>
        </p:nvSpPr>
        <p:spPr bwMode="auto">
          <a:xfrm>
            <a:off x="8724513" y="1686758"/>
            <a:ext cx="2144921" cy="553998"/>
          </a:xfrm>
          <a:prstGeom prst="rect">
            <a:avLst/>
          </a:prstGeom>
          <a:solidFill>
            <a:srgbClr val="00A642"/>
          </a:solidFill>
          <a:ln>
            <a:noFill/>
          </a:ln>
          <a:effectLst/>
        </p:spPr>
        <p:txBody>
          <a:bodyPr wrap="square">
            <a:spAutoFit/>
          </a:bodyPr>
          <a:lstStyle/>
          <a:p>
            <a:pPr algn="ctr">
              <a:spcBef>
                <a:spcPct val="50000"/>
              </a:spcBef>
            </a:pPr>
            <a:r>
              <a:rPr lang="en-GB" altLang="en-US" sz="2900" dirty="0">
                <a:solidFill>
                  <a:schemeClr val="bg1"/>
                </a:solidFill>
                <a:latin typeface="Comic Sans MS" panose="030F0702030302020204" pitchFamily="66" charset="0"/>
              </a:rPr>
              <a:t>water</a:t>
            </a:r>
          </a:p>
        </p:txBody>
      </p:sp>
      <p:sp>
        <p:nvSpPr>
          <p:cNvPr id="18" name="Rectangle 12">
            <a:extLst>
              <a:ext uri="{FF2B5EF4-FFF2-40B4-BE49-F238E27FC236}">
                <a16:creationId xmlns:a16="http://schemas.microsoft.com/office/drawing/2014/main" id="{11120FD7-2040-AA41-926C-BD2469224663}"/>
              </a:ext>
            </a:extLst>
          </p:cNvPr>
          <p:cNvSpPr>
            <a:spLocks noChangeArrowheads="1"/>
          </p:cNvSpPr>
          <p:nvPr/>
        </p:nvSpPr>
        <p:spPr bwMode="auto">
          <a:xfrm>
            <a:off x="3826693" y="2401462"/>
            <a:ext cx="2144921" cy="553998"/>
          </a:xfrm>
          <a:prstGeom prst="rect">
            <a:avLst/>
          </a:prstGeom>
          <a:solidFill>
            <a:srgbClr val="00A642"/>
          </a:solidFill>
          <a:ln>
            <a:noFill/>
          </a:ln>
          <a:effectLst/>
        </p:spPr>
        <p:txBody>
          <a:bodyPr wrap="square">
            <a:spAutoFit/>
          </a:bodyPr>
          <a:lstStyle/>
          <a:p>
            <a:pPr algn="ctr">
              <a:spcBef>
                <a:spcPct val="50000"/>
              </a:spcBef>
            </a:pPr>
            <a:r>
              <a:rPr lang="en-GB" altLang="en-US" sz="2900" dirty="0">
                <a:solidFill>
                  <a:schemeClr val="bg1"/>
                </a:solidFill>
                <a:latin typeface="Comic Sans MS" panose="030F0702030302020204" pitchFamily="66" charset="0"/>
              </a:rPr>
              <a:t>sprinkle</a:t>
            </a:r>
          </a:p>
        </p:txBody>
      </p:sp>
      <p:sp>
        <p:nvSpPr>
          <p:cNvPr id="19" name="Rectangle 12">
            <a:extLst>
              <a:ext uri="{FF2B5EF4-FFF2-40B4-BE49-F238E27FC236}">
                <a16:creationId xmlns:a16="http://schemas.microsoft.com/office/drawing/2014/main" id="{5BF3C432-061E-8D40-87E0-5B8B57CAE72B}"/>
              </a:ext>
            </a:extLst>
          </p:cNvPr>
          <p:cNvSpPr>
            <a:spLocks noChangeArrowheads="1"/>
          </p:cNvSpPr>
          <p:nvPr/>
        </p:nvSpPr>
        <p:spPr bwMode="auto">
          <a:xfrm>
            <a:off x="6275603" y="2401462"/>
            <a:ext cx="2144921" cy="553998"/>
          </a:xfrm>
          <a:prstGeom prst="rect">
            <a:avLst/>
          </a:prstGeom>
          <a:solidFill>
            <a:srgbClr val="00A642"/>
          </a:solidFill>
          <a:ln>
            <a:noFill/>
          </a:ln>
          <a:effectLst/>
        </p:spPr>
        <p:txBody>
          <a:bodyPr wrap="square">
            <a:spAutoFit/>
          </a:bodyPr>
          <a:lstStyle/>
          <a:p>
            <a:pPr algn="ctr">
              <a:spcBef>
                <a:spcPct val="50000"/>
              </a:spcBef>
            </a:pPr>
            <a:r>
              <a:rPr lang="en-GB" altLang="en-US" sz="2900" dirty="0">
                <a:solidFill>
                  <a:schemeClr val="bg1"/>
                </a:solidFill>
                <a:latin typeface="Comic Sans MS" panose="030F0702030302020204" pitchFamily="66" charset="0"/>
              </a:rPr>
              <a:t>remember</a:t>
            </a:r>
          </a:p>
        </p:txBody>
      </p:sp>
      <p:sp>
        <p:nvSpPr>
          <p:cNvPr id="20" name="Rectangle 12">
            <a:extLst>
              <a:ext uri="{FF2B5EF4-FFF2-40B4-BE49-F238E27FC236}">
                <a16:creationId xmlns:a16="http://schemas.microsoft.com/office/drawing/2014/main" id="{844BADAB-2056-0E4A-A251-4D7B4862CAE8}"/>
              </a:ext>
            </a:extLst>
          </p:cNvPr>
          <p:cNvSpPr>
            <a:spLocks noChangeArrowheads="1"/>
          </p:cNvSpPr>
          <p:nvPr/>
        </p:nvSpPr>
        <p:spPr bwMode="auto">
          <a:xfrm>
            <a:off x="8724513" y="2401462"/>
            <a:ext cx="2144921" cy="553998"/>
          </a:xfrm>
          <a:prstGeom prst="rect">
            <a:avLst/>
          </a:prstGeom>
          <a:solidFill>
            <a:srgbClr val="00A642"/>
          </a:solidFill>
          <a:ln>
            <a:noFill/>
          </a:ln>
          <a:effectLst/>
        </p:spPr>
        <p:txBody>
          <a:bodyPr wrap="square">
            <a:spAutoFit/>
          </a:bodyPr>
          <a:lstStyle/>
          <a:p>
            <a:pPr algn="ctr">
              <a:spcBef>
                <a:spcPct val="50000"/>
              </a:spcBef>
            </a:pPr>
            <a:r>
              <a:rPr lang="en-GB" altLang="en-US" sz="2900" dirty="0">
                <a:solidFill>
                  <a:schemeClr val="bg1"/>
                </a:solidFill>
                <a:latin typeface="Comic Sans MS" panose="030F0702030302020204" pitchFamily="66" charset="0"/>
              </a:rPr>
              <a:t>eat</a:t>
            </a:r>
          </a:p>
        </p:txBody>
      </p:sp>
      <p:pic>
        <p:nvPicPr>
          <p:cNvPr id="21" name="Picture 20" descr="A plant in a cup&#10;&#10;Description automatically generated with low confidence">
            <a:extLst>
              <a:ext uri="{FF2B5EF4-FFF2-40B4-BE49-F238E27FC236}">
                <a16:creationId xmlns:a16="http://schemas.microsoft.com/office/drawing/2014/main" id="{F0348CF6-0C6B-B54B-9EB7-B2CCF56D26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94096" y="3391250"/>
            <a:ext cx="2375338" cy="2680533"/>
          </a:xfrm>
          <a:prstGeom prst="rect">
            <a:avLst/>
          </a:prstGeom>
        </p:spPr>
      </p:pic>
      <p:sp>
        <p:nvSpPr>
          <p:cNvPr id="22" name="Text Box 7">
            <a:extLst>
              <a:ext uri="{FF2B5EF4-FFF2-40B4-BE49-F238E27FC236}">
                <a16:creationId xmlns:a16="http://schemas.microsoft.com/office/drawing/2014/main" id="{3BA2A253-E636-5B4A-A5EA-E1FD39242DEC}"/>
              </a:ext>
            </a:extLst>
          </p:cNvPr>
          <p:cNvSpPr txBox="1">
            <a:spLocks noChangeArrowheads="1"/>
          </p:cNvSpPr>
          <p:nvPr/>
        </p:nvSpPr>
        <p:spPr bwMode="auto">
          <a:xfrm>
            <a:off x="777078" y="3454243"/>
            <a:ext cx="656965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712788" indent="-369888">
              <a:spcBef>
                <a:spcPts val="400"/>
              </a:spcBef>
              <a:buFont typeface="+mj-lt"/>
              <a:buAutoNum type="arabicPeriod"/>
            </a:pPr>
            <a:r>
              <a:rPr lang="en-GB" altLang="en-US" sz="2000" dirty="0">
                <a:solidFill>
                  <a:srgbClr val="3E3F41"/>
                </a:solidFill>
              </a:rPr>
              <a:t>Put the paper towel into the empty yogurt pot.</a:t>
            </a:r>
          </a:p>
          <a:p>
            <a:pPr marL="712788" indent="-369888">
              <a:spcBef>
                <a:spcPts val="400"/>
              </a:spcBef>
              <a:buFont typeface="+mj-lt"/>
              <a:buAutoNum type="arabicPeriod"/>
            </a:pPr>
            <a:r>
              <a:rPr lang="en-GB" altLang="en-US" sz="2000" dirty="0">
                <a:solidFill>
                  <a:srgbClr val="3E3F41"/>
                </a:solidFill>
              </a:rPr>
              <a:t>Squash it down.</a:t>
            </a:r>
          </a:p>
          <a:p>
            <a:pPr marL="712788" indent="-369888">
              <a:spcBef>
                <a:spcPts val="400"/>
              </a:spcBef>
              <a:buFont typeface="+mj-lt"/>
              <a:buAutoNum type="arabicPeriod"/>
            </a:pPr>
            <a:r>
              <a:rPr lang="en-GB" altLang="en-US" sz="2000" dirty="0">
                <a:solidFill>
                  <a:srgbClr val="3E3F41"/>
                </a:solidFill>
              </a:rPr>
              <a:t>Water the paper towel so it is soggy.</a:t>
            </a:r>
          </a:p>
          <a:p>
            <a:pPr marL="712788" indent="-369888">
              <a:spcBef>
                <a:spcPts val="400"/>
              </a:spcBef>
              <a:buFont typeface="+mj-lt"/>
              <a:buAutoNum type="arabicPeriod"/>
            </a:pPr>
            <a:r>
              <a:rPr lang="en-GB" altLang="en-US" sz="2000" dirty="0">
                <a:solidFill>
                  <a:srgbClr val="3E3F41"/>
                </a:solidFill>
              </a:rPr>
              <a:t>Sprinkle on cress seeds.</a:t>
            </a:r>
          </a:p>
          <a:p>
            <a:pPr marL="712788" indent="-369888">
              <a:spcBef>
                <a:spcPts val="400"/>
              </a:spcBef>
              <a:buFont typeface="+mj-lt"/>
              <a:buAutoNum type="arabicPeriod"/>
            </a:pPr>
            <a:r>
              <a:rPr lang="en-GB" altLang="en-US" sz="2000" dirty="0">
                <a:solidFill>
                  <a:srgbClr val="3E3F41"/>
                </a:solidFill>
              </a:rPr>
              <a:t>Put the pot somewhere sunny.</a:t>
            </a:r>
          </a:p>
          <a:p>
            <a:pPr marL="712788" indent="-369888">
              <a:spcBef>
                <a:spcPts val="400"/>
              </a:spcBef>
              <a:buFont typeface="+mj-lt"/>
              <a:buAutoNum type="arabicPeriod"/>
            </a:pPr>
            <a:r>
              <a:rPr lang="en-GB" altLang="en-US" sz="2000" dirty="0">
                <a:solidFill>
                  <a:srgbClr val="3E3F41"/>
                </a:solidFill>
              </a:rPr>
              <a:t>Remember to water it.</a:t>
            </a:r>
          </a:p>
          <a:p>
            <a:pPr marL="712788" indent="-369888">
              <a:spcBef>
                <a:spcPts val="400"/>
              </a:spcBef>
              <a:buFont typeface="+mj-lt"/>
              <a:buAutoNum type="arabicPeriod"/>
            </a:pPr>
            <a:r>
              <a:rPr lang="en-GB" altLang="en-US" sz="2000" dirty="0">
                <a:solidFill>
                  <a:srgbClr val="3E3F41"/>
                </a:solidFill>
              </a:rPr>
              <a:t>After about 6 days, eat your cress.</a:t>
            </a:r>
          </a:p>
        </p:txBody>
      </p:sp>
    </p:spTree>
    <p:extLst>
      <p:ext uri="{BB962C8B-B14F-4D97-AF65-F5344CB8AC3E}">
        <p14:creationId xmlns:p14="http://schemas.microsoft.com/office/powerpoint/2010/main" val="1213263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7">
            <a:extLst>
              <a:ext uri="{FF2B5EF4-FFF2-40B4-BE49-F238E27FC236}">
                <a16:creationId xmlns:a16="http://schemas.microsoft.com/office/drawing/2014/main" id="{28973711-99F5-4F46-A9CC-28ACCEF7E397}"/>
              </a:ext>
            </a:extLst>
          </p:cNvPr>
          <p:cNvSpPr txBox="1">
            <a:spLocks noChangeArrowheads="1"/>
          </p:cNvSpPr>
          <p:nvPr/>
        </p:nvSpPr>
        <p:spPr bwMode="auto">
          <a:xfrm>
            <a:off x="777078" y="1509516"/>
            <a:ext cx="2796438" cy="1759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indent="0">
              <a:spcBef>
                <a:spcPts val="500"/>
              </a:spcBef>
            </a:pPr>
            <a:r>
              <a:rPr lang="en-GB" altLang="en-US" sz="2000" b="1" dirty="0">
                <a:solidFill>
                  <a:srgbClr val="3E3F41"/>
                </a:solidFill>
              </a:rPr>
              <a:t>You will need:</a:t>
            </a:r>
          </a:p>
          <a:p>
            <a:pPr indent="0">
              <a:spcBef>
                <a:spcPts val="500"/>
              </a:spcBef>
            </a:pPr>
            <a:r>
              <a:rPr lang="en-GB" altLang="en-US" sz="2000" dirty="0">
                <a:solidFill>
                  <a:srgbClr val="3E3F41"/>
                </a:solidFill>
              </a:rPr>
              <a:t>2 slices of bread</a:t>
            </a:r>
            <a:br>
              <a:rPr lang="en-GB" altLang="en-US" sz="2000" dirty="0">
                <a:solidFill>
                  <a:srgbClr val="3E3F41"/>
                </a:solidFill>
              </a:rPr>
            </a:br>
            <a:r>
              <a:rPr lang="en-GB" altLang="en-US" sz="2000" dirty="0">
                <a:solidFill>
                  <a:srgbClr val="3E3F41"/>
                </a:solidFill>
              </a:rPr>
              <a:t>Butter</a:t>
            </a:r>
            <a:br>
              <a:rPr lang="en-GB" altLang="en-US" sz="2000" dirty="0">
                <a:solidFill>
                  <a:srgbClr val="3E3F41"/>
                </a:solidFill>
              </a:rPr>
            </a:br>
            <a:r>
              <a:rPr lang="en-GB" altLang="en-US" sz="2000" dirty="0">
                <a:solidFill>
                  <a:srgbClr val="3E3F41"/>
                </a:solidFill>
              </a:rPr>
              <a:t>4 slices of cheese</a:t>
            </a:r>
            <a:br>
              <a:rPr lang="en-GB" altLang="en-US" sz="2000" dirty="0">
                <a:solidFill>
                  <a:srgbClr val="3E3F41"/>
                </a:solidFill>
              </a:rPr>
            </a:br>
            <a:r>
              <a:rPr lang="en-GB" altLang="en-US" sz="2000" dirty="0">
                <a:solidFill>
                  <a:srgbClr val="3E3F41"/>
                </a:solidFill>
              </a:rPr>
              <a:t>Knife</a:t>
            </a:r>
          </a:p>
        </p:txBody>
      </p:sp>
      <p:sp>
        <p:nvSpPr>
          <p:cNvPr id="13" name="Subtitle 2">
            <a:extLst>
              <a:ext uri="{FF2B5EF4-FFF2-40B4-BE49-F238E27FC236}">
                <a16:creationId xmlns:a16="http://schemas.microsoft.com/office/drawing/2014/main" id="{875290ED-69E7-C44E-B425-42615F784883}"/>
              </a:ext>
            </a:extLst>
          </p:cNvPr>
          <p:cNvSpPr txBox="1">
            <a:spLocks/>
          </p:cNvSpPr>
          <p:nvPr/>
        </p:nvSpPr>
        <p:spPr>
          <a:xfrm>
            <a:off x="0" y="786217"/>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Reading as a reader – how to make a cheese sandwich</a:t>
            </a:r>
          </a:p>
        </p:txBody>
      </p:sp>
      <p:sp>
        <p:nvSpPr>
          <p:cNvPr id="22" name="Text Box 7">
            <a:extLst>
              <a:ext uri="{FF2B5EF4-FFF2-40B4-BE49-F238E27FC236}">
                <a16:creationId xmlns:a16="http://schemas.microsoft.com/office/drawing/2014/main" id="{3BA2A253-E636-5B4A-A5EA-E1FD39242DEC}"/>
              </a:ext>
            </a:extLst>
          </p:cNvPr>
          <p:cNvSpPr txBox="1">
            <a:spLocks noChangeArrowheads="1"/>
          </p:cNvSpPr>
          <p:nvPr/>
        </p:nvSpPr>
        <p:spPr bwMode="auto">
          <a:xfrm>
            <a:off x="777078" y="3454243"/>
            <a:ext cx="656965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712788" indent="-369888">
              <a:spcBef>
                <a:spcPts val="400"/>
              </a:spcBef>
              <a:buFont typeface="+mj-lt"/>
              <a:buAutoNum type="arabicPeriod"/>
            </a:pPr>
            <a:r>
              <a:rPr lang="en-GB" altLang="en-US" sz="2000" dirty="0">
                <a:solidFill>
                  <a:srgbClr val="3E3F41"/>
                </a:solidFill>
              </a:rPr>
              <a:t>Get your two slices of bread.</a:t>
            </a:r>
          </a:p>
          <a:p>
            <a:pPr marL="712788" indent="-369888">
              <a:spcBef>
                <a:spcPts val="400"/>
              </a:spcBef>
              <a:buFont typeface="+mj-lt"/>
              <a:buAutoNum type="arabicPeriod"/>
            </a:pPr>
            <a:r>
              <a:rPr lang="en-GB" altLang="en-US" sz="2000" dirty="0">
                <a:solidFill>
                  <a:srgbClr val="3E3F41"/>
                </a:solidFill>
              </a:rPr>
              <a:t>Spread the butter on each slice using the knife.</a:t>
            </a:r>
          </a:p>
          <a:p>
            <a:pPr marL="712788" indent="-369888">
              <a:spcBef>
                <a:spcPts val="400"/>
              </a:spcBef>
              <a:buFont typeface="+mj-lt"/>
              <a:buAutoNum type="arabicPeriod"/>
            </a:pPr>
            <a:r>
              <a:rPr lang="en-GB" altLang="en-US" sz="2000" dirty="0">
                <a:solidFill>
                  <a:srgbClr val="3E3F41"/>
                </a:solidFill>
              </a:rPr>
              <a:t>Put the slices of cheese on one slice of bread.</a:t>
            </a:r>
          </a:p>
          <a:p>
            <a:pPr marL="712788" indent="-369888">
              <a:spcBef>
                <a:spcPts val="400"/>
              </a:spcBef>
              <a:buFont typeface="+mj-lt"/>
              <a:buAutoNum type="arabicPeriod"/>
            </a:pPr>
            <a:r>
              <a:rPr lang="en-GB" altLang="en-US" sz="2000" dirty="0">
                <a:solidFill>
                  <a:srgbClr val="3E3F41"/>
                </a:solidFill>
              </a:rPr>
              <a:t>Place the other slice of bread on top, butter side down.</a:t>
            </a:r>
          </a:p>
          <a:p>
            <a:pPr marL="712788" indent="-369888">
              <a:spcBef>
                <a:spcPts val="400"/>
              </a:spcBef>
              <a:buFont typeface="+mj-lt"/>
              <a:buAutoNum type="arabicPeriod"/>
            </a:pPr>
            <a:r>
              <a:rPr lang="en-GB" altLang="en-US" sz="2000" dirty="0">
                <a:solidFill>
                  <a:srgbClr val="3E3F41"/>
                </a:solidFill>
              </a:rPr>
              <a:t>Cut the sandwich neatly in half.</a:t>
            </a:r>
          </a:p>
          <a:p>
            <a:pPr marL="712788" indent="-369888">
              <a:spcBef>
                <a:spcPts val="400"/>
              </a:spcBef>
              <a:buFont typeface="+mj-lt"/>
              <a:buAutoNum type="arabicPeriod"/>
            </a:pPr>
            <a:r>
              <a:rPr lang="en-GB" altLang="en-US" sz="2000" dirty="0">
                <a:solidFill>
                  <a:srgbClr val="3E3F41"/>
                </a:solidFill>
              </a:rPr>
              <a:t>Eat.</a:t>
            </a:r>
          </a:p>
        </p:txBody>
      </p:sp>
      <p:pic>
        <p:nvPicPr>
          <p:cNvPr id="6" name="Picture 8" descr="Sandwiches, Slices, Foods, Cheese">
            <a:extLst>
              <a:ext uri="{FF2B5EF4-FFF2-40B4-BE49-F238E27FC236}">
                <a16:creationId xmlns:a16="http://schemas.microsoft.com/office/drawing/2014/main" id="{0727ABAB-BA4F-554F-917E-5396E8825B7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852145" y="3062029"/>
            <a:ext cx="3052445" cy="2118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200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08EEC1A1-C9A3-5A4B-B5AF-37EC67493BFE}"/>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3" name="Subtitle 2">
            <a:extLst>
              <a:ext uri="{FF2B5EF4-FFF2-40B4-BE49-F238E27FC236}">
                <a16:creationId xmlns:a16="http://schemas.microsoft.com/office/drawing/2014/main" id="{0E2DC3F6-6D42-7748-A31A-2A6C9241EADC}"/>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ts val="1000"/>
              </a:spcBef>
              <a:buFontTx/>
              <a:buNone/>
            </a:pPr>
            <a:r>
              <a:rPr lang="en-GB" altLang="en-US" sz="1800" b="1" dirty="0">
                <a:solidFill>
                  <a:srgbClr val="0070C0"/>
                </a:solidFill>
                <a:latin typeface="Comic Sans MS" panose="030F0902030302020204" pitchFamily="66" charset="0"/>
              </a:rPr>
              <a:t>Reading with a writer’s eye: How has the poet done it? What techniques can I learn and apply?</a:t>
            </a:r>
          </a:p>
        </p:txBody>
      </p:sp>
      <p:sp>
        <p:nvSpPr>
          <p:cNvPr id="14" name="Oval 4">
            <a:hlinkClick r:id="rId3" action="ppaction://hlinkfile"/>
            <a:extLst>
              <a:ext uri="{FF2B5EF4-FFF2-40B4-BE49-F238E27FC236}">
                <a16:creationId xmlns:a16="http://schemas.microsoft.com/office/drawing/2014/main" id="{CA6E0352-4114-8D40-8024-54A83691170C}"/>
              </a:ext>
            </a:extLst>
          </p:cNvPr>
          <p:cNvSpPr>
            <a:spLocks noChangeArrowheads="1"/>
          </p:cNvSpPr>
          <p:nvPr/>
        </p:nvSpPr>
        <p:spPr bwMode="auto">
          <a:xfrm>
            <a:off x="4203542" y="2371250"/>
            <a:ext cx="3762984" cy="30632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15" name="Text Box 5">
            <a:extLst>
              <a:ext uri="{FF2B5EF4-FFF2-40B4-BE49-F238E27FC236}">
                <a16:creationId xmlns:a16="http://schemas.microsoft.com/office/drawing/2014/main" id="{E3DDEC1B-2CA4-E342-9E5B-A2C5B966D374}"/>
              </a:ext>
            </a:extLst>
          </p:cNvPr>
          <p:cNvSpPr txBox="1">
            <a:spLocks noChangeArrowheads="1"/>
          </p:cNvSpPr>
          <p:nvPr/>
        </p:nvSpPr>
        <p:spPr bwMode="auto">
          <a:xfrm>
            <a:off x="1138928" y="4833396"/>
            <a:ext cx="2313920" cy="117947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tell the instructions to someone else?</a:t>
            </a:r>
          </a:p>
        </p:txBody>
      </p:sp>
      <p:sp>
        <p:nvSpPr>
          <p:cNvPr id="16" name="Text Box 7">
            <a:extLst>
              <a:ext uri="{FF2B5EF4-FFF2-40B4-BE49-F238E27FC236}">
                <a16:creationId xmlns:a16="http://schemas.microsoft.com/office/drawing/2014/main" id="{765625B0-9EC2-E140-88B0-D7BA631719F8}"/>
              </a:ext>
            </a:extLst>
          </p:cNvPr>
          <p:cNvSpPr txBox="1">
            <a:spLocks noChangeArrowheads="1"/>
          </p:cNvSpPr>
          <p:nvPr/>
        </p:nvSpPr>
        <p:spPr bwMode="auto">
          <a:xfrm>
            <a:off x="1138884" y="1818594"/>
            <a:ext cx="2313963" cy="101919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600" dirty="0">
                <a:solidFill>
                  <a:srgbClr val="414042"/>
                </a:solidFill>
              </a:rPr>
              <a:t>How has the writer organised the writing?</a:t>
            </a:r>
          </a:p>
        </p:txBody>
      </p:sp>
      <p:sp>
        <p:nvSpPr>
          <p:cNvPr id="17" name="Text Box 8">
            <a:extLst>
              <a:ext uri="{FF2B5EF4-FFF2-40B4-BE49-F238E27FC236}">
                <a16:creationId xmlns:a16="http://schemas.microsoft.com/office/drawing/2014/main" id="{4AFDB3D9-8DB5-BC4A-88CA-4DFB5E7E46B1}"/>
              </a:ext>
            </a:extLst>
          </p:cNvPr>
          <p:cNvSpPr txBox="1">
            <a:spLocks noChangeArrowheads="1"/>
          </p:cNvSpPr>
          <p:nvPr/>
        </p:nvSpPr>
        <p:spPr bwMode="auto">
          <a:xfrm>
            <a:off x="1138883" y="3058510"/>
            <a:ext cx="2313963" cy="155416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structure has been used?</a:t>
            </a:r>
          </a:p>
          <a:p>
            <a:pPr algn="ctr">
              <a:spcBef>
                <a:spcPct val="50000"/>
              </a:spcBef>
              <a:buNone/>
            </a:pPr>
            <a:r>
              <a:rPr lang="en-GB" altLang="en-US" sz="1600" dirty="0">
                <a:solidFill>
                  <a:srgbClr val="414042"/>
                </a:solidFill>
              </a:rPr>
              <a:t>How does this help us read the instructions?</a:t>
            </a:r>
          </a:p>
        </p:txBody>
      </p:sp>
      <p:sp>
        <p:nvSpPr>
          <p:cNvPr id="18" name="Text Box 9">
            <a:extLst>
              <a:ext uri="{FF2B5EF4-FFF2-40B4-BE49-F238E27FC236}">
                <a16:creationId xmlns:a16="http://schemas.microsoft.com/office/drawing/2014/main" id="{6890FCF9-1B3B-224C-B723-D6D149809A95}"/>
              </a:ext>
            </a:extLst>
          </p:cNvPr>
          <p:cNvSpPr txBox="1">
            <a:spLocks noChangeArrowheads="1"/>
          </p:cNvSpPr>
          <p:nvPr/>
        </p:nvSpPr>
        <p:spPr bwMode="auto">
          <a:xfrm>
            <a:off x="8746027" y="3586290"/>
            <a:ext cx="2313920" cy="242657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What words</a:t>
            </a:r>
            <a:br>
              <a:rPr lang="en-GB" altLang="en-US" sz="1600" dirty="0">
                <a:solidFill>
                  <a:srgbClr val="414042"/>
                </a:solidFill>
              </a:rPr>
            </a:br>
            <a:r>
              <a:rPr lang="en-GB" altLang="en-US" sz="1600" dirty="0">
                <a:solidFill>
                  <a:srgbClr val="414042"/>
                </a:solidFill>
              </a:rPr>
              <a:t>and phrases has</a:t>
            </a:r>
            <a:br>
              <a:rPr lang="en-GB" altLang="en-US" sz="1600" dirty="0">
                <a:solidFill>
                  <a:srgbClr val="414042"/>
                </a:solidFill>
              </a:rPr>
            </a:br>
            <a:r>
              <a:rPr lang="en-GB" altLang="en-US" sz="1600" dirty="0">
                <a:solidFill>
                  <a:srgbClr val="414042"/>
                </a:solidFill>
              </a:rPr>
              <a:t>the writer chosen</a:t>
            </a:r>
            <a:br>
              <a:rPr lang="en-GB" altLang="en-US" sz="1600" dirty="0">
                <a:solidFill>
                  <a:srgbClr val="414042"/>
                </a:solidFill>
              </a:rPr>
            </a:br>
            <a:r>
              <a:rPr lang="en-GB" altLang="en-US" sz="1600" dirty="0">
                <a:solidFill>
                  <a:srgbClr val="414042"/>
                </a:solidFill>
              </a:rPr>
              <a:t>to make it clear</a:t>
            </a:r>
            <a:br>
              <a:rPr lang="en-GB" altLang="en-US" sz="1600" dirty="0">
                <a:solidFill>
                  <a:srgbClr val="414042"/>
                </a:solidFill>
              </a:rPr>
            </a:br>
            <a:r>
              <a:rPr lang="en-GB" altLang="en-US" sz="1600" dirty="0">
                <a:solidFill>
                  <a:srgbClr val="414042"/>
                </a:solidFill>
              </a:rPr>
              <a:t>for you?</a:t>
            </a:r>
          </a:p>
        </p:txBody>
      </p:sp>
      <p:sp>
        <p:nvSpPr>
          <p:cNvPr id="19" name="Text Box 6">
            <a:extLst>
              <a:ext uri="{FF2B5EF4-FFF2-40B4-BE49-F238E27FC236}">
                <a16:creationId xmlns:a16="http://schemas.microsoft.com/office/drawing/2014/main" id="{AAD4F66C-B343-DF4E-BBFC-0099F095153F}"/>
              </a:ext>
            </a:extLst>
          </p:cNvPr>
          <p:cNvSpPr txBox="1">
            <a:spLocks noChangeArrowheads="1"/>
          </p:cNvSpPr>
          <p:nvPr/>
        </p:nvSpPr>
        <p:spPr bwMode="auto">
          <a:xfrm>
            <a:off x="8746027" y="1829864"/>
            <a:ext cx="231392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600" dirty="0">
                <a:solidFill>
                  <a:srgbClr val="414042"/>
                </a:solidFill>
              </a:rPr>
              <a:t>Can you spot where bossy verbs have</a:t>
            </a:r>
            <a:br>
              <a:rPr lang="en-GB" altLang="en-US" sz="1600" dirty="0">
                <a:solidFill>
                  <a:srgbClr val="414042"/>
                </a:solidFill>
              </a:rPr>
            </a:br>
            <a:r>
              <a:rPr lang="en-GB" altLang="en-US" sz="1600" dirty="0">
                <a:solidFill>
                  <a:srgbClr val="414042"/>
                </a:solidFill>
              </a:rPr>
              <a:t>been used?</a:t>
            </a:r>
          </a:p>
        </p:txBody>
      </p:sp>
    </p:spTree>
    <p:extLst>
      <p:ext uri="{BB962C8B-B14F-4D97-AF65-F5344CB8AC3E}">
        <p14:creationId xmlns:p14="http://schemas.microsoft.com/office/powerpoint/2010/main" val="2245225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Icon&#10;&#10;Description automatically generated">
            <a:extLst>
              <a:ext uri="{FF2B5EF4-FFF2-40B4-BE49-F238E27FC236}">
                <a16:creationId xmlns:a16="http://schemas.microsoft.com/office/drawing/2014/main" id="{6E6C73CC-B898-F543-85F4-B4533BAB8D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5882" y="1501479"/>
            <a:ext cx="1254844" cy="985949"/>
          </a:xfrm>
          <a:prstGeom prst="rect">
            <a:avLst/>
          </a:prstGeom>
        </p:spPr>
      </p:pic>
      <p:pic>
        <p:nvPicPr>
          <p:cNvPr id="7" name="Picture 6" descr="Icon&#10;&#10;Description automatically generated">
            <a:extLst>
              <a:ext uri="{FF2B5EF4-FFF2-40B4-BE49-F238E27FC236}">
                <a16:creationId xmlns:a16="http://schemas.microsoft.com/office/drawing/2014/main" id="{3C8221FF-16C8-024A-A7BA-A6BB2F0A4D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05882" y="5115513"/>
            <a:ext cx="1254844" cy="985949"/>
          </a:xfrm>
          <a:prstGeom prst="rect">
            <a:avLst/>
          </a:prstGeom>
        </p:spPr>
      </p:pic>
      <p:pic>
        <p:nvPicPr>
          <p:cNvPr id="9" name="Picture 8" descr="Shape&#10;&#10;Description automatically generated">
            <a:extLst>
              <a:ext uri="{FF2B5EF4-FFF2-40B4-BE49-F238E27FC236}">
                <a16:creationId xmlns:a16="http://schemas.microsoft.com/office/drawing/2014/main" id="{D34FB191-A708-AC47-BE44-28437D098C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34315" y="1503176"/>
            <a:ext cx="1254844" cy="985949"/>
          </a:xfrm>
          <a:prstGeom prst="rect">
            <a:avLst/>
          </a:prstGeom>
        </p:spPr>
      </p:pic>
      <p:pic>
        <p:nvPicPr>
          <p:cNvPr id="12" name="Picture 11" descr="A picture containing icon&#10;&#10;Description automatically generated">
            <a:extLst>
              <a:ext uri="{FF2B5EF4-FFF2-40B4-BE49-F238E27FC236}">
                <a16:creationId xmlns:a16="http://schemas.microsoft.com/office/drawing/2014/main" id="{58B08F7F-2403-884C-A451-4B87C3EED05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34315" y="2707854"/>
            <a:ext cx="1254844" cy="985949"/>
          </a:xfrm>
          <a:prstGeom prst="rect">
            <a:avLst/>
          </a:prstGeom>
        </p:spPr>
      </p:pic>
      <p:pic>
        <p:nvPicPr>
          <p:cNvPr id="14" name="Picture 13" descr="A picture containing pie chart&#10;&#10;Description automatically generated">
            <a:extLst>
              <a:ext uri="{FF2B5EF4-FFF2-40B4-BE49-F238E27FC236}">
                <a16:creationId xmlns:a16="http://schemas.microsoft.com/office/drawing/2014/main" id="{1CB7CCEE-E632-AD41-9EBD-642CE544007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34315" y="3912532"/>
            <a:ext cx="1254844" cy="985949"/>
          </a:xfrm>
          <a:prstGeom prst="rect">
            <a:avLst/>
          </a:prstGeom>
        </p:spPr>
      </p:pic>
      <p:pic>
        <p:nvPicPr>
          <p:cNvPr id="16" name="Picture 15" descr="A picture containing tool, scissors&#10;&#10;Description automatically generated">
            <a:extLst>
              <a:ext uri="{FF2B5EF4-FFF2-40B4-BE49-F238E27FC236}">
                <a16:creationId xmlns:a16="http://schemas.microsoft.com/office/drawing/2014/main" id="{CABB6375-BFEB-3048-81D0-E66F588D790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05882" y="2706157"/>
            <a:ext cx="1254844" cy="985949"/>
          </a:xfrm>
          <a:prstGeom prst="rect">
            <a:avLst/>
          </a:prstGeom>
        </p:spPr>
      </p:pic>
      <p:pic>
        <p:nvPicPr>
          <p:cNvPr id="52" name="Picture 51" descr="Arrow&#10;&#10;Description automatically generated">
            <a:extLst>
              <a:ext uri="{FF2B5EF4-FFF2-40B4-BE49-F238E27FC236}">
                <a16:creationId xmlns:a16="http://schemas.microsoft.com/office/drawing/2014/main" id="{0D776CBF-0381-3B4E-A832-8745885D935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05882" y="3910835"/>
            <a:ext cx="1254844" cy="985949"/>
          </a:xfrm>
          <a:prstGeom prst="rect">
            <a:avLst/>
          </a:prstGeom>
        </p:spPr>
      </p:pic>
      <p:sp>
        <p:nvSpPr>
          <p:cNvPr id="10" name="Subtitle 2">
            <a:extLst>
              <a:ext uri="{FF2B5EF4-FFF2-40B4-BE49-F238E27FC236}">
                <a16:creationId xmlns:a16="http://schemas.microsoft.com/office/drawing/2014/main" id="{450F2C48-ABEF-204A-BBDC-46C46BEAED2A}"/>
              </a:ext>
            </a:extLst>
          </p:cNvPr>
          <p:cNvSpPr txBox="1">
            <a:spLocks/>
          </p:cNvSpPr>
          <p:nvPr/>
        </p:nvSpPr>
        <p:spPr>
          <a:xfrm>
            <a:off x="0" y="677929"/>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Reading as a writer</a:t>
            </a:r>
          </a:p>
        </p:txBody>
      </p:sp>
      <p:sp>
        <p:nvSpPr>
          <p:cNvPr id="28" name="Text Box 13">
            <a:extLst>
              <a:ext uri="{FF2B5EF4-FFF2-40B4-BE49-F238E27FC236}">
                <a16:creationId xmlns:a16="http://schemas.microsoft.com/office/drawing/2014/main" id="{C8FFF1EF-E205-D641-945E-99352C20DA7B}"/>
              </a:ext>
            </a:extLst>
          </p:cNvPr>
          <p:cNvSpPr txBox="1">
            <a:spLocks noChangeArrowheads="1"/>
          </p:cNvSpPr>
          <p:nvPr/>
        </p:nvSpPr>
        <p:spPr bwMode="auto">
          <a:xfrm>
            <a:off x="1090454" y="1524119"/>
            <a:ext cx="6197852" cy="2652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900" dirty="0">
                <a:solidFill>
                  <a:srgbClr val="3E3F41"/>
                </a:solidFill>
                <a:latin typeface="Comic Sans MS" panose="030F0702030302020204" pitchFamily="66" charset="0"/>
              </a:rPr>
              <a:t>Work with a partner.</a:t>
            </a:r>
          </a:p>
          <a:p>
            <a:pPr>
              <a:spcBef>
                <a:spcPts val="1000"/>
              </a:spcBef>
            </a:pPr>
            <a:r>
              <a:rPr lang="en-GB" altLang="en-US" sz="1900" dirty="0">
                <a:solidFill>
                  <a:srgbClr val="3E3F41"/>
                </a:solidFill>
                <a:latin typeface="Comic Sans MS" panose="030F0702030302020204" pitchFamily="66" charset="0"/>
              </a:rPr>
              <a:t>Look at the pictures.</a:t>
            </a:r>
          </a:p>
          <a:p>
            <a:pPr>
              <a:spcBef>
                <a:spcPts val="1000"/>
              </a:spcBef>
            </a:pPr>
            <a:r>
              <a:rPr lang="en-GB" altLang="en-US" sz="1900" dirty="0">
                <a:solidFill>
                  <a:srgbClr val="3E3F41"/>
                </a:solidFill>
                <a:latin typeface="Comic Sans MS" panose="030F0702030302020204" pitchFamily="66" charset="0"/>
              </a:rPr>
              <a:t>Talk to your partner about what you think these instructions are for. How can you tell?</a:t>
            </a:r>
          </a:p>
          <a:p>
            <a:pPr>
              <a:spcBef>
                <a:spcPts val="1000"/>
              </a:spcBef>
            </a:pPr>
            <a:r>
              <a:rPr lang="en-GB" altLang="en-US" sz="1900" dirty="0">
                <a:solidFill>
                  <a:srgbClr val="3E3F41"/>
                </a:solidFill>
                <a:latin typeface="Comic Sans MS" panose="030F0702030302020204" pitchFamily="66" charset="0"/>
              </a:rPr>
              <a:t>Decide which is the correct order for the pictures and discuss what each instruction might be.</a:t>
            </a:r>
          </a:p>
          <a:p>
            <a:pPr>
              <a:spcBef>
                <a:spcPts val="1000"/>
              </a:spcBef>
            </a:pPr>
            <a:r>
              <a:rPr lang="en-GB" altLang="en-US" sz="1900" dirty="0">
                <a:solidFill>
                  <a:srgbClr val="3E3F41"/>
                </a:solidFill>
                <a:latin typeface="Comic Sans MS" panose="030F0702030302020204" pitchFamily="66" charset="0"/>
              </a:rPr>
              <a:t>Remember to use bossy verbs.</a:t>
            </a:r>
          </a:p>
        </p:txBody>
      </p:sp>
      <p:sp>
        <p:nvSpPr>
          <p:cNvPr id="29" name="Rectangle 14">
            <a:extLst>
              <a:ext uri="{FF2B5EF4-FFF2-40B4-BE49-F238E27FC236}">
                <a16:creationId xmlns:a16="http://schemas.microsoft.com/office/drawing/2014/main" id="{45E9B40D-083D-E045-8AEB-E51E8B6FD365}"/>
              </a:ext>
            </a:extLst>
          </p:cNvPr>
          <p:cNvSpPr>
            <a:spLocks noChangeArrowheads="1"/>
          </p:cNvSpPr>
          <p:nvPr/>
        </p:nvSpPr>
        <p:spPr bwMode="auto">
          <a:xfrm>
            <a:off x="1214103" y="4630272"/>
            <a:ext cx="1296566" cy="534793"/>
          </a:xfrm>
          <a:prstGeom prst="rect">
            <a:avLst/>
          </a:prstGeom>
          <a:solidFill>
            <a:srgbClr val="00A642"/>
          </a:solidFill>
          <a:ln w="9525" algn="ctr">
            <a:noFill/>
            <a:miter lim="800000"/>
            <a:headEnd/>
            <a:tailEnd/>
          </a:ln>
          <a:effectLst/>
        </p:spPr>
        <p:txBody>
          <a:bodyPr wrap="square">
            <a:spAutoFit/>
          </a:bodyPr>
          <a:lstStyle/>
          <a:p>
            <a:pPr algn="ctr">
              <a:spcBef>
                <a:spcPct val="50000"/>
              </a:spcBef>
            </a:pPr>
            <a:r>
              <a:rPr lang="en-GB" altLang="en-US" sz="3000" dirty="0">
                <a:solidFill>
                  <a:schemeClr val="bg1"/>
                </a:solidFill>
                <a:latin typeface="Comic Sans MS" panose="030F0702030302020204" pitchFamily="66" charset="0"/>
              </a:rPr>
              <a:t>put</a:t>
            </a:r>
          </a:p>
        </p:txBody>
      </p:sp>
      <p:sp>
        <p:nvSpPr>
          <p:cNvPr id="30" name="Rectangle 15">
            <a:extLst>
              <a:ext uri="{FF2B5EF4-FFF2-40B4-BE49-F238E27FC236}">
                <a16:creationId xmlns:a16="http://schemas.microsoft.com/office/drawing/2014/main" id="{058B27EA-4BF2-4E4E-A170-97DA1EB02AA3}"/>
              </a:ext>
            </a:extLst>
          </p:cNvPr>
          <p:cNvSpPr>
            <a:spLocks noChangeArrowheads="1"/>
          </p:cNvSpPr>
          <p:nvPr/>
        </p:nvSpPr>
        <p:spPr bwMode="auto">
          <a:xfrm>
            <a:off x="3745737" y="4630272"/>
            <a:ext cx="1373194" cy="553998"/>
          </a:xfrm>
          <a:prstGeom prst="rect">
            <a:avLst/>
          </a:prstGeom>
          <a:solidFill>
            <a:srgbClr val="00A642"/>
          </a:solidFill>
          <a:ln w="9525" algn="ctr">
            <a:noFill/>
            <a:miter lim="800000"/>
            <a:headEnd/>
            <a:tailEnd/>
          </a:ln>
          <a:effectLst/>
        </p:spPr>
        <p:txBody>
          <a:bodyPr wrap="square">
            <a:spAutoFit/>
          </a:bodyPr>
          <a:lstStyle/>
          <a:p>
            <a:pPr algn="ctr">
              <a:spcBef>
                <a:spcPct val="50000"/>
              </a:spcBef>
            </a:pPr>
            <a:r>
              <a:rPr lang="en-GB" altLang="en-US" sz="3000" dirty="0">
                <a:solidFill>
                  <a:schemeClr val="bg1"/>
                </a:solidFill>
                <a:latin typeface="Comic Sans MS" panose="030F0702030302020204" pitchFamily="66" charset="0"/>
              </a:rPr>
              <a:t>unfold</a:t>
            </a:r>
          </a:p>
        </p:txBody>
      </p:sp>
      <p:sp>
        <p:nvSpPr>
          <p:cNvPr id="31" name="Rectangle 16">
            <a:extLst>
              <a:ext uri="{FF2B5EF4-FFF2-40B4-BE49-F238E27FC236}">
                <a16:creationId xmlns:a16="http://schemas.microsoft.com/office/drawing/2014/main" id="{7A748A38-D4D9-1043-8427-5C9936CED14A}"/>
              </a:ext>
            </a:extLst>
          </p:cNvPr>
          <p:cNvSpPr>
            <a:spLocks noChangeArrowheads="1"/>
          </p:cNvSpPr>
          <p:nvPr/>
        </p:nvSpPr>
        <p:spPr bwMode="auto">
          <a:xfrm>
            <a:off x="2479920" y="5444554"/>
            <a:ext cx="1296566" cy="534793"/>
          </a:xfrm>
          <a:prstGeom prst="rect">
            <a:avLst/>
          </a:prstGeom>
          <a:solidFill>
            <a:srgbClr val="00A642"/>
          </a:solidFill>
          <a:ln w="9525" algn="ctr">
            <a:noFill/>
            <a:miter lim="800000"/>
            <a:headEnd/>
            <a:tailEnd/>
          </a:ln>
          <a:effectLst/>
        </p:spPr>
        <p:txBody>
          <a:bodyPr wrap="square">
            <a:spAutoFit/>
          </a:bodyPr>
          <a:lstStyle/>
          <a:p>
            <a:pPr algn="ctr">
              <a:spcBef>
                <a:spcPct val="50000"/>
              </a:spcBef>
            </a:pPr>
            <a:r>
              <a:rPr lang="en-GB" altLang="en-US" sz="3000" dirty="0">
                <a:solidFill>
                  <a:schemeClr val="bg1"/>
                </a:solidFill>
                <a:latin typeface="Comic Sans MS" panose="030F0702030302020204" pitchFamily="66" charset="0"/>
              </a:rPr>
              <a:t>fold</a:t>
            </a:r>
          </a:p>
        </p:txBody>
      </p:sp>
      <p:sp>
        <p:nvSpPr>
          <p:cNvPr id="32" name="Rectangle 17">
            <a:extLst>
              <a:ext uri="{FF2B5EF4-FFF2-40B4-BE49-F238E27FC236}">
                <a16:creationId xmlns:a16="http://schemas.microsoft.com/office/drawing/2014/main" id="{473C35AF-53D9-2D4E-B529-3A6BDD293698}"/>
              </a:ext>
            </a:extLst>
          </p:cNvPr>
          <p:cNvSpPr>
            <a:spLocks noChangeArrowheads="1"/>
          </p:cNvSpPr>
          <p:nvPr/>
        </p:nvSpPr>
        <p:spPr bwMode="auto">
          <a:xfrm>
            <a:off x="5011554" y="5444554"/>
            <a:ext cx="1296566" cy="534793"/>
          </a:xfrm>
          <a:prstGeom prst="rect">
            <a:avLst/>
          </a:prstGeom>
          <a:solidFill>
            <a:srgbClr val="00A642"/>
          </a:solidFill>
          <a:ln w="9525" algn="ctr">
            <a:noFill/>
            <a:miter lim="800000"/>
            <a:headEnd/>
            <a:tailEnd/>
          </a:ln>
          <a:effectLst/>
        </p:spPr>
        <p:txBody>
          <a:bodyPr wrap="square">
            <a:spAutoFit/>
          </a:bodyPr>
          <a:lstStyle/>
          <a:p>
            <a:pPr algn="ctr">
              <a:spcBef>
                <a:spcPct val="50000"/>
              </a:spcBef>
            </a:pPr>
            <a:r>
              <a:rPr lang="en-GB" altLang="en-US" sz="3000" dirty="0">
                <a:solidFill>
                  <a:schemeClr val="bg1"/>
                </a:solidFill>
                <a:latin typeface="Comic Sans MS" panose="030F0702030302020204" pitchFamily="66" charset="0"/>
              </a:rPr>
              <a:t>cut</a:t>
            </a:r>
          </a:p>
        </p:txBody>
      </p:sp>
      <p:sp>
        <p:nvSpPr>
          <p:cNvPr id="33" name="Rectangle 18">
            <a:extLst>
              <a:ext uri="{FF2B5EF4-FFF2-40B4-BE49-F238E27FC236}">
                <a16:creationId xmlns:a16="http://schemas.microsoft.com/office/drawing/2014/main" id="{CD669581-6D2C-F545-B571-318280054939}"/>
              </a:ext>
            </a:extLst>
          </p:cNvPr>
          <p:cNvSpPr>
            <a:spLocks noChangeArrowheads="1"/>
          </p:cNvSpPr>
          <p:nvPr/>
        </p:nvSpPr>
        <p:spPr bwMode="auto">
          <a:xfrm>
            <a:off x="6277371" y="4630272"/>
            <a:ext cx="1296566" cy="534793"/>
          </a:xfrm>
          <a:prstGeom prst="rect">
            <a:avLst/>
          </a:prstGeom>
          <a:solidFill>
            <a:srgbClr val="00A642"/>
          </a:solidFill>
          <a:ln w="9525" algn="ctr">
            <a:noFill/>
            <a:miter lim="800000"/>
            <a:headEnd/>
            <a:tailEnd/>
          </a:ln>
          <a:effectLst/>
        </p:spPr>
        <p:txBody>
          <a:bodyPr wrap="square">
            <a:spAutoFit/>
          </a:bodyPr>
          <a:lstStyle/>
          <a:p>
            <a:pPr algn="ctr">
              <a:spcBef>
                <a:spcPct val="50000"/>
              </a:spcBef>
            </a:pPr>
            <a:r>
              <a:rPr lang="en-GB" altLang="en-US" sz="3000" dirty="0">
                <a:solidFill>
                  <a:schemeClr val="bg1"/>
                </a:solidFill>
                <a:latin typeface="Comic Sans MS" panose="030F0702030302020204" pitchFamily="66" charset="0"/>
              </a:rPr>
              <a:t>draw</a:t>
            </a:r>
          </a:p>
        </p:txBody>
      </p:sp>
    </p:spTree>
    <p:extLst>
      <p:ext uri="{BB962C8B-B14F-4D97-AF65-F5344CB8AC3E}">
        <p14:creationId xmlns:p14="http://schemas.microsoft.com/office/powerpoint/2010/main" val="4036256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descr="Icon&#10;&#10;Description automatically generated">
            <a:extLst>
              <a:ext uri="{FF2B5EF4-FFF2-40B4-BE49-F238E27FC236}">
                <a16:creationId xmlns:a16="http://schemas.microsoft.com/office/drawing/2014/main" id="{57E6C4F2-F48B-A24E-AC30-130B84BD7B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3072" y="3325377"/>
            <a:ext cx="1017556" cy="799509"/>
          </a:xfrm>
          <a:prstGeom prst="rect">
            <a:avLst/>
          </a:prstGeom>
        </p:spPr>
      </p:pic>
      <p:pic>
        <p:nvPicPr>
          <p:cNvPr id="50" name="Picture 49" descr="Icon&#10;&#10;Description automatically generated">
            <a:extLst>
              <a:ext uri="{FF2B5EF4-FFF2-40B4-BE49-F238E27FC236}">
                <a16:creationId xmlns:a16="http://schemas.microsoft.com/office/drawing/2014/main" id="{0C9F74C6-CB4D-E044-9C41-0A8F867A0C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86762" y="3345799"/>
            <a:ext cx="1017556" cy="799509"/>
          </a:xfrm>
          <a:prstGeom prst="rect">
            <a:avLst/>
          </a:prstGeom>
        </p:spPr>
      </p:pic>
      <p:pic>
        <p:nvPicPr>
          <p:cNvPr id="51" name="Picture 50" descr="Shape&#10;&#10;Description automatically generated">
            <a:extLst>
              <a:ext uri="{FF2B5EF4-FFF2-40B4-BE49-F238E27FC236}">
                <a16:creationId xmlns:a16="http://schemas.microsoft.com/office/drawing/2014/main" id="{8FB130B0-98E4-6F4A-91E0-8F616DD41F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93072" y="1373119"/>
            <a:ext cx="1017556" cy="799509"/>
          </a:xfrm>
          <a:prstGeom prst="rect">
            <a:avLst/>
          </a:prstGeom>
        </p:spPr>
      </p:pic>
      <p:pic>
        <p:nvPicPr>
          <p:cNvPr id="52" name="Picture 51" descr="A picture containing icon&#10;&#10;Description automatically generated">
            <a:extLst>
              <a:ext uri="{FF2B5EF4-FFF2-40B4-BE49-F238E27FC236}">
                <a16:creationId xmlns:a16="http://schemas.microsoft.com/office/drawing/2014/main" id="{45CF0661-63B1-704E-9F23-C37EFB93A5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93072" y="4301505"/>
            <a:ext cx="1017556" cy="799509"/>
          </a:xfrm>
          <a:prstGeom prst="rect">
            <a:avLst/>
          </a:prstGeom>
        </p:spPr>
      </p:pic>
      <p:pic>
        <p:nvPicPr>
          <p:cNvPr id="53" name="Picture 52" descr="A picture containing pie chart&#10;&#10;Description automatically generated">
            <a:extLst>
              <a:ext uri="{FF2B5EF4-FFF2-40B4-BE49-F238E27FC236}">
                <a16:creationId xmlns:a16="http://schemas.microsoft.com/office/drawing/2014/main" id="{AFA45A06-3382-1E4D-9C2F-D0E2C898B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86762" y="1358476"/>
            <a:ext cx="1017556" cy="799509"/>
          </a:xfrm>
          <a:prstGeom prst="rect">
            <a:avLst/>
          </a:prstGeom>
        </p:spPr>
      </p:pic>
      <p:pic>
        <p:nvPicPr>
          <p:cNvPr id="54" name="Picture 53" descr="A picture containing tool, scissors&#10;&#10;Description automatically generated">
            <a:extLst>
              <a:ext uri="{FF2B5EF4-FFF2-40B4-BE49-F238E27FC236}">
                <a16:creationId xmlns:a16="http://schemas.microsoft.com/office/drawing/2014/main" id="{9DEE3A1C-1557-6C46-BD7D-3EF04D19B6A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93072" y="2349248"/>
            <a:ext cx="1017556" cy="799509"/>
          </a:xfrm>
          <a:prstGeom prst="rect">
            <a:avLst/>
          </a:prstGeom>
        </p:spPr>
      </p:pic>
      <p:pic>
        <p:nvPicPr>
          <p:cNvPr id="55" name="Picture 54" descr="Arrow&#10;&#10;Description automatically generated">
            <a:extLst>
              <a:ext uri="{FF2B5EF4-FFF2-40B4-BE49-F238E27FC236}">
                <a16:creationId xmlns:a16="http://schemas.microsoft.com/office/drawing/2014/main" id="{689A0420-9694-604A-B360-FE8A6C00AED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086762" y="2352138"/>
            <a:ext cx="1017556" cy="799509"/>
          </a:xfrm>
          <a:prstGeom prst="rect">
            <a:avLst/>
          </a:prstGeom>
        </p:spPr>
      </p:pic>
      <p:sp>
        <p:nvSpPr>
          <p:cNvPr id="4" name="Rectangle 3">
            <a:extLst>
              <a:ext uri="{FF2B5EF4-FFF2-40B4-BE49-F238E27FC236}">
                <a16:creationId xmlns:a16="http://schemas.microsoft.com/office/drawing/2014/main" id="{D780C5B2-E08E-6441-8256-FD740B44DA5D}"/>
              </a:ext>
            </a:extLst>
          </p:cNvPr>
          <p:cNvSpPr/>
          <p:nvPr/>
        </p:nvSpPr>
        <p:spPr>
          <a:xfrm>
            <a:off x="1293448" y="5235547"/>
            <a:ext cx="9605106" cy="9987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ubtitle 2">
            <a:extLst>
              <a:ext uri="{FF2B5EF4-FFF2-40B4-BE49-F238E27FC236}">
                <a16:creationId xmlns:a16="http://schemas.microsoft.com/office/drawing/2014/main" id="{450F2C48-ABEF-204A-BBDC-46C46BEAED2A}"/>
              </a:ext>
            </a:extLst>
          </p:cNvPr>
          <p:cNvSpPr txBox="1">
            <a:spLocks/>
          </p:cNvSpPr>
          <p:nvPr/>
        </p:nvSpPr>
        <p:spPr>
          <a:xfrm>
            <a:off x="0" y="677929"/>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Reading as a writer - How to make a paper snowflake</a:t>
            </a:r>
          </a:p>
        </p:txBody>
      </p:sp>
      <p:sp>
        <p:nvSpPr>
          <p:cNvPr id="8" name="TextBox 7">
            <a:extLst>
              <a:ext uri="{FF2B5EF4-FFF2-40B4-BE49-F238E27FC236}">
                <a16:creationId xmlns:a16="http://schemas.microsoft.com/office/drawing/2014/main" id="{151C0E1D-2C3E-B448-AEEB-589ED0A6C0AE}"/>
              </a:ext>
            </a:extLst>
          </p:cNvPr>
          <p:cNvSpPr txBox="1"/>
          <p:nvPr/>
        </p:nvSpPr>
        <p:spPr>
          <a:xfrm>
            <a:off x="6777318" y="-564776"/>
            <a:ext cx="184731" cy="369332"/>
          </a:xfrm>
          <a:prstGeom prst="rect">
            <a:avLst/>
          </a:prstGeom>
          <a:noFill/>
        </p:spPr>
        <p:txBody>
          <a:bodyPr wrap="none" rtlCol="0">
            <a:spAutoFit/>
          </a:bodyPr>
          <a:lstStyle/>
          <a:p>
            <a:endParaRPr lang="en-US" dirty="0"/>
          </a:p>
        </p:txBody>
      </p:sp>
      <p:sp>
        <p:nvSpPr>
          <p:cNvPr id="41" name="Text Box 24">
            <a:extLst>
              <a:ext uri="{FF2B5EF4-FFF2-40B4-BE49-F238E27FC236}">
                <a16:creationId xmlns:a16="http://schemas.microsoft.com/office/drawing/2014/main" id="{BD776AF5-3E81-8E4D-9A18-AF3E6BD0F8AA}"/>
              </a:ext>
            </a:extLst>
          </p:cNvPr>
          <p:cNvSpPr txBox="1">
            <a:spLocks noChangeArrowheads="1"/>
          </p:cNvSpPr>
          <p:nvPr/>
        </p:nvSpPr>
        <p:spPr bwMode="auto">
          <a:xfrm>
            <a:off x="1293447" y="5270486"/>
            <a:ext cx="9605106" cy="923330"/>
          </a:xfrm>
          <a:prstGeom prst="rect">
            <a:avLst/>
          </a:prstGeom>
          <a:noFill/>
          <a:ln w="9525" algn="ctr">
            <a:noFill/>
            <a:miter lim="800000"/>
            <a:headEnd/>
            <a:tailEnd/>
          </a:ln>
          <a:effec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Aft>
                <a:spcPts val="1425"/>
              </a:spcAft>
              <a:buClr>
                <a:srgbClr val="000000"/>
              </a:buClr>
              <a:buFont typeface="Times New Roman" panose="02020603050405020304" pitchFamily="18" charset="0"/>
              <a:buNone/>
            </a:pPr>
            <a:r>
              <a:rPr lang="en-GB" altLang="en-US" dirty="0">
                <a:solidFill>
                  <a:schemeClr val="bg1"/>
                </a:solidFill>
                <a:ea typeface="Microsoft YaHei" panose="020B0503020204020204" pitchFamily="34" charset="-122"/>
              </a:rPr>
              <a:t>Are these good instructions?</a:t>
            </a:r>
            <a:br>
              <a:rPr lang="en-GB" altLang="en-US" dirty="0">
                <a:solidFill>
                  <a:schemeClr val="bg1"/>
                </a:solidFill>
                <a:ea typeface="Microsoft YaHei" panose="020B0503020204020204" pitchFamily="34" charset="-122"/>
              </a:rPr>
            </a:br>
            <a:r>
              <a:rPr lang="en-GB" altLang="en-US" dirty="0">
                <a:solidFill>
                  <a:schemeClr val="bg1"/>
                </a:solidFill>
                <a:ea typeface="Microsoft YaHei" panose="020B0503020204020204" pitchFamily="34" charset="-122"/>
              </a:rPr>
              <a:t>Why/why not? Could you improve them?</a:t>
            </a:r>
            <a:br>
              <a:rPr lang="en-GB" altLang="en-US" dirty="0">
                <a:solidFill>
                  <a:schemeClr val="bg1"/>
                </a:solidFill>
                <a:ea typeface="Microsoft YaHei" panose="020B0503020204020204" pitchFamily="34" charset="-122"/>
              </a:rPr>
            </a:br>
            <a:r>
              <a:rPr lang="en-GB" altLang="en-US" dirty="0">
                <a:solidFill>
                  <a:schemeClr val="bg1"/>
                </a:solidFill>
                <a:ea typeface="Microsoft YaHei" panose="020B0503020204020204" pitchFamily="34" charset="-122"/>
              </a:rPr>
              <a:t>What is missing?</a:t>
            </a:r>
          </a:p>
        </p:txBody>
      </p:sp>
      <p:sp>
        <p:nvSpPr>
          <p:cNvPr id="42" name="Text Box 17">
            <a:extLst>
              <a:ext uri="{FF2B5EF4-FFF2-40B4-BE49-F238E27FC236}">
                <a16:creationId xmlns:a16="http://schemas.microsoft.com/office/drawing/2014/main" id="{D457D7C4-C7E3-194E-BEF3-A8D316297E71}"/>
              </a:ext>
            </a:extLst>
          </p:cNvPr>
          <p:cNvSpPr txBox="1">
            <a:spLocks noChangeArrowheads="1"/>
          </p:cNvSpPr>
          <p:nvPr/>
        </p:nvSpPr>
        <p:spPr bwMode="auto">
          <a:xfrm>
            <a:off x="2476080" y="1446868"/>
            <a:ext cx="326265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702030302020204" pitchFamily="66" charset="0"/>
              </a:rPr>
              <a:t>Draw around the plate on to the paper to make a circle.</a:t>
            </a:r>
          </a:p>
        </p:txBody>
      </p:sp>
      <p:sp>
        <p:nvSpPr>
          <p:cNvPr id="43" name="Text Box 18">
            <a:extLst>
              <a:ext uri="{FF2B5EF4-FFF2-40B4-BE49-F238E27FC236}">
                <a16:creationId xmlns:a16="http://schemas.microsoft.com/office/drawing/2014/main" id="{54DA6F53-3ED7-864E-8BBF-AFF97BF088D2}"/>
              </a:ext>
            </a:extLst>
          </p:cNvPr>
          <p:cNvSpPr txBox="1">
            <a:spLocks noChangeArrowheads="1"/>
          </p:cNvSpPr>
          <p:nvPr/>
        </p:nvSpPr>
        <p:spPr bwMode="auto">
          <a:xfrm>
            <a:off x="2476080" y="2572304"/>
            <a:ext cx="3668712"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700" dirty="0">
                <a:solidFill>
                  <a:srgbClr val="3E3F41"/>
                </a:solidFill>
                <a:latin typeface="Comic Sans MS" panose="030F0702030302020204" pitchFamily="66" charset="0"/>
              </a:rPr>
              <a:t>Cut out the circle.</a:t>
            </a:r>
          </a:p>
        </p:txBody>
      </p:sp>
      <p:sp>
        <p:nvSpPr>
          <p:cNvPr id="44" name="Text Box 19">
            <a:extLst>
              <a:ext uri="{FF2B5EF4-FFF2-40B4-BE49-F238E27FC236}">
                <a16:creationId xmlns:a16="http://schemas.microsoft.com/office/drawing/2014/main" id="{BC5C73B1-4036-D741-B505-417B58FB5941}"/>
              </a:ext>
            </a:extLst>
          </p:cNvPr>
          <p:cNvSpPr txBox="1">
            <a:spLocks noChangeArrowheads="1"/>
          </p:cNvSpPr>
          <p:nvPr/>
        </p:nvSpPr>
        <p:spPr bwMode="auto">
          <a:xfrm>
            <a:off x="2476080" y="3563587"/>
            <a:ext cx="2427934"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702030302020204" pitchFamily="66" charset="0"/>
              </a:rPr>
              <a:t>Fold the circle in half.</a:t>
            </a:r>
          </a:p>
        </p:txBody>
      </p:sp>
      <p:sp>
        <p:nvSpPr>
          <p:cNvPr id="45" name="Text Box 20">
            <a:extLst>
              <a:ext uri="{FF2B5EF4-FFF2-40B4-BE49-F238E27FC236}">
                <a16:creationId xmlns:a16="http://schemas.microsoft.com/office/drawing/2014/main" id="{AE19FE5F-E40B-1B4D-9DEE-540BEF4BE631}"/>
              </a:ext>
            </a:extLst>
          </p:cNvPr>
          <p:cNvSpPr txBox="1">
            <a:spLocks noChangeArrowheads="1"/>
          </p:cNvSpPr>
          <p:nvPr/>
        </p:nvSpPr>
        <p:spPr bwMode="auto">
          <a:xfrm>
            <a:off x="2476080" y="4526838"/>
            <a:ext cx="2999434"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702030302020204" pitchFamily="66" charset="0"/>
              </a:rPr>
              <a:t>Fold the circle in half again.</a:t>
            </a:r>
          </a:p>
        </p:txBody>
      </p:sp>
      <p:sp>
        <p:nvSpPr>
          <p:cNvPr id="46" name="Text Box 21">
            <a:extLst>
              <a:ext uri="{FF2B5EF4-FFF2-40B4-BE49-F238E27FC236}">
                <a16:creationId xmlns:a16="http://schemas.microsoft.com/office/drawing/2014/main" id="{55EDBB05-C86F-C740-BA67-B03FB2420F0D}"/>
              </a:ext>
            </a:extLst>
          </p:cNvPr>
          <p:cNvSpPr txBox="1">
            <a:spLocks noChangeArrowheads="1"/>
          </p:cNvSpPr>
          <p:nvPr/>
        </p:nvSpPr>
        <p:spPr bwMode="auto">
          <a:xfrm>
            <a:off x="7428151" y="1586027"/>
            <a:ext cx="3668712"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700" dirty="0">
                <a:solidFill>
                  <a:srgbClr val="3E3F41"/>
                </a:solidFill>
                <a:latin typeface="Comic Sans MS" panose="030F0702030302020204" pitchFamily="66" charset="0"/>
              </a:rPr>
              <a:t>Fold the circle in half again.</a:t>
            </a:r>
          </a:p>
        </p:txBody>
      </p:sp>
      <p:sp>
        <p:nvSpPr>
          <p:cNvPr id="47" name="Text Box 22">
            <a:extLst>
              <a:ext uri="{FF2B5EF4-FFF2-40B4-BE49-F238E27FC236}">
                <a16:creationId xmlns:a16="http://schemas.microsoft.com/office/drawing/2014/main" id="{4A056F14-5F7C-C343-825C-E6EB6F605E81}"/>
              </a:ext>
            </a:extLst>
          </p:cNvPr>
          <p:cNvSpPr txBox="1">
            <a:spLocks noChangeArrowheads="1"/>
          </p:cNvSpPr>
          <p:nvPr/>
        </p:nvSpPr>
        <p:spPr bwMode="auto">
          <a:xfrm>
            <a:off x="7350334" y="2572996"/>
            <a:ext cx="3668712"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700" dirty="0">
                <a:solidFill>
                  <a:srgbClr val="3E3F41"/>
                </a:solidFill>
                <a:latin typeface="Comic Sans MS" panose="030F0702030302020204" pitchFamily="66" charset="0"/>
              </a:rPr>
              <a:t>Cut small shapes along each edge.</a:t>
            </a:r>
          </a:p>
        </p:txBody>
      </p:sp>
      <p:sp>
        <p:nvSpPr>
          <p:cNvPr id="48" name="Text Box 23">
            <a:extLst>
              <a:ext uri="{FF2B5EF4-FFF2-40B4-BE49-F238E27FC236}">
                <a16:creationId xmlns:a16="http://schemas.microsoft.com/office/drawing/2014/main" id="{8C304737-6090-1D48-882D-DE0BEB0FDFBE}"/>
              </a:ext>
            </a:extLst>
          </p:cNvPr>
          <p:cNvSpPr txBox="1">
            <a:spLocks noChangeArrowheads="1"/>
          </p:cNvSpPr>
          <p:nvPr/>
        </p:nvSpPr>
        <p:spPr bwMode="auto">
          <a:xfrm>
            <a:off x="7464118" y="3555530"/>
            <a:ext cx="2082402"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702030302020204" pitchFamily="66" charset="0"/>
              </a:rPr>
              <a:t>Unfold your paper.</a:t>
            </a:r>
          </a:p>
        </p:txBody>
      </p:sp>
    </p:spTree>
    <p:extLst>
      <p:ext uri="{BB962C8B-B14F-4D97-AF65-F5344CB8AC3E}">
        <p14:creationId xmlns:p14="http://schemas.microsoft.com/office/powerpoint/2010/main" val="25171495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Icon&#10;&#10;Description automatically generated">
            <a:extLst>
              <a:ext uri="{FF2B5EF4-FFF2-40B4-BE49-F238E27FC236}">
                <a16:creationId xmlns:a16="http://schemas.microsoft.com/office/drawing/2014/main" id="{78285C2D-46B5-5F4B-B591-83DEBE58EE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6580" y="1416946"/>
            <a:ext cx="1039702" cy="816909"/>
          </a:xfrm>
          <a:prstGeom prst="rect">
            <a:avLst/>
          </a:prstGeom>
        </p:spPr>
      </p:pic>
      <p:pic>
        <p:nvPicPr>
          <p:cNvPr id="53" name="Picture 52" descr="Shape&#10;&#10;Description automatically generated">
            <a:extLst>
              <a:ext uri="{FF2B5EF4-FFF2-40B4-BE49-F238E27FC236}">
                <a16:creationId xmlns:a16="http://schemas.microsoft.com/office/drawing/2014/main" id="{00E2912F-950C-C04F-ABC4-BA83DDD5D4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2634" y="4096772"/>
            <a:ext cx="1039702" cy="816909"/>
          </a:xfrm>
          <a:prstGeom prst="rect">
            <a:avLst/>
          </a:prstGeom>
        </p:spPr>
      </p:pic>
      <p:pic>
        <p:nvPicPr>
          <p:cNvPr id="54" name="Picture 53" descr="A picture containing icon&#10;&#10;Description automatically generated">
            <a:extLst>
              <a:ext uri="{FF2B5EF4-FFF2-40B4-BE49-F238E27FC236}">
                <a16:creationId xmlns:a16="http://schemas.microsoft.com/office/drawing/2014/main" id="{B5C616A3-9979-E54C-A1D3-5E3CC98611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36580" y="2391373"/>
            <a:ext cx="1039702" cy="816909"/>
          </a:xfrm>
          <a:prstGeom prst="rect">
            <a:avLst/>
          </a:prstGeom>
        </p:spPr>
      </p:pic>
      <p:pic>
        <p:nvPicPr>
          <p:cNvPr id="55" name="Picture 54" descr="A picture containing pie chart&#10;&#10;Description automatically generated">
            <a:extLst>
              <a:ext uri="{FF2B5EF4-FFF2-40B4-BE49-F238E27FC236}">
                <a16:creationId xmlns:a16="http://schemas.microsoft.com/office/drawing/2014/main" id="{BF040BB0-5D4D-2143-9B77-D8997ED94C5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36580" y="3365800"/>
            <a:ext cx="1039702" cy="816909"/>
          </a:xfrm>
          <a:prstGeom prst="rect">
            <a:avLst/>
          </a:prstGeom>
        </p:spPr>
      </p:pic>
      <p:pic>
        <p:nvPicPr>
          <p:cNvPr id="56" name="Picture 55" descr="A picture containing tool, scissors&#10;&#10;Description automatically generated">
            <a:extLst>
              <a:ext uri="{FF2B5EF4-FFF2-40B4-BE49-F238E27FC236}">
                <a16:creationId xmlns:a16="http://schemas.microsoft.com/office/drawing/2014/main" id="{95306FF7-AEDD-054D-8BD6-31F6F8C5883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2634" y="5093278"/>
            <a:ext cx="1039702" cy="816909"/>
          </a:xfrm>
          <a:prstGeom prst="rect">
            <a:avLst/>
          </a:prstGeom>
        </p:spPr>
      </p:pic>
      <p:pic>
        <p:nvPicPr>
          <p:cNvPr id="57" name="Picture 56" descr="Arrow&#10;&#10;Description automatically generated">
            <a:extLst>
              <a:ext uri="{FF2B5EF4-FFF2-40B4-BE49-F238E27FC236}">
                <a16:creationId xmlns:a16="http://schemas.microsoft.com/office/drawing/2014/main" id="{124F3DCD-1243-C841-B403-ABFEB450DEF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36580" y="4340227"/>
            <a:ext cx="1039702" cy="816909"/>
          </a:xfrm>
          <a:prstGeom prst="rect">
            <a:avLst/>
          </a:prstGeom>
        </p:spPr>
      </p:pic>
      <p:pic>
        <p:nvPicPr>
          <p:cNvPr id="58" name="Picture 57" descr="Icon&#10;&#10;Description automatically generated">
            <a:extLst>
              <a:ext uri="{FF2B5EF4-FFF2-40B4-BE49-F238E27FC236}">
                <a16:creationId xmlns:a16="http://schemas.microsoft.com/office/drawing/2014/main" id="{BF0EF6C0-816B-3547-9FB6-66AD8406FB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931430" y="5314655"/>
            <a:ext cx="1050002" cy="825002"/>
          </a:xfrm>
          <a:prstGeom prst="rect">
            <a:avLst/>
          </a:prstGeom>
        </p:spPr>
      </p:pic>
      <p:pic>
        <p:nvPicPr>
          <p:cNvPr id="50" name="Picture 49" descr="Icon&#10;&#10;Description automatically generated">
            <a:extLst>
              <a:ext uri="{FF2B5EF4-FFF2-40B4-BE49-F238E27FC236}">
                <a16:creationId xmlns:a16="http://schemas.microsoft.com/office/drawing/2014/main" id="{EA3847DE-2A31-ED45-AC1B-1602A1C05C5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3955" y="1612356"/>
            <a:ext cx="2025315" cy="1591319"/>
          </a:xfrm>
          <a:prstGeom prst="rect">
            <a:avLst/>
          </a:prstGeom>
        </p:spPr>
      </p:pic>
      <p:sp>
        <p:nvSpPr>
          <p:cNvPr id="10" name="Subtitle 2">
            <a:extLst>
              <a:ext uri="{FF2B5EF4-FFF2-40B4-BE49-F238E27FC236}">
                <a16:creationId xmlns:a16="http://schemas.microsoft.com/office/drawing/2014/main" id="{450F2C48-ABEF-204A-BBDC-46C46BEAED2A}"/>
              </a:ext>
            </a:extLst>
          </p:cNvPr>
          <p:cNvSpPr txBox="1">
            <a:spLocks/>
          </p:cNvSpPr>
          <p:nvPr/>
        </p:nvSpPr>
        <p:spPr>
          <a:xfrm>
            <a:off x="0" y="553296"/>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How to make a paper snowflake</a:t>
            </a:r>
          </a:p>
        </p:txBody>
      </p:sp>
      <p:sp>
        <p:nvSpPr>
          <p:cNvPr id="8" name="TextBox 7">
            <a:extLst>
              <a:ext uri="{FF2B5EF4-FFF2-40B4-BE49-F238E27FC236}">
                <a16:creationId xmlns:a16="http://schemas.microsoft.com/office/drawing/2014/main" id="{151C0E1D-2C3E-B448-AEEB-589ED0A6C0AE}"/>
              </a:ext>
            </a:extLst>
          </p:cNvPr>
          <p:cNvSpPr txBox="1"/>
          <p:nvPr/>
        </p:nvSpPr>
        <p:spPr>
          <a:xfrm>
            <a:off x="6777318" y="-564776"/>
            <a:ext cx="184731" cy="369332"/>
          </a:xfrm>
          <a:prstGeom prst="rect">
            <a:avLst/>
          </a:prstGeom>
          <a:noFill/>
        </p:spPr>
        <p:txBody>
          <a:bodyPr wrap="none" rtlCol="0">
            <a:spAutoFit/>
          </a:bodyPr>
          <a:lstStyle/>
          <a:p>
            <a:endParaRPr lang="en-US" dirty="0"/>
          </a:p>
        </p:txBody>
      </p:sp>
      <p:sp>
        <p:nvSpPr>
          <p:cNvPr id="60" name="Text Box 10">
            <a:extLst>
              <a:ext uri="{FF2B5EF4-FFF2-40B4-BE49-F238E27FC236}">
                <a16:creationId xmlns:a16="http://schemas.microsoft.com/office/drawing/2014/main" id="{71C54A59-CD10-1148-B324-6976F9AA067F}"/>
              </a:ext>
            </a:extLst>
          </p:cNvPr>
          <p:cNvSpPr txBox="1">
            <a:spLocks noChangeArrowheads="1"/>
          </p:cNvSpPr>
          <p:nvPr/>
        </p:nvSpPr>
        <p:spPr bwMode="auto">
          <a:xfrm>
            <a:off x="2339744" y="4047517"/>
            <a:ext cx="3556476"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16000" indent="-457200">
              <a:spcBef>
                <a:spcPct val="50000"/>
              </a:spcBef>
            </a:pPr>
            <a:r>
              <a:rPr lang="en-GB" altLang="en-US" sz="1700" dirty="0">
                <a:solidFill>
                  <a:srgbClr val="3E3F41"/>
                </a:solidFill>
                <a:latin typeface="Comic Sans MS" panose="030F0702030302020204" pitchFamily="66" charset="0"/>
              </a:rPr>
              <a:t>1. First, draw around the plate with the pencil on to the paper to make a circle.</a:t>
            </a:r>
          </a:p>
        </p:txBody>
      </p:sp>
      <p:sp>
        <p:nvSpPr>
          <p:cNvPr id="61" name="Text Box 11">
            <a:extLst>
              <a:ext uri="{FF2B5EF4-FFF2-40B4-BE49-F238E27FC236}">
                <a16:creationId xmlns:a16="http://schemas.microsoft.com/office/drawing/2014/main" id="{6D50DE88-3974-3C4B-BF20-12C83D14253F}"/>
              </a:ext>
            </a:extLst>
          </p:cNvPr>
          <p:cNvSpPr txBox="1">
            <a:spLocks noChangeArrowheads="1"/>
          </p:cNvSpPr>
          <p:nvPr/>
        </p:nvSpPr>
        <p:spPr bwMode="auto">
          <a:xfrm>
            <a:off x="2326356" y="5163203"/>
            <a:ext cx="3554411"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16000" indent="-457200">
              <a:spcBef>
                <a:spcPct val="50000"/>
              </a:spcBef>
            </a:pPr>
            <a:r>
              <a:rPr lang="en-GB" altLang="en-US" sz="1700" dirty="0">
                <a:solidFill>
                  <a:srgbClr val="3E3F41"/>
                </a:solidFill>
                <a:latin typeface="Comic Sans MS" panose="030F0702030302020204" pitchFamily="66" charset="0"/>
              </a:rPr>
              <a:t>2. Carefully cut out the circle with the scissors.</a:t>
            </a:r>
          </a:p>
        </p:txBody>
      </p:sp>
      <p:sp>
        <p:nvSpPr>
          <p:cNvPr id="62" name="Text Box 12">
            <a:extLst>
              <a:ext uri="{FF2B5EF4-FFF2-40B4-BE49-F238E27FC236}">
                <a16:creationId xmlns:a16="http://schemas.microsoft.com/office/drawing/2014/main" id="{C3136E8D-3BFC-8343-8CFE-61B742FD8B7C}"/>
              </a:ext>
            </a:extLst>
          </p:cNvPr>
          <p:cNvSpPr txBox="1">
            <a:spLocks noChangeArrowheads="1"/>
          </p:cNvSpPr>
          <p:nvPr/>
        </p:nvSpPr>
        <p:spPr bwMode="auto">
          <a:xfrm>
            <a:off x="8149926" y="1503531"/>
            <a:ext cx="2653703"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16000" indent="-457200">
              <a:spcBef>
                <a:spcPct val="50000"/>
              </a:spcBef>
            </a:pPr>
            <a:r>
              <a:rPr lang="en-GB" altLang="en-US" sz="1700" dirty="0">
                <a:solidFill>
                  <a:srgbClr val="3E3F41"/>
                </a:solidFill>
                <a:latin typeface="Comic Sans MS" panose="030F0702030302020204" pitchFamily="66" charset="0"/>
              </a:rPr>
              <a:t>3. Next, fold the circle in half.</a:t>
            </a:r>
          </a:p>
        </p:txBody>
      </p:sp>
      <p:sp>
        <p:nvSpPr>
          <p:cNvPr id="63" name="Text Box 13">
            <a:extLst>
              <a:ext uri="{FF2B5EF4-FFF2-40B4-BE49-F238E27FC236}">
                <a16:creationId xmlns:a16="http://schemas.microsoft.com/office/drawing/2014/main" id="{2D2A5CD1-36E2-EF42-A4AD-4C28750B423F}"/>
              </a:ext>
            </a:extLst>
          </p:cNvPr>
          <p:cNvSpPr txBox="1">
            <a:spLocks noChangeArrowheads="1"/>
          </p:cNvSpPr>
          <p:nvPr/>
        </p:nvSpPr>
        <p:spPr bwMode="auto">
          <a:xfrm>
            <a:off x="8149926" y="2451208"/>
            <a:ext cx="2456022" cy="635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16000" indent="-457200">
              <a:spcBef>
                <a:spcPct val="50000"/>
              </a:spcBef>
            </a:pPr>
            <a:r>
              <a:rPr lang="en-GB" altLang="en-US" sz="1700" dirty="0">
                <a:solidFill>
                  <a:srgbClr val="3E3F41"/>
                </a:solidFill>
                <a:latin typeface="Comic Sans MS" panose="030F0702030302020204" pitchFamily="66" charset="0"/>
              </a:rPr>
              <a:t>4. Fold the circle in half again.</a:t>
            </a:r>
          </a:p>
        </p:txBody>
      </p:sp>
      <p:sp>
        <p:nvSpPr>
          <p:cNvPr id="64" name="Text Box 14">
            <a:extLst>
              <a:ext uri="{FF2B5EF4-FFF2-40B4-BE49-F238E27FC236}">
                <a16:creationId xmlns:a16="http://schemas.microsoft.com/office/drawing/2014/main" id="{10B70E53-CB63-1549-A684-A0634EA0E772}"/>
              </a:ext>
            </a:extLst>
          </p:cNvPr>
          <p:cNvSpPr txBox="1">
            <a:spLocks noChangeArrowheads="1"/>
          </p:cNvSpPr>
          <p:nvPr/>
        </p:nvSpPr>
        <p:spPr bwMode="auto">
          <a:xfrm>
            <a:off x="8149926" y="3430520"/>
            <a:ext cx="2361393" cy="635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16000" indent="-457200">
              <a:spcBef>
                <a:spcPct val="50000"/>
              </a:spcBef>
            </a:pPr>
            <a:r>
              <a:rPr lang="en-GB" altLang="en-US" sz="1700" dirty="0">
                <a:solidFill>
                  <a:srgbClr val="3E3F41"/>
                </a:solidFill>
                <a:latin typeface="Comic Sans MS" panose="030F0702030302020204" pitchFamily="66" charset="0"/>
              </a:rPr>
              <a:t>5. Fold the circle in half again.</a:t>
            </a:r>
          </a:p>
        </p:txBody>
      </p:sp>
      <p:sp>
        <p:nvSpPr>
          <p:cNvPr id="65" name="Text Box 15">
            <a:extLst>
              <a:ext uri="{FF2B5EF4-FFF2-40B4-BE49-F238E27FC236}">
                <a16:creationId xmlns:a16="http://schemas.microsoft.com/office/drawing/2014/main" id="{6598A4C0-075F-F34F-911A-6DA2C91FAF61}"/>
              </a:ext>
            </a:extLst>
          </p:cNvPr>
          <p:cNvSpPr txBox="1">
            <a:spLocks noChangeArrowheads="1"/>
          </p:cNvSpPr>
          <p:nvPr/>
        </p:nvSpPr>
        <p:spPr bwMode="auto">
          <a:xfrm>
            <a:off x="8149926" y="4427825"/>
            <a:ext cx="3202622"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16000" indent="-457200">
              <a:spcBef>
                <a:spcPct val="50000"/>
              </a:spcBef>
            </a:pPr>
            <a:r>
              <a:rPr lang="en-GB" altLang="en-US" sz="1700" dirty="0">
                <a:solidFill>
                  <a:srgbClr val="3E3F41"/>
                </a:solidFill>
                <a:latin typeface="Comic Sans MS" panose="030F0702030302020204" pitchFamily="66" charset="0"/>
              </a:rPr>
              <a:t>6. Carefully cut small shapes along each edge.</a:t>
            </a:r>
          </a:p>
        </p:txBody>
      </p:sp>
      <p:sp>
        <p:nvSpPr>
          <p:cNvPr id="66" name="Text Box 16">
            <a:extLst>
              <a:ext uri="{FF2B5EF4-FFF2-40B4-BE49-F238E27FC236}">
                <a16:creationId xmlns:a16="http://schemas.microsoft.com/office/drawing/2014/main" id="{6BB26FF1-9C2B-074F-AA1D-675433C5DC0F}"/>
              </a:ext>
            </a:extLst>
          </p:cNvPr>
          <p:cNvSpPr txBox="1">
            <a:spLocks noChangeArrowheads="1"/>
          </p:cNvSpPr>
          <p:nvPr/>
        </p:nvSpPr>
        <p:spPr bwMode="auto">
          <a:xfrm>
            <a:off x="8149926" y="5401643"/>
            <a:ext cx="3202622"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16000" indent="-457200">
              <a:spcBef>
                <a:spcPct val="50000"/>
              </a:spcBef>
            </a:pPr>
            <a:r>
              <a:rPr lang="en-GB" altLang="en-US" sz="1700" dirty="0">
                <a:solidFill>
                  <a:srgbClr val="3E3F41"/>
                </a:solidFill>
                <a:latin typeface="Comic Sans MS" panose="030F0702030302020204" pitchFamily="66" charset="0"/>
              </a:rPr>
              <a:t>7. Lastly, unfold your paper to reveal your snowflake.</a:t>
            </a:r>
          </a:p>
        </p:txBody>
      </p:sp>
      <p:sp>
        <p:nvSpPr>
          <p:cNvPr id="67" name="Text Box 18">
            <a:extLst>
              <a:ext uri="{FF2B5EF4-FFF2-40B4-BE49-F238E27FC236}">
                <a16:creationId xmlns:a16="http://schemas.microsoft.com/office/drawing/2014/main" id="{102A6154-6298-9042-AC28-174D0A372A97}"/>
              </a:ext>
            </a:extLst>
          </p:cNvPr>
          <p:cNvSpPr txBox="1">
            <a:spLocks noChangeArrowheads="1"/>
          </p:cNvSpPr>
          <p:nvPr/>
        </p:nvSpPr>
        <p:spPr bwMode="auto">
          <a:xfrm>
            <a:off x="3047516" y="1535281"/>
            <a:ext cx="2815590" cy="1818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80975" indent="-180975">
              <a:defRPr>
                <a:solidFill>
                  <a:schemeClr val="tx1"/>
                </a:solidFill>
                <a:latin typeface="Comic Sans MS" panose="030F0702030302020204" pitchFamily="66" charset="0"/>
                <a:cs typeface="Arial" panose="020B0604020202020204" pitchFamily="34" charset="0"/>
              </a:defRPr>
            </a:lvl1pPr>
            <a:lvl2pPr>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50000"/>
              </a:spcBef>
            </a:pPr>
            <a:r>
              <a:rPr lang="en-GB" altLang="en-US" sz="1700" b="1" dirty="0">
                <a:solidFill>
                  <a:srgbClr val="3E3F41"/>
                </a:solidFill>
              </a:rPr>
              <a:t>You will need:</a:t>
            </a:r>
          </a:p>
          <a:p>
            <a:pPr>
              <a:spcBef>
                <a:spcPct val="40000"/>
              </a:spcBef>
              <a:buFontTx/>
              <a:buChar char="•"/>
            </a:pPr>
            <a:r>
              <a:rPr lang="en-GB" altLang="en-US" sz="1700" dirty="0">
                <a:solidFill>
                  <a:srgbClr val="3E3F41"/>
                </a:solidFill>
              </a:rPr>
              <a:t>A plate</a:t>
            </a:r>
          </a:p>
          <a:p>
            <a:pPr>
              <a:spcBef>
                <a:spcPct val="40000"/>
              </a:spcBef>
              <a:buFontTx/>
              <a:buChar char="•"/>
            </a:pPr>
            <a:r>
              <a:rPr lang="en-GB" altLang="en-US" sz="1700" dirty="0">
                <a:solidFill>
                  <a:srgbClr val="3E3F41"/>
                </a:solidFill>
              </a:rPr>
              <a:t>1 sheet of white paper</a:t>
            </a:r>
          </a:p>
          <a:p>
            <a:pPr>
              <a:spcBef>
                <a:spcPct val="40000"/>
              </a:spcBef>
              <a:buFontTx/>
              <a:buChar char="•"/>
            </a:pPr>
            <a:r>
              <a:rPr lang="en-GB" altLang="en-US" sz="1700" dirty="0">
                <a:solidFill>
                  <a:srgbClr val="3E3F41"/>
                </a:solidFill>
              </a:rPr>
              <a:t>Pencil</a:t>
            </a:r>
          </a:p>
          <a:p>
            <a:pPr>
              <a:spcBef>
                <a:spcPct val="40000"/>
              </a:spcBef>
              <a:buFontTx/>
              <a:buChar char="•"/>
            </a:pPr>
            <a:r>
              <a:rPr lang="en-GB" altLang="en-US" sz="1700" dirty="0">
                <a:solidFill>
                  <a:srgbClr val="3E3F41"/>
                </a:solidFill>
              </a:rPr>
              <a:t>Scissors</a:t>
            </a:r>
          </a:p>
        </p:txBody>
      </p:sp>
      <p:sp>
        <p:nvSpPr>
          <p:cNvPr id="78" name="TextBox 77">
            <a:extLst>
              <a:ext uri="{FF2B5EF4-FFF2-40B4-BE49-F238E27FC236}">
                <a16:creationId xmlns:a16="http://schemas.microsoft.com/office/drawing/2014/main" id="{21577665-25F1-1B40-8BB2-A396D6F162E3}"/>
              </a:ext>
            </a:extLst>
          </p:cNvPr>
          <p:cNvSpPr txBox="1"/>
          <p:nvPr/>
        </p:nvSpPr>
        <p:spPr>
          <a:xfrm>
            <a:off x="929541" y="3566206"/>
            <a:ext cx="6096000" cy="369332"/>
          </a:xfrm>
          <a:prstGeom prst="rect">
            <a:avLst/>
          </a:prstGeom>
          <a:noFill/>
        </p:spPr>
        <p:txBody>
          <a:bodyPr wrap="square">
            <a:spAutoFit/>
          </a:bodyPr>
          <a:lstStyle/>
          <a:p>
            <a:pPr>
              <a:spcBef>
                <a:spcPct val="50000"/>
              </a:spcBef>
            </a:pPr>
            <a:r>
              <a:rPr lang="en-GB" altLang="en-US" sz="1800" b="1" dirty="0">
                <a:solidFill>
                  <a:srgbClr val="3E3F41"/>
                </a:solidFill>
                <a:latin typeface="Comic Sans MS" panose="030F0902030302020204" pitchFamily="66" charset="0"/>
              </a:rPr>
              <a:t>How to make</a:t>
            </a:r>
          </a:p>
        </p:txBody>
      </p:sp>
      <p:pic>
        <p:nvPicPr>
          <p:cNvPr id="49" name="Picture 27" descr="Free vector graphics of Paper">
            <a:extLst>
              <a:ext uri="{FF2B5EF4-FFF2-40B4-BE49-F238E27FC236}">
                <a16:creationId xmlns:a16="http://schemas.microsoft.com/office/drawing/2014/main" id="{485FE1B0-5744-3D42-9F1A-C7E21A5BAE63}"/>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rot="563710">
            <a:off x="5687366" y="1977241"/>
            <a:ext cx="695325" cy="93503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3" descr="Free vector graphics of Pencil">
            <a:extLst>
              <a:ext uri="{FF2B5EF4-FFF2-40B4-BE49-F238E27FC236}">
                <a16:creationId xmlns:a16="http://schemas.microsoft.com/office/drawing/2014/main" id="{AAC5538E-0675-4243-A4B4-592EC69C2460}"/>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3986834" y="2619950"/>
            <a:ext cx="417513" cy="4191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Icon&#10;&#10;Description automatically generated">
            <a:extLst>
              <a:ext uri="{FF2B5EF4-FFF2-40B4-BE49-F238E27FC236}">
                <a16:creationId xmlns:a16="http://schemas.microsoft.com/office/drawing/2014/main" id="{BCE58951-8109-F74F-9608-811FC963424B}"/>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326086" y="2770759"/>
            <a:ext cx="929335" cy="662926"/>
          </a:xfrm>
          <a:prstGeom prst="rect">
            <a:avLst/>
          </a:prstGeom>
        </p:spPr>
      </p:pic>
      <p:pic>
        <p:nvPicPr>
          <p:cNvPr id="7" name="Picture 6" descr="A white plate with a black background&#10;&#10;Description automatically generated with medium confidence">
            <a:extLst>
              <a:ext uri="{FF2B5EF4-FFF2-40B4-BE49-F238E27FC236}">
                <a16:creationId xmlns:a16="http://schemas.microsoft.com/office/drawing/2014/main" id="{021A6484-C073-7E44-B11B-2242F311DA78}"/>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117982" y="1800702"/>
            <a:ext cx="1104900" cy="517526"/>
          </a:xfrm>
          <a:prstGeom prst="rect">
            <a:avLst/>
          </a:prstGeom>
        </p:spPr>
      </p:pic>
    </p:spTree>
    <p:extLst>
      <p:ext uri="{BB962C8B-B14F-4D97-AF65-F5344CB8AC3E}">
        <p14:creationId xmlns:p14="http://schemas.microsoft.com/office/powerpoint/2010/main" val="13247768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ubtitle 2">
            <a:extLst>
              <a:ext uri="{FF2B5EF4-FFF2-40B4-BE49-F238E27FC236}">
                <a16:creationId xmlns:a16="http://schemas.microsoft.com/office/drawing/2014/main" id="{236409AA-8FE3-6D4F-843D-CEA7F0AC7E1F}"/>
              </a:ext>
            </a:extLst>
          </p:cNvPr>
          <p:cNvSpPr txBox="1">
            <a:spLocks/>
          </p:cNvSpPr>
          <p:nvPr/>
        </p:nvSpPr>
        <p:spPr>
          <a:xfrm>
            <a:off x="2802798" y="654977"/>
            <a:ext cx="899495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Think Aloud</a:t>
            </a:r>
          </a:p>
        </p:txBody>
      </p:sp>
      <p:sp>
        <p:nvSpPr>
          <p:cNvPr id="75" name="TextBox 74">
            <a:extLst>
              <a:ext uri="{FF2B5EF4-FFF2-40B4-BE49-F238E27FC236}">
                <a16:creationId xmlns:a16="http://schemas.microsoft.com/office/drawing/2014/main" id="{84CF540E-390E-F64B-89D4-92C0E081A8A4}"/>
              </a:ext>
            </a:extLst>
          </p:cNvPr>
          <p:cNvSpPr txBox="1"/>
          <p:nvPr/>
        </p:nvSpPr>
        <p:spPr>
          <a:xfrm>
            <a:off x="668099" y="1136596"/>
            <a:ext cx="2203172"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76" name="Rectangle 75">
            <a:extLst>
              <a:ext uri="{FF2B5EF4-FFF2-40B4-BE49-F238E27FC236}">
                <a16:creationId xmlns:a16="http://schemas.microsoft.com/office/drawing/2014/main" id="{9A40F4C9-D6A9-8446-84AB-102FC740B488}"/>
              </a:ext>
            </a:extLst>
          </p:cNvPr>
          <p:cNvSpPr/>
          <p:nvPr/>
        </p:nvSpPr>
        <p:spPr>
          <a:xfrm>
            <a:off x="705887" y="654977"/>
            <a:ext cx="2074618"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graphicFrame>
        <p:nvGraphicFramePr>
          <p:cNvPr id="77" name="Table 4">
            <a:extLst>
              <a:ext uri="{FF2B5EF4-FFF2-40B4-BE49-F238E27FC236}">
                <a16:creationId xmlns:a16="http://schemas.microsoft.com/office/drawing/2014/main" id="{EB8C844D-8111-B142-BA43-AE72C5FA594A}"/>
              </a:ext>
            </a:extLst>
          </p:cNvPr>
          <p:cNvGraphicFramePr>
            <a:graphicFrameLocks noGrp="1"/>
          </p:cNvGraphicFramePr>
          <p:nvPr>
            <p:extLst>
              <p:ext uri="{D42A27DB-BD31-4B8C-83A1-F6EECF244321}">
                <p14:modId xmlns:p14="http://schemas.microsoft.com/office/powerpoint/2010/main" val="1062540763"/>
              </p:ext>
            </p:extLst>
          </p:nvPr>
        </p:nvGraphicFramePr>
        <p:xfrm>
          <a:off x="690392" y="654977"/>
          <a:ext cx="2090113" cy="2017233"/>
        </p:xfrm>
        <a:graphic>
          <a:graphicData uri="http://schemas.openxmlformats.org/drawingml/2006/table">
            <a:tbl>
              <a:tblPr firstRow="1" bandRow="1">
                <a:tableStyleId>{5C22544A-7EE6-4342-B048-85BDC9FD1C3A}</a:tableStyleId>
              </a:tblPr>
              <a:tblGrid>
                <a:gridCol w="2090113">
                  <a:extLst>
                    <a:ext uri="{9D8B030D-6E8A-4147-A177-3AD203B41FA5}">
                      <a16:colId xmlns:a16="http://schemas.microsoft.com/office/drawing/2014/main" val="366655502"/>
                    </a:ext>
                  </a:extLst>
                </a:gridCol>
              </a:tblGrid>
              <a:tr h="2017233">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bl>
          </a:graphicData>
        </a:graphic>
      </p:graphicFrame>
      <p:pic>
        <p:nvPicPr>
          <p:cNvPr id="79" name="Picture 78" descr="Background pattern&#10;&#10;Description automatically generated">
            <a:extLst>
              <a:ext uri="{FF2B5EF4-FFF2-40B4-BE49-F238E27FC236}">
                <a16:creationId xmlns:a16="http://schemas.microsoft.com/office/drawing/2014/main" id="{D6F8569F-E20E-D64D-89F8-D3C6F9C242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6929" y="1655255"/>
            <a:ext cx="1640087" cy="917959"/>
          </a:xfrm>
          <a:prstGeom prst="rect">
            <a:avLst/>
          </a:prstGeom>
        </p:spPr>
      </p:pic>
      <p:sp>
        <p:nvSpPr>
          <p:cNvPr id="80" name="Text Box 16">
            <a:extLst>
              <a:ext uri="{FF2B5EF4-FFF2-40B4-BE49-F238E27FC236}">
                <a16:creationId xmlns:a16="http://schemas.microsoft.com/office/drawing/2014/main" id="{A8235760-B56C-8246-8F95-05633186EE87}"/>
              </a:ext>
            </a:extLst>
          </p:cNvPr>
          <p:cNvSpPr txBox="1">
            <a:spLocks noChangeArrowheads="1"/>
          </p:cNvSpPr>
          <p:nvPr/>
        </p:nvSpPr>
        <p:spPr bwMode="auto">
          <a:xfrm>
            <a:off x="958636" y="3670843"/>
            <a:ext cx="10682093" cy="2426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3763" indent="-436563">
              <a:defRPr>
                <a:solidFill>
                  <a:schemeClr val="tx1"/>
                </a:solidFill>
                <a:latin typeface="Comic Sans MS" panose="030F0702030302020204" pitchFamily="66" charset="0"/>
                <a:cs typeface="Arial" panose="020B0604020202020204" pitchFamily="34" charset="0"/>
              </a:defRPr>
            </a:lvl2pPr>
            <a:lvl3pPr marL="1073150">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000"/>
              </a:spcBef>
            </a:pPr>
            <a:r>
              <a:rPr lang="en-GB" altLang="en-US" sz="1900" b="1" dirty="0">
                <a:solidFill>
                  <a:srgbClr val="414042"/>
                </a:solidFill>
              </a:rPr>
              <a:t>Work with a partner.</a:t>
            </a:r>
          </a:p>
          <a:p>
            <a:pPr>
              <a:spcBef>
                <a:spcPts val="1000"/>
              </a:spcBef>
            </a:pPr>
            <a:r>
              <a:rPr lang="en-GB" altLang="en-US" sz="1900" dirty="0">
                <a:solidFill>
                  <a:srgbClr val="3E3F41"/>
                </a:solidFill>
              </a:rPr>
              <a:t>Discuss the text you have been reading. Think about:</a:t>
            </a:r>
          </a:p>
          <a:p>
            <a:pPr marL="342900" indent="-342900">
              <a:spcBef>
                <a:spcPts val="700"/>
              </a:spcBef>
              <a:buClr>
                <a:srgbClr val="0070C0"/>
              </a:buClr>
              <a:buFont typeface="Arial" panose="020B0604020202020204" pitchFamily="34" charset="0"/>
              <a:buChar char="•"/>
            </a:pPr>
            <a:r>
              <a:rPr lang="en-GB" altLang="en-US" sz="1900" dirty="0">
                <a:solidFill>
                  <a:srgbClr val="3E3F41"/>
                </a:solidFill>
              </a:rPr>
              <a:t>Did you understand what you would need to do?</a:t>
            </a:r>
          </a:p>
          <a:p>
            <a:pPr marL="342900" indent="-342900">
              <a:spcBef>
                <a:spcPts val="700"/>
              </a:spcBef>
              <a:buClr>
                <a:srgbClr val="0070C0"/>
              </a:buClr>
              <a:buFont typeface="Arial" panose="020B0604020202020204" pitchFamily="34" charset="0"/>
              <a:buChar char="•"/>
            </a:pPr>
            <a:r>
              <a:rPr lang="en-GB" altLang="en-US" sz="1900" dirty="0">
                <a:solidFill>
                  <a:srgbClr val="3E3F41"/>
                </a:solidFill>
              </a:rPr>
              <a:t>Were there any words you didn’t understand?</a:t>
            </a:r>
          </a:p>
          <a:p>
            <a:pPr marL="342900" indent="-342900">
              <a:spcBef>
                <a:spcPts val="700"/>
              </a:spcBef>
              <a:buClr>
                <a:srgbClr val="0070C0"/>
              </a:buClr>
              <a:buFont typeface="Arial" panose="020B0604020202020204" pitchFamily="34" charset="0"/>
              <a:buChar char="•"/>
            </a:pPr>
            <a:r>
              <a:rPr lang="en-GB" altLang="en-US" sz="1900" dirty="0">
                <a:solidFill>
                  <a:srgbClr val="3E3F41"/>
                </a:solidFill>
              </a:rPr>
              <a:t>Were there any words that you thought were good to use? Why?</a:t>
            </a:r>
          </a:p>
          <a:p>
            <a:pPr marL="342900" indent="-342900">
              <a:spcBef>
                <a:spcPts val="700"/>
              </a:spcBef>
              <a:buClr>
                <a:srgbClr val="0070C0"/>
              </a:buClr>
              <a:buFont typeface="Arial" panose="020B0604020202020204" pitchFamily="34" charset="0"/>
              <a:buChar char="•"/>
            </a:pPr>
            <a:r>
              <a:rPr lang="en-GB" altLang="en-US" sz="1900" dirty="0">
                <a:solidFill>
                  <a:srgbClr val="3E3F41"/>
                </a:solidFill>
              </a:rPr>
              <a:t>Is there anything in the text that reminded you of something you have done before?</a:t>
            </a:r>
          </a:p>
        </p:txBody>
      </p:sp>
      <p:grpSp>
        <p:nvGrpSpPr>
          <p:cNvPr id="81" name="Group 80">
            <a:extLst>
              <a:ext uri="{FF2B5EF4-FFF2-40B4-BE49-F238E27FC236}">
                <a16:creationId xmlns:a16="http://schemas.microsoft.com/office/drawing/2014/main" id="{5A4191E0-BD61-8F47-8911-43B0794687AC}"/>
              </a:ext>
            </a:extLst>
          </p:cNvPr>
          <p:cNvGrpSpPr/>
          <p:nvPr/>
        </p:nvGrpSpPr>
        <p:grpSpPr>
          <a:xfrm>
            <a:off x="3548270" y="1441173"/>
            <a:ext cx="7484165" cy="2096353"/>
            <a:chOff x="1056319" y="1075186"/>
            <a:chExt cx="10147138" cy="4600684"/>
          </a:xfrm>
        </p:grpSpPr>
        <p:sp>
          <p:nvSpPr>
            <p:cNvPr id="82" name="Rectangle 81">
              <a:extLst>
                <a:ext uri="{FF2B5EF4-FFF2-40B4-BE49-F238E27FC236}">
                  <a16:creationId xmlns:a16="http://schemas.microsoft.com/office/drawing/2014/main" id="{E329B6F7-0F46-914B-BF16-C97358985DE6}"/>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 want to know…</a:t>
              </a:r>
            </a:p>
          </p:txBody>
        </p:sp>
        <p:sp>
          <p:nvSpPr>
            <p:cNvPr id="83" name="Rectangle 82">
              <a:extLst>
                <a:ext uri="{FF2B5EF4-FFF2-40B4-BE49-F238E27FC236}">
                  <a16:creationId xmlns:a16="http://schemas.microsoft.com/office/drawing/2014/main" id="{3AFD8019-3761-9849-A22F-5B25F5C8BE17}"/>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It reminded me of…</a:t>
              </a:r>
            </a:p>
          </p:txBody>
        </p:sp>
        <p:sp>
          <p:nvSpPr>
            <p:cNvPr id="84" name="Rectangle 83">
              <a:extLst>
                <a:ext uri="{FF2B5EF4-FFF2-40B4-BE49-F238E27FC236}">
                  <a16:creationId xmlns:a16="http://schemas.microsoft.com/office/drawing/2014/main" id="{55BE7617-10D7-B742-85D2-B269CEA649D2}"/>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like</a:t>
              </a:r>
            </a:p>
          </p:txBody>
        </p:sp>
        <p:sp>
          <p:nvSpPr>
            <p:cNvPr id="85" name="Rectangle 84">
              <a:extLst>
                <a:ext uri="{FF2B5EF4-FFF2-40B4-BE49-F238E27FC236}">
                  <a16:creationId xmlns:a16="http://schemas.microsoft.com/office/drawing/2014/main" id="{99F126E7-B112-E24D-BDEA-80242CF2336D}"/>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didn’t like</a:t>
              </a:r>
            </a:p>
          </p:txBody>
        </p:sp>
        <p:sp>
          <p:nvSpPr>
            <p:cNvPr id="86" name="Line 41">
              <a:extLst>
                <a:ext uri="{FF2B5EF4-FFF2-40B4-BE49-F238E27FC236}">
                  <a16:creationId xmlns:a16="http://schemas.microsoft.com/office/drawing/2014/main" id="{E9719BA2-BC48-4244-81B0-AB37AE521394}"/>
                </a:ext>
              </a:extLst>
            </p:cNvPr>
            <p:cNvSpPr>
              <a:spLocks noChangeShapeType="1"/>
            </p:cNvSpPr>
            <p:nvPr/>
          </p:nvSpPr>
          <p:spPr bwMode="auto">
            <a:xfrm>
              <a:off x="6120805" y="1091297"/>
              <a:ext cx="0" cy="4572869"/>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sp>
          <p:nvSpPr>
            <p:cNvPr id="87" name="Rectangle 86">
              <a:extLst>
                <a:ext uri="{FF2B5EF4-FFF2-40B4-BE49-F238E27FC236}">
                  <a16:creationId xmlns:a16="http://schemas.microsoft.com/office/drawing/2014/main" id="{34B58ABC-A60A-8649-91DE-D6358F18F467}"/>
                </a:ext>
              </a:extLst>
            </p:cNvPr>
            <p:cNvSpPr/>
            <p:nvPr/>
          </p:nvSpPr>
          <p:spPr>
            <a:xfrm>
              <a:off x="1056319" y="1075186"/>
              <a:ext cx="10147138" cy="460068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88" name="Line 41">
              <a:extLst>
                <a:ext uri="{FF2B5EF4-FFF2-40B4-BE49-F238E27FC236}">
                  <a16:creationId xmlns:a16="http://schemas.microsoft.com/office/drawing/2014/main" id="{B7050D14-B85E-9046-B1AD-50289EE60614}"/>
                </a:ext>
              </a:extLst>
            </p:cNvPr>
            <p:cNvSpPr>
              <a:spLocks noChangeShapeType="1"/>
            </p:cNvSpPr>
            <p:nvPr/>
          </p:nvSpPr>
          <p:spPr bwMode="auto">
            <a:xfrm flipH="1">
              <a:off x="1056319" y="3369349"/>
              <a:ext cx="10137026" cy="3795"/>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grpSp>
    </p:spTree>
    <p:extLst>
      <p:ext uri="{BB962C8B-B14F-4D97-AF65-F5344CB8AC3E}">
        <p14:creationId xmlns:p14="http://schemas.microsoft.com/office/powerpoint/2010/main" val="22279923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a:extLst>
              <a:ext uri="{FF2B5EF4-FFF2-40B4-BE49-F238E27FC236}">
                <a16:creationId xmlns:a16="http://schemas.microsoft.com/office/drawing/2014/main" id="{B6041796-ECA7-FE47-8057-7BE9256580E0}"/>
              </a:ext>
            </a:extLst>
          </p:cNvPr>
          <p:cNvSpPr>
            <a:spLocks noChangeArrowheads="1"/>
          </p:cNvSpPr>
          <p:nvPr/>
        </p:nvSpPr>
        <p:spPr bwMode="auto">
          <a:xfrm>
            <a:off x="7838676" y="3136349"/>
            <a:ext cx="2716004" cy="1045369"/>
          </a:xfrm>
          <a:prstGeom prst="wedgeRoundRectCallout">
            <a:avLst>
              <a:gd name="adj1" fmla="val 40529"/>
              <a:gd name="adj2" fmla="val 84089"/>
              <a:gd name="adj3" fmla="val 16667"/>
            </a:avLst>
          </a:prstGeom>
          <a:solidFill>
            <a:srgbClr val="00B0F0"/>
          </a:solidFill>
          <a:ln w="28575" algn="ctr">
            <a:noFill/>
            <a:miter lim="800000"/>
            <a:headEnd/>
            <a:tailEnd/>
          </a:ln>
          <a:effectLst/>
        </p:spPr>
        <p:txBody>
          <a:bodyPr anchor="ctr" anchorCtr="1"/>
          <a:lstStyle/>
          <a:p>
            <a:pPr algn="ctr"/>
            <a:r>
              <a:rPr lang="en-GB" altLang="en-US" sz="2500" dirty="0">
                <a:solidFill>
                  <a:schemeClr val="bg1"/>
                </a:solidFill>
                <a:latin typeface="Comic Sans MS" panose="030F0702030302020204" pitchFamily="66" charset="0"/>
              </a:rPr>
              <a:t>The text reminds me of…</a:t>
            </a:r>
          </a:p>
        </p:txBody>
      </p:sp>
      <p:sp>
        <p:nvSpPr>
          <p:cNvPr id="5" name="AutoShape 6">
            <a:extLst>
              <a:ext uri="{FF2B5EF4-FFF2-40B4-BE49-F238E27FC236}">
                <a16:creationId xmlns:a16="http://schemas.microsoft.com/office/drawing/2014/main" id="{37FD4A66-F945-5647-B372-F643A911BF64}"/>
              </a:ext>
            </a:extLst>
          </p:cNvPr>
          <p:cNvSpPr>
            <a:spLocks noChangeArrowheads="1"/>
          </p:cNvSpPr>
          <p:nvPr/>
        </p:nvSpPr>
        <p:spPr bwMode="auto">
          <a:xfrm>
            <a:off x="4747794" y="3962387"/>
            <a:ext cx="2636451" cy="1845097"/>
          </a:xfrm>
          <a:prstGeom prst="wedgeEllipseCallout">
            <a:avLst>
              <a:gd name="adj1" fmla="val 50898"/>
              <a:gd name="adj2" fmla="val -42889"/>
            </a:avLst>
          </a:prstGeom>
          <a:solidFill>
            <a:srgbClr val="FF32A9"/>
          </a:solidFill>
          <a:ln w="28575" algn="ctr">
            <a:noFill/>
            <a:miter lim="800000"/>
            <a:headEnd/>
            <a:tailEnd/>
          </a:ln>
          <a:effectLst/>
        </p:spPr>
        <p:txBody>
          <a:bodyPr anchor="ctr" anchorCtr="1"/>
          <a:lstStyle/>
          <a:p>
            <a:pPr algn="ctr"/>
            <a:r>
              <a:rPr lang="en-GB" altLang="en-US" sz="2500" dirty="0">
                <a:solidFill>
                  <a:schemeClr val="bg1"/>
                </a:solidFill>
                <a:latin typeface="Comic Sans MS" panose="030F0702030302020204" pitchFamily="66" charset="0"/>
              </a:rPr>
              <a:t>I like the word xx because…</a:t>
            </a:r>
          </a:p>
        </p:txBody>
      </p:sp>
      <p:sp>
        <p:nvSpPr>
          <p:cNvPr id="6" name="AutoShape 7">
            <a:extLst>
              <a:ext uri="{FF2B5EF4-FFF2-40B4-BE49-F238E27FC236}">
                <a16:creationId xmlns:a16="http://schemas.microsoft.com/office/drawing/2014/main" id="{DE588CE4-E386-0D47-9A1F-625C4E51D2BF}"/>
              </a:ext>
            </a:extLst>
          </p:cNvPr>
          <p:cNvSpPr>
            <a:spLocks noChangeArrowheads="1"/>
          </p:cNvSpPr>
          <p:nvPr/>
        </p:nvSpPr>
        <p:spPr bwMode="auto">
          <a:xfrm>
            <a:off x="7838674" y="4666517"/>
            <a:ext cx="2716004" cy="1292405"/>
          </a:xfrm>
          <a:prstGeom prst="wedgeRectCallout">
            <a:avLst>
              <a:gd name="adj1" fmla="val 60881"/>
              <a:gd name="adj2" fmla="val 2957"/>
            </a:avLst>
          </a:prstGeom>
          <a:solidFill>
            <a:srgbClr val="7B23AA"/>
          </a:solidFill>
          <a:ln w="28575">
            <a:noFill/>
            <a:miter lim="800000"/>
            <a:headEnd/>
            <a:tailEnd/>
          </a:ln>
          <a:effectLst/>
        </p:spPr>
        <p:txBody>
          <a:bodyPr anchor="ctr" anchorCtr="1"/>
          <a:lstStyle/>
          <a:p>
            <a:pPr algn="ctr"/>
            <a:r>
              <a:rPr lang="en-GB" altLang="en-US" sz="2500" dirty="0">
                <a:solidFill>
                  <a:schemeClr val="bg1"/>
                </a:solidFill>
                <a:latin typeface="Comic Sans MS" panose="030F0702030302020204" pitchFamily="66" charset="0"/>
              </a:rPr>
              <a:t>The text made me feel… because…</a:t>
            </a:r>
          </a:p>
        </p:txBody>
      </p:sp>
      <p:sp>
        <p:nvSpPr>
          <p:cNvPr id="8" name="AutoShape 10">
            <a:extLst>
              <a:ext uri="{FF2B5EF4-FFF2-40B4-BE49-F238E27FC236}">
                <a16:creationId xmlns:a16="http://schemas.microsoft.com/office/drawing/2014/main" id="{2EF8F023-A0F5-CD48-80CB-CDD5B4F1A42A}"/>
              </a:ext>
            </a:extLst>
          </p:cNvPr>
          <p:cNvSpPr>
            <a:spLocks noChangeArrowheads="1"/>
          </p:cNvSpPr>
          <p:nvPr/>
        </p:nvSpPr>
        <p:spPr bwMode="auto">
          <a:xfrm>
            <a:off x="3145030" y="1832051"/>
            <a:ext cx="3933601" cy="1671040"/>
          </a:xfrm>
          <a:prstGeom prst="wedgeEllipseCallout">
            <a:avLst>
              <a:gd name="adj1" fmla="val 51000"/>
              <a:gd name="adj2" fmla="val -44065"/>
            </a:avLst>
          </a:prstGeom>
          <a:solidFill>
            <a:srgbClr val="00A642"/>
          </a:solidFill>
          <a:ln w="28575" algn="ctr">
            <a:noFill/>
            <a:miter lim="800000"/>
            <a:headEnd/>
            <a:tailEnd/>
          </a:ln>
          <a:effectLst/>
        </p:spPr>
        <p:txBody>
          <a:bodyPr anchor="ctr" anchorCtr="1"/>
          <a:lstStyle/>
          <a:p>
            <a:pPr algn="ctr"/>
            <a:r>
              <a:rPr lang="en-GB" altLang="en-US" sz="2500" dirty="0">
                <a:solidFill>
                  <a:schemeClr val="bg1"/>
                </a:solidFill>
                <a:latin typeface="Comic Sans MS" panose="030F0702030302020204" pitchFamily="66" charset="0"/>
              </a:rPr>
              <a:t>The pictures helped because…</a:t>
            </a:r>
          </a:p>
        </p:txBody>
      </p:sp>
      <p:sp>
        <p:nvSpPr>
          <p:cNvPr id="11" name="Rectangle 10">
            <a:extLst>
              <a:ext uri="{FF2B5EF4-FFF2-40B4-BE49-F238E27FC236}">
                <a16:creationId xmlns:a16="http://schemas.microsoft.com/office/drawing/2014/main" id="{3360886E-2ED8-CF48-B4D6-2409A3D8098B}"/>
              </a:ext>
            </a:extLst>
          </p:cNvPr>
          <p:cNvSpPr/>
          <p:nvPr/>
        </p:nvSpPr>
        <p:spPr>
          <a:xfrm>
            <a:off x="336781" y="370734"/>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
        <p:nvSpPr>
          <p:cNvPr id="13" name="Subtitle 2">
            <a:extLst>
              <a:ext uri="{FF2B5EF4-FFF2-40B4-BE49-F238E27FC236}">
                <a16:creationId xmlns:a16="http://schemas.microsoft.com/office/drawing/2014/main" id="{9ABD2A0B-72E4-414E-882D-90D98FAA9042}"/>
              </a:ext>
            </a:extLst>
          </p:cNvPr>
          <p:cNvSpPr txBox="1">
            <a:spLocks/>
          </p:cNvSpPr>
          <p:nvPr/>
        </p:nvSpPr>
        <p:spPr>
          <a:xfrm>
            <a:off x="0" y="677929"/>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Learning the skills – Think Aloud</a:t>
            </a:r>
          </a:p>
        </p:txBody>
      </p:sp>
      <p:sp>
        <p:nvSpPr>
          <p:cNvPr id="21" name="AutoShape 7">
            <a:extLst>
              <a:ext uri="{FF2B5EF4-FFF2-40B4-BE49-F238E27FC236}">
                <a16:creationId xmlns:a16="http://schemas.microsoft.com/office/drawing/2014/main" id="{3E7AB502-D881-0E40-AE9C-2F056F8E494E}"/>
              </a:ext>
            </a:extLst>
          </p:cNvPr>
          <p:cNvSpPr>
            <a:spLocks noChangeArrowheads="1"/>
          </p:cNvSpPr>
          <p:nvPr/>
        </p:nvSpPr>
        <p:spPr bwMode="auto">
          <a:xfrm>
            <a:off x="7838674" y="1615717"/>
            <a:ext cx="2716004" cy="1045369"/>
          </a:xfrm>
          <a:prstGeom prst="wedgeRectCallout">
            <a:avLst>
              <a:gd name="adj1" fmla="val 47083"/>
              <a:gd name="adj2" fmla="val -106024"/>
            </a:avLst>
          </a:prstGeom>
          <a:solidFill>
            <a:srgbClr val="FFA900"/>
          </a:solidFill>
          <a:ln w="28575">
            <a:noFill/>
            <a:miter lim="800000"/>
            <a:headEnd/>
            <a:tailEnd/>
          </a:ln>
          <a:effectLst/>
        </p:spPr>
        <p:txBody>
          <a:bodyPr anchor="ctr" anchorCtr="1"/>
          <a:lstStyle/>
          <a:p>
            <a:pPr algn="ctr"/>
            <a:r>
              <a:rPr lang="en-GB" altLang="en-US" sz="2500" dirty="0">
                <a:solidFill>
                  <a:schemeClr val="bg1"/>
                </a:solidFill>
                <a:latin typeface="Comic Sans MS" panose="030F0702030302020204" pitchFamily="66" charset="0"/>
              </a:rPr>
              <a:t>I am not sure what xx means</a:t>
            </a:r>
          </a:p>
        </p:txBody>
      </p:sp>
      <p:sp>
        <p:nvSpPr>
          <p:cNvPr id="22" name="AutoShape 7">
            <a:extLst>
              <a:ext uri="{FF2B5EF4-FFF2-40B4-BE49-F238E27FC236}">
                <a16:creationId xmlns:a16="http://schemas.microsoft.com/office/drawing/2014/main" id="{5BCC2706-A319-984F-8D9B-D5AEAAF539F7}"/>
              </a:ext>
            </a:extLst>
          </p:cNvPr>
          <p:cNvSpPr>
            <a:spLocks noChangeArrowheads="1"/>
          </p:cNvSpPr>
          <p:nvPr/>
        </p:nvSpPr>
        <p:spPr bwMode="auto">
          <a:xfrm>
            <a:off x="1577360" y="3962387"/>
            <a:ext cx="2716004" cy="1292405"/>
          </a:xfrm>
          <a:prstGeom prst="wedgeRectCallout">
            <a:avLst>
              <a:gd name="adj1" fmla="val -36257"/>
              <a:gd name="adj2" fmla="val 79508"/>
            </a:avLst>
          </a:prstGeom>
          <a:solidFill>
            <a:srgbClr val="0070C0"/>
          </a:solidFill>
          <a:ln w="28575">
            <a:noFill/>
            <a:miter lim="800000"/>
            <a:headEnd/>
            <a:tailEnd/>
          </a:ln>
          <a:effectLst/>
        </p:spPr>
        <p:txBody>
          <a:bodyPr anchor="ctr" anchorCtr="1"/>
          <a:lstStyle/>
          <a:p>
            <a:pPr algn="ctr"/>
            <a:r>
              <a:rPr lang="en-GB" altLang="en-US" sz="2500" dirty="0">
                <a:solidFill>
                  <a:schemeClr val="bg1"/>
                </a:solidFill>
                <a:latin typeface="Comic Sans MS" panose="030F0702030302020204" pitchFamily="66" charset="0"/>
              </a:rPr>
              <a:t>My favourite bossy verb is xx because…</a:t>
            </a:r>
          </a:p>
        </p:txBody>
      </p:sp>
    </p:spTree>
    <p:extLst>
      <p:ext uri="{BB962C8B-B14F-4D97-AF65-F5344CB8AC3E}">
        <p14:creationId xmlns:p14="http://schemas.microsoft.com/office/powerpoint/2010/main" val="4124955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5259D03-2666-3B45-9002-0251A1524F4D}"/>
              </a:ext>
            </a:extLst>
          </p:cNvPr>
          <p:cNvSpPr/>
          <p:nvPr/>
        </p:nvSpPr>
        <p:spPr>
          <a:xfrm>
            <a:off x="1091499" y="3049104"/>
            <a:ext cx="10008998"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6">
            <a:extLst>
              <a:ext uri="{FF2B5EF4-FFF2-40B4-BE49-F238E27FC236}">
                <a16:creationId xmlns:a16="http://schemas.microsoft.com/office/drawing/2014/main" id="{F830E842-464A-2348-9E70-FD9C77F9B8BC}"/>
              </a:ext>
            </a:extLst>
          </p:cNvPr>
          <p:cNvSpPr txBox="1">
            <a:spLocks noChangeArrowheads="1"/>
          </p:cNvSpPr>
          <p:nvPr/>
        </p:nvSpPr>
        <p:spPr bwMode="auto">
          <a:xfrm>
            <a:off x="4705893" y="3161622"/>
            <a:ext cx="6242206"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0" hangingPunct="0">
              <a:spcBef>
                <a:spcPct val="50000"/>
              </a:spcBef>
              <a:buNone/>
            </a:pPr>
            <a:r>
              <a:rPr lang="en-GB" altLang="en-US" sz="1600" dirty="0">
                <a:solidFill>
                  <a:srgbClr val="3E3F41"/>
                </a:solidFill>
                <a:ea typeface="Microsoft YaHei" panose="020B0503020204020204" pitchFamily="34" charset="-122"/>
              </a:rPr>
              <a:t>The second part of the reading phase allows children to explore how the author has used different strategies to construct a text. This is crucial for young children to begin to see themselves as writers and allows them to learn from what a skilled writer has done.</a:t>
            </a:r>
          </a:p>
        </p:txBody>
      </p:sp>
      <p:sp>
        <p:nvSpPr>
          <p:cNvPr id="11" name="Rectangle 10">
            <a:extLst>
              <a:ext uri="{FF2B5EF4-FFF2-40B4-BE49-F238E27FC236}">
                <a16:creationId xmlns:a16="http://schemas.microsoft.com/office/drawing/2014/main" id="{4CE12DC4-2EDD-5143-929B-5E0B71AF9FBB}"/>
              </a:ext>
            </a:extLst>
          </p:cNvPr>
          <p:cNvSpPr/>
          <p:nvPr/>
        </p:nvSpPr>
        <p:spPr>
          <a:xfrm>
            <a:off x="1091499" y="3047322"/>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12" name="Rectangle 11">
            <a:extLst>
              <a:ext uri="{FF2B5EF4-FFF2-40B4-BE49-F238E27FC236}">
                <a16:creationId xmlns:a16="http://schemas.microsoft.com/office/drawing/2014/main" id="{0423513E-413D-844B-86F1-05ACFE42D902}"/>
              </a:ext>
            </a:extLst>
          </p:cNvPr>
          <p:cNvSpPr/>
          <p:nvPr/>
        </p:nvSpPr>
        <p:spPr>
          <a:xfrm>
            <a:off x="1091501" y="715326"/>
            <a:ext cx="10008998" cy="222126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6">
            <a:extLst>
              <a:ext uri="{FF2B5EF4-FFF2-40B4-BE49-F238E27FC236}">
                <a16:creationId xmlns:a16="http://schemas.microsoft.com/office/drawing/2014/main" id="{1658F07A-9239-9A4E-92A7-A571486D5238}"/>
              </a:ext>
            </a:extLst>
          </p:cNvPr>
          <p:cNvSpPr txBox="1">
            <a:spLocks noChangeArrowheads="1"/>
          </p:cNvSpPr>
          <p:nvPr/>
        </p:nvSpPr>
        <p:spPr bwMode="auto">
          <a:xfrm>
            <a:off x="4705892" y="822563"/>
            <a:ext cx="6242207" cy="2044374"/>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E3F41"/>
                </a:solidFill>
                <a:ea typeface="Microsoft YaHei" panose="020B0503020204020204" pitchFamily="34" charset="-122"/>
              </a:rPr>
              <a:t>It is recommended that the reading phase of the teaching sequence is given sufficient time for children to respond as readers to the texts they read. Even in Years 1 and 2, they need to be encouraged to see themselves as readers with valid opinions and responses. Simple written responses can be helpful in clarifying thinking. With non fiction, exposing the children to simple versions of different text types will prepare them for future reading.</a:t>
            </a:r>
          </a:p>
        </p:txBody>
      </p:sp>
      <p:sp>
        <p:nvSpPr>
          <p:cNvPr id="14" name="Rectangle 13">
            <a:extLst>
              <a:ext uri="{FF2B5EF4-FFF2-40B4-BE49-F238E27FC236}">
                <a16:creationId xmlns:a16="http://schemas.microsoft.com/office/drawing/2014/main" id="{20D8920B-5CB0-7D4D-AA48-4942722C936B}"/>
              </a:ext>
            </a:extLst>
          </p:cNvPr>
          <p:cNvSpPr/>
          <p:nvPr/>
        </p:nvSpPr>
        <p:spPr>
          <a:xfrm>
            <a:off x="1091500" y="722266"/>
            <a:ext cx="3439663" cy="22143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15" name="Rectangle 14">
            <a:extLst>
              <a:ext uri="{FF2B5EF4-FFF2-40B4-BE49-F238E27FC236}">
                <a16:creationId xmlns:a16="http://schemas.microsoft.com/office/drawing/2014/main" id="{AD03933C-FB4D-E141-B659-1729B4C5AF5B}"/>
              </a:ext>
            </a:extLst>
          </p:cNvPr>
          <p:cNvSpPr/>
          <p:nvPr/>
        </p:nvSpPr>
        <p:spPr>
          <a:xfrm>
            <a:off x="1091499" y="5164507"/>
            <a:ext cx="10008999" cy="9699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600" dirty="0">
                <a:solidFill>
                  <a:schemeClr val="bg1"/>
                </a:solidFill>
                <a:latin typeface="Comic Sans MS" panose="030F0902030302020204" pitchFamily="66" charset="0"/>
              </a:rPr>
              <a:t>The reading phase will be revisited several times over the duration of a sequence as further texts or extracts are introduced. With non fiction, children need to see the structure and conventions of the selected text type.</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9ABD2A0B-72E4-414E-882D-90D98FAA9042}"/>
              </a:ext>
            </a:extLst>
          </p:cNvPr>
          <p:cNvSpPr txBox="1">
            <a:spLocks/>
          </p:cNvSpPr>
          <p:nvPr/>
        </p:nvSpPr>
        <p:spPr>
          <a:xfrm>
            <a:off x="0" y="599680"/>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Learning the skills – what do instructions need?</a:t>
            </a:r>
          </a:p>
        </p:txBody>
      </p:sp>
      <p:sp>
        <p:nvSpPr>
          <p:cNvPr id="12" name="Text Box 6">
            <a:extLst>
              <a:ext uri="{FF2B5EF4-FFF2-40B4-BE49-F238E27FC236}">
                <a16:creationId xmlns:a16="http://schemas.microsoft.com/office/drawing/2014/main" id="{784CE0F1-BF58-D646-B474-1B994561EF88}"/>
              </a:ext>
            </a:extLst>
          </p:cNvPr>
          <p:cNvSpPr txBox="1">
            <a:spLocks noChangeArrowheads="1"/>
          </p:cNvSpPr>
          <p:nvPr/>
        </p:nvSpPr>
        <p:spPr bwMode="auto">
          <a:xfrm>
            <a:off x="932514" y="1322053"/>
            <a:ext cx="4806012" cy="1269578"/>
          </a:xfrm>
          <a:prstGeom prst="rect">
            <a:avLst/>
          </a:prstGeom>
          <a:solidFill>
            <a:srgbClr val="0070C0"/>
          </a:solidFill>
          <a:ln w="9525">
            <a:noFill/>
            <a:miter lim="800000"/>
            <a:headEnd/>
            <a:tailEnd/>
          </a:ln>
          <a:effectLst/>
        </p:spPr>
        <p:txBody>
          <a:bodyPr wrap="square" anchor="ctr" anchorCtr="0">
            <a:noAutofit/>
          </a:bodyPr>
          <a:lstStyle/>
          <a:p>
            <a:pPr>
              <a:spcBef>
                <a:spcPts val="300"/>
              </a:spcBef>
            </a:pPr>
            <a:r>
              <a:rPr lang="en-GB" altLang="en-US" sz="1500" b="1" dirty="0">
                <a:solidFill>
                  <a:schemeClr val="bg1"/>
                </a:solidFill>
                <a:latin typeface="Comic Sans MS" panose="030F0702030302020204" pitchFamily="66" charset="0"/>
              </a:rPr>
              <a:t>Title</a:t>
            </a:r>
          </a:p>
          <a:p>
            <a:pPr marL="177800" indent="-177800">
              <a:spcBef>
                <a:spcPts val="300"/>
              </a:spcBef>
              <a:buFont typeface="Arial" panose="020B0604020202020204" pitchFamily="34" charset="0"/>
              <a:buChar char="•"/>
            </a:pPr>
            <a:r>
              <a:rPr lang="en-GB" altLang="en-US" sz="1500" dirty="0">
                <a:solidFill>
                  <a:schemeClr val="bg1"/>
                </a:solidFill>
                <a:latin typeface="Comic Sans MS" panose="030F0702030302020204" pitchFamily="66" charset="0"/>
              </a:rPr>
              <a:t>Is it simple and clear?</a:t>
            </a:r>
          </a:p>
          <a:p>
            <a:pPr marL="177800" indent="-177800">
              <a:spcBef>
                <a:spcPts val="300"/>
              </a:spcBef>
              <a:buFont typeface="Arial" panose="020B0604020202020204" pitchFamily="34" charset="0"/>
              <a:buChar char="•"/>
            </a:pPr>
            <a:r>
              <a:rPr lang="en-GB" altLang="en-US" sz="1500" dirty="0">
                <a:solidFill>
                  <a:schemeClr val="bg1"/>
                </a:solidFill>
                <a:latin typeface="Comic Sans MS" panose="030F0702030302020204" pitchFamily="66" charset="0"/>
              </a:rPr>
              <a:t>Does it tell you what you are going to do?</a:t>
            </a:r>
          </a:p>
          <a:p>
            <a:pPr marL="177800" indent="-177800">
              <a:spcBef>
                <a:spcPts val="300"/>
              </a:spcBef>
              <a:buFont typeface="Arial" panose="020B0604020202020204" pitchFamily="34" charset="0"/>
              <a:buChar char="•"/>
            </a:pPr>
            <a:r>
              <a:rPr lang="en-GB" altLang="en-US" sz="1500" dirty="0">
                <a:solidFill>
                  <a:schemeClr val="bg1"/>
                </a:solidFill>
                <a:latin typeface="Comic Sans MS" panose="030F0702030302020204" pitchFamily="66" charset="0"/>
              </a:rPr>
              <a:t>Is it clear who the instructions are for?</a:t>
            </a:r>
          </a:p>
        </p:txBody>
      </p:sp>
      <p:sp>
        <p:nvSpPr>
          <p:cNvPr id="14" name="Text Box 7">
            <a:extLst>
              <a:ext uri="{FF2B5EF4-FFF2-40B4-BE49-F238E27FC236}">
                <a16:creationId xmlns:a16="http://schemas.microsoft.com/office/drawing/2014/main" id="{369965CE-ACD8-D14D-B5E7-4D1AB97B20B2}"/>
              </a:ext>
            </a:extLst>
          </p:cNvPr>
          <p:cNvSpPr txBox="1">
            <a:spLocks noChangeArrowheads="1"/>
          </p:cNvSpPr>
          <p:nvPr/>
        </p:nvSpPr>
        <p:spPr bwMode="auto">
          <a:xfrm>
            <a:off x="2283477" y="2754458"/>
            <a:ext cx="4811345" cy="959237"/>
          </a:xfrm>
          <a:prstGeom prst="rect">
            <a:avLst/>
          </a:prstGeom>
          <a:solidFill>
            <a:srgbClr val="0070C0"/>
          </a:solidFill>
          <a:ln w="9525">
            <a:noFill/>
            <a:miter lim="800000"/>
            <a:headEnd/>
            <a:tailEnd/>
          </a:ln>
          <a:effectLst/>
        </p:spPr>
        <p:txBody>
          <a:bodyPr wrap="square" anchor="ctr" anchorCtr="0">
            <a:noAutofit/>
          </a:bodyPr>
          <a:lstStyle/>
          <a:p>
            <a:pPr>
              <a:spcBef>
                <a:spcPts val="400"/>
              </a:spcBef>
            </a:pPr>
            <a:r>
              <a:rPr lang="en-GB" altLang="en-US" sz="1500" b="1" dirty="0">
                <a:solidFill>
                  <a:schemeClr val="bg1"/>
                </a:solidFill>
                <a:latin typeface="Comic Sans MS" panose="030F0702030302020204" pitchFamily="66" charset="0"/>
              </a:rPr>
              <a:t>List of what is needed</a:t>
            </a:r>
          </a:p>
          <a:p>
            <a:pPr marL="177800" indent="-177800">
              <a:spcBef>
                <a:spcPts val="400"/>
              </a:spcBef>
              <a:buFont typeface="Arial" panose="020B0604020202020204" pitchFamily="34" charset="0"/>
              <a:buChar char="•"/>
            </a:pPr>
            <a:r>
              <a:rPr lang="en-GB" altLang="en-US" sz="1500" dirty="0">
                <a:solidFill>
                  <a:schemeClr val="bg1"/>
                </a:solidFill>
                <a:latin typeface="Comic Sans MS" panose="030F0702030302020204" pitchFamily="66" charset="0"/>
              </a:rPr>
              <a:t>Is there a list telling the reader what they need?</a:t>
            </a:r>
          </a:p>
          <a:p>
            <a:pPr marL="177800" indent="-177800">
              <a:spcBef>
                <a:spcPts val="400"/>
              </a:spcBef>
              <a:buFont typeface="Arial" panose="020B0604020202020204" pitchFamily="34" charset="0"/>
              <a:buChar char="•"/>
            </a:pPr>
            <a:r>
              <a:rPr lang="en-GB" altLang="en-US" sz="1500" dirty="0">
                <a:solidFill>
                  <a:schemeClr val="bg1"/>
                </a:solidFill>
                <a:latin typeface="Comic Sans MS" panose="030F0702030302020204" pitchFamily="66" charset="0"/>
              </a:rPr>
              <a:t>Is it clear enough?</a:t>
            </a:r>
          </a:p>
        </p:txBody>
      </p:sp>
      <p:sp>
        <p:nvSpPr>
          <p:cNvPr id="15" name="Text Box 8">
            <a:extLst>
              <a:ext uri="{FF2B5EF4-FFF2-40B4-BE49-F238E27FC236}">
                <a16:creationId xmlns:a16="http://schemas.microsoft.com/office/drawing/2014/main" id="{48257E65-FE88-2640-9449-65A585AAB267}"/>
              </a:ext>
            </a:extLst>
          </p:cNvPr>
          <p:cNvSpPr txBox="1">
            <a:spLocks noChangeArrowheads="1"/>
          </p:cNvSpPr>
          <p:nvPr/>
        </p:nvSpPr>
        <p:spPr bwMode="auto">
          <a:xfrm>
            <a:off x="3636495" y="3876522"/>
            <a:ext cx="4806012" cy="1515800"/>
          </a:xfrm>
          <a:prstGeom prst="rect">
            <a:avLst/>
          </a:prstGeom>
          <a:solidFill>
            <a:srgbClr val="0070C0"/>
          </a:solidFill>
          <a:ln w="9525">
            <a:noFill/>
            <a:miter lim="800000"/>
            <a:headEnd/>
            <a:tailEnd/>
          </a:ln>
          <a:effectLst/>
        </p:spPr>
        <p:txBody>
          <a:bodyPr wrap="square">
            <a:noAutofit/>
          </a:bodyPr>
          <a:lstStyle/>
          <a:p>
            <a:pPr>
              <a:spcBef>
                <a:spcPts val="400"/>
              </a:spcBef>
            </a:pPr>
            <a:r>
              <a:rPr lang="en-GB" altLang="en-US" sz="1500" b="1" dirty="0">
                <a:solidFill>
                  <a:schemeClr val="bg1"/>
                </a:solidFill>
                <a:latin typeface="Comic Sans MS" panose="030F0702030302020204" pitchFamily="66" charset="0"/>
              </a:rPr>
              <a:t>Steps</a:t>
            </a:r>
          </a:p>
          <a:p>
            <a:pPr marL="177800" indent="-177800">
              <a:spcBef>
                <a:spcPts val="400"/>
              </a:spcBef>
              <a:buFont typeface="Arial" panose="020B0604020202020204" pitchFamily="34" charset="0"/>
              <a:buChar char="•"/>
            </a:pPr>
            <a:r>
              <a:rPr lang="en-GB" altLang="en-US" sz="1500" dirty="0">
                <a:solidFill>
                  <a:schemeClr val="bg1"/>
                </a:solidFill>
                <a:latin typeface="Comic Sans MS" panose="030F0702030302020204" pitchFamily="66" charset="0"/>
              </a:rPr>
              <a:t>Do the instructions tell the reader what to do</a:t>
            </a:r>
            <a:br>
              <a:rPr lang="en-GB" altLang="en-US" sz="1500" dirty="0">
                <a:solidFill>
                  <a:schemeClr val="bg1"/>
                </a:solidFill>
                <a:latin typeface="Comic Sans MS" panose="030F0702030302020204" pitchFamily="66" charset="0"/>
              </a:rPr>
            </a:br>
            <a:r>
              <a:rPr lang="en-GB" altLang="en-US" sz="1500" dirty="0">
                <a:solidFill>
                  <a:schemeClr val="bg1"/>
                </a:solidFill>
                <a:latin typeface="Comic Sans MS" panose="030F0702030302020204" pitchFamily="66" charset="0"/>
              </a:rPr>
              <a:t>step-by-step?</a:t>
            </a:r>
          </a:p>
          <a:p>
            <a:pPr marL="177800" indent="-177800">
              <a:spcBef>
                <a:spcPts val="400"/>
              </a:spcBef>
              <a:buFont typeface="Arial" panose="020B0604020202020204" pitchFamily="34" charset="0"/>
              <a:buChar char="•"/>
            </a:pPr>
            <a:r>
              <a:rPr lang="en-GB" altLang="en-US" sz="1500" dirty="0">
                <a:solidFill>
                  <a:schemeClr val="bg1"/>
                </a:solidFill>
                <a:latin typeface="Comic Sans MS" panose="030F0702030302020204" pitchFamily="66" charset="0"/>
              </a:rPr>
              <a:t>Are they numbered?</a:t>
            </a:r>
          </a:p>
          <a:p>
            <a:pPr marL="177800" indent="-177800">
              <a:spcBef>
                <a:spcPts val="400"/>
              </a:spcBef>
              <a:buFont typeface="Arial" panose="020B0604020202020204" pitchFamily="34" charset="0"/>
              <a:buChar char="•"/>
            </a:pPr>
            <a:r>
              <a:rPr lang="en-GB" altLang="en-US" sz="1500" dirty="0">
                <a:solidFill>
                  <a:schemeClr val="bg1"/>
                </a:solidFill>
                <a:latin typeface="Comic Sans MS" panose="030F0702030302020204" pitchFamily="66" charset="0"/>
              </a:rPr>
              <a:t>Are the instructions in the right order?</a:t>
            </a:r>
          </a:p>
        </p:txBody>
      </p:sp>
      <p:sp>
        <p:nvSpPr>
          <p:cNvPr id="16" name="Text Box 10">
            <a:extLst>
              <a:ext uri="{FF2B5EF4-FFF2-40B4-BE49-F238E27FC236}">
                <a16:creationId xmlns:a16="http://schemas.microsoft.com/office/drawing/2014/main" id="{DE892BC9-08C1-AB43-971F-841D0BA434FC}"/>
              </a:ext>
            </a:extLst>
          </p:cNvPr>
          <p:cNvSpPr txBox="1">
            <a:spLocks noChangeArrowheads="1"/>
          </p:cNvSpPr>
          <p:nvPr/>
        </p:nvSpPr>
        <p:spPr bwMode="auto">
          <a:xfrm>
            <a:off x="4744388" y="5536100"/>
            <a:ext cx="4806012" cy="648896"/>
          </a:xfrm>
          <a:prstGeom prst="rect">
            <a:avLst/>
          </a:prstGeom>
          <a:solidFill>
            <a:srgbClr val="0070C0"/>
          </a:solidFill>
          <a:ln w="9525">
            <a:noFill/>
            <a:miter lim="800000"/>
            <a:headEnd/>
            <a:tailEnd/>
          </a:ln>
          <a:effectLst/>
        </p:spPr>
        <p:txBody>
          <a:bodyPr wrap="square" anchor="ctr" anchorCtr="0">
            <a:noAutofit/>
          </a:bodyPr>
          <a:lstStyle/>
          <a:p>
            <a:pPr>
              <a:spcBef>
                <a:spcPts val="400"/>
              </a:spcBef>
            </a:pPr>
            <a:r>
              <a:rPr lang="en-GB" altLang="en-US" sz="1500" dirty="0">
                <a:solidFill>
                  <a:schemeClr val="bg1"/>
                </a:solidFill>
                <a:latin typeface="Comic Sans MS" panose="030F0702030302020204" pitchFamily="66" charset="0"/>
              </a:rPr>
              <a:t>Can you spot the bossy verbs?</a:t>
            </a:r>
          </a:p>
          <a:p>
            <a:pPr>
              <a:spcBef>
                <a:spcPts val="400"/>
              </a:spcBef>
            </a:pPr>
            <a:r>
              <a:rPr lang="en-GB" altLang="en-US" sz="1500" dirty="0">
                <a:solidFill>
                  <a:schemeClr val="bg1"/>
                </a:solidFill>
                <a:latin typeface="Comic Sans MS" panose="030F0702030302020204" pitchFamily="66" charset="0"/>
              </a:rPr>
              <a:t>Are there pictures to help the reader?</a:t>
            </a:r>
          </a:p>
        </p:txBody>
      </p:sp>
      <p:grpSp>
        <p:nvGrpSpPr>
          <p:cNvPr id="28" name="Group 27">
            <a:extLst>
              <a:ext uri="{FF2B5EF4-FFF2-40B4-BE49-F238E27FC236}">
                <a16:creationId xmlns:a16="http://schemas.microsoft.com/office/drawing/2014/main" id="{CE583644-67D5-CC41-BA50-A70A69173293}"/>
              </a:ext>
            </a:extLst>
          </p:cNvPr>
          <p:cNvGrpSpPr/>
          <p:nvPr/>
        </p:nvGrpSpPr>
        <p:grpSpPr>
          <a:xfrm>
            <a:off x="8633005" y="1322052"/>
            <a:ext cx="2770098" cy="1607012"/>
            <a:chOff x="7628959" y="1684000"/>
            <a:chExt cx="3442452" cy="1997065"/>
          </a:xfrm>
        </p:grpSpPr>
        <p:sp>
          <p:nvSpPr>
            <p:cNvPr id="25" name="Subtitle 2">
              <a:extLst>
                <a:ext uri="{FF2B5EF4-FFF2-40B4-BE49-F238E27FC236}">
                  <a16:creationId xmlns:a16="http://schemas.microsoft.com/office/drawing/2014/main" id="{B825F05A-516E-0743-8417-0E26169B402F}"/>
                </a:ext>
              </a:extLst>
            </p:cNvPr>
            <p:cNvSpPr txBox="1">
              <a:spLocks/>
            </p:cNvSpPr>
            <p:nvPr/>
          </p:nvSpPr>
          <p:spPr>
            <a:xfrm>
              <a:off x="7628959" y="1751109"/>
              <a:ext cx="3442448" cy="3333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1000" b="1" dirty="0">
                  <a:solidFill>
                    <a:srgbClr val="0070C0"/>
                  </a:solidFill>
                  <a:latin typeface="Comic Sans MS" panose="030F0702030302020204" pitchFamily="66" charset="0"/>
                </a:rPr>
                <a:t>How to make a paper snowflake</a:t>
              </a:r>
            </a:p>
          </p:txBody>
        </p:sp>
        <p:sp>
          <p:nvSpPr>
            <p:cNvPr id="27" name="Rectangle 26">
              <a:extLst>
                <a:ext uri="{FF2B5EF4-FFF2-40B4-BE49-F238E27FC236}">
                  <a16:creationId xmlns:a16="http://schemas.microsoft.com/office/drawing/2014/main" id="{5B04DC51-4B26-FA42-83BD-A2DFD1EE6B27}"/>
                </a:ext>
              </a:extLst>
            </p:cNvPr>
            <p:cNvSpPr/>
            <p:nvPr/>
          </p:nvSpPr>
          <p:spPr>
            <a:xfrm>
              <a:off x="7628964" y="1684000"/>
              <a:ext cx="3442447" cy="1997065"/>
            </a:xfrm>
            <a:prstGeom prst="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F7965DD1-1531-DC43-AF03-8E6CD8726A56}"/>
              </a:ext>
            </a:extLst>
          </p:cNvPr>
          <p:cNvGrpSpPr/>
          <p:nvPr/>
        </p:nvGrpSpPr>
        <p:grpSpPr>
          <a:xfrm>
            <a:off x="8633008" y="3161053"/>
            <a:ext cx="2770096" cy="1607013"/>
            <a:chOff x="8749549" y="3458878"/>
            <a:chExt cx="3442449" cy="1997065"/>
          </a:xfrm>
        </p:grpSpPr>
        <p:pic>
          <p:nvPicPr>
            <p:cNvPr id="7" name="Picture 6" descr="A picture containing text&#10;&#10;Description automatically generated">
              <a:extLst>
                <a:ext uri="{FF2B5EF4-FFF2-40B4-BE49-F238E27FC236}">
                  <a16:creationId xmlns:a16="http://schemas.microsoft.com/office/drawing/2014/main" id="{9C6C1D46-5793-9244-8A21-8A4CD7056E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57126" y="3869844"/>
              <a:ext cx="3227293" cy="1529156"/>
            </a:xfrm>
            <a:prstGeom prst="rect">
              <a:avLst/>
            </a:prstGeom>
            <a:ln w="12700">
              <a:noFill/>
            </a:ln>
          </p:spPr>
        </p:pic>
        <p:sp>
          <p:nvSpPr>
            <p:cNvPr id="26" name="Subtitle 2">
              <a:extLst>
                <a:ext uri="{FF2B5EF4-FFF2-40B4-BE49-F238E27FC236}">
                  <a16:creationId xmlns:a16="http://schemas.microsoft.com/office/drawing/2014/main" id="{5226C1F5-DFCC-8E4A-A787-F2F8CBEE2F86}"/>
                </a:ext>
              </a:extLst>
            </p:cNvPr>
            <p:cNvSpPr txBox="1">
              <a:spLocks/>
            </p:cNvSpPr>
            <p:nvPr/>
          </p:nvSpPr>
          <p:spPr>
            <a:xfrm>
              <a:off x="8749549" y="3628420"/>
              <a:ext cx="3442449" cy="3333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1000" b="1" dirty="0">
                  <a:solidFill>
                    <a:srgbClr val="0070C0"/>
                  </a:solidFill>
                  <a:latin typeface="Comic Sans MS" panose="030F0702030302020204" pitchFamily="66" charset="0"/>
                </a:rPr>
                <a:t>How to make a cheese sandwich</a:t>
              </a:r>
            </a:p>
          </p:txBody>
        </p:sp>
        <p:sp>
          <p:nvSpPr>
            <p:cNvPr id="29" name="Rectangle 28">
              <a:extLst>
                <a:ext uri="{FF2B5EF4-FFF2-40B4-BE49-F238E27FC236}">
                  <a16:creationId xmlns:a16="http://schemas.microsoft.com/office/drawing/2014/main" id="{AF35D2B6-1D6A-AD46-AF08-59F12F648DE3}"/>
                </a:ext>
              </a:extLst>
            </p:cNvPr>
            <p:cNvSpPr/>
            <p:nvPr/>
          </p:nvSpPr>
          <p:spPr>
            <a:xfrm>
              <a:off x="8749551" y="3458878"/>
              <a:ext cx="3442447" cy="1997065"/>
            </a:xfrm>
            <a:prstGeom prst="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descr="Diagram, text&#10;&#10;Description automatically generated">
            <a:extLst>
              <a:ext uri="{FF2B5EF4-FFF2-40B4-BE49-F238E27FC236}">
                <a16:creationId xmlns:a16="http://schemas.microsoft.com/office/drawing/2014/main" id="{C87333D3-81E2-2744-A5F3-F1EC87BF1B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709346" y="1612804"/>
            <a:ext cx="2617417" cy="1262455"/>
          </a:xfrm>
          <a:prstGeom prst="rect">
            <a:avLst/>
          </a:prstGeom>
        </p:spPr>
      </p:pic>
    </p:spTree>
    <p:extLst>
      <p:ext uri="{BB962C8B-B14F-4D97-AF65-F5344CB8AC3E}">
        <p14:creationId xmlns:p14="http://schemas.microsoft.com/office/powerpoint/2010/main" val="722407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9ABD2A0B-72E4-414E-882D-90D98FAA9042}"/>
              </a:ext>
            </a:extLst>
          </p:cNvPr>
          <p:cNvSpPr txBox="1">
            <a:spLocks/>
          </p:cNvSpPr>
          <p:nvPr/>
        </p:nvSpPr>
        <p:spPr>
          <a:xfrm>
            <a:off x="0" y="599680"/>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Learning the skills – Can you identify the bossy verb?</a:t>
            </a:r>
          </a:p>
        </p:txBody>
      </p:sp>
      <p:sp>
        <p:nvSpPr>
          <p:cNvPr id="19" name="Text Box 18">
            <a:extLst>
              <a:ext uri="{FF2B5EF4-FFF2-40B4-BE49-F238E27FC236}">
                <a16:creationId xmlns:a16="http://schemas.microsoft.com/office/drawing/2014/main" id="{C50DBD22-2C52-3341-99B6-DCDDABFB724B}"/>
              </a:ext>
            </a:extLst>
          </p:cNvPr>
          <p:cNvSpPr txBox="1">
            <a:spLocks noChangeArrowheads="1"/>
          </p:cNvSpPr>
          <p:nvPr/>
        </p:nvSpPr>
        <p:spPr bwMode="auto">
          <a:xfrm>
            <a:off x="1614581" y="1399327"/>
            <a:ext cx="9558338" cy="4760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000"/>
              </a:spcBef>
            </a:pPr>
            <a:r>
              <a:rPr lang="en-GB" altLang="en-US" sz="2000" dirty="0">
                <a:solidFill>
                  <a:srgbClr val="3E3F41"/>
                </a:solidFill>
                <a:latin typeface="Comic Sans MS" panose="030F0702030302020204" pitchFamily="66" charset="0"/>
              </a:rPr>
              <a:t>First, weigh the flour, butter, porridge oats and sugar.</a:t>
            </a:r>
          </a:p>
          <a:p>
            <a:pPr>
              <a:spcBef>
                <a:spcPts val="1000"/>
              </a:spcBef>
            </a:pPr>
            <a:r>
              <a:rPr lang="en-GB" altLang="en-US" sz="2000" dirty="0">
                <a:solidFill>
                  <a:srgbClr val="3E3F41"/>
                </a:solidFill>
                <a:latin typeface="Comic Sans MS" panose="030F0702030302020204" pitchFamily="66" charset="0"/>
              </a:rPr>
              <a:t>Mix the sugar and butter.</a:t>
            </a:r>
          </a:p>
          <a:p>
            <a:pPr>
              <a:spcBef>
                <a:spcPts val="1000"/>
              </a:spcBef>
            </a:pPr>
            <a:r>
              <a:rPr lang="en-GB" altLang="en-US" sz="2000" dirty="0">
                <a:solidFill>
                  <a:srgbClr val="3E3F41"/>
                </a:solidFill>
                <a:latin typeface="Comic Sans MS" panose="030F0702030302020204" pitchFamily="66" charset="0"/>
              </a:rPr>
              <a:t>Next, stir in the egg.</a:t>
            </a:r>
          </a:p>
          <a:p>
            <a:pPr>
              <a:spcBef>
                <a:spcPts val="1000"/>
              </a:spcBef>
            </a:pPr>
            <a:r>
              <a:rPr lang="en-GB" altLang="en-US" sz="2000" dirty="0">
                <a:solidFill>
                  <a:srgbClr val="3E3F41"/>
                </a:solidFill>
                <a:latin typeface="Comic Sans MS" panose="030F0702030302020204" pitchFamily="66" charset="0"/>
              </a:rPr>
              <a:t>Add the flour and mix well.</a:t>
            </a:r>
          </a:p>
          <a:p>
            <a:pPr>
              <a:spcBef>
                <a:spcPts val="1000"/>
              </a:spcBef>
            </a:pPr>
            <a:r>
              <a:rPr lang="en-GB" altLang="en-US" sz="2000" dirty="0">
                <a:solidFill>
                  <a:srgbClr val="3E3F41"/>
                </a:solidFill>
                <a:latin typeface="Comic Sans MS" panose="030F0702030302020204" pitchFamily="66" charset="0"/>
              </a:rPr>
              <a:t>Roll the mixture into 6-8 balls.</a:t>
            </a:r>
          </a:p>
          <a:p>
            <a:pPr>
              <a:spcBef>
                <a:spcPts val="1000"/>
              </a:spcBef>
            </a:pPr>
            <a:r>
              <a:rPr lang="en-GB" altLang="en-US" sz="2000" dirty="0">
                <a:solidFill>
                  <a:srgbClr val="3E3F41"/>
                </a:solidFill>
                <a:latin typeface="Comic Sans MS" panose="030F0702030302020204" pitchFamily="66" charset="0"/>
              </a:rPr>
              <a:t>Carefully cover in porridge oats.</a:t>
            </a:r>
          </a:p>
          <a:p>
            <a:pPr>
              <a:spcBef>
                <a:spcPts val="1000"/>
              </a:spcBef>
            </a:pPr>
            <a:r>
              <a:rPr lang="en-GB" altLang="en-US" sz="2000" dirty="0">
                <a:solidFill>
                  <a:srgbClr val="3E3F41"/>
                </a:solidFill>
                <a:latin typeface="Comic Sans MS" panose="030F0702030302020204" pitchFamily="66" charset="0"/>
              </a:rPr>
              <a:t>Put nuts and raisins on to the faces to makes eyes and teeth.</a:t>
            </a:r>
          </a:p>
          <a:p>
            <a:pPr>
              <a:spcBef>
                <a:spcPts val="1000"/>
              </a:spcBef>
            </a:pPr>
            <a:r>
              <a:rPr lang="en-GB" altLang="en-US" sz="2000" dirty="0">
                <a:solidFill>
                  <a:srgbClr val="3E3F41"/>
                </a:solidFill>
                <a:latin typeface="Comic Sans MS" panose="030F0702030302020204" pitchFamily="66" charset="0"/>
              </a:rPr>
              <a:t>Place on a greased baking tray.</a:t>
            </a:r>
          </a:p>
          <a:p>
            <a:pPr>
              <a:spcBef>
                <a:spcPts val="1000"/>
              </a:spcBef>
            </a:pPr>
            <a:r>
              <a:rPr lang="en-GB" altLang="en-US" sz="2000" dirty="0">
                <a:solidFill>
                  <a:srgbClr val="3E3F41"/>
                </a:solidFill>
                <a:latin typeface="Comic Sans MS" panose="030F0702030302020204" pitchFamily="66" charset="0"/>
              </a:rPr>
              <a:t>Bake at 190</a:t>
            </a:r>
            <a:r>
              <a:rPr lang="en-US" altLang="en-US" sz="2000" dirty="0">
                <a:solidFill>
                  <a:srgbClr val="3E3F41"/>
                </a:solidFill>
                <a:latin typeface="Comic Sans MS" panose="030F0702030302020204" pitchFamily="66" charset="0"/>
              </a:rPr>
              <a:t>°C for 15 minutes</a:t>
            </a:r>
          </a:p>
          <a:p>
            <a:pPr>
              <a:spcBef>
                <a:spcPts val="1000"/>
              </a:spcBef>
            </a:pPr>
            <a:r>
              <a:rPr lang="en-US" altLang="en-US" sz="2000" dirty="0">
                <a:solidFill>
                  <a:srgbClr val="3E3F41"/>
                </a:solidFill>
                <a:latin typeface="Comic Sans MS" panose="030F0702030302020204" pitchFamily="66" charset="0"/>
              </a:rPr>
              <a:t>Cool on a wire rack.</a:t>
            </a:r>
          </a:p>
          <a:p>
            <a:pPr>
              <a:spcBef>
                <a:spcPts val="1000"/>
              </a:spcBef>
            </a:pPr>
            <a:r>
              <a:rPr lang="en-US" altLang="en-US" sz="2000" dirty="0">
                <a:solidFill>
                  <a:srgbClr val="3E3F41"/>
                </a:solidFill>
                <a:latin typeface="Comic Sans MS" panose="030F0702030302020204" pitchFamily="66" charset="0"/>
              </a:rPr>
              <a:t>When cool, eat your biscuits.</a:t>
            </a:r>
          </a:p>
        </p:txBody>
      </p:sp>
      <p:sp>
        <p:nvSpPr>
          <p:cNvPr id="20" name="Text Box 20">
            <a:extLst>
              <a:ext uri="{FF2B5EF4-FFF2-40B4-BE49-F238E27FC236}">
                <a16:creationId xmlns:a16="http://schemas.microsoft.com/office/drawing/2014/main" id="{74CFA74B-1DD0-1F4E-93A2-D5727600DC0E}"/>
              </a:ext>
            </a:extLst>
          </p:cNvPr>
          <p:cNvSpPr txBox="1">
            <a:spLocks noChangeArrowheads="1"/>
          </p:cNvSpPr>
          <p:nvPr/>
        </p:nvSpPr>
        <p:spPr bwMode="auto">
          <a:xfrm>
            <a:off x="2310782" y="1399327"/>
            <a:ext cx="857936"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weigh</a:t>
            </a:r>
          </a:p>
        </p:txBody>
      </p:sp>
      <p:sp>
        <p:nvSpPr>
          <p:cNvPr id="21" name="Text Box 21">
            <a:extLst>
              <a:ext uri="{FF2B5EF4-FFF2-40B4-BE49-F238E27FC236}">
                <a16:creationId xmlns:a16="http://schemas.microsoft.com/office/drawing/2014/main" id="{0FB5A883-D854-D14A-8577-3B662093E0BB}"/>
              </a:ext>
            </a:extLst>
          </p:cNvPr>
          <p:cNvSpPr txBox="1">
            <a:spLocks noChangeArrowheads="1"/>
          </p:cNvSpPr>
          <p:nvPr/>
        </p:nvSpPr>
        <p:spPr bwMode="auto">
          <a:xfrm>
            <a:off x="1561777" y="1835423"/>
            <a:ext cx="667074"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Mix</a:t>
            </a:r>
          </a:p>
        </p:txBody>
      </p:sp>
      <p:sp>
        <p:nvSpPr>
          <p:cNvPr id="22" name="Text Box 22">
            <a:extLst>
              <a:ext uri="{FF2B5EF4-FFF2-40B4-BE49-F238E27FC236}">
                <a16:creationId xmlns:a16="http://schemas.microsoft.com/office/drawing/2014/main" id="{5B774B9F-34A9-3541-8AC2-8427852EB864}"/>
              </a:ext>
            </a:extLst>
          </p:cNvPr>
          <p:cNvSpPr txBox="1">
            <a:spLocks noChangeArrowheads="1"/>
          </p:cNvSpPr>
          <p:nvPr/>
        </p:nvSpPr>
        <p:spPr bwMode="auto">
          <a:xfrm>
            <a:off x="2362887" y="2259306"/>
            <a:ext cx="634313"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stir</a:t>
            </a:r>
          </a:p>
        </p:txBody>
      </p:sp>
      <p:sp>
        <p:nvSpPr>
          <p:cNvPr id="31" name="Text Box 23">
            <a:extLst>
              <a:ext uri="{FF2B5EF4-FFF2-40B4-BE49-F238E27FC236}">
                <a16:creationId xmlns:a16="http://schemas.microsoft.com/office/drawing/2014/main" id="{FF8E1DEA-CB90-5A46-AA1F-8A4265EBA6A3}"/>
              </a:ext>
            </a:extLst>
          </p:cNvPr>
          <p:cNvSpPr txBox="1">
            <a:spLocks noChangeArrowheads="1"/>
          </p:cNvSpPr>
          <p:nvPr/>
        </p:nvSpPr>
        <p:spPr bwMode="auto">
          <a:xfrm>
            <a:off x="1578446" y="2694293"/>
            <a:ext cx="667074"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Add</a:t>
            </a:r>
          </a:p>
        </p:txBody>
      </p:sp>
      <p:sp>
        <p:nvSpPr>
          <p:cNvPr id="32" name="Text Box 24">
            <a:extLst>
              <a:ext uri="{FF2B5EF4-FFF2-40B4-BE49-F238E27FC236}">
                <a16:creationId xmlns:a16="http://schemas.microsoft.com/office/drawing/2014/main" id="{80257323-40A8-7849-A421-5C0330E98741}"/>
              </a:ext>
            </a:extLst>
          </p:cNvPr>
          <p:cNvSpPr txBox="1">
            <a:spLocks noChangeArrowheads="1"/>
          </p:cNvSpPr>
          <p:nvPr/>
        </p:nvSpPr>
        <p:spPr bwMode="auto">
          <a:xfrm>
            <a:off x="3810001" y="2692538"/>
            <a:ext cx="615950"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mix</a:t>
            </a:r>
          </a:p>
        </p:txBody>
      </p:sp>
      <p:sp>
        <p:nvSpPr>
          <p:cNvPr id="33" name="Text Box 25">
            <a:extLst>
              <a:ext uri="{FF2B5EF4-FFF2-40B4-BE49-F238E27FC236}">
                <a16:creationId xmlns:a16="http://schemas.microsoft.com/office/drawing/2014/main" id="{74283B86-67C4-6948-8A89-CFBB3C03E3E1}"/>
              </a:ext>
            </a:extLst>
          </p:cNvPr>
          <p:cNvSpPr txBox="1">
            <a:spLocks noChangeArrowheads="1"/>
          </p:cNvSpPr>
          <p:nvPr/>
        </p:nvSpPr>
        <p:spPr bwMode="auto">
          <a:xfrm>
            <a:off x="1578446" y="3121404"/>
            <a:ext cx="650405"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Roll</a:t>
            </a:r>
          </a:p>
        </p:txBody>
      </p:sp>
      <p:sp>
        <p:nvSpPr>
          <p:cNvPr id="34" name="Text Box 26">
            <a:extLst>
              <a:ext uri="{FF2B5EF4-FFF2-40B4-BE49-F238E27FC236}">
                <a16:creationId xmlns:a16="http://schemas.microsoft.com/office/drawing/2014/main" id="{06AE281E-A084-6746-9337-58726E68F685}"/>
              </a:ext>
            </a:extLst>
          </p:cNvPr>
          <p:cNvSpPr txBox="1">
            <a:spLocks noChangeArrowheads="1"/>
          </p:cNvSpPr>
          <p:nvPr/>
        </p:nvSpPr>
        <p:spPr bwMode="auto">
          <a:xfrm>
            <a:off x="2742514" y="3554580"/>
            <a:ext cx="857936"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cover</a:t>
            </a:r>
          </a:p>
        </p:txBody>
      </p:sp>
      <p:sp>
        <p:nvSpPr>
          <p:cNvPr id="35" name="Text Box 27">
            <a:extLst>
              <a:ext uri="{FF2B5EF4-FFF2-40B4-BE49-F238E27FC236}">
                <a16:creationId xmlns:a16="http://schemas.microsoft.com/office/drawing/2014/main" id="{DDE9E1FD-0B55-1747-AA4F-AC1DD6A152EF}"/>
              </a:ext>
            </a:extLst>
          </p:cNvPr>
          <p:cNvSpPr txBox="1">
            <a:spLocks noChangeArrowheads="1"/>
          </p:cNvSpPr>
          <p:nvPr/>
        </p:nvSpPr>
        <p:spPr bwMode="auto">
          <a:xfrm>
            <a:off x="1596541" y="3989540"/>
            <a:ext cx="571984"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Put</a:t>
            </a:r>
          </a:p>
        </p:txBody>
      </p:sp>
      <p:sp>
        <p:nvSpPr>
          <p:cNvPr id="36" name="Text Box 28">
            <a:extLst>
              <a:ext uri="{FF2B5EF4-FFF2-40B4-BE49-F238E27FC236}">
                <a16:creationId xmlns:a16="http://schemas.microsoft.com/office/drawing/2014/main" id="{8EFD3DFD-2C93-584B-9D20-F97D05ECBF37}"/>
              </a:ext>
            </a:extLst>
          </p:cNvPr>
          <p:cNvSpPr txBox="1">
            <a:spLocks noChangeArrowheads="1"/>
          </p:cNvSpPr>
          <p:nvPr/>
        </p:nvSpPr>
        <p:spPr bwMode="auto">
          <a:xfrm>
            <a:off x="1602891" y="4422413"/>
            <a:ext cx="784710"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Place</a:t>
            </a:r>
          </a:p>
        </p:txBody>
      </p:sp>
      <p:sp>
        <p:nvSpPr>
          <p:cNvPr id="37" name="Text Box 29">
            <a:extLst>
              <a:ext uri="{FF2B5EF4-FFF2-40B4-BE49-F238E27FC236}">
                <a16:creationId xmlns:a16="http://schemas.microsoft.com/office/drawing/2014/main" id="{80612C7F-C67F-DC49-937B-77C61F216B43}"/>
              </a:ext>
            </a:extLst>
          </p:cNvPr>
          <p:cNvSpPr txBox="1">
            <a:spLocks noChangeArrowheads="1"/>
          </p:cNvSpPr>
          <p:nvPr/>
        </p:nvSpPr>
        <p:spPr bwMode="auto">
          <a:xfrm>
            <a:off x="1606066" y="4852159"/>
            <a:ext cx="757238"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Bake</a:t>
            </a:r>
          </a:p>
        </p:txBody>
      </p:sp>
      <p:sp>
        <p:nvSpPr>
          <p:cNvPr id="38" name="Text Box 30">
            <a:extLst>
              <a:ext uri="{FF2B5EF4-FFF2-40B4-BE49-F238E27FC236}">
                <a16:creationId xmlns:a16="http://schemas.microsoft.com/office/drawing/2014/main" id="{2AD34EB7-2E8F-304C-AF6A-6AB2AE4FC7A5}"/>
              </a:ext>
            </a:extLst>
          </p:cNvPr>
          <p:cNvSpPr txBox="1">
            <a:spLocks noChangeArrowheads="1"/>
          </p:cNvSpPr>
          <p:nvPr/>
        </p:nvSpPr>
        <p:spPr bwMode="auto">
          <a:xfrm>
            <a:off x="1597569" y="5281283"/>
            <a:ext cx="701097" cy="400110"/>
          </a:xfrm>
          <a:prstGeom prst="rect">
            <a:avLst/>
          </a:prstGeom>
          <a:solidFill>
            <a:srgbClr val="CC00CC"/>
          </a:solidFill>
          <a:ln>
            <a:noFill/>
          </a:ln>
          <a:effectLst/>
        </p:spPr>
        <p:txBody>
          <a:bodyPr wrap="square">
            <a:spAutoFit/>
          </a:bodyPr>
          <a:lstStyle/>
          <a:p>
            <a:pPr algn="ctr">
              <a:spcBef>
                <a:spcPct val="50000"/>
              </a:spcBef>
            </a:pPr>
            <a:r>
              <a:rPr lang="en-GB" altLang="en-US" sz="2000" dirty="0">
                <a:solidFill>
                  <a:schemeClr val="bg1"/>
                </a:solidFill>
                <a:latin typeface="Comic Sans MS" panose="030F0702030302020204" pitchFamily="66" charset="0"/>
              </a:rPr>
              <a:t>Cool</a:t>
            </a:r>
          </a:p>
        </p:txBody>
      </p:sp>
      <p:sp>
        <p:nvSpPr>
          <p:cNvPr id="39" name="Text Box 31">
            <a:extLst>
              <a:ext uri="{FF2B5EF4-FFF2-40B4-BE49-F238E27FC236}">
                <a16:creationId xmlns:a16="http://schemas.microsoft.com/office/drawing/2014/main" id="{576F4BDA-E748-D341-AFEB-EA199E9A57DB}"/>
              </a:ext>
            </a:extLst>
          </p:cNvPr>
          <p:cNvSpPr txBox="1">
            <a:spLocks noChangeArrowheads="1"/>
          </p:cNvSpPr>
          <p:nvPr/>
        </p:nvSpPr>
        <p:spPr bwMode="auto">
          <a:xfrm>
            <a:off x="2979737" y="5713008"/>
            <a:ext cx="582613" cy="400110"/>
          </a:xfrm>
          <a:prstGeom prst="rect">
            <a:avLst/>
          </a:prstGeom>
          <a:solidFill>
            <a:srgbClr val="CC00CC"/>
          </a:solidFill>
          <a:ln>
            <a:noFill/>
          </a:ln>
          <a:effectLst/>
        </p:spPr>
        <p:txBody>
          <a:bodyPr wrap="square">
            <a:noAutofit/>
          </a:bodyPr>
          <a:lstStyle/>
          <a:p>
            <a:pPr algn="ctr">
              <a:spcBef>
                <a:spcPct val="50000"/>
              </a:spcBef>
            </a:pPr>
            <a:r>
              <a:rPr lang="en-GB" altLang="en-US" sz="2000" dirty="0">
                <a:solidFill>
                  <a:schemeClr val="bg1"/>
                </a:solidFill>
                <a:latin typeface="Comic Sans MS" panose="030F0702030302020204" pitchFamily="66" charset="0"/>
              </a:rPr>
              <a:t>eat</a:t>
            </a:r>
          </a:p>
        </p:txBody>
      </p:sp>
    </p:spTree>
    <p:extLst>
      <p:ext uri="{BB962C8B-B14F-4D97-AF65-F5344CB8AC3E}">
        <p14:creationId xmlns:p14="http://schemas.microsoft.com/office/powerpoint/2010/main" val="3721335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BEFF98CF-595A-F74E-BE19-36F7C9352215}"/>
              </a:ext>
            </a:extLst>
          </p:cNvPr>
          <p:cNvSpPr/>
          <p:nvPr/>
        </p:nvSpPr>
        <p:spPr>
          <a:xfrm>
            <a:off x="531081" y="488246"/>
            <a:ext cx="2281921" cy="157147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88900" lvl="0">
              <a:spcBef>
                <a:spcPts val="500"/>
              </a:spcBef>
              <a:tabLst>
                <a:tab pos="41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7" name="Rectangle 6">
            <a:extLst>
              <a:ext uri="{FF2B5EF4-FFF2-40B4-BE49-F238E27FC236}">
                <a16:creationId xmlns:a16="http://schemas.microsoft.com/office/drawing/2014/main" id="{097791D0-94AA-AF43-8EDB-A6B7115AD9A3}"/>
              </a:ext>
            </a:extLst>
          </p:cNvPr>
          <p:cNvSpPr/>
          <p:nvPr/>
        </p:nvSpPr>
        <p:spPr>
          <a:xfrm>
            <a:off x="488981" y="442960"/>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8" name="AutoShape 4">
            <a:extLst>
              <a:ext uri="{FF2B5EF4-FFF2-40B4-BE49-F238E27FC236}">
                <a16:creationId xmlns:a16="http://schemas.microsoft.com/office/drawing/2014/main" id="{3115C084-6EC8-F54C-9A51-7A0459B0E04D}"/>
              </a:ext>
            </a:extLst>
          </p:cNvPr>
          <p:cNvSpPr>
            <a:spLocks noChangeArrowheads="1"/>
          </p:cNvSpPr>
          <p:nvPr/>
        </p:nvSpPr>
        <p:spPr bwMode="auto">
          <a:xfrm>
            <a:off x="3836275" y="639422"/>
            <a:ext cx="7083214" cy="1095082"/>
          </a:xfrm>
          <a:prstGeom prst="wedgeRoundRectCallout">
            <a:avLst>
              <a:gd name="adj1" fmla="val 54931"/>
              <a:gd name="adj2" fmla="val 29810"/>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i="1" dirty="0">
                <a:solidFill>
                  <a:srgbClr val="3E3F41"/>
                </a:solidFill>
                <a:latin typeface="Comic Sans MS" panose="030F0702030302020204" pitchFamily="66" charset="0"/>
              </a:rPr>
              <a:t>We are now going to write our own instructions for</a:t>
            </a:r>
            <a:br>
              <a:rPr lang="en-GB" altLang="en-US" i="1" dirty="0">
                <a:solidFill>
                  <a:srgbClr val="3E3F41"/>
                </a:solidFill>
                <a:latin typeface="Comic Sans MS" panose="030F0702030302020204" pitchFamily="66" charset="0"/>
              </a:rPr>
            </a:br>
            <a:r>
              <a:rPr lang="en-GB" altLang="en-US" i="1" dirty="0">
                <a:solidFill>
                  <a:srgbClr val="3E3F41"/>
                </a:solidFill>
                <a:latin typeface="Comic Sans MS" panose="030F0702030302020204" pitchFamily="66" charset="0"/>
              </a:rPr>
              <a:t>making monster biscuits. I need to write my title which</a:t>
            </a:r>
            <a:br>
              <a:rPr lang="en-GB" altLang="en-US" i="1" dirty="0">
                <a:solidFill>
                  <a:srgbClr val="3E3F41"/>
                </a:solidFill>
                <a:latin typeface="Comic Sans MS" panose="030F0702030302020204" pitchFamily="66" charset="0"/>
              </a:rPr>
            </a:br>
            <a:r>
              <a:rPr lang="en-GB" altLang="en-US" i="1" dirty="0">
                <a:solidFill>
                  <a:srgbClr val="3E3F41"/>
                </a:solidFill>
                <a:latin typeface="Comic Sans MS" panose="030F0702030302020204" pitchFamily="66" charset="0"/>
              </a:rPr>
              <a:t>should start with ‘How to make…’</a:t>
            </a:r>
          </a:p>
        </p:txBody>
      </p:sp>
      <p:sp>
        <p:nvSpPr>
          <p:cNvPr id="9" name="Text Box 5">
            <a:extLst>
              <a:ext uri="{FF2B5EF4-FFF2-40B4-BE49-F238E27FC236}">
                <a16:creationId xmlns:a16="http://schemas.microsoft.com/office/drawing/2014/main" id="{1D6FD88B-4DB6-BA4F-B768-696DBCA33C3B}"/>
              </a:ext>
            </a:extLst>
          </p:cNvPr>
          <p:cNvSpPr txBox="1">
            <a:spLocks noChangeArrowheads="1"/>
          </p:cNvSpPr>
          <p:nvPr/>
        </p:nvSpPr>
        <p:spPr bwMode="auto">
          <a:xfrm>
            <a:off x="3836275" y="2100407"/>
            <a:ext cx="7083214" cy="345927"/>
          </a:xfrm>
          <a:prstGeom prst="rect">
            <a:avLst/>
          </a:prstGeom>
          <a:solidFill>
            <a:srgbClr val="00A642"/>
          </a:solidFill>
          <a:ln w="9525">
            <a:noFill/>
            <a:miter lim="800000"/>
            <a:headEnd/>
            <a:tailEnd/>
          </a:ln>
          <a:effectLst/>
        </p:spPr>
        <p:txBody>
          <a:bodyPr wrap="square">
            <a:spAutoFit/>
          </a:bodyPr>
          <a:lstStyle/>
          <a:p>
            <a:pPr algn="ctr">
              <a:spcBef>
                <a:spcPct val="50000"/>
              </a:spcBef>
            </a:pPr>
            <a:r>
              <a:rPr lang="en-GB" altLang="en-US" dirty="0">
                <a:solidFill>
                  <a:schemeClr val="bg1"/>
                </a:solidFill>
                <a:latin typeface="Comic Sans MS" panose="030F0702030302020204" pitchFamily="66" charset="0"/>
              </a:rPr>
              <a:t>How to make monster biscuits.</a:t>
            </a:r>
          </a:p>
        </p:txBody>
      </p:sp>
      <p:sp>
        <p:nvSpPr>
          <p:cNvPr id="10" name="AutoShape 6">
            <a:extLst>
              <a:ext uri="{FF2B5EF4-FFF2-40B4-BE49-F238E27FC236}">
                <a16:creationId xmlns:a16="http://schemas.microsoft.com/office/drawing/2014/main" id="{F91B3D2F-8184-A049-A7EC-293764E4847A}"/>
              </a:ext>
            </a:extLst>
          </p:cNvPr>
          <p:cNvSpPr>
            <a:spLocks noChangeArrowheads="1"/>
          </p:cNvSpPr>
          <p:nvPr/>
        </p:nvSpPr>
        <p:spPr bwMode="auto">
          <a:xfrm>
            <a:off x="1440448" y="2743096"/>
            <a:ext cx="9497829" cy="1231292"/>
          </a:xfrm>
          <a:prstGeom prst="wedgeRoundRectCallout">
            <a:avLst>
              <a:gd name="adj1" fmla="val 4145"/>
              <a:gd name="adj2" fmla="val -64219"/>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i="1" dirty="0">
                <a:solidFill>
                  <a:srgbClr val="3E3F41"/>
                </a:solidFill>
                <a:latin typeface="Comic Sans MS" panose="030F0702030302020204" pitchFamily="66" charset="0"/>
              </a:rPr>
              <a:t>Notice that I have started my title with a capital letter and ended it with a full stop.</a:t>
            </a:r>
          </a:p>
          <a:p>
            <a:pPr algn="ctr">
              <a:lnSpc>
                <a:spcPct val="120000"/>
              </a:lnSpc>
            </a:pPr>
            <a:r>
              <a:rPr lang="en-GB" altLang="en-US" i="1" dirty="0">
                <a:solidFill>
                  <a:srgbClr val="3E3F41"/>
                </a:solidFill>
                <a:latin typeface="Comic Sans MS" panose="030F0702030302020204" pitchFamily="66" charset="0"/>
              </a:rPr>
              <a:t>Next, I need a list of what ingredients that should be in the biscuits and </a:t>
            </a:r>
            <a:br>
              <a:rPr lang="en-GB" altLang="en-US" i="1" dirty="0">
                <a:solidFill>
                  <a:srgbClr val="3E3F41"/>
                </a:solidFill>
                <a:latin typeface="Comic Sans MS" panose="030F0702030302020204" pitchFamily="66" charset="0"/>
              </a:rPr>
            </a:br>
            <a:r>
              <a:rPr lang="en-GB" altLang="en-US" i="1" dirty="0">
                <a:solidFill>
                  <a:srgbClr val="3E3F41"/>
                </a:solidFill>
                <a:latin typeface="Comic Sans MS" panose="030F0702030302020204" pitchFamily="66" charset="0"/>
              </a:rPr>
              <a:t>I think some pictures will definitely help.</a:t>
            </a:r>
          </a:p>
        </p:txBody>
      </p:sp>
      <p:sp>
        <p:nvSpPr>
          <p:cNvPr id="11" name="AutoShape 13">
            <a:extLst>
              <a:ext uri="{FF2B5EF4-FFF2-40B4-BE49-F238E27FC236}">
                <a16:creationId xmlns:a16="http://schemas.microsoft.com/office/drawing/2014/main" id="{48E8ADBA-70BB-9444-8D1C-DAD0849DDC25}"/>
              </a:ext>
            </a:extLst>
          </p:cNvPr>
          <p:cNvSpPr>
            <a:spLocks noChangeArrowheads="1"/>
          </p:cNvSpPr>
          <p:nvPr/>
        </p:nvSpPr>
        <p:spPr bwMode="auto">
          <a:xfrm>
            <a:off x="1655804" y="4277049"/>
            <a:ext cx="9263684" cy="437149"/>
          </a:xfrm>
          <a:prstGeom prst="wedgeRoundRectCallout">
            <a:avLst>
              <a:gd name="adj1" fmla="val -54074"/>
              <a:gd name="adj2" fmla="val 32375"/>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dirty="0">
                <a:solidFill>
                  <a:srgbClr val="3E3F41"/>
                </a:solidFill>
                <a:latin typeface="Comic Sans MS" panose="030F0702030302020204" pitchFamily="66" charset="0"/>
              </a:rPr>
              <a:t>What can you see in the pictures?</a:t>
            </a:r>
          </a:p>
        </p:txBody>
      </p:sp>
      <p:pic>
        <p:nvPicPr>
          <p:cNvPr id="2" name="Picture 1" descr="A picture containing plate, counter&#10;&#10;Description automatically generated">
            <a:extLst>
              <a:ext uri="{FF2B5EF4-FFF2-40B4-BE49-F238E27FC236}">
                <a16:creationId xmlns:a16="http://schemas.microsoft.com/office/drawing/2014/main" id="{BA50387F-CF8F-7F5F-B9DC-D817881AF6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0509" y="4914836"/>
            <a:ext cx="1645957" cy="1234186"/>
          </a:xfrm>
          <a:prstGeom prst="rect">
            <a:avLst/>
          </a:prstGeom>
          <a:ln>
            <a:solidFill>
              <a:schemeClr val="bg1">
                <a:lumMod val="50000"/>
              </a:schemeClr>
            </a:solidFill>
          </a:ln>
        </p:spPr>
      </p:pic>
      <p:pic>
        <p:nvPicPr>
          <p:cNvPr id="3" name="Picture 2" descr="A picture containing milk, meal&#10;&#10;Description automatically generated">
            <a:extLst>
              <a:ext uri="{FF2B5EF4-FFF2-40B4-BE49-F238E27FC236}">
                <a16:creationId xmlns:a16="http://schemas.microsoft.com/office/drawing/2014/main" id="{B47EBC58-895F-02D5-DACE-53318DF6F8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46113" y="4914836"/>
            <a:ext cx="1645957" cy="1234186"/>
          </a:xfrm>
          <a:prstGeom prst="rect">
            <a:avLst/>
          </a:prstGeom>
          <a:ln>
            <a:solidFill>
              <a:schemeClr val="bg1">
                <a:lumMod val="50000"/>
              </a:schemeClr>
            </a:solidFill>
          </a:ln>
        </p:spPr>
      </p:pic>
      <p:pic>
        <p:nvPicPr>
          <p:cNvPr id="4" name="Picture 3" descr="A picture containing text, indoor&#10;&#10;Description automatically generated">
            <a:extLst>
              <a:ext uri="{FF2B5EF4-FFF2-40B4-BE49-F238E27FC236}">
                <a16:creationId xmlns:a16="http://schemas.microsoft.com/office/drawing/2014/main" id="{41AAA3C8-1271-8E9D-B53B-09031C68AC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61717" y="4914836"/>
            <a:ext cx="1645957" cy="1234186"/>
          </a:xfrm>
          <a:prstGeom prst="rect">
            <a:avLst/>
          </a:prstGeom>
          <a:ln>
            <a:solidFill>
              <a:schemeClr val="bg1">
                <a:lumMod val="50000"/>
              </a:schemeClr>
            </a:solidFill>
          </a:ln>
        </p:spPr>
      </p:pic>
      <p:pic>
        <p:nvPicPr>
          <p:cNvPr id="5" name="Picture 4" descr="A yellow egg in a white bowl&#10;&#10;Description automatically generated with low confidence">
            <a:extLst>
              <a:ext uri="{FF2B5EF4-FFF2-40B4-BE49-F238E27FC236}">
                <a16:creationId xmlns:a16="http://schemas.microsoft.com/office/drawing/2014/main" id="{96A6B8E3-FF82-17CA-801B-BFA7EF1B7A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84906" y="4912440"/>
            <a:ext cx="1645957" cy="1234186"/>
          </a:xfrm>
          <a:prstGeom prst="rect">
            <a:avLst/>
          </a:prstGeom>
          <a:ln>
            <a:solidFill>
              <a:schemeClr val="bg1">
                <a:lumMod val="50000"/>
              </a:schemeClr>
            </a:solidFill>
          </a:ln>
        </p:spPr>
      </p:pic>
      <p:pic>
        <p:nvPicPr>
          <p:cNvPr id="6" name="Picture 5" descr="A picture containing banana, fruit, nut, sliced&#10;&#10;Description automatically generated">
            <a:extLst>
              <a:ext uri="{FF2B5EF4-FFF2-40B4-BE49-F238E27FC236}">
                <a16:creationId xmlns:a16="http://schemas.microsoft.com/office/drawing/2014/main" id="{7F30F815-83A8-F836-AA6D-65632BA69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8095" y="4914836"/>
            <a:ext cx="1645957" cy="1234186"/>
          </a:xfrm>
          <a:prstGeom prst="rect">
            <a:avLst/>
          </a:prstGeom>
          <a:ln>
            <a:solidFill>
              <a:schemeClr val="bg1">
                <a:lumMod val="50000"/>
              </a:schemeClr>
            </a:solidFill>
          </a:ln>
        </p:spPr>
      </p:pic>
      <p:pic>
        <p:nvPicPr>
          <p:cNvPr id="18" name="Picture 17" descr="A bowl of popcorn&#10;&#10;Description automatically generated with medium confidence">
            <a:extLst>
              <a:ext uri="{FF2B5EF4-FFF2-40B4-BE49-F238E27FC236}">
                <a16:creationId xmlns:a16="http://schemas.microsoft.com/office/drawing/2014/main" id="{C17D74AD-CC86-8605-CCB1-BDDF051C468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545887" y="4912440"/>
            <a:ext cx="1645957" cy="1234186"/>
          </a:xfrm>
          <a:prstGeom prst="rect">
            <a:avLst/>
          </a:prstGeom>
          <a:ln>
            <a:solidFill>
              <a:schemeClr val="bg1">
                <a:lumMod val="50000"/>
              </a:schemeClr>
            </a:solidFill>
          </a:ln>
        </p:spPr>
      </p:pic>
    </p:spTree>
    <p:extLst>
      <p:ext uri="{BB962C8B-B14F-4D97-AF65-F5344CB8AC3E}">
        <p14:creationId xmlns:p14="http://schemas.microsoft.com/office/powerpoint/2010/main" val="36161720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5">
            <a:extLst>
              <a:ext uri="{FF2B5EF4-FFF2-40B4-BE49-F238E27FC236}">
                <a16:creationId xmlns:a16="http://schemas.microsoft.com/office/drawing/2014/main" id="{318557F9-4020-2149-9AC5-7ECCDF193D46}"/>
              </a:ext>
            </a:extLst>
          </p:cNvPr>
          <p:cNvSpPr>
            <a:spLocks noChangeArrowheads="1"/>
          </p:cNvSpPr>
          <p:nvPr/>
        </p:nvSpPr>
        <p:spPr bwMode="auto">
          <a:xfrm>
            <a:off x="707231" y="1665288"/>
            <a:ext cx="1503277" cy="1503362"/>
          </a:xfrm>
          <a:prstGeom prst="ellipse">
            <a:avLst/>
          </a:prstGeom>
          <a:solidFill>
            <a:schemeClr val="accent6">
              <a:lumMod val="20000"/>
              <a:lumOff val="80000"/>
            </a:schemeClr>
          </a:solidFill>
          <a:ln w="28575">
            <a:solidFill>
              <a:srgbClr val="00A642"/>
            </a:solidFill>
            <a:round/>
            <a:headEnd/>
            <a:tailEnd/>
          </a:ln>
          <a:effectLst/>
        </p:spPr>
        <p:txBody>
          <a:bodyPr wrap="none" anchor="ctr"/>
          <a:lstStyle/>
          <a:p>
            <a:endParaRPr lang="en-GB"/>
          </a:p>
        </p:txBody>
      </p:sp>
      <p:sp>
        <p:nvSpPr>
          <p:cNvPr id="22" name="Oval 6">
            <a:extLst>
              <a:ext uri="{FF2B5EF4-FFF2-40B4-BE49-F238E27FC236}">
                <a16:creationId xmlns:a16="http://schemas.microsoft.com/office/drawing/2014/main" id="{35A0A36C-84FE-8246-A5CD-C5EAA9F6A3A4}"/>
              </a:ext>
            </a:extLst>
          </p:cNvPr>
          <p:cNvSpPr>
            <a:spLocks noChangeArrowheads="1"/>
          </p:cNvSpPr>
          <p:nvPr/>
        </p:nvSpPr>
        <p:spPr bwMode="auto">
          <a:xfrm>
            <a:off x="3798027" y="1665288"/>
            <a:ext cx="1503277" cy="1503362"/>
          </a:xfrm>
          <a:prstGeom prst="ellipse">
            <a:avLst/>
          </a:prstGeom>
          <a:solidFill>
            <a:schemeClr val="accent6">
              <a:lumMod val="20000"/>
              <a:lumOff val="80000"/>
            </a:schemeClr>
          </a:solidFill>
          <a:ln w="28575">
            <a:solidFill>
              <a:srgbClr val="00A642"/>
            </a:solidFill>
            <a:round/>
            <a:headEnd/>
            <a:tailEnd/>
          </a:ln>
          <a:effectLst/>
        </p:spPr>
        <p:txBody>
          <a:bodyPr wrap="none" anchor="ctr"/>
          <a:lstStyle/>
          <a:p>
            <a:endParaRPr lang="en-GB"/>
          </a:p>
        </p:txBody>
      </p:sp>
      <p:sp>
        <p:nvSpPr>
          <p:cNvPr id="23" name="Oval 7">
            <a:extLst>
              <a:ext uri="{FF2B5EF4-FFF2-40B4-BE49-F238E27FC236}">
                <a16:creationId xmlns:a16="http://schemas.microsoft.com/office/drawing/2014/main" id="{2589D0B8-86AB-9E43-9AA0-D147BD2F076F}"/>
              </a:ext>
            </a:extLst>
          </p:cNvPr>
          <p:cNvSpPr>
            <a:spLocks noChangeArrowheads="1"/>
          </p:cNvSpPr>
          <p:nvPr/>
        </p:nvSpPr>
        <p:spPr bwMode="auto">
          <a:xfrm>
            <a:off x="6888824" y="1665288"/>
            <a:ext cx="1503277" cy="1503362"/>
          </a:xfrm>
          <a:prstGeom prst="ellipse">
            <a:avLst/>
          </a:prstGeom>
          <a:solidFill>
            <a:schemeClr val="accent6">
              <a:lumMod val="20000"/>
              <a:lumOff val="80000"/>
            </a:schemeClr>
          </a:solidFill>
          <a:ln w="28575">
            <a:solidFill>
              <a:srgbClr val="00A642"/>
            </a:solidFill>
            <a:round/>
            <a:headEnd/>
            <a:tailEnd/>
          </a:ln>
          <a:effectLst/>
        </p:spPr>
        <p:txBody>
          <a:bodyPr wrap="none" anchor="ctr"/>
          <a:lstStyle/>
          <a:p>
            <a:endParaRPr lang="en-GB"/>
          </a:p>
        </p:txBody>
      </p:sp>
      <p:sp>
        <p:nvSpPr>
          <p:cNvPr id="24" name="Oval 8">
            <a:extLst>
              <a:ext uri="{FF2B5EF4-FFF2-40B4-BE49-F238E27FC236}">
                <a16:creationId xmlns:a16="http://schemas.microsoft.com/office/drawing/2014/main" id="{9E61263E-45EF-4643-9B7C-5E2E6E5D9D6F}"/>
              </a:ext>
            </a:extLst>
          </p:cNvPr>
          <p:cNvSpPr>
            <a:spLocks noChangeArrowheads="1"/>
          </p:cNvSpPr>
          <p:nvPr/>
        </p:nvSpPr>
        <p:spPr bwMode="auto">
          <a:xfrm>
            <a:off x="9981492" y="1665288"/>
            <a:ext cx="1503277" cy="1503362"/>
          </a:xfrm>
          <a:prstGeom prst="ellipse">
            <a:avLst/>
          </a:prstGeom>
          <a:solidFill>
            <a:schemeClr val="accent6">
              <a:lumMod val="20000"/>
              <a:lumOff val="80000"/>
            </a:schemeClr>
          </a:solidFill>
          <a:ln w="28575">
            <a:solidFill>
              <a:srgbClr val="00A642"/>
            </a:solidFill>
            <a:round/>
            <a:headEnd/>
            <a:tailEnd/>
          </a:ln>
          <a:effectLst/>
        </p:spPr>
        <p:txBody>
          <a:bodyPr wrap="none" anchor="ctr"/>
          <a:lstStyle/>
          <a:p>
            <a:endParaRPr lang="en-GB"/>
          </a:p>
        </p:txBody>
      </p:sp>
      <p:sp>
        <p:nvSpPr>
          <p:cNvPr id="25" name="Line 9">
            <a:extLst>
              <a:ext uri="{FF2B5EF4-FFF2-40B4-BE49-F238E27FC236}">
                <a16:creationId xmlns:a16="http://schemas.microsoft.com/office/drawing/2014/main" id="{2034D66A-7E00-A84B-B25C-B262E2150170}"/>
              </a:ext>
            </a:extLst>
          </p:cNvPr>
          <p:cNvSpPr>
            <a:spLocks noChangeShapeType="1"/>
          </p:cNvSpPr>
          <p:nvPr/>
        </p:nvSpPr>
        <p:spPr bwMode="auto">
          <a:xfrm>
            <a:off x="2240461" y="2416033"/>
            <a:ext cx="1527614" cy="0"/>
          </a:xfrm>
          <a:prstGeom prst="line">
            <a:avLst/>
          </a:prstGeom>
          <a:noFill/>
          <a:ln w="57150">
            <a:solidFill>
              <a:srgbClr val="00A64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6" name="Line 10">
            <a:extLst>
              <a:ext uri="{FF2B5EF4-FFF2-40B4-BE49-F238E27FC236}">
                <a16:creationId xmlns:a16="http://schemas.microsoft.com/office/drawing/2014/main" id="{8C6CA7D6-47E5-504C-96FD-23D502308FB4}"/>
              </a:ext>
            </a:extLst>
          </p:cNvPr>
          <p:cNvSpPr>
            <a:spLocks noChangeShapeType="1"/>
          </p:cNvSpPr>
          <p:nvPr/>
        </p:nvSpPr>
        <p:spPr bwMode="auto">
          <a:xfrm>
            <a:off x="8422054" y="2416033"/>
            <a:ext cx="1527614" cy="0"/>
          </a:xfrm>
          <a:prstGeom prst="line">
            <a:avLst/>
          </a:prstGeom>
          <a:noFill/>
          <a:ln w="57150">
            <a:solidFill>
              <a:srgbClr val="00A64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7" name="Line 11">
            <a:extLst>
              <a:ext uri="{FF2B5EF4-FFF2-40B4-BE49-F238E27FC236}">
                <a16:creationId xmlns:a16="http://schemas.microsoft.com/office/drawing/2014/main" id="{5A3617A8-692A-D345-93C3-5C08E912C2A2}"/>
              </a:ext>
            </a:extLst>
          </p:cNvPr>
          <p:cNvSpPr>
            <a:spLocks noChangeShapeType="1"/>
          </p:cNvSpPr>
          <p:nvPr/>
        </p:nvSpPr>
        <p:spPr bwMode="auto">
          <a:xfrm>
            <a:off x="5331257" y="2416033"/>
            <a:ext cx="1527614" cy="0"/>
          </a:xfrm>
          <a:prstGeom prst="line">
            <a:avLst/>
          </a:prstGeom>
          <a:noFill/>
          <a:ln w="57150">
            <a:solidFill>
              <a:srgbClr val="00A642"/>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8" name="AutoShape 14">
            <a:extLst>
              <a:ext uri="{FF2B5EF4-FFF2-40B4-BE49-F238E27FC236}">
                <a16:creationId xmlns:a16="http://schemas.microsoft.com/office/drawing/2014/main" id="{B3601398-D908-FE4E-9D1D-0E7CC77866CD}"/>
              </a:ext>
            </a:extLst>
          </p:cNvPr>
          <p:cNvSpPr>
            <a:spLocks noChangeArrowheads="1"/>
          </p:cNvSpPr>
          <p:nvPr/>
        </p:nvSpPr>
        <p:spPr bwMode="auto">
          <a:xfrm>
            <a:off x="1067128" y="4230256"/>
            <a:ext cx="10055872" cy="1597884"/>
          </a:xfrm>
          <a:prstGeom prst="wedgeRoundRectCallout">
            <a:avLst>
              <a:gd name="adj1" fmla="val -5081"/>
              <a:gd name="adj2" fmla="val -127990"/>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2000" i="1" dirty="0">
                <a:solidFill>
                  <a:srgbClr val="3E3F41"/>
                </a:solidFill>
                <a:latin typeface="Comic Sans MS" panose="030F0702030302020204" pitchFamily="66" charset="0"/>
              </a:rPr>
              <a:t>We need to make a plan to make it clear what we are doing and in what order. </a:t>
            </a:r>
          </a:p>
          <a:p>
            <a:pPr algn="ctr">
              <a:lnSpc>
                <a:spcPct val="120000"/>
              </a:lnSpc>
            </a:pPr>
            <a:r>
              <a:rPr lang="en-GB" altLang="en-US" sz="2000" i="1" dirty="0">
                <a:solidFill>
                  <a:srgbClr val="3E3F41"/>
                </a:solidFill>
                <a:latin typeface="Comic Sans MS" panose="030F0702030302020204" pitchFamily="66" charset="0"/>
              </a:rPr>
              <a:t>We can’t eat the biscuits before we have made them so that should come last.</a:t>
            </a:r>
          </a:p>
          <a:p>
            <a:pPr algn="ctr">
              <a:lnSpc>
                <a:spcPct val="120000"/>
              </a:lnSpc>
            </a:pPr>
            <a:r>
              <a:rPr lang="en-GB" altLang="en-US" sz="2000" i="1" dirty="0">
                <a:solidFill>
                  <a:srgbClr val="3E3F41"/>
                </a:solidFill>
                <a:latin typeface="Comic Sans MS" panose="030F0702030302020204" pitchFamily="66" charset="0"/>
              </a:rPr>
              <a:t>What do you think should come first?</a:t>
            </a:r>
          </a:p>
        </p:txBody>
      </p:sp>
      <p:sp>
        <p:nvSpPr>
          <p:cNvPr id="29" name="Subtitle 2">
            <a:extLst>
              <a:ext uri="{FF2B5EF4-FFF2-40B4-BE49-F238E27FC236}">
                <a16:creationId xmlns:a16="http://schemas.microsoft.com/office/drawing/2014/main" id="{34824F33-C18B-1848-9A22-842A24DAA1E4}"/>
              </a:ext>
            </a:extLst>
          </p:cNvPr>
          <p:cNvSpPr txBox="1">
            <a:spLocks/>
          </p:cNvSpPr>
          <p:nvPr/>
        </p:nvSpPr>
        <p:spPr>
          <a:xfrm>
            <a:off x="0" y="677929"/>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Planning your instructions</a:t>
            </a:r>
          </a:p>
        </p:txBody>
      </p:sp>
    </p:spTree>
    <p:extLst>
      <p:ext uri="{BB962C8B-B14F-4D97-AF65-F5344CB8AC3E}">
        <p14:creationId xmlns:p14="http://schemas.microsoft.com/office/powerpoint/2010/main" val="29248865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indoor&#10;&#10;Description automatically generated">
            <a:extLst>
              <a:ext uri="{FF2B5EF4-FFF2-40B4-BE49-F238E27FC236}">
                <a16:creationId xmlns:a16="http://schemas.microsoft.com/office/drawing/2014/main" id="{1536BF33-E4EC-F64C-A850-037C06DFAE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2573" y="797387"/>
            <a:ext cx="1645957" cy="1234186"/>
          </a:xfrm>
          <a:prstGeom prst="rect">
            <a:avLst/>
          </a:prstGeom>
          <a:ln>
            <a:solidFill>
              <a:schemeClr val="bg1">
                <a:lumMod val="50000"/>
              </a:schemeClr>
            </a:solidFill>
          </a:ln>
        </p:spPr>
      </p:pic>
      <p:pic>
        <p:nvPicPr>
          <p:cNvPr id="5" name="Picture 4" descr="A picture containing milk, meal&#10;&#10;Description automatically generated">
            <a:extLst>
              <a:ext uri="{FF2B5EF4-FFF2-40B4-BE49-F238E27FC236}">
                <a16:creationId xmlns:a16="http://schemas.microsoft.com/office/drawing/2014/main" id="{57FC0F5A-5D85-D54E-B262-CE59F64741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73105" y="797387"/>
            <a:ext cx="1645957" cy="1234186"/>
          </a:xfrm>
          <a:prstGeom prst="rect">
            <a:avLst/>
          </a:prstGeom>
          <a:ln>
            <a:solidFill>
              <a:schemeClr val="bg1">
                <a:lumMod val="50000"/>
              </a:schemeClr>
            </a:solidFill>
          </a:ln>
        </p:spPr>
      </p:pic>
      <p:pic>
        <p:nvPicPr>
          <p:cNvPr id="7" name="Picture 6" descr="A picture containing plate, counter&#10;&#10;Description automatically generated">
            <a:extLst>
              <a:ext uri="{FF2B5EF4-FFF2-40B4-BE49-F238E27FC236}">
                <a16:creationId xmlns:a16="http://schemas.microsoft.com/office/drawing/2014/main" id="{5C527C9F-AFC6-FD46-8436-76A4B20F04B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3637" y="797387"/>
            <a:ext cx="1645957" cy="1234186"/>
          </a:xfrm>
          <a:prstGeom prst="rect">
            <a:avLst/>
          </a:prstGeom>
          <a:ln>
            <a:solidFill>
              <a:schemeClr val="bg1">
                <a:lumMod val="50000"/>
              </a:schemeClr>
            </a:solidFill>
          </a:ln>
        </p:spPr>
      </p:pic>
      <p:pic>
        <p:nvPicPr>
          <p:cNvPr id="9" name="Picture 8" descr="A yellow egg in a white bowl&#10;&#10;Description automatically generated with low confidence">
            <a:extLst>
              <a:ext uri="{FF2B5EF4-FFF2-40B4-BE49-F238E27FC236}">
                <a16:creationId xmlns:a16="http://schemas.microsoft.com/office/drawing/2014/main" id="{9110B68A-FDE7-CF4F-B850-887DCF45AA2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32041" y="797387"/>
            <a:ext cx="1645957" cy="1234186"/>
          </a:xfrm>
          <a:prstGeom prst="rect">
            <a:avLst/>
          </a:prstGeom>
          <a:ln>
            <a:solidFill>
              <a:schemeClr val="bg1">
                <a:lumMod val="50000"/>
              </a:schemeClr>
            </a:solidFill>
          </a:ln>
        </p:spPr>
      </p:pic>
      <p:pic>
        <p:nvPicPr>
          <p:cNvPr id="11" name="Picture 10" descr="A picture containing banana, fruit, nut, sliced&#10;&#10;Description automatically generated">
            <a:extLst>
              <a:ext uri="{FF2B5EF4-FFF2-40B4-BE49-F238E27FC236}">
                <a16:creationId xmlns:a16="http://schemas.microsoft.com/office/drawing/2014/main" id="{9C8DCD2A-2A74-EB4E-A8CD-CF6C6EE7323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678547" y="812266"/>
            <a:ext cx="1645957" cy="1234186"/>
          </a:xfrm>
          <a:prstGeom prst="rect">
            <a:avLst/>
          </a:prstGeom>
          <a:ln>
            <a:solidFill>
              <a:schemeClr val="bg1">
                <a:lumMod val="50000"/>
              </a:schemeClr>
            </a:solidFill>
          </a:ln>
        </p:spPr>
      </p:pic>
      <p:pic>
        <p:nvPicPr>
          <p:cNvPr id="13" name="Picture 12" descr="A bowl of popcorn&#10;&#10;Description automatically generated with medium confidence">
            <a:extLst>
              <a:ext uri="{FF2B5EF4-FFF2-40B4-BE49-F238E27FC236}">
                <a16:creationId xmlns:a16="http://schemas.microsoft.com/office/drawing/2014/main" id="{0AD4862A-E3B2-2845-A00D-CCE73083173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11753" y="797387"/>
            <a:ext cx="1645957" cy="1234186"/>
          </a:xfrm>
          <a:prstGeom prst="rect">
            <a:avLst/>
          </a:prstGeom>
          <a:ln>
            <a:solidFill>
              <a:schemeClr val="bg1">
                <a:lumMod val="50000"/>
              </a:schemeClr>
            </a:solidFill>
          </a:ln>
        </p:spPr>
      </p:pic>
      <p:sp>
        <p:nvSpPr>
          <p:cNvPr id="18" name="Text Box 11">
            <a:extLst>
              <a:ext uri="{FF2B5EF4-FFF2-40B4-BE49-F238E27FC236}">
                <a16:creationId xmlns:a16="http://schemas.microsoft.com/office/drawing/2014/main" id="{E17334DF-D0BC-CF49-973C-F379A7AC0D5A}"/>
              </a:ext>
            </a:extLst>
          </p:cNvPr>
          <p:cNvSpPr txBox="1">
            <a:spLocks noChangeArrowheads="1"/>
          </p:cNvSpPr>
          <p:nvPr/>
        </p:nvSpPr>
        <p:spPr bwMode="auto">
          <a:xfrm>
            <a:off x="762000" y="2155842"/>
            <a:ext cx="1670164"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3E3F41"/>
                </a:solidFill>
                <a:latin typeface="Comic Sans MS" panose="030F0702030302020204" pitchFamily="66" charset="0"/>
              </a:rPr>
              <a:t>100g butter</a:t>
            </a:r>
          </a:p>
        </p:txBody>
      </p:sp>
      <p:sp>
        <p:nvSpPr>
          <p:cNvPr id="19" name="Text Box 12">
            <a:extLst>
              <a:ext uri="{FF2B5EF4-FFF2-40B4-BE49-F238E27FC236}">
                <a16:creationId xmlns:a16="http://schemas.microsoft.com/office/drawing/2014/main" id="{6F631E89-8D12-344E-9565-36A678B4914F}"/>
              </a:ext>
            </a:extLst>
          </p:cNvPr>
          <p:cNvSpPr txBox="1">
            <a:spLocks noChangeArrowheads="1"/>
          </p:cNvSpPr>
          <p:nvPr/>
        </p:nvSpPr>
        <p:spPr bwMode="auto">
          <a:xfrm>
            <a:off x="2520598" y="2094015"/>
            <a:ext cx="1701601"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3E3F41"/>
                </a:solidFill>
                <a:latin typeface="Comic Sans MS" panose="030F0702030302020204" pitchFamily="66" charset="0"/>
              </a:rPr>
              <a:t>100g flour</a:t>
            </a:r>
          </a:p>
        </p:txBody>
      </p:sp>
      <p:sp>
        <p:nvSpPr>
          <p:cNvPr id="20" name="Text Box 13">
            <a:extLst>
              <a:ext uri="{FF2B5EF4-FFF2-40B4-BE49-F238E27FC236}">
                <a16:creationId xmlns:a16="http://schemas.microsoft.com/office/drawing/2014/main" id="{78FA8200-3FF0-D240-A2E3-D9054F0BDE1A}"/>
              </a:ext>
            </a:extLst>
          </p:cNvPr>
          <p:cNvSpPr txBox="1">
            <a:spLocks noChangeArrowheads="1"/>
          </p:cNvSpPr>
          <p:nvPr/>
        </p:nvSpPr>
        <p:spPr bwMode="auto">
          <a:xfrm>
            <a:off x="4329028" y="2155842"/>
            <a:ext cx="166590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3E3F41"/>
                </a:solidFill>
                <a:latin typeface="Comic Sans MS" panose="030F0702030302020204" pitchFamily="66" charset="0"/>
              </a:rPr>
              <a:t>80g sugar</a:t>
            </a:r>
          </a:p>
        </p:txBody>
      </p:sp>
      <p:sp>
        <p:nvSpPr>
          <p:cNvPr id="30" name="Text Box 14">
            <a:extLst>
              <a:ext uri="{FF2B5EF4-FFF2-40B4-BE49-F238E27FC236}">
                <a16:creationId xmlns:a16="http://schemas.microsoft.com/office/drawing/2014/main" id="{6B269AB9-0B10-1B4A-8B7C-4B5D5C50195F}"/>
              </a:ext>
            </a:extLst>
          </p:cNvPr>
          <p:cNvSpPr txBox="1">
            <a:spLocks noChangeArrowheads="1"/>
          </p:cNvSpPr>
          <p:nvPr/>
        </p:nvSpPr>
        <p:spPr bwMode="auto">
          <a:xfrm>
            <a:off x="6094950" y="2155842"/>
            <a:ext cx="1706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3E3F41"/>
                </a:solidFill>
                <a:latin typeface="Comic Sans MS" panose="030F0702030302020204" pitchFamily="66" charset="0"/>
              </a:rPr>
              <a:t>1 egg</a:t>
            </a:r>
          </a:p>
        </p:txBody>
      </p:sp>
      <p:sp>
        <p:nvSpPr>
          <p:cNvPr id="31" name="Text Box 15">
            <a:extLst>
              <a:ext uri="{FF2B5EF4-FFF2-40B4-BE49-F238E27FC236}">
                <a16:creationId xmlns:a16="http://schemas.microsoft.com/office/drawing/2014/main" id="{59A44279-6ED1-CB44-B43B-5A2DD9711FE1}"/>
              </a:ext>
            </a:extLst>
          </p:cNvPr>
          <p:cNvSpPr txBox="1">
            <a:spLocks noChangeArrowheads="1"/>
          </p:cNvSpPr>
          <p:nvPr/>
        </p:nvSpPr>
        <p:spPr bwMode="auto">
          <a:xfrm>
            <a:off x="9408714" y="2143306"/>
            <a:ext cx="1656721"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3E3F41"/>
                </a:solidFill>
                <a:latin typeface="Comic Sans MS" panose="030F0702030302020204" pitchFamily="66" charset="0"/>
              </a:rPr>
              <a:t>nuts and raisins</a:t>
            </a:r>
          </a:p>
        </p:txBody>
      </p:sp>
      <p:sp>
        <p:nvSpPr>
          <p:cNvPr id="32" name="Text Box 23">
            <a:extLst>
              <a:ext uri="{FF2B5EF4-FFF2-40B4-BE49-F238E27FC236}">
                <a16:creationId xmlns:a16="http://schemas.microsoft.com/office/drawing/2014/main" id="{43596ED5-9329-9D48-95EF-10160FCB06AB}"/>
              </a:ext>
            </a:extLst>
          </p:cNvPr>
          <p:cNvSpPr txBox="1">
            <a:spLocks noChangeArrowheads="1"/>
          </p:cNvSpPr>
          <p:nvPr/>
        </p:nvSpPr>
        <p:spPr bwMode="auto">
          <a:xfrm>
            <a:off x="7800975" y="2141629"/>
            <a:ext cx="1698739"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700" dirty="0">
                <a:solidFill>
                  <a:srgbClr val="3E3F41"/>
                </a:solidFill>
                <a:latin typeface="Comic Sans MS" panose="030F0702030302020204" pitchFamily="66" charset="0"/>
              </a:rPr>
              <a:t>80g porridge oats</a:t>
            </a:r>
          </a:p>
        </p:txBody>
      </p:sp>
      <p:sp>
        <p:nvSpPr>
          <p:cNvPr id="33" name="AutoShape 19">
            <a:extLst>
              <a:ext uri="{FF2B5EF4-FFF2-40B4-BE49-F238E27FC236}">
                <a16:creationId xmlns:a16="http://schemas.microsoft.com/office/drawing/2014/main" id="{3FFDB4E9-0E30-114C-8902-DEE393ED567F}"/>
              </a:ext>
            </a:extLst>
          </p:cNvPr>
          <p:cNvSpPr>
            <a:spLocks noChangeArrowheads="1"/>
          </p:cNvSpPr>
          <p:nvPr/>
        </p:nvSpPr>
        <p:spPr bwMode="auto">
          <a:xfrm>
            <a:off x="1196501" y="2948544"/>
            <a:ext cx="4031673" cy="2571108"/>
          </a:xfrm>
          <a:prstGeom prst="wedgeRoundRectCallout">
            <a:avLst>
              <a:gd name="adj1" fmla="val -50320"/>
              <a:gd name="adj2" fmla="val 72292"/>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i="1" dirty="0">
                <a:solidFill>
                  <a:srgbClr val="3E3F41"/>
                </a:solidFill>
                <a:latin typeface="Comic Sans MS" panose="030F0702030302020204" pitchFamily="66" charset="0"/>
              </a:rPr>
              <a:t>It is important for the reader to know how much of each item to use so we need to be very clear when we write our list of what we need. We also need to remember things like the weighing scale. </a:t>
            </a:r>
          </a:p>
          <a:p>
            <a:pPr algn="ctr"/>
            <a:r>
              <a:rPr lang="en-GB" altLang="en-US" i="1" dirty="0">
                <a:solidFill>
                  <a:srgbClr val="3E3F41"/>
                </a:solidFill>
                <a:latin typeface="Comic Sans MS" panose="030F0702030302020204" pitchFamily="66" charset="0"/>
              </a:rPr>
              <a:t>Let’s have a go …</a:t>
            </a:r>
          </a:p>
        </p:txBody>
      </p:sp>
      <p:grpSp>
        <p:nvGrpSpPr>
          <p:cNvPr id="34" name="Group 26">
            <a:extLst>
              <a:ext uri="{FF2B5EF4-FFF2-40B4-BE49-F238E27FC236}">
                <a16:creationId xmlns:a16="http://schemas.microsoft.com/office/drawing/2014/main" id="{5A530AFE-A938-BF41-BE71-D15093C42345}"/>
              </a:ext>
            </a:extLst>
          </p:cNvPr>
          <p:cNvGrpSpPr>
            <a:grpSpLocks/>
          </p:cNvGrpSpPr>
          <p:nvPr/>
        </p:nvGrpSpPr>
        <p:grpSpPr bwMode="auto">
          <a:xfrm>
            <a:off x="5532911" y="2993337"/>
            <a:ext cx="5532524" cy="3249481"/>
            <a:chOff x="3662" y="1721"/>
            <a:chExt cx="3639" cy="2270"/>
          </a:xfrm>
        </p:grpSpPr>
        <p:sp>
          <p:nvSpPr>
            <p:cNvPr id="35" name="Text Box 20">
              <a:extLst>
                <a:ext uri="{FF2B5EF4-FFF2-40B4-BE49-F238E27FC236}">
                  <a16:creationId xmlns:a16="http://schemas.microsoft.com/office/drawing/2014/main" id="{33AB1CE4-2863-D748-8934-3BE7621BCB7B}"/>
                </a:ext>
              </a:extLst>
            </p:cNvPr>
            <p:cNvSpPr txBox="1">
              <a:spLocks noChangeArrowheads="1"/>
            </p:cNvSpPr>
            <p:nvPr/>
          </p:nvSpPr>
          <p:spPr bwMode="auto">
            <a:xfrm>
              <a:off x="3729" y="2163"/>
              <a:ext cx="1768" cy="1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dirty="0">
                  <a:solidFill>
                    <a:srgbClr val="3E3F41"/>
                  </a:solidFill>
                  <a:latin typeface="Comic Sans MS" panose="030F0702030302020204" pitchFamily="66" charset="0"/>
                </a:rPr>
                <a:t>A weighing scale</a:t>
              </a:r>
            </a:p>
            <a:p>
              <a:pPr>
                <a:spcBef>
                  <a:spcPts val="700"/>
                </a:spcBef>
              </a:pPr>
              <a:r>
                <a:rPr lang="en-GB" altLang="en-US" dirty="0">
                  <a:solidFill>
                    <a:srgbClr val="3E3F41"/>
                  </a:solidFill>
                  <a:latin typeface="Comic Sans MS" panose="030F0702030302020204" pitchFamily="66" charset="0"/>
                </a:rPr>
                <a:t>A mixing spoon</a:t>
              </a:r>
            </a:p>
            <a:p>
              <a:pPr>
                <a:spcBef>
                  <a:spcPts val="700"/>
                </a:spcBef>
              </a:pPr>
              <a:r>
                <a:rPr lang="en-GB" altLang="en-US" dirty="0">
                  <a:solidFill>
                    <a:srgbClr val="3E3F41"/>
                  </a:solidFill>
                  <a:latin typeface="Comic Sans MS" panose="030F0702030302020204" pitchFamily="66" charset="0"/>
                </a:rPr>
                <a:t>A mixing bowl</a:t>
              </a:r>
            </a:p>
            <a:p>
              <a:pPr>
                <a:spcBef>
                  <a:spcPts val="700"/>
                </a:spcBef>
              </a:pPr>
              <a:r>
                <a:rPr lang="en-GB" altLang="en-US" dirty="0">
                  <a:solidFill>
                    <a:srgbClr val="3E3F41"/>
                  </a:solidFill>
                  <a:latin typeface="Comic Sans MS" panose="030F0702030302020204" pitchFamily="66" charset="0"/>
                </a:rPr>
                <a:t>A greased baking tray</a:t>
              </a:r>
            </a:p>
            <a:p>
              <a:pPr>
                <a:spcBef>
                  <a:spcPct val="50000"/>
                </a:spcBef>
              </a:pPr>
              <a:endParaRPr lang="en-GB" altLang="en-US" dirty="0">
                <a:solidFill>
                  <a:srgbClr val="3E3F41"/>
                </a:solidFill>
              </a:endParaRPr>
            </a:p>
          </p:txBody>
        </p:sp>
        <p:sp>
          <p:nvSpPr>
            <p:cNvPr id="36" name="Text Box 21">
              <a:extLst>
                <a:ext uri="{FF2B5EF4-FFF2-40B4-BE49-F238E27FC236}">
                  <a16:creationId xmlns:a16="http://schemas.microsoft.com/office/drawing/2014/main" id="{073FE538-15C8-7641-8014-BB39F28FA7B8}"/>
                </a:ext>
              </a:extLst>
            </p:cNvPr>
            <p:cNvSpPr txBox="1">
              <a:spLocks noChangeArrowheads="1"/>
            </p:cNvSpPr>
            <p:nvPr/>
          </p:nvSpPr>
          <p:spPr bwMode="auto">
            <a:xfrm>
              <a:off x="5497" y="2162"/>
              <a:ext cx="1804" cy="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dirty="0">
                  <a:solidFill>
                    <a:srgbClr val="3E3F41"/>
                  </a:solidFill>
                  <a:latin typeface="Comic Sans MS" panose="030F0702030302020204" pitchFamily="66" charset="0"/>
                </a:rPr>
                <a:t>100g butter</a:t>
              </a:r>
            </a:p>
            <a:p>
              <a:pPr>
                <a:spcBef>
                  <a:spcPts val="700"/>
                </a:spcBef>
              </a:pPr>
              <a:r>
                <a:rPr lang="en-GB" altLang="en-US" dirty="0">
                  <a:solidFill>
                    <a:srgbClr val="3E3F41"/>
                  </a:solidFill>
                  <a:latin typeface="Comic Sans MS" panose="030F0702030302020204" pitchFamily="66" charset="0"/>
                </a:rPr>
                <a:t>100g flour</a:t>
              </a:r>
            </a:p>
            <a:p>
              <a:pPr>
                <a:spcBef>
                  <a:spcPts val="700"/>
                </a:spcBef>
              </a:pPr>
              <a:r>
                <a:rPr lang="en-GB" altLang="en-US" dirty="0">
                  <a:solidFill>
                    <a:srgbClr val="3E3F41"/>
                  </a:solidFill>
                  <a:latin typeface="Comic Sans MS" panose="030F0702030302020204" pitchFamily="66" charset="0"/>
                </a:rPr>
                <a:t>80g sugar</a:t>
              </a:r>
            </a:p>
            <a:p>
              <a:pPr>
                <a:spcBef>
                  <a:spcPts val="700"/>
                </a:spcBef>
              </a:pPr>
              <a:r>
                <a:rPr lang="en-GB" altLang="en-US" dirty="0">
                  <a:solidFill>
                    <a:srgbClr val="3E3F41"/>
                  </a:solidFill>
                  <a:latin typeface="Comic Sans MS" panose="030F0702030302020204" pitchFamily="66" charset="0"/>
                </a:rPr>
                <a:t>1 egg</a:t>
              </a:r>
            </a:p>
            <a:p>
              <a:pPr>
                <a:spcBef>
                  <a:spcPts val="700"/>
                </a:spcBef>
              </a:pPr>
              <a:r>
                <a:rPr lang="en-GB" altLang="en-US" dirty="0">
                  <a:solidFill>
                    <a:srgbClr val="3E3F41"/>
                  </a:solidFill>
                  <a:latin typeface="Comic Sans MS" panose="030F0702030302020204" pitchFamily="66" charset="0"/>
                </a:rPr>
                <a:t>80g porridge oats</a:t>
              </a:r>
            </a:p>
            <a:p>
              <a:pPr>
                <a:spcBef>
                  <a:spcPts val="700"/>
                </a:spcBef>
              </a:pPr>
              <a:r>
                <a:rPr lang="en-GB" altLang="en-US" dirty="0">
                  <a:solidFill>
                    <a:srgbClr val="3E3F41"/>
                  </a:solidFill>
                  <a:latin typeface="Comic Sans MS" panose="030F0702030302020204" pitchFamily="66" charset="0"/>
                </a:rPr>
                <a:t>A few nuts and raisins</a:t>
              </a:r>
            </a:p>
            <a:p>
              <a:pPr>
                <a:spcBef>
                  <a:spcPct val="50000"/>
                </a:spcBef>
              </a:pPr>
              <a:endParaRPr lang="en-GB" altLang="en-US" dirty="0">
                <a:solidFill>
                  <a:srgbClr val="3E3F41"/>
                </a:solidFill>
              </a:endParaRPr>
            </a:p>
          </p:txBody>
        </p:sp>
        <p:sp>
          <p:nvSpPr>
            <p:cNvPr id="37" name="Rectangle 24">
              <a:extLst>
                <a:ext uri="{FF2B5EF4-FFF2-40B4-BE49-F238E27FC236}">
                  <a16:creationId xmlns:a16="http://schemas.microsoft.com/office/drawing/2014/main" id="{1A9C448B-2565-2D42-A76F-F1D9EA17422A}"/>
                </a:ext>
              </a:extLst>
            </p:cNvPr>
            <p:cNvSpPr>
              <a:spLocks noChangeArrowheads="1"/>
            </p:cNvSpPr>
            <p:nvPr/>
          </p:nvSpPr>
          <p:spPr bwMode="auto">
            <a:xfrm>
              <a:off x="3662" y="1858"/>
              <a:ext cx="3593"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b="1" dirty="0">
                  <a:solidFill>
                    <a:srgbClr val="3E3F41"/>
                  </a:solidFill>
                  <a:latin typeface="Comic Sans MS" panose="030F0702030302020204" pitchFamily="66" charset="0"/>
                </a:rPr>
                <a:t>You will need:</a:t>
              </a:r>
            </a:p>
          </p:txBody>
        </p:sp>
        <p:sp>
          <p:nvSpPr>
            <p:cNvPr id="38" name="Rectangle 25">
              <a:extLst>
                <a:ext uri="{FF2B5EF4-FFF2-40B4-BE49-F238E27FC236}">
                  <a16:creationId xmlns:a16="http://schemas.microsoft.com/office/drawing/2014/main" id="{ECC414CD-4A37-2940-89CB-F56E2884F2C9}"/>
                </a:ext>
              </a:extLst>
            </p:cNvPr>
            <p:cNvSpPr>
              <a:spLocks noChangeArrowheads="1"/>
            </p:cNvSpPr>
            <p:nvPr/>
          </p:nvSpPr>
          <p:spPr bwMode="auto">
            <a:xfrm>
              <a:off x="3662" y="1721"/>
              <a:ext cx="3593" cy="2086"/>
            </a:xfrm>
            <a:prstGeom prst="rect">
              <a:avLst/>
            </a:prstGeom>
            <a:noFill/>
            <a:ln w="28575">
              <a:solidFill>
                <a:srgbClr val="00A64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Tree>
    <p:extLst>
      <p:ext uri="{BB962C8B-B14F-4D97-AF65-F5344CB8AC3E}">
        <p14:creationId xmlns:p14="http://schemas.microsoft.com/office/powerpoint/2010/main" val="14472956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yellow egg in a white bowl&#10;&#10;Description automatically generated with low confidence">
            <a:extLst>
              <a:ext uri="{FF2B5EF4-FFF2-40B4-BE49-F238E27FC236}">
                <a16:creationId xmlns:a16="http://schemas.microsoft.com/office/drawing/2014/main" id="{868B1ED8-5A31-9342-8FE9-7A12F8E9E6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5861" y="3419493"/>
            <a:ext cx="1297104" cy="972606"/>
          </a:xfrm>
          <a:prstGeom prst="rect">
            <a:avLst/>
          </a:prstGeom>
          <a:ln>
            <a:solidFill>
              <a:schemeClr val="bg1">
                <a:lumMod val="50000"/>
              </a:schemeClr>
            </a:solidFill>
          </a:ln>
        </p:spPr>
      </p:pic>
      <p:pic>
        <p:nvPicPr>
          <p:cNvPr id="26" name="Picture 25" descr="A picture containing banana, fruit, nut, sliced&#10;&#10;Description automatically generated">
            <a:extLst>
              <a:ext uri="{FF2B5EF4-FFF2-40B4-BE49-F238E27FC236}">
                <a16:creationId xmlns:a16="http://schemas.microsoft.com/office/drawing/2014/main" id="{1B058E9A-2E23-6248-8B9A-36AD552FC0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07047" y="5047724"/>
            <a:ext cx="1297104" cy="972606"/>
          </a:xfrm>
          <a:prstGeom prst="rect">
            <a:avLst/>
          </a:prstGeom>
          <a:ln>
            <a:solidFill>
              <a:schemeClr val="bg1">
                <a:lumMod val="50000"/>
              </a:schemeClr>
            </a:solidFill>
          </a:ln>
        </p:spPr>
      </p:pic>
      <p:pic>
        <p:nvPicPr>
          <p:cNvPr id="20" name="Picture 19" descr="A picture containing text, indoor&#10;&#10;Description automatically generated">
            <a:extLst>
              <a:ext uri="{FF2B5EF4-FFF2-40B4-BE49-F238E27FC236}">
                <a16:creationId xmlns:a16="http://schemas.microsoft.com/office/drawing/2014/main" id="{BFA32D1B-9B87-3B45-B1DC-297E93D20F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66099" y="1793669"/>
            <a:ext cx="1297104" cy="972606"/>
          </a:xfrm>
          <a:prstGeom prst="rect">
            <a:avLst/>
          </a:prstGeom>
          <a:ln>
            <a:solidFill>
              <a:schemeClr val="bg1">
                <a:lumMod val="50000"/>
              </a:schemeClr>
            </a:solidFill>
          </a:ln>
        </p:spPr>
      </p:pic>
      <p:pic>
        <p:nvPicPr>
          <p:cNvPr id="23" name="Picture 22" descr="A picture containing milk, meal&#10;&#10;Description automatically generated">
            <a:extLst>
              <a:ext uri="{FF2B5EF4-FFF2-40B4-BE49-F238E27FC236}">
                <a16:creationId xmlns:a16="http://schemas.microsoft.com/office/drawing/2014/main" id="{B58E758A-122D-C245-BE7A-C85ED57C7E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35980" y="1793669"/>
            <a:ext cx="1297104" cy="972606"/>
          </a:xfrm>
          <a:prstGeom prst="rect">
            <a:avLst/>
          </a:prstGeom>
          <a:ln>
            <a:solidFill>
              <a:schemeClr val="bg1">
                <a:lumMod val="50000"/>
              </a:schemeClr>
            </a:solidFill>
          </a:ln>
        </p:spPr>
      </p:pic>
      <p:pic>
        <p:nvPicPr>
          <p:cNvPr id="24" name="Picture 23" descr="A picture containing plate, counter&#10;&#10;Description automatically generated">
            <a:extLst>
              <a:ext uri="{FF2B5EF4-FFF2-40B4-BE49-F238E27FC236}">
                <a16:creationId xmlns:a16="http://schemas.microsoft.com/office/drawing/2014/main" id="{9B89DAF1-6D96-9947-AFF4-34F6413A34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05861" y="1793669"/>
            <a:ext cx="1297104" cy="972606"/>
          </a:xfrm>
          <a:prstGeom prst="rect">
            <a:avLst/>
          </a:prstGeom>
          <a:ln>
            <a:solidFill>
              <a:schemeClr val="bg1">
                <a:lumMod val="50000"/>
              </a:schemeClr>
            </a:solidFill>
          </a:ln>
        </p:spPr>
      </p:pic>
      <p:pic>
        <p:nvPicPr>
          <p:cNvPr id="27" name="Picture 26" descr="A bowl of popcorn&#10;&#10;Description automatically generated with medium confidence">
            <a:extLst>
              <a:ext uri="{FF2B5EF4-FFF2-40B4-BE49-F238E27FC236}">
                <a16:creationId xmlns:a16="http://schemas.microsoft.com/office/drawing/2014/main" id="{540732B8-649C-6547-B07B-84CFE07195B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96217" y="1793669"/>
            <a:ext cx="1297104" cy="972606"/>
          </a:xfrm>
          <a:prstGeom prst="rect">
            <a:avLst/>
          </a:prstGeom>
          <a:ln>
            <a:solidFill>
              <a:schemeClr val="bg1">
                <a:lumMod val="50000"/>
              </a:schemeClr>
            </a:solidFill>
          </a:ln>
        </p:spPr>
      </p:pic>
      <p:sp>
        <p:nvSpPr>
          <p:cNvPr id="18" name="Text Box 11">
            <a:extLst>
              <a:ext uri="{FF2B5EF4-FFF2-40B4-BE49-F238E27FC236}">
                <a16:creationId xmlns:a16="http://schemas.microsoft.com/office/drawing/2014/main" id="{E17334DF-D0BC-CF49-973C-F379A7AC0D5A}"/>
              </a:ext>
            </a:extLst>
          </p:cNvPr>
          <p:cNvSpPr txBox="1">
            <a:spLocks noChangeArrowheads="1"/>
          </p:cNvSpPr>
          <p:nvPr/>
        </p:nvSpPr>
        <p:spPr bwMode="auto">
          <a:xfrm>
            <a:off x="1319983" y="1323973"/>
            <a:ext cx="5672051"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702030302020204" pitchFamily="66" charset="0"/>
              </a:rPr>
              <a:t>1. Weigh the butter, flower, sugar and porridge oats.</a:t>
            </a:r>
          </a:p>
        </p:txBody>
      </p:sp>
      <p:sp>
        <p:nvSpPr>
          <p:cNvPr id="33" name="AutoShape 19">
            <a:extLst>
              <a:ext uri="{FF2B5EF4-FFF2-40B4-BE49-F238E27FC236}">
                <a16:creationId xmlns:a16="http://schemas.microsoft.com/office/drawing/2014/main" id="{3FFDB4E9-0E30-114C-8902-DEE393ED567F}"/>
              </a:ext>
            </a:extLst>
          </p:cNvPr>
          <p:cNvSpPr>
            <a:spLocks noChangeArrowheads="1"/>
          </p:cNvSpPr>
          <p:nvPr/>
        </p:nvSpPr>
        <p:spPr bwMode="auto">
          <a:xfrm>
            <a:off x="5959300" y="3451715"/>
            <a:ext cx="4223397" cy="1446416"/>
          </a:xfrm>
          <a:prstGeom prst="wedgeRoundRectCallout">
            <a:avLst>
              <a:gd name="adj1" fmla="val 44689"/>
              <a:gd name="adj2" fmla="val 119148"/>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800" i="1" dirty="0">
                <a:solidFill>
                  <a:srgbClr val="3E3F41"/>
                </a:solidFill>
                <a:latin typeface="Comic Sans MS" panose="030F0702030302020204" pitchFamily="66" charset="0"/>
              </a:rPr>
              <a:t>I need to make sure I use bossy verbs so listen carefully to make sure I have remembered them all.</a:t>
            </a:r>
          </a:p>
        </p:txBody>
      </p:sp>
      <p:sp>
        <p:nvSpPr>
          <p:cNvPr id="21" name="Subtitle 2">
            <a:extLst>
              <a:ext uri="{FF2B5EF4-FFF2-40B4-BE49-F238E27FC236}">
                <a16:creationId xmlns:a16="http://schemas.microsoft.com/office/drawing/2014/main" id="{06E3F8F7-7D01-5244-AA11-2A387E78F334}"/>
              </a:ext>
            </a:extLst>
          </p:cNvPr>
          <p:cNvSpPr txBox="1">
            <a:spLocks/>
          </p:cNvSpPr>
          <p:nvPr/>
        </p:nvSpPr>
        <p:spPr>
          <a:xfrm>
            <a:off x="0" y="677929"/>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Planning your instructions</a:t>
            </a:r>
          </a:p>
        </p:txBody>
      </p:sp>
      <p:sp>
        <p:nvSpPr>
          <p:cNvPr id="22" name="Text Box 11">
            <a:extLst>
              <a:ext uri="{FF2B5EF4-FFF2-40B4-BE49-F238E27FC236}">
                <a16:creationId xmlns:a16="http://schemas.microsoft.com/office/drawing/2014/main" id="{71A7F258-F077-FE45-A38D-22C4922CFF3B}"/>
              </a:ext>
            </a:extLst>
          </p:cNvPr>
          <p:cNvSpPr txBox="1">
            <a:spLocks noChangeArrowheads="1"/>
          </p:cNvSpPr>
          <p:nvPr/>
        </p:nvSpPr>
        <p:spPr bwMode="auto">
          <a:xfrm>
            <a:off x="1319983" y="2945736"/>
            <a:ext cx="5672051"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702030302020204" pitchFamily="66" charset="0"/>
              </a:rPr>
              <a:t>2. Break the egg.</a:t>
            </a:r>
          </a:p>
        </p:txBody>
      </p:sp>
      <p:sp>
        <p:nvSpPr>
          <p:cNvPr id="28" name="Text Box 11">
            <a:extLst>
              <a:ext uri="{FF2B5EF4-FFF2-40B4-BE49-F238E27FC236}">
                <a16:creationId xmlns:a16="http://schemas.microsoft.com/office/drawing/2014/main" id="{07CCC351-28C6-9549-B3CE-0E5A1B8859BB}"/>
              </a:ext>
            </a:extLst>
          </p:cNvPr>
          <p:cNvSpPr txBox="1">
            <a:spLocks noChangeArrowheads="1"/>
          </p:cNvSpPr>
          <p:nvPr/>
        </p:nvSpPr>
        <p:spPr bwMode="auto">
          <a:xfrm>
            <a:off x="1319983" y="4576462"/>
            <a:ext cx="5672051"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700" dirty="0">
                <a:solidFill>
                  <a:srgbClr val="3E3F41"/>
                </a:solidFill>
                <a:latin typeface="Comic Sans MS" panose="030F0702030302020204" pitchFamily="66" charset="0"/>
              </a:rPr>
              <a:t>3. Take a handful of nuts and raisins.</a:t>
            </a:r>
          </a:p>
        </p:txBody>
      </p:sp>
    </p:spTree>
    <p:extLst>
      <p:ext uri="{BB962C8B-B14F-4D97-AF65-F5344CB8AC3E}">
        <p14:creationId xmlns:p14="http://schemas.microsoft.com/office/powerpoint/2010/main" val="20009368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food, plate, white, eaten&#10;&#10;Description automatically generated">
            <a:extLst>
              <a:ext uri="{FF2B5EF4-FFF2-40B4-BE49-F238E27FC236}">
                <a16:creationId xmlns:a16="http://schemas.microsoft.com/office/drawing/2014/main" id="{A911B9A2-E646-BA49-9D78-D92EC1D8C7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2975" y="1246900"/>
            <a:ext cx="1061526" cy="795963"/>
          </a:xfrm>
          <a:prstGeom prst="rect">
            <a:avLst/>
          </a:prstGeom>
          <a:ln>
            <a:solidFill>
              <a:schemeClr val="bg1">
                <a:lumMod val="50000"/>
              </a:schemeClr>
            </a:solidFill>
          </a:ln>
        </p:spPr>
      </p:pic>
      <p:pic>
        <p:nvPicPr>
          <p:cNvPr id="5" name="Picture 4" descr="A picture containing food, cup, egg, white&#10;&#10;Description automatically generated">
            <a:extLst>
              <a:ext uri="{FF2B5EF4-FFF2-40B4-BE49-F238E27FC236}">
                <a16:creationId xmlns:a16="http://schemas.microsoft.com/office/drawing/2014/main" id="{A7FCF6C9-5976-C544-9D98-62527C3C88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82975" y="2224607"/>
            <a:ext cx="1061526" cy="795963"/>
          </a:xfrm>
          <a:prstGeom prst="rect">
            <a:avLst/>
          </a:prstGeom>
          <a:ln>
            <a:solidFill>
              <a:schemeClr val="bg1">
                <a:lumMod val="50000"/>
              </a:schemeClr>
            </a:solidFill>
          </a:ln>
        </p:spPr>
      </p:pic>
      <p:pic>
        <p:nvPicPr>
          <p:cNvPr id="7" name="Picture 6" descr="A picture containing food, plate, eaten, white&#10;&#10;Description automatically generated">
            <a:extLst>
              <a:ext uri="{FF2B5EF4-FFF2-40B4-BE49-F238E27FC236}">
                <a16:creationId xmlns:a16="http://schemas.microsoft.com/office/drawing/2014/main" id="{3FD0242C-9931-1043-B53B-E94B734B718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82975" y="3202314"/>
            <a:ext cx="1061526" cy="795963"/>
          </a:xfrm>
          <a:prstGeom prst="rect">
            <a:avLst/>
          </a:prstGeom>
          <a:ln>
            <a:solidFill>
              <a:schemeClr val="bg1">
                <a:lumMod val="50000"/>
              </a:schemeClr>
            </a:solidFill>
          </a:ln>
        </p:spPr>
      </p:pic>
      <p:pic>
        <p:nvPicPr>
          <p:cNvPr id="9" name="Picture 8" descr="A picture containing food&#10;&#10;Description automatically generated">
            <a:extLst>
              <a:ext uri="{FF2B5EF4-FFF2-40B4-BE49-F238E27FC236}">
                <a16:creationId xmlns:a16="http://schemas.microsoft.com/office/drawing/2014/main" id="{8C42305E-734C-A643-AF5C-B66CDD9CB7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82975" y="4180021"/>
            <a:ext cx="1061526" cy="795963"/>
          </a:xfrm>
          <a:prstGeom prst="rect">
            <a:avLst/>
          </a:prstGeom>
          <a:ln>
            <a:solidFill>
              <a:schemeClr val="bg1">
                <a:lumMod val="50000"/>
              </a:schemeClr>
            </a:solidFill>
          </a:ln>
        </p:spPr>
      </p:pic>
      <p:pic>
        <p:nvPicPr>
          <p:cNvPr id="11" name="Picture 10" descr="A bowl of popcorn&#10;&#10;Description automatically generated with medium confidence">
            <a:extLst>
              <a:ext uri="{FF2B5EF4-FFF2-40B4-BE49-F238E27FC236}">
                <a16:creationId xmlns:a16="http://schemas.microsoft.com/office/drawing/2014/main" id="{C77F8490-45F8-F141-9DF8-6B2A215483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82975" y="5157728"/>
            <a:ext cx="1061526" cy="795963"/>
          </a:xfrm>
          <a:prstGeom prst="rect">
            <a:avLst/>
          </a:prstGeom>
          <a:ln>
            <a:solidFill>
              <a:schemeClr val="bg1">
                <a:lumMod val="50000"/>
              </a:schemeClr>
            </a:solidFill>
          </a:ln>
        </p:spPr>
      </p:pic>
      <p:sp>
        <p:nvSpPr>
          <p:cNvPr id="33" name="AutoShape 19">
            <a:extLst>
              <a:ext uri="{FF2B5EF4-FFF2-40B4-BE49-F238E27FC236}">
                <a16:creationId xmlns:a16="http://schemas.microsoft.com/office/drawing/2014/main" id="{3FFDB4E9-0E30-114C-8902-DEE393ED567F}"/>
              </a:ext>
            </a:extLst>
          </p:cNvPr>
          <p:cNvSpPr>
            <a:spLocks noChangeArrowheads="1"/>
          </p:cNvSpPr>
          <p:nvPr/>
        </p:nvSpPr>
        <p:spPr bwMode="auto">
          <a:xfrm>
            <a:off x="6766356" y="1925535"/>
            <a:ext cx="3756930" cy="3455803"/>
          </a:xfrm>
          <a:prstGeom prst="wedgeRoundRectCallout">
            <a:avLst>
              <a:gd name="adj1" fmla="val 45044"/>
              <a:gd name="adj2" fmla="val 65953"/>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1800" i="1" dirty="0">
                <a:solidFill>
                  <a:srgbClr val="3E3F41"/>
                </a:solidFill>
                <a:latin typeface="Comic Sans MS" panose="030F0702030302020204" pitchFamily="66" charset="0"/>
              </a:rPr>
              <a:t>I need to make sure that I am telling my reader to do things in the right order so I have used numbers and I have also used the word ‘NEXT’.</a:t>
            </a:r>
          </a:p>
          <a:p>
            <a:pPr algn="ctr"/>
            <a:endParaRPr lang="en-GB" altLang="en-US" sz="1800" i="1" dirty="0">
              <a:solidFill>
                <a:srgbClr val="3E3F41"/>
              </a:solidFill>
              <a:latin typeface="Comic Sans MS" panose="030F0702030302020204" pitchFamily="66" charset="0"/>
            </a:endParaRPr>
          </a:p>
          <a:p>
            <a:pPr algn="ctr"/>
            <a:r>
              <a:rPr lang="en-GB" altLang="en-US" sz="1800" i="1" dirty="0">
                <a:solidFill>
                  <a:srgbClr val="3E3F41"/>
                </a:solidFill>
                <a:latin typeface="Comic Sans MS" panose="030F0702030302020204" pitchFamily="66" charset="0"/>
              </a:rPr>
              <a:t>I know that covering the balls in porridge oats can be messy, so I have added the word ‘Carefully’.</a:t>
            </a:r>
          </a:p>
        </p:txBody>
      </p:sp>
      <p:sp>
        <p:nvSpPr>
          <p:cNvPr id="21" name="Subtitle 2">
            <a:extLst>
              <a:ext uri="{FF2B5EF4-FFF2-40B4-BE49-F238E27FC236}">
                <a16:creationId xmlns:a16="http://schemas.microsoft.com/office/drawing/2014/main" id="{06E3F8F7-7D01-5244-AA11-2A387E78F334}"/>
              </a:ext>
            </a:extLst>
          </p:cNvPr>
          <p:cNvSpPr txBox="1">
            <a:spLocks/>
          </p:cNvSpPr>
          <p:nvPr/>
        </p:nvSpPr>
        <p:spPr>
          <a:xfrm>
            <a:off x="0" y="677929"/>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Planning your instructions</a:t>
            </a:r>
          </a:p>
        </p:txBody>
      </p:sp>
      <p:sp>
        <p:nvSpPr>
          <p:cNvPr id="13" name="Rectangle 31">
            <a:extLst>
              <a:ext uri="{FF2B5EF4-FFF2-40B4-BE49-F238E27FC236}">
                <a16:creationId xmlns:a16="http://schemas.microsoft.com/office/drawing/2014/main" id="{D3F757EA-C9CC-C045-A4AE-928E1CD57E0F}"/>
              </a:ext>
            </a:extLst>
          </p:cNvPr>
          <p:cNvSpPr>
            <a:spLocks noChangeArrowheads="1"/>
          </p:cNvSpPr>
          <p:nvPr/>
        </p:nvSpPr>
        <p:spPr bwMode="auto">
          <a:xfrm>
            <a:off x="2403259" y="1452247"/>
            <a:ext cx="413125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50000"/>
              </a:spcBef>
              <a:buFontTx/>
              <a:buAutoNum type="arabicPeriod" startAt="4"/>
            </a:pPr>
            <a:r>
              <a:rPr lang="en-GB" altLang="en-US" sz="1700" dirty="0">
                <a:solidFill>
                  <a:srgbClr val="3E3F41"/>
                </a:solidFill>
              </a:rPr>
              <a:t>Mix the sugar and butter together.</a:t>
            </a:r>
          </a:p>
        </p:txBody>
      </p:sp>
      <p:sp>
        <p:nvSpPr>
          <p:cNvPr id="14" name="Rectangle 32">
            <a:extLst>
              <a:ext uri="{FF2B5EF4-FFF2-40B4-BE49-F238E27FC236}">
                <a16:creationId xmlns:a16="http://schemas.microsoft.com/office/drawing/2014/main" id="{781BABFA-5A23-CF44-9A9D-DDF9327157A5}"/>
              </a:ext>
            </a:extLst>
          </p:cNvPr>
          <p:cNvSpPr>
            <a:spLocks noChangeArrowheads="1"/>
          </p:cNvSpPr>
          <p:nvPr/>
        </p:nvSpPr>
        <p:spPr bwMode="auto">
          <a:xfrm>
            <a:off x="2403259" y="2429178"/>
            <a:ext cx="2682145"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50000"/>
              </a:spcBef>
              <a:buFontTx/>
              <a:buAutoNum type="arabicPeriod" startAt="5"/>
            </a:pPr>
            <a:r>
              <a:rPr lang="en-GB" altLang="en-US" sz="1700" dirty="0">
                <a:solidFill>
                  <a:srgbClr val="3E3F41"/>
                </a:solidFill>
              </a:rPr>
              <a:t>Next, stir in the egg.</a:t>
            </a:r>
          </a:p>
        </p:txBody>
      </p:sp>
      <p:sp>
        <p:nvSpPr>
          <p:cNvPr id="15" name="Rectangle 35">
            <a:extLst>
              <a:ext uri="{FF2B5EF4-FFF2-40B4-BE49-F238E27FC236}">
                <a16:creationId xmlns:a16="http://schemas.microsoft.com/office/drawing/2014/main" id="{6D1AC101-CCDC-3340-B1FD-AD2D729324FD}"/>
              </a:ext>
            </a:extLst>
          </p:cNvPr>
          <p:cNvSpPr>
            <a:spLocks noChangeArrowheads="1"/>
          </p:cNvSpPr>
          <p:nvPr/>
        </p:nvSpPr>
        <p:spPr bwMode="auto">
          <a:xfrm>
            <a:off x="2403259" y="3416792"/>
            <a:ext cx="3283271"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50000"/>
              </a:spcBef>
              <a:buFontTx/>
              <a:buAutoNum type="arabicPeriod" startAt="6"/>
            </a:pPr>
            <a:r>
              <a:rPr lang="en-GB" altLang="en-US" sz="1700" dirty="0">
                <a:solidFill>
                  <a:srgbClr val="3E3F41"/>
                </a:solidFill>
              </a:rPr>
              <a:t>Add the flour and mix well.</a:t>
            </a:r>
          </a:p>
        </p:txBody>
      </p:sp>
      <p:sp>
        <p:nvSpPr>
          <p:cNvPr id="16" name="Rectangle 36">
            <a:extLst>
              <a:ext uri="{FF2B5EF4-FFF2-40B4-BE49-F238E27FC236}">
                <a16:creationId xmlns:a16="http://schemas.microsoft.com/office/drawing/2014/main" id="{06A956C2-B923-9C43-9AC2-4F0F1F8B06A4}"/>
              </a:ext>
            </a:extLst>
          </p:cNvPr>
          <p:cNvSpPr>
            <a:spLocks noChangeArrowheads="1"/>
          </p:cNvSpPr>
          <p:nvPr/>
        </p:nvSpPr>
        <p:spPr bwMode="auto">
          <a:xfrm>
            <a:off x="2403259" y="4397131"/>
            <a:ext cx="3650358"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50000"/>
              </a:spcBef>
              <a:buFontTx/>
              <a:buAutoNum type="arabicPeriod" startAt="7"/>
            </a:pPr>
            <a:r>
              <a:rPr lang="en-GB" altLang="en-US" sz="1700" dirty="0">
                <a:solidFill>
                  <a:srgbClr val="3E3F41"/>
                </a:solidFill>
              </a:rPr>
              <a:t>Roll the mixture into 6-8 balls.</a:t>
            </a:r>
          </a:p>
        </p:txBody>
      </p:sp>
      <p:sp>
        <p:nvSpPr>
          <p:cNvPr id="17" name="Rectangle 37">
            <a:extLst>
              <a:ext uri="{FF2B5EF4-FFF2-40B4-BE49-F238E27FC236}">
                <a16:creationId xmlns:a16="http://schemas.microsoft.com/office/drawing/2014/main" id="{644FC641-FB0C-1C41-8FE8-41E5F7B20AEE}"/>
              </a:ext>
            </a:extLst>
          </p:cNvPr>
          <p:cNvSpPr>
            <a:spLocks noChangeArrowheads="1"/>
          </p:cNvSpPr>
          <p:nvPr/>
        </p:nvSpPr>
        <p:spPr bwMode="auto">
          <a:xfrm>
            <a:off x="2403259" y="5381338"/>
            <a:ext cx="3807453"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50000"/>
              </a:spcBef>
              <a:buFontTx/>
              <a:buAutoNum type="arabicPeriod" startAt="8"/>
            </a:pPr>
            <a:r>
              <a:rPr lang="en-GB" altLang="en-US" sz="1700" dirty="0">
                <a:solidFill>
                  <a:srgbClr val="3E3F41"/>
                </a:solidFill>
              </a:rPr>
              <a:t>Carefully cover in porridge oats.</a:t>
            </a:r>
          </a:p>
        </p:txBody>
      </p:sp>
    </p:spTree>
    <p:extLst>
      <p:ext uri="{BB962C8B-B14F-4D97-AF65-F5344CB8AC3E}">
        <p14:creationId xmlns:p14="http://schemas.microsoft.com/office/powerpoint/2010/main" val="724040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lack, several&#10;&#10;Description automatically generated">
            <a:extLst>
              <a:ext uri="{FF2B5EF4-FFF2-40B4-BE49-F238E27FC236}">
                <a16:creationId xmlns:a16="http://schemas.microsoft.com/office/drawing/2014/main" id="{25877A83-6D20-7448-A5A3-8790A0371B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5888" y="1730839"/>
            <a:ext cx="1999523" cy="1499299"/>
          </a:xfrm>
          <a:prstGeom prst="rect">
            <a:avLst/>
          </a:prstGeom>
        </p:spPr>
      </p:pic>
      <p:pic>
        <p:nvPicPr>
          <p:cNvPr id="5" name="Picture 4" descr="A picture containing wire, rack, several&#10;&#10;Description automatically generated">
            <a:extLst>
              <a:ext uri="{FF2B5EF4-FFF2-40B4-BE49-F238E27FC236}">
                <a16:creationId xmlns:a16="http://schemas.microsoft.com/office/drawing/2014/main" id="{F266207E-2E44-AF40-828E-06F5C18945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8782" y="3372937"/>
            <a:ext cx="1776629" cy="1332167"/>
          </a:xfrm>
          <a:prstGeom prst="rect">
            <a:avLst/>
          </a:prstGeom>
        </p:spPr>
      </p:pic>
      <p:sp>
        <p:nvSpPr>
          <p:cNvPr id="33" name="AutoShape 19">
            <a:extLst>
              <a:ext uri="{FF2B5EF4-FFF2-40B4-BE49-F238E27FC236}">
                <a16:creationId xmlns:a16="http://schemas.microsoft.com/office/drawing/2014/main" id="{3FFDB4E9-0E30-114C-8902-DEE393ED567F}"/>
              </a:ext>
            </a:extLst>
          </p:cNvPr>
          <p:cNvSpPr>
            <a:spLocks noChangeArrowheads="1"/>
          </p:cNvSpPr>
          <p:nvPr/>
        </p:nvSpPr>
        <p:spPr bwMode="auto">
          <a:xfrm>
            <a:off x="6886859" y="2794361"/>
            <a:ext cx="3756930" cy="2171651"/>
          </a:xfrm>
          <a:prstGeom prst="wedgeRoundRectCallout">
            <a:avLst>
              <a:gd name="adj1" fmla="val 45044"/>
              <a:gd name="adj2" fmla="val 65953"/>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800" i="1" dirty="0">
                <a:solidFill>
                  <a:srgbClr val="3E3F41"/>
                </a:solidFill>
                <a:latin typeface="Comic Sans MS" panose="030F0702030302020204" pitchFamily="66" charset="0"/>
              </a:rPr>
              <a:t>Listen carefully to the next instructions – what is missing? What do I need to add to make them clearer?</a:t>
            </a:r>
          </a:p>
        </p:txBody>
      </p:sp>
      <p:sp>
        <p:nvSpPr>
          <p:cNvPr id="21" name="Subtitle 2">
            <a:extLst>
              <a:ext uri="{FF2B5EF4-FFF2-40B4-BE49-F238E27FC236}">
                <a16:creationId xmlns:a16="http://schemas.microsoft.com/office/drawing/2014/main" id="{06E3F8F7-7D01-5244-AA11-2A387E78F334}"/>
              </a:ext>
            </a:extLst>
          </p:cNvPr>
          <p:cNvSpPr txBox="1">
            <a:spLocks/>
          </p:cNvSpPr>
          <p:nvPr/>
        </p:nvSpPr>
        <p:spPr>
          <a:xfrm>
            <a:off x="0" y="677929"/>
            <a:ext cx="12192000" cy="52819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2800" b="1" dirty="0">
                <a:solidFill>
                  <a:srgbClr val="0070C0"/>
                </a:solidFill>
                <a:latin typeface="Comic Sans MS" panose="030F0702030302020204" pitchFamily="66" charset="0"/>
              </a:rPr>
              <a:t>Planning your instructions</a:t>
            </a:r>
          </a:p>
        </p:txBody>
      </p:sp>
      <p:sp>
        <p:nvSpPr>
          <p:cNvPr id="13" name="Rectangle 31">
            <a:extLst>
              <a:ext uri="{FF2B5EF4-FFF2-40B4-BE49-F238E27FC236}">
                <a16:creationId xmlns:a16="http://schemas.microsoft.com/office/drawing/2014/main" id="{D3F757EA-C9CC-C045-A4AE-928E1CD57E0F}"/>
              </a:ext>
            </a:extLst>
          </p:cNvPr>
          <p:cNvSpPr>
            <a:spLocks noChangeArrowheads="1"/>
          </p:cNvSpPr>
          <p:nvPr/>
        </p:nvSpPr>
        <p:spPr bwMode="auto">
          <a:xfrm>
            <a:off x="2951899" y="1679137"/>
            <a:ext cx="6962162"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indent="0">
              <a:spcBef>
                <a:spcPct val="50000"/>
              </a:spcBef>
            </a:pPr>
            <a:r>
              <a:rPr lang="en-GB" altLang="en-US" sz="1700" dirty="0">
                <a:solidFill>
                  <a:srgbClr val="3E3F41"/>
                </a:solidFill>
              </a:rPr>
              <a:t>9. Put the nuts and raisins on to the faces to make eyes and teeth.</a:t>
            </a:r>
          </a:p>
        </p:txBody>
      </p:sp>
      <p:sp>
        <p:nvSpPr>
          <p:cNvPr id="14" name="Rectangle 32">
            <a:extLst>
              <a:ext uri="{FF2B5EF4-FFF2-40B4-BE49-F238E27FC236}">
                <a16:creationId xmlns:a16="http://schemas.microsoft.com/office/drawing/2014/main" id="{781BABFA-5A23-CF44-9A9D-DDF9327157A5}"/>
              </a:ext>
            </a:extLst>
          </p:cNvPr>
          <p:cNvSpPr>
            <a:spLocks noChangeArrowheads="1"/>
          </p:cNvSpPr>
          <p:nvPr/>
        </p:nvSpPr>
        <p:spPr bwMode="auto">
          <a:xfrm>
            <a:off x="2911731" y="2210588"/>
            <a:ext cx="3666388"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indent="0">
              <a:spcBef>
                <a:spcPct val="50000"/>
              </a:spcBef>
            </a:pPr>
            <a:r>
              <a:rPr lang="en-GB" altLang="en-US" sz="1700" dirty="0">
                <a:solidFill>
                  <a:srgbClr val="3E3F41"/>
                </a:solidFill>
              </a:rPr>
              <a:t>10. Place on a greased baking tray.</a:t>
            </a:r>
          </a:p>
        </p:txBody>
      </p:sp>
      <p:sp>
        <p:nvSpPr>
          <p:cNvPr id="15" name="Rectangle 35">
            <a:extLst>
              <a:ext uri="{FF2B5EF4-FFF2-40B4-BE49-F238E27FC236}">
                <a16:creationId xmlns:a16="http://schemas.microsoft.com/office/drawing/2014/main" id="{6D1AC101-CCDC-3340-B1FD-AD2D729324FD}"/>
              </a:ext>
            </a:extLst>
          </p:cNvPr>
          <p:cNvSpPr>
            <a:spLocks noChangeArrowheads="1"/>
          </p:cNvSpPr>
          <p:nvPr/>
        </p:nvSpPr>
        <p:spPr bwMode="auto">
          <a:xfrm>
            <a:off x="2911731" y="2876195"/>
            <a:ext cx="3515706"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indent="0">
              <a:spcBef>
                <a:spcPct val="50000"/>
              </a:spcBef>
            </a:pPr>
            <a:r>
              <a:rPr lang="en-GB" altLang="en-US" sz="1700" dirty="0">
                <a:solidFill>
                  <a:srgbClr val="3E3F41"/>
                </a:solidFill>
              </a:rPr>
              <a:t>11. Bake at 190°C for 15 minutes.</a:t>
            </a:r>
          </a:p>
        </p:txBody>
      </p:sp>
      <p:sp>
        <p:nvSpPr>
          <p:cNvPr id="16" name="Rectangle 36">
            <a:extLst>
              <a:ext uri="{FF2B5EF4-FFF2-40B4-BE49-F238E27FC236}">
                <a16:creationId xmlns:a16="http://schemas.microsoft.com/office/drawing/2014/main" id="{06A956C2-B923-9C43-9AC2-4F0F1F8B06A4}"/>
              </a:ext>
            </a:extLst>
          </p:cNvPr>
          <p:cNvSpPr>
            <a:spLocks noChangeArrowheads="1"/>
          </p:cNvSpPr>
          <p:nvPr/>
        </p:nvSpPr>
        <p:spPr bwMode="auto">
          <a:xfrm>
            <a:off x="2951899" y="3804833"/>
            <a:ext cx="2496196"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indent="0">
              <a:spcBef>
                <a:spcPct val="50000"/>
              </a:spcBef>
            </a:pPr>
            <a:r>
              <a:rPr lang="en-GB" altLang="en-US" sz="1700" dirty="0">
                <a:solidFill>
                  <a:srgbClr val="3E3F41"/>
                </a:solidFill>
              </a:rPr>
              <a:t>12. Cool on a wire rack.</a:t>
            </a:r>
          </a:p>
        </p:txBody>
      </p:sp>
      <p:sp>
        <p:nvSpPr>
          <p:cNvPr id="17" name="Rectangle 37">
            <a:extLst>
              <a:ext uri="{FF2B5EF4-FFF2-40B4-BE49-F238E27FC236}">
                <a16:creationId xmlns:a16="http://schemas.microsoft.com/office/drawing/2014/main" id="{644FC641-FB0C-1C41-8FE8-41E5F7B20AEE}"/>
              </a:ext>
            </a:extLst>
          </p:cNvPr>
          <p:cNvSpPr>
            <a:spLocks noChangeArrowheads="1"/>
          </p:cNvSpPr>
          <p:nvPr/>
        </p:nvSpPr>
        <p:spPr bwMode="auto">
          <a:xfrm>
            <a:off x="3006308" y="5337015"/>
            <a:ext cx="3477234"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omic Sans MS" panose="030F0702030302020204" pitchFamily="66" charset="0"/>
                <a:cs typeface="Arial" panose="020B0604020202020204" pitchFamily="34" charset="0"/>
              </a:defRPr>
            </a:lvl1pPr>
            <a:lvl2pPr marL="800100" indent="-342900">
              <a:defRPr>
                <a:solidFill>
                  <a:schemeClr val="tx1"/>
                </a:solidFill>
                <a:latin typeface="Comic Sans MS" panose="030F0702030302020204" pitchFamily="66" charset="0"/>
                <a:cs typeface="Arial" panose="020B0604020202020204" pitchFamily="34" charset="0"/>
              </a:defRPr>
            </a:lvl2pPr>
            <a:lvl3pPr marL="1257300" indent="-342900">
              <a:defRPr>
                <a:solidFill>
                  <a:schemeClr val="tx1"/>
                </a:solidFill>
                <a:latin typeface="Comic Sans MS" panose="030F0702030302020204" pitchFamily="66" charset="0"/>
                <a:cs typeface="Arial" panose="020B0604020202020204" pitchFamily="34" charset="0"/>
              </a:defRPr>
            </a:lvl3pPr>
            <a:lvl4pPr marL="1714500" indent="-342900">
              <a:defRPr>
                <a:solidFill>
                  <a:schemeClr val="tx1"/>
                </a:solidFill>
                <a:latin typeface="Comic Sans MS" panose="030F0702030302020204" pitchFamily="66" charset="0"/>
                <a:cs typeface="Arial" panose="020B0604020202020204" pitchFamily="34" charset="0"/>
              </a:defRPr>
            </a:lvl4pPr>
            <a:lvl5pPr marL="2171700" indent="-342900">
              <a:defRPr>
                <a:solidFill>
                  <a:schemeClr val="tx1"/>
                </a:solidFill>
                <a:latin typeface="Comic Sans MS" panose="030F0702030302020204" pitchFamily="66" charset="0"/>
                <a:cs typeface="Arial" panose="020B0604020202020204" pitchFamily="34" charset="0"/>
              </a:defRPr>
            </a:lvl5pPr>
            <a:lvl6pPr marL="26289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0861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5433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00050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0" indent="0">
              <a:spcBef>
                <a:spcPct val="50000"/>
              </a:spcBef>
            </a:pPr>
            <a:r>
              <a:rPr lang="en-GB" altLang="en-US" sz="1700" dirty="0">
                <a:solidFill>
                  <a:srgbClr val="3E3F41"/>
                </a:solidFill>
              </a:rPr>
              <a:t>13. When cool, eat your biscuits.</a:t>
            </a:r>
          </a:p>
        </p:txBody>
      </p:sp>
      <p:pic>
        <p:nvPicPr>
          <p:cNvPr id="22" name="Picture 21" descr="A picture containing wire, rack, several&#10;&#10;Description automatically generated">
            <a:extLst>
              <a:ext uri="{FF2B5EF4-FFF2-40B4-BE49-F238E27FC236}">
                <a16:creationId xmlns:a16="http://schemas.microsoft.com/office/drawing/2014/main" id="{F0AA2398-3A5D-8C4C-A131-049BE9B161F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18782" y="4847904"/>
            <a:ext cx="1776629" cy="1332167"/>
          </a:xfrm>
          <a:prstGeom prst="rect">
            <a:avLst/>
          </a:prstGeom>
        </p:spPr>
      </p:pic>
    </p:spTree>
    <p:extLst>
      <p:ext uri="{BB962C8B-B14F-4D97-AF65-F5344CB8AC3E}">
        <p14:creationId xmlns:p14="http://schemas.microsoft.com/office/powerpoint/2010/main" val="15246267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AutoShape 19">
            <a:extLst>
              <a:ext uri="{FF2B5EF4-FFF2-40B4-BE49-F238E27FC236}">
                <a16:creationId xmlns:a16="http://schemas.microsoft.com/office/drawing/2014/main" id="{3FFDB4E9-0E30-114C-8902-DEE393ED567F}"/>
              </a:ext>
            </a:extLst>
          </p:cNvPr>
          <p:cNvSpPr>
            <a:spLocks noChangeArrowheads="1"/>
          </p:cNvSpPr>
          <p:nvPr/>
        </p:nvSpPr>
        <p:spPr bwMode="auto">
          <a:xfrm>
            <a:off x="828201" y="678109"/>
            <a:ext cx="4724824" cy="2171651"/>
          </a:xfrm>
          <a:prstGeom prst="wedgeRoundRectCallout">
            <a:avLst>
              <a:gd name="adj1" fmla="val -52171"/>
              <a:gd name="adj2" fmla="val 75745"/>
              <a:gd name="adj3" fmla="val 16667"/>
            </a:avLst>
          </a:prstGeom>
          <a:solidFill>
            <a:schemeClr val="bg1"/>
          </a:solidFill>
          <a:ln w="28575" algn="ctr">
            <a:solidFill>
              <a:srgbClr val="00A64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1800" i="1" dirty="0">
                <a:solidFill>
                  <a:srgbClr val="3E3F41"/>
                </a:solidFill>
                <a:latin typeface="Comic Sans MS" panose="030F0702030302020204" pitchFamily="66" charset="0"/>
              </a:rPr>
              <a:t>Now I want you to work with a partner and try out words on your whiteboards. If you feel confident, have a go at writing a sentence or two.</a:t>
            </a:r>
          </a:p>
          <a:p>
            <a:pPr algn="ctr"/>
            <a:r>
              <a:rPr lang="en-GB" altLang="en-US" sz="1800" i="1" dirty="0">
                <a:solidFill>
                  <a:srgbClr val="3E3F41"/>
                </a:solidFill>
                <a:latin typeface="Comic Sans MS" panose="030F0702030302020204" pitchFamily="66" charset="0"/>
              </a:rPr>
              <a:t>Remember to include bossy verbs.</a:t>
            </a:r>
          </a:p>
          <a:p>
            <a:pPr algn="ctr"/>
            <a:r>
              <a:rPr lang="en-GB" altLang="en-US" sz="1800" i="1" dirty="0">
                <a:solidFill>
                  <a:srgbClr val="3E3F41"/>
                </a:solidFill>
                <a:latin typeface="Comic Sans MS" panose="030F0702030302020204" pitchFamily="66" charset="0"/>
              </a:rPr>
              <a:t>Look at the working wall to help you.</a:t>
            </a:r>
          </a:p>
        </p:txBody>
      </p:sp>
      <p:grpSp>
        <p:nvGrpSpPr>
          <p:cNvPr id="12" name="Group 2">
            <a:extLst>
              <a:ext uri="{FF2B5EF4-FFF2-40B4-BE49-F238E27FC236}">
                <a16:creationId xmlns:a16="http://schemas.microsoft.com/office/drawing/2014/main" id="{28A892F5-3C7A-2F43-A043-204274EDFDFF}"/>
              </a:ext>
            </a:extLst>
          </p:cNvPr>
          <p:cNvGrpSpPr>
            <a:grpSpLocks/>
          </p:cNvGrpSpPr>
          <p:nvPr/>
        </p:nvGrpSpPr>
        <p:grpSpPr bwMode="auto">
          <a:xfrm>
            <a:off x="1084839" y="3359647"/>
            <a:ext cx="2693876" cy="2672551"/>
            <a:chOff x="3805" y="1284"/>
            <a:chExt cx="1955" cy="1637"/>
          </a:xfrm>
        </p:grpSpPr>
        <p:sp>
          <p:nvSpPr>
            <p:cNvPr id="19" name="Text Box 12">
              <a:extLst>
                <a:ext uri="{FF2B5EF4-FFF2-40B4-BE49-F238E27FC236}">
                  <a16:creationId xmlns:a16="http://schemas.microsoft.com/office/drawing/2014/main" id="{C92F1E84-1A47-844D-92A7-4863CB399D14}"/>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dirty="0">
                  <a:solidFill>
                    <a:srgbClr val="414042"/>
                  </a:solidFill>
                </a:rPr>
                <a:t>Teacher modelling</a:t>
              </a:r>
            </a:p>
          </p:txBody>
        </p:sp>
        <p:sp>
          <p:nvSpPr>
            <p:cNvPr id="20" name="Text Box 13">
              <a:extLst>
                <a:ext uri="{FF2B5EF4-FFF2-40B4-BE49-F238E27FC236}">
                  <a16:creationId xmlns:a16="http://schemas.microsoft.com/office/drawing/2014/main" id="{D277BF63-2493-B544-BE88-A1A33BA5E95C}"/>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70A39F24-8DE3-5C46-B826-A8AA2E3F0885}"/>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4" name="Straight Arrow Connector 23">
            <a:extLst>
              <a:ext uri="{FF2B5EF4-FFF2-40B4-BE49-F238E27FC236}">
                <a16:creationId xmlns:a16="http://schemas.microsoft.com/office/drawing/2014/main" id="{A7A53D99-3B17-1E44-958B-D592A49498A4}"/>
              </a:ext>
            </a:extLst>
          </p:cNvPr>
          <p:cNvCxnSpPr>
            <a:cxnSpLocks/>
          </p:cNvCxnSpPr>
          <p:nvPr/>
        </p:nvCxnSpPr>
        <p:spPr>
          <a:xfrm>
            <a:off x="2409730" y="4190416"/>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25" name="Text Box 15">
            <a:extLst>
              <a:ext uri="{FF2B5EF4-FFF2-40B4-BE49-F238E27FC236}">
                <a16:creationId xmlns:a16="http://schemas.microsoft.com/office/drawing/2014/main" id="{A8B7E2B4-C3C2-3F48-8A47-7815A944981D}"/>
              </a:ext>
            </a:extLst>
          </p:cNvPr>
          <p:cNvSpPr txBox="1">
            <a:spLocks noChangeArrowheads="1"/>
          </p:cNvSpPr>
          <p:nvPr/>
        </p:nvSpPr>
        <p:spPr bwMode="auto">
          <a:xfrm>
            <a:off x="6909842" y="869354"/>
            <a:ext cx="733425" cy="427037"/>
          </a:xfrm>
          <a:prstGeom prst="rect">
            <a:avLst/>
          </a:prstGeom>
          <a:solidFill>
            <a:srgbClr val="CC00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200" b="1" dirty="0">
                <a:solidFill>
                  <a:schemeClr val="bg1"/>
                </a:solidFill>
                <a:latin typeface="Comic Sans MS" panose="030F0902030302020204" pitchFamily="66" charset="0"/>
              </a:rPr>
              <a:t>Mix</a:t>
            </a:r>
          </a:p>
        </p:txBody>
      </p:sp>
      <p:sp>
        <p:nvSpPr>
          <p:cNvPr id="27" name="Text Box 16">
            <a:extLst>
              <a:ext uri="{FF2B5EF4-FFF2-40B4-BE49-F238E27FC236}">
                <a16:creationId xmlns:a16="http://schemas.microsoft.com/office/drawing/2014/main" id="{BAAD1977-417C-4444-9F5B-04B22026C053}"/>
              </a:ext>
            </a:extLst>
          </p:cNvPr>
          <p:cNvSpPr txBox="1">
            <a:spLocks noChangeArrowheads="1"/>
          </p:cNvSpPr>
          <p:nvPr/>
        </p:nvSpPr>
        <p:spPr bwMode="auto">
          <a:xfrm>
            <a:off x="9000084" y="1082872"/>
            <a:ext cx="692150" cy="427037"/>
          </a:xfrm>
          <a:prstGeom prst="rect">
            <a:avLst/>
          </a:prstGeom>
          <a:solidFill>
            <a:srgbClr val="CC00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200" b="1" dirty="0">
                <a:solidFill>
                  <a:schemeClr val="bg1"/>
                </a:solidFill>
                <a:latin typeface="Comic Sans MS" panose="030F0902030302020204" pitchFamily="66" charset="0"/>
              </a:rPr>
              <a:t>Put</a:t>
            </a:r>
          </a:p>
        </p:txBody>
      </p:sp>
      <p:sp>
        <p:nvSpPr>
          <p:cNvPr id="28" name="Text Box 17">
            <a:extLst>
              <a:ext uri="{FF2B5EF4-FFF2-40B4-BE49-F238E27FC236}">
                <a16:creationId xmlns:a16="http://schemas.microsoft.com/office/drawing/2014/main" id="{8776D968-1EAC-D24D-A901-9361A9F3CE46}"/>
              </a:ext>
            </a:extLst>
          </p:cNvPr>
          <p:cNvSpPr txBox="1">
            <a:spLocks noChangeArrowheads="1"/>
          </p:cNvSpPr>
          <p:nvPr/>
        </p:nvSpPr>
        <p:spPr bwMode="auto">
          <a:xfrm>
            <a:off x="7276554" y="2196303"/>
            <a:ext cx="915987" cy="427038"/>
          </a:xfrm>
          <a:prstGeom prst="rect">
            <a:avLst/>
          </a:prstGeom>
          <a:solidFill>
            <a:srgbClr val="CC00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200" b="1" dirty="0">
                <a:solidFill>
                  <a:schemeClr val="bg1"/>
                </a:solidFill>
                <a:latin typeface="Comic Sans MS" panose="030F0902030302020204" pitchFamily="66" charset="0"/>
              </a:rPr>
              <a:t>Place</a:t>
            </a:r>
          </a:p>
        </p:txBody>
      </p:sp>
      <p:sp>
        <p:nvSpPr>
          <p:cNvPr id="29" name="Text Box 18">
            <a:extLst>
              <a:ext uri="{FF2B5EF4-FFF2-40B4-BE49-F238E27FC236}">
                <a16:creationId xmlns:a16="http://schemas.microsoft.com/office/drawing/2014/main" id="{629D7CD2-20D7-AD46-A7DD-544B6D593E24}"/>
              </a:ext>
            </a:extLst>
          </p:cNvPr>
          <p:cNvSpPr txBox="1">
            <a:spLocks noChangeArrowheads="1"/>
          </p:cNvSpPr>
          <p:nvPr/>
        </p:nvSpPr>
        <p:spPr bwMode="auto">
          <a:xfrm>
            <a:off x="9538974" y="2431511"/>
            <a:ext cx="757237" cy="427038"/>
          </a:xfrm>
          <a:prstGeom prst="rect">
            <a:avLst/>
          </a:prstGeom>
          <a:solidFill>
            <a:srgbClr val="CC00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200" b="1" dirty="0">
                <a:solidFill>
                  <a:schemeClr val="bg1"/>
                </a:solidFill>
                <a:latin typeface="Comic Sans MS" panose="030F0902030302020204" pitchFamily="66" charset="0"/>
              </a:rPr>
              <a:t>Cool</a:t>
            </a:r>
          </a:p>
        </p:txBody>
      </p:sp>
      <p:grpSp>
        <p:nvGrpSpPr>
          <p:cNvPr id="2" name="Group 1">
            <a:extLst>
              <a:ext uri="{FF2B5EF4-FFF2-40B4-BE49-F238E27FC236}">
                <a16:creationId xmlns:a16="http://schemas.microsoft.com/office/drawing/2014/main" id="{315FBA7A-551B-664D-95FE-C121A831E5C4}"/>
              </a:ext>
            </a:extLst>
          </p:cNvPr>
          <p:cNvGrpSpPr/>
          <p:nvPr/>
        </p:nvGrpSpPr>
        <p:grpSpPr>
          <a:xfrm>
            <a:off x="4235217" y="3831783"/>
            <a:ext cx="6964371" cy="1926742"/>
            <a:chOff x="4873171" y="4007879"/>
            <a:chExt cx="5808687" cy="1607014"/>
          </a:xfrm>
        </p:grpSpPr>
        <p:grpSp>
          <p:nvGrpSpPr>
            <p:cNvPr id="30" name="Group 29">
              <a:extLst>
                <a:ext uri="{FF2B5EF4-FFF2-40B4-BE49-F238E27FC236}">
                  <a16:creationId xmlns:a16="http://schemas.microsoft.com/office/drawing/2014/main" id="{5CEAF22E-61B0-614C-BC76-6D3437F25896}"/>
                </a:ext>
              </a:extLst>
            </p:cNvPr>
            <p:cNvGrpSpPr/>
            <p:nvPr/>
          </p:nvGrpSpPr>
          <p:grpSpPr>
            <a:xfrm>
              <a:off x="7911763" y="4007879"/>
              <a:ext cx="2770095" cy="1607013"/>
              <a:chOff x="7628964" y="1684000"/>
              <a:chExt cx="3442448" cy="1997065"/>
            </a:xfrm>
          </p:grpSpPr>
          <p:sp>
            <p:nvSpPr>
              <p:cNvPr id="32" name="Subtitle 2">
                <a:extLst>
                  <a:ext uri="{FF2B5EF4-FFF2-40B4-BE49-F238E27FC236}">
                    <a16:creationId xmlns:a16="http://schemas.microsoft.com/office/drawing/2014/main" id="{815D02F5-7D3B-FF4D-BCB9-A5F1AB565385}"/>
                  </a:ext>
                </a:extLst>
              </p:cNvPr>
              <p:cNvSpPr txBox="1">
                <a:spLocks/>
              </p:cNvSpPr>
              <p:nvPr/>
            </p:nvSpPr>
            <p:spPr>
              <a:xfrm>
                <a:off x="7628964" y="1790153"/>
                <a:ext cx="3442448" cy="3333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1000" b="1" dirty="0">
                    <a:solidFill>
                      <a:srgbClr val="0070C0"/>
                    </a:solidFill>
                    <a:latin typeface="Comic Sans MS" panose="030F0702030302020204" pitchFamily="66" charset="0"/>
                  </a:rPr>
                  <a:t>How to make a paper snowflake</a:t>
                </a:r>
              </a:p>
            </p:txBody>
          </p:sp>
          <p:sp>
            <p:nvSpPr>
              <p:cNvPr id="34" name="Rectangle 33">
                <a:extLst>
                  <a:ext uri="{FF2B5EF4-FFF2-40B4-BE49-F238E27FC236}">
                    <a16:creationId xmlns:a16="http://schemas.microsoft.com/office/drawing/2014/main" id="{57135DD9-F273-8244-ACD2-31BA88AE22E3}"/>
                  </a:ext>
                </a:extLst>
              </p:cNvPr>
              <p:cNvSpPr/>
              <p:nvPr/>
            </p:nvSpPr>
            <p:spPr>
              <a:xfrm>
                <a:off x="7628964" y="1684000"/>
                <a:ext cx="3442447" cy="1997065"/>
              </a:xfrm>
              <a:prstGeom prst="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5008BFCA-CAF6-B049-B961-8E9D43E06E11}"/>
                </a:ext>
              </a:extLst>
            </p:cNvPr>
            <p:cNvGrpSpPr/>
            <p:nvPr/>
          </p:nvGrpSpPr>
          <p:grpSpPr>
            <a:xfrm>
              <a:off x="4873171" y="4007880"/>
              <a:ext cx="2770096" cy="1607013"/>
              <a:chOff x="8749549" y="3458878"/>
              <a:chExt cx="3442449" cy="1997065"/>
            </a:xfrm>
          </p:grpSpPr>
          <p:pic>
            <p:nvPicPr>
              <p:cNvPr id="36" name="Picture 35" descr="A picture containing text&#10;&#10;Description automatically generated">
                <a:extLst>
                  <a:ext uri="{FF2B5EF4-FFF2-40B4-BE49-F238E27FC236}">
                    <a16:creationId xmlns:a16="http://schemas.microsoft.com/office/drawing/2014/main" id="{49EF5D4C-0EC5-3540-B920-5149367FF8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57126" y="3869844"/>
                <a:ext cx="3227293" cy="1529156"/>
              </a:xfrm>
              <a:prstGeom prst="rect">
                <a:avLst/>
              </a:prstGeom>
              <a:ln w="12700">
                <a:noFill/>
              </a:ln>
            </p:spPr>
          </p:pic>
          <p:sp>
            <p:nvSpPr>
              <p:cNvPr id="37" name="Subtitle 2">
                <a:extLst>
                  <a:ext uri="{FF2B5EF4-FFF2-40B4-BE49-F238E27FC236}">
                    <a16:creationId xmlns:a16="http://schemas.microsoft.com/office/drawing/2014/main" id="{A5DA1A4E-31B9-4A43-BEEA-215C5AB33E84}"/>
                  </a:ext>
                </a:extLst>
              </p:cNvPr>
              <p:cNvSpPr txBox="1">
                <a:spLocks/>
              </p:cNvSpPr>
              <p:nvPr/>
            </p:nvSpPr>
            <p:spPr>
              <a:xfrm>
                <a:off x="8749549" y="3628420"/>
                <a:ext cx="3442449" cy="3333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ct val="50000"/>
                  </a:spcBef>
                  <a:buNone/>
                </a:pPr>
                <a:r>
                  <a:rPr lang="en-GB" altLang="en-US" sz="1000" b="1" dirty="0">
                    <a:solidFill>
                      <a:srgbClr val="0070C0"/>
                    </a:solidFill>
                    <a:latin typeface="Comic Sans MS" panose="030F0702030302020204" pitchFamily="66" charset="0"/>
                  </a:rPr>
                  <a:t>How to make a cheese sandwich</a:t>
                </a:r>
              </a:p>
            </p:txBody>
          </p:sp>
          <p:sp>
            <p:nvSpPr>
              <p:cNvPr id="38" name="Rectangle 37">
                <a:extLst>
                  <a:ext uri="{FF2B5EF4-FFF2-40B4-BE49-F238E27FC236}">
                    <a16:creationId xmlns:a16="http://schemas.microsoft.com/office/drawing/2014/main" id="{18D94834-7BFF-2E47-B5CB-FEBE2E48F1D8}"/>
                  </a:ext>
                </a:extLst>
              </p:cNvPr>
              <p:cNvSpPr/>
              <p:nvPr/>
            </p:nvSpPr>
            <p:spPr>
              <a:xfrm>
                <a:off x="8749551" y="3458878"/>
                <a:ext cx="3442447" cy="1997065"/>
              </a:xfrm>
              <a:prstGeom prst="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5" name="Picture 4" descr="Diagram, text&#10;&#10;Description automatically generated">
            <a:extLst>
              <a:ext uri="{FF2B5EF4-FFF2-40B4-BE49-F238E27FC236}">
                <a16:creationId xmlns:a16="http://schemas.microsoft.com/office/drawing/2014/main" id="{18BEEC74-7575-9943-A007-A82C7F1836F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20635" y="4126294"/>
            <a:ext cx="3186526" cy="1593545"/>
          </a:xfrm>
          <a:prstGeom prst="rect">
            <a:avLst/>
          </a:prstGeom>
        </p:spPr>
      </p:pic>
    </p:spTree>
    <p:extLst>
      <p:ext uri="{BB962C8B-B14F-4D97-AF65-F5344CB8AC3E}">
        <p14:creationId xmlns:p14="http://schemas.microsoft.com/office/powerpoint/2010/main" val="6753939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1827C0E-BD9F-8F48-8679-C594EA17E323}"/>
              </a:ext>
            </a:extLst>
          </p:cNvPr>
          <p:cNvGrpSpPr/>
          <p:nvPr/>
        </p:nvGrpSpPr>
        <p:grpSpPr>
          <a:xfrm>
            <a:off x="1384366" y="2133600"/>
            <a:ext cx="9428177" cy="2881313"/>
            <a:chOff x="1384366" y="2133600"/>
            <a:chExt cx="9428177" cy="2881313"/>
          </a:xfrm>
        </p:grpSpPr>
        <p:sp>
          <p:nvSpPr>
            <p:cNvPr id="10" name="Rectangle 9">
              <a:extLst>
                <a:ext uri="{FF2B5EF4-FFF2-40B4-BE49-F238E27FC236}">
                  <a16:creationId xmlns:a16="http://schemas.microsoft.com/office/drawing/2014/main" id="{6A4DEC9C-06E1-7A4D-9515-B948DA14EF50}"/>
                </a:ext>
              </a:extLst>
            </p:cNvPr>
            <p:cNvSpPr/>
            <p:nvPr/>
          </p:nvSpPr>
          <p:spPr>
            <a:xfrm>
              <a:off x="1384366" y="2133600"/>
              <a:ext cx="9428177"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7" name="Picture 16" descr="A picture containing food&#10;&#10;Description automatically generated">
              <a:extLst>
                <a:ext uri="{FF2B5EF4-FFF2-40B4-BE49-F238E27FC236}">
                  <a16:creationId xmlns:a16="http://schemas.microsoft.com/office/drawing/2014/main" id="{67483CE9-1C5E-9241-8698-7E9FD54AD33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61804" y="2196797"/>
              <a:ext cx="3052496" cy="2759985"/>
            </a:xfrm>
            <a:prstGeom prst="rect">
              <a:avLst/>
            </a:prstGeom>
          </p:spPr>
        </p:pic>
        <p:pic>
          <p:nvPicPr>
            <p:cNvPr id="18" name="Picture 17" descr="A picture containing black, several&#10;&#10;Description automatically generated">
              <a:extLst>
                <a:ext uri="{FF2B5EF4-FFF2-40B4-BE49-F238E27FC236}">
                  <a16:creationId xmlns:a16="http://schemas.microsoft.com/office/drawing/2014/main" id="{2EFE9A1D-FE93-3848-9AE0-56AE65A2E9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1518" y="2196797"/>
              <a:ext cx="3060661" cy="2759985"/>
            </a:xfrm>
            <a:prstGeom prst="rect">
              <a:avLst/>
            </a:prstGeom>
          </p:spPr>
        </p:pic>
        <p:pic>
          <p:nvPicPr>
            <p:cNvPr id="19" name="Picture 18" descr="A picture containing wire, rack, several&#10;&#10;Description automatically generated">
              <a:extLst>
                <a:ext uri="{FF2B5EF4-FFF2-40B4-BE49-F238E27FC236}">
                  <a16:creationId xmlns:a16="http://schemas.microsoft.com/office/drawing/2014/main" id="{B1142ABD-F26D-A347-9D1D-929BAB677C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89313" y="2196798"/>
              <a:ext cx="3052496" cy="2759985"/>
            </a:xfrm>
            <a:prstGeom prst="rect">
              <a:avLst/>
            </a:prstGeom>
          </p:spPr>
        </p:pic>
      </p:gr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Monsters</a:t>
            </a:r>
          </a:p>
          <a:p>
            <a:pPr marL="0" indent="0" algn="ctr">
              <a:lnSpc>
                <a:spcPct val="100000"/>
              </a:lnSpc>
              <a:spcBef>
                <a:spcPts val="600"/>
              </a:spcBef>
              <a:buNone/>
            </a:pPr>
            <a:r>
              <a:rPr lang="en-GB" dirty="0">
                <a:solidFill>
                  <a:schemeClr val="bg1"/>
                </a:solidFill>
                <a:latin typeface="Comic Sans MS" panose="030F0702030302020204" pitchFamily="66" charset="0"/>
              </a:rPr>
              <a:t>Non-fiction</a:t>
            </a: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3491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reader’s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Rectangle 8">
            <a:extLst>
              <a:ext uri="{FF2B5EF4-FFF2-40B4-BE49-F238E27FC236}">
                <a16:creationId xmlns:a16="http://schemas.microsoft.com/office/drawing/2014/main" id="{2BE3B3EE-F851-4147-9E06-95152C200F3F}"/>
              </a:ext>
            </a:extLst>
          </p:cNvPr>
          <p:cNvSpPr>
            <a:spLocks noChangeArrowheads="1"/>
          </p:cNvSpPr>
          <p:nvPr/>
        </p:nvSpPr>
        <p:spPr bwMode="auto">
          <a:xfrm>
            <a:off x="3772928" y="1474572"/>
            <a:ext cx="7073123"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14325" indent="-227013">
              <a:spcBef>
                <a:spcPts val="7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3E3F41"/>
                </a:solidFill>
              </a:rPr>
              <a:t>Think aloud’  </a:t>
            </a:r>
            <a:r>
              <a:rPr lang="en-GB" altLang="en-US" sz="1600" dirty="0">
                <a:solidFill>
                  <a:srgbClr val="3E3F41"/>
                </a:solidFill>
              </a:rPr>
              <a:t>your thoughts as you read aloud to pupils.</a:t>
            </a:r>
          </a:p>
          <a:p>
            <a:pPr marL="314325" indent="-227013">
              <a:spcBef>
                <a:spcPts val="700"/>
              </a:spcBef>
              <a:buClr>
                <a:srgbClr val="0070C0"/>
              </a:buClr>
              <a:buFont typeface="Arial" panose="020B0604020202020204" pitchFamily="34" charset="0"/>
              <a:buChar char="•"/>
            </a:pPr>
            <a:r>
              <a:rPr lang="en-GB" altLang="en-US" sz="1600" dirty="0">
                <a:solidFill>
                  <a:srgbClr val="3E3F41"/>
                </a:solidFill>
              </a:rPr>
              <a:t>Ask yourselves questions that show how you monitor your own </a:t>
            </a:r>
            <a:br>
              <a:rPr lang="en-GB" altLang="en-US" sz="1600" dirty="0">
                <a:solidFill>
                  <a:srgbClr val="3E3F41"/>
                </a:solidFill>
              </a:rPr>
            </a:br>
            <a:r>
              <a:rPr lang="en-GB" altLang="en-US" sz="1600" dirty="0">
                <a:solidFill>
                  <a:srgbClr val="3E3F41"/>
                </a:solidFill>
              </a:rPr>
              <a:t>comprehension (demonstrating that it is acceptable to not fully </a:t>
            </a:r>
            <a:br>
              <a:rPr lang="en-GB" altLang="en-US" sz="1600" dirty="0">
                <a:solidFill>
                  <a:srgbClr val="3E3F41"/>
                </a:solidFill>
              </a:rPr>
            </a:br>
            <a:r>
              <a:rPr lang="en-GB" altLang="en-US" sz="1600" dirty="0">
                <a:solidFill>
                  <a:srgbClr val="3E3F41"/>
                </a:solidFill>
              </a:rPr>
              <a:t>understand on first reading but that you know this and also know what to do about it).</a:t>
            </a:r>
          </a:p>
          <a:p>
            <a:pPr marL="314325" indent="-227013">
              <a:spcBef>
                <a:spcPts val="700"/>
              </a:spcBef>
              <a:buClr>
                <a:srgbClr val="0070C0"/>
              </a:buClr>
              <a:buFont typeface="Arial" panose="020B0604020202020204" pitchFamily="34" charset="0"/>
              <a:buChar char="•"/>
            </a:pPr>
            <a:r>
              <a:rPr lang="en-GB" altLang="en-US" sz="1600" dirty="0">
                <a:solidFill>
                  <a:srgbClr val="3E3F41"/>
                </a:solidFill>
              </a:rPr>
              <a:t>Make </a:t>
            </a:r>
            <a:r>
              <a:rPr lang="en-GB" altLang="en-US" sz="1600" b="1" dirty="0">
                <a:solidFill>
                  <a:srgbClr val="3E3F41"/>
                </a:solidFill>
              </a:rPr>
              <a:t>explicit</a:t>
            </a:r>
            <a:r>
              <a:rPr lang="en-GB" altLang="en-US" sz="1600" dirty="0">
                <a:solidFill>
                  <a:srgbClr val="3E3F41"/>
                </a:solidFill>
              </a:rPr>
              <a:t> the thinking processes that result in understanding what you read.</a:t>
            </a:r>
          </a:p>
          <a:p>
            <a:pPr marL="314325" indent="-227013">
              <a:spcBef>
                <a:spcPts val="700"/>
              </a:spcBef>
              <a:buClr>
                <a:srgbClr val="0070C0"/>
              </a:buClr>
              <a:buFont typeface="Arial" panose="020B0604020202020204" pitchFamily="34" charset="0"/>
              <a:buChar char="•"/>
            </a:pPr>
            <a:r>
              <a:rPr lang="en-GB" altLang="en-US" sz="1600" dirty="0">
                <a:solidFill>
                  <a:srgbClr val="3E3F41"/>
                </a:solidFill>
              </a:rPr>
              <a:t>Demonstrate techniques and strategies as you use them, e.g. re-reading a section to clarify understanding, working out the meaning of words from contextual clues.</a:t>
            </a:r>
          </a:p>
          <a:p>
            <a:pPr marL="314325" indent="-227013">
              <a:spcBef>
                <a:spcPts val="700"/>
              </a:spcBef>
              <a:buClr>
                <a:srgbClr val="0070C0"/>
              </a:buClr>
              <a:buFont typeface="Arial" panose="020B0604020202020204" pitchFamily="34" charset="0"/>
              <a:buChar char="•"/>
            </a:pPr>
            <a:r>
              <a:rPr lang="en-GB" altLang="en-US" sz="1600" dirty="0">
                <a:solidFill>
                  <a:srgbClr val="3E3F41"/>
                </a:solidFill>
              </a:rPr>
              <a:t>Explain your thinking as you use strategies to work out unfamiliar words, such as re-reading a section to clarify understanding, working out the meaning of words from contextual clues, analogy or by using etymology or morphology. </a:t>
            </a:r>
          </a:p>
          <a:p>
            <a:pPr marL="314325" indent="-227013">
              <a:spcBef>
                <a:spcPts val="700"/>
              </a:spcBef>
              <a:buClr>
                <a:srgbClr val="0070C0"/>
              </a:buClr>
              <a:buFont typeface="Arial" panose="020B0604020202020204" pitchFamily="34" charset="0"/>
              <a:buChar char="•"/>
            </a:pPr>
            <a:r>
              <a:rPr lang="en-GB" altLang="en-US" sz="1600" dirty="0">
                <a:solidFill>
                  <a:srgbClr val="3E3F41"/>
                </a:solidFill>
              </a:rPr>
              <a:t>Model working out the meaning of unfamiliar words and phrases by re-reading, pointing out the context, making analogies to known words, and linking new meanings to those already known.</a:t>
            </a: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6" name="Text Box 4">
            <a:extLst>
              <a:ext uri="{FF2B5EF4-FFF2-40B4-BE49-F238E27FC236}">
                <a16:creationId xmlns:a16="http://schemas.microsoft.com/office/drawing/2014/main" id="{25393EBB-A0EB-0E45-9B6B-13819791CA6E}"/>
              </a:ext>
            </a:extLst>
          </p:cNvPr>
          <p:cNvSpPr txBox="1">
            <a:spLocks noChangeArrowheads="1"/>
          </p:cNvSpPr>
          <p:nvPr/>
        </p:nvSpPr>
        <p:spPr bwMode="auto">
          <a:xfrm>
            <a:off x="45245" y="1945438"/>
            <a:ext cx="12191999" cy="73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2000" dirty="0">
                <a:solidFill>
                  <a:srgbClr val="3E3F41"/>
                </a:solidFill>
              </a:rPr>
              <a:t>Original illustrations by Stella Perrett, Radical Cartoons</a:t>
            </a:r>
            <a:br>
              <a:rPr lang="en-GB" altLang="en-US" sz="2000" dirty="0"/>
            </a:br>
            <a:r>
              <a:rPr lang="en-GB" altLang="en-US" sz="2000" dirty="0">
                <a:solidFill>
                  <a:srgbClr val="0563C1"/>
                </a:solidFill>
                <a:hlinkClick r:id="rId3">
                  <a:extLst>
                    <a:ext uri="{A12FA001-AC4F-418D-AE19-62706E023703}">
                      <ahyp:hlinkClr xmlns:ahyp="http://schemas.microsoft.com/office/drawing/2018/hyperlinkcolor" val="tx"/>
                    </a:ext>
                  </a:extLst>
                </a:hlinkClick>
              </a:rPr>
              <a:t>https</a:t>
            </a:r>
            <a:r>
              <a:rPr lang="en-GB" altLang="en-US" sz="2000" dirty="0">
                <a:solidFill>
                  <a:srgbClr val="0070C0"/>
                </a:solidFill>
                <a:hlinkClick r:id="rId3">
                  <a:extLst>
                    <a:ext uri="{A12FA001-AC4F-418D-AE19-62706E023703}">
                      <ahyp:hlinkClr xmlns:ahyp="http://schemas.microsoft.com/office/drawing/2018/hyperlinkcolor" val="tx"/>
                    </a:ext>
                  </a:extLst>
                </a:hlinkClick>
              </a:rPr>
              <a:t>://www.radicalcartoons.com/</a:t>
            </a:r>
            <a:endParaRPr lang="en-GB" altLang="en-US" sz="2000" dirty="0">
              <a:solidFill>
                <a:srgbClr val="0070C0"/>
              </a:solidFill>
            </a:endParaRPr>
          </a:p>
          <a:p>
            <a:pPr algn="ctr">
              <a:spcBef>
                <a:spcPts val="1000"/>
              </a:spcBef>
              <a:buNone/>
            </a:pPr>
            <a:br>
              <a:rPr lang="en-GB" altLang="en-US" sz="2000" dirty="0"/>
            </a:br>
            <a:endParaRPr lang="en-GB" altLang="en-US" sz="2000" dirty="0"/>
          </a:p>
        </p:txBody>
      </p:sp>
      <p:sp>
        <p:nvSpPr>
          <p:cNvPr id="9" name="Rectangle 8">
            <a:extLst>
              <a:ext uri="{FF2B5EF4-FFF2-40B4-BE49-F238E27FC236}">
                <a16:creationId xmlns:a16="http://schemas.microsoft.com/office/drawing/2014/main" id="{0A0A4239-9D4D-034F-83B8-E52243A32EB0}"/>
              </a:ext>
            </a:extLst>
          </p:cNvPr>
          <p:cNvSpPr>
            <a:spLocks noChangeArrowheads="1"/>
          </p:cNvSpPr>
          <p:nvPr/>
        </p:nvSpPr>
        <p:spPr bwMode="auto">
          <a:xfrm>
            <a:off x="-35314" y="3203225"/>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3E3F41"/>
                </a:solidFill>
              </a:rPr>
              <a:t>Supporting comments for the reading phase  used with kind permission of</a:t>
            </a:r>
            <a:br>
              <a:rPr lang="en-GB" altLang="en-US" sz="2000" dirty="0">
                <a:solidFill>
                  <a:srgbClr val="3E3F41"/>
                </a:solidFill>
              </a:rPr>
            </a:br>
            <a:r>
              <a:rPr lang="en-GB" altLang="en-US" sz="2000" dirty="0">
                <a:solidFill>
                  <a:srgbClr val="0070C0"/>
                </a:solidFill>
                <a:hlinkClick r:id="rId4">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2" name="Rectangle 7">
            <a:extLst>
              <a:ext uri="{FF2B5EF4-FFF2-40B4-BE49-F238E27FC236}">
                <a16:creationId xmlns:a16="http://schemas.microsoft.com/office/drawing/2014/main" id="{805A4AC3-600C-9C3B-3718-D590B925EF9D}"/>
              </a:ext>
            </a:extLst>
          </p:cNvPr>
          <p:cNvSpPr>
            <a:spLocks noChangeArrowheads="1"/>
          </p:cNvSpPr>
          <p:nvPr/>
        </p:nvSpPr>
        <p:spPr bwMode="auto">
          <a:xfrm>
            <a:off x="1" y="4445482"/>
            <a:ext cx="1219199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eaLnBrk="1" hangingPunct="1"/>
            <a:r>
              <a:rPr lang="en-GB" altLang="en-US" sz="2000" dirty="0">
                <a:solidFill>
                  <a:srgbClr val="3E3F41"/>
                </a:solidFill>
              </a:rPr>
              <a:t>Images from </a:t>
            </a:r>
            <a:r>
              <a:rPr lang="en-GB" altLang="en-US" sz="2000" dirty="0" err="1">
                <a:solidFill>
                  <a:srgbClr val="3E3F41"/>
                </a:solidFill>
              </a:rPr>
              <a:t>Pixabay</a:t>
            </a:r>
            <a:endParaRPr lang="en-GB" altLang="en-US" sz="2000" dirty="0">
              <a:solidFill>
                <a:srgbClr val="3E3F41"/>
              </a:solidFill>
            </a:endParaRPr>
          </a:p>
        </p:txBody>
      </p:sp>
    </p:spTree>
    <p:extLst>
      <p:ext uri="{BB962C8B-B14F-4D97-AF65-F5344CB8AC3E}">
        <p14:creationId xmlns:p14="http://schemas.microsoft.com/office/powerpoint/2010/main" val="4280331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writer’s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6" name="Rectangle 8">
            <a:extLst>
              <a:ext uri="{FF2B5EF4-FFF2-40B4-BE49-F238E27FC236}">
                <a16:creationId xmlns:a16="http://schemas.microsoft.com/office/drawing/2014/main" id="{9EAB4366-23A9-7E4F-9967-64806B7A0A3A}"/>
              </a:ext>
            </a:extLst>
          </p:cNvPr>
          <p:cNvSpPr>
            <a:spLocks noChangeArrowheads="1"/>
          </p:cNvSpPr>
          <p:nvPr/>
        </p:nvSpPr>
        <p:spPr bwMode="auto">
          <a:xfrm>
            <a:off x="3863542" y="1428364"/>
            <a:ext cx="7157384"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700"/>
              </a:spcBef>
              <a:buClr>
                <a:srgbClr val="0070C0"/>
              </a:buClr>
              <a:buFont typeface="Arial" panose="020B0604020202020204" pitchFamily="34" charset="0"/>
              <a:buChar char="•"/>
            </a:pPr>
            <a:r>
              <a:rPr lang="en-GB" altLang="ja-JP" sz="1600" dirty="0">
                <a:solidFill>
                  <a:srgbClr val="3E3F41"/>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3E3F41"/>
                </a:solidFill>
                <a:ea typeface="MS PGothic" panose="020B0600070205080204" pitchFamily="34" charset="-128"/>
              </a:rPr>
            </a:br>
            <a:r>
              <a:rPr lang="en-GB" altLang="ja-JP" sz="1600" dirty="0">
                <a:solidFill>
                  <a:srgbClr val="3E3F41"/>
                </a:solidFill>
                <a:ea typeface="MS PGothic" panose="020B0600070205080204" pitchFamily="34" charset="-128"/>
              </a:rPr>
              <a:t>and the intended effect upon the reader, asking</a:t>
            </a:r>
            <a:r>
              <a:rPr lang="en-GB" altLang="ja-JP" sz="1600" i="1" dirty="0">
                <a:solidFill>
                  <a:srgbClr val="3E3F41"/>
                </a:solidFill>
                <a:ea typeface="MS PGothic" panose="020B0600070205080204" pitchFamily="34" charset="-128"/>
              </a:rPr>
              <a:t> ‘How did the writer do that?’</a:t>
            </a:r>
            <a:r>
              <a:rPr lang="en-GB" altLang="ja-JP" sz="1600" dirty="0">
                <a:solidFill>
                  <a:srgbClr val="3E3F41"/>
                </a:solidFill>
                <a:ea typeface="MS PGothic" panose="020B0600070205080204" pitchFamily="34" charset="-128"/>
              </a:rPr>
              <a:t>. </a:t>
            </a:r>
          </a:p>
          <a:p>
            <a:pPr marL="228600" indent="-228600">
              <a:spcBef>
                <a:spcPts val="700"/>
              </a:spcBef>
              <a:buClr>
                <a:srgbClr val="0070C0"/>
              </a:buClr>
              <a:buFont typeface="Arial" panose="020B0604020202020204" pitchFamily="34" charset="0"/>
              <a:buChar char="•"/>
            </a:pPr>
            <a:r>
              <a:rPr lang="en-GB" altLang="ja-JP" sz="1600" dirty="0">
                <a:solidFill>
                  <a:srgbClr val="3E3F41"/>
                </a:solidFill>
                <a:ea typeface="MS PGothic" panose="020B0600070205080204" pitchFamily="34" charset="-128"/>
              </a:rPr>
              <a:t>Consider what structures and language have been used and provide opportunities for the children to explore and discuss these. </a:t>
            </a:r>
            <a:r>
              <a:rPr lang="en-GB" altLang="ja-JP" sz="1600" b="1" dirty="0">
                <a:solidFill>
                  <a:srgbClr val="3E3F41"/>
                </a:solidFill>
                <a:ea typeface="MS PGothic" panose="020B0600070205080204" pitchFamily="34" charset="-128"/>
              </a:rPr>
              <a:t>NB</a:t>
            </a:r>
            <a:r>
              <a:rPr lang="en-GB" altLang="ja-JP" sz="1600" dirty="0">
                <a:solidFill>
                  <a:srgbClr val="3E3F41"/>
                </a:solidFill>
                <a:ea typeface="MS PGothic" panose="020B0600070205080204" pitchFamily="34" charset="-128"/>
              </a:rPr>
              <a:t> In Years 1 and 2, this may be the first time children encounter elements of sentence structure and so these should be revisited several times over the course of a unit.</a:t>
            </a:r>
          </a:p>
          <a:p>
            <a:pPr marL="228600" indent="-228600">
              <a:spcBef>
                <a:spcPts val="700"/>
              </a:spcBef>
              <a:buClr>
                <a:srgbClr val="0070C0"/>
              </a:buClr>
              <a:buFont typeface="Arial" panose="020B0604020202020204" pitchFamily="34" charset="0"/>
              <a:buChar char="•"/>
            </a:pPr>
            <a:r>
              <a:rPr lang="en-GB" altLang="ja-JP" sz="1600" dirty="0">
                <a:solidFill>
                  <a:srgbClr val="3E3F41"/>
                </a:solidFill>
                <a:ea typeface="MS PGothic" panose="020B0600070205080204" pitchFamily="34" charset="-128"/>
              </a:rPr>
              <a:t>Model the skill of blending sounds into words for reading and establish the habit of applying this skill whenever new words are encountered. </a:t>
            </a:r>
          </a:p>
          <a:p>
            <a:pPr marL="228600" indent="-228600">
              <a:spcBef>
                <a:spcPts val="700"/>
              </a:spcBef>
              <a:buClr>
                <a:srgbClr val="0070C0"/>
              </a:buClr>
              <a:buFont typeface="Arial" panose="020B0604020202020204" pitchFamily="34" charset="0"/>
              <a:buChar char="•"/>
            </a:pPr>
            <a:r>
              <a:rPr lang="en-GB" altLang="ja-JP" sz="1600" dirty="0">
                <a:solidFill>
                  <a:srgbClr val="3E3F41"/>
                </a:solidFill>
                <a:ea typeface="MS PGothic" panose="020B0600070205080204" pitchFamily="34" charset="-128"/>
              </a:rPr>
              <a:t>Model recording and retrieving information from a working wall. This is made easier if the working wall includes removable information that children can reach, select and take back to their place to use.</a:t>
            </a:r>
          </a:p>
          <a:p>
            <a:pPr marL="228600" indent="-228600">
              <a:spcBef>
                <a:spcPts val="700"/>
              </a:spcBef>
              <a:buClr>
                <a:srgbClr val="0070C0"/>
              </a:buClr>
              <a:buFont typeface="Arial" panose="020B0604020202020204" pitchFamily="34" charset="0"/>
              <a:buChar char="•"/>
            </a:pPr>
            <a:r>
              <a:rPr lang="en-GB" altLang="ja-JP" sz="1600" dirty="0">
                <a:solidFill>
                  <a:srgbClr val="3E3F41"/>
                </a:solidFill>
                <a:ea typeface="MS PGothic" panose="020B0600070205080204" pitchFamily="34" charset="-128"/>
              </a:rPr>
              <a:t>Make explicit the features of the selected text type by initially pointing these out to children, then encouraging them to recognise these features themselves.</a:t>
            </a:r>
          </a:p>
        </p:txBody>
      </p:sp>
    </p:spTree>
    <p:extLst>
      <p:ext uri="{BB962C8B-B14F-4D97-AF65-F5344CB8AC3E}">
        <p14:creationId xmlns:p14="http://schemas.microsoft.com/office/powerpoint/2010/main" val="4100850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4" name="Rectangle 8">
            <a:extLst>
              <a:ext uri="{FF2B5EF4-FFF2-40B4-BE49-F238E27FC236}">
                <a16:creationId xmlns:a16="http://schemas.microsoft.com/office/drawing/2014/main" id="{C300CC1B-8922-DD42-88C9-7CE4F20BFA57}"/>
              </a:ext>
            </a:extLst>
          </p:cNvPr>
          <p:cNvSpPr>
            <a:spLocks noChangeArrowheads="1"/>
          </p:cNvSpPr>
          <p:nvPr/>
        </p:nvSpPr>
        <p:spPr bwMode="auto">
          <a:xfrm>
            <a:off x="3945920" y="1624065"/>
            <a:ext cx="7090253" cy="443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0" hangingPunct="0"/>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introduce to them, focusing on the needs of the children in your class. Allow work in pairs or small groups to discuss and rehearse elements of writing. Make use of a working wall to record examples of good practice.</a:t>
            </a:r>
          </a:p>
        </p:txBody>
      </p:sp>
      <p:sp>
        <p:nvSpPr>
          <p:cNvPr id="5" name="Subtitle 2">
            <a:extLst>
              <a:ext uri="{FF2B5EF4-FFF2-40B4-BE49-F238E27FC236}">
                <a16:creationId xmlns:a16="http://schemas.microsoft.com/office/drawing/2014/main" id="{A6E3AE96-22EF-6B42-BFE6-DB729F61527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2</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934329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1484313"/>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Subtitle 2">
            <a:extLst>
              <a:ext uri="{FF2B5EF4-FFF2-40B4-BE49-F238E27FC236}">
                <a16:creationId xmlns:a16="http://schemas.microsoft.com/office/drawing/2014/main" id="{01BBC1F6-55E8-3847-AC20-F34CEB4B08D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6" name="Rectangle 8">
            <a:extLst>
              <a:ext uri="{FF2B5EF4-FFF2-40B4-BE49-F238E27FC236}">
                <a16:creationId xmlns:a16="http://schemas.microsoft.com/office/drawing/2014/main" id="{4609808E-E0FA-C44D-B687-6F64443A767B}"/>
              </a:ext>
            </a:extLst>
          </p:cNvPr>
          <p:cNvSpPr>
            <a:spLocks noChangeArrowheads="1"/>
          </p:cNvSpPr>
          <p:nvPr/>
        </p:nvSpPr>
        <p:spPr bwMode="auto">
          <a:xfrm>
            <a:off x="3510538" y="1484313"/>
            <a:ext cx="7435102" cy="3313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indent="0" eaLnBrk="0" hangingPunct="0">
              <a:spcBef>
                <a:spcPct val="50000"/>
              </a:spcBef>
            </a:pPr>
            <a:r>
              <a:rPr lang="en-GB" altLang="en-US" sz="2000" dirty="0">
                <a:solidFill>
                  <a:srgbClr val="3E3F41"/>
                </a:solidFill>
                <a:ea typeface="Microsoft YaHei" panose="020B0503020204020204" pitchFamily="34" charset="-122"/>
              </a:rPr>
              <a:t>In this unit, children are introduced to a range of instructions which can serve as models for children’s own writing. Children should be encouraged to explore the structure of the texts shown with an emphasis on recognising and replicating the clear format of instruction writing. </a:t>
            </a:r>
          </a:p>
        </p:txBody>
      </p:sp>
    </p:spTree>
    <p:extLst>
      <p:ext uri="{BB962C8B-B14F-4D97-AF65-F5344CB8AC3E}">
        <p14:creationId xmlns:p14="http://schemas.microsoft.com/office/powerpoint/2010/main" val="365194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BADFE214-7B48-D44F-A49B-57263C68F504}"/>
              </a:ext>
            </a:extLst>
          </p:cNvPr>
          <p:cNvSpPr>
            <a:spLocks noChangeArrowheads="1"/>
          </p:cNvSpPr>
          <p:nvPr/>
        </p:nvSpPr>
        <p:spPr bwMode="auto">
          <a:xfrm>
            <a:off x="5056832" y="819183"/>
            <a:ext cx="6377695" cy="5334816"/>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FontTx/>
              <a:buNone/>
            </a:pPr>
            <a:r>
              <a:rPr lang="en-US" altLang="en-US" sz="1800" dirty="0">
                <a:solidFill>
                  <a:srgbClr val="3E3F41"/>
                </a:solidFill>
                <a:ea typeface="Microsoft YaHei" panose="020B0503020204020204" pitchFamily="34" charset="-122"/>
              </a:rPr>
              <a:t>The activities in this unit of work support different approaches to non-fiction writing </a:t>
            </a:r>
            <a:r>
              <a:rPr lang="en-GB" altLang="en-US" sz="1800" dirty="0">
                <a:solidFill>
                  <a:srgbClr val="3E3F41"/>
                </a:solidFill>
                <a:ea typeface="Microsoft YaHei" panose="020B0503020204020204" pitchFamily="34" charset="-122"/>
              </a:rPr>
              <a:t>but teachers will identify further opportunities to meet the needs of the children in their classes. </a:t>
            </a:r>
          </a:p>
          <a:p>
            <a:pPr indent="0">
              <a:spcBef>
                <a:spcPts val="1000"/>
              </a:spcBef>
              <a:buFontTx/>
              <a:buNone/>
            </a:pPr>
            <a:r>
              <a:rPr lang="en-GB" altLang="en-US" sz="1800" dirty="0">
                <a:solidFill>
                  <a:srgbClr val="3E3F41"/>
                </a:solidFill>
                <a:ea typeface="Microsoft YaHei" panose="020B0503020204020204" pitchFamily="34" charset="-122"/>
              </a:rPr>
              <a:t>It is not intended to be a prescriptive unit of work where all activities are worked through slavishly, but rather as a repository of possible</a:t>
            </a:r>
            <a:r>
              <a:rPr lang="en-US" altLang="en-US" sz="1800" dirty="0">
                <a:solidFill>
                  <a:srgbClr val="3E3F41"/>
                </a:solidFill>
                <a:ea typeface="Microsoft YaHei" panose="020B0503020204020204" pitchFamily="34" charset="-122"/>
              </a:rPr>
              <a:t> teaching opportunities</a:t>
            </a:r>
            <a:r>
              <a:rPr lang="en-GB" altLang="en-US" sz="1800" dirty="0">
                <a:solidFill>
                  <a:srgbClr val="3E3F41"/>
                </a:solidFill>
                <a:ea typeface="Microsoft YaHei" panose="020B0503020204020204" pitchFamily="34" charset="-122"/>
              </a:rPr>
              <a:t>. Teachers should select from, and adapt, the</a:t>
            </a:r>
            <a:r>
              <a:rPr lang="en-US" altLang="en-US" sz="1800" dirty="0">
                <a:solidFill>
                  <a:srgbClr val="3E3F41"/>
                </a:solidFill>
                <a:ea typeface="Microsoft YaHei" panose="020B0503020204020204" pitchFamily="34" charset="-122"/>
              </a:rPr>
              <a:t> range of suggested activities </a:t>
            </a:r>
            <a:r>
              <a:rPr lang="en-GB" altLang="en-US" sz="1800" dirty="0">
                <a:solidFill>
                  <a:srgbClr val="3E3F41"/>
                </a:solidFill>
                <a:ea typeface="Microsoft YaHei" panose="020B0503020204020204" pitchFamily="34" charset="-122"/>
              </a:rPr>
              <a:t>to meet the needs of the children they teach.</a:t>
            </a:r>
          </a:p>
          <a:p>
            <a:pPr indent="0">
              <a:spcBef>
                <a:spcPts val="1000"/>
              </a:spcBef>
              <a:buFontTx/>
              <a:buNone/>
            </a:pPr>
            <a:r>
              <a:rPr lang="en-GB" altLang="en-US" sz="1800" dirty="0">
                <a:solidFill>
                  <a:srgbClr val="3E3F41"/>
                </a:solidFill>
                <a:ea typeface="Microsoft YaHei" panose="020B0503020204020204" pitchFamily="34" charset="-122"/>
              </a:rPr>
              <a:t>The opportunity to teach the reading, understanding of, and writing instructions is loosely linked to the theme</a:t>
            </a:r>
            <a:br>
              <a:rPr lang="en-GB" altLang="en-US" sz="1800" dirty="0">
                <a:solidFill>
                  <a:srgbClr val="3E3F41"/>
                </a:solidFill>
                <a:ea typeface="Microsoft YaHei" panose="020B0503020204020204" pitchFamily="34" charset="-122"/>
              </a:rPr>
            </a:br>
            <a:r>
              <a:rPr lang="en-GB" altLang="en-US" sz="1800" dirty="0">
                <a:solidFill>
                  <a:srgbClr val="3E3F41"/>
                </a:solidFill>
                <a:ea typeface="Microsoft YaHei" panose="020B0503020204020204" pitchFamily="34" charset="-122"/>
              </a:rPr>
              <a:t>of monsters by the outcome of writing instructions to make monster biscuits but this may be changed as teachers choose.</a:t>
            </a:r>
            <a:endParaRPr lang="en-US" altLang="en-US" sz="1800" dirty="0">
              <a:solidFill>
                <a:srgbClr val="3E3F41"/>
              </a:solidFill>
              <a:ea typeface="Microsoft YaHei" panose="020B0503020204020204" pitchFamily="34" charset="-122"/>
            </a:endParaRPr>
          </a:p>
          <a:p>
            <a:pPr indent="0">
              <a:spcBef>
                <a:spcPts val="1000"/>
              </a:spcBef>
              <a:buFontTx/>
              <a:buNone/>
            </a:pPr>
            <a:r>
              <a:rPr lang="en-GB" altLang="en-US" sz="1800" dirty="0">
                <a:solidFill>
                  <a:srgbClr val="3E3F41"/>
                </a:solidFill>
                <a:ea typeface="Microsoft YaHei" panose="020B0503020204020204" pitchFamily="34" charset="-122"/>
              </a:rPr>
              <a:t>Some slides contain additional teacher guidance in the ‘Notes’ area of the slides which will not be visible to</a:t>
            </a:r>
            <a:br>
              <a:rPr lang="en-GB" altLang="en-US" sz="1800" dirty="0">
                <a:solidFill>
                  <a:srgbClr val="3E3F41"/>
                </a:solidFill>
                <a:ea typeface="Microsoft YaHei" panose="020B0503020204020204" pitchFamily="34" charset="-122"/>
              </a:rPr>
            </a:br>
            <a:r>
              <a:rPr lang="en-GB" altLang="en-US" sz="1800" dirty="0">
                <a:solidFill>
                  <a:srgbClr val="3E3F41"/>
                </a:solidFill>
                <a:ea typeface="Microsoft YaHei" panose="020B0503020204020204" pitchFamily="34" charset="-122"/>
              </a:rPr>
              <a:t>the children.</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a:extLst>
              <a:ext uri="{FF2B5EF4-FFF2-40B4-BE49-F238E27FC236}">
                <a16:creationId xmlns:a16="http://schemas.microsoft.com/office/drawing/2014/main" id="{0572464E-A5A1-354F-878D-ED45709C011C}"/>
              </a:ext>
            </a:extLst>
          </p:cNvPr>
          <p:cNvSpPr>
            <a:spLocks noChangeArrowheads="1"/>
          </p:cNvSpPr>
          <p:nvPr/>
        </p:nvSpPr>
        <p:spPr bwMode="auto">
          <a:xfrm>
            <a:off x="1660285" y="1611402"/>
            <a:ext cx="9294407" cy="3903633"/>
          </a:xfrm>
          <a:prstGeom prst="rect">
            <a:avLst/>
          </a:prstGeom>
          <a:noFill/>
          <a:ln>
            <a:noFill/>
          </a:ln>
          <a:effectLst/>
          <a:extLst>
            <a:ext uri="{909E8E84-426E-40DD-AFC4-6F175D3DCCD1}">
              <a14:hiddenFill xmlns:a14="http://schemas.microsoft.com/office/drawing/2010/main">
                <a:solidFill>
                  <a:srgbClr val="CCCCFF">
                    <a:alpha val="80000"/>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nSpc>
                <a:spcPct val="110000"/>
              </a:lnSpc>
              <a:spcBef>
                <a:spcPct val="0"/>
              </a:spcBef>
              <a:spcAft>
                <a:spcPts val="1400"/>
              </a:spcAft>
              <a:buClr>
                <a:srgbClr val="000000"/>
              </a:buClr>
              <a:buFont typeface="Times New Roman" panose="02020603050405020304" pitchFamily="18" charset="0"/>
              <a:buNone/>
            </a:pPr>
            <a:r>
              <a:rPr lang="en-GB" altLang="en-US" sz="2000" dirty="0">
                <a:solidFill>
                  <a:srgbClr val="3E3F41"/>
                </a:solidFill>
                <a:ea typeface="Microsoft YaHei" panose="020B0503020204020204" pitchFamily="34" charset="-122"/>
              </a:rPr>
              <a:t>In this unit, you will provide children with opportunities to listen to, read</a:t>
            </a:r>
            <a:r>
              <a:rPr lang="en-US" altLang="en-US" sz="2000" dirty="0">
                <a:solidFill>
                  <a:srgbClr val="3E3F41"/>
                </a:solidFill>
                <a:ea typeface="Microsoft YaHei" panose="020B0503020204020204" pitchFamily="34" charset="-122"/>
              </a:rPr>
              <a:t>, and write instructions. It is recommended that children are provided with plenty of encounters of hearing instructions in different situations, e.g. lining up, in P.E., in the classroom, etc. If the classroom does not have displayed instructions, these could be created either prior to the unit or with the children.</a:t>
            </a:r>
          </a:p>
          <a:p>
            <a:pPr>
              <a:buFontTx/>
              <a:buNone/>
            </a:pPr>
            <a:r>
              <a:rPr lang="en-GB" altLang="en-US" sz="2000" dirty="0">
                <a:solidFill>
                  <a:srgbClr val="3E3F41"/>
                </a:solidFill>
                <a:ea typeface="Microsoft YaHei" panose="020B0503020204020204" pitchFamily="34" charset="-122"/>
              </a:rPr>
              <a:t>Instructions have a very clear, specific and recognisable structure to a competent reader, but young children need to be explicitly taught how to read and write instructions. They will encounter this type of writing many times and in many different forms, so these basic first steps are crucial in supporting future learning.</a:t>
            </a:r>
            <a:endParaRPr lang="en-US" altLang="en-US" sz="2000" dirty="0">
              <a:solidFill>
                <a:srgbClr val="3E3F41"/>
              </a:solidFill>
              <a:ea typeface="Microsoft YaHei" panose="020B0503020204020204" pitchFamily="34" charset="-122"/>
            </a:endParaRPr>
          </a:p>
        </p:txBody>
      </p:sp>
      <p:sp>
        <p:nvSpPr>
          <p:cNvPr id="21" name="Subtitle 2">
            <a:extLst>
              <a:ext uri="{FF2B5EF4-FFF2-40B4-BE49-F238E27FC236}">
                <a16:creationId xmlns:a16="http://schemas.microsoft.com/office/drawing/2014/main" id="{D68B27C1-1444-C54E-9255-99A4EB830527}"/>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Monsters – Non-fiction</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873616579"/>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26454</TotalTime>
  <Words>6199</Words>
  <Application>Microsoft Office PowerPoint</Application>
  <PresentationFormat>Widescreen</PresentationFormat>
  <Paragraphs>493</Paragraphs>
  <Slides>40</Slides>
  <Notes>39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40</vt:i4>
      </vt:variant>
    </vt:vector>
  </HeadingPairs>
  <TitlesOfParts>
    <vt:vector size="47" baseType="lpstr">
      <vt:lpstr>Arial</vt:lpstr>
      <vt:lpstr>Calibri</vt:lpstr>
      <vt:lpstr>Calibri Light</vt:lpstr>
      <vt:lpstr>Comic Sans MS</vt:lpstr>
      <vt:lpstr>Times New Roman</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2634</cp:revision>
  <dcterms:created xsi:type="dcterms:W3CDTF">2021-01-11T17:47:06Z</dcterms:created>
  <dcterms:modified xsi:type="dcterms:W3CDTF">2023-01-16T11:07:48Z</dcterms:modified>
</cp:coreProperties>
</file>