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73"/>
  </p:notesMasterIdLst>
  <p:sldIdLst>
    <p:sldId id="274" r:id="rId3"/>
    <p:sldId id="277" r:id="rId4"/>
    <p:sldId id="278" r:id="rId5"/>
    <p:sldId id="279" r:id="rId6"/>
    <p:sldId id="683" r:id="rId7"/>
    <p:sldId id="280" r:id="rId8"/>
    <p:sldId id="684" r:id="rId9"/>
    <p:sldId id="385" r:id="rId10"/>
    <p:sldId id="410" r:id="rId11"/>
    <p:sldId id="283" r:id="rId12"/>
    <p:sldId id="594" r:id="rId13"/>
    <p:sldId id="595" r:id="rId14"/>
    <p:sldId id="685" r:id="rId15"/>
    <p:sldId id="686" r:id="rId16"/>
    <p:sldId id="285" r:id="rId17"/>
    <p:sldId id="687" r:id="rId18"/>
    <p:sldId id="286" r:id="rId19"/>
    <p:sldId id="688" r:id="rId20"/>
    <p:sldId id="597" r:id="rId21"/>
    <p:sldId id="288" r:id="rId22"/>
    <p:sldId id="690" r:id="rId23"/>
    <p:sldId id="302" r:id="rId24"/>
    <p:sldId id="532" r:id="rId25"/>
    <p:sldId id="603" r:id="rId26"/>
    <p:sldId id="741" r:id="rId27"/>
    <p:sldId id="740" r:id="rId28"/>
    <p:sldId id="691" r:id="rId29"/>
    <p:sldId id="742" r:id="rId30"/>
    <p:sldId id="743" r:id="rId31"/>
    <p:sldId id="744" r:id="rId32"/>
    <p:sldId id="745" r:id="rId33"/>
    <p:sldId id="746" r:id="rId34"/>
    <p:sldId id="747" r:id="rId35"/>
    <p:sldId id="748" r:id="rId36"/>
    <p:sldId id="749" r:id="rId37"/>
    <p:sldId id="750" r:id="rId38"/>
    <p:sldId id="751" r:id="rId39"/>
    <p:sldId id="776" r:id="rId40"/>
    <p:sldId id="692" r:id="rId41"/>
    <p:sldId id="752" r:id="rId42"/>
    <p:sldId id="753" r:id="rId43"/>
    <p:sldId id="754" r:id="rId44"/>
    <p:sldId id="756" r:id="rId45"/>
    <p:sldId id="757" r:id="rId46"/>
    <p:sldId id="758" r:id="rId47"/>
    <p:sldId id="708" r:id="rId48"/>
    <p:sldId id="630" r:id="rId49"/>
    <p:sldId id="759" r:id="rId50"/>
    <p:sldId id="709" r:id="rId51"/>
    <p:sldId id="760" r:id="rId52"/>
    <p:sldId id="762" r:id="rId53"/>
    <p:sldId id="763" r:id="rId54"/>
    <p:sldId id="764" r:id="rId55"/>
    <p:sldId id="761" r:id="rId56"/>
    <p:sldId id="710" r:id="rId57"/>
    <p:sldId id="711" r:id="rId58"/>
    <p:sldId id="765" r:id="rId59"/>
    <p:sldId id="766" r:id="rId60"/>
    <p:sldId id="580" r:id="rId61"/>
    <p:sldId id="767" r:id="rId62"/>
    <p:sldId id="768" r:id="rId63"/>
    <p:sldId id="769" r:id="rId64"/>
    <p:sldId id="770" r:id="rId65"/>
    <p:sldId id="771" r:id="rId66"/>
    <p:sldId id="772" r:id="rId67"/>
    <p:sldId id="773" r:id="rId68"/>
    <p:sldId id="774" r:id="rId69"/>
    <p:sldId id="775" r:id="rId70"/>
    <p:sldId id="275" r:id="rId71"/>
    <p:sldId id="375"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38" userDrawn="1">
          <p15:clr>
            <a:srgbClr val="A4A3A4"/>
          </p15:clr>
        </p15:guide>
        <p15:guide id="8" pos="7423" userDrawn="1">
          <p15:clr>
            <a:srgbClr val="A4A3A4"/>
          </p15:clr>
        </p15:guide>
        <p15:guide id="11" orient="horz" pos="618" userDrawn="1">
          <p15:clr>
            <a:srgbClr val="A4A3A4"/>
          </p15:clr>
        </p15:guide>
        <p15:guide id="13" orient="horz" pos="3793" userDrawn="1">
          <p15:clr>
            <a:srgbClr val="A4A3A4"/>
          </p15:clr>
        </p15:guide>
        <p15:guide id="14" orient="horz" pos="391" userDrawn="1">
          <p15:clr>
            <a:srgbClr val="A4A3A4"/>
          </p15:clr>
        </p15:guide>
        <p15:guide id="16" orient="horz" pos="4224" userDrawn="1">
          <p15:clr>
            <a:srgbClr val="A4A3A4"/>
          </p15:clr>
        </p15:guide>
        <p15:guide id="17" pos="7537" userDrawn="1">
          <p15:clr>
            <a:srgbClr val="A4A3A4"/>
          </p15:clr>
        </p15:guide>
        <p15:guide id="18" orient="horz" pos="2319" userDrawn="1">
          <p15:clr>
            <a:srgbClr val="A4A3A4"/>
          </p15:clr>
        </p15:guide>
        <p15:guide id="19" pos="724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1497"/>
    <a:srgbClr val="0070C0"/>
    <a:srgbClr val="414042"/>
    <a:srgbClr val="39AB47"/>
    <a:srgbClr val="E8D2FE"/>
    <a:srgbClr val="8CCBAF"/>
    <a:srgbClr val="FF4F79"/>
    <a:srgbClr val="AB1842"/>
    <a:srgbClr val="EC7206"/>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00"/>
    <p:restoredTop sz="84045" autoAdjust="0"/>
  </p:normalViewPr>
  <p:slideViewPr>
    <p:cSldViewPr snapToGrid="0" snapToObjects="1">
      <p:cViewPr varScale="1">
        <p:scale>
          <a:sx n="67" d="100"/>
          <a:sy n="67" d="100"/>
        </p:scale>
        <p:origin x="72" y="642"/>
      </p:cViewPr>
      <p:guideLst>
        <p:guide pos="438"/>
        <p:guide pos="7423"/>
        <p:guide orient="horz" pos="618"/>
        <p:guide orient="horz" pos="3793"/>
        <p:guide orient="horz" pos="391"/>
        <p:guide orient="horz" pos="4224"/>
        <p:guide pos="7537"/>
        <p:guide orient="horz" pos="2319"/>
        <p:guide pos="7242"/>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5/2/2023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ea typeface="Microsoft YaHei" panose="020B0503020204020204" pitchFamily="34" charset="-122"/>
              </a:rPr>
              <a:t>The activities in this unit relate to the suggested text </a:t>
            </a:r>
            <a:r>
              <a:rPr lang="en-US" altLang="en-US" sz="1200" i="1" dirty="0">
                <a:ea typeface="Microsoft YaHei" panose="020B0503020204020204" pitchFamily="34" charset="-122"/>
              </a:rPr>
              <a:t>Rory and the </a:t>
            </a:r>
            <a:r>
              <a:rPr lang="en-US" altLang="en-US" sz="1200" i="1" dirty="0" err="1">
                <a:ea typeface="Microsoft YaHei" panose="020B0503020204020204" pitchFamily="34" charset="-122"/>
              </a:rPr>
              <a:t>Monstersitter</a:t>
            </a:r>
            <a:r>
              <a:rPr lang="en-US" altLang="en-US" sz="1200" dirty="0">
                <a:ea typeface="Microsoft YaHei" panose="020B0503020204020204" pitchFamily="34" charset="-122"/>
              </a:rPr>
              <a:t> by Rosie Reeve, a copy of</a:t>
            </a:r>
            <a:r>
              <a:rPr lang="en-GB" altLang="en-US" sz="1200" dirty="0">
                <a:ea typeface="Microsoft YaHei" panose="020B0503020204020204" pitchFamily="34" charset="-122"/>
              </a:rPr>
              <a:t> which will be essential if chosen, but the activities may be used with an alternative text if preferred. Teachers will need to make the necessary amendments for any different texts.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584341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NB</a:t>
            </a:r>
            <a:r>
              <a:rPr lang="en-US" altLang="en-US" dirty="0"/>
              <a:t> 40% of the grammar and punctuation requirements in the National Curriculum are introduced by the end of Year 2, so early introduction to concepts and frequent revisiting will really help children to grasp even the trickier concepts.</a:t>
            </a:r>
          </a:p>
          <a:p>
            <a:r>
              <a:rPr lang="en-GB" altLang="en-US" dirty="0"/>
              <a:t>In this story, there are several opportunities to identify a subordinate clause, e.g. </a:t>
            </a:r>
            <a:r>
              <a:rPr lang="en-GB" altLang="en-US" i="1" dirty="0"/>
              <a:t>In a little while</a:t>
            </a:r>
            <a:r>
              <a:rPr lang="en-GB" altLang="en-US" dirty="0"/>
              <a:t>. This is </a:t>
            </a:r>
            <a:r>
              <a:rPr lang="en-GB" altLang="en-US" b="1" dirty="0"/>
              <a:t>not</a:t>
            </a:r>
            <a:r>
              <a:rPr lang="en-GB" altLang="en-US" dirty="0"/>
              <a:t> a requirement for Year 1 children but teachers should consider whether it is appropriate to draw children’s attention to this feature to provide an early introduction to a very common element of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4085293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Vocabulary grammar and punctuation appendix has been reproduced in full, although not all aspects are covered in this unit of work.</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30615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i="1" dirty="0"/>
              <a:t>‘Pupils’ vocabulary should be developed when they listen to books read aloud and when they discuss what they have heard. Such vocabulary can feed into writing.’</a:t>
            </a:r>
          </a:p>
          <a:p>
            <a:pPr>
              <a:spcBef>
                <a:spcPct val="0"/>
              </a:spcBef>
            </a:pPr>
            <a:r>
              <a:rPr lang="en-US" altLang="en-US" b="1" dirty="0"/>
              <a:t>Non statutory guidance for Year 1</a:t>
            </a:r>
          </a:p>
          <a:p>
            <a:pPr>
              <a:spcBef>
                <a:spcPct val="0"/>
              </a:spcBef>
            </a:pPr>
            <a:r>
              <a:rPr lang="en-US" altLang="en-US" dirty="0"/>
              <a:t>Teachers should consider the following focuses when teaching writing, and choose the most appropriate element for the children they teach (i.e. do not try and do too many at once).</a:t>
            </a:r>
          </a:p>
          <a:p>
            <a:pPr>
              <a:spcBef>
                <a:spcPct val="0"/>
              </a:spcBef>
            </a:pPr>
            <a:r>
              <a:rPr lang="en-US" altLang="en-US" dirty="0"/>
              <a:t>Write sentences by:</a:t>
            </a:r>
          </a:p>
          <a:p>
            <a:pPr>
              <a:spcBef>
                <a:spcPct val="0"/>
              </a:spcBef>
              <a:buFontTx/>
              <a:buChar char="•"/>
            </a:pPr>
            <a:r>
              <a:rPr lang="en-US" altLang="en-US" dirty="0"/>
              <a:t>saying out loud what they are going to write about</a:t>
            </a:r>
          </a:p>
          <a:p>
            <a:pPr>
              <a:spcBef>
                <a:spcPct val="0"/>
              </a:spcBef>
              <a:buFontTx/>
              <a:buChar char="•"/>
            </a:pPr>
            <a:r>
              <a:rPr lang="en-US" altLang="en-US" dirty="0"/>
              <a:t>composing a sentence orally before writing it</a:t>
            </a:r>
          </a:p>
          <a:p>
            <a:pPr>
              <a:spcBef>
                <a:spcPct val="0"/>
              </a:spcBef>
              <a:buFontTx/>
              <a:buChar char="•"/>
            </a:pPr>
            <a:r>
              <a:rPr lang="en-US" altLang="en-US" dirty="0"/>
              <a:t>sequencing sentences to form short narratives</a:t>
            </a:r>
          </a:p>
          <a:p>
            <a:pPr>
              <a:spcBef>
                <a:spcPct val="0"/>
              </a:spcBef>
              <a:buFontTx/>
              <a:buChar char="•"/>
            </a:pPr>
            <a:r>
              <a:rPr lang="en-US" altLang="en-US" dirty="0"/>
              <a:t>re-reading what they have written to check that it makes sense.</a:t>
            </a:r>
          </a:p>
          <a:p>
            <a:pPr>
              <a:spcBef>
                <a:spcPct val="0"/>
              </a:spcBef>
            </a:pPr>
            <a:r>
              <a:rPr lang="en-US" altLang="en-US" b="1" dirty="0"/>
              <a:t>National Curriculum Year 1 2014</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4108784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defTabSz="449263">
              <a:spcBef>
                <a:spcPct val="0"/>
              </a:spcBef>
              <a:tabLst>
                <a:tab pos="723900" algn="l"/>
                <a:tab pos="1447800" algn="l"/>
                <a:tab pos="2171700" algn="l"/>
                <a:tab pos="2895600" algn="l"/>
                <a:tab pos="3619500" algn="l"/>
                <a:tab pos="4343400" algn="l"/>
                <a:tab pos="5067300" algn="l"/>
              </a:tabLst>
            </a:pPr>
            <a:r>
              <a:rPr lang="en-GB" altLang="en-US" sz="1200" dirty="0">
                <a:ea typeface="Microsoft YaHei" panose="020B0503020204020204" pitchFamily="34" charset="-122"/>
              </a:rPr>
              <a:t>It is highly recommended that this story (or an alternative if preferred) is re-read several times in order to immerse the children in the characters and the plot. Encouraging the children to join in with predictable phrases and learn the story, or parts of it, by heart so they can retell it will be hugely beneficial to their comprehension. This story falls into three different categories and the focus of the unit can link to any of them.</a:t>
            </a:r>
          </a:p>
          <a:p>
            <a:pPr marL="228600" indent="-228600" defTabSz="449263">
              <a:spcBef>
                <a:spcPct val="0"/>
              </a:spcBef>
              <a:buFontTx/>
              <a:buAutoNum type="arabicPeriod"/>
              <a:tabLst>
                <a:tab pos="723900" algn="l"/>
                <a:tab pos="1447800" algn="l"/>
                <a:tab pos="2171700" algn="l"/>
                <a:tab pos="2895600" algn="l"/>
                <a:tab pos="3619500" algn="l"/>
                <a:tab pos="4343400" algn="l"/>
                <a:tab pos="5067300" algn="l"/>
              </a:tabLst>
            </a:pPr>
            <a:r>
              <a:rPr lang="en-GB" altLang="en-US" sz="1200" dirty="0">
                <a:ea typeface="Microsoft YaHei" panose="020B0503020204020204" pitchFamily="34" charset="-122"/>
              </a:rPr>
              <a:t>Stories with familiar settings. The main setting is the home and family and some children will recognise and identify with the different characters. They may be able to make connections with their own lives and experiences which will support and strengthen their understanding of this story.</a:t>
            </a:r>
          </a:p>
          <a:p>
            <a:pPr marL="228600" indent="-228600" defTabSz="449263">
              <a:spcBef>
                <a:spcPct val="0"/>
              </a:spcBef>
              <a:buFontTx/>
              <a:buAutoNum type="arabicPeriod"/>
              <a:tabLst>
                <a:tab pos="723900" algn="l"/>
                <a:tab pos="1447800" algn="l"/>
                <a:tab pos="2171700" algn="l"/>
                <a:tab pos="2895600" algn="l"/>
                <a:tab pos="3619500" algn="l"/>
                <a:tab pos="4343400" algn="l"/>
                <a:tab pos="5067300" algn="l"/>
              </a:tabLst>
            </a:pPr>
            <a:r>
              <a:rPr lang="en-GB" altLang="en-US" sz="1200" dirty="0">
                <a:ea typeface="Microsoft YaHei" panose="020B0503020204020204" pitchFamily="34" charset="-122"/>
              </a:rPr>
              <a:t>Stories with a fantasy setting. The fantasy aspect is the fact that the characters are all monsters. Children may be able to relate to this theme from previous reading or by making connections to media they are familiar with, e.g. films and games.</a:t>
            </a:r>
          </a:p>
          <a:p>
            <a:pPr marL="228600" indent="-228600" defTabSz="449263">
              <a:spcBef>
                <a:spcPct val="0"/>
              </a:spcBef>
              <a:buFontTx/>
              <a:buAutoNum type="arabicPeriod"/>
              <a:tabLst>
                <a:tab pos="723900" algn="l"/>
                <a:tab pos="1447800" algn="l"/>
                <a:tab pos="2171700" algn="l"/>
                <a:tab pos="2895600" algn="l"/>
                <a:tab pos="3619500" algn="l"/>
                <a:tab pos="4343400" algn="l"/>
                <a:tab pos="5067300" algn="l"/>
              </a:tabLst>
            </a:pPr>
            <a:r>
              <a:rPr lang="en-GB" altLang="en-US" sz="1200" dirty="0">
                <a:ea typeface="Microsoft YaHei" panose="020B0503020204020204" pitchFamily="34" charset="-122"/>
              </a:rPr>
              <a:t>Stories with a twist in the tale. A clever aspect of this story is what isn’t explicitly stated and the comprehension of this therefore relies on children’s inference skills. We never fully see the </a:t>
            </a:r>
            <a:r>
              <a:rPr lang="en-GB" altLang="en-US" sz="1200" dirty="0" err="1">
                <a:ea typeface="Microsoft YaHei" panose="020B0503020204020204" pitchFamily="34" charset="-122"/>
              </a:rPr>
              <a:t>Monstersitter</a:t>
            </a:r>
            <a:r>
              <a:rPr lang="en-GB" altLang="en-US" sz="1200" dirty="0">
                <a:ea typeface="Microsoft YaHei" panose="020B0503020204020204" pitchFamily="34" charset="-122"/>
              </a:rPr>
              <a:t> of the title in the illustrations and his demise is not revealed but there are plenty of clues for children to deduce what has happened. This provides an excellent opportunity, rarely found in books for young children, to home in on developing the skills of inference through discussion and exploration.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134369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Display images or place similar items/images around the classroom for the children to discover. OR Teacher or TA to enter the room dressed as a chef carrying a large saucepan and cooking utensils.</a:t>
            </a:r>
          </a:p>
          <a:p>
            <a:r>
              <a:rPr lang="en-GB" altLang="en-US" dirty="0"/>
              <a:t>Encourage children to speculate about what the story will be about based on the clues presented.</a:t>
            </a:r>
          </a:p>
          <a:p>
            <a:r>
              <a:rPr lang="en-GB" altLang="en-US" dirty="0"/>
              <a:t>These images are provided on the accompanying PDF file.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904843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Set up book talk based on the title only. Do not reveal any further details at this stage. Prompt the children to think about the title with questions such as:</a:t>
            </a:r>
          </a:p>
          <a:p>
            <a:r>
              <a:rPr lang="en-GB" altLang="en-US" dirty="0"/>
              <a:t>What do you think about the title Rory and the </a:t>
            </a:r>
            <a:r>
              <a:rPr lang="en-GB" altLang="en-US" dirty="0" err="1"/>
              <a:t>Monstersitter</a:t>
            </a:r>
            <a:r>
              <a:rPr lang="en-GB" altLang="en-US" dirty="0"/>
              <a:t>? </a:t>
            </a:r>
          </a:p>
          <a:p>
            <a:r>
              <a:rPr lang="en-GB" altLang="en-US" dirty="0"/>
              <a:t>Who might Rory be?</a:t>
            </a:r>
            <a:br>
              <a:rPr lang="en-GB" altLang="en-US" dirty="0"/>
            </a:br>
            <a:r>
              <a:rPr lang="en-GB" altLang="en-US" dirty="0"/>
              <a:t>Have you heard the word </a:t>
            </a:r>
            <a:r>
              <a:rPr lang="en-GB" altLang="en-US" i="1" dirty="0" err="1"/>
              <a:t>Monstersitter</a:t>
            </a:r>
            <a:r>
              <a:rPr lang="en-GB" altLang="en-US" dirty="0"/>
              <a:t> before? What might it mean?</a:t>
            </a:r>
          </a:p>
          <a:p>
            <a:r>
              <a:rPr lang="en-GB" altLang="en-US" dirty="0"/>
              <a:t>Does it remind you of any other word? (Some children may spot the word monster within the title)</a:t>
            </a:r>
          </a:p>
          <a:p>
            <a:r>
              <a:rPr lang="en-GB" altLang="en-US" dirty="0"/>
              <a:t>What do you think this story might be about?</a:t>
            </a:r>
          </a:p>
          <a:p>
            <a:r>
              <a:rPr lang="en-GB" altLang="en-US" dirty="0"/>
              <a:t>Click to slowly reveal the front cover of the book, prompting children to make further observations and predictions.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4158300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Priming pupils for reading</a:t>
            </a:r>
            <a:endParaRPr lang="en-GB" altLang="en-US" dirty="0"/>
          </a:p>
          <a:p>
            <a:r>
              <a:rPr lang="en-GB" altLang="en-US" i="1" dirty="0"/>
              <a:t>Use a visual image to focus attention on key ideas, to engage their imaginations, to provide hooks for thinking.</a:t>
            </a:r>
          </a:p>
          <a:p>
            <a:r>
              <a:rPr lang="en-GB" altLang="en-US" i="1" dirty="0"/>
              <a:t>Opportunity to explore associations with known events in history. How might these connect with the picture?</a:t>
            </a:r>
            <a:endParaRPr lang="en-GB" altLang="en-US" dirty="0"/>
          </a:p>
          <a:p>
            <a:endParaRPr lang="en-GB" altLang="en-US" dirty="0"/>
          </a:p>
          <a:p>
            <a:r>
              <a:rPr lang="en-GB" altLang="en-US" dirty="0"/>
              <a:t>There are no wrong answers. It is the children’s responses you are trying to elicit. The most challenging follow up question is ‘Why?’ The final question ‘What do you think will happen next?’ is a prediction based on the scantiest information, e.g. the image, but children can be very perceptive and can often spot something the teacher doesn’t!</a:t>
            </a:r>
          </a:p>
          <a:p>
            <a:endParaRPr lang="en-GB" altLang="en-US" dirty="0"/>
          </a:p>
          <a:p>
            <a:r>
              <a:rPr lang="en-GB" altLang="en-US" dirty="0"/>
              <a:t>Elicit from children that the scene may remind them of something they have experienced personally (e.g. camping, cooking outside) or something they have read or watched on television, or something they know about in the world. See the slide 33 for details of these different connections.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534842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a:t>
            </a:r>
            <a:r>
              <a:rPr lang="en-US" altLang="en-US" dirty="0"/>
              <a:t>14</a:t>
            </a:r>
            <a:r>
              <a:rPr lang="en-GB" altLang="en-US" dirty="0"/>
              <a:t> are specifically for </a:t>
            </a:r>
            <a:r>
              <a:rPr lang="en-US" altLang="en-US" dirty="0"/>
              <a:t>teachers; subsequent slides are intended to be used in the classroom with the children.</a:t>
            </a:r>
          </a:p>
          <a:p>
            <a:r>
              <a:rPr lang="en-US" altLang="en-US" dirty="0"/>
              <a:t>It is recommended that you have a physical copy of the book to show the children in class. You can obtain a copy via: https://</a:t>
            </a:r>
            <a:r>
              <a:rPr lang="en-US" altLang="en-US" dirty="0" err="1"/>
              <a:t>www.bloomsbury.com</a:t>
            </a:r>
            <a:r>
              <a:rPr lang="en-US" altLang="en-US" dirty="0"/>
              <a:t>/</a:t>
            </a:r>
            <a:r>
              <a:rPr lang="en-US" altLang="en-US" dirty="0" err="1"/>
              <a:t>uk</a:t>
            </a:r>
            <a:r>
              <a:rPr lang="en-US" altLang="en-US" dirty="0"/>
              <a:t>/rory-and-the-monstersitter-9781408845516/</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is a visual representation to organise thoughts and ideas using an image as a stimulus. It can help children connect ideas and, ultimately, connect sentences. It is supplied on the accompanying PDF file.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Pre-teaching vocabulary can help children to understand the text when it is read to them. Asking them to focus on particular words can help maintain attention and interest. </a:t>
            </a:r>
          </a:p>
          <a:p>
            <a:r>
              <a:rPr lang="en-GB" altLang="en-US" dirty="0"/>
              <a:t>These are words from the story as suggestions to explore further. Teachers should select from this list, or use different words to explore prior to reading the story. Action verbs in particular lend themselves to greater understanding by asking the children to move in the way of the word. Encourage the children to participate and work out what the words mean. Notice that each word is repeated in the explanation. Repetition of the word can help children to remember.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357890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Reading aloud with expression (prosody) needs to be modelled by the teacher.</a:t>
            </a:r>
          </a:p>
          <a:p>
            <a:pPr eaLnBrk="1" hangingPunct="1"/>
            <a:r>
              <a:rPr lang="en-GB" altLang="en-US" dirty="0"/>
              <a:t>Encourage children to share their ideas rather than trying to guess yours. This is crucial in developing a child’s sense of themselves as a reader with valid views and opinions.</a:t>
            </a:r>
          </a:p>
          <a:p>
            <a:pPr eaLnBrk="1" hangingPunct="1"/>
            <a:r>
              <a:rPr lang="en-GB" altLang="en-US" dirty="0"/>
              <a:t>Through shared and guided reading, explore a number of other monster themed stories. Apply similar methods with all reading to deepen understanding of the texts and begin to develop inference. Once texts have been shared with the class, display them in a book corner (or similar) to allow children the opportunity to re-read in order to develop fluency and confidence. The texts selected are completely at the discretion of the teacher and many titles can be viewed here: https://www.lovereading4kids.co.uk/search?s=monsters&amp;view=book-results&amp;page=1 </a:t>
            </a:r>
          </a:p>
          <a:p>
            <a:pPr eaLnBrk="1" hangingPunct="1"/>
            <a:r>
              <a:rPr lang="en-GB" altLang="en-US" dirty="0"/>
              <a:t>Some titles to consider are:</a:t>
            </a:r>
          </a:p>
          <a:p>
            <a:r>
              <a:rPr lang="en-GB" altLang="en-US" dirty="0"/>
              <a:t>Some titles to consider are:</a:t>
            </a:r>
          </a:p>
          <a:p>
            <a:pPr eaLnBrk="1" hangingPunct="1"/>
            <a:r>
              <a:rPr lang="en-GB" altLang="en-US" i="1" dirty="0"/>
              <a:t>Are Mummies Scared of Monsters</a:t>
            </a:r>
            <a:r>
              <a:rPr lang="en-GB" altLang="en-US" dirty="0"/>
              <a:t> by </a:t>
            </a:r>
            <a:r>
              <a:rPr lang="en-GB" altLang="en-US" dirty="0" err="1"/>
              <a:t>Fransie</a:t>
            </a:r>
            <a:r>
              <a:rPr lang="en-GB" altLang="en-US" dirty="0"/>
              <a:t> </a:t>
            </a:r>
            <a:r>
              <a:rPr lang="en-GB" altLang="en-US" dirty="0" err="1"/>
              <a:t>Fransden</a:t>
            </a:r>
            <a:endParaRPr lang="en-GB" altLang="en-US" dirty="0"/>
          </a:p>
          <a:p>
            <a:pPr eaLnBrk="1" hangingPunct="1"/>
            <a:r>
              <a:rPr lang="en-GB" altLang="en-US" i="1" dirty="0"/>
              <a:t>Monsters Love Underpants</a:t>
            </a:r>
            <a:r>
              <a:rPr lang="en-GB" altLang="en-US" dirty="0"/>
              <a:t> by Claire Freedman</a:t>
            </a:r>
          </a:p>
          <a:p>
            <a:pPr eaLnBrk="1" hangingPunct="1"/>
            <a:r>
              <a:rPr lang="en-GB" altLang="en-US" i="1" dirty="0"/>
              <a:t>Monsters Don’t Eat Broccoli</a:t>
            </a:r>
            <a:r>
              <a:rPr lang="en-GB" altLang="en-US" dirty="0"/>
              <a:t> by Jean Hicks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sz="1200" dirty="0">
                <a:solidFill>
                  <a:srgbClr val="343433"/>
                </a:solidFill>
              </a:rPr>
              <a:t>Do not underestimate the </a:t>
            </a:r>
            <a:r>
              <a:rPr lang="en-US" altLang="en-US" sz="1200" dirty="0">
                <a:solidFill>
                  <a:srgbClr val="343433"/>
                </a:solidFill>
              </a:rPr>
              <a:t>investment you are making at this stage in the children’s understanding and future writing success.</a:t>
            </a:r>
            <a:endParaRPr lang="en-GB" altLang="en-US" sz="1200" dirty="0">
              <a:solidFill>
                <a:srgbClr val="343433"/>
              </a:solidFill>
            </a:endParaRP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489365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Give individuals or pairs their own copy of the text. A ‘Tell-me grid’ recommended by Aidan Chambers is one mechanism for structuring thinking (this grid is supplied on the accompanying PDF file).</a:t>
            </a:r>
          </a:p>
          <a:p>
            <a:r>
              <a:rPr lang="en-GB" altLang="en-US" i="1" dirty="0"/>
              <a:t>Blend pair, small group and whole-class talk.</a:t>
            </a:r>
            <a:endParaRPr lang="en-GB" altLang="en-US" dirty="0"/>
          </a:p>
          <a:p>
            <a:r>
              <a:rPr lang="en-GB" altLang="en-US" i="1" dirty="0"/>
              <a:t>Train pupils over time to talk in small groups; strategies for structuring talk (turn-taking in a given order, asking each other questions, etc).</a:t>
            </a:r>
            <a:endParaRPr lang="en-GB" altLang="en-US" dirty="0"/>
          </a:p>
          <a:p>
            <a:r>
              <a:rPr lang="en-GB" altLang="en-US" i="1" dirty="0"/>
              <a:t>The teacher spends time joining tables; over a series of lessons, can interact with and assess individuals as might in small group reading sessions.</a:t>
            </a:r>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734579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with prosody, then re-read and invite the children to join in. Invent and agree actions and voices, especially Rory’s politest voice.</a:t>
            </a:r>
          </a:p>
          <a:p>
            <a:r>
              <a:rPr lang="en-GB" altLang="en-US" dirty="0"/>
              <a:t>Can children read any of the words using phonic strategies, e.g. with, dad.</a:t>
            </a:r>
          </a:p>
          <a:p>
            <a:r>
              <a:rPr lang="en-GB" altLang="en-US" dirty="0"/>
              <a:t>Can children apply phonic strategies to read/ sound out words with phonemes previously learnt such as blue, tea, huge.</a:t>
            </a:r>
          </a:p>
          <a:p>
            <a:r>
              <a:rPr lang="en-GB" altLang="en-US" dirty="0"/>
              <a:t>Can children spot the words that have already been introduced?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947012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Have the title on the wall/board for the children to see when they enter the classroom to pique interest. Questions will appear on mouse clicks.</a:t>
            </a:r>
          </a:p>
          <a:p>
            <a:r>
              <a:rPr lang="en-GB" altLang="en-US" i="1" dirty="0"/>
              <a:t>Priming pupils for reading. </a:t>
            </a:r>
            <a:r>
              <a:rPr lang="en-GB" altLang="en-US" dirty="0"/>
              <a:t>Use the text to ask questions about the type of narrative this might be. </a:t>
            </a:r>
            <a:r>
              <a:rPr lang="en-GB" altLang="en-US" i="1" dirty="0"/>
              <a:t>Opportunity to discover what the children already know about traditional tales and to explore associations with known legends or traditional tales. If knowledge of these types of stories is limited, perhaps revisit some well known traditional tales, ideally set in a forest (to develop vocabulary) such as Red Riding Hood or Hansel and Gretel.</a:t>
            </a:r>
            <a:endParaRPr lang="en-GB" altLang="en-US" dirty="0"/>
          </a:p>
          <a:p>
            <a:r>
              <a:rPr lang="en-GB" altLang="en-US" dirty="0"/>
              <a:t>All answers are acceptable, but the next question must always be along the lines of ‘How do you know?’ ‘What makes you think that?’ and ‘Why?’. It is the children’s personal and collective responses you are trying to elicit. Develop vocabulary alongside.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72260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will step into the role of the </a:t>
            </a:r>
            <a:r>
              <a:rPr lang="en-GB" altLang="en-US" dirty="0" err="1"/>
              <a:t>Monstersitter</a:t>
            </a:r>
            <a:r>
              <a:rPr lang="en-GB" altLang="en-US" dirty="0"/>
              <a:t> through a drama activity and write a sentence or two in role. Teachers need to decide whether to present this as an oral retelling or a short writing task. If this will be a short writing task for the children to complete themselves, ensure the process is modelled first and allow sufficient time for children to discuss and orally rehearse what they want to say. For example:</a:t>
            </a:r>
          </a:p>
          <a:p>
            <a:r>
              <a:rPr lang="en-GB" altLang="en-US" dirty="0"/>
              <a:t>Orientation: I had a babysitting job today.</a:t>
            </a:r>
          </a:p>
          <a:p>
            <a:r>
              <a:rPr lang="en-GB" altLang="en-US" dirty="0"/>
              <a:t>Event: I went to the house and knocked on the door.</a:t>
            </a:r>
          </a:p>
          <a:p>
            <a:r>
              <a:rPr lang="en-GB" altLang="en-US" dirty="0"/>
              <a:t>Surprise: A little monster opened the door.</a:t>
            </a:r>
          </a:p>
          <a:p>
            <a:r>
              <a:rPr lang="en-GB" altLang="en-US" dirty="0"/>
              <a:t>Reasons: I was very tired. </a:t>
            </a:r>
          </a:p>
          <a:p>
            <a:r>
              <a:rPr lang="en-GB" altLang="en-US" dirty="0"/>
              <a:t>Feelings: All I wanted to do was to watch television so I went and sat on the sofa.</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3104304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14539502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with prosody, then re-read and invite the children to join in. Invent and agree actions and voices, especially the emboldened word and the build-up at the end.</a:t>
            </a:r>
          </a:p>
          <a:p>
            <a:r>
              <a:rPr lang="en-GB" altLang="en-US" dirty="0"/>
              <a:t>Can children read any of the words using phonic strategies, e.g. got, big.</a:t>
            </a:r>
          </a:p>
          <a:p>
            <a:r>
              <a:rPr lang="en-GB" altLang="en-US" dirty="0"/>
              <a:t>Can children apply phonic strategies to read/ sound out words with phonemes previously learnt such as sight, splash, sprinkling.</a:t>
            </a:r>
          </a:p>
          <a:p>
            <a:r>
              <a:rPr lang="en-GB" altLang="en-US" dirty="0"/>
              <a:t>Can children spot the words that have already been introduced, e.g. </a:t>
            </a:r>
            <a:r>
              <a:rPr lang="en-GB" altLang="en-US" b="1" dirty="0"/>
              <a:t>sneaked</a:t>
            </a:r>
            <a:r>
              <a:rPr lang="en-GB" altLang="en-US" dirty="0"/>
              <a: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3996240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Focus on words which take the –ed suffix to change verbs from present tense to past tense without changing the root word. Ensure children understand that the suffix –ed has a predictable and consistent spelling even though the suffix –ed has 3 different sounds (all represented here). Dragged has been included as an introduction to adding a suffix when the root word </a:t>
            </a:r>
            <a:r>
              <a:rPr lang="en-GB" altLang="en-US" i="1" dirty="0"/>
              <a:t>does</a:t>
            </a:r>
            <a:r>
              <a:rPr lang="en-GB" altLang="en-US" dirty="0"/>
              <a:t> change. This follows the guideline to double the final consonant before adding the suffix if the preceding vowel is short. Teachers should remove this word if not appropriate for the children they teach.</a:t>
            </a:r>
          </a:p>
          <a:p>
            <a:r>
              <a:rPr lang="en-GB" altLang="en-US" dirty="0"/>
              <a:t>For teachers’ information:  The suffix -ed is an example of spelling that indicates meaning, but does not fully represent pronunciation. The suffix -ed is pronounced </a:t>
            </a:r>
            <a:r>
              <a:rPr lang="en-GB" altLang="en-US" b="1" dirty="0"/>
              <a:t>/</a:t>
            </a:r>
            <a:r>
              <a:rPr lang="en-GB" altLang="en-US" b="1" dirty="0" err="1"/>
              <a:t>əd</a:t>
            </a:r>
            <a:r>
              <a:rPr lang="en-GB" altLang="en-US" b="1" dirty="0"/>
              <a:t>/</a:t>
            </a:r>
            <a:r>
              <a:rPr lang="en-GB" altLang="en-US" dirty="0"/>
              <a:t> when added to root words that end with the letters </a:t>
            </a:r>
            <a:r>
              <a:rPr lang="en-GB" altLang="en-US" b="1" dirty="0"/>
              <a:t>t</a:t>
            </a:r>
            <a:r>
              <a:rPr lang="en-GB" altLang="en-US" dirty="0"/>
              <a:t> or </a:t>
            </a:r>
            <a:r>
              <a:rPr lang="en-GB" altLang="en-US" b="1" dirty="0"/>
              <a:t>d</a:t>
            </a:r>
            <a:r>
              <a:rPr lang="en-GB" altLang="en-US" dirty="0"/>
              <a:t> (e.g. grunt</a:t>
            </a:r>
            <a:r>
              <a:rPr lang="en-GB" altLang="en-US" b="1" dirty="0"/>
              <a:t>ed</a:t>
            </a:r>
            <a:r>
              <a:rPr lang="en-GB" altLang="en-US" dirty="0"/>
              <a:t>) and become 2-syllable words. In all other words, the suffix will be pronounced as a single consonant sound, either voiced </a:t>
            </a:r>
            <a:r>
              <a:rPr lang="en-GB" altLang="en-US" b="1" dirty="0"/>
              <a:t>/d/</a:t>
            </a:r>
            <a:r>
              <a:rPr lang="en-GB" altLang="en-US" dirty="0"/>
              <a:t> or unvoiced </a:t>
            </a:r>
            <a:r>
              <a:rPr lang="en-GB" altLang="en-US" b="1" dirty="0"/>
              <a:t>/t/</a:t>
            </a:r>
            <a:r>
              <a:rPr lang="en-GB" altLang="en-US" dirty="0"/>
              <a:t> but will always be spelt </a:t>
            </a:r>
            <a:r>
              <a:rPr lang="en-GB" altLang="en-US" b="1" dirty="0"/>
              <a:t>ed</a:t>
            </a:r>
            <a:r>
              <a:rPr lang="en-GB" altLang="en-US" dirty="0"/>
              <a: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652797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suffix -ed is pronounced </a:t>
            </a:r>
            <a:r>
              <a:rPr lang="en-GB" altLang="en-US" b="1" dirty="0"/>
              <a:t>/</a:t>
            </a:r>
            <a:r>
              <a:rPr lang="en-GB" altLang="en-US" b="1" dirty="0" err="1"/>
              <a:t>əd</a:t>
            </a:r>
            <a:r>
              <a:rPr lang="en-GB" altLang="en-US" b="1" dirty="0"/>
              <a:t>/</a:t>
            </a:r>
            <a:r>
              <a:rPr lang="en-GB" altLang="en-US" dirty="0"/>
              <a:t> in grunted, pronounced /t/ in slumped, sneaked and stomped, and pronounced /d/ in filled, turned and dragged, but will always be spelt </a:t>
            </a:r>
            <a:r>
              <a:rPr lang="en-GB" altLang="en-US" b="1" dirty="0"/>
              <a:t>ed</a:t>
            </a:r>
            <a:r>
              <a:rPr lang="en-GB" altLang="en-US" dirty="0"/>
              <a: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871626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Building a character – role on the wall. Authors show the reader what a character is like by what they say and what they do. </a:t>
            </a:r>
            <a:r>
              <a:rPr lang="en-GB" altLang="en-US" i="1" dirty="0"/>
              <a:t>Role on the Wall </a:t>
            </a:r>
            <a:r>
              <a:rPr lang="en-GB" altLang="en-US" dirty="0"/>
              <a:t>is a drama technique in which</a:t>
            </a:r>
            <a:r>
              <a:rPr lang="en-GB" altLang="en-US" i="1" dirty="0"/>
              <a:t> </a:t>
            </a:r>
            <a:r>
              <a:rPr lang="en-GB" altLang="en-US" dirty="0"/>
              <a:t>the outline of a body is drawn on a large sheet of paper, which is stuck onto the wall. A ‘role on the wall’ can often be more meaningful if the outline is of the character rather than a gingerbread man which is the most common. Words or phrases describing the character are then written directly onto the drawing or stuck on with sticky notes. This drama technique can help children focus on how the character has been developed and can include facts such as physical appearance as well as the character’s personality such as likes/dislikes, talents, etc.</a:t>
            </a:r>
          </a:p>
          <a:p>
            <a:r>
              <a:rPr lang="en-GB" altLang="en-US" dirty="0"/>
              <a:t>Providing the children with an ongoing bank of words like this helps them to acquire new words and think about their meanings but can also act as a word bank for their own writing. </a:t>
            </a:r>
          </a:p>
          <a:p>
            <a:r>
              <a:rPr lang="en-US" dirty="0"/>
              <a:t>An image of the role is supplied on the accompanying PDF file. </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2861057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Re-read this section, encouraging the children to join in with prosody.</a:t>
            </a:r>
          </a:p>
          <a:p>
            <a:pPr eaLnBrk="1" hangingPunct="1"/>
            <a:r>
              <a:rPr lang="en-GB" altLang="en-US" dirty="0"/>
              <a:t>Elicit from the children that Rory is preparing the saucepan and the ingredients in order to cook the </a:t>
            </a:r>
            <a:r>
              <a:rPr lang="en-GB" altLang="en-US" dirty="0" err="1"/>
              <a:t>Monstersitter</a:t>
            </a:r>
            <a:r>
              <a:rPr lang="en-GB" altLang="en-US" dirty="0"/>
              <a:t>, then click to reveal the image. Ask children to discuss with a partner what they have read/heard and make a sensible prediction based on what they know.</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9797498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 with prosody, then re-read and invite the children to join in. Invent and agree actions and voices, especially the emboldened words.</a:t>
            </a:r>
          </a:p>
          <a:p>
            <a:r>
              <a:rPr lang="en-GB" altLang="en-US" dirty="0"/>
              <a:t>Can children read any of the common exception words frequently encountered such as said, we, when, was, here; and the common exception word ask with the –ed suffix?</a:t>
            </a:r>
          </a:p>
          <a:p>
            <a:r>
              <a:rPr lang="en-GB" altLang="en-US" dirty="0"/>
              <a:t>Can children apply phonic strategies to read/ sound out words with phonemes previously learnt such as scrumptious?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25953401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Text to self: Rory likes to cook/ a child might like to cook; Rory likes to be outside/ a child may have experienced cooking outside; Mum and Dad went out and left the children with a babysitter which children may have experienced. A contrast may also be made, e.g. Rory likes to cook/ a child may NOT like to cook.</a:t>
            </a:r>
          </a:p>
          <a:p>
            <a:r>
              <a:rPr lang="en-GB" altLang="en-US" dirty="0"/>
              <a:t>Text to text: Find similarities and differences between this story and others the children are familiar with.</a:t>
            </a:r>
          </a:p>
          <a:p>
            <a:r>
              <a:rPr lang="en-GB" altLang="en-US" dirty="0"/>
              <a:t>Text to world: Events in the wider world, including the children’s local area, may be comparable to the events in the story.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1173484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twist in the tale requires a lot of inference but children can often detect what isn’t explicit and this needs to be encouraged and developed. Spend time exploring what the dialogue and action reveals and ensure that children grasp the fact that the </a:t>
            </a:r>
            <a:r>
              <a:rPr lang="en-GB" altLang="en-US" dirty="0" err="1"/>
              <a:t>Monstersitter</a:t>
            </a:r>
            <a:r>
              <a:rPr lang="en-GB" altLang="en-US" dirty="0"/>
              <a:t> has been eaten and the postman could be next!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3642390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These are further suggestions to discuss narratives with children. They may be adapted to meet the needs of the children in the class and can be used with any reading activity. These prompts are presented in this way with the intention that they would be printed, cut out and made into a booklet for adults to have handy when reading with children. This is also supplied in the accompanying PDF file.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5184074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a:extLst>
              <a:ext uri="{FF2B5EF4-FFF2-40B4-BE49-F238E27FC236}">
                <a16:creationId xmlns:a16="http://schemas.microsoft.com/office/drawing/2014/main" id="{B490A28D-0A9D-7A08-3EF8-D6A1CEBF68C3}"/>
              </a:ext>
            </a:extLst>
          </p:cNvPr>
          <p:cNvSpPr>
            <a:spLocks noGrp="1" noRot="1" noChangeAspect="1" noChangeArrowheads="1" noTextEdit="1"/>
          </p:cNvSpPr>
          <p:nvPr>
            <p:ph type="sldImg"/>
          </p:nvPr>
        </p:nvSpPr>
        <p:spPr>
          <a:xfrm>
            <a:off x="382588" y="685800"/>
            <a:ext cx="6094412" cy="3429000"/>
          </a:xfrm>
          <a:ln/>
        </p:spPr>
      </p:sp>
      <p:sp>
        <p:nvSpPr>
          <p:cNvPr id="801795" name="Rectangle 3">
            <a:extLst>
              <a:ext uri="{FF2B5EF4-FFF2-40B4-BE49-F238E27FC236}">
                <a16:creationId xmlns:a16="http://schemas.microsoft.com/office/drawing/2014/main" id="{CCBE4345-312C-07F9-9ED4-8075916EA862}"/>
              </a:ext>
            </a:extLst>
          </p:cNvPr>
          <p:cNvSpPr>
            <a:spLocks noGrp="1" noChangeArrowheads="1"/>
          </p:cNvSpPr>
          <p:nvPr>
            <p:ph type="body" idx="1"/>
          </p:nvPr>
        </p:nvSpPr>
        <p:spPr/>
        <p:txBody>
          <a:bodyPr/>
          <a:lstStyle/>
          <a:p>
            <a:r>
              <a:rPr lang="en-GB" altLang="en-US"/>
              <a:t>Choose one or two objectives to be the main focus of studying the text with a writer’s eye. Examples follow but teachers should adapt this technique to meet the needs of the children they teach.</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GB" altLang="en-US" dirty="0"/>
              <a:t>With early writers, the analysis phase of reading will focus on identifying the features the writer has used and exploring them further, considering how the author has put the writing together. However, the children’s experience at this stage should inform the planned activities that are selected </a:t>
            </a:r>
          </a:p>
          <a:p>
            <a:pPr>
              <a:lnSpc>
                <a:spcPct val="90000"/>
              </a:lnSpc>
            </a:pPr>
            <a:r>
              <a:rPr lang="en-GB" altLang="en-US" dirty="0"/>
              <a:t>Children find summarising and ordering what happened in a narrative quite challenging but writers ensure that events occur chronologically and this skill needs to be practised. If more support is needed, key events can be provided, e.g. select from the following (don’t include them all):</a:t>
            </a:r>
          </a:p>
          <a:p>
            <a:pPr>
              <a:lnSpc>
                <a:spcPct val="90000"/>
              </a:lnSpc>
            </a:pPr>
            <a:r>
              <a:rPr lang="en-GB" altLang="en-US" dirty="0"/>
              <a:t>Rory loved to cook with his dad.</a:t>
            </a:r>
          </a:p>
          <a:p>
            <a:pPr>
              <a:lnSpc>
                <a:spcPct val="90000"/>
              </a:lnSpc>
            </a:pPr>
            <a:r>
              <a:rPr lang="en-GB" altLang="en-US" dirty="0"/>
              <a:t>One evening, Mum and Dad decided to go out for dinner. </a:t>
            </a:r>
          </a:p>
          <a:p>
            <a:pPr>
              <a:lnSpc>
                <a:spcPct val="90000"/>
              </a:lnSpc>
            </a:pPr>
            <a:r>
              <a:rPr lang="en-GB" altLang="en-US" dirty="0"/>
              <a:t>They ordered a babysitter.</a:t>
            </a:r>
          </a:p>
          <a:p>
            <a:pPr>
              <a:lnSpc>
                <a:spcPct val="90000"/>
              </a:lnSpc>
            </a:pPr>
            <a:r>
              <a:rPr lang="en-GB" altLang="en-US" dirty="0"/>
              <a:t>The doorbell rang and an enormous hairy monster stood at the door. </a:t>
            </a:r>
          </a:p>
          <a:p>
            <a:pPr>
              <a:lnSpc>
                <a:spcPct val="90000"/>
              </a:lnSpc>
            </a:pPr>
            <a:r>
              <a:rPr lang="en-GB" altLang="en-US" dirty="0"/>
              <a:t>The huge hairy monster stomped into the house.</a:t>
            </a:r>
          </a:p>
          <a:p>
            <a:pPr>
              <a:lnSpc>
                <a:spcPct val="90000"/>
              </a:lnSpc>
            </a:pPr>
            <a:r>
              <a:rPr lang="en-GB" altLang="en-US" dirty="0"/>
              <a:t>Rory and the other little monsters sneaked into the kitchen.</a:t>
            </a:r>
          </a:p>
          <a:p>
            <a:pPr>
              <a:lnSpc>
                <a:spcPct val="90000"/>
              </a:lnSpc>
            </a:pPr>
            <a:r>
              <a:rPr lang="en-GB" altLang="en-US" dirty="0"/>
              <a:t>Rory took the biggest saucepan outside.</a:t>
            </a:r>
          </a:p>
          <a:p>
            <a:pPr>
              <a:lnSpc>
                <a:spcPct val="90000"/>
              </a:lnSpc>
            </a:pPr>
            <a:r>
              <a:rPr lang="en-GB" altLang="en-US" dirty="0"/>
              <a:t>We aren’t told what happened to the </a:t>
            </a:r>
            <a:r>
              <a:rPr lang="en-GB" altLang="en-US" dirty="0" err="1"/>
              <a:t>Monstersitter</a:t>
            </a:r>
            <a:r>
              <a:rPr lang="en-GB" altLang="en-US" dirty="0"/>
              <a:t> – we have to infer that they had eaten him!</a:t>
            </a:r>
          </a:p>
          <a:p>
            <a:pPr>
              <a:lnSpc>
                <a:spcPct val="90000"/>
              </a:lnSpc>
            </a:pPr>
            <a:r>
              <a:rPr lang="en-GB" altLang="en-US" dirty="0"/>
              <a:t>The next morning, Mum said the postman was due.</a:t>
            </a:r>
          </a:p>
          <a:p>
            <a:pPr>
              <a:lnSpc>
                <a:spcPct val="90000"/>
              </a:lnSpc>
            </a:pPr>
            <a:r>
              <a:rPr lang="en-GB" altLang="en-US" dirty="0"/>
              <a:t>Rory said he would get the frying pan.</a:t>
            </a:r>
          </a:p>
          <a:p>
            <a:pPr>
              <a:lnSpc>
                <a:spcPct val="90000"/>
              </a:lnSpc>
            </a:pPr>
            <a:r>
              <a:rPr lang="en-GB" altLang="en-US" dirty="0"/>
              <a:t>A template for the timeline is supplied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2442291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i="1" dirty="0"/>
              <a:t>National Curriculum 2014 Non-statutory guidance.</a:t>
            </a:r>
          </a:p>
          <a:p>
            <a:r>
              <a:rPr lang="en-GB" altLang="en-US" dirty="0"/>
              <a:t>This unit focuses on the comprehension element of reading and the structure and construction a story with a familiar setting (i.e. the home) although the subject of monsters also allows teachers to explore fantasy settings and the events in the story lend themselves to the genre of stories with a twist in the tale. It is assumed that this will be taught alongside daily phonics sessions which focus on the decoding element of reading. However, teachers should make sure that pupils can sound and blend unfamiliar printed words quickly and accurately using the phonic knowledge and skills to revise and consolidate those grapheme-phoneme correspondences learnt earlier.</a:t>
            </a:r>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Distribute word cards t</a:t>
            </a:r>
            <a:r>
              <a:rPr lang="en-US" altLang="en-US" dirty="0"/>
              <a:t>o the children,</a:t>
            </a:r>
            <a:r>
              <a:rPr lang="en-GB" altLang="en-US" dirty="0"/>
              <a:t> half the class with -s and the rest with a</a:t>
            </a:r>
            <a:r>
              <a:rPr lang="en-US" altLang="en-US" dirty="0"/>
              <a:t> singular noun, some from the story</a:t>
            </a:r>
            <a:r>
              <a:rPr lang="en-GB" altLang="en-US" dirty="0"/>
              <a:t>. </a:t>
            </a:r>
          </a:p>
          <a:p>
            <a:r>
              <a:rPr lang="en-GB" altLang="en-US" dirty="0"/>
              <a:t>Put some music on and encourage the children to move round the class. When the music stops sit down with a friend (one </a:t>
            </a:r>
            <a:r>
              <a:rPr lang="en-GB" altLang="en-US" b="1" dirty="0"/>
              <a:t>s</a:t>
            </a:r>
            <a:r>
              <a:rPr lang="en-GB" altLang="en-US" dirty="0"/>
              <a:t> and the other a word). Children should read the word together using phonic strategies where necessary. If appropriate, children should put their word into a sentence which may be spoken or written. Discuss with the children why the writer has chosen to </a:t>
            </a:r>
            <a:r>
              <a:rPr lang="en-US" altLang="en-US" dirty="0" err="1"/>
              <a:t>pluralise</a:t>
            </a:r>
            <a:r>
              <a:rPr lang="en-US" altLang="en-US" dirty="0"/>
              <a:t> some nouns (as in the examples) but not others (sofa, saucepan). A printable version of these words is available on the accompanying PDF file. </a:t>
            </a:r>
            <a:endParaRPr lang="en-GB" altLang="en-US" dirty="0"/>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7490479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National Curriculum introduces coordinating conjunctions </a:t>
            </a:r>
            <a:r>
              <a:rPr lang="en-GB" altLang="en-US" b="1" i="1" dirty="0"/>
              <a:t>without</a:t>
            </a:r>
            <a:r>
              <a:rPr lang="en-GB" altLang="en-US" dirty="0"/>
              <a:t> the use of a comma, but children may come across comma use in the books they encounter. Also, some teacher resources include the use of a comma with a conjunction which can be confusing. As children move through the primary years, they will be taught when it is appropriate to use a comma and when it is not, but for the early stages of learning about sentence structure, it is advisable to stick to one approach.</a:t>
            </a:r>
          </a:p>
          <a:p>
            <a:r>
              <a:rPr lang="en-GB" altLang="en-US" dirty="0"/>
              <a:t>This activity can be done as a table activity if the sentences are printed out and distributed. They are colour coded but could be used without colour to add extra challenge. Ask children to match the first half with the second half and join with the joining word </a:t>
            </a:r>
            <a:r>
              <a:rPr lang="en-GB" altLang="en-US" b="1" dirty="0"/>
              <a:t>and</a:t>
            </a:r>
            <a:r>
              <a:rPr lang="en-GB" altLang="en-US" dirty="0"/>
              <a:t>. These are all examples from the text but others may be invented if more suitable.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29544283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Discuss with the children why the writer has combined sentences in this way. Young writers tend to write in short simple sentences and join them all with the word </a:t>
            </a:r>
            <a:r>
              <a:rPr lang="en-GB" altLang="en-US" i="1" dirty="0"/>
              <a:t>and</a:t>
            </a:r>
            <a:r>
              <a:rPr lang="en-GB" altLang="en-US" dirty="0"/>
              <a:t>. If they can identify and explore how writers use the word and to combine words and sentences, they can learn to apply this to their own writing. </a:t>
            </a:r>
          </a:p>
          <a:p>
            <a:r>
              <a:rPr lang="en-GB" altLang="en-US" b="1" dirty="0"/>
              <a:t>NB</a:t>
            </a:r>
            <a:r>
              <a:rPr lang="en-GB" altLang="en-US" dirty="0"/>
              <a:t> The first four examples here demonstrate how the joining word </a:t>
            </a:r>
            <a:r>
              <a:rPr lang="en-GB" altLang="en-US" i="1" dirty="0"/>
              <a:t>and</a:t>
            </a:r>
            <a:r>
              <a:rPr lang="en-GB" altLang="en-US" dirty="0"/>
              <a:t> has been used to combine ideas in sentences to add interest for the reader and to force the reader to spot the relationship between the two ideas. The second part of the sentence could form a sentence in its own right with the addition of the pronoun </a:t>
            </a:r>
            <a:r>
              <a:rPr lang="en-GB" altLang="en-US" i="1" dirty="0"/>
              <a:t>He or They </a:t>
            </a:r>
            <a:r>
              <a:rPr lang="en-GB" altLang="en-US" dirty="0"/>
              <a:t>(apart from the second example which is already a stand alone sentence). The last two examples here show how the joining word </a:t>
            </a:r>
            <a:r>
              <a:rPr lang="en-GB" altLang="en-US" i="1" dirty="0"/>
              <a:t>and</a:t>
            </a:r>
            <a:r>
              <a:rPr lang="en-GB" altLang="en-US" dirty="0"/>
              <a:t> has been used to combine phrases rather than sentences, forming a list of items which have been elaborated, e.g. pepper </a:t>
            </a:r>
            <a:r>
              <a:rPr lang="en-GB" altLang="en-US" i="1" dirty="0"/>
              <a:t>and</a:t>
            </a:r>
            <a:r>
              <a:rPr lang="en-GB" altLang="en-US" dirty="0"/>
              <a:t> salt has become a twist of pepper </a:t>
            </a:r>
            <a:r>
              <a:rPr lang="en-GB" altLang="en-US" i="1" dirty="0"/>
              <a:t>and</a:t>
            </a:r>
            <a:r>
              <a:rPr lang="en-GB" altLang="en-US" dirty="0"/>
              <a:t> a sprinkling of salt; pancakes </a:t>
            </a:r>
            <a:r>
              <a:rPr lang="en-GB" altLang="en-US" i="1" dirty="0"/>
              <a:t>and</a:t>
            </a:r>
            <a:r>
              <a:rPr lang="en-GB" altLang="en-US" dirty="0"/>
              <a:t> cakes has also been expanded, but they can’t be made into sentences.</a:t>
            </a:r>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41916430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adapt this activity depending on the current competence of the children. It can be simplified if this is too challenging.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314716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Whilst it is the recommendation that any teaching of grammar should be related to the text being read, it is suggested that the initial explanation uses a text or theme the children are very familiar with, which could be the focus text but could also be other familiar texts. This will enable the teacher to focus on the grammar or punctuation objective being taught without the distraction of a new setting or unfamiliar characters. The first examples shown here are based on nursery rhymes but any story with which the children are familiar could be used. In these examples, the function of the joining word </a:t>
            </a:r>
            <a:r>
              <a:rPr lang="en-GB" altLang="en-US" i="1" dirty="0"/>
              <a:t>and</a:t>
            </a:r>
            <a:r>
              <a:rPr lang="en-GB" altLang="en-US" dirty="0"/>
              <a:t> is to link items in a list. </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26443686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41065501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may think that these examples are not sentences because they do not have a capital letter or full stop. Make it clear that they will come later – we need to identify the verb first to be sure it is a sentence. An added challenge would be to include phrases for children to identify that these are </a:t>
            </a:r>
            <a:r>
              <a:rPr lang="en-GB" altLang="en-US" b="1" dirty="0"/>
              <a:t>not</a:t>
            </a:r>
            <a:r>
              <a:rPr lang="en-GB" altLang="en-US" dirty="0"/>
              <a:t> sentences. These sentences all contain action verbs, so a question to ask the children is ‘Who did what?’. Once the verbs have been identified, provide the children with punctuation fans for a capital letter and a full stop and ask them to indicate where these need to be placed.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22797306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may think that these examples are not sentences because they do not have a capital letter or full stop. Make it clear that they will come later – we need to identify the verb first to be sure it is a sentence. An added challenge would be to include phrases for children to identify that these are not sentences. These are all action verbs, so a question to ask the children is ‘Who did what?’. Once the verbs have been identified, provide the children with punctuation fans for a capital letter and a full stop and ask them to indicate where these need to be placed.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24904300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slide and the following 7 comprise a game to strengthen understanding of sentence structure. Words have been selected for their appropriateness to this theme but may be edited to reflect words collected during this unit. These slides are provided on the accompanying Pdf and Word document, and should be printed and cut up in order to play the game, or it can be carried out as a whole class activity with children selecting words from each slide as it is displayed. The whole game is editable so may be simplified or extended as desired. These are also supplied on the accompanying PDF file, and on the accompanying Word file, should you wish to edit them.</a:t>
            </a:r>
          </a:p>
          <a:p>
            <a:endParaRPr lang="en-US" dirty="0"/>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28141380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Information for teachers – Year 1 children do not need to know any terminology other than </a:t>
            </a:r>
            <a:r>
              <a:rPr lang="en-GB" altLang="en-US" b="1" dirty="0"/>
              <a:t>joining word</a:t>
            </a:r>
            <a:r>
              <a:rPr lang="en-GB" altLang="en-US" dirty="0"/>
              <a:t>.</a:t>
            </a:r>
          </a:p>
          <a:p>
            <a:r>
              <a:rPr lang="en-GB" altLang="en-US" dirty="0"/>
              <a:t>Articles and determiners – black</a:t>
            </a:r>
          </a:p>
          <a:p>
            <a:r>
              <a:rPr lang="en-GB" altLang="en-US" dirty="0"/>
              <a:t>Nouns – red </a:t>
            </a:r>
          </a:p>
          <a:p>
            <a:r>
              <a:rPr lang="en-GB" altLang="en-US" dirty="0"/>
              <a:t>Verbs – green </a:t>
            </a:r>
          </a:p>
          <a:p>
            <a:r>
              <a:rPr lang="en-GB" altLang="en-US" dirty="0"/>
              <a:t>Adjectives – blue </a:t>
            </a:r>
          </a:p>
          <a:p>
            <a:r>
              <a:rPr lang="en-GB" altLang="en-US" dirty="0"/>
              <a:t>Conjunctions - brown</a:t>
            </a:r>
          </a:p>
          <a:p>
            <a:r>
              <a:rPr lang="en-GB" altLang="en-US" dirty="0"/>
              <a:t>Blanks – grey </a:t>
            </a:r>
          </a:p>
          <a:p>
            <a:endParaRPr lang="en-US" dirty="0"/>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1630194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b="1" dirty="0"/>
              <a:t>Book Talk</a:t>
            </a:r>
            <a:r>
              <a:rPr lang="en-GB" altLang="en-US" dirty="0"/>
              <a:t> and </a:t>
            </a:r>
            <a:r>
              <a:rPr lang="en-GB" altLang="en-US" b="1" dirty="0"/>
              <a:t>Writer Talk</a:t>
            </a:r>
            <a:r>
              <a:rPr lang="en-GB" altLang="en-US" dirty="0"/>
              <a:t> (Slide 7) were part of an approach devised by educational author and primary expert Pie Corbett for the publication Talk for Writing for the National Strategies in 2008. Whilst this has been superseded by subsequent curricula, the principles remain sound and continue to be developed further by Pie Corbett and his team at https://www.talk4writing.com/.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7611281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Adjectives</a:t>
            </a:r>
          </a:p>
          <a:p>
            <a:endParaRPr lang="en-US" dirty="0"/>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5834234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Nouns</a:t>
            </a:r>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7758039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Verbs</a:t>
            </a:r>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26290636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Some subordinating conjunctions have been included here as a challenge but can be changed back to and if required.</a:t>
            </a:r>
          </a:p>
          <a:p>
            <a:endParaRPr lang="en-US" dirty="0"/>
          </a:p>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27089155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27706582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The suffixes –s and –es may also be used for 3</a:t>
            </a:r>
            <a:r>
              <a:rPr lang="en-GB" altLang="en-US" baseline="30000" dirty="0"/>
              <a:t>rd</a:t>
            </a:r>
            <a:r>
              <a:rPr lang="en-GB" altLang="en-US" dirty="0"/>
              <a:t> person verbs (I cook/ he cooks; I mix/ she mixes) and to indicate present tense but the focus of this unit is adding –s and –es to pluralise)</a:t>
            </a:r>
          </a:p>
          <a:p>
            <a:r>
              <a:rPr lang="en-GB" altLang="en-US" dirty="0"/>
              <a:t>An interactive activity and quiz to support this concept is available at BBC Bitesize: https://</a:t>
            </a:r>
            <a:r>
              <a:rPr lang="en-GB" altLang="en-US" dirty="0" err="1"/>
              <a:t>www.bbc.co.uk</a:t>
            </a:r>
            <a:r>
              <a:rPr lang="en-GB" altLang="en-US" dirty="0"/>
              <a:t>/bitesize/topics/zcgv39q/articles/z3dw4xs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33709637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Other spelling patterns occur in the story which follow spelling rules which may have not yet been taught such as </a:t>
            </a:r>
            <a:r>
              <a:rPr lang="en-GB" altLang="en-US" b="1" dirty="0"/>
              <a:t>tummies</a:t>
            </a:r>
            <a:r>
              <a:rPr lang="en-GB" altLang="en-US" dirty="0"/>
              <a:t> (y to </a:t>
            </a:r>
            <a:r>
              <a:rPr lang="en-GB" altLang="en-US" dirty="0" err="1"/>
              <a:t>i</a:t>
            </a:r>
            <a:r>
              <a:rPr lang="en-GB" altLang="en-US" dirty="0"/>
              <a:t> before adding the suffix) and </a:t>
            </a:r>
            <a:r>
              <a:rPr lang="en-GB" altLang="en-US" b="1" dirty="0"/>
              <a:t>leaves</a:t>
            </a:r>
            <a:r>
              <a:rPr lang="en-GB" altLang="en-US" dirty="0"/>
              <a:t> (f to v before adding the suffix). If children are familiar with these rules, words like this could be included. </a:t>
            </a:r>
            <a:r>
              <a:rPr lang="en-GB" altLang="en-US" b="1" dirty="0"/>
              <a:t>NB</a:t>
            </a:r>
            <a:r>
              <a:rPr lang="en-GB" altLang="en-US" dirty="0"/>
              <a:t> There are no words in the story which take the suffix </a:t>
            </a:r>
            <a:r>
              <a:rPr lang="en-GB" altLang="en-US" b="1" dirty="0"/>
              <a:t>–es</a:t>
            </a:r>
            <a:r>
              <a:rPr lang="en-GB" altLang="en-US" dirty="0"/>
              <a:t> as a plural so the examples here are included to teach the rule.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6400145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If whiteboards are used in the classroom, children could write </a:t>
            </a:r>
            <a:r>
              <a:rPr lang="en-GB" altLang="en-US" b="1" dirty="0"/>
              <a:t>s</a:t>
            </a:r>
            <a:r>
              <a:rPr lang="en-GB" altLang="en-US" dirty="0"/>
              <a:t> on one side and </a:t>
            </a:r>
            <a:r>
              <a:rPr lang="en-GB" altLang="en-US" b="1" dirty="0"/>
              <a:t>es</a:t>
            </a:r>
            <a:r>
              <a:rPr lang="en-GB" altLang="en-US" dirty="0"/>
              <a:t> on the other and this activity could be a ‘Show me’ exercise. Alternatively, ask the children to write the word in full with the correct ending. Words presented are editable and can be changed to more relevant ones if desired. These words are also on the accompanying PDF file, which you could print for the children.</a:t>
            </a:r>
          </a:p>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22689103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1729208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a simple success criteria with the children and agree what the writing COULD include. This is modelled here but can be introduced at any point in the sequence and should reflect what the teacher and the children have identified as possible elements to include. even for young writers, it is beneficial to develop an awareness of the audience and purpose of the writing.</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3076827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b="1" dirty="0">
                <a:ea typeface="MS PGothic" panose="020B0600070205080204" pitchFamily="34" charset="-128"/>
              </a:rPr>
              <a:t>NB</a:t>
            </a:r>
            <a:r>
              <a:rPr lang="en-GB" altLang="ja-JP" dirty="0">
                <a:ea typeface="MS PGothic" panose="020B0600070205080204" pitchFamily="34" charset="-128"/>
              </a:rPr>
              <a:t> Any words recorded on the working wall should be written in lower case unless they are proper nouns. Any sentences recorded on the working wall should be punctuated correctly. Drawing children’s attention to these points reinforces basic sentence structure.</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Through teacher demonstration, show how a simple story can be written based on the principle of one paragraph per box.</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34286628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Children in Year 1 may need to hug closely to the original or teacher version of the story but encourage them to change just one or two elements if innovating the whole thing is too challenging. The original story has a clever twist in the tale which would be difficult to replicate so an alternative denouement is suggested here.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410456080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Plural: </a:t>
            </a:r>
            <a:r>
              <a:rPr lang="en-GB" altLang="en-US" b="1" dirty="0"/>
              <a:t>shoes</a:t>
            </a:r>
          </a:p>
          <a:p>
            <a:r>
              <a:rPr lang="en-GB" altLang="en-US" dirty="0"/>
              <a:t>Joining word:…put on her dancing shoes </a:t>
            </a:r>
            <a:r>
              <a:rPr lang="en-GB" altLang="en-US" b="1" dirty="0"/>
              <a:t>and</a:t>
            </a:r>
            <a:r>
              <a:rPr lang="en-GB" altLang="en-US" dirty="0"/>
              <a:t> tried her best…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14661814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 modelling leads into teacher scribing as the children are invited to talk in pairs then make suggestions. Encourage the children to add more description to what is already written. Encourage the children to put their ideas into complete sentences that make sense. At this stage, all ideas are accepted and acknowledged but it is likely to be the teacher’s ideas that are still the ones to be used.</a:t>
            </a:r>
          </a:p>
          <a:p>
            <a:r>
              <a:rPr lang="en-GB" altLang="en-US" dirty="0"/>
              <a:t>Joining words to link sentences:</a:t>
            </a:r>
          </a:p>
          <a:p>
            <a:r>
              <a:rPr lang="en-GB" altLang="en-US" dirty="0"/>
              <a:t>They ordered a babysitter for Lily </a:t>
            </a:r>
            <a:r>
              <a:rPr lang="en-GB" altLang="en-US" b="1" u="sng" dirty="0"/>
              <a:t>and</a:t>
            </a:r>
            <a:r>
              <a:rPr lang="en-GB" altLang="en-US" dirty="0"/>
              <a:t> went to get ready.</a:t>
            </a:r>
          </a:p>
          <a:p>
            <a:r>
              <a:rPr lang="en-GB" altLang="en-US" dirty="0"/>
              <a:t>There was a knock at the door </a:t>
            </a:r>
            <a:r>
              <a:rPr lang="en-GB" altLang="en-US" b="1" u="sng" dirty="0"/>
              <a:t>and</a:t>
            </a:r>
            <a:r>
              <a:rPr lang="en-GB" altLang="en-US" dirty="0"/>
              <a:t> Lily went to answer it.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16445696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 modelling leads into teacher scribing as the children are invited to talk in pairs then make suggestions. At this stage, all ideas are accepted and acknowledged but it is likely to be the teacher’s ideas that are still the ones to be used.</a:t>
            </a:r>
          </a:p>
          <a:p>
            <a:r>
              <a:rPr lang="en-GB" altLang="en-US" dirty="0"/>
              <a:t>Plural: </a:t>
            </a:r>
            <a:r>
              <a:rPr lang="en-GB" altLang="en-US" b="1" dirty="0"/>
              <a:t>arms</a:t>
            </a:r>
          </a:p>
          <a:p>
            <a:r>
              <a:rPr lang="en-GB" altLang="en-US" dirty="0"/>
              <a:t>Joining words to link sentences:</a:t>
            </a:r>
          </a:p>
          <a:p>
            <a:pPr>
              <a:spcBef>
                <a:spcPct val="0"/>
              </a:spcBef>
            </a:pPr>
            <a:r>
              <a:rPr lang="en-GB" altLang="en-US" dirty="0"/>
              <a:t>He flounced into the house, turned on the radio </a:t>
            </a:r>
            <a:r>
              <a:rPr lang="en-GB" altLang="en-US" b="1" u="sng" dirty="0"/>
              <a:t>and</a:t>
            </a:r>
            <a:r>
              <a:rPr lang="en-GB" altLang="en-US" dirty="0"/>
              <a:t> twirled on the spot.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1214981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Plural: </a:t>
            </a:r>
            <a:r>
              <a:rPr lang="en-GB" altLang="en-US" b="1" dirty="0"/>
              <a:t>chairs</a:t>
            </a:r>
          </a:p>
          <a:p>
            <a:r>
              <a:rPr lang="en-GB" altLang="en-US" dirty="0"/>
              <a:t>This is merely a suggestion. Teachers should model their own versions for the children.</a:t>
            </a:r>
          </a:p>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3300480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Plural: </a:t>
            </a:r>
            <a:r>
              <a:rPr lang="en-GB" altLang="en-US" b="1" dirty="0"/>
              <a:t>tables</a:t>
            </a:r>
          </a:p>
          <a:p>
            <a:r>
              <a:rPr lang="en-GB" altLang="en-US" dirty="0"/>
              <a:t>Joining words to link sentences: In no time at all, she was side-stepping the tables and whizzing across the floor.</a:t>
            </a:r>
          </a:p>
          <a:p>
            <a:r>
              <a:rPr lang="en-GB" altLang="en-US" dirty="0"/>
              <a:t>This is merely a suggestion. Teachers should model their own versions for the children.</a:t>
            </a:r>
          </a:p>
          <a:p>
            <a:pPr>
              <a:lnSpc>
                <a:spcPct val="110000"/>
              </a:lnSpc>
              <a:spcBef>
                <a:spcPct val="45000"/>
              </a:spcBef>
            </a:pPr>
            <a:r>
              <a:rPr lang="en-GB" altLang="en-US" dirty="0"/>
              <a:t>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40250197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spcBef>
                <a:spcPts val="430"/>
              </a:spcBef>
            </a:pP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Plural: </a:t>
            </a:r>
            <a:r>
              <a:rPr lang="en-GB" sz="1800" b="1" dirty="0">
                <a:effectLst/>
                <a:latin typeface="Calibri" panose="020F0502020204030204" pitchFamily="34" charset="0"/>
                <a:ea typeface="Calibri" panose="020F0502020204030204" pitchFamily="34" charset="0"/>
              </a:rPr>
              <a:t>moves</a:t>
            </a:r>
            <a:endParaRPr lang="en-GB" sz="1800" dirty="0">
              <a:effectLst/>
              <a:latin typeface="Calibri" panose="020F0502020204030204" pitchFamily="34" charset="0"/>
              <a:ea typeface="Calibri" panose="020F0502020204030204" pitchFamily="34" charset="0"/>
            </a:endParaRPr>
          </a:p>
          <a:p>
            <a:pPr fontAlgn="base">
              <a:spcBef>
                <a:spcPts val="430"/>
              </a:spcBef>
            </a:pP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Joining words to link sentences: </a:t>
            </a:r>
            <a:r>
              <a:rPr lang="en-GB" sz="1800" dirty="0">
                <a:effectLst/>
                <a:latin typeface="Calibri" panose="020F0502020204030204" pitchFamily="34" charset="0"/>
                <a:ea typeface="Calibri" panose="020F0502020204030204" pitchFamily="34" charset="0"/>
              </a:rPr>
              <a:t>The next morning, Lily couldn</a:t>
            </a:r>
            <a:r>
              <a:rPr lang="en-GB" sz="1800" kern="1200" dirty="0">
                <a:solidFill>
                  <a:srgbClr val="000000"/>
                </a:solidFill>
                <a:effectLst/>
                <a:latin typeface="VTKS BEAUTY"/>
                <a:ea typeface="Times New Roman" panose="02020603050405020304" pitchFamily="18" charset="0"/>
                <a:cs typeface="Times New Roman" panose="02020603050405020304" pitchFamily="18" charset="0"/>
              </a:rPr>
              <a:t>’</a:t>
            </a: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 wait to show off her dance moves.</a:t>
            </a:r>
            <a:endParaRPr lang="en-GB" sz="1800" dirty="0">
              <a:effectLst/>
              <a:latin typeface="Calibri" panose="020F0502020204030204" pitchFamily="34" charset="0"/>
              <a:ea typeface="Calibri" panose="020F0502020204030204" pitchFamily="34" charset="0"/>
            </a:endParaRPr>
          </a:p>
          <a:p>
            <a:pPr fontAlgn="base">
              <a:spcBef>
                <a:spcPts val="430"/>
              </a:spcBef>
            </a:pP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This </a:t>
            </a:r>
            <a:r>
              <a:rPr lang="en-GB" sz="1800" dirty="0">
                <a:effectLst/>
                <a:latin typeface="Calibri" panose="020F0502020204030204" pitchFamily="34" charset="0"/>
                <a:ea typeface="Calibri" panose="020F0502020204030204" pitchFamily="34" charset="0"/>
              </a:rPr>
              <a:t>is merely a suggestion. Teachers should model their own versions for the children.</a:t>
            </a:r>
          </a:p>
          <a:p>
            <a:pPr fontAlgn="base">
              <a:lnSpc>
                <a:spcPct val="110000"/>
              </a:lnSpc>
              <a:spcBef>
                <a:spcPts val="650"/>
              </a:spcBef>
            </a:pPr>
            <a:r>
              <a:rPr lang="en-GB" sz="1800" kern="12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The teacher should circulate amongst the children, supporting and challenging where appropriate and making suggestions for improvements.</a:t>
            </a:r>
            <a:endParaRPr lang="en-GB"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42072608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can work in pairs if teachers prefer this approach.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17774334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502369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4285410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anticipated that some children will be able to produce their own simple versions of a narrative on a similar theme and use the plot to structure the opening, middle and end of their own stories.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60275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anticipated that some children will be able to produce their own simple versions of a narrative on a similar theme and use the plot to structure the opening, middle and end of their own stories.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467733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6F3E8BA-2C93-7D4F-B222-C9271F84AD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2903B4B7-6956-3D4C-9391-488E9E6626D9}"/>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C31E9364-B561-2440-8677-AC16A682CB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872FC02A-1E16-E548-AE16-83C7DB968852}"/>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6595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13E9C79-88A4-5942-9E77-62DE54F138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8" name="Picture 7" descr="Background pattern&#10;&#10;Description automatically generated with low confidence">
            <a:extLst>
              <a:ext uri="{FF2B5EF4-FFF2-40B4-BE49-F238E27FC236}">
                <a16:creationId xmlns:a16="http://schemas.microsoft.com/office/drawing/2014/main" id="{49D5A489-AFF8-2C46-9459-5A0A4C288F0F}"/>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5/2/2023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5/2/2023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5/2/2023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hyperlink" Target="https://www.hive.co.uk/Product/Rosie-Reeve/Rory-and-the-Monstersitter/14816226" TargetMode="External"/><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8.xml"/><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18.xml"/><Relationship Id="rId5" Type="http://schemas.openxmlformats.org/officeDocument/2006/relationships/image" Target="../media/image35.png"/><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0.xml"/><Relationship Id="rId1" Type="http://schemas.openxmlformats.org/officeDocument/2006/relationships/slideLayout" Target="../slideLayouts/slideLayout17.xml"/><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6.xml"/><Relationship Id="rId1" Type="http://schemas.openxmlformats.org/officeDocument/2006/relationships/slideLayout" Target="../slideLayouts/slideLayout17.xml"/><Relationship Id="rId4" Type="http://schemas.openxmlformats.org/officeDocument/2006/relationships/image" Target="../media/image40.png"/></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hyperlink" Target="https://jamesdurran.blog/" TargetMode="External"/><Relationship Id="rId2" Type="http://schemas.openxmlformats.org/officeDocument/2006/relationships/notesSlide" Target="../notesSlides/notesSlide70.xml"/><Relationship Id="rId1"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hyperlink" Target="https://pixabay.com/" TargetMode="External"/><Relationship Id="rId4" Type="http://schemas.openxmlformats.org/officeDocument/2006/relationships/hyperlink" Target="https://www.bloomsbury.com/uk/rory-and-the-monstersitter-9781408845516/"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7FDBD05-7641-8B45-A6FA-F11D4D785DC1}"/>
              </a:ext>
            </a:extLst>
          </p:cNvPr>
          <p:cNvSpPr/>
          <p:nvPr/>
        </p:nvSpPr>
        <p:spPr>
          <a:xfrm>
            <a:off x="-15941" y="1846996"/>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6" name="Monster">
            <a:extLst>
              <a:ext uri="{FF2B5EF4-FFF2-40B4-BE49-F238E27FC236}">
                <a16:creationId xmlns:a16="http://schemas.microsoft.com/office/drawing/2014/main" id="{2E2E1FF8-72C0-F649-861E-FB52A5B4C96E}"/>
              </a:ext>
            </a:extLst>
          </p:cNvPr>
          <p:cNvPicPr>
            <a:picLocks noChangeAspect="1"/>
          </p:cNvPicPr>
          <p:nvPr/>
        </p:nvPicPr>
        <p:blipFill rotWithShape="1">
          <a:blip r:embed="rId3"/>
          <a:srcRect l="1262" t="8711" r="39477" b="16282"/>
          <a:stretch/>
        </p:blipFill>
        <p:spPr>
          <a:xfrm>
            <a:off x="4083962" y="1926940"/>
            <a:ext cx="4007007" cy="3631053"/>
          </a:xfrm>
          <a:prstGeom prst="rect">
            <a:avLst/>
          </a:prstGeom>
        </p:spPr>
      </p:pic>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1</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4891A891-ECD8-8D49-8647-B1621BA0EF9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0F1E5222-6948-C945-8768-FFBD1132940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1AC1684E-0081-D547-940E-8DCA29F625E6}"/>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B829551-AED8-03BD-8898-D824DBCE09C8}"/>
              </a:ext>
            </a:extLst>
          </p:cNvPr>
          <p:cNvSpPr txBox="1"/>
          <p:nvPr/>
        </p:nvSpPr>
        <p:spPr>
          <a:xfrm>
            <a:off x="4634444" y="5885900"/>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5" name="Picture 4" descr="A black and white logo&#10;&#10;Description automatically generated with medium confidence">
            <a:extLst>
              <a:ext uri="{FF2B5EF4-FFF2-40B4-BE49-F238E27FC236}">
                <a16:creationId xmlns:a16="http://schemas.microsoft.com/office/drawing/2014/main" id="{2AE02FFA-A8B0-4117-5642-B13F7D46D2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89459" y="5956640"/>
            <a:ext cx="477312" cy="536976"/>
          </a:xfrm>
          <a:prstGeom prst="rect">
            <a:avLst/>
          </a:prstGeom>
        </p:spPr>
      </p:pic>
      <p:sp>
        <p:nvSpPr>
          <p:cNvPr id="25" name="Title 1">
            <a:extLst>
              <a:ext uri="{FF2B5EF4-FFF2-40B4-BE49-F238E27FC236}">
                <a16:creationId xmlns:a16="http://schemas.microsoft.com/office/drawing/2014/main" id="{31BB76AB-5D37-4B4B-9D41-1DAA79F72F88}"/>
              </a:ext>
            </a:extLst>
          </p:cNvPr>
          <p:cNvSpPr txBox="1">
            <a:spLocks/>
          </p:cNvSpPr>
          <p:nvPr/>
        </p:nvSpPr>
        <p:spPr>
          <a:xfrm>
            <a:off x="-2" y="346738"/>
            <a:ext cx="12192002" cy="116955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Rory and the </a:t>
            </a:r>
            <a:r>
              <a:rPr lang="en-GB" sz="4000" b="1" dirty="0" err="1">
                <a:solidFill>
                  <a:schemeClr val="bg1"/>
                </a:solidFill>
                <a:latin typeface="Comic Sans MS" panose="030F0902030302020204" pitchFamily="66" charset="0"/>
                <a:cs typeface="Arial" panose="020B0604020202020204" pitchFamily="34" charset="0"/>
              </a:rPr>
              <a:t>Monstersitter</a:t>
            </a:r>
            <a:br>
              <a:rPr lang="en-GB" sz="4000" b="1" dirty="0">
                <a:solidFill>
                  <a:schemeClr val="bg1"/>
                </a:solidFill>
                <a:latin typeface="Comic Sans MS" panose="030F0902030302020204" pitchFamily="66" charset="0"/>
                <a:cs typeface="Arial" panose="020B0604020202020204" pitchFamily="34" charset="0"/>
              </a:rPr>
            </a:br>
            <a:r>
              <a:rPr lang="en-GB" sz="3000" dirty="0">
                <a:solidFill>
                  <a:schemeClr val="bg1"/>
                </a:solidFill>
                <a:latin typeface="Comic Sans MS" panose="030F0702030302020204" pitchFamily="66" charset="0"/>
              </a:rPr>
              <a:t>By Rosie Reeve</a:t>
            </a:r>
          </a:p>
        </p:txBody>
      </p:sp>
      <p:pic>
        <p:nvPicPr>
          <p:cNvPr id="21" name="Cooking pot">
            <a:extLst>
              <a:ext uri="{FF2B5EF4-FFF2-40B4-BE49-F238E27FC236}">
                <a16:creationId xmlns:a16="http://schemas.microsoft.com/office/drawing/2014/main" id="{53D60A78-7691-6343-AA4C-3AF7185FB498}"/>
              </a:ext>
            </a:extLst>
          </p:cNvPr>
          <p:cNvPicPr>
            <a:picLocks noChangeAspect="1"/>
          </p:cNvPicPr>
          <p:nvPr/>
        </p:nvPicPr>
        <p:blipFill rotWithShape="1">
          <a:blip r:embed="rId3"/>
          <a:srcRect l="57115" t="30807" r="3398" b="19315"/>
          <a:stretch/>
        </p:blipFill>
        <p:spPr>
          <a:xfrm>
            <a:off x="-15942" y="1933943"/>
            <a:ext cx="4007006" cy="3624050"/>
          </a:xfrm>
          <a:prstGeom prst="rect">
            <a:avLst/>
          </a:prstGeom>
        </p:spPr>
      </p:pic>
      <p:pic>
        <p:nvPicPr>
          <p:cNvPr id="22" name="Cookies" descr="A picture containing wire, rack, several&#10;&#10;Description automatically generated">
            <a:extLst>
              <a:ext uri="{FF2B5EF4-FFF2-40B4-BE49-F238E27FC236}">
                <a16:creationId xmlns:a16="http://schemas.microsoft.com/office/drawing/2014/main" id="{451C7D0A-D519-D248-8592-ED42E71785A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183867" y="1926941"/>
            <a:ext cx="4008134" cy="3624049"/>
          </a:xfrm>
          <a:prstGeom prst="rect">
            <a:avLst/>
          </a:prstGeom>
        </p:spPr>
      </p:pic>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993009"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162574" y="819183"/>
            <a:ext cx="6100648" cy="5524308"/>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450" dirty="0">
                <a:solidFill>
                  <a:srgbClr val="414042"/>
                </a:solidFill>
                <a:ea typeface="Microsoft YaHei" panose="020B0503020204020204" pitchFamily="34" charset="-122"/>
              </a:rPr>
              <a:t>The activities in this unit of work have been designed to follow</a:t>
            </a:r>
            <a:br>
              <a:rPr lang="en-US" altLang="en-US" sz="1450" dirty="0">
                <a:solidFill>
                  <a:srgbClr val="414042"/>
                </a:solidFill>
                <a:ea typeface="Microsoft YaHei" panose="020B0503020204020204" pitchFamily="34" charset="-122"/>
              </a:rPr>
            </a:br>
            <a:r>
              <a:rPr lang="en-US" altLang="en-US" sz="1450" dirty="0">
                <a:solidFill>
                  <a:srgbClr val="414042"/>
                </a:solidFill>
                <a:ea typeface="Microsoft YaHei" panose="020B0503020204020204" pitchFamily="34" charset="-122"/>
              </a:rPr>
              <a:t>the teaching sequence from reading to writing and this should</a:t>
            </a:r>
            <a:br>
              <a:rPr lang="en-US" altLang="en-US" sz="1450" dirty="0">
                <a:solidFill>
                  <a:srgbClr val="414042"/>
                </a:solidFill>
                <a:ea typeface="Microsoft YaHei" panose="020B0503020204020204" pitchFamily="34" charset="-122"/>
              </a:rPr>
            </a:br>
            <a:r>
              <a:rPr lang="en-US" altLang="en-US" sz="1450" dirty="0">
                <a:solidFill>
                  <a:srgbClr val="414042"/>
                </a:solidFill>
                <a:ea typeface="Microsoft YaHei" panose="020B0503020204020204" pitchFamily="34" charset="-122"/>
              </a:rPr>
              <a:t>be revisited as each new section of the text is encountered.</a:t>
            </a:r>
          </a:p>
          <a:p>
            <a:pPr indent="0">
              <a:spcBef>
                <a:spcPts val="1000"/>
              </a:spcBef>
              <a:buFontTx/>
              <a:buNone/>
            </a:pPr>
            <a:r>
              <a:rPr lang="en-GB" altLang="en-US" sz="1450" dirty="0">
                <a:solidFill>
                  <a:srgbClr val="414042"/>
                </a:solidFill>
                <a:ea typeface="Microsoft YaHei" panose="020B0503020204020204" pitchFamily="34" charset="-122"/>
              </a:rPr>
              <a:t>There are many opportunities for the teaching of reading and writing skills based on </a:t>
            </a:r>
            <a:r>
              <a:rPr lang="en-US" altLang="en-US" sz="1450" dirty="0">
                <a:solidFill>
                  <a:srgbClr val="414042"/>
                </a:solidFill>
                <a:ea typeface="Microsoft YaHei" panose="020B0503020204020204" pitchFamily="34" charset="-122"/>
              </a:rPr>
              <a:t>different narrative approaches within the context of this story</a:t>
            </a:r>
            <a:r>
              <a:rPr lang="en-GB" altLang="en-US" sz="1450" dirty="0">
                <a:solidFill>
                  <a:srgbClr val="414042"/>
                </a:solidFill>
                <a:ea typeface="Microsoft YaHei" panose="020B0503020204020204" pitchFamily="34" charset="-122"/>
              </a:rPr>
              <a:t>. </a:t>
            </a:r>
          </a:p>
          <a:p>
            <a:pPr indent="0">
              <a:spcBef>
                <a:spcPts val="1000"/>
              </a:spcBef>
              <a:buFontTx/>
              <a:buNone/>
            </a:pPr>
            <a:r>
              <a:rPr lang="en-GB" altLang="en-US" sz="1450" dirty="0">
                <a:solidFill>
                  <a:srgbClr val="414042"/>
                </a:solidFill>
                <a:ea typeface="Microsoft YaHei" panose="020B0503020204020204" pitchFamily="34" charset="-122"/>
              </a:rPr>
              <a:t>There are specific activities to teach grammar, punctuation and vocabulary but teachers will identify further opportunities to meet the needs of the children in their classes. </a:t>
            </a:r>
          </a:p>
          <a:p>
            <a:pPr indent="0">
              <a:spcBef>
                <a:spcPts val="1000"/>
              </a:spcBef>
              <a:buFontTx/>
              <a:buNone/>
            </a:pPr>
            <a:r>
              <a:rPr lang="en-GB" altLang="en-US" sz="1450" dirty="0">
                <a:solidFill>
                  <a:srgbClr val="414042"/>
                </a:solidFill>
                <a:ea typeface="Microsoft YaHei" panose="020B0503020204020204" pitchFamily="34" charset="-122"/>
              </a:rPr>
              <a:t>It is not intended to be a prescriptive unit of work where all activities are worked through slavishly, but rather as a repository of possible</a:t>
            </a:r>
            <a:r>
              <a:rPr lang="en-US" altLang="en-US" sz="1450" dirty="0">
                <a:solidFill>
                  <a:srgbClr val="414042"/>
                </a:solidFill>
                <a:ea typeface="Microsoft YaHei" panose="020B0503020204020204" pitchFamily="34" charset="-122"/>
              </a:rPr>
              <a:t> teaching opportunities</a:t>
            </a:r>
            <a:r>
              <a:rPr lang="en-GB" altLang="en-US" sz="1450" dirty="0">
                <a:solidFill>
                  <a:srgbClr val="414042"/>
                </a:solidFill>
                <a:ea typeface="Microsoft YaHei" panose="020B0503020204020204" pitchFamily="34" charset="-122"/>
              </a:rPr>
              <a:t>. Teachers should select from, and adapt, the</a:t>
            </a:r>
            <a:r>
              <a:rPr lang="en-US" altLang="en-US" sz="1450" dirty="0">
                <a:solidFill>
                  <a:srgbClr val="414042"/>
                </a:solidFill>
                <a:ea typeface="Microsoft YaHei" panose="020B0503020204020204" pitchFamily="34" charset="-122"/>
              </a:rPr>
              <a:t> range of suggested activities </a:t>
            </a:r>
            <a:r>
              <a:rPr lang="en-GB" altLang="en-US" sz="1450" dirty="0">
                <a:solidFill>
                  <a:srgbClr val="414042"/>
                </a:solidFill>
                <a:ea typeface="Microsoft YaHei" panose="020B0503020204020204" pitchFamily="34" charset="-122"/>
              </a:rPr>
              <a:t>to meet the needs of the children they teach.</a:t>
            </a:r>
          </a:p>
          <a:p>
            <a:pPr indent="0">
              <a:spcBef>
                <a:spcPts val="1000"/>
              </a:spcBef>
              <a:buFontTx/>
              <a:buNone/>
            </a:pPr>
            <a:r>
              <a:rPr lang="en-GB" altLang="en-US" sz="1450" dirty="0">
                <a:solidFill>
                  <a:srgbClr val="414042"/>
                </a:solidFill>
                <a:ea typeface="Microsoft YaHei" panose="020B0503020204020204" pitchFamily="34" charset="-122"/>
              </a:rPr>
              <a:t>The opportunity to teach narrative writing focuses on </a:t>
            </a:r>
            <a:r>
              <a:rPr lang="en-US" altLang="en-US" sz="1450" dirty="0">
                <a:solidFill>
                  <a:srgbClr val="414042"/>
                </a:solidFill>
                <a:ea typeface="Microsoft YaHei" panose="020B0503020204020204" pitchFamily="34" charset="-122"/>
              </a:rPr>
              <a:t>writing sections of the children’s book </a:t>
            </a:r>
            <a:r>
              <a:rPr lang="en-US" altLang="en-US" sz="1450" i="1" dirty="0">
                <a:solidFill>
                  <a:srgbClr val="0563C1"/>
                </a:solidFill>
                <a:ea typeface="Microsoft YaHei" panose="020B0503020204020204" pitchFamily="34" charset="-122"/>
                <a:hlinkClick r:id="rId3">
                  <a:extLst>
                    <a:ext uri="{A12FA001-AC4F-418D-AE19-62706E023703}">
                      <ahyp:hlinkClr xmlns:ahyp="http://schemas.microsoft.com/office/drawing/2018/hyperlinkcolor" val="tx"/>
                    </a:ext>
                  </a:extLst>
                </a:hlinkClick>
              </a:rPr>
              <a:t>Rory and the </a:t>
            </a:r>
            <a:r>
              <a:rPr lang="en-US" altLang="en-US" sz="1450" i="1" dirty="0">
                <a:solidFill>
                  <a:srgbClr val="0070C0"/>
                </a:solidFill>
                <a:ea typeface="Microsoft YaHei" panose="020B0503020204020204" pitchFamily="34" charset="-122"/>
                <a:hlinkClick r:id="rId3">
                  <a:extLst>
                    <a:ext uri="{A12FA001-AC4F-418D-AE19-62706E023703}">
                      <ahyp:hlinkClr xmlns:ahyp="http://schemas.microsoft.com/office/drawing/2018/hyperlinkcolor" val="tx"/>
                    </a:ext>
                  </a:extLst>
                </a:hlinkClick>
              </a:rPr>
              <a:t>Monstersitter</a:t>
            </a:r>
            <a:r>
              <a:rPr lang="en-US" altLang="en-US" sz="1450" dirty="0">
                <a:solidFill>
                  <a:srgbClr val="0070C0"/>
                </a:solidFill>
                <a:ea typeface="Microsoft YaHei" panose="020B0503020204020204" pitchFamily="34" charset="-122"/>
                <a:hlinkClick r:id="rId3">
                  <a:extLst>
                    <a:ext uri="{A12FA001-AC4F-418D-AE19-62706E023703}">
                      <ahyp:hlinkClr xmlns:ahyp="http://schemas.microsoft.com/office/drawing/2018/hyperlinkcolor" val="tx"/>
                    </a:ext>
                  </a:extLst>
                </a:hlinkClick>
              </a:rPr>
              <a:t> by Rosie Reeve</a:t>
            </a:r>
            <a:r>
              <a:rPr lang="en-US" altLang="en-US" sz="1450" dirty="0">
                <a:solidFill>
                  <a:srgbClr val="414042"/>
                </a:solidFill>
                <a:ea typeface="Microsoft YaHei" panose="020B0503020204020204" pitchFamily="34" charset="-122"/>
              </a:rPr>
              <a:t>. It also includes possible modelled writes for the teacher to use in the classroom.</a:t>
            </a:r>
            <a:endParaRPr lang="en-GB" altLang="en-US" sz="1450" dirty="0">
              <a:solidFill>
                <a:srgbClr val="414042"/>
              </a:solidFill>
              <a:ea typeface="Microsoft YaHei" panose="020B0503020204020204" pitchFamily="34" charset="-122"/>
            </a:endParaRPr>
          </a:p>
          <a:p>
            <a:pPr indent="0">
              <a:spcBef>
                <a:spcPts val="1000"/>
              </a:spcBef>
              <a:buFontTx/>
              <a:buNone/>
            </a:pPr>
            <a:r>
              <a:rPr lang="en-GB" altLang="en-US" sz="145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0FF4EF88-0966-2D48-A4B0-1566CF60EC06}"/>
              </a:ext>
            </a:extLst>
          </p:cNvPr>
          <p:cNvSpPr txBox="1">
            <a:spLocks/>
          </p:cNvSpPr>
          <p:nvPr/>
        </p:nvSpPr>
        <p:spPr>
          <a:xfrm>
            <a:off x="0" y="6463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Suggested approaches for this unit</a:t>
            </a:r>
          </a:p>
        </p:txBody>
      </p:sp>
      <p:sp>
        <p:nvSpPr>
          <p:cNvPr id="5" name="Rectangle 6">
            <a:extLst>
              <a:ext uri="{FF2B5EF4-FFF2-40B4-BE49-F238E27FC236}">
                <a16:creationId xmlns:a16="http://schemas.microsoft.com/office/drawing/2014/main" id="{12865E62-A1DE-1B43-9ED9-5B3DBED601FE}"/>
              </a:ext>
            </a:extLst>
          </p:cNvPr>
          <p:cNvSpPr>
            <a:spLocks noChangeArrowheads="1"/>
          </p:cNvSpPr>
          <p:nvPr/>
        </p:nvSpPr>
        <p:spPr bwMode="auto">
          <a:xfrm>
            <a:off x="962068" y="1701248"/>
            <a:ext cx="10312657"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0363" indent="-360363" eaLnBrk="0" hangingPunct="0">
              <a:defRPr>
                <a:solidFill>
                  <a:schemeClr val="tx1"/>
                </a:solidFill>
                <a:latin typeface="Comic Sans MS" panose="030F0702030302020204" pitchFamily="66" charset="0"/>
              </a:defRPr>
            </a:lvl1pPr>
            <a:lvl2pPr marL="539750" eaLnBrk="0" hangingPunct="0">
              <a:defRPr>
                <a:solidFill>
                  <a:schemeClr val="tx1"/>
                </a:solidFill>
                <a:latin typeface="Comic Sans MS" panose="030F0702030302020204" pitchFamily="66" charset="0"/>
              </a:defRPr>
            </a:lvl2pPr>
            <a:lvl3pPr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marL="268288" indent="-268288" eaLnBrk="1" hangingPunct="1">
              <a:spcBef>
                <a:spcPts val="1200"/>
              </a:spcBef>
              <a:buClr>
                <a:srgbClr val="0070C0"/>
              </a:buClr>
              <a:buSzPct val="120000"/>
              <a:buFontTx/>
              <a:buChar char="•"/>
            </a:pPr>
            <a:r>
              <a:rPr lang="en-US" altLang="en-US" dirty="0">
                <a:solidFill>
                  <a:srgbClr val="414042"/>
                </a:solidFill>
              </a:rPr>
              <a:t>Relate the text to children’s own experiences.</a:t>
            </a:r>
          </a:p>
          <a:p>
            <a:pPr marL="268288" indent="-268288" eaLnBrk="1" hangingPunct="1">
              <a:spcBef>
                <a:spcPts val="1200"/>
              </a:spcBef>
              <a:buClr>
                <a:srgbClr val="0070C0"/>
              </a:buClr>
              <a:buSzPct val="120000"/>
              <a:buFontTx/>
              <a:buChar char="•"/>
            </a:pPr>
            <a:r>
              <a:rPr lang="en-US" altLang="en-US" dirty="0">
                <a:solidFill>
                  <a:srgbClr val="414042"/>
                </a:solidFill>
              </a:rPr>
              <a:t>Prior to reading, look at the title of the story, the front cover image and the back image and blurb to speculate about the story.</a:t>
            </a:r>
          </a:p>
          <a:p>
            <a:pPr marL="268288" indent="-268288" eaLnBrk="1" hangingPunct="1">
              <a:spcBef>
                <a:spcPts val="1200"/>
              </a:spcBef>
              <a:buClr>
                <a:srgbClr val="0070C0"/>
              </a:buClr>
              <a:buSzPct val="120000"/>
              <a:buFontTx/>
              <a:buChar char="•"/>
            </a:pPr>
            <a:r>
              <a:rPr lang="en-US" altLang="en-US" dirty="0">
                <a:solidFill>
                  <a:srgbClr val="414042"/>
                </a:solidFill>
              </a:rPr>
              <a:t>Identify and discuss the main events and the main characters throughout the story.</a:t>
            </a:r>
          </a:p>
          <a:p>
            <a:pPr marL="268288" indent="-268288" eaLnBrk="1" hangingPunct="1">
              <a:spcBef>
                <a:spcPts val="1200"/>
              </a:spcBef>
              <a:buClr>
                <a:srgbClr val="0070C0"/>
              </a:buClr>
              <a:buSzPct val="120000"/>
              <a:buFontTx/>
              <a:buChar char="•"/>
            </a:pPr>
            <a:r>
              <a:rPr lang="en-US" altLang="en-US" dirty="0">
                <a:solidFill>
                  <a:srgbClr val="414042"/>
                </a:solidFill>
              </a:rPr>
              <a:t>Develop understanding of characters through role play.</a:t>
            </a:r>
          </a:p>
          <a:p>
            <a:pPr marL="268288" indent="-268288" eaLnBrk="1" hangingPunct="1">
              <a:spcBef>
                <a:spcPts val="1200"/>
              </a:spcBef>
              <a:buClr>
                <a:srgbClr val="0070C0"/>
              </a:buClr>
              <a:buSzPct val="120000"/>
              <a:buFontTx/>
              <a:buChar char="•"/>
            </a:pPr>
            <a:r>
              <a:rPr lang="en-US" altLang="en-US" dirty="0">
                <a:solidFill>
                  <a:srgbClr val="414042"/>
                </a:solidFill>
              </a:rPr>
              <a:t>Begin to infer characters’ thoughts and feelings based on what is revealed through reading.</a:t>
            </a:r>
          </a:p>
          <a:p>
            <a:pPr marL="268288" indent="-268288" eaLnBrk="1" hangingPunct="1">
              <a:spcBef>
                <a:spcPts val="1200"/>
              </a:spcBef>
              <a:buClr>
                <a:srgbClr val="0070C0"/>
              </a:buClr>
              <a:buSzPct val="120000"/>
              <a:buFontTx/>
              <a:buChar char="•"/>
            </a:pPr>
            <a:r>
              <a:rPr lang="en-US" altLang="en-US" dirty="0">
                <a:solidFill>
                  <a:srgbClr val="414042"/>
                </a:solidFill>
              </a:rPr>
              <a:t>Compose and sequence sentences to construct a short narrative.</a:t>
            </a:r>
          </a:p>
          <a:p>
            <a:pPr marL="268288" indent="-268288" eaLnBrk="1" hangingPunct="1">
              <a:spcBef>
                <a:spcPts val="1200"/>
              </a:spcBef>
              <a:buClr>
                <a:srgbClr val="0070C0"/>
              </a:buClr>
              <a:buSzPct val="120000"/>
              <a:buFontTx/>
              <a:buChar char="•"/>
            </a:pPr>
            <a:r>
              <a:rPr lang="en-US" altLang="en-US" dirty="0">
                <a:solidFill>
                  <a:srgbClr val="414042"/>
                </a:solidFill>
              </a:rPr>
              <a:t>Identify nouns in the story and focus on </a:t>
            </a:r>
            <a:r>
              <a:rPr lang="en-US" altLang="en-US" dirty="0" err="1">
                <a:solidFill>
                  <a:srgbClr val="414042"/>
                </a:solidFill>
              </a:rPr>
              <a:t>pluralisation</a:t>
            </a:r>
            <a:r>
              <a:rPr lang="en-US" altLang="en-US" dirty="0">
                <a:solidFill>
                  <a:srgbClr val="414042"/>
                </a:solidFill>
              </a:rPr>
              <a:t>.</a:t>
            </a:r>
          </a:p>
          <a:p>
            <a:pPr marL="268288" indent="-268288" eaLnBrk="1" hangingPunct="1">
              <a:spcBef>
                <a:spcPts val="1200"/>
              </a:spcBef>
              <a:buClr>
                <a:srgbClr val="0070C0"/>
              </a:buClr>
              <a:buSzPct val="120000"/>
              <a:buFontTx/>
              <a:buChar char="•"/>
            </a:pPr>
            <a:r>
              <a:rPr lang="en-US" altLang="en-US" dirty="0">
                <a:solidFill>
                  <a:srgbClr val="414042"/>
                </a:solidFill>
              </a:rPr>
              <a:t>Create a simple structure to form a short narrative using the suggested text as a model.</a:t>
            </a:r>
          </a:p>
          <a:p>
            <a:pPr marL="268288" indent="-268288" eaLnBrk="1" hangingPunct="1">
              <a:spcBef>
                <a:spcPts val="1200"/>
              </a:spcBef>
              <a:buClr>
                <a:srgbClr val="0070C0"/>
              </a:buClr>
              <a:buSzPct val="120000"/>
              <a:buFontTx/>
              <a:buChar char="•"/>
            </a:pPr>
            <a:r>
              <a:rPr lang="en-US" altLang="en-US" dirty="0">
                <a:solidFill>
                  <a:srgbClr val="414042"/>
                </a:solidFill>
              </a:rPr>
              <a:t>Curriculum links: DT – cooking, monster models; Art – draw and paint own monster.</a:t>
            </a:r>
          </a:p>
        </p:txBody>
      </p:sp>
    </p:spTree>
    <p:extLst>
      <p:ext uri="{BB962C8B-B14F-4D97-AF65-F5344CB8AC3E}">
        <p14:creationId xmlns:p14="http://schemas.microsoft.com/office/powerpoint/2010/main" val="3242932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114BFBA8-4965-354C-A3BB-6308F6F870E4}"/>
              </a:ext>
            </a:extLst>
          </p:cNvPr>
          <p:cNvSpPr>
            <a:spLocks noChangeArrowheads="1"/>
          </p:cNvSpPr>
          <p:nvPr/>
        </p:nvSpPr>
        <p:spPr bwMode="auto">
          <a:xfrm>
            <a:off x="930060" y="804756"/>
            <a:ext cx="10184956" cy="5248488"/>
          </a:xfrm>
          <a:prstGeom prst="rect">
            <a:avLst/>
          </a:prstGeom>
          <a:solidFill>
            <a:schemeClr val="bg1">
              <a:alpha val="80000"/>
            </a:schemeClr>
          </a:solidFill>
          <a:ln>
            <a:noFill/>
          </a:ln>
          <a:effectLst/>
        </p:spPr>
        <p:txBody>
          <a:bodyPr wrap="square">
            <a:spAutoFit/>
          </a:bodyPr>
          <a:lstStyle>
            <a:lvl1pPr eaLnBrk="0" hangingPunct="0">
              <a:spcBef>
                <a:spcPct val="20000"/>
              </a:spcBef>
              <a:buChar char="•"/>
              <a:defRPr sz="3200">
                <a:solidFill>
                  <a:schemeClr val="tx1"/>
                </a:solidFill>
                <a:latin typeface="Comic Sans MS" panose="030F0702030302020204" pitchFamily="66" charset="0"/>
              </a:defRPr>
            </a:lvl1pPr>
            <a:lvl2pPr marL="742950" indent="-285750" eaLnBrk="0" hangingPunct="0">
              <a:spcBef>
                <a:spcPct val="20000"/>
              </a:spcBef>
              <a:buChar char="–"/>
              <a:defRPr sz="2800">
                <a:solidFill>
                  <a:schemeClr val="tx1"/>
                </a:solidFill>
                <a:latin typeface="Comic Sans MS" panose="030F0702030302020204" pitchFamily="66" charset="0"/>
              </a:defRPr>
            </a:lvl2pPr>
            <a:lvl3pPr marL="1143000" indent="-228600" eaLnBrk="0" hangingPunct="0">
              <a:spcBef>
                <a:spcPct val="20000"/>
              </a:spcBef>
              <a:buChar char="•"/>
              <a:defRPr sz="2400">
                <a:solidFill>
                  <a:schemeClr val="tx1"/>
                </a:solidFill>
                <a:latin typeface="Comic Sans MS" panose="030F0702030302020204" pitchFamily="66" charset="0"/>
              </a:defRPr>
            </a:lvl3pPr>
            <a:lvl4pPr marL="1600200" indent="-228600" eaLnBrk="0" hangingPunct="0">
              <a:spcBef>
                <a:spcPct val="20000"/>
              </a:spcBef>
              <a:buChar char="–"/>
              <a:defRPr sz="2000">
                <a:solidFill>
                  <a:schemeClr val="tx1"/>
                </a:solidFill>
                <a:latin typeface="Comic Sans MS" panose="030F0702030302020204" pitchFamily="66" charset="0"/>
              </a:defRPr>
            </a:lvl4pPr>
            <a:lvl5pPr marL="2057400" indent="-228600" eaLnBrk="0" hangingPunct="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eaLnBrk="1" hangingPunct="1">
              <a:lnSpc>
                <a:spcPct val="120000"/>
              </a:lnSpc>
              <a:spcBef>
                <a:spcPct val="60000"/>
              </a:spcBef>
              <a:buClr>
                <a:srgbClr val="000000"/>
              </a:buClr>
              <a:buFont typeface="Times New Roman" panose="02020603050405020304" pitchFamily="18" charset="0"/>
              <a:buNone/>
            </a:pPr>
            <a:r>
              <a:rPr lang="en-GB" altLang="en-US" sz="1700" dirty="0">
                <a:solidFill>
                  <a:srgbClr val="414042"/>
                </a:solidFill>
                <a:ea typeface="Microsoft YaHei" panose="020B0503020204020204" pitchFamily="34" charset="-122"/>
                <a:cs typeface="Arial" panose="020B0604020202020204" pitchFamily="34" charset="0"/>
              </a:rPr>
              <a:t>In this unit, children will be learning how to write </a:t>
            </a:r>
            <a:r>
              <a:rPr lang="en-US" altLang="en-US" sz="1700" dirty="0">
                <a:solidFill>
                  <a:srgbClr val="414042"/>
                </a:solidFill>
                <a:ea typeface="Microsoft YaHei" panose="020B0503020204020204" pitchFamily="34" charset="-122"/>
                <a:cs typeface="Arial" panose="020B0604020202020204" pitchFamily="34" charset="0"/>
              </a:rPr>
              <a:t>a short narrative</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set in a familiar setting (the home) but with elements of fantasy</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(monsters) and a story with a twist in the tale</a:t>
            </a:r>
            <a:r>
              <a:rPr lang="en-GB" altLang="en-US" sz="1700" dirty="0">
                <a:solidFill>
                  <a:srgbClr val="414042"/>
                </a:solidFill>
                <a:ea typeface="Microsoft YaHei" panose="020B0503020204020204" pitchFamily="34" charset="-122"/>
                <a:cs typeface="Arial" panose="020B0604020202020204" pitchFamily="34" charset="0"/>
              </a:rPr>
              <a:t>. Extracts from</a:t>
            </a:r>
            <a:br>
              <a:rPr lang="en-GB" altLang="en-US" sz="1700" dirty="0">
                <a:solidFill>
                  <a:srgbClr val="414042"/>
                </a:solidFill>
                <a:ea typeface="Microsoft YaHei" panose="020B0503020204020204" pitchFamily="34" charset="-122"/>
                <a:cs typeface="Arial" panose="020B0604020202020204" pitchFamily="34" charset="0"/>
              </a:rPr>
            </a:br>
            <a:r>
              <a:rPr lang="en-US" altLang="en-US" sz="1700" i="1" dirty="0">
                <a:solidFill>
                  <a:srgbClr val="414042"/>
                </a:solidFill>
                <a:ea typeface="Microsoft YaHei" panose="020B0503020204020204" pitchFamily="34" charset="-122"/>
                <a:cs typeface="Arial" panose="020B0604020202020204" pitchFamily="34" charset="0"/>
              </a:rPr>
              <a:t>Rory and the </a:t>
            </a:r>
            <a:r>
              <a:rPr lang="en-US" altLang="en-US" sz="1700" i="1" dirty="0" err="1">
                <a:solidFill>
                  <a:srgbClr val="414042"/>
                </a:solidFill>
                <a:ea typeface="Microsoft YaHei" panose="020B0503020204020204" pitchFamily="34" charset="-122"/>
                <a:cs typeface="Arial" panose="020B0604020202020204" pitchFamily="34" charset="0"/>
              </a:rPr>
              <a:t>Monstersitter</a:t>
            </a:r>
            <a:r>
              <a:rPr lang="en-US" altLang="en-US" sz="1700" dirty="0">
                <a:solidFill>
                  <a:srgbClr val="414042"/>
                </a:solidFill>
                <a:ea typeface="Microsoft YaHei" panose="020B0503020204020204" pitchFamily="34" charset="-122"/>
                <a:cs typeface="Arial" panose="020B0604020202020204" pitchFamily="34" charset="0"/>
              </a:rPr>
              <a:t> by Rosie Reeve are provided but it</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is recommended that the whole book is used in the classroom</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and the book’s illustrations are also used effectively. Alternatively,</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the activities presented are designed to work with other narratives</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written for young children. </a:t>
            </a:r>
          </a:p>
          <a:p>
            <a:pPr eaLnBrk="1" hangingPunct="1">
              <a:lnSpc>
                <a:spcPct val="120000"/>
              </a:lnSpc>
              <a:spcBef>
                <a:spcPct val="600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Narratives usually retell events that have been invented but they</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often have links to real situations, events or themes in children’s</a:t>
            </a:r>
            <a:br>
              <a:rPr lang="en-US" altLang="en-US" sz="1700" dirty="0">
                <a:solidFill>
                  <a:srgbClr val="414042"/>
                </a:solidFill>
                <a:ea typeface="Microsoft YaHei" panose="020B0503020204020204" pitchFamily="34" charset="-122"/>
                <a:cs typeface="Arial" panose="020B0604020202020204" pitchFamily="34" charset="0"/>
              </a:rPr>
            </a:br>
            <a:r>
              <a:rPr lang="en-US" altLang="en-US" sz="1700" dirty="0">
                <a:solidFill>
                  <a:srgbClr val="414042"/>
                </a:solidFill>
                <a:ea typeface="Microsoft YaHei" panose="020B0503020204020204" pitchFamily="34" charset="-122"/>
                <a:cs typeface="Arial" panose="020B0604020202020204" pitchFamily="34" charset="0"/>
              </a:rPr>
              <a:t>own lives and these should be identified and exploited.</a:t>
            </a:r>
          </a:p>
          <a:p>
            <a:pPr eaLnBrk="1" hangingPunct="1">
              <a:lnSpc>
                <a:spcPct val="120000"/>
              </a:lnSpc>
              <a:spcBef>
                <a:spcPct val="600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Teachers need to decide whether the whole text is used or whether the extracts as presented are sufficient for the children they teach.</a:t>
            </a:r>
          </a:p>
          <a:p>
            <a:pPr eaLnBrk="1" hangingPunct="1">
              <a:lnSpc>
                <a:spcPct val="120000"/>
              </a:lnSpc>
              <a:spcBef>
                <a:spcPct val="60000"/>
              </a:spcBef>
              <a:buClr>
                <a:srgbClr val="000000"/>
              </a:buClr>
              <a:buFont typeface="Times New Roman" panose="02020603050405020304" pitchFamily="18" charset="0"/>
              <a:buNone/>
            </a:pPr>
            <a:r>
              <a:rPr lang="en-US" altLang="en-US" sz="1700" dirty="0">
                <a:solidFill>
                  <a:srgbClr val="414042"/>
                </a:solidFill>
                <a:ea typeface="Microsoft YaHei" panose="020B0503020204020204" pitchFamily="34" charset="-122"/>
                <a:cs typeface="Arial" panose="020B0604020202020204" pitchFamily="34" charset="0"/>
              </a:rPr>
              <a:t>Spelling, grammar and punctuation focuses for this unit are the basic guidelines for sentence structure which will provide a firm foundation for future learning. </a:t>
            </a:r>
          </a:p>
        </p:txBody>
      </p:sp>
      <p:pic>
        <p:nvPicPr>
          <p:cNvPr id="7" name="Book cover" descr="Rory and the Monstersitter: Amazon.co.uk: Reeve, Rosie: 9781408845516: Books">
            <a:extLst>
              <a:ext uri="{FF2B5EF4-FFF2-40B4-BE49-F238E27FC236}">
                <a16:creationId xmlns:a16="http://schemas.microsoft.com/office/drawing/2014/main" id="{EDE837DF-6EFD-BE49-A2CB-8D95CB2AD2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65990">
            <a:off x="8436581" y="1204489"/>
            <a:ext cx="2604644" cy="2908240"/>
          </a:xfrm>
          <a:prstGeom prst="rect">
            <a:avLst/>
          </a:prstGeom>
          <a:noFill/>
          <a:effectLst>
            <a:outerShdw blurRad="88900" dist="88900" dir="2700000" algn="tl" rotWithShape="0">
              <a:schemeClr val="bg1">
                <a:lumMod val="50000"/>
                <a:alpha val="41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0817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31">
            <a:extLst>
              <a:ext uri="{FF2B5EF4-FFF2-40B4-BE49-F238E27FC236}">
                <a16:creationId xmlns:a16="http://schemas.microsoft.com/office/drawing/2014/main" id="{3011E28B-55B5-5D4B-9313-56014E8FAF40}"/>
              </a:ext>
            </a:extLst>
          </p:cNvPr>
          <p:cNvGraphicFramePr>
            <a:graphicFrameLocks noGrp="1"/>
          </p:cNvGraphicFramePr>
          <p:nvPr>
            <p:extLst>
              <p:ext uri="{D42A27DB-BD31-4B8C-83A1-F6EECF244321}">
                <p14:modId xmlns:p14="http://schemas.microsoft.com/office/powerpoint/2010/main" val="175830056"/>
              </p:ext>
            </p:extLst>
          </p:nvPr>
        </p:nvGraphicFramePr>
        <p:xfrm>
          <a:off x="1366293" y="729809"/>
          <a:ext cx="9459414" cy="5355371"/>
        </p:xfrm>
        <a:graphic>
          <a:graphicData uri="http://schemas.openxmlformats.org/drawingml/2006/table">
            <a:tbl>
              <a:tblPr/>
              <a:tblGrid>
                <a:gridCol w="1411483">
                  <a:extLst>
                    <a:ext uri="{9D8B030D-6E8A-4147-A177-3AD203B41FA5}">
                      <a16:colId xmlns:a16="http://schemas.microsoft.com/office/drawing/2014/main" val="2647478733"/>
                    </a:ext>
                  </a:extLst>
                </a:gridCol>
                <a:gridCol w="8047931">
                  <a:extLst>
                    <a:ext uri="{9D8B030D-6E8A-4147-A177-3AD203B41FA5}">
                      <a16:colId xmlns:a16="http://schemas.microsoft.com/office/drawing/2014/main" val="3588578682"/>
                    </a:ext>
                  </a:extLst>
                </a:gridCol>
              </a:tblGrid>
              <a:tr h="625101">
                <a:tc gridSpan="2">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5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English Appendix 2; Vocabulary, grammar and punctuation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500" b="1" i="0" u="none" strike="noStrike" cap="none" normalizeH="0" baseline="0" dirty="0">
                          <a:ln>
                            <a:noFill/>
                          </a:ln>
                          <a:solidFill>
                            <a:schemeClr val="bg1"/>
                          </a:solidFill>
                          <a:effectLst/>
                          <a:latin typeface="Comic Sans MS" panose="030F0702030302020204" pitchFamily="66" charset="0"/>
                          <a:cs typeface="Times New Roman" panose="02020603050405020304" pitchFamily="18" charset="0"/>
                        </a:rPr>
                        <a:t>Year 1 (statutory requirement)</a:t>
                      </a:r>
                      <a:endParaRPr kumimoji="0" lang="en-GB" altLang="en-US" sz="1500" b="0" i="0" u="none" strike="noStrike" cap="none" normalizeH="0" baseline="0" dirty="0">
                        <a:ln>
                          <a:noFill/>
                        </a:ln>
                        <a:solidFill>
                          <a:schemeClr val="bg1"/>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hMerge="1">
                  <a:txBody>
                    <a:bodyPr/>
                    <a:lstStyle/>
                    <a:p>
                      <a:endParaRPr lang="en-GB"/>
                    </a:p>
                  </a:txBody>
                  <a:tcPr/>
                </a:tc>
                <a:extLst>
                  <a:ext uri="{0D108BD9-81ED-4DB2-BD59-A6C34878D82A}">
                    <a16:rowId xmlns:a16="http://schemas.microsoft.com/office/drawing/2014/main" val="1786388609"/>
                  </a:ext>
                </a:extLst>
              </a:tr>
              <a:tr h="1701799">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Word</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Regular plural noun suffixes –s or –es (for example, dog, dogs; wish, wishes), including the effects of these suffixes on the meaning of the noun </a:t>
                      </a:r>
                    </a:p>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Suffixes that can be added to verbs where no change is needed in the spelling of root words (e.g. helping, helped, helper) </a:t>
                      </a:r>
                    </a:p>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How the prefix un– changes the meaning of verbs and adjectives (negation, for example, unkind, or undoing: untie the boat)</a:t>
                      </a: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35543864"/>
                  </a:ext>
                </a:extLst>
              </a:tr>
              <a:tr h="696685">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Sentence</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How words can combine to make sentences </a:t>
                      </a:r>
                    </a:p>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Joining words and joining clauses using and </a:t>
                      </a: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59074036"/>
                  </a:ext>
                </a:extLst>
              </a:tr>
              <a:tr h="435429">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Text</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Sequencing sentences to form short narratives	</a:t>
                      </a:r>
                      <a:endParaRPr kumimoji="0" lang="en-GB" altLang="en-US" sz="1350" b="0" i="0" u="none" strike="noStrike" cap="none" normalizeH="0" baseline="0" dirty="0">
                        <a:ln>
                          <a:noFill/>
                        </a:ln>
                        <a:solidFill>
                          <a:srgbClr val="414042"/>
                        </a:solidFill>
                        <a:effectLst/>
                        <a:latin typeface="Comic Sans MS" panose="030F0702030302020204" pitchFamily="66" charset="0"/>
                      </a:endParaRP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39623461"/>
                  </a:ext>
                </a:extLst>
              </a:tr>
              <a:tr h="1227909">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Punctuation</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Separation of words with spaces </a:t>
                      </a:r>
                    </a:p>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Introduction to capital letters, full stops, question marks and exclamation marks to demarcate sentences </a:t>
                      </a:r>
                    </a:p>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Capital letters for names and for the personal pronoun I</a:t>
                      </a: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75584676"/>
                  </a:ext>
                </a:extLst>
              </a:tr>
              <a:tr h="668448">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350" b="1"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Terminology for pupils</a:t>
                      </a:r>
                      <a:endParaRPr kumimoji="0" lang="en-GB" altLang="en-US" sz="1350" b="1" i="0" u="none" strike="noStrike" cap="none" normalizeH="0" baseline="0" dirty="0">
                        <a:ln>
                          <a:noFill/>
                        </a:ln>
                        <a:solidFill>
                          <a:srgbClr val="414042"/>
                        </a:solidFill>
                        <a:effectLst/>
                        <a:latin typeface="Comic Sans MS" panose="030F0702030302020204" pitchFamily="66" charset="0"/>
                      </a:endParaRPr>
                    </a:p>
                  </a:txBody>
                  <a:tcPr anchor="ctr" anchorCtr="1" horzOverflow="overflow">
                    <a:lnL w="28575"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ts val="500"/>
                        </a:spcBef>
                        <a:spcAft>
                          <a:spcPct val="0"/>
                        </a:spcAft>
                        <a:buClrTx/>
                        <a:buSzTx/>
                        <a:buFontTx/>
                        <a:buNone/>
                        <a:tabLst/>
                      </a:pPr>
                      <a:r>
                        <a:rPr kumimoji="0" lang="en-GB" altLang="en-US" sz="135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letter, capital letter, word, singular, plural, sentence punctuation, full stop, question mark, exclamation mark</a:t>
                      </a:r>
                    </a:p>
                  </a:txBody>
                  <a:tcPr anchor="ctr" horzOverflow="overflow">
                    <a:lnL w="127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03916576"/>
                  </a:ext>
                </a:extLst>
              </a:tr>
            </a:tbl>
          </a:graphicData>
        </a:graphic>
      </p:graphicFrame>
    </p:spTree>
    <p:extLst>
      <p:ext uri="{BB962C8B-B14F-4D97-AF65-F5344CB8AC3E}">
        <p14:creationId xmlns:p14="http://schemas.microsoft.com/office/powerpoint/2010/main" val="3659007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345116-B929-E449-ADF6-BC6BD553423F}"/>
              </a:ext>
            </a:extLst>
          </p:cNvPr>
          <p:cNvSpPr/>
          <p:nvPr/>
        </p:nvSpPr>
        <p:spPr>
          <a:xfrm>
            <a:off x="884981"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22" name="Rectangle 21">
            <a:extLst>
              <a:ext uri="{FF2B5EF4-FFF2-40B4-BE49-F238E27FC236}">
                <a16:creationId xmlns:a16="http://schemas.microsoft.com/office/drawing/2014/main" id="{E06FE0F1-D07D-874E-8BEF-573DE4ADDF98}"/>
              </a:ext>
            </a:extLst>
          </p:cNvPr>
          <p:cNvSpPr/>
          <p:nvPr/>
        </p:nvSpPr>
        <p:spPr>
          <a:xfrm>
            <a:off x="884981" y="1509285"/>
            <a:ext cx="2907476" cy="9050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Link what is read to own experiences.</a:t>
            </a:r>
          </a:p>
        </p:txBody>
      </p:sp>
      <p:sp>
        <p:nvSpPr>
          <p:cNvPr id="23" name="Rectangle 22">
            <a:extLst>
              <a:ext uri="{FF2B5EF4-FFF2-40B4-BE49-F238E27FC236}">
                <a16:creationId xmlns:a16="http://schemas.microsoft.com/office/drawing/2014/main" id="{9A6B2C4B-199B-B845-AF01-231F8B1DDDE3}"/>
              </a:ext>
            </a:extLst>
          </p:cNvPr>
          <p:cNvSpPr/>
          <p:nvPr/>
        </p:nvSpPr>
        <p:spPr>
          <a:xfrm>
            <a:off x="884981" y="2631535"/>
            <a:ext cx="2907476" cy="11332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Draw on what is already known or on background information and vocabulary provided by</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the teacher.</a:t>
            </a:r>
          </a:p>
        </p:txBody>
      </p:sp>
      <p:sp>
        <p:nvSpPr>
          <p:cNvPr id="24" name="Rectangle 23">
            <a:extLst>
              <a:ext uri="{FF2B5EF4-FFF2-40B4-BE49-F238E27FC236}">
                <a16:creationId xmlns:a16="http://schemas.microsoft.com/office/drawing/2014/main" id="{922B634A-2179-FA45-9C95-DB51A5B58216}"/>
              </a:ext>
            </a:extLst>
          </p:cNvPr>
          <p:cNvSpPr/>
          <p:nvPr/>
        </p:nvSpPr>
        <p:spPr>
          <a:xfrm>
            <a:off x="884982" y="5017532"/>
            <a:ext cx="2907476" cy="109015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spcBef>
                <a:spcPct val="0"/>
              </a:spcBef>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Predict what might happen</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on the basis of what has</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been read so far.</a:t>
            </a:r>
          </a:p>
        </p:txBody>
      </p:sp>
      <p:sp>
        <p:nvSpPr>
          <p:cNvPr id="25" name="Rectangle 24">
            <a:extLst>
              <a:ext uri="{FF2B5EF4-FFF2-40B4-BE49-F238E27FC236}">
                <a16:creationId xmlns:a16="http://schemas.microsoft.com/office/drawing/2014/main" id="{D6CD5A0F-D882-544F-8EE3-954DE8A682C9}"/>
              </a:ext>
            </a:extLst>
          </p:cNvPr>
          <p:cNvSpPr/>
          <p:nvPr/>
        </p:nvSpPr>
        <p:spPr>
          <a:xfrm>
            <a:off x="8399541"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26" name="Rectangle 25">
            <a:extLst>
              <a:ext uri="{FF2B5EF4-FFF2-40B4-BE49-F238E27FC236}">
                <a16:creationId xmlns:a16="http://schemas.microsoft.com/office/drawing/2014/main" id="{EDEB8C55-3D7B-6B4E-A5ED-41040B7B6E68}"/>
              </a:ext>
            </a:extLst>
          </p:cNvPr>
          <p:cNvSpPr/>
          <p:nvPr/>
        </p:nvSpPr>
        <p:spPr>
          <a:xfrm>
            <a:off x="8399541" y="1520825"/>
            <a:ext cx="2907477" cy="74628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eaLnBrk="1" hangingPunct="1">
              <a:lnSpc>
                <a:spcPct val="92000"/>
              </a:lnSpc>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Use the spelling rule for adding –s or –es as the plural marker for nouns.</a:t>
            </a:r>
          </a:p>
        </p:txBody>
      </p:sp>
      <p:sp>
        <p:nvSpPr>
          <p:cNvPr id="27" name="Rectangle 26">
            <a:extLst>
              <a:ext uri="{FF2B5EF4-FFF2-40B4-BE49-F238E27FC236}">
                <a16:creationId xmlns:a16="http://schemas.microsoft.com/office/drawing/2014/main" id="{0950BCBE-22D0-EA44-8655-E886CB6443D4}"/>
              </a:ext>
            </a:extLst>
          </p:cNvPr>
          <p:cNvSpPr/>
          <p:nvPr/>
        </p:nvSpPr>
        <p:spPr>
          <a:xfrm>
            <a:off x="8385989" y="2454718"/>
            <a:ext cx="2907477" cy="74628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Join words and join clauses using </a:t>
            </a:r>
            <a:r>
              <a:rPr lang="en-GB" altLang="en-US" sz="1400" i="1" dirty="0">
                <a:solidFill>
                  <a:srgbClr val="414042"/>
                </a:solidFill>
                <a:latin typeface="Comic Sans MS" panose="030F0702030302020204" pitchFamily="66" charset="0"/>
                <a:ea typeface="Microsoft YaHei" panose="020B0503020204020204" pitchFamily="34" charset="-122"/>
              </a:rPr>
              <a:t>and</a:t>
            </a:r>
          </a:p>
        </p:txBody>
      </p:sp>
      <p:sp>
        <p:nvSpPr>
          <p:cNvPr id="16" name="Rectangle 15">
            <a:extLst>
              <a:ext uri="{FF2B5EF4-FFF2-40B4-BE49-F238E27FC236}">
                <a16:creationId xmlns:a16="http://schemas.microsoft.com/office/drawing/2014/main" id="{280BBCDA-BE3A-4644-B472-F5A655FFD538}"/>
              </a:ext>
            </a:extLst>
          </p:cNvPr>
          <p:cNvSpPr/>
          <p:nvPr/>
        </p:nvSpPr>
        <p:spPr>
          <a:xfrm>
            <a:off x="884981" y="3981958"/>
            <a:ext cx="2907476" cy="81836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414042"/>
                </a:solidFill>
                <a:latin typeface="Comic Sans MS" panose="030F0902030302020204" pitchFamily="66" charset="0"/>
              </a:rPr>
              <a:t>Make inferences on the basis of what is being said and done.</a:t>
            </a:r>
          </a:p>
        </p:txBody>
      </p:sp>
      <p:sp>
        <p:nvSpPr>
          <p:cNvPr id="21" name="Rectangle 20">
            <a:extLst>
              <a:ext uri="{FF2B5EF4-FFF2-40B4-BE49-F238E27FC236}">
                <a16:creationId xmlns:a16="http://schemas.microsoft.com/office/drawing/2014/main" id="{10A72A01-2EB5-EA4C-9066-9F6C1A0CAA24}"/>
              </a:ext>
            </a:extLst>
          </p:cNvPr>
          <p:cNvSpPr/>
          <p:nvPr/>
        </p:nvSpPr>
        <p:spPr>
          <a:xfrm>
            <a:off x="8399541" y="3388611"/>
            <a:ext cx="2907477" cy="111398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Begin to punctuate sentences using a capital letter and a</a:t>
            </a:r>
            <a:br>
              <a:rPr lang="en-GB" altLang="en-US" sz="1400" dirty="0">
                <a:solidFill>
                  <a:srgbClr val="414042"/>
                </a:solidFill>
                <a:latin typeface="Comic Sans MS" panose="030F0902030302020204" pitchFamily="66" charset="0"/>
                <a:ea typeface="Microsoft YaHei" panose="020B0503020204020204" pitchFamily="34" charset="-122"/>
              </a:rPr>
            </a:br>
            <a:r>
              <a:rPr lang="en-GB" altLang="en-US" sz="1400" dirty="0">
                <a:solidFill>
                  <a:srgbClr val="414042"/>
                </a:solidFill>
                <a:latin typeface="Comic Sans MS" panose="030F0902030302020204" pitchFamily="66" charset="0"/>
                <a:ea typeface="Microsoft YaHei" panose="020B0503020204020204" pitchFamily="34" charset="-122"/>
              </a:rPr>
              <a:t>full stop, question mark or exclamation mark.</a:t>
            </a:r>
          </a:p>
        </p:txBody>
      </p:sp>
      <p:sp>
        <p:nvSpPr>
          <p:cNvPr id="14" name="Rectangle 13">
            <a:extLst>
              <a:ext uri="{FF2B5EF4-FFF2-40B4-BE49-F238E27FC236}">
                <a16:creationId xmlns:a16="http://schemas.microsoft.com/office/drawing/2014/main" id="{43E0001C-5E8F-2845-9D37-54DC91A1EE16}"/>
              </a:ext>
            </a:extLst>
          </p:cNvPr>
          <p:cNvSpPr/>
          <p:nvPr/>
        </p:nvSpPr>
        <p:spPr>
          <a:xfrm>
            <a:off x="8399541" y="4690202"/>
            <a:ext cx="2907477" cy="141640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Identify and use words with suffixes that can be added</a:t>
            </a:r>
            <a:br>
              <a:rPr lang="en-GB" altLang="en-US" sz="1400" dirty="0">
                <a:solidFill>
                  <a:srgbClr val="414042"/>
                </a:solidFill>
                <a:latin typeface="Comic Sans MS" panose="030F0902030302020204" pitchFamily="66" charset="0"/>
                <a:ea typeface="Microsoft YaHei" panose="020B0503020204020204" pitchFamily="34" charset="-122"/>
              </a:rPr>
            </a:br>
            <a:r>
              <a:rPr lang="en-GB" altLang="en-US" sz="1400" dirty="0">
                <a:solidFill>
                  <a:srgbClr val="414042"/>
                </a:solidFill>
                <a:latin typeface="Comic Sans MS" panose="030F0902030302020204" pitchFamily="66" charset="0"/>
                <a:ea typeface="Microsoft YaHei" panose="020B0503020204020204" pitchFamily="34" charset="-122"/>
              </a:rPr>
              <a:t>to verbs where no change is needed in the spelling of root words (e.g. slumped, stomped).</a:t>
            </a:r>
          </a:p>
        </p:txBody>
      </p:sp>
      <p:pic>
        <p:nvPicPr>
          <p:cNvPr id="13" name="Picture 23" descr="Rory and the Monstersitter: Amazon.co.uk: Reeve, Rosie: 9781408845516: Books">
            <a:extLst>
              <a:ext uri="{FF2B5EF4-FFF2-40B4-BE49-F238E27FC236}">
                <a16:creationId xmlns:a16="http://schemas.microsoft.com/office/drawing/2014/main" id="{2FD698D2-4268-4042-8453-99FA82671D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049" y="1520825"/>
            <a:ext cx="4107062" cy="4585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43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4D4812C-753A-E444-BE22-E37D730DCE6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
        <p:nvSpPr>
          <p:cNvPr id="5" name="Title 1">
            <a:extLst>
              <a:ext uri="{FF2B5EF4-FFF2-40B4-BE49-F238E27FC236}">
                <a16:creationId xmlns:a16="http://schemas.microsoft.com/office/drawing/2014/main" id="{7938445D-8168-C044-8EBB-0B3D7C4FA264}"/>
              </a:ext>
            </a:extLst>
          </p:cNvPr>
          <p:cNvSpPr txBox="1">
            <a:spLocks/>
          </p:cNvSpPr>
          <p:nvPr/>
        </p:nvSpPr>
        <p:spPr>
          <a:xfrm>
            <a:off x="-2" y="2431865"/>
            <a:ext cx="7201847" cy="255454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Rory and the</a:t>
            </a:r>
            <a:br>
              <a:rPr lang="en-GB" sz="4000" b="1" dirty="0">
                <a:solidFill>
                  <a:schemeClr val="bg1"/>
                </a:solidFill>
                <a:latin typeface="Comic Sans MS" panose="030F0902030302020204" pitchFamily="66" charset="0"/>
                <a:cs typeface="Arial" panose="020B0604020202020204" pitchFamily="34" charset="0"/>
              </a:rPr>
            </a:br>
            <a:r>
              <a:rPr lang="en-GB" sz="4000" b="1" dirty="0" err="1">
                <a:solidFill>
                  <a:schemeClr val="bg1"/>
                </a:solidFill>
                <a:latin typeface="Comic Sans MS" panose="030F0902030302020204" pitchFamily="66" charset="0"/>
                <a:cs typeface="Arial" panose="020B0604020202020204" pitchFamily="34" charset="0"/>
              </a:rPr>
              <a:t>Monstersitter</a:t>
            </a:r>
            <a:endParaRPr lang="en-GB" sz="4000" b="1" dirty="0">
              <a:solidFill>
                <a:schemeClr val="bg1"/>
              </a:solidFill>
              <a:latin typeface="Comic Sans MS" panose="030F0902030302020204" pitchFamily="66" charset="0"/>
              <a:cs typeface="Arial" panose="020B0604020202020204" pitchFamily="34" charset="0"/>
            </a:endParaRPr>
          </a:p>
          <a:p>
            <a:pPr algn="ctr">
              <a:lnSpc>
                <a:spcPct val="100000"/>
              </a:lnSpc>
              <a:spcBef>
                <a:spcPts val="600"/>
              </a:spcBef>
            </a:pPr>
            <a:r>
              <a:rPr lang="en-GB" sz="3000" dirty="0">
                <a:solidFill>
                  <a:schemeClr val="bg1"/>
                </a:solidFill>
                <a:latin typeface="Comic Sans MS" panose="030F0702030302020204" pitchFamily="66" charset="0"/>
              </a:rPr>
              <a:t>Narrative</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pic>
        <p:nvPicPr>
          <p:cNvPr id="7" name="Picture 11" descr="Rory and the Monstersitter: Amazon.co.uk: Reeve, Rosie: 9781408845516: Books">
            <a:extLst>
              <a:ext uri="{FF2B5EF4-FFF2-40B4-BE49-F238E27FC236}">
                <a16:creationId xmlns:a16="http://schemas.microsoft.com/office/drawing/2014/main" id="{26F1EB0A-697A-6A46-936E-CBDE024DA4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83625">
            <a:off x="6425990" y="917080"/>
            <a:ext cx="4499391" cy="5023838"/>
          </a:xfrm>
          <a:prstGeom prst="rect">
            <a:avLst/>
          </a:prstGeom>
          <a:noFill/>
          <a:effectLst>
            <a:outerShdw blurRad="203200" dist="101600" dir="2700000" algn="tl" rotWithShape="0">
              <a:prstClr val="black">
                <a:alpha val="42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5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2">
            <a:extLst>
              <a:ext uri="{FF2B5EF4-FFF2-40B4-BE49-F238E27FC236}">
                <a16:creationId xmlns:a16="http://schemas.microsoft.com/office/drawing/2014/main" id="{C850994C-11FB-F242-A04E-5080EDC32D4A}"/>
              </a:ext>
            </a:extLst>
          </p:cNvPr>
          <p:cNvSpPr txBox="1">
            <a:spLocks/>
          </p:cNvSpPr>
          <p:nvPr/>
        </p:nvSpPr>
        <p:spPr>
          <a:xfrm>
            <a:off x="0" y="62909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for reading – treasure hunt</a:t>
            </a:r>
          </a:p>
        </p:txBody>
      </p:sp>
      <p:pic>
        <p:nvPicPr>
          <p:cNvPr id="3" name="Picture 2" descr="A black and white logo&#10;&#10;Description automatically generated with medium confidence">
            <a:extLst>
              <a:ext uri="{FF2B5EF4-FFF2-40B4-BE49-F238E27FC236}">
                <a16:creationId xmlns:a16="http://schemas.microsoft.com/office/drawing/2014/main" id="{8FF7A047-3526-6549-8822-A1662BDA91AD}"/>
              </a:ext>
            </a:extLst>
          </p:cNvPr>
          <p:cNvPicPr>
            <a:picLocks noChangeAspect="1"/>
          </p:cNvPicPr>
          <p:nvPr/>
        </p:nvPicPr>
        <p:blipFill>
          <a:blip r:embed="rId3"/>
          <a:stretch>
            <a:fillRect/>
          </a:stretch>
        </p:blipFill>
        <p:spPr>
          <a:xfrm>
            <a:off x="8296459" y="1400994"/>
            <a:ext cx="2569917" cy="1488977"/>
          </a:xfrm>
          <a:prstGeom prst="rect">
            <a:avLst/>
          </a:prstGeom>
        </p:spPr>
      </p:pic>
      <p:pic>
        <p:nvPicPr>
          <p:cNvPr id="7" name="Picture 6" descr="A picture containing text, lamp, vector graphics&#10;&#10;Description automatically generated">
            <a:extLst>
              <a:ext uri="{FF2B5EF4-FFF2-40B4-BE49-F238E27FC236}">
                <a16:creationId xmlns:a16="http://schemas.microsoft.com/office/drawing/2014/main" id="{4575A264-401F-5944-BFD8-EEBB7068B8E8}"/>
              </a:ext>
            </a:extLst>
          </p:cNvPr>
          <p:cNvPicPr>
            <a:picLocks noChangeAspect="1"/>
          </p:cNvPicPr>
          <p:nvPr/>
        </p:nvPicPr>
        <p:blipFill>
          <a:blip r:embed="rId4"/>
          <a:stretch>
            <a:fillRect/>
          </a:stretch>
        </p:blipFill>
        <p:spPr>
          <a:xfrm>
            <a:off x="4867984" y="3275854"/>
            <a:ext cx="2461622" cy="2836402"/>
          </a:xfrm>
          <a:prstGeom prst="rect">
            <a:avLst/>
          </a:prstGeom>
        </p:spPr>
      </p:pic>
      <p:pic>
        <p:nvPicPr>
          <p:cNvPr id="11" name="Picture 10" descr="A picture containing text, watch, gauge&#10;&#10;Description automatically generated">
            <a:extLst>
              <a:ext uri="{FF2B5EF4-FFF2-40B4-BE49-F238E27FC236}">
                <a16:creationId xmlns:a16="http://schemas.microsoft.com/office/drawing/2014/main" id="{7C77F2F6-81E1-8C42-9585-86C3120438FD}"/>
              </a:ext>
            </a:extLst>
          </p:cNvPr>
          <p:cNvPicPr>
            <a:picLocks noChangeAspect="1"/>
          </p:cNvPicPr>
          <p:nvPr/>
        </p:nvPicPr>
        <p:blipFill>
          <a:blip r:embed="rId5"/>
          <a:stretch>
            <a:fillRect/>
          </a:stretch>
        </p:blipFill>
        <p:spPr>
          <a:xfrm rot="5400000">
            <a:off x="5113894" y="732353"/>
            <a:ext cx="1942041" cy="3279323"/>
          </a:xfrm>
          <a:prstGeom prst="rect">
            <a:avLst/>
          </a:prstGeom>
        </p:spPr>
      </p:pic>
      <p:pic>
        <p:nvPicPr>
          <p:cNvPr id="14" name="Picture 13" descr="Icon&#10;&#10;Description automatically generated">
            <a:extLst>
              <a:ext uri="{FF2B5EF4-FFF2-40B4-BE49-F238E27FC236}">
                <a16:creationId xmlns:a16="http://schemas.microsoft.com/office/drawing/2014/main" id="{DF8C2613-996D-9047-9F28-1A9FD09417BB}"/>
              </a:ext>
            </a:extLst>
          </p:cNvPr>
          <p:cNvPicPr>
            <a:picLocks noChangeAspect="1"/>
          </p:cNvPicPr>
          <p:nvPr/>
        </p:nvPicPr>
        <p:blipFill>
          <a:blip r:embed="rId6"/>
          <a:stretch>
            <a:fillRect/>
          </a:stretch>
        </p:blipFill>
        <p:spPr>
          <a:xfrm>
            <a:off x="1567330" y="3650592"/>
            <a:ext cx="2024667" cy="2331434"/>
          </a:xfrm>
          <a:prstGeom prst="rect">
            <a:avLst/>
          </a:prstGeom>
        </p:spPr>
      </p:pic>
      <p:pic>
        <p:nvPicPr>
          <p:cNvPr id="16" name="Picture 15" descr="A picture containing cup, coffee, kitchenware&#10;&#10;Description automatically generated">
            <a:extLst>
              <a:ext uri="{FF2B5EF4-FFF2-40B4-BE49-F238E27FC236}">
                <a16:creationId xmlns:a16="http://schemas.microsoft.com/office/drawing/2014/main" id="{BE37820B-D65F-4045-919C-835EF4F58EC0}"/>
              </a:ext>
            </a:extLst>
          </p:cNvPr>
          <p:cNvPicPr>
            <a:picLocks noChangeAspect="1"/>
          </p:cNvPicPr>
          <p:nvPr/>
        </p:nvPicPr>
        <p:blipFill>
          <a:blip r:embed="rId7"/>
          <a:stretch>
            <a:fillRect/>
          </a:stretch>
        </p:blipFill>
        <p:spPr>
          <a:xfrm>
            <a:off x="1252895" y="1461247"/>
            <a:ext cx="2521254" cy="1992102"/>
          </a:xfrm>
          <a:prstGeom prst="rect">
            <a:avLst/>
          </a:prstGeom>
        </p:spPr>
      </p:pic>
      <p:pic>
        <p:nvPicPr>
          <p:cNvPr id="19" name="Picture 18" descr="A couple of palm trees&#10;&#10;Description automatically generated with medium confidence">
            <a:extLst>
              <a:ext uri="{FF2B5EF4-FFF2-40B4-BE49-F238E27FC236}">
                <a16:creationId xmlns:a16="http://schemas.microsoft.com/office/drawing/2014/main" id="{F0B11A8A-4C32-0A4E-951C-2E0DA8FADC24}"/>
              </a:ext>
            </a:extLst>
          </p:cNvPr>
          <p:cNvPicPr>
            <a:picLocks noChangeAspect="1"/>
          </p:cNvPicPr>
          <p:nvPr/>
        </p:nvPicPr>
        <p:blipFill>
          <a:blip r:embed="rId8"/>
          <a:stretch>
            <a:fillRect/>
          </a:stretch>
        </p:blipFill>
        <p:spPr>
          <a:xfrm>
            <a:off x="8473371" y="3049938"/>
            <a:ext cx="2294160" cy="3082531"/>
          </a:xfrm>
          <a:prstGeom prst="rect">
            <a:avLst/>
          </a:prstGeom>
        </p:spPr>
      </p:pic>
    </p:spTree>
    <p:extLst>
      <p:ext uri="{BB962C8B-B14F-4D97-AF65-F5344CB8AC3E}">
        <p14:creationId xmlns:p14="http://schemas.microsoft.com/office/powerpoint/2010/main" val="3182157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B68E830F-2903-FE4D-9F51-495283F9BE9C}"/>
              </a:ext>
            </a:extLst>
          </p:cNvPr>
          <p:cNvSpPr txBox="1">
            <a:spLocks/>
          </p:cNvSpPr>
          <p:nvPr/>
        </p:nvSpPr>
        <p:spPr>
          <a:xfrm>
            <a:off x="374469" y="2702096"/>
            <a:ext cx="6008402" cy="10272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Book title</a:t>
            </a:r>
          </a:p>
        </p:txBody>
      </p:sp>
      <p:sp>
        <p:nvSpPr>
          <p:cNvPr id="11" name="Rectangle 1">
            <a:extLst>
              <a:ext uri="{FF2B5EF4-FFF2-40B4-BE49-F238E27FC236}">
                <a16:creationId xmlns:a16="http://schemas.microsoft.com/office/drawing/2014/main" id="{99F5A24B-E1ED-054E-8E78-B702C4793F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62287FF9-AA19-3049-97D5-7A9D7BB5D479}"/>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13" name="Book cover" descr="Rory and the Monstersitter: Amazon.co.uk: Reeve, Rosie: 9781408845516: Books">
            <a:extLst>
              <a:ext uri="{FF2B5EF4-FFF2-40B4-BE49-F238E27FC236}">
                <a16:creationId xmlns:a16="http://schemas.microsoft.com/office/drawing/2014/main" id="{98E32E70-7FC6-874A-A9BC-CF9CA44582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2871" y="854327"/>
            <a:ext cx="4499391" cy="5023838"/>
          </a:xfrm>
          <a:prstGeom prst="rect">
            <a:avLst/>
          </a:prstGeom>
          <a:noFill/>
          <a:effectLst>
            <a:outerShdw blurRad="203200" dist="101600" dir="2700000" algn="tl" rotWithShape="0">
              <a:prstClr val="black">
                <a:alpha val="42000"/>
              </a:prstClr>
            </a:out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9AC5B3B-AA39-EF4C-9CEC-EE760C730757}"/>
              </a:ext>
            </a:extLst>
          </p:cNvPr>
          <p:cNvSpPr/>
          <p:nvPr/>
        </p:nvSpPr>
        <p:spPr>
          <a:xfrm>
            <a:off x="6696635" y="942219"/>
            <a:ext cx="2312895" cy="3109826"/>
          </a:xfrm>
          <a:custGeom>
            <a:avLst/>
            <a:gdLst>
              <a:gd name="connsiteX0" fmla="*/ 0 w 2232212"/>
              <a:gd name="connsiteY0" fmla="*/ 0 h 2976282"/>
              <a:gd name="connsiteX1" fmla="*/ 2232212 w 2232212"/>
              <a:gd name="connsiteY1" fmla="*/ 0 h 2976282"/>
              <a:gd name="connsiteX2" fmla="*/ 2232212 w 2232212"/>
              <a:gd name="connsiteY2" fmla="*/ 2976282 h 2976282"/>
              <a:gd name="connsiteX3" fmla="*/ 0 w 2232212"/>
              <a:gd name="connsiteY3" fmla="*/ 2976282 h 2976282"/>
              <a:gd name="connsiteX4" fmla="*/ 0 w 2232212"/>
              <a:gd name="connsiteY4" fmla="*/ 0 h 2976282"/>
              <a:gd name="connsiteX0" fmla="*/ 0 w 2232212"/>
              <a:gd name="connsiteY0" fmla="*/ 0 h 2976282"/>
              <a:gd name="connsiteX1" fmla="*/ 2232212 w 2232212"/>
              <a:gd name="connsiteY1" fmla="*/ 0 h 2976282"/>
              <a:gd name="connsiteX2" fmla="*/ 1783976 w 2232212"/>
              <a:gd name="connsiteY2" fmla="*/ 2411505 h 2976282"/>
              <a:gd name="connsiteX3" fmla="*/ 0 w 2232212"/>
              <a:gd name="connsiteY3" fmla="*/ 2976282 h 2976282"/>
              <a:gd name="connsiteX4" fmla="*/ 0 w 2232212"/>
              <a:gd name="connsiteY4" fmla="*/ 0 h 2976282"/>
              <a:gd name="connsiteX0" fmla="*/ 0 w 2232212"/>
              <a:gd name="connsiteY0" fmla="*/ 0 h 2976282"/>
              <a:gd name="connsiteX1" fmla="*/ 2232212 w 2232212"/>
              <a:gd name="connsiteY1" fmla="*/ 0 h 2976282"/>
              <a:gd name="connsiteX2" fmla="*/ 1398494 w 2232212"/>
              <a:gd name="connsiteY2" fmla="*/ 2904563 h 2976282"/>
              <a:gd name="connsiteX3" fmla="*/ 0 w 2232212"/>
              <a:gd name="connsiteY3" fmla="*/ 2976282 h 2976282"/>
              <a:gd name="connsiteX4" fmla="*/ 0 w 2232212"/>
              <a:gd name="connsiteY4" fmla="*/ 0 h 2976282"/>
              <a:gd name="connsiteX0" fmla="*/ 0 w 2232212"/>
              <a:gd name="connsiteY0" fmla="*/ 0 h 2976282"/>
              <a:gd name="connsiteX1" fmla="*/ 2232212 w 2232212"/>
              <a:gd name="connsiteY1" fmla="*/ 0 h 2976282"/>
              <a:gd name="connsiteX2" fmla="*/ 1398494 w 2232212"/>
              <a:gd name="connsiteY2" fmla="*/ 2904563 h 2976282"/>
              <a:gd name="connsiteX3" fmla="*/ 0 w 2232212"/>
              <a:gd name="connsiteY3" fmla="*/ 2976282 h 2976282"/>
              <a:gd name="connsiteX4" fmla="*/ 0 w 2232212"/>
              <a:gd name="connsiteY4" fmla="*/ 0 h 2976282"/>
              <a:gd name="connsiteX0" fmla="*/ 0 w 2232212"/>
              <a:gd name="connsiteY0" fmla="*/ 0 h 2976282"/>
              <a:gd name="connsiteX1" fmla="*/ 2232212 w 2232212"/>
              <a:gd name="connsiteY1" fmla="*/ 0 h 2976282"/>
              <a:gd name="connsiteX2" fmla="*/ 1398494 w 2232212"/>
              <a:gd name="connsiteY2" fmla="*/ 2904563 h 2976282"/>
              <a:gd name="connsiteX3" fmla="*/ 0 w 2232212"/>
              <a:gd name="connsiteY3" fmla="*/ 2976282 h 2976282"/>
              <a:gd name="connsiteX4" fmla="*/ 0 w 2232212"/>
              <a:gd name="connsiteY4" fmla="*/ 0 h 2976282"/>
              <a:gd name="connsiteX0" fmla="*/ 0 w 2232212"/>
              <a:gd name="connsiteY0" fmla="*/ 0 h 2976282"/>
              <a:gd name="connsiteX1" fmla="*/ 2232212 w 2232212"/>
              <a:gd name="connsiteY1" fmla="*/ 0 h 2976282"/>
              <a:gd name="connsiteX2" fmla="*/ 1272988 w 2232212"/>
              <a:gd name="connsiteY2" fmla="*/ 2931457 h 2976282"/>
              <a:gd name="connsiteX3" fmla="*/ 0 w 2232212"/>
              <a:gd name="connsiteY3" fmla="*/ 2976282 h 2976282"/>
              <a:gd name="connsiteX4" fmla="*/ 0 w 2232212"/>
              <a:gd name="connsiteY4" fmla="*/ 0 h 2976282"/>
              <a:gd name="connsiteX0" fmla="*/ 0 w 2232212"/>
              <a:gd name="connsiteY0" fmla="*/ 0 h 2985245"/>
              <a:gd name="connsiteX1" fmla="*/ 2232212 w 2232212"/>
              <a:gd name="connsiteY1" fmla="*/ 0 h 2985245"/>
              <a:gd name="connsiteX2" fmla="*/ 1228164 w 2232212"/>
              <a:gd name="connsiteY2" fmla="*/ 2985245 h 2985245"/>
              <a:gd name="connsiteX3" fmla="*/ 0 w 2232212"/>
              <a:gd name="connsiteY3" fmla="*/ 2976282 h 2985245"/>
              <a:gd name="connsiteX4" fmla="*/ 0 w 2232212"/>
              <a:gd name="connsiteY4" fmla="*/ 0 h 2985245"/>
              <a:gd name="connsiteX0" fmla="*/ 0 w 2232212"/>
              <a:gd name="connsiteY0" fmla="*/ 403412 h 2985245"/>
              <a:gd name="connsiteX1" fmla="*/ 2232212 w 2232212"/>
              <a:gd name="connsiteY1" fmla="*/ 0 h 2985245"/>
              <a:gd name="connsiteX2" fmla="*/ 1228164 w 2232212"/>
              <a:gd name="connsiteY2" fmla="*/ 2985245 h 2985245"/>
              <a:gd name="connsiteX3" fmla="*/ 0 w 2232212"/>
              <a:gd name="connsiteY3" fmla="*/ 2976282 h 2985245"/>
              <a:gd name="connsiteX4" fmla="*/ 0 w 2232212"/>
              <a:gd name="connsiteY4" fmla="*/ 403412 h 2985245"/>
              <a:gd name="connsiteX0" fmla="*/ 125505 w 2232212"/>
              <a:gd name="connsiteY0" fmla="*/ 0 h 3047998"/>
              <a:gd name="connsiteX1" fmla="*/ 2232212 w 2232212"/>
              <a:gd name="connsiteY1" fmla="*/ 62753 h 3047998"/>
              <a:gd name="connsiteX2" fmla="*/ 1228164 w 2232212"/>
              <a:gd name="connsiteY2" fmla="*/ 3047998 h 3047998"/>
              <a:gd name="connsiteX3" fmla="*/ 0 w 2232212"/>
              <a:gd name="connsiteY3" fmla="*/ 3039035 h 3047998"/>
              <a:gd name="connsiteX4" fmla="*/ 125505 w 2232212"/>
              <a:gd name="connsiteY4" fmla="*/ 0 h 3047998"/>
              <a:gd name="connsiteX0" fmla="*/ 125505 w 2232212"/>
              <a:gd name="connsiteY0" fmla="*/ 37292 h 3085290"/>
              <a:gd name="connsiteX1" fmla="*/ 2232212 w 2232212"/>
              <a:gd name="connsiteY1" fmla="*/ 100045 h 3085290"/>
              <a:gd name="connsiteX2" fmla="*/ 1228164 w 2232212"/>
              <a:gd name="connsiteY2" fmla="*/ 3085290 h 3085290"/>
              <a:gd name="connsiteX3" fmla="*/ 0 w 2232212"/>
              <a:gd name="connsiteY3" fmla="*/ 3076327 h 3085290"/>
              <a:gd name="connsiteX4" fmla="*/ 125505 w 2232212"/>
              <a:gd name="connsiteY4" fmla="*/ 37292 h 3085290"/>
              <a:gd name="connsiteX0" fmla="*/ 125505 w 2232212"/>
              <a:gd name="connsiteY0" fmla="*/ 53007 h 3101005"/>
              <a:gd name="connsiteX1" fmla="*/ 2232212 w 2232212"/>
              <a:gd name="connsiteY1" fmla="*/ 115760 h 3101005"/>
              <a:gd name="connsiteX2" fmla="*/ 1228164 w 2232212"/>
              <a:gd name="connsiteY2" fmla="*/ 3101005 h 3101005"/>
              <a:gd name="connsiteX3" fmla="*/ 0 w 2232212"/>
              <a:gd name="connsiteY3" fmla="*/ 3092042 h 3101005"/>
              <a:gd name="connsiteX4" fmla="*/ 125505 w 2232212"/>
              <a:gd name="connsiteY4" fmla="*/ 53007 h 3101005"/>
              <a:gd name="connsiteX0" fmla="*/ 125505 w 2312895"/>
              <a:gd name="connsiteY0" fmla="*/ 9302 h 3057300"/>
              <a:gd name="connsiteX1" fmla="*/ 2312895 w 2312895"/>
              <a:gd name="connsiteY1" fmla="*/ 816125 h 3057300"/>
              <a:gd name="connsiteX2" fmla="*/ 1228164 w 2312895"/>
              <a:gd name="connsiteY2" fmla="*/ 3057300 h 3057300"/>
              <a:gd name="connsiteX3" fmla="*/ 0 w 2312895"/>
              <a:gd name="connsiteY3" fmla="*/ 3048337 h 3057300"/>
              <a:gd name="connsiteX4" fmla="*/ 125505 w 2312895"/>
              <a:gd name="connsiteY4" fmla="*/ 9302 h 3057300"/>
              <a:gd name="connsiteX0" fmla="*/ 125505 w 2312895"/>
              <a:gd name="connsiteY0" fmla="*/ 9302 h 3057300"/>
              <a:gd name="connsiteX1" fmla="*/ 2312895 w 2312895"/>
              <a:gd name="connsiteY1" fmla="*/ 816125 h 3057300"/>
              <a:gd name="connsiteX2" fmla="*/ 1228164 w 2312895"/>
              <a:gd name="connsiteY2" fmla="*/ 3057300 h 3057300"/>
              <a:gd name="connsiteX3" fmla="*/ 0 w 2312895"/>
              <a:gd name="connsiteY3" fmla="*/ 3048337 h 3057300"/>
              <a:gd name="connsiteX4" fmla="*/ 125505 w 2312895"/>
              <a:gd name="connsiteY4" fmla="*/ 9302 h 3057300"/>
              <a:gd name="connsiteX0" fmla="*/ 125505 w 2312895"/>
              <a:gd name="connsiteY0" fmla="*/ 9302 h 3057300"/>
              <a:gd name="connsiteX1" fmla="*/ 2312895 w 2312895"/>
              <a:gd name="connsiteY1" fmla="*/ 816125 h 3057300"/>
              <a:gd name="connsiteX2" fmla="*/ 1228164 w 2312895"/>
              <a:gd name="connsiteY2" fmla="*/ 3057300 h 3057300"/>
              <a:gd name="connsiteX3" fmla="*/ 0 w 2312895"/>
              <a:gd name="connsiteY3" fmla="*/ 3048337 h 3057300"/>
              <a:gd name="connsiteX4" fmla="*/ 125505 w 2312895"/>
              <a:gd name="connsiteY4" fmla="*/ 9302 h 3057300"/>
              <a:gd name="connsiteX0" fmla="*/ 125505 w 2294966"/>
              <a:gd name="connsiteY0" fmla="*/ 7421 h 3055419"/>
              <a:gd name="connsiteX1" fmla="*/ 2294966 w 2294966"/>
              <a:gd name="connsiteY1" fmla="*/ 1038361 h 3055419"/>
              <a:gd name="connsiteX2" fmla="*/ 1228164 w 2294966"/>
              <a:gd name="connsiteY2" fmla="*/ 3055419 h 3055419"/>
              <a:gd name="connsiteX3" fmla="*/ 0 w 2294966"/>
              <a:gd name="connsiteY3" fmla="*/ 3046456 h 3055419"/>
              <a:gd name="connsiteX4" fmla="*/ 125505 w 2294966"/>
              <a:gd name="connsiteY4" fmla="*/ 7421 h 3055419"/>
              <a:gd name="connsiteX0" fmla="*/ 125505 w 2294966"/>
              <a:gd name="connsiteY0" fmla="*/ 9437 h 3057435"/>
              <a:gd name="connsiteX1" fmla="*/ 2294966 w 2294966"/>
              <a:gd name="connsiteY1" fmla="*/ 1040377 h 3057435"/>
              <a:gd name="connsiteX2" fmla="*/ 1228164 w 2294966"/>
              <a:gd name="connsiteY2" fmla="*/ 3057435 h 3057435"/>
              <a:gd name="connsiteX3" fmla="*/ 0 w 2294966"/>
              <a:gd name="connsiteY3" fmla="*/ 3048472 h 3057435"/>
              <a:gd name="connsiteX4" fmla="*/ 125505 w 2294966"/>
              <a:gd name="connsiteY4" fmla="*/ 9437 h 3057435"/>
              <a:gd name="connsiteX0" fmla="*/ 125505 w 2294966"/>
              <a:gd name="connsiteY0" fmla="*/ 9437 h 3057435"/>
              <a:gd name="connsiteX1" fmla="*/ 2294966 w 2294966"/>
              <a:gd name="connsiteY1" fmla="*/ 1040377 h 3057435"/>
              <a:gd name="connsiteX2" fmla="*/ 1228164 w 2294966"/>
              <a:gd name="connsiteY2" fmla="*/ 3057435 h 3057435"/>
              <a:gd name="connsiteX3" fmla="*/ 0 w 2294966"/>
              <a:gd name="connsiteY3" fmla="*/ 3048472 h 3057435"/>
              <a:gd name="connsiteX4" fmla="*/ 125505 w 2294966"/>
              <a:gd name="connsiteY4" fmla="*/ 9437 h 3057435"/>
              <a:gd name="connsiteX0" fmla="*/ 44823 w 2294966"/>
              <a:gd name="connsiteY0" fmla="*/ 13783 h 2783875"/>
              <a:gd name="connsiteX1" fmla="*/ 2294966 w 2294966"/>
              <a:gd name="connsiteY1" fmla="*/ 766817 h 2783875"/>
              <a:gd name="connsiteX2" fmla="*/ 1228164 w 2294966"/>
              <a:gd name="connsiteY2" fmla="*/ 2783875 h 2783875"/>
              <a:gd name="connsiteX3" fmla="*/ 0 w 2294966"/>
              <a:gd name="connsiteY3" fmla="*/ 2774912 h 2783875"/>
              <a:gd name="connsiteX4" fmla="*/ 44823 w 2294966"/>
              <a:gd name="connsiteY4" fmla="*/ 13783 h 2783875"/>
              <a:gd name="connsiteX0" fmla="*/ 35858 w 2294966"/>
              <a:gd name="connsiteY0" fmla="*/ 8892 h 3110678"/>
              <a:gd name="connsiteX1" fmla="*/ 2294966 w 2294966"/>
              <a:gd name="connsiteY1" fmla="*/ 1093620 h 3110678"/>
              <a:gd name="connsiteX2" fmla="*/ 1228164 w 2294966"/>
              <a:gd name="connsiteY2" fmla="*/ 3110678 h 3110678"/>
              <a:gd name="connsiteX3" fmla="*/ 0 w 2294966"/>
              <a:gd name="connsiteY3" fmla="*/ 3101715 h 3110678"/>
              <a:gd name="connsiteX4" fmla="*/ 35858 w 2294966"/>
              <a:gd name="connsiteY4" fmla="*/ 8892 h 3110678"/>
              <a:gd name="connsiteX0" fmla="*/ 35858 w 2160495"/>
              <a:gd name="connsiteY0" fmla="*/ 8978 h 3110764"/>
              <a:gd name="connsiteX1" fmla="*/ 2160495 w 2160495"/>
              <a:gd name="connsiteY1" fmla="*/ 1084741 h 3110764"/>
              <a:gd name="connsiteX2" fmla="*/ 1228164 w 2160495"/>
              <a:gd name="connsiteY2" fmla="*/ 3110764 h 3110764"/>
              <a:gd name="connsiteX3" fmla="*/ 0 w 2160495"/>
              <a:gd name="connsiteY3" fmla="*/ 3101801 h 3110764"/>
              <a:gd name="connsiteX4" fmla="*/ 35858 w 2160495"/>
              <a:gd name="connsiteY4" fmla="*/ 8978 h 3110764"/>
              <a:gd name="connsiteX0" fmla="*/ 35858 w 2312895"/>
              <a:gd name="connsiteY0" fmla="*/ 8040 h 3109826"/>
              <a:gd name="connsiteX1" fmla="*/ 2312895 w 2312895"/>
              <a:gd name="connsiteY1" fmla="*/ 1191379 h 3109826"/>
              <a:gd name="connsiteX2" fmla="*/ 1228164 w 2312895"/>
              <a:gd name="connsiteY2" fmla="*/ 3109826 h 3109826"/>
              <a:gd name="connsiteX3" fmla="*/ 0 w 2312895"/>
              <a:gd name="connsiteY3" fmla="*/ 3100863 h 3109826"/>
              <a:gd name="connsiteX4" fmla="*/ 35858 w 2312895"/>
              <a:gd name="connsiteY4" fmla="*/ 8040 h 3109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2895" h="3109826">
                <a:moveTo>
                  <a:pt x="35858" y="8040"/>
                </a:moveTo>
                <a:cubicBezTo>
                  <a:pt x="944282" y="-96548"/>
                  <a:pt x="2247153" y="847732"/>
                  <a:pt x="2312895" y="1191379"/>
                </a:cubicBezTo>
                <a:cubicBezTo>
                  <a:pt x="1918448" y="2562980"/>
                  <a:pt x="1057835" y="2276109"/>
                  <a:pt x="1228164" y="3109826"/>
                </a:cubicBezTo>
                <a:lnTo>
                  <a:pt x="0" y="3100863"/>
                </a:lnTo>
                <a:lnTo>
                  <a:pt x="35858" y="804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B635BA1-E8AC-6844-AB8A-B652328C52B3}"/>
              </a:ext>
            </a:extLst>
          </p:cNvPr>
          <p:cNvSpPr/>
          <p:nvPr/>
        </p:nvSpPr>
        <p:spPr>
          <a:xfrm>
            <a:off x="9103214" y="1308847"/>
            <a:ext cx="1582716" cy="2057399"/>
          </a:xfrm>
          <a:prstGeom prst="rect">
            <a:avLst/>
          </a:prstGeom>
          <a:solidFill>
            <a:srgbClr val="8CCB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512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B68E830F-2903-FE4D-9F51-495283F9BE9C}"/>
              </a:ext>
            </a:extLst>
          </p:cNvPr>
          <p:cNvSpPr txBox="1">
            <a:spLocks/>
          </p:cNvSpPr>
          <p:nvPr/>
        </p:nvSpPr>
        <p:spPr>
          <a:xfrm>
            <a:off x="0" y="636247"/>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Cover to cover</a:t>
            </a:r>
          </a:p>
        </p:txBody>
      </p:sp>
      <p:sp>
        <p:nvSpPr>
          <p:cNvPr id="6" name="Rectangle 18">
            <a:extLst>
              <a:ext uri="{FF2B5EF4-FFF2-40B4-BE49-F238E27FC236}">
                <a16:creationId xmlns:a16="http://schemas.microsoft.com/office/drawing/2014/main" id="{64F2E408-A969-A242-AB3F-8245C1E9A471}"/>
              </a:ext>
            </a:extLst>
          </p:cNvPr>
          <p:cNvSpPr>
            <a:spLocks noChangeArrowheads="1"/>
          </p:cNvSpPr>
          <p:nvPr/>
        </p:nvSpPr>
        <p:spPr bwMode="auto">
          <a:xfrm>
            <a:off x="1135872" y="1600233"/>
            <a:ext cx="5744658" cy="325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Rory loves to cook.</a:t>
            </a:r>
          </a:p>
          <a:p>
            <a:pPr>
              <a:spcBef>
                <a:spcPts val="1500"/>
              </a:spcBef>
            </a:pPr>
            <a:r>
              <a:rPr lang="en-GB" altLang="en-US" sz="2000" dirty="0">
                <a:solidFill>
                  <a:srgbClr val="414042"/>
                </a:solidFill>
                <a:latin typeface="Comic Sans MS" panose="030F0702030302020204" pitchFamily="66" charset="0"/>
              </a:rPr>
              <a:t>He makes </a:t>
            </a:r>
            <a:r>
              <a:rPr lang="en-GB" altLang="en-US" sz="2400" dirty="0">
                <a:solidFill>
                  <a:srgbClr val="414042"/>
                </a:solidFill>
                <a:latin typeface="Comic Sans MS" panose="030F0702030302020204" pitchFamily="66" charset="0"/>
              </a:rPr>
              <a:t>blue pancakes</a:t>
            </a:r>
            <a:r>
              <a:rPr lang="en-GB" altLang="en-US" sz="2000" dirty="0">
                <a:solidFill>
                  <a:srgbClr val="414042"/>
                </a:solidFill>
                <a:latin typeface="Comic Sans MS" panose="030F0702030302020204" pitchFamily="66" charset="0"/>
              </a:rPr>
              <a:t> for breakfast, </a:t>
            </a:r>
            <a:r>
              <a:rPr lang="en-GB" altLang="en-US" sz="2400" dirty="0">
                <a:solidFill>
                  <a:srgbClr val="414042"/>
                </a:solidFill>
                <a:latin typeface="Comic Sans MS" panose="030F0702030302020204" pitchFamily="66" charset="0"/>
              </a:rPr>
              <a:t>cheese bats </a:t>
            </a:r>
            <a:r>
              <a:rPr lang="en-GB" altLang="en-US" sz="2000" dirty="0">
                <a:solidFill>
                  <a:srgbClr val="414042"/>
                </a:solidFill>
                <a:latin typeface="Comic Sans MS" panose="030F0702030302020204" pitchFamily="66" charset="0"/>
              </a:rPr>
              <a:t>for lunch and </a:t>
            </a:r>
            <a:r>
              <a:rPr lang="en-GB" altLang="en-US" sz="2400" dirty="0">
                <a:solidFill>
                  <a:srgbClr val="414042"/>
                </a:solidFill>
                <a:latin typeface="Comic Sans MS" panose="030F0702030302020204" pitchFamily="66" charset="0"/>
              </a:rPr>
              <a:t>hairy cakes</a:t>
            </a:r>
            <a:r>
              <a:rPr lang="en-GB" altLang="en-US" sz="2000" dirty="0">
                <a:solidFill>
                  <a:srgbClr val="414042"/>
                </a:solidFill>
                <a:latin typeface="Comic Sans MS" panose="030F0702030302020204" pitchFamily="66" charset="0"/>
              </a:rPr>
              <a:t> for tea. </a:t>
            </a:r>
          </a:p>
          <a:p>
            <a:pPr>
              <a:spcBef>
                <a:spcPts val="1500"/>
              </a:spcBef>
            </a:pPr>
            <a:r>
              <a:rPr lang="en-GB" altLang="en-US" sz="2000" dirty="0">
                <a:solidFill>
                  <a:srgbClr val="414042"/>
                </a:solidFill>
                <a:latin typeface="Comic Sans MS" panose="030F0702030302020204" pitchFamily="66" charset="0"/>
              </a:rPr>
              <a:t>When his parents go out to eat one evening, leaving Rory and his siblings with the babysitter, tummies start to rumble.</a:t>
            </a:r>
          </a:p>
          <a:p>
            <a:pPr>
              <a:spcBef>
                <a:spcPts val="1500"/>
              </a:spcBef>
            </a:pPr>
            <a:r>
              <a:rPr lang="en-GB" altLang="en-US" sz="2000" dirty="0">
                <a:solidFill>
                  <a:srgbClr val="414042"/>
                </a:solidFill>
                <a:latin typeface="Comic Sans MS" panose="030F0702030302020204" pitchFamily="66" charset="0"/>
              </a:rPr>
              <a:t>It’s time for Rory to cook up a real FEAST.</a:t>
            </a:r>
          </a:p>
        </p:txBody>
      </p:sp>
      <p:sp>
        <p:nvSpPr>
          <p:cNvPr id="11" name="Rectangle 1">
            <a:extLst>
              <a:ext uri="{FF2B5EF4-FFF2-40B4-BE49-F238E27FC236}">
                <a16:creationId xmlns:a16="http://schemas.microsoft.com/office/drawing/2014/main" id="{99F5A24B-E1ED-054E-8E78-B702C4793F30}"/>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2" name="TextBox 11">
            <a:extLst>
              <a:ext uri="{FF2B5EF4-FFF2-40B4-BE49-F238E27FC236}">
                <a16:creationId xmlns:a16="http://schemas.microsoft.com/office/drawing/2014/main" id="{62287FF9-AA19-3049-97D5-7A9D7BB5D479}"/>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pic>
        <p:nvPicPr>
          <p:cNvPr id="9" name="Picture 11" descr="Rory and the Monstersitter: Amazon.co.uk: Reeve, Rosie: 9781408845516: Books">
            <a:extLst>
              <a:ext uri="{FF2B5EF4-FFF2-40B4-BE49-F238E27FC236}">
                <a16:creationId xmlns:a16="http://schemas.microsoft.com/office/drawing/2014/main" id="{408CDA51-CC7A-1D4F-A377-F9EBEC161E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83625">
            <a:off x="7440239" y="1455981"/>
            <a:ext cx="3262074" cy="3642300"/>
          </a:xfrm>
          <a:prstGeom prst="rect">
            <a:avLst/>
          </a:prstGeom>
          <a:noFill/>
          <a:effectLst>
            <a:outerShdw blurRad="203200" dist="101600" dir="2700000" algn="tl" rotWithShape="0">
              <a:prstClr val="black">
                <a:alpha val="42000"/>
              </a:prstClr>
            </a:outerShdw>
          </a:effectLst>
          <a:extLst>
            <a:ext uri="{909E8E84-426E-40DD-AFC4-6F175D3DCCD1}">
              <a14:hiddenFill xmlns:a14="http://schemas.microsoft.com/office/drawing/2010/main">
                <a:solidFill>
                  <a:srgbClr val="FFFFFF"/>
                </a:solidFill>
              </a14:hiddenFill>
            </a:ext>
          </a:extLst>
        </p:spPr>
      </p:pic>
      <p:sp>
        <p:nvSpPr>
          <p:cNvPr id="10" name="Text Box 8">
            <a:extLst>
              <a:ext uri="{FF2B5EF4-FFF2-40B4-BE49-F238E27FC236}">
                <a16:creationId xmlns:a16="http://schemas.microsoft.com/office/drawing/2014/main" id="{8572F551-4609-6C40-9BFF-AB3325013AA4}"/>
              </a:ext>
            </a:extLst>
          </p:cNvPr>
          <p:cNvSpPr txBox="1">
            <a:spLocks noChangeArrowheads="1"/>
          </p:cNvSpPr>
          <p:nvPr/>
        </p:nvSpPr>
        <p:spPr bwMode="auto">
          <a:xfrm>
            <a:off x="1135872" y="4973320"/>
            <a:ext cx="10573385"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is this story going to be about?</a:t>
            </a:r>
          </a:p>
          <a:p>
            <a:pPr>
              <a:spcBef>
                <a:spcPts val="1500"/>
              </a:spcBef>
            </a:pPr>
            <a:r>
              <a:rPr lang="en-GB" altLang="en-US" sz="2000" dirty="0">
                <a:solidFill>
                  <a:srgbClr val="414042"/>
                </a:solidFill>
                <a:latin typeface="Comic Sans MS" panose="030F0702030302020204" pitchFamily="66" charset="0"/>
              </a:rPr>
              <a:t>Talk to your partner about the title of the book. Can you invent a new one?</a:t>
            </a:r>
          </a:p>
        </p:txBody>
      </p:sp>
    </p:spTree>
    <p:extLst>
      <p:ext uri="{BB962C8B-B14F-4D97-AF65-F5344CB8AC3E}">
        <p14:creationId xmlns:p14="http://schemas.microsoft.com/office/powerpoint/2010/main" val="1402769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Monster">
            <a:extLst>
              <a:ext uri="{FF2B5EF4-FFF2-40B4-BE49-F238E27FC236}">
                <a16:creationId xmlns:a16="http://schemas.microsoft.com/office/drawing/2014/main" id="{59C61357-3F9B-5B42-A554-9DDF130463BB}"/>
              </a:ext>
            </a:extLst>
          </p:cNvPr>
          <p:cNvPicPr>
            <a:picLocks noChangeAspect="1"/>
          </p:cNvPicPr>
          <p:nvPr/>
        </p:nvPicPr>
        <p:blipFill rotWithShape="1">
          <a:blip r:embed="rId3"/>
          <a:srcRect l="7447" t="374" r="4320" b="1097"/>
          <a:stretch/>
        </p:blipFill>
        <p:spPr>
          <a:xfrm>
            <a:off x="3452897" y="994426"/>
            <a:ext cx="5296656" cy="4234633"/>
          </a:xfrm>
          <a:prstGeom prst="rect">
            <a:avLst/>
          </a:prstGeom>
        </p:spPr>
      </p:pic>
      <p:sp>
        <p:nvSpPr>
          <p:cNvPr id="19" name="AutoShape 7">
            <a:extLst>
              <a:ext uri="{FF2B5EF4-FFF2-40B4-BE49-F238E27FC236}">
                <a16:creationId xmlns:a16="http://schemas.microsoft.com/office/drawing/2014/main" id="{83263636-A3C0-E54F-A547-3404955C76E2}"/>
              </a:ext>
            </a:extLst>
          </p:cNvPr>
          <p:cNvSpPr>
            <a:spLocks noChangeArrowheads="1"/>
          </p:cNvSpPr>
          <p:nvPr/>
        </p:nvSpPr>
        <p:spPr bwMode="auto">
          <a:xfrm>
            <a:off x="1117834" y="2764203"/>
            <a:ext cx="1968561" cy="785828"/>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Who</a:t>
            </a:r>
            <a:r>
              <a:rPr lang="en-GB" altLang="en-US" sz="1600" dirty="0">
                <a:solidFill>
                  <a:srgbClr val="414042"/>
                </a:solidFill>
                <a:ea typeface="MS PGothic" panose="020B0600070205080204" pitchFamily="34" charset="-128"/>
              </a:rPr>
              <a:t> do you think this is?</a:t>
            </a:r>
          </a:p>
        </p:txBody>
      </p:sp>
      <p:sp>
        <p:nvSpPr>
          <p:cNvPr id="23" name="AutoShape 18">
            <a:extLst>
              <a:ext uri="{FF2B5EF4-FFF2-40B4-BE49-F238E27FC236}">
                <a16:creationId xmlns:a16="http://schemas.microsoft.com/office/drawing/2014/main" id="{6C2EBCE5-8044-3F4E-BB3F-61F96C9D7142}"/>
              </a:ext>
            </a:extLst>
          </p:cNvPr>
          <p:cNvSpPr>
            <a:spLocks noChangeArrowheads="1"/>
          </p:cNvSpPr>
          <p:nvPr/>
        </p:nvSpPr>
        <p:spPr bwMode="auto">
          <a:xfrm>
            <a:off x="1117834" y="3786037"/>
            <a:ext cx="1968561" cy="939561"/>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Does this scene remind you of anything?</a:t>
            </a:r>
          </a:p>
        </p:txBody>
      </p:sp>
      <p:sp>
        <p:nvSpPr>
          <p:cNvPr id="25" name="AutoShape 7">
            <a:extLst>
              <a:ext uri="{FF2B5EF4-FFF2-40B4-BE49-F238E27FC236}">
                <a16:creationId xmlns:a16="http://schemas.microsoft.com/office/drawing/2014/main" id="{CD575E18-9835-1C41-A607-AEA61395596F}"/>
              </a:ext>
            </a:extLst>
          </p:cNvPr>
          <p:cNvSpPr>
            <a:spLocks noChangeArrowheads="1"/>
          </p:cNvSpPr>
          <p:nvPr/>
        </p:nvSpPr>
        <p:spPr bwMode="auto">
          <a:xfrm>
            <a:off x="1111942" y="1007669"/>
            <a:ext cx="1976467" cy="699747"/>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rPr>
              <a:t>Where</a:t>
            </a:r>
            <a:r>
              <a:rPr lang="en-GB" altLang="en-US" sz="1600" dirty="0">
                <a:solidFill>
                  <a:srgbClr val="414042"/>
                </a:solidFill>
              </a:rPr>
              <a:t> is this scene set?</a:t>
            </a:r>
          </a:p>
        </p:txBody>
      </p:sp>
      <p:sp>
        <p:nvSpPr>
          <p:cNvPr id="27" name="AutoShape 18">
            <a:extLst>
              <a:ext uri="{FF2B5EF4-FFF2-40B4-BE49-F238E27FC236}">
                <a16:creationId xmlns:a16="http://schemas.microsoft.com/office/drawing/2014/main" id="{5238DC1D-0D04-A04B-A864-A320C5F6F1D5}"/>
              </a:ext>
            </a:extLst>
          </p:cNvPr>
          <p:cNvSpPr>
            <a:spLocks noChangeArrowheads="1"/>
          </p:cNvSpPr>
          <p:nvPr/>
        </p:nvSpPr>
        <p:spPr bwMode="auto">
          <a:xfrm flipH="1">
            <a:off x="9098649" y="3120822"/>
            <a:ext cx="1999343" cy="858418"/>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Describe the creature.</a:t>
            </a:r>
          </a:p>
        </p:txBody>
      </p:sp>
      <p:sp>
        <p:nvSpPr>
          <p:cNvPr id="31" name="AutoShape 7">
            <a:extLst>
              <a:ext uri="{FF2B5EF4-FFF2-40B4-BE49-F238E27FC236}">
                <a16:creationId xmlns:a16="http://schemas.microsoft.com/office/drawing/2014/main" id="{CD6264A8-31D5-DA47-A741-C17E6F7B938D}"/>
              </a:ext>
            </a:extLst>
          </p:cNvPr>
          <p:cNvSpPr>
            <a:spLocks noChangeArrowheads="1"/>
          </p:cNvSpPr>
          <p:nvPr/>
        </p:nvSpPr>
        <p:spPr bwMode="auto">
          <a:xfrm flipH="1">
            <a:off x="9090257" y="1018899"/>
            <a:ext cx="1981154" cy="1017490"/>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How</a:t>
            </a:r>
            <a:r>
              <a:rPr lang="en-GB" altLang="en-US" sz="1600" dirty="0">
                <a:solidFill>
                  <a:srgbClr val="414042"/>
                </a:solidFill>
                <a:ea typeface="MS PGothic" panose="020B0600070205080204" pitchFamily="34" charset="-128"/>
              </a:rPr>
              <a:t> do you think he is feeling?</a:t>
            </a:r>
          </a:p>
        </p:txBody>
      </p:sp>
      <p:sp>
        <p:nvSpPr>
          <p:cNvPr id="32" name="AutoShape 18">
            <a:extLst>
              <a:ext uri="{FF2B5EF4-FFF2-40B4-BE49-F238E27FC236}">
                <a16:creationId xmlns:a16="http://schemas.microsoft.com/office/drawing/2014/main" id="{4B6A519A-731B-AA4C-8806-84292031FED8}"/>
              </a:ext>
            </a:extLst>
          </p:cNvPr>
          <p:cNvSpPr>
            <a:spLocks noChangeArrowheads="1"/>
          </p:cNvSpPr>
          <p:nvPr/>
        </p:nvSpPr>
        <p:spPr bwMode="auto">
          <a:xfrm flipH="1">
            <a:off x="9098647" y="4217543"/>
            <a:ext cx="1999343" cy="1017490"/>
          </a:xfrm>
          <a:prstGeom prst="wedgeRoundRectCallout">
            <a:avLst>
              <a:gd name="adj1" fmla="val -67491"/>
              <a:gd name="adj2" fmla="val 3590"/>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What</a:t>
            </a:r>
            <a:r>
              <a:rPr lang="en-GB" altLang="en-US" sz="1600" dirty="0">
                <a:solidFill>
                  <a:srgbClr val="414042"/>
                </a:solidFill>
                <a:ea typeface="MS PGothic" panose="020B0600070205080204" pitchFamily="34" charset="-128"/>
              </a:rPr>
              <a:t> do you think is in the cooking pot?</a:t>
            </a:r>
          </a:p>
        </p:txBody>
      </p:sp>
      <p:sp>
        <p:nvSpPr>
          <p:cNvPr id="14" name="Rectangle 1">
            <a:extLst>
              <a:ext uri="{FF2B5EF4-FFF2-40B4-BE49-F238E27FC236}">
                <a16:creationId xmlns:a16="http://schemas.microsoft.com/office/drawing/2014/main" id="{68DA5C12-CB0A-F94B-B6D5-8E7EB8928FF2}"/>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5" name="TextBox 14">
            <a:extLst>
              <a:ext uri="{FF2B5EF4-FFF2-40B4-BE49-F238E27FC236}">
                <a16:creationId xmlns:a16="http://schemas.microsoft.com/office/drawing/2014/main" id="{FBE64B87-D4A1-BC42-963D-708A3E21A997}"/>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7" name="Text Box 14">
            <a:extLst>
              <a:ext uri="{FF2B5EF4-FFF2-40B4-BE49-F238E27FC236}">
                <a16:creationId xmlns:a16="http://schemas.microsoft.com/office/drawing/2014/main" id="{EF85BA03-B884-8B47-A51F-BB6BBF37B929}"/>
              </a:ext>
            </a:extLst>
          </p:cNvPr>
          <p:cNvSpPr txBox="1">
            <a:spLocks noChangeArrowheads="1"/>
          </p:cNvSpPr>
          <p:nvPr/>
        </p:nvSpPr>
        <p:spPr bwMode="auto">
          <a:xfrm>
            <a:off x="779401" y="1943422"/>
            <a:ext cx="2324924" cy="584775"/>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What makes you</a:t>
            </a:r>
            <a:br>
              <a:rPr lang="en-GB" altLang="en-US" sz="1600" dirty="0">
                <a:solidFill>
                  <a:schemeClr val="bg1"/>
                </a:solidFill>
                <a:latin typeface="Comic Sans MS" panose="030F0702030302020204" pitchFamily="66" charset="0"/>
                <a:cs typeface="Arial" panose="020B0604020202020204" pitchFamily="34" charset="0"/>
              </a:rPr>
            </a:br>
            <a:r>
              <a:rPr lang="en-GB" altLang="en-US" sz="1600" dirty="0">
                <a:solidFill>
                  <a:schemeClr val="bg1"/>
                </a:solidFill>
                <a:latin typeface="Comic Sans MS" panose="030F0702030302020204" pitchFamily="66" charset="0"/>
                <a:cs typeface="Arial" panose="020B0604020202020204" pitchFamily="34" charset="0"/>
              </a:rPr>
              <a:t>think that?</a:t>
            </a:r>
          </a:p>
        </p:txBody>
      </p:sp>
      <p:sp>
        <p:nvSpPr>
          <p:cNvPr id="18" name="Text Box 15">
            <a:extLst>
              <a:ext uri="{FF2B5EF4-FFF2-40B4-BE49-F238E27FC236}">
                <a16:creationId xmlns:a16="http://schemas.microsoft.com/office/drawing/2014/main" id="{12FF031F-F0AE-FC4A-8609-71330CD12A98}"/>
              </a:ext>
            </a:extLst>
          </p:cNvPr>
          <p:cNvSpPr txBox="1">
            <a:spLocks noChangeArrowheads="1"/>
          </p:cNvSpPr>
          <p:nvPr/>
        </p:nvSpPr>
        <p:spPr bwMode="auto">
          <a:xfrm>
            <a:off x="9098647" y="2265277"/>
            <a:ext cx="2313952" cy="584774"/>
          </a:xfrm>
          <a:prstGeom prst="rect">
            <a:avLst/>
          </a:prstGeom>
          <a:solidFill>
            <a:srgbClr val="0070C0"/>
          </a:solidFill>
          <a:ln w="9525">
            <a:noFill/>
            <a:miter lim="800000"/>
            <a:headEnd/>
            <a:tailEnd/>
          </a:ln>
          <a:effectLst/>
        </p:spPr>
        <p:txBody>
          <a:bodyPr wrap="square" anchor="ctr" anchorCtr="1">
            <a:noAutofit/>
          </a:bodyPr>
          <a:lstStyle/>
          <a:p>
            <a:pPr algn="ctr">
              <a:spcBef>
                <a:spcPct val="50000"/>
              </a:spcBef>
            </a:pPr>
            <a:r>
              <a:rPr lang="en-GB" altLang="en-US" sz="1600" dirty="0">
                <a:solidFill>
                  <a:schemeClr val="bg1"/>
                </a:solidFill>
                <a:latin typeface="Comic Sans MS" panose="030F0702030302020204" pitchFamily="66" charset="0"/>
                <a:cs typeface="Arial" panose="020B0604020202020204" pitchFamily="34" charset="0"/>
              </a:rPr>
              <a:t>How do you know?</a:t>
            </a:r>
          </a:p>
        </p:txBody>
      </p:sp>
      <p:sp>
        <p:nvSpPr>
          <p:cNvPr id="20" name="AutoShape 18">
            <a:extLst>
              <a:ext uri="{FF2B5EF4-FFF2-40B4-BE49-F238E27FC236}">
                <a16:creationId xmlns:a16="http://schemas.microsoft.com/office/drawing/2014/main" id="{54E246B4-5AF2-8D48-938A-EB20D485D610}"/>
              </a:ext>
            </a:extLst>
          </p:cNvPr>
          <p:cNvSpPr>
            <a:spLocks noChangeArrowheads="1"/>
          </p:cNvSpPr>
          <p:nvPr/>
        </p:nvSpPr>
        <p:spPr bwMode="auto">
          <a:xfrm>
            <a:off x="1117834" y="4961604"/>
            <a:ext cx="1968561" cy="1213493"/>
          </a:xfrm>
          <a:prstGeom prst="wedgeRoundRectCallout">
            <a:avLst>
              <a:gd name="adj1" fmla="val -75599"/>
              <a:gd name="adj2" fmla="val 462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b="1" dirty="0">
                <a:solidFill>
                  <a:srgbClr val="414042"/>
                </a:solidFill>
                <a:ea typeface="MS PGothic" panose="020B0600070205080204" pitchFamily="34" charset="-128"/>
              </a:rPr>
              <a:t>Why</a:t>
            </a:r>
            <a:r>
              <a:rPr lang="en-GB" altLang="en-US" sz="1600" dirty="0">
                <a:solidFill>
                  <a:srgbClr val="414042"/>
                </a:solidFill>
                <a:ea typeface="MS PGothic" panose="020B0600070205080204" pitchFamily="34" charset="-128"/>
              </a:rPr>
              <a:t> do you think he is wearing a</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white hat?</a:t>
            </a:r>
          </a:p>
        </p:txBody>
      </p:sp>
      <p:sp>
        <p:nvSpPr>
          <p:cNvPr id="21" name="AutoShape 18">
            <a:extLst>
              <a:ext uri="{FF2B5EF4-FFF2-40B4-BE49-F238E27FC236}">
                <a16:creationId xmlns:a16="http://schemas.microsoft.com/office/drawing/2014/main" id="{E9C0D56C-4A5B-164C-BF45-5405094B0AC9}"/>
              </a:ext>
            </a:extLst>
          </p:cNvPr>
          <p:cNvSpPr>
            <a:spLocks noChangeArrowheads="1"/>
          </p:cNvSpPr>
          <p:nvPr/>
        </p:nvSpPr>
        <p:spPr bwMode="auto">
          <a:xfrm flipH="1">
            <a:off x="3452897" y="5442020"/>
            <a:ext cx="7098558" cy="733077"/>
          </a:xfrm>
          <a:prstGeom prst="wedgeRoundRectCallout">
            <a:avLst>
              <a:gd name="adj1" fmla="val -61050"/>
              <a:gd name="adj2" fmla="val 18265"/>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100" b="1" dirty="0">
                <a:solidFill>
                  <a:srgbClr val="414042"/>
                </a:solidFill>
                <a:ea typeface="MS PGothic" panose="020B0600070205080204" pitchFamily="34" charset="-128"/>
              </a:rPr>
              <a:t>What </a:t>
            </a:r>
            <a:r>
              <a:rPr lang="en-GB" altLang="en-US" sz="2100" dirty="0">
                <a:solidFill>
                  <a:srgbClr val="414042"/>
                </a:solidFill>
                <a:ea typeface="MS PGothic" panose="020B0600070205080204" pitchFamily="34" charset="-128"/>
              </a:rPr>
              <a:t>do </a:t>
            </a:r>
            <a:r>
              <a:rPr lang="en-GB" altLang="en-US" sz="2100" b="1" dirty="0">
                <a:solidFill>
                  <a:srgbClr val="414042"/>
                </a:solidFill>
                <a:ea typeface="MS PGothic" panose="020B0600070205080204" pitchFamily="34" charset="-128"/>
              </a:rPr>
              <a:t>you</a:t>
            </a:r>
            <a:r>
              <a:rPr lang="en-GB" altLang="en-US" sz="2100" dirty="0">
                <a:solidFill>
                  <a:srgbClr val="414042"/>
                </a:solidFill>
                <a:ea typeface="MS PGothic" panose="020B0600070205080204" pitchFamily="34" charset="-128"/>
              </a:rPr>
              <a:t> think will happen in this story?</a:t>
            </a:r>
          </a:p>
        </p:txBody>
      </p:sp>
    </p:spTree>
    <p:extLst>
      <p:ext uri="{BB962C8B-B14F-4D97-AF65-F5344CB8AC3E}">
        <p14:creationId xmlns:p14="http://schemas.microsoft.com/office/powerpoint/2010/main" val="24261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P spid="27" grpId="0" animBg="1"/>
      <p:bldP spid="31" grpId="0" animBg="1"/>
      <p:bldP spid="32" grpId="0" animBg="1"/>
      <p:bldP spid="17" grpId="0" animBg="1"/>
      <p:bldP spid="18"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
            <a:extLst>
              <a:ext uri="{FF2B5EF4-FFF2-40B4-BE49-F238E27FC236}">
                <a16:creationId xmlns:a16="http://schemas.microsoft.com/office/drawing/2014/main" id="{F542BF0B-3804-9A47-BA9E-CC2B8D90E2B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TextBox 16">
            <a:extLst>
              <a:ext uri="{FF2B5EF4-FFF2-40B4-BE49-F238E27FC236}">
                <a16:creationId xmlns:a16="http://schemas.microsoft.com/office/drawing/2014/main" id="{71F7861F-E095-F545-BCD3-7789B5FC1C83}"/>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8" name="Subtitle 2">
            <a:extLst>
              <a:ext uri="{FF2B5EF4-FFF2-40B4-BE49-F238E27FC236}">
                <a16:creationId xmlns:a16="http://schemas.microsoft.com/office/drawing/2014/main" id="{9A501086-EAFD-E849-BC23-837698BC5941}"/>
              </a:ext>
            </a:extLst>
          </p:cNvPr>
          <p:cNvSpPr txBox="1">
            <a:spLocks/>
          </p:cNvSpPr>
          <p:nvPr/>
        </p:nvSpPr>
        <p:spPr>
          <a:xfrm>
            <a:off x="0" y="625128"/>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Bubble maps</a:t>
            </a:r>
          </a:p>
        </p:txBody>
      </p:sp>
      <p:sp>
        <p:nvSpPr>
          <p:cNvPr id="16" name="Line 18">
            <a:extLst>
              <a:ext uri="{FF2B5EF4-FFF2-40B4-BE49-F238E27FC236}">
                <a16:creationId xmlns:a16="http://schemas.microsoft.com/office/drawing/2014/main" id="{94FDD87D-1B4F-0645-B467-554C9BFA8A04}"/>
              </a:ext>
            </a:extLst>
          </p:cNvPr>
          <p:cNvSpPr>
            <a:spLocks noChangeShapeType="1"/>
          </p:cNvSpPr>
          <p:nvPr/>
        </p:nvSpPr>
        <p:spPr bwMode="auto">
          <a:xfrm flipH="1" flipV="1">
            <a:off x="4306856" y="1860548"/>
            <a:ext cx="240644" cy="23120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0" name="Line 18">
            <a:extLst>
              <a:ext uri="{FF2B5EF4-FFF2-40B4-BE49-F238E27FC236}">
                <a16:creationId xmlns:a16="http://schemas.microsoft.com/office/drawing/2014/main" id="{7956A4A8-6BB5-9B47-A949-9E29340423CC}"/>
              </a:ext>
            </a:extLst>
          </p:cNvPr>
          <p:cNvSpPr>
            <a:spLocks noChangeShapeType="1"/>
          </p:cNvSpPr>
          <p:nvPr/>
        </p:nvSpPr>
        <p:spPr bwMode="auto">
          <a:xfrm flipH="1">
            <a:off x="3239038" y="3243984"/>
            <a:ext cx="791670" cy="1754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Line 18">
            <a:extLst>
              <a:ext uri="{FF2B5EF4-FFF2-40B4-BE49-F238E27FC236}">
                <a16:creationId xmlns:a16="http://schemas.microsoft.com/office/drawing/2014/main" id="{78F31A03-1001-2E49-8E65-2876B30575A4}"/>
              </a:ext>
            </a:extLst>
          </p:cNvPr>
          <p:cNvSpPr>
            <a:spLocks noChangeShapeType="1"/>
          </p:cNvSpPr>
          <p:nvPr/>
        </p:nvSpPr>
        <p:spPr bwMode="auto">
          <a:xfrm flipV="1">
            <a:off x="4027031" y="4078278"/>
            <a:ext cx="216818" cy="2312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2" name="Line 18">
            <a:extLst>
              <a:ext uri="{FF2B5EF4-FFF2-40B4-BE49-F238E27FC236}">
                <a16:creationId xmlns:a16="http://schemas.microsoft.com/office/drawing/2014/main" id="{28EA92B6-3B4A-9B4C-88FA-7DD5FDBD6396}"/>
              </a:ext>
            </a:extLst>
          </p:cNvPr>
          <p:cNvSpPr>
            <a:spLocks noChangeShapeType="1"/>
          </p:cNvSpPr>
          <p:nvPr/>
        </p:nvSpPr>
        <p:spPr bwMode="auto">
          <a:xfrm flipH="1" flipV="1">
            <a:off x="7907022" y="4239034"/>
            <a:ext cx="278207" cy="26782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Line 18">
            <a:extLst>
              <a:ext uri="{FF2B5EF4-FFF2-40B4-BE49-F238E27FC236}">
                <a16:creationId xmlns:a16="http://schemas.microsoft.com/office/drawing/2014/main" id="{EB0103DE-347F-9349-BFDD-6E1444E63638}"/>
              </a:ext>
            </a:extLst>
          </p:cNvPr>
          <p:cNvSpPr>
            <a:spLocks noChangeShapeType="1"/>
          </p:cNvSpPr>
          <p:nvPr/>
        </p:nvSpPr>
        <p:spPr bwMode="auto">
          <a:xfrm flipH="1" flipV="1">
            <a:off x="8283874" y="3124279"/>
            <a:ext cx="657199" cy="1754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Line 18">
            <a:extLst>
              <a:ext uri="{FF2B5EF4-FFF2-40B4-BE49-F238E27FC236}">
                <a16:creationId xmlns:a16="http://schemas.microsoft.com/office/drawing/2014/main" id="{99AF541F-7AA3-3946-8023-F53062FA5C32}"/>
              </a:ext>
            </a:extLst>
          </p:cNvPr>
          <p:cNvSpPr>
            <a:spLocks noChangeShapeType="1"/>
          </p:cNvSpPr>
          <p:nvPr/>
        </p:nvSpPr>
        <p:spPr bwMode="auto">
          <a:xfrm flipV="1">
            <a:off x="7504863" y="1828270"/>
            <a:ext cx="282098" cy="23121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6" name="Picture 5" descr="A picture containing text&#10;&#10;Description automatically generated">
            <a:extLst>
              <a:ext uri="{FF2B5EF4-FFF2-40B4-BE49-F238E27FC236}">
                <a16:creationId xmlns:a16="http://schemas.microsoft.com/office/drawing/2014/main" id="{7EDF4811-CAFA-354F-A065-70F2881B4680}"/>
              </a:ext>
            </a:extLst>
          </p:cNvPr>
          <p:cNvPicPr>
            <a:picLocks noChangeAspect="1"/>
          </p:cNvPicPr>
          <p:nvPr/>
        </p:nvPicPr>
        <p:blipFill rotWithShape="1">
          <a:blip r:embed="rId3"/>
          <a:srcRect l="1320" t="1270" r="805" b="2035"/>
          <a:stretch/>
        </p:blipFill>
        <p:spPr>
          <a:xfrm>
            <a:off x="3962609" y="1645770"/>
            <a:ext cx="4386551" cy="3235725"/>
          </a:xfrm>
          <a:prstGeom prst="ellipse">
            <a:avLst/>
          </a:prstGeom>
          <a:ln w="38100">
            <a:solidFill>
              <a:schemeClr val="tx1"/>
            </a:solidFill>
          </a:ln>
        </p:spPr>
      </p:pic>
      <p:sp>
        <p:nvSpPr>
          <p:cNvPr id="9" name="Oval 6">
            <a:extLst>
              <a:ext uri="{FF2B5EF4-FFF2-40B4-BE49-F238E27FC236}">
                <a16:creationId xmlns:a16="http://schemas.microsoft.com/office/drawing/2014/main" id="{3911F170-25FA-5E4F-9BE5-C3496DB3B0B5}"/>
              </a:ext>
            </a:extLst>
          </p:cNvPr>
          <p:cNvSpPr>
            <a:spLocks noChangeArrowheads="1"/>
          </p:cNvSpPr>
          <p:nvPr/>
        </p:nvSpPr>
        <p:spPr bwMode="auto">
          <a:xfrm>
            <a:off x="7540723" y="687301"/>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26" name="Oval 6">
            <a:extLst>
              <a:ext uri="{FF2B5EF4-FFF2-40B4-BE49-F238E27FC236}">
                <a16:creationId xmlns:a16="http://schemas.microsoft.com/office/drawing/2014/main" id="{257A12ED-95CF-584C-AD0C-2B3E0EFD3A5F}"/>
              </a:ext>
            </a:extLst>
          </p:cNvPr>
          <p:cNvSpPr>
            <a:spLocks noChangeArrowheads="1"/>
          </p:cNvSpPr>
          <p:nvPr/>
        </p:nvSpPr>
        <p:spPr bwMode="auto">
          <a:xfrm>
            <a:off x="8813953" y="2390964"/>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27" name="Oval 6">
            <a:extLst>
              <a:ext uri="{FF2B5EF4-FFF2-40B4-BE49-F238E27FC236}">
                <a16:creationId xmlns:a16="http://schemas.microsoft.com/office/drawing/2014/main" id="{B7C202AA-5EB5-7F4A-8E71-2EBE52140F35}"/>
              </a:ext>
            </a:extLst>
          </p:cNvPr>
          <p:cNvSpPr>
            <a:spLocks noChangeArrowheads="1"/>
          </p:cNvSpPr>
          <p:nvPr/>
        </p:nvSpPr>
        <p:spPr bwMode="auto">
          <a:xfrm>
            <a:off x="8046124" y="4148180"/>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28" name="Oval 6">
            <a:extLst>
              <a:ext uri="{FF2B5EF4-FFF2-40B4-BE49-F238E27FC236}">
                <a16:creationId xmlns:a16="http://schemas.microsoft.com/office/drawing/2014/main" id="{6454E4D7-3288-904B-B106-582D3D42D941}"/>
              </a:ext>
            </a:extLst>
          </p:cNvPr>
          <p:cNvSpPr>
            <a:spLocks noChangeArrowheads="1"/>
          </p:cNvSpPr>
          <p:nvPr/>
        </p:nvSpPr>
        <p:spPr bwMode="auto">
          <a:xfrm>
            <a:off x="2423279" y="4059765"/>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29" name="Oval 6">
            <a:extLst>
              <a:ext uri="{FF2B5EF4-FFF2-40B4-BE49-F238E27FC236}">
                <a16:creationId xmlns:a16="http://schemas.microsoft.com/office/drawing/2014/main" id="{78C2FA70-E981-7344-AF4F-866A76158969}"/>
              </a:ext>
            </a:extLst>
          </p:cNvPr>
          <p:cNvSpPr>
            <a:spLocks noChangeArrowheads="1"/>
          </p:cNvSpPr>
          <p:nvPr/>
        </p:nvSpPr>
        <p:spPr bwMode="auto">
          <a:xfrm>
            <a:off x="1487119" y="2382478"/>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30" name="Oval 6">
            <a:extLst>
              <a:ext uri="{FF2B5EF4-FFF2-40B4-BE49-F238E27FC236}">
                <a16:creationId xmlns:a16="http://schemas.microsoft.com/office/drawing/2014/main" id="{622F0193-47DD-2D43-B1C3-C03FF8DAB1F8}"/>
              </a:ext>
            </a:extLst>
          </p:cNvPr>
          <p:cNvSpPr>
            <a:spLocks noChangeArrowheads="1"/>
          </p:cNvSpPr>
          <p:nvPr/>
        </p:nvSpPr>
        <p:spPr bwMode="auto">
          <a:xfrm>
            <a:off x="2628063" y="696266"/>
            <a:ext cx="1883577" cy="1466630"/>
          </a:xfrm>
          <a:prstGeom prst="ellipse">
            <a:avLst/>
          </a:prstGeom>
          <a:solidFill>
            <a:schemeClr val="bg1"/>
          </a:solidFill>
          <a:ln w="38100">
            <a:solidFill>
              <a:schemeClr val="tx1"/>
            </a:solidFill>
            <a:round/>
            <a:headEnd/>
            <a:tailEnd/>
          </a:ln>
          <a:effectLst/>
        </p:spPr>
        <p:txBody>
          <a:bodyPr wrap="none" anchor="ctr"/>
          <a:lstStyle/>
          <a:p>
            <a:endParaRPr lang="en-GB"/>
          </a:p>
        </p:txBody>
      </p:sp>
      <p:sp>
        <p:nvSpPr>
          <p:cNvPr id="2" name="Text Box 8">
            <a:extLst>
              <a:ext uri="{FF2B5EF4-FFF2-40B4-BE49-F238E27FC236}">
                <a16:creationId xmlns:a16="http://schemas.microsoft.com/office/drawing/2014/main" id="{F0E51665-F643-9E72-000E-2A264101CE19}"/>
              </a:ext>
            </a:extLst>
          </p:cNvPr>
          <p:cNvSpPr txBox="1">
            <a:spLocks noChangeArrowheads="1"/>
          </p:cNvSpPr>
          <p:nvPr/>
        </p:nvSpPr>
        <p:spPr bwMode="auto">
          <a:xfrm>
            <a:off x="1487119" y="5737053"/>
            <a:ext cx="948972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Choose words to describe the scene you see and write them in the bubbles. </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Can you make connections?</a:t>
            </a:r>
          </a:p>
        </p:txBody>
      </p:sp>
    </p:spTree>
    <p:extLst>
      <p:ext uri="{BB962C8B-B14F-4D97-AF65-F5344CB8AC3E}">
        <p14:creationId xmlns:p14="http://schemas.microsoft.com/office/powerpoint/2010/main" val="4130748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
            <a:extLst>
              <a:ext uri="{FF2B5EF4-FFF2-40B4-BE49-F238E27FC236}">
                <a16:creationId xmlns:a16="http://schemas.microsoft.com/office/drawing/2014/main" id="{F542BF0B-3804-9A47-BA9E-CC2B8D90E2BE}"/>
              </a:ext>
            </a:extLst>
          </p:cNvPr>
          <p:cNvSpPr/>
          <p:nvPr/>
        </p:nvSpPr>
        <p:spPr>
          <a:xfrm>
            <a:off x="0" y="0"/>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TextBox 16">
            <a:extLst>
              <a:ext uri="{FF2B5EF4-FFF2-40B4-BE49-F238E27FC236}">
                <a16:creationId xmlns:a16="http://schemas.microsoft.com/office/drawing/2014/main" id="{71F7861F-E095-F545-BCD3-7789B5FC1C83}"/>
              </a:ext>
            </a:extLst>
          </p:cNvPr>
          <p:cNvSpPr txBox="1"/>
          <p:nvPr/>
        </p:nvSpPr>
        <p:spPr>
          <a:xfrm>
            <a:off x="145295" y="236859"/>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8" name="Subtitle 2">
            <a:extLst>
              <a:ext uri="{FF2B5EF4-FFF2-40B4-BE49-F238E27FC236}">
                <a16:creationId xmlns:a16="http://schemas.microsoft.com/office/drawing/2014/main" id="{9A501086-EAFD-E849-BC23-837698BC5941}"/>
              </a:ext>
            </a:extLst>
          </p:cNvPr>
          <p:cNvSpPr txBox="1">
            <a:spLocks/>
          </p:cNvSpPr>
          <p:nvPr/>
        </p:nvSpPr>
        <p:spPr>
          <a:xfrm>
            <a:off x="0" y="636247"/>
            <a:ext cx="12191999"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New words</a:t>
            </a:r>
          </a:p>
        </p:txBody>
      </p:sp>
      <p:sp>
        <p:nvSpPr>
          <p:cNvPr id="9" name="Rectangle 9">
            <a:extLst>
              <a:ext uri="{FF2B5EF4-FFF2-40B4-BE49-F238E27FC236}">
                <a16:creationId xmlns:a16="http://schemas.microsoft.com/office/drawing/2014/main" id="{E5CF70C4-5E01-7449-BB38-0DB8E1C0DFA0}"/>
              </a:ext>
            </a:extLst>
          </p:cNvPr>
          <p:cNvSpPr>
            <a:spLocks noChangeArrowheads="1"/>
          </p:cNvSpPr>
          <p:nvPr/>
        </p:nvSpPr>
        <p:spPr bwMode="auto">
          <a:xfrm>
            <a:off x="1328872" y="1646537"/>
            <a:ext cx="142377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enormous</a:t>
            </a:r>
          </a:p>
        </p:txBody>
      </p:sp>
      <p:sp>
        <p:nvSpPr>
          <p:cNvPr id="11" name="Rectangle 12">
            <a:extLst>
              <a:ext uri="{FF2B5EF4-FFF2-40B4-BE49-F238E27FC236}">
                <a16:creationId xmlns:a16="http://schemas.microsoft.com/office/drawing/2014/main" id="{9DFA0958-8C17-974A-9643-52C7FA0FC6A9}"/>
              </a:ext>
            </a:extLst>
          </p:cNvPr>
          <p:cNvSpPr>
            <a:spLocks noChangeArrowheads="1"/>
          </p:cNvSpPr>
          <p:nvPr/>
        </p:nvSpPr>
        <p:spPr bwMode="auto">
          <a:xfrm>
            <a:off x="895543" y="2197773"/>
            <a:ext cx="2275822" cy="93280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dirty="0">
                <a:solidFill>
                  <a:srgbClr val="414042"/>
                </a:solidFill>
              </a:rPr>
              <a:t>The word </a:t>
            </a:r>
            <a:r>
              <a:rPr lang="en-GB" altLang="en-US" sz="1400" b="1" dirty="0">
                <a:solidFill>
                  <a:srgbClr val="414042"/>
                </a:solidFill>
              </a:rPr>
              <a:t>enormous </a:t>
            </a:r>
            <a:r>
              <a:rPr lang="en-GB" altLang="en-US" sz="1400" dirty="0">
                <a:solidFill>
                  <a:srgbClr val="414042"/>
                </a:solidFill>
              </a:rPr>
              <a:t>describes something</a:t>
            </a:r>
            <a:br>
              <a:rPr lang="en-GB" altLang="en-US" sz="1400" dirty="0">
                <a:solidFill>
                  <a:srgbClr val="414042"/>
                </a:solidFill>
              </a:rPr>
            </a:br>
            <a:r>
              <a:rPr lang="en-GB" altLang="en-US" sz="1400" dirty="0">
                <a:solidFill>
                  <a:srgbClr val="414042"/>
                </a:solidFill>
              </a:rPr>
              <a:t>very large in size</a:t>
            </a:r>
          </a:p>
        </p:txBody>
      </p:sp>
      <p:sp>
        <p:nvSpPr>
          <p:cNvPr id="16" name="Rectangle 15">
            <a:extLst>
              <a:ext uri="{FF2B5EF4-FFF2-40B4-BE49-F238E27FC236}">
                <a16:creationId xmlns:a16="http://schemas.microsoft.com/office/drawing/2014/main" id="{C849B4F3-422D-3E43-8F24-C7F5AE238C56}"/>
              </a:ext>
            </a:extLst>
          </p:cNvPr>
          <p:cNvSpPr/>
          <p:nvPr/>
        </p:nvSpPr>
        <p:spPr>
          <a:xfrm>
            <a:off x="892969" y="2011018"/>
            <a:ext cx="2295576"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8">
            <a:extLst>
              <a:ext uri="{FF2B5EF4-FFF2-40B4-BE49-F238E27FC236}">
                <a16:creationId xmlns:a16="http://schemas.microsoft.com/office/drawing/2014/main" id="{A9835024-8270-D145-9F85-3EBC5ADCD942}"/>
              </a:ext>
            </a:extLst>
          </p:cNvPr>
          <p:cNvSpPr>
            <a:spLocks noChangeArrowheads="1"/>
          </p:cNvSpPr>
          <p:nvPr/>
        </p:nvSpPr>
        <p:spPr bwMode="auto">
          <a:xfrm>
            <a:off x="9538372" y="1639391"/>
            <a:ext cx="132071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grunted</a:t>
            </a:r>
          </a:p>
        </p:txBody>
      </p:sp>
      <p:sp>
        <p:nvSpPr>
          <p:cNvPr id="12" name="Rectangle 15">
            <a:extLst>
              <a:ext uri="{FF2B5EF4-FFF2-40B4-BE49-F238E27FC236}">
                <a16:creationId xmlns:a16="http://schemas.microsoft.com/office/drawing/2014/main" id="{481265F2-B950-0540-B3B5-825C9B1766A2}"/>
              </a:ext>
            </a:extLst>
          </p:cNvPr>
          <p:cNvSpPr>
            <a:spLocks noChangeArrowheads="1"/>
          </p:cNvSpPr>
          <p:nvPr/>
        </p:nvSpPr>
        <p:spPr bwMode="auto">
          <a:xfrm>
            <a:off x="9035667" y="2201770"/>
            <a:ext cx="2326125" cy="1055725"/>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The word </a:t>
            </a:r>
            <a:r>
              <a:rPr lang="en-GB" altLang="en-US" sz="1400" b="1" dirty="0">
                <a:solidFill>
                  <a:srgbClr val="414042"/>
                </a:solidFill>
              </a:rPr>
              <a:t>grunted</a:t>
            </a:r>
            <a:br>
              <a:rPr lang="en-GB" altLang="en-US" sz="1400" b="1" dirty="0">
                <a:solidFill>
                  <a:srgbClr val="414042"/>
                </a:solidFill>
              </a:rPr>
            </a:br>
            <a:r>
              <a:rPr lang="en-GB" altLang="en-US" sz="1400" dirty="0">
                <a:solidFill>
                  <a:srgbClr val="414042"/>
                </a:solidFill>
              </a:rPr>
              <a:t>means made a low</a:t>
            </a:r>
            <a:br>
              <a:rPr lang="en-GB" altLang="en-US" sz="1400" dirty="0">
                <a:solidFill>
                  <a:srgbClr val="414042"/>
                </a:solidFill>
              </a:rPr>
            </a:br>
            <a:r>
              <a:rPr lang="en-GB" altLang="en-US" sz="1400" dirty="0">
                <a:solidFill>
                  <a:srgbClr val="414042"/>
                </a:solidFill>
              </a:rPr>
              <a:t>noise in your throat</a:t>
            </a:r>
            <a:br>
              <a:rPr lang="en-GB" altLang="en-US" sz="1400" dirty="0">
                <a:solidFill>
                  <a:srgbClr val="414042"/>
                </a:solidFill>
              </a:rPr>
            </a:br>
            <a:r>
              <a:rPr lang="en-GB" altLang="en-US" sz="1400" dirty="0">
                <a:solidFill>
                  <a:srgbClr val="414042"/>
                </a:solidFill>
              </a:rPr>
              <a:t>that sounds like</a:t>
            </a:r>
            <a:br>
              <a:rPr lang="en-GB" altLang="en-US" sz="1400" dirty="0">
                <a:solidFill>
                  <a:srgbClr val="414042"/>
                </a:solidFill>
              </a:rPr>
            </a:br>
            <a:r>
              <a:rPr lang="en-GB" altLang="en-US" sz="1400" dirty="0">
                <a:solidFill>
                  <a:srgbClr val="414042"/>
                </a:solidFill>
              </a:rPr>
              <a:t>an animal.</a:t>
            </a:r>
          </a:p>
        </p:txBody>
      </p:sp>
      <p:sp>
        <p:nvSpPr>
          <p:cNvPr id="20" name="Rectangle 19">
            <a:extLst>
              <a:ext uri="{FF2B5EF4-FFF2-40B4-BE49-F238E27FC236}">
                <a16:creationId xmlns:a16="http://schemas.microsoft.com/office/drawing/2014/main" id="{08C430B4-595C-6349-801F-06110EB21532}"/>
              </a:ext>
            </a:extLst>
          </p:cNvPr>
          <p:cNvSpPr/>
          <p:nvPr/>
        </p:nvSpPr>
        <p:spPr>
          <a:xfrm>
            <a:off x="9050941" y="2011018"/>
            <a:ext cx="2295576"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9">
            <a:extLst>
              <a:ext uri="{FF2B5EF4-FFF2-40B4-BE49-F238E27FC236}">
                <a16:creationId xmlns:a16="http://schemas.microsoft.com/office/drawing/2014/main" id="{6E0C7CD9-2FEC-B64B-BAC9-0540765D52F4}"/>
              </a:ext>
            </a:extLst>
          </p:cNvPr>
          <p:cNvSpPr>
            <a:spLocks noChangeArrowheads="1"/>
          </p:cNvSpPr>
          <p:nvPr/>
        </p:nvSpPr>
        <p:spPr bwMode="auto">
          <a:xfrm>
            <a:off x="6717704" y="1646537"/>
            <a:ext cx="1503036"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800" b="1" dirty="0">
                <a:solidFill>
                  <a:schemeClr val="bg1"/>
                </a:solidFill>
                <a:latin typeface="Comic Sans MS" panose="030F0702030302020204" pitchFamily="66" charset="0"/>
                <a:cs typeface="Arial" panose="020B0604020202020204" pitchFamily="34" charset="0"/>
              </a:rPr>
              <a:t>slumped</a:t>
            </a:r>
          </a:p>
        </p:txBody>
      </p:sp>
      <p:sp>
        <p:nvSpPr>
          <p:cNvPr id="23" name="Rectangle 12">
            <a:extLst>
              <a:ext uri="{FF2B5EF4-FFF2-40B4-BE49-F238E27FC236}">
                <a16:creationId xmlns:a16="http://schemas.microsoft.com/office/drawing/2014/main" id="{E3E037E6-919C-7041-B554-651D31E2730F}"/>
              </a:ext>
            </a:extLst>
          </p:cNvPr>
          <p:cNvSpPr>
            <a:spLocks noChangeArrowheads="1"/>
          </p:cNvSpPr>
          <p:nvPr/>
        </p:nvSpPr>
        <p:spPr bwMode="auto">
          <a:xfrm>
            <a:off x="6596821" y="2197773"/>
            <a:ext cx="1744803" cy="1099898"/>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If you </a:t>
            </a:r>
            <a:r>
              <a:rPr lang="en-GB" altLang="en-US" sz="1400" b="1" dirty="0">
                <a:solidFill>
                  <a:srgbClr val="414042"/>
                </a:solidFill>
              </a:rPr>
              <a:t>slump</a:t>
            </a:r>
            <a:r>
              <a:rPr lang="en-GB" altLang="en-US" sz="1400" dirty="0">
                <a:solidFill>
                  <a:srgbClr val="414042"/>
                </a:solidFill>
              </a:rPr>
              <a:t>, you sit or lean in a heavy</a:t>
            </a:r>
            <a:br>
              <a:rPr lang="en-GB" altLang="en-US" sz="1400" dirty="0">
                <a:solidFill>
                  <a:srgbClr val="414042"/>
                </a:solidFill>
              </a:rPr>
            </a:br>
            <a:r>
              <a:rPr lang="en-GB" altLang="en-US" sz="1400" dirty="0">
                <a:solidFill>
                  <a:srgbClr val="414042"/>
                </a:solidFill>
              </a:rPr>
              <a:t>or a floppy way.</a:t>
            </a:r>
          </a:p>
        </p:txBody>
      </p:sp>
      <p:sp>
        <p:nvSpPr>
          <p:cNvPr id="25" name="Rectangle 24">
            <a:extLst>
              <a:ext uri="{FF2B5EF4-FFF2-40B4-BE49-F238E27FC236}">
                <a16:creationId xmlns:a16="http://schemas.microsoft.com/office/drawing/2014/main" id="{BC555950-1E6E-8148-B02B-6C6B0B9D0AF6}"/>
              </a:ext>
            </a:extLst>
          </p:cNvPr>
          <p:cNvSpPr/>
          <p:nvPr/>
        </p:nvSpPr>
        <p:spPr>
          <a:xfrm>
            <a:off x="6321435" y="2011018"/>
            <a:ext cx="2295575"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20">
            <a:extLst>
              <a:ext uri="{FF2B5EF4-FFF2-40B4-BE49-F238E27FC236}">
                <a16:creationId xmlns:a16="http://schemas.microsoft.com/office/drawing/2014/main" id="{E4DE4E81-AE80-0E42-8A3B-DFF609616B08}"/>
              </a:ext>
            </a:extLst>
          </p:cNvPr>
          <p:cNvSpPr>
            <a:spLocks noChangeArrowheads="1"/>
          </p:cNvSpPr>
          <p:nvPr/>
        </p:nvSpPr>
        <p:spPr bwMode="auto">
          <a:xfrm>
            <a:off x="3769290" y="2212039"/>
            <a:ext cx="1971400" cy="117070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20000"/>
              </a:spcBef>
            </a:pPr>
            <a:r>
              <a:rPr lang="en-GB" altLang="en-US" sz="1400" dirty="0">
                <a:solidFill>
                  <a:srgbClr val="414042"/>
                </a:solidFill>
              </a:rPr>
              <a:t>Showing the best manners and respect. You could say </a:t>
            </a:r>
            <a:r>
              <a:rPr lang="en-GB" altLang="en-US" sz="1400" b="1" dirty="0">
                <a:solidFill>
                  <a:srgbClr val="414042"/>
                </a:solidFill>
              </a:rPr>
              <a:t>politest</a:t>
            </a:r>
            <a:r>
              <a:rPr lang="en-GB" altLang="en-US" sz="1400" dirty="0">
                <a:solidFill>
                  <a:srgbClr val="414042"/>
                </a:solidFill>
              </a:rPr>
              <a:t> or most polite.</a:t>
            </a:r>
          </a:p>
        </p:txBody>
      </p:sp>
      <p:sp>
        <p:nvSpPr>
          <p:cNvPr id="27" name="Rectangle 9">
            <a:extLst>
              <a:ext uri="{FF2B5EF4-FFF2-40B4-BE49-F238E27FC236}">
                <a16:creationId xmlns:a16="http://schemas.microsoft.com/office/drawing/2014/main" id="{54DB1DC7-FC21-3747-BE81-556C2F2B7C22}"/>
              </a:ext>
            </a:extLst>
          </p:cNvPr>
          <p:cNvSpPr>
            <a:spLocks noChangeArrowheads="1"/>
          </p:cNvSpPr>
          <p:nvPr/>
        </p:nvSpPr>
        <p:spPr bwMode="auto">
          <a:xfrm>
            <a:off x="4055373" y="1646537"/>
            <a:ext cx="139923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800" b="1" dirty="0">
                <a:solidFill>
                  <a:schemeClr val="bg1"/>
                </a:solidFill>
                <a:latin typeface="Comic Sans MS" panose="030F0702030302020204" pitchFamily="66" charset="0"/>
                <a:cs typeface="Arial" panose="020B0604020202020204" pitchFamily="34" charset="0"/>
              </a:rPr>
              <a:t>politest</a:t>
            </a:r>
          </a:p>
        </p:txBody>
      </p:sp>
      <p:sp>
        <p:nvSpPr>
          <p:cNvPr id="28" name="Rectangle 27">
            <a:extLst>
              <a:ext uri="{FF2B5EF4-FFF2-40B4-BE49-F238E27FC236}">
                <a16:creationId xmlns:a16="http://schemas.microsoft.com/office/drawing/2014/main" id="{7464C5BA-1433-D941-8053-F514F8D390E2}"/>
              </a:ext>
            </a:extLst>
          </p:cNvPr>
          <p:cNvSpPr/>
          <p:nvPr/>
        </p:nvSpPr>
        <p:spPr>
          <a:xfrm>
            <a:off x="3607202" y="2011018"/>
            <a:ext cx="2295576"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9">
            <a:extLst>
              <a:ext uri="{FF2B5EF4-FFF2-40B4-BE49-F238E27FC236}">
                <a16:creationId xmlns:a16="http://schemas.microsoft.com/office/drawing/2014/main" id="{9F4450FC-34EC-9145-B66A-E1E57906AE0C}"/>
              </a:ext>
            </a:extLst>
          </p:cNvPr>
          <p:cNvSpPr>
            <a:spLocks noChangeArrowheads="1"/>
          </p:cNvSpPr>
          <p:nvPr/>
        </p:nvSpPr>
        <p:spPr bwMode="auto">
          <a:xfrm>
            <a:off x="2680152" y="3963919"/>
            <a:ext cx="1423770"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sneaked</a:t>
            </a:r>
          </a:p>
        </p:txBody>
      </p:sp>
      <p:sp>
        <p:nvSpPr>
          <p:cNvPr id="43" name="Rectangle 12">
            <a:extLst>
              <a:ext uri="{FF2B5EF4-FFF2-40B4-BE49-F238E27FC236}">
                <a16:creationId xmlns:a16="http://schemas.microsoft.com/office/drawing/2014/main" id="{C4D51D4E-8CBA-1B4E-A498-2C05C7358CE8}"/>
              </a:ext>
            </a:extLst>
          </p:cNvPr>
          <p:cNvSpPr>
            <a:spLocks noChangeArrowheads="1"/>
          </p:cNvSpPr>
          <p:nvPr/>
        </p:nvSpPr>
        <p:spPr bwMode="auto">
          <a:xfrm>
            <a:off x="2246823" y="4515155"/>
            <a:ext cx="2275822" cy="1276872"/>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Can you </a:t>
            </a:r>
            <a:r>
              <a:rPr lang="en-GB" altLang="en-US" sz="1400" b="1" dirty="0">
                <a:solidFill>
                  <a:srgbClr val="414042"/>
                </a:solidFill>
              </a:rPr>
              <a:t>sneak</a:t>
            </a:r>
            <a:r>
              <a:rPr lang="en-GB" altLang="en-US" sz="1400" dirty="0">
                <a:solidFill>
                  <a:srgbClr val="414042"/>
                </a:solidFill>
              </a:rPr>
              <a:t>?</a:t>
            </a:r>
            <a:br>
              <a:rPr lang="en-GB" altLang="en-US" sz="1400" dirty="0">
                <a:solidFill>
                  <a:srgbClr val="414042"/>
                </a:solidFill>
              </a:rPr>
            </a:br>
            <a:r>
              <a:rPr lang="en-GB" altLang="en-US" sz="1400" dirty="0">
                <a:solidFill>
                  <a:srgbClr val="414042"/>
                </a:solidFill>
              </a:rPr>
              <a:t>How would you move</a:t>
            </a:r>
            <a:br>
              <a:rPr lang="en-GB" altLang="en-US" sz="1400" dirty="0">
                <a:solidFill>
                  <a:srgbClr val="414042"/>
                </a:solidFill>
              </a:rPr>
            </a:br>
            <a:r>
              <a:rPr lang="en-GB" altLang="en-US" sz="1400" dirty="0">
                <a:solidFill>
                  <a:srgbClr val="414042"/>
                </a:solidFill>
              </a:rPr>
              <a:t>if you were sneaking?</a:t>
            </a:r>
            <a:br>
              <a:rPr lang="en-GB" altLang="en-US" sz="1400" dirty="0">
                <a:solidFill>
                  <a:srgbClr val="414042"/>
                </a:solidFill>
              </a:rPr>
            </a:br>
            <a:r>
              <a:rPr lang="en-GB" altLang="en-US" sz="1400" dirty="0">
                <a:solidFill>
                  <a:srgbClr val="414042"/>
                </a:solidFill>
              </a:rPr>
              <a:t>Use the word sneaked</a:t>
            </a:r>
            <a:br>
              <a:rPr lang="en-GB" altLang="en-US" sz="1400" dirty="0">
                <a:solidFill>
                  <a:srgbClr val="414042"/>
                </a:solidFill>
              </a:rPr>
            </a:br>
            <a:r>
              <a:rPr lang="en-GB" altLang="en-US" sz="1400" dirty="0">
                <a:solidFill>
                  <a:srgbClr val="414042"/>
                </a:solidFill>
              </a:rPr>
              <a:t>in a sentence.</a:t>
            </a:r>
          </a:p>
        </p:txBody>
      </p:sp>
      <p:sp>
        <p:nvSpPr>
          <p:cNvPr id="44" name="Rectangle 43">
            <a:extLst>
              <a:ext uri="{FF2B5EF4-FFF2-40B4-BE49-F238E27FC236}">
                <a16:creationId xmlns:a16="http://schemas.microsoft.com/office/drawing/2014/main" id="{35DCFB71-6D76-1145-AE65-549967411CA8}"/>
              </a:ext>
            </a:extLst>
          </p:cNvPr>
          <p:cNvSpPr/>
          <p:nvPr/>
        </p:nvSpPr>
        <p:spPr>
          <a:xfrm>
            <a:off x="2244249" y="4328400"/>
            <a:ext cx="2295576"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9">
            <a:extLst>
              <a:ext uri="{FF2B5EF4-FFF2-40B4-BE49-F238E27FC236}">
                <a16:creationId xmlns:a16="http://schemas.microsoft.com/office/drawing/2014/main" id="{F76D0B2C-5E75-4248-90ED-79655B462234}"/>
              </a:ext>
            </a:extLst>
          </p:cNvPr>
          <p:cNvSpPr>
            <a:spLocks noChangeArrowheads="1"/>
          </p:cNvSpPr>
          <p:nvPr/>
        </p:nvSpPr>
        <p:spPr bwMode="auto">
          <a:xfrm>
            <a:off x="8089304" y="3963919"/>
            <a:ext cx="1503036"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800" b="1" dirty="0">
                <a:solidFill>
                  <a:schemeClr val="bg1"/>
                </a:solidFill>
                <a:latin typeface="Comic Sans MS" panose="030F0702030302020204" pitchFamily="66" charset="0"/>
                <a:cs typeface="Arial" panose="020B0604020202020204" pitchFamily="34" charset="0"/>
              </a:rPr>
              <a:t>scrumptious</a:t>
            </a:r>
          </a:p>
        </p:txBody>
      </p:sp>
      <p:sp>
        <p:nvSpPr>
          <p:cNvPr id="47" name="Rectangle 12">
            <a:extLst>
              <a:ext uri="{FF2B5EF4-FFF2-40B4-BE49-F238E27FC236}">
                <a16:creationId xmlns:a16="http://schemas.microsoft.com/office/drawing/2014/main" id="{19E141BA-D902-804A-B6EB-687CA75BE9AA}"/>
              </a:ext>
            </a:extLst>
          </p:cNvPr>
          <p:cNvSpPr>
            <a:spLocks noChangeArrowheads="1"/>
          </p:cNvSpPr>
          <p:nvPr/>
        </p:nvSpPr>
        <p:spPr bwMode="auto">
          <a:xfrm>
            <a:off x="7968421" y="4515155"/>
            <a:ext cx="1744803" cy="1099898"/>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b="1" dirty="0">
                <a:solidFill>
                  <a:srgbClr val="414042"/>
                </a:solidFill>
              </a:rPr>
              <a:t>Scrumptious</a:t>
            </a:r>
            <a:r>
              <a:rPr lang="en-GB" altLang="en-US" sz="1400" dirty="0">
                <a:solidFill>
                  <a:srgbClr val="414042"/>
                </a:solidFill>
              </a:rPr>
              <a:t> describes something that is tasty</a:t>
            </a:r>
            <a:br>
              <a:rPr lang="en-GB" altLang="en-US" sz="1400" dirty="0">
                <a:solidFill>
                  <a:srgbClr val="414042"/>
                </a:solidFill>
              </a:rPr>
            </a:br>
            <a:r>
              <a:rPr lang="en-GB" altLang="en-US" sz="1400" dirty="0">
                <a:solidFill>
                  <a:srgbClr val="414042"/>
                </a:solidFill>
              </a:rPr>
              <a:t>and delicious.</a:t>
            </a:r>
          </a:p>
        </p:txBody>
      </p:sp>
      <p:sp>
        <p:nvSpPr>
          <p:cNvPr id="48" name="Rectangle 47">
            <a:extLst>
              <a:ext uri="{FF2B5EF4-FFF2-40B4-BE49-F238E27FC236}">
                <a16:creationId xmlns:a16="http://schemas.microsoft.com/office/drawing/2014/main" id="{8F6166E6-680D-3143-9F0D-EB586650EF83}"/>
              </a:ext>
            </a:extLst>
          </p:cNvPr>
          <p:cNvSpPr/>
          <p:nvPr/>
        </p:nvSpPr>
        <p:spPr>
          <a:xfrm>
            <a:off x="7693035" y="4328400"/>
            <a:ext cx="2295575"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20">
            <a:extLst>
              <a:ext uri="{FF2B5EF4-FFF2-40B4-BE49-F238E27FC236}">
                <a16:creationId xmlns:a16="http://schemas.microsoft.com/office/drawing/2014/main" id="{B35347C9-2454-B440-A3D6-3EB4EE0234D0}"/>
              </a:ext>
            </a:extLst>
          </p:cNvPr>
          <p:cNvSpPr>
            <a:spLocks noChangeArrowheads="1"/>
          </p:cNvSpPr>
          <p:nvPr/>
        </p:nvSpPr>
        <p:spPr bwMode="auto">
          <a:xfrm>
            <a:off x="5130730" y="4529421"/>
            <a:ext cx="1971400" cy="117070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400" dirty="0">
                <a:solidFill>
                  <a:srgbClr val="414042"/>
                </a:solidFill>
              </a:rPr>
              <a:t>Can you </a:t>
            </a:r>
            <a:r>
              <a:rPr lang="en-GB" altLang="en-US" sz="1400" b="1" dirty="0">
                <a:solidFill>
                  <a:srgbClr val="414042"/>
                </a:solidFill>
              </a:rPr>
              <a:t>stomp?</a:t>
            </a:r>
            <a:br>
              <a:rPr lang="en-GB" altLang="en-US" sz="1400" b="1" dirty="0">
                <a:solidFill>
                  <a:srgbClr val="414042"/>
                </a:solidFill>
              </a:rPr>
            </a:br>
            <a:r>
              <a:rPr lang="en-GB" altLang="en-US" sz="1400" dirty="0">
                <a:solidFill>
                  <a:srgbClr val="414042"/>
                </a:solidFill>
              </a:rPr>
              <a:t> It means to tread heavily and noisily.</a:t>
            </a:r>
          </a:p>
        </p:txBody>
      </p:sp>
      <p:sp>
        <p:nvSpPr>
          <p:cNvPr id="51" name="Rectangle 9">
            <a:extLst>
              <a:ext uri="{FF2B5EF4-FFF2-40B4-BE49-F238E27FC236}">
                <a16:creationId xmlns:a16="http://schemas.microsoft.com/office/drawing/2014/main" id="{315CA59B-D4FB-4C43-8432-E399010AE84D}"/>
              </a:ext>
            </a:extLst>
          </p:cNvPr>
          <p:cNvSpPr>
            <a:spLocks noChangeArrowheads="1"/>
          </p:cNvSpPr>
          <p:nvPr/>
        </p:nvSpPr>
        <p:spPr bwMode="auto">
          <a:xfrm>
            <a:off x="5416813" y="3963919"/>
            <a:ext cx="1399235"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spcBef>
                <a:spcPct val="50000"/>
              </a:spcBef>
            </a:pPr>
            <a:r>
              <a:rPr lang="en-GB" altLang="en-US" sz="1800" b="1" dirty="0">
                <a:solidFill>
                  <a:schemeClr val="bg1"/>
                </a:solidFill>
                <a:latin typeface="Comic Sans MS" panose="030F0702030302020204" pitchFamily="66" charset="0"/>
                <a:cs typeface="Arial" panose="020B0604020202020204" pitchFamily="34" charset="0"/>
              </a:rPr>
              <a:t>stomped</a:t>
            </a:r>
          </a:p>
        </p:txBody>
      </p:sp>
      <p:sp>
        <p:nvSpPr>
          <p:cNvPr id="52" name="Rectangle 51">
            <a:extLst>
              <a:ext uri="{FF2B5EF4-FFF2-40B4-BE49-F238E27FC236}">
                <a16:creationId xmlns:a16="http://schemas.microsoft.com/office/drawing/2014/main" id="{66F24FAC-F48E-2142-85C7-4F0B76EE0CEC}"/>
              </a:ext>
            </a:extLst>
          </p:cNvPr>
          <p:cNvSpPr/>
          <p:nvPr/>
        </p:nvSpPr>
        <p:spPr>
          <a:xfrm>
            <a:off x="4968642" y="4328400"/>
            <a:ext cx="2295576" cy="1463627"/>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547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P spid="12" grpId="0"/>
      <p:bldP spid="20" grpId="0" animBg="1"/>
      <p:bldP spid="23" grpId="0"/>
      <p:bldP spid="25" grpId="0" animBg="1"/>
      <p:bldP spid="14" grpId="0"/>
      <p:bldP spid="28" grpId="0" animBg="1"/>
      <p:bldP spid="43" grpId="0"/>
      <p:bldP spid="44" grpId="0" animBg="1"/>
      <p:bldP spid="47" grpId="0"/>
      <p:bldP spid="48" grpId="0" animBg="1"/>
      <p:bldP spid="50" grpId="0"/>
      <p:bldP spid="5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144704" y="1937441"/>
            <a:ext cx="3476978" cy="2830424"/>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 you like best?</a:t>
            </a: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112036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3156816"/>
            <a:ext cx="2313963" cy="134974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421367"/>
            <a:ext cx="3975350" cy="60902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3292044"/>
            <a:ext cx="2562546" cy="125297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 words</a:t>
            </a:r>
            <a:br>
              <a:rPr lang="en-GB" altLang="en-US" sz="1600" dirty="0">
                <a:solidFill>
                  <a:srgbClr val="414042"/>
                </a:solidFill>
              </a:rPr>
            </a:br>
            <a:r>
              <a:rPr lang="en-GB" altLang="en-US" sz="1600" dirty="0">
                <a:solidFill>
                  <a:srgbClr val="414042"/>
                </a:solidFill>
              </a:rPr>
              <a:t>you don’t know?</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125297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 are your first thoughts about this book?</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expression.</a:t>
            </a:r>
          </a:p>
        </p:txBody>
      </p:sp>
    </p:spTree>
    <p:extLst>
      <p:ext uri="{BB962C8B-B14F-4D97-AF65-F5344CB8AC3E}">
        <p14:creationId xmlns:p14="http://schemas.microsoft.com/office/powerpoint/2010/main" val="4103425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655C8496-901B-E144-9D9F-F791B61BE1B6}"/>
              </a:ext>
            </a:extLst>
          </p:cNvPr>
          <p:cNvSpPr txBox="1">
            <a:spLocks/>
          </p:cNvSpPr>
          <p:nvPr/>
        </p:nvSpPr>
        <p:spPr>
          <a:xfrm>
            <a:off x="0" y="651170"/>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 Create opportunities to:</a:t>
            </a:r>
            <a:endParaRPr lang="en-US" sz="2500" b="1" dirty="0">
              <a:solidFill>
                <a:srgbClr val="0070C0"/>
              </a:solidFill>
              <a:latin typeface="Comic Sans MS" panose="030F0902030302020204" pitchFamily="66" charset="0"/>
              <a:cs typeface="Arial" panose="020B0604020202020204" pitchFamily="34" charset="0"/>
            </a:endParaRPr>
          </a:p>
        </p:txBody>
      </p:sp>
      <p:graphicFrame>
        <p:nvGraphicFramePr>
          <p:cNvPr id="50" name="Table 4">
            <a:extLst>
              <a:ext uri="{FF2B5EF4-FFF2-40B4-BE49-F238E27FC236}">
                <a16:creationId xmlns:a16="http://schemas.microsoft.com/office/drawing/2014/main" id="{0030ABD6-31A1-7242-8ACB-BA804B339954}"/>
              </a:ext>
            </a:extLst>
          </p:cNvPr>
          <p:cNvGraphicFramePr>
            <a:graphicFrameLocks noGrp="1"/>
          </p:cNvGraphicFramePr>
          <p:nvPr>
            <p:extLst>
              <p:ext uri="{D42A27DB-BD31-4B8C-83A1-F6EECF244321}">
                <p14:modId xmlns:p14="http://schemas.microsoft.com/office/powerpoint/2010/main" val="2522081507"/>
              </p:ext>
            </p:extLst>
          </p:nvPr>
        </p:nvGraphicFramePr>
        <p:xfrm>
          <a:off x="871632" y="1363218"/>
          <a:ext cx="10448736" cy="3985134"/>
        </p:xfrm>
        <a:graphic>
          <a:graphicData uri="http://schemas.openxmlformats.org/drawingml/2006/table">
            <a:tbl>
              <a:tblPr firstRow="1" bandRow="1">
                <a:tableStyleId>{5C22544A-7EE6-4342-B048-85BDC9FD1C3A}</a:tableStyleId>
              </a:tblPr>
              <a:tblGrid>
                <a:gridCol w="2612184">
                  <a:extLst>
                    <a:ext uri="{9D8B030D-6E8A-4147-A177-3AD203B41FA5}">
                      <a16:colId xmlns:a16="http://schemas.microsoft.com/office/drawing/2014/main" val="366655502"/>
                    </a:ext>
                  </a:extLst>
                </a:gridCol>
                <a:gridCol w="2612184">
                  <a:extLst>
                    <a:ext uri="{9D8B030D-6E8A-4147-A177-3AD203B41FA5}">
                      <a16:colId xmlns:a16="http://schemas.microsoft.com/office/drawing/2014/main" val="128635826"/>
                    </a:ext>
                  </a:extLst>
                </a:gridCol>
                <a:gridCol w="2612184">
                  <a:extLst>
                    <a:ext uri="{9D8B030D-6E8A-4147-A177-3AD203B41FA5}">
                      <a16:colId xmlns:a16="http://schemas.microsoft.com/office/drawing/2014/main" val="971550250"/>
                    </a:ext>
                  </a:extLst>
                </a:gridCol>
                <a:gridCol w="2612184">
                  <a:extLst>
                    <a:ext uri="{9D8B030D-6E8A-4147-A177-3AD203B41FA5}">
                      <a16:colId xmlns:a16="http://schemas.microsoft.com/office/drawing/2014/main" val="3242468409"/>
                    </a:ext>
                  </a:extLst>
                </a:gridCol>
              </a:tblGrid>
              <a:tr h="1992567">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r h="1992567">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tc>
                  <a:txBody>
                    <a:bodyPr/>
                    <a:lstStyle/>
                    <a:p>
                      <a:endParaRPr lang="en-US" dirty="0"/>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2424623524"/>
                  </a:ext>
                </a:extLst>
              </a:tr>
            </a:tbl>
          </a:graphicData>
        </a:graphic>
      </p:graphicFrame>
      <p:sp>
        <p:nvSpPr>
          <p:cNvPr id="51" name="TextBox 50">
            <a:extLst>
              <a:ext uri="{FF2B5EF4-FFF2-40B4-BE49-F238E27FC236}">
                <a16:creationId xmlns:a16="http://schemas.microsoft.com/office/drawing/2014/main" id="{ACF5458F-DF1A-6E42-B610-4536FCD91245}"/>
              </a:ext>
            </a:extLst>
          </p:cNvPr>
          <p:cNvSpPr txBox="1"/>
          <p:nvPr/>
        </p:nvSpPr>
        <p:spPr>
          <a:xfrm>
            <a:off x="1000032" y="1827226"/>
            <a:ext cx="1184818" cy="1535614"/>
          </a:xfrm>
          <a:prstGeom prst="rect">
            <a:avLst/>
          </a:prstGeom>
          <a:noFill/>
        </p:spPr>
        <p:txBody>
          <a:bodyPr wrap="square">
            <a:noAutofit/>
          </a:bodyPr>
          <a:lstStyle/>
          <a:p>
            <a:pPr marL="0" marR="0" lvl="0" indent="0" algn="l" defTabSz="914400" rtl="0" eaLnBrk="1" fontAlgn="base" latinLnBrk="0" hangingPunct="1">
              <a:lnSpc>
                <a:spcPct val="100000"/>
              </a:lnSpc>
              <a:spcBef>
                <a:spcPts val="500"/>
              </a:spcBef>
              <a:spcAft>
                <a:spcPct val="0"/>
              </a:spcAft>
              <a:buClrTx/>
              <a:buSzTx/>
              <a:buFontTx/>
              <a:buNone/>
              <a:tabLst/>
            </a:pPr>
            <a:r>
              <a:rPr kumimoji="0" lang="en-GB" altLang="en-US" sz="1400" b="0" i="0" u="none" strike="noStrike" cap="none" normalizeH="0" baseline="0" dirty="0">
                <a:ln>
                  <a:noFill/>
                </a:ln>
                <a:solidFill>
                  <a:srgbClr val="343433"/>
                </a:solidFill>
                <a:effectLst/>
                <a:latin typeface="Comic Sans MS" panose="030F0702030302020204" pitchFamily="66" charset="0"/>
                <a:cs typeface="Arial" panose="020B0604020202020204" pitchFamily="34" charset="0"/>
              </a:rPr>
              <a:t>Speculate about what will happen next based on events so far.</a:t>
            </a:r>
          </a:p>
        </p:txBody>
      </p:sp>
      <p:pic>
        <p:nvPicPr>
          <p:cNvPr id="52" name="Picture 51" descr="Logo&#10;&#10;Description automatically generated">
            <a:extLst>
              <a:ext uri="{FF2B5EF4-FFF2-40B4-BE49-F238E27FC236}">
                <a16:creationId xmlns:a16="http://schemas.microsoft.com/office/drawing/2014/main" id="{F973561C-DBFD-174F-A85A-E773B712CE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4766" y="1945116"/>
            <a:ext cx="1053889" cy="1349210"/>
          </a:xfrm>
          <a:prstGeom prst="rect">
            <a:avLst/>
          </a:prstGeom>
        </p:spPr>
      </p:pic>
      <p:sp>
        <p:nvSpPr>
          <p:cNvPr id="53" name="Rectangle 52">
            <a:extLst>
              <a:ext uri="{FF2B5EF4-FFF2-40B4-BE49-F238E27FC236}">
                <a16:creationId xmlns:a16="http://schemas.microsoft.com/office/drawing/2014/main" id="{F646651E-4055-7446-97AA-CDD0F8B1FE3E}"/>
              </a:ext>
            </a:extLst>
          </p:cNvPr>
          <p:cNvSpPr/>
          <p:nvPr/>
        </p:nvSpPr>
        <p:spPr>
          <a:xfrm>
            <a:off x="8611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Predict</a:t>
            </a:r>
          </a:p>
        </p:txBody>
      </p:sp>
      <p:sp>
        <p:nvSpPr>
          <p:cNvPr id="54" name="Rectangle 53">
            <a:extLst>
              <a:ext uri="{FF2B5EF4-FFF2-40B4-BE49-F238E27FC236}">
                <a16:creationId xmlns:a16="http://schemas.microsoft.com/office/drawing/2014/main" id="{B40A0AA8-1752-FD4C-ADDD-096BE068D283}"/>
              </a:ext>
            </a:extLst>
          </p:cNvPr>
          <p:cNvSpPr/>
          <p:nvPr/>
        </p:nvSpPr>
        <p:spPr>
          <a:xfrm>
            <a:off x="348550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Question and discuss</a:t>
            </a:r>
          </a:p>
        </p:txBody>
      </p:sp>
      <p:sp>
        <p:nvSpPr>
          <p:cNvPr id="55" name="Rectangle 54">
            <a:extLst>
              <a:ext uri="{FF2B5EF4-FFF2-40B4-BE49-F238E27FC236}">
                <a16:creationId xmlns:a16="http://schemas.microsoft.com/office/drawing/2014/main" id="{6C5EEB90-AD09-BE4D-8F4B-C99BFC5AA9B2}"/>
              </a:ext>
            </a:extLst>
          </p:cNvPr>
          <p:cNvSpPr/>
          <p:nvPr/>
        </p:nvSpPr>
        <p:spPr>
          <a:xfrm>
            <a:off x="6108125"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Clarify</a:t>
            </a:r>
          </a:p>
        </p:txBody>
      </p:sp>
      <p:sp>
        <p:nvSpPr>
          <p:cNvPr id="56" name="Rectangle 55">
            <a:extLst>
              <a:ext uri="{FF2B5EF4-FFF2-40B4-BE49-F238E27FC236}">
                <a16:creationId xmlns:a16="http://schemas.microsoft.com/office/drawing/2014/main" id="{25D73B74-0E3B-B347-83E2-E17511D206B9}"/>
              </a:ext>
            </a:extLst>
          </p:cNvPr>
          <p:cNvSpPr/>
          <p:nvPr/>
        </p:nvSpPr>
        <p:spPr>
          <a:xfrm>
            <a:off x="8710648" y="1363218"/>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Summarise</a:t>
            </a:r>
            <a:endParaRPr lang="en-US" b="1" dirty="0">
              <a:latin typeface="Comic Sans MS" panose="030F0902030302020204" pitchFamily="66" charset="0"/>
            </a:endParaRPr>
          </a:p>
        </p:txBody>
      </p:sp>
      <p:sp>
        <p:nvSpPr>
          <p:cNvPr id="57" name="Rectangle 56">
            <a:extLst>
              <a:ext uri="{FF2B5EF4-FFF2-40B4-BE49-F238E27FC236}">
                <a16:creationId xmlns:a16="http://schemas.microsoft.com/office/drawing/2014/main" id="{6BB9F262-2FD1-1340-BE42-61FCD87159F8}"/>
              </a:ext>
            </a:extLst>
          </p:cNvPr>
          <p:cNvSpPr/>
          <p:nvPr/>
        </p:nvSpPr>
        <p:spPr>
          <a:xfrm>
            <a:off x="8611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sp>
        <p:nvSpPr>
          <p:cNvPr id="58" name="Rectangle 57">
            <a:extLst>
              <a:ext uri="{FF2B5EF4-FFF2-40B4-BE49-F238E27FC236}">
                <a16:creationId xmlns:a16="http://schemas.microsoft.com/office/drawing/2014/main" id="{78AC6D1B-F29B-CD4E-BED7-8200891AC6F1}"/>
              </a:ext>
            </a:extLst>
          </p:cNvPr>
          <p:cNvSpPr/>
          <p:nvPr/>
        </p:nvSpPr>
        <p:spPr>
          <a:xfrm>
            <a:off x="348550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Note the structure</a:t>
            </a:r>
          </a:p>
        </p:txBody>
      </p:sp>
      <p:sp>
        <p:nvSpPr>
          <p:cNvPr id="59" name="Rectangle 58">
            <a:extLst>
              <a:ext uri="{FF2B5EF4-FFF2-40B4-BE49-F238E27FC236}">
                <a16:creationId xmlns:a16="http://schemas.microsoft.com/office/drawing/2014/main" id="{8436E6E1-4A58-0744-A326-EE08CE7BD77A}"/>
              </a:ext>
            </a:extLst>
          </p:cNvPr>
          <p:cNvSpPr/>
          <p:nvPr/>
        </p:nvSpPr>
        <p:spPr>
          <a:xfrm>
            <a:off x="6108125"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Make connections</a:t>
            </a:r>
          </a:p>
        </p:txBody>
      </p:sp>
      <p:sp>
        <p:nvSpPr>
          <p:cNvPr id="60" name="Rectangle 59">
            <a:extLst>
              <a:ext uri="{FF2B5EF4-FFF2-40B4-BE49-F238E27FC236}">
                <a16:creationId xmlns:a16="http://schemas.microsoft.com/office/drawing/2014/main" id="{AABB18B3-4F76-384B-A22F-F1C199CBD4CE}"/>
              </a:ext>
            </a:extLst>
          </p:cNvPr>
          <p:cNvSpPr/>
          <p:nvPr/>
        </p:nvSpPr>
        <p:spPr>
          <a:xfrm>
            <a:off x="8710648" y="3362840"/>
            <a:ext cx="2609367"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latin typeface="Comic Sans MS" panose="030F0902030302020204" pitchFamily="66" charset="0"/>
              </a:rPr>
              <a:t>Visualise</a:t>
            </a:r>
            <a:endParaRPr lang="en-US" b="1" dirty="0">
              <a:latin typeface="Comic Sans MS" panose="030F0902030302020204" pitchFamily="66" charset="0"/>
            </a:endParaRPr>
          </a:p>
        </p:txBody>
      </p:sp>
      <p:sp>
        <p:nvSpPr>
          <p:cNvPr id="61" name="TextBox 60">
            <a:extLst>
              <a:ext uri="{FF2B5EF4-FFF2-40B4-BE49-F238E27FC236}">
                <a16:creationId xmlns:a16="http://schemas.microsoft.com/office/drawing/2014/main" id="{D9758F0F-F07F-CB4E-861A-2305BCDC472B}"/>
              </a:ext>
            </a:extLst>
          </p:cNvPr>
          <p:cNvSpPr txBox="1"/>
          <p:nvPr/>
        </p:nvSpPr>
        <p:spPr>
          <a:xfrm>
            <a:off x="3572410" y="1827226"/>
            <a:ext cx="105388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Why</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has the character said/done that?</a:t>
            </a:r>
          </a:p>
        </p:txBody>
      </p:sp>
      <p:sp>
        <p:nvSpPr>
          <p:cNvPr id="62" name="TextBox 61">
            <a:extLst>
              <a:ext uri="{FF2B5EF4-FFF2-40B4-BE49-F238E27FC236}">
                <a16:creationId xmlns:a16="http://schemas.microsoft.com/office/drawing/2014/main" id="{DBC4105B-91CE-7A40-B38B-0B15998FEBF3}"/>
              </a:ext>
            </a:extLst>
          </p:cNvPr>
          <p:cNvSpPr txBox="1"/>
          <p:nvPr/>
        </p:nvSpPr>
        <p:spPr>
          <a:xfrm>
            <a:off x="6205077" y="1827227"/>
            <a:ext cx="2041775" cy="90339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Has the text been understood – words, phrases, etc.?</a:t>
            </a:r>
          </a:p>
        </p:txBody>
      </p:sp>
      <p:sp>
        <p:nvSpPr>
          <p:cNvPr id="63" name="TextBox 62">
            <a:extLst>
              <a:ext uri="{FF2B5EF4-FFF2-40B4-BE49-F238E27FC236}">
                <a16:creationId xmlns:a16="http://schemas.microsoft.com/office/drawing/2014/main" id="{1CDF5D02-0725-E547-A435-6B0294711610}"/>
              </a:ext>
            </a:extLst>
          </p:cNvPr>
          <p:cNvSpPr txBox="1"/>
          <p:nvPr/>
        </p:nvSpPr>
        <p:spPr>
          <a:xfrm>
            <a:off x="8767406" y="1827226"/>
            <a:ext cx="2552609"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Collate the main ideas or events and summarise them</a:t>
            </a:r>
            <a:r>
              <a:rPr lang="en-GB" altLang="en-US" sz="1600" dirty="0">
                <a:solidFill>
                  <a:srgbClr val="343433"/>
                </a:solidFill>
                <a:latin typeface="Comic Sans MS" panose="030F0702030302020204" pitchFamily="66" charset="0"/>
                <a:cs typeface="Arial" panose="020B0604020202020204" pitchFamily="34" charset="0"/>
              </a:rPr>
              <a:t>.</a:t>
            </a:r>
          </a:p>
        </p:txBody>
      </p:sp>
      <p:sp>
        <p:nvSpPr>
          <p:cNvPr id="64" name="TextBox 63">
            <a:extLst>
              <a:ext uri="{FF2B5EF4-FFF2-40B4-BE49-F238E27FC236}">
                <a16:creationId xmlns:a16="http://schemas.microsoft.com/office/drawing/2014/main" id="{C02A5E1B-0BF9-C647-BDAC-F13B331AF88C}"/>
              </a:ext>
            </a:extLst>
          </p:cNvPr>
          <p:cNvSpPr txBox="1"/>
          <p:nvPr/>
        </p:nvSpPr>
        <p:spPr>
          <a:xfrm>
            <a:off x="1000031" y="3816800"/>
            <a:ext cx="2417551"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65" name="TextBox 64">
            <a:extLst>
              <a:ext uri="{FF2B5EF4-FFF2-40B4-BE49-F238E27FC236}">
                <a16:creationId xmlns:a16="http://schemas.microsoft.com/office/drawing/2014/main" id="{5FFAEC7D-DE96-3C40-8E3A-557BDF8421EA}"/>
              </a:ext>
            </a:extLst>
          </p:cNvPr>
          <p:cNvSpPr txBox="1"/>
          <p:nvPr/>
        </p:nvSpPr>
        <p:spPr>
          <a:xfrm>
            <a:off x="3572409" y="3816800"/>
            <a:ext cx="1351283"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Organisation, language features, layout.</a:t>
            </a:r>
          </a:p>
        </p:txBody>
      </p:sp>
      <p:sp>
        <p:nvSpPr>
          <p:cNvPr id="66" name="TextBox 65">
            <a:extLst>
              <a:ext uri="{FF2B5EF4-FFF2-40B4-BE49-F238E27FC236}">
                <a16:creationId xmlns:a16="http://schemas.microsoft.com/office/drawing/2014/main" id="{8A1954F7-5CBF-AE45-997A-C7367A8343E4}"/>
              </a:ext>
            </a:extLst>
          </p:cNvPr>
          <p:cNvSpPr txBox="1"/>
          <p:nvPr/>
        </p:nvSpPr>
        <p:spPr>
          <a:xfrm>
            <a:off x="6205077" y="3816800"/>
            <a:ext cx="1351283" cy="1411789"/>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How does this text relate</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to other texts, your life, the world?</a:t>
            </a:r>
          </a:p>
        </p:txBody>
      </p:sp>
      <p:sp>
        <p:nvSpPr>
          <p:cNvPr id="67" name="TextBox 66">
            <a:extLst>
              <a:ext uri="{FF2B5EF4-FFF2-40B4-BE49-F238E27FC236}">
                <a16:creationId xmlns:a16="http://schemas.microsoft.com/office/drawing/2014/main" id="{4917E83F-9AE5-7942-A317-6487002159EF}"/>
              </a:ext>
            </a:extLst>
          </p:cNvPr>
          <p:cNvSpPr txBox="1"/>
          <p:nvPr/>
        </p:nvSpPr>
        <p:spPr>
          <a:xfrm>
            <a:off x="8767407" y="3816800"/>
            <a:ext cx="2028930" cy="145306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Form a mental picture through</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drama and</a:t>
            </a:r>
            <a:br>
              <a:rPr lang="en-GB" altLang="en-US" sz="1400" dirty="0">
                <a:solidFill>
                  <a:srgbClr val="343433"/>
                </a:solidFill>
                <a:latin typeface="Comic Sans MS" panose="030F0702030302020204" pitchFamily="66" charset="0"/>
                <a:cs typeface="Arial" panose="020B0604020202020204" pitchFamily="34" charset="0"/>
              </a:rPr>
            </a:br>
            <a:r>
              <a:rPr lang="en-GB" altLang="en-US" sz="1400" dirty="0">
                <a:solidFill>
                  <a:srgbClr val="343433"/>
                </a:solidFill>
                <a:latin typeface="Comic Sans MS" panose="030F0702030302020204" pitchFamily="66" charset="0"/>
                <a:cs typeface="Arial" panose="020B0604020202020204" pitchFamily="34" charset="0"/>
              </a:rPr>
              <a:t>role play.</a:t>
            </a:r>
          </a:p>
        </p:txBody>
      </p:sp>
      <p:pic>
        <p:nvPicPr>
          <p:cNvPr id="68" name="Picture 67" descr="A close-up of a book&#10;&#10;Description automatically generated with medium confidence">
            <a:extLst>
              <a:ext uri="{FF2B5EF4-FFF2-40B4-BE49-F238E27FC236}">
                <a16:creationId xmlns:a16="http://schemas.microsoft.com/office/drawing/2014/main" id="{A87F6710-2A5A-0947-8CE3-A0CD35DAFC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9829" y="2448592"/>
            <a:ext cx="2191003" cy="666446"/>
          </a:xfrm>
          <a:prstGeom prst="rect">
            <a:avLst/>
          </a:prstGeom>
        </p:spPr>
      </p:pic>
      <p:pic>
        <p:nvPicPr>
          <p:cNvPr id="70" name="Picture 69" descr="Shape&#10;&#10;Description automatically generated with medium confidence">
            <a:extLst>
              <a:ext uri="{FF2B5EF4-FFF2-40B4-BE49-F238E27FC236}">
                <a16:creationId xmlns:a16="http://schemas.microsoft.com/office/drawing/2014/main" id="{5959A0AA-576E-3F41-8539-6DB5C026841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0866" y="1975122"/>
            <a:ext cx="1420610" cy="1195291"/>
          </a:xfrm>
          <a:prstGeom prst="rect">
            <a:avLst/>
          </a:prstGeom>
        </p:spPr>
      </p:pic>
      <p:sp>
        <p:nvSpPr>
          <p:cNvPr id="71" name="TextBox 70">
            <a:extLst>
              <a:ext uri="{FF2B5EF4-FFF2-40B4-BE49-F238E27FC236}">
                <a16:creationId xmlns:a16="http://schemas.microsoft.com/office/drawing/2014/main" id="{25D9F599-23C1-504F-BD46-C6F5CCA4F731}"/>
              </a:ext>
            </a:extLst>
          </p:cNvPr>
          <p:cNvSpPr txBox="1"/>
          <p:nvPr/>
        </p:nvSpPr>
        <p:spPr>
          <a:xfrm>
            <a:off x="4760721" y="2336014"/>
            <a:ext cx="1053889" cy="394606"/>
          </a:xfrm>
          <a:prstGeom prst="rect">
            <a:avLst/>
          </a:prstGeom>
          <a:noFill/>
        </p:spPr>
        <p:txBody>
          <a:bodyPr wrap="square">
            <a:noAutofit/>
          </a:bodyPr>
          <a:lstStyle/>
          <a:p>
            <a:pPr lvl="0" fontAlgn="base">
              <a:spcBef>
                <a:spcPct val="20000"/>
              </a:spcBef>
              <a:spcAft>
                <a:spcPct val="0"/>
              </a:spcAft>
            </a:pPr>
            <a:r>
              <a:rPr lang="en-GB" altLang="en-US" sz="1400" i="1" dirty="0">
                <a:latin typeface="Comic Sans MS" panose="030F0702030302020204" pitchFamily="66" charset="0"/>
                <a:cs typeface="Arial" panose="020B0604020202020204" pitchFamily="34" charset="0"/>
              </a:rPr>
              <a:t>I wonder…</a:t>
            </a:r>
          </a:p>
        </p:txBody>
      </p:sp>
      <p:pic>
        <p:nvPicPr>
          <p:cNvPr id="72" name="Picture 71" descr="A picture containing logo&#10;&#10;Description automatically generated">
            <a:extLst>
              <a:ext uri="{FF2B5EF4-FFF2-40B4-BE49-F238E27FC236}">
                <a16:creationId xmlns:a16="http://schemas.microsoft.com/office/drawing/2014/main" id="{E73054D9-0364-6144-AA9D-9D3F2865D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30318" y="3921842"/>
            <a:ext cx="1335224" cy="1306747"/>
          </a:xfrm>
          <a:prstGeom prst="rect">
            <a:avLst/>
          </a:prstGeom>
        </p:spPr>
      </p:pic>
      <p:pic>
        <p:nvPicPr>
          <p:cNvPr id="73" name="Picture 72" descr="Text&#10;&#10;Description automatically generated with medium confidence">
            <a:extLst>
              <a:ext uri="{FF2B5EF4-FFF2-40B4-BE49-F238E27FC236}">
                <a16:creationId xmlns:a16="http://schemas.microsoft.com/office/drawing/2014/main" id="{BE8D705A-B06C-EE44-BA0A-F0198EF27F7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24829">
            <a:off x="4845919" y="3920614"/>
            <a:ext cx="1036619" cy="1249580"/>
          </a:xfrm>
          <a:prstGeom prst="rect">
            <a:avLst/>
          </a:prstGeom>
          <a:ln w="6350">
            <a:solidFill>
              <a:schemeClr val="bg1">
                <a:lumMod val="75000"/>
              </a:schemeClr>
            </a:solidFill>
          </a:ln>
        </p:spPr>
      </p:pic>
      <p:pic>
        <p:nvPicPr>
          <p:cNvPr id="75" name="Picture 74" descr="Logo&#10;&#10;Description automatically generated">
            <a:extLst>
              <a:ext uri="{FF2B5EF4-FFF2-40B4-BE49-F238E27FC236}">
                <a16:creationId xmlns:a16="http://schemas.microsoft.com/office/drawing/2014/main" id="{16E2429D-AC4A-604F-99D6-84C5DD86AEA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40345" y="3947010"/>
            <a:ext cx="1541535" cy="1281579"/>
          </a:xfrm>
          <a:prstGeom prst="rect">
            <a:avLst/>
          </a:prstGeom>
        </p:spPr>
      </p:pic>
      <p:pic>
        <p:nvPicPr>
          <p:cNvPr id="2" name="Picture 1" descr="Text&#10;&#10;Description automatically generated">
            <a:extLst>
              <a:ext uri="{FF2B5EF4-FFF2-40B4-BE49-F238E27FC236}">
                <a16:creationId xmlns:a16="http://schemas.microsoft.com/office/drawing/2014/main" id="{4E7EA696-1436-91E8-5E19-F6B5BB59AB9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6697685" y="2644905"/>
            <a:ext cx="885319" cy="486155"/>
          </a:xfrm>
          <a:prstGeom prst="rect">
            <a:avLst/>
          </a:prstGeom>
        </p:spPr>
      </p:pic>
      <p:pic>
        <p:nvPicPr>
          <p:cNvPr id="3" name="Picture 2" descr="Background pattern&#10;&#10;Description automatically generated">
            <a:extLst>
              <a:ext uri="{FF2B5EF4-FFF2-40B4-BE49-F238E27FC236}">
                <a16:creationId xmlns:a16="http://schemas.microsoft.com/office/drawing/2014/main" id="{F485F6CF-2BF3-82E4-6ACE-CBED7C687D6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364806" y="4395954"/>
            <a:ext cx="1640087" cy="917959"/>
          </a:xfrm>
          <a:prstGeom prst="rect">
            <a:avLst/>
          </a:prstGeom>
        </p:spPr>
      </p:pic>
    </p:spTree>
    <p:extLst>
      <p:ext uri="{BB962C8B-B14F-4D97-AF65-F5344CB8AC3E}">
        <p14:creationId xmlns:p14="http://schemas.microsoft.com/office/powerpoint/2010/main" val="1235804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D1738E7-0E5C-834D-85A7-37172A1D6AE8}"/>
              </a:ext>
            </a:extLst>
          </p:cNvPr>
          <p:cNvSpPr/>
          <p:nvPr/>
        </p:nvSpPr>
        <p:spPr>
          <a:xfrm>
            <a:off x="1006746" y="4875138"/>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19" name="Rectangle 18">
            <a:extLst>
              <a:ext uri="{FF2B5EF4-FFF2-40B4-BE49-F238E27FC236}">
                <a16:creationId xmlns:a16="http://schemas.microsoft.com/office/drawing/2014/main" id="{B19EECF3-BB87-0942-9E01-F7A709D7FDFC}"/>
              </a:ext>
            </a:extLst>
          </p:cNvPr>
          <p:cNvSpPr/>
          <p:nvPr/>
        </p:nvSpPr>
        <p:spPr>
          <a:xfrm>
            <a:off x="6061206" y="4875138"/>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7" name="Subtitle 2">
            <a:extLst>
              <a:ext uri="{FF2B5EF4-FFF2-40B4-BE49-F238E27FC236}">
                <a16:creationId xmlns:a16="http://schemas.microsoft.com/office/drawing/2014/main" id="{8F2206D8-B20A-114E-829B-5634DD4ADB23}"/>
              </a:ext>
            </a:extLst>
          </p:cNvPr>
          <p:cNvSpPr txBox="1">
            <a:spLocks/>
          </p:cNvSpPr>
          <p:nvPr/>
        </p:nvSpPr>
        <p:spPr>
          <a:xfrm>
            <a:off x="0" y="43685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8" name="Subtitle 2">
            <a:extLst>
              <a:ext uri="{FF2B5EF4-FFF2-40B4-BE49-F238E27FC236}">
                <a16:creationId xmlns:a16="http://schemas.microsoft.com/office/drawing/2014/main" id="{1E4F94EC-4AB8-1440-9567-D11A08D9A64E}"/>
              </a:ext>
            </a:extLst>
          </p:cNvPr>
          <p:cNvSpPr txBox="1">
            <a:spLocks/>
          </p:cNvSpPr>
          <p:nvPr/>
        </p:nvSpPr>
        <p:spPr>
          <a:xfrm>
            <a:off x="0" y="85588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9" name="Rectangle 8">
            <a:extLst>
              <a:ext uri="{FF2B5EF4-FFF2-40B4-BE49-F238E27FC236}">
                <a16:creationId xmlns:a16="http://schemas.microsoft.com/office/drawing/2014/main" id="{3E94577B-CDFE-CE49-B49A-556E3397C70E}"/>
              </a:ext>
            </a:extLst>
          </p:cNvPr>
          <p:cNvSpPr/>
          <p:nvPr/>
        </p:nvSpPr>
        <p:spPr>
          <a:xfrm>
            <a:off x="1024912" y="1390190"/>
            <a:ext cx="10108836" cy="192728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Box 6">
            <a:extLst>
              <a:ext uri="{FF2B5EF4-FFF2-40B4-BE49-F238E27FC236}">
                <a16:creationId xmlns:a16="http://schemas.microsoft.com/office/drawing/2014/main" id="{5DB5F4F4-5457-094F-B2AC-90E7168C8E6E}"/>
              </a:ext>
            </a:extLst>
          </p:cNvPr>
          <p:cNvSpPr txBox="1">
            <a:spLocks noChangeArrowheads="1"/>
          </p:cNvSpPr>
          <p:nvPr/>
        </p:nvSpPr>
        <p:spPr bwMode="auto">
          <a:xfrm>
            <a:off x="4240822" y="1544647"/>
            <a:ext cx="6752443" cy="1755414"/>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700" dirty="0">
                <a:solidFill>
                  <a:srgbClr val="414042"/>
                </a:solidFill>
              </a:rPr>
              <a:t>Listen to your teacher read aloud the introduction to the text you are going to read. Join in if you can.</a:t>
            </a:r>
          </a:p>
          <a:p>
            <a:pPr>
              <a:spcBef>
                <a:spcPts val="1000"/>
              </a:spcBef>
              <a:buNone/>
            </a:pPr>
            <a:r>
              <a:rPr lang="en-GB" altLang="en-US" sz="1700" dirty="0">
                <a:solidFill>
                  <a:srgbClr val="414042"/>
                </a:solidFill>
              </a:rPr>
              <a:t>Talk to your partner about what you thought.</a:t>
            </a:r>
          </a:p>
          <a:p>
            <a:pPr>
              <a:spcBef>
                <a:spcPts val="1000"/>
              </a:spcBef>
              <a:buNone/>
            </a:pPr>
            <a:r>
              <a:rPr lang="en-GB" altLang="en-US" sz="1700" dirty="0">
                <a:solidFill>
                  <a:srgbClr val="414042"/>
                </a:solidFill>
              </a:rPr>
              <a:t>Re-read the text either on your own or with a partner and jot down some thoughts using this “Tell me” grid:</a:t>
            </a:r>
          </a:p>
        </p:txBody>
      </p:sp>
      <p:sp>
        <p:nvSpPr>
          <p:cNvPr id="11" name="Rectangle 10">
            <a:extLst>
              <a:ext uri="{FF2B5EF4-FFF2-40B4-BE49-F238E27FC236}">
                <a16:creationId xmlns:a16="http://schemas.microsoft.com/office/drawing/2014/main" id="{4A8BA54A-3783-5146-AC20-74AA63061AA3}"/>
              </a:ext>
            </a:extLst>
          </p:cNvPr>
          <p:cNvSpPr/>
          <p:nvPr/>
        </p:nvSpPr>
        <p:spPr>
          <a:xfrm>
            <a:off x="1024912" y="1402150"/>
            <a:ext cx="3024808" cy="19153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 </a:t>
            </a:r>
          </a:p>
          <a:p>
            <a:pPr lvl="0" algn="ctr">
              <a:spcBef>
                <a:spcPts val="1000"/>
              </a:spcBef>
            </a:pPr>
            <a:r>
              <a:rPr lang="en-GB" altLang="en-US" dirty="0">
                <a:solidFill>
                  <a:prstClr val="white"/>
                </a:solidFill>
                <a:latin typeface="Comic Sans MS" panose="030F0902030302020204" pitchFamily="66" charset="0"/>
              </a:rPr>
              <a:t>Reading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as a reader</a:t>
            </a:r>
            <a:endParaRPr lang="en-GB" altLang="en-US" sz="1700" dirty="0">
              <a:solidFill>
                <a:prstClr val="white"/>
              </a:solidFill>
              <a:latin typeface="Comic Sans MS" panose="030F0902030302020204" pitchFamily="66" charset="0"/>
            </a:endParaRPr>
          </a:p>
        </p:txBody>
      </p:sp>
      <p:sp>
        <p:nvSpPr>
          <p:cNvPr id="12" name="TextBox 11">
            <a:extLst>
              <a:ext uri="{FF2B5EF4-FFF2-40B4-BE49-F238E27FC236}">
                <a16:creationId xmlns:a16="http://schemas.microsoft.com/office/drawing/2014/main" id="{7E72E959-9F33-9046-88BC-9E58F165CA38}"/>
              </a:ext>
            </a:extLst>
          </p:cNvPr>
          <p:cNvSpPr txBox="1"/>
          <p:nvPr/>
        </p:nvSpPr>
        <p:spPr>
          <a:xfrm>
            <a:off x="631210" y="6515542"/>
            <a:ext cx="6093724" cy="276999"/>
          </a:xfrm>
          <a:prstGeom prst="rect">
            <a:avLst/>
          </a:prstGeom>
          <a:noFill/>
        </p:spPr>
        <p:txBody>
          <a:bodyPr wrap="square">
            <a:spAutoFit/>
          </a:bodyPr>
          <a:lstStyle/>
          <a:p>
            <a:r>
              <a:rPr lang="en-GB" sz="1200" dirty="0">
                <a:solidFill>
                  <a:schemeClr val="bg1"/>
                </a:solidFill>
              </a:rPr>
              <a:t>Slide 21</a:t>
            </a:r>
            <a:endParaRPr lang="en-GB" sz="1200" dirty="0"/>
          </a:p>
        </p:txBody>
      </p:sp>
      <p:sp>
        <p:nvSpPr>
          <p:cNvPr id="13" name="Rectangle 12">
            <a:extLst>
              <a:ext uri="{FF2B5EF4-FFF2-40B4-BE49-F238E27FC236}">
                <a16:creationId xmlns:a16="http://schemas.microsoft.com/office/drawing/2014/main" id="{3BB22609-0B29-0D41-94BB-E01121FA706B}"/>
              </a:ext>
            </a:extLst>
          </p:cNvPr>
          <p:cNvSpPr/>
          <p:nvPr/>
        </p:nvSpPr>
        <p:spPr>
          <a:xfrm>
            <a:off x="1010817" y="3479543"/>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14" name="Rectangle 13">
            <a:extLst>
              <a:ext uri="{FF2B5EF4-FFF2-40B4-BE49-F238E27FC236}">
                <a16:creationId xmlns:a16="http://schemas.microsoft.com/office/drawing/2014/main" id="{2790FD5C-FB3D-8E48-BF61-337C22F5AA50}"/>
              </a:ext>
            </a:extLst>
          </p:cNvPr>
          <p:cNvSpPr/>
          <p:nvPr/>
        </p:nvSpPr>
        <p:spPr>
          <a:xfrm>
            <a:off x="6075302" y="3479543"/>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15" name="Rectangle 14">
            <a:extLst>
              <a:ext uri="{FF2B5EF4-FFF2-40B4-BE49-F238E27FC236}">
                <a16:creationId xmlns:a16="http://schemas.microsoft.com/office/drawing/2014/main" id="{D66D8CCA-63B0-054C-89CB-5E7BAB63EF49}"/>
              </a:ext>
            </a:extLst>
          </p:cNvPr>
          <p:cNvSpPr/>
          <p:nvPr/>
        </p:nvSpPr>
        <p:spPr>
          <a:xfrm>
            <a:off x="1010817" y="3486138"/>
            <a:ext cx="10122931" cy="276717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ine 41">
            <a:extLst>
              <a:ext uri="{FF2B5EF4-FFF2-40B4-BE49-F238E27FC236}">
                <a16:creationId xmlns:a16="http://schemas.microsoft.com/office/drawing/2014/main" id="{838F703D-FD95-6146-9CCA-09F8FA90EFE4}"/>
              </a:ext>
            </a:extLst>
          </p:cNvPr>
          <p:cNvSpPr>
            <a:spLocks noChangeShapeType="1"/>
          </p:cNvSpPr>
          <p:nvPr/>
        </p:nvSpPr>
        <p:spPr bwMode="auto">
          <a:xfrm flipH="1">
            <a:off x="6061206" y="3496961"/>
            <a:ext cx="10023" cy="2767177"/>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41">
            <a:extLst>
              <a:ext uri="{FF2B5EF4-FFF2-40B4-BE49-F238E27FC236}">
                <a16:creationId xmlns:a16="http://schemas.microsoft.com/office/drawing/2014/main" id="{DFFE326B-12E3-B749-9974-8C431C375F87}"/>
              </a:ext>
            </a:extLst>
          </p:cNvPr>
          <p:cNvSpPr>
            <a:spLocks noChangeShapeType="1"/>
          </p:cNvSpPr>
          <p:nvPr/>
        </p:nvSpPr>
        <p:spPr bwMode="auto">
          <a:xfrm flipH="1">
            <a:off x="996722" y="4859004"/>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597490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picture containing text, indoor&#10;&#10;Description automatically generated">
            <a:extLst>
              <a:ext uri="{FF2B5EF4-FFF2-40B4-BE49-F238E27FC236}">
                <a16:creationId xmlns:a16="http://schemas.microsoft.com/office/drawing/2014/main" id="{1E829C5E-AEF7-1A4A-A416-7C58BDEABE1F}"/>
              </a:ext>
            </a:extLst>
          </p:cNvPr>
          <p:cNvPicPr>
            <a:picLocks noChangeAspect="1"/>
          </p:cNvPicPr>
          <p:nvPr/>
        </p:nvPicPr>
        <p:blipFill rotWithShape="1">
          <a:blip r:embed="rId3">
            <a:alphaModFix/>
          </a:blip>
          <a:srcRect l="38116"/>
          <a:stretch/>
        </p:blipFill>
        <p:spPr>
          <a:xfrm>
            <a:off x="419899" y="1699402"/>
            <a:ext cx="4213446" cy="4788280"/>
          </a:xfrm>
          <a:prstGeom prst="rect">
            <a:avLst/>
          </a:prstGeom>
        </p:spPr>
      </p:pic>
      <p:pic>
        <p:nvPicPr>
          <p:cNvPr id="15" name="Picture 14" descr="A picture containing text, indoor&#10;&#10;Description automatically generated">
            <a:extLst>
              <a:ext uri="{FF2B5EF4-FFF2-40B4-BE49-F238E27FC236}">
                <a16:creationId xmlns:a16="http://schemas.microsoft.com/office/drawing/2014/main" id="{E119ACFF-3325-624A-B31E-DA4B8B58CDB1}"/>
              </a:ext>
            </a:extLst>
          </p:cNvPr>
          <p:cNvPicPr>
            <a:picLocks noChangeAspect="1"/>
          </p:cNvPicPr>
          <p:nvPr/>
        </p:nvPicPr>
        <p:blipFill>
          <a:blip r:embed="rId3">
            <a:alphaModFix/>
          </a:blip>
          <a:stretch>
            <a:fillRect/>
          </a:stretch>
        </p:blipFill>
        <p:spPr>
          <a:xfrm>
            <a:off x="4808749" y="1699402"/>
            <a:ext cx="6808584" cy="4788280"/>
          </a:xfrm>
          <a:prstGeom prst="rect">
            <a:avLst/>
          </a:prstGeom>
        </p:spPr>
      </p:pic>
      <p:sp>
        <p:nvSpPr>
          <p:cNvPr id="20" name="Subtitle 2">
            <a:extLst>
              <a:ext uri="{FF2B5EF4-FFF2-40B4-BE49-F238E27FC236}">
                <a16:creationId xmlns:a16="http://schemas.microsoft.com/office/drawing/2014/main" id="{BF81BBF1-BB38-2D4D-A765-AA7D2C3BAD04}"/>
              </a:ext>
            </a:extLst>
          </p:cNvPr>
          <p:cNvSpPr txBox="1">
            <a:spLocks/>
          </p:cNvSpPr>
          <p:nvPr/>
        </p:nvSpPr>
        <p:spPr>
          <a:xfrm>
            <a:off x="419899" y="626828"/>
            <a:ext cx="1135500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reader – read the start of the story</a:t>
            </a:r>
          </a:p>
        </p:txBody>
      </p:sp>
      <p:sp>
        <p:nvSpPr>
          <p:cNvPr id="24" name="Text Box 8">
            <a:extLst>
              <a:ext uri="{FF2B5EF4-FFF2-40B4-BE49-F238E27FC236}">
                <a16:creationId xmlns:a16="http://schemas.microsoft.com/office/drawing/2014/main" id="{222D0C24-8655-9541-8E52-A5B96C99E3FB}"/>
              </a:ext>
            </a:extLst>
          </p:cNvPr>
          <p:cNvSpPr txBox="1">
            <a:spLocks noChangeArrowheads="1"/>
          </p:cNvSpPr>
          <p:nvPr/>
        </p:nvSpPr>
        <p:spPr bwMode="auto">
          <a:xfrm>
            <a:off x="1325183" y="2422494"/>
            <a:ext cx="2669541" cy="683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600" dirty="0">
                <a:solidFill>
                  <a:srgbClr val="414042"/>
                </a:solidFill>
                <a:latin typeface="Comic Sans MS" panose="030F0702030302020204" pitchFamily="66" charset="0"/>
              </a:rPr>
              <a:t>Rory </a:t>
            </a:r>
            <a:r>
              <a:rPr lang="en-GB" altLang="en-US" sz="2800" dirty="0">
                <a:solidFill>
                  <a:srgbClr val="414042"/>
                </a:solidFill>
                <a:latin typeface="Comic Sans MS" panose="030F0702030302020204" pitchFamily="66" charset="0"/>
              </a:rPr>
              <a:t>loved</a:t>
            </a:r>
            <a:r>
              <a:rPr lang="en-GB" altLang="en-US" sz="1600" dirty="0">
                <a:solidFill>
                  <a:srgbClr val="414042"/>
                </a:solidFill>
                <a:latin typeface="Comic Sans MS" panose="030F0702030302020204" pitchFamily="66" charset="0"/>
              </a:rPr>
              <a:t> to cook.</a:t>
            </a:r>
          </a:p>
        </p:txBody>
      </p:sp>
      <p:sp>
        <p:nvSpPr>
          <p:cNvPr id="10" name="TextBox 9">
            <a:extLst>
              <a:ext uri="{FF2B5EF4-FFF2-40B4-BE49-F238E27FC236}">
                <a16:creationId xmlns:a16="http://schemas.microsoft.com/office/drawing/2014/main" id="{6C17AFAD-D8A4-6747-9253-CAC3DC27B39D}"/>
              </a:ext>
            </a:extLst>
          </p:cNvPr>
          <p:cNvSpPr txBox="1"/>
          <p:nvPr/>
        </p:nvSpPr>
        <p:spPr>
          <a:xfrm>
            <a:off x="419899" y="1207650"/>
            <a:ext cx="3852844" cy="492443"/>
          </a:xfrm>
          <a:prstGeom prst="rect">
            <a:avLst/>
          </a:prstGeom>
          <a:noFill/>
        </p:spPr>
        <p:txBody>
          <a:bodyPr wrap="square">
            <a:spAutoFit/>
          </a:bodyPr>
          <a:lstStyle/>
          <a:p>
            <a:pPr algn="ctr"/>
            <a:r>
              <a:rPr lang="en-GB" sz="1300" dirty="0">
                <a:solidFill>
                  <a:srgbClr val="414042"/>
                </a:solidFill>
                <a:latin typeface="Comic Sans MS" panose="030F0702030302020204" pitchFamily="66" charset="0"/>
              </a:rPr>
              <a:t>You’ll find these lines on</a:t>
            </a:r>
            <a:br>
              <a:rPr lang="en-GB" sz="1300" dirty="0">
                <a:solidFill>
                  <a:srgbClr val="414042"/>
                </a:solidFill>
                <a:latin typeface="Comic Sans MS" panose="030F0702030302020204" pitchFamily="66" charset="0"/>
              </a:rPr>
            </a:br>
            <a:r>
              <a:rPr lang="en-GB" sz="1300" dirty="0">
                <a:solidFill>
                  <a:srgbClr val="414042"/>
                </a:solidFill>
                <a:latin typeface="Comic Sans MS" panose="030F0702030302020204" pitchFamily="66" charset="0"/>
              </a:rPr>
              <a:t>pages 1 to 6 of the story.</a:t>
            </a:r>
            <a:endParaRPr lang="en-GB" sz="1300" dirty="0">
              <a:solidFill>
                <a:srgbClr val="414042"/>
              </a:solidFill>
            </a:endParaRPr>
          </a:p>
        </p:txBody>
      </p:sp>
      <p:sp>
        <p:nvSpPr>
          <p:cNvPr id="11" name="TextBox 10">
            <a:extLst>
              <a:ext uri="{FF2B5EF4-FFF2-40B4-BE49-F238E27FC236}">
                <a16:creationId xmlns:a16="http://schemas.microsoft.com/office/drawing/2014/main" id="{11B9C003-017E-1147-9C76-3A9822CB3B42}"/>
              </a:ext>
            </a:extLst>
          </p:cNvPr>
          <p:cNvSpPr txBox="1"/>
          <p:nvPr/>
        </p:nvSpPr>
        <p:spPr>
          <a:xfrm>
            <a:off x="4987636" y="1248654"/>
            <a:ext cx="6259484" cy="492443"/>
          </a:xfrm>
          <a:prstGeom prst="rect">
            <a:avLst/>
          </a:prstGeom>
          <a:noFill/>
        </p:spPr>
        <p:txBody>
          <a:bodyPr wrap="square">
            <a:spAutoFit/>
          </a:bodyPr>
          <a:lstStyle/>
          <a:p>
            <a:pPr algn="ctr"/>
            <a:r>
              <a:rPr lang="en-GB" sz="1300" dirty="0">
                <a:solidFill>
                  <a:srgbClr val="414042"/>
                </a:solidFill>
                <a:latin typeface="Comic Sans MS" panose="030F0702030302020204" pitchFamily="66" charset="0"/>
              </a:rPr>
              <a:t>You’ll find these lines on</a:t>
            </a:r>
            <a:br>
              <a:rPr lang="en-GB" sz="1300" dirty="0">
                <a:solidFill>
                  <a:srgbClr val="414042"/>
                </a:solidFill>
                <a:latin typeface="Comic Sans MS" panose="030F0702030302020204" pitchFamily="66" charset="0"/>
              </a:rPr>
            </a:br>
            <a:r>
              <a:rPr lang="en-GB" sz="1300" dirty="0">
                <a:solidFill>
                  <a:srgbClr val="414042"/>
                </a:solidFill>
                <a:latin typeface="Comic Sans MS" panose="030F0702030302020204" pitchFamily="66" charset="0"/>
              </a:rPr>
              <a:t>pages 7 to 9 of the story.</a:t>
            </a:r>
            <a:endParaRPr lang="en-GB" sz="1300" dirty="0">
              <a:solidFill>
                <a:srgbClr val="414042"/>
              </a:solidFill>
            </a:endParaRPr>
          </a:p>
        </p:txBody>
      </p:sp>
      <p:sp>
        <p:nvSpPr>
          <p:cNvPr id="13" name="Text Box 8">
            <a:extLst>
              <a:ext uri="{FF2B5EF4-FFF2-40B4-BE49-F238E27FC236}">
                <a16:creationId xmlns:a16="http://schemas.microsoft.com/office/drawing/2014/main" id="{1CA7AD70-1396-9F4C-9727-C8E3FF8EEE3A}"/>
              </a:ext>
            </a:extLst>
          </p:cNvPr>
          <p:cNvSpPr txBox="1">
            <a:spLocks noChangeArrowheads="1"/>
          </p:cNvSpPr>
          <p:nvPr/>
        </p:nvSpPr>
        <p:spPr bwMode="auto">
          <a:xfrm>
            <a:off x="5538629" y="2559083"/>
            <a:ext cx="2247297" cy="138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700" dirty="0">
                <a:solidFill>
                  <a:srgbClr val="414042"/>
                </a:solidFill>
                <a:latin typeface="Comic Sans MS" panose="030F0702030302020204" pitchFamily="66" charset="0"/>
              </a:rPr>
              <a:t>One evening, Mum and dad decided to go out for dinner. They ordered a babysitter.</a:t>
            </a:r>
          </a:p>
        </p:txBody>
      </p:sp>
      <p:sp>
        <p:nvSpPr>
          <p:cNvPr id="16" name="Text Box 8">
            <a:extLst>
              <a:ext uri="{FF2B5EF4-FFF2-40B4-BE49-F238E27FC236}">
                <a16:creationId xmlns:a16="http://schemas.microsoft.com/office/drawing/2014/main" id="{1F54BC74-D653-4048-AE4F-C42BAB1ECF4D}"/>
              </a:ext>
            </a:extLst>
          </p:cNvPr>
          <p:cNvSpPr txBox="1">
            <a:spLocks noChangeArrowheads="1"/>
          </p:cNvSpPr>
          <p:nvPr/>
        </p:nvSpPr>
        <p:spPr bwMode="auto">
          <a:xfrm>
            <a:off x="8599951" y="2316240"/>
            <a:ext cx="2322468" cy="1196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700" dirty="0">
                <a:solidFill>
                  <a:srgbClr val="414042"/>
                </a:solidFill>
                <a:latin typeface="Comic Sans MS" panose="030F0702030302020204" pitchFamily="66" charset="0"/>
              </a:rPr>
              <a:t>“Do come in,” said Rory, in his politest voice. “May I take your hat?”</a:t>
            </a:r>
          </a:p>
        </p:txBody>
      </p:sp>
      <p:sp>
        <p:nvSpPr>
          <p:cNvPr id="12" name="Text Box 8">
            <a:extLst>
              <a:ext uri="{FF2B5EF4-FFF2-40B4-BE49-F238E27FC236}">
                <a16:creationId xmlns:a16="http://schemas.microsoft.com/office/drawing/2014/main" id="{848F5917-12D4-8B4B-92FB-7817E8A5C0F1}"/>
              </a:ext>
            </a:extLst>
          </p:cNvPr>
          <p:cNvSpPr txBox="1">
            <a:spLocks noChangeArrowheads="1"/>
          </p:cNvSpPr>
          <p:nvPr/>
        </p:nvSpPr>
        <p:spPr bwMode="auto">
          <a:xfrm>
            <a:off x="1325183" y="3106157"/>
            <a:ext cx="2669541" cy="2371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600" dirty="0">
                <a:solidFill>
                  <a:srgbClr val="414042"/>
                </a:solidFill>
                <a:latin typeface="Comic Sans MS" panose="030F0702030302020204" pitchFamily="66" charset="0"/>
              </a:rPr>
              <a:t>With a bit of help from his dad, he made </a:t>
            </a:r>
            <a:r>
              <a:rPr lang="en-GB" altLang="en-US" sz="2800" dirty="0">
                <a:solidFill>
                  <a:srgbClr val="414042"/>
                </a:solidFill>
                <a:latin typeface="Comic Sans MS" panose="030F0702030302020204" pitchFamily="66" charset="0"/>
              </a:rPr>
              <a:t>blue</a:t>
            </a:r>
            <a:r>
              <a:rPr lang="en-GB" altLang="en-US" sz="1600" dirty="0">
                <a:solidFill>
                  <a:srgbClr val="414042"/>
                </a:solidFill>
                <a:latin typeface="Comic Sans MS" panose="030F0702030302020204" pitchFamily="66" charset="0"/>
              </a:rPr>
              <a:t> </a:t>
            </a:r>
            <a:r>
              <a:rPr lang="en-GB" altLang="en-US" sz="2800" dirty="0">
                <a:solidFill>
                  <a:srgbClr val="414042"/>
                </a:solidFill>
                <a:latin typeface="Comic Sans MS" panose="030F0702030302020204" pitchFamily="66" charset="0"/>
              </a:rPr>
              <a:t>pancakes</a:t>
            </a:r>
            <a:r>
              <a:rPr lang="en-GB" altLang="en-US" sz="1600" dirty="0">
                <a:solidFill>
                  <a:srgbClr val="414042"/>
                </a:solidFill>
                <a:latin typeface="Comic Sans MS" panose="030F0702030302020204" pitchFamily="66" charset="0"/>
              </a:rPr>
              <a:t> for breakfast and </a:t>
            </a:r>
            <a:r>
              <a:rPr lang="en-GB" altLang="en-US" sz="2800" dirty="0">
                <a:solidFill>
                  <a:srgbClr val="414042"/>
                </a:solidFill>
                <a:latin typeface="Comic Sans MS" panose="030F0702030302020204" pitchFamily="66" charset="0"/>
              </a:rPr>
              <a:t>hairy</a:t>
            </a:r>
            <a:r>
              <a:rPr lang="en-GB" altLang="en-US" sz="1600" dirty="0">
                <a:solidFill>
                  <a:srgbClr val="414042"/>
                </a:solidFill>
                <a:latin typeface="Comic Sans MS" panose="030F0702030302020204" pitchFamily="66" charset="0"/>
              </a:rPr>
              <a:t> </a:t>
            </a:r>
            <a:r>
              <a:rPr lang="en-GB" altLang="en-US" sz="2800" dirty="0">
                <a:solidFill>
                  <a:srgbClr val="414042"/>
                </a:solidFill>
                <a:latin typeface="Comic Sans MS" panose="030F0702030302020204" pitchFamily="66" charset="0"/>
              </a:rPr>
              <a:t>cakes</a:t>
            </a:r>
            <a:r>
              <a:rPr lang="en-GB" altLang="en-US" sz="1600" dirty="0">
                <a:solidFill>
                  <a:srgbClr val="414042"/>
                </a:solidFill>
                <a:latin typeface="Comic Sans MS" panose="030F0702030302020204" pitchFamily="66" charset="0"/>
              </a:rPr>
              <a:t> for tea.</a:t>
            </a:r>
          </a:p>
        </p:txBody>
      </p:sp>
      <p:sp>
        <p:nvSpPr>
          <p:cNvPr id="14" name="Text Box 8">
            <a:extLst>
              <a:ext uri="{FF2B5EF4-FFF2-40B4-BE49-F238E27FC236}">
                <a16:creationId xmlns:a16="http://schemas.microsoft.com/office/drawing/2014/main" id="{1CA69122-DC2A-9541-B3BB-2F0B23957CE8}"/>
              </a:ext>
            </a:extLst>
          </p:cNvPr>
          <p:cNvSpPr txBox="1">
            <a:spLocks noChangeArrowheads="1"/>
          </p:cNvSpPr>
          <p:nvPr/>
        </p:nvSpPr>
        <p:spPr bwMode="auto">
          <a:xfrm>
            <a:off x="5447370" y="4093543"/>
            <a:ext cx="2338556" cy="138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700" dirty="0">
                <a:solidFill>
                  <a:srgbClr val="414042"/>
                </a:solidFill>
                <a:latin typeface="Comic Sans MS" panose="030F0702030302020204" pitchFamily="66" charset="0"/>
              </a:rPr>
              <a:t>The doorbell rang and an </a:t>
            </a:r>
            <a:r>
              <a:rPr lang="en-GB" altLang="en-US" sz="2400" dirty="0">
                <a:solidFill>
                  <a:srgbClr val="414042"/>
                </a:solidFill>
                <a:latin typeface="Comic Sans MS" panose="030F0702030302020204" pitchFamily="66" charset="0"/>
              </a:rPr>
              <a:t>enormous</a:t>
            </a:r>
            <a:r>
              <a:rPr lang="en-GB" altLang="en-US" sz="1700" dirty="0">
                <a:solidFill>
                  <a:srgbClr val="414042"/>
                </a:solidFill>
                <a:latin typeface="Comic Sans MS" panose="030F0702030302020204" pitchFamily="66" charset="0"/>
              </a:rPr>
              <a:t> hairy monster stood at the door.</a:t>
            </a:r>
          </a:p>
        </p:txBody>
      </p:sp>
      <p:sp>
        <p:nvSpPr>
          <p:cNvPr id="17" name="Text Box 8">
            <a:extLst>
              <a:ext uri="{FF2B5EF4-FFF2-40B4-BE49-F238E27FC236}">
                <a16:creationId xmlns:a16="http://schemas.microsoft.com/office/drawing/2014/main" id="{9861306F-EAD9-F143-B199-A9DD79B26770}"/>
              </a:ext>
            </a:extLst>
          </p:cNvPr>
          <p:cNvSpPr txBox="1">
            <a:spLocks noChangeArrowheads="1"/>
          </p:cNvSpPr>
          <p:nvPr/>
        </p:nvSpPr>
        <p:spPr bwMode="auto">
          <a:xfrm>
            <a:off x="8599951" y="3618316"/>
            <a:ext cx="2322468" cy="2090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ts val="2000"/>
              </a:spcBef>
            </a:pPr>
            <a:r>
              <a:rPr lang="en-GB" altLang="en-US" sz="1700" dirty="0">
                <a:solidFill>
                  <a:srgbClr val="414042"/>
                </a:solidFill>
                <a:latin typeface="Comic Sans MS" panose="030F0702030302020204" pitchFamily="66" charset="0"/>
              </a:rPr>
              <a:t>The huge hairy monster grunted. Then he stomped into the house, turned on the TV and slumped on to the sofa.</a:t>
            </a:r>
          </a:p>
        </p:txBody>
      </p:sp>
    </p:spTree>
    <p:extLst>
      <p:ext uri="{BB962C8B-B14F-4D97-AF65-F5344CB8AC3E}">
        <p14:creationId xmlns:p14="http://schemas.microsoft.com/office/powerpoint/2010/main" val="278086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3" grpId="0"/>
      <p:bldP spid="16" grpId="0"/>
      <p:bldP spid="12" grpId="0"/>
      <p:bldP spid="14"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Monster">
            <a:extLst>
              <a:ext uri="{FF2B5EF4-FFF2-40B4-BE49-F238E27FC236}">
                <a16:creationId xmlns:a16="http://schemas.microsoft.com/office/drawing/2014/main" id="{59C61357-3F9B-5B42-A554-9DDF130463BB}"/>
              </a:ext>
            </a:extLst>
          </p:cNvPr>
          <p:cNvPicPr>
            <a:picLocks noChangeAspect="1"/>
          </p:cNvPicPr>
          <p:nvPr/>
        </p:nvPicPr>
        <p:blipFill rotWithShape="1">
          <a:blip r:embed="rId3"/>
          <a:srcRect l="7447" t="5116" r="4320" b="1098"/>
          <a:stretch/>
        </p:blipFill>
        <p:spPr>
          <a:xfrm>
            <a:off x="4033144" y="1211943"/>
            <a:ext cx="4125711" cy="3139725"/>
          </a:xfrm>
          <a:prstGeom prst="rect">
            <a:avLst/>
          </a:prstGeom>
        </p:spPr>
      </p:pic>
      <p:sp>
        <p:nvSpPr>
          <p:cNvPr id="19" name="AutoShape 7">
            <a:extLst>
              <a:ext uri="{FF2B5EF4-FFF2-40B4-BE49-F238E27FC236}">
                <a16:creationId xmlns:a16="http://schemas.microsoft.com/office/drawing/2014/main" id="{83263636-A3C0-E54F-A547-3404955C76E2}"/>
              </a:ext>
            </a:extLst>
          </p:cNvPr>
          <p:cNvSpPr>
            <a:spLocks noChangeArrowheads="1"/>
          </p:cNvSpPr>
          <p:nvPr/>
        </p:nvSpPr>
        <p:spPr bwMode="auto">
          <a:xfrm>
            <a:off x="1117834" y="3053532"/>
            <a:ext cx="2265446" cy="955442"/>
          </a:xfrm>
          <a:prstGeom prst="wedgeRoundRectCallout">
            <a:avLst>
              <a:gd name="adj1" fmla="val -71110"/>
              <a:gd name="adj2" fmla="val 6876"/>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Do stories like this have happy endings?</a:t>
            </a:r>
          </a:p>
        </p:txBody>
      </p:sp>
      <p:sp>
        <p:nvSpPr>
          <p:cNvPr id="23" name="AutoShape 18">
            <a:extLst>
              <a:ext uri="{FF2B5EF4-FFF2-40B4-BE49-F238E27FC236}">
                <a16:creationId xmlns:a16="http://schemas.microsoft.com/office/drawing/2014/main" id="{6C2EBCE5-8044-3F4E-BB3F-61F96C9D7142}"/>
              </a:ext>
            </a:extLst>
          </p:cNvPr>
          <p:cNvSpPr>
            <a:spLocks noChangeArrowheads="1"/>
          </p:cNvSpPr>
          <p:nvPr/>
        </p:nvSpPr>
        <p:spPr bwMode="auto">
          <a:xfrm>
            <a:off x="1117834" y="4217543"/>
            <a:ext cx="2265446" cy="1251491"/>
          </a:xfrm>
          <a:prstGeom prst="wedgeRoundRectCallout">
            <a:avLst>
              <a:gd name="adj1" fmla="val -60555"/>
              <a:gd name="adj2" fmla="val 9429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What do we already know about Rory and his family?</a:t>
            </a:r>
          </a:p>
        </p:txBody>
      </p:sp>
      <p:sp>
        <p:nvSpPr>
          <p:cNvPr id="25" name="AutoShape 7">
            <a:extLst>
              <a:ext uri="{FF2B5EF4-FFF2-40B4-BE49-F238E27FC236}">
                <a16:creationId xmlns:a16="http://schemas.microsoft.com/office/drawing/2014/main" id="{CD575E18-9835-1C41-A607-AEA61395596F}"/>
              </a:ext>
            </a:extLst>
          </p:cNvPr>
          <p:cNvSpPr>
            <a:spLocks noChangeArrowheads="1"/>
          </p:cNvSpPr>
          <p:nvPr/>
        </p:nvSpPr>
        <p:spPr bwMode="auto">
          <a:xfrm>
            <a:off x="1111942" y="1221814"/>
            <a:ext cx="2274544" cy="1623149"/>
          </a:xfrm>
          <a:prstGeom prst="wedgeRoundRectCallout">
            <a:avLst>
              <a:gd name="adj1" fmla="val -74130"/>
              <a:gd name="adj2" fmla="val 5579"/>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rPr>
              <a:t>What other characters do you expect to meet in this story?</a:t>
            </a:r>
          </a:p>
        </p:txBody>
      </p:sp>
      <p:sp>
        <p:nvSpPr>
          <p:cNvPr id="27" name="AutoShape 18">
            <a:extLst>
              <a:ext uri="{FF2B5EF4-FFF2-40B4-BE49-F238E27FC236}">
                <a16:creationId xmlns:a16="http://schemas.microsoft.com/office/drawing/2014/main" id="{5238DC1D-0D04-A04B-A864-A320C5F6F1D5}"/>
              </a:ext>
            </a:extLst>
          </p:cNvPr>
          <p:cNvSpPr>
            <a:spLocks noChangeArrowheads="1"/>
          </p:cNvSpPr>
          <p:nvPr/>
        </p:nvSpPr>
        <p:spPr bwMode="auto">
          <a:xfrm flipH="1">
            <a:off x="8831232" y="2584140"/>
            <a:ext cx="2266760" cy="858418"/>
          </a:xfrm>
          <a:prstGeom prst="wedgeRoundRectCallout">
            <a:avLst>
              <a:gd name="adj1" fmla="val -68820"/>
              <a:gd name="adj2" fmla="val 13578"/>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Can you orally</a:t>
            </a:r>
            <a:br>
              <a:rPr lang="en-GB" altLang="en-US" sz="1600" dirty="0">
                <a:solidFill>
                  <a:srgbClr val="414042"/>
                </a:solidFill>
                <a:ea typeface="MS PGothic" panose="020B0600070205080204" pitchFamily="34" charset="-128"/>
              </a:rPr>
            </a:br>
            <a:r>
              <a:rPr lang="en-GB" altLang="en-US" sz="1600" dirty="0">
                <a:solidFill>
                  <a:srgbClr val="414042"/>
                </a:solidFill>
                <a:ea typeface="MS PGothic" panose="020B0600070205080204" pitchFamily="34" charset="-128"/>
              </a:rPr>
              <a:t>retell a story you know well ?</a:t>
            </a:r>
          </a:p>
        </p:txBody>
      </p:sp>
      <p:sp>
        <p:nvSpPr>
          <p:cNvPr id="31" name="AutoShape 7">
            <a:extLst>
              <a:ext uri="{FF2B5EF4-FFF2-40B4-BE49-F238E27FC236}">
                <a16:creationId xmlns:a16="http://schemas.microsoft.com/office/drawing/2014/main" id="{CD6264A8-31D5-DA47-A741-C17E6F7B938D}"/>
              </a:ext>
            </a:extLst>
          </p:cNvPr>
          <p:cNvSpPr>
            <a:spLocks noChangeArrowheads="1"/>
          </p:cNvSpPr>
          <p:nvPr/>
        </p:nvSpPr>
        <p:spPr bwMode="auto">
          <a:xfrm flipH="1">
            <a:off x="8825273" y="1218603"/>
            <a:ext cx="2246138" cy="1017490"/>
          </a:xfrm>
          <a:prstGeom prst="wedgeRoundRectCallout">
            <a:avLst>
              <a:gd name="adj1" fmla="val -67322"/>
              <a:gd name="adj2" fmla="val 26882"/>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What is the setting for this story?</a:t>
            </a:r>
          </a:p>
        </p:txBody>
      </p:sp>
      <p:sp>
        <p:nvSpPr>
          <p:cNvPr id="32" name="AutoShape 18">
            <a:extLst>
              <a:ext uri="{FF2B5EF4-FFF2-40B4-BE49-F238E27FC236}">
                <a16:creationId xmlns:a16="http://schemas.microsoft.com/office/drawing/2014/main" id="{4B6A519A-731B-AA4C-8806-84292031FED8}"/>
              </a:ext>
            </a:extLst>
          </p:cNvPr>
          <p:cNvSpPr>
            <a:spLocks noChangeArrowheads="1"/>
          </p:cNvSpPr>
          <p:nvPr/>
        </p:nvSpPr>
        <p:spPr bwMode="auto">
          <a:xfrm flipH="1">
            <a:off x="8831230" y="3790604"/>
            <a:ext cx="2266760" cy="1384959"/>
          </a:xfrm>
          <a:prstGeom prst="wedgeRoundRectCallout">
            <a:avLst>
              <a:gd name="adj1" fmla="val -46588"/>
              <a:gd name="adj2" fmla="val 90021"/>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Could you orally retell the beginning of this story to a friend?</a:t>
            </a:r>
          </a:p>
        </p:txBody>
      </p:sp>
      <p:sp>
        <p:nvSpPr>
          <p:cNvPr id="21" name="AutoShape 18">
            <a:extLst>
              <a:ext uri="{FF2B5EF4-FFF2-40B4-BE49-F238E27FC236}">
                <a16:creationId xmlns:a16="http://schemas.microsoft.com/office/drawing/2014/main" id="{E9C0D56C-4A5B-164C-BF45-5405094B0AC9}"/>
              </a:ext>
            </a:extLst>
          </p:cNvPr>
          <p:cNvSpPr>
            <a:spLocks noChangeArrowheads="1"/>
          </p:cNvSpPr>
          <p:nvPr/>
        </p:nvSpPr>
        <p:spPr bwMode="auto">
          <a:xfrm flipH="1">
            <a:off x="3086394" y="5724476"/>
            <a:ext cx="5895455" cy="609027"/>
          </a:xfrm>
          <a:prstGeom prst="wedgeRoundRectCallout">
            <a:avLst>
              <a:gd name="adj1" fmla="val 69170"/>
              <a:gd name="adj2" fmla="val 12595"/>
              <a:gd name="adj3" fmla="val 16667"/>
            </a:avLst>
          </a:prstGeom>
          <a:solidFill>
            <a:schemeClr val="bg1"/>
          </a:solidFill>
          <a:ln w="28575">
            <a:solidFill>
              <a:srgbClr val="0070C0"/>
            </a:solidFill>
            <a:miter lim="800000"/>
            <a:headEnd/>
            <a:tailEnd/>
          </a:ln>
          <a:effec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2100" dirty="0">
                <a:solidFill>
                  <a:srgbClr val="414042"/>
                </a:solidFill>
                <a:ea typeface="MS PGothic" panose="020B0600070205080204" pitchFamily="34" charset="-128"/>
              </a:rPr>
              <a:t>What</a:t>
            </a:r>
            <a:r>
              <a:rPr lang="en-GB" altLang="en-US" sz="2100" b="1" dirty="0">
                <a:solidFill>
                  <a:srgbClr val="414042"/>
                </a:solidFill>
                <a:ea typeface="MS PGothic" panose="020B0600070205080204" pitchFamily="34" charset="-128"/>
              </a:rPr>
              <a:t> </a:t>
            </a:r>
            <a:r>
              <a:rPr lang="en-GB" altLang="en-US" sz="2100" dirty="0">
                <a:solidFill>
                  <a:srgbClr val="414042"/>
                </a:solidFill>
                <a:ea typeface="MS PGothic" panose="020B0600070205080204" pitchFamily="34" charset="-128"/>
              </a:rPr>
              <a:t>do </a:t>
            </a:r>
            <a:r>
              <a:rPr lang="en-GB" altLang="en-US" sz="2100" b="1" dirty="0">
                <a:solidFill>
                  <a:srgbClr val="414042"/>
                </a:solidFill>
                <a:ea typeface="MS PGothic" panose="020B0600070205080204" pitchFamily="34" charset="-128"/>
              </a:rPr>
              <a:t>you</a:t>
            </a:r>
            <a:r>
              <a:rPr lang="en-GB" altLang="en-US" sz="2100" dirty="0">
                <a:solidFill>
                  <a:srgbClr val="414042"/>
                </a:solidFill>
                <a:ea typeface="MS PGothic" panose="020B0600070205080204" pitchFamily="34" charset="-128"/>
              </a:rPr>
              <a:t> think will happen next?</a:t>
            </a:r>
          </a:p>
        </p:txBody>
      </p:sp>
      <p:sp>
        <p:nvSpPr>
          <p:cNvPr id="22" name="Subtitle 2">
            <a:extLst>
              <a:ext uri="{FF2B5EF4-FFF2-40B4-BE49-F238E27FC236}">
                <a16:creationId xmlns:a16="http://schemas.microsoft.com/office/drawing/2014/main" id="{CE717844-B306-5844-885C-CA43F4777AF9}"/>
              </a:ext>
            </a:extLst>
          </p:cNvPr>
          <p:cNvSpPr txBox="1">
            <a:spLocks/>
          </p:cNvSpPr>
          <p:nvPr/>
        </p:nvSpPr>
        <p:spPr>
          <a:xfrm>
            <a:off x="419899" y="558709"/>
            <a:ext cx="1135500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discuss the story</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4" name="AutoShape 18">
            <a:extLst>
              <a:ext uri="{FF2B5EF4-FFF2-40B4-BE49-F238E27FC236}">
                <a16:creationId xmlns:a16="http://schemas.microsoft.com/office/drawing/2014/main" id="{34631A0C-A690-C74F-838F-5596A4E287B3}"/>
              </a:ext>
            </a:extLst>
          </p:cNvPr>
          <p:cNvSpPr>
            <a:spLocks noChangeArrowheads="1"/>
          </p:cNvSpPr>
          <p:nvPr/>
        </p:nvSpPr>
        <p:spPr bwMode="auto">
          <a:xfrm>
            <a:off x="3847429" y="4987728"/>
            <a:ext cx="4490184" cy="609027"/>
          </a:xfrm>
          <a:prstGeom prst="wedgeRoundRectCallout">
            <a:avLst>
              <a:gd name="adj1" fmla="val 82603"/>
              <a:gd name="adj2" fmla="val 64987"/>
              <a:gd name="adj3" fmla="val 16667"/>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sz="1600" dirty="0">
                <a:solidFill>
                  <a:srgbClr val="414042"/>
                </a:solidFill>
                <a:ea typeface="MS PGothic" panose="020B0600070205080204" pitchFamily="34" charset="-128"/>
              </a:rPr>
              <a:t>What questions would you like to ask Rory?</a:t>
            </a:r>
          </a:p>
        </p:txBody>
      </p:sp>
      <p:sp>
        <p:nvSpPr>
          <p:cNvPr id="3" name="TextBox 2">
            <a:extLst>
              <a:ext uri="{FF2B5EF4-FFF2-40B4-BE49-F238E27FC236}">
                <a16:creationId xmlns:a16="http://schemas.microsoft.com/office/drawing/2014/main" id="{9CC4B8E5-BCE7-6853-C2F6-BFCC20CBB3C8}"/>
              </a:ext>
            </a:extLst>
          </p:cNvPr>
          <p:cNvSpPr txBox="1"/>
          <p:nvPr/>
        </p:nvSpPr>
        <p:spPr>
          <a:xfrm>
            <a:off x="4033144" y="4466875"/>
            <a:ext cx="4125711" cy="430887"/>
          </a:xfrm>
          <a:prstGeom prst="rect">
            <a:avLst/>
          </a:prstGeom>
          <a:noFill/>
        </p:spPr>
        <p:txBody>
          <a:bodyPr wrap="square">
            <a:spAutoFit/>
          </a:bodyPr>
          <a:lstStyle/>
          <a:p>
            <a:pPr algn="ctr"/>
            <a:r>
              <a:rPr lang="en-GB" sz="2200" dirty="0">
                <a:solidFill>
                  <a:srgbClr val="414042"/>
                </a:solidFill>
                <a:latin typeface="Comic Sans MS" panose="030F0702030302020204" pitchFamily="66" charset="0"/>
                <a:ea typeface="MS PGothic" panose="020B0600070205080204" pitchFamily="34" charset="-128"/>
              </a:rPr>
              <a:t>Rory loved to cook.</a:t>
            </a:r>
            <a:endParaRPr lang="en-GB" dirty="0">
              <a:latin typeface="Comic Sans MS" panose="030F0702030302020204" pitchFamily="66" charset="0"/>
            </a:endParaRPr>
          </a:p>
        </p:txBody>
      </p:sp>
    </p:spTree>
    <p:extLst>
      <p:ext uri="{BB962C8B-B14F-4D97-AF65-F5344CB8AC3E}">
        <p14:creationId xmlns:p14="http://schemas.microsoft.com/office/powerpoint/2010/main" val="66897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animBg="1"/>
      <p:bldP spid="27" grpId="0" animBg="1"/>
      <p:bldP spid="31" grpId="0" animBg="1"/>
      <p:bldP spid="32" grpId="0" animBg="1"/>
      <p:bldP spid="21" grpId="0" animBg="1"/>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DBAB344A-379C-9C4D-8B41-3B97001E3EF8}"/>
              </a:ext>
            </a:extLst>
          </p:cNvPr>
          <p:cNvPicPr>
            <a:picLocks noChangeAspect="1"/>
          </p:cNvPicPr>
          <p:nvPr/>
        </p:nvPicPr>
        <p:blipFill>
          <a:blip r:embed="rId3"/>
          <a:stretch>
            <a:fillRect/>
          </a:stretch>
        </p:blipFill>
        <p:spPr>
          <a:xfrm>
            <a:off x="6947032" y="1592686"/>
            <a:ext cx="3856311" cy="4136043"/>
          </a:xfrm>
          <a:prstGeom prst="rect">
            <a:avLst/>
          </a:prstGeom>
        </p:spPr>
      </p:pic>
      <p:sp>
        <p:nvSpPr>
          <p:cNvPr id="20" name="Subtitle 2">
            <a:extLst>
              <a:ext uri="{FF2B5EF4-FFF2-40B4-BE49-F238E27FC236}">
                <a16:creationId xmlns:a16="http://schemas.microsoft.com/office/drawing/2014/main" id="{BF81BBF1-BB38-2D4D-A765-AA7D2C3BAD04}"/>
              </a:ext>
            </a:extLst>
          </p:cNvPr>
          <p:cNvSpPr txBox="1">
            <a:spLocks/>
          </p:cNvSpPr>
          <p:nvPr/>
        </p:nvSpPr>
        <p:spPr>
          <a:xfrm>
            <a:off x="419899" y="626828"/>
            <a:ext cx="1135500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retell </a:t>
            </a:r>
            <a:r>
              <a:rPr lang="en-US" sz="2500" b="1" dirty="0">
                <a:solidFill>
                  <a:srgbClr val="0070C0"/>
                </a:solidFill>
                <a:latin typeface="Comic Sans MS" panose="030F0902030302020204" pitchFamily="66" charset="0"/>
                <a:cs typeface="Arial" panose="020B0604020202020204" pitchFamily="34" charset="0"/>
              </a:rPr>
              <a:t>the story</a:t>
            </a:r>
          </a:p>
        </p:txBody>
      </p:sp>
      <p:sp>
        <p:nvSpPr>
          <p:cNvPr id="28" name="Text Box 10">
            <a:extLst>
              <a:ext uri="{FF2B5EF4-FFF2-40B4-BE49-F238E27FC236}">
                <a16:creationId xmlns:a16="http://schemas.microsoft.com/office/drawing/2014/main" id="{6984B677-F3A8-7E45-BEB3-2DEFA7D2800F}"/>
              </a:ext>
            </a:extLst>
          </p:cNvPr>
          <p:cNvSpPr txBox="1">
            <a:spLocks noChangeArrowheads="1"/>
          </p:cNvSpPr>
          <p:nvPr/>
        </p:nvSpPr>
        <p:spPr bwMode="auto">
          <a:xfrm>
            <a:off x="1219281" y="1592686"/>
            <a:ext cx="5231396" cy="3041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YOU are the </a:t>
            </a:r>
            <a:r>
              <a:rPr lang="en-GB" altLang="en-US" sz="2000" dirty="0" err="1">
                <a:solidFill>
                  <a:srgbClr val="414042"/>
                </a:solidFill>
                <a:latin typeface="Comic Sans MS" panose="030F0702030302020204" pitchFamily="66" charset="0"/>
              </a:rPr>
              <a:t>Monstersitter</a:t>
            </a:r>
            <a:endParaRPr lang="en-GB" altLang="en-US" sz="2000" dirty="0">
              <a:solidFill>
                <a:srgbClr val="414042"/>
              </a:solidFill>
              <a:latin typeface="Comic Sans MS" panose="030F0702030302020204" pitchFamily="66" charset="0"/>
            </a:endParaRPr>
          </a:p>
          <a:p>
            <a:pPr>
              <a:spcBef>
                <a:spcPct val="50000"/>
              </a:spcBef>
            </a:pPr>
            <a:r>
              <a:rPr lang="en-GB" altLang="en-US" sz="2000" b="1" dirty="0">
                <a:solidFill>
                  <a:srgbClr val="414042"/>
                </a:solidFill>
                <a:latin typeface="Comic Sans MS" panose="030F0702030302020204" pitchFamily="66" charset="0"/>
              </a:rPr>
              <a:t>Talk to your partner</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Why were you there?</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What happened first?</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Did something surprise you?</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Why did you go and sit on the sofa? </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How did you feel?</a:t>
            </a:r>
          </a:p>
        </p:txBody>
      </p:sp>
      <p:sp>
        <p:nvSpPr>
          <p:cNvPr id="30" name="Rectangle 3">
            <a:extLst>
              <a:ext uri="{FF2B5EF4-FFF2-40B4-BE49-F238E27FC236}">
                <a16:creationId xmlns:a16="http://schemas.microsoft.com/office/drawing/2014/main" id="{7044BAA4-7B77-1245-B081-F893AD9776BF}"/>
              </a:ext>
            </a:extLst>
          </p:cNvPr>
          <p:cNvSpPr txBox="1">
            <a:spLocks/>
          </p:cNvSpPr>
          <p:nvPr/>
        </p:nvSpPr>
        <p:spPr>
          <a:xfrm>
            <a:off x="1216592" y="4980905"/>
            <a:ext cx="5658034" cy="857986"/>
          </a:xfrm>
          <a:prstGeom prst="rect">
            <a:avLst/>
          </a:prstGeom>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Tx/>
              <a:buNone/>
            </a:pPr>
            <a:r>
              <a:rPr lang="en-GB" altLang="en-US" sz="2000" dirty="0">
                <a:solidFill>
                  <a:srgbClr val="414042"/>
                </a:solidFill>
                <a:latin typeface="Comic Sans MS" panose="030F0702030302020204" pitchFamily="66" charset="0"/>
              </a:rPr>
              <a:t>Retell this part of the story as if you</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are the </a:t>
            </a:r>
            <a:r>
              <a:rPr lang="en-GB" altLang="en-US" sz="2000" dirty="0" err="1">
                <a:solidFill>
                  <a:srgbClr val="414042"/>
                </a:solidFill>
                <a:latin typeface="Comic Sans MS" panose="030F0702030302020204" pitchFamily="66" charset="0"/>
              </a:rPr>
              <a:t>Monstersitter</a:t>
            </a:r>
            <a:r>
              <a:rPr lang="en-GB" altLang="en-US" sz="2000" dirty="0">
                <a:solidFill>
                  <a:srgbClr val="414042"/>
                </a:solidFill>
                <a:latin typeface="Comic Sans MS" panose="030F0702030302020204" pitchFamily="66" charset="0"/>
              </a:rPr>
              <a:t>.</a:t>
            </a:r>
          </a:p>
        </p:txBody>
      </p:sp>
    </p:spTree>
    <p:extLst>
      <p:ext uri="{BB962C8B-B14F-4D97-AF65-F5344CB8AC3E}">
        <p14:creationId xmlns:p14="http://schemas.microsoft.com/office/powerpoint/2010/main" val="721074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Icon&#10;&#10;Description automatically generated">
            <a:extLst>
              <a:ext uri="{FF2B5EF4-FFF2-40B4-BE49-F238E27FC236}">
                <a16:creationId xmlns:a16="http://schemas.microsoft.com/office/drawing/2014/main" id="{82CD3597-CBD8-A044-B69F-37BDC983F425}"/>
              </a:ext>
            </a:extLst>
          </p:cNvPr>
          <p:cNvPicPr>
            <a:picLocks noChangeAspect="1"/>
          </p:cNvPicPr>
          <p:nvPr/>
        </p:nvPicPr>
        <p:blipFill rotWithShape="1">
          <a:blip r:embed="rId3"/>
          <a:srcRect b="22167"/>
          <a:stretch/>
        </p:blipFill>
        <p:spPr>
          <a:xfrm>
            <a:off x="4086105" y="1351038"/>
            <a:ext cx="4045659" cy="3377274"/>
          </a:xfrm>
          <a:prstGeom prst="rect">
            <a:avLst/>
          </a:prstGeom>
        </p:spPr>
      </p:pic>
      <p:sp>
        <p:nvSpPr>
          <p:cNvPr id="17" name="Subtitle 2">
            <a:extLst>
              <a:ext uri="{FF2B5EF4-FFF2-40B4-BE49-F238E27FC236}">
                <a16:creationId xmlns:a16="http://schemas.microsoft.com/office/drawing/2014/main" id="{55A43E41-C88F-964F-B58B-4FFA60140D71}"/>
              </a:ext>
            </a:extLst>
          </p:cNvPr>
          <p:cNvSpPr txBox="1">
            <a:spLocks/>
          </p:cNvSpPr>
          <p:nvPr/>
        </p:nvSpPr>
        <p:spPr>
          <a:xfrm>
            <a:off x="423949" y="639597"/>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p</a:t>
            </a:r>
            <a:r>
              <a:rPr lang="en-US" sz="2500" b="1" dirty="0" err="1">
                <a:solidFill>
                  <a:srgbClr val="0070C0"/>
                </a:solidFill>
                <a:latin typeface="Comic Sans MS" panose="030F0902030302020204" pitchFamily="66" charset="0"/>
                <a:cs typeface="Arial" panose="020B0604020202020204" pitchFamily="34" charset="0"/>
              </a:rPr>
              <a:t>icture</a:t>
            </a:r>
            <a:r>
              <a:rPr lang="en-US" sz="2500" b="1" dirty="0">
                <a:solidFill>
                  <a:srgbClr val="0070C0"/>
                </a:solidFill>
                <a:latin typeface="Comic Sans MS" panose="030F0902030302020204" pitchFamily="66" charset="0"/>
                <a:cs typeface="Arial" panose="020B0604020202020204" pitchFamily="34" charset="0"/>
              </a:rPr>
              <a:t> this</a:t>
            </a:r>
          </a:p>
        </p:txBody>
      </p:sp>
      <p:sp>
        <p:nvSpPr>
          <p:cNvPr id="20" name="Text Box 7">
            <a:extLst>
              <a:ext uri="{FF2B5EF4-FFF2-40B4-BE49-F238E27FC236}">
                <a16:creationId xmlns:a16="http://schemas.microsoft.com/office/drawing/2014/main" id="{8F3BB126-E333-634A-AB7B-3BE85CDDFBE6}"/>
              </a:ext>
            </a:extLst>
          </p:cNvPr>
          <p:cNvSpPr txBox="1">
            <a:spLocks noChangeArrowheads="1"/>
          </p:cNvSpPr>
          <p:nvPr/>
        </p:nvSpPr>
        <p:spPr bwMode="auto">
          <a:xfrm>
            <a:off x="833564" y="2098644"/>
            <a:ext cx="2865336"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enormous</a:t>
            </a:r>
          </a:p>
        </p:txBody>
      </p:sp>
      <p:sp>
        <p:nvSpPr>
          <p:cNvPr id="28" name="Text Box 8">
            <a:extLst>
              <a:ext uri="{FF2B5EF4-FFF2-40B4-BE49-F238E27FC236}">
                <a16:creationId xmlns:a16="http://schemas.microsoft.com/office/drawing/2014/main" id="{1B63D332-4CD7-6D42-A79C-20BB8B505522}"/>
              </a:ext>
            </a:extLst>
          </p:cNvPr>
          <p:cNvSpPr txBox="1">
            <a:spLocks noChangeArrowheads="1"/>
          </p:cNvSpPr>
          <p:nvPr/>
        </p:nvSpPr>
        <p:spPr bwMode="auto">
          <a:xfrm>
            <a:off x="833564" y="2821312"/>
            <a:ext cx="2865336"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hairy</a:t>
            </a:r>
          </a:p>
        </p:txBody>
      </p:sp>
      <p:sp>
        <p:nvSpPr>
          <p:cNvPr id="29" name="Text Box 9">
            <a:extLst>
              <a:ext uri="{FF2B5EF4-FFF2-40B4-BE49-F238E27FC236}">
                <a16:creationId xmlns:a16="http://schemas.microsoft.com/office/drawing/2014/main" id="{ADEF10B9-5F29-1C44-A6CA-95D2D50AC29F}"/>
              </a:ext>
            </a:extLst>
          </p:cNvPr>
          <p:cNvSpPr txBox="1">
            <a:spLocks noChangeArrowheads="1"/>
          </p:cNvSpPr>
          <p:nvPr/>
        </p:nvSpPr>
        <p:spPr bwMode="auto">
          <a:xfrm>
            <a:off x="833564" y="3543980"/>
            <a:ext cx="2865336"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wearing a hat</a:t>
            </a:r>
          </a:p>
        </p:txBody>
      </p:sp>
      <p:sp>
        <p:nvSpPr>
          <p:cNvPr id="30" name="Text Box 10">
            <a:extLst>
              <a:ext uri="{FF2B5EF4-FFF2-40B4-BE49-F238E27FC236}">
                <a16:creationId xmlns:a16="http://schemas.microsoft.com/office/drawing/2014/main" id="{7C701651-A1C9-624C-896A-2D597BFEA2CC}"/>
              </a:ext>
            </a:extLst>
          </p:cNvPr>
          <p:cNvSpPr txBox="1">
            <a:spLocks noChangeArrowheads="1"/>
          </p:cNvSpPr>
          <p:nvPr/>
        </p:nvSpPr>
        <p:spPr bwMode="auto">
          <a:xfrm>
            <a:off x="833564" y="4266647"/>
            <a:ext cx="2865336"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huge</a:t>
            </a:r>
          </a:p>
        </p:txBody>
      </p:sp>
      <p:sp>
        <p:nvSpPr>
          <p:cNvPr id="31" name="Text Box 11">
            <a:extLst>
              <a:ext uri="{FF2B5EF4-FFF2-40B4-BE49-F238E27FC236}">
                <a16:creationId xmlns:a16="http://schemas.microsoft.com/office/drawing/2014/main" id="{8FCCB2A1-4904-964A-BA30-2645510A3F05}"/>
              </a:ext>
            </a:extLst>
          </p:cNvPr>
          <p:cNvSpPr txBox="1">
            <a:spLocks noChangeArrowheads="1"/>
          </p:cNvSpPr>
          <p:nvPr/>
        </p:nvSpPr>
        <p:spPr bwMode="auto">
          <a:xfrm>
            <a:off x="833565" y="1351038"/>
            <a:ext cx="2865335" cy="461665"/>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2400" dirty="0">
                <a:solidFill>
                  <a:schemeClr val="bg1"/>
                </a:solidFill>
                <a:latin typeface="Comic Sans MS" panose="030F0702030302020204" pitchFamily="66" charset="0"/>
                <a:ea typeface="Microsoft YaHei" panose="020B0503020204020204" pitchFamily="34" charset="-122"/>
                <a:cs typeface="Arial" panose="020B0604020202020204" pitchFamily="34" charset="0"/>
              </a:rPr>
              <a:t>What he looks like</a:t>
            </a:r>
          </a:p>
        </p:txBody>
      </p:sp>
      <p:sp>
        <p:nvSpPr>
          <p:cNvPr id="32" name="Text Box 12">
            <a:extLst>
              <a:ext uri="{FF2B5EF4-FFF2-40B4-BE49-F238E27FC236}">
                <a16:creationId xmlns:a16="http://schemas.microsoft.com/office/drawing/2014/main" id="{AB231A2B-2F10-0A4D-A5D9-5FAAF4734582}"/>
              </a:ext>
            </a:extLst>
          </p:cNvPr>
          <p:cNvSpPr txBox="1">
            <a:spLocks noChangeArrowheads="1"/>
          </p:cNvSpPr>
          <p:nvPr/>
        </p:nvSpPr>
        <p:spPr bwMode="auto">
          <a:xfrm>
            <a:off x="8513348" y="2069320"/>
            <a:ext cx="2850965"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grunted</a:t>
            </a:r>
          </a:p>
        </p:txBody>
      </p:sp>
      <p:sp>
        <p:nvSpPr>
          <p:cNvPr id="33" name="Text Box 13">
            <a:extLst>
              <a:ext uri="{FF2B5EF4-FFF2-40B4-BE49-F238E27FC236}">
                <a16:creationId xmlns:a16="http://schemas.microsoft.com/office/drawing/2014/main" id="{4C33CB07-7FB3-E14F-8052-AAAC5DC0CD91}"/>
              </a:ext>
            </a:extLst>
          </p:cNvPr>
          <p:cNvSpPr txBox="1">
            <a:spLocks noChangeArrowheads="1"/>
          </p:cNvSpPr>
          <p:nvPr/>
        </p:nvSpPr>
        <p:spPr bwMode="auto">
          <a:xfrm>
            <a:off x="8513348" y="2750309"/>
            <a:ext cx="2850965"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stomped</a:t>
            </a:r>
          </a:p>
        </p:txBody>
      </p:sp>
      <p:sp>
        <p:nvSpPr>
          <p:cNvPr id="34" name="Text Box 14">
            <a:extLst>
              <a:ext uri="{FF2B5EF4-FFF2-40B4-BE49-F238E27FC236}">
                <a16:creationId xmlns:a16="http://schemas.microsoft.com/office/drawing/2014/main" id="{E45D56C2-03DE-7040-9626-734FFD43C2A0}"/>
              </a:ext>
            </a:extLst>
          </p:cNvPr>
          <p:cNvSpPr txBox="1">
            <a:spLocks noChangeArrowheads="1"/>
          </p:cNvSpPr>
          <p:nvPr/>
        </p:nvSpPr>
        <p:spPr bwMode="auto">
          <a:xfrm>
            <a:off x="8513348" y="3456236"/>
            <a:ext cx="2850965"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turned on TV</a:t>
            </a:r>
          </a:p>
        </p:txBody>
      </p:sp>
      <p:sp>
        <p:nvSpPr>
          <p:cNvPr id="35" name="Text Box 15">
            <a:extLst>
              <a:ext uri="{FF2B5EF4-FFF2-40B4-BE49-F238E27FC236}">
                <a16:creationId xmlns:a16="http://schemas.microsoft.com/office/drawing/2014/main" id="{B5C9AE16-BB64-E44D-BAAC-C4F68FD5BB6D}"/>
              </a:ext>
            </a:extLst>
          </p:cNvPr>
          <p:cNvSpPr txBox="1">
            <a:spLocks noChangeArrowheads="1"/>
          </p:cNvSpPr>
          <p:nvPr/>
        </p:nvSpPr>
        <p:spPr bwMode="auto">
          <a:xfrm>
            <a:off x="8513348" y="4162165"/>
            <a:ext cx="2850965" cy="461665"/>
          </a:xfrm>
          <a:prstGeom prst="rect">
            <a:avLst/>
          </a:prstGeom>
          <a:solidFill>
            <a:srgbClr val="E8D2FE"/>
          </a:solidFill>
          <a:ln>
            <a:noFill/>
          </a:ln>
          <a:effectLst/>
        </p:spPr>
        <p:txBody>
          <a:bodyPr wrap="square">
            <a:spAutoFit/>
          </a:bodyPr>
          <a:lstStyle/>
          <a:p>
            <a:pPr algn="ctr">
              <a:spcBef>
                <a:spcPct val="50000"/>
              </a:spcBef>
            </a:pPr>
            <a:r>
              <a:rPr lang="en-GB" altLang="en-US" sz="24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slumped</a:t>
            </a:r>
          </a:p>
        </p:txBody>
      </p:sp>
      <p:sp>
        <p:nvSpPr>
          <p:cNvPr id="36" name="Text Box 16">
            <a:extLst>
              <a:ext uri="{FF2B5EF4-FFF2-40B4-BE49-F238E27FC236}">
                <a16:creationId xmlns:a16="http://schemas.microsoft.com/office/drawing/2014/main" id="{2250A94B-6CAD-4048-B610-790A8B2A928B}"/>
              </a:ext>
            </a:extLst>
          </p:cNvPr>
          <p:cNvSpPr txBox="1">
            <a:spLocks noChangeArrowheads="1"/>
          </p:cNvSpPr>
          <p:nvPr/>
        </p:nvSpPr>
        <p:spPr bwMode="auto">
          <a:xfrm>
            <a:off x="8495693" y="1338455"/>
            <a:ext cx="2876119" cy="461665"/>
          </a:xfrm>
          <a:prstGeom prst="rect">
            <a:avLst/>
          </a:prstGeom>
          <a:solidFill>
            <a:srgbClr val="0070C0"/>
          </a:solidFill>
          <a:ln w="9525">
            <a:noFill/>
            <a:miter lim="800000"/>
            <a:headEnd/>
            <a:tailEnd/>
          </a:ln>
          <a:effectLst/>
        </p:spPr>
        <p:txBody>
          <a:bodyPr wrap="square">
            <a:spAutoFit/>
          </a:bodyPr>
          <a:lstStyle/>
          <a:p>
            <a:pPr algn="ctr">
              <a:spcBef>
                <a:spcPct val="50000"/>
              </a:spcBef>
            </a:pPr>
            <a:r>
              <a:rPr lang="en-GB" altLang="en-US" sz="2400" dirty="0">
                <a:solidFill>
                  <a:schemeClr val="bg1"/>
                </a:solidFill>
                <a:latin typeface="Comic Sans MS" panose="030F0702030302020204" pitchFamily="66" charset="0"/>
                <a:ea typeface="Microsoft YaHei" panose="020B0503020204020204" pitchFamily="34" charset="-122"/>
                <a:cs typeface="Arial" panose="020B0604020202020204" pitchFamily="34" charset="0"/>
              </a:rPr>
              <a:t>How he behaves</a:t>
            </a:r>
          </a:p>
        </p:txBody>
      </p:sp>
      <p:sp>
        <p:nvSpPr>
          <p:cNvPr id="37" name="Text Box 6">
            <a:extLst>
              <a:ext uri="{FF2B5EF4-FFF2-40B4-BE49-F238E27FC236}">
                <a16:creationId xmlns:a16="http://schemas.microsoft.com/office/drawing/2014/main" id="{34A1BC04-3298-C743-907C-AEB573C09914}"/>
              </a:ext>
            </a:extLst>
          </p:cNvPr>
          <p:cNvSpPr txBox="1">
            <a:spLocks noChangeArrowheads="1"/>
          </p:cNvSpPr>
          <p:nvPr/>
        </p:nvSpPr>
        <p:spPr bwMode="auto">
          <a:xfrm>
            <a:off x="817054" y="5005951"/>
            <a:ext cx="10554758" cy="1228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700" dirty="0">
                <a:solidFill>
                  <a:srgbClr val="414042"/>
                </a:solidFill>
                <a:latin typeface="Comic Sans MS" panose="030F0702030302020204" pitchFamily="66" charset="0"/>
              </a:rPr>
              <a:t>We don’t know what the </a:t>
            </a:r>
            <a:r>
              <a:rPr lang="en-GB" altLang="en-US" sz="1700" dirty="0" err="1">
                <a:solidFill>
                  <a:srgbClr val="414042"/>
                </a:solidFill>
                <a:latin typeface="Comic Sans MS" panose="030F0702030302020204" pitchFamily="66" charset="0"/>
              </a:rPr>
              <a:t>Monstersitter</a:t>
            </a:r>
            <a:r>
              <a:rPr lang="en-GB" altLang="en-US" sz="1700" dirty="0">
                <a:solidFill>
                  <a:srgbClr val="414042"/>
                </a:solidFill>
                <a:latin typeface="Comic Sans MS" panose="030F0702030302020204" pitchFamily="66" charset="0"/>
              </a:rPr>
              <a:t> looks like yet because we have only seen a picture of his shadow as he stands at the door, but we can find more clues in the story.</a:t>
            </a:r>
          </a:p>
          <a:p>
            <a:pPr>
              <a:spcBef>
                <a:spcPts val="700"/>
              </a:spcBef>
            </a:pPr>
            <a:r>
              <a:rPr lang="en-GB" altLang="en-US" sz="1700" dirty="0">
                <a:solidFill>
                  <a:srgbClr val="414042"/>
                </a:solidFill>
                <a:latin typeface="Comic Sans MS" panose="030F0702030302020204" pitchFamily="66" charset="0"/>
              </a:rPr>
              <a:t>Talk to your partner about the shadow and the clues and draw your own picture of the </a:t>
            </a:r>
            <a:r>
              <a:rPr lang="en-GB" altLang="en-US" sz="1700" dirty="0" err="1">
                <a:solidFill>
                  <a:srgbClr val="414042"/>
                </a:solidFill>
                <a:latin typeface="Comic Sans MS" panose="030F0702030302020204" pitchFamily="66" charset="0"/>
              </a:rPr>
              <a:t>Monstersitter</a:t>
            </a:r>
            <a:r>
              <a:rPr lang="en-GB" altLang="en-US" sz="1700" dirty="0">
                <a:solidFill>
                  <a:srgbClr val="414042"/>
                </a:solidFill>
                <a:latin typeface="Comic Sans MS" panose="030F0702030302020204" pitchFamily="66" charset="0"/>
              </a:rPr>
              <a:t>. What do you think of this character?</a:t>
            </a:r>
          </a:p>
        </p:txBody>
      </p:sp>
    </p:spTree>
    <p:extLst>
      <p:ext uri="{BB962C8B-B14F-4D97-AF65-F5344CB8AC3E}">
        <p14:creationId xmlns:p14="http://schemas.microsoft.com/office/powerpoint/2010/main" val="6457734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text, indoor&#10;&#10;Description automatically generated">
            <a:extLst>
              <a:ext uri="{FF2B5EF4-FFF2-40B4-BE49-F238E27FC236}">
                <a16:creationId xmlns:a16="http://schemas.microsoft.com/office/drawing/2014/main" id="{00651821-8ED0-1944-A979-5CB3BB6FFA45}"/>
              </a:ext>
            </a:extLst>
          </p:cNvPr>
          <p:cNvPicPr>
            <a:picLocks noChangeAspect="1"/>
          </p:cNvPicPr>
          <p:nvPr/>
        </p:nvPicPr>
        <p:blipFill rotWithShape="1">
          <a:blip r:embed="rId3">
            <a:alphaModFix/>
          </a:blip>
          <a:srcRect l="38116"/>
          <a:stretch/>
        </p:blipFill>
        <p:spPr>
          <a:xfrm>
            <a:off x="419899" y="1699402"/>
            <a:ext cx="4213446" cy="4788280"/>
          </a:xfrm>
          <a:prstGeom prst="rect">
            <a:avLst/>
          </a:prstGeom>
        </p:spPr>
      </p:pic>
      <p:pic>
        <p:nvPicPr>
          <p:cNvPr id="26" name="Picture 25" descr="A picture containing text, indoor&#10;&#10;Description automatically generated">
            <a:extLst>
              <a:ext uri="{FF2B5EF4-FFF2-40B4-BE49-F238E27FC236}">
                <a16:creationId xmlns:a16="http://schemas.microsoft.com/office/drawing/2014/main" id="{170B6722-C74F-2F47-8C27-468B203F3819}"/>
              </a:ext>
            </a:extLst>
          </p:cNvPr>
          <p:cNvPicPr>
            <a:picLocks noChangeAspect="1"/>
          </p:cNvPicPr>
          <p:nvPr/>
        </p:nvPicPr>
        <p:blipFill>
          <a:blip r:embed="rId3">
            <a:alphaModFix/>
          </a:blip>
          <a:stretch>
            <a:fillRect/>
          </a:stretch>
        </p:blipFill>
        <p:spPr>
          <a:xfrm>
            <a:off x="4808749" y="1699402"/>
            <a:ext cx="6808584" cy="4788280"/>
          </a:xfrm>
          <a:prstGeom prst="rect">
            <a:avLst/>
          </a:prstGeom>
        </p:spPr>
      </p:pic>
      <p:sp>
        <p:nvSpPr>
          <p:cNvPr id="10" name="TextBox 9">
            <a:extLst>
              <a:ext uri="{FF2B5EF4-FFF2-40B4-BE49-F238E27FC236}">
                <a16:creationId xmlns:a16="http://schemas.microsoft.com/office/drawing/2014/main" id="{6C17AFAD-D8A4-6747-9253-CAC3DC27B39D}"/>
              </a:ext>
            </a:extLst>
          </p:cNvPr>
          <p:cNvSpPr txBox="1"/>
          <p:nvPr/>
        </p:nvSpPr>
        <p:spPr>
          <a:xfrm>
            <a:off x="419898" y="1207650"/>
            <a:ext cx="11355007" cy="292388"/>
          </a:xfrm>
          <a:prstGeom prst="rect">
            <a:avLst/>
          </a:prstGeom>
          <a:noFill/>
        </p:spPr>
        <p:txBody>
          <a:bodyPr wrap="square">
            <a:spAutoFit/>
          </a:bodyPr>
          <a:lstStyle/>
          <a:p>
            <a:pPr algn="ctr"/>
            <a:r>
              <a:rPr lang="en-GB" sz="1300" dirty="0">
                <a:solidFill>
                  <a:srgbClr val="414042"/>
                </a:solidFill>
                <a:latin typeface="Comic Sans MS" panose="030F0702030302020204" pitchFamily="66" charset="0"/>
              </a:rPr>
              <a:t>You’ll find these lines from pages 11 to 18 of the story.</a:t>
            </a:r>
          </a:p>
        </p:txBody>
      </p:sp>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74101"/>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200" b="1" dirty="0">
                <a:solidFill>
                  <a:srgbClr val="0070C0"/>
                </a:solidFill>
                <a:latin typeface="Comic Sans MS" panose="030F0902030302020204" pitchFamily="66" charset="0"/>
                <a:cs typeface="Arial" panose="020B0604020202020204" pitchFamily="34" charset="0"/>
              </a:rPr>
              <a:t>Reading as a reader – read the story after Mum and Dad had gone</a:t>
            </a:r>
          </a:p>
        </p:txBody>
      </p:sp>
      <p:sp>
        <p:nvSpPr>
          <p:cNvPr id="18" name="Rectangle 6">
            <a:extLst>
              <a:ext uri="{FF2B5EF4-FFF2-40B4-BE49-F238E27FC236}">
                <a16:creationId xmlns:a16="http://schemas.microsoft.com/office/drawing/2014/main" id="{92C422D3-0A45-1C40-872F-5EF4BF82F87B}"/>
              </a:ext>
            </a:extLst>
          </p:cNvPr>
          <p:cNvSpPr>
            <a:spLocks noChangeArrowheads="1"/>
          </p:cNvSpPr>
          <p:nvPr/>
        </p:nvSpPr>
        <p:spPr bwMode="auto">
          <a:xfrm>
            <a:off x="1438827" y="2543623"/>
            <a:ext cx="2359897" cy="2513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000"/>
              </a:spcBef>
            </a:pPr>
            <a:r>
              <a:rPr lang="en-GB" altLang="en-US" sz="1700" dirty="0">
                <a:solidFill>
                  <a:srgbClr val="414042"/>
                </a:solidFill>
                <a:latin typeface="Comic Sans MS" panose="030F0702030302020204" pitchFamily="66" charset="0"/>
              </a:rPr>
              <a:t>The children sneaked past the babysitter and went into the kitchen.</a:t>
            </a:r>
          </a:p>
          <a:p>
            <a:pPr>
              <a:spcBef>
                <a:spcPts val="1000"/>
              </a:spcBef>
            </a:pPr>
            <a:r>
              <a:rPr lang="en-GB" altLang="en-US" sz="1700" dirty="0">
                <a:solidFill>
                  <a:srgbClr val="414042"/>
                </a:solidFill>
                <a:latin typeface="Comic Sans MS" panose="030F0702030302020204" pitchFamily="66" charset="0"/>
              </a:rPr>
              <a:t>Rory got out the </a:t>
            </a:r>
            <a:r>
              <a:rPr lang="en-GB" altLang="en-US" sz="3000" dirty="0">
                <a:solidFill>
                  <a:srgbClr val="414042"/>
                </a:solidFill>
                <a:latin typeface="Comic Sans MS" panose="030F0702030302020204" pitchFamily="66" charset="0"/>
              </a:rPr>
              <a:t>biggest </a:t>
            </a:r>
            <a:r>
              <a:rPr lang="en-GB" altLang="en-US" sz="1700" dirty="0">
                <a:solidFill>
                  <a:srgbClr val="414042"/>
                </a:solidFill>
                <a:latin typeface="Comic Sans MS" panose="030F0702030302020204" pitchFamily="66" charset="0"/>
              </a:rPr>
              <a:t>saucepan he</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could find.</a:t>
            </a:r>
          </a:p>
        </p:txBody>
      </p:sp>
      <p:sp>
        <p:nvSpPr>
          <p:cNvPr id="19" name="Rectangle 6">
            <a:extLst>
              <a:ext uri="{FF2B5EF4-FFF2-40B4-BE49-F238E27FC236}">
                <a16:creationId xmlns:a16="http://schemas.microsoft.com/office/drawing/2014/main" id="{2D4AC7A8-053D-7447-A42C-2FC76C5584AE}"/>
              </a:ext>
            </a:extLst>
          </p:cNvPr>
          <p:cNvSpPr>
            <a:spLocks noChangeArrowheads="1"/>
          </p:cNvSpPr>
          <p:nvPr/>
        </p:nvSpPr>
        <p:spPr bwMode="auto">
          <a:xfrm>
            <a:off x="5630426" y="2838575"/>
            <a:ext cx="2301708" cy="1923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000"/>
              </a:spcBef>
            </a:pPr>
            <a:r>
              <a:rPr lang="en-GB" altLang="en-US" sz="1700" dirty="0">
                <a:solidFill>
                  <a:srgbClr val="414042"/>
                </a:solidFill>
                <a:latin typeface="Comic Sans MS" panose="030F0702030302020204" pitchFamily="66" charset="0"/>
              </a:rPr>
              <a:t>He dragged it outside and filled</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it with leaves and twigs. He added a splash of water, a twist of pepper and a sprinkling of salt.</a:t>
            </a:r>
          </a:p>
        </p:txBody>
      </p:sp>
      <p:sp>
        <p:nvSpPr>
          <p:cNvPr id="23" name="Rectangle 6">
            <a:extLst>
              <a:ext uri="{FF2B5EF4-FFF2-40B4-BE49-F238E27FC236}">
                <a16:creationId xmlns:a16="http://schemas.microsoft.com/office/drawing/2014/main" id="{C3FD6506-A008-684A-BE68-06427815DC7C}"/>
              </a:ext>
            </a:extLst>
          </p:cNvPr>
          <p:cNvSpPr>
            <a:spLocks noChangeArrowheads="1"/>
          </p:cNvSpPr>
          <p:nvPr/>
        </p:nvSpPr>
        <p:spPr bwMode="auto">
          <a:xfrm>
            <a:off x="8432156" y="2838575"/>
            <a:ext cx="2570723" cy="2046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000"/>
              </a:spcBef>
            </a:pPr>
            <a:r>
              <a:rPr lang="en-GB" altLang="en-US" sz="1700" dirty="0">
                <a:solidFill>
                  <a:srgbClr val="414042"/>
                </a:solidFill>
                <a:latin typeface="Comic Sans MS" panose="030F0702030302020204" pitchFamily="66" charset="0"/>
              </a:rPr>
              <a:t> “I think I’ve left something out,”</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said Rory. </a:t>
            </a:r>
          </a:p>
          <a:p>
            <a:pPr lvl="1" indent="-142875">
              <a:spcBef>
                <a:spcPts val="1000"/>
              </a:spcBef>
            </a:pPr>
            <a:r>
              <a:rPr lang="en-GB" altLang="en-US" sz="1700" dirty="0">
                <a:solidFill>
                  <a:srgbClr val="414042"/>
                </a:solidFill>
                <a:latin typeface="Comic Sans MS" panose="030F0702030302020204" pitchFamily="66" charset="0"/>
              </a:rPr>
              <a:t>“Something spicy?</a:t>
            </a:r>
          </a:p>
          <a:p>
            <a:pPr lvl="1" indent="-142875">
              <a:spcBef>
                <a:spcPts val="1000"/>
              </a:spcBef>
            </a:pPr>
            <a:r>
              <a:rPr lang="en-GB" altLang="en-US" sz="1700" dirty="0">
                <a:solidFill>
                  <a:srgbClr val="414042"/>
                </a:solidFill>
                <a:latin typeface="Comic Sans MS" panose="030F0702030302020204" pitchFamily="66" charset="0"/>
              </a:rPr>
              <a:t>Something hairy?</a:t>
            </a:r>
          </a:p>
          <a:p>
            <a:pPr lvl="1" indent="-142875">
              <a:spcBef>
                <a:spcPts val="1000"/>
              </a:spcBef>
            </a:pPr>
            <a:r>
              <a:rPr lang="en-GB" altLang="en-US" sz="1700" dirty="0">
                <a:solidFill>
                  <a:srgbClr val="414042"/>
                </a:solidFill>
                <a:latin typeface="Comic Sans MS" panose="030F0702030302020204" pitchFamily="66" charset="0"/>
              </a:rPr>
              <a:t>Something BIG?”</a:t>
            </a:r>
          </a:p>
        </p:txBody>
      </p:sp>
    </p:spTree>
    <p:extLst>
      <p:ext uri="{BB962C8B-B14F-4D97-AF65-F5344CB8AC3E}">
        <p14:creationId xmlns:p14="http://schemas.microsoft.com/office/powerpoint/2010/main" val="2774381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bldLvl="4"/>
      <p:bldP spid="19" grpId="0" build="p" bldLvl="4"/>
      <p:bldP spid="23" grpId="0" build="p" bldLvl="4"/>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980478" y="5274429"/>
            <a:ext cx="9510594" cy="933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dirty="0">
                <a:solidFill>
                  <a:srgbClr val="414042"/>
                </a:solidFill>
              </a:rPr>
              <a:t>The reading phase will be revisited several times over the duration of a sequence as further texts or extracts are introduced. With narrative texts, children need to recognise that there is a structure and plot.</a:t>
            </a:r>
          </a:p>
        </p:txBody>
      </p:sp>
      <p:sp>
        <p:nvSpPr>
          <p:cNvPr id="32" name="Rectangle 31">
            <a:extLst>
              <a:ext uri="{FF2B5EF4-FFF2-40B4-BE49-F238E27FC236}">
                <a16:creationId xmlns:a16="http://schemas.microsoft.com/office/drawing/2014/main" id="{A6E3B2E0-EB03-2D40-B0C1-F59188727121}"/>
              </a:ext>
            </a:extLst>
          </p:cNvPr>
          <p:cNvSpPr/>
          <p:nvPr/>
        </p:nvSpPr>
        <p:spPr>
          <a:xfrm>
            <a:off x="980479" y="3264137"/>
            <a:ext cx="10293979" cy="17831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4659039" y="3459435"/>
            <a:ext cx="6304334"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used different strategies to construct a text. This is crucial for young children to begin to see themselves as writers and allows them to learn from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980478" y="3270114"/>
            <a:ext cx="3439663" cy="17754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980479" y="650449"/>
            <a:ext cx="10293979" cy="238480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4659038" y="850776"/>
            <a:ext cx="6417457" cy="218177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When reading fiction, there are plenty of opportunities for children to explore and become familiar with characters, plot, structure and formulaic phrases.</a:t>
            </a:r>
          </a:p>
        </p:txBody>
      </p:sp>
      <p:sp>
        <p:nvSpPr>
          <p:cNvPr id="38" name="Rectangle 37">
            <a:extLst>
              <a:ext uri="{FF2B5EF4-FFF2-40B4-BE49-F238E27FC236}">
                <a16:creationId xmlns:a16="http://schemas.microsoft.com/office/drawing/2014/main" id="{B601D44D-E13F-6048-92B6-6EE8C86C7205}"/>
              </a:ext>
            </a:extLst>
          </p:cNvPr>
          <p:cNvSpPr/>
          <p:nvPr/>
        </p:nvSpPr>
        <p:spPr>
          <a:xfrm>
            <a:off x="980478" y="658117"/>
            <a:ext cx="3439663" cy="23744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39597"/>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word endings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1" name="Rectangle 6">
            <a:extLst>
              <a:ext uri="{FF2B5EF4-FFF2-40B4-BE49-F238E27FC236}">
                <a16:creationId xmlns:a16="http://schemas.microsoft.com/office/drawing/2014/main" id="{A3002921-155E-284E-8CE0-7C0BF86325EA}"/>
              </a:ext>
            </a:extLst>
          </p:cNvPr>
          <p:cNvSpPr>
            <a:spLocks noChangeArrowheads="1"/>
          </p:cNvSpPr>
          <p:nvPr/>
        </p:nvSpPr>
        <p:spPr bwMode="auto">
          <a:xfrm>
            <a:off x="2497835" y="2327179"/>
            <a:ext cx="2181222" cy="707886"/>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4000" dirty="0">
                <a:solidFill>
                  <a:srgbClr val="414042"/>
                </a:solidFill>
                <a:latin typeface="Comic Sans MS" panose="030F0702030302020204" pitchFamily="66" charset="0"/>
              </a:rPr>
              <a:t>sneaked</a:t>
            </a:r>
          </a:p>
        </p:txBody>
      </p:sp>
      <p:sp>
        <p:nvSpPr>
          <p:cNvPr id="13" name="Rectangle 7">
            <a:extLst>
              <a:ext uri="{FF2B5EF4-FFF2-40B4-BE49-F238E27FC236}">
                <a16:creationId xmlns:a16="http://schemas.microsoft.com/office/drawing/2014/main" id="{C0AF2B57-D9E5-B04B-9BF2-E0DCD1DAF9DA}"/>
              </a:ext>
            </a:extLst>
          </p:cNvPr>
          <p:cNvSpPr>
            <a:spLocks noChangeArrowheads="1"/>
          </p:cNvSpPr>
          <p:nvPr/>
        </p:nvSpPr>
        <p:spPr bwMode="auto">
          <a:xfrm>
            <a:off x="7696895" y="5265827"/>
            <a:ext cx="2167412" cy="701675"/>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4000" dirty="0">
                <a:solidFill>
                  <a:srgbClr val="414042"/>
                </a:solidFill>
                <a:latin typeface="Comic Sans MS" panose="030F0702030302020204" pitchFamily="66" charset="0"/>
              </a:rPr>
              <a:t>dragged</a:t>
            </a:r>
          </a:p>
        </p:txBody>
      </p:sp>
      <p:sp>
        <p:nvSpPr>
          <p:cNvPr id="15" name="Rectangle 8">
            <a:extLst>
              <a:ext uri="{FF2B5EF4-FFF2-40B4-BE49-F238E27FC236}">
                <a16:creationId xmlns:a16="http://schemas.microsoft.com/office/drawing/2014/main" id="{BF99DCE8-5AFB-8149-B35F-89D21762F6A0}"/>
              </a:ext>
            </a:extLst>
          </p:cNvPr>
          <p:cNvSpPr>
            <a:spLocks noChangeArrowheads="1"/>
          </p:cNvSpPr>
          <p:nvPr/>
        </p:nvSpPr>
        <p:spPr bwMode="auto">
          <a:xfrm>
            <a:off x="7696897" y="1437251"/>
            <a:ext cx="2179875" cy="701675"/>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4000" dirty="0">
                <a:solidFill>
                  <a:srgbClr val="414042"/>
                </a:solidFill>
                <a:latin typeface="Comic Sans MS" panose="030F0702030302020204" pitchFamily="66" charset="0"/>
              </a:rPr>
              <a:t>filled</a:t>
            </a:r>
          </a:p>
        </p:txBody>
      </p:sp>
      <p:sp>
        <p:nvSpPr>
          <p:cNvPr id="16" name="Rectangle 9">
            <a:extLst>
              <a:ext uri="{FF2B5EF4-FFF2-40B4-BE49-F238E27FC236}">
                <a16:creationId xmlns:a16="http://schemas.microsoft.com/office/drawing/2014/main" id="{34E63589-A226-2341-8145-6615010AE678}"/>
              </a:ext>
            </a:extLst>
          </p:cNvPr>
          <p:cNvSpPr>
            <a:spLocks noChangeArrowheads="1"/>
          </p:cNvSpPr>
          <p:nvPr/>
        </p:nvSpPr>
        <p:spPr bwMode="auto">
          <a:xfrm>
            <a:off x="5087317" y="1394064"/>
            <a:ext cx="2181223" cy="701675"/>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4000" dirty="0">
                <a:solidFill>
                  <a:srgbClr val="414042"/>
                </a:solidFill>
                <a:latin typeface="Comic Sans MS" panose="030F0702030302020204" pitchFamily="66" charset="0"/>
              </a:rPr>
              <a:t>grunted</a:t>
            </a:r>
          </a:p>
        </p:txBody>
      </p:sp>
      <p:sp>
        <p:nvSpPr>
          <p:cNvPr id="20" name="Rectangle 10">
            <a:extLst>
              <a:ext uri="{FF2B5EF4-FFF2-40B4-BE49-F238E27FC236}">
                <a16:creationId xmlns:a16="http://schemas.microsoft.com/office/drawing/2014/main" id="{7E8E8599-6674-1545-914F-D6E80798C99F}"/>
              </a:ext>
            </a:extLst>
          </p:cNvPr>
          <p:cNvSpPr>
            <a:spLocks noChangeArrowheads="1"/>
          </p:cNvSpPr>
          <p:nvPr/>
        </p:nvSpPr>
        <p:spPr bwMode="auto">
          <a:xfrm>
            <a:off x="7696895" y="2327177"/>
            <a:ext cx="2179874" cy="701675"/>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4000" dirty="0">
                <a:solidFill>
                  <a:srgbClr val="414042"/>
                </a:solidFill>
                <a:latin typeface="Comic Sans MS" panose="030F0702030302020204" pitchFamily="66" charset="0"/>
              </a:rPr>
              <a:t>turned</a:t>
            </a:r>
          </a:p>
        </p:txBody>
      </p:sp>
      <p:sp>
        <p:nvSpPr>
          <p:cNvPr id="21" name="Rectangle 11">
            <a:extLst>
              <a:ext uri="{FF2B5EF4-FFF2-40B4-BE49-F238E27FC236}">
                <a16:creationId xmlns:a16="http://schemas.microsoft.com/office/drawing/2014/main" id="{05D91C20-5C8F-644F-843C-213C028D8EB4}"/>
              </a:ext>
            </a:extLst>
          </p:cNvPr>
          <p:cNvSpPr>
            <a:spLocks noChangeArrowheads="1"/>
          </p:cNvSpPr>
          <p:nvPr/>
        </p:nvSpPr>
        <p:spPr bwMode="auto">
          <a:xfrm>
            <a:off x="5087318" y="2327178"/>
            <a:ext cx="2181225" cy="701675"/>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4000" dirty="0">
                <a:solidFill>
                  <a:srgbClr val="414042"/>
                </a:solidFill>
                <a:latin typeface="Comic Sans MS" panose="030F0702030302020204" pitchFamily="66" charset="0"/>
              </a:rPr>
              <a:t>stomped</a:t>
            </a:r>
          </a:p>
        </p:txBody>
      </p:sp>
      <p:sp>
        <p:nvSpPr>
          <p:cNvPr id="22" name="Rectangle 12">
            <a:extLst>
              <a:ext uri="{FF2B5EF4-FFF2-40B4-BE49-F238E27FC236}">
                <a16:creationId xmlns:a16="http://schemas.microsoft.com/office/drawing/2014/main" id="{722869B3-3A9D-EA4A-9715-40A2F94CF365}"/>
              </a:ext>
            </a:extLst>
          </p:cNvPr>
          <p:cNvSpPr>
            <a:spLocks noChangeArrowheads="1"/>
          </p:cNvSpPr>
          <p:nvPr/>
        </p:nvSpPr>
        <p:spPr bwMode="auto">
          <a:xfrm>
            <a:off x="2497836" y="1378003"/>
            <a:ext cx="2181224" cy="701675"/>
          </a:xfrm>
          <a:prstGeom prst="rect">
            <a:avLst/>
          </a:prstGeom>
          <a:solidFill>
            <a:srgbClr val="E8D2FE"/>
          </a:solidFill>
          <a:ln>
            <a:noFill/>
          </a:ln>
          <a:effectLst/>
        </p:spPr>
        <p:txBody>
          <a:bodyPr wrap="square">
            <a:spAutoFit/>
          </a:bodyPr>
          <a:lstStyle/>
          <a:p>
            <a:pPr algn="ctr"/>
            <a:r>
              <a:rPr lang="en-GB" altLang="en-US" sz="4000" dirty="0">
                <a:solidFill>
                  <a:srgbClr val="414042"/>
                </a:solidFill>
                <a:latin typeface="Comic Sans MS" panose="030F0702030302020204" pitchFamily="66" charset="0"/>
              </a:rPr>
              <a:t>slumped</a:t>
            </a:r>
          </a:p>
        </p:txBody>
      </p:sp>
      <p:sp>
        <p:nvSpPr>
          <p:cNvPr id="24" name="Text Box 14">
            <a:extLst>
              <a:ext uri="{FF2B5EF4-FFF2-40B4-BE49-F238E27FC236}">
                <a16:creationId xmlns:a16="http://schemas.microsoft.com/office/drawing/2014/main" id="{E3022804-148D-9947-AF09-E3A0E469EA9E}"/>
              </a:ext>
            </a:extLst>
          </p:cNvPr>
          <p:cNvSpPr txBox="1">
            <a:spLocks noChangeArrowheads="1"/>
          </p:cNvSpPr>
          <p:nvPr/>
        </p:nvSpPr>
        <p:spPr bwMode="auto">
          <a:xfrm>
            <a:off x="865188" y="3450794"/>
            <a:ext cx="10099299"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Work with a partner.</a:t>
            </a:r>
          </a:p>
          <a:p>
            <a:pPr>
              <a:spcBef>
                <a:spcPct val="50000"/>
              </a:spcBef>
            </a:pPr>
            <a:r>
              <a:rPr lang="en-GB" altLang="en-US" sz="2000" dirty="0">
                <a:solidFill>
                  <a:srgbClr val="414042"/>
                </a:solidFill>
                <a:latin typeface="Comic Sans MS" panose="030F0702030302020204" pitchFamily="66" charset="0"/>
              </a:rPr>
              <a:t>Take turns to read these words from the story out loud to your partner. </a:t>
            </a:r>
          </a:p>
          <a:p>
            <a:pPr>
              <a:spcBef>
                <a:spcPct val="50000"/>
              </a:spcBef>
            </a:pPr>
            <a:r>
              <a:rPr lang="en-GB" altLang="en-US" sz="2000" dirty="0">
                <a:solidFill>
                  <a:srgbClr val="414042"/>
                </a:solidFill>
                <a:latin typeface="Comic Sans MS" panose="030F0702030302020204" pitchFamily="66" charset="0"/>
              </a:rPr>
              <a:t>Listen closely to how the ending sounds. How many different ways can the ending be pronounced? </a:t>
            </a:r>
          </a:p>
        </p:txBody>
      </p:sp>
      <p:sp>
        <p:nvSpPr>
          <p:cNvPr id="27" name="Text Box 15">
            <a:extLst>
              <a:ext uri="{FF2B5EF4-FFF2-40B4-BE49-F238E27FC236}">
                <a16:creationId xmlns:a16="http://schemas.microsoft.com/office/drawing/2014/main" id="{D8E35A21-CB10-D54A-A0AA-027AD9A1C933}"/>
              </a:ext>
            </a:extLst>
          </p:cNvPr>
          <p:cNvSpPr txBox="1">
            <a:spLocks noChangeArrowheads="1"/>
          </p:cNvSpPr>
          <p:nvPr/>
        </p:nvSpPr>
        <p:spPr bwMode="auto">
          <a:xfrm>
            <a:off x="2497835" y="5268301"/>
            <a:ext cx="49786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This word is a bit different – can you spot what the difference is?</a:t>
            </a:r>
          </a:p>
        </p:txBody>
      </p:sp>
    </p:spTree>
    <p:extLst>
      <p:ext uri="{BB962C8B-B14F-4D97-AF65-F5344CB8AC3E}">
        <p14:creationId xmlns:p14="http://schemas.microsoft.com/office/powerpoint/2010/main" val="24970820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30971"/>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word endings</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8" name="Rectangle 17">
            <a:extLst>
              <a:ext uri="{FF2B5EF4-FFF2-40B4-BE49-F238E27FC236}">
                <a16:creationId xmlns:a16="http://schemas.microsoft.com/office/drawing/2014/main" id="{94D7A91D-96BD-794F-9B6C-8B3554ADD4D5}"/>
              </a:ext>
            </a:extLst>
          </p:cNvPr>
          <p:cNvSpPr>
            <a:spLocks noChangeArrowheads="1"/>
          </p:cNvSpPr>
          <p:nvPr/>
        </p:nvSpPr>
        <p:spPr bwMode="auto">
          <a:xfrm>
            <a:off x="6974358" y="1957229"/>
            <a:ext cx="2087562" cy="701675"/>
          </a:xfrm>
          <a:prstGeom prst="rect">
            <a:avLst/>
          </a:prstGeom>
          <a:solidFill>
            <a:srgbClr val="E8D2FE"/>
          </a:solidFill>
          <a:ln>
            <a:noFill/>
          </a:ln>
          <a:effectLst/>
        </p:spPr>
        <p:txBody>
          <a:bodyPr wrap="none">
            <a:spAutoFit/>
          </a:bodyPr>
          <a:lstStyle/>
          <a:p>
            <a:pPr algn="ctr"/>
            <a:r>
              <a:rPr lang="en-GB" altLang="en-US" sz="4000" dirty="0">
                <a:solidFill>
                  <a:srgbClr val="414042"/>
                </a:solidFill>
                <a:latin typeface="Comic Sans MS" panose="030F0702030302020204" pitchFamily="66" charset="0"/>
              </a:rPr>
              <a:t>sneaked</a:t>
            </a:r>
          </a:p>
        </p:txBody>
      </p:sp>
      <p:sp>
        <p:nvSpPr>
          <p:cNvPr id="19" name="Rectangle 4">
            <a:extLst>
              <a:ext uri="{FF2B5EF4-FFF2-40B4-BE49-F238E27FC236}">
                <a16:creationId xmlns:a16="http://schemas.microsoft.com/office/drawing/2014/main" id="{D5D5DF36-D3E0-B74A-B25F-1B8B162771A4}"/>
              </a:ext>
            </a:extLst>
          </p:cNvPr>
          <p:cNvSpPr>
            <a:spLocks noChangeArrowheads="1"/>
          </p:cNvSpPr>
          <p:nvPr/>
        </p:nvSpPr>
        <p:spPr bwMode="auto">
          <a:xfrm>
            <a:off x="6974358" y="3325590"/>
            <a:ext cx="2087562" cy="701675"/>
          </a:xfrm>
          <a:prstGeom prst="rect">
            <a:avLst/>
          </a:prstGeom>
          <a:solidFill>
            <a:srgbClr val="E8D2FE"/>
          </a:solidFill>
          <a:ln>
            <a:noFill/>
          </a:ln>
          <a:effectLst/>
        </p:spPr>
        <p:txBody>
          <a:bodyPr wrap="square">
            <a:spAutoFit/>
          </a:bodyPr>
          <a:lstStyle/>
          <a:p>
            <a:pPr algn="ctr"/>
            <a:r>
              <a:rPr lang="en-GB" altLang="en-US" sz="4000" dirty="0">
                <a:solidFill>
                  <a:srgbClr val="414042"/>
                </a:solidFill>
                <a:latin typeface="Comic Sans MS" panose="030F0702030302020204" pitchFamily="66" charset="0"/>
              </a:rPr>
              <a:t>filled</a:t>
            </a:r>
          </a:p>
        </p:txBody>
      </p:sp>
      <p:sp>
        <p:nvSpPr>
          <p:cNvPr id="23" name="Rectangle 5">
            <a:extLst>
              <a:ext uri="{FF2B5EF4-FFF2-40B4-BE49-F238E27FC236}">
                <a16:creationId xmlns:a16="http://schemas.microsoft.com/office/drawing/2014/main" id="{4287D3E3-3694-744F-AA52-139EE3AC4816}"/>
              </a:ext>
            </a:extLst>
          </p:cNvPr>
          <p:cNvSpPr>
            <a:spLocks noChangeArrowheads="1"/>
          </p:cNvSpPr>
          <p:nvPr/>
        </p:nvSpPr>
        <p:spPr bwMode="auto">
          <a:xfrm>
            <a:off x="4791700" y="4511451"/>
            <a:ext cx="2078038" cy="701675"/>
          </a:xfrm>
          <a:prstGeom prst="rect">
            <a:avLst/>
          </a:prstGeom>
          <a:solidFill>
            <a:srgbClr val="E8D2FE"/>
          </a:solidFill>
          <a:ln>
            <a:noFill/>
          </a:ln>
          <a:effectLst/>
        </p:spPr>
        <p:txBody>
          <a:bodyPr wrap="square">
            <a:spAutoFit/>
          </a:bodyPr>
          <a:lstStyle/>
          <a:p>
            <a:pPr algn="ctr"/>
            <a:r>
              <a:rPr lang="en-GB" altLang="en-US" sz="4000" dirty="0">
                <a:solidFill>
                  <a:srgbClr val="414042"/>
                </a:solidFill>
                <a:latin typeface="Comic Sans MS" panose="030F0702030302020204" pitchFamily="66" charset="0"/>
              </a:rPr>
              <a:t>grunted</a:t>
            </a:r>
          </a:p>
        </p:txBody>
      </p:sp>
      <p:sp>
        <p:nvSpPr>
          <p:cNvPr id="25" name="Rectangle 6">
            <a:extLst>
              <a:ext uri="{FF2B5EF4-FFF2-40B4-BE49-F238E27FC236}">
                <a16:creationId xmlns:a16="http://schemas.microsoft.com/office/drawing/2014/main" id="{606CFCCE-47B6-A841-A2B1-961DB35926AC}"/>
              </a:ext>
            </a:extLst>
          </p:cNvPr>
          <p:cNvSpPr>
            <a:spLocks noChangeArrowheads="1"/>
          </p:cNvSpPr>
          <p:nvPr/>
        </p:nvSpPr>
        <p:spPr bwMode="auto">
          <a:xfrm>
            <a:off x="4791700" y="3325590"/>
            <a:ext cx="2078038" cy="701675"/>
          </a:xfrm>
          <a:prstGeom prst="rect">
            <a:avLst/>
          </a:prstGeom>
          <a:solidFill>
            <a:srgbClr val="E8D2FE"/>
          </a:solidFill>
          <a:ln>
            <a:noFill/>
          </a:ln>
          <a:effectLst/>
        </p:spPr>
        <p:txBody>
          <a:bodyPr wrap="square">
            <a:spAutoFit/>
          </a:bodyPr>
          <a:lstStyle/>
          <a:p>
            <a:pPr algn="ctr"/>
            <a:r>
              <a:rPr lang="en-GB" altLang="en-US" sz="4000" dirty="0">
                <a:solidFill>
                  <a:srgbClr val="414042"/>
                </a:solidFill>
                <a:latin typeface="Comic Sans MS" panose="030F0702030302020204" pitchFamily="66" charset="0"/>
              </a:rPr>
              <a:t>turned</a:t>
            </a:r>
          </a:p>
        </p:txBody>
      </p:sp>
      <p:sp>
        <p:nvSpPr>
          <p:cNvPr id="26" name="Rectangle 7">
            <a:extLst>
              <a:ext uri="{FF2B5EF4-FFF2-40B4-BE49-F238E27FC236}">
                <a16:creationId xmlns:a16="http://schemas.microsoft.com/office/drawing/2014/main" id="{92286207-F6B2-E944-BD41-252F60C0A9FC}"/>
              </a:ext>
            </a:extLst>
          </p:cNvPr>
          <p:cNvSpPr>
            <a:spLocks noChangeArrowheads="1"/>
          </p:cNvSpPr>
          <p:nvPr/>
        </p:nvSpPr>
        <p:spPr bwMode="auto">
          <a:xfrm>
            <a:off x="9166540" y="1957229"/>
            <a:ext cx="2181225" cy="701675"/>
          </a:xfrm>
          <a:prstGeom prst="rect">
            <a:avLst/>
          </a:prstGeom>
          <a:solidFill>
            <a:srgbClr val="E8D2FE"/>
          </a:solidFill>
          <a:ln>
            <a:noFill/>
          </a:ln>
          <a:effectLst/>
        </p:spPr>
        <p:txBody>
          <a:bodyPr wrap="none">
            <a:spAutoFit/>
          </a:bodyPr>
          <a:lstStyle/>
          <a:p>
            <a:pPr algn="ctr"/>
            <a:r>
              <a:rPr lang="en-GB" altLang="en-US" sz="4000" dirty="0">
                <a:solidFill>
                  <a:srgbClr val="414042"/>
                </a:solidFill>
                <a:latin typeface="Comic Sans MS" panose="030F0702030302020204" pitchFamily="66" charset="0"/>
              </a:rPr>
              <a:t>stomped</a:t>
            </a:r>
          </a:p>
        </p:txBody>
      </p:sp>
      <p:sp>
        <p:nvSpPr>
          <p:cNvPr id="28" name="Rectangle 8">
            <a:extLst>
              <a:ext uri="{FF2B5EF4-FFF2-40B4-BE49-F238E27FC236}">
                <a16:creationId xmlns:a16="http://schemas.microsoft.com/office/drawing/2014/main" id="{1530F399-9CA9-7B40-B77E-3A79D2B184B8}"/>
              </a:ext>
            </a:extLst>
          </p:cNvPr>
          <p:cNvSpPr>
            <a:spLocks noChangeArrowheads="1"/>
          </p:cNvSpPr>
          <p:nvPr/>
        </p:nvSpPr>
        <p:spPr bwMode="auto">
          <a:xfrm>
            <a:off x="4791700" y="1974542"/>
            <a:ext cx="2078038" cy="701675"/>
          </a:xfrm>
          <a:prstGeom prst="rect">
            <a:avLst/>
          </a:prstGeom>
          <a:solidFill>
            <a:srgbClr val="E8D2FE"/>
          </a:solidFill>
          <a:ln>
            <a:noFill/>
          </a:ln>
          <a:effectLst/>
        </p:spPr>
        <p:txBody>
          <a:bodyPr wrap="none">
            <a:spAutoFit/>
          </a:bodyPr>
          <a:lstStyle/>
          <a:p>
            <a:pPr algn="ctr"/>
            <a:r>
              <a:rPr lang="en-GB" altLang="en-US" sz="4000" dirty="0">
                <a:solidFill>
                  <a:srgbClr val="414042"/>
                </a:solidFill>
                <a:latin typeface="Comic Sans MS" panose="030F0702030302020204" pitchFamily="66" charset="0"/>
              </a:rPr>
              <a:t>slumped</a:t>
            </a:r>
          </a:p>
        </p:txBody>
      </p:sp>
      <p:sp>
        <p:nvSpPr>
          <p:cNvPr id="29" name="Text Box 12">
            <a:extLst>
              <a:ext uri="{FF2B5EF4-FFF2-40B4-BE49-F238E27FC236}">
                <a16:creationId xmlns:a16="http://schemas.microsoft.com/office/drawing/2014/main" id="{16208F7C-FF7E-A84E-9FCF-864F3BCA71D6}"/>
              </a:ext>
            </a:extLst>
          </p:cNvPr>
          <p:cNvSpPr txBox="1">
            <a:spLocks noChangeArrowheads="1"/>
          </p:cNvSpPr>
          <p:nvPr/>
        </p:nvSpPr>
        <p:spPr bwMode="auto">
          <a:xfrm>
            <a:off x="859665" y="2099191"/>
            <a:ext cx="463141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500" dirty="0">
                <a:solidFill>
                  <a:srgbClr val="414042"/>
                </a:solidFill>
                <a:latin typeface="Comic Sans MS" panose="030F0702030302020204" pitchFamily="66" charset="0"/>
              </a:rPr>
              <a:t>Sounds like t at the end:</a:t>
            </a:r>
          </a:p>
        </p:txBody>
      </p:sp>
      <p:sp>
        <p:nvSpPr>
          <p:cNvPr id="30" name="Text Box 13">
            <a:extLst>
              <a:ext uri="{FF2B5EF4-FFF2-40B4-BE49-F238E27FC236}">
                <a16:creationId xmlns:a16="http://schemas.microsoft.com/office/drawing/2014/main" id="{22D347C6-4BB7-744D-A5F8-657D35592613}"/>
              </a:ext>
            </a:extLst>
          </p:cNvPr>
          <p:cNvSpPr txBox="1">
            <a:spLocks noChangeArrowheads="1"/>
          </p:cNvSpPr>
          <p:nvPr/>
        </p:nvSpPr>
        <p:spPr bwMode="auto">
          <a:xfrm>
            <a:off x="859665" y="3458220"/>
            <a:ext cx="49403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500" dirty="0">
                <a:solidFill>
                  <a:srgbClr val="414042"/>
                </a:solidFill>
                <a:latin typeface="Comic Sans MS" panose="030F0702030302020204" pitchFamily="66" charset="0"/>
              </a:rPr>
              <a:t>Sounds like d at the end:</a:t>
            </a:r>
          </a:p>
        </p:txBody>
      </p:sp>
      <p:sp>
        <p:nvSpPr>
          <p:cNvPr id="31" name="Text Box 14">
            <a:extLst>
              <a:ext uri="{FF2B5EF4-FFF2-40B4-BE49-F238E27FC236}">
                <a16:creationId xmlns:a16="http://schemas.microsoft.com/office/drawing/2014/main" id="{2F630518-F45A-BE43-A958-3C5D24B79034}"/>
              </a:ext>
            </a:extLst>
          </p:cNvPr>
          <p:cNvSpPr txBox="1">
            <a:spLocks noChangeArrowheads="1"/>
          </p:cNvSpPr>
          <p:nvPr/>
        </p:nvSpPr>
        <p:spPr bwMode="auto">
          <a:xfrm>
            <a:off x="859665" y="4643386"/>
            <a:ext cx="50292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500" dirty="0">
                <a:solidFill>
                  <a:srgbClr val="414042"/>
                </a:solidFill>
                <a:latin typeface="Comic Sans MS" panose="030F0702030302020204" pitchFamily="66" charset="0"/>
              </a:rPr>
              <a:t>Sounds like id at the end:</a:t>
            </a:r>
          </a:p>
        </p:txBody>
      </p:sp>
    </p:spTree>
    <p:extLst>
      <p:ext uri="{BB962C8B-B14F-4D97-AF65-F5344CB8AC3E}">
        <p14:creationId xmlns:p14="http://schemas.microsoft.com/office/powerpoint/2010/main" val="27664819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39597"/>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Role on the Wall</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6" name="Text Box 6">
            <a:extLst>
              <a:ext uri="{FF2B5EF4-FFF2-40B4-BE49-F238E27FC236}">
                <a16:creationId xmlns:a16="http://schemas.microsoft.com/office/drawing/2014/main" id="{58B79F5B-E34D-B64C-B40A-BF254FE721FE}"/>
              </a:ext>
            </a:extLst>
          </p:cNvPr>
          <p:cNvSpPr txBox="1">
            <a:spLocks noChangeArrowheads="1"/>
          </p:cNvSpPr>
          <p:nvPr/>
        </p:nvSpPr>
        <p:spPr bwMode="auto">
          <a:xfrm>
            <a:off x="6467705" y="2706874"/>
            <a:ext cx="4341193" cy="26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do we know about Rory?</a:t>
            </a:r>
          </a:p>
          <a:p>
            <a:pPr>
              <a:spcBef>
                <a:spcPts val="1500"/>
              </a:spcBef>
            </a:pPr>
            <a:r>
              <a:rPr lang="en-GB" altLang="en-US" sz="2000" dirty="0">
                <a:solidFill>
                  <a:srgbClr val="414042"/>
                </a:solidFill>
                <a:latin typeface="Comic Sans MS" panose="030F0702030302020204" pitchFamily="66" charset="0"/>
              </a:rPr>
              <a:t>Talk to your partner and think of as many words and phrases to describe Rory and place them in the outline.</a:t>
            </a:r>
          </a:p>
          <a:p>
            <a:pPr>
              <a:spcBef>
                <a:spcPts val="1500"/>
              </a:spcBef>
            </a:pPr>
            <a:r>
              <a:rPr lang="en-GB" altLang="en-US" sz="2000" dirty="0">
                <a:solidFill>
                  <a:srgbClr val="414042"/>
                </a:solidFill>
                <a:latin typeface="Comic Sans MS" panose="030F0702030302020204" pitchFamily="66" charset="0"/>
              </a:rPr>
              <a:t>You can include what he looks like and what kind of person he is.</a:t>
            </a:r>
          </a:p>
        </p:txBody>
      </p:sp>
      <p:pic>
        <p:nvPicPr>
          <p:cNvPr id="33" name="Picture 32" descr="Shape&#10;&#10;Description automatically generated with medium confidence">
            <a:extLst>
              <a:ext uri="{FF2B5EF4-FFF2-40B4-BE49-F238E27FC236}">
                <a16:creationId xmlns:a16="http://schemas.microsoft.com/office/drawing/2014/main" id="{82AA346A-A02D-6649-96AE-316D9A4D18E2}"/>
              </a:ext>
            </a:extLst>
          </p:cNvPr>
          <p:cNvPicPr>
            <a:picLocks noChangeAspect="1"/>
          </p:cNvPicPr>
          <p:nvPr/>
        </p:nvPicPr>
        <p:blipFill>
          <a:blip r:embed="rId3"/>
          <a:stretch>
            <a:fillRect/>
          </a:stretch>
        </p:blipFill>
        <p:spPr>
          <a:xfrm>
            <a:off x="1763915" y="1013118"/>
            <a:ext cx="3890994" cy="5205285"/>
          </a:xfrm>
          <a:prstGeom prst="rect">
            <a:avLst/>
          </a:prstGeom>
        </p:spPr>
      </p:pic>
    </p:spTree>
    <p:extLst>
      <p:ext uri="{BB962C8B-B14F-4D97-AF65-F5344CB8AC3E}">
        <p14:creationId xmlns:p14="http://schemas.microsoft.com/office/powerpoint/2010/main" val="959053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picture containing text, indoor&#10;&#10;Description automatically generated">
            <a:extLst>
              <a:ext uri="{FF2B5EF4-FFF2-40B4-BE49-F238E27FC236}">
                <a16:creationId xmlns:a16="http://schemas.microsoft.com/office/drawing/2014/main" id="{170B6722-C74F-2F47-8C27-468B203F3819}"/>
              </a:ext>
            </a:extLst>
          </p:cNvPr>
          <p:cNvPicPr>
            <a:picLocks noChangeAspect="1"/>
          </p:cNvPicPr>
          <p:nvPr/>
        </p:nvPicPr>
        <p:blipFill rotWithShape="1">
          <a:blip r:embed="rId3">
            <a:alphaModFix/>
          </a:blip>
          <a:srcRect l="20428"/>
          <a:stretch/>
        </p:blipFill>
        <p:spPr>
          <a:xfrm>
            <a:off x="419897" y="1699402"/>
            <a:ext cx="5417737" cy="4788280"/>
          </a:xfrm>
          <a:prstGeom prst="rect">
            <a:avLst/>
          </a:prstGeom>
        </p:spPr>
      </p:pic>
      <p:sp>
        <p:nvSpPr>
          <p:cNvPr id="10" name="TextBox 9">
            <a:extLst>
              <a:ext uri="{FF2B5EF4-FFF2-40B4-BE49-F238E27FC236}">
                <a16:creationId xmlns:a16="http://schemas.microsoft.com/office/drawing/2014/main" id="{6C17AFAD-D8A4-6747-9253-CAC3DC27B39D}"/>
              </a:ext>
            </a:extLst>
          </p:cNvPr>
          <p:cNvSpPr txBox="1"/>
          <p:nvPr/>
        </p:nvSpPr>
        <p:spPr>
          <a:xfrm>
            <a:off x="419898" y="1164520"/>
            <a:ext cx="11355007" cy="292388"/>
          </a:xfrm>
          <a:prstGeom prst="rect">
            <a:avLst/>
          </a:prstGeom>
          <a:noFill/>
        </p:spPr>
        <p:txBody>
          <a:bodyPr wrap="square">
            <a:spAutoFit/>
          </a:bodyPr>
          <a:lstStyle/>
          <a:p>
            <a:pPr algn="ctr"/>
            <a:r>
              <a:rPr lang="en-GB" sz="1300" dirty="0">
                <a:solidFill>
                  <a:srgbClr val="414042"/>
                </a:solidFill>
                <a:latin typeface="Comic Sans MS" panose="030F0702030302020204" pitchFamily="66" charset="0"/>
              </a:rPr>
              <a:t>You’ll find these lines on page 18 of the story.</a:t>
            </a:r>
          </a:p>
        </p:txBody>
      </p:sp>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30971"/>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What will happen next?</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23" name="Rectangle 6">
            <a:extLst>
              <a:ext uri="{FF2B5EF4-FFF2-40B4-BE49-F238E27FC236}">
                <a16:creationId xmlns:a16="http://schemas.microsoft.com/office/drawing/2014/main" id="{C3FD6506-A008-684A-BE68-06427815DC7C}"/>
              </a:ext>
            </a:extLst>
          </p:cNvPr>
          <p:cNvSpPr>
            <a:spLocks noChangeArrowheads="1"/>
          </p:cNvSpPr>
          <p:nvPr/>
        </p:nvSpPr>
        <p:spPr bwMode="auto">
          <a:xfrm>
            <a:off x="2548941" y="2777020"/>
            <a:ext cx="2570723"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000"/>
              </a:spcBef>
            </a:pPr>
            <a:r>
              <a:rPr lang="en-GB" altLang="en-US" sz="1700" dirty="0">
                <a:solidFill>
                  <a:srgbClr val="414042"/>
                </a:solidFill>
                <a:latin typeface="Comic Sans MS" panose="030F0702030302020204" pitchFamily="66" charset="0"/>
              </a:rPr>
              <a:t> “I think I’ve left something out,”</a:t>
            </a:r>
            <a:br>
              <a:rPr lang="en-GB" altLang="en-US" sz="1700" dirty="0">
                <a:solidFill>
                  <a:srgbClr val="414042"/>
                </a:solidFill>
                <a:latin typeface="Comic Sans MS" panose="030F0702030302020204" pitchFamily="66" charset="0"/>
              </a:rPr>
            </a:br>
            <a:r>
              <a:rPr lang="en-GB" altLang="en-US" sz="1700" dirty="0">
                <a:solidFill>
                  <a:srgbClr val="414042"/>
                </a:solidFill>
                <a:latin typeface="Comic Sans MS" panose="030F0702030302020204" pitchFamily="66" charset="0"/>
              </a:rPr>
              <a:t>said Rory. </a:t>
            </a:r>
          </a:p>
          <a:p>
            <a:pPr lvl="1" indent="-142875">
              <a:spcBef>
                <a:spcPts val="1000"/>
              </a:spcBef>
            </a:pPr>
            <a:r>
              <a:rPr lang="en-GB" altLang="en-US" sz="1700" dirty="0">
                <a:solidFill>
                  <a:srgbClr val="414042"/>
                </a:solidFill>
                <a:latin typeface="Comic Sans MS" panose="030F0702030302020204" pitchFamily="66" charset="0"/>
              </a:rPr>
              <a:t>“Something spicy?</a:t>
            </a:r>
          </a:p>
          <a:p>
            <a:pPr lvl="1" indent="-142875">
              <a:spcBef>
                <a:spcPts val="1000"/>
              </a:spcBef>
            </a:pPr>
            <a:r>
              <a:rPr lang="en-GB" altLang="en-US" sz="1700" dirty="0">
                <a:solidFill>
                  <a:srgbClr val="414042"/>
                </a:solidFill>
                <a:latin typeface="Comic Sans MS" panose="030F0702030302020204" pitchFamily="66" charset="0"/>
              </a:rPr>
              <a:t>Something hairy?</a:t>
            </a:r>
          </a:p>
          <a:p>
            <a:pPr lvl="1" indent="-142875">
              <a:spcBef>
                <a:spcPts val="1000"/>
              </a:spcBef>
            </a:pPr>
            <a:r>
              <a:rPr lang="en-GB" altLang="en-US" sz="1700" dirty="0">
                <a:solidFill>
                  <a:srgbClr val="414042"/>
                </a:solidFill>
                <a:latin typeface="Comic Sans MS" panose="030F0702030302020204" pitchFamily="66" charset="0"/>
              </a:rPr>
              <a:t>Something </a:t>
            </a:r>
            <a:r>
              <a:rPr lang="en-GB" altLang="en-US" sz="2500" dirty="0">
                <a:solidFill>
                  <a:srgbClr val="414042"/>
                </a:solidFill>
                <a:latin typeface="Comic Sans MS" panose="030F0702030302020204" pitchFamily="66" charset="0"/>
              </a:rPr>
              <a:t>BIG?</a:t>
            </a:r>
            <a:r>
              <a:rPr lang="en-GB" altLang="en-US" sz="1700" dirty="0">
                <a:solidFill>
                  <a:srgbClr val="414042"/>
                </a:solidFill>
                <a:latin typeface="Comic Sans MS" panose="030F0702030302020204" pitchFamily="66" charset="0"/>
              </a:rPr>
              <a:t>”</a:t>
            </a:r>
          </a:p>
        </p:txBody>
      </p:sp>
      <p:sp>
        <p:nvSpPr>
          <p:cNvPr id="11" name="Text Box 8">
            <a:extLst>
              <a:ext uri="{FF2B5EF4-FFF2-40B4-BE49-F238E27FC236}">
                <a16:creationId xmlns:a16="http://schemas.microsoft.com/office/drawing/2014/main" id="{0A597FEF-B89A-FC48-A0CE-7EBC2E3FB73F}"/>
              </a:ext>
            </a:extLst>
          </p:cNvPr>
          <p:cNvSpPr txBox="1">
            <a:spLocks noChangeArrowheads="1"/>
          </p:cNvSpPr>
          <p:nvPr/>
        </p:nvSpPr>
        <p:spPr bwMode="auto">
          <a:xfrm>
            <a:off x="6595908" y="3027088"/>
            <a:ext cx="3626394" cy="151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Talk to your partner about the words that Rory uses. </a:t>
            </a:r>
          </a:p>
          <a:p>
            <a:pPr>
              <a:spcBef>
                <a:spcPts val="1500"/>
              </a:spcBef>
            </a:pPr>
            <a:r>
              <a:rPr lang="en-GB" altLang="en-US" sz="2000" dirty="0">
                <a:solidFill>
                  <a:srgbClr val="414042"/>
                </a:solidFill>
                <a:latin typeface="Comic Sans MS" panose="030F0702030302020204" pitchFamily="66" charset="0"/>
              </a:rPr>
              <a:t>What do you think is going to happen next?</a:t>
            </a:r>
          </a:p>
        </p:txBody>
      </p:sp>
    </p:spTree>
    <p:extLst>
      <p:ext uri="{BB962C8B-B14F-4D97-AF65-F5344CB8AC3E}">
        <p14:creationId xmlns:p14="http://schemas.microsoft.com/office/powerpoint/2010/main" val="270132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bldLvl="4"/>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C17AFAD-D8A4-6747-9253-CAC3DC27B39D}"/>
              </a:ext>
            </a:extLst>
          </p:cNvPr>
          <p:cNvSpPr txBox="1"/>
          <p:nvPr/>
        </p:nvSpPr>
        <p:spPr>
          <a:xfrm>
            <a:off x="419898" y="1264153"/>
            <a:ext cx="11355007" cy="292388"/>
          </a:xfrm>
          <a:prstGeom prst="rect">
            <a:avLst/>
          </a:prstGeom>
          <a:noFill/>
        </p:spPr>
        <p:txBody>
          <a:bodyPr wrap="square">
            <a:spAutoFit/>
          </a:bodyPr>
          <a:lstStyle/>
          <a:p>
            <a:pPr algn="ctr"/>
            <a:r>
              <a:rPr lang="en-GB" sz="1300" dirty="0">
                <a:solidFill>
                  <a:srgbClr val="414042"/>
                </a:solidFill>
                <a:latin typeface="Comic Sans MS" panose="030F0702030302020204" pitchFamily="66" charset="0"/>
              </a:rPr>
              <a:t>You’ll find these lines on pages 23 to 26 of the story.</a:t>
            </a:r>
          </a:p>
        </p:txBody>
      </p:sp>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636247"/>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400" b="1" dirty="0">
                <a:solidFill>
                  <a:srgbClr val="0070C0"/>
                </a:solidFill>
                <a:latin typeface="Comic Sans MS" panose="030F0902030302020204" pitchFamily="66" charset="0"/>
              </a:rPr>
              <a:t>Reading as a reader – read the story when Mum and Dad returned home</a:t>
            </a:r>
            <a:endParaRPr lang="en-US" sz="2400" b="1" dirty="0">
              <a:solidFill>
                <a:srgbClr val="0070C0"/>
              </a:solidFill>
              <a:latin typeface="Comic Sans MS" panose="030F0902030302020204" pitchFamily="66" charset="0"/>
              <a:cs typeface="Arial" panose="020B0604020202020204" pitchFamily="34" charset="0"/>
            </a:endParaRPr>
          </a:p>
        </p:txBody>
      </p:sp>
      <p:pic>
        <p:nvPicPr>
          <p:cNvPr id="8" name="Picture 7" descr="A picture containing text, indoor&#10;&#10;Description automatically generated">
            <a:extLst>
              <a:ext uri="{FF2B5EF4-FFF2-40B4-BE49-F238E27FC236}">
                <a16:creationId xmlns:a16="http://schemas.microsoft.com/office/drawing/2014/main" id="{7F72EEBC-FE89-C54C-B1B4-670CE8FC4F74}"/>
              </a:ext>
            </a:extLst>
          </p:cNvPr>
          <p:cNvPicPr>
            <a:picLocks noChangeAspect="1"/>
          </p:cNvPicPr>
          <p:nvPr/>
        </p:nvPicPr>
        <p:blipFill>
          <a:blip r:embed="rId3">
            <a:alphaModFix/>
          </a:blip>
          <a:stretch>
            <a:fillRect/>
          </a:stretch>
        </p:blipFill>
        <p:spPr>
          <a:xfrm>
            <a:off x="2691708" y="1699402"/>
            <a:ext cx="6808584" cy="4788280"/>
          </a:xfrm>
          <a:prstGeom prst="rect">
            <a:avLst/>
          </a:prstGeom>
        </p:spPr>
      </p:pic>
      <p:sp>
        <p:nvSpPr>
          <p:cNvPr id="16" name="Rectangle 15">
            <a:extLst>
              <a:ext uri="{FF2B5EF4-FFF2-40B4-BE49-F238E27FC236}">
                <a16:creationId xmlns:a16="http://schemas.microsoft.com/office/drawing/2014/main" id="{9B8815D2-4A59-C54B-B9C7-A2C70CD94B4E}"/>
              </a:ext>
            </a:extLst>
          </p:cNvPr>
          <p:cNvSpPr>
            <a:spLocks noChangeArrowheads="1"/>
          </p:cNvSpPr>
          <p:nvPr/>
        </p:nvSpPr>
        <p:spPr bwMode="auto">
          <a:xfrm>
            <a:off x="6482646" y="2253188"/>
            <a:ext cx="2060835" cy="327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500"/>
              </a:spcBef>
            </a:pPr>
            <a:r>
              <a:rPr lang="en-GB" altLang="en-US" sz="1700" dirty="0">
                <a:solidFill>
                  <a:srgbClr val="414042"/>
                </a:solidFill>
                <a:latin typeface="Comic Sans MS" panose="030F0702030302020204" pitchFamily="66" charset="0"/>
              </a:rPr>
              <a:t>The next morning, everyone was hungry again. </a:t>
            </a:r>
          </a:p>
          <a:p>
            <a:pPr>
              <a:spcBef>
                <a:spcPts val="1500"/>
              </a:spcBef>
            </a:pPr>
            <a:r>
              <a:rPr lang="en-GB" altLang="en-US" sz="1700" dirty="0">
                <a:solidFill>
                  <a:srgbClr val="414042"/>
                </a:solidFill>
                <a:latin typeface="Comic Sans MS" panose="030F0702030302020204" pitchFamily="66" charset="0"/>
              </a:rPr>
              <a:t>“Don’t worry, my dears,” said Mum, “the postman will be here soon.”</a:t>
            </a:r>
          </a:p>
          <a:p>
            <a:pPr>
              <a:spcBef>
                <a:spcPts val="1500"/>
              </a:spcBef>
            </a:pPr>
            <a:r>
              <a:rPr lang="en-GB" altLang="en-US" sz="1700" dirty="0">
                <a:solidFill>
                  <a:srgbClr val="414042"/>
                </a:solidFill>
                <a:latin typeface="Comic Sans MS" panose="030F0702030302020204" pitchFamily="66" charset="0"/>
              </a:rPr>
              <a:t>“</a:t>
            </a:r>
            <a:r>
              <a:rPr lang="en-GB" altLang="en-US" sz="2400" dirty="0">
                <a:solidFill>
                  <a:srgbClr val="414042"/>
                </a:solidFill>
                <a:latin typeface="Comic Sans MS" panose="030F0702030302020204" pitchFamily="66" charset="0"/>
              </a:rPr>
              <a:t>YUM</a:t>
            </a:r>
            <a:r>
              <a:rPr lang="en-GB" altLang="en-US" sz="1700" dirty="0">
                <a:solidFill>
                  <a:srgbClr val="414042"/>
                </a:solidFill>
                <a:latin typeface="Comic Sans MS" panose="030F0702030302020204" pitchFamily="66" charset="0"/>
              </a:rPr>
              <a:t>!” said Rory. “I’ll get the frying pan.”</a:t>
            </a:r>
          </a:p>
        </p:txBody>
      </p:sp>
      <p:sp>
        <p:nvSpPr>
          <p:cNvPr id="9" name="Rectangle 8">
            <a:extLst>
              <a:ext uri="{FF2B5EF4-FFF2-40B4-BE49-F238E27FC236}">
                <a16:creationId xmlns:a16="http://schemas.microsoft.com/office/drawing/2014/main" id="{B7DCA7F5-5CC2-F24B-88AC-9A1DE376D974}"/>
              </a:ext>
            </a:extLst>
          </p:cNvPr>
          <p:cNvSpPr>
            <a:spLocks noChangeArrowheads="1"/>
          </p:cNvSpPr>
          <p:nvPr/>
        </p:nvSpPr>
        <p:spPr bwMode="auto">
          <a:xfrm>
            <a:off x="3386508" y="2650056"/>
            <a:ext cx="2322848" cy="2485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ts val="1500"/>
              </a:spcBef>
            </a:pPr>
            <a:r>
              <a:rPr lang="en-GB" altLang="en-US" sz="1700" dirty="0">
                <a:solidFill>
                  <a:srgbClr val="414042"/>
                </a:solidFill>
                <a:latin typeface="Comic Sans MS" panose="030F0702030302020204" pitchFamily="66" charset="0"/>
              </a:rPr>
              <a:t>“And how was the babysitter, dear?” asked Mum and Dad.</a:t>
            </a:r>
          </a:p>
          <a:p>
            <a:pPr>
              <a:spcBef>
                <a:spcPts val="1500"/>
              </a:spcBef>
            </a:pPr>
            <a:r>
              <a:rPr lang="en-GB" altLang="en-US" sz="1700" dirty="0">
                <a:solidFill>
                  <a:srgbClr val="414042"/>
                </a:solidFill>
                <a:latin typeface="Comic Sans MS" panose="030F0702030302020204" pitchFamily="66" charset="0"/>
              </a:rPr>
              <a:t>“</a:t>
            </a:r>
            <a:r>
              <a:rPr lang="en-GB" altLang="en-US" sz="2400" dirty="0">
                <a:solidFill>
                  <a:srgbClr val="414042"/>
                </a:solidFill>
                <a:latin typeface="Comic Sans MS" panose="030F0702030302020204" pitchFamily="66" charset="0"/>
              </a:rPr>
              <a:t>YUMMY</a:t>
            </a:r>
            <a:r>
              <a:rPr lang="en-GB" altLang="en-US" sz="1700" dirty="0">
                <a:solidFill>
                  <a:srgbClr val="414042"/>
                </a:solidFill>
                <a:latin typeface="Comic Sans MS" panose="030F0702030302020204" pitchFamily="66" charset="0"/>
              </a:rPr>
              <a:t>!” shouted Rory. “Totally scrumptious. When can we have another one?”</a:t>
            </a:r>
          </a:p>
        </p:txBody>
      </p:sp>
    </p:spTree>
    <p:extLst>
      <p:ext uri="{BB962C8B-B14F-4D97-AF65-F5344CB8AC3E}">
        <p14:creationId xmlns:p14="http://schemas.microsoft.com/office/powerpoint/2010/main" val="2213025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C8D61F7-D840-D645-B8F3-3F297F1F0CEE}"/>
              </a:ext>
            </a:extLst>
          </p:cNvPr>
          <p:cNvGrpSpPr/>
          <p:nvPr/>
        </p:nvGrpSpPr>
        <p:grpSpPr>
          <a:xfrm>
            <a:off x="2360744" y="3461228"/>
            <a:ext cx="7566691" cy="2934532"/>
            <a:chOff x="1830383" y="3308418"/>
            <a:chExt cx="8128483" cy="3152408"/>
          </a:xfrm>
        </p:grpSpPr>
        <p:pic>
          <p:nvPicPr>
            <p:cNvPr id="8" name="Picture 7" descr="Free vector graphics of Rubber">
              <a:extLst>
                <a:ext uri="{FF2B5EF4-FFF2-40B4-BE49-F238E27FC236}">
                  <a16:creationId xmlns:a16="http://schemas.microsoft.com/office/drawing/2014/main" id="{54690D1F-7CB0-BE4C-8A6D-21221ACC9E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8191" t="67747" r="960" b="16666"/>
            <a:stretch>
              <a:fillRect/>
            </a:stretch>
          </p:blipFill>
          <p:spPr bwMode="auto">
            <a:xfrm rot="10800000" flipH="1">
              <a:off x="6551736" y="4549191"/>
              <a:ext cx="3407130" cy="10328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Free vector graphics of Rubber">
              <a:extLst>
                <a:ext uri="{FF2B5EF4-FFF2-40B4-BE49-F238E27FC236}">
                  <a16:creationId xmlns:a16="http://schemas.microsoft.com/office/drawing/2014/main" id="{D0E52EC4-B60E-DA43-A63A-D369A181A5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9212" y="3308418"/>
              <a:ext cx="1032845" cy="24036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Free vector graphics of Rubber">
              <a:extLst>
                <a:ext uri="{FF2B5EF4-FFF2-40B4-BE49-F238E27FC236}">
                  <a16:creationId xmlns:a16="http://schemas.microsoft.com/office/drawing/2014/main" id="{0C8A37E1-D09B-B942-8EB5-07A0BCBAE0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8191" t="67747" r="960" b="16666"/>
            <a:stretch>
              <a:fillRect/>
            </a:stretch>
          </p:blipFill>
          <p:spPr bwMode="auto">
            <a:xfrm rot="11694439">
              <a:off x="1830383" y="4436771"/>
              <a:ext cx="3407130" cy="103284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FF2256BD-2E32-C047-B0D4-D0C6FEBD0C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5939" t="1060" r="5939"/>
            <a:stretch>
              <a:fillRect/>
            </a:stretch>
          </p:blipFill>
          <p:spPr bwMode="auto">
            <a:xfrm>
              <a:off x="4702898" y="3910945"/>
              <a:ext cx="2298669" cy="2549881"/>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Rectangle 19">
            <a:extLst>
              <a:ext uri="{FF2B5EF4-FFF2-40B4-BE49-F238E27FC236}">
                <a16:creationId xmlns:a16="http://schemas.microsoft.com/office/drawing/2014/main" id="{D12F836F-6E9E-9744-9621-2195494983D0}"/>
              </a:ext>
            </a:extLst>
          </p:cNvPr>
          <p:cNvSpPr/>
          <p:nvPr/>
        </p:nvSpPr>
        <p:spPr>
          <a:xfrm>
            <a:off x="3398478" y="1280292"/>
            <a:ext cx="5649870" cy="218093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2B1958A-802E-4949-86D9-26AFC0B7D544}"/>
              </a:ext>
            </a:extLst>
          </p:cNvPr>
          <p:cNvSpPr/>
          <p:nvPr/>
        </p:nvSpPr>
        <p:spPr>
          <a:xfrm>
            <a:off x="9214980" y="1280293"/>
            <a:ext cx="2237839" cy="432687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4891F59-B992-B84C-A2B2-5B22E66D723C}"/>
              </a:ext>
            </a:extLst>
          </p:cNvPr>
          <p:cNvSpPr/>
          <p:nvPr/>
        </p:nvSpPr>
        <p:spPr>
          <a:xfrm>
            <a:off x="699994" y="1280292"/>
            <a:ext cx="2531852" cy="4326878"/>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53EC9117-BA00-C54A-8205-F821E20D1DCA}"/>
              </a:ext>
            </a:extLst>
          </p:cNvPr>
          <p:cNvSpPr txBox="1">
            <a:spLocks/>
          </p:cNvSpPr>
          <p:nvPr/>
        </p:nvSpPr>
        <p:spPr>
          <a:xfrm>
            <a:off x="423949" y="570385"/>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making connections</a:t>
            </a:r>
          </a:p>
        </p:txBody>
      </p:sp>
      <p:sp>
        <p:nvSpPr>
          <p:cNvPr id="16" name="Text Box 7">
            <a:extLst>
              <a:ext uri="{FF2B5EF4-FFF2-40B4-BE49-F238E27FC236}">
                <a16:creationId xmlns:a16="http://schemas.microsoft.com/office/drawing/2014/main" id="{0447A7A1-AAAF-9B4B-A107-7CD9446EA312}"/>
              </a:ext>
            </a:extLst>
          </p:cNvPr>
          <p:cNvSpPr txBox="1">
            <a:spLocks noChangeArrowheads="1"/>
          </p:cNvSpPr>
          <p:nvPr/>
        </p:nvSpPr>
        <p:spPr bwMode="auto">
          <a:xfrm>
            <a:off x="859219" y="1488451"/>
            <a:ext cx="2246760" cy="292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800" b="1" dirty="0">
                <a:solidFill>
                  <a:srgbClr val="0070C0"/>
                </a:solidFill>
                <a:latin typeface="Comic Sans MS" panose="030F0702030302020204" pitchFamily="66" charset="0"/>
              </a:rPr>
              <a:t>Text-to-self</a:t>
            </a:r>
          </a:p>
          <a:p>
            <a:pPr>
              <a:spcBef>
                <a:spcPts val="300"/>
              </a:spcBef>
            </a:pPr>
            <a:r>
              <a:rPr lang="en-GB" altLang="en-US" sz="1500" dirty="0">
                <a:solidFill>
                  <a:srgbClr val="414042"/>
                </a:solidFill>
                <a:latin typeface="Comic Sans MS" panose="030F0702030302020204" pitchFamily="66" charset="0"/>
              </a:rPr>
              <a:t>What does this remind you of in your own life? </a:t>
            </a:r>
          </a:p>
          <a:p>
            <a:pPr>
              <a:spcBef>
                <a:spcPts val="1000"/>
              </a:spcBef>
            </a:pPr>
            <a:r>
              <a:rPr lang="en-GB" altLang="en-US" sz="1500" dirty="0">
                <a:solidFill>
                  <a:srgbClr val="414042"/>
                </a:solidFill>
                <a:latin typeface="Comic Sans MS" panose="030F0702030302020204" pitchFamily="66" charset="0"/>
              </a:rPr>
              <a:t>Have you been to the same kind of place as the character? </a:t>
            </a:r>
          </a:p>
          <a:p>
            <a:pPr>
              <a:spcBef>
                <a:spcPts val="1000"/>
              </a:spcBef>
            </a:pPr>
            <a:r>
              <a:rPr lang="en-GB" altLang="en-US" sz="1500" dirty="0">
                <a:solidFill>
                  <a:srgbClr val="414042"/>
                </a:solidFill>
                <a:latin typeface="Comic Sans MS" panose="030F0702030302020204" pitchFamily="66" charset="0"/>
              </a:rPr>
              <a:t>Have you seen the same things? </a:t>
            </a:r>
          </a:p>
          <a:p>
            <a:pPr>
              <a:spcBef>
                <a:spcPts val="1000"/>
              </a:spcBef>
            </a:pPr>
            <a:r>
              <a:rPr lang="en-GB" altLang="en-US" sz="1500" dirty="0">
                <a:solidFill>
                  <a:srgbClr val="414042"/>
                </a:solidFill>
                <a:latin typeface="Comic Sans MS" panose="030F0702030302020204" pitchFamily="66" charset="0"/>
              </a:rPr>
              <a:t>Did anything remind you of yourself?</a:t>
            </a:r>
          </a:p>
        </p:txBody>
      </p:sp>
      <p:sp>
        <p:nvSpPr>
          <p:cNvPr id="18" name="Text Box 8">
            <a:extLst>
              <a:ext uri="{FF2B5EF4-FFF2-40B4-BE49-F238E27FC236}">
                <a16:creationId xmlns:a16="http://schemas.microsoft.com/office/drawing/2014/main" id="{29C2A9FD-5E45-4A47-8307-7F8939FCE3FE}"/>
              </a:ext>
            </a:extLst>
          </p:cNvPr>
          <p:cNvSpPr txBox="1">
            <a:spLocks noChangeArrowheads="1"/>
          </p:cNvSpPr>
          <p:nvPr/>
        </p:nvSpPr>
        <p:spPr bwMode="auto">
          <a:xfrm>
            <a:off x="3585228" y="1486066"/>
            <a:ext cx="5307666" cy="186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800" b="1" dirty="0">
                <a:solidFill>
                  <a:srgbClr val="0070C0"/>
                </a:solidFill>
                <a:latin typeface="Comic Sans MS" panose="030F0702030302020204" pitchFamily="66" charset="0"/>
              </a:rPr>
              <a:t>Text-to-text</a:t>
            </a:r>
          </a:p>
          <a:p>
            <a:pPr>
              <a:spcBef>
                <a:spcPts val="300"/>
              </a:spcBef>
            </a:pPr>
            <a:r>
              <a:rPr lang="en-GB" altLang="en-US" sz="1500" dirty="0">
                <a:solidFill>
                  <a:srgbClr val="414042"/>
                </a:solidFill>
                <a:latin typeface="Comic Sans MS" panose="030F0702030302020204" pitchFamily="66" charset="0"/>
              </a:rPr>
              <a:t>Does this story remind you of any other story you know? </a:t>
            </a:r>
          </a:p>
          <a:p>
            <a:pPr>
              <a:spcBef>
                <a:spcPts val="1000"/>
              </a:spcBef>
            </a:pPr>
            <a:r>
              <a:rPr lang="en-GB" altLang="en-US" sz="1500" dirty="0">
                <a:solidFill>
                  <a:srgbClr val="414042"/>
                </a:solidFill>
                <a:latin typeface="Comic Sans MS" panose="030F0702030302020204" pitchFamily="66" charset="0"/>
              </a:rPr>
              <a:t>Are the characters in this story like other characters you have read about? </a:t>
            </a:r>
          </a:p>
          <a:p>
            <a:pPr>
              <a:spcBef>
                <a:spcPts val="1000"/>
              </a:spcBef>
            </a:pPr>
            <a:r>
              <a:rPr lang="en-GB" altLang="en-US" sz="1500" dirty="0">
                <a:solidFill>
                  <a:srgbClr val="414042"/>
                </a:solidFill>
                <a:latin typeface="Comic Sans MS" panose="030F0702030302020204" pitchFamily="66" charset="0"/>
              </a:rPr>
              <a:t>Have you watched a film or a television programme that reminds you of this story?</a:t>
            </a:r>
          </a:p>
        </p:txBody>
      </p:sp>
      <p:sp>
        <p:nvSpPr>
          <p:cNvPr id="19" name="Text Box 9">
            <a:extLst>
              <a:ext uri="{FF2B5EF4-FFF2-40B4-BE49-F238E27FC236}">
                <a16:creationId xmlns:a16="http://schemas.microsoft.com/office/drawing/2014/main" id="{5CC4579D-1049-EE4B-911B-E2CB0D97FFFC}"/>
              </a:ext>
            </a:extLst>
          </p:cNvPr>
          <p:cNvSpPr txBox="1">
            <a:spLocks noChangeArrowheads="1"/>
          </p:cNvSpPr>
          <p:nvPr/>
        </p:nvSpPr>
        <p:spPr bwMode="auto">
          <a:xfrm>
            <a:off x="9393597" y="1486066"/>
            <a:ext cx="2012731" cy="389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800" b="1" dirty="0">
                <a:solidFill>
                  <a:srgbClr val="0070C0"/>
                </a:solidFill>
                <a:latin typeface="Comic Sans MS" panose="030F0702030302020204" pitchFamily="66" charset="0"/>
              </a:rPr>
              <a:t>Text-to-world</a:t>
            </a:r>
          </a:p>
          <a:p>
            <a:pPr>
              <a:spcBef>
                <a:spcPts val="300"/>
              </a:spcBef>
            </a:pPr>
            <a:r>
              <a:rPr lang="en-GB" altLang="en-US" sz="1500" dirty="0">
                <a:solidFill>
                  <a:srgbClr val="414042"/>
                </a:solidFill>
                <a:latin typeface="Comic Sans MS" panose="030F0702030302020204" pitchFamily="66" charset="0"/>
              </a:rPr>
              <a:t>Does this make you think about anything in the wider world?</a:t>
            </a:r>
          </a:p>
          <a:p>
            <a:pPr>
              <a:spcBef>
                <a:spcPts val="1000"/>
              </a:spcBef>
            </a:pPr>
            <a:r>
              <a:rPr lang="en-GB" altLang="en-US" sz="1500" dirty="0">
                <a:solidFill>
                  <a:srgbClr val="414042"/>
                </a:solidFill>
                <a:latin typeface="Comic Sans MS" panose="030F0702030302020204" pitchFamily="66" charset="0"/>
              </a:rPr>
              <a:t>Is there anything that happens in the story that reminded you of a real event in the world?</a:t>
            </a:r>
          </a:p>
          <a:p>
            <a:pPr>
              <a:spcBef>
                <a:spcPts val="1000"/>
              </a:spcBef>
            </a:pPr>
            <a:r>
              <a:rPr lang="en-GB" altLang="en-US" sz="1500" dirty="0">
                <a:solidFill>
                  <a:srgbClr val="414042"/>
                </a:solidFill>
                <a:latin typeface="Comic Sans MS" panose="030F0702030302020204" pitchFamily="66" charset="0"/>
              </a:rPr>
              <a:t>Have your read anything in this story that reminded you of something you already know about the world? </a:t>
            </a:r>
          </a:p>
        </p:txBody>
      </p:sp>
    </p:spTree>
    <p:extLst>
      <p:ext uri="{BB962C8B-B14F-4D97-AF65-F5344CB8AC3E}">
        <p14:creationId xmlns:p14="http://schemas.microsoft.com/office/powerpoint/2010/main" val="22649224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4">
            <a:extLst>
              <a:ext uri="{FF2B5EF4-FFF2-40B4-BE49-F238E27FC236}">
                <a16:creationId xmlns:a16="http://schemas.microsoft.com/office/drawing/2014/main" id="{73180E16-9CD3-644F-A6EE-3DF829FAC93E}"/>
              </a:ext>
            </a:extLst>
          </p:cNvPr>
          <p:cNvSpPr txBox="1">
            <a:spLocks noChangeArrowheads="1"/>
          </p:cNvSpPr>
          <p:nvPr/>
        </p:nvSpPr>
        <p:spPr bwMode="auto">
          <a:xfrm>
            <a:off x="8581848" y="2375887"/>
            <a:ext cx="2639683" cy="1931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When can we have another one?</a:t>
            </a:r>
          </a:p>
          <a:p>
            <a:pPr>
              <a:spcBef>
                <a:spcPts val="1500"/>
              </a:spcBef>
            </a:pPr>
            <a:r>
              <a:rPr lang="en-GB" altLang="en-US" sz="2000" dirty="0">
                <a:solidFill>
                  <a:srgbClr val="414042"/>
                </a:solidFill>
                <a:latin typeface="Comic Sans MS" panose="030F0702030302020204" pitchFamily="66" charset="0"/>
              </a:rPr>
              <a:t>YUM! I’ll get the frying pan.</a:t>
            </a:r>
          </a:p>
          <a:p>
            <a:pPr>
              <a:spcBef>
                <a:spcPct val="50000"/>
              </a:spcBef>
            </a:pPr>
            <a:endParaRPr lang="en-GB" altLang="en-US" dirty="0">
              <a:solidFill>
                <a:srgbClr val="414042"/>
              </a:solidFill>
              <a:latin typeface="Comic Sans MS" panose="030F0702030302020204" pitchFamily="66" charset="0"/>
            </a:endParaRPr>
          </a:p>
        </p:txBody>
      </p:sp>
      <p:sp>
        <p:nvSpPr>
          <p:cNvPr id="29" name="Text Box 12">
            <a:extLst>
              <a:ext uri="{FF2B5EF4-FFF2-40B4-BE49-F238E27FC236}">
                <a16:creationId xmlns:a16="http://schemas.microsoft.com/office/drawing/2014/main" id="{61CFEE19-3C5B-3F4B-A50C-11D602D2F5BB}"/>
              </a:ext>
            </a:extLst>
          </p:cNvPr>
          <p:cNvSpPr txBox="1">
            <a:spLocks noChangeArrowheads="1"/>
          </p:cNvSpPr>
          <p:nvPr/>
        </p:nvSpPr>
        <p:spPr bwMode="auto">
          <a:xfrm>
            <a:off x="3817192" y="5031210"/>
            <a:ext cx="4764656"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does Mum mean when she says…</a:t>
            </a:r>
          </a:p>
          <a:p>
            <a:pPr>
              <a:spcBef>
                <a:spcPts val="1500"/>
              </a:spcBef>
            </a:pPr>
            <a:r>
              <a:rPr lang="en-GB" altLang="en-US" sz="2000" dirty="0">
                <a:solidFill>
                  <a:srgbClr val="414042"/>
                </a:solidFill>
                <a:latin typeface="Comic Sans MS" panose="030F0702030302020204" pitchFamily="66" charset="0"/>
              </a:rPr>
              <a:t>“The postman will be here soon.”</a:t>
            </a:r>
          </a:p>
        </p:txBody>
      </p:sp>
      <p:sp>
        <p:nvSpPr>
          <p:cNvPr id="30" name="Subtitle 2">
            <a:extLst>
              <a:ext uri="{FF2B5EF4-FFF2-40B4-BE49-F238E27FC236}">
                <a16:creationId xmlns:a16="http://schemas.microsoft.com/office/drawing/2014/main" id="{0AB4B8ED-ED89-B94C-833C-E7F991514EA2}"/>
              </a:ext>
            </a:extLst>
          </p:cNvPr>
          <p:cNvSpPr txBox="1">
            <a:spLocks/>
          </p:cNvSpPr>
          <p:nvPr/>
        </p:nvSpPr>
        <p:spPr>
          <a:xfrm>
            <a:off x="423949" y="619958"/>
            <a:ext cx="11350956"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Reading as a reader – understanding the story</a:t>
            </a:r>
          </a:p>
        </p:txBody>
      </p:sp>
      <p:pic>
        <p:nvPicPr>
          <p:cNvPr id="31" name="Cooking pot">
            <a:extLst>
              <a:ext uri="{FF2B5EF4-FFF2-40B4-BE49-F238E27FC236}">
                <a16:creationId xmlns:a16="http://schemas.microsoft.com/office/drawing/2014/main" id="{72FC6869-C776-7B46-A0DB-54149126AAA5}"/>
              </a:ext>
            </a:extLst>
          </p:cNvPr>
          <p:cNvPicPr>
            <a:picLocks noChangeAspect="1"/>
          </p:cNvPicPr>
          <p:nvPr/>
        </p:nvPicPr>
        <p:blipFill rotWithShape="1">
          <a:blip r:embed="rId3"/>
          <a:srcRect l="57115" t="30807" r="3398" b="21862"/>
          <a:stretch/>
        </p:blipFill>
        <p:spPr>
          <a:xfrm>
            <a:off x="4251735" y="1503534"/>
            <a:ext cx="3688529" cy="3165664"/>
          </a:xfrm>
          <a:prstGeom prst="rect">
            <a:avLst/>
          </a:prstGeom>
        </p:spPr>
      </p:pic>
      <p:sp>
        <p:nvSpPr>
          <p:cNvPr id="32" name="Text Box 4">
            <a:extLst>
              <a:ext uri="{FF2B5EF4-FFF2-40B4-BE49-F238E27FC236}">
                <a16:creationId xmlns:a16="http://schemas.microsoft.com/office/drawing/2014/main" id="{962884FC-75BB-4841-A87A-66B7BE3ACEB6}"/>
              </a:ext>
            </a:extLst>
          </p:cNvPr>
          <p:cNvSpPr txBox="1">
            <a:spLocks noChangeArrowheads="1"/>
          </p:cNvSpPr>
          <p:nvPr/>
        </p:nvSpPr>
        <p:spPr bwMode="auto">
          <a:xfrm>
            <a:off x="967600" y="1983472"/>
            <a:ext cx="2849592" cy="232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What does Rory mean when he says…?</a:t>
            </a:r>
          </a:p>
          <a:p>
            <a:pPr>
              <a:spcBef>
                <a:spcPts val="1500"/>
              </a:spcBef>
            </a:pPr>
            <a:r>
              <a:rPr lang="en-GB" altLang="en-US" sz="2000" dirty="0">
                <a:solidFill>
                  <a:srgbClr val="414042"/>
                </a:solidFill>
                <a:latin typeface="Comic Sans MS" panose="030F0702030302020204" pitchFamily="66" charset="0"/>
              </a:rPr>
              <a:t>The babysitter</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was YUMMY.</a:t>
            </a:r>
          </a:p>
          <a:p>
            <a:pPr>
              <a:spcBef>
                <a:spcPts val="1500"/>
              </a:spcBef>
            </a:pPr>
            <a:r>
              <a:rPr lang="en-GB" altLang="en-US" sz="2000" dirty="0">
                <a:solidFill>
                  <a:srgbClr val="414042"/>
                </a:solidFill>
                <a:latin typeface="Comic Sans MS" panose="030F0702030302020204" pitchFamily="66" charset="0"/>
              </a:rPr>
              <a:t>The babysitter</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was scrumptious.</a:t>
            </a:r>
            <a:endParaRPr lang="en-GB" altLang="en-US" dirty="0">
              <a:solidFill>
                <a:srgbClr val="414042"/>
              </a:solidFill>
              <a:latin typeface="Comic Sans MS" panose="030F0702030302020204" pitchFamily="66" charset="0"/>
            </a:endParaRPr>
          </a:p>
        </p:txBody>
      </p:sp>
    </p:spTree>
    <p:extLst>
      <p:ext uri="{BB962C8B-B14F-4D97-AF65-F5344CB8AC3E}">
        <p14:creationId xmlns:p14="http://schemas.microsoft.com/office/powerpoint/2010/main" val="32914341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Table 3">
            <a:extLst>
              <a:ext uri="{FF2B5EF4-FFF2-40B4-BE49-F238E27FC236}">
                <a16:creationId xmlns:a16="http://schemas.microsoft.com/office/drawing/2014/main" id="{BF79A695-58C6-2E42-BA0C-7C245C811F6A}"/>
              </a:ext>
            </a:extLst>
          </p:cNvPr>
          <p:cNvGraphicFramePr>
            <a:graphicFrameLocks noGrp="1"/>
          </p:cNvGraphicFramePr>
          <p:nvPr>
            <p:extLst>
              <p:ext uri="{D42A27DB-BD31-4B8C-83A1-F6EECF244321}">
                <p14:modId xmlns:p14="http://schemas.microsoft.com/office/powerpoint/2010/main" val="3595406401"/>
              </p:ext>
            </p:extLst>
          </p:nvPr>
        </p:nvGraphicFramePr>
        <p:xfrm>
          <a:off x="672861" y="540688"/>
          <a:ext cx="10688127" cy="5696210"/>
        </p:xfrm>
        <a:graphic>
          <a:graphicData uri="http://schemas.openxmlformats.org/drawingml/2006/table">
            <a:tbl>
              <a:tblPr firstRow="1" bandRow="1">
                <a:tableStyleId>{5C22544A-7EE6-4342-B048-85BDC9FD1C3A}</a:tableStyleId>
              </a:tblPr>
              <a:tblGrid>
                <a:gridCol w="3562709">
                  <a:extLst>
                    <a:ext uri="{9D8B030D-6E8A-4147-A177-3AD203B41FA5}">
                      <a16:colId xmlns:a16="http://schemas.microsoft.com/office/drawing/2014/main" val="2104183676"/>
                    </a:ext>
                  </a:extLst>
                </a:gridCol>
                <a:gridCol w="3562709">
                  <a:extLst>
                    <a:ext uri="{9D8B030D-6E8A-4147-A177-3AD203B41FA5}">
                      <a16:colId xmlns:a16="http://schemas.microsoft.com/office/drawing/2014/main" val="846633388"/>
                    </a:ext>
                  </a:extLst>
                </a:gridCol>
                <a:gridCol w="3562709">
                  <a:extLst>
                    <a:ext uri="{9D8B030D-6E8A-4147-A177-3AD203B41FA5}">
                      <a16:colId xmlns:a16="http://schemas.microsoft.com/office/drawing/2014/main" val="1137225888"/>
                    </a:ext>
                  </a:extLst>
                </a:gridCol>
              </a:tblGrid>
              <a:tr h="2848105">
                <a:tc>
                  <a:txBody>
                    <a:bodyPr/>
                    <a:lstStyle/>
                    <a:p>
                      <a:r>
                        <a:rPr lang="en-GB" sz="1700" b="1" i="0" dirty="0">
                          <a:solidFill>
                            <a:srgbClr val="0070C0"/>
                          </a:solidFill>
                          <a:latin typeface="Arial" panose="020B0604020202020204" pitchFamily="34" charset="0"/>
                          <a:cs typeface="Arial" panose="020B0604020202020204" pitchFamily="34" charset="0"/>
                        </a:rPr>
                        <a:t>Prompts for discussion stories</a:t>
                      </a:r>
                    </a:p>
                    <a:p>
                      <a:r>
                        <a:rPr lang="en-GB" sz="1700" b="1" i="0" dirty="0">
                          <a:solidFill>
                            <a:srgbClr val="0070C0"/>
                          </a:solidFill>
                          <a:latin typeface="Arial" panose="020B0604020202020204" pitchFamily="34" charset="0"/>
                          <a:cs typeface="Arial" panose="020B0604020202020204" pitchFamily="34" charset="0"/>
                        </a:rPr>
                        <a:t>Year 1</a:t>
                      </a:r>
                    </a:p>
                    <a:p>
                      <a:endParaRPr lang="en-GB" b="0" i="0" dirty="0">
                        <a:solidFill>
                          <a:schemeClr val="tx1"/>
                        </a:solidFill>
                        <a:latin typeface="Arial" panose="020B0604020202020204" pitchFamily="34" charset="0"/>
                        <a:cs typeface="Arial" panose="020B0604020202020204" pitchFamily="34" charset="0"/>
                      </a:endParaRPr>
                    </a:p>
                    <a:p>
                      <a:endParaRPr lang="en-GB" b="0" i="0" dirty="0">
                        <a:solidFill>
                          <a:schemeClr val="tx1"/>
                        </a:solidFill>
                        <a:latin typeface="Arial" panose="020B0604020202020204" pitchFamily="34" charset="0"/>
                        <a:cs typeface="Arial" panose="020B0604020202020204" pitchFamily="34" charset="0"/>
                      </a:endParaRPr>
                    </a:p>
                    <a:p>
                      <a:endParaRPr lang="en-GB"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rgbClr val="0070C0"/>
                        </a:buClr>
                        <a:buSzPct val="80000"/>
                        <a:buFontTx/>
                        <a:buNone/>
                        <a:tabLst>
                          <a:tab pos="111125" algn="l"/>
                        </a:tabLst>
                      </a:pPr>
                      <a:r>
                        <a:rPr kumimoji="0" lang="en-GB" altLang="ja-JP" sz="900" b="1" i="0" u="none" strike="noStrike" cap="none" normalizeH="0" baseline="0" dirty="0">
                          <a:ln>
                            <a:noFill/>
                          </a:ln>
                          <a:solidFill>
                            <a:srgbClr val="0070C0"/>
                          </a:solidFill>
                          <a:effectLst/>
                          <a:latin typeface="Arial" panose="020B0604020202020204" pitchFamily="34" charset="0"/>
                          <a:ea typeface="ＭＳ 明朝" pitchFamily="49" charset="-128"/>
                          <a:cs typeface="Arial" panose="020B0604020202020204" pitchFamily="34" charset="0"/>
                        </a:rPr>
                        <a:t>Word reading</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a sentence in the text that you can read on your own using your phonic strategies.</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Split two and three syllable words into the separate syllables then blend to read.</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Choose 5 words from the text which have the </a:t>
                      </a:r>
                      <a:r>
                        <a:rPr kumimoji="0" lang="en-GB" altLang="ja-JP" sz="900" b="0" i="0" u="none" strike="noStrike" cap="none" normalizeH="0" baseline="0" dirty="0" err="1">
                          <a:ln>
                            <a:noFill/>
                          </a:ln>
                          <a:solidFill>
                            <a:schemeClr val="tx1"/>
                          </a:solidFill>
                          <a:effectLst/>
                          <a:latin typeface="Arial" panose="020B0604020202020204" pitchFamily="34" charset="0"/>
                          <a:ea typeface="ＭＳ 明朝" pitchFamily="49" charset="-128"/>
                          <a:cs typeface="Arial" panose="020B0604020202020204" pitchFamily="34" charset="0"/>
                        </a:rPr>
                        <a:t>ea</a:t>
                      </a: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 grapheme. Do they sound the same?</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2 words in the text that you are not sure of the meaning. Does the context of the words help you?</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words in the text containing –s and –es suffixes. Investigate which letter came before the suffix and see if you can spot a rule.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give an example of a word you have been able to read by using phonic strategies?</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Identify words containing –</a:t>
                      </a:r>
                      <a:r>
                        <a:rPr kumimoji="0" lang="en-GB" altLang="ja-JP" sz="900" b="0" i="0" u="none" strike="noStrike" cap="none" normalizeH="0" baseline="0" dirty="0" err="1">
                          <a:ln>
                            <a:noFill/>
                          </a:ln>
                          <a:solidFill>
                            <a:schemeClr val="tx1"/>
                          </a:solidFill>
                          <a:effectLst/>
                          <a:latin typeface="Arial" panose="020B0604020202020204" pitchFamily="34" charset="0"/>
                          <a:ea typeface="ＭＳ 明朝" pitchFamily="49" charset="-128"/>
                          <a:cs typeface="Arial" panose="020B0604020202020204" pitchFamily="34" charset="0"/>
                        </a:rPr>
                        <a:t>ing</a:t>
                      </a: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 -ed, -er, -</a:t>
                      </a:r>
                      <a:r>
                        <a:rPr kumimoji="0" lang="en-GB" altLang="ja-JP" sz="900" b="0" i="0" u="none" strike="noStrike" cap="none" normalizeH="0" baseline="0" dirty="0" err="1">
                          <a:ln>
                            <a:noFill/>
                          </a:ln>
                          <a:solidFill>
                            <a:schemeClr val="tx1"/>
                          </a:solidFill>
                          <a:effectLst/>
                          <a:latin typeface="Arial" panose="020B0604020202020204" pitchFamily="34" charset="0"/>
                          <a:ea typeface="ＭＳ 明朝" pitchFamily="49" charset="-128"/>
                          <a:cs typeface="Arial" panose="020B0604020202020204" pitchFamily="34" charset="0"/>
                        </a:rPr>
                        <a:t>est</a:t>
                      </a: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 endings.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words in the text that end with the suffix ‘ed’. Investigate what has happened to the root word when the suffix was added.</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words with contractions e.g. I’m, I’ll, we’ll and identify the missing letter.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rgbClr val="0070C0"/>
                        </a:buClr>
                        <a:buSzPct val="80000"/>
                        <a:buFontTx/>
                        <a:buNone/>
                        <a:tabLst>
                          <a:tab pos="111125" algn="l"/>
                        </a:tabLst>
                      </a:pPr>
                      <a:r>
                        <a:rPr kumimoji="0" lang="en-GB" altLang="ja-JP" sz="900" b="1" i="0" u="none" strike="noStrike" cap="none" normalizeH="0" baseline="0" dirty="0">
                          <a:ln>
                            <a:noFill/>
                          </a:ln>
                          <a:solidFill>
                            <a:srgbClr val="0070C0"/>
                          </a:solidFill>
                          <a:effectLst/>
                          <a:latin typeface="Arial" panose="020B0604020202020204" pitchFamily="34" charset="0"/>
                          <a:ea typeface="ＭＳ 明朝" pitchFamily="49" charset="-128"/>
                          <a:cs typeface="Arial" panose="020B0604020202020204" pitchFamily="34" charset="0"/>
                        </a:rPr>
                        <a:t>Setting and characters</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happened in the story?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Where does the story take place?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Identify the main character in the story.</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Describe the main character in the story.</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Ask a question about the main character in the story.</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3 clues in the text that tell you what kind of character this is.</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Choose a different setting for the character and explain how this would affect what happens.</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rgbClr val="1C1C1C"/>
                          </a:solidFill>
                          <a:effectLst/>
                          <a:latin typeface="Arial" panose="020B0604020202020204" pitchFamily="34" charset="0"/>
                          <a:ea typeface="ＭＳ 明朝" pitchFamily="49" charset="-128"/>
                          <a:cs typeface="Arial" panose="020B0604020202020204" pitchFamily="34" charset="0"/>
                        </a:rPr>
                        <a:t> </a:t>
                      </a: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re-tell this part of the story to your friend?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is your favourite part of this story? Why?</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is this book about? How do you know?</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Why has the author included a picture? What does it tell you? </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does the author mean by...?</a:t>
                      </a:r>
                    </a:p>
                    <a:p>
                      <a:pPr marL="88900" marR="0" lvl="0" indent="-88900"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1111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Do you agree with everyone else about the story?</a:t>
                      </a:r>
                      <a:endParaRPr lang="en-GB"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5645127"/>
                  </a:ext>
                </a:extLst>
              </a:tr>
              <a:tr h="2848105">
                <a:tc>
                  <a:txBody>
                    <a:bodyPr/>
                    <a:lstStyle/>
                    <a:p>
                      <a:pPr marL="0" marR="0" lvl="0" indent="0" algn="l" defTabSz="914400" rtl="0" eaLnBrk="0" fontAlgn="base" latinLnBrk="0" hangingPunct="0">
                        <a:lnSpc>
                          <a:spcPct val="100000"/>
                        </a:lnSpc>
                        <a:spcBef>
                          <a:spcPts val="200"/>
                        </a:spcBef>
                        <a:spcAft>
                          <a:spcPct val="0"/>
                        </a:spcAft>
                        <a:buClr>
                          <a:srgbClr val="0070C0"/>
                        </a:buClr>
                        <a:buSzPct val="80000"/>
                        <a:buFontTx/>
                        <a:buNone/>
                        <a:tabLst>
                          <a:tab pos="111125" algn="l"/>
                        </a:tabLst>
                      </a:pPr>
                      <a:r>
                        <a:rPr kumimoji="0" lang="en-GB" altLang="ja-JP" sz="900" b="1" i="0" u="none" strike="noStrike" cap="none" normalizeH="0" baseline="0" dirty="0">
                          <a:ln>
                            <a:noFill/>
                          </a:ln>
                          <a:solidFill>
                            <a:srgbClr val="0070C0"/>
                          </a:solidFill>
                          <a:effectLst/>
                          <a:latin typeface="Arial" panose="020B0604020202020204" pitchFamily="34" charset="0"/>
                          <a:ea typeface="ＭＳ 明朝" pitchFamily="49" charset="-128"/>
                          <a:cs typeface="Arial" panose="020B0604020202020204" pitchFamily="34" charset="0"/>
                        </a:rPr>
                        <a:t>Point of View</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Compare the text with something in your own life and describe with some detail.</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Pretend you are a character in the story and tell your group what sort of day you have had.</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an example of the main character speaking. Why do you think he/ she said what they did?</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Give your opinion on an event in the book you are reading and explain why you think what you do.</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 Do you prefer stories or information books? Why?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do the other characters think of the main character?</a:t>
                      </a:r>
                      <a:b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b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Does this opinion change through the story?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Listen closely to what someone else says, and then ask them a question about it.</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Pretend you are a character in the story planning a birthday party. Which other characters will you ask to come, and why?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give an example of something that happened in the story that you didn’t like? </a:t>
                      </a:r>
                      <a:endParaRPr kumimoji="0" lang="en-GB" altLang="ja-JP" sz="9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rgbClr val="0070C0"/>
                        </a:buClr>
                        <a:buSzPct val="80000"/>
                        <a:buFontTx/>
                        <a:buNone/>
                        <a:tabLst>
                          <a:tab pos="111125" algn="l"/>
                        </a:tabLst>
                      </a:pPr>
                      <a:r>
                        <a:rPr kumimoji="0" lang="en-GB" altLang="ja-JP" sz="900" b="1" i="0" u="none" strike="noStrike" cap="none" normalizeH="0" baseline="0" dirty="0">
                          <a:ln>
                            <a:noFill/>
                          </a:ln>
                          <a:solidFill>
                            <a:srgbClr val="0070C0"/>
                          </a:solidFill>
                          <a:effectLst/>
                          <a:latin typeface="Arial" panose="020B0604020202020204" pitchFamily="34" charset="0"/>
                          <a:ea typeface="ＭＳ 明朝" pitchFamily="49" charset="-128"/>
                          <a:cs typeface="Arial" panose="020B0604020202020204" pitchFamily="34" charset="0"/>
                        </a:rPr>
                        <a:t>Vocabulary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Discuss key vocabulary, linking meanings of new words to those already known.</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Choose 3 favourite words from the text and say why you like them.</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Discuss the title of the book, then invent a new one.</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Explain why a full stop helps you to read.</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Choose a word in the text that you are not sure of the meaning and discuss in your group.</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a word in the text, then exchange it with another one that has a similar meaning. Does the sentence still make sense?</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Play ‘Fastest Finger First’ where you have to find words spoken to you by an adult. </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Explain why an exclamation mark helps you to know how to read the story.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85725"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Find a word in the story, then find a word which has an opposite meaning. </a:t>
                      </a:r>
                      <a:endParaRPr lang="en-GB"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rgbClr val="0070C0"/>
                        </a:buClr>
                        <a:buSzPct val="80000"/>
                        <a:buFontTx/>
                        <a:buNone/>
                        <a:tabLst>
                          <a:tab pos="111125" algn="l"/>
                        </a:tabLst>
                      </a:pPr>
                      <a:r>
                        <a:rPr kumimoji="0" lang="en-GB" altLang="ja-JP" sz="900" b="1" i="0" u="none" strike="noStrike" cap="none" normalizeH="0" baseline="0" dirty="0">
                          <a:ln>
                            <a:noFill/>
                          </a:ln>
                          <a:solidFill>
                            <a:srgbClr val="0070C0"/>
                          </a:solidFill>
                          <a:effectLst/>
                          <a:latin typeface="Arial" panose="020B0604020202020204" pitchFamily="34" charset="0"/>
                          <a:ea typeface="ＭＳ 明朝" pitchFamily="49" charset="-128"/>
                          <a:cs typeface="Arial" panose="020B0604020202020204" pitchFamily="34" charset="0"/>
                        </a:rPr>
                        <a:t>Summary and prediction</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happened first?</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Who was the first character you got to know?</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find 3 words which tell you in which  order things happened?</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think of another way to begin the story?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Based on the cover/this chapter/section, what do you think the book/next section will be about? </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Using role play, can you act out what you think might happen?</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Draw a story map of events.</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Was there a problem in the story? How was it resolved?</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What do you think will happen next?</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Draw a timeline of events in the story.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Can you think of a different way to end the story?</a:t>
                      </a:r>
                    </a:p>
                    <a:p>
                      <a:pPr marL="93663" marR="0" lvl="0" indent="-93663" algn="l" defTabSz="914400" rtl="0" eaLnBrk="0" fontAlgn="base" latinLnBrk="0" hangingPunct="0">
                        <a:lnSpc>
                          <a:spcPct val="100000"/>
                        </a:lnSpc>
                        <a:spcBef>
                          <a:spcPts val="200"/>
                        </a:spcBef>
                        <a:spcAft>
                          <a:spcPct val="0"/>
                        </a:spcAft>
                        <a:buClr>
                          <a:srgbClr val="0070C0"/>
                        </a:buClr>
                        <a:buSzPct val="80000"/>
                        <a:buFont typeface="Arial" panose="020B0604020202020204" pitchFamily="34" charset="0"/>
                        <a:buChar char="•"/>
                        <a:tabLst>
                          <a:tab pos="38100" algn="l"/>
                        </a:tabLst>
                      </a:pPr>
                      <a:r>
                        <a:rPr kumimoji="0" lang="en-GB" altLang="ja-JP" sz="900" b="0" i="0" u="none" strike="noStrike" cap="none" normalizeH="0" baseline="0" dirty="0">
                          <a:ln>
                            <a:noFill/>
                          </a:ln>
                          <a:solidFill>
                            <a:schemeClr val="tx1"/>
                          </a:solidFill>
                          <a:effectLst/>
                          <a:latin typeface="Arial" panose="020B0604020202020204" pitchFamily="34" charset="0"/>
                          <a:ea typeface="ＭＳ 明朝" pitchFamily="49" charset="-128"/>
                          <a:cs typeface="Arial" panose="020B0604020202020204" pitchFamily="34" charset="0"/>
                        </a:rPr>
                        <a:t>Retell the story to your group, using pictures to help you.</a:t>
                      </a:r>
                      <a:endParaRPr kumimoji="0" lang="en-GB" altLang="ja-JP" sz="900" b="0" i="0" u="none" strike="noStrike" cap="none" normalizeH="0" baseline="0" dirty="0">
                        <a:ln>
                          <a:noFill/>
                        </a:ln>
                        <a:solidFill>
                          <a:schemeClr val="tx1"/>
                        </a:solidFill>
                        <a:effectLst/>
                        <a:latin typeface="Arial" panose="020B0604020202020204" pitchFamily="34" charset="0"/>
                        <a:ea typeface="MS PGothic" panose="020B0600070205080204" pitchFamily="34" charset="-128"/>
                        <a:cs typeface="Arial" panose="020B0604020202020204" pitchFamily="34" charset="0"/>
                      </a:endParaRPr>
                    </a:p>
                    <a:p>
                      <a:pPr>
                        <a:buClr>
                          <a:srgbClr val="0070C0"/>
                        </a:buClr>
                        <a:buSzPct val="80000"/>
                      </a:pPr>
                      <a:endParaRPr lang="en-GB" sz="900" b="0" i="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4197416"/>
                  </a:ext>
                </a:extLst>
              </a:tr>
            </a:tbl>
          </a:graphicData>
        </a:graphic>
      </p:graphicFrame>
      <p:pic>
        <p:nvPicPr>
          <p:cNvPr id="10" name="Picture 48" descr="Free vector graphics of Kids">
            <a:extLst>
              <a:ext uri="{FF2B5EF4-FFF2-40B4-BE49-F238E27FC236}">
                <a16:creationId xmlns:a16="http://schemas.microsoft.com/office/drawing/2014/main" id="{BDC9F13C-8F1E-9847-923A-9DC3BFA101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466"/>
          <a:stretch/>
        </p:blipFill>
        <p:spPr bwMode="auto">
          <a:xfrm>
            <a:off x="1386201" y="1226826"/>
            <a:ext cx="2125063" cy="1979762"/>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61">
            <a:extLst>
              <a:ext uri="{FF2B5EF4-FFF2-40B4-BE49-F238E27FC236}">
                <a16:creationId xmlns:a16="http://schemas.microsoft.com/office/drawing/2014/main" id="{89B8446E-32BB-5E4F-A35E-92762860B151}"/>
              </a:ext>
            </a:extLst>
          </p:cNvPr>
          <p:cNvSpPr txBox="1">
            <a:spLocks noChangeArrowheads="1"/>
          </p:cNvSpPr>
          <p:nvPr/>
        </p:nvSpPr>
        <p:spPr bwMode="auto">
          <a:xfrm>
            <a:off x="292235" y="15765"/>
            <a:ext cx="142095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600" b="1" dirty="0">
                <a:solidFill>
                  <a:schemeClr val="bg1"/>
                </a:solidFill>
                <a:latin typeface="Arial" panose="020B0604020202020204" pitchFamily="34" charset="0"/>
                <a:cs typeface="Arial" panose="020B0604020202020204" pitchFamily="34" charset="0"/>
              </a:rPr>
              <a:t>For teachers</a:t>
            </a:r>
          </a:p>
        </p:txBody>
      </p:sp>
    </p:spTree>
    <p:extLst>
      <p:ext uri="{BB962C8B-B14F-4D97-AF65-F5344CB8AC3E}">
        <p14:creationId xmlns:p14="http://schemas.microsoft.com/office/powerpoint/2010/main" val="3747533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2">
            <a:extLst>
              <a:ext uri="{FF2B5EF4-FFF2-40B4-BE49-F238E27FC236}">
                <a16:creationId xmlns:a16="http://schemas.microsoft.com/office/drawing/2014/main" id="{E236F4FD-7BAA-3547-8E68-89FB18A0504A}"/>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11" name="Subtitle 2">
            <a:extLst>
              <a:ext uri="{FF2B5EF4-FFF2-40B4-BE49-F238E27FC236}">
                <a16:creationId xmlns:a16="http://schemas.microsoft.com/office/drawing/2014/main" id="{AA8A9AFD-1398-6146-8BF5-0F1336F287FD}"/>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12" name="Oval 4">
            <a:hlinkClick r:id="rId3" action="ppaction://hlinkfile"/>
            <a:extLst>
              <a:ext uri="{FF2B5EF4-FFF2-40B4-BE49-F238E27FC236}">
                <a16:creationId xmlns:a16="http://schemas.microsoft.com/office/drawing/2014/main" id="{DC7DE967-A384-C246-B73B-B918E00D54C9}"/>
              </a:ext>
            </a:extLst>
          </p:cNvPr>
          <p:cNvSpPr>
            <a:spLocks noChangeArrowheads="1"/>
          </p:cNvSpPr>
          <p:nvPr/>
        </p:nvSpPr>
        <p:spPr bwMode="auto">
          <a:xfrm>
            <a:off x="4629013" y="2738127"/>
            <a:ext cx="2915981" cy="23737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13" name="Text Box 5">
            <a:extLst>
              <a:ext uri="{FF2B5EF4-FFF2-40B4-BE49-F238E27FC236}">
                <a16:creationId xmlns:a16="http://schemas.microsoft.com/office/drawing/2014/main" id="{80A788A6-3E2B-7C4A-BD3E-3C81888CA994}"/>
              </a:ext>
            </a:extLst>
          </p:cNvPr>
          <p:cNvSpPr txBox="1">
            <a:spLocks noChangeArrowheads="1"/>
          </p:cNvSpPr>
          <p:nvPr/>
        </p:nvSpPr>
        <p:spPr bwMode="auto">
          <a:xfrm>
            <a:off x="1261160" y="4954385"/>
            <a:ext cx="2915927" cy="107630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are the characters introduced?</a:t>
            </a:r>
          </a:p>
        </p:txBody>
      </p:sp>
      <p:sp>
        <p:nvSpPr>
          <p:cNvPr id="14" name="Text Box 7">
            <a:extLst>
              <a:ext uri="{FF2B5EF4-FFF2-40B4-BE49-F238E27FC236}">
                <a16:creationId xmlns:a16="http://schemas.microsoft.com/office/drawing/2014/main" id="{6C0A818F-15FE-BF47-A645-390526ED7C95}"/>
              </a:ext>
            </a:extLst>
          </p:cNvPr>
          <p:cNvSpPr txBox="1">
            <a:spLocks noChangeArrowheads="1"/>
          </p:cNvSpPr>
          <p:nvPr/>
        </p:nvSpPr>
        <p:spPr bwMode="auto">
          <a:xfrm>
            <a:off x="1261116" y="1818594"/>
            <a:ext cx="2915981" cy="132480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How has the text been organised and what effect does this have?</a:t>
            </a:r>
          </a:p>
        </p:txBody>
      </p:sp>
      <p:sp>
        <p:nvSpPr>
          <p:cNvPr id="15" name="Text Box 8">
            <a:extLst>
              <a:ext uri="{FF2B5EF4-FFF2-40B4-BE49-F238E27FC236}">
                <a16:creationId xmlns:a16="http://schemas.microsoft.com/office/drawing/2014/main" id="{BF0937B7-861D-DE4F-848C-2D2C9E14ED9E}"/>
              </a:ext>
            </a:extLst>
          </p:cNvPr>
          <p:cNvSpPr txBox="1">
            <a:spLocks noChangeArrowheads="1"/>
          </p:cNvSpPr>
          <p:nvPr/>
        </p:nvSpPr>
        <p:spPr bwMode="auto">
          <a:xfrm>
            <a:off x="1261116" y="3429000"/>
            <a:ext cx="2915981" cy="123978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What clues has the writer included to reveal the characters?</a:t>
            </a:r>
          </a:p>
        </p:txBody>
      </p:sp>
      <p:sp>
        <p:nvSpPr>
          <p:cNvPr id="16" name="Text Box 9">
            <a:extLst>
              <a:ext uri="{FF2B5EF4-FFF2-40B4-BE49-F238E27FC236}">
                <a16:creationId xmlns:a16="http://schemas.microsoft.com/office/drawing/2014/main" id="{F536CD7D-9E57-664B-9212-FA2FBF45C8B7}"/>
              </a:ext>
            </a:extLst>
          </p:cNvPr>
          <p:cNvSpPr txBox="1">
            <a:spLocks noChangeArrowheads="1"/>
          </p:cNvSpPr>
          <p:nvPr/>
        </p:nvSpPr>
        <p:spPr bwMode="auto">
          <a:xfrm>
            <a:off x="8013276" y="3063977"/>
            <a:ext cx="2915981" cy="1388559"/>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has the writer</a:t>
            </a:r>
            <a:br>
              <a:rPr lang="en-GB" altLang="en-US" sz="1600" dirty="0">
                <a:solidFill>
                  <a:srgbClr val="414042"/>
                </a:solidFill>
              </a:rPr>
            </a:br>
            <a:r>
              <a:rPr lang="en-GB" altLang="en-US" sz="1600" dirty="0">
                <a:solidFill>
                  <a:srgbClr val="414042"/>
                </a:solidFill>
              </a:rPr>
              <a:t>used different</a:t>
            </a:r>
            <a:br>
              <a:rPr lang="en-GB" altLang="en-US" sz="1600" dirty="0">
                <a:solidFill>
                  <a:srgbClr val="414042"/>
                </a:solidFill>
              </a:rPr>
            </a:br>
            <a:r>
              <a:rPr lang="en-GB" altLang="en-US" sz="1600" dirty="0">
                <a:solidFill>
                  <a:srgbClr val="414042"/>
                </a:solidFill>
              </a:rPr>
              <a:t>sentence structures?</a:t>
            </a:r>
          </a:p>
        </p:txBody>
      </p:sp>
      <p:sp>
        <p:nvSpPr>
          <p:cNvPr id="17" name="Text Box 6">
            <a:extLst>
              <a:ext uri="{FF2B5EF4-FFF2-40B4-BE49-F238E27FC236}">
                <a16:creationId xmlns:a16="http://schemas.microsoft.com/office/drawing/2014/main" id="{62E6A516-BF8B-EC4C-B565-5C4144C24A01}"/>
              </a:ext>
            </a:extLst>
          </p:cNvPr>
          <p:cNvSpPr txBox="1">
            <a:spLocks noChangeArrowheads="1"/>
          </p:cNvSpPr>
          <p:nvPr/>
        </p:nvSpPr>
        <p:spPr bwMode="auto">
          <a:xfrm>
            <a:off x="8013276" y="1829864"/>
            <a:ext cx="2915981" cy="98603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 words and phrases</a:t>
            </a:r>
            <a:br>
              <a:rPr lang="en-GB" altLang="en-US" sz="1600" dirty="0">
                <a:solidFill>
                  <a:srgbClr val="414042"/>
                </a:solidFill>
              </a:rPr>
            </a:br>
            <a:r>
              <a:rPr lang="en-GB" altLang="en-US" sz="1600" dirty="0">
                <a:solidFill>
                  <a:srgbClr val="414042"/>
                </a:solidFill>
              </a:rPr>
              <a:t>has the writer chosen to create the effects?</a:t>
            </a:r>
          </a:p>
        </p:txBody>
      </p:sp>
      <p:sp>
        <p:nvSpPr>
          <p:cNvPr id="18" name="Text Box 6">
            <a:extLst>
              <a:ext uri="{FF2B5EF4-FFF2-40B4-BE49-F238E27FC236}">
                <a16:creationId xmlns:a16="http://schemas.microsoft.com/office/drawing/2014/main" id="{995AD73C-7361-6848-AEAD-C078551E17D5}"/>
              </a:ext>
            </a:extLst>
          </p:cNvPr>
          <p:cNvSpPr txBox="1">
            <a:spLocks noChangeArrowheads="1"/>
          </p:cNvSpPr>
          <p:nvPr/>
        </p:nvSpPr>
        <p:spPr bwMode="auto">
          <a:xfrm>
            <a:off x="8013276" y="4731657"/>
            <a:ext cx="2915981" cy="1281208"/>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600" dirty="0">
                <a:solidFill>
                  <a:srgbClr val="414042"/>
                </a:solidFill>
              </a:rPr>
              <a:t>How has the writer used word endings to show past tense or plurals?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13468" y="628429"/>
            <a:ext cx="11362414"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writer – All in order</a:t>
            </a:r>
          </a:p>
        </p:txBody>
      </p:sp>
      <p:sp>
        <p:nvSpPr>
          <p:cNvPr id="7" name="Text Box 3">
            <a:extLst>
              <a:ext uri="{FF2B5EF4-FFF2-40B4-BE49-F238E27FC236}">
                <a16:creationId xmlns:a16="http://schemas.microsoft.com/office/drawing/2014/main" id="{C1FE61E3-D92E-3845-92D0-3352FD68F9C4}"/>
              </a:ext>
            </a:extLst>
          </p:cNvPr>
          <p:cNvSpPr txBox="1">
            <a:spLocks noChangeArrowheads="1"/>
          </p:cNvSpPr>
          <p:nvPr/>
        </p:nvSpPr>
        <p:spPr bwMode="auto">
          <a:xfrm>
            <a:off x="841748" y="1405951"/>
            <a:ext cx="7674099" cy="1592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000" dirty="0">
                <a:solidFill>
                  <a:srgbClr val="414042"/>
                </a:solidFill>
                <a:latin typeface="Comic Sans MS" panose="030F0702030302020204" pitchFamily="66" charset="0"/>
              </a:rPr>
              <a:t>Can you remember what happened first?</a:t>
            </a:r>
          </a:p>
          <a:p>
            <a:pPr>
              <a:spcBef>
                <a:spcPts val="700"/>
              </a:spcBef>
            </a:pPr>
            <a:r>
              <a:rPr lang="en-GB" altLang="en-US" sz="2000" dirty="0">
                <a:solidFill>
                  <a:srgbClr val="414042"/>
                </a:solidFill>
                <a:latin typeface="Comic Sans MS" panose="030F0702030302020204" pitchFamily="66" charset="0"/>
              </a:rPr>
              <a:t>What happened next in the story?</a:t>
            </a:r>
          </a:p>
          <a:p>
            <a:pPr>
              <a:spcBef>
                <a:spcPts val="700"/>
              </a:spcBef>
            </a:pPr>
            <a:r>
              <a:rPr lang="en-GB" altLang="en-US" sz="2000" dirty="0">
                <a:solidFill>
                  <a:srgbClr val="414042"/>
                </a:solidFill>
                <a:latin typeface="Comic Sans MS" panose="030F0702030302020204" pitchFamily="66" charset="0"/>
              </a:rPr>
              <a:t>What happened after that?</a:t>
            </a:r>
          </a:p>
          <a:p>
            <a:pPr>
              <a:spcBef>
                <a:spcPts val="700"/>
              </a:spcBef>
            </a:pPr>
            <a:r>
              <a:rPr lang="en-GB" altLang="en-US" sz="2000" dirty="0">
                <a:solidFill>
                  <a:srgbClr val="414042"/>
                </a:solidFill>
                <a:latin typeface="Comic Sans MS" panose="030F0702030302020204" pitchFamily="66" charset="0"/>
              </a:rPr>
              <a:t>Can you remember what order events happened in?</a:t>
            </a:r>
          </a:p>
        </p:txBody>
      </p:sp>
      <p:sp>
        <p:nvSpPr>
          <p:cNvPr id="10" name="Text Box 4">
            <a:extLst>
              <a:ext uri="{FF2B5EF4-FFF2-40B4-BE49-F238E27FC236}">
                <a16:creationId xmlns:a16="http://schemas.microsoft.com/office/drawing/2014/main" id="{3B28C41E-6415-C242-BF8F-2F2640E2112A}"/>
              </a:ext>
            </a:extLst>
          </p:cNvPr>
          <p:cNvSpPr txBox="1">
            <a:spLocks noChangeArrowheads="1"/>
          </p:cNvSpPr>
          <p:nvPr/>
        </p:nvSpPr>
        <p:spPr bwMode="auto">
          <a:xfrm>
            <a:off x="863973" y="3282586"/>
            <a:ext cx="9415161" cy="79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000" dirty="0">
                <a:solidFill>
                  <a:srgbClr val="414042"/>
                </a:solidFill>
                <a:latin typeface="Comic Sans MS" panose="030F0702030302020204" pitchFamily="66" charset="0"/>
              </a:rPr>
              <a:t>Work with a partner to draw a timeline of events in the story.</a:t>
            </a:r>
          </a:p>
          <a:p>
            <a:pPr>
              <a:spcBef>
                <a:spcPts val="700"/>
              </a:spcBef>
            </a:pPr>
            <a:r>
              <a:rPr lang="en-GB" altLang="en-US" sz="2000" dirty="0">
                <a:solidFill>
                  <a:srgbClr val="414042"/>
                </a:solidFill>
                <a:latin typeface="Comic Sans MS" panose="030F0702030302020204" pitchFamily="66" charset="0"/>
              </a:rPr>
              <a:t>Try and remember as many things as you can.</a:t>
            </a:r>
          </a:p>
        </p:txBody>
      </p:sp>
      <p:graphicFrame>
        <p:nvGraphicFramePr>
          <p:cNvPr id="11" name="Group 5">
            <a:extLst>
              <a:ext uri="{FF2B5EF4-FFF2-40B4-BE49-F238E27FC236}">
                <a16:creationId xmlns:a16="http://schemas.microsoft.com/office/drawing/2014/main" id="{F75326CC-6ADB-2F45-9347-31634436C986}"/>
              </a:ext>
            </a:extLst>
          </p:cNvPr>
          <p:cNvGraphicFramePr>
            <a:graphicFrameLocks noGrp="1"/>
          </p:cNvGraphicFramePr>
          <p:nvPr>
            <p:extLst>
              <p:ext uri="{D42A27DB-BD31-4B8C-83A1-F6EECF244321}">
                <p14:modId xmlns:p14="http://schemas.microsoft.com/office/powerpoint/2010/main" val="2459208114"/>
              </p:ext>
            </p:extLst>
          </p:nvPr>
        </p:nvGraphicFramePr>
        <p:xfrm>
          <a:off x="993913" y="4530237"/>
          <a:ext cx="10296939" cy="1279022"/>
        </p:xfrm>
        <a:graphic>
          <a:graphicData uri="http://schemas.openxmlformats.org/drawingml/2006/table">
            <a:tbl>
              <a:tblPr/>
              <a:tblGrid>
                <a:gridCol w="1287650">
                  <a:extLst>
                    <a:ext uri="{9D8B030D-6E8A-4147-A177-3AD203B41FA5}">
                      <a16:colId xmlns:a16="http://schemas.microsoft.com/office/drawing/2014/main" val="449575629"/>
                    </a:ext>
                  </a:extLst>
                </a:gridCol>
                <a:gridCol w="1286229">
                  <a:extLst>
                    <a:ext uri="{9D8B030D-6E8A-4147-A177-3AD203B41FA5}">
                      <a16:colId xmlns:a16="http://schemas.microsoft.com/office/drawing/2014/main" val="3293910830"/>
                    </a:ext>
                  </a:extLst>
                </a:gridCol>
                <a:gridCol w="1287651">
                  <a:extLst>
                    <a:ext uri="{9D8B030D-6E8A-4147-A177-3AD203B41FA5}">
                      <a16:colId xmlns:a16="http://schemas.microsoft.com/office/drawing/2014/main" val="1764456141"/>
                    </a:ext>
                  </a:extLst>
                </a:gridCol>
                <a:gridCol w="1287650">
                  <a:extLst>
                    <a:ext uri="{9D8B030D-6E8A-4147-A177-3AD203B41FA5}">
                      <a16:colId xmlns:a16="http://schemas.microsoft.com/office/drawing/2014/main" val="3454296999"/>
                    </a:ext>
                  </a:extLst>
                </a:gridCol>
                <a:gridCol w="1286229">
                  <a:extLst>
                    <a:ext uri="{9D8B030D-6E8A-4147-A177-3AD203B41FA5}">
                      <a16:colId xmlns:a16="http://schemas.microsoft.com/office/drawing/2014/main" val="865409204"/>
                    </a:ext>
                  </a:extLst>
                </a:gridCol>
                <a:gridCol w="1287651">
                  <a:extLst>
                    <a:ext uri="{9D8B030D-6E8A-4147-A177-3AD203B41FA5}">
                      <a16:colId xmlns:a16="http://schemas.microsoft.com/office/drawing/2014/main" val="3861596022"/>
                    </a:ext>
                  </a:extLst>
                </a:gridCol>
                <a:gridCol w="1286229">
                  <a:extLst>
                    <a:ext uri="{9D8B030D-6E8A-4147-A177-3AD203B41FA5}">
                      <a16:colId xmlns:a16="http://schemas.microsoft.com/office/drawing/2014/main" val="2505155398"/>
                    </a:ext>
                  </a:extLst>
                </a:gridCol>
                <a:gridCol w="1287650">
                  <a:extLst>
                    <a:ext uri="{9D8B030D-6E8A-4147-A177-3AD203B41FA5}">
                      <a16:colId xmlns:a16="http://schemas.microsoft.com/office/drawing/2014/main" val="427330265"/>
                    </a:ext>
                  </a:extLst>
                </a:gridCol>
              </a:tblGrid>
              <a:tr h="618226">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D1FF"/>
                    </a:solidFill>
                  </a:tcPr>
                </a:tc>
                <a:extLst>
                  <a:ext uri="{0D108BD9-81ED-4DB2-BD59-A6C34878D82A}">
                    <a16:rowId xmlns:a16="http://schemas.microsoft.com/office/drawing/2014/main" val="2578249181"/>
                  </a:ext>
                </a:extLst>
              </a:tr>
              <a:tr h="660796">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702030302020204" pitchFamily="66"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8910536"/>
                  </a:ext>
                </a:extLst>
              </a:tr>
            </a:tbl>
          </a:graphicData>
        </a:graphic>
      </p:graphicFrame>
    </p:spTree>
    <p:extLst>
      <p:ext uri="{BB962C8B-B14F-4D97-AF65-F5344CB8AC3E}">
        <p14:creationId xmlns:p14="http://schemas.microsoft.com/office/powerpoint/2010/main" val="2046954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2450"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CAC76BB9-2CF2-544F-8535-7E5FDB5B8BB1}"/>
              </a:ext>
            </a:extLst>
          </p:cNvPr>
          <p:cNvSpPr>
            <a:spLocks noChangeArrowheads="1"/>
          </p:cNvSpPr>
          <p:nvPr/>
        </p:nvSpPr>
        <p:spPr bwMode="auto">
          <a:xfrm>
            <a:off x="3817257" y="1437417"/>
            <a:ext cx="7325225" cy="526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69875" indent="-182563">
              <a:spcBef>
                <a:spcPts val="800"/>
              </a:spcBef>
              <a:buClr>
                <a:srgbClr val="0070C0"/>
              </a:buClr>
              <a:buFont typeface="Arial" panose="020B0604020202020204" pitchFamily="34" charset="0"/>
              <a:buChar char="•"/>
            </a:pPr>
            <a:r>
              <a:rPr lang="en-GB" altLang="en-US" sz="1600" i="1" dirty="0">
                <a:solidFill>
                  <a:srgbClr val="343433"/>
                </a:solidFill>
              </a:rPr>
              <a:t>‘</a:t>
            </a:r>
            <a:r>
              <a:rPr lang="en-GB" altLang="en-US" sz="1600" i="1" dirty="0">
                <a:solidFill>
                  <a:srgbClr val="414042"/>
                </a:solidFill>
              </a:rPr>
              <a:t>Think aloud’  </a:t>
            </a:r>
            <a:r>
              <a:rPr lang="en-GB" altLang="en-US" sz="1600" dirty="0">
                <a:solidFill>
                  <a:srgbClr val="414042"/>
                </a:solidFill>
              </a:rPr>
              <a:t>your thoughts as you read aloud to pupils.</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 about it).</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understanding what you read.</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a:t>
            </a:r>
          </a:p>
          <a:p>
            <a:pPr marL="269875" indent="-182563">
              <a:spcBef>
                <a:spcPts val="800"/>
              </a:spcBef>
              <a:buClr>
                <a:srgbClr val="0070C0"/>
              </a:buClr>
              <a:buFont typeface="Arial" panose="020B0604020202020204" pitchFamily="34" charset="0"/>
              <a:buChar char="•"/>
            </a:pPr>
            <a:r>
              <a:rPr lang="en-GB" altLang="en-US" sz="1600" dirty="0">
                <a:solidFill>
                  <a:srgbClr val="414042"/>
                </a:solidFill>
              </a:rPr>
              <a:t>Model working out the meaning of unfamiliar words and phrases by re-reading, pointing out the context, making analogies to known words, and linking new meanings to those already known. </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20F5B5B-22C3-124B-B1FC-B0114486D74D}"/>
              </a:ext>
            </a:extLst>
          </p:cNvPr>
          <p:cNvSpPr/>
          <p:nvPr/>
        </p:nvSpPr>
        <p:spPr>
          <a:xfrm rot="20850902">
            <a:off x="972952" y="1537426"/>
            <a:ext cx="2916704" cy="755374"/>
          </a:xfrm>
          <a:prstGeom prst="rect">
            <a:avLst/>
          </a:prstGeom>
          <a:solidFill>
            <a:srgbClr val="E8D2FE"/>
          </a:solidFill>
          <a:ln>
            <a:solidFill>
              <a:srgbClr val="414042"/>
            </a:solidFill>
            <a:prstDash val="lg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414042"/>
                </a:solidFill>
                <a:latin typeface="Comic Sans MS" panose="030F0902030302020204" pitchFamily="66" charset="0"/>
              </a:rPr>
              <a:t>pancake</a:t>
            </a:r>
          </a:p>
        </p:txBody>
      </p:sp>
      <p:sp>
        <p:nvSpPr>
          <p:cNvPr id="17" name="Rectangle 16">
            <a:extLst>
              <a:ext uri="{FF2B5EF4-FFF2-40B4-BE49-F238E27FC236}">
                <a16:creationId xmlns:a16="http://schemas.microsoft.com/office/drawing/2014/main" id="{5A44DB8C-DAC9-8B4B-B0AA-9537DCE29840}"/>
              </a:ext>
            </a:extLst>
          </p:cNvPr>
          <p:cNvSpPr/>
          <p:nvPr/>
        </p:nvSpPr>
        <p:spPr>
          <a:xfrm rot="572863">
            <a:off x="1371556" y="3186156"/>
            <a:ext cx="2916704" cy="755374"/>
          </a:xfrm>
          <a:prstGeom prst="rect">
            <a:avLst/>
          </a:prstGeom>
          <a:solidFill>
            <a:srgbClr val="E8D2FE"/>
          </a:solidFill>
          <a:ln>
            <a:solidFill>
              <a:srgbClr val="414042"/>
            </a:solidFill>
            <a:prstDash val="lg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414042"/>
                </a:solidFill>
                <a:latin typeface="Comic Sans MS" panose="030F0902030302020204" pitchFamily="66" charset="0"/>
              </a:rPr>
              <a:t>stick</a:t>
            </a:r>
          </a:p>
        </p:txBody>
      </p:sp>
      <p:sp>
        <p:nvSpPr>
          <p:cNvPr id="18" name="Rectangle 17">
            <a:extLst>
              <a:ext uri="{FF2B5EF4-FFF2-40B4-BE49-F238E27FC236}">
                <a16:creationId xmlns:a16="http://schemas.microsoft.com/office/drawing/2014/main" id="{10EB93BE-4ECF-5B44-9467-BE14035CDF6A}"/>
              </a:ext>
            </a:extLst>
          </p:cNvPr>
          <p:cNvSpPr/>
          <p:nvPr/>
        </p:nvSpPr>
        <p:spPr>
          <a:xfrm>
            <a:off x="3533498" y="2255746"/>
            <a:ext cx="2916704" cy="755374"/>
          </a:xfrm>
          <a:prstGeom prst="rect">
            <a:avLst/>
          </a:prstGeom>
          <a:solidFill>
            <a:srgbClr val="E8D2FE"/>
          </a:solidFill>
          <a:ln>
            <a:solidFill>
              <a:srgbClr val="414042"/>
            </a:solidFill>
            <a:prstDash val="lg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414042"/>
                </a:solidFill>
                <a:latin typeface="Comic Sans MS" panose="030F0902030302020204" pitchFamily="66" charset="0"/>
              </a:rPr>
              <a:t>cake</a:t>
            </a:r>
          </a:p>
        </p:txBody>
      </p:sp>
      <p:sp>
        <p:nvSpPr>
          <p:cNvPr id="19" name="Rectangle 18">
            <a:extLst>
              <a:ext uri="{FF2B5EF4-FFF2-40B4-BE49-F238E27FC236}">
                <a16:creationId xmlns:a16="http://schemas.microsoft.com/office/drawing/2014/main" id="{FA49F192-0489-9042-B033-11FD3565C85B}"/>
              </a:ext>
            </a:extLst>
          </p:cNvPr>
          <p:cNvSpPr/>
          <p:nvPr/>
        </p:nvSpPr>
        <p:spPr>
          <a:xfrm rot="20831377">
            <a:off x="5295796" y="3168445"/>
            <a:ext cx="2916704" cy="755374"/>
          </a:xfrm>
          <a:prstGeom prst="rect">
            <a:avLst/>
          </a:prstGeom>
          <a:solidFill>
            <a:srgbClr val="E8D2FE"/>
          </a:solidFill>
          <a:ln>
            <a:solidFill>
              <a:srgbClr val="414042"/>
            </a:solidFill>
            <a:prstDash val="lg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414042"/>
                </a:solidFill>
                <a:latin typeface="Comic Sans MS" panose="030F0902030302020204" pitchFamily="66" charset="0"/>
              </a:rPr>
              <a:t>twig</a:t>
            </a:r>
          </a:p>
        </p:txBody>
      </p:sp>
      <p:sp>
        <p:nvSpPr>
          <p:cNvPr id="20" name="Rectangle 19">
            <a:extLst>
              <a:ext uri="{FF2B5EF4-FFF2-40B4-BE49-F238E27FC236}">
                <a16:creationId xmlns:a16="http://schemas.microsoft.com/office/drawing/2014/main" id="{BADBA22D-DB13-3D42-A5BD-177CCB3CBCC9}"/>
              </a:ext>
            </a:extLst>
          </p:cNvPr>
          <p:cNvSpPr/>
          <p:nvPr/>
        </p:nvSpPr>
        <p:spPr>
          <a:xfrm rot="1258371">
            <a:off x="6298134" y="1658954"/>
            <a:ext cx="2916704" cy="755374"/>
          </a:xfrm>
          <a:prstGeom prst="rect">
            <a:avLst/>
          </a:prstGeom>
          <a:solidFill>
            <a:srgbClr val="E8D2FE"/>
          </a:solidFill>
          <a:ln>
            <a:solidFill>
              <a:srgbClr val="414042"/>
            </a:solidFill>
            <a:prstDash val="lg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414042"/>
                </a:solidFill>
                <a:latin typeface="Comic Sans MS" panose="030F0902030302020204" pitchFamily="66" charset="0"/>
              </a:rPr>
              <a:t>snack</a:t>
            </a:r>
          </a:p>
        </p:txBody>
      </p:sp>
      <p:sp>
        <p:nvSpPr>
          <p:cNvPr id="9" name="Subtitle 2">
            <a:extLst>
              <a:ext uri="{FF2B5EF4-FFF2-40B4-BE49-F238E27FC236}">
                <a16:creationId xmlns:a16="http://schemas.microsoft.com/office/drawing/2014/main" id="{26754654-F938-FC4E-A747-27C2E78B7A57}"/>
              </a:ext>
            </a:extLst>
          </p:cNvPr>
          <p:cNvSpPr txBox="1">
            <a:spLocks/>
          </p:cNvSpPr>
          <p:nvPr/>
        </p:nvSpPr>
        <p:spPr>
          <a:xfrm>
            <a:off x="413468" y="628429"/>
            <a:ext cx="11362414"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writer – </a:t>
            </a:r>
            <a:r>
              <a:rPr lang="en-GB" sz="2500" b="1" dirty="0">
                <a:solidFill>
                  <a:srgbClr val="0070C0"/>
                </a:solidFill>
                <a:latin typeface="Comic Sans MS" panose="030F0902030302020204" pitchFamily="66" charset="0"/>
              </a:rPr>
              <a:t>Find a friend</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6" name="Oval 3">
            <a:extLst>
              <a:ext uri="{FF2B5EF4-FFF2-40B4-BE49-F238E27FC236}">
                <a16:creationId xmlns:a16="http://schemas.microsoft.com/office/drawing/2014/main" id="{D5CD450B-5FCE-384F-BB6B-16561F287B72}"/>
              </a:ext>
            </a:extLst>
          </p:cNvPr>
          <p:cNvSpPr>
            <a:spLocks noChangeArrowheads="1"/>
          </p:cNvSpPr>
          <p:nvPr/>
        </p:nvSpPr>
        <p:spPr bwMode="auto">
          <a:xfrm>
            <a:off x="8772948" y="2803183"/>
            <a:ext cx="2616200" cy="1485900"/>
          </a:xfrm>
          <a:prstGeom prst="ellipse">
            <a:avLst/>
          </a:prstGeom>
          <a:solidFill>
            <a:srgbClr val="E8D2FE"/>
          </a:solidFill>
          <a:ln w="19050" algn="ctr">
            <a:solidFill>
              <a:srgbClr val="414042"/>
            </a:solidFill>
            <a:prstDash val="lgDash"/>
            <a:round/>
            <a:headEnd/>
            <a:tailEnd/>
          </a:ln>
          <a:effectLst>
            <a:outerShdw blurRad="50800" dist="38100" dir="2700000" algn="tl" rotWithShape="0">
              <a:prstClr val="black">
                <a:alpha val="40000"/>
              </a:prstClr>
            </a:outerShdw>
          </a:effectLst>
        </p:spPr>
        <p:txBody>
          <a:bodyPr/>
          <a:lstStyle>
            <a:lvl1pPr eaLnBrk="0" hangingPunct="0">
              <a:spcBef>
                <a:spcPct val="20000"/>
              </a:spcBef>
              <a:buChar char="•"/>
              <a:defRPr sz="3200">
                <a:solidFill>
                  <a:schemeClr val="tx1"/>
                </a:solidFill>
                <a:latin typeface="Comic Sans MS" panose="030F0702030302020204" pitchFamily="66" charset="0"/>
              </a:defRPr>
            </a:lvl1pPr>
            <a:lvl2pPr marL="742950" indent="-285750" eaLnBrk="0" hangingPunct="0">
              <a:spcBef>
                <a:spcPct val="20000"/>
              </a:spcBef>
              <a:buChar char="–"/>
              <a:defRPr sz="2800">
                <a:solidFill>
                  <a:schemeClr val="tx1"/>
                </a:solidFill>
                <a:latin typeface="Comic Sans MS" panose="030F0702030302020204" pitchFamily="66" charset="0"/>
              </a:defRPr>
            </a:lvl2pPr>
            <a:lvl3pPr marL="1143000" indent="-228600" eaLnBrk="0" hangingPunct="0">
              <a:spcBef>
                <a:spcPct val="20000"/>
              </a:spcBef>
              <a:buChar char="•"/>
              <a:defRPr sz="2400">
                <a:solidFill>
                  <a:schemeClr val="tx1"/>
                </a:solidFill>
                <a:latin typeface="Comic Sans MS" panose="030F0702030302020204" pitchFamily="66" charset="0"/>
              </a:defRPr>
            </a:lvl3pPr>
            <a:lvl4pPr marL="1600200" indent="-228600" eaLnBrk="0" hangingPunct="0">
              <a:spcBef>
                <a:spcPct val="20000"/>
              </a:spcBef>
              <a:buChar char="–"/>
              <a:defRPr sz="2000">
                <a:solidFill>
                  <a:schemeClr val="tx1"/>
                </a:solidFill>
                <a:latin typeface="Comic Sans MS" panose="030F0702030302020204" pitchFamily="66" charset="0"/>
              </a:defRPr>
            </a:lvl4pPr>
            <a:lvl5pPr marL="2057400" indent="-228600" eaLnBrk="0" hangingPunct="0">
              <a:spcBef>
                <a:spcPct val="20000"/>
              </a:spcBef>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defRPr>
            </a:lvl9pPr>
          </a:lstStyle>
          <a:p>
            <a:pPr algn="ctr">
              <a:spcBef>
                <a:spcPct val="0"/>
              </a:spcBef>
              <a:buFontTx/>
              <a:buNone/>
            </a:pPr>
            <a:r>
              <a:rPr lang="en-GB" altLang="en-US" sz="5400" b="1" dirty="0">
                <a:solidFill>
                  <a:srgbClr val="414042"/>
                </a:solidFill>
              </a:rPr>
              <a:t>s</a:t>
            </a:r>
          </a:p>
        </p:txBody>
      </p:sp>
      <p:sp>
        <p:nvSpPr>
          <p:cNvPr id="16" name="Rectangle 15">
            <a:extLst>
              <a:ext uri="{FF2B5EF4-FFF2-40B4-BE49-F238E27FC236}">
                <a16:creationId xmlns:a16="http://schemas.microsoft.com/office/drawing/2014/main" id="{486F5CE1-54CD-4845-83CA-DAA83C3F05AD}"/>
              </a:ext>
            </a:extLst>
          </p:cNvPr>
          <p:cNvSpPr>
            <a:spLocks noChangeArrowheads="1"/>
          </p:cNvSpPr>
          <p:nvPr/>
        </p:nvSpPr>
        <p:spPr bwMode="auto">
          <a:xfrm>
            <a:off x="1021204" y="4495763"/>
            <a:ext cx="10269538" cy="173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414042"/>
                </a:solidFill>
                <a:latin typeface="Comic Sans MS" panose="030F0702030302020204" pitchFamily="66" charset="0"/>
                <a:cs typeface="Arial" panose="020B0604020202020204" pitchFamily="34" charset="0"/>
              </a:rPr>
              <a:t>Have half the class with -s and the rest with a</a:t>
            </a:r>
            <a:r>
              <a:rPr lang="en-US" altLang="en-US" dirty="0">
                <a:solidFill>
                  <a:srgbClr val="414042"/>
                </a:solidFill>
                <a:latin typeface="Comic Sans MS" panose="030F0702030302020204" pitchFamily="66" charset="0"/>
                <a:cs typeface="Arial" panose="020B0604020202020204" pitchFamily="34" charset="0"/>
              </a:rPr>
              <a:t> noun, some from the story</a:t>
            </a:r>
            <a:r>
              <a:rPr lang="en-GB" altLang="en-US" dirty="0">
                <a:solidFill>
                  <a:srgbClr val="414042"/>
                </a:solidFill>
                <a:latin typeface="Comic Sans MS" panose="030F0702030302020204" pitchFamily="66" charset="0"/>
                <a:cs typeface="Arial" panose="020B0604020202020204" pitchFamily="34" charset="0"/>
              </a:rPr>
              <a:t>. </a:t>
            </a:r>
          </a:p>
          <a:p>
            <a:pPr>
              <a:spcBef>
                <a:spcPts val="1000"/>
              </a:spcBef>
            </a:pPr>
            <a:r>
              <a:rPr lang="en-GB" altLang="en-US" dirty="0">
                <a:solidFill>
                  <a:srgbClr val="414042"/>
                </a:solidFill>
                <a:latin typeface="Comic Sans MS" panose="030F0702030302020204" pitchFamily="66" charset="0"/>
                <a:cs typeface="Arial" panose="020B0604020202020204" pitchFamily="34" charset="0"/>
              </a:rPr>
              <a:t>Put some music on and encourage the children to move round the class. When the music stops sit down with a friend (one </a:t>
            </a:r>
            <a:r>
              <a:rPr lang="en-US" altLang="en-US" dirty="0">
                <a:solidFill>
                  <a:srgbClr val="414042"/>
                </a:solidFill>
                <a:latin typeface="Comic Sans MS" panose="030F0702030302020204" pitchFamily="66" charset="0"/>
                <a:cs typeface="Arial" panose="020B0604020202020204" pitchFamily="34" charset="0"/>
              </a:rPr>
              <a:t>with</a:t>
            </a:r>
            <a:r>
              <a:rPr lang="en-GB" altLang="en-US" dirty="0">
                <a:solidFill>
                  <a:srgbClr val="414042"/>
                </a:solidFill>
                <a:latin typeface="Comic Sans MS" panose="030F0702030302020204" pitchFamily="66" charset="0"/>
                <a:cs typeface="Arial" panose="020B0604020202020204" pitchFamily="34" charset="0"/>
              </a:rPr>
              <a:t> </a:t>
            </a:r>
            <a:r>
              <a:rPr lang="en-GB" altLang="en-US" b="1" dirty="0">
                <a:solidFill>
                  <a:srgbClr val="414042"/>
                </a:solidFill>
                <a:latin typeface="Comic Sans MS" panose="030F0702030302020204" pitchFamily="66" charset="0"/>
                <a:cs typeface="Arial" panose="020B0604020202020204" pitchFamily="34" charset="0"/>
              </a:rPr>
              <a:t>s</a:t>
            </a:r>
            <a:r>
              <a:rPr lang="en-GB" altLang="en-US" dirty="0">
                <a:solidFill>
                  <a:srgbClr val="414042"/>
                </a:solidFill>
                <a:latin typeface="Comic Sans MS" panose="030F0702030302020204" pitchFamily="66" charset="0"/>
                <a:cs typeface="Arial" panose="020B0604020202020204" pitchFamily="34" charset="0"/>
              </a:rPr>
              <a:t> and the other with a word). Read the word together.</a:t>
            </a:r>
          </a:p>
          <a:p>
            <a:pPr>
              <a:spcBef>
                <a:spcPts val="1000"/>
              </a:spcBef>
            </a:pPr>
            <a:r>
              <a:rPr lang="en-GB" altLang="en-US" dirty="0">
                <a:solidFill>
                  <a:srgbClr val="414042"/>
                </a:solidFill>
                <a:latin typeface="Comic Sans MS" panose="030F0702030302020204" pitchFamily="66" charset="0"/>
                <a:cs typeface="Arial" panose="020B0604020202020204" pitchFamily="34" charset="0"/>
              </a:rPr>
              <a:t>Invent a sentence to show they know what the words mean, e.g.</a:t>
            </a:r>
            <a:br>
              <a:rPr lang="en-GB" altLang="en-US" dirty="0">
                <a:solidFill>
                  <a:srgbClr val="414042"/>
                </a:solidFill>
                <a:latin typeface="Comic Sans MS" panose="030F0702030302020204" pitchFamily="66" charset="0"/>
                <a:cs typeface="Arial" panose="020B0604020202020204" pitchFamily="34" charset="0"/>
              </a:rPr>
            </a:br>
            <a:r>
              <a:rPr lang="en-GB" altLang="en-US" dirty="0">
                <a:solidFill>
                  <a:srgbClr val="414042"/>
                </a:solidFill>
                <a:latin typeface="Comic Sans MS" panose="030F0702030302020204" pitchFamily="66" charset="0"/>
                <a:cs typeface="Arial" panose="020B0604020202020204" pitchFamily="34" charset="0"/>
              </a:rPr>
              <a:t>I like sugar on my </a:t>
            </a:r>
            <a:r>
              <a:rPr lang="en-US" altLang="en-US" dirty="0">
                <a:solidFill>
                  <a:srgbClr val="414042"/>
                </a:solidFill>
                <a:latin typeface="Comic Sans MS" panose="030F0702030302020204" pitchFamily="66" charset="0"/>
                <a:cs typeface="Arial" panose="020B0604020202020204" pitchFamily="34" charset="0"/>
              </a:rPr>
              <a:t>pancake</a:t>
            </a:r>
            <a:r>
              <a:rPr lang="en-US" altLang="en-US" b="1" u="sng" dirty="0">
                <a:solidFill>
                  <a:srgbClr val="414042"/>
                </a:solidFill>
                <a:latin typeface="Comic Sans MS" panose="030F0702030302020204" pitchFamily="66" charset="0"/>
                <a:cs typeface="Arial" panose="020B0604020202020204" pitchFamily="34" charset="0"/>
              </a:rPr>
              <a:t>s</a:t>
            </a:r>
            <a:r>
              <a:rPr lang="en-US" altLang="en-US" dirty="0">
                <a:solidFill>
                  <a:srgbClr val="414042"/>
                </a:solidFill>
                <a:latin typeface="Comic Sans MS" panose="030F0702030302020204" pitchFamily="66" charset="0"/>
                <a:cs typeface="Arial" panose="020B0604020202020204" pitchFamily="34" charset="0"/>
              </a:rPr>
              <a:t>.</a:t>
            </a:r>
            <a:endParaRPr lang="en-GB" altLang="en-US" dirty="0">
              <a:solidFill>
                <a:srgbClr val="414042"/>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19588719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writer – sentence mix and match</a:t>
            </a:r>
          </a:p>
        </p:txBody>
      </p:sp>
      <p:sp>
        <p:nvSpPr>
          <p:cNvPr id="10" name="Rectangle 8">
            <a:extLst>
              <a:ext uri="{FF2B5EF4-FFF2-40B4-BE49-F238E27FC236}">
                <a16:creationId xmlns:a16="http://schemas.microsoft.com/office/drawing/2014/main" id="{32BED278-7D19-6544-B618-AC0E71B99E57}"/>
              </a:ext>
            </a:extLst>
          </p:cNvPr>
          <p:cNvSpPr>
            <a:spLocks noChangeArrowheads="1"/>
          </p:cNvSpPr>
          <p:nvPr/>
        </p:nvSpPr>
        <p:spPr bwMode="auto">
          <a:xfrm>
            <a:off x="997076" y="5690079"/>
            <a:ext cx="4227439"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made blue pancakes for breakfast</a:t>
            </a:r>
          </a:p>
        </p:txBody>
      </p:sp>
      <p:sp>
        <p:nvSpPr>
          <p:cNvPr id="11" name="Rectangle 9">
            <a:extLst>
              <a:ext uri="{FF2B5EF4-FFF2-40B4-BE49-F238E27FC236}">
                <a16:creationId xmlns:a16="http://schemas.microsoft.com/office/drawing/2014/main" id="{F7EF85EA-D8BB-954A-A945-7D2C8761D3CE}"/>
              </a:ext>
            </a:extLst>
          </p:cNvPr>
          <p:cNvSpPr>
            <a:spLocks noChangeArrowheads="1"/>
          </p:cNvSpPr>
          <p:nvPr/>
        </p:nvSpPr>
        <p:spPr bwMode="auto">
          <a:xfrm>
            <a:off x="997076" y="2204683"/>
            <a:ext cx="2089033"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The doorbell rang</a:t>
            </a:r>
          </a:p>
        </p:txBody>
      </p:sp>
      <p:sp>
        <p:nvSpPr>
          <p:cNvPr id="12" name="Rectangle 10">
            <a:extLst>
              <a:ext uri="{FF2B5EF4-FFF2-40B4-BE49-F238E27FC236}">
                <a16:creationId xmlns:a16="http://schemas.microsoft.com/office/drawing/2014/main" id="{1D8EA3EE-F10A-DE48-8069-551ADFE9A63A}"/>
              </a:ext>
            </a:extLst>
          </p:cNvPr>
          <p:cNvSpPr>
            <a:spLocks noChangeArrowheads="1"/>
          </p:cNvSpPr>
          <p:nvPr/>
        </p:nvSpPr>
        <p:spPr bwMode="auto">
          <a:xfrm>
            <a:off x="997076" y="3076032"/>
            <a:ext cx="3071675"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stomped into the house</a:t>
            </a:r>
          </a:p>
        </p:txBody>
      </p:sp>
      <p:sp>
        <p:nvSpPr>
          <p:cNvPr id="13" name="Rectangle 11">
            <a:extLst>
              <a:ext uri="{FF2B5EF4-FFF2-40B4-BE49-F238E27FC236}">
                <a16:creationId xmlns:a16="http://schemas.microsoft.com/office/drawing/2014/main" id="{8B90F2F3-7107-514C-B149-678C18CB9D8F}"/>
              </a:ext>
            </a:extLst>
          </p:cNvPr>
          <p:cNvSpPr>
            <a:spLocks noChangeArrowheads="1"/>
          </p:cNvSpPr>
          <p:nvPr/>
        </p:nvSpPr>
        <p:spPr bwMode="auto">
          <a:xfrm>
            <a:off x="997076" y="3947381"/>
            <a:ext cx="3837910"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They sneaked past the babysitter</a:t>
            </a:r>
          </a:p>
        </p:txBody>
      </p:sp>
      <p:sp>
        <p:nvSpPr>
          <p:cNvPr id="14" name="Rectangle 12">
            <a:extLst>
              <a:ext uri="{FF2B5EF4-FFF2-40B4-BE49-F238E27FC236}">
                <a16:creationId xmlns:a16="http://schemas.microsoft.com/office/drawing/2014/main" id="{723D37A2-7907-E649-8E53-0A4143E791E4}"/>
              </a:ext>
            </a:extLst>
          </p:cNvPr>
          <p:cNvSpPr>
            <a:spLocks noChangeArrowheads="1"/>
          </p:cNvSpPr>
          <p:nvPr/>
        </p:nvSpPr>
        <p:spPr bwMode="auto">
          <a:xfrm>
            <a:off x="997076" y="4818730"/>
            <a:ext cx="3132589"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added a twist of pepper</a:t>
            </a:r>
          </a:p>
        </p:txBody>
      </p:sp>
      <p:sp>
        <p:nvSpPr>
          <p:cNvPr id="15" name="Rectangle 13">
            <a:extLst>
              <a:ext uri="{FF2B5EF4-FFF2-40B4-BE49-F238E27FC236}">
                <a16:creationId xmlns:a16="http://schemas.microsoft.com/office/drawing/2014/main" id="{AAA8D7F0-790F-2149-83AB-5BF7FE248AC9}"/>
              </a:ext>
            </a:extLst>
          </p:cNvPr>
          <p:cNvSpPr>
            <a:spLocks noChangeArrowheads="1"/>
          </p:cNvSpPr>
          <p:nvPr/>
        </p:nvSpPr>
        <p:spPr bwMode="auto">
          <a:xfrm>
            <a:off x="997076" y="1333334"/>
            <a:ext cx="3158237"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He dragged the pan outside</a:t>
            </a:r>
          </a:p>
        </p:txBody>
      </p:sp>
      <p:sp>
        <p:nvSpPr>
          <p:cNvPr id="21" name="Rectangle 14">
            <a:extLst>
              <a:ext uri="{FF2B5EF4-FFF2-40B4-BE49-F238E27FC236}">
                <a16:creationId xmlns:a16="http://schemas.microsoft.com/office/drawing/2014/main" id="{51F80669-AC7A-D44E-BD76-79C23D319422}"/>
              </a:ext>
            </a:extLst>
          </p:cNvPr>
          <p:cNvSpPr>
            <a:spLocks noChangeArrowheads="1"/>
          </p:cNvSpPr>
          <p:nvPr/>
        </p:nvSpPr>
        <p:spPr bwMode="auto">
          <a:xfrm>
            <a:off x="7801046" y="4818730"/>
            <a:ext cx="3393878" cy="369332"/>
          </a:xfrm>
          <a:prstGeom prst="rect">
            <a:avLst/>
          </a:prstGeom>
          <a:solidFill>
            <a:srgbClr val="7030A0"/>
          </a:solidFill>
          <a:ln>
            <a:noFill/>
          </a:ln>
          <a:effectLst/>
        </p:spPr>
        <p:txBody>
          <a:bodyPr wrap="none">
            <a:spAutoFit/>
          </a:bodyPr>
          <a:lstStyle/>
          <a:p>
            <a:r>
              <a:rPr lang="en-GB" altLang="en-US" dirty="0">
                <a:solidFill>
                  <a:schemeClr val="bg1"/>
                </a:solidFill>
                <a:latin typeface="Comic Sans MS" panose="030F0702030302020204" pitchFamily="66" charset="0"/>
              </a:rPr>
              <a:t>filled it with leaves and twigs.</a:t>
            </a:r>
          </a:p>
        </p:txBody>
      </p:sp>
      <p:sp>
        <p:nvSpPr>
          <p:cNvPr id="22" name="Rectangle 15">
            <a:extLst>
              <a:ext uri="{FF2B5EF4-FFF2-40B4-BE49-F238E27FC236}">
                <a16:creationId xmlns:a16="http://schemas.microsoft.com/office/drawing/2014/main" id="{0316C63E-D2DA-094B-B4C9-1B3996CF140A}"/>
              </a:ext>
            </a:extLst>
          </p:cNvPr>
          <p:cNvSpPr>
            <a:spLocks noChangeArrowheads="1"/>
          </p:cNvSpPr>
          <p:nvPr/>
        </p:nvSpPr>
        <p:spPr bwMode="auto">
          <a:xfrm>
            <a:off x="6351596" y="3546011"/>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3" name="Rectangle 16">
            <a:extLst>
              <a:ext uri="{FF2B5EF4-FFF2-40B4-BE49-F238E27FC236}">
                <a16:creationId xmlns:a16="http://schemas.microsoft.com/office/drawing/2014/main" id="{3E58A17A-1ABE-4840-B4D9-2A75798C2A9D}"/>
              </a:ext>
            </a:extLst>
          </p:cNvPr>
          <p:cNvSpPr>
            <a:spLocks noChangeArrowheads="1"/>
          </p:cNvSpPr>
          <p:nvPr/>
        </p:nvSpPr>
        <p:spPr bwMode="auto">
          <a:xfrm>
            <a:off x="9104287" y="3947381"/>
            <a:ext cx="2090637" cy="369332"/>
          </a:xfrm>
          <a:prstGeom prst="rect">
            <a:avLst/>
          </a:prstGeom>
          <a:solidFill>
            <a:srgbClr val="7030A0"/>
          </a:solidFill>
          <a:ln>
            <a:noFill/>
          </a:ln>
          <a:effectLst/>
        </p:spPr>
        <p:txBody>
          <a:bodyPr wrap="none">
            <a:spAutoFit/>
          </a:bodyPr>
          <a:lstStyle/>
          <a:p>
            <a:r>
              <a:rPr lang="en-GB" altLang="en-US" dirty="0">
                <a:solidFill>
                  <a:schemeClr val="bg1"/>
                </a:solidFill>
                <a:latin typeface="Comic Sans MS" panose="030F0702030302020204" pitchFamily="66" charset="0"/>
              </a:rPr>
              <a:t>turned on the TV.</a:t>
            </a:r>
          </a:p>
        </p:txBody>
      </p:sp>
      <p:sp>
        <p:nvSpPr>
          <p:cNvPr id="24" name="Rectangle 17">
            <a:extLst>
              <a:ext uri="{FF2B5EF4-FFF2-40B4-BE49-F238E27FC236}">
                <a16:creationId xmlns:a16="http://schemas.microsoft.com/office/drawing/2014/main" id="{1ABAE063-CAAE-BE4D-9059-F602BA8DC126}"/>
              </a:ext>
            </a:extLst>
          </p:cNvPr>
          <p:cNvSpPr>
            <a:spLocks noChangeArrowheads="1"/>
          </p:cNvSpPr>
          <p:nvPr/>
        </p:nvSpPr>
        <p:spPr bwMode="auto">
          <a:xfrm>
            <a:off x="5671456" y="3680350"/>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5" name="Rectangle 18">
            <a:extLst>
              <a:ext uri="{FF2B5EF4-FFF2-40B4-BE49-F238E27FC236}">
                <a16:creationId xmlns:a16="http://schemas.microsoft.com/office/drawing/2014/main" id="{04972077-8873-0742-B088-0E182D26960E}"/>
              </a:ext>
            </a:extLst>
          </p:cNvPr>
          <p:cNvSpPr>
            <a:spLocks noChangeArrowheads="1"/>
          </p:cNvSpPr>
          <p:nvPr/>
        </p:nvSpPr>
        <p:spPr bwMode="auto">
          <a:xfrm>
            <a:off x="7043056" y="3089799"/>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6" name="Rectangle 19">
            <a:extLst>
              <a:ext uri="{FF2B5EF4-FFF2-40B4-BE49-F238E27FC236}">
                <a16:creationId xmlns:a16="http://schemas.microsoft.com/office/drawing/2014/main" id="{5C2A4F97-24ED-3B4D-ADD3-6C2F7C31EC04}"/>
              </a:ext>
            </a:extLst>
          </p:cNvPr>
          <p:cNvSpPr>
            <a:spLocks noChangeArrowheads="1"/>
          </p:cNvSpPr>
          <p:nvPr/>
        </p:nvSpPr>
        <p:spPr bwMode="auto">
          <a:xfrm>
            <a:off x="8894294" y="3076032"/>
            <a:ext cx="2300630" cy="369332"/>
          </a:xfrm>
          <a:prstGeom prst="rect">
            <a:avLst/>
          </a:prstGeom>
          <a:solidFill>
            <a:srgbClr val="7030A0"/>
          </a:solidFill>
          <a:ln>
            <a:noFill/>
          </a:ln>
          <a:effectLst/>
        </p:spPr>
        <p:txBody>
          <a:bodyPr wrap="none">
            <a:spAutoFit/>
          </a:bodyPr>
          <a:lstStyle/>
          <a:p>
            <a:r>
              <a:rPr lang="en-GB" altLang="en-US" dirty="0">
                <a:solidFill>
                  <a:schemeClr val="bg1"/>
                </a:solidFill>
                <a:latin typeface="Comic Sans MS" panose="030F0702030302020204" pitchFamily="66" charset="0"/>
              </a:rPr>
              <a:t>hairy cakes for tea.</a:t>
            </a:r>
          </a:p>
        </p:txBody>
      </p:sp>
      <p:sp>
        <p:nvSpPr>
          <p:cNvPr id="27" name="Rectangle 20">
            <a:extLst>
              <a:ext uri="{FF2B5EF4-FFF2-40B4-BE49-F238E27FC236}">
                <a16:creationId xmlns:a16="http://schemas.microsoft.com/office/drawing/2014/main" id="{E5FB7354-1209-5E4A-9A5C-0BA6ED0BC6B5}"/>
              </a:ext>
            </a:extLst>
          </p:cNvPr>
          <p:cNvSpPr>
            <a:spLocks noChangeArrowheads="1"/>
          </p:cNvSpPr>
          <p:nvPr/>
        </p:nvSpPr>
        <p:spPr bwMode="auto">
          <a:xfrm>
            <a:off x="7041468" y="3681937"/>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8" name="Rectangle 21">
            <a:extLst>
              <a:ext uri="{FF2B5EF4-FFF2-40B4-BE49-F238E27FC236}">
                <a16:creationId xmlns:a16="http://schemas.microsoft.com/office/drawing/2014/main" id="{D82D271F-C987-DA42-9368-CFFB64E9192E}"/>
              </a:ext>
            </a:extLst>
          </p:cNvPr>
          <p:cNvSpPr>
            <a:spLocks noChangeArrowheads="1"/>
          </p:cNvSpPr>
          <p:nvPr/>
        </p:nvSpPr>
        <p:spPr bwMode="auto">
          <a:xfrm>
            <a:off x="8650638" y="1333334"/>
            <a:ext cx="2544286" cy="369332"/>
          </a:xfrm>
          <a:prstGeom prst="rect">
            <a:avLst/>
          </a:prstGeom>
          <a:solidFill>
            <a:srgbClr val="7030A0"/>
          </a:solidFill>
          <a:ln>
            <a:noFill/>
          </a:ln>
          <a:effectLst/>
        </p:spPr>
        <p:txBody>
          <a:bodyPr wrap="none">
            <a:spAutoFit/>
          </a:bodyPr>
          <a:lstStyle/>
          <a:p>
            <a:r>
              <a:rPr lang="en-GB" altLang="en-US" dirty="0">
                <a:solidFill>
                  <a:schemeClr val="bg1"/>
                </a:solidFill>
                <a:latin typeface="Comic Sans MS" panose="030F0702030302020204" pitchFamily="66" charset="0"/>
              </a:rPr>
              <a:t>went into the kitchen.</a:t>
            </a:r>
          </a:p>
        </p:txBody>
      </p:sp>
      <p:sp>
        <p:nvSpPr>
          <p:cNvPr id="29" name="Rectangle 22">
            <a:extLst>
              <a:ext uri="{FF2B5EF4-FFF2-40B4-BE49-F238E27FC236}">
                <a16:creationId xmlns:a16="http://schemas.microsoft.com/office/drawing/2014/main" id="{C9154EF6-D494-2148-84ED-EE911DAC1319}"/>
              </a:ext>
            </a:extLst>
          </p:cNvPr>
          <p:cNvSpPr>
            <a:spLocks noChangeArrowheads="1"/>
          </p:cNvSpPr>
          <p:nvPr/>
        </p:nvSpPr>
        <p:spPr bwMode="auto">
          <a:xfrm>
            <a:off x="5993718" y="2899299"/>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30" name="Rectangle 23">
            <a:extLst>
              <a:ext uri="{FF2B5EF4-FFF2-40B4-BE49-F238E27FC236}">
                <a16:creationId xmlns:a16="http://schemas.microsoft.com/office/drawing/2014/main" id="{60691966-50A9-A240-AFF2-3E4497768B7A}"/>
              </a:ext>
            </a:extLst>
          </p:cNvPr>
          <p:cNvSpPr>
            <a:spLocks noChangeArrowheads="1"/>
          </p:cNvSpPr>
          <p:nvPr/>
        </p:nvSpPr>
        <p:spPr bwMode="auto">
          <a:xfrm>
            <a:off x="8961620" y="5690079"/>
            <a:ext cx="2233304" cy="369332"/>
          </a:xfrm>
          <a:prstGeom prst="rect">
            <a:avLst/>
          </a:prstGeom>
          <a:solidFill>
            <a:srgbClr val="7030A0"/>
          </a:solidFill>
          <a:ln>
            <a:noFill/>
          </a:ln>
          <a:effectLst/>
        </p:spPr>
        <p:txBody>
          <a:bodyPr wrap="none">
            <a:spAutoFit/>
          </a:bodyPr>
          <a:lstStyle/>
          <a:p>
            <a:pPr eaLnBrk="0" hangingPunct="0"/>
            <a:r>
              <a:rPr lang="en-GB" altLang="en-US" dirty="0">
                <a:solidFill>
                  <a:schemeClr val="bg1"/>
                </a:solidFill>
                <a:latin typeface="Comic Sans MS" panose="030F0702030302020204" pitchFamily="66" charset="0"/>
              </a:rPr>
              <a:t>a sprinkling of salt.</a:t>
            </a:r>
          </a:p>
        </p:txBody>
      </p:sp>
      <p:sp>
        <p:nvSpPr>
          <p:cNvPr id="31" name="Rectangle 25">
            <a:extLst>
              <a:ext uri="{FF2B5EF4-FFF2-40B4-BE49-F238E27FC236}">
                <a16:creationId xmlns:a16="http://schemas.microsoft.com/office/drawing/2014/main" id="{41737C18-B857-A943-8B8C-F4CAA1B0D58D}"/>
              </a:ext>
            </a:extLst>
          </p:cNvPr>
          <p:cNvSpPr>
            <a:spLocks noChangeArrowheads="1"/>
          </p:cNvSpPr>
          <p:nvPr/>
        </p:nvSpPr>
        <p:spPr bwMode="auto">
          <a:xfrm>
            <a:off x="6103466" y="2204683"/>
            <a:ext cx="5091458" cy="369332"/>
          </a:xfrm>
          <a:prstGeom prst="rect">
            <a:avLst/>
          </a:prstGeom>
          <a:solidFill>
            <a:srgbClr val="7030A0"/>
          </a:solidFill>
          <a:ln>
            <a:noFill/>
          </a:ln>
          <a:effectLst/>
        </p:spPr>
        <p:txBody>
          <a:bodyPr wrap="none">
            <a:spAutoFit/>
          </a:bodyPr>
          <a:lstStyle/>
          <a:p>
            <a:r>
              <a:rPr lang="en-GB" altLang="en-US" dirty="0">
                <a:solidFill>
                  <a:schemeClr val="bg1"/>
                </a:solidFill>
                <a:latin typeface="Comic Sans MS" panose="030F0702030302020204" pitchFamily="66" charset="0"/>
              </a:rPr>
              <a:t>an enormous hairy monster stood at the door.</a:t>
            </a:r>
          </a:p>
        </p:txBody>
      </p:sp>
      <p:sp>
        <p:nvSpPr>
          <p:cNvPr id="32" name="Rectangle 18">
            <a:extLst>
              <a:ext uri="{FF2B5EF4-FFF2-40B4-BE49-F238E27FC236}">
                <a16:creationId xmlns:a16="http://schemas.microsoft.com/office/drawing/2014/main" id="{BC2177D5-6178-F944-A764-5EFD30F1C719}"/>
              </a:ext>
            </a:extLst>
          </p:cNvPr>
          <p:cNvSpPr>
            <a:spLocks noChangeArrowheads="1"/>
          </p:cNvSpPr>
          <p:nvPr/>
        </p:nvSpPr>
        <p:spPr bwMode="auto">
          <a:xfrm>
            <a:off x="6066458" y="4336619"/>
            <a:ext cx="8813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414042"/>
                </a:solidFill>
                <a:latin typeface="Comic Sans MS" panose="030F0702030302020204" pitchFamily="66" charset="0"/>
              </a:rPr>
              <a:t>and</a:t>
            </a:r>
          </a:p>
        </p:txBody>
      </p:sp>
    </p:spTree>
    <p:extLst>
      <p:ext uri="{BB962C8B-B14F-4D97-AF65-F5344CB8AC3E}">
        <p14:creationId xmlns:p14="http://schemas.microsoft.com/office/powerpoint/2010/main" val="198360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writer – sentence mix and match</a:t>
            </a:r>
          </a:p>
        </p:txBody>
      </p:sp>
      <p:sp>
        <p:nvSpPr>
          <p:cNvPr id="10" name="Rectangle 8">
            <a:extLst>
              <a:ext uri="{FF2B5EF4-FFF2-40B4-BE49-F238E27FC236}">
                <a16:creationId xmlns:a16="http://schemas.microsoft.com/office/drawing/2014/main" id="{32BED278-7D19-6544-B618-AC0E71B99E57}"/>
              </a:ext>
            </a:extLst>
          </p:cNvPr>
          <p:cNvSpPr>
            <a:spLocks noChangeArrowheads="1"/>
          </p:cNvSpPr>
          <p:nvPr/>
        </p:nvSpPr>
        <p:spPr bwMode="auto">
          <a:xfrm>
            <a:off x="997076" y="5690079"/>
            <a:ext cx="4227439"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made blue pancakes for breakfast</a:t>
            </a:r>
          </a:p>
        </p:txBody>
      </p:sp>
      <p:sp>
        <p:nvSpPr>
          <p:cNvPr id="11" name="Rectangle 9">
            <a:extLst>
              <a:ext uri="{FF2B5EF4-FFF2-40B4-BE49-F238E27FC236}">
                <a16:creationId xmlns:a16="http://schemas.microsoft.com/office/drawing/2014/main" id="{F7EF85EA-D8BB-954A-A945-7D2C8761D3CE}"/>
              </a:ext>
            </a:extLst>
          </p:cNvPr>
          <p:cNvSpPr>
            <a:spLocks noChangeArrowheads="1"/>
          </p:cNvSpPr>
          <p:nvPr/>
        </p:nvSpPr>
        <p:spPr bwMode="auto">
          <a:xfrm>
            <a:off x="997076" y="2204683"/>
            <a:ext cx="2089033"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The doorbell rang</a:t>
            </a:r>
          </a:p>
        </p:txBody>
      </p:sp>
      <p:sp>
        <p:nvSpPr>
          <p:cNvPr id="12" name="Rectangle 10">
            <a:extLst>
              <a:ext uri="{FF2B5EF4-FFF2-40B4-BE49-F238E27FC236}">
                <a16:creationId xmlns:a16="http://schemas.microsoft.com/office/drawing/2014/main" id="{1D8EA3EE-F10A-DE48-8069-551ADFE9A63A}"/>
              </a:ext>
            </a:extLst>
          </p:cNvPr>
          <p:cNvSpPr>
            <a:spLocks noChangeArrowheads="1"/>
          </p:cNvSpPr>
          <p:nvPr/>
        </p:nvSpPr>
        <p:spPr bwMode="auto">
          <a:xfrm>
            <a:off x="997076" y="3076032"/>
            <a:ext cx="3071675"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stomped into the house</a:t>
            </a:r>
          </a:p>
        </p:txBody>
      </p:sp>
      <p:sp>
        <p:nvSpPr>
          <p:cNvPr id="13" name="Rectangle 11">
            <a:extLst>
              <a:ext uri="{FF2B5EF4-FFF2-40B4-BE49-F238E27FC236}">
                <a16:creationId xmlns:a16="http://schemas.microsoft.com/office/drawing/2014/main" id="{8B90F2F3-7107-514C-B149-678C18CB9D8F}"/>
              </a:ext>
            </a:extLst>
          </p:cNvPr>
          <p:cNvSpPr>
            <a:spLocks noChangeArrowheads="1"/>
          </p:cNvSpPr>
          <p:nvPr/>
        </p:nvSpPr>
        <p:spPr bwMode="auto">
          <a:xfrm>
            <a:off x="997076" y="3947381"/>
            <a:ext cx="3837910"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They sneaked past the babysitter</a:t>
            </a:r>
          </a:p>
        </p:txBody>
      </p:sp>
      <p:sp>
        <p:nvSpPr>
          <p:cNvPr id="14" name="Rectangle 12">
            <a:extLst>
              <a:ext uri="{FF2B5EF4-FFF2-40B4-BE49-F238E27FC236}">
                <a16:creationId xmlns:a16="http://schemas.microsoft.com/office/drawing/2014/main" id="{723D37A2-7907-E649-8E53-0A4143E791E4}"/>
              </a:ext>
            </a:extLst>
          </p:cNvPr>
          <p:cNvSpPr>
            <a:spLocks noChangeArrowheads="1"/>
          </p:cNvSpPr>
          <p:nvPr/>
        </p:nvSpPr>
        <p:spPr bwMode="auto">
          <a:xfrm>
            <a:off x="997076" y="4818730"/>
            <a:ext cx="3132589"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GB" altLang="en-US" dirty="0">
                <a:solidFill>
                  <a:srgbClr val="414042"/>
                </a:solidFill>
                <a:latin typeface="Comic Sans MS" panose="030F0702030302020204" pitchFamily="66" charset="0"/>
              </a:rPr>
              <a:t>He added a twist of pepper</a:t>
            </a:r>
          </a:p>
        </p:txBody>
      </p:sp>
      <p:sp>
        <p:nvSpPr>
          <p:cNvPr id="15" name="Rectangle 13">
            <a:extLst>
              <a:ext uri="{FF2B5EF4-FFF2-40B4-BE49-F238E27FC236}">
                <a16:creationId xmlns:a16="http://schemas.microsoft.com/office/drawing/2014/main" id="{AAA8D7F0-790F-2149-83AB-5BF7FE248AC9}"/>
              </a:ext>
            </a:extLst>
          </p:cNvPr>
          <p:cNvSpPr>
            <a:spLocks noChangeArrowheads="1"/>
          </p:cNvSpPr>
          <p:nvPr/>
        </p:nvSpPr>
        <p:spPr bwMode="auto">
          <a:xfrm>
            <a:off x="997076" y="1333334"/>
            <a:ext cx="3158237" cy="369332"/>
          </a:xfrm>
          <a:prstGeom prst="rect">
            <a:avLst/>
          </a:prstGeom>
          <a:solidFill>
            <a:srgbClr val="E8D1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He dragged the pan outside</a:t>
            </a:r>
          </a:p>
        </p:txBody>
      </p:sp>
      <p:sp>
        <p:nvSpPr>
          <p:cNvPr id="21" name="Rectangle 14">
            <a:extLst>
              <a:ext uri="{FF2B5EF4-FFF2-40B4-BE49-F238E27FC236}">
                <a16:creationId xmlns:a16="http://schemas.microsoft.com/office/drawing/2014/main" id="{51F80669-AC7A-D44E-BD76-79C23D319422}"/>
              </a:ext>
            </a:extLst>
          </p:cNvPr>
          <p:cNvSpPr>
            <a:spLocks noChangeArrowheads="1"/>
          </p:cNvSpPr>
          <p:nvPr/>
        </p:nvSpPr>
        <p:spPr bwMode="auto">
          <a:xfrm>
            <a:off x="6288774" y="1333334"/>
            <a:ext cx="3393878" cy="369332"/>
          </a:xfrm>
          <a:prstGeom prst="rect">
            <a:avLst/>
          </a:prstGeom>
          <a:solidFill>
            <a:srgbClr val="971497"/>
          </a:solidFill>
          <a:ln>
            <a:noFill/>
          </a:ln>
          <a:effectLst/>
        </p:spPr>
        <p:txBody>
          <a:bodyPr wrap="none">
            <a:spAutoFit/>
          </a:bodyPr>
          <a:lstStyle/>
          <a:p>
            <a:r>
              <a:rPr lang="en-GB" altLang="en-US" dirty="0">
                <a:solidFill>
                  <a:schemeClr val="bg1"/>
                </a:solidFill>
                <a:latin typeface="Comic Sans MS" panose="030F0702030302020204" pitchFamily="66" charset="0"/>
              </a:rPr>
              <a:t>filled it with leaves and twigs.</a:t>
            </a:r>
          </a:p>
        </p:txBody>
      </p:sp>
      <p:sp>
        <p:nvSpPr>
          <p:cNvPr id="22" name="Rectangle 15">
            <a:extLst>
              <a:ext uri="{FF2B5EF4-FFF2-40B4-BE49-F238E27FC236}">
                <a16:creationId xmlns:a16="http://schemas.microsoft.com/office/drawing/2014/main" id="{0316C63E-D2DA-094B-B4C9-1B3996CF140A}"/>
              </a:ext>
            </a:extLst>
          </p:cNvPr>
          <p:cNvSpPr>
            <a:spLocks noChangeArrowheads="1"/>
          </p:cNvSpPr>
          <p:nvPr/>
        </p:nvSpPr>
        <p:spPr bwMode="auto">
          <a:xfrm>
            <a:off x="5476760" y="3076032"/>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3" name="Rectangle 16">
            <a:extLst>
              <a:ext uri="{FF2B5EF4-FFF2-40B4-BE49-F238E27FC236}">
                <a16:creationId xmlns:a16="http://schemas.microsoft.com/office/drawing/2014/main" id="{3E58A17A-1ABE-4840-B4D9-2A75798C2A9D}"/>
              </a:ext>
            </a:extLst>
          </p:cNvPr>
          <p:cNvSpPr>
            <a:spLocks noChangeArrowheads="1"/>
          </p:cNvSpPr>
          <p:nvPr/>
        </p:nvSpPr>
        <p:spPr bwMode="auto">
          <a:xfrm>
            <a:off x="6288774" y="3076032"/>
            <a:ext cx="2090637" cy="369332"/>
          </a:xfrm>
          <a:prstGeom prst="rect">
            <a:avLst/>
          </a:prstGeom>
          <a:solidFill>
            <a:srgbClr val="971497"/>
          </a:solidFill>
          <a:ln>
            <a:noFill/>
          </a:ln>
          <a:effectLst/>
        </p:spPr>
        <p:txBody>
          <a:bodyPr wrap="none">
            <a:spAutoFit/>
          </a:bodyPr>
          <a:lstStyle/>
          <a:p>
            <a:r>
              <a:rPr lang="en-GB" altLang="en-US" dirty="0">
                <a:solidFill>
                  <a:schemeClr val="bg1"/>
                </a:solidFill>
                <a:latin typeface="Comic Sans MS" panose="030F0702030302020204" pitchFamily="66" charset="0"/>
              </a:rPr>
              <a:t>turned on the TV.</a:t>
            </a:r>
          </a:p>
        </p:txBody>
      </p:sp>
      <p:sp>
        <p:nvSpPr>
          <p:cNvPr id="24" name="Rectangle 17">
            <a:extLst>
              <a:ext uri="{FF2B5EF4-FFF2-40B4-BE49-F238E27FC236}">
                <a16:creationId xmlns:a16="http://schemas.microsoft.com/office/drawing/2014/main" id="{1ABAE063-CAAE-BE4D-9059-F602BA8DC126}"/>
              </a:ext>
            </a:extLst>
          </p:cNvPr>
          <p:cNvSpPr>
            <a:spLocks noChangeArrowheads="1"/>
          </p:cNvSpPr>
          <p:nvPr/>
        </p:nvSpPr>
        <p:spPr bwMode="auto">
          <a:xfrm>
            <a:off x="5476760" y="3947381"/>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5" name="Rectangle 18">
            <a:extLst>
              <a:ext uri="{FF2B5EF4-FFF2-40B4-BE49-F238E27FC236}">
                <a16:creationId xmlns:a16="http://schemas.microsoft.com/office/drawing/2014/main" id="{04972077-8873-0742-B088-0E182D26960E}"/>
              </a:ext>
            </a:extLst>
          </p:cNvPr>
          <p:cNvSpPr>
            <a:spLocks noChangeArrowheads="1"/>
          </p:cNvSpPr>
          <p:nvPr/>
        </p:nvSpPr>
        <p:spPr bwMode="auto">
          <a:xfrm>
            <a:off x="5476760" y="2204683"/>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6" name="Rectangle 19">
            <a:extLst>
              <a:ext uri="{FF2B5EF4-FFF2-40B4-BE49-F238E27FC236}">
                <a16:creationId xmlns:a16="http://schemas.microsoft.com/office/drawing/2014/main" id="{5C2A4F97-24ED-3B4D-ADD3-6C2F7C31EC04}"/>
              </a:ext>
            </a:extLst>
          </p:cNvPr>
          <p:cNvSpPr>
            <a:spLocks noChangeArrowheads="1"/>
          </p:cNvSpPr>
          <p:nvPr/>
        </p:nvSpPr>
        <p:spPr bwMode="auto">
          <a:xfrm>
            <a:off x="6288774" y="5690079"/>
            <a:ext cx="2300630" cy="369332"/>
          </a:xfrm>
          <a:prstGeom prst="rect">
            <a:avLst/>
          </a:prstGeom>
          <a:solidFill>
            <a:srgbClr val="971497"/>
          </a:solidFill>
          <a:ln>
            <a:noFill/>
          </a:ln>
          <a:effectLst/>
        </p:spPr>
        <p:txBody>
          <a:bodyPr wrap="none">
            <a:spAutoFit/>
          </a:bodyPr>
          <a:lstStyle/>
          <a:p>
            <a:r>
              <a:rPr lang="en-GB" altLang="en-US" dirty="0">
                <a:solidFill>
                  <a:schemeClr val="bg1"/>
                </a:solidFill>
                <a:latin typeface="Comic Sans MS" panose="030F0702030302020204" pitchFamily="66" charset="0"/>
              </a:rPr>
              <a:t>hairy cakes for tea.</a:t>
            </a:r>
          </a:p>
        </p:txBody>
      </p:sp>
      <p:sp>
        <p:nvSpPr>
          <p:cNvPr id="27" name="Rectangle 20">
            <a:extLst>
              <a:ext uri="{FF2B5EF4-FFF2-40B4-BE49-F238E27FC236}">
                <a16:creationId xmlns:a16="http://schemas.microsoft.com/office/drawing/2014/main" id="{E5FB7354-1209-5E4A-9A5C-0BA6ED0BC6B5}"/>
              </a:ext>
            </a:extLst>
          </p:cNvPr>
          <p:cNvSpPr>
            <a:spLocks noChangeArrowheads="1"/>
          </p:cNvSpPr>
          <p:nvPr/>
        </p:nvSpPr>
        <p:spPr bwMode="auto">
          <a:xfrm>
            <a:off x="5476760" y="5690079"/>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28" name="Rectangle 21">
            <a:extLst>
              <a:ext uri="{FF2B5EF4-FFF2-40B4-BE49-F238E27FC236}">
                <a16:creationId xmlns:a16="http://schemas.microsoft.com/office/drawing/2014/main" id="{D82D271F-C987-DA42-9368-CFFB64E9192E}"/>
              </a:ext>
            </a:extLst>
          </p:cNvPr>
          <p:cNvSpPr>
            <a:spLocks noChangeArrowheads="1"/>
          </p:cNvSpPr>
          <p:nvPr/>
        </p:nvSpPr>
        <p:spPr bwMode="auto">
          <a:xfrm>
            <a:off x="6288774" y="3947381"/>
            <a:ext cx="2544286" cy="369332"/>
          </a:xfrm>
          <a:prstGeom prst="rect">
            <a:avLst/>
          </a:prstGeom>
          <a:solidFill>
            <a:srgbClr val="971497"/>
          </a:solidFill>
          <a:ln>
            <a:noFill/>
          </a:ln>
          <a:effectLst/>
        </p:spPr>
        <p:txBody>
          <a:bodyPr wrap="none">
            <a:spAutoFit/>
          </a:bodyPr>
          <a:lstStyle/>
          <a:p>
            <a:r>
              <a:rPr lang="en-GB" altLang="en-US" dirty="0">
                <a:solidFill>
                  <a:schemeClr val="bg1"/>
                </a:solidFill>
                <a:latin typeface="Comic Sans MS" panose="030F0702030302020204" pitchFamily="66" charset="0"/>
              </a:rPr>
              <a:t>went into the kitchen.</a:t>
            </a:r>
          </a:p>
        </p:txBody>
      </p:sp>
      <p:sp>
        <p:nvSpPr>
          <p:cNvPr id="29" name="Rectangle 22">
            <a:extLst>
              <a:ext uri="{FF2B5EF4-FFF2-40B4-BE49-F238E27FC236}">
                <a16:creationId xmlns:a16="http://schemas.microsoft.com/office/drawing/2014/main" id="{C9154EF6-D494-2148-84ED-EE911DAC1319}"/>
              </a:ext>
            </a:extLst>
          </p:cNvPr>
          <p:cNvSpPr>
            <a:spLocks noChangeArrowheads="1"/>
          </p:cNvSpPr>
          <p:nvPr/>
        </p:nvSpPr>
        <p:spPr bwMode="auto">
          <a:xfrm>
            <a:off x="5476760" y="1333334"/>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
        <p:nvSpPr>
          <p:cNvPr id="30" name="Rectangle 23">
            <a:extLst>
              <a:ext uri="{FF2B5EF4-FFF2-40B4-BE49-F238E27FC236}">
                <a16:creationId xmlns:a16="http://schemas.microsoft.com/office/drawing/2014/main" id="{60691966-50A9-A240-AFF2-3E4497768B7A}"/>
              </a:ext>
            </a:extLst>
          </p:cNvPr>
          <p:cNvSpPr>
            <a:spLocks noChangeArrowheads="1"/>
          </p:cNvSpPr>
          <p:nvPr/>
        </p:nvSpPr>
        <p:spPr bwMode="auto">
          <a:xfrm>
            <a:off x="6288774" y="4818730"/>
            <a:ext cx="2233304" cy="369332"/>
          </a:xfrm>
          <a:prstGeom prst="rect">
            <a:avLst/>
          </a:prstGeom>
          <a:solidFill>
            <a:srgbClr val="971497"/>
          </a:solidFill>
          <a:ln>
            <a:noFill/>
          </a:ln>
          <a:effectLst/>
        </p:spPr>
        <p:txBody>
          <a:bodyPr wrap="none">
            <a:spAutoFit/>
          </a:bodyPr>
          <a:lstStyle/>
          <a:p>
            <a:pPr eaLnBrk="0" hangingPunct="0"/>
            <a:r>
              <a:rPr lang="en-GB" altLang="en-US" dirty="0">
                <a:solidFill>
                  <a:schemeClr val="bg1"/>
                </a:solidFill>
                <a:latin typeface="Comic Sans MS" panose="030F0702030302020204" pitchFamily="66" charset="0"/>
              </a:rPr>
              <a:t>a sprinkling of salt.</a:t>
            </a:r>
          </a:p>
        </p:txBody>
      </p:sp>
      <p:sp>
        <p:nvSpPr>
          <p:cNvPr id="31" name="Rectangle 25">
            <a:extLst>
              <a:ext uri="{FF2B5EF4-FFF2-40B4-BE49-F238E27FC236}">
                <a16:creationId xmlns:a16="http://schemas.microsoft.com/office/drawing/2014/main" id="{41737C18-B857-A943-8B8C-F4CAA1B0D58D}"/>
              </a:ext>
            </a:extLst>
          </p:cNvPr>
          <p:cNvSpPr>
            <a:spLocks noChangeArrowheads="1"/>
          </p:cNvSpPr>
          <p:nvPr/>
        </p:nvSpPr>
        <p:spPr bwMode="auto">
          <a:xfrm>
            <a:off x="6288774" y="2204683"/>
            <a:ext cx="5091458" cy="369332"/>
          </a:xfrm>
          <a:prstGeom prst="rect">
            <a:avLst/>
          </a:prstGeom>
          <a:solidFill>
            <a:srgbClr val="971497"/>
          </a:solidFill>
          <a:ln>
            <a:noFill/>
          </a:ln>
          <a:effectLst/>
        </p:spPr>
        <p:txBody>
          <a:bodyPr wrap="none">
            <a:spAutoFit/>
          </a:bodyPr>
          <a:lstStyle/>
          <a:p>
            <a:r>
              <a:rPr lang="en-GB" altLang="en-US" dirty="0">
                <a:solidFill>
                  <a:schemeClr val="bg1"/>
                </a:solidFill>
                <a:latin typeface="Comic Sans MS" panose="030F0702030302020204" pitchFamily="66" charset="0"/>
              </a:rPr>
              <a:t>an enormous hairy monster stood at the door.</a:t>
            </a:r>
          </a:p>
        </p:txBody>
      </p:sp>
      <p:sp>
        <p:nvSpPr>
          <p:cNvPr id="33" name="Rectangle 17">
            <a:extLst>
              <a:ext uri="{FF2B5EF4-FFF2-40B4-BE49-F238E27FC236}">
                <a16:creationId xmlns:a16="http://schemas.microsoft.com/office/drawing/2014/main" id="{191D2C00-33B7-0349-AEE6-BD7413C5013D}"/>
              </a:ext>
            </a:extLst>
          </p:cNvPr>
          <p:cNvSpPr>
            <a:spLocks noChangeArrowheads="1"/>
          </p:cNvSpPr>
          <p:nvPr/>
        </p:nvSpPr>
        <p:spPr bwMode="auto">
          <a:xfrm>
            <a:off x="5476760" y="4818730"/>
            <a:ext cx="55976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414042"/>
                </a:solidFill>
                <a:latin typeface="Comic Sans MS" panose="030F0702030302020204" pitchFamily="66" charset="0"/>
              </a:rPr>
              <a:t>and</a:t>
            </a:r>
          </a:p>
        </p:txBody>
      </p:sp>
    </p:spTree>
    <p:extLst>
      <p:ext uri="{BB962C8B-B14F-4D97-AF65-F5344CB8AC3E}">
        <p14:creationId xmlns:p14="http://schemas.microsoft.com/office/powerpoint/2010/main" val="3545089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26754654-F938-FC4E-A747-27C2E78B7A57}"/>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Reading as a writer – sentences</a:t>
            </a:r>
          </a:p>
        </p:txBody>
      </p:sp>
      <p:sp>
        <p:nvSpPr>
          <p:cNvPr id="32" name="Text Box 6">
            <a:extLst>
              <a:ext uri="{FF2B5EF4-FFF2-40B4-BE49-F238E27FC236}">
                <a16:creationId xmlns:a16="http://schemas.microsoft.com/office/drawing/2014/main" id="{15891C74-10DD-1940-B085-E44BC1F55536}"/>
              </a:ext>
            </a:extLst>
          </p:cNvPr>
          <p:cNvSpPr txBox="1">
            <a:spLocks noChangeArrowheads="1"/>
          </p:cNvSpPr>
          <p:nvPr/>
        </p:nvSpPr>
        <p:spPr bwMode="auto">
          <a:xfrm>
            <a:off x="1066006" y="1433860"/>
            <a:ext cx="6187136" cy="4439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414042"/>
                </a:solidFill>
                <a:latin typeface="Comic Sans MS" panose="030F0702030302020204" pitchFamily="66" charset="0"/>
              </a:rPr>
              <a:t>Now work with a partner to make up a new sentence about Rory. </a:t>
            </a:r>
          </a:p>
          <a:p>
            <a:pPr>
              <a:spcBef>
                <a:spcPts val="1500"/>
              </a:spcBef>
            </a:pPr>
            <a:r>
              <a:rPr lang="en-GB" altLang="en-US" sz="2000" dirty="0">
                <a:solidFill>
                  <a:srgbClr val="414042"/>
                </a:solidFill>
                <a:latin typeface="Comic Sans MS" panose="030F0702030302020204" pitchFamily="66" charset="0"/>
              </a:rPr>
              <a:t>Talk about what you would like to include – it can be something in the story or you can invent something completely new.</a:t>
            </a:r>
          </a:p>
          <a:p>
            <a:pPr>
              <a:spcBef>
                <a:spcPts val="1500"/>
              </a:spcBef>
            </a:pPr>
            <a:r>
              <a:rPr lang="en-GB" altLang="en-US" sz="2000" dirty="0">
                <a:solidFill>
                  <a:srgbClr val="414042"/>
                </a:solidFill>
                <a:latin typeface="Comic Sans MS" panose="030F0702030302020204" pitchFamily="66" charset="0"/>
              </a:rPr>
              <a:t>Say your sentence out loud before writing it down. </a:t>
            </a:r>
          </a:p>
          <a:p>
            <a:pPr>
              <a:spcBef>
                <a:spcPts val="1500"/>
              </a:spcBef>
            </a:pPr>
            <a:r>
              <a:rPr lang="en-GB" altLang="en-US" sz="2000" dirty="0">
                <a:solidFill>
                  <a:srgbClr val="414042"/>
                </a:solidFill>
                <a:latin typeface="Comic Sans MS" panose="030F0702030302020204" pitchFamily="66" charset="0"/>
              </a:rPr>
              <a:t>Find another pair with a sentence that would link with yours.</a:t>
            </a:r>
          </a:p>
          <a:p>
            <a:pPr>
              <a:spcBef>
                <a:spcPts val="1500"/>
              </a:spcBef>
            </a:pPr>
            <a:r>
              <a:rPr lang="en-GB" altLang="en-US" sz="2000" dirty="0">
                <a:solidFill>
                  <a:srgbClr val="414042"/>
                </a:solidFill>
                <a:latin typeface="Comic Sans MS" panose="030F0702030302020204" pitchFamily="66" charset="0"/>
              </a:rPr>
              <a:t>Can you join them together with the word </a:t>
            </a:r>
            <a:r>
              <a:rPr lang="en-GB" altLang="en-US" sz="2000" b="1" dirty="0">
                <a:solidFill>
                  <a:srgbClr val="414042"/>
                </a:solidFill>
                <a:latin typeface="Comic Sans MS" panose="030F0702030302020204" pitchFamily="66" charset="0"/>
              </a:rPr>
              <a:t>and</a:t>
            </a:r>
            <a:r>
              <a:rPr lang="en-GB" altLang="en-US" sz="2000" dirty="0">
                <a:solidFill>
                  <a:srgbClr val="414042"/>
                </a:solidFill>
                <a:latin typeface="Comic Sans MS" panose="030F0702030302020204" pitchFamily="66" charset="0"/>
              </a:rPr>
              <a:t>?</a:t>
            </a:r>
          </a:p>
          <a:p>
            <a:pPr>
              <a:spcBef>
                <a:spcPts val="1500"/>
              </a:spcBef>
            </a:pPr>
            <a:r>
              <a:rPr lang="en-GB" altLang="en-US" sz="2000" dirty="0">
                <a:solidFill>
                  <a:srgbClr val="414042"/>
                </a:solidFill>
                <a:latin typeface="Comic Sans MS" panose="030F0702030302020204" pitchFamily="66" charset="0"/>
              </a:rPr>
              <a:t>What do you need to remember when writing</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your sentences?</a:t>
            </a:r>
          </a:p>
        </p:txBody>
      </p:sp>
      <p:grpSp>
        <p:nvGrpSpPr>
          <p:cNvPr id="47" name="Group 8">
            <a:extLst>
              <a:ext uri="{FF2B5EF4-FFF2-40B4-BE49-F238E27FC236}">
                <a16:creationId xmlns:a16="http://schemas.microsoft.com/office/drawing/2014/main" id="{5B4F69D4-A0E2-9041-8467-8E69A7B43E0C}"/>
              </a:ext>
            </a:extLst>
          </p:cNvPr>
          <p:cNvGrpSpPr>
            <a:grpSpLocks/>
          </p:cNvGrpSpPr>
          <p:nvPr/>
        </p:nvGrpSpPr>
        <p:grpSpPr bwMode="auto">
          <a:xfrm rot="326073">
            <a:off x="9545360" y="1797494"/>
            <a:ext cx="1357837" cy="3090211"/>
            <a:chOff x="4427" y="94"/>
            <a:chExt cx="829" cy="2062"/>
          </a:xfrm>
        </p:grpSpPr>
        <p:grpSp>
          <p:nvGrpSpPr>
            <p:cNvPr id="48" name="Group 9">
              <a:extLst>
                <a:ext uri="{FF2B5EF4-FFF2-40B4-BE49-F238E27FC236}">
                  <a16:creationId xmlns:a16="http://schemas.microsoft.com/office/drawing/2014/main" id="{F9A59E14-4ED4-4E48-B783-737521903172}"/>
                </a:ext>
              </a:extLst>
            </p:cNvPr>
            <p:cNvGrpSpPr>
              <a:grpSpLocks/>
            </p:cNvGrpSpPr>
            <p:nvPr/>
          </p:nvGrpSpPr>
          <p:grpSpPr bwMode="auto">
            <a:xfrm>
              <a:off x="4427" y="94"/>
              <a:ext cx="829" cy="2062"/>
              <a:chOff x="3487" y="82"/>
              <a:chExt cx="829" cy="2062"/>
            </a:xfrm>
          </p:grpSpPr>
          <p:pic>
            <p:nvPicPr>
              <p:cNvPr id="50" name="Picture 49">
                <a:extLst>
                  <a:ext uri="{FF2B5EF4-FFF2-40B4-BE49-F238E27FC236}">
                    <a16:creationId xmlns:a16="http://schemas.microsoft.com/office/drawing/2014/main" id="{5D140FB9-69B6-CF4A-8C25-A8020BED4CD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V="1">
                <a:off x="3487" y="82"/>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51" name="Text Box 11">
                <a:extLst>
                  <a:ext uri="{FF2B5EF4-FFF2-40B4-BE49-F238E27FC236}">
                    <a16:creationId xmlns:a16="http://schemas.microsoft.com/office/drawing/2014/main" id="{68622B74-63D2-8048-B022-0C0E381DEE76}"/>
                  </a:ext>
                </a:extLst>
              </p:cNvPr>
              <p:cNvSpPr txBox="1">
                <a:spLocks noChangeArrowheads="1"/>
              </p:cNvSpPr>
              <p:nvPr/>
            </p:nvSpPr>
            <p:spPr bwMode="auto">
              <a:xfrm>
                <a:off x="3595" y="701"/>
                <a:ext cx="595"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500" dirty="0">
                    <a:latin typeface="Comic Sans MS" panose="030F0702030302020204" pitchFamily="66" charset="0"/>
                  </a:rPr>
                  <a:t>Capital Letter</a:t>
                </a:r>
              </a:p>
            </p:txBody>
          </p:sp>
          <p:sp>
            <p:nvSpPr>
              <p:cNvPr id="52" name="WordArt 12">
                <a:extLst>
                  <a:ext uri="{FF2B5EF4-FFF2-40B4-BE49-F238E27FC236}">
                    <a16:creationId xmlns:a16="http://schemas.microsoft.com/office/drawing/2014/main" id="{EE920EF9-08DB-9F4A-8DEF-AF00CFB668B3}"/>
                  </a:ext>
                </a:extLst>
              </p:cNvPr>
              <p:cNvSpPr>
                <a:spLocks noChangeArrowheads="1" noChangeShapeType="1" noTextEdit="1"/>
              </p:cNvSpPr>
              <p:nvPr/>
            </p:nvSpPr>
            <p:spPr bwMode="auto">
              <a:xfrm>
                <a:off x="3616" y="334"/>
                <a:ext cx="542" cy="308"/>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kern="10" dirty="0">
                    <a:ln w="9525">
                      <a:solidFill>
                        <a:srgbClr val="000000"/>
                      </a:solidFill>
                      <a:round/>
                      <a:headEnd/>
                      <a:tailEnd/>
                    </a:ln>
                    <a:solidFill>
                      <a:srgbClr val="000000"/>
                    </a:solidFill>
                    <a:latin typeface="Arial" panose="020B0604020202020204" pitchFamily="34" charset="0"/>
                  </a:rPr>
                  <a:t>CAP</a:t>
                </a:r>
              </a:p>
            </p:txBody>
          </p:sp>
        </p:grpSp>
        <p:sp>
          <p:nvSpPr>
            <p:cNvPr id="49" name="Oval 13">
              <a:extLst>
                <a:ext uri="{FF2B5EF4-FFF2-40B4-BE49-F238E27FC236}">
                  <a16:creationId xmlns:a16="http://schemas.microsoft.com/office/drawing/2014/main" id="{376BB4CC-70F4-1343-B4C7-C08297C2BDC9}"/>
                </a:ext>
              </a:extLst>
            </p:cNvPr>
            <p:cNvSpPr>
              <a:spLocks noChangeArrowheads="1"/>
            </p:cNvSpPr>
            <p:nvPr/>
          </p:nvSpPr>
          <p:spPr bwMode="auto">
            <a:xfrm>
              <a:off x="4784"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53" name="Group 25">
            <a:extLst>
              <a:ext uri="{FF2B5EF4-FFF2-40B4-BE49-F238E27FC236}">
                <a16:creationId xmlns:a16="http://schemas.microsoft.com/office/drawing/2014/main" id="{BFC93B7B-6B2C-3D4C-9376-70BAEF97E4C1}"/>
              </a:ext>
            </a:extLst>
          </p:cNvPr>
          <p:cNvGrpSpPr>
            <a:grpSpLocks/>
          </p:cNvGrpSpPr>
          <p:nvPr/>
        </p:nvGrpSpPr>
        <p:grpSpPr bwMode="auto">
          <a:xfrm rot="21166036">
            <a:off x="7899906" y="2402540"/>
            <a:ext cx="1319572" cy="3235139"/>
            <a:chOff x="2161" y="1163"/>
            <a:chExt cx="1138" cy="2748"/>
          </a:xfrm>
        </p:grpSpPr>
        <p:pic>
          <p:nvPicPr>
            <p:cNvPr id="54" name="Picture 26">
              <a:extLst>
                <a:ext uri="{FF2B5EF4-FFF2-40B4-BE49-F238E27FC236}">
                  <a16:creationId xmlns:a16="http://schemas.microsoft.com/office/drawing/2014/main" id="{EF264559-81E3-DA47-ABD9-FB92AC378BD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61" y="1293"/>
              <a:ext cx="1138" cy="2618"/>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27">
              <a:extLst>
                <a:ext uri="{FF2B5EF4-FFF2-40B4-BE49-F238E27FC236}">
                  <a16:creationId xmlns:a16="http://schemas.microsoft.com/office/drawing/2014/main" id="{87108644-3292-5B4A-9199-37A529CCAC33}"/>
                </a:ext>
              </a:extLst>
            </p:cNvPr>
            <p:cNvSpPr txBox="1">
              <a:spLocks noChangeArrowheads="1"/>
            </p:cNvSpPr>
            <p:nvPr/>
          </p:nvSpPr>
          <p:spPr bwMode="auto">
            <a:xfrm>
              <a:off x="2170" y="1952"/>
              <a:ext cx="1119"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GB" altLang="en-US" sz="1500" dirty="0">
                  <a:latin typeface="Comic Sans MS" panose="030F0702030302020204" pitchFamily="66" charset="0"/>
                </a:rPr>
                <a:t>Full</a:t>
              </a:r>
              <a:br>
                <a:rPr lang="en-GB" altLang="en-US" sz="1500" dirty="0">
                  <a:latin typeface="Comic Sans MS" panose="030F0702030302020204" pitchFamily="66" charset="0"/>
                </a:rPr>
              </a:br>
              <a:r>
                <a:rPr lang="en-GB" altLang="en-US" sz="1500" dirty="0">
                  <a:latin typeface="Comic Sans MS" panose="030F0702030302020204" pitchFamily="66" charset="0"/>
                </a:rPr>
                <a:t>stop</a:t>
              </a:r>
            </a:p>
          </p:txBody>
        </p:sp>
        <p:sp>
          <p:nvSpPr>
            <p:cNvPr id="56" name="Oval 28">
              <a:extLst>
                <a:ext uri="{FF2B5EF4-FFF2-40B4-BE49-F238E27FC236}">
                  <a16:creationId xmlns:a16="http://schemas.microsoft.com/office/drawing/2014/main" id="{FD257DDF-4C13-F549-A106-83F32F72631C}"/>
                </a:ext>
              </a:extLst>
            </p:cNvPr>
            <p:cNvSpPr>
              <a:spLocks noChangeArrowheads="1"/>
            </p:cNvSpPr>
            <p:nvPr/>
          </p:nvSpPr>
          <p:spPr bwMode="auto">
            <a:xfrm>
              <a:off x="2651" y="3478"/>
              <a:ext cx="158"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Text Box 29">
              <a:extLst>
                <a:ext uri="{FF2B5EF4-FFF2-40B4-BE49-F238E27FC236}">
                  <a16:creationId xmlns:a16="http://schemas.microsoft.com/office/drawing/2014/main" id="{2748A14F-A84D-5B4F-AA73-4DEF0843C231}"/>
                </a:ext>
              </a:extLst>
            </p:cNvPr>
            <p:cNvSpPr txBox="1">
              <a:spLocks noChangeArrowheads="1"/>
            </p:cNvSpPr>
            <p:nvPr/>
          </p:nvSpPr>
          <p:spPr bwMode="auto">
            <a:xfrm>
              <a:off x="2529" y="1163"/>
              <a:ext cx="301" cy="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6500" b="1" dirty="0"/>
                <a:t>.</a:t>
              </a:r>
            </a:p>
          </p:txBody>
        </p:sp>
      </p:grpSp>
    </p:spTree>
    <p:extLst>
      <p:ext uri="{BB962C8B-B14F-4D97-AF65-F5344CB8AC3E}">
        <p14:creationId xmlns:p14="http://schemas.microsoft.com/office/powerpoint/2010/main" val="19662500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8">
            <a:extLst>
              <a:ext uri="{FF2B5EF4-FFF2-40B4-BE49-F238E27FC236}">
                <a16:creationId xmlns:a16="http://schemas.microsoft.com/office/drawing/2014/main" id="{576CB561-7B1A-0946-AAE8-ADCCB72732A5}"/>
              </a:ext>
            </a:extLst>
          </p:cNvPr>
          <p:cNvSpPr>
            <a:spLocks noChangeArrowheads="1"/>
          </p:cNvSpPr>
          <p:nvPr/>
        </p:nvSpPr>
        <p:spPr bwMode="auto">
          <a:xfrm>
            <a:off x="416119" y="3113062"/>
            <a:ext cx="11359763" cy="290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All the King’s horses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all the King’s men</a:t>
            </a:r>
          </a:p>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One for the master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one for the dame</a:t>
            </a:r>
          </a:p>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The cat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the fiddle</a:t>
            </a:r>
          </a:p>
          <a:p>
            <a:pPr marL="0" lvl="1" algn="ctr">
              <a:spcBef>
                <a:spcPts val="700"/>
              </a:spcBef>
            </a:pPr>
            <a:endParaRPr lang="en-GB" altLang="en-US" dirty="0">
              <a:latin typeface="Comic Sans MS" panose="030F0702030302020204" pitchFamily="66" charset="0"/>
              <a:ea typeface="Microsoft YaHei" panose="020B0503020204020204" pitchFamily="34" charset="-122"/>
              <a:cs typeface="Arial" panose="020B0604020202020204" pitchFamily="34" charset="0"/>
            </a:endParaRPr>
          </a:p>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leaves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twigs</a:t>
            </a:r>
          </a:p>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pepper</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salt</a:t>
            </a:r>
          </a:p>
          <a:p>
            <a:pPr marL="0" lvl="1" algn="ctr">
              <a:spcBef>
                <a:spcPts val="7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pancakes </a:t>
            </a:r>
            <a:r>
              <a:rPr lang="en-GB" altLang="en-US" dirty="0">
                <a:solidFill>
                  <a:srgbClr val="990099"/>
                </a:solidFill>
                <a:latin typeface="Comic Sans MS" panose="030F0702030302020204" pitchFamily="66" charset="0"/>
                <a:ea typeface="Microsoft YaHei" panose="020B0503020204020204" pitchFamily="34" charset="-122"/>
                <a:cs typeface="Arial" panose="020B0604020202020204" pitchFamily="34" charset="0"/>
              </a:rPr>
              <a:t>and</a:t>
            </a:r>
            <a:r>
              <a:rPr lang="en-GB" altLang="en-US" dirty="0">
                <a:latin typeface="Comic Sans MS" panose="030F0702030302020204" pitchFamily="66" charset="0"/>
                <a:ea typeface="Microsoft YaHei" panose="020B0503020204020204" pitchFamily="34" charset="-122"/>
                <a:cs typeface="Arial" panose="020B0604020202020204" pitchFamily="34" charset="0"/>
              </a:rPr>
              <a:t> </a:t>
            </a: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cakes</a:t>
            </a:r>
          </a:p>
          <a:p>
            <a:pPr algn="ctr">
              <a:spcBef>
                <a:spcPct val="20000"/>
              </a:spcBef>
            </a:pPr>
            <a:endParaRPr lang="en-GB" altLang="en-US" dirty="0">
              <a:ea typeface="Microsoft YaHei" panose="020B0503020204020204" pitchFamily="34" charset="-122"/>
              <a:cs typeface="Arial" panose="020B0604020202020204" pitchFamily="34" charset="0"/>
            </a:endParaRPr>
          </a:p>
        </p:txBody>
      </p:sp>
      <p:sp>
        <p:nvSpPr>
          <p:cNvPr id="9" name="Subtitle 2">
            <a:extLst>
              <a:ext uri="{FF2B5EF4-FFF2-40B4-BE49-F238E27FC236}">
                <a16:creationId xmlns:a16="http://schemas.microsoft.com/office/drawing/2014/main" id="{26754654-F938-FC4E-A747-27C2E78B7A57}"/>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Get ready to write – joining words</a:t>
            </a:r>
          </a:p>
        </p:txBody>
      </p:sp>
      <p:sp>
        <p:nvSpPr>
          <p:cNvPr id="16" name="Text Box 7">
            <a:extLst>
              <a:ext uri="{FF2B5EF4-FFF2-40B4-BE49-F238E27FC236}">
                <a16:creationId xmlns:a16="http://schemas.microsoft.com/office/drawing/2014/main" id="{45B4784E-E9E6-E144-A6C2-866AC4E6C0F4}"/>
              </a:ext>
            </a:extLst>
          </p:cNvPr>
          <p:cNvSpPr txBox="1">
            <a:spLocks noChangeArrowheads="1"/>
          </p:cNvSpPr>
          <p:nvPr/>
        </p:nvSpPr>
        <p:spPr bwMode="auto">
          <a:xfrm>
            <a:off x="416118" y="1265640"/>
            <a:ext cx="1135976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b="1" dirty="0">
                <a:solidFill>
                  <a:srgbClr val="0070C0"/>
                </a:solidFill>
                <a:latin typeface="Comic Sans MS" panose="030F0702030302020204" pitchFamily="66" charset="0"/>
                <a:ea typeface="Microsoft YaHei" panose="020B0503020204020204" pitchFamily="34" charset="-122"/>
                <a:cs typeface="Arial" panose="020B0604020202020204" pitchFamily="34" charset="0"/>
              </a:rPr>
              <a:t>Joining words </a:t>
            </a:r>
            <a:r>
              <a:rPr lang="en-GB" altLang="en-US" sz="20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are used to join together words,</a:t>
            </a:r>
            <a:br>
              <a:rPr lang="en-GB" altLang="en-US" sz="20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br>
            <a:r>
              <a:rPr lang="en-GB" altLang="en-US" sz="20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phrases, clauses and sentences. </a:t>
            </a:r>
          </a:p>
        </p:txBody>
      </p:sp>
      <p:sp>
        <p:nvSpPr>
          <p:cNvPr id="17" name="Rectangle 8">
            <a:extLst>
              <a:ext uri="{FF2B5EF4-FFF2-40B4-BE49-F238E27FC236}">
                <a16:creationId xmlns:a16="http://schemas.microsoft.com/office/drawing/2014/main" id="{01AEDB8C-D5EB-944E-89E8-6D9FBFEEF630}"/>
              </a:ext>
            </a:extLst>
          </p:cNvPr>
          <p:cNvSpPr>
            <a:spLocks noChangeArrowheads="1"/>
          </p:cNvSpPr>
          <p:nvPr/>
        </p:nvSpPr>
        <p:spPr bwMode="auto">
          <a:xfrm>
            <a:off x="1320702" y="2231452"/>
            <a:ext cx="875360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ct val="20000"/>
              </a:spcBef>
            </a:pPr>
            <a:r>
              <a:rPr lang="en-GB" altLang="en-US"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Some joining words join items in the sentence that have the same importance:</a:t>
            </a:r>
            <a:endParaRPr lang="en-GB" altLang="en-US" dirty="0">
              <a:ea typeface="Microsoft YaHei" panose="020B0503020204020204" pitchFamily="34" charset="-122"/>
              <a:cs typeface="Arial" panose="020B0604020202020204" pitchFamily="34" charset="0"/>
            </a:endParaRPr>
          </a:p>
        </p:txBody>
      </p:sp>
      <p:pic>
        <p:nvPicPr>
          <p:cNvPr id="5" name="Picture 4" descr="A picture containing toy, doll&#10;&#10;Description automatically generated">
            <a:extLst>
              <a:ext uri="{FF2B5EF4-FFF2-40B4-BE49-F238E27FC236}">
                <a16:creationId xmlns:a16="http://schemas.microsoft.com/office/drawing/2014/main" id="{5E6EE2DC-EA2B-0841-9E6D-B7E6B53F4873}"/>
              </a:ext>
            </a:extLst>
          </p:cNvPr>
          <p:cNvPicPr>
            <a:picLocks noChangeAspect="1"/>
          </p:cNvPicPr>
          <p:nvPr/>
        </p:nvPicPr>
        <p:blipFill>
          <a:blip r:embed="rId3"/>
          <a:stretch>
            <a:fillRect/>
          </a:stretch>
        </p:blipFill>
        <p:spPr>
          <a:xfrm>
            <a:off x="813372" y="3524415"/>
            <a:ext cx="3115579" cy="2580089"/>
          </a:xfrm>
          <a:prstGeom prst="rect">
            <a:avLst/>
          </a:prstGeom>
        </p:spPr>
      </p:pic>
      <p:pic>
        <p:nvPicPr>
          <p:cNvPr id="7" name="Picture 6">
            <a:extLst>
              <a:ext uri="{FF2B5EF4-FFF2-40B4-BE49-F238E27FC236}">
                <a16:creationId xmlns:a16="http://schemas.microsoft.com/office/drawing/2014/main" id="{618BC4F7-22BD-E547-9E82-35646BD72935}"/>
              </a:ext>
            </a:extLst>
          </p:cNvPr>
          <p:cNvPicPr>
            <a:picLocks noChangeAspect="1"/>
          </p:cNvPicPr>
          <p:nvPr/>
        </p:nvPicPr>
        <p:blipFill>
          <a:blip r:embed="rId4"/>
          <a:stretch>
            <a:fillRect/>
          </a:stretch>
        </p:blipFill>
        <p:spPr>
          <a:xfrm>
            <a:off x="7881648" y="3299637"/>
            <a:ext cx="2574317" cy="2709452"/>
          </a:xfrm>
          <a:prstGeom prst="rect">
            <a:avLst/>
          </a:prstGeom>
        </p:spPr>
      </p:pic>
      <p:pic>
        <p:nvPicPr>
          <p:cNvPr id="24" name="Picture 10" descr="Chain by nicubunu - golden chain">
            <a:extLst>
              <a:ext uri="{FF2B5EF4-FFF2-40B4-BE49-F238E27FC236}">
                <a16:creationId xmlns:a16="http://schemas.microsoft.com/office/drawing/2014/main" id="{A3553017-9EF1-CC45-8669-CCC4066C5D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47063" y="2158068"/>
            <a:ext cx="792163" cy="5349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5CE0A5F4-2953-9B48-B052-5325216177FC}"/>
              </a:ext>
            </a:extLst>
          </p:cNvPr>
          <p:cNvSpPr>
            <a:spLocks noChangeArrowheads="1"/>
          </p:cNvSpPr>
          <p:nvPr/>
        </p:nvSpPr>
        <p:spPr bwMode="auto">
          <a:xfrm>
            <a:off x="9128502" y="531767"/>
            <a:ext cx="2477026" cy="1129966"/>
          </a:xfrm>
          <a:prstGeom prst="rect">
            <a:avLst/>
          </a:prstGeom>
          <a:solidFill>
            <a:srgbClr val="971497"/>
          </a:solidFill>
          <a:ln>
            <a:noFill/>
          </a:ln>
          <a:effectLst/>
        </p:spPr>
        <p:txBody>
          <a:bodyPr wrap="square" anchor="ctr" anchorCtr="1">
            <a:noAutofit/>
          </a:bodyP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lgn="ctr"/>
            <a:r>
              <a:rPr lang="en-US" sz="1600" dirty="0">
                <a:solidFill>
                  <a:schemeClr val="bg1"/>
                </a:solidFill>
                <a:latin typeface="Comic Sans MS" panose="030F0902030302020204" pitchFamily="66" charset="0"/>
              </a:rPr>
              <a:t>Join words and join clauses using </a:t>
            </a:r>
            <a:r>
              <a:rPr lang="en-US" sz="1600" i="1" dirty="0">
                <a:solidFill>
                  <a:schemeClr val="bg1"/>
                </a:solidFill>
                <a:latin typeface="Comic Sans MS" panose="030F0902030302020204" pitchFamily="66" charset="0"/>
              </a:rPr>
              <a:t>and </a:t>
            </a:r>
          </a:p>
        </p:txBody>
      </p:sp>
    </p:spTree>
    <p:extLst>
      <p:ext uri="{BB962C8B-B14F-4D97-AF65-F5344CB8AC3E}">
        <p14:creationId xmlns:p14="http://schemas.microsoft.com/office/powerpoint/2010/main" val="3564193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 Box 61">
            <a:extLst>
              <a:ext uri="{FF2B5EF4-FFF2-40B4-BE49-F238E27FC236}">
                <a16:creationId xmlns:a16="http://schemas.microsoft.com/office/drawing/2014/main" id="{3394F49E-EE27-C440-BC98-4FEF7D82FB43}"/>
              </a:ext>
            </a:extLst>
          </p:cNvPr>
          <p:cNvSpPr txBox="1">
            <a:spLocks noChangeArrowheads="1"/>
          </p:cNvSpPr>
          <p:nvPr/>
        </p:nvSpPr>
        <p:spPr bwMode="auto">
          <a:xfrm>
            <a:off x="292235" y="15765"/>
            <a:ext cx="19429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600" b="1" dirty="0">
                <a:solidFill>
                  <a:schemeClr val="bg1"/>
                </a:solidFill>
                <a:latin typeface="Comic Sans MS" panose="030F0702030302020204" pitchFamily="66" charset="0"/>
                <a:cs typeface="Arial" panose="020B0604020202020204" pitchFamily="34" charset="0"/>
              </a:rPr>
              <a:t>For teachers</a:t>
            </a:r>
          </a:p>
        </p:txBody>
      </p:sp>
      <p:sp>
        <p:nvSpPr>
          <p:cNvPr id="11" name="Rectangle 5">
            <a:extLst>
              <a:ext uri="{FF2B5EF4-FFF2-40B4-BE49-F238E27FC236}">
                <a16:creationId xmlns:a16="http://schemas.microsoft.com/office/drawing/2014/main" id="{19CA8B28-2285-8B46-919F-44675B77C5CF}"/>
              </a:ext>
            </a:extLst>
          </p:cNvPr>
          <p:cNvSpPr>
            <a:spLocks noChangeArrowheads="1"/>
          </p:cNvSpPr>
          <p:nvPr/>
        </p:nvSpPr>
        <p:spPr bwMode="auto">
          <a:xfrm>
            <a:off x="1263717" y="910362"/>
            <a:ext cx="9854271" cy="5037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dirty="0">
                <a:solidFill>
                  <a:srgbClr val="414042"/>
                </a:solidFill>
                <a:latin typeface="Comic Sans MS" panose="030F0702030302020204" pitchFamily="66" charset="0"/>
                <a:cs typeface="Arial" panose="020B0604020202020204" pitchFamily="34" charset="0"/>
              </a:rPr>
              <a:t>A </a:t>
            </a:r>
            <a:r>
              <a:rPr lang="en-GB" altLang="en-US" b="1" dirty="0">
                <a:solidFill>
                  <a:srgbClr val="414042"/>
                </a:solidFill>
                <a:latin typeface="Comic Sans MS" panose="030F0702030302020204" pitchFamily="66" charset="0"/>
                <a:cs typeface="Arial" panose="020B0604020202020204" pitchFamily="34" charset="0"/>
              </a:rPr>
              <a:t>sentence</a:t>
            </a:r>
            <a:r>
              <a:rPr lang="en-GB" altLang="en-US" dirty="0">
                <a:solidFill>
                  <a:srgbClr val="414042"/>
                </a:solidFill>
                <a:latin typeface="Comic Sans MS" panose="030F0702030302020204" pitchFamily="66" charset="0"/>
                <a:cs typeface="Arial" panose="020B0604020202020204" pitchFamily="34" charset="0"/>
              </a:rPr>
              <a:t> is a group of </a:t>
            </a:r>
            <a:r>
              <a:rPr lang="en-GB" altLang="en-US" b="1" dirty="0">
                <a:solidFill>
                  <a:srgbClr val="414042"/>
                </a:solidFill>
                <a:latin typeface="Comic Sans MS" panose="030F0702030302020204" pitchFamily="66" charset="0"/>
                <a:cs typeface="Arial" panose="020B0604020202020204" pitchFamily="34" charset="0"/>
              </a:rPr>
              <a:t>words</a:t>
            </a:r>
            <a:r>
              <a:rPr lang="en-GB" altLang="en-US" dirty="0">
                <a:solidFill>
                  <a:srgbClr val="414042"/>
                </a:solidFill>
                <a:latin typeface="Comic Sans MS" panose="030F0702030302020204" pitchFamily="66" charset="0"/>
                <a:cs typeface="Arial" panose="020B0604020202020204" pitchFamily="34" charset="0"/>
              </a:rPr>
              <a:t> which are put together in the right order and make sense to the reader. Within the sentence there are smaller units of meaning called </a:t>
            </a:r>
            <a:r>
              <a:rPr lang="en-GB" altLang="en-US" b="1" dirty="0">
                <a:solidFill>
                  <a:srgbClr val="414042"/>
                </a:solidFill>
                <a:latin typeface="Comic Sans MS" panose="030F0702030302020204" pitchFamily="66" charset="0"/>
                <a:cs typeface="Arial" panose="020B0604020202020204" pitchFamily="34" charset="0"/>
              </a:rPr>
              <a:t>clauses</a:t>
            </a:r>
            <a:r>
              <a:rPr lang="en-GB" altLang="en-US" dirty="0">
                <a:solidFill>
                  <a:srgbClr val="414042"/>
                </a:solidFill>
                <a:latin typeface="Comic Sans MS" panose="030F0702030302020204" pitchFamily="66" charset="0"/>
                <a:cs typeface="Arial" panose="020B0604020202020204" pitchFamily="34" charset="0"/>
              </a:rPr>
              <a:t> which are made up of </a:t>
            </a:r>
            <a:r>
              <a:rPr lang="en-GB" altLang="en-US" b="1" dirty="0">
                <a:solidFill>
                  <a:srgbClr val="414042"/>
                </a:solidFill>
                <a:latin typeface="Comic Sans MS" panose="030F0702030302020204" pitchFamily="66" charset="0"/>
                <a:cs typeface="Arial" panose="020B0604020202020204" pitchFamily="34" charset="0"/>
              </a:rPr>
              <a:t>phrases</a:t>
            </a:r>
            <a:r>
              <a:rPr lang="en-GB" altLang="en-US" dirty="0">
                <a:solidFill>
                  <a:srgbClr val="414042"/>
                </a:solidFill>
                <a:latin typeface="Comic Sans MS" panose="030F0702030302020204" pitchFamily="66" charset="0"/>
                <a:cs typeface="Arial" panose="020B0604020202020204" pitchFamily="34" charset="0"/>
              </a:rPr>
              <a:t>. The words are put together to make phrases, phrases build up to clauses and clauses are put together to make sentences. To be a clause, there must be a verb.</a:t>
            </a:r>
          </a:p>
          <a:p>
            <a:pPr>
              <a:spcBef>
                <a:spcPts val="2000"/>
              </a:spcBef>
            </a:pPr>
            <a:r>
              <a:rPr lang="en-GB" altLang="en-US" dirty="0">
                <a:solidFill>
                  <a:srgbClr val="414042"/>
                </a:solidFill>
                <a:latin typeface="Comic Sans MS" panose="030F0702030302020204" pitchFamily="66" charset="0"/>
                <a:cs typeface="Arial" panose="020B0604020202020204" pitchFamily="34" charset="0"/>
              </a:rPr>
              <a:t>The understanding that a sentence must be a unit of meaning that makes sense and </a:t>
            </a:r>
            <a:r>
              <a:rPr lang="en-GB" altLang="en-US" b="1" dirty="0">
                <a:solidFill>
                  <a:srgbClr val="414042"/>
                </a:solidFill>
                <a:latin typeface="Comic Sans MS" panose="030F0702030302020204" pitchFamily="66" charset="0"/>
                <a:cs typeface="Arial" panose="020B0604020202020204" pitchFamily="34" charset="0"/>
              </a:rPr>
              <a:t>must contain a verb </a:t>
            </a:r>
            <a:r>
              <a:rPr lang="en-GB" altLang="en-US" dirty="0">
                <a:solidFill>
                  <a:srgbClr val="414042"/>
                </a:solidFill>
                <a:latin typeface="Comic Sans MS" panose="030F0702030302020204" pitchFamily="66" charset="0"/>
                <a:cs typeface="Arial" panose="020B0604020202020204" pitchFamily="34" charset="0"/>
              </a:rPr>
              <a:t>is a vital piece of information which is often overlooked in favour of getting the demarcation right (i.e. capital letters and full stops). However, if children do not grasp, from an early age, what actually makes a sentence, any punctuation can be haphazard and children will subsequently struggle with this throughout their primary years and beyond. </a:t>
            </a:r>
          </a:p>
          <a:p>
            <a:pPr>
              <a:spcBef>
                <a:spcPts val="2000"/>
              </a:spcBef>
            </a:pPr>
            <a:r>
              <a:rPr lang="en-GB" altLang="en-US" dirty="0">
                <a:solidFill>
                  <a:srgbClr val="414042"/>
                </a:solidFill>
                <a:latin typeface="Comic Sans MS" panose="030F0702030302020204" pitchFamily="66" charset="0"/>
                <a:cs typeface="Arial" panose="020B0604020202020204" pitchFamily="34" charset="0"/>
              </a:rPr>
              <a:t>Children need to understand that the verb makes the sentence and that the whole thing must make sense before considering why punctuation is used and where it is placed. Although the terminology is not a requirement in Year 1, it is recommended that the term </a:t>
            </a:r>
            <a:r>
              <a:rPr lang="en-GB" altLang="en-US" i="1" dirty="0">
                <a:solidFill>
                  <a:srgbClr val="414042"/>
                </a:solidFill>
                <a:latin typeface="Comic Sans MS" panose="030F0702030302020204" pitchFamily="66" charset="0"/>
                <a:cs typeface="Arial" panose="020B0604020202020204" pitchFamily="34" charset="0"/>
              </a:rPr>
              <a:t>verb</a:t>
            </a:r>
            <a:r>
              <a:rPr lang="en-GB" altLang="en-US" dirty="0">
                <a:solidFill>
                  <a:srgbClr val="414042"/>
                </a:solidFill>
                <a:latin typeface="Comic Sans MS" panose="030F0702030302020204" pitchFamily="66" charset="0"/>
                <a:cs typeface="Arial" panose="020B0604020202020204" pitchFamily="34" charset="0"/>
              </a:rPr>
              <a:t> is used as early as possible. The activity on the next slide supports that understanding.</a:t>
            </a:r>
          </a:p>
        </p:txBody>
      </p:sp>
    </p:spTree>
    <p:extLst>
      <p:ext uri="{BB962C8B-B14F-4D97-AF65-F5344CB8AC3E}">
        <p14:creationId xmlns:p14="http://schemas.microsoft.com/office/powerpoint/2010/main" val="1074417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B322A51C-1E51-554F-911D-4961888CB904}"/>
              </a:ext>
            </a:extLst>
          </p:cNvPr>
          <p:cNvSpPr/>
          <p:nvPr/>
        </p:nvSpPr>
        <p:spPr>
          <a:xfrm>
            <a:off x="666981" y="654977"/>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
        <p:nvSpPr>
          <p:cNvPr id="49" name="Subtitle 2">
            <a:extLst>
              <a:ext uri="{FF2B5EF4-FFF2-40B4-BE49-F238E27FC236}">
                <a16:creationId xmlns:a16="http://schemas.microsoft.com/office/drawing/2014/main" id="{90E514B8-9001-454C-A31B-F2681479FC5B}"/>
              </a:ext>
            </a:extLst>
          </p:cNvPr>
          <p:cNvSpPr txBox="1">
            <a:spLocks/>
          </p:cNvSpPr>
          <p:nvPr/>
        </p:nvSpPr>
        <p:spPr>
          <a:xfrm>
            <a:off x="2360815" y="555682"/>
            <a:ext cx="9407116"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what makes a sentence?</a:t>
            </a:r>
          </a:p>
        </p:txBody>
      </p:sp>
      <p:sp>
        <p:nvSpPr>
          <p:cNvPr id="18" name="Rectangle 24">
            <a:extLst>
              <a:ext uri="{FF2B5EF4-FFF2-40B4-BE49-F238E27FC236}">
                <a16:creationId xmlns:a16="http://schemas.microsoft.com/office/drawing/2014/main" id="{1AEF9D8B-0884-9945-A364-721F7B66EB81}"/>
              </a:ext>
            </a:extLst>
          </p:cNvPr>
          <p:cNvSpPr>
            <a:spLocks noChangeArrowheads="1"/>
          </p:cNvSpPr>
          <p:nvPr/>
        </p:nvSpPr>
        <p:spPr bwMode="auto">
          <a:xfrm>
            <a:off x="2801577" y="5827606"/>
            <a:ext cx="3664786" cy="369332"/>
          </a:xfrm>
          <a:prstGeom prst="rect">
            <a:avLst/>
          </a:prstGeom>
          <a:solidFill>
            <a:srgbClr val="E8D2FE"/>
          </a:solidFill>
          <a:ln>
            <a:noFill/>
          </a:ln>
          <a:effectLst/>
        </p:spPr>
        <p:txBody>
          <a:bodyPr wrap="none">
            <a:spAutoFit/>
          </a:bodyPr>
          <a:lstStyle/>
          <a:p>
            <a:r>
              <a:rPr lang="en-GB" altLang="en-US">
                <a:solidFill>
                  <a:srgbClr val="414042"/>
                </a:solidFill>
                <a:latin typeface="Comic Sans MS" panose="030F0902030302020204" pitchFamily="66" charset="0"/>
              </a:rPr>
              <a:t>he filled it with leaves and twigs</a:t>
            </a:r>
          </a:p>
        </p:txBody>
      </p:sp>
      <p:sp>
        <p:nvSpPr>
          <p:cNvPr id="19" name="Rectangle 26">
            <a:extLst>
              <a:ext uri="{FF2B5EF4-FFF2-40B4-BE49-F238E27FC236}">
                <a16:creationId xmlns:a16="http://schemas.microsoft.com/office/drawing/2014/main" id="{E37D8632-6CFA-CD48-9CA4-4B2B1EB0696F}"/>
              </a:ext>
            </a:extLst>
          </p:cNvPr>
          <p:cNvSpPr>
            <a:spLocks noChangeArrowheads="1"/>
          </p:cNvSpPr>
          <p:nvPr/>
        </p:nvSpPr>
        <p:spPr bwMode="auto">
          <a:xfrm>
            <a:off x="2769552" y="3653138"/>
            <a:ext cx="2361544"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he turned on the TV</a:t>
            </a:r>
          </a:p>
        </p:txBody>
      </p:sp>
      <p:sp>
        <p:nvSpPr>
          <p:cNvPr id="20" name="Rectangle 34">
            <a:extLst>
              <a:ext uri="{FF2B5EF4-FFF2-40B4-BE49-F238E27FC236}">
                <a16:creationId xmlns:a16="http://schemas.microsoft.com/office/drawing/2014/main" id="{53718C94-0E5B-3649-8573-A760168CDF64}"/>
              </a:ext>
            </a:extLst>
          </p:cNvPr>
          <p:cNvSpPr>
            <a:spLocks noChangeArrowheads="1"/>
          </p:cNvSpPr>
          <p:nvPr/>
        </p:nvSpPr>
        <p:spPr bwMode="auto">
          <a:xfrm>
            <a:off x="2769552" y="4740372"/>
            <a:ext cx="3044423"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they went into the kitchen</a:t>
            </a:r>
          </a:p>
        </p:txBody>
      </p:sp>
      <p:sp>
        <p:nvSpPr>
          <p:cNvPr id="21" name="Rectangle 36">
            <a:extLst>
              <a:ext uri="{FF2B5EF4-FFF2-40B4-BE49-F238E27FC236}">
                <a16:creationId xmlns:a16="http://schemas.microsoft.com/office/drawing/2014/main" id="{EA520408-541D-064E-A4E8-8E96ABB61634}"/>
              </a:ext>
            </a:extLst>
          </p:cNvPr>
          <p:cNvSpPr>
            <a:spLocks noChangeArrowheads="1"/>
          </p:cNvSpPr>
          <p:nvPr/>
        </p:nvSpPr>
        <p:spPr bwMode="auto">
          <a:xfrm>
            <a:off x="2769552" y="2022287"/>
            <a:ext cx="2040943" cy="369332"/>
          </a:xfrm>
          <a:prstGeom prst="rect">
            <a:avLst/>
          </a:prstGeom>
          <a:solidFill>
            <a:srgbClr val="E8D2FE"/>
          </a:solidFill>
          <a:ln>
            <a:noFill/>
          </a:ln>
          <a:effectLst/>
        </p:spPr>
        <p:txBody>
          <a:bodyPr wrap="none" anchor="ctr">
            <a:spAutoFit/>
          </a:bodyPr>
          <a:lstStyle/>
          <a:p>
            <a:pPr eaLnBrk="0" hangingPunct="0"/>
            <a:r>
              <a:rPr lang="en-GB" altLang="en-US" dirty="0">
                <a:solidFill>
                  <a:srgbClr val="414042"/>
                </a:solidFill>
                <a:latin typeface="Comic Sans MS" panose="030F0902030302020204" pitchFamily="66" charset="0"/>
              </a:rPr>
              <a:t>the doorbell rang</a:t>
            </a:r>
          </a:p>
        </p:txBody>
      </p:sp>
      <p:sp>
        <p:nvSpPr>
          <p:cNvPr id="22" name="Rectangle 37">
            <a:extLst>
              <a:ext uri="{FF2B5EF4-FFF2-40B4-BE49-F238E27FC236}">
                <a16:creationId xmlns:a16="http://schemas.microsoft.com/office/drawing/2014/main" id="{A0F87567-7528-8B43-A6E0-D58046028D83}"/>
              </a:ext>
            </a:extLst>
          </p:cNvPr>
          <p:cNvSpPr>
            <a:spLocks noChangeArrowheads="1"/>
          </p:cNvSpPr>
          <p:nvPr/>
        </p:nvSpPr>
        <p:spPr bwMode="auto">
          <a:xfrm>
            <a:off x="2744258" y="3109521"/>
            <a:ext cx="3026791" cy="369332"/>
          </a:xfrm>
          <a:prstGeom prst="rect">
            <a:avLst/>
          </a:prstGeom>
          <a:solidFill>
            <a:srgbClr val="E8D2FE"/>
          </a:solidFill>
          <a:ln>
            <a:noFill/>
          </a:ln>
          <a:effectLst/>
        </p:spPr>
        <p:txBody>
          <a:bodyPr wrap="none" anchor="ctr">
            <a:spAutoFit/>
          </a:bodyPr>
          <a:lstStyle/>
          <a:p>
            <a:pPr eaLnBrk="0" hangingPunct="0"/>
            <a:r>
              <a:rPr lang="en-GB" altLang="en-US" dirty="0">
                <a:solidFill>
                  <a:srgbClr val="414042"/>
                </a:solidFill>
                <a:latin typeface="Comic Sans MS" panose="030F0902030302020204" pitchFamily="66" charset="0"/>
              </a:rPr>
              <a:t>he stomped into the house</a:t>
            </a:r>
          </a:p>
        </p:txBody>
      </p:sp>
      <p:sp>
        <p:nvSpPr>
          <p:cNvPr id="23" name="Rectangle 38">
            <a:extLst>
              <a:ext uri="{FF2B5EF4-FFF2-40B4-BE49-F238E27FC236}">
                <a16:creationId xmlns:a16="http://schemas.microsoft.com/office/drawing/2014/main" id="{A02F0EE3-BC0C-CE4E-B896-0135159C94FE}"/>
              </a:ext>
            </a:extLst>
          </p:cNvPr>
          <p:cNvSpPr>
            <a:spLocks noChangeArrowheads="1"/>
          </p:cNvSpPr>
          <p:nvPr/>
        </p:nvSpPr>
        <p:spPr bwMode="auto">
          <a:xfrm>
            <a:off x="2744258" y="4196755"/>
            <a:ext cx="3789820" cy="369332"/>
          </a:xfrm>
          <a:prstGeom prst="rect">
            <a:avLst/>
          </a:prstGeom>
          <a:solidFill>
            <a:srgbClr val="E8D2FE"/>
          </a:solidFill>
          <a:ln>
            <a:noFill/>
          </a:ln>
          <a:effectLst/>
        </p:spPr>
        <p:txBody>
          <a:bodyPr wrap="none" anchor="ctr">
            <a:spAutoFit/>
          </a:bodyPr>
          <a:lstStyle/>
          <a:p>
            <a:pPr eaLnBrk="0" hangingPunct="0"/>
            <a:r>
              <a:rPr lang="en-GB" altLang="en-US">
                <a:solidFill>
                  <a:srgbClr val="414042"/>
                </a:solidFill>
                <a:latin typeface="Comic Sans MS" panose="030F0902030302020204" pitchFamily="66" charset="0"/>
              </a:rPr>
              <a:t>they sneaked past the babysitter</a:t>
            </a:r>
          </a:p>
        </p:txBody>
      </p:sp>
      <p:sp>
        <p:nvSpPr>
          <p:cNvPr id="24" name="Rectangle 40">
            <a:extLst>
              <a:ext uri="{FF2B5EF4-FFF2-40B4-BE49-F238E27FC236}">
                <a16:creationId xmlns:a16="http://schemas.microsoft.com/office/drawing/2014/main" id="{DCCB9179-47C1-8E4D-AAE4-69CCBF97C234}"/>
              </a:ext>
            </a:extLst>
          </p:cNvPr>
          <p:cNvSpPr>
            <a:spLocks noChangeArrowheads="1"/>
          </p:cNvSpPr>
          <p:nvPr/>
        </p:nvSpPr>
        <p:spPr bwMode="auto">
          <a:xfrm>
            <a:off x="2769552" y="5283989"/>
            <a:ext cx="3113353" cy="369332"/>
          </a:xfrm>
          <a:prstGeom prst="rect">
            <a:avLst/>
          </a:prstGeom>
          <a:solidFill>
            <a:srgbClr val="E8D2FE"/>
          </a:solidFill>
          <a:ln>
            <a:noFill/>
          </a:ln>
          <a:effectLst/>
        </p:spPr>
        <p:txBody>
          <a:bodyPr wrap="none">
            <a:spAutoFit/>
          </a:bodyPr>
          <a:lstStyle/>
          <a:p>
            <a:r>
              <a:rPr lang="en-GB" altLang="en-US">
                <a:solidFill>
                  <a:srgbClr val="414042"/>
                </a:solidFill>
                <a:latin typeface="Comic Sans MS" panose="030F0902030302020204" pitchFamily="66" charset="0"/>
              </a:rPr>
              <a:t>he dragged the pan outside</a:t>
            </a:r>
          </a:p>
        </p:txBody>
      </p:sp>
      <p:sp>
        <p:nvSpPr>
          <p:cNvPr id="25" name="Rectangle 41">
            <a:extLst>
              <a:ext uri="{FF2B5EF4-FFF2-40B4-BE49-F238E27FC236}">
                <a16:creationId xmlns:a16="http://schemas.microsoft.com/office/drawing/2014/main" id="{18570EE7-BE00-554A-8C93-869E98F07794}"/>
              </a:ext>
            </a:extLst>
          </p:cNvPr>
          <p:cNvSpPr>
            <a:spLocks noChangeArrowheads="1"/>
          </p:cNvSpPr>
          <p:nvPr/>
        </p:nvSpPr>
        <p:spPr bwMode="auto">
          <a:xfrm>
            <a:off x="2769552" y="2565904"/>
            <a:ext cx="5033750"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an enormous hairy monster stood at the door</a:t>
            </a:r>
          </a:p>
        </p:txBody>
      </p:sp>
      <p:sp>
        <p:nvSpPr>
          <p:cNvPr id="32" name="Text Box 56">
            <a:extLst>
              <a:ext uri="{FF2B5EF4-FFF2-40B4-BE49-F238E27FC236}">
                <a16:creationId xmlns:a16="http://schemas.microsoft.com/office/drawing/2014/main" id="{4C24342D-27BD-1542-9BA4-516480B5B7C4}"/>
              </a:ext>
            </a:extLst>
          </p:cNvPr>
          <p:cNvSpPr txBox="1">
            <a:spLocks noChangeArrowheads="1"/>
          </p:cNvSpPr>
          <p:nvPr/>
        </p:nvSpPr>
        <p:spPr bwMode="auto">
          <a:xfrm>
            <a:off x="2673441" y="1086870"/>
            <a:ext cx="4794160"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pPr>
            <a:r>
              <a:rPr lang="en-GB" altLang="en-US" dirty="0">
                <a:solidFill>
                  <a:srgbClr val="414042"/>
                </a:solidFill>
                <a:latin typeface="Comic Sans MS" panose="030F0702030302020204" pitchFamily="66" charset="0"/>
              </a:rPr>
              <a:t>The </a:t>
            </a:r>
            <a:r>
              <a:rPr lang="en-GB" altLang="en-US" b="1" dirty="0">
                <a:solidFill>
                  <a:srgbClr val="414042"/>
                </a:solidFill>
                <a:latin typeface="Comic Sans MS" panose="030F0702030302020204" pitchFamily="66" charset="0"/>
              </a:rPr>
              <a:t>verb</a:t>
            </a:r>
            <a:r>
              <a:rPr lang="en-GB" altLang="en-US" dirty="0">
                <a:solidFill>
                  <a:srgbClr val="414042"/>
                </a:solidFill>
                <a:latin typeface="Comic Sans MS" panose="030F0702030302020204" pitchFamily="66" charset="0"/>
              </a:rPr>
              <a:t> is the heart of the sentence.</a:t>
            </a:r>
          </a:p>
          <a:p>
            <a:pPr>
              <a:spcBef>
                <a:spcPct val="20000"/>
              </a:spcBef>
            </a:pPr>
            <a:r>
              <a:rPr lang="en-GB" altLang="en-US" dirty="0">
                <a:solidFill>
                  <a:srgbClr val="414042"/>
                </a:solidFill>
                <a:latin typeface="Comic Sans MS" panose="030F0702030302020204" pitchFamily="66" charset="0"/>
              </a:rPr>
              <a:t>Spot the verbs in the following sentences.</a:t>
            </a:r>
          </a:p>
        </p:txBody>
      </p:sp>
      <p:sp>
        <p:nvSpPr>
          <p:cNvPr id="33" name="Text Box 65">
            <a:extLst>
              <a:ext uri="{FF2B5EF4-FFF2-40B4-BE49-F238E27FC236}">
                <a16:creationId xmlns:a16="http://schemas.microsoft.com/office/drawing/2014/main" id="{9B84F989-BE56-D04F-BDD5-950AF218B4F0}"/>
              </a:ext>
            </a:extLst>
          </p:cNvPr>
          <p:cNvSpPr txBox="1">
            <a:spLocks noChangeArrowheads="1"/>
          </p:cNvSpPr>
          <p:nvPr/>
        </p:nvSpPr>
        <p:spPr bwMode="auto">
          <a:xfrm>
            <a:off x="8601809" y="1681048"/>
            <a:ext cx="2374380" cy="830997"/>
          </a:xfrm>
          <a:prstGeom prst="rect">
            <a:avLst/>
          </a:prstGeom>
          <a:solidFill>
            <a:srgbClr val="971497"/>
          </a:solidFill>
          <a:ln>
            <a:noFill/>
          </a:ln>
          <a:effectLst/>
        </p:spPr>
        <p:txBody>
          <a:bodyPr wrap="square" anchor="ctr" anchorCtr="1">
            <a:spAutoFit/>
          </a:bodyPr>
          <a:lstStyle/>
          <a:p>
            <a:pPr algn="ctr">
              <a:spcBef>
                <a:spcPct val="50000"/>
              </a:spcBef>
            </a:pPr>
            <a:r>
              <a:rPr lang="en-GB" altLang="en-US" sz="1600" dirty="0">
                <a:solidFill>
                  <a:schemeClr val="bg1"/>
                </a:solidFill>
                <a:latin typeface="Comic Sans MS" panose="030F0702030302020204" pitchFamily="66" charset="0"/>
              </a:rPr>
              <a:t>Once you have found all the verbs, you can think about these:</a:t>
            </a:r>
          </a:p>
        </p:txBody>
      </p:sp>
      <p:pic>
        <p:nvPicPr>
          <p:cNvPr id="40" name="Heart" descr="glossy heart by kablam">
            <a:extLst>
              <a:ext uri="{FF2B5EF4-FFF2-40B4-BE49-F238E27FC236}">
                <a16:creationId xmlns:a16="http://schemas.microsoft.com/office/drawing/2014/main" id="{31F0458F-4BF7-DA40-A6F4-AB76D481D8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7201" y="1845724"/>
            <a:ext cx="266604" cy="251222"/>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Group 8">
            <a:extLst>
              <a:ext uri="{FF2B5EF4-FFF2-40B4-BE49-F238E27FC236}">
                <a16:creationId xmlns:a16="http://schemas.microsoft.com/office/drawing/2014/main" id="{CA566ECE-9EF1-B44E-AF2E-A200BE2E659E}"/>
              </a:ext>
            </a:extLst>
          </p:cNvPr>
          <p:cNvGrpSpPr>
            <a:grpSpLocks/>
          </p:cNvGrpSpPr>
          <p:nvPr/>
        </p:nvGrpSpPr>
        <p:grpSpPr bwMode="auto">
          <a:xfrm rot="326073">
            <a:off x="9933179" y="2628900"/>
            <a:ext cx="1357837" cy="3090211"/>
            <a:chOff x="4427" y="94"/>
            <a:chExt cx="829" cy="2062"/>
          </a:xfrm>
        </p:grpSpPr>
        <p:grpSp>
          <p:nvGrpSpPr>
            <p:cNvPr id="51" name="Group 9">
              <a:extLst>
                <a:ext uri="{FF2B5EF4-FFF2-40B4-BE49-F238E27FC236}">
                  <a16:creationId xmlns:a16="http://schemas.microsoft.com/office/drawing/2014/main" id="{58C55429-D351-074E-B3FD-C37349B7EC86}"/>
                </a:ext>
              </a:extLst>
            </p:cNvPr>
            <p:cNvGrpSpPr>
              <a:grpSpLocks/>
            </p:cNvGrpSpPr>
            <p:nvPr/>
          </p:nvGrpSpPr>
          <p:grpSpPr bwMode="auto">
            <a:xfrm>
              <a:off x="4427" y="94"/>
              <a:ext cx="829" cy="2062"/>
              <a:chOff x="3487" y="82"/>
              <a:chExt cx="829" cy="2062"/>
            </a:xfrm>
          </p:grpSpPr>
          <p:pic>
            <p:nvPicPr>
              <p:cNvPr id="53" name="Picture 52">
                <a:extLst>
                  <a:ext uri="{FF2B5EF4-FFF2-40B4-BE49-F238E27FC236}">
                    <a16:creationId xmlns:a16="http://schemas.microsoft.com/office/drawing/2014/main" id="{D8B1E72F-6925-7E44-A35A-2B73A8B26F1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V="1">
                <a:off x="3487" y="82"/>
                <a:ext cx="829" cy="2062"/>
              </a:xfrm>
              <a:prstGeom prst="rect">
                <a:avLst/>
              </a:prstGeom>
              <a:noFill/>
              <a:extLst>
                <a:ext uri="{909E8E84-426E-40DD-AFC4-6F175D3DCCD1}">
                  <a14:hiddenFill xmlns:a14="http://schemas.microsoft.com/office/drawing/2010/main">
                    <a:solidFill>
                      <a:srgbClr val="FFFFFF"/>
                    </a:solidFill>
                  </a14:hiddenFill>
                </a:ext>
              </a:extLst>
            </p:spPr>
          </p:pic>
          <p:sp>
            <p:nvSpPr>
              <p:cNvPr id="54" name="Text Box 11">
                <a:extLst>
                  <a:ext uri="{FF2B5EF4-FFF2-40B4-BE49-F238E27FC236}">
                    <a16:creationId xmlns:a16="http://schemas.microsoft.com/office/drawing/2014/main" id="{B386382A-2369-C541-8861-766E6E41DE5B}"/>
                  </a:ext>
                </a:extLst>
              </p:cNvPr>
              <p:cNvSpPr txBox="1">
                <a:spLocks noChangeArrowheads="1"/>
              </p:cNvSpPr>
              <p:nvPr/>
            </p:nvSpPr>
            <p:spPr bwMode="auto">
              <a:xfrm>
                <a:off x="3595" y="701"/>
                <a:ext cx="595"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GB" altLang="en-US" sz="1500" dirty="0">
                    <a:latin typeface="Comic Sans MS" panose="030F0702030302020204" pitchFamily="66" charset="0"/>
                  </a:rPr>
                  <a:t>Capital Letter</a:t>
                </a:r>
              </a:p>
            </p:txBody>
          </p:sp>
          <p:sp>
            <p:nvSpPr>
              <p:cNvPr id="55" name="WordArt 12">
                <a:extLst>
                  <a:ext uri="{FF2B5EF4-FFF2-40B4-BE49-F238E27FC236}">
                    <a16:creationId xmlns:a16="http://schemas.microsoft.com/office/drawing/2014/main" id="{FBEB60C2-6019-5748-AC45-CE80158566E8}"/>
                  </a:ext>
                </a:extLst>
              </p:cNvPr>
              <p:cNvSpPr>
                <a:spLocks noChangeArrowheads="1" noChangeShapeType="1" noTextEdit="1"/>
              </p:cNvSpPr>
              <p:nvPr/>
            </p:nvSpPr>
            <p:spPr bwMode="auto">
              <a:xfrm>
                <a:off x="3616" y="334"/>
                <a:ext cx="542" cy="308"/>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kern="10" dirty="0">
                    <a:ln w="9525">
                      <a:solidFill>
                        <a:srgbClr val="000000"/>
                      </a:solidFill>
                      <a:round/>
                      <a:headEnd/>
                      <a:tailEnd/>
                    </a:ln>
                    <a:solidFill>
                      <a:srgbClr val="000000"/>
                    </a:solidFill>
                    <a:latin typeface="Arial" panose="020B0604020202020204" pitchFamily="34" charset="0"/>
                  </a:rPr>
                  <a:t>CAP</a:t>
                </a:r>
              </a:p>
            </p:txBody>
          </p:sp>
        </p:grpSp>
        <p:sp>
          <p:nvSpPr>
            <p:cNvPr id="52" name="Oval 13">
              <a:extLst>
                <a:ext uri="{FF2B5EF4-FFF2-40B4-BE49-F238E27FC236}">
                  <a16:creationId xmlns:a16="http://schemas.microsoft.com/office/drawing/2014/main" id="{6606B3D0-46C7-5A47-B443-D11E26C492D1}"/>
                </a:ext>
              </a:extLst>
            </p:cNvPr>
            <p:cNvSpPr>
              <a:spLocks noChangeArrowheads="1"/>
            </p:cNvSpPr>
            <p:nvPr/>
          </p:nvSpPr>
          <p:spPr bwMode="auto">
            <a:xfrm>
              <a:off x="4784" y="1815"/>
              <a:ext cx="115" cy="119"/>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56" name="Group 25">
            <a:extLst>
              <a:ext uri="{FF2B5EF4-FFF2-40B4-BE49-F238E27FC236}">
                <a16:creationId xmlns:a16="http://schemas.microsoft.com/office/drawing/2014/main" id="{1E311929-3E82-9A4C-B4EF-CA53FF682DF7}"/>
              </a:ext>
            </a:extLst>
          </p:cNvPr>
          <p:cNvGrpSpPr>
            <a:grpSpLocks/>
          </p:cNvGrpSpPr>
          <p:nvPr/>
        </p:nvGrpSpPr>
        <p:grpSpPr bwMode="auto">
          <a:xfrm rot="21166036">
            <a:off x="8355283" y="2837890"/>
            <a:ext cx="1319572" cy="3235139"/>
            <a:chOff x="2161" y="1163"/>
            <a:chExt cx="1138" cy="2748"/>
          </a:xfrm>
        </p:grpSpPr>
        <p:pic>
          <p:nvPicPr>
            <p:cNvPr id="57" name="Picture 26">
              <a:extLst>
                <a:ext uri="{FF2B5EF4-FFF2-40B4-BE49-F238E27FC236}">
                  <a16:creationId xmlns:a16="http://schemas.microsoft.com/office/drawing/2014/main" id="{C5C73D3E-194F-214E-AF60-C6E3F4F9FB9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161" y="1293"/>
              <a:ext cx="1138" cy="2618"/>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27">
              <a:extLst>
                <a:ext uri="{FF2B5EF4-FFF2-40B4-BE49-F238E27FC236}">
                  <a16:creationId xmlns:a16="http://schemas.microsoft.com/office/drawing/2014/main" id="{A46FFD5D-F71D-DC45-8A8E-5528864F835B}"/>
                </a:ext>
              </a:extLst>
            </p:cNvPr>
            <p:cNvSpPr txBox="1">
              <a:spLocks noChangeArrowheads="1"/>
            </p:cNvSpPr>
            <p:nvPr/>
          </p:nvSpPr>
          <p:spPr bwMode="auto">
            <a:xfrm>
              <a:off x="2170" y="1952"/>
              <a:ext cx="1119"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en-GB" altLang="en-US" sz="1500" dirty="0">
                  <a:latin typeface="Comic Sans MS" panose="030F0702030302020204" pitchFamily="66" charset="0"/>
                </a:rPr>
                <a:t>Full</a:t>
              </a:r>
              <a:br>
                <a:rPr lang="en-GB" altLang="en-US" sz="1500" dirty="0">
                  <a:latin typeface="Comic Sans MS" panose="030F0702030302020204" pitchFamily="66" charset="0"/>
                </a:rPr>
              </a:br>
              <a:r>
                <a:rPr lang="en-GB" altLang="en-US" sz="1500" dirty="0">
                  <a:latin typeface="Comic Sans MS" panose="030F0702030302020204" pitchFamily="66" charset="0"/>
                </a:rPr>
                <a:t>stop</a:t>
              </a:r>
            </a:p>
          </p:txBody>
        </p:sp>
        <p:sp>
          <p:nvSpPr>
            <p:cNvPr id="59" name="Oval 28">
              <a:extLst>
                <a:ext uri="{FF2B5EF4-FFF2-40B4-BE49-F238E27FC236}">
                  <a16:creationId xmlns:a16="http://schemas.microsoft.com/office/drawing/2014/main" id="{D4A6020F-503B-9640-B34E-E6794876E661}"/>
                </a:ext>
              </a:extLst>
            </p:cNvPr>
            <p:cNvSpPr>
              <a:spLocks noChangeArrowheads="1"/>
            </p:cNvSpPr>
            <p:nvPr/>
          </p:nvSpPr>
          <p:spPr bwMode="auto">
            <a:xfrm>
              <a:off x="2651" y="3478"/>
              <a:ext cx="158" cy="151"/>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Text Box 29">
              <a:extLst>
                <a:ext uri="{FF2B5EF4-FFF2-40B4-BE49-F238E27FC236}">
                  <a16:creationId xmlns:a16="http://schemas.microsoft.com/office/drawing/2014/main" id="{E9953E16-66BE-954C-81A0-3A144116C4EF}"/>
                </a:ext>
              </a:extLst>
            </p:cNvPr>
            <p:cNvSpPr txBox="1">
              <a:spLocks noChangeArrowheads="1"/>
            </p:cNvSpPr>
            <p:nvPr/>
          </p:nvSpPr>
          <p:spPr bwMode="auto">
            <a:xfrm>
              <a:off x="2529" y="1163"/>
              <a:ext cx="301" cy="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6500" b="1" dirty="0"/>
                <a:t>.</a:t>
              </a:r>
            </a:p>
          </p:txBody>
        </p:sp>
      </p:grpSp>
      <p:pic>
        <p:nvPicPr>
          <p:cNvPr id="61" name="Heart" descr="glossy heart by kablam">
            <a:extLst>
              <a:ext uri="{FF2B5EF4-FFF2-40B4-BE49-F238E27FC236}">
                <a16:creationId xmlns:a16="http://schemas.microsoft.com/office/drawing/2014/main" id="{7AC052AB-4827-024F-AD4B-F2331C6F49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510" y="2391619"/>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2" name="Heart" descr="glossy heart by kablam">
            <a:extLst>
              <a:ext uri="{FF2B5EF4-FFF2-40B4-BE49-F238E27FC236}">
                <a16:creationId xmlns:a16="http://schemas.microsoft.com/office/drawing/2014/main" id="{27870514-DDC1-7242-BA83-A0B657F7D1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898" y="2964775"/>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3" name="Heart" descr="glossy heart by kablam">
            <a:extLst>
              <a:ext uri="{FF2B5EF4-FFF2-40B4-BE49-F238E27FC236}">
                <a16:creationId xmlns:a16="http://schemas.microsoft.com/office/drawing/2014/main" id="{DB7B4682-9E0D-2346-968B-EEA7DCC708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898" y="3488899"/>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4" name="Heart" descr="glossy heart by kablam">
            <a:extLst>
              <a:ext uri="{FF2B5EF4-FFF2-40B4-BE49-F238E27FC236}">
                <a16:creationId xmlns:a16="http://schemas.microsoft.com/office/drawing/2014/main" id="{83223573-0570-584C-A2DA-CA5B49E818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6721" y="4044856"/>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5" name="Heart" descr="glossy heart by kablam">
            <a:extLst>
              <a:ext uri="{FF2B5EF4-FFF2-40B4-BE49-F238E27FC236}">
                <a16:creationId xmlns:a16="http://schemas.microsoft.com/office/drawing/2014/main" id="{FC33077C-BF65-E745-8349-390FE3B945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3419" y="4585545"/>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6" name="Heart" descr="glossy heart by kablam">
            <a:extLst>
              <a:ext uri="{FF2B5EF4-FFF2-40B4-BE49-F238E27FC236}">
                <a16:creationId xmlns:a16="http://schemas.microsoft.com/office/drawing/2014/main" id="{A28B02C1-B594-DD4A-B7C1-52D9263375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3419" y="5134819"/>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7" name="Heart" descr="glossy heart by kablam">
            <a:extLst>
              <a:ext uri="{FF2B5EF4-FFF2-40B4-BE49-F238E27FC236}">
                <a16:creationId xmlns:a16="http://schemas.microsoft.com/office/drawing/2014/main" id="{A8AEB3DE-DDD6-C044-8029-D79B32A388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3905" y="5683459"/>
            <a:ext cx="266604" cy="251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6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ubtitle 2">
            <a:extLst>
              <a:ext uri="{FF2B5EF4-FFF2-40B4-BE49-F238E27FC236}">
                <a16:creationId xmlns:a16="http://schemas.microsoft.com/office/drawing/2014/main" id="{90E514B8-9001-454C-A31B-F2681479FC5B}"/>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 – what makes a sentence?</a:t>
            </a:r>
          </a:p>
        </p:txBody>
      </p:sp>
      <p:sp>
        <p:nvSpPr>
          <p:cNvPr id="41" name="Text Box 23">
            <a:extLst>
              <a:ext uri="{FF2B5EF4-FFF2-40B4-BE49-F238E27FC236}">
                <a16:creationId xmlns:a16="http://schemas.microsoft.com/office/drawing/2014/main" id="{57AB2670-F638-154D-BABC-941CBF5692E1}"/>
              </a:ext>
            </a:extLst>
          </p:cNvPr>
          <p:cNvSpPr txBox="1">
            <a:spLocks noChangeArrowheads="1"/>
          </p:cNvSpPr>
          <p:nvPr/>
        </p:nvSpPr>
        <p:spPr bwMode="auto">
          <a:xfrm>
            <a:off x="413658" y="1351599"/>
            <a:ext cx="113542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20000"/>
              </a:spcBef>
            </a:pPr>
            <a:r>
              <a:rPr lang="en-GB" altLang="en-US" dirty="0">
                <a:solidFill>
                  <a:srgbClr val="414042"/>
                </a:solidFill>
                <a:latin typeface="Comic Sans MS" panose="030F0702030302020204" pitchFamily="66" charset="0"/>
              </a:rPr>
              <a:t>Read the complete sentences. Notice that the verb is the heart of the sentence.</a:t>
            </a:r>
          </a:p>
        </p:txBody>
      </p:sp>
      <p:sp>
        <p:nvSpPr>
          <p:cNvPr id="53" name="Rectangle 24">
            <a:extLst>
              <a:ext uri="{FF2B5EF4-FFF2-40B4-BE49-F238E27FC236}">
                <a16:creationId xmlns:a16="http://schemas.microsoft.com/office/drawing/2014/main" id="{909416B1-938D-FA4D-B0C8-88AF12B783A1}"/>
              </a:ext>
            </a:extLst>
          </p:cNvPr>
          <p:cNvSpPr>
            <a:spLocks noChangeArrowheads="1"/>
          </p:cNvSpPr>
          <p:nvPr/>
        </p:nvSpPr>
        <p:spPr bwMode="auto">
          <a:xfrm>
            <a:off x="3672608" y="5762073"/>
            <a:ext cx="3709670"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He filled it with leaves and twigs</a:t>
            </a:r>
          </a:p>
        </p:txBody>
      </p:sp>
      <p:sp>
        <p:nvSpPr>
          <p:cNvPr id="54" name="Rectangle 26">
            <a:extLst>
              <a:ext uri="{FF2B5EF4-FFF2-40B4-BE49-F238E27FC236}">
                <a16:creationId xmlns:a16="http://schemas.microsoft.com/office/drawing/2014/main" id="{C71B828D-D589-EE49-9045-1DA442B1A7C6}"/>
              </a:ext>
            </a:extLst>
          </p:cNvPr>
          <p:cNvSpPr>
            <a:spLocks noChangeArrowheads="1"/>
          </p:cNvSpPr>
          <p:nvPr/>
        </p:nvSpPr>
        <p:spPr bwMode="auto">
          <a:xfrm>
            <a:off x="3640583" y="3587605"/>
            <a:ext cx="2406428"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He turned on the TV</a:t>
            </a:r>
          </a:p>
        </p:txBody>
      </p:sp>
      <p:sp>
        <p:nvSpPr>
          <p:cNvPr id="55" name="Rectangle 34">
            <a:extLst>
              <a:ext uri="{FF2B5EF4-FFF2-40B4-BE49-F238E27FC236}">
                <a16:creationId xmlns:a16="http://schemas.microsoft.com/office/drawing/2014/main" id="{56AEA513-4086-744C-9945-4297F5C4BAD1}"/>
              </a:ext>
            </a:extLst>
          </p:cNvPr>
          <p:cNvSpPr>
            <a:spLocks noChangeArrowheads="1"/>
          </p:cNvSpPr>
          <p:nvPr/>
        </p:nvSpPr>
        <p:spPr bwMode="auto">
          <a:xfrm>
            <a:off x="3640583" y="4674839"/>
            <a:ext cx="3092513"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They went into the kitchen</a:t>
            </a:r>
          </a:p>
        </p:txBody>
      </p:sp>
      <p:sp>
        <p:nvSpPr>
          <p:cNvPr id="56" name="Rectangle 36">
            <a:extLst>
              <a:ext uri="{FF2B5EF4-FFF2-40B4-BE49-F238E27FC236}">
                <a16:creationId xmlns:a16="http://schemas.microsoft.com/office/drawing/2014/main" id="{B743366C-CBD2-B348-B543-33ADB6C8B9E7}"/>
              </a:ext>
            </a:extLst>
          </p:cNvPr>
          <p:cNvSpPr>
            <a:spLocks noChangeArrowheads="1"/>
          </p:cNvSpPr>
          <p:nvPr/>
        </p:nvSpPr>
        <p:spPr bwMode="auto">
          <a:xfrm>
            <a:off x="3640583" y="1956754"/>
            <a:ext cx="2089033" cy="369332"/>
          </a:xfrm>
          <a:prstGeom prst="rect">
            <a:avLst/>
          </a:prstGeom>
          <a:solidFill>
            <a:srgbClr val="E8D2FE"/>
          </a:solidFill>
          <a:ln>
            <a:noFill/>
          </a:ln>
          <a:effectLst/>
        </p:spPr>
        <p:txBody>
          <a:bodyPr wrap="none" anchor="ctr">
            <a:spAutoFit/>
          </a:bodyPr>
          <a:lstStyle/>
          <a:p>
            <a:pPr eaLnBrk="0" hangingPunct="0"/>
            <a:r>
              <a:rPr lang="en-GB" altLang="en-US" dirty="0">
                <a:solidFill>
                  <a:srgbClr val="414042"/>
                </a:solidFill>
                <a:latin typeface="Comic Sans MS" panose="030F0902030302020204" pitchFamily="66" charset="0"/>
              </a:rPr>
              <a:t>The doorbell rang</a:t>
            </a:r>
          </a:p>
        </p:txBody>
      </p:sp>
      <p:sp>
        <p:nvSpPr>
          <p:cNvPr id="57" name="Rectangle 37">
            <a:extLst>
              <a:ext uri="{FF2B5EF4-FFF2-40B4-BE49-F238E27FC236}">
                <a16:creationId xmlns:a16="http://schemas.microsoft.com/office/drawing/2014/main" id="{8174AD1C-719C-F549-8EBF-4A1C1DDC45B7}"/>
              </a:ext>
            </a:extLst>
          </p:cNvPr>
          <p:cNvSpPr>
            <a:spLocks noChangeArrowheads="1"/>
          </p:cNvSpPr>
          <p:nvPr/>
        </p:nvSpPr>
        <p:spPr bwMode="auto">
          <a:xfrm>
            <a:off x="3615289" y="3043988"/>
            <a:ext cx="3071675" cy="369332"/>
          </a:xfrm>
          <a:prstGeom prst="rect">
            <a:avLst/>
          </a:prstGeom>
          <a:solidFill>
            <a:srgbClr val="E8D2FE"/>
          </a:solidFill>
          <a:ln>
            <a:noFill/>
          </a:ln>
          <a:effectLst/>
        </p:spPr>
        <p:txBody>
          <a:bodyPr wrap="none" anchor="ctr">
            <a:spAutoFit/>
          </a:bodyPr>
          <a:lstStyle/>
          <a:p>
            <a:pPr eaLnBrk="0" hangingPunct="0"/>
            <a:r>
              <a:rPr lang="en-GB" altLang="en-US" dirty="0">
                <a:solidFill>
                  <a:srgbClr val="414042"/>
                </a:solidFill>
                <a:latin typeface="Comic Sans MS" panose="030F0902030302020204" pitchFamily="66" charset="0"/>
              </a:rPr>
              <a:t>He stomped into the house</a:t>
            </a:r>
          </a:p>
        </p:txBody>
      </p:sp>
      <p:sp>
        <p:nvSpPr>
          <p:cNvPr id="58" name="Rectangle 38">
            <a:extLst>
              <a:ext uri="{FF2B5EF4-FFF2-40B4-BE49-F238E27FC236}">
                <a16:creationId xmlns:a16="http://schemas.microsoft.com/office/drawing/2014/main" id="{ECB317C9-8600-2147-98B1-0716A6511396}"/>
              </a:ext>
            </a:extLst>
          </p:cNvPr>
          <p:cNvSpPr>
            <a:spLocks noChangeArrowheads="1"/>
          </p:cNvSpPr>
          <p:nvPr/>
        </p:nvSpPr>
        <p:spPr bwMode="auto">
          <a:xfrm>
            <a:off x="3615289" y="4131222"/>
            <a:ext cx="3837910" cy="369332"/>
          </a:xfrm>
          <a:prstGeom prst="rect">
            <a:avLst/>
          </a:prstGeom>
          <a:solidFill>
            <a:srgbClr val="E8D2FE"/>
          </a:solidFill>
          <a:ln>
            <a:noFill/>
          </a:ln>
          <a:effectLst/>
        </p:spPr>
        <p:txBody>
          <a:bodyPr wrap="none" anchor="ctr">
            <a:spAutoFit/>
          </a:bodyPr>
          <a:lstStyle/>
          <a:p>
            <a:pPr eaLnBrk="0" hangingPunct="0"/>
            <a:r>
              <a:rPr lang="en-GB" altLang="en-US" dirty="0">
                <a:solidFill>
                  <a:srgbClr val="414042"/>
                </a:solidFill>
                <a:latin typeface="Comic Sans MS" panose="030F0902030302020204" pitchFamily="66" charset="0"/>
              </a:rPr>
              <a:t>They sneaked past the babysitter</a:t>
            </a:r>
          </a:p>
        </p:txBody>
      </p:sp>
      <p:sp>
        <p:nvSpPr>
          <p:cNvPr id="59" name="Rectangle 40">
            <a:extLst>
              <a:ext uri="{FF2B5EF4-FFF2-40B4-BE49-F238E27FC236}">
                <a16:creationId xmlns:a16="http://schemas.microsoft.com/office/drawing/2014/main" id="{FD4A0FDD-FE5A-154D-9C89-55F58E7017A6}"/>
              </a:ext>
            </a:extLst>
          </p:cNvPr>
          <p:cNvSpPr>
            <a:spLocks noChangeArrowheads="1"/>
          </p:cNvSpPr>
          <p:nvPr/>
        </p:nvSpPr>
        <p:spPr bwMode="auto">
          <a:xfrm>
            <a:off x="3640583" y="5218456"/>
            <a:ext cx="3158237"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He dragged the pan outside</a:t>
            </a:r>
          </a:p>
        </p:txBody>
      </p:sp>
      <p:sp>
        <p:nvSpPr>
          <p:cNvPr id="60" name="Rectangle 41">
            <a:extLst>
              <a:ext uri="{FF2B5EF4-FFF2-40B4-BE49-F238E27FC236}">
                <a16:creationId xmlns:a16="http://schemas.microsoft.com/office/drawing/2014/main" id="{6729173F-A71C-6349-881F-01F65854F33D}"/>
              </a:ext>
            </a:extLst>
          </p:cNvPr>
          <p:cNvSpPr>
            <a:spLocks noChangeArrowheads="1"/>
          </p:cNvSpPr>
          <p:nvPr/>
        </p:nvSpPr>
        <p:spPr bwMode="auto">
          <a:xfrm>
            <a:off x="3640583" y="2500371"/>
            <a:ext cx="5083443" cy="369332"/>
          </a:xfrm>
          <a:prstGeom prst="rect">
            <a:avLst/>
          </a:prstGeom>
          <a:solidFill>
            <a:srgbClr val="E8D2FE"/>
          </a:solidFill>
          <a:ln>
            <a:noFill/>
          </a:ln>
          <a:effectLst/>
        </p:spPr>
        <p:txBody>
          <a:bodyPr wrap="none">
            <a:spAutoFit/>
          </a:bodyPr>
          <a:lstStyle/>
          <a:p>
            <a:r>
              <a:rPr lang="en-GB" altLang="en-US" dirty="0">
                <a:solidFill>
                  <a:srgbClr val="414042"/>
                </a:solidFill>
                <a:latin typeface="Comic Sans MS" panose="030F0902030302020204" pitchFamily="66" charset="0"/>
              </a:rPr>
              <a:t>An enormous hairy monster stood at the door</a:t>
            </a:r>
          </a:p>
        </p:txBody>
      </p:sp>
      <p:pic>
        <p:nvPicPr>
          <p:cNvPr id="61" name="Heart" descr="glossy heart by kablam">
            <a:extLst>
              <a:ext uri="{FF2B5EF4-FFF2-40B4-BE49-F238E27FC236}">
                <a16:creationId xmlns:a16="http://schemas.microsoft.com/office/drawing/2014/main" id="{78F06A77-9C8D-8849-92A4-FDE4E287DE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8232" y="1780191"/>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2" name="Heart" descr="glossy heart by kablam">
            <a:extLst>
              <a:ext uri="{FF2B5EF4-FFF2-40B4-BE49-F238E27FC236}">
                <a16:creationId xmlns:a16="http://schemas.microsoft.com/office/drawing/2014/main" id="{2B28CE4D-ABDB-3E49-A8D7-0BE9F01731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9601" y="2326086"/>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3" name="Heart" descr="glossy heart by kablam">
            <a:extLst>
              <a:ext uri="{FF2B5EF4-FFF2-40B4-BE49-F238E27FC236}">
                <a16:creationId xmlns:a16="http://schemas.microsoft.com/office/drawing/2014/main" id="{1D2B7C44-7AE9-CD4E-8241-DF70BD3C03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7694" y="2899242"/>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4" name="Heart" descr="glossy heart by kablam">
            <a:extLst>
              <a:ext uri="{FF2B5EF4-FFF2-40B4-BE49-F238E27FC236}">
                <a16:creationId xmlns:a16="http://schemas.microsoft.com/office/drawing/2014/main" id="{ED7593BA-7F17-E442-BA58-34EE9C655B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7694" y="3423366"/>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5" name="Heart" descr="glossy heart by kablam">
            <a:extLst>
              <a:ext uri="{FF2B5EF4-FFF2-40B4-BE49-F238E27FC236}">
                <a16:creationId xmlns:a16="http://schemas.microsoft.com/office/drawing/2014/main" id="{2B953DD5-E798-3940-997A-05ACC72766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897" y="3979323"/>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6" name="Heart" descr="glossy heart by kablam">
            <a:extLst>
              <a:ext uri="{FF2B5EF4-FFF2-40B4-BE49-F238E27FC236}">
                <a16:creationId xmlns:a16="http://schemas.microsoft.com/office/drawing/2014/main" id="{C945162C-626C-584D-979A-12C09598D0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4215" y="4520012"/>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7" name="Heart" descr="glossy heart by kablam">
            <a:extLst>
              <a:ext uri="{FF2B5EF4-FFF2-40B4-BE49-F238E27FC236}">
                <a16:creationId xmlns:a16="http://schemas.microsoft.com/office/drawing/2014/main" id="{C1E7FEBB-E7CE-704E-8684-4A8C439207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6115" y="5069286"/>
            <a:ext cx="266604" cy="251222"/>
          </a:xfrm>
          <a:prstGeom prst="rect">
            <a:avLst/>
          </a:prstGeom>
          <a:noFill/>
          <a:extLst>
            <a:ext uri="{909E8E84-426E-40DD-AFC4-6F175D3DCCD1}">
              <a14:hiddenFill xmlns:a14="http://schemas.microsoft.com/office/drawing/2010/main">
                <a:solidFill>
                  <a:srgbClr val="FFFFFF"/>
                </a:solidFill>
              </a14:hiddenFill>
            </a:ext>
          </a:extLst>
        </p:spPr>
      </p:pic>
      <p:pic>
        <p:nvPicPr>
          <p:cNvPr id="68" name="Heart" descr="glossy heart by kablam">
            <a:extLst>
              <a:ext uri="{FF2B5EF4-FFF2-40B4-BE49-F238E27FC236}">
                <a16:creationId xmlns:a16="http://schemas.microsoft.com/office/drawing/2014/main" id="{98F1371B-3E60-7348-B6F9-B4D0733C0F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0656" y="5617926"/>
            <a:ext cx="266604" cy="251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87259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itle 2">
            <a:extLst>
              <a:ext uri="{FF2B5EF4-FFF2-40B4-BE49-F238E27FC236}">
                <a16:creationId xmlns:a16="http://schemas.microsoft.com/office/drawing/2014/main" id="{65B83FB0-BA96-A944-BCF3-800C03F14DD3}"/>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Get ready to write – Sentence Builder Game</a:t>
            </a:r>
          </a:p>
        </p:txBody>
      </p:sp>
      <p:sp>
        <p:nvSpPr>
          <p:cNvPr id="17" name="Text Box 4">
            <a:extLst>
              <a:ext uri="{FF2B5EF4-FFF2-40B4-BE49-F238E27FC236}">
                <a16:creationId xmlns:a16="http://schemas.microsoft.com/office/drawing/2014/main" id="{557F994A-53B5-FD42-BDEE-B9AB661B5870}"/>
              </a:ext>
            </a:extLst>
          </p:cNvPr>
          <p:cNvSpPr txBox="1">
            <a:spLocks noChangeArrowheads="1"/>
          </p:cNvSpPr>
          <p:nvPr/>
        </p:nvSpPr>
        <p:spPr bwMode="auto">
          <a:xfrm>
            <a:off x="1281430" y="1837848"/>
            <a:ext cx="7846060" cy="363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sz="2000" dirty="0">
                <a:solidFill>
                  <a:srgbClr val="414042"/>
                </a:solidFill>
                <a:latin typeface="Comic Sans MS" panose="030F0702030302020204" pitchFamily="66" charset="0"/>
                <a:cs typeface="Arial" panose="020B0604020202020204" pitchFamily="34" charset="0"/>
              </a:rPr>
              <a:t>A game for 2-4 players or for the whole class</a:t>
            </a:r>
          </a:p>
          <a:p>
            <a:pPr>
              <a:spcBef>
                <a:spcPts val="2000"/>
              </a:spcBef>
            </a:pPr>
            <a:r>
              <a:rPr lang="en-GB" altLang="en-US" sz="2000" b="1" dirty="0">
                <a:solidFill>
                  <a:srgbClr val="414042"/>
                </a:solidFill>
                <a:latin typeface="Comic Sans MS" panose="030F0702030302020204" pitchFamily="66" charset="0"/>
                <a:cs typeface="Arial" panose="020B0604020202020204" pitchFamily="34" charset="0"/>
              </a:rPr>
              <a:t>Rules</a:t>
            </a:r>
            <a:br>
              <a:rPr lang="en-GB" altLang="en-US" sz="2000" b="1" dirty="0">
                <a:solidFill>
                  <a:srgbClr val="414042"/>
                </a:solidFill>
                <a:latin typeface="Comic Sans MS" panose="030F0702030302020204" pitchFamily="66" charset="0"/>
                <a:cs typeface="Arial" panose="020B0604020202020204" pitchFamily="34" charset="0"/>
              </a:rPr>
            </a:br>
            <a:r>
              <a:rPr lang="en-GB" altLang="en-US" sz="2000" dirty="0">
                <a:solidFill>
                  <a:srgbClr val="414042"/>
                </a:solidFill>
                <a:latin typeface="Comic Sans MS" panose="030F0702030302020204" pitchFamily="66" charset="0"/>
                <a:cs typeface="Arial" panose="020B0604020202020204" pitchFamily="34" charset="0"/>
              </a:rPr>
              <a:t>Sort out the cards into colours and place face down.</a:t>
            </a:r>
          </a:p>
          <a:p>
            <a:pPr>
              <a:spcBef>
                <a:spcPts val="2000"/>
              </a:spcBef>
            </a:pPr>
            <a:r>
              <a:rPr lang="en-GB" altLang="en-US" sz="2000" dirty="0">
                <a:solidFill>
                  <a:srgbClr val="414042"/>
                </a:solidFill>
                <a:latin typeface="Comic Sans MS" panose="030F0702030302020204" pitchFamily="66" charset="0"/>
                <a:cs typeface="Arial" panose="020B0604020202020204" pitchFamily="34" charset="0"/>
              </a:rPr>
              <a:t>Each player takes one card from each pile plus one extra from any pile. Taking turns, each player either lays down their cards if they can make a sentence, or collects another card. Blank cards do not carry any points so may be collected at any time.</a:t>
            </a:r>
          </a:p>
          <a:p>
            <a:pPr>
              <a:spcBef>
                <a:spcPts val="2000"/>
              </a:spcBef>
            </a:pPr>
            <a:r>
              <a:rPr lang="en-GB" altLang="en-US" sz="2000" dirty="0">
                <a:solidFill>
                  <a:srgbClr val="414042"/>
                </a:solidFill>
                <a:latin typeface="Comic Sans MS" panose="030F0702030302020204" pitchFamily="66" charset="0"/>
                <a:cs typeface="Arial" panose="020B0604020202020204" pitchFamily="34" charset="0"/>
              </a:rPr>
              <a:t>Score 1 point for every coloured card used in each sentence. Sentences may be added to at any time.</a:t>
            </a:r>
          </a:p>
        </p:txBody>
      </p:sp>
    </p:spTree>
    <p:extLst>
      <p:ext uri="{BB962C8B-B14F-4D97-AF65-F5344CB8AC3E}">
        <p14:creationId xmlns:p14="http://schemas.microsoft.com/office/powerpoint/2010/main" val="42898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Group 2">
            <a:extLst>
              <a:ext uri="{FF2B5EF4-FFF2-40B4-BE49-F238E27FC236}">
                <a16:creationId xmlns:a16="http://schemas.microsoft.com/office/drawing/2014/main" id="{5E6CE2D4-2B25-A146-BE7F-DAC2723BCA3B}"/>
              </a:ext>
            </a:extLst>
          </p:cNvPr>
          <p:cNvGraphicFramePr>
            <a:graphicFrameLocks noGrp="1"/>
          </p:cNvGraphicFramePr>
          <p:nvPr>
            <p:extLst>
              <p:ext uri="{D42A27DB-BD31-4B8C-83A1-F6EECF244321}">
                <p14:modId xmlns:p14="http://schemas.microsoft.com/office/powerpoint/2010/main" val="1116243203"/>
              </p:ext>
            </p:extLst>
          </p:nvPr>
        </p:nvGraphicFramePr>
        <p:xfrm>
          <a:off x="695326" y="620712"/>
          <a:ext cx="10801348" cy="5400675"/>
        </p:xfrm>
        <a:graphic>
          <a:graphicData uri="http://schemas.openxmlformats.org/drawingml/2006/table">
            <a:tbl>
              <a:tblPr/>
              <a:tblGrid>
                <a:gridCol w="2700717">
                  <a:extLst>
                    <a:ext uri="{9D8B030D-6E8A-4147-A177-3AD203B41FA5}">
                      <a16:colId xmlns:a16="http://schemas.microsoft.com/office/drawing/2014/main" val="2791125792"/>
                    </a:ext>
                  </a:extLst>
                </a:gridCol>
                <a:gridCol w="2700717">
                  <a:extLst>
                    <a:ext uri="{9D8B030D-6E8A-4147-A177-3AD203B41FA5}">
                      <a16:colId xmlns:a16="http://schemas.microsoft.com/office/drawing/2014/main" val="2609590011"/>
                    </a:ext>
                  </a:extLst>
                </a:gridCol>
                <a:gridCol w="2699197">
                  <a:extLst>
                    <a:ext uri="{9D8B030D-6E8A-4147-A177-3AD203B41FA5}">
                      <a16:colId xmlns:a16="http://schemas.microsoft.com/office/drawing/2014/main" val="2626561374"/>
                    </a:ext>
                  </a:extLst>
                </a:gridCol>
                <a:gridCol w="2700717">
                  <a:extLst>
                    <a:ext uri="{9D8B030D-6E8A-4147-A177-3AD203B41FA5}">
                      <a16:colId xmlns:a16="http://schemas.microsoft.com/office/drawing/2014/main" val="3744717706"/>
                    </a:ext>
                  </a:extLst>
                </a:gridCol>
              </a:tblGrid>
              <a:tr h="2698852">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the</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A</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45572028"/>
                  </a:ext>
                </a:extLst>
              </a:tr>
              <a:tr h="2701823">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his</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some</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that</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those</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414042"/>
                      </a:solidFill>
                      <a:prstDash val="solid"/>
                      <a:round/>
                      <a:headEnd type="none" w="med" len="med"/>
                      <a:tailEnd type="none" w="med" len="med"/>
                    </a:lnL>
                    <a:lnR w="57150" cap="flat" cmpd="sng" algn="ctr">
                      <a:solidFill>
                        <a:srgbClr val="414042"/>
                      </a:solidFill>
                      <a:prstDash val="solid"/>
                      <a:round/>
                      <a:headEnd type="none" w="med" len="med"/>
                      <a:tailEnd type="none" w="med" len="med"/>
                    </a:lnR>
                    <a:lnT w="57150" cap="flat" cmpd="sng" algn="ctr">
                      <a:solidFill>
                        <a:srgbClr val="414042"/>
                      </a:solidFill>
                      <a:prstDash val="solid"/>
                      <a:round/>
                      <a:headEnd type="none" w="med" len="med"/>
                      <a:tailEnd type="none" w="med" len="med"/>
                    </a:lnT>
                    <a:lnB w="57150" cap="flat" cmpd="sng" algn="ctr">
                      <a:solidFill>
                        <a:srgbClr val="41404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2149829"/>
                  </a:ext>
                </a:extLst>
              </a:tr>
            </a:tbl>
          </a:graphicData>
        </a:graphic>
      </p:graphicFrame>
    </p:spTree>
    <p:extLst>
      <p:ext uri="{BB962C8B-B14F-4D97-AF65-F5344CB8AC3E}">
        <p14:creationId xmlns:p14="http://schemas.microsoft.com/office/powerpoint/2010/main" val="392724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Book Talk – reading as a reader</a:t>
            </a:r>
          </a:p>
        </p:txBody>
      </p:sp>
      <p:sp>
        <p:nvSpPr>
          <p:cNvPr id="6" name="Rectangle 2">
            <a:extLst>
              <a:ext uri="{FF2B5EF4-FFF2-40B4-BE49-F238E27FC236}">
                <a16:creationId xmlns:a16="http://schemas.microsoft.com/office/drawing/2014/main" id="{6BDD1EED-B5FF-EE45-8C9B-E1C0239531F4}"/>
              </a:ext>
            </a:extLst>
          </p:cNvPr>
          <p:cNvSpPr>
            <a:spLocks noChangeArrowheads="1"/>
          </p:cNvSpPr>
          <p:nvPr/>
        </p:nvSpPr>
        <p:spPr bwMode="auto">
          <a:xfrm>
            <a:off x="857840" y="1321377"/>
            <a:ext cx="10388338" cy="3844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60363" indent="-360363" eaLnBrk="0" hangingPunct="0">
              <a:defRPr>
                <a:solidFill>
                  <a:schemeClr val="tx1"/>
                </a:solidFill>
                <a:latin typeface="Comic Sans MS" panose="030F0702030302020204" pitchFamily="66" charset="0"/>
              </a:defRPr>
            </a:lvl1pPr>
            <a:lvl2pPr marL="539750" eaLnBrk="0" hangingPunct="0">
              <a:defRPr>
                <a:solidFill>
                  <a:schemeClr val="tx1"/>
                </a:solidFill>
                <a:latin typeface="Comic Sans MS" panose="030F0702030302020204" pitchFamily="66" charset="0"/>
              </a:defRPr>
            </a:lvl2pPr>
            <a:lvl3pPr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spcBef>
                <a:spcPts val="500"/>
              </a:spcBef>
            </a:pPr>
            <a:r>
              <a:rPr lang="en-GB" altLang="en-US" dirty="0">
                <a:solidFill>
                  <a:srgbClr val="414042"/>
                </a:solidFill>
              </a:rPr>
              <a:t>Initiate open invitations such as:</a:t>
            </a:r>
          </a:p>
          <a:p>
            <a:pPr marL="223838" indent="-223838" eaLnBrk="1" hangingPunct="1">
              <a:spcBef>
                <a:spcPts val="500"/>
              </a:spcBef>
              <a:buFontTx/>
              <a:buChar char="•"/>
            </a:pPr>
            <a:r>
              <a:rPr lang="en-GB" altLang="en-US" dirty="0">
                <a:solidFill>
                  <a:srgbClr val="0070C0"/>
                </a:solidFill>
              </a:rPr>
              <a:t>Tell me what you thought/felt about...? </a:t>
            </a:r>
          </a:p>
          <a:p>
            <a:pPr marL="223838" indent="-223838" eaLnBrk="1" hangingPunct="1">
              <a:lnSpc>
                <a:spcPts val="2000"/>
              </a:lnSpc>
              <a:spcBef>
                <a:spcPts val="500"/>
              </a:spcBef>
              <a:buFontTx/>
              <a:buChar char="•"/>
            </a:pPr>
            <a:r>
              <a:rPr lang="en-GB" altLang="en-US" dirty="0">
                <a:solidFill>
                  <a:srgbClr val="0070C0"/>
                </a:solidFill>
              </a:rPr>
              <a:t>What came into your mind when you read…? </a:t>
            </a:r>
          </a:p>
          <a:p>
            <a:pPr marL="223838" indent="-223838" eaLnBrk="1" hangingPunct="1">
              <a:lnSpc>
                <a:spcPts val="2000"/>
              </a:lnSpc>
              <a:spcBef>
                <a:spcPts val="500"/>
              </a:spcBef>
              <a:buFontTx/>
              <a:buChar char="•"/>
            </a:pPr>
            <a:r>
              <a:rPr lang="en-GB" altLang="en-US" dirty="0">
                <a:solidFill>
                  <a:srgbClr val="0070C0"/>
                </a:solidFill>
              </a:rPr>
              <a:t>Have you come across anything like this before…?</a:t>
            </a:r>
          </a:p>
          <a:p>
            <a:pPr marL="0" indent="0" eaLnBrk="1" hangingPunct="1">
              <a:spcBef>
                <a:spcPts val="1200"/>
              </a:spcBef>
            </a:pPr>
            <a:r>
              <a:rPr lang="en-GB" altLang="en-US" dirty="0">
                <a:solidFill>
                  <a:srgbClr val="414042"/>
                </a:solidFill>
              </a:rPr>
              <a:t>Focus on extending children’s responses with prompts such as:</a:t>
            </a:r>
          </a:p>
          <a:p>
            <a:pPr marL="223838" indent="-223838" eaLnBrk="1" hangingPunct="1">
              <a:lnSpc>
                <a:spcPts val="2000"/>
              </a:lnSpc>
              <a:spcBef>
                <a:spcPts val="500"/>
              </a:spcBef>
              <a:buFontTx/>
              <a:buChar char="•"/>
            </a:pPr>
            <a:r>
              <a:rPr lang="en-GB" altLang="en-US" dirty="0">
                <a:solidFill>
                  <a:srgbClr val="0070C0"/>
                </a:solidFill>
              </a:rPr>
              <a:t>Tell me more about…</a:t>
            </a:r>
          </a:p>
          <a:p>
            <a:pPr marL="223838" indent="-223838" eaLnBrk="1" hangingPunct="1">
              <a:lnSpc>
                <a:spcPts val="2000"/>
              </a:lnSpc>
              <a:spcBef>
                <a:spcPts val="500"/>
              </a:spcBef>
              <a:buFontTx/>
              <a:buChar char="•"/>
            </a:pPr>
            <a:r>
              <a:rPr lang="en-GB" altLang="en-US" dirty="0">
                <a:solidFill>
                  <a:srgbClr val="0070C0"/>
                </a:solidFill>
              </a:rPr>
              <a:t>What led you to think that …?</a:t>
            </a:r>
          </a:p>
          <a:p>
            <a:pPr marL="223838" indent="-223838" eaLnBrk="1" hangingPunct="1">
              <a:lnSpc>
                <a:spcPts val="2000"/>
              </a:lnSpc>
              <a:spcBef>
                <a:spcPts val="500"/>
              </a:spcBef>
              <a:buFontTx/>
              <a:buChar char="•"/>
            </a:pPr>
            <a:r>
              <a:rPr lang="en-GB" altLang="en-US" dirty="0">
                <a:solidFill>
                  <a:srgbClr val="0070C0"/>
                </a:solidFill>
              </a:rPr>
              <a:t>Can you say a bit more about that idea …?</a:t>
            </a:r>
          </a:p>
          <a:p>
            <a:pPr marL="0" indent="0" eaLnBrk="1" hangingPunct="1">
              <a:spcBef>
                <a:spcPts val="1200"/>
              </a:spcBef>
            </a:pPr>
            <a:r>
              <a:rPr lang="en-GB" altLang="en-US" dirty="0">
                <a:solidFill>
                  <a:srgbClr val="414042"/>
                </a:solidFill>
              </a:rPr>
              <a:t>Frequently, groups of children can be supported and encouraged to feed off each other’s thinking and talking, with prompts such as:</a:t>
            </a:r>
          </a:p>
          <a:p>
            <a:pPr eaLnBrk="1" hangingPunct="1">
              <a:spcBef>
                <a:spcPts val="500"/>
              </a:spcBef>
            </a:pPr>
            <a:r>
              <a:rPr lang="en-GB" altLang="en-US" dirty="0">
                <a:solidFill>
                  <a:srgbClr val="0070C0"/>
                </a:solidFill>
              </a:rPr>
              <a:t>Do you agree or did anyone have a different idea about that story/paragraph/sentence/word? </a:t>
            </a:r>
          </a:p>
        </p:txBody>
      </p:sp>
      <p:sp>
        <p:nvSpPr>
          <p:cNvPr id="7" name="Rectangle 5">
            <a:extLst>
              <a:ext uri="{FF2B5EF4-FFF2-40B4-BE49-F238E27FC236}">
                <a16:creationId xmlns:a16="http://schemas.microsoft.com/office/drawing/2014/main" id="{EC25D7F5-0CB3-0942-9248-CCDB900C9DA8}"/>
              </a:ext>
            </a:extLst>
          </p:cNvPr>
          <p:cNvSpPr>
            <a:spLocks noChangeArrowheads="1"/>
          </p:cNvSpPr>
          <p:nvPr/>
        </p:nvSpPr>
        <p:spPr bwMode="auto">
          <a:xfrm>
            <a:off x="970961" y="5363852"/>
            <a:ext cx="9992412" cy="772998"/>
          </a:xfrm>
          <a:prstGeom prst="rect">
            <a:avLst/>
          </a:prstGeom>
          <a:solidFill>
            <a:srgbClr val="0070C0"/>
          </a:solidFill>
          <a:ln w="9525">
            <a:noFill/>
            <a:miter lim="800000"/>
            <a:headEnd/>
            <a:tailEnd/>
          </a:ln>
          <a:effectLst/>
        </p:spPr>
        <p:txBody>
          <a:bodyPr wrap="square" anchor="ctr" anchorCtr="1">
            <a:noAutofit/>
          </a:bodyPr>
          <a:lstStyle/>
          <a:p>
            <a:pPr algn="ctr"/>
            <a:r>
              <a:rPr lang="en-GB" altLang="en-US" dirty="0">
                <a:solidFill>
                  <a:schemeClr val="bg1"/>
                </a:solidFill>
                <a:latin typeface="Comic Sans MS" panose="030F0902030302020204" pitchFamily="66" charset="0"/>
              </a:rPr>
              <a:t>In this way rich exchanges often occur, helping children to develop</a:t>
            </a:r>
            <a:br>
              <a:rPr lang="en-GB" altLang="en-US" dirty="0">
                <a:solidFill>
                  <a:schemeClr val="bg1"/>
                </a:solidFill>
                <a:latin typeface="Comic Sans MS" panose="030F0902030302020204" pitchFamily="66" charset="0"/>
              </a:rPr>
            </a:br>
            <a:r>
              <a:rPr lang="en-GB" altLang="en-US" dirty="0">
                <a:solidFill>
                  <a:schemeClr val="bg1"/>
                </a:solidFill>
                <a:latin typeface="Comic Sans MS" panose="030F0902030302020204" pitchFamily="66" charset="0"/>
              </a:rPr>
              <a:t>and extend their own responses.</a:t>
            </a:r>
          </a:p>
        </p:txBody>
      </p:sp>
    </p:spTree>
    <p:extLst>
      <p:ext uri="{BB962C8B-B14F-4D97-AF65-F5344CB8AC3E}">
        <p14:creationId xmlns:p14="http://schemas.microsoft.com/office/powerpoint/2010/main" val="13097434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a:extLst>
              <a:ext uri="{FF2B5EF4-FFF2-40B4-BE49-F238E27FC236}">
                <a16:creationId xmlns:a16="http://schemas.microsoft.com/office/drawing/2014/main" id="{0B464A0B-B12A-C444-87F7-415B6DAE3B41}"/>
              </a:ext>
            </a:extLst>
          </p:cNvPr>
          <p:cNvGraphicFramePr>
            <a:graphicFrameLocks noGrp="1"/>
          </p:cNvGraphicFramePr>
          <p:nvPr>
            <p:extLst>
              <p:ext uri="{D42A27DB-BD31-4B8C-83A1-F6EECF244321}">
                <p14:modId xmlns:p14="http://schemas.microsoft.com/office/powerpoint/2010/main" val="4233471198"/>
              </p:ext>
            </p:extLst>
          </p:nvPr>
        </p:nvGraphicFramePr>
        <p:xfrm>
          <a:off x="695325" y="620713"/>
          <a:ext cx="10801350" cy="5400675"/>
        </p:xfrm>
        <a:graphic>
          <a:graphicData uri="http://schemas.openxmlformats.org/drawingml/2006/table">
            <a:tbl>
              <a:tblPr/>
              <a:tblGrid>
                <a:gridCol w="2706553">
                  <a:extLst>
                    <a:ext uri="{9D8B030D-6E8A-4147-A177-3AD203B41FA5}">
                      <a16:colId xmlns:a16="http://schemas.microsoft.com/office/drawing/2014/main" val="1802829614"/>
                    </a:ext>
                  </a:extLst>
                </a:gridCol>
                <a:gridCol w="2688956">
                  <a:extLst>
                    <a:ext uri="{9D8B030D-6E8A-4147-A177-3AD203B41FA5}">
                      <a16:colId xmlns:a16="http://schemas.microsoft.com/office/drawing/2014/main" val="1705148609"/>
                    </a:ext>
                  </a:extLst>
                </a:gridCol>
                <a:gridCol w="2704454">
                  <a:extLst>
                    <a:ext uri="{9D8B030D-6E8A-4147-A177-3AD203B41FA5}">
                      <a16:colId xmlns:a16="http://schemas.microsoft.com/office/drawing/2014/main" val="3371799899"/>
                    </a:ext>
                  </a:extLst>
                </a:gridCol>
                <a:gridCol w="2701387">
                  <a:extLst>
                    <a:ext uri="{9D8B030D-6E8A-4147-A177-3AD203B41FA5}">
                      <a16:colId xmlns:a16="http://schemas.microsoft.com/office/drawing/2014/main" val="2645995194"/>
                    </a:ext>
                  </a:extLst>
                </a:gridCol>
              </a:tblGrid>
              <a:tr h="2701828">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rPr>
                        <a:t>blue</a:t>
                      </a:r>
                      <a:endPar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hairy</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enormous</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rPr>
                        <a:t>huge</a:t>
                      </a: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9953300"/>
                  </a:ext>
                </a:extLst>
              </a:tr>
              <a:tr h="2698847">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rPr>
                        <a:t>biggest</a:t>
                      </a: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spicy</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4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scrumptious</a:t>
                      </a:r>
                      <a:endParaRPr kumimoji="0" lang="en-GB" altLang="en-US" sz="34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hungry</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0070C0"/>
                      </a:solidFill>
                      <a:prstDash val="solid"/>
                      <a:round/>
                      <a:headEnd type="none" w="med" len="med"/>
                      <a:tailEnd type="none" w="med" len="med"/>
                    </a:lnL>
                    <a:lnR w="57150" cap="flat" cmpd="sng" algn="ctr">
                      <a:solidFill>
                        <a:srgbClr val="0070C0"/>
                      </a:solidFill>
                      <a:prstDash val="solid"/>
                      <a:round/>
                      <a:headEnd type="none" w="med" len="med"/>
                      <a:tailEnd type="none" w="med" len="med"/>
                    </a:lnR>
                    <a:lnT w="57150" cap="flat" cmpd="sng" algn="ctr">
                      <a:solidFill>
                        <a:srgbClr val="0070C0"/>
                      </a:solidFill>
                      <a:prstDash val="solid"/>
                      <a:round/>
                      <a:headEnd type="none" w="med" len="med"/>
                      <a:tailEnd type="none" w="med" len="med"/>
                    </a:lnT>
                    <a:lnB w="571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4682311"/>
                  </a:ext>
                </a:extLst>
              </a:tr>
            </a:tbl>
          </a:graphicData>
        </a:graphic>
      </p:graphicFrame>
    </p:spTree>
    <p:extLst>
      <p:ext uri="{BB962C8B-B14F-4D97-AF65-F5344CB8AC3E}">
        <p14:creationId xmlns:p14="http://schemas.microsoft.com/office/powerpoint/2010/main" val="4004518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a:extLst>
              <a:ext uri="{FF2B5EF4-FFF2-40B4-BE49-F238E27FC236}">
                <a16:creationId xmlns:a16="http://schemas.microsoft.com/office/drawing/2014/main" id="{0D36A9B5-52A6-9D46-8D8F-EE0DD33DD430}"/>
              </a:ext>
            </a:extLst>
          </p:cNvPr>
          <p:cNvGraphicFramePr>
            <a:graphicFrameLocks noGrp="1"/>
          </p:cNvGraphicFramePr>
          <p:nvPr>
            <p:extLst>
              <p:ext uri="{D42A27DB-BD31-4B8C-83A1-F6EECF244321}">
                <p14:modId xmlns:p14="http://schemas.microsoft.com/office/powerpoint/2010/main" val="2610379137"/>
              </p:ext>
            </p:extLst>
          </p:nvPr>
        </p:nvGraphicFramePr>
        <p:xfrm>
          <a:off x="695324" y="620712"/>
          <a:ext cx="10801352" cy="5400675"/>
        </p:xfrm>
        <a:graphic>
          <a:graphicData uri="http://schemas.openxmlformats.org/drawingml/2006/table">
            <a:tbl>
              <a:tblPr/>
              <a:tblGrid>
                <a:gridCol w="2702245">
                  <a:extLst>
                    <a:ext uri="{9D8B030D-6E8A-4147-A177-3AD203B41FA5}">
                      <a16:colId xmlns:a16="http://schemas.microsoft.com/office/drawing/2014/main" val="2273724994"/>
                    </a:ext>
                  </a:extLst>
                </a:gridCol>
                <a:gridCol w="2701014">
                  <a:extLst>
                    <a:ext uri="{9D8B030D-6E8A-4147-A177-3AD203B41FA5}">
                      <a16:colId xmlns:a16="http://schemas.microsoft.com/office/drawing/2014/main" val="1344314377"/>
                    </a:ext>
                  </a:extLst>
                </a:gridCol>
                <a:gridCol w="2698899">
                  <a:extLst>
                    <a:ext uri="{9D8B030D-6E8A-4147-A177-3AD203B41FA5}">
                      <a16:colId xmlns:a16="http://schemas.microsoft.com/office/drawing/2014/main" val="969547048"/>
                    </a:ext>
                  </a:extLst>
                </a:gridCol>
                <a:gridCol w="2699194">
                  <a:extLst>
                    <a:ext uri="{9D8B030D-6E8A-4147-A177-3AD203B41FA5}">
                      <a16:colId xmlns:a16="http://schemas.microsoft.com/office/drawing/2014/main" val="4149636598"/>
                    </a:ext>
                  </a:extLst>
                </a:gridCol>
              </a:tblGrid>
              <a:tr h="2720433">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Rory</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The </a:t>
                      </a:r>
                      <a:r>
                        <a:rPr kumimoji="0" lang="en-GB" altLang="en-US" sz="2800" b="0" i="0" u="none" strike="noStrike" cap="none" normalizeH="0" baseline="0" dirty="0" err="1">
                          <a:ln>
                            <a:noFill/>
                          </a:ln>
                          <a:solidFill>
                            <a:srgbClr val="414042"/>
                          </a:solidFill>
                          <a:effectLst/>
                          <a:latin typeface="Comic Sans MS" panose="030F0702030302020204" pitchFamily="66" charset="0"/>
                          <a:cs typeface="Times New Roman" panose="02020603050405020304" pitchFamily="18" charset="0"/>
                        </a:rPr>
                        <a:t>Monstersitter</a:t>
                      </a:r>
                      <a:endParaRPr kumimoji="0" lang="en-GB" altLang="en-US" sz="28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Mum</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Dad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33902820"/>
                  </a:ext>
                </a:extLst>
              </a:tr>
              <a:tr h="2680242">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children</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sofa</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saucepan</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pancakes</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rgbClr val="FF0000"/>
                      </a:solidFill>
                      <a:prstDash val="solid"/>
                      <a:round/>
                      <a:headEnd type="none" w="med" len="med"/>
                      <a:tailEnd type="none" w="med" len="med"/>
                    </a:lnL>
                    <a:lnR w="57150" cap="flat" cmpd="sng" algn="ctr">
                      <a:solidFill>
                        <a:srgbClr val="FF0000"/>
                      </a:solidFill>
                      <a:prstDash val="solid"/>
                      <a:round/>
                      <a:headEnd type="none" w="med" len="med"/>
                      <a:tailEnd type="none" w="med" len="med"/>
                    </a:lnR>
                    <a:lnT w="57150" cap="flat" cmpd="sng" algn="ctr">
                      <a:solidFill>
                        <a:srgbClr val="FF0000"/>
                      </a:solidFill>
                      <a:prstDash val="solid"/>
                      <a:round/>
                      <a:headEnd type="none" w="med" len="med"/>
                      <a:tailEnd type="none" w="med" len="med"/>
                    </a:lnT>
                    <a:lnB w="57150" cap="flat" cmpd="sng" algn="ctr">
                      <a:solidFill>
                        <a:srgbClr val="FF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18865737"/>
                  </a:ext>
                </a:extLst>
              </a:tr>
            </a:tbl>
          </a:graphicData>
        </a:graphic>
      </p:graphicFrame>
    </p:spTree>
    <p:extLst>
      <p:ext uri="{BB962C8B-B14F-4D97-AF65-F5344CB8AC3E}">
        <p14:creationId xmlns:p14="http://schemas.microsoft.com/office/powerpoint/2010/main" val="15245710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a:extLst>
              <a:ext uri="{FF2B5EF4-FFF2-40B4-BE49-F238E27FC236}">
                <a16:creationId xmlns:a16="http://schemas.microsoft.com/office/drawing/2014/main" id="{DFB5256B-645A-C948-A74B-E73B34EA221C}"/>
              </a:ext>
            </a:extLst>
          </p:cNvPr>
          <p:cNvGraphicFramePr>
            <a:graphicFrameLocks noGrp="1"/>
          </p:cNvGraphicFramePr>
          <p:nvPr>
            <p:extLst>
              <p:ext uri="{D42A27DB-BD31-4B8C-83A1-F6EECF244321}">
                <p14:modId xmlns:p14="http://schemas.microsoft.com/office/powerpoint/2010/main" val="728526644"/>
              </p:ext>
            </p:extLst>
          </p:nvPr>
        </p:nvGraphicFramePr>
        <p:xfrm>
          <a:off x="695325" y="620713"/>
          <a:ext cx="10801349" cy="5400379"/>
        </p:xfrm>
        <a:graphic>
          <a:graphicData uri="http://schemas.openxmlformats.org/drawingml/2006/table">
            <a:tbl>
              <a:tblPr/>
              <a:tblGrid>
                <a:gridCol w="2706553">
                  <a:extLst>
                    <a:ext uri="{9D8B030D-6E8A-4147-A177-3AD203B41FA5}">
                      <a16:colId xmlns:a16="http://schemas.microsoft.com/office/drawing/2014/main" val="3136098078"/>
                    </a:ext>
                  </a:extLst>
                </a:gridCol>
                <a:gridCol w="2696705">
                  <a:extLst>
                    <a:ext uri="{9D8B030D-6E8A-4147-A177-3AD203B41FA5}">
                      <a16:colId xmlns:a16="http://schemas.microsoft.com/office/drawing/2014/main" val="2918993841"/>
                    </a:ext>
                  </a:extLst>
                </a:gridCol>
                <a:gridCol w="2696705">
                  <a:extLst>
                    <a:ext uri="{9D8B030D-6E8A-4147-A177-3AD203B41FA5}">
                      <a16:colId xmlns:a16="http://schemas.microsoft.com/office/drawing/2014/main" val="1833289870"/>
                    </a:ext>
                  </a:extLst>
                </a:gridCol>
                <a:gridCol w="2701386">
                  <a:extLst>
                    <a:ext uri="{9D8B030D-6E8A-4147-A177-3AD203B41FA5}">
                      <a16:colId xmlns:a16="http://schemas.microsoft.com/office/drawing/2014/main" val="3677965545"/>
                    </a:ext>
                  </a:extLst>
                </a:gridCol>
              </a:tblGrid>
              <a:tr h="2703673">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cooked</a:t>
                      </a: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grunted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stomped</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filled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88076972"/>
                  </a:ext>
                </a:extLst>
              </a:tr>
              <a:tr h="2696706">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added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shouted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asked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dragged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marL="90000" marR="90000" marT="46800" marB="46800" anchor="ctr" anchorCtr="1" horzOverflow="overflow">
                    <a:lnL w="57150" cap="flat" cmpd="sng" algn="ctr">
                      <a:solidFill>
                        <a:srgbClr val="39AB47"/>
                      </a:solidFill>
                      <a:prstDash val="solid"/>
                      <a:round/>
                      <a:headEnd type="none" w="med" len="med"/>
                      <a:tailEnd type="none" w="med" len="med"/>
                    </a:lnL>
                    <a:lnR w="57150" cap="flat" cmpd="sng" algn="ctr">
                      <a:solidFill>
                        <a:srgbClr val="39AB47"/>
                      </a:solidFill>
                      <a:prstDash val="solid"/>
                      <a:round/>
                      <a:headEnd type="none" w="med" len="med"/>
                      <a:tailEnd type="none" w="med" len="med"/>
                    </a:lnR>
                    <a:lnT w="57150" cap="flat" cmpd="sng" algn="ctr">
                      <a:solidFill>
                        <a:srgbClr val="39AB47"/>
                      </a:solidFill>
                      <a:prstDash val="solid"/>
                      <a:round/>
                      <a:headEnd type="none" w="med" len="med"/>
                      <a:tailEnd type="none" w="med" len="med"/>
                    </a:lnT>
                    <a:lnB w="571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24384264"/>
                  </a:ext>
                </a:extLst>
              </a:tr>
            </a:tbl>
          </a:graphicData>
        </a:graphic>
      </p:graphicFrame>
    </p:spTree>
    <p:extLst>
      <p:ext uri="{BB962C8B-B14F-4D97-AF65-F5344CB8AC3E}">
        <p14:creationId xmlns:p14="http://schemas.microsoft.com/office/powerpoint/2010/main" val="9258988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a:extLst>
              <a:ext uri="{FF2B5EF4-FFF2-40B4-BE49-F238E27FC236}">
                <a16:creationId xmlns:a16="http://schemas.microsoft.com/office/drawing/2014/main" id="{0448B820-95E3-6F40-A84C-E713F6B592B9}"/>
              </a:ext>
            </a:extLst>
          </p:cNvPr>
          <p:cNvGraphicFramePr>
            <a:graphicFrameLocks noGrp="1"/>
          </p:cNvGraphicFramePr>
          <p:nvPr>
            <p:extLst>
              <p:ext uri="{D42A27DB-BD31-4B8C-83A1-F6EECF244321}">
                <p14:modId xmlns:p14="http://schemas.microsoft.com/office/powerpoint/2010/main" val="1331706425"/>
              </p:ext>
            </p:extLst>
          </p:nvPr>
        </p:nvGraphicFramePr>
        <p:xfrm>
          <a:off x="695323" y="620713"/>
          <a:ext cx="10801350" cy="5392088"/>
        </p:xfrm>
        <a:graphic>
          <a:graphicData uri="http://schemas.openxmlformats.org/drawingml/2006/table">
            <a:tbl>
              <a:tblPr/>
              <a:tblGrid>
                <a:gridCol w="2700338">
                  <a:extLst>
                    <a:ext uri="{9D8B030D-6E8A-4147-A177-3AD203B41FA5}">
                      <a16:colId xmlns:a16="http://schemas.microsoft.com/office/drawing/2014/main" val="4034975362"/>
                    </a:ext>
                  </a:extLst>
                </a:gridCol>
                <a:gridCol w="2700337">
                  <a:extLst>
                    <a:ext uri="{9D8B030D-6E8A-4147-A177-3AD203B41FA5}">
                      <a16:colId xmlns:a16="http://schemas.microsoft.com/office/drawing/2014/main" val="643009894"/>
                    </a:ext>
                  </a:extLst>
                </a:gridCol>
                <a:gridCol w="2700338">
                  <a:extLst>
                    <a:ext uri="{9D8B030D-6E8A-4147-A177-3AD203B41FA5}">
                      <a16:colId xmlns:a16="http://schemas.microsoft.com/office/drawing/2014/main" val="2224779941"/>
                    </a:ext>
                  </a:extLst>
                </a:gridCol>
                <a:gridCol w="2700337">
                  <a:extLst>
                    <a:ext uri="{9D8B030D-6E8A-4147-A177-3AD203B41FA5}">
                      <a16:colId xmlns:a16="http://schemas.microsoft.com/office/drawing/2014/main" val="177420065"/>
                    </a:ext>
                  </a:extLst>
                </a:gridCol>
              </a:tblGrid>
              <a:tr h="2693987">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and</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but</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so</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a:ln>
                            <a:noFill/>
                          </a:ln>
                          <a:solidFill>
                            <a:srgbClr val="414042"/>
                          </a:solidFill>
                          <a:effectLst/>
                          <a:latin typeface="Comic Sans MS" panose="030F0702030302020204" pitchFamily="66" charset="0"/>
                          <a:cs typeface="Times New Roman" panose="02020603050405020304" pitchFamily="18" charset="0"/>
                        </a:rPr>
                        <a:t>because</a:t>
                      </a:r>
                      <a:endParaRPr kumimoji="0" lang="en-GB"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23079434"/>
                  </a:ext>
                </a:extLst>
              </a:tr>
              <a:tr h="2698101">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and</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but</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so</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3600" b="0" i="0" u="none" strike="noStrike" cap="none" normalizeH="0" baseline="0" dirty="0">
                          <a:ln>
                            <a:noFill/>
                          </a:ln>
                          <a:solidFill>
                            <a:srgbClr val="414042"/>
                          </a:solidFill>
                          <a:effectLst/>
                          <a:latin typeface="Comic Sans MS" panose="030F0702030302020204" pitchFamily="66" charset="0"/>
                          <a:cs typeface="Times New Roman" panose="02020603050405020304" pitchFamily="18" charset="0"/>
                        </a:rPr>
                        <a:t>whilst</a:t>
                      </a:r>
                      <a:endParaRPr kumimoji="0" lang="en-GB"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57150" cap="flat" cmpd="sng" algn="ctr">
                      <a:solidFill>
                        <a:schemeClr val="accent2">
                          <a:lumMod val="50000"/>
                        </a:schemeClr>
                      </a:solidFill>
                      <a:prstDash val="solid"/>
                      <a:round/>
                      <a:headEnd type="none" w="med" len="med"/>
                      <a:tailEnd type="none" w="med" len="med"/>
                    </a:lnL>
                    <a:lnR w="57150" cap="flat" cmpd="sng" algn="ctr">
                      <a:solidFill>
                        <a:schemeClr val="accent2">
                          <a:lumMod val="50000"/>
                        </a:schemeClr>
                      </a:solidFill>
                      <a:prstDash val="solid"/>
                      <a:round/>
                      <a:headEnd type="none" w="med" len="med"/>
                      <a:tailEnd type="none" w="med" len="med"/>
                    </a:lnR>
                    <a:lnT w="57150" cap="flat" cmpd="sng" algn="ctr">
                      <a:solidFill>
                        <a:schemeClr val="accent2">
                          <a:lumMod val="50000"/>
                        </a:schemeClr>
                      </a:solidFill>
                      <a:prstDash val="solid"/>
                      <a:round/>
                      <a:headEnd type="none" w="med" len="med"/>
                      <a:tailEnd type="none" w="med" len="med"/>
                    </a:lnT>
                    <a:lnB w="57150" cap="flat" cmpd="sng" algn="ctr">
                      <a:solidFill>
                        <a:schemeClr val="accent2">
                          <a:lumMod val="5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43413835"/>
                  </a:ext>
                </a:extLst>
              </a:tr>
            </a:tbl>
          </a:graphicData>
        </a:graphic>
      </p:graphicFrame>
    </p:spTree>
    <p:extLst>
      <p:ext uri="{BB962C8B-B14F-4D97-AF65-F5344CB8AC3E}">
        <p14:creationId xmlns:p14="http://schemas.microsoft.com/office/powerpoint/2010/main" val="771809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a:extLst>
              <a:ext uri="{FF2B5EF4-FFF2-40B4-BE49-F238E27FC236}">
                <a16:creationId xmlns:a16="http://schemas.microsoft.com/office/drawing/2014/main" id="{B75E2F58-636F-524C-A586-291FB43A0DDF}"/>
              </a:ext>
            </a:extLst>
          </p:cNvPr>
          <p:cNvGraphicFramePr>
            <a:graphicFrameLocks noGrp="1"/>
          </p:cNvGraphicFramePr>
          <p:nvPr>
            <p:extLst>
              <p:ext uri="{D42A27DB-BD31-4B8C-83A1-F6EECF244321}">
                <p14:modId xmlns:p14="http://schemas.microsoft.com/office/powerpoint/2010/main" val="3338090731"/>
              </p:ext>
            </p:extLst>
          </p:nvPr>
        </p:nvGraphicFramePr>
        <p:xfrm>
          <a:off x="695325" y="620713"/>
          <a:ext cx="10801350" cy="5400675"/>
        </p:xfrm>
        <a:graphic>
          <a:graphicData uri="http://schemas.openxmlformats.org/drawingml/2006/table">
            <a:tbl>
              <a:tblPr/>
              <a:tblGrid>
                <a:gridCol w="2700339">
                  <a:extLst>
                    <a:ext uri="{9D8B030D-6E8A-4147-A177-3AD203B41FA5}">
                      <a16:colId xmlns:a16="http://schemas.microsoft.com/office/drawing/2014/main" val="693508012"/>
                    </a:ext>
                  </a:extLst>
                </a:gridCol>
                <a:gridCol w="2700336">
                  <a:extLst>
                    <a:ext uri="{9D8B030D-6E8A-4147-A177-3AD203B41FA5}">
                      <a16:colId xmlns:a16="http://schemas.microsoft.com/office/drawing/2014/main" val="1677190603"/>
                    </a:ext>
                  </a:extLst>
                </a:gridCol>
                <a:gridCol w="2700339">
                  <a:extLst>
                    <a:ext uri="{9D8B030D-6E8A-4147-A177-3AD203B41FA5}">
                      <a16:colId xmlns:a16="http://schemas.microsoft.com/office/drawing/2014/main" val="3710283745"/>
                    </a:ext>
                  </a:extLst>
                </a:gridCol>
                <a:gridCol w="2700336">
                  <a:extLst>
                    <a:ext uri="{9D8B030D-6E8A-4147-A177-3AD203B41FA5}">
                      <a16:colId xmlns:a16="http://schemas.microsoft.com/office/drawing/2014/main" val="3061461348"/>
                    </a:ext>
                  </a:extLst>
                </a:gridCol>
              </a:tblGrid>
              <a:tr h="2702575">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58541388"/>
                  </a:ext>
                </a:extLst>
              </a:tr>
              <a:tr h="2698100">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eaLnBrk="0" hangingPunct="0">
                        <a:spcBef>
                          <a:spcPct val="20000"/>
                        </a:spcBef>
                        <a:defRPr sz="2400">
                          <a:solidFill>
                            <a:schemeClr val="tx1"/>
                          </a:solidFill>
                          <a:latin typeface="Comic Sans MS" panose="030F0702030302020204" pitchFamily="66" charset="0"/>
                        </a:defRPr>
                      </a:lvl2pPr>
                      <a:lvl3pPr eaLnBrk="0" hangingPunct="0">
                        <a:spcBef>
                          <a:spcPct val="20000"/>
                        </a:spcBef>
                        <a:defRPr sz="2000">
                          <a:solidFill>
                            <a:schemeClr val="tx1"/>
                          </a:solidFill>
                          <a:latin typeface="Comic Sans MS" panose="030F0702030302020204" pitchFamily="66" charset="0"/>
                        </a:defRPr>
                      </a:lvl3pPr>
                      <a:lvl4pPr eaLnBrk="0" hangingPunct="0">
                        <a:spcBef>
                          <a:spcPct val="20000"/>
                        </a:spcBef>
                        <a:defRPr>
                          <a:solidFill>
                            <a:schemeClr val="tx1"/>
                          </a:solidFill>
                          <a:latin typeface="Comic Sans MS" panose="030F0702030302020204" pitchFamily="66" charset="0"/>
                        </a:defRPr>
                      </a:lvl4pPr>
                      <a:lvl5pPr eaLnBrk="0" hangingPunct="0">
                        <a:spcBef>
                          <a:spcPct val="20000"/>
                        </a:spcBef>
                        <a:defRPr>
                          <a:solidFill>
                            <a:schemeClr val="tx1"/>
                          </a:solidFill>
                          <a:latin typeface="Comic Sans MS" panose="030F0702030302020204" pitchFamily="66" charset="0"/>
                        </a:defRPr>
                      </a:lvl5pPr>
                      <a:lvl6pPr eaLnBrk="0" fontAlgn="base" hangingPunct="0">
                        <a:spcBef>
                          <a:spcPct val="20000"/>
                        </a:spcBef>
                        <a:spcAft>
                          <a:spcPct val="0"/>
                        </a:spcAft>
                        <a:defRPr>
                          <a:solidFill>
                            <a:schemeClr val="tx1"/>
                          </a:solidFill>
                          <a:latin typeface="Comic Sans MS" panose="030F0702030302020204" pitchFamily="66" charset="0"/>
                        </a:defRPr>
                      </a:lvl6pPr>
                      <a:lvl7pPr eaLnBrk="0" fontAlgn="base" hangingPunct="0">
                        <a:spcBef>
                          <a:spcPct val="20000"/>
                        </a:spcBef>
                        <a:spcAft>
                          <a:spcPct val="0"/>
                        </a:spcAft>
                        <a:defRPr>
                          <a:solidFill>
                            <a:schemeClr val="tx1"/>
                          </a:solidFill>
                          <a:latin typeface="Comic Sans MS" panose="030F0702030302020204" pitchFamily="66" charset="0"/>
                        </a:defRPr>
                      </a:lvl7pPr>
                      <a:lvl8pPr eaLnBrk="0" fontAlgn="base" hangingPunct="0">
                        <a:spcBef>
                          <a:spcPct val="20000"/>
                        </a:spcBef>
                        <a:spcAft>
                          <a:spcPct val="0"/>
                        </a:spcAft>
                        <a:defRPr>
                          <a:solidFill>
                            <a:schemeClr val="tx1"/>
                          </a:solidFill>
                          <a:latin typeface="Comic Sans MS" panose="030F0702030302020204" pitchFamily="66" charset="0"/>
                        </a:defRPr>
                      </a:lvl8pPr>
                      <a:lvl9pPr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rgbClr val="414042"/>
                        </a:solidFill>
                        <a:effectLst/>
                        <a:latin typeface="Comic Sans MS" panose="030F0702030302020204" pitchFamily="66" charset="0"/>
                      </a:endParaRPr>
                    </a:p>
                  </a:txBody>
                  <a:tcPr anchor="ctr" horzOverflow="overflow">
                    <a:lnL w="76200" cap="flat" cmpd="sng" algn="ctr">
                      <a:solidFill>
                        <a:schemeClr val="bg2"/>
                      </a:solidFill>
                      <a:prstDash val="solid"/>
                      <a:round/>
                      <a:headEnd type="none" w="med" len="med"/>
                      <a:tailEnd type="none" w="med" len="med"/>
                    </a:lnL>
                    <a:lnR w="76200" cap="flat" cmpd="sng" algn="ctr">
                      <a:solidFill>
                        <a:schemeClr val="bg2"/>
                      </a:solidFill>
                      <a:prstDash val="solid"/>
                      <a:round/>
                      <a:headEnd type="none" w="med" len="med"/>
                      <a:tailEnd type="none" w="med" len="med"/>
                    </a:lnR>
                    <a:lnT w="76200" cap="flat" cmpd="sng" algn="ctr">
                      <a:solidFill>
                        <a:schemeClr val="bg2"/>
                      </a:solidFill>
                      <a:prstDash val="solid"/>
                      <a:round/>
                      <a:headEnd type="none" w="med" len="med"/>
                      <a:tailEnd type="none" w="med" len="med"/>
                    </a:lnT>
                    <a:lnB w="7620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9064375"/>
                  </a:ext>
                </a:extLst>
              </a:tr>
            </a:tbl>
          </a:graphicData>
        </a:graphic>
      </p:graphicFrame>
    </p:spTree>
    <p:extLst>
      <p:ext uri="{BB962C8B-B14F-4D97-AF65-F5344CB8AC3E}">
        <p14:creationId xmlns:p14="http://schemas.microsoft.com/office/powerpoint/2010/main" val="26295179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4F9F531-CC0E-7944-B217-C98B49EA8AF0}"/>
              </a:ext>
            </a:extLst>
          </p:cNvPr>
          <p:cNvSpPr>
            <a:spLocks noChangeArrowheads="1"/>
          </p:cNvSpPr>
          <p:nvPr/>
        </p:nvSpPr>
        <p:spPr bwMode="auto">
          <a:xfrm>
            <a:off x="8846830" y="531767"/>
            <a:ext cx="2758698" cy="1129966"/>
          </a:xfrm>
          <a:prstGeom prst="rect">
            <a:avLst/>
          </a:prstGeom>
          <a:solidFill>
            <a:srgbClr val="971497"/>
          </a:solidFill>
          <a:ln>
            <a:noFill/>
          </a:ln>
          <a:effectLst/>
        </p:spPr>
        <p:txBody>
          <a:bodyPr wrap="square" anchor="ctr" anchorCtr="1">
            <a:noAutofit/>
          </a:bodyP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lgn="ctr" eaLnBrk="1" hangingPunct="1">
              <a:lnSpc>
                <a:spcPct val="92000"/>
              </a:lnSpc>
              <a:spcAft>
                <a:spcPts val="1425"/>
              </a:spcAft>
              <a:buClr>
                <a:srgbClr val="000000"/>
              </a:buClr>
              <a:buFont typeface="Times New Roman" panose="02020603050405020304" pitchFamily="18" charset="0"/>
              <a:buNone/>
            </a:pPr>
            <a:r>
              <a:rPr lang="en-GB" altLang="en-US" sz="1600" dirty="0">
                <a:solidFill>
                  <a:schemeClr val="bg1"/>
                </a:solidFill>
                <a:ea typeface="Microsoft YaHei" panose="020B0503020204020204" pitchFamily="34" charset="-122"/>
                <a:cs typeface="Arial" panose="020B0604020202020204" pitchFamily="34" charset="0"/>
              </a:rPr>
              <a:t>Use the spelling rule for adding –s or –es as the plural marker for nouns.</a:t>
            </a:r>
          </a:p>
        </p:txBody>
      </p:sp>
      <p:sp>
        <p:nvSpPr>
          <p:cNvPr id="9" name="Rectangle 5">
            <a:extLst>
              <a:ext uri="{FF2B5EF4-FFF2-40B4-BE49-F238E27FC236}">
                <a16:creationId xmlns:a16="http://schemas.microsoft.com/office/drawing/2014/main" id="{4D7F6492-CDA4-1E43-8D95-3497FAE3D1B5}"/>
              </a:ext>
            </a:extLst>
          </p:cNvPr>
          <p:cNvSpPr>
            <a:spLocks noChangeArrowheads="1"/>
          </p:cNvSpPr>
          <p:nvPr/>
        </p:nvSpPr>
        <p:spPr bwMode="auto">
          <a:xfrm>
            <a:off x="1207387" y="2031127"/>
            <a:ext cx="9777225" cy="83099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bIns="0" anchor="ctr">
            <a:spAutoFit/>
          </a:bodyPr>
          <a:lstStyle/>
          <a:p>
            <a:pPr>
              <a:spcBef>
                <a:spcPct val="20000"/>
              </a:spcBef>
            </a:pPr>
            <a:r>
              <a:rPr lang="en-GB" altLang="en-US" dirty="0">
                <a:solidFill>
                  <a:srgbClr val="414042"/>
                </a:solidFill>
                <a:latin typeface="Comic Sans MS" panose="030F0702030302020204" pitchFamily="66" charset="0"/>
              </a:rPr>
              <a:t>When you want to tell your reader that you are describing more than one of something, you need to add </a:t>
            </a:r>
            <a:r>
              <a:rPr lang="en-GB" altLang="en-US" b="1" dirty="0">
                <a:solidFill>
                  <a:srgbClr val="414042"/>
                </a:solidFill>
                <a:latin typeface="Comic Sans MS" panose="030F0702030302020204" pitchFamily="66" charset="0"/>
              </a:rPr>
              <a:t>-s</a:t>
            </a:r>
            <a:r>
              <a:rPr lang="en-GB" altLang="en-US" dirty="0">
                <a:solidFill>
                  <a:srgbClr val="414042"/>
                </a:solidFill>
                <a:latin typeface="Comic Sans MS" panose="030F0702030302020204" pitchFamily="66" charset="0"/>
              </a:rPr>
              <a:t> or </a:t>
            </a:r>
            <a:r>
              <a:rPr lang="en-GB" altLang="en-US" b="1" dirty="0">
                <a:solidFill>
                  <a:srgbClr val="414042"/>
                </a:solidFill>
                <a:latin typeface="Comic Sans MS" panose="030F0702030302020204" pitchFamily="66" charset="0"/>
              </a:rPr>
              <a:t>-es</a:t>
            </a:r>
            <a:r>
              <a:rPr lang="en-GB" altLang="en-US" dirty="0">
                <a:solidFill>
                  <a:srgbClr val="414042"/>
                </a:solidFill>
                <a:latin typeface="Comic Sans MS" panose="030F0702030302020204" pitchFamily="66" charset="0"/>
              </a:rPr>
              <a:t> to the end of the word. This changes it from singular to plural and helps the reader to understand by creating a picture in the reader’s mind.</a:t>
            </a:r>
          </a:p>
        </p:txBody>
      </p:sp>
      <p:sp>
        <p:nvSpPr>
          <p:cNvPr id="11" name="Text Box 10">
            <a:extLst>
              <a:ext uri="{FF2B5EF4-FFF2-40B4-BE49-F238E27FC236}">
                <a16:creationId xmlns:a16="http://schemas.microsoft.com/office/drawing/2014/main" id="{7193B2F3-DCEB-8445-B70E-8EBA55B3D9E3}"/>
              </a:ext>
            </a:extLst>
          </p:cNvPr>
          <p:cNvSpPr txBox="1">
            <a:spLocks noChangeArrowheads="1"/>
          </p:cNvSpPr>
          <p:nvPr/>
        </p:nvSpPr>
        <p:spPr bwMode="auto">
          <a:xfrm>
            <a:off x="1455693" y="4308546"/>
            <a:ext cx="16129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414042"/>
                </a:solidFill>
                <a:latin typeface="Comic Sans MS" panose="030F0702030302020204" pitchFamily="66" charset="0"/>
              </a:rPr>
              <a:t>1 monster</a:t>
            </a:r>
          </a:p>
        </p:txBody>
      </p:sp>
      <p:sp>
        <p:nvSpPr>
          <p:cNvPr id="13" name="Text Box 12">
            <a:extLst>
              <a:ext uri="{FF2B5EF4-FFF2-40B4-BE49-F238E27FC236}">
                <a16:creationId xmlns:a16="http://schemas.microsoft.com/office/drawing/2014/main" id="{824EBEB2-83BE-B548-B322-26F0C2F44C60}"/>
              </a:ext>
            </a:extLst>
          </p:cNvPr>
          <p:cNvSpPr txBox="1">
            <a:spLocks noChangeArrowheads="1"/>
          </p:cNvSpPr>
          <p:nvPr/>
        </p:nvSpPr>
        <p:spPr bwMode="auto">
          <a:xfrm>
            <a:off x="5095452" y="4308546"/>
            <a:ext cx="17716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414042"/>
                </a:solidFill>
                <a:latin typeface="Comic Sans MS" panose="030F0702030302020204" pitchFamily="66" charset="0"/>
              </a:rPr>
              <a:t>4 monster</a:t>
            </a:r>
            <a:r>
              <a:rPr lang="en-GB" altLang="en-US" b="1" u="sng" dirty="0">
                <a:solidFill>
                  <a:srgbClr val="414042"/>
                </a:solidFill>
                <a:latin typeface="Comic Sans MS" panose="030F0702030302020204" pitchFamily="66" charset="0"/>
              </a:rPr>
              <a:t>s</a:t>
            </a:r>
          </a:p>
        </p:txBody>
      </p:sp>
      <p:pic>
        <p:nvPicPr>
          <p:cNvPr id="20" name="Picture 19" descr="A picture containing logo&#10;&#10;Description automatically generated">
            <a:extLst>
              <a:ext uri="{FF2B5EF4-FFF2-40B4-BE49-F238E27FC236}">
                <a16:creationId xmlns:a16="http://schemas.microsoft.com/office/drawing/2014/main" id="{8131D1F3-6AF9-5F46-8786-5A2E5A9FA0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1228" y="3528012"/>
            <a:ext cx="1765706" cy="2191286"/>
          </a:xfrm>
          <a:prstGeom prst="rect">
            <a:avLst/>
          </a:prstGeom>
        </p:spPr>
      </p:pic>
      <p:pic>
        <p:nvPicPr>
          <p:cNvPr id="21" name="Picture 20" descr="A picture containing logo&#10;&#10;Description automatically generated">
            <a:extLst>
              <a:ext uri="{FF2B5EF4-FFF2-40B4-BE49-F238E27FC236}">
                <a16:creationId xmlns:a16="http://schemas.microsoft.com/office/drawing/2014/main" id="{FFDC4390-D317-5248-B2A0-48A141C67C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57986" y="3101768"/>
            <a:ext cx="1399059" cy="1736268"/>
          </a:xfrm>
          <a:prstGeom prst="rect">
            <a:avLst/>
          </a:prstGeom>
        </p:spPr>
      </p:pic>
      <p:pic>
        <p:nvPicPr>
          <p:cNvPr id="22" name="Picture 21" descr="A picture containing logo&#10;&#10;Description automatically generated">
            <a:extLst>
              <a:ext uri="{FF2B5EF4-FFF2-40B4-BE49-F238E27FC236}">
                <a16:creationId xmlns:a16="http://schemas.microsoft.com/office/drawing/2014/main" id="{788AA69B-399F-2B4F-8858-702167BC7D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47301" y="3101768"/>
            <a:ext cx="1399059" cy="1736268"/>
          </a:xfrm>
          <a:prstGeom prst="rect">
            <a:avLst/>
          </a:prstGeom>
        </p:spPr>
      </p:pic>
      <p:pic>
        <p:nvPicPr>
          <p:cNvPr id="23" name="Picture 22" descr="A picture containing logo&#10;&#10;Description automatically generated">
            <a:extLst>
              <a:ext uri="{FF2B5EF4-FFF2-40B4-BE49-F238E27FC236}">
                <a16:creationId xmlns:a16="http://schemas.microsoft.com/office/drawing/2014/main" id="{F096B8D5-7E4A-8545-B5EC-A48270899E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6050" y="4411374"/>
            <a:ext cx="1399059" cy="1736268"/>
          </a:xfrm>
          <a:prstGeom prst="rect">
            <a:avLst/>
          </a:prstGeom>
        </p:spPr>
      </p:pic>
      <p:pic>
        <p:nvPicPr>
          <p:cNvPr id="24" name="Picture 23" descr="A picture containing logo&#10;&#10;Description automatically generated">
            <a:extLst>
              <a:ext uri="{FF2B5EF4-FFF2-40B4-BE49-F238E27FC236}">
                <a16:creationId xmlns:a16="http://schemas.microsoft.com/office/drawing/2014/main" id="{8DC2F21C-EAD5-4D4D-A373-35B38DAE0C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0464" y="4488865"/>
            <a:ext cx="1399059" cy="1736268"/>
          </a:xfrm>
          <a:prstGeom prst="rect">
            <a:avLst/>
          </a:prstGeom>
        </p:spPr>
      </p:pic>
      <p:sp>
        <p:nvSpPr>
          <p:cNvPr id="25" name="Subtitle 2">
            <a:extLst>
              <a:ext uri="{FF2B5EF4-FFF2-40B4-BE49-F238E27FC236}">
                <a16:creationId xmlns:a16="http://schemas.microsoft.com/office/drawing/2014/main" id="{68D0AFB0-FECF-D74B-BDFE-ED6A19B0CF09}"/>
              </a:ext>
            </a:extLst>
          </p:cNvPr>
          <p:cNvSpPr txBox="1">
            <a:spLocks/>
          </p:cNvSpPr>
          <p:nvPr/>
        </p:nvSpPr>
        <p:spPr>
          <a:xfrm>
            <a:off x="413657" y="714864"/>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a:t>
            </a:r>
            <a:r>
              <a:rPr lang="en-GB" altLang="en-US" sz="25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 – s or es?</a:t>
            </a:r>
            <a:endParaRPr lang="en-GB" sz="2500" b="1" dirty="0">
              <a:solidFill>
                <a:srgbClr val="0070C0"/>
              </a:solidFill>
              <a:latin typeface="Comic Sans MS" panose="030F0902030302020204" pitchFamily="66" charset="0"/>
            </a:endParaRPr>
          </a:p>
        </p:txBody>
      </p:sp>
    </p:spTree>
    <p:extLst>
      <p:ext uri="{BB962C8B-B14F-4D97-AF65-F5344CB8AC3E}">
        <p14:creationId xmlns:p14="http://schemas.microsoft.com/office/powerpoint/2010/main" val="37805792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9">
            <a:extLst>
              <a:ext uri="{FF2B5EF4-FFF2-40B4-BE49-F238E27FC236}">
                <a16:creationId xmlns:a16="http://schemas.microsoft.com/office/drawing/2014/main" id="{4A8FBFFA-48FE-754D-A7C0-2467E9AE241C}"/>
              </a:ext>
            </a:extLst>
          </p:cNvPr>
          <p:cNvSpPr txBox="1">
            <a:spLocks noChangeArrowheads="1"/>
          </p:cNvSpPr>
          <p:nvPr/>
        </p:nvSpPr>
        <p:spPr bwMode="auto">
          <a:xfrm>
            <a:off x="7896153" y="2584459"/>
            <a:ext cx="2036762" cy="2913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300"/>
              </a:spcBef>
            </a:pPr>
            <a:r>
              <a:rPr lang="en-GB" altLang="en-US" sz="2800" dirty="0">
                <a:solidFill>
                  <a:srgbClr val="414042"/>
                </a:solidFill>
                <a:latin typeface="Comic Sans MS" panose="030F0702030302020204" pitchFamily="66" charset="0"/>
              </a:rPr>
              <a:t>bus</a:t>
            </a:r>
            <a:r>
              <a:rPr lang="en-GB" altLang="en-US" sz="2800" dirty="0">
                <a:solidFill>
                  <a:srgbClr val="971497"/>
                </a:solidFill>
                <a:latin typeface="Comic Sans MS" panose="030F0702030302020204" pitchFamily="66" charset="0"/>
              </a:rPr>
              <a:t>es</a:t>
            </a:r>
          </a:p>
          <a:p>
            <a:pPr>
              <a:spcBef>
                <a:spcPts val="1300"/>
              </a:spcBef>
            </a:pPr>
            <a:r>
              <a:rPr lang="en-GB" altLang="en-US" sz="2800" dirty="0">
                <a:solidFill>
                  <a:srgbClr val="414042"/>
                </a:solidFill>
                <a:latin typeface="Comic Sans MS" panose="030F0702030302020204" pitchFamily="66" charset="0"/>
              </a:rPr>
              <a:t>wish</a:t>
            </a:r>
            <a:r>
              <a:rPr lang="en-GB" altLang="en-US" sz="2800" dirty="0">
                <a:solidFill>
                  <a:srgbClr val="971497"/>
                </a:solidFill>
                <a:latin typeface="Comic Sans MS" panose="030F0702030302020204" pitchFamily="66" charset="0"/>
              </a:rPr>
              <a:t>es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beach</a:t>
            </a:r>
            <a:r>
              <a:rPr lang="en-GB" altLang="en-US" sz="2800" dirty="0">
                <a:solidFill>
                  <a:srgbClr val="971497"/>
                </a:solidFill>
                <a:latin typeface="Comic Sans MS" panose="030F0702030302020204" pitchFamily="66" charset="0"/>
              </a:rPr>
              <a:t>es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fox</a:t>
            </a:r>
            <a:r>
              <a:rPr lang="en-GB" altLang="en-US" sz="2800" dirty="0">
                <a:solidFill>
                  <a:srgbClr val="971497"/>
                </a:solidFill>
                <a:latin typeface="Comic Sans MS" panose="030F0702030302020204" pitchFamily="66" charset="0"/>
              </a:rPr>
              <a:t>es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buzz</a:t>
            </a:r>
            <a:r>
              <a:rPr lang="en-GB" altLang="en-US" sz="2800" dirty="0">
                <a:solidFill>
                  <a:srgbClr val="971497"/>
                </a:solidFill>
                <a:latin typeface="Comic Sans MS" panose="030F0702030302020204" pitchFamily="66" charset="0"/>
              </a:rPr>
              <a:t>es</a:t>
            </a:r>
            <a:endParaRPr lang="en-GB" altLang="en-US" sz="2800" dirty="0">
              <a:solidFill>
                <a:srgbClr val="414042"/>
              </a:solidFill>
              <a:latin typeface="Comic Sans MS" panose="030F0702030302020204" pitchFamily="66" charset="0"/>
            </a:endParaRPr>
          </a:p>
        </p:txBody>
      </p:sp>
      <p:sp>
        <p:nvSpPr>
          <p:cNvPr id="33" name="Text Box 13">
            <a:extLst>
              <a:ext uri="{FF2B5EF4-FFF2-40B4-BE49-F238E27FC236}">
                <a16:creationId xmlns:a16="http://schemas.microsoft.com/office/drawing/2014/main" id="{96B297F7-F812-C448-B055-E0725A2954A8}"/>
              </a:ext>
            </a:extLst>
          </p:cNvPr>
          <p:cNvSpPr txBox="1">
            <a:spLocks noChangeArrowheads="1"/>
          </p:cNvSpPr>
          <p:nvPr/>
        </p:nvSpPr>
        <p:spPr bwMode="auto">
          <a:xfrm>
            <a:off x="1916866" y="2569064"/>
            <a:ext cx="1905380" cy="351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300"/>
              </a:spcBef>
            </a:pPr>
            <a:r>
              <a:rPr lang="en-GB" altLang="en-US" sz="2800" dirty="0">
                <a:solidFill>
                  <a:srgbClr val="414042"/>
                </a:solidFill>
                <a:latin typeface="Comic Sans MS" panose="030F0702030302020204" pitchFamily="66" charset="0"/>
              </a:rPr>
              <a:t>pancake</a:t>
            </a:r>
            <a:r>
              <a:rPr lang="en-GB" altLang="en-US" sz="2800" dirty="0">
                <a:solidFill>
                  <a:srgbClr val="971497"/>
                </a:solidFill>
                <a:latin typeface="Comic Sans MS" panose="030F0702030302020204" pitchFamily="66" charset="0"/>
              </a:rPr>
              <a:t>s</a:t>
            </a:r>
          </a:p>
          <a:p>
            <a:pPr>
              <a:spcBef>
                <a:spcPts val="1300"/>
              </a:spcBef>
            </a:pPr>
            <a:r>
              <a:rPr lang="en-GB" altLang="en-US" sz="2800" dirty="0">
                <a:solidFill>
                  <a:srgbClr val="414042"/>
                </a:solidFill>
                <a:latin typeface="Comic Sans MS" panose="030F0702030302020204" pitchFamily="66" charset="0"/>
              </a:rPr>
              <a:t>bat</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snack</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cake</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door</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monster</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p:txBody>
      </p:sp>
      <p:sp>
        <p:nvSpPr>
          <p:cNvPr id="35" name="Rectangle 14">
            <a:extLst>
              <a:ext uri="{FF2B5EF4-FFF2-40B4-BE49-F238E27FC236}">
                <a16:creationId xmlns:a16="http://schemas.microsoft.com/office/drawing/2014/main" id="{07DAB3F6-E720-184F-9126-770CAA92B799}"/>
              </a:ext>
            </a:extLst>
          </p:cNvPr>
          <p:cNvSpPr>
            <a:spLocks noChangeArrowheads="1"/>
          </p:cNvSpPr>
          <p:nvPr/>
        </p:nvSpPr>
        <p:spPr bwMode="auto">
          <a:xfrm>
            <a:off x="4190430" y="2569064"/>
            <a:ext cx="1941512" cy="351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300"/>
              </a:spcBef>
            </a:pPr>
            <a:r>
              <a:rPr lang="en-GB" altLang="en-US" sz="2800" dirty="0">
                <a:solidFill>
                  <a:srgbClr val="414042"/>
                </a:solidFill>
                <a:latin typeface="Comic Sans MS" panose="030F0702030302020204" pitchFamily="66" charset="0"/>
              </a:rPr>
              <a:t>hat</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sofa</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stick</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saucepan</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twig</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a:p>
            <a:pPr>
              <a:spcBef>
                <a:spcPts val="1300"/>
              </a:spcBef>
            </a:pPr>
            <a:r>
              <a:rPr lang="en-GB" altLang="en-US" sz="2800" dirty="0">
                <a:solidFill>
                  <a:srgbClr val="414042"/>
                </a:solidFill>
                <a:latin typeface="Comic Sans MS" panose="030F0702030302020204" pitchFamily="66" charset="0"/>
              </a:rPr>
              <a:t>pudding</a:t>
            </a:r>
            <a:r>
              <a:rPr lang="en-GB" altLang="en-US" sz="2800" dirty="0">
                <a:solidFill>
                  <a:srgbClr val="971497"/>
                </a:solidFill>
                <a:latin typeface="Comic Sans MS" panose="030F0702030302020204" pitchFamily="66" charset="0"/>
              </a:rPr>
              <a:t>s</a:t>
            </a:r>
            <a:endParaRPr lang="en-GB" altLang="en-US" sz="2800" dirty="0">
              <a:solidFill>
                <a:srgbClr val="414042"/>
              </a:solidFill>
              <a:latin typeface="Comic Sans MS" panose="030F0702030302020204" pitchFamily="66" charset="0"/>
            </a:endParaRPr>
          </a:p>
        </p:txBody>
      </p:sp>
      <p:sp>
        <p:nvSpPr>
          <p:cNvPr id="6" name="Rectangle 4">
            <a:extLst>
              <a:ext uri="{FF2B5EF4-FFF2-40B4-BE49-F238E27FC236}">
                <a16:creationId xmlns:a16="http://schemas.microsoft.com/office/drawing/2014/main" id="{C0D29F3A-42C7-1942-BFCB-09A7EBE6EC9E}"/>
              </a:ext>
            </a:extLst>
          </p:cNvPr>
          <p:cNvSpPr>
            <a:spLocks noChangeArrowheads="1"/>
          </p:cNvSpPr>
          <p:nvPr/>
        </p:nvSpPr>
        <p:spPr bwMode="auto">
          <a:xfrm>
            <a:off x="8924925" y="479065"/>
            <a:ext cx="2754314" cy="949686"/>
          </a:xfrm>
          <a:prstGeom prst="rect">
            <a:avLst/>
          </a:prstGeom>
          <a:solidFill>
            <a:srgbClr val="971497"/>
          </a:solidFill>
          <a:ln>
            <a:noFill/>
          </a:ln>
          <a:effectLst/>
        </p:spPr>
        <p:txBody>
          <a:bodyPr wrap="square" anchor="ctr" anchorCtr="1">
            <a:noAutofit/>
          </a:bodyP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lgn="ctr" eaLnBrk="1" hangingPunct="1">
              <a:lnSpc>
                <a:spcPct val="92000"/>
              </a:lnSpc>
              <a:spcAft>
                <a:spcPts val="1425"/>
              </a:spcAft>
              <a:buClr>
                <a:srgbClr val="000000"/>
              </a:buClr>
              <a:buFont typeface="Times New Roman" panose="02020603050405020304" pitchFamily="18" charset="0"/>
              <a:buNone/>
            </a:pPr>
            <a:r>
              <a:rPr lang="en-GB" altLang="en-US" sz="1600" dirty="0">
                <a:solidFill>
                  <a:schemeClr val="bg1"/>
                </a:solidFill>
                <a:ea typeface="Microsoft YaHei" panose="020B0503020204020204" pitchFamily="34" charset="-122"/>
                <a:cs typeface="Arial" panose="020B0604020202020204" pitchFamily="34" charset="0"/>
              </a:rPr>
              <a:t>Use the spelling rule for adding –s or –es as the plural marker for nouns.</a:t>
            </a:r>
          </a:p>
        </p:txBody>
      </p:sp>
      <p:sp>
        <p:nvSpPr>
          <p:cNvPr id="9" name="Rectangle 12">
            <a:extLst>
              <a:ext uri="{FF2B5EF4-FFF2-40B4-BE49-F238E27FC236}">
                <a16:creationId xmlns:a16="http://schemas.microsoft.com/office/drawing/2014/main" id="{698CEF0F-D489-4C44-BFF8-E56E0FBF9614}"/>
              </a:ext>
            </a:extLst>
          </p:cNvPr>
          <p:cNvSpPr>
            <a:spLocks noChangeArrowheads="1"/>
          </p:cNvSpPr>
          <p:nvPr/>
        </p:nvSpPr>
        <p:spPr bwMode="auto">
          <a:xfrm>
            <a:off x="1069181" y="1259009"/>
            <a:ext cx="11029951"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spcBef>
                <a:spcPct val="20000"/>
              </a:spcBef>
            </a:pPr>
            <a:r>
              <a:rPr lang="en-GB" altLang="en-US" sz="1900" dirty="0">
                <a:solidFill>
                  <a:srgbClr val="414042"/>
                </a:solidFill>
                <a:latin typeface="Comic Sans MS" panose="030F0702030302020204" pitchFamily="66" charset="0"/>
              </a:rPr>
              <a:t>To make a singular word into a plural (more than one),</a:t>
            </a:r>
            <a:br>
              <a:rPr lang="en-GB" altLang="en-US" sz="1900" dirty="0">
                <a:solidFill>
                  <a:srgbClr val="414042"/>
                </a:solidFill>
                <a:latin typeface="Comic Sans MS" panose="030F0702030302020204" pitchFamily="66" charset="0"/>
              </a:rPr>
            </a:br>
            <a:r>
              <a:rPr lang="en-GB" altLang="en-US" sz="1900" dirty="0">
                <a:solidFill>
                  <a:srgbClr val="414042"/>
                </a:solidFill>
                <a:latin typeface="Comic Sans MS" panose="030F0702030302020204" pitchFamily="66" charset="0"/>
              </a:rPr>
              <a:t>we usually just add </a:t>
            </a:r>
            <a:r>
              <a:rPr lang="en-GB" altLang="en-US" sz="1900" i="1" dirty="0">
                <a:solidFill>
                  <a:srgbClr val="414042"/>
                </a:solidFill>
                <a:latin typeface="Comic Sans MS" panose="030F0702030302020204" pitchFamily="66" charset="0"/>
              </a:rPr>
              <a:t>s</a:t>
            </a:r>
            <a:r>
              <a:rPr lang="en-GB" altLang="en-US" sz="1900" dirty="0">
                <a:solidFill>
                  <a:srgbClr val="414042"/>
                </a:solidFill>
                <a:latin typeface="Comic Sans MS" panose="030F0702030302020204" pitchFamily="66" charset="0"/>
              </a:rPr>
              <a:t>. If a word ends in –</a:t>
            </a:r>
            <a:r>
              <a:rPr lang="en-GB" altLang="en-US" sz="1900" i="1" dirty="0">
                <a:solidFill>
                  <a:srgbClr val="414042"/>
                </a:solidFill>
                <a:latin typeface="Comic Sans MS" panose="030F0702030302020204" pitchFamily="66" charset="0"/>
              </a:rPr>
              <a:t>s</a:t>
            </a:r>
            <a:r>
              <a:rPr lang="en-GB" altLang="en-US" sz="1900" dirty="0">
                <a:solidFill>
                  <a:srgbClr val="414042"/>
                </a:solidFill>
                <a:latin typeface="Comic Sans MS" panose="030F0702030302020204" pitchFamily="66" charset="0"/>
              </a:rPr>
              <a:t>, –</a:t>
            </a:r>
            <a:r>
              <a:rPr lang="en-GB" altLang="en-US" sz="1900" i="1" dirty="0" err="1">
                <a:solidFill>
                  <a:srgbClr val="414042"/>
                </a:solidFill>
                <a:latin typeface="Comic Sans MS" panose="030F0702030302020204" pitchFamily="66" charset="0"/>
              </a:rPr>
              <a:t>sh</a:t>
            </a:r>
            <a:r>
              <a:rPr lang="en-GB" altLang="en-US" sz="1900" dirty="0">
                <a:solidFill>
                  <a:srgbClr val="414042"/>
                </a:solidFill>
                <a:latin typeface="Comic Sans MS" panose="030F0702030302020204" pitchFamily="66" charset="0"/>
              </a:rPr>
              <a:t>, –</a:t>
            </a:r>
            <a:r>
              <a:rPr lang="en-GB" altLang="en-US" sz="1900" i="1" dirty="0" err="1">
                <a:solidFill>
                  <a:srgbClr val="414042"/>
                </a:solidFill>
                <a:latin typeface="Comic Sans MS" panose="030F0702030302020204" pitchFamily="66" charset="0"/>
              </a:rPr>
              <a:t>ch</a:t>
            </a:r>
            <a:r>
              <a:rPr lang="en-GB" altLang="en-US" sz="1900" dirty="0">
                <a:solidFill>
                  <a:srgbClr val="414042"/>
                </a:solidFill>
                <a:latin typeface="Comic Sans MS" panose="030F0702030302020204" pitchFamily="66" charset="0"/>
              </a:rPr>
              <a:t>, –</a:t>
            </a:r>
            <a:r>
              <a:rPr lang="en-GB" altLang="en-US" sz="1900" i="1" dirty="0">
                <a:solidFill>
                  <a:srgbClr val="414042"/>
                </a:solidFill>
                <a:latin typeface="Comic Sans MS" panose="030F0702030302020204" pitchFamily="66" charset="0"/>
              </a:rPr>
              <a:t>x</a:t>
            </a:r>
            <a:r>
              <a:rPr lang="en-GB" altLang="en-US" sz="1900" dirty="0">
                <a:solidFill>
                  <a:srgbClr val="414042"/>
                </a:solidFill>
                <a:latin typeface="Comic Sans MS" panose="030F0702030302020204" pitchFamily="66" charset="0"/>
              </a:rPr>
              <a:t>, or –</a:t>
            </a:r>
            <a:r>
              <a:rPr lang="en-GB" altLang="en-US" sz="1900" i="1" dirty="0">
                <a:solidFill>
                  <a:srgbClr val="414042"/>
                </a:solidFill>
                <a:latin typeface="Comic Sans MS" panose="030F0702030302020204" pitchFamily="66" charset="0"/>
              </a:rPr>
              <a:t>z</a:t>
            </a:r>
            <a:r>
              <a:rPr lang="en-GB" altLang="en-US" sz="1900" dirty="0">
                <a:solidFill>
                  <a:srgbClr val="414042"/>
                </a:solidFill>
                <a:latin typeface="Comic Sans MS" panose="030F0702030302020204" pitchFamily="66" charset="0"/>
              </a:rPr>
              <a:t>, we add </a:t>
            </a:r>
            <a:r>
              <a:rPr lang="en-GB" altLang="en-US" sz="1900" i="1" dirty="0">
                <a:solidFill>
                  <a:srgbClr val="414042"/>
                </a:solidFill>
                <a:latin typeface="Comic Sans MS" panose="030F0702030302020204" pitchFamily="66" charset="0"/>
              </a:rPr>
              <a:t>es</a:t>
            </a:r>
            <a:r>
              <a:rPr lang="en-GB" altLang="en-US" sz="1900" dirty="0">
                <a:solidFill>
                  <a:srgbClr val="414042"/>
                </a:solidFill>
                <a:latin typeface="Comic Sans MS" panose="030F0702030302020204" pitchFamily="66" charset="0"/>
              </a:rPr>
              <a:t>. </a:t>
            </a:r>
          </a:p>
        </p:txBody>
      </p:sp>
      <p:sp>
        <p:nvSpPr>
          <p:cNvPr id="10" name="Text Box 15">
            <a:extLst>
              <a:ext uri="{FF2B5EF4-FFF2-40B4-BE49-F238E27FC236}">
                <a16:creationId xmlns:a16="http://schemas.microsoft.com/office/drawing/2014/main" id="{72FC58F9-B636-9344-85B8-D843459F8805}"/>
              </a:ext>
            </a:extLst>
          </p:cNvPr>
          <p:cNvSpPr txBox="1">
            <a:spLocks noChangeArrowheads="1"/>
          </p:cNvSpPr>
          <p:nvPr/>
        </p:nvSpPr>
        <p:spPr bwMode="auto">
          <a:xfrm>
            <a:off x="1885092" y="2057046"/>
            <a:ext cx="5779342"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500" dirty="0">
                <a:solidFill>
                  <a:srgbClr val="414042"/>
                </a:solidFill>
                <a:latin typeface="Comic Sans MS" panose="030F0702030302020204" pitchFamily="66" charset="0"/>
              </a:rPr>
              <a:t>Write these words as plurals:</a:t>
            </a:r>
          </a:p>
        </p:txBody>
      </p:sp>
      <p:sp>
        <p:nvSpPr>
          <p:cNvPr id="12" name="Text Box 28">
            <a:extLst>
              <a:ext uri="{FF2B5EF4-FFF2-40B4-BE49-F238E27FC236}">
                <a16:creationId xmlns:a16="http://schemas.microsoft.com/office/drawing/2014/main" id="{C50C3B29-971E-BB4D-87CB-1CE62268DF13}"/>
              </a:ext>
            </a:extLst>
          </p:cNvPr>
          <p:cNvSpPr txBox="1">
            <a:spLocks noChangeArrowheads="1"/>
          </p:cNvSpPr>
          <p:nvPr/>
        </p:nvSpPr>
        <p:spPr bwMode="auto">
          <a:xfrm>
            <a:off x="7894544" y="2056605"/>
            <a:ext cx="3847167"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500" dirty="0">
                <a:solidFill>
                  <a:srgbClr val="414042"/>
                </a:solidFill>
                <a:latin typeface="Comic Sans MS" panose="030F0702030302020204" pitchFamily="66" charset="0"/>
              </a:rPr>
              <a:t>Now try these:</a:t>
            </a:r>
          </a:p>
        </p:txBody>
      </p:sp>
      <p:sp>
        <p:nvSpPr>
          <p:cNvPr id="34" name="Subtitle 2">
            <a:extLst>
              <a:ext uri="{FF2B5EF4-FFF2-40B4-BE49-F238E27FC236}">
                <a16:creationId xmlns:a16="http://schemas.microsoft.com/office/drawing/2014/main" id="{EBBA24F3-96F2-1941-B0AD-6CD6C5569E3C}"/>
              </a:ext>
            </a:extLst>
          </p:cNvPr>
          <p:cNvSpPr txBox="1">
            <a:spLocks/>
          </p:cNvSpPr>
          <p:nvPr/>
        </p:nvSpPr>
        <p:spPr>
          <a:xfrm>
            <a:off x="413657" y="561486"/>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a:t>
            </a:r>
            <a:r>
              <a:rPr lang="en-GB" altLang="en-US" sz="25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 – s or es?</a:t>
            </a:r>
            <a:endParaRPr lang="en-GB" sz="2500" b="1" dirty="0">
              <a:solidFill>
                <a:srgbClr val="0070C0"/>
              </a:solidFill>
              <a:latin typeface="Comic Sans MS" panose="030F0902030302020204" pitchFamily="66" charset="0"/>
            </a:endParaRPr>
          </a:p>
        </p:txBody>
      </p:sp>
      <p:sp>
        <p:nvSpPr>
          <p:cNvPr id="14" name="Text Box 13">
            <a:extLst>
              <a:ext uri="{FF2B5EF4-FFF2-40B4-BE49-F238E27FC236}">
                <a16:creationId xmlns:a16="http://schemas.microsoft.com/office/drawing/2014/main" id="{FFD826B2-2B06-234D-AC23-A37BE46A48D4}"/>
              </a:ext>
            </a:extLst>
          </p:cNvPr>
          <p:cNvSpPr txBox="1">
            <a:spLocks noChangeArrowheads="1"/>
          </p:cNvSpPr>
          <p:nvPr/>
        </p:nvSpPr>
        <p:spPr bwMode="auto">
          <a:xfrm>
            <a:off x="1916866" y="2569064"/>
            <a:ext cx="2036763" cy="351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300"/>
              </a:spcBef>
            </a:pPr>
            <a:r>
              <a:rPr lang="en-GB" altLang="en-US" sz="2800" dirty="0">
                <a:solidFill>
                  <a:srgbClr val="414042"/>
                </a:solidFill>
                <a:latin typeface="Comic Sans MS" panose="030F0702030302020204" pitchFamily="66" charset="0"/>
              </a:rPr>
              <a:t>pancake</a:t>
            </a:r>
          </a:p>
          <a:p>
            <a:pPr>
              <a:spcBef>
                <a:spcPts val="1300"/>
              </a:spcBef>
            </a:pPr>
            <a:r>
              <a:rPr lang="en-GB" altLang="en-US" sz="2800" dirty="0">
                <a:solidFill>
                  <a:srgbClr val="414042"/>
                </a:solidFill>
                <a:latin typeface="Comic Sans MS" panose="030F0702030302020204" pitchFamily="66" charset="0"/>
              </a:rPr>
              <a:t>bat</a:t>
            </a:r>
          </a:p>
          <a:p>
            <a:pPr>
              <a:spcBef>
                <a:spcPts val="1300"/>
              </a:spcBef>
            </a:pPr>
            <a:r>
              <a:rPr lang="en-GB" altLang="en-US" sz="2800" dirty="0">
                <a:solidFill>
                  <a:srgbClr val="414042"/>
                </a:solidFill>
                <a:latin typeface="Comic Sans MS" panose="030F0702030302020204" pitchFamily="66" charset="0"/>
              </a:rPr>
              <a:t>snack</a:t>
            </a:r>
          </a:p>
          <a:p>
            <a:pPr>
              <a:spcBef>
                <a:spcPts val="1300"/>
              </a:spcBef>
            </a:pPr>
            <a:r>
              <a:rPr lang="en-GB" altLang="en-US" sz="2800" dirty="0">
                <a:solidFill>
                  <a:srgbClr val="414042"/>
                </a:solidFill>
                <a:latin typeface="Comic Sans MS" panose="030F0702030302020204" pitchFamily="66" charset="0"/>
              </a:rPr>
              <a:t>cake</a:t>
            </a:r>
          </a:p>
          <a:p>
            <a:pPr>
              <a:spcBef>
                <a:spcPts val="1300"/>
              </a:spcBef>
            </a:pPr>
            <a:r>
              <a:rPr lang="en-GB" altLang="en-US" sz="2800" dirty="0">
                <a:solidFill>
                  <a:srgbClr val="414042"/>
                </a:solidFill>
                <a:latin typeface="Comic Sans MS" panose="030F0702030302020204" pitchFamily="66" charset="0"/>
              </a:rPr>
              <a:t>door</a:t>
            </a:r>
          </a:p>
          <a:p>
            <a:pPr>
              <a:spcBef>
                <a:spcPts val="1300"/>
              </a:spcBef>
            </a:pPr>
            <a:r>
              <a:rPr lang="en-GB" altLang="en-US" sz="2800" dirty="0">
                <a:solidFill>
                  <a:srgbClr val="414042"/>
                </a:solidFill>
                <a:latin typeface="Comic Sans MS" panose="030F0702030302020204" pitchFamily="66" charset="0"/>
              </a:rPr>
              <a:t>monster</a:t>
            </a:r>
          </a:p>
        </p:txBody>
      </p:sp>
      <p:sp>
        <p:nvSpPr>
          <p:cNvPr id="11" name="Rectangle 14">
            <a:extLst>
              <a:ext uri="{FF2B5EF4-FFF2-40B4-BE49-F238E27FC236}">
                <a16:creationId xmlns:a16="http://schemas.microsoft.com/office/drawing/2014/main" id="{0707BEF4-9D0C-1A4B-91F7-2BF57AA3EDA5}"/>
              </a:ext>
            </a:extLst>
          </p:cNvPr>
          <p:cNvSpPr>
            <a:spLocks noChangeArrowheads="1"/>
          </p:cNvSpPr>
          <p:nvPr/>
        </p:nvSpPr>
        <p:spPr bwMode="auto">
          <a:xfrm>
            <a:off x="4190431" y="2569064"/>
            <a:ext cx="1941512" cy="351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300"/>
              </a:spcBef>
            </a:pPr>
            <a:r>
              <a:rPr lang="en-GB" altLang="en-US" sz="2800" dirty="0">
                <a:solidFill>
                  <a:srgbClr val="414042"/>
                </a:solidFill>
                <a:latin typeface="Comic Sans MS" panose="030F0702030302020204" pitchFamily="66" charset="0"/>
              </a:rPr>
              <a:t>hat</a:t>
            </a:r>
          </a:p>
          <a:p>
            <a:pPr>
              <a:spcBef>
                <a:spcPts val="1300"/>
              </a:spcBef>
            </a:pPr>
            <a:r>
              <a:rPr lang="en-GB" altLang="en-US" sz="2800" dirty="0">
                <a:solidFill>
                  <a:srgbClr val="414042"/>
                </a:solidFill>
                <a:latin typeface="Comic Sans MS" panose="030F0702030302020204" pitchFamily="66" charset="0"/>
              </a:rPr>
              <a:t>sofa</a:t>
            </a:r>
          </a:p>
          <a:p>
            <a:pPr>
              <a:spcBef>
                <a:spcPts val="1300"/>
              </a:spcBef>
            </a:pPr>
            <a:r>
              <a:rPr lang="en-GB" altLang="en-US" sz="2800" dirty="0">
                <a:solidFill>
                  <a:srgbClr val="414042"/>
                </a:solidFill>
                <a:latin typeface="Comic Sans MS" panose="030F0702030302020204" pitchFamily="66" charset="0"/>
              </a:rPr>
              <a:t>stick</a:t>
            </a:r>
          </a:p>
          <a:p>
            <a:pPr>
              <a:spcBef>
                <a:spcPts val="1300"/>
              </a:spcBef>
            </a:pPr>
            <a:r>
              <a:rPr lang="en-GB" altLang="en-US" sz="2800" dirty="0">
                <a:solidFill>
                  <a:srgbClr val="414042"/>
                </a:solidFill>
                <a:latin typeface="Comic Sans MS" panose="030F0702030302020204" pitchFamily="66" charset="0"/>
              </a:rPr>
              <a:t>saucepan</a:t>
            </a:r>
          </a:p>
          <a:p>
            <a:pPr>
              <a:spcBef>
                <a:spcPts val="1300"/>
              </a:spcBef>
            </a:pPr>
            <a:r>
              <a:rPr lang="en-GB" altLang="en-US" sz="2800" dirty="0">
                <a:solidFill>
                  <a:srgbClr val="414042"/>
                </a:solidFill>
                <a:latin typeface="Comic Sans MS" panose="030F0702030302020204" pitchFamily="66" charset="0"/>
              </a:rPr>
              <a:t>twig</a:t>
            </a:r>
          </a:p>
          <a:p>
            <a:pPr>
              <a:spcBef>
                <a:spcPts val="1300"/>
              </a:spcBef>
            </a:pPr>
            <a:r>
              <a:rPr lang="en-GB" altLang="en-US" sz="2800" dirty="0">
                <a:solidFill>
                  <a:srgbClr val="414042"/>
                </a:solidFill>
                <a:latin typeface="Comic Sans MS" panose="030F0702030302020204" pitchFamily="66" charset="0"/>
              </a:rPr>
              <a:t>pudding</a:t>
            </a:r>
          </a:p>
        </p:txBody>
      </p:sp>
      <p:sp>
        <p:nvSpPr>
          <p:cNvPr id="13" name="Text Box 29">
            <a:extLst>
              <a:ext uri="{FF2B5EF4-FFF2-40B4-BE49-F238E27FC236}">
                <a16:creationId xmlns:a16="http://schemas.microsoft.com/office/drawing/2014/main" id="{A03C2CE2-AC20-6749-88CF-3C67468D57A7}"/>
              </a:ext>
            </a:extLst>
          </p:cNvPr>
          <p:cNvSpPr txBox="1">
            <a:spLocks noChangeArrowheads="1"/>
          </p:cNvSpPr>
          <p:nvPr/>
        </p:nvSpPr>
        <p:spPr bwMode="auto">
          <a:xfrm>
            <a:off x="7894544" y="2584459"/>
            <a:ext cx="2036762" cy="2913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300"/>
              </a:spcBef>
            </a:pPr>
            <a:r>
              <a:rPr lang="en-GB" altLang="en-US" sz="2800" dirty="0">
                <a:solidFill>
                  <a:srgbClr val="414042"/>
                </a:solidFill>
                <a:latin typeface="Comic Sans MS" panose="030F0702030302020204" pitchFamily="66" charset="0"/>
              </a:rPr>
              <a:t>bus</a:t>
            </a:r>
          </a:p>
          <a:p>
            <a:pPr>
              <a:spcBef>
                <a:spcPts val="1300"/>
              </a:spcBef>
            </a:pPr>
            <a:r>
              <a:rPr lang="en-GB" altLang="en-US" sz="2800" dirty="0">
                <a:solidFill>
                  <a:srgbClr val="414042"/>
                </a:solidFill>
                <a:latin typeface="Comic Sans MS" panose="030F0702030302020204" pitchFamily="66" charset="0"/>
              </a:rPr>
              <a:t>wish</a:t>
            </a:r>
          </a:p>
          <a:p>
            <a:pPr>
              <a:spcBef>
                <a:spcPts val="1300"/>
              </a:spcBef>
            </a:pPr>
            <a:r>
              <a:rPr lang="en-GB" altLang="en-US" sz="2800" dirty="0">
                <a:solidFill>
                  <a:srgbClr val="414042"/>
                </a:solidFill>
                <a:latin typeface="Comic Sans MS" panose="030F0702030302020204" pitchFamily="66" charset="0"/>
              </a:rPr>
              <a:t>beach</a:t>
            </a:r>
          </a:p>
          <a:p>
            <a:pPr>
              <a:spcBef>
                <a:spcPts val="1300"/>
              </a:spcBef>
            </a:pPr>
            <a:r>
              <a:rPr lang="en-GB" altLang="en-US" sz="2800" dirty="0">
                <a:solidFill>
                  <a:srgbClr val="414042"/>
                </a:solidFill>
                <a:latin typeface="Comic Sans MS" panose="030F0702030302020204" pitchFamily="66" charset="0"/>
              </a:rPr>
              <a:t>fox</a:t>
            </a:r>
          </a:p>
          <a:p>
            <a:pPr>
              <a:spcBef>
                <a:spcPts val="1300"/>
              </a:spcBef>
            </a:pPr>
            <a:r>
              <a:rPr lang="en-GB" altLang="en-US" sz="2800" dirty="0">
                <a:solidFill>
                  <a:srgbClr val="414042"/>
                </a:solidFill>
                <a:latin typeface="Comic Sans MS" panose="030F0702030302020204" pitchFamily="66" charset="0"/>
              </a:rPr>
              <a:t>buzz</a:t>
            </a:r>
          </a:p>
        </p:txBody>
      </p:sp>
    </p:spTree>
    <p:extLst>
      <p:ext uri="{BB962C8B-B14F-4D97-AF65-F5344CB8AC3E}">
        <p14:creationId xmlns:p14="http://schemas.microsoft.com/office/powerpoint/2010/main" val="81956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xit" presetSubtype="0" fill="hold" grpId="2" nodeType="with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3" grpId="0"/>
      <p:bldP spid="35" grpId="0"/>
      <p:bldP spid="12" grpId="0"/>
      <p:bldP spid="12" grpId="1"/>
      <p:bldP spid="14" grpId="0"/>
      <p:bldP spid="11" grpId="0"/>
      <p:bldP spid="13" grpId="0"/>
      <p:bldP spid="13" grpId="1"/>
      <p:bldP spid="13" grpId="2"/>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a:extLst>
              <a:ext uri="{FF2B5EF4-FFF2-40B4-BE49-F238E27FC236}">
                <a16:creationId xmlns:a16="http://schemas.microsoft.com/office/drawing/2014/main" id="{EBBA24F3-96F2-1941-B0AD-6CD6C5569E3C}"/>
              </a:ext>
            </a:extLst>
          </p:cNvPr>
          <p:cNvSpPr txBox="1">
            <a:spLocks/>
          </p:cNvSpPr>
          <p:nvPr/>
        </p:nvSpPr>
        <p:spPr>
          <a:xfrm>
            <a:off x="413657" y="561486"/>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a:t>
            </a:r>
            <a:r>
              <a:rPr lang="en-GB" altLang="en-US" sz="25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 – s or es?</a:t>
            </a:r>
            <a:endParaRPr lang="en-GB" sz="2500" b="1" dirty="0">
              <a:solidFill>
                <a:srgbClr val="0070C0"/>
              </a:solidFill>
              <a:latin typeface="Comic Sans MS" panose="030F0902030302020204" pitchFamily="66" charset="0"/>
            </a:endParaRPr>
          </a:p>
        </p:txBody>
      </p:sp>
      <p:sp>
        <p:nvSpPr>
          <p:cNvPr id="15" name="Rectangle 9">
            <a:extLst>
              <a:ext uri="{FF2B5EF4-FFF2-40B4-BE49-F238E27FC236}">
                <a16:creationId xmlns:a16="http://schemas.microsoft.com/office/drawing/2014/main" id="{01E91845-31B9-624E-BF35-EBC422721F55}"/>
              </a:ext>
            </a:extLst>
          </p:cNvPr>
          <p:cNvSpPr>
            <a:spLocks noChangeArrowheads="1"/>
          </p:cNvSpPr>
          <p:nvPr/>
        </p:nvSpPr>
        <p:spPr bwMode="auto">
          <a:xfrm>
            <a:off x="781050" y="1090749"/>
            <a:ext cx="5308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dirty="0">
                <a:solidFill>
                  <a:srgbClr val="414042"/>
                </a:solidFill>
                <a:latin typeface="Comic Sans MS" panose="030F0702030302020204" pitchFamily="66" charset="0"/>
              </a:rPr>
              <a:t>Add es if the word ends in s, </a:t>
            </a:r>
            <a:r>
              <a:rPr lang="en-GB" altLang="en-US" sz="2000" dirty="0" err="1">
                <a:solidFill>
                  <a:srgbClr val="414042"/>
                </a:solidFill>
                <a:latin typeface="Comic Sans MS" panose="030F0702030302020204" pitchFamily="66" charset="0"/>
              </a:rPr>
              <a:t>sh</a:t>
            </a:r>
            <a:r>
              <a:rPr lang="en-GB" altLang="en-US" sz="2000" dirty="0">
                <a:solidFill>
                  <a:srgbClr val="414042"/>
                </a:solidFill>
                <a:latin typeface="Comic Sans MS" panose="030F0702030302020204" pitchFamily="66" charset="0"/>
              </a:rPr>
              <a:t>, </a:t>
            </a:r>
            <a:r>
              <a:rPr lang="en-GB" altLang="en-US" sz="2000" dirty="0" err="1">
                <a:solidFill>
                  <a:srgbClr val="414042"/>
                </a:solidFill>
                <a:latin typeface="Comic Sans MS" panose="030F0702030302020204" pitchFamily="66" charset="0"/>
              </a:rPr>
              <a:t>ch</a:t>
            </a:r>
            <a:r>
              <a:rPr lang="en-GB" altLang="en-US" sz="2000" dirty="0">
                <a:solidFill>
                  <a:srgbClr val="414042"/>
                </a:solidFill>
                <a:latin typeface="Comic Sans MS" panose="030F0702030302020204" pitchFamily="66" charset="0"/>
              </a:rPr>
              <a:t>, x or z</a:t>
            </a:r>
          </a:p>
        </p:txBody>
      </p:sp>
      <p:sp>
        <p:nvSpPr>
          <p:cNvPr id="16" name="Text Box 7">
            <a:extLst>
              <a:ext uri="{FF2B5EF4-FFF2-40B4-BE49-F238E27FC236}">
                <a16:creationId xmlns:a16="http://schemas.microsoft.com/office/drawing/2014/main" id="{2C005015-0EA7-7A43-895F-E02AA63C667B}"/>
              </a:ext>
            </a:extLst>
          </p:cNvPr>
          <p:cNvSpPr txBox="1">
            <a:spLocks noChangeArrowheads="1"/>
          </p:cNvSpPr>
          <p:nvPr/>
        </p:nvSpPr>
        <p:spPr bwMode="auto">
          <a:xfrm>
            <a:off x="781050" y="1472683"/>
            <a:ext cx="111363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414042"/>
                </a:solidFill>
                <a:latin typeface="Comic Sans MS" panose="030F0702030302020204" pitchFamily="66" charset="0"/>
              </a:rPr>
              <a:t>Look at each word as it appears. Does it need s or es to make it into a plural?</a:t>
            </a:r>
          </a:p>
        </p:txBody>
      </p:sp>
      <p:sp>
        <p:nvSpPr>
          <p:cNvPr id="17" name="Text Box 8">
            <a:extLst>
              <a:ext uri="{FF2B5EF4-FFF2-40B4-BE49-F238E27FC236}">
                <a16:creationId xmlns:a16="http://schemas.microsoft.com/office/drawing/2014/main" id="{DF2968A3-C8A4-BC45-8F20-3CC2DF707538}"/>
              </a:ext>
            </a:extLst>
          </p:cNvPr>
          <p:cNvSpPr txBox="1">
            <a:spLocks noChangeArrowheads="1"/>
          </p:cNvSpPr>
          <p:nvPr/>
        </p:nvSpPr>
        <p:spPr bwMode="auto">
          <a:xfrm>
            <a:off x="2266950" y="2066260"/>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box</a:t>
            </a:r>
          </a:p>
        </p:txBody>
      </p:sp>
      <p:sp>
        <p:nvSpPr>
          <p:cNvPr id="18" name="Text Box 10">
            <a:extLst>
              <a:ext uri="{FF2B5EF4-FFF2-40B4-BE49-F238E27FC236}">
                <a16:creationId xmlns:a16="http://schemas.microsoft.com/office/drawing/2014/main" id="{4B209B20-67A5-D945-A371-FF635B0A7659}"/>
              </a:ext>
            </a:extLst>
          </p:cNvPr>
          <p:cNvSpPr txBox="1">
            <a:spLocks noChangeArrowheads="1"/>
          </p:cNvSpPr>
          <p:nvPr/>
        </p:nvSpPr>
        <p:spPr bwMode="auto">
          <a:xfrm>
            <a:off x="5032376" y="5606376"/>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pass</a:t>
            </a:r>
          </a:p>
        </p:txBody>
      </p:sp>
      <p:sp>
        <p:nvSpPr>
          <p:cNvPr id="19" name="Text Box 11">
            <a:extLst>
              <a:ext uri="{FF2B5EF4-FFF2-40B4-BE49-F238E27FC236}">
                <a16:creationId xmlns:a16="http://schemas.microsoft.com/office/drawing/2014/main" id="{72F386D4-55D2-F04C-91EF-82347DAA78DB}"/>
              </a:ext>
            </a:extLst>
          </p:cNvPr>
          <p:cNvSpPr txBox="1">
            <a:spLocks noChangeArrowheads="1"/>
          </p:cNvSpPr>
          <p:nvPr/>
        </p:nvSpPr>
        <p:spPr bwMode="auto">
          <a:xfrm>
            <a:off x="7797801" y="2951289"/>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church</a:t>
            </a:r>
          </a:p>
        </p:txBody>
      </p:sp>
      <p:sp>
        <p:nvSpPr>
          <p:cNvPr id="20" name="Text Box 12">
            <a:extLst>
              <a:ext uri="{FF2B5EF4-FFF2-40B4-BE49-F238E27FC236}">
                <a16:creationId xmlns:a16="http://schemas.microsoft.com/office/drawing/2014/main" id="{61627A9F-520D-874B-B079-9B43422B767E}"/>
              </a:ext>
            </a:extLst>
          </p:cNvPr>
          <p:cNvSpPr txBox="1">
            <a:spLocks noChangeArrowheads="1"/>
          </p:cNvSpPr>
          <p:nvPr/>
        </p:nvSpPr>
        <p:spPr bwMode="auto">
          <a:xfrm>
            <a:off x="5032376" y="2066260"/>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bench</a:t>
            </a:r>
          </a:p>
        </p:txBody>
      </p:sp>
      <p:sp>
        <p:nvSpPr>
          <p:cNvPr id="21" name="Text Box 13">
            <a:extLst>
              <a:ext uri="{FF2B5EF4-FFF2-40B4-BE49-F238E27FC236}">
                <a16:creationId xmlns:a16="http://schemas.microsoft.com/office/drawing/2014/main" id="{605AAD1F-7716-CE48-915F-85951B763721}"/>
              </a:ext>
            </a:extLst>
          </p:cNvPr>
          <p:cNvSpPr txBox="1">
            <a:spLocks noChangeArrowheads="1"/>
          </p:cNvSpPr>
          <p:nvPr/>
        </p:nvSpPr>
        <p:spPr bwMode="auto">
          <a:xfrm>
            <a:off x="2266950" y="3836318"/>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brush</a:t>
            </a:r>
          </a:p>
        </p:txBody>
      </p:sp>
      <p:sp>
        <p:nvSpPr>
          <p:cNvPr id="22" name="Text Box 14">
            <a:extLst>
              <a:ext uri="{FF2B5EF4-FFF2-40B4-BE49-F238E27FC236}">
                <a16:creationId xmlns:a16="http://schemas.microsoft.com/office/drawing/2014/main" id="{AD658866-A538-F343-9F8F-108A91E0D2E8}"/>
              </a:ext>
            </a:extLst>
          </p:cNvPr>
          <p:cNvSpPr txBox="1">
            <a:spLocks noChangeArrowheads="1"/>
          </p:cNvSpPr>
          <p:nvPr/>
        </p:nvSpPr>
        <p:spPr bwMode="auto">
          <a:xfrm>
            <a:off x="2266950" y="4721347"/>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kiss</a:t>
            </a:r>
          </a:p>
        </p:txBody>
      </p:sp>
      <p:sp>
        <p:nvSpPr>
          <p:cNvPr id="23" name="Text Box 15">
            <a:extLst>
              <a:ext uri="{FF2B5EF4-FFF2-40B4-BE49-F238E27FC236}">
                <a16:creationId xmlns:a16="http://schemas.microsoft.com/office/drawing/2014/main" id="{BB9AFEBF-7E2A-7C4A-821B-F88D851C8B6F}"/>
              </a:ext>
            </a:extLst>
          </p:cNvPr>
          <p:cNvSpPr txBox="1">
            <a:spLocks noChangeArrowheads="1"/>
          </p:cNvSpPr>
          <p:nvPr/>
        </p:nvSpPr>
        <p:spPr bwMode="auto">
          <a:xfrm>
            <a:off x="5032376" y="3836318"/>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mix</a:t>
            </a:r>
          </a:p>
        </p:txBody>
      </p:sp>
      <p:sp>
        <p:nvSpPr>
          <p:cNvPr id="24" name="Text Box 16">
            <a:extLst>
              <a:ext uri="{FF2B5EF4-FFF2-40B4-BE49-F238E27FC236}">
                <a16:creationId xmlns:a16="http://schemas.microsoft.com/office/drawing/2014/main" id="{F463F243-B97A-3944-B3ED-8CEAE562F00F}"/>
              </a:ext>
            </a:extLst>
          </p:cNvPr>
          <p:cNvSpPr txBox="1">
            <a:spLocks noChangeArrowheads="1"/>
          </p:cNvSpPr>
          <p:nvPr/>
        </p:nvSpPr>
        <p:spPr bwMode="auto">
          <a:xfrm>
            <a:off x="7797801" y="5606376"/>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sandwich</a:t>
            </a:r>
          </a:p>
        </p:txBody>
      </p:sp>
      <p:sp>
        <p:nvSpPr>
          <p:cNvPr id="25" name="Text Box 17">
            <a:extLst>
              <a:ext uri="{FF2B5EF4-FFF2-40B4-BE49-F238E27FC236}">
                <a16:creationId xmlns:a16="http://schemas.microsoft.com/office/drawing/2014/main" id="{D9F06C93-2A6A-8642-B063-3A9192024654}"/>
              </a:ext>
            </a:extLst>
          </p:cNvPr>
          <p:cNvSpPr txBox="1">
            <a:spLocks noChangeArrowheads="1"/>
          </p:cNvSpPr>
          <p:nvPr/>
        </p:nvSpPr>
        <p:spPr bwMode="auto">
          <a:xfrm>
            <a:off x="5032376" y="4721347"/>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bird</a:t>
            </a:r>
          </a:p>
        </p:txBody>
      </p:sp>
      <p:sp>
        <p:nvSpPr>
          <p:cNvPr id="26" name="Text Box 18">
            <a:extLst>
              <a:ext uri="{FF2B5EF4-FFF2-40B4-BE49-F238E27FC236}">
                <a16:creationId xmlns:a16="http://schemas.microsoft.com/office/drawing/2014/main" id="{6CEF9ED1-83D1-6A41-8F2D-EB274DE2AC9F}"/>
              </a:ext>
            </a:extLst>
          </p:cNvPr>
          <p:cNvSpPr txBox="1">
            <a:spLocks noChangeArrowheads="1"/>
          </p:cNvSpPr>
          <p:nvPr/>
        </p:nvSpPr>
        <p:spPr bwMode="auto">
          <a:xfrm>
            <a:off x="7797801" y="2066260"/>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class</a:t>
            </a:r>
          </a:p>
        </p:txBody>
      </p:sp>
      <p:sp>
        <p:nvSpPr>
          <p:cNvPr id="27" name="Text Box 19">
            <a:extLst>
              <a:ext uri="{FF2B5EF4-FFF2-40B4-BE49-F238E27FC236}">
                <a16:creationId xmlns:a16="http://schemas.microsoft.com/office/drawing/2014/main" id="{5A1A0C70-9811-AC41-9DDD-B5AFF55281BB}"/>
              </a:ext>
            </a:extLst>
          </p:cNvPr>
          <p:cNvSpPr txBox="1">
            <a:spLocks noChangeArrowheads="1"/>
          </p:cNvSpPr>
          <p:nvPr/>
        </p:nvSpPr>
        <p:spPr bwMode="auto">
          <a:xfrm>
            <a:off x="5032376" y="2951289"/>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school</a:t>
            </a:r>
          </a:p>
        </p:txBody>
      </p:sp>
      <p:sp>
        <p:nvSpPr>
          <p:cNvPr id="28" name="Text Box 20">
            <a:extLst>
              <a:ext uri="{FF2B5EF4-FFF2-40B4-BE49-F238E27FC236}">
                <a16:creationId xmlns:a16="http://schemas.microsoft.com/office/drawing/2014/main" id="{B0CE49E7-2731-EA48-9A6C-299EBEC07F40}"/>
              </a:ext>
            </a:extLst>
          </p:cNvPr>
          <p:cNvSpPr txBox="1">
            <a:spLocks noChangeArrowheads="1"/>
          </p:cNvSpPr>
          <p:nvPr/>
        </p:nvSpPr>
        <p:spPr bwMode="auto">
          <a:xfrm>
            <a:off x="7797801" y="3836318"/>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pencil</a:t>
            </a:r>
          </a:p>
        </p:txBody>
      </p:sp>
      <p:sp>
        <p:nvSpPr>
          <p:cNvPr id="29" name="Text Box 21">
            <a:extLst>
              <a:ext uri="{FF2B5EF4-FFF2-40B4-BE49-F238E27FC236}">
                <a16:creationId xmlns:a16="http://schemas.microsoft.com/office/drawing/2014/main" id="{60569A77-7E2A-F145-9840-75DB9F478346}"/>
              </a:ext>
            </a:extLst>
          </p:cNvPr>
          <p:cNvSpPr txBox="1">
            <a:spLocks noChangeArrowheads="1"/>
          </p:cNvSpPr>
          <p:nvPr/>
        </p:nvSpPr>
        <p:spPr bwMode="auto">
          <a:xfrm>
            <a:off x="2266950" y="5606376"/>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monster</a:t>
            </a:r>
          </a:p>
        </p:txBody>
      </p:sp>
      <p:sp>
        <p:nvSpPr>
          <p:cNvPr id="30" name="Text Box 22">
            <a:extLst>
              <a:ext uri="{FF2B5EF4-FFF2-40B4-BE49-F238E27FC236}">
                <a16:creationId xmlns:a16="http://schemas.microsoft.com/office/drawing/2014/main" id="{DDE0595D-A8EA-E442-BB10-424C35332859}"/>
              </a:ext>
            </a:extLst>
          </p:cNvPr>
          <p:cNvSpPr txBox="1">
            <a:spLocks noChangeArrowheads="1"/>
          </p:cNvSpPr>
          <p:nvPr/>
        </p:nvSpPr>
        <p:spPr bwMode="auto">
          <a:xfrm>
            <a:off x="2266950" y="2951289"/>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house</a:t>
            </a:r>
          </a:p>
        </p:txBody>
      </p:sp>
      <p:sp>
        <p:nvSpPr>
          <p:cNvPr id="31" name="Text Box 23">
            <a:extLst>
              <a:ext uri="{FF2B5EF4-FFF2-40B4-BE49-F238E27FC236}">
                <a16:creationId xmlns:a16="http://schemas.microsoft.com/office/drawing/2014/main" id="{7CF25DA0-9123-7E44-85C1-4D5D302E2998}"/>
              </a:ext>
            </a:extLst>
          </p:cNvPr>
          <p:cNvSpPr txBox="1">
            <a:spLocks noChangeArrowheads="1"/>
          </p:cNvSpPr>
          <p:nvPr/>
        </p:nvSpPr>
        <p:spPr bwMode="auto">
          <a:xfrm>
            <a:off x="7797801" y="4721347"/>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plate</a:t>
            </a:r>
          </a:p>
        </p:txBody>
      </p:sp>
    </p:spTree>
    <p:extLst>
      <p:ext uri="{BB962C8B-B14F-4D97-AF65-F5344CB8AC3E}">
        <p14:creationId xmlns:p14="http://schemas.microsoft.com/office/powerpoint/2010/main" val="216334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a:extLst>
              <a:ext uri="{FF2B5EF4-FFF2-40B4-BE49-F238E27FC236}">
                <a16:creationId xmlns:a16="http://schemas.microsoft.com/office/drawing/2014/main" id="{EBBA24F3-96F2-1941-B0AD-6CD6C5569E3C}"/>
              </a:ext>
            </a:extLst>
          </p:cNvPr>
          <p:cNvSpPr txBox="1">
            <a:spLocks/>
          </p:cNvSpPr>
          <p:nvPr/>
        </p:nvSpPr>
        <p:spPr>
          <a:xfrm>
            <a:off x="413657" y="561486"/>
            <a:ext cx="11354274" cy="577475"/>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Get ready to write</a:t>
            </a:r>
            <a:r>
              <a:rPr lang="en-GB" altLang="en-US" sz="2500" b="1" dirty="0">
                <a:solidFill>
                  <a:srgbClr val="0070C0"/>
                </a:solidFill>
                <a:latin typeface="Comic Sans MS" panose="030F0902030302020204" pitchFamily="66" charset="0"/>
                <a:ea typeface="Microsoft YaHei" panose="020B0503020204020204" pitchFamily="34" charset="-122"/>
                <a:cs typeface="Arial" panose="020B0604020202020204" pitchFamily="34" charset="0"/>
              </a:rPr>
              <a:t> – s or es?</a:t>
            </a:r>
            <a:endParaRPr lang="en-GB" sz="2500" b="1" dirty="0">
              <a:solidFill>
                <a:srgbClr val="0070C0"/>
              </a:solidFill>
              <a:latin typeface="Comic Sans MS" panose="030F0902030302020204" pitchFamily="66" charset="0"/>
            </a:endParaRPr>
          </a:p>
        </p:txBody>
      </p:sp>
      <p:sp>
        <p:nvSpPr>
          <p:cNvPr id="15" name="Rectangle 9">
            <a:extLst>
              <a:ext uri="{FF2B5EF4-FFF2-40B4-BE49-F238E27FC236}">
                <a16:creationId xmlns:a16="http://schemas.microsoft.com/office/drawing/2014/main" id="{01E91845-31B9-624E-BF35-EBC422721F55}"/>
              </a:ext>
            </a:extLst>
          </p:cNvPr>
          <p:cNvSpPr>
            <a:spLocks noChangeArrowheads="1"/>
          </p:cNvSpPr>
          <p:nvPr/>
        </p:nvSpPr>
        <p:spPr bwMode="auto">
          <a:xfrm>
            <a:off x="781050" y="1090749"/>
            <a:ext cx="5308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000" dirty="0">
                <a:solidFill>
                  <a:srgbClr val="414042"/>
                </a:solidFill>
                <a:latin typeface="Comic Sans MS" panose="030F0702030302020204" pitchFamily="66" charset="0"/>
              </a:rPr>
              <a:t>Add es if the word ends in s, </a:t>
            </a:r>
            <a:r>
              <a:rPr lang="en-GB" altLang="en-US" sz="2000" dirty="0" err="1">
                <a:solidFill>
                  <a:srgbClr val="414042"/>
                </a:solidFill>
                <a:latin typeface="Comic Sans MS" panose="030F0702030302020204" pitchFamily="66" charset="0"/>
              </a:rPr>
              <a:t>sh</a:t>
            </a:r>
            <a:r>
              <a:rPr lang="en-GB" altLang="en-US" sz="2000" dirty="0">
                <a:solidFill>
                  <a:srgbClr val="414042"/>
                </a:solidFill>
                <a:latin typeface="Comic Sans MS" panose="030F0702030302020204" pitchFamily="66" charset="0"/>
              </a:rPr>
              <a:t>, </a:t>
            </a:r>
            <a:r>
              <a:rPr lang="en-GB" altLang="en-US" sz="2000" dirty="0" err="1">
                <a:solidFill>
                  <a:srgbClr val="414042"/>
                </a:solidFill>
                <a:latin typeface="Comic Sans MS" panose="030F0702030302020204" pitchFamily="66" charset="0"/>
              </a:rPr>
              <a:t>ch</a:t>
            </a:r>
            <a:r>
              <a:rPr lang="en-GB" altLang="en-US" sz="2000" dirty="0">
                <a:solidFill>
                  <a:srgbClr val="414042"/>
                </a:solidFill>
                <a:latin typeface="Comic Sans MS" panose="030F0702030302020204" pitchFamily="66" charset="0"/>
              </a:rPr>
              <a:t>, x or z</a:t>
            </a:r>
          </a:p>
        </p:txBody>
      </p:sp>
      <p:sp>
        <p:nvSpPr>
          <p:cNvPr id="16" name="Text Box 7">
            <a:extLst>
              <a:ext uri="{FF2B5EF4-FFF2-40B4-BE49-F238E27FC236}">
                <a16:creationId xmlns:a16="http://schemas.microsoft.com/office/drawing/2014/main" id="{2C005015-0EA7-7A43-895F-E02AA63C667B}"/>
              </a:ext>
            </a:extLst>
          </p:cNvPr>
          <p:cNvSpPr txBox="1">
            <a:spLocks noChangeArrowheads="1"/>
          </p:cNvSpPr>
          <p:nvPr/>
        </p:nvSpPr>
        <p:spPr bwMode="auto">
          <a:xfrm>
            <a:off x="781050" y="1472683"/>
            <a:ext cx="111363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414042"/>
                </a:solidFill>
                <a:latin typeface="Comic Sans MS" panose="030F0702030302020204" pitchFamily="66" charset="0"/>
              </a:rPr>
              <a:t>Check your answers</a:t>
            </a:r>
          </a:p>
        </p:txBody>
      </p:sp>
      <p:sp>
        <p:nvSpPr>
          <p:cNvPr id="17" name="Text Box 8">
            <a:extLst>
              <a:ext uri="{FF2B5EF4-FFF2-40B4-BE49-F238E27FC236}">
                <a16:creationId xmlns:a16="http://schemas.microsoft.com/office/drawing/2014/main" id="{DF2968A3-C8A4-BC45-8F20-3CC2DF707538}"/>
              </a:ext>
            </a:extLst>
          </p:cNvPr>
          <p:cNvSpPr txBox="1">
            <a:spLocks noChangeArrowheads="1"/>
          </p:cNvSpPr>
          <p:nvPr/>
        </p:nvSpPr>
        <p:spPr bwMode="auto">
          <a:xfrm>
            <a:off x="2266950" y="2066260"/>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box</a:t>
            </a:r>
            <a:r>
              <a:rPr lang="en-GB" altLang="en-US" sz="3000" b="1" dirty="0">
                <a:solidFill>
                  <a:srgbClr val="971497"/>
                </a:solidFill>
                <a:latin typeface="Comic Sans MS" panose="030F0702030302020204" pitchFamily="66" charset="0"/>
              </a:rPr>
              <a:t>es</a:t>
            </a:r>
          </a:p>
        </p:txBody>
      </p:sp>
      <p:sp>
        <p:nvSpPr>
          <p:cNvPr id="18" name="Text Box 10">
            <a:extLst>
              <a:ext uri="{FF2B5EF4-FFF2-40B4-BE49-F238E27FC236}">
                <a16:creationId xmlns:a16="http://schemas.microsoft.com/office/drawing/2014/main" id="{4B209B20-67A5-D945-A371-FF635B0A7659}"/>
              </a:ext>
            </a:extLst>
          </p:cNvPr>
          <p:cNvSpPr txBox="1">
            <a:spLocks noChangeArrowheads="1"/>
          </p:cNvSpPr>
          <p:nvPr/>
        </p:nvSpPr>
        <p:spPr bwMode="auto">
          <a:xfrm>
            <a:off x="5032376" y="5606376"/>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pass</a:t>
            </a:r>
            <a:r>
              <a:rPr lang="en-GB" altLang="en-US" sz="3000" b="1" dirty="0">
                <a:solidFill>
                  <a:srgbClr val="971497"/>
                </a:solidFill>
                <a:latin typeface="Comic Sans MS" panose="030F0702030302020204" pitchFamily="66" charset="0"/>
              </a:rPr>
              <a:t>es</a:t>
            </a:r>
          </a:p>
        </p:txBody>
      </p:sp>
      <p:sp>
        <p:nvSpPr>
          <p:cNvPr id="19" name="Text Box 11">
            <a:extLst>
              <a:ext uri="{FF2B5EF4-FFF2-40B4-BE49-F238E27FC236}">
                <a16:creationId xmlns:a16="http://schemas.microsoft.com/office/drawing/2014/main" id="{72F386D4-55D2-F04C-91EF-82347DAA78DB}"/>
              </a:ext>
            </a:extLst>
          </p:cNvPr>
          <p:cNvSpPr txBox="1">
            <a:spLocks noChangeArrowheads="1"/>
          </p:cNvSpPr>
          <p:nvPr/>
        </p:nvSpPr>
        <p:spPr bwMode="auto">
          <a:xfrm>
            <a:off x="7797801" y="2951289"/>
            <a:ext cx="2222499"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church</a:t>
            </a:r>
            <a:r>
              <a:rPr lang="en-GB" altLang="en-US" sz="3000" b="1" dirty="0">
                <a:solidFill>
                  <a:srgbClr val="971497"/>
                </a:solidFill>
                <a:latin typeface="Comic Sans MS" panose="030F0702030302020204" pitchFamily="66" charset="0"/>
              </a:rPr>
              <a:t>es</a:t>
            </a:r>
          </a:p>
        </p:txBody>
      </p:sp>
      <p:sp>
        <p:nvSpPr>
          <p:cNvPr id="20" name="Text Box 12">
            <a:extLst>
              <a:ext uri="{FF2B5EF4-FFF2-40B4-BE49-F238E27FC236}">
                <a16:creationId xmlns:a16="http://schemas.microsoft.com/office/drawing/2014/main" id="{61627A9F-520D-874B-B079-9B43422B767E}"/>
              </a:ext>
            </a:extLst>
          </p:cNvPr>
          <p:cNvSpPr txBox="1">
            <a:spLocks noChangeArrowheads="1"/>
          </p:cNvSpPr>
          <p:nvPr/>
        </p:nvSpPr>
        <p:spPr bwMode="auto">
          <a:xfrm>
            <a:off x="5032376" y="2066260"/>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bench</a:t>
            </a:r>
            <a:r>
              <a:rPr lang="en-GB" altLang="en-US" sz="3000" b="1" dirty="0">
                <a:solidFill>
                  <a:srgbClr val="971497"/>
                </a:solidFill>
                <a:latin typeface="Comic Sans MS" panose="030F0702030302020204" pitchFamily="66" charset="0"/>
              </a:rPr>
              <a:t>es</a:t>
            </a:r>
          </a:p>
        </p:txBody>
      </p:sp>
      <p:sp>
        <p:nvSpPr>
          <p:cNvPr id="21" name="Text Box 13">
            <a:extLst>
              <a:ext uri="{FF2B5EF4-FFF2-40B4-BE49-F238E27FC236}">
                <a16:creationId xmlns:a16="http://schemas.microsoft.com/office/drawing/2014/main" id="{605AAD1F-7716-CE48-915F-85951B763721}"/>
              </a:ext>
            </a:extLst>
          </p:cNvPr>
          <p:cNvSpPr txBox="1">
            <a:spLocks noChangeArrowheads="1"/>
          </p:cNvSpPr>
          <p:nvPr/>
        </p:nvSpPr>
        <p:spPr bwMode="auto">
          <a:xfrm>
            <a:off x="2266950" y="3836318"/>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brush</a:t>
            </a:r>
            <a:r>
              <a:rPr lang="en-GB" altLang="en-US" sz="3000" b="1" dirty="0">
                <a:solidFill>
                  <a:srgbClr val="971497"/>
                </a:solidFill>
                <a:latin typeface="Comic Sans MS" panose="030F0702030302020204" pitchFamily="66" charset="0"/>
              </a:rPr>
              <a:t>es</a:t>
            </a:r>
            <a:endParaRPr lang="en-GB" altLang="en-US" sz="3000" b="1" dirty="0">
              <a:solidFill>
                <a:srgbClr val="414042"/>
              </a:solidFill>
              <a:latin typeface="Comic Sans MS" panose="030F0702030302020204" pitchFamily="66" charset="0"/>
            </a:endParaRPr>
          </a:p>
        </p:txBody>
      </p:sp>
      <p:sp>
        <p:nvSpPr>
          <p:cNvPr id="22" name="Text Box 14">
            <a:extLst>
              <a:ext uri="{FF2B5EF4-FFF2-40B4-BE49-F238E27FC236}">
                <a16:creationId xmlns:a16="http://schemas.microsoft.com/office/drawing/2014/main" id="{AD658866-A538-F343-9F8F-108A91E0D2E8}"/>
              </a:ext>
            </a:extLst>
          </p:cNvPr>
          <p:cNvSpPr txBox="1">
            <a:spLocks noChangeArrowheads="1"/>
          </p:cNvSpPr>
          <p:nvPr/>
        </p:nvSpPr>
        <p:spPr bwMode="auto">
          <a:xfrm>
            <a:off x="2266950" y="4721347"/>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kiss</a:t>
            </a:r>
            <a:r>
              <a:rPr lang="en-GB" altLang="en-US" sz="3000" b="1" dirty="0">
                <a:solidFill>
                  <a:srgbClr val="971497"/>
                </a:solidFill>
                <a:latin typeface="Comic Sans MS" panose="030F0702030302020204" pitchFamily="66" charset="0"/>
              </a:rPr>
              <a:t>es</a:t>
            </a:r>
            <a:endParaRPr lang="en-GB" altLang="en-US" sz="3000" b="1" dirty="0">
              <a:solidFill>
                <a:srgbClr val="414042"/>
              </a:solidFill>
              <a:latin typeface="Comic Sans MS" panose="030F0702030302020204" pitchFamily="66" charset="0"/>
            </a:endParaRPr>
          </a:p>
        </p:txBody>
      </p:sp>
      <p:sp>
        <p:nvSpPr>
          <p:cNvPr id="23" name="Text Box 15">
            <a:extLst>
              <a:ext uri="{FF2B5EF4-FFF2-40B4-BE49-F238E27FC236}">
                <a16:creationId xmlns:a16="http://schemas.microsoft.com/office/drawing/2014/main" id="{BB9AFEBF-7E2A-7C4A-821B-F88D851C8B6F}"/>
              </a:ext>
            </a:extLst>
          </p:cNvPr>
          <p:cNvSpPr txBox="1">
            <a:spLocks noChangeArrowheads="1"/>
          </p:cNvSpPr>
          <p:nvPr/>
        </p:nvSpPr>
        <p:spPr bwMode="auto">
          <a:xfrm>
            <a:off x="5032376" y="3836318"/>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mix</a:t>
            </a:r>
            <a:r>
              <a:rPr lang="en-GB" altLang="en-US" sz="3000" b="1" dirty="0">
                <a:solidFill>
                  <a:srgbClr val="971497"/>
                </a:solidFill>
                <a:latin typeface="Comic Sans MS" panose="030F0702030302020204" pitchFamily="66" charset="0"/>
              </a:rPr>
              <a:t>es</a:t>
            </a:r>
          </a:p>
        </p:txBody>
      </p:sp>
      <p:sp>
        <p:nvSpPr>
          <p:cNvPr id="24" name="Text Box 16">
            <a:extLst>
              <a:ext uri="{FF2B5EF4-FFF2-40B4-BE49-F238E27FC236}">
                <a16:creationId xmlns:a16="http://schemas.microsoft.com/office/drawing/2014/main" id="{F463F243-B97A-3944-B3ED-8CEAE562F00F}"/>
              </a:ext>
            </a:extLst>
          </p:cNvPr>
          <p:cNvSpPr txBox="1">
            <a:spLocks noChangeArrowheads="1"/>
          </p:cNvSpPr>
          <p:nvPr/>
        </p:nvSpPr>
        <p:spPr bwMode="auto">
          <a:xfrm>
            <a:off x="7797801" y="5606376"/>
            <a:ext cx="2222499"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sandwich</a:t>
            </a:r>
            <a:r>
              <a:rPr lang="en-GB" altLang="en-US" sz="3000" b="1" dirty="0">
                <a:solidFill>
                  <a:srgbClr val="971497"/>
                </a:solidFill>
                <a:latin typeface="Comic Sans MS" panose="030F0702030302020204" pitchFamily="66" charset="0"/>
              </a:rPr>
              <a:t>es</a:t>
            </a:r>
          </a:p>
        </p:txBody>
      </p:sp>
      <p:sp>
        <p:nvSpPr>
          <p:cNvPr id="25" name="Text Box 17">
            <a:extLst>
              <a:ext uri="{FF2B5EF4-FFF2-40B4-BE49-F238E27FC236}">
                <a16:creationId xmlns:a16="http://schemas.microsoft.com/office/drawing/2014/main" id="{D9F06C93-2A6A-8642-B063-3A9192024654}"/>
              </a:ext>
            </a:extLst>
          </p:cNvPr>
          <p:cNvSpPr txBox="1">
            <a:spLocks noChangeArrowheads="1"/>
          </p:cNvSpPr>
          <p:nvPr/>
        </p:nvSpPr>
        <p:spPr bwMode="auto">
          <a:xfrm>
            <a:off x="5032376" y="4721347"/>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bird</a:t>
            </a:r>
            <a:r>
              <a:rPr lang="en-GB" altLang="en-US" sz="3000" b="1" dirty="0">
                <a:solidFill>
                  <a:srgbClr val="971497"/>
                </a:solidFill>
                <a:latin typeface="Comic Sans MS" panose="030F0702030302020204" pitchFamily="66" charset="0"/>
              </a:rPr>
              <a:t>s</a:t>
            </a:r>
          </a:p>
        </p:txBody>
      </p:sp>
      <p:sp>
        <p:nvSpPr>
          <p:cNvPr id="26" name="Text Box 18">
            <a:extLst>
              <a:ext uri="{FF2B5EF4-FFF2-40B4-BE49-F238E27FC236}">
                <a16:creationId xmlns:a16="http://schemas.microsoft.com/office/drawing/2014/main" id="{6CEF9ED1-83D1-6A41-8F2D-EB274DE2AC9F}"/>
              </a:ext>
            </a:extLst>
          </p:cNvPr>
          <p:cNvSpPr txBox="1">
            <a:spLocks noChangeArrowheads="1"/>
          </p:cNvSpPr>
          <p:nvPr/>
        </p:nvSpPr>
        <p:spPr bwMode="auto">
          <a:xfrm>
            <a:off x="7797801" y="2066260"/>
            <a:ext cx="2222499"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class</a:t>
            </a:r>
            <a:r>
              <a:rPr lang="en-GB" altLang="en-US" sz="3000" b="1" dirty="0">
                <a:solidFill>
                  <a:srgbClr val="971497"/>
                </a:solidFill>
                <a:latin typeface="Comic Sans MS" panose="030F0702030302020204" pitchFamily="66" charset="0"/>
              </a:rPr>
              <a:t>es</a:t>
            </a:r>
          </a:p>
        </p:txBody>
      </p:sp>
      <p:sp>
        <p:nvSpPr>
          <p:cNvPr id="27" name="Text Box 19">
            <a:extLst>
              <a:ext uri="{FF2B5EF4-FFF2-40B4-BE49-F238E27FC236}">
                <a16:creationId xmlns:a16="http://schemas.microsoft.com/office/drawing/2014/main" id="{5A1A0C70-9811-AC41-9DDD-B5AFF55281BB}"/>
              </a:ext>
            </a:extLst>
          </p:cNvPr>
          <p:cNvSpPr txBox="1">
            <a:spLocks noChangeArrowheads="1"/>
          </p:cNvSpPr>
          <p:nvPr/>
        </p:nvSpPr>
        <p:spPr bwMode="auto">
          <a:xfrm>
            <a:off x="5032376" y="2951289"/>
            <a:ext cx="2149474"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school</a:t>
            </a:r>
            <a:r>
              <a:rPr lang="en-GB" altLang="en-US" sz="3000" b="1" dirty="0">
                <a:solidFill>
                  <a:srgbClr val="971497"/>
                </a:solidFill>
                <a:latin typeface="Comic Sans MS" panose="030F0702030302020204" pitchFamily="66" charset="0"/>
              </a:rPr>
              <a:t>s</a:t>
            </a:r>
          </a:p>
        </p:txBody>
      </p:sp>
      <p:sp>
        <p:nvSpPr>
          <p:cNvPr id="28" name="Text Box 20">
            <a:extLst>
              <a:ext uri="{FF2B5EF4-FFF2-40B4-BE49-F238E27FC236}">
                <a16:creationId xmlns:a16="http://schemas.microsoft.com/office/drawing/2014/main" id="{B0CE49E7-2731-EA48-9A6C-299EBEC07F40}"/>
              </a:ext>
            </a:extLst>
          </p:cNvPr>
          <p:cNvSpPr txBox="1">
            <a:spLocks noChangeArrowheads="1"/>
          </p:cNvSpPr>
          <p:nvPr/>
        </p:nvSpPr>
        <p:spPr bwMode="auto">
          <a:xfrm>
            <a:off x="7797801" y="3836318"/>
            <a:ext cx="2222499"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pencil</a:t>
            </a:r>
            <a:r>
              <a:rPr lang="en-GB" altLang="en-US" sz="3000" b="1" dirty="0">
                <a:solidFill>
                  <a:srgbClr val="971497"/>
                </a:solidFill>
                <a:latin typeface="Comic Sans MS" panose="030F0702030302020204" pitchFamily="66" charset="0"/>
              </a:rPr>
              <a:t>s</a:t>
            </a:r>
          </a:p>
        </p:txBody>
      </p:sp>
      <p:sp>
        <p:nvSpPr>
          <p:cNvPr id="29" name="Text Box 21">
            <a:extLst>
              <a:ext uri="{FF2B5EF4-FFF2-40B4-BE49-F238E27FC236}">
                <a16:creationId xmlns:a16="http://schemas.microsoft.com/office/drawing/2014/main" id="{60569A77-7E2A-F145-9840-75DB9F478346}"/>
              </a:ext>
            </a:extLst>
          </p:cNvPr>
          <p:cNvSpPr txBox="1">
            <a:spLocks noChangeArrowheads="1"/>
          </p:cNvSpPr>
          <p:nvPr/>
        </p:nvSpPr>
        <p:spPr bwMode="auto">
          <a:xfrm>
            <a:off x="2266950" y="5606376"/>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monster</a:t>
            </a:r>
            <a:r>
              <a:rPr lang="en-GB" altLang="en-US" sz="3000" b="1" dirty="0">
                <a:solidFill>
                  <a:srgbClr val="971497"/>
                </a:solidFill>
                <a:latin typeface="Comic Sans MS" panose="030F0702030302020204" pitchFamily="66" charset="0"/>
              </a:rPr>
              <a:t>s</a:t>
            </a:r>
          </a:p>
        </p:txBody>
      </p:sp>
      <p:sp>
        <p:nvSpPr>
          <p:cNvPr id="30" name="Text Box 22">
            <a:extLst>
              <a:ext uri="{FF2B5EF4-FFF2-40B4-BE49-F238E27FC236}">
                <a16:creationId xmlns:a16="http://schemas.microsoft.com/office/drawing/2014/main" id="{DDE0595D-A8EA-E442-BB10-424C35332859}"/>
              </a:ext>
            </a:extLst>
          </p:cNvPr>
          <p:cNvSpPr txBox="1">
            <a:spLocks noChangeArrowheads="1"/>
          </p:cNvSpPr>
          <p:nvPr/>
        </p:nvSpPr>
        <p:spPr bwMode="auto">
          <a:xfrm>
            <a:off x="2266950" y="2951289"/>
            <a:ext cx="2149475"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hous</a:t>
            </a:r>
            <a:r>
              <a:rPr lang="en-GB" altLang="en-US" sz="3000" b="1" dirty="0">
                <a:solidFill>
                  <a:srgbClr val="971497"/>
                </a:solidFill>
                <a:latin typeface="Comic Sans MS" panose="030F0702030302020204" pitchFamily="66" charset="0"/>
              </a:rPr>
              <a:t>es</a:t>
            </a:r>
            <a:endParaRPr lang="en-GB" altLang="en-US" sz="3000" b="1" dirty="0">
              <a:solidFill>
                <a:srgbClr val="414042"/>
              </a:solidFill>
              <a:latin typeface="Comic Sans MS" panose="030F0702030302020204" pitchFamily="66" charset="0"/>
            </a:endParaRPr>
          </a:p>
        </p:txBody>
      </p:sp>
      <p:sp>
        <p:nvSpPr>
          <p:cNvPr id="31" name="Text Box 23">
            <a:extLst>
              <a:ext uri="{FF2B5EF4-FFF2-40B4-BE49-F238E27FC236}">
                <a16:creationId xmlns:a16="http://schemas.microsoft.com/office/drawing/2014/main" id="{7CF25DA0-9123-7E44-85C1-4D5D302E2998}"/>
              </a:ext>
            </a:extLst>
          </p:cNvPr>
          <p:cNvSpPr txBox="1">
            <a:spLocks noChangeArrowheads="1"/>
          </p:cNvSpPr>
          <p:nvPr/>
        </p:nvSpPr>
        <p:spPr bwMode="auto">
          <a:xfrm>
            <a:off x="7797801" y="4721347"/>
            <a:ext cx="2222499" cy="553998"/>
          </a:xfrm>
          <a:prstGeom prst="rect">
            <a:avLst/>
          </a:prstGeom>
          <a:solidFill>
            <a:srgbClr val="E8D2FE"/>
          </a:solidFill>
          <a:ln w="9525">
            <a:noFill/>
            <a:miter lim="800000"/>
            <a:headEnd/>
            <a:tailEnd/>
          </a:ln>
          <a:effectLst/>
        </p:spPr>
        <p:txBody>
          <a:bodyPr wrap="square">
            <a:spAutoFit/>
          </a:bodyPr>
          <a:lstStyle/>
          <a:p>
            <a:pPr algn="ctr">
              <a:spcBef>
                <a:spcPct val="50000"/>
              </a:spcBef>
            </a:pPr>
            <a:r>
              <a:rPr lang="en-GB" altLang="en-US" sz="3000" dirty="0">
                <a:solidFill>
                  <a:srgbClr val="414042"/>
                </a:solidFill>
                <a:latin typeface="Comic Sans MS" panose="030F0702030302020204" pitchFamily="66" charset="0"/>
              </a:rPr>
              <a:t>plate</a:t>
            </a:r>
            <a:r>
              <a:rPr lang="en-GB" altLang="en-US" sz="3000" b="1" dirty="0">
                <a:solidFill>
                  <a:srgbClr val="971497"/>
                </a:solidFill>
                <a:latin typeface="Comic Sans MS" panose="030F0702030302020204" pitchFamily="66" charset="0"/>
              </a:rPr>
              <a:t>s</a:t>
            </a:r>
          </a:p>
        </p:txBody>
      </p:sp>
    </p:spTree>
    <p:extLst>
      <p:ext uri="{BB962C8B-B14F-4D97-AF65-F5344CB8AC3E}">
        <p14:creationId xmlns:p14="http://schemas.microsoft.com/office/powerpoint/2010/main" val="7250218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2B7FF3-73FE-1949-9542-02E4B5C297CF}"/>
              </a:ext>
            </a:extLst>
          </p:cNvPr>
          <p:cNvGrpSpPr/>
          <p:nvPr/>
        </p:nvGrpSpPr>
        <p:grpSpPr>
          <a:xfrm>
            <a:off x="5038202" y="2041599"/>
            <a:ext cx="5136396" cy="3271984"/>
            <a:chOff x="5038202" y="2073967"/>
            <a:chExt cx="5136396" cy="3271984"/>
          </a:xfrm>
        </p:grpSpPr>
        <p:sp>
          <p:nvSpPr>
            <p:cNvPr id="6" name="Rectangle 12">
              <a:extLst>
                <a:ext uri="{FF2B5EF4-FFF2-40B4-BE49-F238E27FC236}">
                  <a16:creationId xmlns:a16="http://schemas.microsoft.com/office/drawing/2014/main" id="{2CA4F277-EE5D-574D-A53C-6821170ED6DA}"/>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7" name="Rectangle 6">
              <a:extLst>
                <a:ext uri="{FF2B5EF4-FFF2-40B4-BE49-F238E27FC236}">
                  <a16:creationId xmlns:a16="http://schemas.microsoft.com/office/drawing/2014/main" id="{639D0A9A-6325-D343-8B1E-BFA5C199A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Box 21">
              <a:extLst>
                <a:ext uri="{FF2B5EF4-FFF2-40B4-BE49-F238E27FC236}">
                  <a16:creationId xmlns:a16="http://schemas.microsoft.com/office/drawing/2014/main" id="{D81595AB-F8C6-6949-A7B4-73B0C2D37848}"/>
                </a:ext>
              </a:extLst>
            </p:cNvPr>
            <p:cNvSpPr txBox="1">
              <a:spLocks noChangeArrowheads="1"/>
            </p:cNvSpPr>
            <p:nvPr/>
          </p:nvSpPr>
          <p:spPr bwMode="auto">
            <a:xfrm rot="21027077">
              <a:off x="7750494" y="4819557"/>
              <a:ext cx="227690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0" hangingPunct="0">
                <a:spcBef>
                  <a:spcPct val="50000"/>
                </a:spcBef>
                <a:buNone/>
              </a:pPr>
              <a:r>
                <a:rPr lang="en-GB" altLang="en-US" sz="1200" dirty="0">
                  <a:solidFill>
                    <a:schemeClr val="bg1"/>
                  </a:solidFill>
                  <a:ea typeface="MS PGothic" panose="020B0600070205080204" pitchFamily="34" charset="-128"/>
                </a:rPr>
                <a:t>Joining words</a:t>
              </a:r>
            </a:p>
          </p:txBody>
        </p:sp>
        <p:sp>
          <p:nvSpPr>
            <p:cNvPr id="12" name="Text Box 22">
              <a:extLst>
                <a:ext uri="{FF2B5EF4-FFF2-40B4-BE49-F238E27FC236}">
                  <a16:creationId xmlns:a16="http://schemas.microsoft.com/office/drawing/2014/main" id="{C669F12A-E8E5-3141-8586-6EE97C813DAD}"/>
                </a:ext>
              </a:extLst>
            </p:cNvPr>
            <p:cNvSpPr txBox="1">
              <a:spLocks noChangeArrowheads="1"/>
            </p:cNvSpPr>
            <p:nvPr/>
          </p:nvSpPr>
          <p:spPr bwMode="auto">
            <a:xfrm rot="433719">
              <a:off x="7526285" y="2349015"/>
              <a:ext cx="26155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Sentences that make sense</a:t>
              </a:r>
            </a:p>
          </p:txBody>
        </p:sp>
        <p:sp>
          <p:nvSpPr>
            <p:cNvPr id="15" name="Text Box 26">
              <a:extLst>
                <a:ext uri="{FF2B5EF4-FFF2-40B4-BE49-F238E27FC236}">
                  <a16:creationId xmlns:a16="http://schemas.microsoft.com/office/drawing/2014/main" id="{EB087B26-6765-6946-A256-BABD256A8C4F}"/>
                </a:ext>
              </a:extLst>
            </p:cNvPr>
            <p:cNvSpPr txBox="1">
              <a:spLocks noChangeArrowheads="1"/>
            </p:cNvSpPr>
            <p:nvPr/>
          </p:nvSpPr>
          <p:spPr bwMode="auto">
            <a:xfrm>
              <a:off x="5038202" y="2173661"/>
              <a:ext cx="22166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7" name="Text Box 41">
              <a:extLst>
                <a:ext uri="{FF2B5EF4-FFF2-40B4-BE49-F238E27FC236}">
                  <a16:creationId xmlns:a16="http://schemas.microsoft.com/office/drawing/2014/main" id="{8AFAA6BC-1B7E-F349-B80A-B063A811D199}"/>
                </a:ext>
              </a:extLst>
            </p:cNvPr>
            <p:cNvSpPr txBox="1">
              <a:spLocks noChangeArrowheads="1"/>
            </p:cNvSpPr>
            <p:nvPr/>
          </p:nvSpPr>
          <p:spPr bwMode="auto">
            <a:xfrm rot="539413">
              <a:off x="5088460" y="4717652"/>
              <a:ext cx="19317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0" hangingPunct="0">
                <a:spcBef>
                  <a:spcPct val="50000"/>
                </a:spcBef>
                <a:buNone/>
              </a:pPr>
              <a:r>
                <a:rPr lang="en-GB" altLang="en-US" sz="1200" dirty="0">
                  <a:solidFill>
                    <a:schemeClr val="bg1"/>
                  </a:solidFill>
                  <a:ea typeface="MS PGothic" panose="020B0600070205080204" pitchFamily="34" charset="-128"/>
                </a:rPr>
                <a:t>-s and –es endings for plural nouns</a:t>
              </a:r>
            </a:p>
          </p:txBody>
        </p:sp>
      </p:grpSp>
      <p:sp>
        <p:nvSpPr>
          <p:cNvPr id="19" name="Subtitle 2">
            <a:extLst>
              <a:ext uri="{FF2B5EF4-FFF2-40B4-BE49-F238E27FC236}">
                <a16:creationId xmlns:a16="http://schemas.microsoft.com/office/drawing/2014/main" id="{D3CDECC4-1B18-F34E-B993-F08516E90B9D}"/>
              </a:ext>
            </a:extLst>
          </p:cNvPr>
          <p:cNvSpPr txBox="1">
            <a:spLocks/>
          </p:cNvSpPr>
          <p:nvPr/>
        </p:nvSpPr>
        <p:spPr>
          <a:xfrm>
            <a:off x="412954" y="624540"/>
            <a:ext cx="11251567"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Teacher modelling – Writers’ toolkit</a:t>
            </a:r>
          </a:p>
          <a:p>
            <a:pPr marL="0" indent="0" algn="ctr">
              <a:lnSpc>
                <a:spcPct val="100000"/>
              </a:lnSpc>
              <a:buNone/>
            </a:pPr>
            <a:endParaRPr lang="en-GB" sz="2500" b="1" dirty="0">
              <a:solidFill>
                <a:srgbClr val="0070C0"/>
              </a:solidFill>
              <a:latin typeface="Comic Sans MS" panose="030F0902030302020204" pitchFamily="66" charset="0"/>
            </a:endParaRPr>
          </a:p>
        </p:txBody>
      </p:sp>
      <p:grpSp>
        <p:nvGrpSpPr>
          <p:cNvPr id="20" name="Group 2">
            <a:extLst>
              <a:ext uri="{FF2B5EF4-FFF2-40B4-BE49-F238E27FC236}">
                <a16:creationId xmlns:a16="http://schemas.microsoft.com/office/drawing/2014/main" id="{4607E54E-89F7-EE4C-A0DB-631C0D482E29}"/>
              </a:ext>
            </a:extLst>
          </p:cNvPr>
          <p:cNvGrpSpPr>
            <a:grpSpLocks/>
          </p:cNvGrpSpPr>
          <p:nvPr/>
        </p:nvGrpSpPr>
        <p:grpSpPr bwMode="auto">
          <a:xfrm>
            <a:off x="1047008" y="3296684"/>
            <a:ext cx="2693876" cy="2672551"/>
            <a:chOff x="3805" y="1284"/>
            <a:chExt cx="1955" cy="1637"/>
          </a:xfrm>
        </p:grpSpPr>
        <p:sp>
          <p:nvSpPr>
            <p:cNvPr id="21" name="Text Box 12">
              <a:extLst>
                <a:ext uri="{FF2B5EF4-FFF2-40B4-BE49-F238E27FC236}">
                  <a16:creationId xmlns:a16="http://schemas.microsoft.com/office/drawing/2014/main" id="{1A36A093-8D3B-6A4A-8A2B-42880E3CD24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22" name="Text Box 13">
              <a:extLst>
                <a:ext uri="{FF2B5EF4-FFF2-40B4-BE49-F238E27FC236}">
                  <a16:creationId xmlns:a16="http://schemas.microsoft.com/office/drawing/2014/main" id="{7B82DBCF-61DC-9C49-9E92-752AB7F9E8E3}"/>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3" name="Oval 14">
              <a:extLst>
                <a:ext uri="{FF2B5EF4-FFF2-40B4-BE49-F238E27FC236}">
                  <a16:creationId xmlns:a16="http://schemas.microsoft.com/office/drawing/2014/main" id="{B830ED36-DDDE-8F41-872C-B64F6E8D1D5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4" name="Group 23">
            <a:extLst>
              <a:ext uri="{FF2B5EF4-FFF2-40B4-BE49-F238E27FC236}">
                <a16:creationId xmlns:a16="http://schemas.microsoft.com/office/drawing/2014/main" id="{5A612AA6-243A-4A4C-B3BF-7478DB5B0714}"/>
              </a:ext>
            </a:extLst>
          </p:cNvPr>
          <p:cNvGrpSpPr/>
          <p:nvPr/>
        </p:nvGrpSpPr>
        <p:grpSpPr>
          <a:xfrm>
            <a:off x="5888329" y="2753871"/>
            <a:ext cx="3396420" cy="1841091"/>
            <a:chOff x="5888329" y="2786239"/>
            <a:chExt cx="3396420" cy="1841091"/>
          </a:xfrm>
        </p:grpSpPr>
        <p:sp>
          <p:nvSpPr>
            <p:cNvPr id="25" name="Rectangle 13">
              <a:extLst>
                <a:ext uri="{FF2B5EF4-FFF2-40B4-BE49-F238E27FC236}">
                  <a16:creationId xmlns:a16="http://schemas.microsoft.com/office/drawing/2014/main" id="{F41C52B9-C6E9-8C41-9FBC-C1A5FBABB9C9}"/>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6" name="Rectangle 25">
              <a:extLst>
                <a:ext uri="{FF2B5EF4-FFF2-40B4-BE49-F238E27FC236}">
                  <a16:creationId xmlns:a16="http://schemas.microsoft.com/office/drawing/2014/main" id="{D6EA16A3-8708-BB43-8F1B-BC09B2A48057}"/>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15">
              <a:extLst>
                <a:ext uri="{FF2B5EF4-FFF2-40B4-BE49-F238E27FC236}">
                  <a16:creationId xmlns:a16="http://schemas.microsoft.com/office/drawing/2014/main" id="{AED8424F-7970-664E-9C3E-881665F803EA}"/>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0" name="Text Box 18">
              <a:extLst>
                <a:ext uri="{FF2B5EF4-FFF2-40B4-BE49-F238E27FC236}">
                  <a16:creationId xmlns:a16="http://schemas.microsoft.com/office/drawing/2014/main" id="{5DB30CAE-15F5-1A4F-92A0-D5F8831E001E}"/>
                </a:ext>
              </a:extLst>
            </p:cNvPr>
            <p:cNvSpPr txBox="1">
              <a:spLocks noChangeArrowheads="1"/>
            </p:cNvSpPr>
            <p:nvPr/>
          </p:nvSpPr>
          <p:spPr bwMode="auto">
            <a:xfrm rot="258430">
              <a:off x="5888329" y="4029284"/>
              <a:ext cx="16740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enjoys</a:t>
              </a:r>
              <a:br>
                <a:rPr lang="en-GB" altLang="en-US" sz="1000" dirty="0">
                  <a:solidFill>
                    <a:srgbClr val="414042"/>
                  </a:solidFill>
                  <a:ea typeface="MS PGothic" panose="020B0600070205080204" pitchFamily="34" charset="-128"/>
                </a:rPr>
              </a:br>
              <a:r>
                <a:rPr lang="en-GB" altLang="en-US" sz="1000" dirty="0">
                  <a:solidFill>
                    <a:srgbClr val="414042"/>
                  </a:solidFill>
                  <a:ea typeface="MS PGothic" panose="020B0600070205080204" pitchFamily="34" charset="-128"/>
                </a:rPr>
                <a:t>my story</a:t>
              </a:r>
            </a:p>
          </p:txBody>
        </p:sp>
        <p:sp>
          <p:nvSpPr>
            <p:cNvPr id="31" name="Text Box 19">
              <a:extLst>
                <a:ext uri="{FF2B5EF4-FFF2-40B4-BE49-F238E27FC236}">
                  <a16:creationId xmlns:a16="http://schemas.microsoft.com/office/drawing/2014/main" id="{1B1113AC-523E-9149-AE75-8414BCB00472}"/>
                </a:ext>
              </a:extLst>
            </p:cNvPr>
            <p:cNvSpPr txBox="1">
              <a:spLocks noChangeArrowheads="1"/>
            </p:cNvSpPr>
            <p:nvPr/>
          </p:nvSpPr>
          <p:spPr bwMode="auto">
            <a:xfrm rot="21368763">
              <a:off x="7490586" y="4072133"/>
              <a:ext cx="15520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can picture what I have described</a:t>
              </a:r>
            </a:p>
          </p:txBody>
        </p:sp>
      </p:grpSp>
      <p:grpSp>
        <p:nvGrpSpPr>
          <p:cNvPr id="32" name="Group 31">
            <a:extLst>
              <a:ext uri="{FF2B5EF4-FFF2-40B4-BE49-F238E27FC236}">
                <a16:creationId xmlns:a16="http://schemas.microsoft.com/office/drawing/2014/main" id="{5F9A7A58-22E7-3C4A-A3B7-B366EDE0F65D}"/>
              </a:ext>
            </a:extLst>
          </p:cNvPr>
          <p:cNvGrpSpPr/>
          <p:nvPr/>
        </p:nvGrpSpPr>
        <p:grpSpPr>
          <a:xfrm>
            <a:off x="4222544" y="1337103"/>
            <a:ext cx="7141638" cy="4674627"/>
            <a:chOff x="4222544" y="1369471"/>
            <a:chExt cx="7141638" cy="4674627"/>
          </a:xfrm>
        </p:grpSpPr>
        <p:sp>
          <p:nvSpPr>
            <p:cNvPr id="33" name="Rectangle 32">
              <a:extLst>
                <a:ext uri="{FF2B5EF4-FFF2-40B4-BE49-F238E27FC236}">
                  <a16:creationId xmlns:a16="http://schemas.microsoft.com/office/drawing/2014/main" id="{515B9664-8219-B445-8BB9-562DB054D791}"/>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5">
              <a:extLst>
                <a:ext uri="{FF2B5EF4-FFF2-40B4-BE49-F238E27FC236}">
                  <a16:creationId xmlns:a16="http://schemas.microsoft.com/office/drawing/2014/main" id="{C5C25685-48E4-6046-AB2A-4F56D4B082F2}"/>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5" name="Text Box 27">
              <a:extLst>
                <a:ext uri="{FF2B5EF4-FFF2-40B4-BE49-F238E27FC236}">
                  <a16:creationId xmlns:a16="http://schemas.microsoft.com/office/drawing/2014/main" id="{5E0ECDAD-D170-C048-828F-78048C477FD7}"/>
                </a:ext>
              </a:extLst>
            </p:cNvPr>
            <p:cNvSpPr txBox="1">
              <a:spLocks noChangeArrowheads="1"/>
            </p:cNvSpPr>
            <p:nvPr/>
          </p:nvSpPr>
          <p:spPr bwMode="auto">
            <a:xfrm>
              <a:off x="4222544" y="1426073"/>
              <a:ext cx="29322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words will I included?</a:t>
              </a:r>
            </a:p>
          </p:txBody>
        </p:sp>
        <p:sp>
          <p:nvSpPr>
            <p:cNvPr id="36" name="Text Box 33">
              <a:extLst>
                <a:ext uri="{FF2B5EF4-FFF2-40B4-BE49-F238E27FC236}">
                  <a16:creationId xmlns:a16="http://schemas.microsoft.com/office/drawing/2014/main" id="{22BAD904-23F6-BF4F-BFEB-9305A5433E01}"/>
                </a:ext>
              </a:extLst>
            </p:cNvPr>
            <p:cNvSpPr txBox="1">
              <a:spLocks noChangeArrowheads="1"/>
            </p:cNvSpPr>
            <p:nvPr/>
          </p:nvSpPr>
          <p:spPr bwMode="auto">
            <a:xfrm rot="20892111">
              <a:off x="7595875" y="1572517"/>
              <a:ext cx="89772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monster</a:t>
              </a:r>
            </a:p>
          </p:txBody>
        </p:sp>
        <p:sp>
          <p:nvSpPr>
            <p:cNvPr id="44" name="Text Box 33">
              <a:extLst>
                <a:ext uri="{FF2B5EF4-FFF2-40B4-BE49-F238E27FC236}">
                  <a16:creationId xmlns:a16="http://schemas.microsoft.com/office/drawing/2014/main" id="{AB568963-D702-3C4D-A789-0C00D41D4EC1}"/>
                </a:ext>
              </a:extLst>
            </p:cNvPr>
            <p:cNvSpPr txBox="1">
              <a:spLocks noChangeArrowheads="1"/>
            </p:cNvSpPr>
            <p:nvPr/>
          </p:nvSpPr>
          <p:spPr bwMode="auto">
            <a:xfrm rot="1007709">
              <a:off x="4234860" y="2778415"/>
              <a:ext cx="84471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Mum</a:t>
              </a:r>
            </a:p>
          </p:txBody>
        </p:sp>
        <p:sp>
          <p:nvSpPr>
            <p:cNvPr id="50" name="Text Box 33">
              <a:extLst>
                <a:ext uri="{FF2B5EF4-FFF2-40B4-BE49-F238E27FC236}">
                  <a16:creationId xmlns:a16="http://schemas.microsoft.com/office/drawing/2014/main" id="{60F4B8CA-5B3C-924F-B9F3-81E690ECC7BE}"/>
                </a:ext>
              </a:extLst>
            </p:cNvPr>
            <p:cNvSpPr txBox="1">
              <a:spLocks noChangeArrowheads="1"/>
            </p:cNvSpPr>
            <p:nvPr/>
          </p:nvSpPr>
          <p:spPr bwMode="auto">
            <a:xfrm rot="712672">
              <a:off x="9801342" y="2223234"/>
              <a:ext cx="156284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rgbClr val="414042"/>
                  </a:solidFill>
                  <a:ea typeface="MS PGothic" panose="020B0600070205080204" pitchFamily="34" charset="-128"/>
                </a:rPr>
                <a:t>Dad</a:t>
              </a:r>
            </a:p>
          </p:txBody>
        </p:sp>
        <p:sp>
          <p:nvSpPr>
            <p:cNvPr id="40" name="Text Box 33">
              <a:extLst>
                <a:ext uri="{FF2B5EF4-FFF2-40B4-BE49-F238E27FC236}">
                  <a16:creationId xmlns:a16="http://schemas.microsoft.com/office/drawing/2014/main" id="{00F17E21-97AB-8D41-AD95-2D824E39B908}"/>
                </a:ext>
              </a:extLst>
            </p:cNvPr>
            <p:cNvSpPr txBox="1">
              <a:spLocks noChangeArrowheads="1"/>
            </p:cNvSpPr>
            <p:nvPr/>
          </p:nvSpPr>
          <p:spPr bwMode="auto">
            <a:xfrm rot="20896806">
              <a:off x="6982366" y="5501404"/>
              <a:ext cx="118892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err="1">
                  <a:solidFill>
                    <a:srgbClr val="414042"/>
                  </a:solidFill>
                  <a:ea typeface="MS PGothic" panose="020B0600070205080204" pitchFamily="34" charset="-128"/>
                </a:rPr>
                <a:t>monstersitter</a:t>
              </a:r>
              <a:endParaRPr lang="en-GB" altLang="en-US" sz="1200" dirty="0">
                <a:solidFill>
                  <a:srgbClr val="414042"/>
                </a:solidFill>
                <a:ea typeface="MS PGothic" panose="020B0600070205080204" pitchFamily="34" charset="-128"/>
              </a:endParaRPr>
            </a:p>
          </p:txBody>
        </p:sp>
      </p:grpSp>
      <p:cxnSp>
        <p:nvCxnSpPr>
          <p:cNvPr id="37" name="Straight Arrow Connector 36">
            <a:extLst>
              <a:ext uri="{FF2B5EF4-FFF2-40B4-BE49-F238E27FC236}">
                <a16:creationId xmlns:a16="http://schemas.microsoft.com/office/drawing/2014/main" id="{BC8AB8B8-562D-F844-8C12-6D71457EFF7E}"/>
              </a:ext>
            </a:extLst>
          </p:cNvPr>
          <p:cNvCxnSpPr>
            <a:cxnSpLocks/>
          </p:cNvCxnSpPr>
          <p:nvPr/>
        </p:nvCxnSpPr>
        <p:spPr>
          <a:xfrm>
            <a:off x="2371899" y="412745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B1075DF9-2D3C-2246-9CDC-91326ACCEEBE}"/>
              </a:ext>
            </a:extLst>
          </p:cNvPr>
          <p:cNvSpPr/>
          <p:nvPr/>
        </p:nvSpPr>
        <p:spPr>
          <a:xfrm>
            <a:off x="6933315" y="3393911"/>
            <a:ext cx="1396201" cy="55922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Box 15">
            <a:extLst>
              <a:ext uri="{FF2B5EF4-FFF2-40B4-BE49-F238E27FC236}">
                <a16:creationId xmlns:a16="http://schemas.microsoft.com/office/drawing/2014/main" id="{EBC43327-F5CE-C34B-829E-364984E7903E}"/>
              </a:ext>
            </a:extLst>
          </p:cNvPr>
          <p:cNvSpPr txBox="1">
            <a:spLocks noChangeArrowheads="1"/>
          </p:cNvSpPr>
          <p:nvPr/>
        </p:nvSpPr>
        <p:spPr bwMode="auto">
          <a:xfrm>
            <a:off x="7045596" y="3433432"/>
            <a:ext cx="11216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Who is my reader?</a:t>
            </a:r>
          </a:p>
        </p:txBody>
      </p:sp>
      <p:sp>
        <p:nvSpPr>
          <p:cNvPr id="49" name="Rectangle 48">
            <a:extLst>
              <a:ext uri="{FF2B5EF4-FFF2-40B4-BE49-F238E27FC236}">
                <a16:creationId xmlns:a16="http://schemas.microsoft.com/office/drawing/2014/main" id="{A6F9229D-F68D-A54F-B53E-5FCF957661D0}"/>
              </a:ext>
            </a:extLst>
          </p:cNvPr>
          <p:cNvSpPr/>
          <p:nvPr/>
        </p:nvSpPr>
        <p:spPr>
          <a:xfrm>
            <a:off x="527479" y="466915"/>
            <a:ext cx="1994731"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Tree>
    <p:extLst>
      <p:ext uri="{BB962C8B-B14F-4D97-AF65-F5344CB8AC3E}">
        <p14:creationId xmlns:p14="http://schemas.microsoft.com/office/powerpoint/2010/main" val="363747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772856" y="1437417"/>
            <a:ext cx="7373755" cy="494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5425" indent="-225425">
              <a:spcBef>
                <a:spcPts val="1000"/>
              </a:spcBef>
              <a:buClr>
                <a:srgbClr val="0070C0"/>
              </a:buClr>
              <a:buFont typeface="Arial" panose="020B0604020202020204" pitchFamily="34" charset="0"/>
              <a:buChar char="•"/>
            </a:pPr>
            <a:r>
              <a:rPr lang="en-GB" altLang="ja-JP" sz="1600" dirty="0">
                <a:solidFill>
                  <a:srgbClr val="414042"/>
                </a:solidFill>
                <a:latin typeface="Comic Sans MS" panose="030F0702030302020204" pitchFamily="66" charset="0"/>
                <a:ea typeface="MS PGothic" panose="020B0600070205080204" pitchFamily="34" charset="-128"/>
              </a:rPr>
              <a:t>The teacher’s role in the analysis stage is to model for the children how to identify authors’ techniques and the intention for the text and the intended effect upon the reader, asking </a:t>
            </a:r>
            <a:r>
              <a:rPr lang="en-GB" altLang="ja-JP" sz="1600" i="1" dirty="0">
                <a:solidFill>
                  <a:srgbClr val="414042"/>
                </a:solidFill>
                <a:latin typeface="Comic Sans MS" panose="030F0702030302020204" pitchFamily="66" charset="0"/>
                <a:ea typeface="MS PGothic" panose="020B0600070205080204" pitchFamily="34" charset="-128"/>
              </a:rPr>
              <a:t>‘How did the writer do that?’</a:t>
            </a:r>
            <a:r>
              <a:rPr lang="en-GB" altLang="ja-JP" sz="1600" dirty="0">
                <a:solidFill>
                  <a:srgbClr val="414042"/>
                </a:solidFill>
                <a:latin typeface="Comic Sans MS" panose="030F0702030302020204" pitchFamily="66" charset="0"/>
                <a:ea typeface="MS PGothic" panose="020B0600070205080204" pitchFamily="34" charset="-128"/>
              </a:rPr>
              <a:t>.</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Consider what structures and language have been used and provide opportunities for the children to explore and discuss these. NB In Years 1 and 2, this may be the first time children encounter elements of sentence structure and so these should be revisited several times over the course of a unit.</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Model the skill of blending sounds into words for reading and establish the habit of applying this skill whenever new words are encountered. </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Model recording and retrieving information from a working wall. This is made easier if the working wall includes removable information that children can reach, select and take back to their place to use.</a:t>
            </a:r>
          </a:p>
          <a:p>
            <a:pPr marL="225425" indent="-225425">
              <a:spcBef>
                <a:spcPts val="1000"/>
              </a:spcBef>
              <a:buClr>
                <a:srgbClr val="0070C0"/>
              </a:buClr>
              <a:buFont typeface="Arial" panose="020B0604020202020204" pitchFamily="34" charset="0"/>
              <a:buChar char="•"/>
            </a:pPr>
            <a:r>
              <a:rPr lang="en-GB" sz="1600" dirty="0">
                <a:solidFill>
                  <a:srgbClr val="414042"/>
                </a:solidFill>
                <a:latin typeface="Comic Sans MS" panose="030F0702030302020204" pitchFamily="66" charset="0"/>
              </a:rPr>
              <a:t>Make explicit the features of the selected text type by initially pointing these out to children, then encouraging them to recognise these features themselves.</a:t>
            </a:r>
          </a:p>
          <a:p>
            <a:pPr marL="225425" indent="-225425">
              <a:buClr>
                <a:srgbClr val="0070C0"/>
              </a:buClr>
              <a:buFont typeface="Arial" panose="020B0604020202020204" pitchFamily="34" charset="0"/>
              <a:buChar char="•"/>
            </a:pPr>
            <a:endParaRPr lang="en-GB" sz="1600" dirty="0">
              <a:solidFill>
                <a:srgbClr val="414042"/>
              </a:solidFill>
              <a:latin typeface="Comic Sans MS" panose="030F07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41008505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2">
            <a:extLst>
              <a:ext uri="{FF2B5EF4-FFF2-40B4-BE49-F238E27FC236}">
                <a16:creationId xmlns:a16="http://schemas.microsoft.com/office/drawing/2014/main" id="{403BB55A-30A7-1048-8FB2-9BC6A187C369}"/>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Take a simple story – boxing up</a:t>
            </a:r>
          </a:p>
        </p:txBody>
      </p:sp>
      <p:sp>
        <p:nvSpPr>
          <p:cNvPr id="42" name="Text Box 4">
            <a:extLst>
              <a:ext uri="{FF2B5EF4-FFF2-40B4-BE49-F238E27FC236}">
                <a16:creationId xmlns:a16="http://schemas.microsoft.com/office/drawing/2014/main" id="{D4C7CDA7-EC60-304B-8AFF-DA6A686EFF58}"/>
              </a:ext>
            </a:extLst>
          </p:cNvPr>
          <p:cNvSpPr txBox="1">
            <a:spLocks noChangeArrowheads="1"/>
          </p:cNvSpPr>
          <p:nvPr/>
        </p:nvSpPr>
        <p:spPr bwMode="auto">
          <a:xfrm>
            <a:off x="6359144" y="1574481"/>
            <a:ext cx="4210228"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a:solidFill>
                  <a:schemeClr val="tx1"/>
                </a:solidFill>
                <a:latin typeface="Comic Sans MS" panose="030F0702030302020204" pitchFamily="66" charset="0"/>
              </a:defRPr>
            </a:lvl1pPr>
            <a:lvl2pPr marL="800100" indent="-342900" eaLnBrk="0" hangingPunct="0">
              <a:defRPr>
                <a:solidFill>
                  <a:schemeClr val="tx1"/>
                </a:solidFill>
                <a:latin typeface="Comic Sans MS" panose="030F0702030302020204" pitchFamily="66" charset="0"/>
              </a:defRPr>
            </a:lvl2pPr>
            <a:lvl3pPr marL="1257300" indent="-342900" eaLnBrk="0" hangingPunct="0">
              <a:defRPr>
                <a:solidFill>
                  <a:schemeClr val="tx1"/>
                </a:solidFill>
                <a:latin typeface="Comic Sans MS" panose="030F0702030302020204" pitchFamily="66" charset="0"/>
              </a:defRPr>
            </a:lvl3pPr>
            <a:lvl4pPr marL="1714500" indent="-342900" eaLnBrk="0" hangingPunct="0">
              <a:defRPr>
                <a:solidFill>
                  <a:schemeClr val="tx1"/>
                </a:solidFill>
                <a:latin typeface="Comic Sans MS" panose="030F0702030302020204" pitchFamily="66" charset="0"/>
              </a:defRPr>
            </a:lvl4pPr>
            <a:lvl5pPr marL="2171700" indent="-342900" eaLnBrk="0" hangingPunct="0">
              <a:defRPr>
                <a:solidFill>
                  <a:schemeClr val="tx1"/>
                </a:solidFill>
                <a:latin typeface="Comic Sans MS" panose="030F0702030302020204" pitchFamily="66" charset="0"/>
              </a:defRPr>
            </a:lvl5pPr>
            <a:lvl6pPr marL="2628900" indent="-342900" eaLnBrk="0" fontAlgn="base" hangingPunct="0">
              <a:spcBef>
                <a:spcPct val="0"/>
              </a:spcBef>
              <a:spcAft>
                <a:spcPct val="0"/>
              </a:spcAft>
              <a:defRPr>
                <a:solidFill>
                  <a:schemeClr val="tx1"/>
                </a:solidFill>
                <a:latin typeface="Comic Sans MS" panose="030F0702030302020204" pitchFamily="66" charset="0"/>
              </a:defRPr>
            </a:lvl6pPr>
            <a:lvl7pPr marL="3086100" indent="-342900" eaLnBrk="0" fontAlgn="base" hangingPunct="0">
              <a:spcBef>
                <a:spcPct val="0"/>
              </a:spcBef>
              <a:spcAft>
                <a:spcPct val="0"/>
              </a:spcAft>
              <a:defRPr>
                <a:solidFill>
                  <a:schemeClr val="tx1"/>
                </a:solidFill>
                <a:latin typeface="Comic Sans MS" panose="030F0702030302020204" pitchFamily="66" charset="0"/>
              </a:defRPr>
            </a:lvl7pPr>
            <a:lvl8pPr marL="3543300" indent="-342900" eaLnBrk="0" fontAlgn="base" hangingPunct="0">
              <a:spcBef>
                <a:spcPct val="0"/>
              </a:spcBef>
              <a:spcAft>
                <a:spcPct val="0"/>
              </a:spcAft>
              <a:defRPr>
                <a:solidFill>
                  <a:schemeClr val="tx1"/>
                </a:solidFill>
                <a:latin typeface="Comic Sans MS" panose="030F0702030302020204" pitchFamily="66" charset="0"/>
              </a:defRPr>
            </a:lvl8pPr>
            <a:lvl9pPr marL="4000500" indent="-34290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spcBef>
                <a:spcPct val="50000"/>
              </a:spcBef>
              <a:buFontTx/>
              <a:buAutoNum type="arabicPeriod"/>
            </a:pPr>
            <a:r>
              <a:rPr lang="en-GB" altLang="en-US" sz="2000" dirty="0">
                <a:solidFill>
                  <a:srgbClr val="414042"/>
                </a:solidFill>
              </a:rPr>
              <a:t>Rory loves to cook.</a:t>
            </a:r>
          </a:p>
          <a:p>
            <a:pPr eaLnBrk="1" hangingPunct="1">
              <a:spcBef>
                <a:spcPct val="50000"/>
              </a:spcBef>
              <a:buFontTx/>
              <a:buAutoNum type="arabicPeriod"/>
            </a:pPr>
            <a:r>
              <a:rPr lang="en-GB" altLang="en-US" sz="2000" dirty="0">
                <a:solidFill>
                  <a:srgbClr val="414042"/>
                </a:solidFill>
              </a:rPr>
              <a:t>His mum and dad go out for the evening and a </a:t>
            </a:r>
            <a:r>
              <a:rPr lang="en-GB" altLang="en-US" sz="2000" dirty="0" err="1">
                <a:solidFill>
                  <a:srgbClr val="414042"/>
                </a:solidFill>
              </a:rPr>
              <a:t>monstersitter</a:t>
            </a:r>
            <a:r>
              <a:rPr lang="en-GB" altLang="en-US" sz="2000" dirty="0">
                <a:solidFill>
                  <a:srgbClr val="414042"/>
                </a:solidFill>
              </a:rPr>
              <a:t> arrives.</a:t>
            </a:r>
          </a:p>
          <a:p>
            <a:pPr eaLnBrk="1" hangingPunct="1">
              <a:spcBef>
                <a:spcPct val="50000"/>
              </a:spcBef>
              <a:buFontTx/>
              <a:buAutoNum type="arabicPeriod"/>
            </a:pPr>
            <a:r>
              <a:rPr lang="en-GB" altLang="en-US" sz="2000" dirty="0">
                <a:solidFill>
                  <a:srgbClr val="414042"/>
                </a:solidFill>
              </a:rPr>
              <a:t>Rory cooks the </a:t>
            </a:r>
            <a:r>
              <a:rPr lang="en-GB" altLang="en-US" sz="2000" dirty="0" err="1">
                <a:solidFill>
                  <a:srgbClr val="414042"/>
                </a:solidFill>
              </a:rPr>
              <a:t>monstersitter</a:t>
            </a:r>
            <a:r>
              <a:rPr lang="en-GB" altLang="en-US" sz="2000" dirty="0">
                <a:solidFill>
                  <a:srgbClr val="414042"/>
                </a:solidFill>
              </a:rPr>
              <a:t>.</a:t>
            </a:r>
          </a:p>
          <a:p>
            <a:pPr eaLnBrk="1" hangingPunct="1">
              <a:spcBef>
                <a:spcPct val="50000"/>
              </a:spcBef>
              <a:buFontTx/>
              <a:buAutoNum type="arabicPeriod"/>
            </a:pPr>
            <a:r>
              <a:rPr lang="en-GB" altLang="en-US" sz="2000" dirty="0">
                <a:solidFill>
                  <a:srgbClr val="414042"/>
                </a:solidFill>
              </a:rPr>
              <a:t>Rory gets the frying pan ready for the postman to arrive. </a:t>
            </a:r>
          </a:p>
        </p:txBody>
      </p:sp>
      <p:pic>
        <p:nvPicPr>
          <p:cNvPr id="3" name="Picture 2">
            <a:extLst>
              <a:ext uri="{FF2B5EF4-FFF2-40B4-BE49-F238E27FC236}">
                <a16:creationId xmlns:a16="http://schemas.microsoft.com/office/drawing/2014/main" id="{D5BB9CE5-6D26-C849-AC7E-E74B073F722C}"/>
              </a:ext>
            </a:extLst>
          </p:cNvPr>
          <p:cNvPicPr>
            <a:picLocks noChangeAspect="1"/>
          </p:cNvPicPr>
          <p:nvPr/>
        </p:nvPicPr>
        <p:blipFill>
          <a:blip r:embed="rId3"/>
          <a:stretch>
            <a:fillRect/>
          </a:stretch>
        </p:blipFill>
        <p:spPr>
          <a:xfrm>
            <a:off x="2449853" y="1574481"/>
            <a:ext cx="3178545" cy="4287340"/>
          </a:xfrm>
          <a:prstGeom prst="rect">
            <a:avLst/>
          </a:prstGeom>
        </p:spPr>
      </p:pic>
      <p:pic>
        <p:nvPicPr>
          <p:cNvPr id="5" name="Picture 4" descr="Icon&#10;&#10;Description automatically generated">
            <a:extLst>
              <a:ext uri="{FF2B5EF4-FFF2-40B4-BE49-F238E27FC236}">
                <a16:creationId xmlns:a16="http://schemas.microsoft.com/office/drawing/2014/main" id="{4F838400-4052-404E-BAB9-E4CF19583243}"/>
              </a:ext>
            </a:extLst>
          </p:cNvPr>
          <p:cNvPicPr>
            <a:picLocks noChangeAspect="1"/>
          </p:cNvPicPr>
          <p:nvPr/>
        </p:nvPicPr>
        <p:blipFill>
          <a:blip r:embed="rId4"/>
          <a:stretch>
            <a:fillRect/>
          </a:stretch>
        </p:blipFill>
        <p:spPr>
          <a:xfrm flipH="1">
            <a:off x="7006862" y="4606504"/>
            <a:ext cx="3422321" cy="1354029"/>
          </a:xfrm>
          <a:prstGeom prst="rect">
            <a:avLst/>
          </a:prstGeom>
        </p:spPr>
      </p:pic>
    </p:spTree>
    <p:extLst>
      <p:ext uri="{BB962C8B-B14F-4D97-AF65-F5344CB8AC3E}">
        <p14:creationId xmlns:p14="http://schemas.microsoft.com/office/powerpoint/2010/main" val="22420890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2">
            <a:extLst>
              <a:ext uri="{FF2B5EF4-FFF2-40B4-BE49-F238E27FC236}">
                <a16:creationId xmlns:a16="http://schemas.microsoft.com/office/drawing/2014/main" id="{403BB55A-30A7-1048-8FB2-9BC6A187C369}"/>
              </a:ext>
            </a:extLst>
          </p:cNvPr>
          <p:cNvSpPr txBox="1">
            <a:spLocks/>
          </p:cNvSpPr>
          <p:nvPr/>
        </p:nvSpPr>
        <p:spPr>
          <a:xfrm>
            <a:off x="429370" y="628429"/>
            <a:ext cx="11346512" cy="94605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500" b="1" dirty="0">
                <a:solidFill>
                  <a:srgbClr val="0070C0"/>
                </a:solidFill>
                <a:latin typeface="Comic Sans MS" panose="030F0902030302020204" pitchFamily="66" charset="0"/>
                <a:cs typeface="Arial" panose="020B0604020202020204" pitchFamily="34" charset="0"/>
              </a:rPr>
              <a:t>Extract the ‘bare bones’ of the story to help you create your own</a:t>
            </a:r>
          </a:p>
        </p:txBody>
      </p:sp>
      <p:graphicFrame>
        <p:nvGraphicFramePr>
          <p:cNvPr id="5" name="Group 174">
            <a:extLst>
              <a:ext uri="{FF2B5EF4-FFF2-40B4-BE49-F238E27FC236}">
                <a16:creationId xmlns:a16="http://schemas.microsoft.com/office/drawing/2014/main" id="{F77696F2-090F-2441-9AF7-119AF6AF66D0}"/>
              </a:ext>
            </a:extLst>
          </p:cNvPr>
          <p:cNvGraphicFramePr>
            <a:graphicFrameLocks noGrp="1"/>
          </p:cNvGraphicFramePr>
          <p:nvPr>
            <p:extLst>
              <p:ext uri="{D42A27DB-BD31-4B8C-83A1-F6EECF244321}">
                <p14:modId xmlns:p14="http://schemas.microsoft.com/office/powerpoint/2010/main" val="1909296201"/>
              </p:ext>
            </p:extLst>
          </p:nvPr>
        </p:nvGraphicFramePr>
        <p:xfrm>
          <a:off x="1111499" y="1283172"/>
          <a:ext cx="10072898" cy="4838019"/>
        </p:xfrm>
        <a:graphic>
          <a:graphicData uri="http://schemas.openxmlformats.org/drawingml/2006/table">
            <a:tbl>
              <a:tblPr/>
              <a:tblGrid>
                <a:gridCol w="1945148">
                  <a:extLst>
                    <a:ext uri="{9D8B030D-6E8A-4147-A177-3AD203B41FA5}">
                      <a16:colId xmlns:a16="http://schemas.microsoft.com/office/drawing/2014/main" val="1369966092"/>
                    </a:ext>
                  </a:extLst>
                </a:gridCol>
                <a:gridCol w="2885506">
                  <a:extLst>
                    <a:ext uri="{9D8B030D-6E8A-4147-A177-3AD203B41FA5}">
                      <a16:colId xmlns:a16="http://schemas.microsoft.com/office/drawing/2014/main" val="4001922088"/>
                    </a:ext>
                  </a:extLst>
                </a:gridCol>
                <a:gridCol w="2632069">
                  <a:extLst>
                    <a:ext uri="{9D8B030D-6E8A-4147-A177-3AD203B41FA5}">
                      <a16:colId xmlns:a16="http://schemas.microsoft.com/office/drawing/2014/main" val="411790346"/>
                    </a:ext>
                  </a:extLst>
                </a:gridCol>
                <a:gridCol w="2610175">
                  <a:extLst>
                    <a:ext uri="{9D8B030D-6E8A-4147-A177-3AD203B41FA5}">
                      <a16:colId xmlns:a16="http://schemas.microsoft.com/office/drawing/2014/main" val="99491269"/>
                    </a:ext>
                  </a:extLst>
                </a:gridCol>
              </a:tblGrid>
              <a:tr h="322325">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Boxing up</a:t>
                      </a:r>
                    </a:p>
                  </a:txBody>
                  <a:tcPr anchor="ctr" anchorCtr="1" horzOverflow="overflow">
                    <a:lnL w="38100" cap="flat" cmpd="sng" algn="ctr">
                      <a:solidFill>
                        <a:srgbClr val="39AB47"/>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Original</a:t>
                      </a:r>
                    </a:p>
                  </a:txBody>
                  <a:tcPr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Mine</a:t>
                      </a:r>
                    </a:p>
                  </a:txBody>
                  <a:tcPr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solidFill>
                      <a:srgbClr val="39AB47"/>
                    </a:solid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Yours?</a:t>
                      </a:r>
                    </a:p>
                  </a:txBody>
                  <a:tcPr anchor="ctr" anchorCtr="1" horzOverflow="overflow">
                    <a:lnL w="19050" cap="flat" cmpd="sng" algn="ctr">
                      <a:solidFill>
                        <a:schemeClr val="bg1"/>
                      </a:solidFill>
                      <a:prstDash val="solid"/>
                      <a:round/>
                      <a:headEnd type="none" w="med" len="med"/>
                      <a:tailEnd type="none" w="med" len="med"/>
                    </a:lnL>
                    <a:lnR w="38100" cap="flat" cmpd="sng" algn="ctr">
                      <a:solidFill>
                        <a:srgbClr val="39AB47"/>
                      </a:solidFill>
                      <a:prstDash val="solid"/>
                      <a:round/>
                      <a:headEnd type="none" w="med" len="med"/>
                      <a:tailEnd type="none" w="med" len="med"/>
                    </a:lnR>
                    <a:lnT w="3810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solidFill>
                      <a:srgbClr val="39AB47"/>
                    </a:solidFill>
                  </a:tcPr>
                </a:tc>
                <a:extLst>
                  <a:ext uri="{0D108BD9-81ED-4DB2-BD59-A6C34878D82A}">
                    <a16:rowId xmlns:a16="http://schemas.microsoft.com/office/drawing/2014/main" val="3090937961"/>
                  </a:ext>
                </a:extLst>
              </a:tr>
              <a:tr h="719699">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Main Character</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Rory, a monster who loves</a:t>
                      </a:r>
                      <a:b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to cook</a:t>
                      </a: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Lily, a monster who can’t dance but wants to learn.</a:t>
                      </a: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GB" altLang="en-US" sz="1600" b="0" i="0" u="none" strike="noStrike" cap="none" normalizeH="0" baseline="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69064507"/>
                  </a:ext>
                </a:extLst>
              </a:tr>
              <a:tr h="551316">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Setting</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At home with his family</a:t>
                      </a:r>
                      <a:b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of monsters</a:t>
                      </a: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At home with her </a:t>
                      </a:r>
                      <a:r>
                        <a:rPr kumimoji="0" lang="en-GB"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famil</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y</a:t>
                      </a:r>
                      <a:b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of monsters</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US" altLang="en-US" sz="1600" b="0" i="0" u="none" strike="noStrike" cap="none" normalizeH="0" baseline="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9430603"/>
                  </a:ext>
                </a:extLst>
              </a:tr>
              <a:tr h="936079">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Build-up 1</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Mum and </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Dad go out for</a:t>
                      </a:r>
                      <a:b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the evening and the </a:t>
                      </a:r>
                      <a:r>
                        <a:rPr kumimoji="0" lang="en-US"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Monstersitter</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arrives.</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Mum and </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Dad go out for the evening and the </a:t>
                      </a:r>
                      <a:r>
                        <a:rPr kumimoji="0" lang="en-US"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Monstersitter</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arrives.</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2397054"/>
                  </a:ext>
                </a:extLst>
              </a:tr>
              <a:tr h="649220">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Build-up 2</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Rory gets some</a:t>
                      </a:r>
                      <a:b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food ready.</a:t>
                      </a: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Lily puts some music on.</a:t>
                      </a: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US" altLang="en-US" sz="1600" b="0" i="0" u="none" strike="noStrike" cap="none" normalizeH="0" baseline="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43977281"/>
                  </a:ext>
                </a:extLst>
              </a:tr>
              <a:tr h="719699">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Unexpected event</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The </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a:t>
                      </a:r>
                      <a:r>
                        <a:rPr kumimoji="0" lang="en-GB"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onstersitter</a:t>
                      </a: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was </a:t>
                      </a:r>
                      <a:r>
                        <a:rPr kumimoji="0" lang="en-GB"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scrumptio</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us!</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The </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M</a:t>
                      </a:r>
                      <a:r>
                        <a:rPr kumimoji="0" lang="en-GB"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onstersit</a:t>
                      </a:r>
                      <a:r>
                        <a:rPr kumimoji="0" lang="en-US" altLang="en-US" sz="1600" b="0" i="0" u="none" strike="noStrike" cap="none" normalizeH="0" baseline="0" dirty="0" err="1">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ter</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can dance and teaches Lily.</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US" altLang="en-US" sz="1600" b="0" i="0" u="none" strike="noStrike" cap="none" normalizeH="0" baseline="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1905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89906613"/>
                  </a:ext>
                </a:extLst>
              </a:tr>
              <a:tr h="939681">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Final event</a:t>
                      </a:r>
                    </a:p>
                  </a:txBody>
                  <a:tcPr anchor="ctr" horzOverflow="overflow">
                    <a:lnL w="3810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3810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The postman is due and</a:t>
                      </a:r>
                      <a:b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Rory gets the frying pan</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ready to cook him!</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3810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Grandma Monster is due and Lily puts the music on</a:t>
                      </a:r>
                      <a:r>
                        <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rPr>
                        <a:t> ready to teach her.</a:t>
                      </a:r>
                      <a:endParaRPr kumimoji="0" lang="en-GB"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horzOverflow="overflow">
                    <a:lnL w="19050" cap="flat" cmpd="sng" algn="ctr">
                      <a:solidFill>
                        <a:srgbClr val="39AB47"/>
                      </a:solidFill>
                      <a:prstDash val="solid"/>
                      <a:round/>
                      <a:headEnd type="none" w="med" len="med"/>
                      <a:tailEnd type="none" w="med" len="med"/>
                    </a:lnL>
                    <a:lnR w="1905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38100" cap="flat" cmpd="sng" algn="ctr">
                      <a:solidFill>
                        <a:srgbClr val="39AB47"/>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702030302020204" pitchFamily="66" charset="0"/>
                        </a:defRPr>
                      </a:lvl1pPr>
                      <a:lvl2pPr marL="742950" indent="-285750" eaLnBrk="0" hangingPunct="0">
                        <a:spcBef>
                          <a:spcPct val="20000"/>
                        </a:spcBef>
                        <a:defRPr sz="2400">
                          <a:solidFill>
                            <a:schemeClr val="tx1"/>
                          </a:solidFill>
                          <a:latin typeface="Comic Sans MS" panose="030F0702030302020204" pitchFamily="66" charset="0"/>
                        </a:defRPr>
                      </a:lvl2pPr>
                      <a:lvl3pPr marL="1143000" indent="-228600" eaLnBrk="0" hangingPunct="0">
                        <a:spcBef>
                          <a:spcPct val="20000"/>
                        </a:spcBef>
                        <a:defRPr sz="2000">
                          <a:solidFill>
                            <a:schemeClr val="tx1"/>
                          </a:solidFill>
                          <a:latin typeface="Comic Sans MS" panose="030F0702030302020204" pitchFamily="66" charset="0"/>
                        </a:defRPr>
                      </a:lvl3pPr>
                      <a:lvl4pPr marL="1600200" indent="-228600" eaLnBrk="0" hangingPunct="0">
                        <a:spcBef>
                          <a:spcPct val="20000"/>
                        </a:spcBef>
                        <a:defRPr>
                          <a:solidFill>
                            <a:schemeClr val="tx1"/>
                          </a:solidFill>
                          <a:latin typeface="Comic Sans MS" panose="030F0702030302020204" pitchFamily="66" charset="0"/>
                        </a:defRPr>
                      </a:lvl4pPr>
                      <a:lvl5pPr marL="2057400" indent="-228600" eaLnBrk="0" hangingPunct="0">
                        <a:spcBef>
                          <a:spcPct val="20000"/>
                        </a:spcBef>
                        <a:defRPr>
                          <a:solidFill>
                            <a:schemeClr val="tx1"/>
                          </a:solidFill>
                          <a:latin typeface="Comic Sans MS" panose="030F0702030302020204" pitchFamily="66" charset="0"/>
                        </a:defRPr>
                      </a:lvl5pPr>
                      <a:lvl6pPr marL="2514600" indent="-228600" eaLnBrk="0" fontAlgn="base" hangingPunct="0">
                        <a:spcBef>
                          <a:spcPct val="20000"/>
                        </a:spcBef>
                        <a:spcAft>
                          <a:spcPct val="0"/>
                        </a:spcAft>
                        <a:defRPr>
                          <a:solidFill>
                            <a:schemeClr val="tx1"/>
                          </a:solidFill>
                          <a:latin typeface="Comic Sans MS" panose="030F0702030302020204" pitchFamily="66" charset="0"/>
                        </a:defRPr>
                      </a:lvl6pPr>
                      <a:lvl7pPr marL="2971800" indent="-228600" eaLnBrk="0" fontAlgn="base" hangingPunct="0">
                        <a:spcBef>
                          <a:spcPct val="20000"/>
                        </a:spcBef>
                        <a:spcAft>
                          <a:spcPct val="0"/>
                        </a:spcAft>
                        <a:defRPr>
                          <a:solidFill>
                            <a:schemeClr val="tx1"/>
                          </a:solidFill>
                          <a:latin typeface="Comic Sans MS" panose="030F0702030302020204" pitchFamily="66" charset="0"/>
                        </a:defRPr>
                      </a:lvl7pPr>
                      <a:lvl8pPr marL="3429000" indent="-228600" eaLnBrk="0" fontAlgn="base" hangingPunct="0">
                        <a:spcBef>
                          <a:spcPct val="20000"/>
                        </a:spcBef>
                        <a:spcAft>
                          <a:spcPct val="0"/>
                        </a:spcAft>
                        <a:defRPr>
                          <a:solidFill>
                            <a:schemeClr val="tx1"/>
                          </a:solidFill>
                          <a:latin typeface="Comic Sans MS" panose="030F0702030302020204" pitchFamily="66" charset="0"/>
                        </a:defRPr>
                      </a:lvl8pPr>
                      <a:lvl9pPr marL="3886200" indent="-228600" eaLnBrk="0" fontAlgn="base" hangingPunct="0">
                        <a:spcBef>
                          <a:spcPct val="20000"/>
                        </a:spcBef>
                        <a:spcAft>
                          <a:spcPct val="0"/>
                        </a:spcAft>
                        <a:defRPr>
                          <a:solidFill>
                            <a:schemeClr val="tx1"/>
                          </a:solidFill>
                          <a:latin typeface="Comic Sans MS" panose="030F0702030302020204" pitchFamily="66" charset="0"/>
                        </a:defRPr>
                      </a:lvl9pPr>
                    </a:lstStyle>
                    <a:p>
                      <a:pPr marL="0" marR="0" lvl="0" indent="0" algn="l"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endParaRPr kumimoji="0" lang="en-US" altLang="en-US" sz="1600" b="0" i="0" u="none" strike="noStrike" cap="none" normalizeH="0" baseline="0" dirty="0">
                        <a:ln>
                          <a:noFill/>
                        </a:ln>
                        <a:solidFill>
                          <a:srgbClr val="414042"/>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19050" cap="flat" cmpd="sng" algn="ctr">
                      <a:solidFill>
                        <a:srgbClr val="39AB47"/>
                      </a:solidFill>
                      <a:prstDash val="solid"/>
                      <a:round/>
                      <a:headEnd type="none" w="med" len="med"/>
                      <a:tailEnd type="none" w="med" len="med"/>
                    </a:lnL>
                    <a:lnR w="38100" cap="flat" cmpd="sng" algn="ctr">
                      <a:solidFill>
                        <a:srgbClr val="39AB47"/>
                      </a:solidFill>
                      <a:prstDash val="solid"/>
                      <a:round/>
                      <a:headEnd type="none" w="med" len="med"/>
                      <a:tailEnd type="none" w="med" len="med"/>
                    </a:lnR>
                    <a:lnT w="19050" cap="flat" cmpd="sng" algn="ctr">
                      <a:solidFill>
                        <a:srgbClr val="39AB47"/>
                      </a:solidFill>
                      <a:prstDash val="solid"/>
                      <a:round/>
                      <a:headEnd type="none" w="med" len="med"/>
                      <a:tailEnd type="none" w="med" len="med"/>
                    </a:lnT>
                    <a:lnB w="38100" cap="flat" cmpd="sng" algn="ctr">
                      <a:solidFill>
                        <a:srgbClr val="39AB47"/>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71195284"/>
                  </a:ext>
                </a:extLst>
              </a:tr>
            </a:tbl>
          </a:graphicData>
        </a:graphic>
      </p:graphicFrame>
    </p:spTree>
    <p:extLst>
      <p:ext uri="{BB962C8B-B14F-4D97-AF65-F5344CB8AC3E}">
        <p14:creationId xmlns:p14="http://schemas.microsoft.com/office/powerpoint/2010/main" val="10997609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17">
            <a:extLst>
              <a:ext uri="{FF2B5EF4-FFF2-40B4-BE49-F238E27FC236}">
                <a16:creationId xmlns:a16="http://schemas.microsoft.com/office/drawing/2014/main" id="{87A786C7-0FDB-634C-BDC6-A3DB8F46E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677" y="3448371"/>
            <a:ext cx="2311153" cy="285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2">
            <a:extLst>
              <a:ext uri="{FF2B5EF4-FFF2-40B4-BE49-F238E27FC236}">
                <a16:creationId xmlns:a16="http://schemas.microsoft.com/office/drawing/2014/main" id="{32C0F4EC-E709-4E40-8A9D-C7AD49346B99}"/>
              </a:ext>
            </a:extLst>
          </p:cNvPr>
          <p:cNvSpPr txBox="1">
            <a:spLocks noChangeArrowheads="1"/>
          </p:cNvSpPr>
          <p:nvPr/>
        </p:nvSpPr>
        <p:spPr bwMode="auto">
          <a:xfrm>
            <a:off x="3878673" y="3865418"/>
            <a:ext cx="7441431" cy="2224213"/>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185738">
              <a:spcBef>
                <a:spcPts val="500"/>
              </a:spcBef>
            </a:pPr>
            <a:r>
              <a:rPr lang="en-GB" altLang="en-US" sz="2000" dirty="0">
                <a:solidFill>
                  <a:srgbClr val="414042"/>
                </a:solidFill>
                <a:latin typeface="Comic Sans MS" panose="030F0702030302020204" pitchFamily="66" charset="0"/>
              </a:rPr>
              <a:t>Opening</a:t>
            </a:r>
          </a:p>
          <a:p>
            <a:pPr marL="185738">
              <a:spcBef>
                <a:spcPts val="500"/>
              </a:spcBef>
            </a:pPr>
            <a:r>
              <a:rPr lang="en-GB" altLang="en-US" sz="2000" dirty="0">
                <a:solidFill>
                  <a:srgbClr val="414042"/>
                </a:solidFill>
                <a:latin typeface="Comic Sans MS" panose="030F0702030302020204" pitchFamily="66" charset="0"/>
              </a:rPr>
              <a:t>Lily loved to dance.</a:t>
            </a:r>
          </a:p>
          <a:p>
            <a:pPr marL="185738">
              <a:spcBef>
                <a:spcPts val="500"/>
              </a:spcBef>
            </a:pPr>
            <a:r>
              <a:rPr lang="en-GB" altLang="en-US" sz="2000" dirty="0">
                <a:solidFill>
                  <a:srgbClr val="414042"/>
                </a:solidFill>
                <a:latin typeface="Comic Sans MS" panose="030F0702030302020204" pitchFamily="66" charset="0"/>
              </a:rPr>
              <a:t>With a bit of help from her mum, she put on her dancing</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shoes and tried her best. Lily stepped and strutted but</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she kept tripping over her four feet.</a:t>
            </a:r>
          </a:p>
          <a:p>
            <a:pPr marL="185738">
              <a:spcBef>
                <a:spcPts val="500"/>
              </a:spcBef>
            </a:pPr>
            <a:r>
              <a:rPr lang="en-GB" altLang="en-US" sz="2000" dirty="0">
                <a:solidFill>
                  <a:srgbClr val="414042"/>
                </a:solidFill>
                <a:latin typeface="Comic Sans MS" panose="030F0702030302020204" pitchFamily="66" charset="0"/>
              </a:rPr>
              <a:t>This made Lily sad.</a:t>
            </a:r>
          </a:p>
        </p:txBody>
      </p:sp>
      <p:sp>
        <p:nvSpPr>
          <p:cNvPr id="12" name="AutoShape 9">
            <a:extLst>
              <a:ext uri="{FF2B5EF4-FFF2-40B4-BE49-F238E27FC236}">
                <a16:creationId xmlns:a16="http://schemas.microsoft.com/office/drawing/2014/main" id="{E63F0312-6655-EE49-9AF2-085A29D68650}"/>
              </a:ext>
            </a:extLst>
          </p:cNvPr>
          <p:cNvSpPr>
            <a:spLocks noChangeArrowheads="1"/>
          </p:cNvSpPr>
          <p:nvPr/>
        </p:nvSpPr>
        <p:spPr bwMode="auto">
          <a:xfrm>
            <a:off x="3772715" y="689850"/>
            <a:ext cx="7653349" cy="2758521"/>
          </a:xfrm>
          <a:prstGeom prst="wedgeRoundRectCallout">
            <a:avLst>
              <a:gd name="adj1" fmla="val 50667"/>
              <a:gd name="adj2" fmla="val 6207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sz="1900" i="1" dirty="0">
                <a:solidFill>
                  <a:srgbClr val="414042"/>
                </a:solidFill>
                <a:latin typeface="Comic Sans MS" panose="030F0702030302020204" pitchFamily="66" charset="0"/>
              </a:rPr>
              <a:t>Let me show you how I would write this story. I am going</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to write one or two sentences for each box, using the boxed</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up version as my plan. I will begin with Lily trying to dance.</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You are my readers so I need to tell you what happens by describing the characters and the event so you can picture it.</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I am also going to apply what we have learnt about</a:t>
            </a:r>
            <a:br>
              <a:rPr lang="en-GB" altLang="en-US" sz="1900" i="1" dirty="0">
                <a:solidFill>
                  <a:srgbClr val="414042"/>
                </a:solidFill>
                <a:latin typeface="Comic Sans MS" panose="030F0702030302020204" pitchFamily="66" charset="0"/>
              </a:rPr>
            </a:br>
            <a:r>
              <a:rPr lang="en-GB" altLang="en-US" sz="1900" i="1" dirty="0">
                <a:solidFill>
                  <a:srgbClr val="414042"/>
                </a:solidFill>
                <a:latin typeface="Comic Sans MS" panose="030F0702030302020204" pitchFamily="66" charset="0"/>
              </a:rPr>
              <a:t>using joining words to link ideas.</a:t>
            </a:r>
          </a:p>
        </p:txBody>
      </p:sp>
    </p:spTree>
    <p:extLst>
      <p:ext uri="{BB962C8B-B14F-4D97-AF65-F5344CB8AC3E}">
        <p14:creationId xmlns:p14="http://schemas.microsoft.com/office/powerpoint/2010/main" val="40901118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17">
            <a:extLst>
              <a:ext uri="{FF2B5EF4-FFF2-40B4-BE49-F238E27FC236}">
                <a16:creationId xmlns:a16="http://schemas.microsoft.com/office/drawing/2014/main" id="{87A786C7-0FDB-634C-BDC6-A3DB8F46E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677" y="3448371"/>
            <a:ext cx="2311153" cy="285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2">
            <a:extLst>
              <a:ext uri="{FF2B5EF4-FFF2-40B4-BE49-F238E27FC236}">
                <a16:creationId xmlns:a16="http://schemas.microsoft.com/office/drawing/2014/main" id="{14306C40-E3A1-A34E-952F-C8877E933C9E}"/>
              </a:ext>
            </a:extLst>
          </p:cNvPr>
          <p:cNvSpPr txBox="1">
            <a:spLocks noChangeArrowheads="1"/>
          </p:cNvSpPr>
          <p:nvPr/>
        </p:nvSpPr>
        <p:spPr bwMode="auto">
          <a:xfrm>
            <a:off x="3857517" y="2642031"/>
            <a:ext cx="7516074" cy="1327295"/>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133350">
              <a:spcBef>
                <a:spcPts val="500"/>
              </a:spcBef>
            </a:pPr>
            <a:r>
              <a:rPr lang="en-GB" altLang="en-US" sz="2000" dirty="0">
                <a:solidFill>
                  <a:srgbClr val="414042"/>
                </a:solidFill>
                <a:latin typeface="Comic Sans MS" panose="030F0902030302020204" pitchFamily="66" charset="0"/>
              </a:rPr>
              <a:t>One evening, Mum and Dad decided to go out for tea. </a:t>
            </a:r>
          </a:p>
          <a:p>
            <a:pPr marL="133350">
              <a:spcBef>
                <a:spcPts val="500"/>
              </a:spcBef>
            </a:pPr>
            <a:r>
              <a:rPr lang="en-GB" altLang="en-US" sz="2000" dirty="0">
                <a:solidFill>
                  <a:srgbClr val="414042"/>
                </a:solidFill>
                <a:latin typeface="Comic Sans MS" panose="030F0902030302020204" pitchFamily="66" charset="0"/>
              </a:rPr>
              <a:t>They ordered a babysitter for Lily and went to get ready.</a:t>
            </a:r>
          </a:p>
          <a:p>
            <a:pPr marL="133350">
              <a:spcBef>
                <a:spcPts val="500"/>
              </a:spcBef>
            </a:pPr>
            <a:r>
              <a:rPr lang="en-GB" altLang="en-US" sz="2000" dirty="0">
                <a:solidFill>
                  <a:srgbClr val="414042"/>
                </a:solidFill>
                <a:latin typeface="Comic Sans MS" panose="030F0902030302020204" pitchFamily="66" charset="0"/>
              </a:rPr>
              <a:t>There was a knock at the door and Lily went to answer it.</a:t>
            </a:r>
          </a:p>
        </p:txBody>
      </p: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852198"/>
            <a:ext cx="7600877" cy="1554340"/>
          </a:xfrm>
          <a:prstGeom prst="wedgeRoundRectCallout">
            <a:avLst>
              <a:gd name="adj1" fmla="val -46227"/>
              <a:gd name="adj2" fmla="val -654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lnSpc>
                <a:spcPct val="120000"/>
              </a:lnSpc>
            </a:pPr>
            <a:r>
              <a:rPr lang="en-GB" altLang="en-US" sz="2000" i="1" dirty="0">
                <a:solidFill>
                  <a:srgbClr val="414042"/>
                </a:solidFill>
                <a:latin typeface="Comic Sans MS" panose="030F0902030302020204" pitchFamily="66" charset="0"/>
              </a:rPr>
              <a:t>I want to introduce the </a:t>
            </a:r>
            <a:r>
              <a:rPr lang="en-GB" altLang="en-US" sz="2000" i="1" dirty="0" err="1">
                <a:solidFill>
                  <a:srgbClr val="414042"/>
                </a:solidFill>
                <a:latin typeface="Comic Sans MS" panose="030F0902030302020204" pitchFamily="66" charset="0"/>
              </a:rPr>
              <a:t>Monstersitter</a:t>
            </a:r>
            <a:r>
              <a:rPr lang="en-GB" altLang="en-US" sz="2000" i="1" dirty="0">
                <a:solidFill>
                  <a:srgbClr val="414042"/>
                </a:solidFill>
                <a:latin typeface="Comic Sans MS" panose="030F0902030302020204" pitchFamily="66" charset="0"/>
              </a:rPr>
              <a:t> now, but I need to tell you why Lily needed a babysitter. I am going to use ideas from the original but together we can extend that a bit.</a:t>
            </a:r>
          </a:p>
        </p:txBody>
      </p:sp>
      <p:sp>
        <p:nvSpPr>
          <p:cNvPr id="15" name="AutoShape 14">
            <a:extLst>
              <a:ext uri="{FF2B5EF4-FFF2-40B4-BE49-F238E27FC236}">
                <a16:creationId xmlns:a16="http://schemas.microsoft.com/office/drawing/2014/main" id="{3385629B-5795-DB47-9E05-5615FD00456E}"/>
              </a:ext>
            </a:extLst>
          </p:cNvPr>
          <p:cNvSpPr>
            <a:spLocks noChangeArrowheads="1"/>
          </p:cNvSpPr>
          <p:nvPr/>
        </p:nvSpPr>
        <p:spPr bwMode="auto">
          <a:xfrm>
            <a:off x="3772714" y="4215969"/>
            <a:ext cx="7600876" cy="1685925"/>
          </a:xfrm>
          <a:prstGeom prst="wedgeRoundRectCallout">
            <a:avLst>
              <a:gd name="adj1" fmla="val 40997"/>
              <a:gd name="adj2" fmla="val 6960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sz="2000" i="1" dirty="0">
                <a:solidFill>
                  <a:srgbClr val="414042"/>
                </a:solidFill>
                <a:latin typeface="Comic Sans MS" panose="030F0902030302020204" pitchFamily="66" charset="0"/>
              </a:rPr>
              <a:t>Does this sound right? </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Let’s read it together and see if it works.</a:t>
            </a:r>
          </a:p>
          <a:p>
            <a:pPr algn="ctr">
              <a:lnSpc>
                <a:spcPct val="120000"/>
              </a:lnSpc>
            </a:pPr>
            <a:r>
              <a:rPr lang="en-GB" altLang="en-US" sz="2000" i="1" dirty="0">
                <a:solidFill>
                  <a:srgbClr val="414042"/>
                </a:solidFill>
                <a:latin typeface="Comic Sans MS" panose="030F0902030302020204" pitchFamily="66" charset="0"/>
              </a:rPr>
              <a:t>Now read again with your partner and talk about</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how we could make it better.</a:t>
            </a:r>
          </a:p>
        </p:txBody>
      </p:sp>
    </p:spTree>
    <p:extLst>
      <p:ext uri="{BB962C8B-B14F-4D97-AF65-F5344CB8AC3E}">
        <p14:creationId xmlns:p14="http://schemas.microsoft.com/office/powerpoint/2010/main" val="40378452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b="1" dirty="0">
                  <a:solidFill>
                    <a:srgbClr val="0070C0"/>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 Box 2">
            <a:extLst>
              <a:ext uri="{FF2B5EF4-FFF2-40B4-BE49-F238E27FC236}">
                <a16:creationId xmlns:a16="http://schemas.microsoft.com/office/drawing/2014/main" id="{14306C40-E3A1-A34E-952F-C8877E933C9E}"/>
              </a:ext>
            </a:extLst>
          </p:cNvPr>
          <p:cNvSpPr txBox="1">
            <a:spLocks noChangeArrowheads="1"/>
          </p:cNvSpPr>
          <p:nvPr/>
        </p:nvSpPr>
        <p:spPr bwMode="auto">
          <a:xfrm>
            <a:off x="3857517" y="2642031"/>
            <a:ext cx="7516074" cy="170136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319088">
              <a:spcBef>
                <a:spcPts val="500"/>
              </a:spcBef>
            </a:pPr>
            <a:r>
              <a:rPr lang="en-GB" altLang="en-US" sz="2000" dirty="0">
                <a:solidFill>
                  <a:srgbClr val="414042"/>
                </a:solidFill>
                <a:latin typeface="Comic Sans MS" panose="030F0702030302020204" pitchFamily="66" charset="0"/>
              </a:rPr>
              <a:t>A tall, graceful monster stood at the door, waving his green arms. </a:t>
            </a:r>
          </a:p>
          <a:p>
            <a:pPr marL="319088">
              <a:spcBef>
                <a:spcPts val="500"/>
              </a:spcBef>
            </a:pPr>
            <a:r>
              <a:rPr lang="en-GB" altLang="en-US" sz="2000" dirty="0">
                <a:solidFill>
                  <a:srgbClr val="414042"/>
                </a:solidFill>
                <a:latin typeface="Comic Sans MS" panose="030F0702030302020204" pitchFamily="66" charset="0"/>
              </a:rPr>
              <a:t>He flounced into the house, turned on the radio and twirled on the spot.</a:t>
            </a:r>
          </a:p>
        </p:txBody>
      </p: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852198"/>
            <a:ext cx="7600877" cy="1554340"/>
          </a:xfrm>
          <a:prstGeom prst="wedgeRoundRectCallout">
            <a:avLst>
              <a:gd name="adj1" fmla="val -46227"/>
              <a:gd name="adj2" fmla="val -654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lnSpc>
                <a:spcPct val="120000"/>
              </a:lnSpc>
            </a:pPr>
            <a:r>
              <a:rPr lang="en-GB" altLang="en-US" sz="2000" i="1" dirty="0">
                <a:solidFill>
                  <a:srgbClr val="414042"/>
                </a:solidFill>
                <a:latin typeface="Comic Sans MS" panose="030F0902030302020204" pitchFamily="66" charset="0"/>
              </a:rPr>
              <a:t>I need to introduce the </a:t>
            </a:r>
            <a:r>
              <a:rPr lang="en-GB" altLang="en-US" sz="2000" i="1" dirty="0" err="1">
                <a:solidFill>
                  <a:srgbClr val="414042"/>
                </a:solidFill>
                <a:latin typeface="Comic Sans MS" panose="030F0902030302020204" pitchFamily="66" charset="0"/>
              </a:rPr>
              <a:t>Monstersitter</a:t>
            </a:r>
            <a:r>
              <a:rPr lang="en-GB" altLang="en-US" sz="2000" i="1" dirty="0">
                <a:solidFill>
                  <a:srgbClr val="414042"/>
                </a:solidFill>
                <a:latin typeface="Comic Sans MS" panose="030F0902030302020204" pitchFamily="66" charset="0"/>
              </a:rPr>
              <a:t> to you now. The one</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in my story is going to be very different from the original. </a:t>
            </a:r>
          </a:p>
          <a:p>
            <a:pPr algn="ctr">
              <a:lnSpc>
                <a:spcPct val="120000"/>
              </a:lnSpc>
            </a:pPr>
            <a:r>
              <a:rPr lang="en-GB" altLang="en-US" sz="2000" i="1" dirty="0">
                <a:solidFill>
                  <a:srgbClr val="414042"/>
                </a:solidFill>
                <a:latin typeface="Comic Sans MS" panose="030F0902030302020204" pitchFamily="66" charset="0"/>
              </a:rPr>
              <a:t>Let’s see if this will work.</a:t>
            </a:r>
          </a:p>
        </p:txBody>
      </p:sp>
      <p:sp>
        <p:nvSpPr>
          <p:cNvPr id="15" name="AutoShape 14">
            <a:extLst>
              <a:ext uri="{FF2B5EF4-FFF2-40B4-BE49-F238E27FC236}">
                <a16:creationId xmlns:a16="http://schemas.microsoft.com/office/drawing/2014/main" id="{3385629B-5795-DB47-9E05-5615FD00456E}"/>
              </a:ext>
            </a:extLst>
          </p:cNvPr>
          <p:cNvSpPr>
            <a:spLocks noChangeArrowheads="1"/>
          </p:cNvSpPr>
          <p:nvPr/>
        </p:nvSpPr>
        <p:spPr bwMode="auto">
          <a:xfrm>
            <a:off x="3772714" y="4574599"/>
            <a:ext cx="7600876" cy="1327295"/>
          </a:xfrm>
          <a:prstGeom prst="wedgeRoundRectCallout">
            <a:avLst>
              <a:gd name="adj1" fmla="val 40997"/>
              <a:gd name="adj2" fmla="val 6960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sz="2000" i="1" dirty="0">
                <a:solidFill>
                  <a:srgbClr val="414042"/>
                </a:solidFill>
                <a:latin typeface="Comic Sans MS" panose="030F0902030302020204" pitchFamily="66" charset="0"/>
              </a:rPr>
              <a:t>What do you think about this monster?</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Can you add some more details about him? </a:t>
            </a:r>
          </a:p>
          <a:p>
            <a:pPr algn="ctr">
              <a:lnSpc>
                <a:spcPct val="120000"/>
              </a:lnSpc>
            </a:pPr>
            <a:r>
              <a:rPr lang="en-GB" altLang="en-US" sz="2000" i="1" dirty="0">
                <a:solidFill>
                  <a:srgbClr val="414042"/>
                </a:solidFill>
                <a:latin typeface="Comic Sans MS" panose="030F0902030302020204" pitchFamily="66" charset="0"/>
              </a:rPr>
              <a:t>Talk to your partner.</a:t>
            </a:r>
          </a:p>
        </p:txBody>
      </p:sp>
      <p:pic>
        <p:nvPicPr>
          <p:cNvPr id="17" name="Picture 12">
            <a:extLst>
              <a:ext uri="{FF2B5EF4-FFF2-40B4-BE49-F238E27FC236}">
                <a16:creationId xmlns:a16="http://schemas.microsoft.com/office/drawing/2014/main" id="{165A67A8-5663-1846-822F-6B1F0EC40B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234" y="3033807"/>
            <a:ext cx="2569863" cy="3144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46678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 Box 2">
            <a:extLst>
              <a:ext uri="{FF2B5EF4-FFF2-40B4-BE49-F238E27FC236}">
                <a16:creationId xmlns:a16="http://schemas.microsoft.com/office/drawing/2014/main" id="{14306C40-E3A1-A34E-952F-C8877E933C9E}"/>
              </a:ext>
            </a:extLst>
          </p:cNvPr>
          <p:cNvSpPr txBox="1">
            <a:spLocks noChangeArrowheads="1"/>
          </p:cNvSpPr>
          <p:nvPr/>
        </p:nvSpPr>
        <p:spPr bwMode="auto">
          <a:xfrm>
            <a:off x="3857517" y="2642031"/>
            <a:ext cx="7516074" cy="170136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360363">
              <a:lnSpc>
                <a:spcPct val="105000"/>
              </a:lnSpc>
              <a:spcBef>
                <a:spcPct val="50000"/>
              </a:spcBef>
            </a:pPr>
            <a:r>
              <a:rPr lang="en-GB" altLang="en-US" sz="2000" dirty="0">
                <a:solidFill>
                  <a:srgbClr val="414042"/>
                </a:solidFill>
                <a:latin typeface="Comic Sans MS" panose="030F0902030302020204" pitchFamily="66" charset="0"/>
              </a:rPr>
              <a:t>Lily watched as he danced around the chairs.</a:t>
            </a:r>
          </a:p>
          <a:p>
            <a:pPr marL="360363">
              <a:lnSpc>
                <a:spcPct val="105000"/>
              </a:lnSpc>
              <a:spcBef>
                <a:spcPct val="50000"/>
              </a:spcBef>
            </a:pPr>
            <a:r>
              <a:rPr lang="en-GB" altLang="en-US" sz="2000" dirty="0">
                <a:solidFill>
                  <a:srgbClr val="414042"/>
                </a:solidFill>
                <a:latin typeface="Comic Sans MS" panose="030F0902030302020204" pitchFamily="66" charset="0"/>
              </a:rPr>
              <a:t>“Will you teach me to dance, please?” she said, in her politest voice.</a:t>
            </a:r>
          </a:p>
        </p:txBody>
      </p: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852198"/>
            <a:ext cx="7600877" cy="1554340"/>
          </a:xfrm>
          <a:prstGeom prst="wedgeRoundRectCallout">
            <a:avLst>
              <a:gd name="adj1" fmla="val -46227"/>
              <a:gd name="adj2" fmla="val -654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eaLnBrk="1" hangingPunct="1">
              <a:lnSpc>
                <a:spcPct val="120000"/>
              </a:lnSpc>
            </a:pPr>
            <a:r>
              <a:rPr lang="en-GB" altLang="en-US" sz="2000" i="1" dirty="0">
                <a:solidFill>
                  <a:srgbClr val="414042"/>
                </a:solidFill>
                <a:latin typeface="Comic Sans MS" panose="030F0902030302020204" pitchFamily="66" charset="0"/>
              </a:rPr>
              <a:t>Now I want you to work with your partner to:</a:t>
            </a:r>
          </a:p>
          <a:p>
            <a:pPr lvl="1" eaLnBrk="1" hangingPunct="1">
              <a:lnSpc>
                <a:spcPct val="120000"/>
              </a:lnSpc>
              <a:buClr>
                <a:srgbClr val="0070C0"/>
              </a:buClr>
              <a:buFontTx/>
              <a:buChar char="•"/>
            </a:pPr>
            <a:r>
              <a:rPr lang="en-GB" altLang="en-US" sz="2000" i="1" dirty="0">
                <a:solidFill>
                  <a:srgbClr val="414042"/>
                </a:solidFill>
                <a:latin typeface="Comic Sans MS" panose="030F0902030302020204" pitchFamily="66" charset="0"/>
              </a:rPr>
              <a:t>Try out words and sentences on whiteboards. </a:t>
            </a:r>
          </a:p>
        </p:txBody>
      </p:sp>
      <p:sp>
        <p:nvSpPr>
          <p:cNvPr id="15" name="AutoShape 14">
            <a:extLst>
              <a:ext uri="{FF2B5EF4-FFF2-40B4-BE49-F238E27FC236}">
                <a16:creationId xmlns:a16="http://schemas.microsoft.com/office/drawing/2014/main" id="{3385629B-5795-DB47-9E05-5615FD00456E}"/>
              </a:ext>
            </a:extLst>
          </p:cNvPr>
          <p:cNvSpPr>
            <a:spLocks noChangeArrowheads="1"/>
          </p:cNvSpPr>
          <p:nvPr/>
        </p:nvSpPr>
        <p:spPr bwMode="auto">
          <a:xfrm>
            <a:off x="3772714" y="4574599"/>
            <a:ext cx="7600876" cy="1327295"/>
          </a:xfrm>
          <a:prstGeom prst="wedgeRoundRectCallout">
            <a:avLst>
              <a:gd name="adj1" fmla="val 40997"/>
              <a:gd name="adj2" fmla="val 6960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lnSpc>
                <a:spcPct val="120000"/>
              </a:lnSpc>
            </a:pPr>
            <a:r>
              <a:rPr lang="en-GB" altLang="en-US" sz="2000" i="1" dirty="0">
                <a:solidFill>
                  <a:srgbClr val="414042"/>
                </a:solidFill>
                <a:latin typeface="Comic Sans MS" panose="030F0902030302020204" pitchFamily="66" charset="0"/>
              </a:rPr>
              <a:t>Join with another pair to try things out if you wish. Remember to check the boxed up plan to keep you focused.</a:t>
            </a:r>
          </a:p>
        </p:txBody>
      </p:sp>
      <p:pic>
        <p:nvPicPr>
          <p:cNvPr id="17" name="Picture 12">
            <a:extLst>
              <a:ext uri="{FF2B5EF4-FFF2-40B4-BE49-F238E27FC236}">
                <a16:creationId xmlns:a16="http://schemas.microsoft.com/office/drawing/2014/main" id="{165A67A8-5663-1846-822F-6B1F0EC40B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234" y="3033807"/>
            <a:ext cx="2569863" cy="3144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08450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 Box 2">
            <a:extLst>
              <a:ext uri="{FF2B5EF4-FFF2-40B4-BE49-F238E27FC236}">
                <a16:creationId xmlns:a16="http://schemas.microsoft.com/office/drawing/2014/main" id="{14306C40-E3A1-A34E-952F-C8877E933C9E}"/>
              </a:ext>
            </a:extLst>
          </p:cNvPr>
          <p:cNvSpPr txBox="1">
            <a:spLocks noChangeArrowheads="1"/>
          </p:cNvSpPr>
          <p:nvPr/>
        </p:nvSpPr>
        <p:spPr bwMode="auto">
          <a:xfrm>
            <a:off x="3857517" y="2642031"/>
            <a:ext cx="7516074" cy="170136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360363">
              <a:lnSpc>
                <a:spcPct val="105000"/>
              </a:lnSpc>
              <a:spcBef>
                <a:spcPct val="50000"/>
              </a:spcBef>
            </a:pPr>
            <a:r>
              <a:rPr lang="en-GB" altLang="en-US" sz="2000" dirty="0">
                <a:solidFill>
                  <a:srgbClr val="414042"/>
                </a:solidFill>
                <a:latin typeface="Comic Sans MS" panose="030F0902030302020204" pitchFamily="66" charset="0"/>
              </a:rPr>
              <a:t>The </a:t>
            </a:r>
            <a:r>
              <a:rPr lang="en-GB" altLang="en-US" sz="2000" dirty="0" err="1">
                <a:solidFill>
                  <a:srgbClr val="414042"/>
                </a:solidFill>
                <a:latin typeface="Comic Sans MS" panose="030F0902030302020204" pitchFamily="66" charset="0"/>
              </a:rPr>
              <a:t>Monstersitter</a:t>
            </a:r>
            <a:r>
              <a:rPr lang="en-GB" altLang="en-US" sz="2000" dirty="0">
                <a:solidFill>
                  <a:srgbClr val="414042"/>
                </a:solidFill>
                <a:latin typeface="Comic Sans MS" panose="030F0902030302020204" pitchFamily="66" charset="0"/>
              </a:rPr>
              <a:t> began to guide Lily around the room.</a:t>
            </a:r>
          </a:p>
          <a:p>
            <a:pPr marL="360363">
              <a:lnSpc>
                <a:spcPct val="105000"/>
              </a:lnSpc>
              <a:spcBef>
                <a:spcPct val="50000"/>
              </a:spcBef>
            </a:pPr>
            <a:r>
              <a:rPr lang="en-GB" altLang="en-US" sz="2000" dirty="0">
                <a:solidFill>
                  <a:srgbClr val="414042"/>
                </a:solidFill>
                <a:latin typeface="Comic Sans MS" panose="030F0902030302020204" pitchFamily="66" charset="0"/>
              </a:rPr>
              <a:t>In no time at all, she was side-stepping the tables and whizzing across the floor.</a:t>
            </a:r>
          </a:p>
        </p:txBody>
      </p: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852198"/>
            <a:ext cx="7600877" cy="1554340"/>
          </a:xfrm>
          <a:prstGeom prst="wedgeRoundRectCallout">
            <a:avLst>
              <a:gd name="adj1" fmla="val -46227"/>
              <a:gd name="adj2" fmla="val -654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eaLnBrk="1" hangingPunct="1">
              <a:lnSpc>
                <a:spcPct val="120000"/>
              </a:lnSpc>
            </a:pPr>
            <a:r>
              <a:rPr lang="en-GB" altLang="en-US" sz="2000" i="1" dirty="0">
                <a:solidFill>
                  <a:srgbClr val="414042"/>
                </a:solidFill>
                <a:latin typeface="Comic Sans MS" panose="030F0902030302020204" pitchFamily="66" charset="0"/>
              </a:rPr>
              <a:t>Now I want you to work with your partner to:</a:t>
            </a:r>
          </a:p>
          <a:p>
            <a:pPr marL="342900" indent="-342900" eaLnBrk="1" hangingPunct="1">
              <a:lnSpc>
                <a:spcPct val="120000"/>
              </a:lnSpc>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Look at our boxed up plan to remind you of the order.</a:t>
            </a:r>
          </a:p>
        </p:txBody>
      </p:sp>
      <p:sp>
        <p:nvSpPr>
          <p:cNvPr id="15" name="AutoShape 14">
            <a:extLst>
              <a:ext uri="{FF2B5EF4-FFF2-40B4-BE49-F238E27FC236}">
                <a16:creationId xmlns:a16="http://schemas.microsoft.com/office/drawing/2014/main" id="{3385629B-5795-DB47-9E05-5615FD00456E}"/>
              </a:ext>
            </a:extLst>
          </p:cNvPr>
          <p:cNvSpPr>
            <a:spLocks noChangeArrowheads="1"/>
          </p:cNvSpPr>
          <p:nvPr/>
        </p:nvSpPr>
        <p:spPr bwMode="auto">
          <a:xfrm>
            <a:off x="3772714" y="4574599"/>
            <a:ext cx="7600876" cy="1327295"/>
          </a:xfrm>
          <a:prstGeom prst="wedgeRoundRectCallout">
            <a:avLst>
              <a:gd name="adj1" fmla="val 40997"/>
              <a:gd name="adj2" fmla="val 6960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lnSpc>
                <a:spcPct val="120000"/>
              </a:lnSpc>
            </a:pPr>
            <a:r>
              <a:rPr lang="en-GB" altLang="en-US" sz="2000" i="1" dirty="0">
                <a:solidFill>
                  <a:srgbClr val="414042"/>
                </a:solidFill>
                <a:latin typeface="Comic Sans MS" panose="030F0902030302020204" pitchFamily="66" charset="0"/>
              </a:rPr>
              <a:t>Join with another pair to try things out if you wish. Remember to check the boxed up plan to keep you focused.</a:t>
            </a:r>
          </a:p>
        </p:txBody>
      </p:sp>
      <p:pic>
        <p:nvPicPr>
          <p:cNvPr id="11" name="Picture 12">
            <a:extLst>
              <a:ext uri="{FF2B5EF4-FFF2-40B4-BE49-F238E27FC236}">
                <a16:creationId xmlns:a16="http://schemas.microsoft.com/office/drawing/2014/main" id="{551C4E7A-65AB-2249-A447-01D9FA55C7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10" y="3515557"/>
            <a:ext cx="2243137" cy="274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7">
            <a:extLst>
              <a:ext uri="{FF2B5EF4-FFF2-40B4-BE49-F238E27FC236}">
                <a16:creationId xmlns:a16="http://schemas.microsoft.com/office/drawing/2014/main" id="{7EBCD656-7CCA-E448-AC8E-683A0A4F3B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1332" y="3467448"/>
            <a:ext cx="2301382" cy="284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19272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b="1" dirty="0">
                  <a:solidFill>
                    <a:srgbClr val="0070C0"/>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3" name="Text Box 2">
            <a:extLst>
              <a:ext uri="{FF2B5EF4-FFF2-40B4-BE49-F238E27FC236}">
                <a16:creationId xmlns:a16="http://schemas.microsoft.com/office/drawing/2014/main" id="{14306C40-E3A1-A34E-952F-C8877E933C9E}"/>
              </a:ext>
            </a:extLst>
          </p:cNvPr>
          <p:cNvSpPr txBox="1">
            <a:spLocks noChangeArrowheads="1"/>
          </p:cNvSpPr>
          <p:nvPr/>
        </p:nvSpPr>
        <p:spPr bwMode="auto">
          <a:xfrm>
            <a:off x="3857517" y="2642031"/>
            <a:ext cx="7516074" cy="1701369"/>
          </a:xfrm>
          <a:prstGeom prst="rect">
            <a:avLst/>
          </a:prstGeom>
          <a:noFill/>
          <a:ln w="381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0">
            <a:noAutofit/>
          </a:bodyPr>
          <a:lstStyle/>
          <a:p>
            <a:pPr marL="360363">
              <a:spcBef>
                <a:spcPts val="500"/>
              </a:spcBef>
            </a:pPr>
            <a:r>
              <a:rPr lang="en-GB" altLang="en-US" sz="2000" dirty="0">
                <a:solidFill>
                  <a:srgbClr val="414042"/>
                </a:solidFill>
                <a:latin typeface="Comic Sans MS" panose="030F0902030302020204" pitchFamily="66" charset="0"/>
              </a:rPr>
              <a:t>The next morning, Lily couldn’t wait to show off her</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dance moves.</a:t>
            </a:r>
          </a:p>
          <a:p>
            <a:pPr marL="360363">
              <a:spcBef>
                <a:spcPts val="500"/>
              </a:spcBef>
            </a:pPr>
            <a:r>
              <a:rPr lang="en-GB" altLang="en-US" sz="2000" dirty="0">
                <a:solidFill>
                  <a:srgbClr val="414042"/>
                </a:solidFill>
                <a:latin typeface="Comic Sans MS" panose="030F0902030302020204" pitchFamily="66" charset="0"/>
              </a:rPr>
              <a:t>“Don’t worry, my dear, Grandma will be here soon.”</a:t>
            </a:r>
          </a:p>
          <a:p>
            <a:pPr marL="360363">
              <a:spcBef>
                <a:spcPts val="500"/>
              </a:spcBef>
            </a:pPr>
            <a:r>
              <a:rPr lang="en-GB" altLang="en-US" sz="2000" dirty="0">
                <a:solidFill>
                  <a:srgbClr val="414042"/>
                </a:solidFill>
                <a:latin typeface="Comic Sans MS" panose="030F0902030302020204" pitchFamily="66" charset="0"/>
              </a:rPr>
              <a:t>“Hurray!” said Lily. “I’ll put the radio on.”</a:t>
            </a:r>
          </a:p>
        </p:txBody>
      </p: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852198"/>
            <a:ext cx="7600877" cy="1554340"/>
          </a:xfrm>
          <a:prstGeom prst="wedgeRoundRectCallout">
            <a:avLst>
              <a:gd name="adj1" fmla="val -46227"/>
              <a:gd name="adj2" fmla="val -65426"/>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eaLnBrk="1" hangingPunct="1">
              <a:lnSpc>
                <a:spcPct val="120000"/>
              </a:lnSpc>
              <a:buClr>
                <a:srgbClr val="0070C0"/>
              </a:buClr>
            </a:pPr>
            <a:r>
              <a:rPr lang="en-GB" altLang="en-US" sz="2000" i="1" dirty="0">
                <a:solidFill>
                  <a:srgbClr val="414042"/>
                </a:solidFill>
                <a:latin typeface="Comic Sans MS" panose="030F0902030302020204" pitchFamily="66" charset="0"/>
              </a:rPr>
              <a:t>Now I want you to work with your partner to:</a:t>
            </a:r>
          </a:p>
          <a:p>
            <a:pPr marL="800100" lvl="1" indent="-342900" eaLnBrk="1" hangingPunct="1">
              <a:lnSpc>
                <a:spcPct val="120000"/>
              </a:lnSpc>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Use the working wall for any words you want to use.</a:t>
            </a:r>
          </a:p>
        </p:txBody>
      </p:sp>
      <p:sp>
        <p:nvSpPr>
          <p:cNvPr id="15" name="AutoShape 14">
            <a:extLst>
              <a:ext uri="{FF2B5EF4-FFF2-40B4-BE49-F238E27FC236}">
                <a16:creationId xmlns:a16="http://schemas.microsoft.com/office/drawing/2014/main" id="{3385629B-5795-DB47-9E05-5615FD00456E}"/>
              </a:ext>
            </a:extLst>
          </p:cNvPr>
          <p:cNvSpPr>
            <a:spLocks noChangeArrowheads="1"/>
          </p:cNvSpPr>
          <p:nvPr/>
        </p:nvSpPr>
        <p:spPr bwMode="auto">
          <a:xfrm>
            <a:off x="3772714" y="4574599"/>
            <a:ext cx="7600876" cy="1327295"/>
          </a:xfrm>
          <a:prstGeom prst="wedgeRoundRectCallout">
            <a:avLst>
              <a:gd name="adj1" fmla="val 40997"/>
              <a:gd name="adj2" fmla="val 69605"/>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lnSpc>
                <a:spcPct val="120000"/>
              </a:lnSpc>
            </a:pPr>
            <a:r>
              <a:rPr lang="en-GB" altLang="en-US" sz="2000" i="1" dirty="0">
                <a:solidFill>
                  <a:srgbClr val="414042"/>
                </a:solidFill>
                <a:latin typeface="Comic Sans MS" panose="030F0902030302020204" pitchFamily="66" charset="0"/>
              </a:rPr>
              <a:t>Join with another pair to try things out if you wish. Remember to check the boxed up plan to keep you focused.</a:t>
            </a:r>
          </a:p>
        </p:txBody>
      </p:sp>
      <p:pic>
        <p:nvPicPr>
          <p:cNvPr id="16" name="Picture 17">
            <a:extLst>
              <a:ext uri="{FF2B5EF4-FFF2-40B4-BE49-F238E27FC236}">
                <a16:creationId xmlns:a16="http://schemas.microsoft.com/office/drawing/2014/main" id="{BEE1C999-F92F-D44B-AEE2-7B877CE14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677" y="3448371"/>
            <a:ext cx="2311153" cy="285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79232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7483E9A8-1B08-064B-B093-9AF70BA1CD27}"/>
              </a:ext>
            </a:extLst>
          </p:cNvPr>
          <p:cNvGrpSpPr>
            <a:grpSpLocks/>
          </p:cNvGrpSpPr>
          <p:nvPr/>
        </p:nvGrpSpPr>
        <p:grpSpPr bwMode="auto">
          <a:xfrm>
            <a:off x="818408" y="756449"/>
            <a:ext cx="2693876" cy="2672551"/>
            <a:chOff x="3805" y="1284"/>
            <a:chExt cx="1955" cy="1637"/>
          </a:xfrm>
        </p:grpSpPr>
        <p:sp>
          <p:nvSpPr>
            <p:cNvPr id="6" name="Text Box 12">
              <a:extLst>
                <a:ext uri="{FF2B5EF4-FFF2-40B4-BE49-F238E27FC236}">
                  <a16:creationId xmlns:a16="http://schemas.microsoft.com/office/drawing/2014/main" id="{BE1017BF-F268-B342-816A-03590D9FA417}"/>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7" name="Text Box 13">
              <a:extLst>
                <a:ext uri="{FF2B5EF4-FFF2-40B4-BE49-F238E27FC236}">
                  <a16:creationId xmlns:a16="http://schemas.microsoft.com/office/drawing/2014/main" id="{42E9272D-7BC5-1149-9211-C301C9FA33C9}"/>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b="1" dirty="0">
                  <a:solidFill>
                    <a:srgbClr val="0070C0"/>
                  </a:solidFill>
                </a:rPr>
                <a:t>Independent writing</a:t>
              </a:r>
            </a:p>
          </p:txBody>
        </p:sp>
        <p:sp>
          <p:nvSpPr>
            <p:cNvPr id="8" name="Oval 14">
              <a:extLst>
                <a:ext uri="{FF2B5EF4-FFF2-40B4-BE49-F238E27FC236}">
                  <a16:creationId xmlns:a16="http://schemas.microsoft.com/office/drawing/2014/main" id="{8F3B78A0-9F0D-5748-B17D-C66595337B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9" name="Straight Arrow Connector 8">
            <a:extLst>
              <a:ext uri="{FF2B5EF4-FFF2-40B4-BE49-F238E27FC236}">
                <a16:creationId xmlns:a16="http://schemas.microsoft.com/office/drawing/2014/main" id="{5F87F5FA-C595-9B49-8BEC-3D8D5903213E}"/>
              </a:ext>
            </a:extLst>
          </p:cNvPr>
          <p:cNvCxnSpPr>
            <a:cxnSpLocks/>
          </p:cNvCxnSpPr>
          <p:nvPr/>
        </p:nvCxnSpPr>
        <p:spPr>
          <a:xfrm>
            <a:off x="2143299" y="1587218"/>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4" name="AutoShape 9">
            <a:extLst>
              <a:ext uri="{FF2B5EF4-FFF2-40B4-BE49-F238E27FC236}">
                <a16:creationId xmlns:a16="http://schemas.microsoft.com/office/drawing/2014/main" id="{D78DB384-2173-D54C-A56C-63717DF2278E}"/>
              </a:ext>
            </a:extLst>
          </p:cNvPr>
          <p:cNvSpPr>
            <a:spLocks noChangeArrowheads="1"/>
          </p:cNvSpPr>
          <p:nvPr/>
        </p:nvSpPr>
        <p:spPr bwMode="auto">
          <a:xfrm>
            <a:off x="3772714" y="756450"/>
            <a:ext cx="7600877" cy="5291060"/>
          </a:xfrm>
          <a:prstGeom prst="wedgeRoundRectCallout">
            <a:avLst>
              <a:gd name="adj1" fmla="val -78080"/>
              <a:gd name="adj2" fmla="val 27940"/>
              <a:gd name="adj3" fmla="val 16667"/>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eaLnBrk="1" hangingPunct="1">
              <a:spcBef>
                <a:spcPts val="1000"/>
              </a:spcBef>
              <a:buClr>
                <a:srgbClr val="0070C0"/>
              </a:buClr>
            </a:pPr>
            <a:r>
              <a:rPr lang="en-GB" altLang="en-US" sz="2000" i="1" dirty="0">
                <a:solidFill>
                  <a:srgbClr val="414042"/>
                </a:solidFill>
                <a:latin typeface="Comic Sans MS" panose="030F0902030302020204" pitchFamily="66" charset="0"/>
              </a:rPr>
              <a:t>Now I want you to work by yourself to:</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Look at the boxed up plan and the Writers’ Toolkit</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to choose what you would like to include.</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Make your own boxed up plan with your ideas.</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Look at the examples we have already and see if there is anything you would like to use.</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Try out words and sentences on your whiteboards.</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Use the working wall for any words you would like</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to use.</a:t>
            </a:r>
          </a:p>
          <a:p>
            <a:pPr marL="342900" indent="-342900" eaLnBrk="1" hangingPunct="1">
              <a:spcBef>
                <a:spcPts val="1000"/>
              </a:spcBef>
              <a:buClr>
                <a:srgbClr val="0070C0"/>
              </a:buClr>
              <a:buFont typeface="Arial" panose="020B0604020202020204" pitchFamily="34" charset="0"/>
              <a:buChar char="•"/>
            </a:pPr>
            <a:r>
              <a:rPr lang="en-GB" altLang="en-US" sz="2000" i="1" dirty="0">
                <a:solidFill>
                  <a:srgbClr val="414042"/>
                </a:solidFill>
                <a:latin typeface="Comic Sans MS" panose="030F0902030302020204" pitchFamily="66" charset="0"/>
              </a:rPr>
              <a:t>Show on your writing where you feel you have</a:t>
            </a:r>
            <a:br>
              <a:rPr lang="en-GB" altLang="en-US" sz="2000" i="1" dirty="0">
                <a:solidFill>
                  <a:srgbClr val="414042"/>
                </a:solidFill>
                <a:latin typeface="Comic Sans MS" panose="030F0902030302020204" pitchFamily="66" charset="0"/>
              </a:rPr>
            </a:br>
            <a:r>
              <a:rPr lang="en-GB" altLang="en-US" sz="2000" i="1" dirty="0">
                <a:solidFill>
                  <a:srgbClr val="414042"/>
                </a:solidFill>
                <a:latin typeface="Comic Sans MS" panose="030F0902030302020204" pitchFamily="66" charset="0"/>
              </a:rPr>
              <a:t>included what we have learnt.</a:t>
            </a:r>
          </a:p>
        </p:txBody>
      </p:sp>
    </p:spTree>
    <p:extLst>
      <p:ext uri="{BB962C8B-B14F-4D97-AF65-F5344CB8AC3E}">
        <p14:creationId xmlns:p14="http://schemas.microsoft.com/office/powerpoint/2010/main" val="994770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A4DEC9C-06E1-7A4D-9515-B948DA14EF50}"/>
              </a:ext>
            </a:extLst>
          </p:cNvPr>
          <p:cNvSpPr/>
          <p:nvPr/>
        </p:nvSpPr>
        <p:spPr>
          <a:xfrm>
            <a:off x="1393794" y="2133600"/>
            <a:ext cx="937422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nvGrpSpPr>
          <p:cNvPr id="3" name="Group 2">
            <a:extLst>
              <a:ext uri="{FF2B5EF4-FFF2-40B4-BE49-F238E27FC236}">
                <a16:creationId xmlns:a16="http://schemas.microsoft.com/office/drawing/2014/main" id="{9C4DBA44-ED43-B247-A21C-768D7C4CACD6}"/>
              </a:ext>
            </a:extLst>
          </p:cNvPr>
          <p:cNvGrpSpPr/>
          <p:nvPr/>
        </p:nvGrpSpPr>
        <p:grpSpPr>
          <a:xfrm>
            <a:off x="1463423" y="2199977"/>
            <a:ext cx="9234963" cy="2746789"/>
            <a:chOff x="1459598" y="2199977"/>
            <a:chExt cx="9234963" cy="2746789"/>
          </a:xfrm>
        </p:grpSpPr>
        <p:pic>
          <p:nvPicPr>
            <p:cNvPr id="14" name="Picture 13">
              <a:extLst>
                <a:ext uri="{FF2B5EF4-FFF2-40B4-BE49-F238E27FC236}">
                  <a16:creationId xmlns:a16="http://schemas.microsoft.com/office/drawing/2014/main" id="{5711E1EB-13FF-5847-B667-2BC537DDA962}"/>
                </a:ext>
              </a:extLst>
            </p:cNvPr>
            <p:cNvPicPr>
              <a:picLocks noChangeAspect="1"/>
            </p:cNvPicPr>
            <p:nvPr/>
          </p:nvPicPr>
          <p:blipFill rotWithShape="1">
            <a:blip r:embed="rId3"/>
            <a:srcRect l="1262" t="8711" r="39477" b="16282"/>
            <a:stretch/>
          </p:blipFill>
          <p:spPr>
            <a:xfrm>
              <a:off x="4561059" y="2199977"/>
              <a:ext cx="3031187" cy="2746788"/>
            </a:xfrm>
            <a:prstGeom prst="rect">
              <a:avLst/>
            </a:prstGeom>
          </p:spPr>
        </p:pic>
        <p:pic>
          <p:nvPicPr>
            <p:cNvPr id="15" name="Picture 14">
              <a:extLst>
                <a:ext uri="{FF2B5EF4-FFF2-40B4-BE49-F238E27FC236}">
                  <a16:creationId xmlns:a16="http://schemas.microsoft.com/office/drawing/2014/main" id="{E7FEC171-30EE-A64F-B124-561E3FCCBFE0}"/>
                </a:ext>
              </a:extLst>
            </p:cNvPr>
            <p:cNvPicPr>
              <a:picLocks noChangeAspect="1"/>
            </p:cNvPicPr>
            <p:nvPr/>
          </p:nvPicPr>
          <p:blipFill rotWithShape="1">
            <a:blip r:embed="rId3"/>
            <a:srcRect l="57115" t="30807" r="3398" b="19315"/>
            <a:stretch/>
          </p:blipFill>
          <p:spPr>
            <a:xfrm>
              <a:off x="1459598" y="2205275"/>
              <a:ext cx="3031187" cy="2741491"/>
            </a:xfrm>
            <a:prstGeom prst="rect">
              <a:avLst/>
            </a:prstGeom>
          </p:spPr>
        </p:pic>
        <p:pic>
          <p:nvPicPr>
            <p:cNvPr id="16" name="Picture 15" descr="A picture containing wire, rack, several&#10;&#10;Description automatically generated">
              <a:extLst>
                <a:ext uri="{FF2B5EF4-FFF2-40B4-BE49-F238E27FC236}">
                  <a16:creationId xmlns:a16="http://schemas.microsoft.com/office/drawing/2014/main" id="{E158E626-83A0-C64A-89F4-4ABDCDD8ADC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62521" y="2199978"/>
              <a:ext cx="3032040" cy="2741490"/>
            </a:xfrm>
            <a:prstGeom prst="rect">
              <a:avLst/>
            </a:prstGeom>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Rory and the </a:t>
            </a:r>
            <a:r>
              <a:rPr lang="en-GB" sz="3600" b="1" dirty="0" err="1">
                <a:solidFill>
                  <a:schemeClr val="bg1"/>
                </a:solidFill>
                <a:latin typeface="Comic Sans MS" panose="030F0902030302020204" pitchFamily="66" charset="0"/>
                <a:cs typeface="Arial" panose="020B0604020202020204" pitchFamily="34" charset="0"/>
              </a:rPr>
              <a:t>Monstersitter</a:t>
            </a:r>
            <a:br>
              <a:rPr lang="en-GB" sz="4000" b="1" dirty="0">
                <a:solidFill>
                  <a:schemeClr val="bg1"/>
                </a:solidFill>
                <a:latin typeface="Comic Sans MS" panose="030F0902030302020204" pitchFamily="66" charset="0"/>
                <a:cs typeface="Arial" panose="020B0604020202020204" pitchFamily="34" charset="0"/>
              </a:rPr>
            </a:br>
            <a:r>
              <a:rPr lang="en-GB" sz="2800" dirty="0">
                <a:solidFill>
                  <a:schemeClr val="bg1"/>
                </a:solidFill>
                <a:latin typeface="Comic Sans MS" panose="030F0702030302020204" pitchFamily="66" charset="0"/>
              </a:rPr>
              <a:t>By Rosie Reeve</a:t>
            </a: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Writer Talk – reading as a writer</a:t>
            </a:r>
          </a:p>
        </p:txBody>
      </p:sp>
      <p:sp>
        <p:nvSpPr>
          <p:cNvPr id="5" name="Rectangle 2">
            <a:extLst>
              <a:ext uri="{FF2B5EF4-FFF2-40B4-BE49-F238E27FC236}">
                <a16:creationId xmlns:a16="http://schemas.microsoft.com/office/drawing/2014/main" id="{8EC547FE-419E-6F48-9DD5-DA68B4E26CC4}"/>
              </a:ext>
            </a:extLst>
          </p:cNvPr>
          <p:cNvSpPr>
            <a:spLocks noChangeArrowheads="1"/>
          </p:cNvSpPr>
          <p:nvPr/>
        </p:nvSpPr>
        <p:spPr bwMode="auto">
          <a:xfrm>
            <a:off x="1270990" y="1547189"/>
            <a:ext cx="958845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omic Sans MS" panose="030F0702030302020204" pitchFamily="66" charset="0"/>
              </a:defRPr>
            </a:lvl1pPr>
            <a:lvl2pPr marL="974725" indent="-258763" eaLnBrk="0" hangingPunct="0">
              <a:defRPr>
                <a:solidFill>
                  <a:schemeClr val="tx1"/>
                </a:solidFill>
                <a:latin typeface="Comic Sans MS" panose="030F0702030302020204" pitchFamily="66" charset="0"/>
              </a:defRPr>
            </a:lvl2pPr>
            <a:lvl3pPr marL="1154113"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r>
              <a:rPr lang="en-GB" altLang="en-US" sz="2000" dirty="0">
                <a:solidFill>
                  <a:srgbClr val="414042"/>
                </a:solidFill>
              </a:rPr>
              <a:t>The teacher’s role in this analysis stage is to teach children how to identify authors’ techniques and the intended effect upon the text and the reader. This knowledge is later used to inform the children’s own writing.</a:t>
            </a:r>
          </a:p>
        </p:txBody>
      </p:sp>
      <p:sp>
        <p:nvSpPr>
          <p:cNvPr id="6" name="Rectangle 5">
            <a:extLst>
              <a:ext uri="{FF2B5EF4-FFF2-40B4-BE49-F238E27FC236}">
                <a16:creationId xmlns:a16="http://schemas.microsoft.com/office/drawing/2014/main" id="{1BDDBEBF-0535-2342-9F24-73C3FAE08F65}"/>
              </a:ext>
            </a:extLst>
          </p:cNvPr>
          <p:cNvSpPr>
            <a:spLocks noChangeArrowheads="1"/>
          </p:cNvSpPr>
          <p:nvPr/>
        </p:nvSpPr>
        <p:spPr bwMode="auto">
          <a:xfrm>
            <a:off x="1270990" y="2827148"/>
            <a:ext cx="10091344" cy="293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58775" indent="-358775" eaLnBrk="0" hangingPunct="0">
              <a:defRPr>
                <a:solidFill>
                  <a:schemeClr val="tx1"/>
                </a:solidFill>
                <a:latin typeface="Comic Sans MS" panose="030F0702030302020204" pitchFamily="66" charset="0"/>
              </a:defRPr>
            </a:lvl1pPr>
            <a:lvl2pPr marL="538163" eaLnBrk="0" hangingPunct="0">
              <a:defRPr>
                <a:solidFill>
                  <a:schemeClr val="tx1"/>
                </a:solidFill>
                <a:latin typeface="Comic Sans MS" panose="030F0702030302020204" pitchFamily="66" charset="0"/>
              </a:defRPr>
            </a:lvl2pPr>
            <a:lvl3pPr eaLnBrk="0" hangingPunct="0">
              <a:defRPr>
                <a:solidFill>
                  <a:schemeClr val="tx1"/>
                </a:solidFill>
                <a:latin typeface="Comic Sans MS" panose="030F0702030302020204" pitchFamily="66" charset="0"/>
              </a:defRPr>
            </a:lvl3pPr>
            <a:lvl4pPr eaLnBrk="0" hangingPunct="0">
              <a:defRPr>
                <a:solidFill>
                  <a:schemeClr val="tx1"/>
                </a:solidFill>
                <a:latin typeface="Comic Sans MS" panose="030F0702030302020204" pitchFamily="66" charset="0"/>
              </a:defRPr>
            </a:lvl4pPr>
            <a:lvl5pPr eaLnBrk="0" hangingPunct="0">
              <a:defRPr>
                <a:solidFill>
                  <a:schemeClr val="tx1"/>
                </a:solidFill>
                <a:latin typeface="Comic Sans MS" panose="030F0702030302020204" pitchFamily="66" charset="0"/>
              </a:defRPr>
            </a:lvl5pPr>
            <a:lvl6pPr eaLnBrk="0" fontAlgn="base" hangingPunct="0">
              <a:spcBef>
                <a:spcPct val="0"/>
              </a:spcBef>
              <a:spcAft>
                <a:spcPct val="0"/>
              </a:spcAft>
              <a:defRPr>
                <a:solidFill>
                  <a:schemeClr val="tx1"/>
                </a:solidFill>
                <a:latin typeface="Comic Sans MS" panose="030F0702030302020204" pitchFamily="66" charset="0"/>
              </a:defRPr>
            </a:lvl6pPr>
            <a:lvl7pPr eaLnBrk="0" fontAlgn="base" hangingPunct="0">
              <a:spcBef>
                <a:spcPct val="0"/>
              </a:spcBef>
              <a:spcAft>
                <a:spcPct val="0"/>
              </a:spcAft>
              <a:defRPr>
                <a:solidFill>
                  <a:schemeClr val="tx1"/>
                </a:solidFill>
                <a:latin typeface="Comic Sans MS" panose="030F0702030302020204" pitchFamily="66" charset="0"/>
              </a:defRPr>
            </a:lvl7pPr>
            <a:lvl8pPr eaLnBrk="0" fontAlgn="base" hangingPunct="0">
              <a:spcBef>
                <a:spcPct val="0"/>
              </a:spcBef>
              <a:spcAft>
                <a:spcPct val="0"/>
              </a:spcAft>
              <a:defRPr>
                <a:solidFill>
                  <a:schemeClr val="tx1"/>
                </a:solidFill>
                <a:latin typeface="Comic Sans MS" panose="030F0702030302020204" pitchFamily="66" charset="0"/>
              </a:defRPr>
            </a:lvl8pPr>
            <a:lvl9pPr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spcBef>
                <a:spcPts val="500"/>
              </a:spcBef>
            </a:pPr>
            <a:r>
              <a:rPr lang="en-GB" altLang="en-US" sz="2000" b="1" dirty="0">
                <a:solidFill>
                  <a:srgbClr val="0070C0"/>
                </a:solidFill>
              </a:rPr>
              <a:t>Basic principles:</a:t>
            </a:r>
            <a:endParaRPr lang="en-GB" altLang="en-US" sz="2000" dirty="0">
              <a:solidFill>
                <a:srgbClr val="414042"/>
              </a:solidFill>
            </a:endParaRP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all children must be able to see the text</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teacher models and then the class or groups read aloud, together</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teacher models the process of ‘wondering’ about the text</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the text is explored with a particular focus informed by the objective</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all children are included through good, differentiated questioning</a:t>
            </a:r>
          </a:p>
          <a:p>
            <a:pPr marL="342900" indent="-342900" eaLnBrk="1" hangingPunct="1">
              <a:spcBef>
                <a:spcPts val="500"/>
              </a:spcBef>
              <a:buClr>
                <a:srgbClr val="0070C0"/>
              </a:buClr>
              <a:buFont typeface="Arial" panose="020B0604020202020204" pitchFamily="34" charset="0"/>
              <a:buChar char="•"/>
            </a:pPr>
            <a:r>
              <a:rPr lang="en-GB" altLang="en-US" sz="2000" dirty="0">
                <a:solidFill>
                  <a:srgbClr val="414042"/>
                </a:solidFill>
              </a:rPr>
              <a:t>children are supported in learning how to articulate their responses, interpretations and analyses of what they read.</a:t>
            </a:r>
          </a:p>
        </p:txBody>
      </p:sp>
    </p:spTree>
    <p:extLst>
      <p:ext uri="{BB962C8B-B14F-4D97-AF65-F5344CB8AC3E}">
        <p14:creationId xmlns:p14="http://schemas.microsoft.com/office/powerpoint/2010/main" val="20662641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D4D3918E-63D9-014F-BEAB-559880B6C35C}"/>
              </a:ext>
            </a:extLst>
          </p:cNvPr>
          <p:cNvSpPr txBox="1"/>
          <p:nvPr/>
        </p:nvSpPr>
        <p:spPr>
          <a:xfrm>
            <a:off x="11441151" y="3888059"/>
            <a:ext cx="184731" cy="369332"/>
          </a:xfrm>
          <a:prstGeom prst="rect">
            <a:avLst/>
          </a:prstGeom>
          <a:noFill/>
        </p:spPr>
        <p:txBody>
          <a:bodyPr wrap="none" rtlCol="0">
            <a:spAutoFit/>
          </a:bodyPr>
          <a:lstStyle/>
          <a:p>
            <a:endParaRPr lang="en-US" dirty="0"/>
          </a:p>
        </p:txBody>
      </p:sp>
      <p:sp>
        <p:nvSpPr>
          <p:cNvPr id="14" name="Rectangle 4">
            <a:extLst>
              <a:ext uri="{FF2B5EF4-FFF2-40B4-BE49-F238E27FC236}">
                <a16:creationId xmlns:a16="http://schemas.microsoft.com/office/drawing/2014/main" id="{6337D04E-ACC7-FC46-BDDE-0B3092FA93DA}"/>
              </a:ext>
            </a:extLst>
          </p:cNvPr>
          <p:cNvSpPr>
            <a:spLocks noChangeArrowheads="1"/>
          </p:cNvSpPr>
          <p:nvPr/>
        </p:nvSpPr>
        <p:spPr bwMode="auto">
          <a:xfrm>
            <a:off x="0" y="5221075"/>
            <a:ext cx="12192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sz="2000" dirty="0">
                <a:solidFill>
                  <a:srgbClr val="414042"/>
                </a:solidFill>
                <a:latin typeface="Comic Sans MS" panose="030F0902030302020204" pitchFamily="66" charset="0"/>
                <a:cs typeface="Arial" panose="020B0604020202020204" pitchFamily="34" charset="0"/>
              </a:rPr>
              <a:t>Supporting comments for the reading phase used with kind permission of</a:t>
            </a:r>
            <a:br>
              <a:rPr lang="en-GB" altLang="en-US" sz="2000" dirty="0">
                <a:solidFill>
                  <a:srgbClr val="414042"/>
                </a:solidFill>
                <a:latin typeface="Comic Sans MS" panose="030F0902030302020204" pitchFamily="66" charset="0"/>
                <a:cs typeface="Arial" panose="020B0604020202020204" pitchFamily="34" charset="0"/>
              </a:rPr>
            </a:br>
            <a:r>
              <a:rPr lang="en-GB" altLang="en-US" sz="2000" dirty="0">
                <a:solidFill>
                  <a:srgbClr val="0070C0"/>
                </a:solidFill>
                <a:latin typeface="Comic Sans MS" panose="030F09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rPr>
              <a:t>https://jamesdurran.blog/</a:t>
            </a:r>
            <a:r>
              <a:rPr lang="en-GB" altLang="en-US" sz="2000" dirty="0">
                <a:solidFill>
                  <a:srgbClr val="0070C0"/>
                </a:solidFill>
                <a:latin typeface="Comic Sans MS" panose="030F0902030302020204" pitchFamily="66" charset="0"/>
                <a:cs typeface="Arial" panose="020B0604020202020204" pitchFamily="34" charset="0"/>
              </a:rPr>
              <a:t> </a:t>
            </a:r>
          </a:p>
        </p:txBody>
      </p:sp>
      <p:sp>
        <p:nvSpPr>
          <p:cNvPr id="8" name="Rectangle 7">
            <a:extLst>
              <a:ext uri="{FF2B5EF4-FFF2-40B4-BE49-F238E27FC236}">
                <a16:creationId xmlns:a16="http://schemas.microsoft.com/office/drawing/2014/main" id="{41E10507-54D6-2842-9DAE-C595337DEAD9}"/>
              </a:ext>
            </a:extLst>
          </p:cNvPr>
          <p:cNvSpPr/>
          <p:nvPr/>
        </p:nvSpPr>
        <p:spPr>
          <a:xfrm>
            <a:off x="3383039" y="610234"/>
            <a:ext cx="5186019" cy="1594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 name="Text Box 11">
            <a:extLst>
              <a:ext uri="{FF2B5EF4-FFF2-40B4-BE49-F238E27FC236}">
                <a16:creationId xmlns:a16="http://schemas.microsoft.com/office/drawing/2014/main" id="{3518A37C-DD6C-8043-AB59-099E94EF5C2C}"/>
              </a:ext>
            </a:extLst>
          </p:cNvPr>
          <p:cNvSpPr txBox="1">
            <a:spLocks noChangeArrowheads="1"/>
          </p:cNvSpPr>
          <p:nvPr/>
        </p:nvSpPr>
        <p:spPr bwMode="auto">
          <a:xfrm>
            <a:off x="6179163" y="1731570"/>
            <a:ext cx="4565038" cy="1887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spcBef>
                <a:spcPts val="2000"/>
              </a:spcBef>
            </a:pPr>
            <a:r>
              <a:rPr lang="en-GB" altLang="en-US" sz="2000" dirty="0">
                <a:solidFill>
                  <a:srgbClr val="414042"/>
                </a:solidFill>
                <a:latin typeface="Comic Sans MS" panose="030F0902030302020204" pitchFamily="66" charset="0"/>
              </a:rPr>
              <a:t>Text and images from</a:t>
            </a:r>
            <a:br>
              <a:rPr lang="en-GB" altLang="en-US" sz="2000" dirty="0">
                <a:solidFill>
                  <a:srgbClr val="414042"/>
                </a:solidFill>
                <a:latin typeface="Comic Sans MS" panose="030F0902030302020204" pitchFamily="66" charset="0"/>
              </a:rPr>
            </a:br>
            <a:r>
              <a:rPr lang="en-GB" altLang="en-US" sz="2000" b="1" dirty="0">
                <a:solidFill>
                  <a:srgbClr val="414042"/>
                </a:solidFill>
                <a:latin typeface="Comic Sans MS" panose="030F0902030302020204" pitchFamily="66" charset="0"/>
                <a:hlinkClick r:id="rId4"/>
              </a:rPr>
              <a:t>Rory and the </a:t>
            </a:r>
            <a:r>
              <a:rPr lang="en-GB" altLang="en-US" sz="2000" b="1" dirty="0" err="1">
                <a:solidFill>
                  <a:srgbClr val="414042"/>
                </a:solidFill>
                <a:latin typeface="Comic Sans MS" panose="030F0902030302020204" pitchFamily="66" charset="0"/>
                <a:hlinkClick r:id="rId4"/>
              </a:rPr>
              <a:t>Monstersitter</a:t>
            </a:r>
            <a:r>
              <a:rPr lang="en-GB" altLang="en-US" sz="2000" b="1" dirty="0">
                <a:solidFill>
                  <a:srgbClr val="414042"/>
                </a:solidFill>
                <a:latin typeface="Comic Sans MS" panose="030F0902030302020204" pitchFamily="66" charset="0"/>
              </a:rPr>
              <a:t> </a:t>
            </a:r>
            <a:br>
              <a:rPr lang="en-GB" altLang="en-US" sz="2000" b="1"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©Rosie Reeve 2014</a:t>
            </a:r>
          </a:p>
          <a:p>
            <a:pPr>
              <a:spcBef>
                <a:spcPts val="2000"/>
              </a:spcBef>
            </a:pPr>
            <a:r>
              <a:rPr lang="en-GB" altLang="en-US" sz="2000" dirty="0">
                <a:solidFill>
                  <a:srgbClr val="414042"/>
                </a:solidFill>
                <a:latin typeface="Comic Sans MS" panose="030F0902030302020204" pitchFamily="66" charset="0"/>
              </a:rPr>
              <a:t>Used with kind permission</a:t>
            </a:r>
            <a:br>
              <a:rPr lang="en-GB" altLang="en-US" sz="2000" dirty="0">
                <a:solidFill>
                  <a:srgbClr val="414042"/>
                </a:solidFill>
                <a:latin typeface="Comic Sans MS" panose="030F0902030302020204" pitchFamily="66" charset="0"/>
              </a:rPr>
            </a:br>
            <a:r>
              <a:rPr lang="en-GB" altLang="en-US" sz="2000" dirty="0">
                <a:solidFill>
                  <a:srgbClr val="414042"/>
                </a:solidFill>
                <a:latin typeface="Comic Sans MS" panose="030F0902030302020204" pitchFamily="66" charset="0"/>
              </a:rPr>
              <a:t>of Bloomsbury Publishing</a:t>
            </a:r>
          </a:p>
        </p:txBody>
      </p:sp>
      <p:sp>
        <p:nvSpPr>
          <p:cNvPr id="10" name="Text Box 10">
            <a:extLst>
              <a:ext uri="{FF2B5EF4-FFF2-40B4-BE49-F238E27FC236}">
                <a16:creationId xmlns:a16="http://schemas.microsoft.com/office/drawing/2014/main" id="{BF731BCF-DF62-5D4D-8A57-0998A0866CF5}"/>
              </a:ext>
            </a:extLst>
          </p:cNvPr>
          <p:cNvSpPr txBox="1">
            <a:spLocks noChangeArrowheads="1"/>
          </p:cNvSpPr>
          <p:nvPr/>
        </p:nvSpPr>
        <p:spPr bwMode="auto">
          <a:xfrm>
            <a:off x="0" y="4609773"/>
            <a:ext cx="12192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902030302020204" pitchFamily="66" charset="0"/>
              </a:rPr>
              <a:t>Other images </a:t>
            </a:r>
            <a:r>
              <a:rPr lang="en-GB" altLang="en-US" sz="2000" dirty="0">
                <a:solidFill>
                  <a:srgbClr val="0070C0"/>
                </a:solidFill>
                <a:latin typeface="Comic Sans MS" panose="030F0902030302020204" pitchFamily="66" charset="0"/>
                <a:hlinkClick r:id="rId5">
                  <a:extLst>
                    <a:ext uri="{A12FA001-AC4F-418D-AE19-62706E023703}">
                      <ahyp:hlinkClr xmlns:ahyp="http://schemas.microsoft.com/office/drawing/2018/hyperlinkcolor" val="tx"/>
                    </a:ext>
                  </a:extLst>
                </a:hlinkClick>
              </a:rPr>
              <a:t>https://pixabay.com/</a:t>
            </a:r>
            <a:endParaRPr lang="en-GB" altLang="en-US" sz="2000" dirty="0">
              <a:solidFill>
                <a:srgbClr val="0070C0"/>
              </a:solidFill>
              <a:latin typeface="Comic Sans MS" panose="030F0902030302020204" pitchFamily="66" charset="0"/>
            </a:endParaRPr>
          </a:p>
        </p:txBody>
      </p:sp>
      <p:pic>
        <p:nvPicPr>
          <p:cNvPr id="12" name="Picture 11" descr="Rory and the Monstersitter: Amazon.co.uk: Reeve, Rosie: 9781408845516: Books">
            <a:extLst>
              <a:ext uri="{FF2B5EF4-FFF2-40B4-BE49-F238E27FC236}">
                <a16:creationId xmlns:a16="http://schemas.microsoft.com/office/drawing/2014/main" id="{D9F9FECA-658A-6342-A460-A2A5BFE58F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036429">
            <a:off x="2767081" y="1154210"/>
            <a:ext cx="2724814" cy="3042417"/>
          </a:xfrm>
          <a:prstGeom prst="rect">
            <a:avLst/>
          </a:prstGeom>
          <a:noFill/>
          <a:effectLst>
            <a:outerShdw blurRad="203200" dist="101600" dir="2700000" algn="tl" rotWithShape="0">
              <a:prstClr val="black">
                <a:alpha val="32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33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7"/>
            <a:ext cx="6597510" cy="4755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p:txBody>
      </p:sp>
    </p:spTree>
    <p:extLst>
      <p:ext uri="{BB962C8B-B14F-4D97-AF65-F5344CB8AC3E}">
        <p14:creationId xmlns:p14="http://schemas.microsoft.com/office/powerpoint/2010/main" val="2934329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7" y="1575544"/>
            <a:ext cx="7036060" cy="257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eaLnBrk="0" hangingPunct="0">
              <a:spcBef>
                <a:spcPts val="1000"/>
              </a:spcBef>
            </a:pPr>
            <a:r>
              <a:rPr lang="en-GB" altLang="en-US" sz="1800" dirty="0">
                <a:solidFill>
                  <a:srgbClr val="414042"/>
                </a:solidFill>
                <a:latin typeface="Comic Sans MS" panose="030F0702030302020204" pitchFamily="66" charset="0"/>
                <a:ea typeface="Microsoft YaHei" panose="020B0503020204020204" pitchFamily="34" charset="-122"/>
                <a:cs typeface="Arial" panose="020B0604020202020204" pitchFamily="34" charset="0"/>
              </a:rPr>
              <a:t>In this unit, children are introduced to a story in a familiar setting but with fantasy characters. There is also a plot twist at the end. These can all serve as models for children’s own writing. Children should be encouraged to explore the structure and plot of the text shown with an emphasis on recognising and replicating the chronology of a narrative text.</a:t>
            </a:r>
          </a:p>
          <a:p>
            <a:pPr marL="0" eaLnBrk="0" hangingPunct="0">
              <a:spcBef>
                <a:spcPts val="1000"/>
              </a:spcBef>
            </a:pPr>
            <a:endParaRPr lang="en-GB" altLang="en-US" sz="1800" dirty="0">
              <a:solidFill>
                <a:srgbClr val="414042"/>
              </a:solidFill>
              <a:latin typeface="Comic Sans MS" panose="030F0702030302020204" pitchFamily="66" charset="0"/>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5194268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29453</TotalTime>
  <Words>12482</Words>
  <Application>Microsoft Office PowerPoint</Application>
  <PresentationFormat>Widescreen</PresentationFormat>
  <Paragraphs>990</Paragraphs>
  <Slides>70</Slides>
  <Notes>70</Notes>
  <HiddenSlides>2</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70</vt:i4>
      </vt:variant>
    </vt:vector>
  </HeadingPairs>
  <TitlesOfParts>
    <vt:vector size="78" baseType="lpstr">
      <vt:lpstr>Arial</vt:lpstr>
      <vt:lpstr>Calibri</vt:lpstr>
      <vt:lpstr>Calibri Light</vt:lpstr>
      <vt:lpstr>Comic Sans MS</vt:lpstr>
      <vt:lpstr>Times New Roman</vt:lpstr>
      <vt:lpstr>VTKS BEAUTY</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Cecilia Weiss</cp:lastModifiedBy>
  <cp:revision>3123</cp:revision>
  <dcterms:created xsi:type="dcterms:W3CDTF">2021-01-11T17:47:06Z</dcterms:created>
  <dcterms:modified xsi:type="dcterms:W3CDTF">2023-05-02T14:20:39Z</dcterms:modified>
</cp:coreProperties>
</file>